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0" r:id="rId5"/>
    <p:sldId id="259" r:id="rId6"/>
    <p:sldId id="260" r:id="rId7"/>
    <p:sldId id="261" r:id="rId8"/>
    <p:sldId id="292" r:id="rId9"/>
    <p:sldId id="265" r:id="rId10"/>
    <p:sldId id="347" r:id="rId11"/>
    <p:sldId id="266" r:id="rId12"/>
    <p:sldId id="270" r:id="rId13"/>
    <p:sldId id="293" r:id="rId14"/>
    <p:sldId id="294" r:id="rId15"/>
    <p:sldId id="262" r:id="rId16"/>
    <p:sldId id="263" r:id="rId17"/>
    <p:sldId id="271" r:id="rId18"/>
    <p:sldId id="272" r:id="rId19"/>
    <p:sldId id="273" r:id="rId20"/>
    <p:sldId id="295" r:id="rId21"/>
    <p:sldId id="350" r:id="rId22"/>
    <p:sldId id="275" r:id="rId23"/>
    <p:sldId id="276" r:id="rId24"/>
    <p:sldId id="351" r:id="rId25"/>
    <p:sldId id="278" r:id="rId26"/>
    <p:sldId id="279" r:id="rId27"/>
    <p:sldId id="284" r:id="rId28"/>
    <p:sldId id="285" r:id="rId29"/>
    <p:sldId id="296" r:id="rId30"/>
    <p:sldId id="281" r:id="rId31"/>
    <p:sldId id="283" r:id="rId32"/>
    <p:sldId id="352" r:id="rId33"/>
    <p:sldId id="353" r:id="rId34"/>
    <p:sldId id="354" r:id="rId35"/>
    <p:sldId id="286" r:id="rId36"/>
    <p:sldId id="287" r:id="rId37"/>
    <p:sldId id="288" r:id="rId38"/>
    <p:sldId id="289" r:id="rId39"/>
    <p:sldId id="298" r:id="rId40"/>
    <p:sldId id="299" r:id="rId41"/>
    <p:sldId id="300" r:id="rId42"/>
    <p:sldId id="301" r:id="rId43"/>
    <p:sldId id="302" r:id="rId44"/>
    <p:sldId id="303" r:id="rId45"/>
    <p:sldId id="304" r:id="rId46"/>
    <p:sldId id="363" r:id="rId47"/>
    <p:sldId id="364" r:id="rId48"/>
    <p:sldId id="365" r:id="rId49"/>
    <p:sldId id="366" r:id="rId50"/>
    <p:sldId id="368" r:id="rId51"/>
    <p:sldId id="367" r:id="rId52"/>
    <p:sldId id="369" r:id="rId53"/>
    <p:sldId id="370" r:id="rId54"/>
    <p:sldId id="371" r:id="rId55"/>
    <p:sldId id="372" r:id="rId56"/>
    <p:sldId id="373" r:id="rId57"/>
    <p:sldId id="362" r:id="rId58"/>
    <p:sldId id="305" r:id="rId59"/>
    <p:sldId id="297" r:id="rId60"/>
    <p:sldId id="355" r:id="rId61"/>
    <p:sldId id="309" r:id="rId62"/>
    <p:sldId id="356" r:id="rId63"/>
    <p:sldId id="357" r:id="rId64"/>
    <p:sldId id="358" r:id="rId65"/>
    <p:sldId id="359" r:id="rId66"/>
    <p:sldId id="310" r:id="rId67"/>
    <p:sldId id="311" r:id="rId68"/>
    <p:sldId id="312" r:id="rId69"/>
    <p:sldId id="313" r:id="rId70"/>
    <p:sldId id="314" r:id="rId71"/>
    <p:sldId id="315" r:id="rId72"/>
    <p:sldId id="317" r:id="rId73"/>
    <p:sldId id="318" r:id="rId74"/>
    <p:sldId id="319" r:id="rId75"/>
    <p:sldId id="320" r:id="rId76"/>
    <p:sldId id="321" r:id="rId77"/>
    <p:sldId id="322" r:id="rId78"/>
    <p:sldId id="323" r:id="rId79"/>
    <p:sldId id="326" r:id="rId80"/>
    <p:sldId id="328" r:id="rId81"/>
    <p:sldId id="330" r:id="rId82"/>
    <p:sldId id="335" r:id="rId83"/>
    <p:sldId id="336" r:id="rId84"/>
    <p:sldId id="337" r:id="rId85"/>
    <p:sldId id="338" r:id="rId86"/>
    <p:sldId id="282" r:id="rId87"/>
    <p:sldId id="339" r:id="rId88"/>
    <p:sldId id="340" r:id="rId89"/>
    <p:sldId id="341" r:id="rId90"/>
    <p:sldId id="343" r:id="rId91"/>
    <p:sldId id="344" r:id="rId92"/>
    <p:sldId id="345" r:id="rId93"/>
    <p:sldId id="346"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58" d="100"/>
          <a:sy n="58" d="100"/>
        </p:scale>
        <p:origin x="108" y="10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16A4E4E3-8213-4AFF-9A21-3F99CB9D024A}"/>
    <pc:docChg chg="undo custSel addSld delSld modSld">
      <pc:chgData name="buzdugan artur" userId="1770a38c255ab84c" providerId="LiveId" clId="{16A4E4E3-8213-4AFF-9A21-3F99CB9D024A}" dt="2025-09-14T14:32:29.340" v="654" actId="20577"/>
      <pc:docMkLst>
        <pc:docMk/>
      </pc:docMkLst>
      <pc:sldChg chg="modSp mod">
        <pc:chgData name="buzdugan artur" userId="1770a38c255ab84c" providerId="LiveId" clId="{16A4E4E3-8213-4AFF-9A21-3F99CB9D024A}" dt="2025-09-14T14:32:29.340" v="654" actId="20577"/>
        <pc:sldMkLst>
          <pc:docMk/>
          <pc:sldMk cId="3585246478" sldId="256"/>
        </pc:sldMkLst>
        <pc:spChg chg="mod">
          <ac:chgData name="buzdugan artur" userId="1770a38c255ab84c" providerId="LiveId" clId="{16A4E4E3-8213-4AFF-9A21-3F99CB9D024A}" dt="2025-09-14T14:32:29.340" v="654" actId="20577"/>
          <ac:spMkLst>
            <pc:docMk/>
            <pc:sldMk cId="3585246478" sldId="256"/>
            <ac:spMk id="2" creationId="{BDB49D36-6916-A23A-05EC-E5CBB022CA99}"/>
          </ac:spMkLst>
        </pc:spChg>
      </pc:sldChg>
      <pc:sldChg chg="addSp modSp new mod">
        <pc:chgData name="buzdugan artur" userId="1770a38c255ab84c" providerId="LiveId" clId="{16A4E4E3-8213-4AFF-9A21-3F99CB9D024A}" dt="2025-09-14T11:34:15.937" v="26" actId="1076"/>
        <pc:sldMkLst>
          <pc:docMk/>
          <pc:sldMk cId="2003509739" sldId="257"/>
        </pc:sldMkLst>
        <pc:spChg chg="mod">
          <ac:chgData name="buzdugan artur" userId="1770a38c255ab84c" providerId="LiveId" clId="{16A4E4E3-8213-4AFF-9A21-3F99CB9D024A}" dt="2025-09-14T11:28:55.861" v="4" actId="27636"/>
          <ac:spMkLst>
            <pc:docMk/>
            <pc:sldMk cId="2003509739" sldId="257"/>
            <ac:spMk id="2" creationId="{AB583E8C-266D-0C25-F107-4F0ED0B8E459}"/>
          </ac:spMkLst>
        </pc:spChg>
        <pc:spChg chg="mod">
          <ac:chgData name="buzdugan artur" userId="1770a38c255ab84c" providerId="LiveId" clId="{16A4E4E3-8213-4AFF-9A21-3F99CB9D024A}" dt="2025-09-14T11:32:53.859" v="17" actId="1076"/>
          <ac:spMkLst>
            <pc:docMk/>
            <pc:sldMk cId="2003509739" sldId="257"/>
            <ac:spMk id="3" creationId="{5625B64B-B94D-23E4-E20A-173BB244365C}"/>
          </ac:spMkLst>
        </pc:spChg>
        <pc:picChg chg="add mod">
          <ac:chgData name="buzdugan artur" userId="1770a38c255ab84c" providerId="LiveId" clId="{16A4E4E3-8213-4AFF-9A21-3F99CB9D024A}" dt="2025-09-14T11:34:03.866" v="21" actId="1076"/>
          <ac:picMkLst>
            <pc:docMk/>
            <pc:sldMk cId="2003509739" sldId="257"/>
            <ac:picMk id="4" creationId="{4EE0A456-1BC4-0F8D-BBD3-2DC8CBA871C2}"/>
          </ac:picMkLst>
        </pc:picChg>
        <pc:picChg chg="add mod">
          <ac:chgData name="buzdugan artur" userId="1770a38c255ab84c" providerId="LiveId" clId="{16A4E4E3-8213-4AFF-9A21-3F99CB9D024A}" dt="2025-09-14T11:34:15.937" v="26" actId="1076"/>
          <ac:picMkLst>
            <pc:docMk/>
            <pc:sldMk cId="2003509739" sldId="257"/>
            <ac:picMk id="1026" creationId="{65531607-8A8D-D189-BA03-E38FF2A9652E}"/>
          </ac:picMkLst>
        </pc:picChg>
      </pc:sldChg>
      <pc:sldChg chg="modSp new mod">
        <pc:chgData name="buzdugan artur" userId="1770a38c255ab84c" providerId="LiveId" clId="{16A4E4E3-8213-4AFF-9A21-3F99CB9D024A}" dt="2025-09-14T11:42:38.283" v="68" actId="27636"/>
        <pc:sldMkLst>
          <pc:docMk/>
          <pc:sldMk cId="1102782629" sldId="258"/>
        </pc:sldMkLst>
        <pc:spChg chg="mod">
          <ac:chgData name="buzdugan artur" userId="1770a38c255ab84c" providerId="LiveId" clId="{16A4E4E3-8213-4AFF-9A21-3F99CB9D024A}" dt="2025-09-14T11:35:06.359" v="29" actId="6549"/>
          <ac:spMkLst>
            <pc:docMk/>
            <pc:sldMk cId="1102782629" sldId="258"/>
            <ac:spMk id="2" creationId="{3B730BE5-29DF-106A-F8BA-882B2E149280}"/>
          </ac:spMkLst>
        </pc:spChg>
        <pc:spChg chg="mod">
          <ac:chgData name="buzdugan artur" userId="1770a38c255ab84c" providerId="LiveId" clId="{16A4E4E3-8213-4AFF-9A21-3F99CB9D024A}" dt="2025-09-14T11:42:38.283" v="68" actId="27636"/>
          <ac:spMkLst>
            <pc:docMk/>
            <pc:sldMk cId="1102782629" sldId="258"/>
            <ac:spMk id="3" creationId="{FDD163AB-1DD8-32AC-C88A-132C8FFCE37B}"/>
          </ac:spMkLst>
        </pc:spChg>
      </pc:sldChg>
      <pc:sldChg chg="modSp new mod">
        <pc:chgData name="buzdugan artur" userId="1770a38c255ab84c" providerId="LiveId" clId="{16A4E4E3-8213-4AFF-9A21-3F99CB9D024A}" dt="2025-09-14T11:43:13.059" v="72" actId="20577"/>
        <pc:sldMkLst>
          <pc:docMk/>
          <pc:sldMk cId="1216824689" sldId="259"/>
        </pc:sldMkLst>
        <pc:spChg chg="mod">
          <ac:chgData name="buzdugan artur" userId="1770a38c255ab84c" providerId="LiveId" clId="{16A4E4E3-8213-4AFF-9A21-3F99CB9D024A}" dt="2025-09-14T11:38:24.065" v="45" actId="14100"/>
          <ac:spMkLst>
            <pc:docMk/>
            <pc:sldMk cId="1216824689" sldId="259"/>
            <ac:spMk id="2" creationId="{EF9F4366-ED05-43E5-D393-2AF1DEFA79B4}"/>
          </ac:spMkLst>
        </pc:spChg>
        <pc:spChg chg="mod">
          <ac:chgData name="buzdugan artur" userId="1770a38c255ab84c" providerId="LiveId" clId="{16A4E4E3-8213-4AFF-9A21-3F99CB9D024A}" dt="2025-09-14T11:43:13.059" v="72" actId="20577"/>
          <ac:spMkLst>
            <pc:docMk/>
            <pc:sldMk cId="1216824689" sldId="259"/>
            <ac:spMk id="3" creationId="{79A76EA9-30B6-ECF4-8F97-585903676D31}"/>
          </ac:spMkLst>
        </pc:spChg>
      </pc:sldChg>
      <pc:sldChg chg="delSp modSp new mod">
        <pc:chgData name="buzdugan artur" userId="1770a38c255ab84c" providerId="LiveId" clId="{16A4E4E3-8213-4AFF-9A21-3F99CB9D024A}" dt="2025-09-14T11:45:10.215" v="87" actId="20577"/>
        <pc:sldMkLst>
          <pc:docMk/>
          <pc:sldMk cId="2745011525" sldId="260"/>
        </pc:sldMkLst>
        <pc:spChg chg="del mod">
          <ac:chgData name="buzdugan artur" userId="1770a38c255ab84c" providerId="LiveId" clId="{16A4E4E3-8213-4AFF-9A21-3F99CB9D024A}" dt="2025-09-14T11:40:11.178" v="54" actId="478"/>
          <ac:spMkLst>
            <pc:docMk/>
            <pc:sldMk cId="2745011525" sldId="260"/>
            <ac:spMk id="2" creationId="{FF1D27A8-29E0-9003-9B09-EF5EA2866EA9}"/>
          </ac:spMkLst>
        </pc:spChg>
        <pc:spChg chg="mod">
          <ac:chgData name="buzdugan artur" userId="1770a38c255ab84c" providerId="LiveId" clId="{16A4E4E3-8213-4AFF-9A21-3F99CB9D024A}" dt="2025-09-14T11:45:10.215" v="87" actId="20577"/>
          <ac:spMkLst>
            <pc:docMk/>
            <pc:sldMk cId="2745011525" sldId="260"/>
            <ac:spMk id="3" creationId="{8FE94322-62B3-E71C-6F99-8E41E7020792}"/>
          </ac:spMkLst>
        </pc:spChg>
      </pc:sldChg>
      <pc:sldChg chg="addSp delSp modSp new mod">
        <pc:chgData name="buzdugan artur" userId="1770a38c255ab84c" providerId="LiveId" clId="{16A4E4E3-8213-4AFF-9A21-3F99CB9D024A}" dt="2025-09-14T11:48:33.557" v="97" actId="1076"/>
        <pc:sldMkLst>
          <pc:docMk/>
          <pc:sldMk cId="3062682959" sldId="261"/>
        </pc:sldMkLst>
        <pc:spChg chg="del">
          <ac:chgData name="buzdugan artur" userId="1770a38c255ab84c" providerId="LiveId" clId="{16A4E4E3-8213-4AFF-9A21-3F99CB9D024A}" dt="2025-09-14T11:46:29.702" v="94" actId="478"/>
          <ac:spMkLst>
            <pc:docMk/>
            <pc:sldMk cId="3062682959" sldId="261"/>
            <ac:spMk id="2" creationId="{08A51D5F-FDE8-2CAB-12E4-DE1EDA55B3E0}"/>
          </ac:spMkLst>
        </pc:spChg>
        <pc:spChg chg="mod">
          <ac:chgData name="buzdugan artur" userId="1770a38c255ab84c" providerId="LiveId" clId="{16A4E4E3-8213-4AFF-9A21-3F99CB9D024A}" dt="2025-09-14T11:46:37.251" v="95" actId="14100"/>
          <ac:spMkLst>
            <pc:docMk/>
            <pc:sldMk cId="3062682959" sldId="261"/>
            <ac:spMk id="3" creationId="{E2FA811C-2C45-FF24-0948-B1B901866658}"/>
          </ac:spMkLst>
        </pc:spChg>
        <pc:picChg chg="add mod">
          <ac:chgData name="buzdugan artur" userId="1770a38c255ab84c" providerId="LiveId" clId="{16A4E4E3-8213-4AFF-9A21-3F99CB9D024A}" dt="2025-09-14T11:48:33.557" v="97" actId="1076"/>
          <ac:picMkLst>
            <pc:docMk/>
            <pc:sldMk cId="3062682959" sldId="261"/>
            <ac:picMk id="5" creationId="{2699664B-F52C-D5D6-02A6-D3324CCDA3A4}"/>
          </ac:picMkLst>
        </pc:picChg>
      </pc:sldChg>
      <pc:sldChg chg="modSp new mod">
        <pc:chgData name="buzdugan artur" userId="1770a38c255ab84c" providerId="LiveId" clId="{16A4E4E3-8213-4AFF-9A21-3F99CB9D024A}" dt="2025-09-14T11:50:04.592" v="112" actId="20577"/>
        <pc:sldMkLst>
          <pc:docMk/>
          <pc:sldMk cId="1852313428" sldId="262"/>
        </pc:sldMkLst>
        <pc:spChg chg="mod">
          <ac:chgData name="buzdugan artur" userId="1770a38c255ab84c" providerId="LiveId" clId="{16A4E4E3-8213-4AFF-9A21-3F99CB9D024A}" dt="2025-09-14T11:49:27.984" v="100" actId="6549"/>
          <ac:spMkLst>
            <pc:docMk/>
            <pc:sldMk cId="1852313428" sldId="262"/>
            <ac:spMk id="2" creationId="{A120E3B4-9FFD-460A-939F-8968F410E581}"/>
          </ac:spMkLst>
        </pc:spChg>
        <pc:spChg chg="mod">
          <ac:chgData name="buzdugan artur" userId="1770a38c255ab84c" providerId="LiveId" clId="{16A4E4E3-8213-4AFF-9A21-3F99CB9D024A}" dt="2025-09-14T11:50:04.592" v="112" actId="20577"/>
          <ac:spMkLst>
            <pc:docMk/>
            <pc:sldMk cId="1852313428" sldId="262"/>
            <ac:spMk id="3" creationId="{F5F5572B-1B7D-0331-068A-B2667F4D6E7E}"/>
          </ac:spMkLst>
        </pc:spChg>
      </pc:sldChg>
      <pc:sldChg chg="addSp modSp new mod">
        <pc:chgData name="buzdugan artur" userId="1770a38c255ab84c" providerId="LiveId" clId="{16A4E4E3-8213-4AFF-9A21-3F99CB9D024A}" dt="2025-09-14T11:51:30.903" v="122" actId="1076"/>
        <pc:sldMkLst>
          <pc:docMk/>
          <pc:sldMk cId="3097636717" sldId="263"/>
        </pc:sldMkLst>
        <pc:spChg chg="mod">
          <ac:chgData name="buzdugan artur" userId="1770a38c255ab84c" providerId="LiveId" clId="{16A4E4E3-8213-4AFF-9A21-3F99CB9D024A}" dt="2025-09-14T11:50:29.367" v="115" actId="6549"/>
          <ac:spMkLst>
            <pc:docMk/>
            <pc:sldMk cId="3097636717" sldId="263"/>
            <ac:spMk id="2" creationId="{FC046191-892F-DF11-C050-7A7F6BADE476}"/>
          </ac:spMkLst>
        </pc:spChg>
        <pc:spChg chg="mod">
          <ac:chgData name="buzdugan artur" userId="1770a38c255ab84c" providerId="LiveId" clId="{16A4E4E3-8213-4AFF-9A21-3F99CB9D024A}" dt="2025-09-14T11:51:23.417" v="120" actId="1076"/>
          <ac:spMkLst>
            <pc:docMk/>
            <pc:sldMk cId="3097636717" sldId="263"/>
            <ac:spMk id="3" creationId="{359A2BEA-33B2-111C-1868-706BDA472734}"/>
          </ac:spMkLst>
        </pc:spChg>
        <pc:picChg chg="add mod">
          <ac:chgData name="buzdugan artur" userId="1770a38c255ab84c" providerId="LiveId" clId="{16A4E4E3-8213-4AFF-9A21-3F99CB9D024A}" dt="2025-09-14T11:51:30.903" v="122" actId="1076"/>
          <ac:picMkLst>
            <pc:docMk/>
            <pc:sldMk cId="3097636717" sldId="263"/>
            <ac:picMk id="5" creationId="{D6D650C2-964D-94F6-28CE-35790F0FE64A}"/>
          </ac:picMkLst>
        </pc:picChg>
      </pc:sldChg>
      <pc:sldChg chg="addSp delSp modSp new mod">
        <pc:chgData name="buzdugan artur" userId="1770a38c255ab84c" providerId="LiveId" clId="{16A4E4E3-8213-4AFF-9A21-3F99CB9D024A}" dt="2025-09-14T11:52:26.162" v="132" actId="1076"/>
        <pc:sldMkLst>
          <pc:docMk/>
          <pc:sldMk cId="3116399805" sldId="264"/>
        </pc:sldMkLst>
        <pc:spChg chg="del">
          <ac:chgData name="buzdugan artur" userId="1770a38c255ab84c" providerId="LiveId" clId="{16A4E4E3-8213-4AFF-9A21-3F99CB9D024A}" dt="2025-09-14T11:52:07.679" v="127" actId="478"/>
          <ac:spMkLst>
            <pc:docMk/>
            <pc:sldMk cId="3116399805" sldId="264"/>
            <ac:spMk id="2" creationId="{0B2D9FA0-AAA8-3BC2-A05A-5E03A5D19862}"/>
          </ac:spMkLst>
        </pc:spChg>
        <pc:spChg chg="mod">
          <ac:chgData name="buzdugan artur" userId="1770a38c255ab84c" providerId="LiveId" clId="{16A4E4E3-8213-4AFF-9A21-3F99CB9D024A}" dt="2025-09-14T11:52:15.042" v="130" actId="6549"/>
          <ac:spMkLst>
            <pc:docMk/>
            <pc:sldMk cId="3116399805" sldId="264"/>
            <ac:spMk id="3" creationId="{8C819862-72C6-BF87-E37B-47E5B31CE4F2}"/>
          </ac:spMkLst>
        </pc:spChg>
        <pc:picChg chg="add mod">
          <ac:chgData name="buzdugan artur" userId="1770a38c255ab84c" providerId="LiveId" clId="{16A4E4E3-8213-4AFF-9A21-3F99CB9D024A}" dt="2025-09-14T11:52:26.162" v="132" actId="1076"/>
          <ac:picMkLst>
            <pc:docMk/>
            <pc:sldMk cId="3116399805" sldId="264"/>
            <ac:picMk id="5" creationId="{2EABFBE7-F3B0-487A-D5F7-BF99DAC937F5}"/>
          </ac:picMkLst>
        </pc:picChg>
      </pc:sldChg>
      <pc:sldChg chg="addSp modSp new mod">
        <pc:chgData name="buzdugan artur" userId="1770a38c255ab84c" providerId="LiveId" clId="{16A4E4E3-8213-4AFF-9A21-3F99CB9D024A}" dt="2025-09-14T11:55:40.987" v="199" actId="1076"/>
        <pc:sldMkLst>
          <pc:docMk/>
          <pc:sldMk cId="1019260275" sldId="265"/>
        </pc:sldMkLst>
        <pc:spChg chg="mod">
          <ac:chgData name="buzdugan artur" userId="1770a38c255ab84c" providerId="LiveId" clId="{16A4E4E3-8213-4AFF-9A21-3F99CB9D024A}" dt="2025-09-14T11:52:43.776" v="137" actId="27636"/>
          <ac:spMkLst>
            <pc:docMk/>
            <pc:sldMk cId="1019260275" sldId="265"/>
            <ac:spMk id="2" creationId="{BD0FA275-1DB9-C93F-102A-D64B22EF8CA0}"/>
          </ac:spMkLst>
        </pc:spChg>
        <pc:spChg chg="mod">
          <ac:chgData name="buzdugan artur" userId="1770a38c255ab84c" providerId="LiveId" clId="{16A4E4E3-8213-4AFF-9A21-3F99CB9D024A}" dt="2025-09-14T11:55:37.318" v="198" actId="27636"/>
          <ac:spMkLst>
            <pc:docMk/>
            <pc:sldMk cId="1019260275" sldId="265"/>
            <ac:spMk id="3" creationId="{8BDB96FD-3C1C-D071-857B-387685F572E3}"/>
          </ac:spMkLst>
        </pc:spChg>
        <pc:picChg chg="add mod">
          <ac:chgData name="buzdugan artur" userId="1770a38c255ab84c" providerId="LiveId" clId="{16A4E4E3-8213-4AFF-9A21-3F99CB9D024A}" dt="2025-09-14T11:55:40.987" v="199" actId="1076"/>
          <ac:picMkLst>
            <pc:docMk/>
            <pc:sldMk cId="1019260275" sldId="265"/>
            <ac:picMk id="5" creationId="{3EE9C403-79E1-B357-CB43-4D0C9D4EE307}"/>
          </ac:picMkLst>
        </pc:picChg>
      </pc:sldChg>
      <pc:sldChg chg="modSp new mod">
        <pc:chgData name="buzdugan artur" userId="1770a38c255ab84c" providerId="LiveId" clId="{16A4E4E3-8213-4AFF-9A21-3F99CB9D024A}" dt="2025-09-14T11:58:19.378" v="214" actId="6549"/>
        <pc:sldMkLst>
          <pc:docMk/>
          <pc:sldMk cId="1865188664" sldId="266"/>
        </pc:sldMkLst>
        <pc:spChg chg="mod">
          <ac:chgData name="buzdugan artur" userId="1770a38c255ab84c" providerId="LiveId" clId="{16A4E4E3-8213-4AFF-9A21-3F99CB9D024A}" dt="2025-09-14T11:55:58.746" v="203" actId="14100"/>
          <ac:spMkLst>
            <pc:docMk/>
            <pc:sldMk cId="1865188664" sldId="266"/>
            <ac:spMk id="2" creationId="{CB6832B5-EF8C-5C53-D641-5DDA421F32C8}"/>
          </ac:spMkLst>
        </pc:spChg>
        <pc:spChg chg="mod">
          <ac:chgData name="buzdugan artur" userId="1770a38c255ab84c" providerId="LiveId" clId="{16A4E4E3-8213-4AFF-9A21-3F99CB9D024A}" dt="2025-09-14T11:58:19.378" v="214" actId="6549"/>
          <ac:spMkLst>
            <pc:docMk/>
            <pc:sldMk cId="1865188664" sldId="266"/>
            <ac:spMk id="3" creationId="{03B4CB77-4AF1-E13C-D9D0-4ED64BF58B0E}"/>
          </ac:spMkLst>
        </pc:spChg>
      </pc:sldChg>
      <pc:sldChg chg="addSp delSp modSp new mod">
        <pc:chgData name="buzdugan artur" userId="1770a38c255ab84c" providerId="LiveId" clId="{16A4E4E3-8213-4AFF-9A21-3F99CB9D024A}" dt="2025-09-14T12:18:24.853" v="229" actId="20577"/>
        <pc:sldMkLst>
          <pc:docMk/>
          <pc:sldMk cId="942852367" sldId="267"/>
        </pc:sldMkLst>
        <pc:spChg chg="del">
          <ac:chgData name="buzdugan artur" userId="1770a38c255ab84c" providerId="LiveId" clId="{16A4E4E3-8213-4AFF-9A21-3F99CB9D024A}" dt="2025-09-14T12:17:19.783" v="217" actId="478"/>
          <ac:spMkLst>
            <pc:docMk/>
            <pc:sldMk cId="942852367" sldId="267"/>
            <ac:spMk id="2" creationId="{2E2971A4-C95D-AEBE-9B0B-632CDF89C946}"/>
          </ac:spMkLst>
        </pc:spChg>
        <pc:spChg chg="mod">
          <ac:chgData name="buzdugan artur" userId="1770a38c255ab84c" providerId="LiveId" clId="{16A4E4E3-8213-4AFF-9A21-3F99CB9D024A}" dt="2025-09-14T12:18:24.853" v="229" actId="20577"/>
          <ac:spMkLst>
            <pc:docMk/>
            <pc:sldMk cId="942852367" sldId="267"/>
            <ac:spMk id="3" creationId="{A84FF22B-1234-5353-E54A-D988FDCFF143}"/>
          </ac:spMkLst>
        </pc:spChg>
        <pc:picChg chg="add mod">
          <ac:chgData name="buzdugan artur" userId="1770a38c255ab84c" providerId="LiveId" clId="{16A4E4E3-8213-4AFF-9A21-3F99CB9D024A}" dt="2025-09-14T12:17:53.860" v="219" actId="1076"/>
          <ac:picMkLst>
            <pc:docMk/>
            <pc:sldMk cId="942852367" sldId="267"/>
            <ac:picMk id="4" creationId="{1B8EAF15-8427-9FC2-0C5E-F509846D5693}"/>
          </ac:picMkLst>
        </pc:picChg>
      </pc:sldChg>
      <pc:sldChg chg="addSp delSp modSp new mod">
        <pc:chgData name="buzdugan artur" userId="1770a38c255ab84c" providerId="LiveId" clId="{16A4E4E3-8213-4AFF-9A21-3F99CB9D024A}" dt="2025-09-14T12:21:06.900" v="249" actId="14100"/>
        <pc:sldMkLst>
          <pc:docMk/>
          <pc:sldMk cId="2330174303" sldId="268"/>
        </pc:sldMkLst>
        <pc:spChg chg="del">
          <ac:chgData name="buzdugan artur" userId="1770a38c255ab84c" providerId="LiveId" clId="{16A4E4E3-8213-4AFF-9A21-3F99CB9D024A}" dt="2025-09-14T12:19:00.836" v="234" actId="478"/>
          <ac:spMkLst>
            <pc:docMk/>
            <pc:sldMk cId="2330174303" sldId="268"/>
            <ac:spMk id="2" creationId="{034AD746-F682-ADC7-B0E6-4ECBC0A513E1}"/>
          </ac:spMkLst>
        </pc:spChg>
        <pc:spChg chg="mod">
          <ac:chgData name="buzdugan artur" userId="1770a38c255ab84c" providerId="LiveId" clId="{16A4E4E3-8213-4AFF-9A21-3F99CB9D024A}" dt="2025-09-14T12:20:02.551" v="247" actId="1076"/>
          <ac:spMkLst>
            <pc:docMk/>
            <pc:sldMk cId="2330174303" sldId="268"/>
            <ac:spMk id="3" creationId="{75CAAC58-F677-BE76-293A-56732B19EF3B}"/>
          </ac:spMkLst>
        </pc:spChg>
        <pc:picChg chg="add mod">
          <ac:chgData name="buzdugan artur" userId="1770a38c255ab84c" providerId="LiveId" clId="{16A4E4E3-8213-4AFF-9A21-3F99CB9D024A}" dt="2025-09-14T12:21:06.900" v="249" actId="14100"/>
          <ac:picMkLst>
            <pc:docMk/>
            <pc:sldMk cId="2330174303" sldId="268"/>
            <ac:picMk id="4" creationId="{E44FB261-96AD-4271-3A91-5510059D68E8}"/>
          </ac:picMkLst>
        </pc:picChg>
      </pc:sldChg>
      <pc:sldChg chg="delSp modSp new mod">
        <pc:chgData name="buzdugan artur" userId="1770a38c255ab84c" providerId="LiveId" clId="{16A4E4E3-8213-4AFF-9A21-3F99CB9D024A}" dt="2025-09-14T12:22:10.176" v="264" actId="20577"/>
        <pc:sldMkLst>
          <pc:docMk/>
          <pc:sldMk cId="3858081688" sldId="269"/>
        </pc:sldMkLst>
        <pc:spChg chg="del">
          <ac:chgData name="buzdugan artur" userId="1770a38c255ab84c" providerId="LiveId" clId="{16A4E4E3-8213-4AFF-9A21-3F99CB9D024A}" dt="2025-09-14T12:21:26.326" v="252" actId="478"/>
          <ac:spMkLst>
            <pc:docMk/>
            <pc:sldMk cId="3858081688" sldId="269"/>
            <ac:spMk id="2" creationId="{18BECBC2-04BA-4CB4-F94F-DF5D75E2337B}"/>
          </ac:spMkLst>
        </pc:spChg>
        <pc:spChg chg="mod">
          <ac:chgData name="buzdugan artur" userId="1770a38c255ab84c" providerId="LiveId" clId="{16A4E4E3-8213-4AFF-9A21-3F99CB9D024A}" dt="2025-09-14T12:22:10.176" v="264" actId="20577"/>
          <ac:spMkLst>
            <pc:docMk/>
            <pc:sldMk cId="3858081688" sldId="269"/>
            <ac:spMk id="3" creationId="{D4DD9F24-4A8B-DE00-93D3-1EAE7A648417}"/>
          </ac:spMkLst>
        </pc:spChg>
      </pc:sldChg>
      <pc:sldChg chg="modSp new mod">
        <pc:chgData name="buzdugan artur" userId="1770a38c255ab84c" providerId="LiveId" clId="{16A4E4E3-8213-4AFF-9A21-3F99CB9D024A}" dt="2025-09-14T12:23:27.209" v="282" actId="27636"/>
        <pc:sldMkLst>
          <pc:docMk/>
          <pc:sldMk cId="2978822753" sldId="270"/>
        </pc:sldMkLst>
        <pc:spChg chg="mod">
          <ac:chgData name="buzdugan artur" userId="1770a38c255ab84c" providerId="LiveId" clId="{16A4E4E3-8213-4AFF-9A21-3F99CB9D024A}" dt="2025-09-14T12:22:58.442" v="267" actId="6549"/>
          <ac:spMkLst>
            <pc:docMk/>
            <pc:sldMk cId="2978822753" sldId="270"/>
            <ac:spMk id="2" creationId="{C712A80E-BFF8-F2DF-B54C-66EDA3967EE4}"/>
          </ac:spMkLst>
        </pc:spChg>
        <pc:spChg chg="mod">
          <ac:chgData name="buzdugan artur" userId="1770a38c255ab84c" providerId="LiveId" clId="{16A4E4E3-8213-4AFF-9A21-3F99CB9D024A}" dt="2025-09-14T12:23:27.209" v="282" actId="27636"/>
          <ac:spMkLst>
            <pc:docMk/>
            <pc:sldMk cId="2978822753" sldId="270"/>
            <ac:spMk id="3" creationId="{C0ABF282-E8B9-326F-F39D-297F546455A7}"/>
          </ac:spMkLst>
        </pc:spChg>
      </pc:sldChg>
      <pc:sldChg chg="modSp new mod">
        <pc:chgData name="buzdugan artur" userId="1770a38c255ab84c" providerId="LiveId" clId="{16A4E4E3-8213-4AFF-9A21-3F99CB9D024A}" dt="2025-09-14T12:24:46.865" v="300" actId="113"/>
        <pc:sldMkLst>
          <pc:docMk/>
          <pc:sldMk cId="3240611246" sldId="271"/>
        </pc:sldMkLst>
        <pc:spChg chg="mod">
          <ac:chgData name="buzdugan artur" userId="1770a38c255ab84c" providerId="LiveId" clId="{16A4E4E3-8213-4AFF-9A21-3F99CB9D024A}" dt="2025-09-14T12:23:56.840" v="286" actId="14100"/>
          <ac:spMkLst>
            <pc:docMk/>
            <pc:sldMk cId="3240611246" sldId="271"/>
            <ac:spMk id="2" creationId="{887D160C-9C92-A410-977B-83A8C72AB2D2}"/>
          </ac:spMkLst>
        </pc:spChg>
        <pc:spChg chg="mod">
          <ac:chgData name="buzdugan artur" userId="1770a38c255ab84c" providerId="LiveId" clId="{16A4E4E3-8213-4AFF-9A21-3F99CB9D024A}" dt="2025-09-14T12:24:46.865" v="300" actId="113"/>
          <ac:spMkLst>
            <pc:docMk/>
            <pc:sldMk cId="3240611246" sldId="271"/>
            <ac:spMk id="3" creationId="{751E3F9B-FA2B-E38C-FD35-1C2AA7921A9B}"/>
          </ac:spMkLst>
        </pc:spChg>
      </pc:sldChg>
      <pc:sldChg chg="addSp delSp modSp new mod">
        <pc:chgData name="buzdugan artur" userId="1770a38c255ab84c" providerId="LiveId" clId="{16A4E4E3-8213-4AFF-9A21-3F99CB9D024A}" dt="2025-09-14T12:27:26.745" v="332" actId="113"/>
        <pc:sldMkLst>
          <pc:docMk/>
          <pc:sldMk cId="2944480315" sldId="272"/>
        </pc:sldMkLst>
        <pc:spChg chg="del">
          <ac:chgData name="buzdugan artur" userId="1770a38c255ab84c" providerId="LiveId" clId="{16A4E4E3-8213-4AFF-9A21-3F99CB9D024A}" dt="2025-09-14T12:25:14.517" v="308" actId="478"/>
          <ac:spMkLst>
            <pc:docMk/>
            <pc:sldMk cId="2944480315" sldId="272"/>
            <ac:spMk id="2" creationId="{A6A5534B-A9ED-B563-7DE4-28B0DDE13216}"/>
          </ac:spMkLst>
        </pc:spChg>
        <pc:spChg chg="mod">
          <ac:chgData name="buzdugan artur" userId="1770a38c255ab84c" providerId="LiveId" clId="{16A4E4E3-8213-4AFF-9A21-3F99CB9D024A}" dt="2025-09-14T12:27:26.745" v="332" actId="113"/>
          <ac:spMkLst>
            <pc:docMk/>
            <pc:sldMk cId="2944480315" sldId="272"/>
            <ac:spMk id="3" creationId="{7C7FD938-DA4B-4324-E304-EBC1571B27FF}"/>
          </ac:spMkLst>
        </pc:spChg>
        <pc:spChg chg="add mod">
          <ac:chgData name="buzdugan artur" userId="1770a38c255ab84c" providerId="LiveId" clId="{16A4E4E3-8213-4AFF-9A21-3F99CB9D024A}" dt="2025-09-14T12:26:41.653" v="330" actId="1076"/>
          <ac:spMkLst>
            <pc:docMk/>
            <pc:sldMk cId="2944480315" sldId="272"/>
            <ac:spMk id="6" creationId="{9870F5AB-91E4-2F4B-B349-88F5A3D8D512}"/>
          </ac:spMkLst>
        </pc:spChg>
        <pc:picChg chg="add mod">
          <ac:chgData name="buzdugan artur" userId="1770a38c255ab84c" providerId="LiveId" clId="{16A4E4E3-8213-4AFF-9A21-3F99CB9D024A}" dt="2025-09-14T12:26:44.267" v="331" actId="1076"/>
          <ac:picMkLst>
            <pc:docMk/>
            <pc:sldMk cId="2944480315" sldId="272"/>
            <ac:picMk id="4" creationId="{771BFA08-072A-161C-AAFF-F407951F287B}"/>
          </ac:picMkLst>
        </pc:picChg>
      </pc:sldChg>
      <pc:sldChg chg="modSp new mod">
        <pc:chgData name="buzdugan artur" userId="1770a38c255ab84c" providerId="LiveId" clId="{16A4E4E3-8213-4AFF-9A21-3F99CB9D024A}" dt="2025-09-14T12:29:12.584" v="351" actId="113"/>
        <pc:sldMkLst>
          <pc:docMk/>
          <pc:sldMk cId="2328000647" sldId="273"/>
        </pc:sldMkLst>
        <pc:spChg chg="mod">
          <ac:chgData name="buzdugan artur" userId="1770a38c255ab84c" providerId="LiveId" clId="{16A4E4E3-8213-4AFF-9A21-3F99CB9D024A}" dt="2025-09-14T12:27:56.614" v="337" actId="27636"/>
          <ac:spMkLst>
            <pc:docMk/>
            <pc:sldMk cId="2328000647" sldId="273"/>
            <ac:spMk id="2" creationId="{4EF471EB-33F3-9E0B-AB90-378A5CFDEFC1}"/>
          </ac:spMkLst>
        </pc:spChg>
        <pc:spChg chg="mod">
          <ac:chgData name="buzdugan artur" userId="1770a38c255ab84c" providerId="LiveId" clId="{16A4E4E3-8213-4AFF-9A21-3F99CB9D024A}" dt="2025-09-14T12:29:12.584" v="351" actId="113"/>
          <ac:spMkLst>
            <pc:docMk/>
            <pc:sldMk cId="2328000647" sldId="273"/>
            <ac:spMk id="3" creationId="{487FFF07-47D2-E0EF-96CA-A6A51AD214DD}"/>
          </ac:spMkLst>
        </pc:spChg>
      </pc:sldChg>
      <pc:sldChg chg="addSp delSp modSp new mod">
        <pc:chgData name="buzdugan artur" userId="1770a38c255ab84c" providerId="LiveId" clId="{16A4E4E3-8213-4AFF-9A21-3F99CB9D024A}" dt="2025-09-14T12:29:42.618" v="357" actId="14100"/>
        <pc:sldMkLst>
          <pc:docMk/>
          <pc:sldMk cId="1062008074" sldId="274"/>
        </pc:sldMkLst>
        <pc:spChg chg="del">
          <ac:chgData name="buzdugan artur" userId="1770a38c255ab84c" providerId="LiveId" clId="{16A4E4E3-8213-4AFF-9A21-3F99CB9D024A}" dt="2025-09-14T12:29:32.723" v="354" actId="478"/>
          <ac:spMkLst>
            <pc:docMk/>
            <pc:sldMk cId="1062008074" sldId="274"/>
            <ac:spMk id="2" creationId="{0D079D61-C1CB-4551-C1A9-2E3191563DF9}"/>
          </ac:spMkLst>
        </pc:spChg>
        <pc:spChg chg="del">
          <ac:chgData name="buzdugan artur" userId="1770a38c255ab84c" providerId="LiveId" clId="{16A4E4E3-8213-4AFF-9A21-3F99CB9D024A}" dt="2025-09-14T12:29:29.404" v="353"/>
          <ac:spMkLst>
            <pc:docMk/>
            <pc:sldMk cId="1062008074" sldId="274"/>
            <ac:spMk id="3" creationId="{7B8B1754-18D6-B5FB-2D85-7E02777C0CE4}"/>
          </ac:spMkLst>
        </pc:spChg>
        <pc:picChg chg="add mod">
          <ac:chgData name="buzdugan artur" userId="1770a38c255ab84c" providerId="LiveId" clId="{16A4E4E3-8213-4AFF-9A21-3F99CB9D024A}" dt="2025-09-14T12:29:42.618" v="357" actId="14100"/>
          <ac:picMkLst>
            <pc:docMk/>
            <pc:sldMk cId="1062008074" sldId="274"/>
            <ac:picMk id="4" creationId="{7ECBF6FF-5FFA-15E9-7319-AE62AAF48965}"/>
          </ac:picMkLst>
        </pc:picChg>
      </pc:sldChg>
      <pc:sldChg chg="addSp modSp new mod">
        <pc:chgData name="buzdugan artur" userId="1770a38c255ab84c" providerId="LiveId" clId="{16A4E4E3-8213-4AFF-9A21-3F99CB9D024A}" dt="2025-09-14T12:30:35.541" v="370" actId="1076"/>
        <pc:sldMkLst>
          <pc:docMk/>
          <pc:sldMk cId="2807865485" sldId="275"/>
        </pc:sldMkLst>
        <pc:spChg chg="mod">
          <ac:chgData name="buzdugan artur" userId="1770a38c255ab84c" providerId="LiveId" clId="{16A4E4E3-8213-4AFF-9A21-3F99CB9D024A}" dt="2025-09-14T12:29:59.761" v="361" actId="14100"/>
          <ac:spMkLst>
            <pc:docMk/>
            <pc:sldMk cId="2807865485" sldId="275"/>
            <ac:spMk id="2" creationId="{7B64E35E-4017-3DD4-9BAC-E97A612F594D}"/>
          </ac:spMkLst>
        </pc:spChg>
        <pc:spChg chg="mod">
          <ac:chgData name="buzdugan artur" userId="1770a38c255ab84c" providerId="LiveId" clId="{16A4E4E3-8213-4AFF-9A21-3F99CB9D024A}" dt="2025-09-14T12:30:13.244" v="367" actId="20577"/>
          <ac:spMkLst>
            <pc:docMk/>
            <pc:sldMk cId="2807865485" sldId="275"/>
            <ac:spMk id="3" creationId="{C50DFA87-1199-B072-07F9-F85DC0EE5D18}"/>
          </ac:spMkLst>
        </pc:spChg>
        <pc:picChg chg="add mod">
          <ac:chgData name="buzdugan artur" userId="1770a38c255ab84c" providerId="LiveId" clId="{16A4E4E3-8213-4AFF-9A21-3F99CB9D024A}" dt="2025-09-14T12:30:35.541" v="370" actId="1076"/>
          <ac:picMkLst>
            <pc:docMk/>
            <pc:sldMk cId="2807865485" sldId="275"/>
            <ac:picMk id="4" creationId="{745D2A45-EC3A-BE1A-C26E-C6F4586861BC}"/>
          </ac:picMkLst>
        </pc:picChg>
      </pc:sldChg>
      <pc:sldChg chg="addSp delSp modSp new mod">
        <pc:chgData name="buzdugan artur" userId="1770a38c255ab84c" providerId="LiveId" clId="{16A4E4E3-8213-4AFF-9A21-3F99CB9D024A}" dt="2025-09-14T12:31:58.948" v="389" actId="14100"/>
        <pc:sldMkLst>
          <pc:docMk/>
          <pc:sldMk cId="4113790491" sldId="276"/>
        </pc:sldMkLst>
        <pc:spChg chg="del">
          <ac:chgData name="buzdugan artur" userId="1770a38c255ab84c" providerId="LiveId" clId="{16A4E4E3-8213-4AFF-9A21-3F99CB9D024A}" dt="2025-09-14T12:31:00.208" v="373" actId="478"/>
          <ac:spMkLst>
            <pc:docMk/>
            <pc:sldMk cId="4113790491" sldId="276"/>
            <ac:spMk id="2" creationId="{C875338E-1DBF-27F9-13B5-AEC248C42E11}"/>
          </ac:spMkLst>
        </pc:spChg>
        <pc:spChg chg="mod">
          <ac:chgData name="buzdugan artur" userId="1770a38c255ab84c" providerId="LiveId" clId="{16A4E4E3-8213-4AFF-9A21-3F99CB9D024A}" dt="2025-09-14T12:31:25.158" v="384" actId="20577"/>
          <ac:spMkLst>
            <pc:docMk/>
            <pc:sldMk cId="4113790491" sldId="276"/>
            <ac:spMk id="3" creationId="{8665ED8B-482E-D642-3AEA-ECF37A1FF159}"/>
          </ac:spMkLst>
        </pc:spChg>
        <pc:picChg chg="add mod">
          <ac:chgData name="buzdugan artur" userId="1770a38c255ab84c" providerId="LiveId" clId="{16A4E4E3-8213-4AFF-9A21-3F99CB9D024A}" dt="2025-09-14T12:31:58.948" v="389" actId="14100"/>
          <ac:picMkLst>
            <pc:docMk/>
            <pc:sldMk cId="4113790491" sldId="276"/>
            <ac:picMk id="4" creationId="{3843C6F3-8415-2FA6-87C0-2847D6B2E7B1}"/>
          </ac:picMkLst>
        </pc:picChg>
      </pc:sldChg>
      <pc:sldChg chg="delSp modSp new mod">
        <pc:chgData name="buzdugan artur" userId="1770a38c255ab84c" providerId="LiveId" clId="{16A4E4E3-8213-4AFF-9A21-3F99CB9D024A}" dt="2025-09-14T12:32:59.118" v="399" actId="113"/>
        <pc:sldMkLst>
          <pc:docMk/>
          <pc:sldMk cId="79350461" sldId="277"/>
        </pc:sldMkLst>
        <pc:spChg chg="del">
          <ac:chgData name="buzdugan artur" userId="1770a38c255ab84c" providerId="LiveId" clId="{16A4E4E3-8213-4AFF-9A21-3F99CB9D024A}" dt="2025-09-14T12:32:28.121" v="396" actId="478"/>
          <ac:spMkLst>
            <pc:docMk/>
            <pc:sldMk cId="79350461" sldId="277"/>
            <ac:spMk id="2" creationId="{659A85E1-9876-D4FC-2ECC-800FEA567341}"/>
          </ac:spMkLst>
        </pc:spChg>
        <pc:spChg chg="mod">
          <ac:chgData name="buzdugan artur" userId="1770a38c255ab84c" providerId="LiveId" clId="{16A4E4E3-8213-4AFF-9A21-3F99CB9D024A}" dt="2025-09-14T12:32:59.118" v="399" actId="113"/>
          <ac:spMkLst>
            <pc:docMk/>
            <pc:sldMk cId="79350461" sldId="277"/>
            <ac:spMk id="3" creationId="{9EC40C1A-2E8D-06B4-48E6-AA969C8207F8}"/>
          </ac:spMkLst>
        </pc:spChg>
      </pc:sldChg>
      <pc:sldChg chg="modSp new mod">
        <pc:chgData name="buzdugan artur" userId="1770a38c255ab84c" providerId="LiveId" clId="{16A4E4E3-8213-4AFF-9A21-3F99CB9D024A}" dt="2025-09-14T12:33:47.063" v="407" actId="20577"/>
        <pc:sldMkLst>
          <pc:docMk/>
          <pc:sldMk cId="610249254" sldId="278"/>
        </pc:sldMkLst>
        <pc:spChg chg="mod">
          <ac:chgData name="buzdugan artur" userId="1770a38c255ab84c" providerId="LiveId" clId="{16A4E4E3-8213-4AFF-9A21-3F99CB9D024A}" dt="2025-09-14T12:33:17.303" v="402" actId="6549"/>
          <ac:spMkLst>
            <pc:docMk/>
            <pc:sldMk cId="610249254" sldId="278"/>
            <ac:spMk id="2" creationId="{61ABED5D-C998-FC49-0B3F-A2A204555F12}"/>
          </ac:spMkLst>
        </pc:spChg>
        <pc:spChg chg="mod">
          <ac:chgData name="buzdugan artur" userId="1770a38c255ab84c" providerId="LiveId" clId="{16A4E4E3-8213-4AFF-9A21-3F99CB9D024A}" dt="2025-09-14T12:33:47.063" v="407" actId="20577"/>
          <ac:spMkLst>
            <pc:docMk/>
            <pc:sldMk cId="610249254" sldId="278"/>
            <ac:spMk id="3" creationId="{15DFBADA-998C-E602-73C7-1FE763347BE2}"/>
          </ac:spMkLst>
        </pc:spChg>
      </pc:sldChg>
      <pc:sldChg chg="modSp new mod">
        <pc:chgData name="buzdugan artur" userId="1770a38c255ab84c" providerId="LiveId" clId="{16A4E4E3-8213-4AFF-9A21-3F99CB9D024A}" dt="2025-09-14T12:34:13.311" v="414" actId="27636"/>
        <pc:sldMkLst>
          <pc:docMk/>
          <pc:sldMk cId="3798185500" sldId="279"/>
        </pc:sldMkLst>
        <pc:spChg chg="mod">
          <ac:chgData name="buzdugan artur" userId="1770a38c255ab84c" providerId="LiveId" clId="{16A4E4E3-8213-4AFF-9A21-3F99CB9D024A}" dt="2025-09-14T12:34:01.184" v="410" actId="6549"/>
          <ac:spMkLst>
            <pc:docMk/>
            <pc:sldMk cId="3798185500" sldId="279"/>
            <ac:spMk id="2" creationId="{CB62F824-7D46-2599-A8EE-FF929B047FA6}"/>
          </ac:spMkLst>
        </pc:spChg>
        <pc:spChg chg="mod">
          <ac:chgData name="buzdugan artur" userId="1770a38c255ab84c" providerId="LiveId" clId="{16A4E4E3-8213-4AFF-9A21-3F99CB9D024A}" dt="2025-09-14T12:34:13.311" v="414" actId="27636"/>
          <ac:spMkLst>
            <pc:docMk/>
            <pc:sldMk cId="3798185500" sldId="279"/>
            <ac:spMk id="3" creationId="{7FF1DAD5-80EF-C44C-7A95-1867C1A4B1C5}"/>
          </ac:spMkLst>
        </pc:spChg>
      </pc:sldChg>
      <pc:sldChg chg="addSp delSp modSp new mod">
        <pc:chgData name="buzdugan artur" userId="1770a38c255ab84c" providerId="LiveId" clId="{16A4E4E3-8213-4AFF-9A21-3F99CB9D024A}" dt="2025-09-14T12:34:42.744" v="421" actId="1076"/>
        <pc:sldMkLst>
          <pc:docMk/>
          <pc:sldMk cId="2872022050" sldId="280"/>
        </pc:sldMkLst>
        <pc:spChg chg="del">
          <ac:chgData name="buzdugan artur" userId="1770a38c255ab84c" providerId="LiveId" clId="{16A4E4E3-8213-4AFF-9A21-3F99CB9D024A}" dt="2025-09-14T12:34:41.121" v="420" actId="478"/>
          <ac:spMkLst>
            <pc:docMk/>
            <pc:sldMk cId="2872022050" sldId="280"/>
            <ac:spMk id="2" creationId="{2697083F-CE58-FAFA-AE53-EE4CF90EDB4E}"/>
          </ac:spMkLst>
        </pc:spChg>
        <pc:spChg chg="del">
          <ac:chgData name="buzdugan artur" userId="1770a38c255ab84c" providerId="LiveId" clId="{16A4E4E3-8213-4AFF-9A21-3F99CB9D024A}" dt="2025-09-14T12:34:33.405" v="416"/>
          <ac:spMkLst>
            <pc:docMk/>
            <pc:sldMk cId="2872022050" sldId="280"/>
            <ac:spMk id="3" creationId="{990EEFC7-FDF6-E682-47A2-371C7C74A1E4}"/>
          </ac:spMkLst>
        </pc:spChg>
        <pc:picChg chg="add mod">
          <ac:chgData name="buzdugan artur" userId="1770a38c255ab84c" providerId="LiveId" clId="{16A4E4E3-8213-4AFF-9A21-3F99CB9D024A}" dt="2025-09-14T12:34:42.744" v="421" actId="1076"/>
          <ac:picMkLst>
            <pc:docMk/>
            <pc:sldMk cId="2872022050" sldId="280"/>
            <ac:picMk id="4" creationId="{6069259D-1A61-1FE6-97E4-77A4A034BA47}"/>
          </ac:picMkLst>
        </pc:picChg>
      </pc:sldChg>
      <pc:sldChg chg="modSp new mod">
        <pc:chgData name="buzdugan artur" userId="1770a38c255ab84c" providerId="LiveId" clId="{16A4E4E3-8213-4AFF-9A21-3F99CB9D024A}" dt="2025-09-14T12:36:28.730" v="455" actId="27636"/>
        <pc:sldMkLst>
          <pc:docMk/>
          <pc:sldMk cId="4068548503" sldId="281"/>
        </pc:sldMkLst>
        <pc:spChg chg="mod">
          <ac:chgData name="buzdugan artur" userId="1770a38c255ab84c" providerId="LiveId" clId="{16A4E4E3-8213-4AFF-9A21-3F99CB9D024A}" dt="2025-09-14T12:34:55.201" v="424" actId="6549"/>
          <ac:spMkLst>
            <pc:docMk/>
            <pc:sldMk cId="4068548503" sldId="281"/>
            <ac:spMk id="2" creationId="{8AE0888D-4E39-AEC2-7134-B957FB5E8D54}"/>
          </ac:spMkLst>
        </pc:spChg>
        <pc:spChg chg="mod">
          <ac:chgData name="buzdugan artur" userId="1770a38c255ab84c" providerId="LiveId" clId="{16A4E4E3-8213-4AFF-9A21-3F99CB9D024A}" dt="2025-09-14T12:36:28.730" v="455" actId="27636"/>
          <ac:spMkLst>
            <pc:docMk/>
            <pc:sldMk cId="4068548503" sldId="281"/>
            <ac:spMk id="3" creationId="{4C34E43D-D0A5-2375-9603-6927CCFFE07E}"/>
          </ac:spMkLst>
        </pc:spChg>
      </pc:sldChg>
      <pc:sldChg chg="modSp new del mod">
        <pc:chgData name="buzdugan artur" userId="1770a38c255ab84c" providerId="LiveId" clId="{16A4E4E3-8213-4AFF-9A21-3F99CB9D024A}" dt="2025-09-14T12:43:40.467" v="478" actId="47"/>
        <pc:sldMkLst>
          <pc:docMk/>
          <pc:sldMk cId="4170455300" sldId="282"/>
        </pc:sldMkLst>
        <pc:spChg chg="mod">
          <ac:chgData name="buzdugan artur" userId="1770a38c255ab84c" providerId="LiveId" clId="{16A4E4E3-8213-4AFF-9A21-3F99CB9D024A}" dt="2025-09-14T12:38:19.581" v="467" actId="20577"/>
          <ac:spMkLst>
            <pc:docMk/>
            <pc:sldMk cId="4170455300" sldId="282"/>
            <ac:spMk id="2" creationId="{6B6674C5-6C73-21C3-038C-D6A1CF61D164}"/>
          </ac:spMkLst>
        </pc:spChg>
        <pc:spChg chg="mod">
          <ac:chgData name="buzdugan artur" userId="1770a38c255ab84c" providerId="LiveId" clId="{16A4E4E3-8213-4AFF-9A21-3F99CB9D024A}" dt="2025-09-14T12:37:05.645" v="460" actId="20577"/>
          <ac:spMkLst>
            <pc:docMk/>
            <pc:sldMk cId="4170455300" sldId="282"/>
            <ac:spMk id="3" creationId="{5C88DE29-3B8B-8312-2918-9C5FCB12A89E}"/>
          </ac:spMkLst>
        </pc:spChg>
      </pc:sldChg>
      <pc:sldChg chg="modSp new mod">
        <pc:chgData name="buzdugan artur" userId="1770a38c255ab84c" providerId="LiveId" clId="{16A4E4E3-8213-4AFF-9A21-3F99CB9D024A}" dt="2025-09-14T12:44:00.035" v="481" actId="113"/>
        <pc:sldMkLst>
          <pc:docMk/>
          <pc:sldMk cId="1402288467" sldId="283"/>
        </pc:sldMkLst>
        <pc:spChg chg="mod">
          <ac:chgData name="buzdugan artur" userId="1770a38c255ab84c" providerId="LiveId" clId="{16A4E4E3-8213-4AFF-9A21-3F99CB9D024A}" dt="2025-09-14T12:41:06.299" v="473" actId="6549"/>
          <ac:spMkLst>
            <pc:docMk/>
            <pc:sldMk cId="1402288467" sldId="283"/>
            <ac:spMk id="2" creationId="{8417F0FB-2398-358B-5F8B-3F7CF136F4E9}"/>
          </ac:spMkLst>
        </pc:spChg>
        <pc:spChg chg="mod">
          <ac:chgData name="buzdugan artur" userId="1770a38c255ab84c" providerId="LiveId" clId="{16A4E4E3-8213-4AFF-9A21-3F99CB9D024A}" dt="2025-09-14T12:44:00.035" v="481" actId="113"/>
          <ac:spMkLst>
            <pc:docMk/>
            <pc:sldMk cId="1402288467" sldId="283"/>
            <ac:spMk id="3" creationId="{12E3B091-8E7C-BC9E-6320-0471007C3761}"/>
          </ac:spMkLst>
        </pc:spChg>
      </pc:sldChg>
      <pc:sldChg chg="modSp new mod">
        <pc:chgData name="buzdugan artur" userId="1770a38c255ab84c" providerId="LiveId" clId="{16A4E4E3-8213-4AFF-9A21-3F99CB9D024A}" dt="2025-09-14T12:46:07.106" v="496" actId="113"/>
        <pc:sldMkLst>
          <pc:docMk/>
          <pc:sldMk cId="3541574065" sldId="284"/>
        </pc:sldMkLst>
        <pc:spChg chg="mod">
          <ac:chgData name="buzdugan artur" userId="1770a38c255ab84c" providerId="LiveId" clId="{16A4E4E3-8213-4AFF-9A21-3F99CB9D024A}" dt="2025-09-14T12:45:31.806" v="484" actId="6549"/>
          <ac:spMkLst>
            <pc:docMk/>
            <pc:sldMk cId="3541574065" sldId="284"/>
            <ac:spMk id="2" creationId="{7583CD8C-03F9-91C1-5B3A-5DC5B97C0480}"/>
          </ac:spMkLst>
        </pc:spChg>
        <pc:spChg chg="mod">
          <ac:chgData name="buzdugan artur" userId="1770a38c255ab84c" providerId="LiveId" clId="{16A4E4E3-8213-4AFF-9A21-3F99CB9D024A}" dt="2025-09-14T12:46:07.106" v="496" actId="113"/>
          <ac:spMkLst>
            <pc:docMk/>
            <pc:sldMk cId="3541574065" sldId="284"/>
            <ac:spMk id="3" creationId="{BDE8EE34-2164-844E-EE08-23A344E141BE}"/>
          </ac:spMkLst>
        </pc:spChg>
      </pc:sldChg>
      <pc:sldChg chg="addSp delSp modSp new mod">
        <pc:chgData name="buzdugan artur" userId="1770a38c255ab84c" providerId="LiveId" clId="{16A4E4E3-8213-4AFF-9A21-3F99CB9D024A}" dt="2025-09-14T12:46:33.559" v="502" actId="14100"/>
        <pc:sldMkLst>
          <pc:docMk/>
          <pc:sldMk cId="62835018" sldId="285"/>
        </pc:sldMkLst>
        <pc:spChg chg="del">
          <ac:chgData name="buzdugan artur" userId="1770a38c255ab84c" providerId="LiveId" clId="{16A4E4E3-8213-4AFF-9A21-3F99CB9D024A}" dt="2025-09-14T12:46:26.096" v="499" actId="478"/>
          <ac:spMkLst>
            <pc:docMk/>
            <pc:sldMk cId="62835018" sldId="285"/>
            <ac:spMk id="2" creationId="{7837B324-E7C4-E965-E0B3-E071B6F498D2}"/>
          </ac:spMkLst>
        </pc:spChg>
        <pc:spChg chg="del">
          <ac:chgData name="buzdugan artur" userId="1770a38c255ab84c" providerId="LiveId" clId="{16A4E4E3-8213-4AFF-9A21-3F99CB9D024A}" dt="2025-09-14T12:46:20.127" v="498"/>
          <ac:spMkLst>
            <pc:docMk/>
            <pc:sldMk cId="62835018" sldId="285"/>
            <ac:spMk id="3" creationId="{2BA4E91B-C23E-DC4F-13CB-8F48C66CC263}"/>
          </ac:spMkLst>
        </pc:spChg>
        <pc:picChg chg="add mod">
          <ac:chgData name="buzdugan artur" userId="1770a38c255ab84c" providerId="LiveId" clId="{16A4E4E3-8213-4AFF-9A21-3F99CB9D024A}" dt="2025-09-14T12:46:33.559" v="502" actId="14100"/>
          <ac:picMkLst>
            <pc:docMk/>
            <pc:sldMk cId="62835018" sldId="285"/>
            <ac:picMk id="4" creationId="{B6021F72-4536-8FD6-7B3A-A257E4B1119D}"/>
          </ac:picMkLst>
        </pc:picChg>
      </pc:sldChg>
      <pc:sldChg chg="modSp new mod">
        <pc:chgData name="buzdugan artur" userId="1770a38c255ab84c" providerId="LiveId" clId="{16A4E4E3-8213-4AFF-9A21-3F99CB9D024A}" dt="2025-09-14T12:48:27.804" v="521" actId="27636"/>
        <pc:sldMkLst>
          <pc:docMk/>
          <pc:sldMk cId="1277787894" sldId="286"/>
        </pc:sldMkLst>
        <pc:spChg chg="mod">
          <ac:chgData name="buzdugan artur" userId="1770a38c255ab84c" providerId="LiveId" clId="{16A4E4E3-8213-4AFF-9A21-3F99CB9D024A}" dt="2025-09-14T12:47:17.669" v="505" actId="6549"/>
          <ac:spMkLst>
            <pc:docMk/>
            <pc:sldMk cId="1277787894" sldId="286"/>
            <ac:spMk id="2" creationId="{D9981A74-0C96-5392-590F-5AA37D954EB7}"/>
          </ac:spMkLst>
        </pc:spChg>
        <pc:spChg chg="mod">
          <ac:chgData name="buzdugan artur" userId="1770a38c255ab84c" providerId="LiveId" clId="{16A4E4E3-8213-4AFF-9A21-3F99CB9D024A}" dt="2025-09-14T12:48:27.804" v="521" actId="27636"/>
          <ac:spMkLst>
            <pc:docMk/>
            <pc:sldMk cId="1277787894" sldId="286"/>
            <ac:spMk id="3" creationId="{7BAE72B3-608A-F26D-6C1C-A8F02B8871F2}"/>
          </ac:spMkLst>
        </pc:spChg>
      </pc:sldChg>
      <pc:sldChg chg="delSp modSp new mod">
        <pc:chgData name="buzdugan artur" userId="1770a38c255ab84c" providerId="LiveId" clId="{16A4E4E3-8213-4AFF-9A21-3F99CB9D024A}" dt="2025-09-14T12:50:23.954" v="550" actId="255"/>
        <pc:sldMkLst>
          <pc:docMk/>
          <pc:sldMk cId="90417163" sldId="287"/>
        </pc:sldMkLst>
        <pc:spChg chg="del">
          <ac:chgData name="buzdugan artur" userId="1770a38c255ab84c" providerId="LiveId" clId="{16A4E4E3-8213-4AFF-9A21-3F99CB9D024A}" dt="2025-09-14T12:48:44.101" v="525" actId="478"/>
          <ac:spMkLst>
            <pc:docMk/>
            <pc:sldMk cId="90417163" sldId="287"/>
            <ac:spMk id="2" creationId="{CC25568A-6437-2336-2E82-FCDFD12777AC}"/>
          </ac:spMkLst>
        </pc:spChg>
        <pc:spChg chg="mod">
          <ac:chgData name="buzdugan artur" userId="1770a38c255ab84c" providerId="LiveId" clId="{16A4E4E3-8213-4AFF-9A21-3F99CB9D024A}" dt="2025-09-14T12:50:23.954" v="550" actId="255"/>
          <ac:spMkLst>
            <pc:docMk/>
            <pc:sldMk cId="90417163" sldId="287"/>
            <ac:spMk id="3" creationId="{86B45BBE-85AB-35DD-11DB-955E494E42FF}"/>
          </ac:spMkLst>
        </pc:spChg>
      </pc:sldChg>
      <pc:sldChg chg="modSp new mod">
        <pc:chgData name="buzdugan artur" userId="1770a38c255ab84c" providerId="LiveId" clId="{16A4E4E3-8213-4AFF-9A21-3F99CB9D024A}" dt="2025-09-14T12:53:28.776" v="580" actId="27636"/>
        <pc:sldMkLst>
          <pc:docMk/>
          <pc:sldMk cId="810566724" sldId="288"/>
        </pc:sldMkLst>
        <pc:spChg chg="mod">
          <ac:chgData name="buzdugan artur" userId="1770a38c255ab84c" providerId="LiveId" clId="{16A4E4E3-8213-4AFF-9A21-3F99CB9D024A}" dt="2025-09-14T12:51:25.974" v="556" actId="14100"/>
          <ac:spMkLst>
            <pc:docMk/>
            <pc:sldMk cId="810566724" sldId="288"/>
            <ac:spMk id="2" creationId="{A164A7E5-4A7C-C6DD-E888-AEE4772352F8}"/>
          </ac:spMkLst>
        </pc:spChg>
        <pc:spChg chg="mod">
          <ac:chgData name="buzdugan artur" userId="1770a38c255ab84c" providerId="LiveId" clId="{16A4E4E3-8213-4AFF-9A21-3F99CB9D024A}" dt="2025-09-14T12:53:28.776" v="580" actId="27636"/>
          <ac:spMkLst>
            <pc:docMk/>
            <pc:sldMk cId="810566724" sldId="288"/>
            <ac:spMk id="3" creationId="{226E21B2-623C-27DE-67D8-36D296A9330C}"/>
          </ac:spMkLst>
        </pc:spChg>
      </pc:sldChg>
      <pc:sldChg chg="modSp new mod">
        <pc:chgData name="buzdugan artur" userId="1770a38c255ab84c" providerId="LiveId" clId="{16A4E4E3-8213-4AFF-9A21-3F99CB9D024A}" dt="2025-09-14T12:54:56.880" v="624" actId="20577"/>
        <pc:sldMkLst>
          <pc:docMk/>
          <pc:sldMk cId="3905841469" sldId="289"/>
        </pc:sldMkLst>
        <pc:spChg chg="mod">
          <ac:chgData name="buzdugan artur" userId="1770a38c255ab84c" providerId="LiveId" clId="{16A4E4E3-8213-4AFF-9A21-3F99CB9D024A}" dt="2025-09-14T12:54:56.880" v="624" actId="20577"/>
          <ac:spMkLst>
            <pc:docMk/>
            <pc:sldMk cId="3905841469" sldId="289"/>
            <ac:spMk id="2" creationId="{3F49FD91-4C24-65A1-1A3D-DC79C1D5578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F5E2886-34BF-368E-F462-82AF54AEAD2F}"/>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4DA6BA5E-1F57-78B2-8B50-EBDABA304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3FAF72BF-D68F-65DD-BF51-3AF37CAC3B42}"/>
              </a:ext>
            </a:extLst>
          </p:cNvPr>
          <p:cNvSpPr>
            <a:spLocks noGrp="1"/>
          </p:cNvSpPr>
          <p:nvPr>
            <p:ph type="dt" sz="half" idx="10"/>
          </p:nvPr>
        </p:nvSpPr>
        <p:spPr/>
        <p:txBody>
          <a:bodyPr/>
          <a:lstStyle/>
          <a:p>
            <a:fld id="{602D5C43-C134-4F5C-9D88-E81EEDD6D255}" type="datetimeFigureOut">
              <a:rPr lang="en-US" smtClean="0"/>
              <a:t>9/19/2025</a:t>
            </a:fld>
            <a:endParaRPr lang="en-US"/>
          </a:p>
        </p:txBody>
      </p:sp>
      <p:sp>
        <p:nvSpPr>
          <p:cNvPr id="5" name="Substituent subsol 4">
            <a:extLst>
              <a:ext uri="{FF2B5EF4-FFF2-40B4-BE49-F238E27FC236}">
                <a16:creationId xmlns:a16="http://schemas.microsoft.com/office/drawing/2014/main" id="{972760F8-D4C1-ACC0-B69E-CECAF7DB70B3}"/>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C06345EE-3806-D73A-8B86-0537065CFF11}"/>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10943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7D732D4-5605-BE56-2EEE-20B9B65F54BF}"/>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8ACD6724-3EEA-2B79-AF7A-2EEE9ADB217C}"/>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5A8D8558-D5E0-CE05-19B0-E285CD0E9D81}"/>
              </a:ext>
            </a:extLst>
          </p:cNvPr>
          <p:cNvSpPr>
            <a:spLocks noGrp="1"/>
          </p:cNvSpPr>
          <p:nvPr>
            <p:ph type="dt" sz="half" idx="10"/>
          </p:nvPr>
        </p:nvSpPr>
        <p:spPr/>
        <p:txBody>
          <a:bodyPr/>
          <a:lstStyle/>
          <a:p>
            <a:fld id="{602D5C43-C134-4F5C-9D88-E81EEDD6D255}" type="datetimeFigureOut">
              <a:rPr lang="en-US" smtClean="0"/>
              <a:t>9/19/2025</a:t>
            </a:fld>
            <a:endParaRPr lang="en-US"/>
          </a:p>
        </p:txBody>
      </p:sp>
      <p:sp>
        <p:nvSpPr>
          <p:cNvPr id="5" name="Substituent subsol 4">
            <a:extLst>
              <a:ext uri="{FF2B5EF4-FFF2-40B4-BE49-F238E27FC236}">
                <a16:creationId xmlns:a16="http://schemas.microsoft.com/office/drawing/2014/main" id="{36AF606F-2A4E-0CC9-DF25-625243A9DC5A}"/>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6A9318D0-1A2F-B52C-73D5-0703BDA27200}"/>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25663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59DA7606-0EEC-FD81-F292-600D42381A42}"/>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FB9E99E6-CC83-2683-BCEE-F28E008D0070}"/>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EFAFE1EC-E388-9D57-62AA-9DB918ED2574}"/>
              </a:ext>
            </a:extLst>
          </p:cNvPr>
          <p:cNvSpPr>
            <a:spLocks noGrp="1"/>
          </p:cNvSpPr>
          <p:nvPr>
            <p:ph type="dt" sz="half" idx="10"/>
          </p:nvPr>
        </p:nvSpPr>
        <p:spPr/>
        <p:txBody>
          <a:bodyPr/>
          <a:lstStyle/>
          <a:p>
            <a:fld id="{602D5C43-C134-4F5C-9D88-E81EEDD6D255}" type="datetimeFigureOut">
              <a:rPr lang="en-US" smtClean="0"/>
              <a:t>9/19/2025</a:t>
            </a:fld>
            <a:endParaRPr lang="en-US"/>
          </a:p>
        </p:txBody>
      </p:sp>
      <p:sp>
        <p:nvSpPr>
          <p:cNvPr id="5" name="Substituent subsol 4">
            <a:extLst>
              <a:ext uri="{FF2B5EF4-FFF2-40B4-BE49-F238E27FC236}">
                <a16:creationId xmlns:a16="http://schemas.microsoft.com/office/drawing/2014/main" id="{9D726706-E4B5-A790-2C4E-64A3E9D38092}"/>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2E3E6F01-9517-2EBB-5E1C-A1BB5AD09DDE}"/>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108813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D68F262-FDB0-7377-0D9B-7EB6F097F20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2E5B8414-1F72-90A6-36E8-67E5A92FC5AE}"/>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54E999A2-D616-BF51-B3EB-2F1FE2D372D4}"/>
              </a:ext>
            </a:extLst>
          </p:cNvPr>
          <p:cNvSpPr>
            <a:spLocks noGrp="1"/>
          </p:cNvSpPr>
          <p:nvPr>
            <p:ph type="dt" sz="half" idx="10"/>
          </p:nvPr>
        </p:nvSpPr>
        <p:spPr/>
        <p:txBody>
          <a:bodyPr/>
          <a:lstStyle/>
          <a:p>
            <a:fld id="{602D5C43-C134-4F5C-9D88-E81EEDD6D255}" type="datetimeFigureOut">
              <a:rPr lang="en-US" smtClean="0"/>
              <a:t>9/19/2025</a:t>
            </a:fld>
            <a:endParaRPr lang="en-US"/>
          </a:p>
        </p:txBody>
      </p:sp>
      <p:sp>
        <p:nvSpPr>
          <p:cNvPr id="5" name="Substituent subsol 4">
            <a:extLst>
              <a:ext uri="{FF2B5EF4-FFF2-40B4-BE49-F238E27FC236}">
                <a16:creationId xmlns:a16="http://schemas.microsoft.com/office/drawing/2014/main" id="{01CD6DA4-C8FF-1651-F288-6848EBC3EC2A}"/>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06C4EB77-AAE9-8771-29B8-907B07EF3367}"/>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82588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857EC41-862C-BCCA-A147-E87117C640FE}"/>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D9665424-A095-1513-8400-D1E17204E5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7CF6DBC6-60FC-026B-9D16-AC967D307547}"/>
              </a:ext>
            </a:extLst>
          </p:cNvPr>
          <p:cNvSpPr>
            <a:spLocks noGrp="1"/>
          </p:cNvSpPr>
          <p:nvPr>
            <p:ph type="dt" sz="half" idx="10"/>
          </p:nvPr>
        </p:nvSpPr>
        <p:spPr/>
        <p:txBody>
          <a:bodyPr/>
          <a:lstStyle/>
          <a:p>
            <a:fld id="{602D5C43-C134-4F5C-9D88-E81EEDD6D255}" type="datetimeFigureOut">
              <a:rPr lang="en-US" smtClean="0"/>
              <a:t>9/19/2025</a:t>
            </a:fld>
            <a:endParaRPr lang="en-US"/>
          </a:p>
        </p:txBody>
      </p:sp>
      <p:sp>
        <p:nvSpPr>
          <p:cNvPr id="5" name="Substituent subsol 4">
            <a:extLst>
              <a:ext uri="{FF2B5EF4-FFF2-40B4-BE49-F238E27FC236}">
                <a16:creationId xmlns:a16="http://schemas.microsoft.com/office/drawing/2014/main" id="{62A8AEAD-1AEF-C56C-6698-83063D4AFC49}"/>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E26FC1B7-0B87-297E-EE5B-A6B3687908B1}"/>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324889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1018C5D-9571-6F6F-2CCE-5CFF4F48A463}"/>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0870BD57-CB50-470D-4F28-110243AB72DE}"/>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7D9F63F9-7CAC-B362-77E6-4D755A7BC27F}"/>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7893FB63-7ED8-0D7A-69D4-47164BC5E247}"/>
              </a:ext>
            </a:extLst>
          </p:cNvPr>
          <p:cNvSpPr>
            <a:spLocks noGrp="1"/>
          </p:cNvSpPr>
          <p:nvPr>
            <p:ph type="dt" sz="half" idx="10"/>
          </p:nvPr>
        </p:nvSpPr>
        <p:spPr/>
        <p:txBody>
          <a:bodyPr/>
          <a:lstStyle/>
          <a:p>
            <a:fld id="{602D5C43-C134-4F5C-9D88-E81EEDD6D255}" type="datetimeFigureOut">
              <a:rPr lang="en-US" smtClean="0"/>
              <a:t>9/19/2025</a:t>
            </a:fld>
            <a:endParaRPr lang="en-US"/>
          </a:p>
        </p:txBody>
      </p:sp>
      <p:sp>
        <p:nvSpPr>
          <p:cNvPr id="6" name="Substituent subsol 5">
            <a:extLst>
              <a:ext uri="{FF2B5EF4-FFF2-40B4-BE49-F238E27FC236}">
                <a16:creationId xmlns:a16="http://schemas.microsoft.com/office/drawing/2014/main" id="{910CF7B5-3CEA-97B4-3BB9-796A5AA8ACAA}"/>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74CA6CB2-FD05-5661-2E98-3D4774F72F36}"/>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16918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D3EA1D1-62BA-39A2-46D2-D77CD982F214}"/>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AA25E9FC-0D15-248F-ADCB-612AD434BD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10622768-2736-2AB0-6BCA-91620A715586}"/>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FA3FA9AE-F9C3-245B-A531-7B399ED29C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35EFA0E1-783B-1F1A-DDF1-42356DCBE599}"/>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C8CC4E0D-6153-3E1C-BB2A-24B255A46937}"/>
              </a:ext>
            </a:extLst>
          </p:cNvPr>
          <p:cNvSpPr>
            <a:spLocks noGrp="1"/>
          </p:cNvSpPr>
          <p:nvPr>
            <p:ph type="dt" sz="half" idx="10"/>
          </p:nvPr>
        </p:nvSpPr>
        <p:spPr/>
        <p:txBody>
          <a:bodyPr/>
          <a:lstStyle/>
          <a:p>
            <a:fld id="{602D5C43-C134-4F5C-9D88-E81EEDD6D255}" type="datetimeFigureOut">
              <a:rPr lang="en-US" smtClean="0"/>
              <a:t>9/19/2025</a:t>
            </a:fld>
            <a:endParaRPr lang="en-US"/>
          </a:p>
        </p:txBody>
      </p:sp>
      <p:sp>
        <p:nvSpPr>
          <p:cNvPr id="8" name="Substituent subsol 7">
            <a:extLst>
              <a:ext uri="{FF2B5EF4-FFF2-40B4-BE49-F238E27FC236}">
                <a16:creationId xmlns:a16="http://schemas.microsoft.com/office/drawing/2014/main" id="{F9B6F0F6-D0CB-511A-7D36-63B09D7EF9F4}"/>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96B50AA1-AD38-95BB-1F4B-2E7C1D86081B}"/>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104514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DC4F41D-CBD1-A191-E2F4-CDF6C1B462A9}"/>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6F94D7B4-3519-B76F-885D-BB2CACADB09D}"/>
              </a:ext>
            </a:extLst>
          </p:cNvPr>
          <p:cNvSpPr>
            <a:spLocks noGrp="1"/>
          </p:cNvSpPr>
          <p:nvPr>
            <p:ph type="dt" sz="half" idx="10"/>
          </p:nvPr>
        </p:nvSpPr>
        <p:spPr/>
        <p:txBody>
          <a:bodyPr/>
          <a:lstStyle/>
          <a:p>
            <a:fld id="{602D5C43-C134-4F5C-9D88-E81EEDD6D255}" type="datetimeFigureOut">
              <a:rPr lang="en-US" smtClean="0"/>
              <a:t>9/19/2025</a:t>
            </a:fld>
            <a:endParaRPr lang="en-US"/>
          </a:p>
        </p:txBody>
      </p:sp>
      <p:sp>
        <p:nvSpPr>
          <p:cNvPr id="4" name="Substituent subsol 3">
            <a:extLst>
              <a:ext uri="{FF2B5EF4-FFF2-40B4-BE49-F238E27FC236}">
                <a16:creationId xmlns:a16="http://schemas.microsoft.com/office/drawing/2014/main" id="{72E9C5CF-EAE7-7460-6D06-3D89F6D71A1F}"/>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2A4297A2-82FB-FA2C-9B40-0C19328D3D31}"/>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293040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3777D65F-40AB-1137-25D8-B1B34214ECBE}"/>
              </a:ext>
            </a:extLst>
          </p:cNvPr>
          <p:cNvSpPr>
            <a:spLocks noGrp="1"/>
          </p:cNvSpPr>
          <p:nvPr>
            <p:ph type="dt" sz="half" idx="10"/>
          </p:nvPr>
        </p:nvSpPr>
        <p:spPr/>
        <p:txBody>
          <a:bodyPr/>
          <a:lstStyle/>
          <a:p>
            <a:fld id="{602D5C43-C134-4F5C-9D88-E81EEDD6D255}" type="datetimeFigureOut">
              <a:rPr lang="en-US" smtClean="0"/>
              <a:t>9/19/2025</a:t>
            </a:fld>
            <a:endParaRPr lang="en-US"/>
          </a:p>
        </p:txBody>
      </p:sp>
      <p:sp>
        <p:nvSpPr>
          <p:cNvPr id="3" name="Substituent subsol 2">
            <a:extLst>
              <a:ext uri="{FF2B5EF4-FFF2-40B4-BE49-F238E27FC236}">
                <a16:creationId xmlns:a16="http://schemas.microsoft.com/office/drawing/2014/main" id="{F080A255-C1B4-AD04-4FFA-2C512A7C07C7}"/>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F6E03247-90AF-7162-44D4-27796F64606A}"/>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351081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FB10EBA-9B5B-A173-E9A4-0DC6B851DB61}"/>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19752905-78CA-0F7B-1CB7-AB11EA315B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8CD5E9C5-BF69-5A91-31D6-A375BBAD4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EA772D33-84E7-0E50-388F-EF791CCFBB46}"/>
              </a:ext>
            </a:extLst>
          </p:cNvPr>
          <p:cNvSpPr>
            <a:spLocks noGrp="1"/>
          </p:cNvSpPr>
          <p:nvPr>
            <p:ph type="dt" sz="half" idx="10"/>
          </p:nvPr>
        </p:nvSpPr>
        <p:spPr/>
        <p:txBody>
          <a:bodyPr/>
          <a:lstStyle/>
          <a:p>
            <a:fld id="{602D5C43-C134-4F5C-9D88-E81EEDD6D255}" type="datetimeFigureOut">
              <a:rPr lang="en-US" smtClean="0"/>
              <a:t>9/19/2025</a:t>
            </a:fld>
            <a:endParaRPr lang="en-US"/>
          </a:p>
        </p:txBody>
      </p:sp>
      <p:sp>
        <p:nvSpPr>
          <p:cNvPr id="6" name="Substituent subsol 5">
            <a:extLst>
              <a:ext uri="{FF2B5EF4-FFF2-40B4-BE49-F238E27FC236}">
                <a16:creationId xmlns:a16="http://schemas.microsoft.com/office/drawing/2014/main" id="{F75FF901-03AE-C080-D590-F6E6CA8DBCAD}"/>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0F7A908A-77A0-80C9-789E-2D49BA6E6591}"/>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4197233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3FAD56E-FE70-E8F7-1030-B89039F3FB4D}"/>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B3C0CD59-F8CD-4290-07A2-CFD44995B0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8C5FA9B7-3DC2-AD82-8ABE-3A86F6870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3C3AE836-4682-415A-810D-0CE1F7057116}"/>
              </a:ext>
            </a:extLst>
          </p:cNvPr>
          <p:cNvSpPr>
            <a:spLocks noGrp="1"/>
          </p:cNvSpPr>
          <p:nvPr>
            <p:ph type="dt" sz="half" idx="10"/>
          </p:nvPr>
        </p:nvSpPr>
        <p:spPr/>
        <p:txBody>
          <a:bodyPr/>
          <a:lstStyle/>
          <a:p>
            <a:fld id="{602D5C43-C134-4F5C-9D88-E81EEDD6D255}" type="datetimeFigureOut">
              <a:rPr lang="en-US" smtClean="0"/>
              <a:t>9/19/2025</a:t>
            </a:fld>
            <a:endParaRPr lang="en-US"/>
          </a:p>
        </p:txBody>
      </p:sp>
      <p:sp>
        <p:nvSpPr>
          <p:cNvPr id="6" name="Substituent subsol 5">
            <a:extLst>
              <a:ext uri="{FF2B5EF4-FFF2-40B4-BE49-F238E27FC236}">
                <a16:creationId xmlns:a16="http://schemas.microsoft.com/office/drawing/2014/main" id="{6B73E9B4-9F21-393F-C96E-854DA0B4F80E}"/>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6BF89C6D-FF2B-E1FF-B5A5-915CC3C7D458}"/>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403629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0A8C4DC0-A227-DB4C-9FCF-1F39CCD07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4566FE8A-2F9E-3977-CC75-AEF3489B7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8785C488-4C4F-6DFC-6861-315A7E96A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D5C43-C134-4F5C-9D88-E81EEDD6D255}" type="datetimeFigureOut">
              <a:rPr lang="en-US" smtClean="0"/>
              <a:t>9/19/2025</a:t>
            </a:fld>
            <a:endParaRPr lang="en-US"/>
          </a:p>
        </p:txBody>
      </p:sp>
      <p:sp>
        <p:nvSpPr>
          <p:cNvPr id="5" name="Substituent subsol 4">
            <a:extLst>
              <a:ext uri="{FF2B5EF4-FFF2-40B4-BE49-F238E27FC236}">
                <a16:creationId xmlns:a16="http://schemas.microsoft.com/office/drawing/2014/main" id="{1965FBDB-CBA4-9453-99F5-C59FC351ED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D1A128EA-66D6-AFA0-BCC3-D21B84860B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E9308-43D8-4D57-A162-FF1C05C2C93D}" type="slidenum">
              <a:rPr lang="en-US" smtClean="0"/>
              <a:t>‹#›</a:t>
            </a:fld>
            <a:endParaRPr lang="en-US"/>
          </a:p>
        </p:txBody>
      </p:sp>
    </p:spTree>
    <p:extLst>
      <p:ext uri="{BB962C8B-B14F-4D97-AF65-F5344CB8AC3E}">
        <p14:creationId xmlns:p14="http://schemas.microsoft.com/office/powerpoint/2010/main" val="1021278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hyperlink" Target="https://ro.wikipedia.org/wiki/Protein%C4%83" TargetMode="External"/><Relationship Id="rId3" Type="http://schemas.openxmlformats.org/officeDocument/2006/relationships/hyperlink" Target="https://ro.wikipedia.org/wiki/Mas%C4%83_molecular%C4%83" TargetMode="External"/><Relationship Id="rId7" Type="http://schemas.openxmlformats.org/officeDocument/2006/relationships/hyperlink" Target="https://ro.wikipedia.org/wiki/ADN" TargetMode="External"/><Relationship Id="rId2" Type="http://schemas.openxmlformats.org/officeDocument/2006/relationships/hyperlink" Target="https://ro.wikipedia.org/wiki/Molecul%C4%83" TargetMode="External"/><Relationship Id="rId1" Type="http://schemas.openxmlformats.org/officeDocument/2006/relationships/slideLayout" Target="../slideLayouts/slideLayout2.xml"/><Relationship Id="rId6" Type="http://schemas.openxmlformats.org/officeDocument/2006/relationships/hyperlink" Target="https://ro.wikipedia.org/wiki/Plastic" TargetMode="External"/><Relationship Id="rId5" Type="http://schemas.openxmlformats.org/officeDocument/2006/relationships/hyperlink" Target="https://ro.wikipedia.org/wiki/Covalent" TargetMode="External"/><Relationship Id="rId4" Type="http://schemas.openxmlformats.org/officeDocument/2006/relationships/hyperlink" Target="https://ro.wikipedia.org/wiki/Monomer" TargetMode="External"/><Relationship Id="rId9" Type="http://schemas.openxmlformats.org/officeDocument/2006/relationships/hyperlink" Target="https://ro.wikipedia.org/wiki/Polimerizare"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DB49D36-6916-A23A-05EC-E5CBB022CA99}"/>
              </a:ext>
            </a:extLst>
          </p:cNvPr>
          <p:cNvSpPr>
            <a:spLocks noGrp="1"/>
          </p:cNvSpPr>
          <p:nvPr>
            <p:ph type="ctrTitle"/>
          </p:nvPr>
        </p:nvSpPr>
        <p:spPr/>
        <p:txBody>
          <a:bodyPr>
            <a:normAutofit fontScale="90000"/>
          </a:bodyPr>
          <a:lstStyle/>
          <a:p>
            <a:r>
              <a:rPr lang="ro-RO" b="1" dirty="0" err="1"/>
              <a:t>Notiuni</a:t>
            </a:r>
            <a:r>
              <a:rPr lang="ro-RO" b="1" dirty="0"/>
              <a:t> d</a:t>
            </a:r>
            <a:r>
              <a:rPr lang="en-US" b="1" dirty="0"/>
              <a:t>in</a:t>
            </a:r>
            <a:r>
              <a:rPr lang="ro-RO" b="1" dirty="0"/>
              <a:t> structura atomului</a:t>
            </a:r>
            <a:r>
              <a:rPr lang="en-US" b="1" dirty="0"/>
              <a:t>, </a:t>
            </a:r>
            <a:r>
              <a:rPr lang="en-US" b="1" dirty="0" err="1"/>
              <a:t>legaturi</a:t>
            </a:r>
            <a:r>
              <a:rPr lang="en-US" b="1" dirty="0"/>
              <a:t> </a:t>
            </a:r>
            <a:r>
              <a:rPr lang="en-US" b="1" dirty="0" err="1"/>
              <a:t>chimice</a:t>
            </a:r>
            <a:r>
              <a:rPr lang="en-US" b="1" dirty="0"/>
              <a:t>,</a:t>
            </a:r>
            <a:br>
              <a:rPr lang="en-US" b="1" dirty="0"/>
            </a:br>
            <a:r>
              <a:rPr lang="en-US" b="1" dirty="0" err="1"/>
              <a:t>biochimie</a:t>
            </a:r>
            <a:endParaRPr lang="en-US" b="1" dirty="0"/>
          </a:p>
        </p:txBody>
      </p:sp>
      <p:sp>
        <p:nvSpPr>
          <p:cNvPr id="3" name="Subtitlu 2">
            <a:extLst>
              <a:ext uri="{FF2B5EF4-FFF2-40B4-BE49-F238E27FC236}">
                <a16:creationId xmlns:a16="http://schemas.microsoft.com/office/drawing/2014/main" id="{06DDC4A8-7614-0F19-743E-F0CC2400DC66}"/>
              </a:ext>
            </a:extLst>
          </p:cNvPr>
          <p:cNvSpPr>
            <a:spLocks noGrp="1"/>
          </p:cNvSpPr>
          <p:nvPr>
            <p:ph type="subTitle" idx="1"/>
          </p:nvPr>
        </p:nvSpPr>
        <p:spPr>
          <a:xfrm>
            <a:off x="2171700" y="4429919"/>
            <a:ext cx="6229350" cy="1655762"/>
          </a:xfrm>
        </p:spPr>
        <p:txBody>
          <a:bodyPr/>
          <a:lstStyle/>
          <a:p>
            <a:endParaRPr lang="en-US"/>
          </a:p>
        </p:txBody>
      </p:sp>
    </p:spTree>
    <p:extLst>
      <p:ext uri="{BB962C8B-B14F-4D97-AF65-F5344CB8AC3E}">
        <p14:creationId xmlns:p14="http://schemas.microsoft.com/office/powerpoint/2010/main" val="358524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6723-C127-DEE0-EB77-0DE40A9A3E75}"/>
              </a:ext>
            </a:extLst>
          </p:cNvPr>
          <p:cNvSpPr>
            <a:spLocks noGrp="1"/>
          </p:cNvSpPr>
          <p:nvPr>
            <p:ph type="title"/>
          </p:nvPr>
        </p:nvSpPr>
        <p:spPr>
          <a:xfrm>
            <a:off x="838200" y="365126"/>
            <a:ext cx="10515600" cy="907084"/>
          </a:xfrm>
        </p:spPr>
        <p:txBody>
          <a:bodyPr/>
          <a:lstStyle/>
          <a:p>
            <a:pPr algn="ctr"/>
            <a:r>
              <a:rPr lang="en-US" b="1" dirty="0" err="1"/>
              <a:t>Hibridizarea</a:t>
            </a:r>
            <a:r>
              <a:rPr lang="en-US" b="1" dirty="0"/>
              <a:t> </a:t>
            </a:r>
            <a:r>
              <a:rPr lang="en-US" b="1" dirty="0" err="1"/>
              <a:t>electronilor</a:t>
            </a:r>
            <a:endParaRPr lang="en-US" b="1" dirty="0"/>
          </a:p>
        </p:txBody>
      </p:sp>
      <p:sp>
        <p:nvSpPr>
          <p:cNvPr id="3" name="Content Placeholder 2">
            <a:extLst>
              <a:ext uri="{FF2B5EF4-FFF2-40B4-BE49-F238E27FC236}">
                <a16:creationId xmlns:a16="http://schemas.microsoft.com/office/drawing/2014/main" id="{B4EF5B2C-697C-1548-BE1A-420F355E868E}"/>
              </a:ext>
            </a:extLst>
          </p:cNvPr>
          <p:cNvSpPr>
            <a:spLocks noGrp="1"/>
          </p:cNvSpPr>
          <p:nvPr>
            <p:ph idx="1"/>
          </p:nvPr>
        </p:nvSpPr>
        <p:spPr>
          <a:xfrm>
            <a:off x="838200" y="1510748"/>
            <a:ext cx="10515600" cy="4666215"/>
          </a:xfrm>
        </p:spPr>
        <p:txBody>
          <a:bodyPr/>
          <a:lstStyle/>
          <a:p>
            <a:r>
              <a:rPr lang="en-US" dirty="0" err="1"/>
              <a:t>Hibridizarea</a:t>
            </a:r>
            <a:r>
              <a:rPr lang="en-US" dirty="0"/>
              <a:t> </a:t>
            </a:r>
            <a:r>
              <a:rPr lang="en-US" dirty="0" err="1"/>
              <a:t>electronilor</a:t>
            </a:r>
            <a:r>
              <a:rPr lang="en-US" dirty="0"/>
              <a:t> </a:t>
            </a:r>
            <a:r>
              <a:rPr lang="en-US" dirty="0" err="1"/>
              <a:t>este</a:t>
            </a:r>
            <a:r>
              <a:rPr lang="en-US" dirty="0"/>
              <a:t> un concept din </a:t>
            </a:r>
            <a:r>
              <a:rPr lang="en-US" dirty="0" err="1"/>
              <a:t>chimia</a:t>
            </a:r>
            <a:r>
              <a:rPr lang="en-US" dirty="0"/>
              <a:t> </a:t>
            </a:r>
            <a:r>
              <a:rPr lang="en-US" dirty="0" err="1"/>
              <a:t>cuantică</a:t>
            </a:r>
            <a:r>
              <a:rPr lang="en-US" dirty="0"/>
              <a:t> </a:t>
            </a:r>
            <a:r>
              <a:rPr lang="en-US" dirty="0" err="1"/>
              <a:t>în</a:t>
            </a:r>
            <a:r>
              <a:rPr lang="en-US" dirty="0"/>
              <a:t> care </a:t>
            </a:r>
            <a:r>
              <a:rPr lang="en-US" b="1" dirty="0" err="1"/>
              <a:t>orbitalii</a:t>
            </a:r>
            <a:r>
              <a:rPr lang="en-US" b="1" dirty="0"/>
              <a:t> </a:t>
            </a:r>
            <a:r>
              <a:rPr lang="en-US" b="1" dirty="0" err="1"/>
              <a:t>atomici</a:t>
            </a:r>
            <a:r>
              <a:rPr lang="en-US" b="1" dirty="0"/>
              <a:t> </a:t>
            </a:r>
            <a:r>
              <a:rPr lang="en-US" dirty="0"/>
              <a:t>(de </a:t>
            </a:r>
            <a:r>
              <a:rPr lang="en-US" dirty="0" err="1"/>
              <a:t>exemplu</a:t>
            </a:r>
            <a:r>
              <a:rPr lang="en-US" dirty="0"/>
              <a:t>, </a:t>
            </a:r>
            <a:r>
              <a:rPr lang="en-US" dirty="0" err="1"/>
              <a:t>orbitalii</a:t>
            </a:r>
            <a:r>
              <a:rPr lang="en-US" dirty="0"/>
              <a:t> s </a:t>
            </a:r>
            <a:r>
              <a:rPr lang="en-US" dirty="0" err="1"/>
              <a:t>și</a:t>
            </a:r>
            <a:r>
              <a:rPr lang="en-US" dirty="0"/>
              <a:t> p) </a:t>
            </a:r>
            <a:r>
              <a:rPr lang="en-US" b="1" dirty="0"/>
              <a:t>se </a:t>
            </a:r>
            <a:r>
              <a:rPr lang="en-US" b="1" dirty="0" err="1"/>
              <a:t>contopesc</a:t>
            </a:r>
            <a:r>
              <a:rPr lang="en-US" b="1" dirty="0"/>
              <a:t> </a:t>
            </a:r>
            <a:r>
              <a:rPr lang="en-US" b="1" dirty="0" err="1"/>
              <a:t>pentru</a:t>
            </a:r>
            <a:r>
              <a:rPr lang="en-US" b="1" dirty="0"/>
              <a:t> a forma </a:t>
            </a:r>
            <a:r>
              <a:rPr lang="en-US" b="1" dirty="0" err="1"/>
              <a:t>noi</a:t>
            </a:r>
            <a:r>
              <a:rPr lang="en-US" b="1" dirty="0"/>
              <a:t> </a:t>
            </a:r>
            <a:r>
              <a:rPr lang="en-US" b="1" dirty="0" err="1"/>
              <a:t>orbitali</a:t>
            </a:r>
            <a:r>
              <a:rPr lang="en-US" b="1" dirty="0"/>
              <a:t> </a:t>
            </a:r>
            <a:r>
              <a:rPr lang="en-US" b="1" dirty="0" err="1"/>
              <a:t>hibrizi</a:t>
            </a:r>
            <a:r>
              <a:rPr lang="en-US" b="1" dirty="0"/>
              <a:t>,</a:t>
            </a:r>
            <a:r>
              <a:rPr lang="en-US" dirty="0"/>
              <a:t> </a:t>
            </a:r>
            <a:r>
              <a:rPr lang="en-US" b="1" dirty="0" err="1"/>
              <a:t>fiecare</a:t>
            </a:r>
            <a:r>
              <a:rPr lang="en-US" b="1" dirty="0"/>
              <a:t> </a:t>
            </a:r>
            <a:r>
              <a:rPr lang="en-US" b="1" dirty="0" err="1"/>
              <a:t>având</a:t>
            </a:r>
            <a:r>
              <a:rPr lang="en-US" b="1" dirty="0"/>
              <a:t> </a:t>
            </a:r>
            <a:r>
              <a:rPr lang="en-US" b="1" dirty="0" err="1"/>
              <a:t>propriile</a:t>
            </a:r>
            <a:r>
              <a:rPr lang="en-US" b="1" dirty="0"/>
              <a:t> </a:t>
            </a:r>
            <a:r>
              <a:rPr lang="en-US" b="1" dirty="0" err="1"/>
              <a:t>energii</a:t>
            </a:r>
            <a:r>
              <a:rPr lang="en-US" b="1" dirty="0"/>
              <a:t>, </a:t>
            </a:r>
            <a:r>
              <a:rPr lang="en-US" b="1" dirty="0" err="1"/>
              <a:t>forme</a:t>
            </a:r>
            <a:r>
              <a:rPr lang="en-US" b="1" dirty="0"/>
              <a:t> </a:t>
            </a:r>
            <a:r>
              <a:rPr lang="en-US" b="1" dirty="0" err="1"/>
              <a:t>și</a:t>
            </a:r>
            <a:r>
              <a:rPr lang="en-US" b="1" dirty="0"/>
              <a:t> </a:t>
            </a:r>
            <a:r>
              <a:rPr lang="en-US" b="1" dirty="0" err="1"/>
              <a:t>orientări</a:t>
            </a:r>
            <a:r>
              <a:rPr lang="en-US" b="1" dirty="0"/>
              <a:t> </a:t>
            </a:r>
            <a:r>
              <a:rPr lang="en-US" b="1" dirty="0" err="1"/>
              <a:t>spațiale</a:t>
            </a:r>
            <a:r>
              <a:rPr lang="en-US" b="1" dirty="0"/>
              <a:t>.</a:t>
            </a:r>
            <a:r>
              <a:rPr lang="en-US" dirty="0"/>
              <a:t> </a:t>
            </a:r>
          </a:p>
          <a:p>
            <a:r>
              <a:rPr lang="en-US" dirty="0" err="1"/>
              <a:t>Această</a:t>
            </a:r>
            <a:r>
              <a:rPr lang="en-US" dirty="0"/>
              <a:t> </a:t>
            </a:r>
            <a:r>
              <a:rPr lang="en-US" dirty="0" err="1"/>
              <a:t>contopire</a:t>
            </a:r>
            <a:r>
              <a:rPr lang="en-US" dirty="0"/>
              <a:t> </a:t>
            </a:r>
            <a:r>
              <a:rPr lang="en-US" dirty="0" err="1"/>
              <a:t>permite</a:t>
            </a:r>
            <a:r>
              <a:rPr lang="en-US" dirty="0"/>
              <a:t> o </a:t>
            </a:r>
            <a:r>
              <a:rPr lang="en-US" dirty="0" err="1"/>
              <a:t>mai</a:t>
            </a:r>
            <a:r>
              <a:rPr lang="en-US" dirty="0"/>
              <a:t> </a:t>
            </a:r>
            <a:r>
              <a:rPr lang="en-US" dirty="0" err="1"/>
              <a:t>bună</a:t>
            </a:r>
            <a:r>
              <a:rPr lang="en-US" dirty="0"/>
              <a:t> </a:t>
            </a:r>
            <a:r>
              <a:rPr lang="en-US" dirty="0" err="1"/>
              <a:t>explicare</a:t>
            </a:r>
            <a:r>
              <a:rPr lang="en-US" dirty="0"/>
              <a:t> a </a:t>
            </a:r>
            <a:r>
              <a:rPr lang="en-US" dirty="0" err="1"/>
              <a:t>geometriei</a:t>
            </a:r>
            <a:r>
              <a:rPr lang="en-US" dirty="0"/>
              <a:t> </a:t>
            </a:r>
            <a:r>
              <a:rPr lang="en-US" dirty="0" err="1"/>
              <a:t>moleculare</a:t>
            </a:r>
            <a:r>
              <a:rPr lang="en-US" dirty="0"/>
              <a:t> </a:t>
            </a:r>
            <a:r>
              <a:rPr lang="en-US" dirty="0" err="1"/>
              <a:t>și</a:t>
            </a:r>
            <a:r>
              <a:rPr lang="en-US" dirty="0"/>
              <a:t> a </a:t>
            </a:r>
            <a:r>
              <a:rPr lang="en-US" dirty="0" err="1"/>
              <a:t>modului</a:t>
            </a:r>
            <a:r>
              <a:rPr lang="en-US" dirty="0"/>
              <a:t> </a:t>
            </a:r>
            <a:r>
              <a:rPr lang="en-US" dirty="0" err="1"/>
              <a:t>în</a:t>
            </a:r>
            <a:r>
              <a:rPr lang="en-US" dirty="0"/>
              <a:t> care </a:t>
            </a:r>
            <a:r>
              <a:rPr lang="en-US" dirty="0" err="1"/>
              <a:t>atomii</a:t>
            </a:r>
            <a:r>
              <a:rPr lang="en-US" dirty="0"/>
              <a:t> </a:t>
            </a:r>
            <a:r>
              <a:rPr lang="en-US" dirty="0" err="1"/>
              <a:t>formează</a:t>
            </a:r>
            <a:r>
              <a:rPr lang="en-US" dirty="0"/>
              <a:t> </a:t>
            </a:r>
            <a:r>
              <a:rPr lang="en-US" dirty="0" err="1"/>
              <a:t>legături</a:t>
            </a:r>
            <a:r>
              <a:rPr lang="en-US" dirty="0"/>
              <a:t> </a:t>
            </a:r>
            <a:r>
              <a:rPr lang="en-US" dirty="0" err="1"/>
              <a:t>chimice</a:t>
            </a:r>
            <a:r>
              <a:rPr lang="en-US" dirty="0"/>
              <a:t>, </a:t>
            </a:r>
            <a:r>
              <a:rPr lang="en-US" dirty="0" err="1"/>
              <a:t>prin</a:t>
            </a:r>
            <a:r>
              <a:rPr lang="en-US" dirty="0"/>
              <a:t> </a:t>
            </a:r>
            <a:r>
              <a:rPr lang="en-US" dirty="0" err="1"/>
              <a:t>aranjarea</a:t>
            </a:r>
            <a:r>
              <a:rPr lang="en-US" dirty="0"/>
              <a:t> </a:t>
            </a:r>
            <a:r>
              <a:rPr lang="en-US" dirty="0" err="1"/>
              <a:t>optimă</a:t>
            </a:r>
            <a:r>
              <a:rPr lang="en-US" dirty="0"/>
              <a:t> a </a:t>
            </a:r>
            <a:r>
              <a:rPr lang="en-US" dirty="0" err="1"/>
              <a:t>perechilor</a:t>
            </a:r>
            <a:r>
              <a:rPr lang="en-US" dirty="0"/>
              <a:t> de </a:t>
            </a:r>
            <a:r>
              <a:rPr lang="en-US" dirty="0" err="1"/>
              <a:t>electroni</a:t>
            </a:r>
            <a:r>
              <a:rPr lang="en-US" dirty="0"/>
              <a:t> </a:t>
            </a:r>
            <a:r>
              <a:rPr lang="en-US" dirty="0" err="1"/>
              <a:t>în</a:t>
            </a:r>
            <a:r>
              <a:rPr lang="en-US" dirty="0"/>
              <a:t> </a:t>
            </a:r>
            <a:r>
              <a:rPr lang="en-US" dirty="0" err="1"/>
              <a:t>spațiu</a:t>
            </a:r>
            <a:endParaRPr lang="en-US" dirty="0"/>
          </a:p>
        </p:txBody>
      </p:sp>
    </p:spTree>
    <p:extLst>
      <p:ext uri="{BB962C8B-B14F-4D97-AF65-F5344CB8AC3E}">
        <p14:creationId xmlns:p14="http://schemas.microsoft.com/office/powerpoint/2010/main" val="111391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832B5-EF8C-5C53-D641-5DDA421F32C8}"/>
              </a:ext>
            </a:extLst>
          </p:cNvPr>
          <p:cNvSpPr>
            <a:spLocks noGrp="1"/>
          </p:cNvSpPr>
          <p:nvPr>
            <p:ph type="title"/>
          </p:nvPr>
        </p:nvSpPr>
        <p:spPr>
          <a:xfrm>
            <a:off x="838200" y="365125"/>
            <a:ext cx="10515600" cy="777875"/>
          </a:xfrm>
        </p:spPr>
        <p:txBody>
          <a:bodyPr/>
          <a:lstStyle/>
          <a:p>
            <a:r>
              <a:rPr lang="ro-RO" b="1" i="1" spc="-10" dirty="0">
                <a:latin typeface="Times New Roman" panose="02020603050405020304" pitchFamily="18" charset="0"/>
                <a:ea typeface="Times New Roman" panose="02020603050405020304" pitchFamily="18" charset="0"/>
              </a:rPr>
              <a:t>Hibridizarea</a:t>
            </a:r>
            <a:endParaRPr lang="en-US" dirty="0"/>
          </a:p>
        </p:txBody>
      </p:sp>
      <p:sp>
        <p:nvSpPr>
          <p:cNvPr id="3" name="Content Placeholder 2">
            <a:extLst>
              <a:ext uri="{FF2B5EF4-FFF2-40B4-BE49-F238E27FC236}">
                <a16:creationId xmlns:a16="http://schemas.microsoft.com/office/drawing/2014/main" id="{03B4CB77-4AF1-E13C-D9D0-4ED64BF58B0E}"/>
              </a:ext>
            </a:extLst>
          </p:cNvPr>
          <p:cNvSpPr>
            <a:spLocks noGrp="1"/>
          </p:cNvSpPr>
          <p:nvPr>
            <p:ph idx="1"/>
          </p:nvPr>
        </p:nvSpPr>
        <p:spPr>
          <a:xfrm>
            <a:off x="838200" y="1143000"/>
            <a:ext cx="10515600" cy="5033963"/>
          </a:xfrm>
        </p:spPr>
        <p:txBody>
          <a:bodyPr>
            <a:normAutofit/>
          </a:bodyPr>
          <a:lstStyle/>
          <a:p>
            <a:pPr marL="342900" marR="205105" lvl="0" indent="-342900" algn="just">
              <a:spcBef>
                <a:spcPts val="580"/>
              </a:spcBef>
              <a:buSzPts val="1000"/>
              <a:buFont typeface="Times New Roman" panose="02020603050405020304" pitchFamily="18" charset="0"/>
              <a:buAutoNum type="alphaUcPeriod"/>
              <a:tabLst>
                <a:tab pos="650240" algn="l"/>
              </a:tabLst>
            </a:pPr>
            <a:r>
              <a:rPr lang="ro-RO" spc="-15" dirty="0" err="1">
                <a:latin typeface="Times New Roman" panose="02020603050405020304" pitchFamily="18" charset="0"/>
                <a:ea typeface="Times New Roman" panose="02020603050405020304" pitchFamily="18" charset="0"/>
              </a:rPr>
              <a:t>Diferenţa</a:t>
            </a:r>
            <a:r>
              <a:rPr lang="ro-RO" spc="-15" dirty="0">
                <a:latin typeface="Times New Roman" panose="02020603050405020304" pitchFamily="18" charset="0"/>
                <a:ea typeface="Times New Roman" panose="02020603050405020304" pitchFamily="18" charset="0"/>
              </a:rPr>
              <a:t> de energie între subnivelul 2s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2p este foarte mică, astfel încât un electron de pe 2s sare pe orbitalul liber 2p</a:t>
            </a:r>
            <a:r>
              <a:rPr lang="ro-RO" spc="-15" baseline="-25000" dirty="0">
                <a:latin typeface="Times New Roman" panose="02020603050405020304" pitchFamily="18" charset="0"/>
                <a:ea typeface="Times New Roman" panose="02020603050405020304" pitchFamily="18" charset="0"/>
              </a:rPr>
              <a:t>z</a:t>
            </a:r>
            <a:r>
              <a:rPr lang="ro-RO" spc="-15" dirty="0">
                <a:latin typeface="Times New Roman" panose="02020603050405020304" pitchFamily="18" charset="0"/>
                <a:ea typeface="Times New Roman" panose="02020603050405020304" pitchFamily="18" charset="0"/>
              </a:rPr>
              <a:t>, având acum 4 orbitali cu câte un electron fiecare, cu </a:t>
            </a:r>
            <a:r>
              <a:rPr lang="ro-RO" spc="-15" dirty="0" err="1">
                <a:latin typeface="Times New Roman" panose="02020603050405020304" pitchFamily="18" charset="0"/>
                <a:ea typeface="Times New Roman" panose="02020603050405020304" pitchFamily="18" charset="0"/>
              </a:rPr>
              <a:t>acelaşi</a:t>
            </a:r>
            <a:r>
              <a:rPr lang="ro-RO" spc="-15" dirty="0">
                <a:latin typeface="Times New Roman" panose="02020603050405020304" pitchFamily="18" charset="0"/>
                <a:ea typeface="Times New Roman" panose="02020603050405020304" pitchFamily="18" charset="0"/>
              </a:rPr>
              <a:t> spin (conform regulii lui </a:t>
            </a:r>
            <a:r>
              <a:rPr lang="ro-RO" spc="-15" dirty="0" err="1">
                <a:latin typeface="Times New Roman" panose="02020603050405020304" pitchFamily="18" charset="0"/>
                <a:ea typeface="Times New Roman" panose="02020603050405020304" pitchFamily="18" charset="0"/>
              </a:rPr>
              <a:t>Hund</a:t>
            </a:r>
            <a:r>
              <a:rPr lang="ro-RO" spc="-15" dirty="0">
                <a:latin typeface="Times New Roman" panose="02020603050405020304" pitchFamily="18" charset="0"/>
                <a:ea typeface="Times New Roman" panose="02020603050405020304" pitchFamily="18" charset="0"/>
              </a:rPr>
              <a:t>). Se explică astfel caracterul uzual tetravalent al atomului de carbon.</a:t>
            </a:r>
            <a:endParaRPr lang="en-US" sz="3600" spc="-15" dirty="0">
              <a:latin typeface="Times New Roman" panose="02020603050405020304" pitchFamily="18" charset="0"/>
              <a:ea typeface="Times New Roman" panose="02020603050405020304" pitchFamily="18" charset="0"/>
            </a:endParaRPr>
          </a:p>
          <a:p>
            <a:pPr marL="422275" marR="0">
              <a:spcBef>
                <a:spcPts val="600"/>
              </a:spcBef>
              <a:buNone/>
            </a:pPr>
            <a:r>
              <a:rPr lang="ro-RO" b="1" dirty="0">
                <a:latin typeface="Times New Roman" panose="02020603050405020304" pitchFamily="18" charset="0"/>
                <a:ea typeface="Times New Roman" panose="02020603050405020304" pitchFamily="18" charset="0"/>
              </a:rPr>
              <a:t>Saltul</a:t>
            </a:r>
            <a:r>
              <a:rPr lang="ro-RO" b="1" spc="-25"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electronului</a:t>
            </a:r>
            <a:r>
              <a:rPr lang="ro-RO" b="1" spc="-2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de</a:t>
            </a:r>
            <a:r>
              <a:rPr lang="ro-RO" b="1" spc="-2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pe</a:t>
            </a:r>
            <a:r>
              <a:rPr lang="ro-RO" b="1" spc="-15"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2s</a:t>
            </a:r>
            <a:r>
              <a:rPr lang="ro-RO" b="1" spc="-2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pe</a:t>
            </a:r>
            <a:r>
              <a:rPr lang="ro-RO" b="1" spc="-2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2p</a:t>
            </a:r>
            <a:r>
              <a:rPr lang="ro-RO" b="1" baseline="-25000" dirty="0">
                <a:latin typeface="Times New Roman" panose="02020603050405020304" pitchFamily="18" charset="0"/>
                <a:ea typeface="Times New Roman" panose="02020603050405020304" pitchFamily="18" charset="0"/>
              </a:rPr>
              <a:t>z</a:t>
            </a:r>
            <a:r>
              <a:rPr lang="ro-RO" b="1" spc="-15"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se</a:t>
            </a:r>
            <a:r>
              <a:rPr lang="ro-RO" b="1" spc="-15" dirty="0">
                <a:latin typeface="Times New Roman" panose="02020603050405020304" pitchFamily="18" charset="0"/>
                <a:ea typeface="Times New Roman" panose="02020603050405020304" pitchFamily="18" charset="0"/>
              </a:rPr>
              <a:t> </a:t>
            </a:r>
            <a:r>
              <a:rPr lang="ro-RO" b="1" dirty="0" err="1">
                <a:latin typeface="Times New Roman" panose="02020603050405020304" pitchFamily="18" charset="0"/>
                <a:ea typeface="Times New Roman" panose="02020603050405020304" pitchFamily="18" charset="0"/>
              </a:rPr>
              <a:t>numeşte</a:t>
            </a:r>
            <a:r>
              <a:rPr lang="ro-RO" b="1" spc="-5" dirty="0">
                <a:latin typeface="Times New Roman" panose="02020603050405020304" pitchFamily="18" charset="0"/>
                <a:ea typeface="Times New Roman" panose="02020603050405020304" pitchFamily="18" charset="0"/>
              </a:rPr>
              <a:t> </a:t>
            </a:r>
            <a:r>
              <a:rPr lang="ro-RO" b="1" spc="-10" dirty="0">
                <a:latin typeface="Times New Roman" panose="02020603050405020304" pitchFamily="18" charset="0"/>
                <a:ea typeface="Times New Roman" panose="02020603050405020304" pitchFamily="18" charset="0"/>
              </a:rPr>
              <a:t>hibridizare.</a:t>
            </a:r>
            <a:endParaRPr lang="en-US" b="1" dirty="0">
              <a:latin typeface="Times New Roman" panose="02020603050405020304" pitchFamily="18" charset="0"/>
              <a:ea typeface="Times New Roman" panose="02020603050405020304" pitchFamily="18" charset="0"/>
            </a:endParaRPr>
          </a:p>
          <a:p>
            <a:pPr marL="342900" marR="0" lvl="0" indent="-342900">
              <a:spcBef>
                <a:spcPts val="600"/>
              </a:spcBef>
              <a:buSzPts val="1000"/>
              <a:buFont typeface="Times New Roman" panose="02020603050405020304" pitchFamily="18" charset="0"/>
              <a:buAutoNum type="alphaUcPeriod"/>
              <a:tabLst>
                <a:tab pos="651510" algn="l"/>
              </a:tabLst>
            </a:pPr>
            <a:r>
              <a:rPr lang="ro-RO" spc="-15" dirty="0">
                <a:latin typeface="Times New Roman" panose="02020603050405020304" pitchFamily="18" charset="0"/>
                <a:ea typeface="Times New Roman" panose="02020603050405020304" pitchFamily="18" charset="0"/>
              </a:rPr>
              <a:t>Hibridizarea</a:t>
            </a:r>
            <a:r>
              <a:rPr lang="ro-RO" spc="14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este</a:t>
            </a:r>
            <a:r>
              <a:rPr lang="ro-RO" spc="14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însoţită</a:t>
            </a:r>
            <a:r>
              <a:rPr lang="ro-RO" spc="15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a:t>
            </a:r>
            <a:r>
              <a:rPr lang="ro-RO" spc="16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o</a:t>
            </a:r>
            <a:r>
              <a:rPr lang="ro-RO" spc="15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reorientare</a:t>
            </a:r>
            <a:r>
              <a:rPr lang="ro-RO" spc="15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în</a:t>
            </a:r>
            <a:r>
              <a:rPr lang="ro-RO" spc="14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spaţiu</a:t>
            </a:r>
            <a:r>
              <a:rPr lang="ro-RO" spc="14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a:t>
            </a:r>
            <a:r>
              <a:rPr lang="ro-RO" spc="15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orbitalilor.</a:t>
            </a:r>
            <a:r>
              <a:rPr lang="ro-RO" spc="15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Aceasta</a:t>
            </a:r>
            <a:r>
              <a:rPr lang="ro-RO" spc="160" dirty="0">
                <a:latin typeface="Times New Roman" panose="02020603050405020304" pitchFamily="18" charset="0"/>
                <a:ea typeface="Times New Roman" panose="02020603050405020304" pitchFamily="18" charset="0"/>
              </a:rPr>
              <a:t> </a:t>
            </a:r>
            <a:r>
              <a:rPr lang="ro-RO" spc="-25" dirty="0">
                <a:latin typeface="Times New Roman" panose="02020603050405020304" pitchFamily="18" charset="0"/>
                <a:ea typeface="Times New Roman" panose="02020603050405020304" pitchFamily="18" charset="0"/>
              </a:rPr>
              <a:t>se</a:t>
            </a:r>
            <a:r>
              <a:rPr lang="en-US"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poate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realiza</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trei</a:t>
            </a:r>
            <a:r>
              <a:rPr lang="ro-RO" spc="-1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feluri:</a:t>
            </a:r>
            <a:endParaRPr lang="en-US" dirty="0">
              <a:latin typeface="Times New Roman" panose="02020603050405020304" pitchFamily="18" charset="0"/>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07A074EC-ACB2-9F34-C55F-02E83F75432F}"/>
              </a:ext>
            </a:extLst>
          </p:cNvPr>
          <p:cNvPicPr>
            <a:picLocks noChangeAspect="1"/>
          </p:cNvPicPr>
          <p:nvPr/>
        </p:nvPicPr>
        <p:blipFill>
          <a:blip r:embed="rId2"/>
          <a:stretch>
            <a:fillRect/>
          </a:stretch>
        </p:blipFill>
        <p:spPr>
          <a:xfrm>
            <a:off x="2669848" y="4470297"/>
            <a:ext cx="7448336" cy="2343150"/>
          </a:xfrm>
          <a:prstGeom prst="rect">
            <a:avLst/>
          </a:prstGeom>
        </p:spPr>
      </p:pic>
      <p:cxnSp>
        <p:nvCxnSpPr>
          <p:cNvPr id="6" name="Straight Arrow Connector 5">
            <a:extLst>
              <a:ext uri="{FF2B5EF4-FFF2-40B4-BE49-F238E27FC236}">
                <a16:creationId xmlns:a16="http://schemas.microsoft.com/office/drawing/2014/main" id="{04CB431A-0D1F-76A0-4D15-ADE83FF3C0DE}"/>
              </a:ext>
            </a:extLst>
          </p:cNvPr>
          <p:cNvCxnSpPr/>
          <p:nvPr/>
        </p:nvCxnSpPr>
        <p:spPr>
          <a:xfrm>
            <a:off x="7492181" y="5338916"/>
            <a:ext cx="190254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6518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2A80E-BFF8-F2DF-B54C-66EDA3967EE4}"/>
              </a:ext>
            </a:extLst>
          </p:cNvPr>
          <p:cNvSpPr>
            <a:spLocks noGrp="1"/>
          </p:cNvSpPr>
          <p:nvPr>
            <p:ph type="title"/>
          </p:nvPr>
        </p:nvSpPr>
        <p:spPr/>
        <p:txBody>
          <a:bodyPr/>
          <a:lstStyle/>
          <a:p>
            <a:r>
              <a:rPr lang="ro-RO" b="1" i="1" spc="-20" dirty="0">
                <a:latin typeface="Times New Roman" panose="02020603050405020304" pitchFamily="18" charset="0"/>
                <a:ea typeface="Times New Roman" panose="02020603050405020304" pitchFamily="18" charset="0"/>
              </a:rPr>
              <a:t>Structura</a:t>
            </a:r>
            <a:r>
              <a:rPr lang="ro-RO" b="1" i="1" spc="-55" dirty="0">
                <a:latin typeface="Times New Roman" panose="02020603050405020304" pitchFamily="18" charset="0"/>
                <a:ea typeface="Times New Roman" panose="02020603050405020304" pitchFamily="18" charset="0"/>
              </a:rPr>
              <a:t> </a:t>
            </a:r>
            <a:r>
              <a:rPr lang="ro-RO" b="1" i="1" spc="-20" dirty="0">
                <a:latin typeface="Times New Roman" panose="02020603050405020304" pitchFamily="18" charset="0"/>
                <a:ea typeface="Times New Roman" panose="02020603050405020304" pitchFamily="18" charset="0"/>
              </a:rPr>
              <a:t>moleculei.</a:t>
            </a:r>
            <a:r>
              <a:rPr lang="ro-RO" b="1" i="1" spc="-30" dirty="0">
                <a:latin typeface="Times New Roman" panose="02020603050405020304" pitchFamily="18" charset="0"/>
                <a:ea typeface="Times New Roman" panose="02020603050405020304" pitchFamily="18" charset="0"/>
              </a:rPr>
              <a:t> </a:t>
            </a:r>
            <a:r>
              <a:rPr lang="ro-RO" b="1" i="1" spc="-20" dirty="0">
                <a:latin typeface="Times New Roman" panose="02020603050405020304" pitchFamily="18" charset="0"/>
                <a:ea typeface="Times New Roman" panose="02020603050405020304" pitchFamily="18" charset="0"/>
              </a:rPr>
              <a:t>Legături</a:t>
            </a:r>
            <a:r>
              <a:rPr lang="ro-RO" b="1" i="1" spc="-25"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chimice</a:t>
            </a:r>
            <a:endParaRPr lang="en-US" dirty="0"/>
          </a:p>
        </p:txBody>
      </p:sp>
      <p:sp>
        <p:nvSpPr>
          <p:cNvPr id="3" name="Content Placeholder 2">
            <a:extLst>
              <a:ext uri="{FF2B5EF4-FFF2-40B4-BE49-F238E27FC236}">
                <a16:creationId xmlns:a16="http://schemas.microsoft.com/office/drawing/2014/main" id="{C0ABF282-E8B9-326F-F39D-297F546455A7}"/>
              </a:ext>
            </a:extLst>
          </p:cNvPr>
          <p:cNvSpPr>
            <a:spLocks noGrp="1"/>
          </p:cNvSpPr>
          <p:nvPr>
            <p:ph idx="1"/>
          </p:nvPr>
        </p:nvSpPr>
        <p:spPr>
          <a:xfrm>
            <a:off x="838200" y="1825625"/>
            <a:ext cx="10515600" cy="4667250"/>
          </a:xfrm>
        </p:spPr>
        <p:txBody>
          <a:bodyPr>
            <a:normAutofit fontScale="92500"/>
          </a:bodyPr>
          <a:lstStyle/>
          <a:p>
            <a:pPr lvl="2">
              <a:spcBef>
                <a:spcPts val="1185"/>
              </a:spcBef>
              <a:buSzPts val="1200"/>
              <a:buFont typeface="Times New Roman" panose="02020603050405020304" pitchFamily="18" charset="0"/>
              <a:buAutoNum type="arabicPeriod"/>
              <a:tabLst>
                <a:tab pos="1120775" algn="l"/>
              </a:tabLst>
            </a:pPr>
            <a:r>
              <a:rPr lang="ro-RO" b="1" i="1" dirty="0">
                <a:latin typeface="Times New Roman" panose="02020603050405020304" pitchFamily="18" charset="0"/>
                <a:ea typeface="Times New Roman" panose="02020603050405020304" pitchFamily="18" charset="0"/>
              </a:rPr>
              <a:t>Stabilitatea</a:t>
            </a:r>
            <a:r>
              <a:rPr lang="ro-RO" b="1" i="1" spc="-10" dirty="0">
                <a:latin typeface="Times New Roman" panose="02020603050405020304" pitchFamily="18" charset="0"/>
                <a:ea typeface="Times New Roman" panose="02020603050405020304" pitchFamily="18" charset="0"/>
              </a:rPr>
              <a:t> atomilor</a:t>
            </a:r>
            <a:endParaRPr lang="en-US" b="1" i="1" dirty="0">
              <a:latin typeface="Times New Roman" panose="02020603050405020304" pitchFamily="18" charset="0"/>
              <a:ea typeface="Times New Roman" panose="02020603050405020304" pitchFamily="18" charset="0"/>
            </a:endParaRPr>
          </a:p>
          <a:p>
            <a:pPr marL="514350" marR="194310" lvl="0" indent="-514350" algn="just">
              <a:spcBef>
                <a:spcPts val="580"/>
              </a:spcBef>
              <a:buSzPts val="1000"/>
              <a:buAutoNum type="alphaUcParenR"/>
              <a:tabLst>
                <a:tab pos="661670" algn="l"/>
              </a:tabLst>
            </a:pPr>
            <a:r>
              <a:rPr lang="ro-RO" spc="-15" dirty="0">
                <a:latin typeface="Times New Roman" panose="02020603050405020304" pitchFamily="18" charset="0"/>
                <a:ea typeface="Times New Roman" panose="02020603050405020304" pitchFamily="18" charset="0"/>
              </a:rPr>
              <a:t>Atomii au </a:t>
            </a:r>
            <a:r>
              <a:rPr lang="ro-RO" spc="-15" dirty="0" err="1">
                <a:latin typeface="Times New Roman" panose="02020603050405020304" pitchFamily="18" charset="0"/>
                <a:ea typeface="Times New Roman" panose="02020603050405020304" pitchFamily="18" charset="0"/>
              </a:rPr>
              <a:t>tendinţa</a:t>
            </a:r>
            <a:r>
              <a:rPr lang="ro-RO" spc="-15" dirty="0">
                <a:latin typeface="Times New Roman" panose="02020603050405020304" pitchFamily="18" charset="0"/>
                <a:ea typeface="Times New Roman" panose="02020603050405020304" pitchFamily="18" charset="0"/>
              </a:rPr>
              <a:t> de a avea un nor electronic complet. În </a:t>
            </a:r>
            <a:r>
              <a:rPr lang="ro-RO" spc="-15" dirty="0" err="1">
                <a:latin typeface="Times New Roman" panose="02020603050405020304" pitchFamily="18" charset="0"/>
                <a:ea typeface="Times New Roman" panose="02020603050405020304" pitchFamily="18" charset="0"/>
              </a:rPr>
              <a:t>funcţie</a:t>
            </a:r>
            <a:r>
              <a:rPr lang="ro-RO" spc="-15" dirty="0">
                <a:latin typeface="Times New Roman" panose="02020603050405020304" pitchFamily="18" charset="0"/>
                <a:ea typeface="Times New Roman" panose="02020603050405020304" pitchFamily="18" charset="0"/>
              </a:rPr>
              <a:t> de structura norului electronic putem estima gradul de stabilitate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proprietăţile</a:t>
            </a:r>
            <a:r>
              <a:rPr lang="ro-RO" spc="-15" dirty="0">
                <a:latin typeface="Times New Roman" panose="02020603050405020304" pitchFamily="18" charset="0"/>
                <a:ea typeface="Times New Roman" panose="02020603050405020304" pitchFamily="18" charset="0"/>
              </a:rPr>
              <a:t> diverselor clase de atomi. Astfel, atomii cu norul electronic complet sunt foarte stabili (grupa 18) - gazele nobile (inerte).</a:t>
            </a:r>
            <a:endParaRPr lang="en-US" spc="-15" dirty="0">
              <a:latin typeface="Times New Roman" panose="02020603050405020304" pitchFamily="18" charset="0"/>
              <a:ea typeface="Times New Roman" panose="02020603050405020304" pitchFamily="18" charset="0"/>
            </a:endParaRPr>
          </a:p>
          <a:p>
            <a:pPr marL="514350" marR="194310" lvl="0" indent="-514350" algn="just">
              <a:spcBef>
                <a:spcPts val="580"/>
              </a:spcBef>
              <a:buSzPts val="1000"/>
              <a:buAutoNum type="alphaUcParenR"/>
              <a:tabLst>
                <a:tab pos="661670" algn="l"/>
              </a:tabLst>
            </a:pPr>
            <a:r>
              <a:rPr lang="ro-RO" spc="-15" dirty="0">
                <a:latin typeface="Times New Roman" panose="02020603050405020304" pitchFamily="18" charset="0"/>
                <a:ea typeface="Times New Roman" panose="02020603050405020304" pitchFamily="18" charset="0"/>
              </a:rPr>
              <a:t>Atomii cu </a:t>
            </a:r>
            <a:r>
              <a:rPr lang="ro-RO" spc="-15" dirty="0" err="1">
                <a:latin typeface="Times New Roman" panose="02020603050405020304" pitchFamily="18" charset="0"/>
                <a:ea typeface="Times New Roman" panose="02020603050405020304" pitchFamily="18" charset="0"/>
              </a:rPr>
              <a:t>puţini</a:t>
            </a:r>
            <a:r>
              <a:rPr lang="ro-RO" spc="-15" dirty="0">
                <a:latin typeface="Times New Roman" panose="02020603050405020304" pitchFamily="18" charset="0"/>
                <a:ea typeface="Times New Roman" panose="02020603050405020304" pitchFamily="18" charset="0"/>
              </a:rPr>
              <a:t> electroni pe ultimul strat (electroni de </a:t>
            </a:r>
            <a:r>
              <a:rPr lang="ro-RO" spc="-15" dirty="0" err="1">
                <a:latin typeface="Times New Roman" panose="02020603050405020304" pitchFamily="18" charset="0"/>
                <a:ea typeface="Times New Roman" panose="02020603050405020304" pitchFamily="18" charset="0"/>
              </a:rPr>
              <a:t>valenţă</a:t>
            </a:r>
            <a:r>
              <a:rPr lang="ro-RO" spc="-15" dirty="0">
                <a:latin typeface="Times New Roman" panose="02020603050405020304" pitchFamily="18" charset="0"/>
                <a:ea typeface="Times New Roman" panose="02020603050405020304" pitchFamily="18" charset="0"/>
              </a:rPr>
              <a:t>) au </a:t>
            </a:r>
            <a:r>
              <a:rPr lang="ro-RO" spc="-15" dirty="0" err="1">
                <a:latin typeface="Times New Roman" panose="02020603050405020304" pitchFamily="18" charset="0"/>
                <a:ea typeface="Times New Roman" panose="02020603050405020304" pitchFamily="18" charset="0"/>
              </a:rPr>
              <a:t>tendinţa</a:t>
            </a:r>
            <a:r>
              <a:rPr lang="ro-RO" spc="-15" dirty="0">
                <a:latin typeface="Times New Roman" panose="02020603050405020304" pitchFamily="18" charset="0"/>
                <a:ea typeface="Times New Roman" panose="02020603050405020304" pitchFamily="18" charset="0"/>
              </a:rPr>
              <a:t> de a-i ceda mai </a:t>
            </a:r>
            <a:r>
              <a:rPr lang="ro-RO" spc="-15" dirty="0" err="1">
                <a:latin typeface="Times New Roman" panose="02020603050405020304" pitchFamily="18" charset="0"/>
                <a:ea typeface="Times New Roman" panose="02020603050405020304" pitchFamily="18" charset="0"/>
              </a:rPr>
              <a:t>uşor</a:t>
            </a:r>
            <a:r>
              <a:rPr lang="ro-RO" spc="-15" dirty="0">
                <a:latin typeface="Times New Roman" panose="02020603050405020304" pitchFamily="18" charset="0"/>
                <a:ea typeface="Times New Roman" panose="02020603050405020304" pitchFamily="18" charset="0"/>
              </a:rPr>
              <a:t> (caracter electropozitiv), </a:t>
            </a:r>
            <a:endParaRPr lang="en-US" spc="-15" dirty="0">
              <a:latin typeface="Times New Roman" panose="02020603050405020304" pitchFamily="18" charset="0"/>
              <a:ea typeface="Times New Roman" panose="02020603050405020304" pitchFamily="18" charset="0"/>
            </a:endParaRPr>
          </a:p>
          <a:p>
            <a:pPr marL="514350" marR="194310" lvl="0" indent="-514350" algn="just">
              <a:spcBef>
                <a:spcPts val="580"/>
              </a:spcBef>
              <a:buSzPts val="1000"/>
              <a:buAutoNum type="alphaUcParenR"/>
              <a:tabLst>
                <a:tab pos="661670" algn="l"/>
              </a:tabLst>
            </a:pPr>
            <a:r>
              <a:rPr lang="ro-RO" spc="-15" dirty="0">
                <a:latin typeface="Times New Roman" panose="02020603050405020304" pitchFamily="18" charset="0"/>
                <a:ea typeface="Times New Roman" panose="02020603050405020304" pitchFamily="18" charset="0"/>
              </a:rPr>
              <a:t>în timp ce atomii cărora le lipsesc </a:t>
            </a:r>
            <a:r>
              <a:rPr lang="ro-RO" spc="-15" dirty="0" err="1">
                <a:latin typeface="Times New Roman" panose="02020603050405020304" pitchFamily="18" charset="0"/>
                <a:ea typeface="Times New Roman" panose="02020603050405020304" pitchFamily="18" charset="0"/>
              </a:rPr>
              <a:t>puţini</a:t>
            </a:r>
            <a:r>
              <a:rPr lang="ro-RO" spc="-15" dirty="0">
                <a:latin typeface="Times New Roman" panose="02020603050405020304" pitchFamily="18" charset="0"/>
                <a:ea typeface="Times New Roman" panose="02020603050405020304" pitchFamily="18" charset="0"/>
              </a:rPr>
              <a:t> electroni pentru completarea subnivelului periferic au </a:t>
            </a:r>
            <a:r>
              <a:rPr lang="ro-RO" spc="-15" dirty="0" err="1">
                <a:latin typeface="Times New Roman" panose="02020603050405020304" pitchFamily="18" charset="0"/>
                <a:ea typeface="Times New Roman" panose="02020603050405020304" pitchFamily="18" charset="0"/>
              </a:rPr>
              <a:t>tendinţa</a:t>
            </a:r>
            <a:r>
              <a:rPr lang="ro-RO" spc="-15" dirty="0">
                <a:latin typeface="Times New Roman" panose="02020603050405020304" pitchFamily="18" charset="0"/>
                <a:ea typeface="Times New Roman" panose="02020603050405020304" pitchFamily="18" charset="0"/>
              </a:rPr>
              <a:t> de a acapara electroni (caracter electronegativ). </a:t>
            </a:r>
            <a:endParaRPr lang="en-US" spc="-15" dirty="0">
              <a:latin typeface="Times New Roman" panose="02020603050405020304" pitchFamily="18" charset="0"/>
              <a:ea typeface="Times New Roman" panose="02020603050405020304" pitchFamily="18" charset="0"/>
            </a:endParaRPr>
          </a:p>
          <a:p>
            <a:pPr marL="514350" marR="194310" lvl="0" indent="-514350" algn="just">
              <a:spcBef>
                <a:spcPts val="580"/>
              </a:spcBef>
              <a:buSzPts val="1000"/>
              <a:buAutoNum type="alphaUcParenR"/>
              <a:tabLst>
                <a:tab pos="661670" algn="l"/>
              </a:tabLst>
            </a:pPr>
            <a:r>
              <a:rPr lang="ro-RO" spc="-15" dirty="0">
                <a:latin typeface="Times New Roman" panose="02020603050405020304" pitchFamily="18" charset="0"/>
                <a:ea typeface="Times New Roman" panose="02020603050405020304" pitchFamily="18" charset="0"/>
              </a:rPr>
              <a:t>Cu cât aceste </a:t>
            </a:r>
            <a:r>
              <a:rPr lang="ro-RO" spc="-15" dirty="0" err="1">
                <a:latin typeface="Times New Roman" panose="02020603050405020304" pitchFamily="18" charset="0"/>
                <a:ea typeface="Times New Roman" panose="02020603050405020304" pitchFamily="18" charset="0"/>
              </a:rPr>
              <a:t>tendinţe</a:t>
            </a:r>
            <a:r>
              <a:rPr lang="ro-RO" spc="-15" dirty="0">
                <a:latin typeface="Times New Roman" panose="02020603050405020304" pitchFamily="18" charset="0"/>
                <a:ea typeface="Times New Roman" panose="02020603050405020304" pitchFamily="18" charset="0"/>
              </a:rPr>
              <a:t> sunt mai puternice, atomii respectivi sunt mai </a:t>
            </a:r>
            <a:r>
              <a:rPr lang="ro-RO" spc="-15" dirty="0" err="1">
                <a:latin typeface="Times New Roman" panose="02020603050405020304" pitchFamily="18" charset="0"/>
                <a:ea typeface="Times New Roman" panose="02020603050405020304" pitchFamily="18" charset="0"/>
              </a:rPr>
              <a:t>puţini</a:t>
            </a:r>
            <a:r>
              <a:rPr lang="ro-RO" spc="-15" dirty="0">
                <a:latin typeface="Times New Roman" panose="02020603050405020304" pitchFamily="18" charset="0"/>
                <a:ea typeface="Times New Roman" panose="02020603050405020304" pitchFamily="18" charset="0"/>
              </a:rPr>
              <a:t> stabili (mai reactivi).</a:t>
            </a:r>
            <a:endParaRPr lang="en-US" spc="-15"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7882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03454-B50C-35CA-B513-9CC54E3ECD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DEAC6D-2D34-FAEE-37CC-A94460AF2584}"/>
              </a:ext>
            </a:extLst>
          </p:cNvPr>
          <p:cNvSpPr>
            <a:spLocks noGrp="1"/>
          </p:cNvSpPr>
          <p:nvPr>
            <p:ph idx="1"/>
          </p:nvPr>
        </p:nvSpPr>
        <p:spPr>
          <a:xfrm>
            <a:off x="838200" y="1825625"/>
            <a:ext cx="10820400" cy="4351338"/>
          </a:xfrm>
        </p:spPr>
        <p:txBody>
          <a:bodyPr/>
          <a:lstStyle/>
          <a:p>
            <a:r>
              <a:rPr lang="en-US" dirty="0"/>
              <a:t>Sunt </a:t>
            </a:r>
            <a:r>
              <a:rPr lang="en-US" dirty="0" err="1"/>
              <a:t>cca</a:t>
            </a:r>
            <a:r>
              <a:rPr lang="en-US" dirty="0"/>
              <a:t> 100 </a:t>
            </a:r>
            <a:r>
              <a:rPr lang="en-US" dirty="0" err="1"/>
              <a:t>tipuri</a:t>
            </a:r>
            <a:r>
              <a:rPr lang="en-US" dirty="0"/>
              <a:t> de </a:t>
            </a:r>
            <a:r>
              <a:rPr lang="en-US" dirty="0" err="1"/>
              <a:t>atomi</a:t>
            </a:r>
            <a:r>
              <a:rPr lang="en-US" dirty="0"/>
              <a:t> </a:t>
            </a:r>
            <a:r>
              <a:rPr lang="en-US" dirty="0" err="1"/>
              <a:t>desemnate</a:t>
            </a:r>
            <a:r>
              <a:rPr lang="en-US" dirty="0"/>
              <a:t> de </a:t>
            </a:r>
            <a:r>
              <a:rPr lang="en-US" dirty="0" err="1"/>
              <a:t>conceptul</a:t>
            </a:r>
            <a:r>
              <a:rPr lang="en-US" dirty="0"/>
              <a:t> de element </a:t>
            </a:r>
            <a:r>
              <a:rPr lang="en-US" dirty="0" err="1"/>
              <a:t>chimic</a:t>
            </a:r>
            <a:r>
              <a:rPr lang="en-US" dirty="0"/>
              <a:t>, </a:t>
            </a:r>
            <a:r>
              <a:rPr lang="en-US" dirty="0" err="1"/>
              <a:t>fiecare</a:t>
            </a:r>
            <a:r>
              <a:rPr lang="en-US" dirty="0"/>
              <a:t> element </a:t>
            </a:r>
            <a:r>
              <a:rPr lang="en-US" dirty="0" err="1"/>
              <a:t>fiind</a:t>
            </a:r>
            <a:r>
              <a:rPr lang="en-US" dirty="0"/>
              <a:t> un tip distinct de atom, </a:t>
            </a:r>
            <a:r>
              <a:rPr lang="en-US" dirty="0" err="1"/>
              <a:t>definit</a:t>
            </a:r>
            <a:r>
              <a:rPr lang="en-US" dirty="0"/>
              <a:t> de </a:t>
            </a:r>
            <a:r>
              <a:rPr lang="en-US" dirty="0" err="1"/>
              <a:t>numărul</a:t>
            </a:r>
            <a:r>
              <a:rPr lang="en-US" dirty="0"/>
              <a:t> </a:t>
            </a:r>
            <a:r>
              <a:rPr lang="en-US" dirty="0" err="1"/>
              <a:t>său</a:t>
            </a:r>
            <a:r>
              <a:rPr lang="en-US" dirty="0"/>
              <a:t> de </a:t>
            </a:r>
            <a:r>
              <a:rPr lang="en-US" dirty="0" err="1"/>
              <a:t>protoni</a:t>
            </a:r>
            <a:r>
              <a:rPr lang="en-US" dirty="0"/>
              <a:t> </a:t>
            </a:r>
            <a:r>
              <a:rPr lang="en-US" dirty="0" err="1"/>
              <a:t>în</a:t>
            </a:r>
            <a:r>
              <a:rPr lang="en-US" dirty="0"/>
              <a:t> </a:t>
            </a:r>
            <a:r>
              <a:rPr lang="en-US" dirty="0" err="1"/>
              <a:t>nucleu</a:t>
            </a:r>
            <a:r>
              <a:rPr lang="en-US" dirty="0"/>
              <a:t> (</a:t>
            </a:r>
            <a:r>
              <a:rPr lang="en-US" dirty="0" err="1"/>
              <a:t>număr</a:t>
            </a:r>
            <a:r>
              <a:rPr lang="en-US" dirty="0"/>
              <a:t> atomic). </a:t>
            </a:r>
            <a:r>
              <a:rPr lang="en-US" dirty="0" err="1"/>
              <a:t>Atomii</a:t>
            </a:r>
            <a:r>
              <a:rPr lang="en-US" dirty="0"/>
              <a:t> pot varia </a:t>
            </a:r>
            <a:r>
              <a:rPr lang="en-US" dirty="0" err="1"/>
              <a:t>și</a:t>
            </a:r>
            <a:r>
              <a:rPr lang="en-US" dirty="0"/>
              <a:t> </a:t>
            </a:r>
            <a:r>
              <a:rPr lang="en-US" dirty="0" err="1"/>
              <a:t>prin</a:t>
            </a:r>
            <a:r>
              <a:rPr lang="en-US" dirty="0"/>
              <a:t> </a:t>
            </a:r>
            <a:r>
              <a:rPr lang="en-US" dirty="0" err="1"/>
              <a:t>numărul</a:t>
            </a:r>
            <a:r>
              <a:rPr lang="en-US" dirty="0"/>
              <a:t> de </a:t>
            </a:r>
            <a:r>
              <a:rPr lang="en-US" dirty="0" err="1"/>
              <a:t>neutroni</a:t>
            </a:r>
            <a:r>
              <a:rPr lang="en-US" dirty="0"/>
              <a:t>, </a:t>
            </a:r>
            <a:r>
              <a:rPr lang="en-US" dirty="0" err="1"/>
              <a:t>dând</a:t>
            </a:r>
            <a:r>
              <a:rPr lang="en-US" dirty="0"/>
              <a:t> </a:t>
            </a:r>
            <a:r>
              <a:rPr lang="en-US" dirty="0" err="1"/>
              <a:t>naștere</a:t>
            </a:r>
            <a:r>
              <a:rPr lang="en-US" dirty="0"/>
              <a:t> la</a:t>
            </a:r>
            <a:r>
              <a:rPr lang="en-US" b="1" dirty="0"/>
              <a:t> </a:t>
            </a:r>
            <a:r>
              <a:rPr lang="en-US" b="1" dirty="0" err="1"/>
              <a:t>izotopi</a:t>
            </a:r>
            <a:r>
              <a:rPr lang="en-US" dirty="0"/>
              <a:t>, </a:t>
            </a:r>
            <a:r>
              <a:rPr lang="en-US" dirty="0" err="1"/>
              <a:t>sau</a:t>
            </a:r>
            <a:r>
              <a:rPr lang="en-US" dirty="0"/>
              <a:t> pot fi </a:t>
            </a:r>
            <a:r>
              <a:rPr lang="en-US" dirty="0" err="1"/>
              <a:t>variații</a:t>
            </a:r>
            <a:r>
              <a:rPr lang="en-US" dirty="0"/>
              <a:t> ale </a:t>
            </a:r>
            <a:r>
              <a:rPr lang="en-US" dirty="0" err="1"/>
              <a:t>aceluiași</a:t>
            </a:r>
            <a:r>
              <a:rPr lang="en-US" dirty="0"/>
              <a:t> element </a:t>
            </a:r>
            <a:r>
              <a:rPr lang="en-US" dirty="0" err="1"/>
              <a:t>prin</a:t>
            </a:r>
            <a:r>
              <a:rPr lang="en-US" dirty="0"/>
              <a:t> </a:t>
            </a:r>
            <a:r>
              <a:rPr lang="en-US" dirty="0" err="1"/>
              <a:t>numărul</a:t>
            </a:r>
            <a:r>
              <a:rPr lang="en-US" dirty="0"/>
              <a:t> de </a:t>
            </a:r>
            <a:r>
              <a:rPr lang="en-US" dirty="0" err="1"/>
              <a:t>masă</a:t>
            </a:r>
            <a:r>
              <a:rPr lang="en-US" dirty="0"/>
              <a:t>, </a:t>
            </a:r>
            <a:r>
              <a:rPr lang="en-US" dirty="0" err="1"/>
              <a:t>alcătuind</a:t>
            </a:r>
            <a:r>
              <a:rPr lang="en-US" dirty="0"/>
              <a:t> </a:t>
            </a:r>
            <a:r>
              <a:rPr lang="en-US" b="1" dirty="0" err="1"/>
              <a:t>izobari</a:t>
            </a:r>
            <a:r>
              <a:rPr lang="en-US" b="1" dirty="0"/>
              <a:t> </a:t>
            </a:r>
            <a:r>
              <a:rPr lang="en-US" b="1" dirty="0" err="1"/>
              <a:t>și</a:t>
            </a:r>
            <a:r>
              <a:rPr lang="en-US" b="1" dirty="0"/>
              <a:t> </a:t>
            </a:r>
            <a:r>
              <a:rPr lang="en-US" b="1" dirty="0" err="1"/>
              <a:t>izotoni</a:t>
            </a:r>
            <a:r>
              <a:rPr lang="en-US" dirty="0"/>
              <a:t>. </a:t>
            </a:r>
          </a:p>
          <a:p>
            <a:pPr marL="0" indent="0">
              <a:buNone/>
            </a:pPr>
            <a:r>
              <a:rPr lang="it-IT" dirty="0"/>
              <a:t>In ordinea cresterii dimensiunii putem clasifica materialele astfel:</a:t>
            </a:r>
          </a:p>
          <a:p>
            <a:r>
              <a:rPr lang="it-IT" dirty="0"/>
              <a:t>• structura atomica</a:t>
            </a:r>
          </a:p>
          <a:p>
            <a:r>
              <a:rPr lang="it-IT" dirty="0"/>
              <a:t>• microstructura</a:t>
            </a:r>
          </a:p>
          <a:p>
            <a:r>
              <a:rPr lang="it-IT" dirty="0"/>
              <a:t>• macrostructura</a:t>
            </a:r>
            <a:endParaRPr lang="en-US" dirty="0"/>
          </a:p>
        </p:txBody>
      </p:sp>
    </p:spTree>
    <p:extLst>
      <p:ext uri="{BB962C8B-B14F-4D97-AF65-F5344CB8AC3E}">
        <p14:creationId xmlns:p14="http://schemas.microsoft.com/office/powerpoint/2010/main" val="1615105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E250-3058-A6B5-8753-8FD88E2789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4B38A8-720E-7B3F-5D71-BF76E24611C5}"/>
              </a:ext>
            </a:extLst>
          </p:cNvPr>
          <p:cNvSpPr>
            <a:spLocks noGrp="1"/>
          </p:cNvSpPr>
          <p:nvPr>
            <p:ph idx="1"/>
          </p:nvPr>
        </p:nvSpPr>
        <p:spPr/>
        <p:txBody>
          <a:bodyPr/>
          <a:lstStyle/>
          <a:p>
            <a:pPr marL="0" indent="0">
              <a:buNone/>
            </a:pPr>
            <a:r>
              <a:rPr lang="en-US" dirty="0"/>
              <a:t>• </a:t>
            </a:r>
            <a:r>
              <a:rPr lang="en-US" b="1" dirty="0" err="1"/>
              <a:t>structura</a:t>
            </a:r>
            <a:r>
              <a:rPr lang="en-US" b="1" dirty="0"/>
              <a:t> </a:t>
            </a:r>
            <a:r>
              <a:rPr lang="en-US" b="1" dirty="0" err="1"/>
              <a:t>atomica</a:t>
            </a:r>
            <a:r>
              <a:rPr lang="en-US" b="1" dirty="0"/>
              <a:t> </a:t>
            </a:r>
            <a:r>
              <a:rPr lang="en-US" dirty="0"/>
              <a:t>- </a:t>
            </a:r>
            <a:r>
              <a:rPr lang="en-US" dirty="0" err="1"/>
              <a:t>este</a:t>
            </a:r>
            <a:r>
              <a:rPr lang="en-US" dirty="0"/>
              <a:t> </a:t>
            </a:r>
            <a:r>
              <a:rPr lang="en-US" dirty="0" err="1"/>
              <a:t>responsabila</a:t>
            </a:r>
            <a:r>
              <a:rPr lang="en-US" dirty="0"/>
              <a:t> in </a:t>
            </a:r>
            <a:r>
              <a:rPr lang="en-US" dirty="0" err="1"/>
              <a:t>primul</a:t>
            </a:r>
            <a:r>
              <a:rPr lang="en-US" dirty="0"/>
              <a:t> rand se </a:t>
            </a:r>
            <a:r>
              <a:rPr lang="en-US" i="1" dirty="0" err="1"/>
              <a:t>proprietatile</a:t>
            </a:r>
            <a:r>
              <a:rPr lang="en-US" i="1" dirty="0"/>
              <a:t> </a:t>
            </a:r>
            <a:r>
              <a:rPr lang="en-US" i="1" dirty="0" err="1"/>
              <a:t>chimice</a:t>
            </a:r>
            <a:r>
              <a:rPr lang="en-US" i="1" dirty="0"/>
              <a:t>, </a:t>
            </a:r>
            <a:r>
              <a:rPr lang="en-US" i="1" dirty="0" err="1"/>
              <a:t>fizice</a:t>
            </a:r>
            <a:r>
              <a:rPr lang="en-US" i="1" dirty="0"/>
              <a:t> (</a:t>
            </a:r>
            <a:r>
              <a:rPr lang="en-US" i="1" dirty="0" err="1"/>
              <a:t>termice</a:t>
            </a:r>
            <a:r>
              <a:rPr lang="en-US" i="1" dirty="0"/>
              <a:t>, </a:t>
            </a:r>
            <a:r>
              <a:rPr lang="en-US" i="1" dirty="0" err="1"/>
              <a:t>electrice</a:t>
            </a:r>
            <a:r>
              <a:rPr lang="en-US" i="1" dirty="0"/>
              <a:t>, </a:t>
            </a:r>
            <a:r>
              <a:rPr lang="en-US" i="1" dirty="0" err="1"/>
              <a:t>magnetice</a:t>
            </a:r>
            <a:r>
              <a:rPr lang="en-US" i="1" dirty="0"/>
              <a:t>, </a:t>
            </a:r>
            <a:r>
              <a:rPr lang="en-US" i="1" dirty="0" err="1"/>
              <a:t>optice</a:t>
            </a:r>
            <a:r>
              <a:rPr lang="en-US" i="1" dirty="0"/>
              <a:t>) </a:t>
            </a:r>
          </a:p>
          <a:p>
            <a:pPr marL="0" indent="0">
              <a:buNone/>
            </a:pPr>
            <a:r>
              <a:rPr lang="en-US" dirty="0"/>
              <a:t>• </a:t>
            </a:r>
            <a:r>
              <a:rPr lang="en-US" b="1" dirty="0" err="1"/>
              <a:t>microstructura</a:t>
            </a:r>
            <a:r>
              <a:rPr lang="en-US" b="1" dirty="0"/>
              <a:t> </a:t>
            </a:r>
            <a:r>
              <a:rPr lang="en-US" b="1" dirty="0" err="1"/>
              <a:t>si</a:t>
            </a:r>
            <a:r>
              <a:rPr lang="en-US" b="1" dirty="0"/>
              <a:t> </a:t>
            </a:r>
            <a:r>
              <a:rPr lang="en-US" b="1" dirty="0" err="1"/>
              <a:t>macrostructura</a:t>
            </a:r>
            <a:r>
              <a:rPr lang="en-US" b="1" dirty="0"/>
              <a:t> </a:t>
            </a:r>
            <a:r>
              <a:rPr lang="en-US" dirty="0"/>
              <a:t>- pot </a:t>
            </a:r>
            <a:r>
              <a:rPr lang="en-US" dirty="0" err="1"/>
              <a:t>afecta</a:t>
            </a:r>
            <a:r>
              <a:rPr lang="en-US" dirty="0"/>
              <a:t> </a:t>
            </a:r>
            <a:r>
              <a:rPr lang="en-US" dirty="0" err="1"/>
              <a:t>si</a:t>
            </a:r>
            <a:r>
              <a:rPr lang="en-US" dirty="0"/>
              <a:t> </a:t>
            </a:r>
            <a:r>
              <a:rPr lang="en-US" dirty="0" err="1"/>
              <a:t>propriatatile</a:t>
            </a:r>
            <a:r>
              <a:rPr lang="en-US" dirty="0"/>
              <a:t> de </a:t>
            </a:r>
            <a:r>
              <a:rPr lang="en-US" dirty="0" err="1"/>
              <a:t>mai</a:t>
            </a:r>
            <a:r>
              <a:rPr lang="en-US" dirty="0"/>
              <a:t> sus </a:t>
            </a:r>
            <a:r>
              <a:rPr lang="en-US" dirty="0" err="1"/>
              <a:t>dar</a:t>
            </a:r>
            <a:r>
              <a:rPr lang="en-US" dirty="0"/>
              <a:t> in general au un </a:t>
            </a:r>
            <a:r>
              <a:rPr lang="en-US" dirty="0" err="1"/>
              <a:t>efect</a:t>
            </a:r>
            <a:r>
              <a:rPr lang="en-US" dirty="0"/>
              <a:t> </a:t>
            </a:r>
            <a:r>
              <a:rPr lang="en-US" dirty="0" err="1"/>
              <a:t>mai</a:t>
            </a:r>
            <a:r>
              <a:rPr lang="en-US" dirty="0"/>
              <a:t> </a:t>
            </a:r>
            <a:r>
              <a:rPr lang="en-US" i="1" dirty="0"/>
              <a:t>mare </a:t>
            </a:r>
            <a:r>
              <a:rPr lang="en-US" i="1" dirty="0" err="1"/>
              <a:t>asupra</a:t>
            </a:r>
            <a:r>
              <a:rPr lang="en-US" i="1" dirty="0"/>
              <a:t> </a:t>
            </a:r>
            <a:r>
              <a:rPr lang="en-US" i="1" dirty="0" err="1"/>
              <a:t>proprietatilor</a:t>
            </a:r>
            <a:r>
              <a:rPr lang="en-US" i="1" dirty="0"/>
              <a:t> </a:t>
            </a:r>
            <a:r>
              <a:rPr lang="en-US" i="1" dirty="0" err="1"/>
              <a:t>mecanice</a:t>
            </a:r>
            <a:r>
              <a:rPr lang="en-US" i="1" dirty="0"/>
              <a:t> </a:t>
            </a:r>
            <a:r>
              <a:rPr lang="en-US" i="1" dirty="0" err="1"/>
              <a:t>si</a:t>
            </a:r>
            <a:r>
              <a:rPr lang="en-US" i="1" dirty="0"/>
              <a:t> a </a:t>
            </a:r>
            <a:r>
              <a:rPr lang="en-US" i="1" dirty="0" err="1"/>
              <a:t>vitezei</a:t>
            </a:r>
            <a:r>
              <a:rPr lang="en-US" i="1" dirty="0"/>
              <a:t> </a:t>
            </a:r>
            <a:r>
              <a:rPr lang="en-US" i="1" dirty="0" err="1"/>
              <a:t>reactiilor</a:t>
            </a:r>
            <a:r>
              <a:rPr lang="en-US" i="1" dirty="0"/>
              <a:t> </a:t>
            </a:r>
            <a:r>
              <a:rPr lang="en-US" i="1" dirty="0" err="1"/>
              <a:t>chimice</a:t>
            </a:r>
            <a:r>
              <a:rPr lang="en-US" i="1" dirty="0"/>
              <a:t>. </a:t>
            </a:r>
          </a:p>
          <a:p>
            <a:r>
              <a:rPr lang="en-US" dirty="0"/>
              <a:t>Ex: </a:t>
            </a:r>
            <a:r>
              <a:rPr lang="en-US" dirty="0" err="1"/>
              <a:t>duritatea</a:t>
            </a:r>
            <a:r>
              <a:rPr lang="en-US" dirty="0"/>
              <a:t> </a:t>
            </a:r>
            <a:r>
              <a:rPr lang="en-US" dirty="0" err="1"/>
              <a:t>metalelor</a:t>
            </a:r>
            <a:r>
              <a:rPr lang="en-US" dirty="0"/>
              <a:t> </a:t>
            </a:r>
            <a:r>
              <a:rPr lang="en-US" dirty="0" err="1"/>
              <a:t>sugereaza</a:t>
            </a:r>
            <a:r>
              <a:rPr lang="en-US" dirty="0"/>
              <a:t> </a:t>
            </a:r>
            <a:r>
              <a:rPr lang="en-US" dirty="0" err="1"/>
              <a:t>legaturi</a:t>
            </a:r>
            <a:r>
              <a:rPr lang="en-US" dirty="0"/>
              <a:t> </a:t>
            </a:r>
            <a:r>
              <a:rPr lang="en-US" dirty="0" err="1"/>
              <a:t>puternice</a:t>
            </a:r>
            <a:r>
              <a:rPr lang="en-US" dirty="0"/>
              <a:t> </a:t>
            </a:r>
            <a:r>
              <a:rPr lang="en-US" dirty="0" err="1"/>
              <a:t>intre</a:t>
            </a:r>
            <a:r>
              <a:rPr lang="en-US" dirty="0"/>
              <a:t> </a:t>
            </a:r>
            <a:r>
              <a:rPr lang="en-US" dirty="0" err="1"/>
              <a:t>atomi</a:t>
            </a:r>
            <a:r>
              <a:rPr lang="en-US" dirty="0"/>
              <a:t>, </a:t>
            </a:r>
            <a:r>
              <a:rPr lang="en-US" dirty="0" err="1"/>
              <a:t>dar</a:t>
            </a:r>
            <a:r>
              <a:rPr lang="en-US" dirty="0"/>
              <a:t> </a:t>
            </a:r>
            <a:r>
              <a:rPr lang="en-US" dirty="0" err="1"/>
              <a:t>aceste</a:t>
            </a:r>
            <a:r>
              <a:rPr lang="en-US" dirty="0"/>
              <a:t> </a:t>
            </a:r>
            <a:r>
              <a:rPr lang="en-US" dirty="0" err="1"/>
              <a:t>legaturi</a:t>
            </a:r>
            <a:r>
              <a:rPr lang="en-US" dirty="0"/>
              <a:t> </a:t>
            </a:r>
            <a:r>
              <a:rPr lang="en-US" dirty="0" err="1"/>
              <a:t>trebuie</a:t>
            </a:r>
            <a:r>
              <a:rPr lang="en-US" dirty="0"/>
              <a:t> </a:t>
            </a:r>
            <a:r>
              <a:rPr lang="en-US" dirty="0" err="1"/>
              <a:t>sa</a:t>
            </a:r>
            <a:r>
              <a:rPr lang="en-US" dirty="0"/>
              <a:t> </a:t>
            </a:r>
            <a:r>
              <a:rPr lang="en-US" dirty="0" err="1"/>
              <a:t>permita</a:t>
            </a:r>
            <a:r>
              <a:rPr lang="en-US" dirty="0"/>
              <a:t> </a:t>
            </a:r>
            <a:r>
              <a:rPr lang="en-US" dirty="0" err="1"/>
              <a:t>atomilor</a:t>
            </a:r>
            <a:r>
              <a:rPr lang="en-US" dirty="0"/>
              <a:t> </a:t>
            </a:r>
            <a:r>
              <a:rPr lang="en-US" dirty="0" err="1"/>
              <a:t>sa</a:t>
            </a:r>
            <a:r>
              <a:rPr lang="en-US" dirty="0"/>
              <a:t> se </a:t>
            </a:r>
            <a:r>
              <a:rPr lang="en-US" dirty="0" err="1"/>
              <a:t>miste</a:t>
            </a:r>
            <a:r>
              <a:rPr lang="en-US" dirty="0"/>
              <a:t> </a:t>
            </a:r>
            <a:r>
              <a:rPr lang="en-US" dirty="0" err="1"/>
              <a:t>deoarece</a:t>
            </a:r>
            <a:r>
              <a:rPr lang="en-US" dirty="0"/>
              <a:t> </a:t>
            </a:r>
            <a:r>
              <a:rPr lang="en-US" dirty="0" err="1"/>
              <a:t>dupa</a:t>
            </a:r>
            <a:r>
              <a:rPr lang="en-US" dirty="0"/>
              <a:t> cum se stie </a:t>
            </a:r>
            <a:r>
              <a:rPr lang="en-US" dirty="0" err="1"/>
              <a:t>metalele</a:t>
            </a:r>
            <a:r>
              <a:rPr lang="en-US" dirty="0"/>
              <a:t> sunt </a:t>
            </a:r>
            <a:r>
              <a:rPr lang="en-US" dirty="0" err="1"/>
              <a:t>usor</a:t>
            </a:r>
            <a:r>
              <a:rPr lang="en-US" dirty="0"/>
              <a:t> de </a:t>
            </a:r>
            <a:r>
              <a:rPr lang="en-US" dirty="0" err="1"/>
              <a:t>deformat</a:t>
            </a:r>
            <a:r>
              <a:rPr lang="en-US" dirty="0"/>
              <a:t> </a:t>
            </a:r>
            <a:r>
              <a:rPr lang="en-US" dirty="0" err="1"/>
              <a:t>putand</a:t>
            </a:r>
            <a:r>
              <a:rPr lang="en-US" dirty="0"/>
              <a:t> fi </a:t>
            </a:r>
            <a:r>
              <a:rPr lang="en-US" dirty="0" err="1"/>
              <a:t>trase</a:t>
            </a:r>
            <a:r>
              <a:rPr lang="en-US" dirty="0"/>
              <a:t> in fire </a:t>
            </a:r>
            <a:r>
              <a:rPr lang="en-US" dirty="0" err="1"/>
              <a:t>respectiv</a:t>
            </a:r>
            <a:r>
              <a:rPr lang="en-US" dirty="0"/>
              <a:t> </a:t>
            </a:r>
            <a:r>
              <a:rPr lang="en-US" dirty="0" err="1"/>
              <a:t>foi</a:t>
            </a:r>
            <a:r>
              <a:rPr lang="en-US" dirty="0"/>
              <a:t> </a:t>
            </a:r>
            <a:r>
              <a:rPr lang="en-US" dirty="0" err="1"/>
              <a:t>subtiri</a:t>
            </a:r>
            <a:r>
              <a:rPr lang="en-US" dirty="0"/>
              <a:t> </a:t>
            </a:r>
          </a:p>
        </p:txBody>
      </p:sp>
    </p:spTree>
    <p:extLst>
      <p:ext uri="{BB962C8B-B14F-4D97-AF65-F5344CB8AC3E}">
        <p14:creationId xmlns:p14="http://schemas.microsoft.com/office/powerpoint/2010/main" val="3880907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2E1C77-A80D-575B-E583-C307BB8F399C}"/>
              </a:ext>
            </a:extLst>
          </p:cNvPr>
          <p:cNvPicPr>
            <a:picLocks noChangeAspect="1"/>
          </p:cNvPicPr>
          <p:nvPr/>
        </p:nvPicPr>
        <p:blipFill>
          <a:blip r:embed="rId2"/>
          <a:stretch>
            <a:fillRect/>
          </a:stretch>
        </p:blipFill>
        <p:spPr>
          <a:xfrm>
            <a:off x="2080712" y="806829"/>
            <a:ext cx="8409950" cy="5456563"/>
          </a:xfrm>
          <a:prstGeom prst="rect">
            <a:avLst/>
          </a:prstGeom>
        </p:spPr>
      </p:pic>
      <p:sp>
        <p:nvSpPr>
          <p:cNvPr id="15" name="TextBox 14">
            <a:extLst>
              <a:ext uri="{FF2B5EF4-FFF2-40B4-BE49-F238E27FC236}">
                <a16:creationId xmlns:a16="http://schemas.microsoft.com/office/drawing/2014/main" id="{A4E19ECA-D5CB-5873-F2C5-130FD7FD04DE}"/>
              </a:ext>
            </a:extLst>
          </p:cNvPr>
          <p:cNvSpPr txBox="1"/>
          <p:nvPr/>
        </p:nvSpPr>
        <p:spPr>
          <a:xfrm>
            <a:off x="817532" y="6263392"/>
            <a:ext cx="10556936" cy="369332"/>
          </a:xfrm>
          <a:prstGeom prst="rect">
            <a:avLst/>
          </a:prstGeom>
          <a:noFill/>
        </p:spPr>
        <p:txBody>
          <a:bodyPr wrap="square">
            <a:spAutoFit/>
          </a:bodyPr>
          <a:lstStyle/>
          <a:p>
            <a:r>
              <a:rPr lang="en-US" b="1" dirty="0" err="1"/>
              <a:t>luciu</a:t>
            </a:r>
            <a:r>
              <a:rPr lang="en-US" b="1" dirty="0"/>
              <a:t> </a:t>
            </a:r>
            <a:r>
              <a:rPr lang="en-US" b="1" dirty="0" err="1"/>
              <a:t>metalic</a:t>
            </a:r>
            <a:r>
              <a:rPr lang="en-US" b="1" dirty="0"/>
              <a:t> </a:t>
            </a:r>
            <a:r>
              <a:rPr lang="en-US" b="1" dirty="0" err="1"/>
              <a:t>conductivitate</a:t>
            </a:r>
            <a:r>
              <a:rPr lang="en-US" b="1" dirty="0"/>
              <a:t> </a:t>
            </a:r>
            <a:r>
              <a:rPr lang="en-US" b="1" dirty="0" err="1"/>
              <a:t>electrica</a:t>
            </a:r>
            <a:r>
              <a:rPr lang="en-US" b="1" dirty="0"/>
              <a:t> / </a:t>
            </a:r>
            <a:r>
              <a:rPr lang="en-US" b="1" dirty="0" err="1"/>
              <a:t>termica</a:t>
            </a:r>
            <a:r>
              <a:rPr lang="en-US" b="1" dirty="0"/>
              <a:t> </a:t>
            </a:r>
            <a:r>
              <a:rPr lang="en-US" b="1" dirty="0" err="1"/>
              <a:t>cresterea</a:t>
            </a:r>
            <a:r>
              <a:rPr lang="en-US" b="1" dirty="0"/>
              <a:t> </a:t>
            </a:r>
            <a:r>
              <a:rPr lang="en-US" b="1" dirty="0" err="1"/>
              <a:t>rezistivitatii</a:t>
            </a:r>
            <a:r>
              <a:rPr lang="en-US" b="1" dirty="0"/>
              <a:t> cu </a:t>
            </a:r>
            <a:r>
              <a:rPr lang="en-US" b="1" dirty="0" err="1"/>
              <a:t>temperatura</a:t>
            </a:r>
            <a:r>
              <a:rPr lang="en-US" b="1" dirty="0"/>
              <a:t> </a:t>
            </a:r>
            <a:r>
              <a:rPr lang="en-US" b="1" dirty="0" err="1"/>
              <a:t>emisie</a:t>
            </a:r>
            <a:r>
              <a:rPr lang="en-US" b="1" dirty="0"/>
              <a:t> </a:t>
            </a:r>
            <a:r>
              <a:rPr lang="en-US" b="1" dirty="0" err="1"/>
              <a:t>termoelectronica</a:t>
            </a:r>
            <a:endParaRPr lang="en-US" b="1" dirty="0"/>
          </a:p>
        </p:txBody>
      </p:sp>
      <p:sp>
        <p:nvSpPr>
          <p:cNvPr id="17" name="TextBox 16">
            <a:extLst>
              <a:ext uri="{FF2B5EF4-FFF2-40B4-BE49-F238E27FC236}">
                <a16:creationId xmlns:a16="http://schemas.microsoft.com/office/drawing/2014/main" id="{FBAE80BB-A846-1D26-E098-1F61495FF844}"/>
              </a:ext>
            </a:extLst>
          </p:cNvPr>
          <p:cNvSpPr txBox="1"/>
          <p:nvPr/>
        </p:nvSpPr>
        <p:spPr>
          <a:xfrm>
            <a:off x="6483158" y="272576"/>
            <a:ext cx="1689292" cy="369332"/>
          </a:xfrm>
          <a:prstGeom prst="rect">
            <a:avLst/>
          </a:prstGeom>
          <a:noFill/>
        </p:spPr>
        <p:txBody>
          <a:bodyPr wrap="square">
            <a:spAutoFit/>
          </a:bodyPr>
          <a:lstStyle/>
          <a:p>
            <a:r>
              <a:rPr lang="en-US" b="1" dirty="0"/>
              <a:t>LEGATURI TARI</a:t>
            </a:r>
          </a:p>
        </p:txBody>
      </p:sp>
    </p:spTree>
    <p:extLst>
      <p:ext uri="{BB962C8B-B14F-4D97-AF65-F5344CB8AC3E}">
        <p14:creationId xmlns:p14="http://schemas.microsoft.com/office/powerpoint/2010/main" val="356033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00E0B8-CCF5-BA8F-0FD8-653535E3FE95}"/>
              </a:ext>
            </a:extLst>
          </p:cNvPr>
          <p:cNvPicPr>
            <a:picLocks noGrp="1" noChangeAspect="1"/>
          </p:cNvPicPr>
          <p:nvPr>
            <p:ph idx="1"/>
          </p:nvPr>
        </p:nvPicPr>
        <p:blipFill>
          <a:blip r:embed="rId2"/>
          <a:stretch>
            <a:fillRect/>
          </a:stretch>
        </p:blipFill>
        <p:spPr>
          <a:xfrm>
            <a:off x="1903095" y="1021280"/>
            <a:ext cx="8385809" cy="5410200"/>
          </a:xfrm>
          <a:prstGeom prst="rect">
            <a:avLst/>
          </a:prstGeom>
        </p:spPr>
      </p:pic>
      <p:sp>
        <p:nvSpPr>
          <p:cNvPr id="7" name="TextBox 6">
            <a:extLst>
              <a:ext uri="{FF2B5EF4-FFF2-40B4-BE49-F238E27FC236}">
                <a16:creationId xmlns:a16="http://schemas.microsoft.com/office/drawing/2014/main" id="{0C566738-1871-13F1-4B05-0839A77ADF38}"/>
              </a:ext>
            </a:extLst>
          </p:cNvPr>
          <p:cNvSpPr txBox="1"/>
          <p:nvPr/>
        </p:nvSpPr>
        <p:spPr>
          <a:xfrm>
            <a:off x="5219700" y="426520"/>
            <a:ext cx="3352800" cy="369332"/>
          </a:xfrm>
          <a:prstGeom prst="rect">
            <a:avLst/>
          </a:prstGeom>
          <a:noFill/>
        </p:spPr>
        <p:txBody>
          <a:bodyPr wrap="square">
            <a:spAutoFit/>
          </a:bodyPr>
          <a:lstStyle/>
          <a:p>
            <a:r>
              <a:rPr lang="en-US" b="1" dirty="0"/>
              <a:t>LEGATURI SLABE</a:t>
            </a:r>
          </a:p>
        </p:txBody>
      </p:sp>
    </p:spTree>
    <p:extLst>
      <p:ext uri="{BB962C8B-B14F-4D97-AF65-F5344CB8AC3E}">
        <p14:creationId xmlns:p14="http://schemas.microsoft.com/office/powerpoint/2010/main" val="6795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160C-9C92-A410-977B-83A8C72AB2D2}"/>
              </a:ext>
            </a:extLst>
          </p:cNvPr>
          <p:cNvSpPr>
            <a:spLocks noGrp="1"/>
          </p:cNvSpPr>
          <p:nvPr>
            <p:ph type="title"/>
          </p:nvPr>
        </p:nvSpPr>
        <p:spPr>
          <a:xfrm>
            <a:off x="838200" y="365125"/>
            <a:ext cx="10515600" cy="815975"/>
          </a:xfrm>
        </p:spPr>
        <p:txBody>
          <a:bodyPr/>
          <a:lstStyle/>
          <a:p>
            <a:r>
              <a:rPr lang="ro-RO" b="1" i="1" dirty="0">
                <a:latin typeface="Times New Roman" panose="02020603050405020304" pitchFamily="18" charset="0"/>
                <a:ea typeface="Times New Roman" panose="02020603050405020304" pitchFamily="18" charset="0"/>
              </a:rPr>
              <a:t>Legătura</a:t>
            </a:r>
            <a:r>
              <a:rPr lang="ro-RO" b="1" i="1" spc="-30"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covalentă</a:t>
            </a:r>
            <a:endParaRPr lang="en-US" dirty="0"/>
          </a:p>
        </p:txBody>
      </p:sp>
      <p:sp>
        <p:nvSpPr>
          <p:cNvPr id="3" name="Content Placeholder 2">
            <a:extLst>
              <a:ext uri="{FF2B5EF4-FFF2-40B4-BE49-F238E27FC236}">
                <a16:creationId xmlns:a16="http://schemas.microsoft.com/office/drawing/2014/main" id="{751E3F9B-FA2B-E38C-FD35-1C2AA7921A9B}"/>
              </a:ext>
            </a:extLst>
          </p:cNvPr>
          <p:cNvSpPr>
            <a:spLocks noGrp="1"/>
          </p:cNvSpPr>
          <p:nvPr>
            <p:ph idx="1"/>
          </p:nvPr>
        </p:nvSpPr>
        <p:spPr>
          <a:xfrm>
            <a:off x="838200" y="1181100"/>
            <a:ext cx="10515600" cy="5676900"/>
          </a:xfrm>
        </p:spPr>
        <p:txBody>
          <a:bodyPr>
            <a:normAutofit fontScale="92500" lnSpcReduction="20000"/>
          </a:bodyPr>
          <a:lstStyle/>
          <a:p>
            <a:pPr marL="0" marR="205105" lvl="0" indent="0" algn="just">
              <a:spcBef>
                <a:spcPts val="580"/>
              </a:spcBef>
              <a:buSzPts val="1000"/>
              <a:buNone/>
              <a:tabLst>
                <a:tab pos="650240" algn="l"/>
              </a:tabLst>
            </a:pPr>
            <a:r>
              <a:rPr lang="en-US" spc="-15" dirty="0">
                <a:latin typeface="Times New Roman" panose="02020603050405020304" pitchFamily="18" charset="0"/>
                <a:ea typeface="Times New Roman" panose="02020603050405020304" pitchFamily="18" charset="0"/>
              </a:rPr>
              <a:t>A) </a:t>
            </a:r>
            <a:r>
              <a:rPr lang="ro-RO" spc="-15" dirty="0">
                <a:latin typeface="Times New Roman" panose="02020603050405020304" pitchFamily="18" charset="0"/>
                <a:ea typeface="Times New Roman" panose="02020603050405020304" pitchFamily="18" charset="0"/>
              </a:rPr>
              <a:t>Cea mai evidentă manifestare a </a:t>
            </a:r>
            <a:r>
              <a:rPr lang="ro-RO" spc="-15" dirty="0" err="1">
                <a:latin typeface="Times New Roman" panose="02020603050405020304" pitchFamily="18" charset="0"/>
                <a:ea typeface="Times New Roman" panose="02020603050405020304" pitchFamily="18" charset="0"/>
              </a:rPr>
              <a:t>tendinţelor</a:t>
            </a:r>
            <a:r>
              <a:rPr lang="ro-RO" spc="-15" dirty="0">
                <a:latin typeface="Times New Roman" panose="02020603050405020304" pitchFamily="18" charset="0"/>
                <a:ea typeface="Times New Roman" panose="02020603050405020304" pitchFamily="18" charset="0"/>
              </a:rPr>
              <a:t> atomilor către </a:t>
            </a:r>
            <a:r>
              <a:rPr lang="ro-RO" spc="-15" dirty="0" err="1">
                <a:latin typeface="Times New Roman" panose="02020603050405020304" pitchFamily="18" charset="0"/>
                <a:ea typeface="Times New Roman" panose="02020603050405020304" pitchFamily="18" charset="0"/>
              </a:rPr>
              <a:t>configuraţia</a:t>
            </a:r>
            <a:r>
              <a:rPr lang="ro-RO" spc="-15" dirty="0">
                <a:latin typeface="Times New Roman" panose="02020603050405020304" pitchFamily="18" charset="0"/>
                <a:ea typeface="Times New Roman" panose="02020603050405020304" pitchFamily="18" charset="0"/>
              </a:rPr>
              <a:t> electronică stabilă apare prin formarea legăturilor chimice, iar dintre acestea, cea mai frecventă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mai generală) formă este legătura covalentă.</a:t>
            </a:r>
            <a:endParaRPr lang="en-US" spc="-15" dirty="0">
              <a:latin typeface="Times New Roman" panose="02020603050405020304" pitchFamily="18" charset="0"/>
              <a:ea typeface="Times New Roman" panose="02020603050405020304" pitchFamily="18" charset="0"/>
            </a:endParaRPr>
          </a:p>
          <a:p>
            <a:pPr marL="194310" marR="203835" indent="226695" algn="just">
              <a:spcBef>
                <a:spcPts val="595"/>
              </a:spcBef>
              <a:buNone/>
            </a:pPr>
            <a:r>
              <a:rPr lang="ro-RO" dirty="0">
                <a:latin typeface="Times New Roman" panose="02020603050405020304" pitchFamily="18" charset="0"/>
                <a:ea typeface="Times New Roman" panose="02020603050405020304" pitchFamily="18" charset="0"/>
              </a:rPr>
              <a:t>Legătura</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covalentă</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realizează</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prin</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punerea</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comun</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electronilor</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orbitalii </a:t>
            </a:r>
            <a:r>
              <a:rPr lang="ro-RO" dirty="0" err="1">
                <a:latin typeface="Times New Roman" panose="02020603050405020304" pitchFamily="18" charset="0"/>
                <a:ea typeface="Times New Roman" panose="02020603050405020304" pitchFamily="18" charset="0"/>
              </a:rPr>
              <a:t>incompleţi</a:t>
            </a:r>
            <a:r>
              <a:rPr lang="ro-RO" dirty="0">
                <a:latin typeface="Times New Roman" panose="02020603050405020304" pitchFamily="18" charset="0"/>
                <a:ea typeface="Times New Roman" panose="02020603050405020304" pitchFamily="18" charset="0"/>
              </a:rPr>
              <a:t> (cu câte 1 electron). Orbitalul nou format se </a:t>
            </a:r>
            <a:r>
              <a:rPr lang="ro-RO" dirty="0" err="1">
                <a:latin typeface="Times New Roman" panose="02020603050405020304" pitchFamily="18" charset="0"/>
                <a:ea typeface="Times New Roman" panose="02020603050405020304" pitchFamily="18" charset="0"/>
              </a:rPr>
              <a:t>numeşte</a:t>
            </a:r>
            <a:r>
              <a:rPr lang="ro-RO" dirty="0">
                <a:latin typeface="Times New Roman" panose="02020603050405020304" pitchFamily="18" charset="0"/>
                <a:ea typeface="Times New Roman" panose="02020603050405020304" pitchFamily="18" charset="0"/>
              </a:rPr>
              <a:t> orbital molecular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se redistribuie </a:t>
            </a:r>
            <a:r>
              <a:rPr lang="ro-RO" dirty="0" err="1">
                <a:latin typeface="Times New Roman" panose="02020603050405020304" pitchFamily="18" charset="0"/>
                <a:ea typeface="Times New Roman" panose="02020603050405020304" pitchFamily="18" charset="0"/>
              </a:rPr>
              <a:t>spaţial</a:t>
            </a:r>
            <a:r>
              <a:rPr lang="ro-RO" dirty="0">
                <a:latin typeface="Times New Roman" panose="02020603050405020304" pitchFamily="18" charset="0"/>
                <a:ea typeface="Times New Roman" panose="02020603050405020304" pitchFamily="18" charset="0"/>
              </a:rPr>
              <a:t> între cei doi atomi, existând posibilitatea – prin chimie cuantică - de</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 calcula densitatea norului electronic nou format.</a:t>
            </a:r>
            <a:endParaRPr lang="en-US" dirty="0">
              <a:latin typeface="Times New Roman" panose="02020603050405020304" pitchFamily="18" charset="0"/>
              <a:ea typeface="Times New Roman" panose="02020603050405020304" pitchFamily="18" charset="0"/>
            </a:endParaRPr>
          </a:p>
          <a:p>
            <a:pPr marL="0" marR="0" lvl="0" indent="0">
              <a:spcBef>
                <a:spcPts val="605"/>
              </a:spcBef>
              <a:buSzPts val="1000"/>
              <a:buNone/>
              <a:tabLst>
                <a:tab pos="650875" algn="l"/>
              </a:tabLst>
            </a:pPr>
            <a:r>
              <a:rPr lang="en-US" b="1" spc="-15" dirty="0">
                <a:latin typeface="Times New Roman" panose="02020603050405020304" pitchFamily="18" charset="0"/>
                <a:ea typeface="Times New Roman" panose="02020603050405020304" pitchFamily="18" charset="0"/>
              </a:rPr>
              <a:t>B) </a:t>
            </a:r>
            <a:r>
              <a:rPr lang="ro-RO" b="1" spc="-15" dirty="0">
                <a:latin typeface="Times New Roman" panose="02020603050405020304" pitchFamily="18" charset="0"/>
                <a:ea typeface="Times New Roman" panose="02020603050405020304" pitchFamily="18" charset="0"/>
              </a:rPr>
              <a:t>Legătura</a:t>
            </a:r>
            <a:r>
              <a:rPr lang="ro-RO" b="1" spc="-50" dirty="0">
                <a:latin typeface="Times New Roman" panose="02020603050405020304" pitchFamily="18" charset="0"/>
                <a:ea typeface="Times New Roman" panose="02020603050405020304" pitchFamily="18" charset="0"/>
              </a:rPr>
              <a:t> </a:t>
            </a:r>
            <a:r>
              <a:rPr lang="ro-RO" b="1" spc="-15" dirty="0">
                <a:latin typeface="Times New Roman" panose="02020603050405020304" pitchFamily="18" charset="0"/>
                <a:ea typeface="Times New Roman" panose="02020603050405020304" pitchFamily="18" charset="0"/>
              </a:rPr>
              <a:t>covalentă</a:t>
            </a:r>
            <a:r>
              <a:rPr lang="ro-RO" b="1" spc="-35" dirty="0">
                <a:latin typeface="Times New Roman" panose="02020603050405020304" pitchFamily="18" charset="0"/>
                <a:ea typeface="Times New Roman" panose="02020603050405020304" pitchFamily="18" charset="0"/>
              </a:rPr>
              <a:t> </a:t>
            </a:r>
            <a:r>
              <a:rPr lang="ro-RO" b="1" spc="-10" dirty="0">
                <a:latin typeface="Times New Roman" panose="02020603050405020304" pitchFamily="18" charset="0"/>
                <a:ea typeface="Times New Roman" panose="02020603050405020304" pitchFamily="18" charset="0"/>
              </a:rPr>
              <a:t>nepolară</a:t>
            </a:r>
            <a:endParaRPr lang="en-US" b="1" spc="-15" dirty="0">
              <a:latin typeface="Times New Roman" panose="02020603050405020304" pitchFamily="18" charset="0"/>
              <a:ea typeface="Times New Roman" panose="02020603050405020304" pitchFamily="18" charset="0"/>
            </a:endParaRPr>
          </a:p>
          <a:p>
            <a:pPr marL="194310" marR="203200" indent="226695" algn="just">
              <a:spcBef>
                <a:spcPts val="600"/>
              </a:spcBef>
              <a:buNone/>
            </a:pPr>
            <a:r>
              <a:rPr lang="ro-RO" dirty="0">
                <a:latin typeface="Times New Roman" panose="02020603050405020304" pitchFamily="18" charset="0"/>
                <a:ea typeface="Times New Roman" panose="02020603050405020304" pitchFamily="18" charset="0"/>
              </a:rPr>
              <a:t>În cazul în care legătura covalentă se realizează între atomi identici, norul</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electronic molecular va fi simetric distribuit peste ambii atomi, centrul sarcinilor pozitive (aflat la mijlocul </a:t>
            </a:r>
            <a:r>
              <a:rPr lang="ro-RO" dirty="0" err="1">
                <a:latin typeface="Times New Roman" panose="02020603050405020304" pitchFamily="18" charset="0"/>
                <a:ea typeface="Times New Roman" panose="02020603050405020304" pitchFamily="18" charset="0"/>
              </a:rPr>
              <a:t>distanţei</a:t>
            </a:r>
            <a:r>
              <a:rPr lang="ro-RO" dirty="0">
                <a:latin typeface="Times New Roman" panose="02020603050405020304" pitchFamily="18" charset="0"/>
                <a:ea typeface="Times New Roman" panose="02020603050405020304" pitchFamily="18" charset="0"/>
              </a:rPr>
              <a:t> între cele două nuclee) va coincide cu centrul sarcinilor</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negative; molecula formată</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este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nepolară (exemple: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H</a:t>
            </a:r>
            <a:r>
              <a:rPr lang="ro-RO" baseline="-25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Cl</a:t>
            </a:r>
            <a:r>
              <a:rPr lang="ro-RO" baseline="-25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figura</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2.4.2. sus). Schematic perechea de electroni</a:t>
            </a:r>
            <a:r>
              <a:rPr lang="ro-RO" spc="-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puşi</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comun</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se notează cu</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o linie „-”, cu</a:t>
            </a:r>
            <a:r>
              <a:rPr lang="ro-RO" spc="-10"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semnificaţia</a:t>
            </a:r>
            <a:r>
              <a:rPr lang="ro-RO" dirty="0">
                <a:latin typeface="Times New Roman" panose="02020603050405020304" pitchFamily="18" charset="0"/>
                <a:ea typeface="Times New Roman" panose="02020603050405020304" pitchFamily="18" charset="0"/>
              </a:rPr>
              <a:t> de legătură simplă (o singură pereche de electroni); în mod uzual electronii </a:t>
            </a:r>
            <a:r>
              <a:rPr lang="ro-RO" dirty="0" err="1">
                <a:latin typeface="Times New Roman" panose="02020603050405020304" pitchFamily="18" charset="0"/>
                <a:ea typeface="Times New Roman" panose="02020603050405020304" pitchFamily="18" charset="0"/>
              </a:rPr>
              <a:t>neparticipanţi</a:t>
            </a:r>
            <a:r>
              <a:rPr lang="ro-RO" dirty="0">
                <a:latin typeface="Times New Roman" panose="02020603050405020304" pitchFamily="18" charset="0"/>
                <a:ea typeface="Times New Roman" panose="02020603050405020304" pitchFamily="18" charset="0"/>
              </a:rPr>
              <a:t> nici nu se reprezintă.</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4061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7FD938-DA4B-4324-E304-EBC1571B27FF}"/>
              </a:ext>
            </a:extLst>
          </p:cNvPr>
          <p:cNvSpPr>
            <a:spLocks noGrp="1"/>
          </p:cNvSpPr>
          <p:nvPr>
            <p:ph idx="1"/>
          </p:nvPr>
        </p:nvSpPr>
        <p:spPr>
          <a:xfrm>
            <a:off x="438150" y="396874"/>
            <a:ext cx="6743700" cy="6461126"/>
          </a:xfrm>
        </p:spPr>
        <p:txBody>
          <a:bodyPr>
            <a:normAutofit lnSpcReduction="10000"/>
          </a:bodyPr>
          <a:lstStyle/>
          <a:p>
            <a:pPr marL="0" marR="0" lvl="0" indent="0">
              <a:spcBef>
                <a:spcPts val="600"/>
              </a:spcBef>
              <a:buSzPts val="1000"/>
              <a:buNone/>
              <a:tabLst>
                <a:tab pos="650875" algn="l"/>
              </a:tabLst>
            </a:pPr>
            <a:r>
              <a:rPr lang="en-US" b="1" spc="-15" dirty="0">
                <a:latin typeface="Times New Roman" panose="02020603050405020304" pitchFamily="18" charset="0"/>
                <a:ea typeface="Times New Roman" panose="02020603050405020304" pitchFamily="18" charset="0"/>
              </a:rPr>
              <a:t>C) </a:t>
            </a:r>
            <a:r>
              <a:rPr lang="ro-RO" b="1" spc="-15" dirty="0">
                <a:latin typeface="Times New Roman" panose="02020603050405020304" pitchFamily="18" charset="0"/>
                <a:ea typeface="Times New Roman" panose="02020603050405020304" pitchFamily="18" charset="0"/>
              </a:rPr>
              <a:t>Legătura</a:t>
            </a:r>
            <a:r>
              <a:rPr lang="ro-RO" b="1" spc="-50" dirty="0">
                <a:latin typeface="Times New Roman" panose="02020603050405020304" pitchFamily="18" charset="0"/>
                <a:ea typeface="Times New Roman" panose="02020603050405020304" pitchFamily="18" charset="0"/>
              </a:rPr>
              <a:t> </a:t>
            </a:r>
            <a:r>
              <a:rPr lang="ro-RO" b="1" spc="-15" dirty="0">
                <a:latin typeface="Times New Roman" panose="02020603050405020304" pitchFamily="18" charset="0"/>
                <a:ea typeface="Times New Roman" panose="02020603050405020304" pitchFamily="18" charset="0"/>
              </a:rPr>
              <a:t>covalentă</a:t>
            </a:r>
            <a:r>
              <a:rPr lang="ro-RO" b="1" spc="-45" dirty="0">
                <a:latin typeface="Times New Roman" panose="02020603050405020304" pitchFamily="18" charset="0"/>
                <a:ea typeface="Times New Roman" panose="02020603050405020304" pitchFamily="18" charset="0"/>
              </a:rPr>
              <a:t> </a:t>
            </a:r>
            <a:r>
              <a:rPr lang="ro-RO" b="1" spc="-10" dirty="0">
                <a:latin typeface="Times New Roman" panose="02020603050405020304" pitchFamily="18" charset="0"/>
                <a:ea typeface="Times New Roman" panose="02020603050405020304" pitchFamily="18" charset="0"/>
              </a:rPr>
              <a:t>polară</a:t>
            </a:r>
            <a:endParaRPr lang="en-US" b="1" spc="-15" dirty="0">
              <a:latin typeface="Times New Roman" panose="02020603050405020304" pitchFamily="18" charset="0"/>
              <a:ea typeface="Times New Roman" panose="02020603050405020304" pitchFamily="18" charset="0"/>
            </a:endParaRPr>
          </a:p>
          <a:p>
            <a:pPr marL="193675" marR="203200" indent="227330" algn="just">
              <a:spcBef>
                <a:spcPts val="605"/>
              </a:spcBef>
              <a:buNone/>
            </a:pPr>
            <a:r>
              <a:rPr lang="ro-RO" dirty="0">
                <a:latin typeface="Times New Roman" panose="02020603050405020304" pitchFamily="18" charset="0"/>
                <a:ea typeface="Times New Roman" panose="02020603050405020304" pitchFamily="18" charset="0"/>
              </a:rPr>
              <a:t>În cazul în care atomii sunt </a:t>
            </a:r>
            <a:r>
              <a:rPr lang="ro-RO" dirty="0" err="1">
                <a:latin typeface="Times New Roman" panose="02020603050405020304" pitchFamily="18" charset="0"/>
                <a:ea typeface="Times New Roman" panose="02020603050405020304" pitchFamily="18" charset="0"/>
              </a:rPr>
              <a:t>diferiţi</a:t>
            </a:r>
            <a:r>
              <a:rPr lang="ro-RO" dirty="0">
                <a:latin typeface="Times New Roman" panose="02020603050405020304" pitchFamily="18" charset="0"/>
                <a:ea typeface="Times New Roman" panose="02020603050405020304" pitchFamily="18" charset="0"/>
              </a:rPr>
              <a:t>, atomul mai electronegativ atrage norul electronic mai mult spre sine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va deveni un centru al sarcinilor negative, în timp ce atomul mai</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slab</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electronegativ</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va</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rămâne</a:t>
            </a:r>
            <a:r>
              <a:rPr lang="ro-RO" spc="-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parţial</a:t>
            </a:r>
            <a:r>
              <a:rPr lang="ro-RO" spc="-10"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denudat</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nor</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electronic,</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devenind</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un centru</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al</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sarcinilor</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pozitive. </a:t>
            </a:r>
            <a:endParaRPr lang="en-US" dirty="0">
              <a:latin typeface="Times New Roman" panose="02020603050405020304" pitchFamily="18" charset="0"/>
              <a:ea typeface="Times New Roman" panose="02020603050405020304" pitchFamily="18" charset="0"/>
            </a:endParaRPr>
          </a:p>
          <a:p>
            <a:pPr marL="193675" marR="203200" indent="227330" algn="just">
              <a:spcBef>
                <a:spcPts val="605"/>
              </a:spcBef>
              <a:buNone/>
            </a:pPr>
            <a:r>
              <a:rPr lang="ro-RO" dirty="0">
                <a:latin typeface="Times New Roman" panose="02020603050405020304" pitchFamily="18" charset="0"/>
                <a:ea typeface="Times New Roman" panose="02020603050405020304" pitchFamily="18" charset="0"/>
              </a:rPr>
              <a:t>Molecula</a:t>
            </a:r>
            <a:r>
              <a:rPr lang="ro-RO" spc="-1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obţinută</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este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o moleculă</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polară,</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este</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caracterizată printr-un moment de dipol (μ)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se va orienta de-a lungul liniilor de câmp în cazul plasării într-un câmp electric. De asemenea, fiind un dipol, se va implica într-o serie de fenomene electrice cu caracter molecular. </a:t>
            </a:r>
            <a:endParaRPr lang="en-US" dirty="0">
              <a:latin typeface="Times New Roman" panose="02020603050405020304" pitchFamily="18" charset="0"/>
              <a:ea typeface="Times New Roman" panose="02020603050405020304" pitchFamily="18" charset="0"/>
            </a:endParaRPr>
          </a:p>
          <a:p>
            <a:pPr marL="193675" marR="203200" indent="227330" algn="just">
              <a:spcBef>
                <a:spcPts val="605"/>
              </a:spcBef>
              <a:buNone/>
            </a:pPr>
            <a:r>
              <a:rPr lang="ro-RO" dirty="0">
                <a:latin typeface="Times New Roman" panose="02020603050405020304" pitchFamily="18" charset="0"/>
                <a:ea typeface="Times New Roman" panose="02020603050405020304" pitchFamily="18" charset="0"/>
              </a:rPr>
              <a:t>Exemple: </a:t>
            </a:r>
            <a:r>
              <a:rPr lang="ro-RO" dirty="0" err="1">
                <a:latin typeface="Times New Roman" panose="02020603050405020304" pitchFamily="18" charset="0"/>
                <a:ea typeface="Times New Roman" panose="02020603050405020304" pitchFamily="18" charset="0"/>
              </a:rPr>
              <a:t>HCl</a:t>
            </a:r>
            <a:r>
              <a:rPr lang="ro-RO" dirty="0">
                <a:latin typeface="Times New Roman" panose="02020603050405020304" pitchFamily="18" charset="0"/>
                <a:ea typeface="Times New Roman" panose="02020603050405020304" pitchFamily="18" charset="0"/>
              </a:rPr>
              <a:t>, prezentat în figura 2.4.2. jos, H</a:t>
            </a:r>
            <a:r>
              <a:rPr lang="ro-RO" baseline="-25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O etc.</a:t>
            </a:r>
            <a:endParaRPr lang="en-US" dirty="0">
              <a:latin typeface="Times New Roman" panose="02020603050405020304" pitchFamily="18" charset="0"/>
              <a:ea typeface="Times New Roman" panose="02020603050405020304" pitchFamily="18" charset="0"/>
            </a:endParaRPr>
          </a:p>
          <a:p>
            <a:endParaRPr lang="en-US" dirty="0"/>
          </a:p>
        </p:txBody>
      </p:sp>
      <p:pic>
        <p:nvPicPr>
          <p:cNvPr id="4" name="Image 142">
            <a:extLst>
              <a:ext uri="{FF2B5EF4-FFF2-40B4-BE49-F238E27FC236}">
                <a16:creationId xmlns:a16="http://schemas.microsoft.com/office/drawing/2014/main" id="{771BFA08-072A-161C-AAFF-F407951F287B}"/>
              </a:ext>
            </a:extLst>
          </p:cNvPr>
          <p:cNvPicPr/>
          <p:nvPr/>
        </p:nvPicPr>
        <p:blipFill>
          <a:blip r:embed="rId2" cstate="print"/>
          <a:stretch>
            <a:fillRect/>
          </a:stretch>
        </p:blipFill>
        <p:spPr>
          <a:xfrm>
            <a:off x="7181850" y="1276350"/>
            <a:ext cx="4819650" cy="3429000"/>
          </a:xfrm>
          <a:prstGeom prst="rect">
            <a:avLst/>
          </a:prstGeom>
        </p:spPr>
      </p:pic>
      <p:sp>
        <p:nvSpPr>
          <p:cNvPr id="6" name="TextBox 5">
            <a:extLst>
              <a:ext uri="{FF2B5EF4-FFF2-40B4-BE49-F238E27FC236}">
                <a16:creationId xmlns:a16="http://schemas.microsoft.com/office/drawing/2014/main" id="{9870F5AB-91E4-2F4B-B349-88F5A3D8D512}"/>
              </a:ext>
            </a:extLst>
          </p:cNvPr>
          <p:cNvSpPr txBox="1"/>
          <p:nvPr/>
        </p:nvSpPr>
        <p:spPr>
          <a:xfrm>
            <a:off x="7715250" y="5206484"/>
            <a:ext cx="4133850" cy="375166"/>
          </a:xfrm>
          <a:prstGeom prst="rect">
            <a:avLst/>
          </a:prstGeom>
          <a:noFill/>
        </p:spPr>
        <p:txBody>
          <a:bodyPr wrap="square">
            <a:spAutoFit/>
          </a:bodyPr>
          <a:lstStyle/>
          <a:p>
            <a:pPr marL="0" marR="12065" algn="ctr">
              <a:buNone/>
            </a:pPr>
            <a:r>
              <a:rPr lang="ro-RO" sz="1800" dirty="0">
                <a:effectLst/>
                <a:latin typeface="Times New Roman" panose="02020603050405020304" pitchFamily="18" charset="0"/>
                <a:ea typeface="Times New Roman" panose="02020603050405020304" pitchFamily="18" charset="0"/>
              </a:rPr>
              <a:t>Legătura</a:t>
            </a:r>
            <a:r>
              <a:rPr lang="ro-RO" sz="1800" spc="-3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covalentă</a:t>
            </a:r>
            <a:r>
              <a:rPr lang="ro-RO" sz="1800" spc="-3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polară</a:t>
            </a:r>
            <a:r>
              <a:rPr lang="ro-RO" sz="1800" spc="-35" dirty="0">
                <a:effectLst/>
                <a:latin typeface="Times New Roman" panose="02020603050405020304" pitchFamily="18" charset="0"/>
                <a:ea typeface="Times New Roman" panose="02020603050405020304" pitchFamily="18" charset="0"/>
              </a:rPr>
              <a:t> </a:t>
            </a:r>
            <a:r>
              <a:rPr lang="ro-RO" sz="1800" dirty="0" err="1">
                <a:effectLst/>
                <a:latin typeface="Times New Roman" panose="02020603050405020304" pitchFamily="18" charset="0"/>
                <a:ea typeface="Times New Roman" panose="02020603050405020304" pitchFamily="18" charset="0"/>
              </a:rPr>
              <a:t>şi</a:t>
            </a:r>
            <a:r>
              <a:rPr lang="ro-RO" sz="1800" spc="-30" dirty="0">
                <a:effectLst/>
                <a:latin typeface="Times New Roman" panose="02020603050405020304" pitchFamily="18" charset="0"/>
                <a:ea typeface="Times New Roman" panose="02020603050405020304" pitchFamily="18" charset="0"/>
              </a:rPr>
              <a:t> </a:t>
            </a:r>
            <a:r>
              <a:rPr lang="ro-RO" sz="1800" spc="-10" dirty="0">
                <a:effectLst/>
                <a:latin typeface="Times New Roman" panose="02020603050405020304" pitchFamily="18" charset="0"/>
                <a:ea typeface="Times New Roman" panose="02020603050405020304" pitchFamily="18" charset="0"/>
              </a:rPr>
              <a:t>nepolară</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4480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71EB-33F3-9E0B-AB90-378A5CFDEFC1}"/>
              </a:ext>
            </a:extLst>
          </p:cNvPr>
          <p:cNvSpPr>
            <a:spLocks noGrp="1"/>
          </p:cNvSpPr>
          <p:nvPr>
            <p:ph type="title"/>
          </p:nvPr>
        </p:nvSpPr>
        <p:spPr>
          <a:xfrm>
            <a:off x="838200" y="365125"/>
            <a:ext cx="10515600" cy="682625"/>
          </a:xfrm>
        </p:spPr>
        <p:txBody>
          <a:bodyPr>
            <a:normAutofit fontScale="90000"/>
          </a:bodyPr>
          <a:lstStyle/>
          <a:p>
            <a:r>
              <a:rPr lang="ro-RO" b="1" i="1" dirty="0">
                <a:latin typeface="Times New Roman" panose="02020603050405020304" pitchFamily="18" charset="0"/>
                <a:ea typeface="Times New Roman" panose="02020603050405020304" pitchFamily="18" charset="0"/>
              </a:rPr>
              <a:t>Energia</a:t>
            </a:r>
            <a:r>
              <a:rPr lang="ro-RO" b="1" i="1" spc="-5"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de</a:t>
            </a:r>
            <a:r>
              <a:rPr lang="ro-RO" b="1" i="1" spc="-5"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legătură</a:t>
            </a:r>
            <a:endParaRPr lang="en-US" dirty="0"/>
          </a:p>
        </p:txBody>
      </p:sp>
      <p:sp>
        <p:nvSpPr>
          <p:cNvPr id="3" name="Content Placeholder 2">
            <a:extLst>
              <a:ext uri="{FF2B5EF4-FFF2-40B4-BE49-F238E27FC236}">
                <a16:creationId xmlns:a16="http://schemas.microsoft.com/office/drawing/2014/main" id="{487FFF07-47D2-E0EF-96CA-A6A51AD214DD}"/>
              </a:ext>
            </a:extLst>
          </p:cNvPr>
          <p:cNvSpPr>
            <a:spLocks noGrp="1"/>
          </p:cNvSpPr>
          <p:nvPr>
            <p:ph idx="1"/>
          </p:nvPr>
        </p:nvSpPr>
        <p:spPr>
          <a:xfrm>
            <a:off x="266700" y="1219200"/>
            <a:ext cx="7397635" cy="5486400"/>
          </a:xfrm>
        </p:spPr>
        <p:txBody>
          <a:bodyPr>
            <a:normAutofit fontScale="55000" lnSpcReduction="20000"/>
          </a:bodyPr>
          <a:lstStyle/>
          <a:p>
            <a:pPr marL="342900" marR="193675" lvl="0" indent="-342900" algn="just">
              <a:spcBef>
                <a:spcPts val="580"/>
              </a:spcBef>
              <a:buSzPts val="1000"/>
              <a:buFont typeface="Times New Roman" panose="02020603050405020304" pitchFamily="18" charset="0"/>
              <a:buAutoNum type="alphaUcPeriod"/>
              <a:tabLst>
                <a:tab pos="661670" algn="l"/>
              </a:tabLst>
            </a:pPr>
            <a:r>
              <a:rPr lang="ro-RO" sz="3700" b="1" spc="-15" dirty="0">
                <a:latin typeface="Times New Roman" panose="02020603050405020304" pitchFamily="18" charset="0"/>
                <a:ea typeface="Times New Roman" panose="02020603050405020304" pitchFamily="18" charset="0"/>
              </a:rPr>
              <a:t>Energia de legătură </a:t>
            </a:r>
            <a:r>
              <a:rPr lang="ro-RO" sz="3700" spc="-15" dirty="0">
                <a:latin typeface="Times New Roman" panose="02020603050405020304" pitchFamily="18" charset="0"/>
                <a:ea typeface="Times New Roman" panose="02020603050405020304" pitchFamily="18" charset="0"/>
              </a:rPr>
              <a:t>a unei legături chimice este definită ca </a:t>
            </a:r>
            <a:r>
              <a:rPr lang="ro-RO" sz="3700" b="1" spc="-15" dirty="0">
                <a:latin typeface="Times New Roman" panose="02020603050405020304" pitchFamily="18" charset="0"/>
                <a:ea typeface="Times New Roman" panose="02020603050405020304" pitchFamily="18" charset="0"/>
              </a:rPr>
              <a:t>energia necesară pentru ruperea sa (deci este o energie negativă) </a:t>
            </a:r>
            <a:r>
              <a:rPr lang="ro-RO" sz="3700" b="1" spc="-15" dirty="0" err="1">
                <a:latin typeface="Times New Roman" panose="02020603050405020304" pitchFamily="18" charset="0"/>
                <a:ea typeface="Times New Roman" panose="02020603050405020304" pitchFamily="18" charset="0"/>
              </a:rPr>
              <a:t>şi</a:t>
            </a:r>
            <a:r>
              <a:rPr lang="ro-RO" sz="3700" b="1" spc="-15" dirty="0">
                <a:latin typeface="Times New Roman" panose="02020603050405020304" pitchFamily="18" charset="0"/>
                <a:ea typeface="Times New Roman" panose="02020603050405020304" pitchFamily="18" charset="0"/>
              </a:rPr>
              <a:t> este egală cu energia eliberată la formarea moleculei</a:t>
            </a:r>
            <a:r>
              <a:rPr lang="ro-RO" sz="3700" spc="-15" dirty="0">
                <a:latin typeface="Times New Roman" panose="02020603050405020304" pitchFamily="18" charset="0"/>
                <a:ea typeface="Times New Roman" panose="02020603050405020304" pitchFamily="18" charset="0"/>
              </a:rPr>
              <a:t>. Se exprimă uzual în kJ/mol (se mai </a:t>
            </a:r>
            <a:r>
              <a:rPr lang="ro-RO" sz="3700" spc="-15" dirty="0" err="1">
                <a:latin typeface="Times New Roman" panose="02020603050405020304" pitchFamily="18" charset="0"/>
                <a:ea typeface="Times New Roman" panose="02020603050405020304" pitchFamily="18" charset="0"/>
              </a:rPr>
              <a:t>foloseşte</a:t>
            </a:r>
            <a:r>
              <a:rPr lang="ro-RO" sz="3700" spc="-15" dirty="0">
                <a:latin typeface="Times New Roman" panose="02020603050405020304" pitchFamily="18" charset="0"/>
                <a:ea typeface="Times New Roman" panose="02020603050405020304" pitchFamily="18" charset="0"/>
              </a:rPr>
              <a:t> kcal/mol).</a:t>
            </a:r>
            <a:endParaRPr lang="en-US" sz="3700" spc="-15" dirty="0">
              <a:latin typeface="Times New Roman" panose="02020603050405020304" pitchFamily="18" charset="0"/>
              <a:ea typeface="Times New Roman" panose="02020603050405020304" pitchFamily="18" charset="0"/>
            </a:endParaRPr>
          </a:p>
          <a:p>
            <a:pPr marL="342900" marR="196850" lvl="0" indent="-342900" algn="just">
              <a:spcBef>
                <a:spcPts val="585"/>
              </a:spcBef>
              <a:buSzPts val="1000"/>
              <a:buFont typeface="Times New Roman" panose="02020603050405020304" pitchFamily="18" charset="0"/>
              <a:buAutoNum type="alphaUcPeriod"/>
              <a:tabLst>
                <a:tab pos="662305" algn="l"/>
              </a:tabLst>
            </a:pPr>
            <a:r>
              <a:rPr lang="ro-RO" sz="3700" spc="-15" dirty="0">
                <a:latin typeface="Times New Roman" panose="02020603050405020304" pitchFamily="18" charset="0"/>
                <a:ea typeface="Times New Roman" panose="02020603050405020304" pitchFamily="18" charset="0"/>
              </a:rPr>
              <a:t>Un grafic al energiei </a:t>
            </a:r>
            <a:r>
              <a:rPr lang="ro-RO" sz="3700" spc="-15" dirty="0" err="1">
                <a:latin typeface="Times New Roman" panose="02020603050405020304" pitchFamily="18" charset="0"/>
                <a:ea typeface="Times New Roman" panose="02020603050405020304" pitchFamily="18" charset="0"/>
              </a:rPr>
              <a:t>potenţiale</a:t>
            </a:r>
            <a:r>
              <a:rPr lang="ro-RO" sz="3700" spc="-15" dirty="0">
                <a:latin typeface="Times New Roman" panose="02020603050405020304" pitchFamily="18" charset="0"/>
                <a:ea typeface="Times New Roman" panose="02020603050405020304" pitchFamily="18" charset="0"/>
              </a:rPr>
              <a:t> a unui sistem de doi atomi este prezentat în figura </a:t>
            </a:r>
            <a:r>
              <a:rPr lang="en-US" sz="3700" spc="-15" dirty="0">
                <a:latin typeface="Times New Roman" panose="02020603050405020304" pitchFamily="18" charset="0"/>
                <a:ea typeface="Times New Roman" panose="02020603050405020304" pitchFamily="18" charset="0"/>
              </a:rPr>
              <a:t>s</a:t>
            </a:r>
            <a:r>
              <a:rPr lang="ro-RO" sz="3700" spc="-15" dirty="0">
                <a:latin typeface="Times New Roman" panose="02020603050405020304" pitchFamily="18" charset="0"/>
                <a:ea typeface="Times New Roman" panose="02020603050405020304" pitchFamily="18" charset="0"/>
              </a:rPr>
              <a:t>i</a:t>
            </a:r>
            <a:r>
              <a:rPr lang="ro-RO" sz="3700" spc="-5" dirty="0">
                <a:latin typeface="Times New Roman" panose="02020603050405020304" pitchFamily="18" charset="0"/>
                <a:ea typeface="Times New Roman" panose="02020603050405020304" pitchFamily="18" charset="0"/>
              </a:rPr>
              <a:t> </a:t>
            </a:r>
            <a:r>
              <a:rPr lang="ro-RO" sz="3700" spc="-15" dirty="0">
                <a:latin typeface="Times New Roman" panose="02020603050405020304" pitchFamily="18" charset="0"/>
                <a:ea typeface="Times New Roman" panose="02020603050405020304" pitchFamily="18" charset="0"/>
              </a:rPr>
              <a:t>poartă</a:t>
            </a:r>
            <a:r>
              <a:rPr lang="ro-RO" sz="3700" spc="-5" dirty="0">
                <a:latin typeface="Times New Roman" panose="02020603050405020304" pitchFamily="18" charset="0"/>
                <a:ea typeface="Times New Roman" panose="02020603050405020304" pitchFamily="18" charset="0"/>
              </a:rPr>
              <a:t> </a:t>
            </a:r>
            <a:r>
              <a:rPr lang="ro-RO" sz="3700" spc="-15" dirty="0">
                <a:latin typeface="Times New Roman" panose="02020603050405020304" pitchFamily="18" charset="0"/>
                <a:ea typeface="Times New Roman" panose="02020603050405020304" pitchFamily="18" charset="0"/>
              </a:rPr>
              <a:t>numele</a:t>
            </a:r>
            <a:r>
              <a:rPr lang="ro-RO" sz="3700" spc="-5" dirty="0">
                <a:latin typeface="Times New Roman" panose="02020603050405020304" pitchFamily="18" charset="0"/>
                <a:ea typeface="Times New Roman" panose="02020603050405020304" pitchFamily="18" charset="0"/>
              </a:rPr>
              <a:t> </a:t>
            </a:r>
            <a:r>
              <a:rPr lang="ro-RO" sz="3700" spc="-15" dirty="0">
                <a:latin typeface="Times New Roman" panose="02020603050405020304" pitchFamily="18" charset="0"/>
                <a:ea typeface="Times New Roman" panose="02020603050405020304" pitchFamily="18" charset="0"/>
              </a:rPr>
              <a:t>de groapă de </a:t>
            </a:r>
            <a:r>
              <a:rPr lang="ro-RO" sz="3700" spc="-15" dirty="0" err="1">
                <a:latin typeface="Times New Roman" panose="02020603050405020304" pitchFamily="18" charset="0"/>
                <a:ea typeface="Times New Roman" panose="02020603050405020304" pitchFamily="18" charset="0"/>
              </a:rPr>
              <a:t>potenţial</a:t>
            </a:r>
            <a:r>
              <a:rPr lang="ro-RO" sz="3700" spc="-15" dirty="0">
                <a:latin typeface="Times New Roman" panose="02020603050405020304" pitchFamily="18" charset="0"/>
                <a:ea typeface="Times New Roman" panose="02020603050405020304" pitchFamily="18" charset="0"/>
              </a:rPr>
              <a:t>. </a:t>
            </a:r>
            <a:r>
              <a:rPr lang="ro-RO" sz="3700" spc="-15" dirty="0" err="1">
                <a:latin typeface="Times New Roman" panose="02020603050405020304" pitchFamily="18" charset="0"/>
                <a:ea typeface="Times New Roman" panose="02020603050405020304" pitchFamily="18" charset="0"/>
              </a:rPr>
              <a:t>Distanţa</a:t>
            </a:r>
            <a:r>
              <a:rPr lang="ro-RO" sz="3700" spc="-15" dirty="0">
                <a:latin typeface="Times New Roman" panose="02020603050405020304" pitchFamily="18" charset="0"/>
                <a:ea typeface="Times New Roman" panose="02020603050405020304" pitchFamily="18" charset="0"/>
              </a:rPr>
              <a:t> între</a:t>
            </a:r>
            <a:r>
              <a:rPr lang="ro-RO" sz="3700" spc="-5" dirty="0">
                <a:latin typeface="Times New Roman" panose="02020603050405020304" pitchFamily="18" charset="0"/>
                <a:ea typeface="Times New Roman" panose="02020603050405020304" pitchFamily="18" charset="0"/>
              </a:rPr>
              <a:t> </a:t>
            </a:r>
            <a:r>
              <a:rPr lang="ro-RO" sz="3700" spc="-15" dirty="0">
                <a:latin typeface="Times New Roman" panose="02020603050405020304" pitchFamily="18" charset="0"/>
                <a:ea typeface="Times New Roman" panose="02020603050405020304" pitchFamily="18" charset="0"/>
              </a:rPr>
              <a:t>atomi</a:t>
            </a:r>
            <a:r>
              <a:rPr lang="ro-RO" sz="3700" spc="-5" dirty="0">
                <a:latin typeface="Times New Roman" panose="02020603050405020304" pitchFamily="18" charset="0"/>
                <a:ea typeface="Times New Roman" panose="02020603050405020304" pitchFamily="18" charset="0"/>
              </a:rPr>
              <a:t> </a:t>
            </a:r>
            <a:r>
              <a:rPr lang="ro-RO" sz="3700" spc="-15" dirty="0">
                <a:latin typeface="Times New Roman" panose="02020603050405020304" pitchFamily="18" charset="0"/>
                <a:ea typeface="Times New Roman" panose="02020603050405020304" pitchFamily="18" charset="0"/>
              </a:rPr>
              <a:t>pentru</a:t>
            </a:r>
            <a:r>
              <a:rPr lang="ro-RO" sz="3700" spc="-20" dirty="0">
                <a:latin typeface="Times New Roman" panose="02020603050405020304" pitchFamily="18" charset="0"/>
                <a:ea typeface="Times New Roman" panose="02020603050405020304" pitchFamily="18" charset="0"/>
              </a:rPr>
              <a:t> </a:t>
            </a:r>
            <a:r>
              <a:rPr lang="ro-RO" sz="3700" spc="-15" dirty="0">
                <a:latin typeface="Times New Roman" panose="02020603050405020304" pitchFamily="18" charset="0"/>
                <a:ea typeface="Times New Roman" panose="02020603050405020304" pitchFamily="18" charset="0"/>
              </a:rPr>
              <a:t>energia </a:t>
            </a:r>
            <a:r>
              <a:rPr lang="ro-RO" sz="3700" spc="-15" dirty="0" err="1">
                <a:latin typeface="Times New Roman" panose="02020603050405020304" pitchFamily="18" charset="0"/>
                <a:ea typeface="Times New Roman" panose="02020603050405020304" pitchFamily="18" charset="0"/>
              </a:rPr>
              <a:t>potenţială</a:t>
            </a:r>
            <a:r>
              <a:rPr lang="ro-RO" sz="3700" spc="-15" dirty="0">
                <a:latin typeface="Times New Roman" panose="02020603050405020304" pitchFamily="18" charset="0"/>
                <a:ea typeface="Times New Roman" panose="02020603050405020304" pitchFamily="18" charset="0"/>
              </a:rPr>
              <a:t> minimă se </a:t>
            </a:r>
            <a:r>
              <a:rPr lang="ro-RO" sz="3700" spc="-15" dirty="0" err="1">
                <a:latin typeface="Times New Roman" panose="02020603050405020304" pitchFamily="18" charset="0"/>
                <a:ea typeface="Times New Roman" panose="02020603050405020304" pitchFamily="18" charset="0"/>
              </a:rPr>
              <a:t>numeşte</a:t>
            </a:r>
            <a:r>
              <a:rPr lang="ro-RO" sz="3700" spc="-15" dirty="0">
                <a:latin typeface="Times New Roman" panose="02020603050405020304" pitchFamily="18" charset="0"/>
                <a:ea typeface="Times New Roman" panose="02020603050405020304" pitchFamily="18" charset="0"/>
              </a:rPr>
              <a:t> </a:t>
            </a:r>
            <a:r>
              <a:rPr lang="ro-RO" sz="3700" spc="-15" dirty="0" err="1">
                <a:latin typeface="Times New Roman" panose="02020603050405020304" pitchFamily="18" charset="0"/>
                <a:ea typeface="Times New Roman" panose="02020603050405020304" pitchFamily="18" charset="0"/>
              </a:rPr>
              <a:t>distanţa</a:t>
            </a:r>
            <a:r>
              <a:rPr lang="ro-RO" sz="3700" spc="-15" dirty="0">
                <a:latin typeface="Times New Roman" panose="02020603050405020304" pitchFamily="18" charset="0"/>
                <a:ea typeface="Times New Roman" panose="02020603050405020304" pitchFamily="18" charset="0"/>
              </a:rPr>
              <a:t> de echilibru. </a:t>
            </a:r>
            <a:endParaRPr lang="en-US" sz="3700" spc="-15" dirty="0">
              <a:latin typeface="Times New Roman" panose="02020603050405020304" pitchFamily="18" charset="0"/>
              <a:ea typeface="Times New Roman" panose="02020603050405020304" pitchFamily="18" charset="0"/>
            </a:endParaRPr>
          </a:p>
          <a:p>
            <a:pPr marL="342900" marR="196850" lvl="0" indent="-342900" algn="just">
              <a:spcBef>
                <a:spcPts val="585"/>
              </a:spcBef>
              <a:buSzPts val="1000"/>
              <a:buFont typeface="Times New Roman" panose="02020603050405020304" pitchFamily="18" charset="0"/>
              <a:buAutoNum type="alphaUcPeriod"/>
              <a:tabLst>
                <a:tab pos="662305" algn="l"/>
              </a:tabLst>
            </a:pPr>
            <a:r>
              <a:rPr lang="ro-RO" sz="3700" spc="-15" dirty="0">
                <a:latin typeface="Times New Roman" panose="02020603050405020304" pitchFamily="18" charset="0"/>
                <a:ea typeface="Times New Roman" panose="02020603050405020304" pitchFamily="18" charset="0"/>
              </a:rPr>
              <a:t>Atomii nu sunt </a:t>
            </a:r>
            <a:r>
              <a:rPr lang="ro-RO" sz="3700" spc="-15" dirty="0" err="1">
                <a:latin typeface="Times New Roman" panose="02020603050405020304" pitchFamily="18" charset="0"/>
                <a:ea typeface="Times New Roman" panose="02020603050405020304" pitchFamily="18" charset="0"/>
              </a:rPr>
              <a:t>ficşi</a:t>
            </a:r>
            <a:r>
              <a:rPr lang="ro-RO" sz="3700" spc="-15" dirty="0">
                <a:latin typeface="Times New Roman" panose="02020603050405020304" pitchFamily="18" charset="0"/>
                <a:ea typeface="Times New Roman" panose="02020603050405020304" pitchFamily="18" charset="0"/>
              </a:rPr>
              <a:t> la </a:t>
            </a:r>
            <a:r>
              <a:rPr lang="ro-RO" sz="3700" spc="-15" dirty="0" err="1">
                <a:latin typeface="Times New Roman" panose="02020603050405020304" pitchFamily="18" charset="0"/>
                <a:ea typeface="Times New Roman" panose="02020603050405020304" pitchFamily="18" charset="0"/>
              </a:rPr>
              <a:t>distanţa</a:t>
            </a:r>
            <a:r>
              <a:rPr lang="ro-RO" sz="3700" spc="-15" dirty="0">
                <a:latin typeface="Times New Roman" panose="02020603050405020304" pitchFamily="18" charset="0"/>
                <a:ea typeface="Times New Roman" panose="02020603050405020304" pitchFamily="18" charset="0"/>
              </a:rPr>
              <a:t> de echilibru ci execută </a:t>
            </a:r>
            <a:r>
              <a:rPr lang="ro-RO" sz="3700" spc="-15" dirty="0" err="1">
                <a:latin typeface="Times New Roman" panose="02020603050405020304" pitchFamily="18" charset="0"/>
                <a:ea typeface="Times New Roman" panose="02020603050405020304" pitchFamily="18" charset="0"/>
              </a:rPr>
              <a:t>mişcări</a:t>
            </a:r>
            <a:r>
              <a:rPr lang="ro-RO" sz="3700" spc="-15" dirty="0">
                <a:latin typeface="Times New Roman" panose="02020603050405020304" pitchFamily="18" charset="0"/>
                <a:ea typeface="Times New Roman" panose="02020603050405020304" pitchFamily="18" charset="0"/>
              </a:rPr>
              <a:t> de </a:t>
            </a:r>
            <a:r>
              <a:rPr lang="ro-RO" sz="3700" spc="-15" dirty="0" err="1">
                <a:latin typeface="Times New Roman" panose="02020603050405020304" pitchFamily="18" charset="0"/>
                <a:ea typeface="Times New Roman" panose="02020603050405020304" pitchFamily="18" charset="0"/>
              </a:rPr>
              <a:t>oscilaţie</a:t>
            </a:r>
            <a:r>
              <a:rPr lang="ro-RO" sz="3700" spc="-15" dirty="0">
                <a:latin typeface="Times New Roman" panose="02020603050405020304" pitchFamily="18" charset="0"/>
                <a:ea typeface="Times New Roman" panose="02020603050405020304" pitchFamily="18" charset="0"/>
              </a:rPr>
              <a:t> </a:t>
            </a:r>
            <a:r>
              <a:rPr lang="ro-RO" sz="3700" spc="-15" dirty="0" err="1">
                <a:latin typeface="Times New Roman" panose="02020603050405020304" pitchFamily="18" charset="0"/>
                <a:ea typeface="Times New Roman" panose="02020603050405020304" pitchFamily="18" charset="0"/>
              </a:rPr>
              <a:t>vibraţie</a:t>
            </a:r>
            <a:r>
              <a:rPr lang="ro-RO" sz="3700" spc="-15" dirty="0">
                <a:latin typeface="Times New Roman" panose="02020603050405020304" pitchFamily="18" charset="0"/>
                <a:ea typeface="Times New Roman" panose="02020603050405020304" pitchFamily="18" charset="0"/>
              </a:rPr>
              <a:t> în jurul </a:t>
            </a:r>
            <a:r>
              <a:rPr lang="ro-RO" sz="3700" spc="-15" dirty="0" err="1">
                <a:latin typeface="Times New Roman" panose="02020603050405020304" pitchFamily="18" charset="0"/>
                <a:ea typeface="Times New Roman" panose="02020603050405020304" pitchFamily="18" charset="0"/>
              </a:rPr>
              <a:t>poziţiei</a:t>
            </a:r>
            <a:r>
              <a:rPr lang="ro-RO" sz="3700" spc="-15" dirty="0">
                <a:latin typeface="Times New Roman" panose="02020603050405020304" pitchFamily="18" charset="0"/>
                <a:ea typeface="Times New Roman" panose="02020603050405020304" pitchFamily="18" charset="0"/>
              </a:rPr>
              <a:t> de echilibru. Amplitudinea </a:t>
            </a:r>
            <a:r>
              <a:rPr lang="ro-RO" sz="3700" spc="-15" dirty="0" err="1">
                <a:latin typeface="Times New Roman" panose="02020603050405020304" pitchFamily="18" charset="0"/>
                <a:ea typeface="Times New Roman" panose="02020603050405020304" pitchFamily="18" charset="0"/>
              </a:rPr>
              <a:t>vibraţiilor</a:t>
            </a:r>
            <a:r>
              <a:rPr lang="ro-RO" sz="3700" spc="-15" dirty="0">
                <a:latin typeface="Times New Roman" panose="02020603050405020304" pitchFamily="18" charset="0"/>
                <a:ea typeface="Times New Roman" panose="02020603050405020304" pitchFamily="18" charset="0"/>
              </a:rPr>
              <a:t> </a:t>
            </a:r>
            <a:r>
              <a:rPr lang="ro-RO" sz="3700" spc="-15" dirty="0" err="1">
                <a:latin typeface="Times New Roman" panose="02020603050405020304" pitchFamily="18" charset="0"/>
                <a:ea typeface="Times New Roman" panose="02020603050405020304" pitchFamily="18" charset="0"/>
              </a:rPr>
              <a:t>creşte</a:t>
            </a:r>
            <a:r>
              <a:rPr lang="ro-RO" sz="3700" spc="-15" dirty="0">
                <a:latin typeface="Times New Roman" panose="02020603050405020304" pitchFamily="18" charset="0"/>
                <a:ea typeface="Times New Roman" panose="02020603050405020304" pitchFamily="18" charset="0"/>
              </a:rPr>
              <a:t> cu temperatura. Nivelele energetice de </a:t>
            </a:r>
            <a:r>
              <a:rPr lang="ro-RO" sz="3700" spc="-15" dirty="0" err="1">
                <a:latin typeface="Times New Roman" panose="02020603050405020304" pitchFamily="18" charset="0"/>
                <a:ea typeface="Times New Roman" panose="02020603050405020304" pitchFamily="18" charset="0"/>
              </a:rPr>
              <a:t>vibraţie</a:t>
            </a:r>
            <a:r>
              <a:rPr lang="ro-RO" sz="3700" spc="-15" dirty="0">
                <a:latin typeface="Times New Roman" panose="02020603050405020304" pitchFamily="18" charset="0"/>
                <a:ea typeface="Times New Roman" panose="02020603050405020304" pitchFamily="18" charset="0"/>
              </a:rPr>
              <a:t> sunt cuantificate. Fiecare moleculă are un spectru de </a:t>
            </a:r>
            <a:r>
              <a:rPr lang="ro-RO" sz="3700" spc="-15" dirty="0" err="1">
                <a:latin typeface="Times New Roman" panose="02020603050405020304" pitchFamily="18" charset="0"/>
                <a:ea typeface="Times New Roman" panose="02020603050405020304" pitchFamily="18" charset="0"/>
              </a:rPr>
              <a:t>vibraţie</a:t>
            </a:r>
            <a:r>
              <a:rPr lang="ro-RO" sz="3700" spc="-15" dirty="0">
                <a:latin typeface="Times New Roman" panose="02020603050405020304" pitchFamily="18" charset="0"/>
                <a:ea typeface="Times New Roman" panose="02020603050405020304" pitchFamily="18" charset="0"/>
              </a:rPr>
              <a:t> specific, cu benzi situate uzual în regiunea </a:t>
            </a:r>
            <a:r>
              <a:rPr lang="ro-RO" sz="3700" spc="-15" dirty="0" err="1">
                <a:latin typeface="Times New Roman" panose="02020603050405020304" pitchFamily="18" charset="0"/>
                <a:ea typeface="Times New Roman" panose="02020603050405020304" pitchFamily="18" charset="0"/>
              </a:rPr>
              <a:t>infraroşie</a:t>
            </a:r>
            <a:r>
              <a:rPr lang="ro-RO" sz="3700" spc="-15" dirty="0">
                <a:latin typeface="Times New Roman" panose="02020603050405020304" pitchFamily="18" charset="0"/>
                <a:ea typeface="Times New Roman" panose="02020603050405020304" pitchFamily="18" charset="0"/>
              </a:rPr>
              <a:t> a spectrului.</a:t>
            </a:r>
            <a:endParaRPr lang="en-US" sz="3700" spc="-15" dirty="0">
              <a:latin typeface="Times New Roman" panose="02020603050405020304" pitchFamily="18" charset="0"/>
              <a:ea typeface="Times New Roman" panose="02020603050405020304" pitchFamily="18" charset="0"/>
            </a:endParaRPr>
          </a:p>
          <a:p>
            <a:pPr marL="342900" marR="194310" lvl="0" indent="-342900" algn="just">
              <a:spcBef>
                <a:spcPts val="610"/>
              </a:spcBef>
              <a:buSzPts val="1000"/>
              <a:buFont typeface="Times New Roman" panose="02020603050405020304" pitchFamily="18" charset="0"/>
              <a:buAutoNum type="alphaUcPeriod"/>
              <a:tabLst>
                <a:tab pos="662305" algn="l"/>
              </a:tabLst>
            </a:pPr>
            <a:r>
              <a:rPr lang="ro-RO" sz="3700" spc="-15" dirty="0">
                <a:latin typeface="Times New Roman" panose="02020603050405020304" pitchFamily="18" charset="0"/>
                <a:ea typeface="Times New Roman" panose="02020603050405020304" pitchFamily="18" charset="0"/>
              </a:rPr>
              <a:t>Stabilitatea unei molecule depinde de energia de legătură: cu cât energia de legătură este mai mare (la formare s-a eliberat mai multă energie), cu atât molecula este mai stabilă.</a:t>
            </a:r>
            <a:endParaRPr lang="en-US" sz="3700" spc="-15" dirty="0">
              <a:latin typeface="Times New Roman" panose="02020603050405020304" pitchFamily="18" charset="0"/>
              <a:ea typeface="Times New Roman" panose="02020603050405020304" pitchFamily="18" charset="0"/>
            </a:endParaRPr>
          </a:p>
          <a:p>
            <a:pPr marL="342900" marR="194310" lvl="0" indent="-342900" algn="just">
              <a:spcBef>
                <a:spcPts val="595"/>
              </a:spcBef>
              <a:buSzPts val="1000"/>
              <a:buFont typeface="Times New Roman" panose="02020603050405020304" pitchFamily="18" charset="0"/>
              <a:buAutoNum type="alphaUcPeriod"/>
              <a:tabLst>
                <a:tab pos="662305" algn="l"/>
              </a:tabLst>
            </a:pPr>
            <a:r>
              <a:rPr lang="ro-RO" sz="3700" spc="-15" dirty="0">
                <a:latin typeface="Times New Roman" panose="02020603050405020304" pitchFamily="18" charset="0"/>
                <a:ea typeface="Times New Roman" panose="02020603050405020304" pitchFamily="18" charset="0"/>
              </a:rPr>
              <a:t>Există o </a:t>
            </a:r>
            <a:r>
              <a:rPr lang="ro-RO" sz="3700" spc="-15" dirty="0" err="1">
                <a:latin typeface="Times New Roman" panose="02020603050405020304" pitchFamily="18" charset="0"/>
                <a:ea typeface="Times New Roman" panose="02020603050405020304" pitchFamily="18" charset="0"/>
              </a:rPr>
              <a:t>relaţie</a:t>
            </a:r>
            <a:r>
              <a:rPr lang="ro-RO" sz="3700" spc="-15" dirty="0">
                <a:latin typeface="Times New Roman" panose="02020603050405020304" pitchFamily="18" charset="0"/>
                <a:ea typeface="Times New Roman" panose="02020603050405020304" pitchFamily="18" charset="0"/>
              </a:rPr>
              <a:t> între </a:t>
            </a:r>
            <a:r>
              <a:rPr lang="ro-RO" sz="3700" spc="-15" dirty="0" err="1">
                <a:latin typeface="Times New Roman" panose="02020603050405020304" pitchFamily="18" charset="0"/>
                <a:ea typeface="Times New Roman" panose="02020603050405020304" pitchFamily="18" charset="0"/>
              </a:rPr>
              <a:t>distanţa</a:t>
            </a:r>
            <a:r>
              <a:rPr lang="ro-RO" sz="3700" spc="-15" dirty="0">
                <a:latin typeface="Times New Roman" panose="02020603050405020304" pitchFamily="18" charset="0"/>
                <a:ea typeface="Times New Roman" panose="02020603050405020304" pitchFamily="18" charset="0"/>
              </a:rPr>
              <a:t> de echilibru </a:t>
            </a:r>
            <a:r>
              <a:rPr lang="ro-RO" sz="3700" spc="-15" dirty="0" err="1">
                <a:latin typeface="Times New Roman" panose="02020603050405020304" pitchFamily="18" charset="0"/>
                <a:ea typeface="Times New Roman" panose="02020603050405020304" pitchFamily="18" charset="0"/>
              </a:rPr>
              <a:t>şi</a:t>
            </a:r>
            <a:r>
              <a:rPr lang="ro-RO" sz="3700" spc="-15" dirty="0">
                <a:latin typeface="Times New Roman" panose="02020603050405020304" pitchFamily="18" charset="0"/>
                <a:ea typeface="Times New Roman" panose="02020603050405020304" pitchFamily="18" charset="0"/>
              </a:rPr>
              <a:t> energia de legătură pentru energii de legătură mai mari, </a:t>
            </a:r>
            <a:r>
              <a:rPr lang="ro-RO" sz="3700" spc="-15" dirty="0" err="1">
                <a:latin typeface="Times New Roman" panose="02020603050405020304" pitchFamily="18" charset="0"/>
                <a:ea typeface="Times New Roman" panose="02020603050405020304" pitchFamily="18" charset="0"/>
              </a:rPr>
              <a:t>forţele</a:t>
            </a:r>
            <a:r>
              <a:rPr lang="ro-RO" sz="3700" spc="-15" dirty="0">
                <a:latin typeface="Times New Roman" panose="02020603050405020304" pitchFamily="18" charset="0"/>
                <a:ea typeface="Times New Roman" panose="02020603050405020304" pitchFamily="18" charset="0"/>
              </a:rPr>
              <a:t> de </a:t>
            </a:r>
            <a:r>
              <a:rPr lang="ro-RO" sz="3700" spc="-15" dirty="0" err="1">
                <a:latin typeface="Times New Roman" panose="02020603050405020304" pitchFamily="18" charset="0"/>
                <a:ea typeface="Times New Roman" panose="02020603050405020304" pitchFamily="18" charset="0"/>
              </a:rPr>
              <a:t>atracţie</a:t>
            </a:r>
            <a:r>
              <a:rPr lang="ro-RO" sz="3700" spc="-15" dirty="0">
                <a:latin typeface="Times New Roman" panose="02020603050405020304" pitchFamily="18" charset="0"/>
                <a:ea typeface="Times New Roman" panose="02020603050405020304" pitchFamily="18" charset="0"/>
              </a:rPr>
              <a:t> sunt mai puternice </a:t>
            </a:r>
            <a:r>
              <a:rPr lang="ro-RO" sz="3700" spc="-15" dirty="0" err="1">
                <a:latin typeface="Times New Roman" panose="02020603050405020304" pitchFamily="18" charset="0"/>
                <a:ea typeface="Times New Roman" panose="02020603050405020304" pitchFamily="18" charset="0"/>
              </a:rPr>
              <a:t>şi</a:t>
            </a:r>
            <a:r>
              <a:rPr lang="ro-RO" sz="3700" spc="-15" dirty="0">
                <a:latin typeface="Times New Roman" panose="02020603050405020304" pitchFamily="18" charset="0"/>
                <a:ea typeface="Times New Roman" panose="02020603050405020304" pitchFamily="18" charset="0"/>
              </a:rPr>
              <a:t> </a:t>
            </a:r>
            <a:r>
              <a:rPr lang="ro-RO" sz="3700" spc="-15" dirty="0" err="1">
                <a:latin typeface="Times New Roman" panose="02020603050405020304" pitchFamily="18" charset="0"/>
                <a:ea typeface="Times New Roman" panose="02020603050405020304" pitchFamily="18" charset="0"/>
              </a:rPr>
              <a:t>distanţa</a:t>
            </a:r>
            <a:r>
              <a:rPr lang="ro-RO" sz="3700" spc="-15" dirty="0">
                <a:latin typeface="Times New Roman" panose="02020603050405020304" pitchFamily="18" charset="0"/>
                <a:ea typeface="Times New Roman" panose="02020603050405020304" pitchFamily="18" charset="0"/>
              </a:rPr>
              <a:t> de echilibru lungimea legăturii este mai mică.</a:t>
            </a:r>
            <a:endParaRPr lang="en-US" spc="-15" dirty="0">
              <a:latin typeface="Times New Roman" panose="02020603050405020304" pitchFamily="18" charset="0"/>
              <a:ea typeface="Times New Roman" panose="02020603050405020304" pitchFamily="18" charset="0"/>
            </a:endParaRPr>
          </a:p>
          <a:p>
            <a:pPr marL="0" marR="0">
              <a:buNone/>
            </a:pPr>
            <a:r>
              <a:rPr lang="ro-RO"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endParaRPr lang="en-US" dirty="0"/>
          </a:p>
        </p:txBody>
      </p:sp>
      <p:pic>
        <p:nvPicPr>
          <p:cNvPr id="4" name="Image 147">
            <a:extLst>
              <a:ext uri="{FF2B5EF4-FFF2-40B4-BE49-F238E27FC236}">
                <a16:creationId xmlns:a16="http://schemas.microsoft.com/office/drawing/2014/main" id="{13109697-48C9-76BA-1BD0-2B360E6FEF3C}"/>
              </a:ext>
            </a:extLst>
          </p:cNvPr>
          <p:cNvPicPr>
            <a:picLocks/>
          </p:cNvPicPr>
          <p:nvPr/>
        </p:nvPicPr>
        <p:blipFill>
          <a:blip r:embed="rId2" cstate="print"/>
          <a:stretch>
            <a:fillRect/>
          </a:stretch>
        </p:blipFill>
        <p:spPr>
          <a:xfrm>
            <a:off x="7664335" y="1433945"/>
            <a:ext cx="4394662" cy="3990109"/>
          </a:xfrm>
          <a:prstGeom prst="rect">
            <a:avLst/>
          </a:prstGeom>
        </p:spPr>
      </p:pic>
    </p:spTree>
    <p:extLst>
      <p:ext uri="{BB962C8B-B14F-4D97-AF65-F5344CB8AC3E}">
        <p14:creationId xmlns:p14="http://schemas.microsoft.com/office/powerpoint/2010/main" val="2328000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3E8C-266D-0C25-F107-4F0ED0B8E459}"/>
              </a:ext>
            </a:extLst>
          </p:cNvPr>
          <p:cNvSpPr>
            <a:spLocks noGrp="1"/>
          </p:cNvSpPr>
          <p:nvPr>
            <p:ph type="title"/>
          </p:nvPr>
        </p:nvSpPr>
        <p:spPr>
          <a:xfrm>
            <a:off x="838200" y="365125"/>
            <a:ext cx="10515600" cy="663575"/>
          </a:xfrm>
        </p:spPr>
        <p:txBody>
          <a:bodyPr>
            <a:normAutofit fontScale="90000"/>
          </a:bodyPr>
          <a:lstStyle/>
          <a:p>
            <a:r>
              <a:rPr lang="ro-RO" b="1" i="1" spc="-20" dirty="0">
                <a:latin typeface="Times New Roman" panose="02020603050405020304" pitchFamily="18" charset="0"/>
                <a:ea typeface="Times New Roman" panose="02020603050405020304" pitchFamily="18" charset="0"/>
              </a:rPr>
              <a:t>Structura</a:t>
            </a:r>
            <a:r>
              <a:rPr lang="ro-RO" b="1" i="1" spc="-40"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atomului</a:t>
            </a:r>
            <a:endParaRPr lang="en-US" dirty="0"/>
          </a:p>
        </p:txBody>
      </p:sp>
      <p:sp>
        <p:nvSpPr>
          <p:cNvPr id="3" name="Content Placeholder 2">
            <a:extLst>
              <a:ext uri="{FF2B5EF4-FFF2-40B4-BE49-F238E27FC236}">
                <a16:creationId xmlns:a16="http://schemas.microsoft.com/office/drawing/2014/main" id="{5625B64B-B94D-23E4-E20A-173BB244365C}"/>
              </a:ext>
            </a:extLst>
          </p:cNvPr>
          <p:cNvSpPr>
            <a:spLocks noGrp="1"/>
          </p:cNvSpPr>
          <p:nvPr>
            <p:ph idx="1"/>
          </p:nvPr>
        </p:nvSpPr>
        <p:spPr>
          <a:xfrm>
            <a:off x="457200" y="1381125"/>
            <a:ext cx="5829300" cy="4824413"/>
          </a:xfrm>
        </p:spPr>
        <p:txBody>
          <a:bodyPr>
            <a:normAutofit fontScale="70000" lnSpcReduction="20000"/>
          </a:bodyPr>
          <a:lstStyle/>
          <a:p>
            <a:pPr marL="914400" lvl="2" indent="0" algn="just">
              <a:spcBef>
                <a:spcPts val="1180"/>
              </a:spcBef>
              <a:buSzPts val="1200"/>
              <a:buNone/>
              <a:tabLst>
                <a:tab pos="1109345" algn="l"/>
              </a:tabLst>
            </a:pPr>
            <a:r>
              <a:rPr lang="ro-RO" sz="2400" b="1" i="1" spc="-10" dirty="0" err="1">
                <a:latin typeface="Times New Roman" panose="02020603050405020304" pitchFamily="18" charset="0"/>
                <a:ea typeface="Times New Roman" panose="02020603050405020304" pitchFamily="18" charset="0"/>
              </a:rPr>
              <a:t>Proprietăţi</a:t>
            </a:r>
            <a:endParaRPr lang="en-US" sz="2400" b="1" i="1" dirty="0">
              <a:latin typeface="Times New Roman" panose="02020603050405020304" pitchFamily="18" charset="0"/>
              <a:ea typeface="Times New Roman" panose="02020603050405020304" pitchFamily="18" charset="0"/>
            </a:endParaRPr>
          </a:p>
          <a:p>
            <a:pPr marL="342900" marR="205740" lvl="0" indent="-342900" algn="just">
              <a:spcBef>
                <a:spcPts val="580"/>
              </a:spcBef>
              <a:buSzPts val="1000"/>
              <a:buFont typeface="Times New Roman" panose="02020603050405020304" pitchFamily="18" charset="0"/>
              <a:buAutoNum type="alphaUcPeriod"/>
              <a:tabLst>
                <a:tab pos="596900" algn="l"/>
              </a:tabLst>
            </a:pPr>
            <a:r>
              <a:rPr lang="ro-RO" spc="-15" dirty="0">
                <a:latin typeface="Times New Roman" panose="02020603050405020304" pitchFamily="18" charset="0"/>
                <a:ea typeface="Times New Roman" panose="02020603050405020304" pitchFamily="18" charset="0"/>
              </a:rPr>
              <a:t>Atomul are dimensiuni de ordinul 10</a:t>
            </a:r>
            <a:r>
              <a:rPr lang="ro-RO" spc="-15" baseline="30000" dirty="0">
                <a:latin typeface="Times New Roman" panose="02020603050405020304" pitchFamily="18" charset="0"/>
                <a:ea typeface="Times New Roman" panose="02020603050405020304" pitchFamily="18" charset="0"/>
              </a:rPr>
              <a:t>-10</a:t>
            </a:r>
            <a:r>
              <a:rPr lang="ro-RO" spc="-15" dirty="0">
                <a:latin typeface="Times New Roman" panose="02020603050405020304" pitchFamily="18" charset="0"/>
                <a:ea typeface="Times New Roman" panose="02020603050405020304" pitchFamily="18" charset="0"/>
              </a:rPr>
              <a:t>m (10</a:t>
            </a:r>
            <a:r>
              <a:rPr lang="ro-RO" spc="-15" baseline="30000" dirty="0">
                <a:latin typeface="Times New Roman" panose="02020603050405020304" pitchFamily="18" charset="0"/>
                <a:ea typeface="Times New Roman" panose="02020603050405020304" pitchFamily="18" charset="0"/>
              </a:rPr>
              <a:t>-10</a:t>
            </a:r>
            <a:r>
              <a:rPr lang="ro-RO" spc="-15" dirty="0">
                <a:latin typeface="Times New Roman" panose="02020603050405020304" pitchFamily="18" charset="0"/>
                <a:ea typeface="Times New Roman" panose="02020603050405020304" pitchFamily="18" charset="0"/>
              </a:rPr>
              <a:t>m = 1Å </a:t>
            </a:r>
            <a:r>
              <a:rPr lang="ro-RO" spc="-15" dirty="0" err="1">
                <a:latin typeface="Times New Roman" panose="02020603050405020304" pitchFamily="18" charset="0"/>
                <a:ea typeface="Times New Roman" panose="02020603050405020304" pitchFamily="18" charset="0"/>
              </a:rPr>
              <a:t>Ångstrom</a:t>
            </a:r>
            <a:r>
              <a:rPr lang="ro-RO" spc="-15" dirty="0">
                <a:latin typeface="Times New Roman" panose="02020603050405020304" pitchFamily="18" charset="0"/>
                <a:ea typeface="Times New Roman" panose="02020603050405020304" pitchFamily="18" charset="0"/>
              </a:rPr>
              <a:t>). </a:t>
            </a:r>
            <a:endParaRPr lang="en-US" spc="-15" dirty="0">
              <a:latin typeface="Times New Roman" panose="02020603050405020304" pitchFamily="18" charset="0"/>
              <a:ea typeface="Times New Roman" panose="02020603050405020304" pitchFamily="18" charset="0"/>
            </a:endParaRPr>
          </a:p>
          <a:p>
            <a:pPr marL="342900" marR="205740" lvl="0" indent="-342900" algn="just">
              <a:spcBef>
                <a:spcPts val="580"/>
              </a:spcBef>
              <a:buSzPts val="1000"/>
              <a:buFont typeface="Times New Roman" panose="02020603050405020304" pitchFamily="18" charset="0"/>
              <a:buAutoNum type="alphaUcPeriod"/>
              <a:tabLst>
                <a:tab pos="596900" algn="l"/>
              </a:tabLst>
            </a:pPr>
            <a:r>
              <a:rPr lang="ro-RO" spc="-15" dirty="0">
                <a:latin typeface="Times New Roman" panose="02020603050405020304" pitchFamily="18" charset="0"/>
                <a:ea typeface="Times New Roman" panose="02020603050405020304" pitchFamily="18" charset="0"/>
              </a:rPr>
              <a:t>Masa se exprimă în </a:t>
            </a:r>
            <a:r>
              <a:rPr lang="ro-RO" spc="-15" dirty="0" err="1">
                <a:latin typeface="Times New Roman" panose="02020603050405020304" pitchFamily="18" charset="0"/>
                <a:ea typeface="Times New Roman" panose="02020603050405020304" pitchFamily="18" charset="0"/>
              </a:rPr>
              <a:t>unităţi</a:t>
            </a:r>
            <a:r>
              <a:rPr lang="ro-RO" spc="-15" dirty="0">
                <a:latin typeface="Times New Roman" panose="02020603050405020304" pitchFamily="18" charset="0"/>
                <a:ea typeface="Times New Roman" panose="02020603050405020304" pitchFamily="18" charset="0"/>
              </a:rPr>
              <a:t> atomice de masă sau </a:t>
            </a:r>
            <a:r>
              <a:rPr lang="ro-RO" spc="-15" dirty="0" err="1">
                <a:latin typeface="Times New Roman" panose="02020603050405020304" pitchFamily="18" charset="0"/>
                <a:ea typeface="Times New Roman" panose="02020603050405020304" pitchFamily="18" charset="0"/>
              </a:rPr>
              <a:t>daltoni</a:t>
            </a:r>
            <a:r>
              <a:rPr lang="ro-RO" spc="-15" dirty="0">
                <a:latin typeface="Times New Roman" panose="02020603050405020304" pitchFamily="18" charset="0"/>
                <a:ea typeface="Times New Roman" panose="02020603050405020304" pitchFamily="18" charset="0"/>
              </a:rPr>
              <a:t> (1u.a.m = 1u = 1Da = 1,66 × 10</a:t>
            </a:r>
            <a:r>
              <a:rPr lang="ro-RO" spc="-15" baseline="30000" dirty="0">
                <a:latin typeface="Times New Roman" panose="02020603050405020304" pitchFamily="18" charset="0"/>
                <a:ea typeface="Times New Roman" panose="02020603050405020304" pitchFamily="18" charset="0"/>
              </a:rPr>
              <a:t>-27</a:t>
            </a:r>
            <a:r>
              <a:rPr lang="ro-RO" spc="-15" dirty="0">
                <a:latin typeface="Times New Roman" panose="02020603050405020304" pitchFamily="18" charset="0"/>
                <a:ea typeface="Times New Roman" panose="02020603050405020304" pitchFamily="18" charset="0"/>
              </a:rPr>
              <a:t>kg). </a:t>
            </a:r>
            <a:endParaRPr lang="en-US" spc="-15" dirty="0">
              <a:latin typeface="Times New Roman" panose="02020603050405020304" pitchFamily="18" charset="0"/>
              <a:ea typeface="Times New Roman" panose="02020603050405020304" pitchFamily="18" charset="0"/>
            </a:endParaRPr>
          </a:p>
          <a:p>
            <a:pPr marL="342900" marR="205740" lvl="0" indent="-342900" algn="just">
              <a:spcBef>
                <a:spcPts val="580"/>
              </a:spcBef>
              <a:buSzPts val="1000"/>
              <a:buFont typeface="Times New Roman" panose="02020603050405020304" pitchFamily="18" charset="0"/>
              <a:buAutoNum type="alphaUcPeriod"/>
              <a:tabLst>
                <a:tab pos="596900" algn="l"/>
              </a:tabLst>
            </a:pPr>
            <a:endParaRPr lang="en-US" spc="-15" dirty="0">
              <a:latin typeface="Times New Roman" panose="02020603050405020304" pitchFamily="18" charset="0"/>
              <a:ea typeface="Times New Roman" panose="02020603050405020304" pitchFamily="18" charset="0"/>
            </a:endParaRPr>
          </a:p>
          <a:p>
            <a:pPr marL="342900" marR="205740" indent="-342900" algn="just">
              <a:spcBef>
                <a:spcPts val="580"/>
              </a:spcBef>
              <a:buSzPts val="1000"/>
              <a:buFont typeface="Times New Roman" panose="02020603050405020304" pitchFamily="18" charset="0"/>
              <a:buAutoNum type="alphaUcPeriod"/>
              <a:tabLst>
                <a:tab pos="596900" algn="l"/>
              </a:tabLst>
            </a:pPr>
            <a:r>
              <a:rPr lang="en-US" dirty="0"/>
              <a:t>DALTON Este o </a:t>
            </a:r>
            <a:r>
              <a:rPr lang="en-US" dirty="0" err="1"/>
              <a:t>unitate</a:t>
            </a:r>
            <a:r>
              <a:rPr lang="en-US" dirty="0"/>
              <a:t> </a:t>
            </a:r>
            <a:r>
              <a:rPr lang="en-US" dirty="0" err="1"/>
              <a:t>utilă</a:t>
            </a:r>
            <a:r>
              <a:rPr lang="en-US" dirty="0"/>
              <a:t> (</a:t>
            </a:r>
            <a:r>
              <a:rPr lang="en-US" dirty="0" err="1"/>
              <a:t>non_SI</a:t>
            </a:r>
            <a:r>
              <a:rPr lang="en-US" dirty="0"/>
              <a:t>) </a:t>
            </a:r>
            <a:r>
              <a:rPr lang="en-US" dirty="0" err="1"/>
              <a:t>pentru</a:t>
            </a:r>
            <a:r>
              <a:rPr lang="en-US" dirty="0"/>
              <a:t> a </a:t>
            </a:r>
            <a:r>
              <a:rPr lang="en-US" dirty="0" err="1"/>
              <a:t>descrie</a:t>
            </a:r>
            <a:r>
              <a:rPr lang="en-US" dirty="0"/>
              <a:t> masa </a:t>
            </a:r>
            <a:r>
              <a:rPr lang="en-US" dirty="0" err="1"/>
              <a:t>moleculară</a:t>
            </a:r>
            <a:r>
              <a:rPr lang="en-US" dirty="0"/>
              <a:t>, de </a:t>
            </a:r>
            <a:r>
              <a:rPr lang="en-US" dirty="0" err="1"/>
              <a:t>exemplu</a:t>
            </a:r>
            <a:r>
              <a:rPr lang="en-US" dirty="0"/>
              <a:t>, un </a:t>
            </a:r>
            <a:r>
              <a:rPr lang="en-US" dirty="0" err="1"/>
              <a:t>colagen</a:t>
            </a:r>
            <a:r>
              <a:rPr lang="en-US" dirty="0"/>
              <a:t> de 1.000 </a:t>
            </a:r>
            <a:r>
              <a:rPr lang="en-US" dirty="0" err="1"/>
              <a:t>daltoni</a:t>
            </a:r>
            <a:r>
              <a:rPr lang="en-US" dirty="0"/>
              <a:t> </a:t>
            </a:r>
            <a:r>
              <a:rPr lang="en-US" dirty="0" err="1"/>
              <a:t>înseamnă</a:t>
            </a:r>
            <a:r>
              <a:rPr lang="en-US" dirty="0"/>
              <a:t> </a:t>
            </a:r>
            <a:r>
              <a:rPr lang="en-US" dirty="0" err="1"/>
              <a:t>că</a:t>
            </a:r>
            <a:r>
              <a:rPr lang="en-US" dirty="0"/>
              <a:t> </a:t>
            </a:r>
            <a:r>
              <a:rPr lang="en-US" dirty="0" err="1"/>
              <a:t>greutatea</a:t>
            </a:r>
            <a:r>
              <a:rPr lang="en-US" dirty="0"/>
              <a:t> </a:t>
            </a:r>
            <a:r>
              <a:rPr lang="en-US" dirty="0" err="1"/>
              <a:t>moleculară</a:t>
            </a:r>
            <a:r>
              <a:rPr lang="en-US" dirty="0"/>
              <a:t> a </a:t>
            </a:r>
            <a:r>
              <a:rPr lang="en-US" dirty="0" err="1"/>
              <a:t>unei</a:t>
            </a:r>
            <a:r>
              <a:rPr lang="en-US" dirty="0"/>
              <a:t> peptide </a:t>
            </a:r>
            <a:r>
              <a:rPr lang="en-US" dirty="0" err="1"/>
              <a:t>este</a:t>
            </a:r>
            <a:r>
              <a:rPr lang="en-US" dirty="0"/>
              <a:t> de 1.000 </a:t>
            </a:r>
            <a:r>
              <a:rPr lang="en-US" dirty="0" err="1"/>
              <a:t>daltoni</a:t>
            </a:r>
            <a:r>
              <a:rPr lang="en-US" dirty="0"/>
              <a:t>. </a:t>
            </a:r>
          </a:p>
          <a:p>
            <a:pPr marL="342900" marR="205740" lvl="0" indent="-342900" algn="just">
              <a:spcBef>
                <a:spcPts val="580"/>
              </a:spcBef>
              <a:buSzPts val="1000"/>
              <a:buFont typeface="Times New Roman" panose="02020603050405020304" pitchFamily="18" charset="0"/>
              <a:buAutoNum type="alphaUcPeriod"/>
              <a:tabLst>
                <a:tab pos="596900" algn="l"/>
              </a:tabLst>
            </a:pPr>
            <a:endParaRPr lang="en-US" spc="-15" dirty="0">
              <a:latin typeface="Times New Roman" panose="02020603050405020304" pitchFamily="18" charset="0"/>
              <a:ea typeface="Times New Roman" panose="02020603050405020304" pitchFamily="18" charset="0"/>
            </a:endParaRPr>
          </a:p>
          <a:p>
            <a:pPr marL="342900" marR="205740" lvl="0" indent="-342900" algn="just">
              <a:spcBef>
                <a:spcPts val="580"/>
              </a:spcBef>
              <a:buSzPts val="1000"/>
              <a:buFont typeface="Times New Roman" panose="02020603050405020304" pitchFamily="18" charset="0"/>
              <a:buAutoNum type="alphaUcPeriod"/>
              <a:tabLst>
                <a:tab pos="596900" algn="l"/>
              </a:tabLst>
            </a:pPr>
            <a:r>
              <a:rPr lang="ro-RO" spc="-15" dirty="0">
                <a:latin typeface="Times New Roman" panose="02020603050405020304" pitchFamily="18" charset="0"/>
                <a:ea typeface="Times New Roman" panose="02020603050405020304" pitchFamily="18" charset="0"/>
              </a:rPr>
              <a:t>Masa relativă a atomului este numărul care arată de câte ori este mai greu atomul respectiv </a:t>
            </a:r>
            <a:r>
              <a:rPr lang="ro-RO" spc="-15" dirty="0" err="1">
                <a:latin typeface="Times New Roman" panose="02020603050405020304" pitchFamily="18" charset="0"/>
                <a:ea typeface="Times New Roman" panose="02020603050405020304" pitchFamily="18" charset="0"/>
              </a:rPr>
              <a:t>faţă</a:t>
            </a:r>
            <a:r>
              <a:rPr lang="ro-RO" spc="-15" dirty="0">
                <a:latin typeface="Times New Roman" panose="02020603050405020304" pitchFamily="18" charset="0"/>
                <a:ea typeface="Times New Roman" panose="02020603050405020304" pitchFamily="18" charset="0"/>
              </a:rPr>
              <a:t> de </a:t>
            </a:r>
            <a:r>
              <a:rPr lang="ro-RO" spc="-15" dirty="0" err="1">
                <a:latin typeface="Times New Roman" panose="02020603050405020304" pitchFamily="18" charset="0"/>
                <a:ea typeface="Times New Roman" panose="02020603050405020304" pitchFamily="18" charset="0"/>
              </a:rPr>
              <a:t>u.a.m</a:t>
            </a:r>
            <a:r>
              <a:rPr lang="ro-RO" spc="-15" dirty="0">
                <a:latin typeface="Times New Roman" panose="02020603050405020304" pitchFamily="18" charset="0"/>
                <a:ea typeface="Times New Roman" panose="02020603050405020304" pitchFamily="18" charset="0"/>
              </a:rPr>
              <a:t>., de ex.: masa relativă a atomului de carbon </a:t>
            </a:r>
            <a:r>
              <a:rPr lang="ro-RO" spc="-15" baseline="30000" dirty="0">
                <a:latin typeface="Times New Roman" panose="02020603050405020304" pitchFamily="18" charset="0"/>
                <a:ea typeface="Times New Roman" panose="02020603050405020304" pitchFamily="18" charset="0"/>
              </a:rPr>
              <a:t>12</a:t>
            </a:r>
            <a:r>
              <a:rPr lang="ro-RO" spc="-15" dirty="0">
                <a:latin typeface="Times New Roman" panose="02020603050405020304" pitchFamily="18" charset="0"/>
                <a:ea typeface="Times New Roman" panose="02020603050405020304" pitchFamily="18" charset="0"/>
              </a:rPr>
              <a:t>C este 12.</a:t>
            </a:r>
            <a:endParaRPr lang="en-US" sz="3600" spc="-15" dirty="0">
              <a:latin typeface="Times New Roman" panose="02020603050405020304" pitchFamily="18" charset="0"/>
              <a:ea typeface="Times New Roman" panose="02020603050405020304" pitchFamily="18" charset="0"/>
            </a:endParaRPr>
          </a:p>
          <a:p>
            <a:pPr marL="342900" marR="0" lvl="0" indent="-342900">
              <a:spcBef>
                <a:spcPts val="600"/>
              </a:spcBef>
              <a:buSzPts val="1000"/>
              <a:buFont typeface="Times New Roman" panose="02020603050405020304" pitchFamily="18" charset="0"/>
              <a:buAutoNum type="alphaUcPeriod"/>
              <a:tabLst>
                <a:tab pos="570865" algn="l"/>
              </a:tabLst>
            </a:pPr>
            <a:r>
              <a:rPr lang="ro-RO" spc="-15" dirty="0">
                <a:latin typeface="Times New Roman" panose="02020603050405020304" pitchFamily="18" charset="0"/>
                <a:ea typeface="Times New Roman" panose="02020603050405020304" pitchFamily="18" charset="0"/>
              </a:rPr>
              <a:t>Atomul</a:t>
            </a:r>
            <a:r>
              <a:rPr lang="ro-RO" spc="-3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este</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neutru</a:t>
            </a:r>
            <a:r>
              <a:rPr lang="ro-RO" spc="-3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din</a:t>
            </a:r>
            <a:r>
              <a:rPr lang="ro-RO" spc="-3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punct</a:t>
            </a:r>
            <a:r>
              <a:rPr lang="ro-RO" spc="-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a:t>
            </a:r>
            <a:r>
              <a:rPr lang="ro-RO" spc="-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vedere</a:t>
            </a:r>
            <a:r>
              <a:rPr lang="ro-RO" spc="-20"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electric.</a:t>
            </a:r>
            <a:endParaRPr lang="en-US" sz="3600" spc="-15" dirty="0">
              <a:latin typeface="Times New Roman" panose="02020603050405020304" pitchFamily="18" charset="0"/>
              <a:ea typeface="Times New Roman" panose="02020603050405020304" pitchFamily="18" charset="0"/>
            </a:endParaRPr>
          </a:p>
          <a:p>
            <a:pPr marL="342900" marR="0" lvl="0" indent="-342900">
              <a:spcBef>
                <a:spcPts val="600"/>
              </a:spcBef>
              <a:buSzPts val="1000"/>
              <a:buFont typeface="Times New Roman" panose="02020603050405020304" pitchFamily="18" charset="0"/>
              <a:buAutoNum type="alphaUcPeriod"/>
              <a:tabLst>
                <a:tab pos="568960" algn="l"/>
              </a:tabLst>
            </a:pPr>
            <a:r>
              <a:rPr lang="ro-RO" spc="-15" dirty="0">
                <a:latin typeface="Times New Roman" panose="02020603050405020304" pitchFamily="18" charset="0"/>
                <a:ea typeface="Times New Roman" panose="02020603050405020304" pitchFamily="18" charset="0"/>
              </a:rPr>
              <a:t>Atomul</a:t>
            </a:r>
            <a:r>
              <a:rPr lang="ro-RO" spc="-3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este</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format</a:t>
            </a:r>
            <a:r>
              <a:rPr lang="ro-RO" spc="-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din</a:t>
            </a:r>
            <a:r>
              <a:rPr lang="ro-RO" spc="-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nucleu</a:t>
            </a:r>
            <a:r>
              <a:rPr lang="ro-RO" spc="-2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nor</a:t>
            </a:r>
            <a:r>
              <a:rPr lang="ro-RO" spc="-20"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electronic.</a:t>
            </a:r>
            <a:endParaRPr lang="en-US" sz="3600" spc="-15" dirty="0">
              <a:latin typeface="Times New Roman" panose="02020603050405020304" pitchFamily="18" charset="0"/>
              <a:ea typeface="Times New Roman" panose="02020603050405020304" pitchFamily="18" charset="0"/>
            </a:endParaRPr>
          </a:p>
          <a:p>
            <a:pPr marL="0" marR="0">
              <a:spcBef>
                <a:spcPts val="70"/>
              </a:spcBef>
              <a:buNone/>
            </a:pPr>
            <a:r>
              <a:rPr lang="ro-RO"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endParaRPr lang="en-US" dirty="0"/>
          </a:p>
        </p:txBody>
      </p:sp>
      <p:pic>
        <p:nvPicPr>
          <p:cNvPr id="1026" name="Picture 2" descr="ATOMUL">
            <a:extLst>
              <a:ext uri="{FF2B5EF4-FFF2-40B4-BE49-F238E27FC236}">
                <a16:creationId xmlns:a16="http://schemas.microsoft.com/office/drawing/2014/main" id="{65531607-8A8D-D189-BA03-E38FF2A96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971891"/>
            <a:ext cx="5524500" cy="291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509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999D45-90C0-AD8C-F24D-10559911F1BB}"/>
              </a:ext>
            </a:extLst>
          </p:cNvPr>
          <p:cNvPicPr>
            <a:picLocks noGrp="1" noChangeAspect="1"/>
          </p:cNvPicPr>
          <p:nvPr>
            <p:ph idx="1"/>
          </p:nvPr>
        </p:nvPicPr>
        <p:blipFill>
          <a:blip r:embed="rId2"/>
          <a:stretch>
            <a:fillRect/>
          </a:stretch>
        </p:blipFill>
        <p:spPr>
          <a:xfrm>
            <a:off x="1332538" y="578643"/>
            <a:ext cx="9183061" cy="5957283"/>
          </a:xfrm>
          <a:prstGeom prst="rect">
            <a:avLst/>
          </a:prstGeom>
        </p:spPr>
      </p:pic>
    </p:spTree>
    <p:extLst>
      <p:ext uri="{BB962C8B-B14F-4D97-AF65-F5344CB8AC3E}">
        <p14:creationId xmlns:p14="http://schemas.microsoft.com/office/powerpoint/2010/main" val="229783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274C4B-79BE-34E1-6D4B-A568B7776520}"/>
              </a:ext>
            </a:extLst>
          </p:cNvPr>
          <p:cNvSpPr txBox="1"/>
          <p:nvPr/>
        </p:nvSpPr>
        <p:spPr>
          <a:xfrm>
            <a:off x="490166" y="1800066"/>
            <a:ext cx="10420350" cy="1200329"/>
          </a:xfrm>
          <a:prstGeom prst="rect">
            <a:avLst/>
          </a:prstGeom>
          <a:noFill/>
        </p:spPr>
        <p:txBody>
          <a:bodyPr wrap="square">
            <a:spAutoFit/>
          </a:bodyPr>
          <a:lstStyle/>
          <a:p>
            <a:r>
              <a:rPr lang="en-US" dirty="0" err="1"/>
              <a:t>Când</a:t>
            </a:r>
            <a:r>
              <a:rPr lang="en-US" dirty="0"/>
              <a:t> un atom al </a:t>
            </a:r>
            <a:r>
              <a:rPr lang="en-US" dirty="0" err="1"/>
              <a:t>unui</a:t>
            </a:r>
            <a:r>
              <a:rPr lang="en-US" dirty="0"/>
              <a:t> </a:t>
            </a:r>
            <a:r>
              <a:rPr lang="en-US" dirty="0" err="1"/>
              <a:t>nemetal</a:t>
            </a:r>
            <a:r>
              <a:rPr lang="en-US" dirty="0"/>
              <a:t> </a:t>
            </a:r>
            <a:r>
              <a:rPr lang="en-US" dirty="0" err="1"/>
              <a:t>preia</a:t>
            </a:r>
            <a:r>
              <a:rPr lang="en-US" dirty="0"/>
              <a:t> </a:t>
            </a:r>
            <a:r>
              <a:rPr lang="en-US" dirty="0" err="1"/>
              <a:t>unul</a:t>
            </a:r>
            <a:r>
              <a:rPr lang="en-US" dirty="0"/>
              <a:t> </a:t>
            </a:r>
            <a:r>
              <a:rPr lang="en-US" dirty="0" err="1"/>
              <a:t>sau</a:t>
            </a:r>
            <a:r>
              <a:rPr lang="en-US" dirty="0"/>
              <a:t> </a:t>
            </a:r>
            <a:r>
              <a:rPr lang="en-US" dirty="0" err="1"/>
              <a:t>mai</a:t>
            </a:r>
            <a:r>
              <a:rPr lang="en-US" dirty="0"/>
              <a:t> </a:t>
            </a:r>
            <a:r>
              <a:rPr lang="en-US" dirty="0" err="1"/>
              <a:t>mulți</a:t>
            </a:r>
            <a:r>
              <a:rPr lang="en-US" dirty="0"/>
              <a:t> </a:t>
            </a:r>
            <a:r>
              <a:rPr lang="en-US" dirty="0" err="1"/>
              <a:t>electroni</a:t>
            </a:r>
            <a:r>
              <a:rPr lang="en-US" dirty="0"/>
              <a:t> de la un atom al </a:t>
            </a:r>
            <a:r>
              <a:rPr lang="en-US" dirty="0" err="1"/>
              <a:t>unui</a:t>
            </a:r>
            <a:r>
              <a:rPr lang="en-US" dirty="0"/>
              <a:t> </a:t>
            </a:r>
            <a:r>
              <a:rPr lang="en-US" dirty="0" err="1"/>
              <a:t>metala</a:t>
            </a:r>
            <a:r>
              <a:rPr lang="en-US" dirty="0"/>
              <a:t> </a:t>
            </a:r>
            <a:r>
              <a:rPr lang="en-US" dirty="0" err="1"/>
              <a:t>stfel</a:t>
            </a:r>
            <a:r>
              <a:rPr lang="en-US" dirty="0"/>
              <a:t> </a:t>
            </a:r>
            <a:r>
              <a:rPr lang="en-US" dirty="0" err="1"/>
              <a:t>încât</a:t>
            </a:r>
            <a:r>
              <a:rPr lang="en-US" dirty="0"/>
              <a:t> </a:t>
            </a:r>
            <a:r>
              <a:rPr lang="en-US" dirty="0" err="1"/>
              <a:t>ambii</a:t>
            </a:r>
            <a:r>
              <a:rPr lang="en-US" dirty="0"/>
              <a:t> </a:t>
            </a:r>
            <a:r>
              <a:rPr lang="en-US" dirty="0" err="1"/>
              <a:t>atomi</a:t>
            </a:r>
            <a:r>
              <a:rPr lang="en-US" dirty="0"/>
              <a:t> </a:t>
            </a:r>
            <a:r>
              <a:rPr lang="en-US" dirty="0" err="1"/>
              <a:t>ajung</a:t>
            </a:r>
            <a:r>
              <a:rPr lang="en-US" dirty="0"/>
              <a:t> </a:t>
            </a:r>
            <a:r>
              <a:rPr lang="en-US" dirty="0" err="1"/>
              <a:t>să</a:t>
            </a:r>
            <a:r>
              <a:rPr lang="en-US" dirty="0"/>
              <a:t> </a:t>
            </a:r>
            <a:r>
              <a:rPr lang="en-US" dirty="0" err="1"/>
              <a:t>aibă</a:t>
            </a:r>
            <a:r>
              <a:rPr lang="ro-RO" dirty="0"/>
              <a:t> </a:t>
            </a:r>
            <a:r>
              <a:rPr lang="en-US" dirty="0"/>
              <a:t>opt </a:t>
            </a:r>
            <a:r>
              <a:rPr lang="en-US" dirty="0" err="1"/>
              <a:t>electroni</a:t>
            </a:r>
            <a:r>
              <a:rPr lang="en-US" dirty="0"/>
              <a:t> de </a:t>
            </a:r>
            <a:r>
              <a:rPr lang="en-US" dirty="0" err="1"/>
              <a:t>valență</a:t>
            </a:r>
            <a:endParaRPr lang="ro-RO" dirty="0"/>
          </a:p>
          <a:p>
            <a:r>
              <a:rPr lang="ro-RO" dirty="0"/>
              <a:t>Compușii ionici nu formează molecule!</a:t>
            </a:r>
          </a:p>
          <a:p>
            <a:r>
              <a:rPr lang="ro-RO" dirty="0"/>
              <a:t>Compușii ionici sunt neutri electric</a:t>
            </a:r>
            <a:endParaRPr lang="en-US" dirty="0"/>
          </a:p>
        </p:txBody>
      </p:sp>
      <p:sp>
        <p:nvSpPr>
          <p:cNvPr id="4" name="Title 1">
            <a:extLst>
              <a:ext uri="{FF2B5EF4-FFF2-40B4-BE49-F238E27FC236}">
                <a16:creationId xmlns:a16="http://schemas.microsoft.com/office/drawing/2014/main" id="{9861D2D6-C8F5-F10A-1E1D-2CE091817790}"/>
              </a:ext>
            </a:extLst>
          </p:cNvPr>
          <p:cNvSpPr>
            <a:spLocks noGrp="1"/>
          </p:cNvSpPr>
          <p:nvPr>
            <p:ph type="title"/>
          </p:nvPr>
        </p:nvSpPr>
        <p:spPr>
          <a:xfrm>
            <a:off x="3838574" y="584497"/>
            <a:ext cx="4514850" cy="825203"/>
          </a:xfrm>
        </p:spPr>
        <p:txBody>
          <a:bodyPr/>
          <a:lstStyle/>
          <a:p>
            <a:r>
              <a:rPr lang="ro-RO" b="1" dirty="0"/>
              <a:t>Legătura ionică</a:t>
            </a:r>
            <a:endParaRPr lang="en-US" b="1" dirty="0"/>
          </a:p>
        </p:txBody>
      </p:sp>
      <p:pic>
        <p:nvPicPr>
          <p:cNvPr id="13" name="Picture 12">
            <a:extLst>
              <a:ext uri="{FF2B5EF4-FFF2-40B4-BE49-F238E27FC236}">
                <a16:creationId xmlns:a16="http://schemas.microsoft.com/office/drawing/2014/main" id="{3685CB95-6C70-06BD-33A5-58731DBF4FBD}"/>
              </a:ext>
            </a:extLst>
          </p:cNvPr>
          <p:cNvPicPr>
            <a:picLocks noChangeAspect="1"/>
          </p:cNvPicPr>
          <p:nvPr/>
        </p:nvPicPr>
        <p:blipFill>
          <a:blip r:embed="rId2"/>
          <a:stretch>
            <a:fillRect/>
          </a:stretch>
        </p:blipFill>
        <p:spPr>
          <a:xfrm>
            <a:off x="337844" y="3444183"/>
            <a:ext cx="6710445" cy="2467075"/>
          </a:xfrm>
          <a:prstGeom prst="rect">
            <a:avLst/>
          </a:prstGeom>
        </p:spPr>
      </p:pic>
      <p:pic>
        <p:nvPicPr>
          <p:cNvPr id="19" name="Picture 18">
            <a:extLst>
              <a:ext uri="{FF2B5EF4-FFF2-40B4-BE49-F238E27FC236}">
                <a16:creationId xmlns:a16="http://schemas.microsoft.com/office/drawing/2014/main" id="{0EC25DED-A7B1-3149-C79E-8C313F5B623F}"/>
              </a:ext>
            </a:extLst>
          </p:cNvPr>
          <p:cNvPicPr>
            <a:picLocks noChangeAspect="1"/>
          </p:cNvPicPr>
          <p:nvPr/>
        </p:nvPicPr>
        <p:blipFill>
          <a:blip r:embed="rId3"/>
          <a:stretch>
            <a:fillRect/>
          </a:stretch>
        </p:blipFill>
        <p:spPr>
          <a:xfrm>
            <a:off x="7229958" y="3444183"/>
            <a:ext cx="4795713" cy="2632767"/>
          </a:xfrm>
          <a:prstGeom prst="rect">
            <a:avLst/>
          </a:prstGeom>
        </p:spPr>
      </p:pic>
    </p:spTree>
    <p:extLst>
      <p:ext uri="{BB962C8B-B14F-4D97-AF65-F5344CB8AC3E}">
        <p14:creationId xmlns:p14="http://schemas.microsoft.com/office/powerpoint/2010/main" val="182948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E35E-4017-3DD4-9BAC-E97A612F594D}"/>
              </a:ext>
            </a:extLst>
          </p:cNvPr>
          <p:cNvSpPr>
            <a:spLocks noGrp="1"/>
          </p:cNvSpPr>
          <p:nvPr>
            <p:ph type="title"/>
          </p:nvPr>
        </p:nvSpPr>
        <p:spPr>
          <a:xfrm>
            <a:off x="838200" y="365125"/>
            <a:ext cx="10515600" cy="949325"/>
          </a:xfrm>
        </p:spPr>
        <p:txBody>
          <a:bodyPr/>
          <a:lstStyle/>
          <a:p>
            <a:r>
              <a:rPr lang="ro-RO" b="1" i="1" dirty="0">
                <a:latin typeface="Times New Roman" panose="02020603050405020304" pitchFamily="18" charset="0"/>
                <a:ea typeface="Times New Roman" panose="02020603050405020304" pitchFamily="18" charset="0"/>
              </a:rPr>
              <a:t>Legătura</a:t>
            </a:r>
            <a:r>
              <a:rPr lang="ro-RO" b="1" i="1" spc="-20"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ionică</a:t>
            </a:r>
            <a:endParaRPr lang="en-US" dirty="0"/>
          </a:p>
        </p:txBody>
      </p:sp>
      <p:sp>
        <p:nvSpPr>
          <p:cNvPr id="3" name="Content Placeholder 2">
            <a:extLst>
              <a:ext uri="{FF2B5EF4-FFF2-40B4-BE49-F238E27FC236}">
                <a16:creationId xmlns:a16="http://schemas.microsoft.com/office/drawing/2014/main" id="{C50DFA87-1199-B072-07F9-F85DC0EE5D18}"/>
              </a:ext>
            </a:extLst>
          </p:cNvPr>
          <p:cNvSpPr>
            <a:spLocks noGrp="1"/>
          </p:cNvSpPr>
          <p:nvPr>
            <p:ph idx="1"/>
          </p:nvPr>
        </p:nvSpPr>
        <p:spPr>
          <a:xfrm>
            <a:off x="838200" y="1314450"/>
            <a:ext cx="10515600" cy="4862513"/>
          </a:xfrm>
        </p:spPr>
        <p:txBody>
          <a:bodyPr/>
          <a:lstStyle/>
          <a:p>
            <a:pPr marL="0" indent="0">
              <a:buNone/>
            </a:pPr>
            <a:r>
              <a:rPr lang="en-US" spc="-15" dirty="0">
                <a:latin typeface="Times New Roman" panose="02020603050405020304" pitchFamily="18" charset="0"/>
                <a:ea typeface="Times New Roman" panose="02020603050405020304" pitchFamily="18" charset="0"/>
              </a:rPr>
              <a:t>A) </a:t>
            </a:r>
            <a:r>
              <a:rPr lang="ro-RO" spc="-15" dirty="0">
                <a:latin typeface="Times New Roman" panose="02020603050405020304" pitchFamily="18" charset="0"/>
                <a:ea typeface="Times New Roman" panose="02020603050405020304" pitchFamily="18" charset="0"/>
              </a:rPr>
              <a:t>Un caz limită al legăturii covalente polare este cazul în care elementul mai electronegativ preia integral electronul pus în comun, devenind iar negativ, iar celălalt atom a devenit un ion pozitiv. Ex.: </a:t>
            </a:r>
            <a:r>
              <a:rPr lang="ro-RO" spc="-15" dirty="0" err="1">
                <a:latin typeface="Times New Roman" panose="02020603050405020304" pitchFamily="18" charset="0"/>
                <a:ea typeface="Times New Roman" panose="02020603050405020304" pitchFamily="18" charset="0"/>
              </a:rPr>
              <a:t>NaCl</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MgO</a:t>
            </a:r>
            <a:r>
              <a:rPr lang="ro-RO" spc="-15" dirty="0">
                <a:latin typeface="Times New Roman" panose="02020603050405020304" pitchFamily="18" charset="0"/>
                <a:ea typeface="Times New Roman" panose="02020603050405020304" pitchFamily="18" charset="0"/>
              </a:rPr>
              <a:t> (figura).</a:t>
            </a:r>
            <a:endParaRPr lang="en-US" spc="-15" dirty="0">
              <a:latin typeface="Times New Roman" panose="02020603050405020304" pitchFamily="18" charset="0"/>
              <a:ea typeface="Times New Roman" panose="02020603050405020304" pitchFamily="18" charset="0"/>
            </a:endParaRPr>
          </a:p>
          <a:p>
            <a:endParaRPr lang="en-US" dirty="0"/>
          </a:p>
        </p:txBody>
      </p:sp>
      <p:pic>
        <p:nvPicPr>
          <p:cNvPr id="4" name="Image 153">
            <a:extLst>
              <a:ext uri="{FF2B5EF4-FFF2-40B4-BE49-F238E27FC236}">
                <a16:creationId xmlns:a16="http://schemas.microsoft.com/office/drawing/2014/main" id="{745D2A45-EC3A-BE1A-C26E-C6F4586861BC}"/>
              </a:ext>
            </a:extLst>
          </p:cNvPr>
          <p:cNvPicPr/>
          <p:nvPr/>
        </p:nvPicPr>
        <p:blipFill>
          <a:blip r:embed="rId2" cstate="print"/>
          <a:stretch>
            <a:fillRect/>
          </a:stretch>
        </p:blipFill>
        <p:spPr>
          <a:xfrm>
            <a:off x="4225636" y="3063875"/>
            <a:ext cx="4685607" cy="3429000"/>
          </a:xfrm>
          <a:prstGeom prst="rect">
            <a:avLst/>
          </a:prstGeom>
        </p:spPr>
      </p:pic>
    </p:spTree>
    <p:extLst>
      <p:ext uri="{BB962C8B-B14F-4D97-AF65-F5344CB8AC3E}">
        <p14:creationId xmlns:p14="http://schemas.microsoft.com/office/powerpoint/2010/main" val="2807865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65ED8B-482E-D642-3AEA-ECF37A1FF159}"/>
              </a:ext>
            </a:extLst>
          </p:cNvPr>
          <p:cNvSpPr>
            <a:spLocks noGrp="1"/>
          </p:cNvSpPr>
          <p:nvPr>
            <p:ph idx="1"/>
          </p:nvPr>
        </p:nvSpPr>
        <p:spPr>
          <a:xfrm>
            <a:off x="838200" y="381000"/>
            <a:ext cx="10515600" cy="5795963"/>
          </a:xfrm>
        </p:spPr>
        <p:txBody>
          <a:bodyPr/>
          <a:lstStyle/>
          <a:p>
            <a:pPr marL="0" marR="206375" lvl="0" indent="0" algn="just">
              <a:spcBef>
                <a:spcPts val="595"/>
              </a:spcBef>
              <a:buSzPts val="1000"/>
              <a:buNone/>
              <a:tabLst>
                <a:tab pos="650875" algn="l"/>
              </a:tabLst>
            </a:pPr>
            <a:r>
              <a:rPr lang="en-US" spc="-15" dirty="0">
                <a:latin typeface="Times New Roman" panose="02020603050405020304" pitchFamily="18" charset="0"/>
                <a:ea typeface="Times New Roman" panose="02020603050405020304" pitchFamily="18" charset="0"/>
              </a:rPr>
              <a:t>B) </a:t>
            </a:r>
            <a:r>
              <a:rPr lang="ro-RO" spc="-15" dirty="0">
                <a:latin typeface="Times New Roman" panose="02020603050405020304" pitchFamily="18" charset="0"/>
                <a:ea typeface="Times New Roman" panose="02020603050405020304" pitchFamily="18" charset="0"/>
              </a:rPr>
              <a:t>Între cei doi ioni se exercită o </a:t>
            </a:r>
            <a:r>
              <a:rPr lang="ro-RO" spc="-15" dirty="0" err="1">
                <a:latin typeface="Times New Roman" panose="02020603050405020304" pitchFamily="18" charset="0"/>
                <a:ea typeface="Times New Roman" panose="02020603050405020304" pitchFamily="18" charset="0"/>
              </a:rPr>
              <a:t>forţă</a:t>
            </a:r>
            <a:r>
              <a:rPr lang="ro-RO" spc="-15" dirty="0">
                <a:latin typeface="Times New Roman" panose="02020603050405020304" pitchFamily="18" charset="0"/>
                <a:ea typeface="Times New Roman" panose="02020603050405020304" pitchFamily="18" charset="0"/>
              </a:rPr>
              <a:t> electrostatică </a:t>
            </a:r>
            <a:r>
              <a:rPr lang="ro-RO" spc="-15" dirty="0" err="1">
                <a:latin typeface="Times New Roman" panose="02020603050405020304" pitchFamily="18" charset="0"/>
                <a:ea typeface="Times New Roman" panose="02020603050405020304" pitchFamily="18" charset="0"/>
              </a:rPr>
              <a:t>coulombiană</a:t>
            </a:r>
            <a:r>
              <a:rPr lang="ro-RO" spc="-15" dirty="0">
                <a:latin typeface="Times New Roman" panose="02020603050405020304" pitchFamily="18" charset="0"/>
                <a:ea typeface="Times New Roman" panose="02020603050405020304" pitchFamily="18" charset="0"/>
              </a:rPr>
              <a:t>, iar energia de legătură va fi chiar energia </a:t>
            </a:r>
            <a:r>
              <a:rPr lang="ro-RO" spc="-15" dirty="0" err="1">
                <a:latin typeface="Times New Roman" panose="02020603050405020304" pitchFamily="18" charset="0"/>
                <a:ea typeface="Times New Roman" panose="02020603050405020304" pitchFamily="18" charset="0"/>
              </a:rPr>
              <a:t>potenţială</a:t>
            </a:r>
            <a:r>
              <a:rPr lang="ro-RO" spc="-15" dirty="0">
                <a:latin typeface="Times New Roman" panose="02020603050405020304" pitchFamily="18" charset="0"/>
                <a:ea typeface="Times New Roman" panose="02020603050405020304" pitchFamily="18" charset="0"/>
              </a:rPr>
              <a:t> corespunzătoare acestei </a:t>
            </a:r>
            <a:r>
              <a:rPr lang="ro-RO" spc="-15" dirty="0" err="1">
                <a:latin typeface="Times New Roman" panose="02020603050405020304" pitchFamily="18" charset="0"/>
                <a:ea typeface="Times New Roman" panose="02020603050405020304" pitchFamily="18" charset="0"/>
              </a:rPr>
              <a:t>interacţiuni</a:t>
            </a:r>
            <a:r>
              <a:rPr lang="ro-RO" spc="-15" dirty="0">
                <a:latin typeface="Times New Roman" panose="02020603050405020304" pitchFamily="18" charset="0"/>
                <a:ea typeface="Times New Roman" panose="02020603050405020304" pitchFamily="18" charset="0"/>
              </a:rPr>
              <a:t> (figura </a:t>
            </a:r>
            <a:r>
              <a:rPr lang="ro-RO" spc="-10" dirty="0">
                <a:latin typeface="Times New Roman" panose="02020603050405020304" pitchFamily="18" charset="0"/>
                <a:ea typeface="Times New Roman" panose="02020603050405020304" pitchFamily="18" charset="0"/>
              </a:rPr>
              <a:t>)</a:t>
            </a:r>
            <a:endParaRPr lang="en-US" spc="-15" dirty="0">
              <a:latin typeface="Times New Roman" panose="02020603050405020304" pitchFamily="18" charset="0"/>
              <a:ea typeface="Times New Roman" panose="02020603050405020304" pitchFamily="18" charset="0"/>
            </a:endParaRPr>
          </a:p>
          <a:p>
            <a:pPr marL="0" marR="0">
              <a:buNone/>
            </a:pPr>
            <a:r>
              <a:rPr lang="ro-RO"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endParaRPr lang="en-US" dirty="0"/>
          </a:p>
        </p:txBody>
      </p:sp>
      <p:pic>
        <p:nvPicPr>
          <p:cNvPr id="4" name="Image 154">
            <a:extLst>
              <a:ext uri="{FF2B5EF4-FFF2-40B4-BE49-F238E27FC236}">
                <a16:creationId xmlns:a16="http://schemas.microsoft.com/office/drawing/2014/main" id="{3843C6F3-8415-2FA6-87C0-2847D6B2E7B1}"/>
              </a:ext>
            </a:extLst>
          </p:cNvPr>
          <p:cNvPicPr/>
          <p:nvPr/>
        </p:nvPicPr>
        <p:blipFill>
          <a:blip r:embed="rId2" cstate="print"/>
          <a:stretch>
            <a:fillRect/>
          </a:stretch>
        </p:blipFill>
        <p:spPr>
          <a:xfrm>
            <a:off x="3823855" y="1811396"/>
            <a:ext cx="5274050" cy="3292619"/>
          </a:xfrm>
          <a:prstGeom prst="rect">
            <a:avLst/>
          </a:prstGeom>
        </p:spPr>
      </p:pic>
      <p:sp>
        <p:nvSpPr>
          <p:cNvPr id="2" name="Content Placeholder 2">
            <a:extLst>
              <a:ext uri="{FF2B5EF4-FFF2-40B4-BE49-F238E27FC236}">
                <a16:creationId xmlns:a16="http://schemas.microsoft.com/office/drawing/2014/main" id="{140605C4-6321-7D2E-AE16-43644B12F9BB}"/>
              </a:ext>
            </a:extLst>
          </p:cNvPr>
          <p:cNvSpPr txBox="1">
            <a:spLocks/>
          </p:cNvSpPr>
          <p:nvPr/>
        </p:nvSpPr>
        <p:spPr>
          <a:xfrm>
            <a:off x="838200" y="5339888"/>
            <a:ext cx="10982498" cy="15181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pc="-15" dirty="0">
                <a:latin typeface="Times New Roman" panose="02020603050405020304" pitchFamily="18" charset="0"/>
                <a:ea typeface="Times New Roman" panose="02020603050405020304" pitchFamily="18" charset="0"/>
              </a:rPr>
              <a:t>C) </a:t>
            </a:r>
            <a:r>
              <a:rPr lang="ro-RO" b="1" spc="-15" dirty="0">
                <a:latin typeface="Times New Roman" panose="02020603050405020304" pitchFamily="18" charset="0"/>
                <a:ea typeface="Times New Roman" panose="02020603050405020304" pitchFamily="18" charset="0"/>
              </a:rPr>
              <a:t>În cazul legăturii ionice, </a:t>
            </a:r>
            <a:r>
              <a:rPr lang="ro-RO" b="1" spc="-15" dirty="0" err="1">
                <a:latin typeface="Times New Roman" panose="02020603050405020304" pitchFamily="18" charset="0"/>
                <a:ea typeface="Times New Roman" panose="02020603050405020304" pitchFamily="18" charset="0"/>
              </a:rPr>
              <a:t>noţiunea</a:t>
            </a:r>
            <a:r>
              <a:rPr lang="ro-RO" b="1" spc="-15" dirty="0">
                <a:latin typeface="Times New Roman" panose="02020603050405020304" pitchFamily="18" charset="0"/>
                <a:ea typeface="Times New Roman" panose="02020603050405020304" pitchFamily="18" charset="0"/>
              </a:rPr>
              <a:t> de moleculă devine formală</a:t>
            </a:r>
            <a:r>
              <a:rPr lang="ro-RO" spc="-15" dirty="0">
                <a:latin typeface="Times New Roman" panose="02020603050405020304" pitchFamily="18" charset="0"/>
                <a:ea typeface="Times New Roman" panose="02020603050405020304" pitchFamily="18" charset="0"/>
              </a:rPr>
              <a:t>, în structuri avem </a:t>
            </a:r>
            <a:r>
              <a:rPr lang="ro-RO" b="1" spc="-15" dirty="0">
                <a:latin typeface="Times New Roman" panose="02020603050405020304" pitchFamily="18" charset="0"/>
                <a:ea typeface="Times New Roman" panose="02020603050405020304" pitchFamily="18" charset="0"/>
              </a:rPr>
              <a:t>doar ioni </a:t>
            </a:r>
            <a:r>
              <a:rPr lang="ro-RO" b="1" spc="-15" dirty="0" err="1">
                <a:latin typeface="Times New Roman" panose="02020603050405020304" pitchFamily="18" charset="0"/>
                <a:ea typeface="Times New Roman" panose="02020603050405020304" pitchFamily="18" charset="0"/>
              </a:rPr>
              <a:t>independenţi</a:t>
            </a:r>
            <a:r>
              <a:rPr lang="ro-RO" b="1" spc="-15" dirty="0">
                <a:latin typeface="Times New Roman" panose="02020603050405020304" pitchFamily="18" charset="0"/>
                <a:ea typeface="Times New Roman" panose="02020603050405020304" pitchFamily="18" charset="0"/>
              </a:rPr>
              <a:t>, pozitivi </a:t>
            </a:r>
            <a:r>
              <a:rPr lang="ro-RO" b="1" spc="-15" dirty="0" err="1">
                <a:latin typeface="Times New Roman" panose="02020603050405020304" pitchFamily="18" charset="0"/>
                <a:ea typeface="Times New Roman" panose="02020603050405020304" pitchFamily="18" charset="0"/>
              </a:rPr>
              <a:t>şi</a:t>
            </a:r>
            <a:r>
              <a:rPr lang="ro-RO" b="1" spc="-15" dirty="0">
                <a:latin typeface="Times New Roman" panose="02020603050405020304" pitchFamily="18" charset="0"/>
                <a:ea typeface="Times New Roman" panose="02020603050405020304" pitchFamily="18" charset="0"/>
              </a:rPr>
              <a:t> negativi</a:t>
            </a:r>
            <a:r>
              <a:rPr lang="ro-RO" spc="-15" dirty="0">
                <a:latin typeface="Times New Roman" panose="02020603050405020304" pitchFamily="18" charset="0"/>
                <a:ea typeface="Times New Roman" panose="02020603050405020304" pitchFamily="18" charset="0"/>
              </a:rPr>
              <a:t>. Aceasta este </a:t>
            </a:r>
            <a:r>
              <a:rPr lang="ro-RO" spc="-15" dirty="0" err="1">
                <a:latin typeface="Times New Roman" panose="02020603050405020304" pitchFamily="18" charset="0"/>
                <a:ea typeface="Times New Roman" panose="02020603050405020304" pitchFamily="18" charset="0"/>
              </a:rPr>
              <a:t>situaţia</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în cristale, (de ex.: </a:t>
            </a:r>
            <a:r>
              <a:rPr lang="ro-RO" spc="-15" dirty="0" err="1">
                <a:latin typeface="Times New Roman" panose="02020603050405020304" pitchFamily="18" charset="0"/>
                <a:ea typeface="Times New Roman" panose="02020603050405020304" pitchFamily="18" charset="0"/>
              </a:rPr>
              <a:t>NaCl</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în </a:t>
            </a:r>
            <a:r>
              <a:rPr lang="ro-RO" spc="-15" dirty="0" err="1">
                <a:latin typeface="Times New Roman" panose="02020603050405020304" pitchFamily="18" charset="0"/>
                <a:ea typeface="Times New Roman" panose="02020603050405020304" pitchFamily="18" charset="0"/>
              </a:rPr>
              <a:t>soluţie</a:t>
            </a:r>
            <a:r>
              <a:rPr lang="ro-RO" spc="-15" dirty="0">
                <a:latin typeface="Times New Roman" panose="02020603050405020304" pitchFamily="18" charset="0"/>
                <a:ea typeface="Times New Roman" panose="02020603050405020304" pitchFamily="18" charset="0"/>
              </a:rPr>
              <a:t>;</a:t>
            </a:r>
            <a:endParaRPr lang="en-US" spc="-15"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ro-RO" spc="-15" dirty="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4113790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18ED5EB-1D1C-34AC-2D7D-00F308EC46AC}"/>
              </a:ext>
            </a:extLst>
          </p:cNvPr>
          <p:cNvPicPr>
            <a:picLocks noGrp="1" noChangeAspect="1"/>
          </p:cNvPicPr>
          <p:nvPr>
            <p:ph idx="1"/>
          </p:nvPr>
        </p:nvPicPr>
        <p:blipFill>
          <a:blip r:embed="rId2"/>
          <a:stretch>
            <a:fillRect/>
          </a:stretch>
        </p:blipFill>
        <p:spPr>
          <a:xfrm>
            <a:off x="3707477" y="1274541"/>
            <a:ext cx="5430016" cy="4308918"/>
          </a:xfrm>
          <a:prstGeom prst="rect">
            <a:avLst/>
          </a:prstGeom>
        </p:spPr>
      </p:pic>
    </p:spTree>
    <p:extLst>
      <p:ext uri="{BB962C8B-B14F-4D97-AF65-F5344CB8AC3E}">
        <p14:creationId xmlns:p14="http://schemas.microsoft.com/office/powerpoint/2010/main" val="1865468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ED5D-C998-FC49-0B3F-A2A204555F12}"/>
              </a:ext>
            </a:extLst>
          </p:cNvPr>
          <p:cNvSpPr>
            <a:spLocks noGrp="1"/>
          </p:cNvSpPr>
          <p:nvPr>
            <p:ph type="title"/>
          </p:nvPr>
        </p:nvSpPr>
        <p:spPr/>
        <p:txBody>
          <a:bodyPr/>
          <a:lstStyle/>
          <a:p>
            <a:r>
              <a:rPr lang="ro-RO" b="1" i="1" spc="-20" dirty="0" err="1">
                <a:latin typeface="Times New Roman" panose="02020603050405020304" pitchFamily="18" charset="0"/>
                <a:ea typeface="Times New Roman" panose="02020603050405020304" pitchFamily="18" charset="0"/>
              </a:rPr>
              <a:t>Forţe</a:t>
            </a:r>
            <a:r>
              <a:rPr lang="ro-RO" b="1" i="1" spc="-35"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intermoleculare</a:t>
            </a:r>
            <a:endParaRPr lang="en-US" dirty="0"/>
          </a:p>
        </p:txBody>
      </p:sp>
      <p:sp>
        <p:nvSpPr>
          <p:cNvPr id="3" name="Content Placeholder 2">
            <a:extLst>
              <a:ext uri="{FF2B5EF4-FFF2-40B4-BE49-F238E27FC236}">
                <a16:creationId xmlns:a16="http://schemas.microsoft.com/office/drawing/2014/main" id="{15DFBADA-998C-E602-73C7-1FE763347BE2}"/>
              </a:ext>
            </a:extLst>
          </p:cNvPr>
          <p:cNvSpPr>
            <a:spLocks noGrp="1"/>
          </p:cNvSpPr>
          <p:nvPr>
            <p:ph idx="1"/>
          </p:nvPr>
        </p:nvSpPr>
        <p:spPr/>
        <p:txBody>
          <a:bodyPr/>
          <a:lstStyle/>
          <a:p>
            <a:pPr marL="194945" marR="206375" indent="226695" algn="just">
              <a:spcBef>
                <a:spcPts val="1165"/>
              </a:spcBef>
              <a:buNone/>
            </a:pPr>
            <a:r>
              <a:rPr lang="ro-RO" dirty="0">
                <a:latin typeface="Times New Roman" panose="02020603050405020304" pitchFamily="18" charset="0"/>
                <a:ea typeface="Times New Roman" panose="02020603050405020304" pitchFamily="18" charset="0"/>
              </a:rPr>
              <a:t>Moleculele din</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structuri</a:t>
            </a:r>
            <a:r>
              <a:rPr lang="ro-RO" spc="-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interacţionează</a:t>
            </a:r>
            <a:r>
              <a:rPr lang="ro-RO" dirty="0">
                <a:latin typeface="Times New Roman" panose="02020603050405020304" pitchFamily="18" charset="0"/>
                <a:ea typeface="Times New Roman" panose="02020603050405020304" pitchFamily="18" charset="0"/>
              </a:rPr>
              <a:t> între ele. </a:t>
            </a:r>
            <a:endParaRPr lang="en-US" dirty="0">
              <a:latin typeface="Times New Roman" panose="02020603050405020304" pitchFamily="18" charset="0"/>
              <a:ea typeface="Times New Roman" panose="02020603050405020304" pitchFamily="18" charset="0"/>
            </a:endParaRPr>
          </a:p>
          <a:p>
            <a:pPr marL="194945" marR="206375" indent="226695" algn="just">
              <a:spcBef>
                <a:spcPts val="1165"/>
              </a:spcBef>
              <a:buNone/>
            </a:pPr>
            <a:r>
              <a:rPr lang="ro-RO" dirty="0">
                <a:latin typeface="Times New Roman" panose="02020603050405020304" pitchFamily="18" charset="0"/>
                <a:ea typeface="Times New Roman" panose="02020603050405020304" pitchFamily="18" charset="0"/>
              </a:rPr>
              <a:t>Aceste </a:t>
            </a:r>
            <a:r>
              <a:rPr lang="ro-RO" dirty="0" err="1">
                <a:latin typeface="Times New Roman" panose="02020603050405020304" pitchFamily="18" charset="0"/>
                <a:ea typeface="Times New Roman" panose="02020603050405020304" pitchFamily="18" charset="0"/>
              </a:rPr>
              <a:t>interacţiuni</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sunt mai</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slabe decât legăturile chimice, însă </a:t>
            </a:r>
            <a:r>
              <a:rPr lang="ro-RO" dirty="0" err="1">
                <a:latin typeface="Times New Roman" panose="02020603050405020304" pitchFamily="18" charset="0"/>
                <a:ea typeface="Times New Roman" panose="02020603050405020304" pitchFamily="18" charset="0"/>
              </a:rPr>
              <a:t>existenţa</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forţelor</a:t>
            </a:r>
            <a:r>
              <a:rPr lang="ro-RO" dirty="0">
                <a:latin typeface="Times New Roman" panose="02020603050405020304" pitchFamily="18" charset="0"/>
                <a:ea typeface="Times New Roman" panose="02020603050405020304" pitchFamily="18" charset="0"/>
              </a:rPr>
              <a:t> intermoleculare determină o serie de </a:t>
            </a:r>
            <a:r>
              <a:rPr lang="ro-RO" dirty="0" err="1">
                <a:latin typeface="Times New Roman" panose="02020603050405020304" pitchFamily="18" charset="0"/>
                <a:ea typeface="Times New Roman" panose="02020603050405020304" pitchFamily="18" charset="0"/>
              </a:rPr>
              <a:t>proprietăţi</a:t>
            </a:r>
            <a:r>
              <a:rPr lang="ro-RO" dirty="0">
                <a:latin typeface="Times New Roman" panose="02020603050405020304" pitchFamily="18" charset="0"/>
                <a:ea typeface="Times New Roman" panose="02020603050405020304" pitchFamily="18" charset="0"/>
              </a:rPr>
              <a:t> importante ale moleculelor, ex.: solubilitatea.</a:t>
            </a:r>
            <a:endParaRPr lang="en-US" dirty="0">
              <a:latin typeface="Times New Roman" panose="02020603050405020304" pitchFamily="18" charset="0"/>
              <a:ea typeface="Times New Roman" panose="02020603050405020304" pitchFamily="18" charset="0"/>
            </a:endParaRPr>
          </a:p>
          <a:p>
            <a:pPr marL="422275" marR="0" algn="just">
              <a:spcBef>
                <a:spcPts val="610"/>
              </a:spcBef>
              <a:buNone/>
            </a:pPr>
            <a:r>
              <a:rPr lang="ro-RO" dirty="0">
                <a:latin typeface="Times New Roman" panose="02020603050405020304" pitchFamily="18" charset="0"/>
                <a:ea typeface="Times New Roman" panose="02020603050405020304" pitchFamily="18" charset="0"/>
              </a:rPr>
              <a:t>Ele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pot</a:t>
            </a:r>
            <a:r>
              <a:rPr lang="ro-RO" spc="-15" dirty="0">
                <a:latin typeface="Times New Roman" panose="02020603050405020304" pitchFamily="18" charset="0"/>
                <a:ea typeface="Times New Roman" panose="02020603050405020304" pitchFamily="18" charset="0"/>
              </a:rPr>
              <a:t> </a:t>
            </a:r>
            <a:r>
              <a:rPr lang="ro-RO" spc="-25" dirty="0">
                <a:latin typeface="Times New Roman" panose="02020603050405020304" pitchFamily="18" charset="0"/>
                <a:ea typeface="Times New Roman" panose="02020603050405020304" pitchFamily="18" charset="0"/>
              </a:rPr>
              <a:t>fi:</a:t>
            </a:r>
            <a:endParaRPr lang="en-US" dirty="0">
              <a:latin typeface="Times New Roman" panose="02020603050405020304" pitchFamily="18" charset="0"/>
              <a:ea typeface="Times New Roman" panose="02020603050405020304" pitchFamily="18" charset="0"/>
            </a:endParaRPr>
          </a:p>
          <a:p>
            <a:pPr marL="650875" marR="3431540" indent="-457200" algn="just">
              <a:lnSpc>
                <a:spcPct val="105000"/>
              </a:lnSpc>
              <a:spcBef>
                <a:spcPts val="70"/>
              </a:spcBef>
            </a:pPr>
            <a:r>
              <a:rPr lang="ro-RO" dirty="0">
                <a:latin typeface="Times New Roman" panose="02020603050405020304" pitchFamily="18" charset="0"/>
                <a:ea typeface="Times New Roman" panose="02020603050405020304" pitchFamily="18" charset="0"/>
              </a:rPr>
              <a:t>legătura</a:t>
            </a:r>
            <a:r>
              <a:rPr lang="ro-RO" spc="-6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6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hidrogen</a:t>
            </a:r>
            <a:endParaRPr lang="en-US" dirty="0">
              <a:latin typeface="Times New Roman" panose="02020603050405020304" pitchFamily="18" charset="0"/>
              <a:ea typeface="Times New Roman" panose="02020603050405020304" pitchFamily="18" charset="0"/>
            </a:endParaRPr>
          </a:p>
          <a:p>
            <a:pPr marL="650875" marR="3431540" indent="-457200" algn="just">
              <a:lnSpc>
                <a:spcPct val="105000"/>
              </a:lnSpc>
              <a:spcBef>
                <a:spcPts val="70"/>
              </a:spcBef>
            </a:pP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forţe</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Van</a:t>
            </a:r>
            <a:r>
              <a:rPr lang="ro-RO" spc="-2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der</a:t>
            </a:r>
            <a:r>
              <a:rPr lang="ro-RO" spc="-1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Waals</a:t>
            </a:r>
            <a:r>
              <a:rPr lang="ro-RO"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650875" marR="3431540" indent="-457200" algn="just">
              <a:lnSpc>
                <a:spcPct val="105000"/>
              </a:lnSpc>
              <a:spcBef>
                <a:spcPts val="70"/>
              </a:spcBef>
            </a:pPr>
            <a:r>
              <a:rPr lang="ro-RO" dirty="0" err="1">
                <a:latin typeface="Times New Roman" panose="02020603050405020304" pitchFamily="18" charset="0"/>
                <a:ea typeface="Times New Roman" panose="02020603050405020304" pitchFamily="18" charset="0"/>
              </a:rPr>
              <a:t>forţe</a:t>
            </a:r>
            <a:r>
              <a:rPr lang="ro-RO" dirty="0">
                <a:latin typeface="Times New Roman" panose="02020603050405020304" pitchFamily="18" charset="0"/>
                <a:ea typeface="Times New Roman" panose="02020603050405020304" pitchFamily="18" charset="0"/>
              </a:rPr>
              <a:t> de dispersie.</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10249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F824-7D46-2599-A8EE-FF929B047FA6}"/>
              </a:ext>
            </a:extLst>
          </p:cNvPr>
          <p:cNvSpPr>
            <a:spLocks noGrp="1"/>
          </p:cNvSpPr>
          <p:nvPr>
            <p:ph type="title"/>
          </p:nvPr>
        </p:nvSpPr>
        <p:spPr/>
        <p:txBody>
          <a:bodyPr/>
          <a:lstStyle/>
          <a:p>
            <a:r>
              <a:rPr lang="ro-RO" b="1" i="1" dirty="0">
                <a:latin typeface="Times New Roman" panose="02020603050405020304" pitchFamily="18" charset="0"/>
                <a:ea typeface="Times New Roman" panose="02020603050405020304" pitchFamily="18" charset="0"/>
              </a:rPr>
              <a:t>Legătura</a:t>
            </a:r>
            <a:r>
              <a:rPr lang="ro-RO" b="1" i="1" spc="-15"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de</a:t>
            </a:r>
            <a:r>
              <a:rPr lang="ro-RO" b="1" i="1" spc="-10" dirty="0">
                <a:latin typeface="Times New Roman" panose="02020603050405020304" pitchFamily="18" charset="0"/>
                <a:ea typeface="Times New Roman" panose="02020603050405020304" pitchFamily="18" charset="0"/>
              </a:rPr>
              <a:t> hidrogen</a:t>
            </a:r>
            <a:endParaRPr lang="en-US" dirty="0"/>
          </a:p>
        </p:txBody>
      </p:sp>
      <p:sp>
        <p:nvSpPr>
          <p:cNvPr id="3" name="Content Placeholder 2">
            <a:extLst>
              <a:ext uri="{FF2B5EF4-FFF2-40B4-BE49-F238E27FC236}">
                <a16:creationId xmlns:a16="http://schemas.microsoft.com/office/drawing/2014/main" id="{7FF1DAD5-80EF-C44C-7A95-1867C1A4B1C5}"/>
              </a:ext>
            </a:extLst>
          </p:cNvPr>
          <p:cNvSpPr>
            <a:spLocks noGrp="1"/>
          </p:cNvSpPr>
          <p:nvPr>
            <p:ph idx="1"/>
          </p:nvPr>
        </p:nvSpPr>
        <p:spPr>
          <a:xfrm>
            <a:off x="838200" y="1825625"/>
            <a:ext cx="10515600" cy="4667250"/>
          </a:xfrm>
        </p:spPr>
        <p:txBody>
          <a:bodyPr>
            <a:normAutofit fontScale="92500"/>
          </a:bodyPr>
          <a:lstStyle/>
          <a:p>
            <a:pPr marL="342900" marR="194310" lvl="0" indent="-342900" algn="just">
              <a:spcBef>
                <a:spcPts val="580"/>
              </a:spcBef>
              <a:buSzPts val="1000"/>
              <a:buFont typeface="Times New Roman" panose="02020603050405020304" pitchFamily="18" charset="0"/>
              <a:buAutoNum type="alphaUcPeriod"/>
              <a:tabLst>
                <a:tab pos="661670" algn="l"/>
              </a:tabLst>
            </a:pPr>
            <a:r>
              <a:rPr lang="ro-RO" spc="-15" dirty="0">
                <a:latin typeface="Times New Roman" panose="02020603050405020304" pitchFamily="18" charset="0"/>
                <a:ea typeface="Times New Roman" panose="02020603050405020304" pitchFamily="18" charset="0"/>
              </a:rPr>
              <a:t>Hidrogenul participant în legăturile covalente polare este adesea victima unei </a:t>
            </a:r>
            <a:r>
              <a:rPr lang="ro-RO" spc="-15" dirty="0" err="1">
                <a:latin typeface="Times New Roman" panose="02020603050405020304" pitchFamily="18" charset="0"/>
                <a:ea typeface="Times New Roman" panose="02020603050405020304" pitchFamily="18" charset="0"/>
              </a:rPr>
              <a:t>interacţiuni</a:t>
            </a:r>
            <a:r>
              <a:rPr lang="ro-RO" spc="-15" dirty="0">
                <a:latin typeface="Times New Roman" panose="02020603050405020304" pitchFamily="18" charset="0"/>
                <a:ea typeface="Times New Roman" panose="02020603050405020304" pitchFamily="18" charset="0"/>
              </a:rPr>
              <a:t> cu un atom mai electronegativ, rămânând </a:t>
            </a:r>
            <a:r>
              <a:rPr lang="ro-RO" spc="-15" dirty="0" err="1">
                <a:latin typeface="Times New Roman" panose="02020603050405020304" pitchFamily="18" charset="0"/>
                <a:ea typeface="Times New Roman" panose="02020603050405020304" pitchFamily="18" charset="0"/>
              </a:rPr>
              <a:t>parţial</a:t>
            </a:r>
            <a:r>
              <a:rPr lang="ro-RO" spc="-15" dirty="0">
                <a:latin typeface="Times New Roman" panose="02020603050405020304" pitchFamily="18" charset="0"/>
                <a:ea typeface="Times New Roman" panose="02020603050405020304" pitchFamily="18" charset="0"/>
              </a:rPr>
              <a:t> privat de nor electronic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un centru de sarcină pozitivă. În aceste </a:t>
            </a:r>
            <a:r>
              <a:rPr lang="ro-RO" spc="-15" dirty="0" err="1">
                <a:latin typeface="Times New Roman" panose="02020603050405020304" pitchFamily="18" charset="0"/>
                <a:ea typeface="Times New Roman" panose="02020603050405020304" pitchFamily="18" charset="0"/>
              </a:rPr>
              <a:t>condiţii</a:t>
            </a:r>
            <a:r>
              <a:rPr lang="ro-RO" spc="-15" dirty="0">
                <a:latin typeface="Times New Roman" panose="02020603050405020304" pitchFamily="18" charset="0"/>
                <a:ea typeface="Times New Roman" panose="02020603050405020304" pitchFamily="18" charset="0"/>
              </a:rPr>
              <a:t> el poate fi atras de un nor electronic complet al unui orbital, creat de o pereche de electroni </a:t>
            </a:r>
            <a:r>
              <a:rPr lang="ro-RO" spc="-15" dirty="0" err="1">
                <a:latin typeface="Times New Roman" panose="02020603050405020304" pitchFamily="18" charset="0"/>
                <a:ea typeface="Times New Roman" panose="02020603050405020304" pitchFamily="18" charset="0"/>
              </a:rPr>
              <a:t>neparticipanţi</a:t>
            </a:r>
            <a:r>
              <a:rPr lang="ro-RO" spc="-15" dirty="0">
                <a:latin typeface="Times New Roman" panose="02020603050405020304" pitchFamily="18" charset="0"/>
                <a:ea typeface="Times New Roman" panose="02020603050405020304" pitchFamily="18" charset="0"/>
              </a:rPr>
              <a:t> la vreo legătură chimică (deci nor dens în jurul unui atom electronegativ - centru de sarcină negativă).</a:t>
            </a:r>
            <a:endParaRPr lang="en-US" spc="-15" dirty="0">
              <a:latin typeface="Times New Roman" panose="02020603050405020304" pitchFamily="18" charset="0"/>
              <a:ea typeface="Times New Roman" panose="02020603050405020304" pitchFamily="18" charset="0"/>
            </a:endParaRPr>
          </a:p>
          <a:p>
            <a:pPr marL="342900" marR="192405" lvl="0" indent="-342900" algn="just">
              <a:spcBef>
                <a:spcPts val="615"/>
              </a:spcBef>
              <a:buSzPts val="1000"/>
              <a:buFont typeface="Times New Roman" panose="02020603050405020304" pitchFamily="18" charset="0"/>
              <a:buAutoNum type="alphaUcPeriod"/>
              <a:tabLst>
                <a:tab pos="662305" algn="l"/>
              </a:tabLst>
            </a:pPr>
            <a:r>
              <a:rPr lang="ro-RO" spc="-15" dirty="0">
                <a:latin typeface="Times New Roman" panose="02020603050405020304" pitchFamily="18" charset="0"/>
                <a:ea typeface="Times New Roman" panose="02020603050405020304" pitchFamily="18" charset="0"/>
              </a:rPr>
              <a:t>Legătura de hidrogen este definită ca </a:t>
            </a:r>
            <a:r>
              <a:rPr lang="ro-RO" spc="-15" dirty="0" err="1">
                <a:latin typeface="Times New Roman" panose="02020603050405020304" pitchFamily="18" charset="0"/>
                <a:ea typeface="Times New Roman" panose="02020603050405020304" pitchFamily="18" charset="0"/>
              </a:rPr>
              <a:t>interacţiune</a:t>
            </a:r>
            <a:r>
              <a:rPr lang="ro-RO" spc="-15" dirty="0">
                <a:latin typeface="Times New Roman" panose="02020603050405020304" pitchFamily="18" charset="0"/>
                <a:ea typeface="Times New Roman" panose="02020603050405020304" pitchFamily="18" charset="0"/>
              </a:rPr>
              <a:t> de natură electrostatică între hidrogenul unei molecule cu electronii </a:t>
            </a:r>
            <a:r>
              <a:rPr lang="ro-RO" spc="-15" dirty="0" err="1">
                <a:latin typeface="Times New Roman" panose="02020603050405020304" pitchFamily="18" charset="0"/>
                <a:ea typeface="Times New Roman" panose="02020603050405020304" pitchFamily="18" charset="0"/>
              </a:rPr>
              <a:t>neparticipanţi</a:t>
            </a:r>
            <a:r>
              <a:rPr lang="ro-RO" spc="-15" dirty="0">
                <a:latin typeface="Times New Roman" panose="02020603050405020304" pitchFamily="18" charset="0"/>
                <a:ea typeface="Times New Roman" panose="02020603050405020304" pitchFamily="18" charset="0"/>
              </a:rPr>
              <a:t> ai unui atom din altă moleculă, de obicei un atom de oxigen sau azot.</a:t>
            </a:r>
            <a:endParaRPr lang="en-US" spc="-15" dirty="0">
              <a:latin typeface="Times New Roman" panose="02020603050405020304" pitchFamily="18" charset="0"/>
              <a:ea typeface="Times New Roman" panose="02020603050405020304" pitchFamily="18" charset="0"/>
            </a:endParaRPr>
          </a:p>
          <a:p>
            <a:pPr marL="342900" marR="193675" lvl="0" indent="-342900" algn="just">
              <a:spcBef>
                <a:spcPts val="595"/>
              </a:spcBef>
              <a:buSzPts val="1000"/>
              <a:buFont typeface="Times New Roman" panose="02020603050405020304" pitchFamily="18" charset="0"/>
              <a:buAutoNum type="alphaUcPeriod"/>
              <a:tabLst>
                <a:tab pos="661670" algn="l"/>
              </a:tabLst>
            </a:pPr>
            <a:r>
              <a:rPr lang="ro-RO" spc="-15" dirty="0">
                <a:latin typeface="Times New Roman" panose="02020603050405020304" pitchFamily="18" charset="0"/>
                <a:ea typeface="Times New Roman" panose="02020603050405020304" pitchFamily="18" charset="0"/>
              </a:rPr>
              <a:t>Energia</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 legătură în</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cazul</a:t>
            </a:r>
            <a:r>
              <a:rPr lang="ro-RO" spc="-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punţilor</a:t>
            </a:r>
            <a:r>
              <a:rPr lang="ro-RO" spc="-15" dirty="0">
                <a:latin typeface="Times New Roman" panose="02020603050405020304" pitchFamily="18" charset="0"/>
                <a:ea typeface="Times New Roman" panose="02020603050405020304" pitchFamily="18" charset="0"/>
              </a:rPr>
              <a:t> de hidrogen</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este</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 10 ori</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mai</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slabă decât a legăturilor covalente (4,5 kcal/mol, </a:t>
            </a:r>
            <a:r>
              <a:rPr lang="ro-RO" spc="-15" dirty="0" err="1">
                <a:latin typeface="Times New Roman" panose="02020603050405020304" pitchFamily="18" charset="0"/>
                <a:ea typeface="Times New Roman" panose="02020603050405020304" pitchFamily="18" charset="0"/>
              </a:rPr>
              <a:t>faţă</a:t>
            </a:r>
            <a:r>
              <a:rPr lang="ro-RO" spc="-15" dirty="0">
                <a:latin typeface="Times New Roman" panose="02020603050405020304" pitchFamily="18" charset="0"/>
                <a:ea typeface="Times New Roman" panose="02020603050405020304" pitchFamily="18" charset="0"/>
              </a:rPr>
              <a:t> de 110 kcal/mol în legătura O-H). Exemple: H</a:t>
            </a:r>
            <a:r>
              <a:rPr lang="ro-RO" spc="-15" baseline="-25000" dirty="0">
                <a:latin typeface="Times New Roman" panose="02020603050405020304" pitchFamily="18" charset="0"/>
                <a:ea typeface="Times New Roman" panose="02020603050405020304" pitchFamily="18" charset="0"/>
              </a:rPr>
              <a:t>2</a:t>
            </a:r>
            <a:r>
              <a:rPr lang="ro-RO" spc="-15" dirty="0">
                <a:latin typeface="Times New Roman" panose="02020603050405020304" pitchFamily="18" charset="0"/>
                <a:ea typeface="Times New Roman" panose="02020603050405020304" pitchFamily="18" charset="0"/>
              </a:rPr>
              <a:t>O, NH</a:t>
            </a:r>
            <a:r>
              <a:rPr lang="ro-RO" spc="-15" baseline="-25000" dirty="0">
                <a:latin typeface="Times New Roman" panose="02020603050405020304" pitchFamily="18" charset="0"/>
                <a:ea typeface="Times New Roman" panose="02020603050405020304" pitchFamily="18" charset="0"/>
              </a:rPr>
              <a:t>3</a:t>
            </a:r>
            <a:r>
              <a:rPr lang="ro-RO" spc="-15" dirty="0">
                <a:latin typeface="Times New Roman" panose="02020603050405020304" pitchFamily="18" charset="0"/>
                <a:ea typeface="Times New Roman" panose="02020603050405020304" pitchFamily="18" charset="0"/>
              </a:rPr>
              <a:t>, A-T/G-C etc. (figura 2.5.1).</a:t>
            </a:r>
            <a:endParaRPr lang="en-US" spc="-15"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98185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3CD8C-03F9-91C1-5B3A-5DC5B97C0480}"/>
              </a:ext>
            </a:extLst>
          </p:cNvPr>
          <p:cNvSpPr>
            <a:spLocks noGrp="1"/>
          </p:cNvSpPr>
          <p:nvPr>
            <p:ph type="title"/>
          </p:nvPr>
        </p:nvSpPr>
        <p:spPr/>
        <p:txBody>
          <a:bodyPr/>
          <a:lstStyle/>
          <a:p>
            <a:r>
              <a:rPr lang="ro-RO" b="1" i="1" dirty="0">
                <a:latin typeface="Times New Roman" panose="02020603050405020304" pitchFamily="18" charset="0"/>
                <a:ea typeface="Times New Roman" panose="02020603050405020304" pitchFamily="18" charset="0"/>
              </a:rPr>
              <a:t>Legăturile</a:t>
            </a:r>
            <a:r>
              <a:rPr lang="ro-RO" b="1" i="1" spc="-10"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de</a:t>
            </a:r>
            <a:r>
              <a:rPr lang="ro-RO" b="1" i="1" spc="-10"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hidrogen ale</a:t>
            </a:r>
            <a:r>
              <a:rPr lang="ro-RO" b="1" i="1" spc="-5"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moleculei</a:t>
            </a:r>
            <a:r>
              <a:rPr lang="ro-RO" b="1" i="1" spc="-5"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de</a:t>
            </a:r>
            <a:r>
              <a:rPr lang="ro-RO" b="1" i="1" spc="-5" dirty="0">
                <a:latin typeface="Times New Roman" panose="02020603050405020304" pitchFamily="18" charset="0"/>
                <a:ea typeface="Times New Roman" panose="02020603050405020304" pitchFamily="18" charset="0"/>
              </a:rPr>
              <a:t> </a:t>
            </a:r>
            <a:r>
              <a:rPr lang="ro-RO" b="1" i="1" spc="-25" dirty="0">
                <a:latin typeface="Times New Roman" panose="02020603050405020304" pitchFamily="18" charset="0"/>
                <a:ea typeface="Times New Roman" panose="02020603050405020304" pitchFamily="18" charset="0"/>
              </a:rPr>
              <a:t>apă</a:t>
            </a:r>
            <a:endParaRPr lang="en-US" dirty="0"/>
          </a:p>
        </p:txBody>
      </p:sp>
      <p:sp>
        <p:nvSpPr>
          <p:cNvPr id="3" name="Content Placeholder 2">
            <a:extLst>
              <a:ext uri="{FF2B5EF4-FFF2-40B4-BE49-F238E27FC236}">
                <a16:creationId xmlns:a16="http://schemas.microsoft.com/office/drawing/2014/main" id="{BDE8EE34-2164-844E-EE08-23A344E141BE}"/>
              </a:ext>
            </a:extLst>
          </p:cNvPr>
          <p:cNvSpPr>
            <a:spLocks noGrp="1"/>
          </p:cNvSpPr>
          <p:nvPr>
            <p:ph idx="1"/>
          </p:nvPr>
        </p:nvSpPr>
        <p:spPr/>
        <p:txBody>
          <a:bodyPr>
            <a:normAutofit lnSpcReduction="10000"/>
          </a:bodyPr>
          <a:lstStyle/>
          <a:p>
            <a:pPr marL="0" marR="0" lvl="0" indent="0">
              <a:spcBef>
                <a:spcPts val="585"/>
              </a:spcBef>
              <a:buSzPts val="1000"/>
              <a:buNone/>
              <a:tabLst>
                <a:tab pos="650875" algn="l"/>
              </a:tabLst>
            </a:pPr>
            <a:r>
              <a:rPr lang="en-US" spc="-15" dirty="0">
                <a:latin typeface="Times New Roman" panose="02020603050405020304" pitchFamily="18" charset="0"/>
                <a:ea typeface="Times New Roman" panose="02020603050405020304" pitchFamily="18" charset="0"/>
              </a:rPr>
              <a:t>A) </a:t>
            </a:r>
            <a:r>
              <a:rPr lang="ro-RO" spc="-15" dirty="0">
                <a:latin typeface="Times New Roman" panose="02020603050405020304" pitchFamily="18" charset="0"/>
                <a:ea typeface="Times New Roman" panose="02020603050405020304" pitchFamily="18" charset="0"/>
              </a:rPr>
              <a:t>O moleculă</a:t>
            </a:r>
            <a:r>
              <a:rPr lang="ro-RO" spc="-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 apă</a:t>
            </a:r>
            <a:r>
              <a:rPr lang="ro-RO" spc="-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poate</a:t>
            </a:r>
            <a:r>
              <a:rPr lang="ro-RO" spc="-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prezenta</a:t>
            </a:r>
            <a:r>
              <a:rPr lang="ro-RO" spc="-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4 legături</a:t>
            </a:r>
            <a:r>
              <a:rPr lang="ro-RO" spc="-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a:t>
            </a:r>
            <a:r>
              <a:rPr lang="ro-RO" spc="-20"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hidrogen</a:t>
            </a:r>
            <a:endParaRPr lang="en-US" spc="-15" dirty="0">
              <a:latin typeface="Times New Roman" panose="02020603050405020304" pitchFamily="18" charset="0"/>
              <a:ea typeface="Times New Roman" panose="02020603050405020304" pitchFamily="18" charset="0"/>
            </a:endParaRPr>
          </a:p>
          <a:p>
            <a:pPr marL="194945" marR="202565" indent="457200" algn="just">
              <a:spcBef>
                <a:spcPts val="660"/>
              </a:spcBef>
              <a:buNone/>
            </a:pPr>
            <a:r>
              <a:rPr lang="ro-RO" b="1" dirty="0">
                <a:latin typeface="Times New Roman" panose="02020603050405020304" pitchFamily="18" charset="0"/>
                <a:ea typeface="Times New Roman" panose="02020603050405020304" pitchFamily="18" charset="0"/>
              </a:rPr>
              <a:t>două legături</a:t>
            </a:r>
            <a:r>
              <a:rPr lang="ro-RO" dirty="0">
                <a:latin typeface="Times New Roman" panose="02020603050405020304" pitchFamily="18" charset="0"/>
                <a:ea typeface="Times New Roman" panose="02020603050405020304" pitchFamily="18" charset="0"/>
              </a:rPr>
              <a:t>, stabilite de cei doi atomi de hidrogen, care se îndreaptă, fiecare, spre o altă moleculă de apă, mai precis către electronii </a:t>
            </a:r>
            <a:r>
              <a:rPr lang="ro-RO" dirty="0" err="1">
                <a:latin typeface="Times New Roman" panose="02020603050405020304" pitchFamily="18" charset="0"/>
                <a:ea typeface="Times New Roman" panose="02020603050405020304" pitchFamily="18" charset="0"/>
              </a:rPr>
              <a:t>neparticipanţi</a:t>
            </a:r>
            <a:r>
              <a:rPr lang="ro-RO" dirty="0">
                <a:latin typeface="Times New Roman" panose="02020603050405020304" pitchFamily="18" charset="0"/>
                <a:ea typeface="Times New Roman" panose="02020603050405020304" pitchFamily="18" charset="0"/>
              </a:rPr>
              <a:t> ai altei molecule</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 apă;</a:t>
            </a:r>
            <a:endParaRPr lang="en-US" dirty="0">
              <a:latin typeface="Times New Roman" panose="02020603050405020304" pitchFamily="18" charset="0"/>
              <a:ea typeface="Times New Roman" panose="02020603050405020304" pitchFamily="18" charset="0"/>
            </a:endParaRPr>
          </a:p>
          <a:p>
            <a:pPr marL="194945" marR="201930" indent="457200" algn="just">
              <a:spcBef>
                <a:spcPts val="680"/>
              </a:spcBef>
              <a:buNone/>
            </a:pPr>
            <a:r>
              <a:rPr lang="ro-RO" b="1" dirty="0">
                <a:latin typeface="Times New Roman" panose="02020603050405020304" pitchFamily="18" charset="0"/>
                <a:ea typeface="Times New Roman" panose="02020603050405020304" pitchFamily="18" charset="0"/>
              </a:rPr>
              <a:t>alte două legături </a:t>
            </a:r>
            <a:r>
              <a:rPr lang="ro-RO" dirty="0">
                <a:latin typeface="Times New Roman" panose="02020603050405020304" pitchFamily="18" charset="0"/>
                <a:ea typeface="Times New Roman" panose="02020603050405020304" pitchFamily="18" charset="0"/>
              </a:rPr>
              <a:t>prin cei doi lobi corespunzători orbitalului 2p care hibridizează cu 2s, formând un nor cu </a:t>
            </a:r>
            <a:r>
              <a:rPr lang="ro-RO" dirty="0" err="1">
                <a:latin typeface="Times New Roman" panose="02020603050405020304" pitchFamily="18" charset="0"/>
                <a:ea typeface="Times New Roman" panose="02020603050405020304" pitchFamily="18" charset="0"/>
              </a:rPr>
              <a:t>densităţi</a:t>
            </a:r>
            <a:r>
              <a:rPr lang="ro-RO" dirty="0">
                <a:latin typeface="Times New Roman" panose="02020603050405020304" pitchFamily="18" charset="0"/>
                <a:ea typeface="Times New Roman" panose="02020603050405020304" pitchFamily="18" charset="0"/>
              </a:rPr>
              <a:t> maxime către celelalte două vârfuri ale </a:t>
            </a:r>
            <a:r>
              <a:rPr lang="ro-RO" spc="-10" dirty="0">
                <a:latin typeface="Times New Roman" panose="02020603050405020304" pitchFamily="18" charset="0"/>
                <a:ea typeface="Times New Roman" panose="02020603050405020304" pitchFamily="18" charset="0"/>
              </a:rPr>
              <a:t>tetraedrului.</a:t>
            </a:r>
            <a:endParaRPr lang="en-US" dirty="0">
              <a:latin typeface="Times New Roman" panose="02020603050405020304" pitchFamily="18" charset="0"/>
              <a:ea typeface="Times New Roman" panose="02020603050405020304" pitchFamily="18" charset="0"/>
            </a:endParaRPr>
          </a:p>
          <a:p>
            <a:pPr marL="0" marR="204470" lvl="0" indent="0" algn="just">
              <a:spcBef>
                <a:spcPts val="595"/>
              </a:spcBef>
              <a:buSzPts val="1000"/>
              <a:buNone/>
              <a:tabLst>
                <a:tab pos="650875" algn="l"/>
              </a:tabLst>
            </a:pPr>
            <a:r>
              <a:rPr lang="en-US" spc="-15" dirty="0">
                <a:latin typeface="Times New Roman" panose="02020603050405020304" pitchFamily="18" charset="0"/>
                <a:ea typeface="Times New Roman" panose="02020603050405020304" pitchFamily="18" charset="0"/>
              </a:rPr>
              <a:t>B) </a:t>
            </a:r>
            <a:r>
              <a:rPr lang="ro-RO" spc="-15" dirty="0">
                <a:latin typeface="Times New Roman" panose="02020603050405020304" pitchFamily="18" charset="0"/>
                <a:ea typeface="Times New Roman" panose="02020603050405020304" pitchFamily="18" charset="0"/>
              </a:rPr>
              <a:t>O reprezentare sugestivă, folosită frecvent în chimia organică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biochimie,</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este prezentată în</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figura</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în</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care</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cu</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culoare</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închisă</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este redat</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atomul de</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oxigen, iar cu culoare deschisă atomul de hidrogen. Sunt </a:t>
            </a:r>
            <a:r>
              <a:rPr lang="ro-RO" spc="-15" dirty="0" err="1">
                <a:latin typeface="Times New Roman" panose="02020603050405020304" pitchFamily="18" charset="0"/>
                <a:ea typeface="Times New Roman" panose="02020603050405020304" pitchFamily="18" charset="0"/>
              </a:rPr>
              <a:t>evidenţiate</a:t>
            </a:r>
            <a:r>
              <a:rPr lang="ro-RO" spc="-15" dirty="0">
                <a:latin typeface="Times New Roman" panose="02020603050405020304" pitchFamily="18" charset="0"/>
                <a:ea typeface="Times New Roman" panose="02020603050405020304" pitchFamily="18" charset="0"/>
              </a:rPr>
              <a:t> cele 4 legături posibile.</a:t>
            </a:r>
            <a:endParaRPr lang="en-US" spc="-15"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541574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70">
            <a:extLst>
              <a:ext uri="{FF2B5EF4-FFF2-40B4-BE49-F238E27FC236}">
                <a16:creationId xmlns:a16="http://schemas.microsoft.com/office/drawing/2014/main" id="{B6021F72-4536-8FD6-7B3A-A257E4B1119D}"/>
              </a:ext>
            </a:extLst>
          </p:cNvPr>
          <p:cNvPicPr>
            <a:picLocks noGrp="1"/>
          </p:cNvPicPr>
          <p:nvPr>
            <p:ph idx="1"/>
          </p:nvPr>
        </p:nvPicPr>
        <p:blipFill>
          <a:blip r:embed="rId2" cstate="print"/>
          <a:stretch>
            <a:fillRect/>
          </a:stretch>
        </p:blipFill>
        <p:spPr>
          <a:xfrm>
            <a:off x="2457450" y="285750"/>
            <a:ext cx="6536531" cy="6572250"/>
          </a:xfrm>
          <a:prstGeom prst="rect">
            <a:avLst/>
          </a:prstGeom>
        </p:spPr>
      </p:pic>
    </p:spTree>
    <p:extLst>
      <p:ext uri="{BB962C8B-B14F-4D97-AF65-F5344CB8AC3E}">
        <p14:creationId xmlns:p14="http://schemas.microsoft.com/office/powerpoint/2010/main" val="62835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BD4C842-31A0-0F03-4D03-431221AC6138}"/>
              </a:ext>
            </a:extLst>
          </p:cNvPr>
          <p:cNvPicPr>
            <a:picLocks noGrp="1" noChangeAspect="1"/>
          </p:cNvPicPr>
          <p:nvPr>
            <p:ph idx="1"/>
          </p:nvPr>
        </p:nvPicPr>
        <p:blipFill>
          <a:blip r:embed="rId2"/>
          <a:stretch>
            <a:fillRect/>
          </a:stretch>
        </p:blipFill>
        <p:spPr>
          <a:xfrm>
            <a:off x="1605340" y="773373"/>
            <a:ext cx="8981319" cy="5311254"/>
          </a:xfrm>
          <a:prstGeom prst="rect">
            <a:avLst/>
          </a:prstGeom>
        </p:spPr>
      </p:pic>
      <p:sp>
        <p:nvSpPr>
          <p:cNvPr id="7" name="TextBox 6">
            <a:extLst>
              <a:ext uri="{FF2B5EF4-FFF2-40B4-BE49-F238E27FC236}">
                <a16:creationId xmlns:a16="http://schemas.microsoft.com/office/drawing/2014/main" id="{53F99EF3-D750-39E6-F282-E365BDCDFCE1}"/>
              </a:ext>
            </a:extLst>
          </p:cNvPr>
          <p:cNvSpPr txBox="1"/>
          <p:nvPr/>
        </p:nvSpPr>
        <p:spPr>
          <a:xfrm>
            <a:off x="1200150" y="6084627"/>
            <a:ext cx="7886700" cy="369332"/>
          </a:xfrm>
          <a:prstGeom prst="rect">
            <a:avLst/>
          </a:prstGeom>
          <a:noFill/>
        </p:spPr>
        <p:txBody>
          <a:bodyPr wrap="square">
            <a:spAutoFit/>
          </a:bodyPr>
          <a:lstStyle/>
          <a:p>
            <a:r>
              <a:rPr lang="it-IT" dirty="0"/>
              <a:t>Exemple: polimeri (polietilena) imbinarea metal / ceramica-polimer</a:t>
            </a:r>
            <a:endParaRPr lang="en-US" dirty="0"/>
          </a:p>
        </p:txBody>
      </p:sp>
    </p:spTree>
    <p:extLst>
      <p:ext uri="{BB962C8B-B14F-4D97-AF65-F5344CB8AC3E}">
        <p14:creationId xmlns:p14="http://schemas.microsoft.com/office/powerpoint/2010/main" val="92313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30BE5-29DF-106A-F8BA-882B2E149280}"/>
              </a:ext>
            </a:extLst>
          </p:cNvPr>
          <p:cNvSpPr>
            <a:spLocks noGrp="1"/>
          </p:cNvSpPr>
          <p:nvPr>
            <p:ph type="title"/>
          </p:nvPr>
        </p:nvSpPr>
        <p:spPr>
          <a:xfrm>
            <a:off x="838200" y="365125"/>
            <a:ext cx="10515600" cy="932733"/>
          </a:xfrm>
        </p:spPr>
        <p:txBody>
          <a:bodyPr/>
          <a:lstStyle/>
          <a:p>
            <a:r>
              <a:rPr lang="ro-RO" b="1" i="1" dirty="0">
                <a:latin typeface="Times New Roman" panose="02020603050405020304" pitchFamily="18" charset="0"/>
                <a:ea typeface="Times New Roman" panose="02020603050405020304" pitchFamily="18" charset="0"/>
              </a:rPr>
              <a:t>Nucleul</a:t>
            </a:r>
            <a:r>
              <a:rPr lang="ro-RO" b="1" i="1" spc="-15"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atomic</a:t>
            </a:r>
            <a:endParaRPr lang="en-US" dirty="0"/>
          </a:p>
        </p:txBody>
      </p:sp>
      <p:sp>
        <p:nvSpPr>
          <p:cNvPr id="3" name="Content Placeholder 2">
            <a:extLst>
              <a:ext uri="{FF2B5EF4-FFF2-40B4-BE49-F238E27FC236}">
                <a16:creationId xmlns:a16="http://schemas.microsoft.com/office/drawing/2014/main" id="{FDD163AB-1DD8-32AC-C88A-132C8FFCE37B}"/>
              </a:ext>
            </a:extLst>
          </p:cNvPr>
          <p:cNvSpPr>
            <a:spLocks noGrp="1"/>
          </p:cNvSpPr>
          <p:nvPr>
            <p:ph idx="1"/>
          </p:nvPr>
        </p:nvSpPr>
        <p:spPr>
          <a:xfrm>
            <a:off x="838199" y="1297858"/>
            <a:ext cx="11001375" cy="3539613"/>
          </a:xfrm>
        </p:spPr>
        <p:txBody>
          <a:bodyPr>
            <a:normAutofit fontScale="77500" lnSpcReduction="20000"/>
          </a:bodyPr>
          <a:lstStyle/>
          <a:p>
            <a:pPr marL="342900" marR="0" lvl="0" indent="-342900">
              <a:spcBef>
                <a:spcPts val="585"/>
              </a:spcBef>
              <a:buSzPts val="1000"/>
              <a:buFont typeface="Times New Roman" panose="02020603050405020304" pitchFamily="18" charset="0"/>
              <a:buAutoNum type="alphaUcPeriod"/>
              <a:tabLst>
                <a:tab pos="588645" algn="l"/>
              </a:tabLst>
            </a:pPr>
            <a:r>
              <a:rPr lang="ro-RO" spc="-15" dirty="0">
                <a:latin typeface="Times New Roman" panose="02020603050405020304" pitchFamily="18" charset="0"/>
                <a:ea typeface="Times New Roman" panose="02020603050405020304" pitchFamily="18" charset="0"/>
              </a:rPr>
              <a:t>Nucleul</a:t>
            </a:r>
            <a:r>
              <a:rPr lang="ro-RO" spc="8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atomic</a:t>
            </a:r>
            <a:r>
              <a:rPr lang="ro-RO" spc="8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are</a:t>
            </a:r>
            <a:r>
              <a:rPr lang="ro-RO" spc="8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dimensiuni</a:t>
            </a:r>
            <a:r>
              <a:rPr lang="ro-RO" spc="8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a:t>
            </a:r>
            <a:r>
              <a:rPr lang="ro-RO" spc="8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ordinul</a:t>
            </a:r>
            <a:r>
              <a:rPr lang="ro-RO" spc="8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10</a:t>
            </a:r>
            <a:r>
              <a:rPr lang="ro-RO" spc="-15" baseline="30000" dirty="0">
                <a:latin typeface="Times New Roman" panose="02020603050405020304" pitchFamily="18" charset="0"/>
                <a:ea typeface="Times New Roman" panose="02020603050405020304" pitchFamily="18" charset="0"/>
              </a:rPr>
              <a:t>-15</a:t>
            </a:r>
            <a:r>
              <a:rPr lang="ro-RO" spc="-15" dirty="0">
                <a:latin typeface="Times New Roman" panose="02020603050405020304" pitchFamily="18" charset="0"/>
                <a:ea typeface="Times New Roman" panose="02020603050405020304" pitchFamily="18" charset="0"/>
              </a:rPr>
              <a:t>m</a:t>
            </a:r>
            <a:r>
              <a:rPr lang="ro-RO" spc="7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şi</a:t>
            </a:r>
            <a:r>
              <a:rPr lang="ro-RO" spc="8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concentrează</a:t>
            </a:r>
            <a:r>
              <a:rPr lang="ro-RO" spc="8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practic</a:t>
            </a:r>
            <a:r>
              <a:rPr lang="ro-RO" spc="95" dirty="0">
                <a:latin typeface="Times New Roman" panose="02020603050405020304" pitchFamily="18" charset="0"/>
                <a:ea typeface="Times New Roman" panose="02020603050405020304" pitchFamily="18" charset="0"/>
              </a:rPr>
              <a:t> </a:t>
            </a:r>
            <a:r>
              <a:rPr lang="ro-RO" spc="-20" dirty="0">
                <a:latin typeface="Times New Roman" panose="02020603050405020304" pitchFamily="18" charset="0"/>
                <a:ea typeface="Times New Roman" panose="02020603050405020304" pitchFamily="18" charset="0"/>
              </a:rPr>
              <a:t>masa</a:t>
            </a:r>
            <a:r>
              <a:rPr lang="en-US"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întregului</a:t>
            </a:r>
            <a:r>
              <a:rPr lang="ro-RO" spc="-60"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atom.</a:t>
            </a:r>
            <a:endParaRPr lang="en-US" spc="-10" dirty="0">
              <a:latin typeface="Times New Roman" panose="02020603050405020304" pitchFamily="18" charset="0"/>
              <a:ea typeface="Times New Roman" panose="02020603050405020304" pitchFamily="18" charset="0"/>
            </a:endParaRPr>
          </a:p>
          <a:p>
            <a:pPr marL="342900" marR="0" lvl="0" indent="-342900">
              <a:spcBef>
                <a:spcPts val="585"/>
              </a:spcBef>
              <a:buSzPts val="1000"/>
              <a:buFont typeface="Times New Roman" panose="02020603050405020304" pitchFamily="18" charset="0"/>
              <a:buAutoNum type="alphaUcPeriod"/>
              <a:tabLst>
                <a:tab pos="588645" algn="l"/>
              </a:tabLst>
            </a:pPr>
            <a:r>
              <a:rPr lang="ro-RO" spc="-15" dirty="0">
                <a:latin typeface="Times New Roman" panose="02020603050405020304" pitchFamily="18" charset="0"/>
                <a:ea typeface="Times New Roman" panose="02020603050405020304" pitchFamily="18" charset="0"/>
              </a:rPr>
              <a:t>Nucleul</a:t>
            </a:r>
            <a:r>
              <a:rPr lang="ro-RO" spc="-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este</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încărcat</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electric cu sarcină</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pozitivă. </a:t>
            </a:r>
            <a:endParaRPr lang="en-US" spc="-15" dirty="0">
              <a:latin typeface="Times New Roman" panose="02020603050405020304" pitchFamily="18" charset="0"/>
              <a:ea typeface="Times New Roman" panose="02020603050405020304" pitchFamily="18" charset="0"/>
            </a:endParaRPr>
          </a:p>
          <a:p>
            <a:pPr marL="342900" marR="0" lvl="0" indent="-342900">
              <a:spcBef>
                <a:spcPts val="585"/>
              </a:spcBef>
              <a:buSzPts val="1000"/>
              <a:buFont typeface="Times New Roman" panose="02020603050405020304" pitchFamily="18" charset="0"/>
              <a:buAutoNum type="alphaUcPeriod"/>
              <a:tabLst>
                <a:tab pos="588645" algn="l"/>
              </a:tabLst>
            </a:pPr>
            <a:r>
              <a:rPr lang="ro-RO" spc="-15" dirty="0">
                <a:latin typeface="Times New Roman" panose="02020603050405020304" pitchFamily="18" charset="0"/>
                <a:ea typeface="Times New Roman" panose="02020603050405020304" pitchFamily="18" charset="0"/>
              </a:rPr>
              <a:t>Nucleul</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este</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format</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din</a:t>
            </a:r>
            <a:r>
              <a:rPr lang="ro-RO" spc="-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protoni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neutroni. Protonii sunt particule elementare încărcate pozitiv cu sarcina +1e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masa aproximativ</a:t>
            </a:r>
            <a:r>
              <a:rPr lang="ro-RO" spc="-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1u; neutronii sunt</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particule elementare</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neutre</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electric,</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cu</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masa aproximativ </a:t>
            </a:r>
            <a:r>
              <a:rPr lang="ro-RO" spc="-20" dirty="0">
                <a:latin typeface="Times New Roman" panose="02020603050405020304" pitchFamily="18" charset="0"/>
                <a:ea typeface="Times New Roman" panose="02020603050405020304" pitchFamily="18" charset="0"/>
              </a:rPr>
              <a:t>1u.</a:t>
            </a:r>
            <a:endParaRPr lang="en-US" spc="-20" dirty="0">
              <a:latin typeface="Times New Roman" panose="02020603050405020304" pitchFamily="18" charset="0"/>
              <a:ea typeface="Times New Roman" panose="02020603050405020304" pitchFamily="18" charset="0"/>
            </a:endParaRPr>
          </a:p>
          <a:p>
            <a:pPr marL="342900" marR="0" lvl="0" indent="-342900">
              <a:spcBef>
                <a:spcPts val="585"/>
              </a:spcBef>
              <a:buSzPts val="1000"/>
              <a:buFont typeface="Times New Roman" panose="02020603050405020304" pitchFamily="18" charset="0"/>
              <a:buAutoNum type="alphaUcPeriod"/>
              <a:tabLst>
                <a:tab pos="588645" algn="l"/>
              </a:tabLst>
            </a:pPr>
            <a:r>
              <a:rPr lang="ro-RO" spc="-15" dirty="0">
                <a:latin typeface="Times New Roman" panose="02020603050405020304" pitchFamily="18" charset="0"/>
                <a:ea typeface="Times New Roman" panose="02020603050405020304" pitchFamily="18" charset="0"/>
              </a:rPr>
              <a:t>Nucleul</a:t>
            </a:r>
            <a:r>
              <a:rPr lang="ro-RO" spc="-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este</a:t>
            </a:r>
            <a:r>
              <a:rPr lang="ro-RO" spc="-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caracterizat</a:t>
            </a:r>
            <a:r>
              <a:rPr lang="ro-RO" spc="-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prin</a:t>
            </a:r>
            <a:r>
              <a:rPr lang="ro-RO" spc="-3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două</a:t>
            </a:r>
            <a:r>
              <a:rPr lang="ro-RO" spc="-2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numere:</a:t>
            </a:r>
            <a:endParaRPr lang="en-US" sz="3600" spc="-15" dirty="0">
              <a:latin typeface="Times New Roman" panose="02020603050405020304" pitchFamily="18" charset="0"/>
              <a:ea typeface="Times New Roman" panose="02020603050405020304" pitchFamily="18" charset="0"/>
            </a:endParaRPr>
          </a:p>
          <a:p>
            <a:pPr marL="742950" marR="193040" lvl="1" indent="-285750" algn="just">
              <a:spcBef>
                <a:spcPts val="605"/>
              </a:spcBef>
              <a:buSzPts val="1000"/>
              <a:buFont typeface="Times New Roman" panose="02020603050405020304" pitchFamily="18" charset="0"/>
              <a:buChar char="-"/>
              <a:tabLst>
                <a:tab pos="513080" algn="l"/>
              </a:tabLst>
            </a:pPr>
            <a:r>
              <a:rPr lang="ro-RO" b="1" i="1" dirty="0">
                <a:solidFill>
                  <a:srgbClr val="FF0000"/>
                </a:solidFill>
                <a:latin typeface="Times New Roman" panose="02020603050405020304" pitchFamily="18" charset="0"/>
                <a:ea typeface="Times New Roman" panose="02020603050405020304" pitchFamily="18" charset="0"/>
              </a:rPr>
              <a:t>numărul de ordine </a:t>
            </a:r>
            <a:r>
              <a:rPr lang="ro-RO" b="1" dirty="0">
                <a:solidFill>
                  <a:srgbClr val="FF0000"/>
                </a:solidFill>
                <a:latin typeface="Times New Roman" panose="02020603050405020304" pitchFamily="18" charset="0"/>
                <a:ea typeface="Times New Roman" panose="02020603050405020304" pitchFamily="18" charset="0"/>
              </a:rPr>
              <a:t>Z </a:t>
            </a:r>
            <a:r>
              <a:rPr lang="ro-RO" dirty="0">
                <a:latin typeface="Times New Roman" panose="02020603050405020304" pitchFamily="18" charset="0"/>
                <a:ea typeface="Times New Roman" panose="02020603050405020304" pitchFamily="18" charset="0"/>
              </a:rPr>
              <a:t>(sau </a:t>
            </a:r>
            <a:r>
              <a:rPr lang="ro-RO" i="1" dirty="0">
                <a:latin typeface="Times New Roman" panose="02020603050405020304" pitchFamily="18" charset="0"/>
                <a:ea typeface="Times New Roman" panose="02020603050405020304" pitchFamily="18" charset="0"/>
              </a:rPr>
              <a:t>număr atomic</a:t>
            </a:r>
            <a:r>
              <a:rPr lang="ro-RO" dirty="0">
                <a:latin typeface="Times New Roman" panose="02020603050405020304" pitchFamily="18" charset="0"/>
                <a:ea typeface="Times New Roman" panose="02020603050405020304" pitchFamily="18" charset="0"/>
              </a:rPr>
              <a:t>), care reprezintă numărul de protoni din nucleu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determină </a:t>
            </a:r>
            <a:r>
              <a:rPr lang="ro-RO" dirty="0" err="1">
                <a:latin typeface="Times New Roman" panose="02020603050405020304" pitchFamily="18" charset="0"/>
                <a:ea typeface="Times New Roman" panose="02020603050405020304" pitchFamily="18" charset="0"/>
              </a:rPr>
              <a:t>poziţia</a:t>
            </a:r>
            <a:r>
              <a:rPr lang="ro-RO" dirty="0">
                <a:latin typeface="Times New Roman" panose="02020603050405020304" pitchFamily="18" charset="0"/>
                <a:ea typeface="Times New Roman" panose="02020603050405020304" pitchFamily="18" charset="0"/>
              </a:rPr>
              <a:t> atomului în tabelul periodic al elementelor. Sarcina</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nucleului este +</a:t>
            </a:r>
            <a:r>
              <a:rPr lang="ro-RO" dirty="0" err="1">
                <a:latin typeface="Times New Roman" panose="02020603050405020304" pitchFamily="18" charset="0"/>
                <a:ea typeface="Times New Roman" panose="02020603050405020304" pitchFamily="18" charset="0"/>
              </a:rPr>
              <a:t>Ze</a:t>
            </a:r>
            <a:r>
              <a:rPr lang="ro-RO" dirty="0">
                <a:latin typeface="Times New Roman" panose="02020603050405020304" pitchFamily="18" charset="0"/>
                <a:ea typeface="Times New Roman" panose="02020603050405020304" pitchFamily="18" charset="0"/>
              </a:rPr>
              <a:t>, unde „e” este sarcina electrică elementară (1e = 1,6 × 10</a:t>
            </a:r>
            <a:r>
              <a:rPr lang="ro-RO" baseline="30000" dirty="0">
                <a:latin typeface="Times New Roman" panose="02020603050405020304" pitchFamily="18" charset="0"/>
                <a:ea typeface="Times New Roman" panose="02020603050405020304" pitchFamily="18" charset="0"/>
              </a:rPr>
              <a:t>-19</a:t>
            </a:r>
            <a:r>
              <a:rPr lang="ro-RO" dirty="0">
                <a:latin typeface="Times New Roman" panose="02020603050405020304" pitchFamily="18" charset="0"/>
                <a:ea typeface="Times New Roman" panose="02020603050405020304" pitchFamily="18" charset="0"/>
              </a:rPr>
              <a:t>C, C = </a:t>
            </a:r>
            <a:r>
              <a:rPr lang="ro-RO" spc="-10" dirty="0">
                <a:latin typeface="Times New Roman" panose="02020603050405020304" pitchFamily="18" charset="0"/>
                <a:ea typeface="Times New Roman" panose="02020603050405020304" pitchFamily="18" charset="0"/>
              </a:rPr>
              <a:t>coulomb)</a:t>
            </a:r>
            <a:endParaRPr lang="en-US" sz="3200" dirty="0">
              <a:latin typeface="Times New Roman" panose="02020603050405020304" pitchFamily="18" charset="0"/>
              <a:ea typeface="Times New Roman" panose="02020603050405020304" pitchFamily="18" charset="0"/>
            </a:endParaRPr>
          </a:p>
          <a:p>
            <a:pPr marL="742950" marR="191770" lvl="1" indent="-285750" algn="just">
              <a:spcBef>
                <a:spcPts val="605"/>
              </a:spcBef>
              <a:buSzPts val="1000"/>
              <a:buFont typeface="Times New Roman" panose="02020603050405020304" pitchFamily="18" charset="0"/>
              <a:buChar char="-"/>
              <a:tabLst>
                <a:tab pos="531495" algn="l"/>
              </a:tabLst>
            </a:pPr>
            <a:r>
              <a:rPr lang="ro-RO" b="1" i="1" dirty="0">
                <a:solidFill>
                  <a:srgbClr val="FF0000"/>
                </a:solidFill>
                <a:latin typeface="Times New Roman" panose="02020603050405020304" pitchFamily="18" charset="0"/>
                <a:ea typeface="Times New Roman" panose="02020603050405020304" pitchFamily="18" charset="0"/>
              </a:rPr>
              <a:t>numărul de masă </a:t>
            </a:r>
            <a:r>
              <a:rPr lang="ro-RO" b="1" dirty="0">
                <a:solidFill>
                  <a:srgbClr val="FF0000"/>
                </a:solidFill>
                <a:latin typeface="Times New Roman" panose="02020603050405020304" pitchFamily="18" charset="0"/>
                <a:ea typeface="Times New Roman" panose="02020603050405020304" pitchFamily="18" charset="0"/>
              </a:rPr>
              <a:t>A, </a:t>
            </a:r>
            <a:r>
              <a:rPr lang="ro-RO" dirty="0">
                <a:latin typeface="Times New Roman" panose="02020603050405020304" pitchFamily="18" charset="0"/>
                <a:ea typeface="Times New Roman" panose="02020603050405020304" pitchFamily="18" charset="0"/>
              </a:rPr>
              <a:t>care reprezintă numărul total de protoni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neutroni din nucleu. Cum atât masa protonului cât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a neutronului sunt apropiate de 1u, numărul de masă reprezintă aproximativ masa nucleului exprimată în u.</a:t>
            </a:r>
            <a:endParaRPr lang="en-US" sz="3200" dirty="0">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3C5235A8-D5BC-2855-A4FD-146C8566B6F8}"/>
              </a:ext>
            </a:extLst>
          </p:cNvPr>
          <p:cNvPicPr>
            <a:picLocks noChangeAspect="1"/>
          </p:cNvPicPr>
          <p:nvPr/>
        </p:nvPicPr>
        <p:blipFill>
          <a:blip r:embed="rId2"/>
          <a:stretch>
            <a:fillRect/>
          </a:stretch>
        </p:blipFill>
        <p:spPr>
          <a:xfrm>
            <a:off x="8273844" y="4526202"/>
            <a:ext cx="3779119" cy="2331797"/>
          </a:xfrm>
          <a:prstGeom prst="rect">
            <a:avLst/>
          </a:prstGeom>
        </p:spPr>
      </p:pic>
      <p:sp>
        <p:nvSpPr>
          <p:cNvPr id="7" name="TextBox 6">
            <a:extLst>
              <a:ext uri="{FF2B5EF4-FFF2-40B4-BE49-F238E27FC236}">
                <a16:creationId xmlns:a16="http://schemas.microsoft.com/office/drawing/2014/main" id="{FE8649D8-309C-045D-B545-68EE62A61E09}"/>
              </a:ext>
            </a:extLst>
          </p:cNvPr>
          <p:cNvSpPr txBox="1"/>
          <p:nvPr/>
        </p:nvSpPr>
        <p:spPr>
          <a:xfrm>
            <a:off x="868928" y="4977743"/>
            <a:ext cx="7404916" cy="1316258"/>
          </a:xfrm>
          <a:prstGeom prst="rect">
            <a:avLst/>
          </a:prstGeom>
          <a:noFill/>
        </p:spPr>
        <p:txBody>
          <a:bodyPr wrap="square">
            <a:spAutoFit/>
          </a:bodyPr>
          <a:lstStyle/>
          <a:p>
            <a:pPr marL="342900" marR="193040" lvl="0" indent="-342900" algn="just">
              <a:lnSpc>
                <a:spcPct val="97000"/>
              </a:lnSpc>
              <a:spcBef>
                <a:spcPts val="635"/>
              </a:spcBef>
              <a:buSzPts val="1000"/>
              <a:buFont typeface="Times New Roman" panose="02020603050405020304" pitchFamily="18" charset="0"/>
              <a:buAutoNum type="alphaUcPeriod"/>
              <a:tabLst>
                <a:tab pos="600710" algn="l"/>
              </a:tabLst>
            </a:pPr>
            <a:r>
              <a:rPr lang="ro-RO" spc="-15" dirty="0">
                <a:latin typeface="Times New Roman" panose="02020603050405020304" pitchFamily="18" charset="0"/>
                <a:ea typeface="Times New Roman" panose="02020603050405020304" pitchFamily="18" charset="0"/>
              </a:rPr>
              <a:t>Simbolic un nucleu se notează </a:t>
            </a:r>
            <a:r>
              <a:rPr lang="ro-RO" sz="1400" b="1" spc="-15" dirty="0">
                <a:latin typeface="Times New Roman" panose="02020603050405020304" pitchFamily="18" charset="0"/>
                <a:ea typeface="Times New Roman" panose="02020603050405020304" pitchFamily="18" charset="0"/>
              </a:rPr>
              <a:t>Z</a:t>
            </a:r>
            <a:r>
              <a:rPr lang="ro-RO" sz="2800" b="1" spc="-15" dirty="0">
                <a:latin typeface="Times New Roman" panose="02020603050405020304" pitchFamily="18" charset="0"/>
                <a:ea typeface="Times New Roman" panose="02020603050405020304" pitchFamily="18" charset="0"/>
              </a:rPr>
              <a:t>X</a:t>
            </a:r>
            <a:r>
              <a:rPr lang="ro-RO" sz="2800" b="1" spc="-15" baseline="30000" dirty="0">
                <a:latin typeface="Times New Roman" panose="02020603050405020304" pitchFamily="18" charset="0"/>
                <a:ea typeface="Times New Roman" panose="02020603050405020304" pitchFamily="18" charset="0"/>
              </a:rPr>
              <a:t>A</a:t>
            </a:r>
            <a:r>
              <a:rPr lang="ro-RO" spc="-15" dirty="0">
                <a:latin typeface="Times New Roman" panose="02020603050405020304" pitchFamily="18" charset="0"/>
                <a:ea typeface="Times New Roman" panose="02020603050405020304" pitchFamily="18" charset="0"/>
              </a:rPr>
              <a:t>, unde X este simbolul chimic al atomului</a:t>
            </a:r>
            <a:r>
              <a:rPr lang="ro-RO" spc="2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iar Z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A, ca indic</a:t>
            </a:r>
            <a:r>
              <a:rPr lang="en-US" spc="-15" dirty="0">
                <a:latin typeface="Times New Roman" panose="02020603050405020304" pitchFamily="18" charset="0"/>
                <a:ea typeface="Times New Roman" panose="02020603050405020304" pitchFamily="18" charset="0"/>
              </a:rPr>
              <a:t>e</a:t>
            </a:r>
            <a:r>
              <a:rPr lang="ro-RO" spc="-15" dirty="0">
                <a:latin typeface="Times New Roman" panose="02020603050405020304" pitchFamily="18" charset="0"/>
                <a:ea typeface="Times New Roman" panose="02020603050405020304" pitchFamily="18" charset="0"/>
              </a:rPr>
              <a:t> inferiori, respectiv superior, sunt numărul de ordine, respectiv numărul de masă. (A si Z se pot scrie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ambii de </a:t>
            </a:r>
            <a:r>
              <a:rPr lang="ro-RO" spc="-15" dirty="0" err="1">
                <a:latin typeface="Times New Roman" panose="02020603050405020304" pitchFamily="18" charset="0"/>
                <a:ea typeface="Times New Roman" panose="02020603050405020304" pitchFamily="18" charset="0"/>
              </a:rPr>
              <a:t>aceeaşi</a:t>
            </a:r>
            <a:r>
              <a:rPr lang="ro-RO" spc="-15" dirty="0">
                <a:latin typeface="Times New Roman" panose="02020603050405020304" pitchFamily="18" charset="0"/>
                <a:ea typeface="Times New Roman" panose="02020603050405020304" pitchFamily="18" charset="0"/>
              </a:rPr>
              <a:t> parte a simbolului</a:t>
            </a:r>
            <a:r>
              <a:rPr lang="ro-RO" spc="200"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elementului).</a:t>
            </a:r>
            <a:endParaRPr lang="en-US" spc="-1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2782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888D-4E39-AEC2-7134-B957FB5E8D54}"/>
              </a:ext>
            </a:extLst>
          </p:cNvPr>
          <p:cNvSpPr>
            <a:spLocks noGrp="1"/>
          </p:cNvSpPr>
          <p:nvPr>
            <p:ph type="title"/>
          </p:nvPr>
        </p:nvSpPr>
        <p:spPr/>
        <p:txBody>
          <a:bodyPr/>
          <a:lstStyle/>
          <a:p>
            <a:r>
              <a:rPr lang="ro-RO" b="1" i="1" dirty="0" err="1">
                <a:latin typeface="Times New Roman" panose="02020603050405020304" pitchFamily="18" charset="0"/>
                <a:ea typeface="Times New Roman" panose="02020603050405020304" pitchFamily="18" charset="0"/>
              </a:rPr>
              <a:t>Forţe</a:t>
            </a:r>
            <a:r>
              <a:rPr lang="ro-RO" b="1" i="1" spc="-10"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Van</a:t>
            </a:r>
            <a:r>
              <a:rPr lang="ro-RO" b="1" i="1" spc="-10" dirty="0">
                <a:latin typeface="Times New Roman" panose="02020603050405020304" pitchFamily="18" charset="0"/>
                <a:ea typeface="Times New Roman" panose="02020603050405020304" pitchFamily="18" charset="0"/>
              </a:rPr>
              <a:t> </a:t>
            </a:r>
            <a:r>
              <a:rPr lang="ro-RO" b="1" i="1" dirty="0" err="1">
                <a:latin typeface="Times New Roman" panose="02020603050405020304" pitchFamily="18" charset="0"/>
                <a:ea typeface="Times New Roman" panose="02020603050405020304" pitchFamily="18" charset="0"/>
              </a:rPr>
              <a:t>der</a:t>
            </a:r>
            <a:r>
              <a:rPr lang="ro-RO" b="1" i="1" spc="-15" dirty="0">
                <a:latin typeface="Times New Roman" panose="02020603050405020304" pitchFamily="18" charset="0"/>
                <a:ea typeface="Times New Roman" panose="02020603050405020304" pitchFamily="18" charset="0"/>
              </a:rPr>
              <a:t> </a:t>
            </a:r>
            <a:r>
              <a:rPr lang="ro-RO" b="1" i="1" spc="-10" dirty="0" err="1">
                <a:latin typeface="Times New Roman" panose="02020603050405020304" pitchFamily="18" charset="0"/>
                <a:ea typeface="Times New Roman" panose="02020603050405020304" pitchFamily="18" charset="0"/>
              </a:rPr>
              <a:t>Waals</a:t>
            </a:r>
            <a:endParaRPr lang="en-US" dirty="0"/>
          </a:p>
        </p:txBody>
      </p:sp>
      <p:sp>
        <p:nvSpPr>
          <p:cNvPr id="3" name="Content Placeholder 2">
            <a:extLst>
              <a:ext uri="{FF2B5EF4-FFF2-40B4-BE49-F238E27FC236}">
                <a16:creationId xmlns:a16="http://schemas.microsoft.com/office/drawing/2014/main" id="{4C34E43D-D0A5-2375-9603-6927CCFFE07E}"/>
              </a:ext>
            </a:extLst>
          </p:cNvPr>
          <p:cNvSpPr>
            <a:spLocks noGrp="1"/>
          </p:cNvSpPr>
          <p:nvPr>
            <p:ph idx="1"/>
          </p:nvPr>
        </p:nvSpPr>
        <p:spPr/>
        <p:txBody>
          <a:bodyPr>
            <a:normAutofit fontScale="92500" lnSpcReduction="20000"/>
          </a:bodyPr>
          <a:lstStyle/>
          <a:p>
            <a:pPr marL="342900" marR="195580" lvl="0" indent="-342900" algn="just">
              <a:spcBef>
                <a:spcPts val="580"/>
              </a:spcBef>
              <a:buSzPts val="1000"/>
              <a:buFont typeface="Times New Roman" panose="02020603050405020304" pitchFamily="18" charset="0"/>
              <a:buAutoNum type="alphaUcPeriod"/>
              <a:tabLst>
                <a:tab pos="661670" algn="l"/>
              </a:tabLst>
            </a:pPr>
            <a:r>
              <a:rPr lang="ro-RO" spc="-15" dirty="0" err="1">
                <a:latin typeface="Times New Roman" panose="02020603050405020304" pitchFamily="18" charset="0"/>
                <a:ea typeface="Times New Roman" panose="02020603050405020304" pitchFamily="18" charset="0"/>
              </a:rPr>
              <a:t>Forţele</a:t>
            </a:r>
            <a:r>
              <a:rPr lang="ro-RO" spc="-15" dirty="0">
                <a:latin typeface="Times New Roman" panose="02020603050405020304" pitchFamily="18" charset="0"/>
                <a:ea typeface="Times New Roman" panose="02020603050405020304" pitchFamily="18" charset="0"/>
              </a:rPr>
              <a:t> van </a:t>
            </a:r>
            <a:r>
              <a:rPr lang="ro-RO" spc="-15" dirty="0" err="1">
                <a:latin typeface="Times New Roman" panose="02020603050405020304" pitchFamily="18" charset="0"/>
                <a:ea typeface="Times New Roman" panose="02020603050405020304" pitchFamily="18" charset="0"/>
              </a:rPr>
              <a:t>der</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Waals</a:t>
            </a:r>
            <a:r>
              <a:rPr lang="ro-RO" spc="-15" dirty="0">
                <a:latin typeface="Times New Roman" panose="02020603050405020304" pitchFamily="18" charset="0"/>
                <a:ea typeface="Times New Roman" panose="02020603050405020304" pitchFamily="18" charset="0"/>
              </a:rPr>
              <a:t> sunt </a:t>
            </a:r>
            <a:r>
              <a:rPr lang="ro-RO" spc="-15" dirty="0" err="1">
                <a:latin typeface="Times New Roman" panose="02020603050405020304" pitchFamily="18" charset="0"/>
                <a:ea typeface="Times New Roman" panose="02020603050405020304" pitchFamily="18" charset="0"/>
              </a:rPr>
              <a:t>forţe</a:t>
            </a:r>
            <a:r>
              <a:rPr lang="ro-RO" spc="-15" dirty="0">
                <a:latin typeface="Times New Roman" panose="02020603050405020304" pitchFamily="18" charset="0"/>
                <a:ea typeface="Times New Roman" panose="02020603050405020304" pitchFamily="18" charset="0"/>
              </a:rPr>
              <a:t> de </a:t>
            </a:r>
            <a:r>
              <a:rPr lang="ro-RO" spc="-15" dirty="0" err="1">
                <a:latin typeface="Times New Roman" panose="02020603050405020304" pitchFamily="18" charset="0"/>
                <a:ea typeface="Times New Roman" panose="02020603050405020304" pitchFamily="18" charset="0"/>
              </a:rPr>
              <a:t>atracţie</a:t>
            </a:r>
            <a:r>
              <a:rPr lang="ro-RO" spc="-15" dirty="0">
                <a:latin typeface="Times New Roman" panose="02020603050405020304" pitchFamily="18" charset="0"/>
                <a:ea typeface="Times New Roman" panose="02020603050405020304" pitchFamily="18" charset="0"/>
              </a:rPr>
              <a:t> slabe, ce se manifestă doar pe </a:t>
            </a:r>
            <a:r>
              <a:rPr lang="ro-RO" spc="-15" dirty="0" err="1">
                <a:latin typeface="Times New Roman" panose="02020603050405020304" pitchFamily="18" charset="0"/>
                <a:ea typeface="Times New Roman" panose="02020603050405020304" pitchFamily="18" charset="0"/>
              </a:rPr>
              <a:t>distanţe</a:t>
            </a:r>
            <a:r>
              <a:rPr lang="ro-RO" spc="-15" dirty="0">
                <a:latin typeface="Times New Roman" panose="02020603050405020304" pitchFamily="18" charset="0"/>
                <a:ea typeface="Times New Roman" panose="02020603050405020304" pitchFamily="18" charset="0"/>
              </a:rPr>
              <a:t> foarte mici, scăzând foarte repede cu </a:t>
            </a:r>
            <a:r>
              <a:rPr lang="ro-RO" spc="-15" dirty="0" err="1">
                <a:latin typeface="Times New Roman" panose="02020603050405020304" pitchFamily="18" charset="0"/>
                <a:ea typeface="Times New Roman" panose="02020603050405020304" pitchFamily="18" charset="0"/>
              </a:rPr>
              <a:t>distanţa</a:t>
            </a:r>
            <a:r>
              <a:rPr lang="ro-RO" spc="-15" dirty="0">
                <a:latin typeface="Times New Roman" panose="02020603050405020304" pitchFamily="18" charset="0"/>
                <a:ea typeface="Times New Roman" panose="02020603050405020304" pitchFamily="18" charset="0"/>
              </a:rPr>
              <a:t> dintre molecule. Ele pot fi datorate </a:t>
            </a:r>
            <a:r>
              <a:rPr lang="ro-RO" spc="-15" dirty="0" err="1">
                <a:latin typeface="Times New Roman" panose="02020603050405020304" pitchFamily="18" charset="0"/>
                <a:ea typeface="Times New Roman" panose="02020603050405020304" pitchFamily="18" charset="0"/>
              </a:rPr>
              <a:t>interacţiunilor</a:t>
            </a:r>
            <a:r>
              <a:rPr lang="ro-RO" spc="-15" dirty="0">
                <a:latin typeface="Times New Roman" panose="02020603050405020304" pitchFamily="18" charset="0"/>
                <a:ea typeface="Times New Roman" panose="02020603050405020304" pitchFamily="18" charset="0"/>
              </a:rPr>
              <a:t> de origine electrostatică între dipolii moleculari.</a:t>
            </a:r>
            <a:endParaRPr lang="en-US" spc="-15" dirty="0">
              <a:latin typeface="Times New Roman" panose="02020603050405020304" pitchFamily="18" charset="0"/>
              <a:ea typeface="Times New Roman" panose="02020603050405020304" pitchFamily="18" charset="0"/>
            </a:endParaRPr>
          </a:p>
          <a:p>
            <a:pPr marL="342900" marR="0" lvl="0" indent="-342900" algn="just">
              <a:spcBef>
                <a:spcPts val="610"/>
              </a:spcBef>
              <a:buSzPts val="1000"/>
              <a:buFont typeface="Times New Roman" panose="02020603050405020304" pitchFamily="18" charset="0"/>
              <a:buAutoNum type="alphaUcPeriod"/>
              <a:tabLst>
                <a:tab pos="662305" algn="l"/>
              </a:tabLst>
            </a:pPr>
            <a:r>
              <a:rPr lang="ro-RO" spc="-15" dirty="0">
                <a:latin typeface="Times New Roman" panose="02020603050405020304" pitchFamily="18" charset="0"/>
                <a:ea typeface="Times New Roman" panose="02020603050405020304" pitchFamily="18" charset="0"/>
              </a:rPr>
              <a:t>Astfel</a:t>
            </a:r>
            <a:r>
              <a:rPr lang="ro-RO" spc="-3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putem</a:t>
            </a:r>
            <a:r>
              <a:rPr lang="ro-RO" spc="-30"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avea:</a:t>
            </a:r>
            <a:endParaRPr lang="en-US" spc="-10" dirty="0">
              <a:latin typeface="Times New Roman" panose="02020603050405020304" pitchFamily="18" charset="0"/>
              <a:ea typeface="Times New Roman" panose="02020603050405020304" pitchFamily="18" charset="0"/>
            </a:endParaRPr>
          </a:p>
          <a:p>
            <a:pPr marL="342900" marR="0" lvl="0" indent="-342900" algn="just">
              <a:spcBef>
                <a:spcPts val="610"/>
              </a:spcBef>
              <a:buSzPts val="1000"/>
              <a:buFont typeface="Times New Roman" panose="02020603050405020304" pitchFamily="18" charset="0"/>
              <a:buAutoNum type="alphaUcPeriod"/>
              <a:tabLst>
                <a:tab pos="662305" algn="l"/>
              </a:tabLst>
            </a:pPr>
            <a:endParaRPr lang="en-US" spc="-15" dirty="0">
              <a:latin typeface="Times New Roman" panose="02020603050405020304" pitchFamily="18" charset="0"/>
              <a:ea typeface="Times New Roman" panose="02020603050405020304" pitchFamily="18" charset="0"/>
            </a:endParaRPr>
          </a:p>
          <a:p>
            <a:pPr marL="433705" marR="0" algn="just">
              <a:lnSpc>
                <a:spcPts val="1145"/>
              </a:lnSpc>
              <a:spcBef>
                <a:spcPts val="75"/>
              </a:spcBef>
              <a:buNone/>
            </a:pPr>
            <a:r>
              <a:rPr lang="ro-RO" dirty="0" err="1">
                <a:latin typeface="Times New Roman" panose="02020603050405020304" pitchFamily="18" charset="0"/>
                <a:ea typeface="Times New Roman" panose="02020603050405020304" pitchFamily="18" charset="0"/>
              </a:rPr>
              <a:t>interacţiuni</a:t>
            </a:r>
            <a:r>
              <a:rPr lang="ro-RO" spc="3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dipol</a:t>
            </a:r>
            <a:r>
              <a:rPr lang="ro-RO" spc="3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t>
            </a:r>
            <a:r>
              <a:rPr lang="ro-RO" spc="30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dipol,</a:t>
            </a:r>
            <a:r>
              <a:rPr lang="ro-RO" spc="3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care</a:t>
            </a:r>
            <a:r>
              <a:rPr lang="ro-RO" spc="3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apar</a:t>
            </a:r>
            <a:r>
              <a:rPr lang="ro-RO" spc="3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între</a:t>
            </a:r>
            <a:r>
              <a:rPr lang="ro-RO" spc="3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centrul</a:t>
            </a:r>
            <a:r>
              <a:rPr lang="ro-RO" spc="3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sarcinilor</a:t>
            </a:r>
            <a:r>
              <a:rPr lang="ro-RO" spc="3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pozitive</a:t>
            </a:r>
            <a:r>
              <a:rPr lang="ro-RO" spc="310" dirty="0">
                <a:latin typeface="Times New Roman" panose="02020603050405020304" pitchFamily="18" charset="0"/>
                <a:ea typeface="Times New Roman" panose="02020603050405020304" pitchFamily="18" charset="0"/>
              </a:rPr>
              <a:t> </a:t>
            </a:r>
            <a:endParaRPr lang="en-US" spc="310" dirty="0">
              <a:latin typeface="Times New Roman" panose="02020603050405020304" pitchFamily="18" charset="0"/>
              <a:ea typeface="Times New Roman" panose="02020603050405020304" pitchFamily="18" charset="0"/>
            </a:endParaRPr>
          </a:p>
          <a:p>
            <a:pPr marL="433705" marR="0" algn="just">
              <a:lnSpc>
                <a:spcPts val="1145"/>
              </a:lnSpc>
              <a:spcBef>
                <a:spcPts val="75"/>
              </a:spcBef>
              <a:buNone/>
            </a:pPr>
            <a:endParaRPr lang="en-US" spc="310" dirty="0">
              <a:latin typeface="Times New Roman" panose="02020603050405020304" pitchFamily="18" charset="0"/>
              <a:ea typeface="Times New Roman" panose="02020603050405020304" pitchFamily="18" charset="0"/>
            </a:endParaRPr>
          </a:p>
          <a:p>
            <a:pPr marL="433705" marR="0" algn="just">
              <a:lnSpc>
                <a:spcPts val="1145"/>
              </a:lnSpc>
              <a:spcBef>
                <a:spcPts val="75"/>
              </a:spcBef>
              <a:buNone/>
            </a:pPr>
            <a:r>
              <a:rPr lang="ro-RO" dirty="0">
                <a:latin typeface="Times New Roman" panose="02020603050405020304" pitchFamily="18" charset="0"/>
                <a:ea typeface="Times New Roman" panose="02020603050405020304" pitchFamily="18" charset="0"/>
              </a:rPr>
              <a:t>ale</a:t>
            </a:r>
            <a:r>
              <a:rPr lang="ro-RO" spc="330" dirty="0">
                <a:latin typeface="Times New Roman" panose="02020603050405020304" pitchFamily="18" charset="0"/>
                <a:ea typeface="Times New Roman" panose="02020603050405020304" pitchFamily="18" charset="0"/>
              </a:rPr>
              <a:t> </a:t>
            </a:r>
            <a:r>
              <a:rPr lang="ro-RO" spc="-20" dirty="0">
                <a:latin typeface="Times New Roman" panose="02020603050405020304" pitchFamily="18" charset="0"/>
                <a:ea typeface="Times New Roman" panose="02020603050405020304" pitchFamily="18" charset="0"/>
              </a:rPr>
              <a:t>unei</a:t>
            </a:r>
            <a:r>
              <a:rPr lang="en-US"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molecule</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polare</a:t>
            </a:r>
            <a:r>
              <a:rPr lang="ro-RO" spc="-30"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şi</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centrul</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sarcinilor</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negative</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al</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altei</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molecule</a:t>
            </a:r>
            <a:r>
              <a:rPr lang="ro-RO" spc="-25" dirty="0">
                <a:latin typeface="Times New Roman" panose="02020603050405020304" pitchFamily="18" charset="0"/>
                <a:ea typeface="Times New Roman" panose="02020603050405020304" pitchFamily="18" charset="0"/>
              </a:rPr>
              <a:t> </a:t>
            </a:r>
            <a:endParaRPr lang="en-US" spc="-25" dirty="0">
              <a:latin typeface="Times New Roman" panose="02020603050405020304" pitchFamily="18" charset="0"/>
              <a:ea typeface="Times New Roman" panose="02020603050405020304" pitchFamily="18" charset="0"/>
            </a:endParaRPr>
          </a:p>
          <a:p>
            <a:pPr marL="433705" marR="0" algn="just">
              <a:lnSpc>
                <a:spcPts val="1145"/>
              </a:lnSpc>
              <a:spcBef>
                <a:spcPts val="75"/>
              </a:spcBef>
              <a:buNone/>
            </a:pPr>
            <a:endParaRPr lang="en-US" spc="-25" dirty="0">
              <a:latin typeface="Times New Roman" panose="02020603050405020304" pitchFamily="18" charset="0"/>
              <a:ea typeface="Times New Roman" panose="02020603050405020304" pitchFamily="18" charset="0"/>
            </a:endParaRPr>
          </a:p>
          <a:p>
            <a:pPr marL="433705" marR="0" algn="just">
              <a:lnSpc>
                <a:spcPts val="1145"/>
              </a:lnSpc>
              <a:spcBef>
                <a:spcPts val="75"/>
              </a:spcBef>
              <a:buNone/>
            </a:pPr>
            <a:r>
              <a:rPr lang="ro-RO" spc="-10" dirty="0">
                <a:latin typeface="Times New Roman" panose="02020603050405020304" pitchFamily="18" charset="0"/>
                <a:ea typeface="Times New Roman" panose="02020603050405020304" pitchFamily="18" charset="0"/>
              </a:rPr>
              <a:t>polare;</a:t>
            </a:r>
            <a:endParaRPr lang="en-US" dirty="0">
              <a:latin typeface="Times New Roman" panose="02020603050405020304" pitchFamily="18" charset="0"/>
              <a:ea typeface="Times New Roman" panose="02020603050405020304" pitchFamily="18" charset="0"/>
            </a:endParaRPr>
          </a:p>
          <a:p>
            <a:pPr marL="433070" marR="194945" algn="just">
              <a:spcBef>
                <a:spcPts val="75"/>
              </a:spcBef>
              <a:buNone/>
            </a:pPr>
            <a:endParaRPr lang="en-US" dirty="0">
              <a:latin typeface="Times New Roman" panose="02020603050405020304" pitchFamily="18" charset="0"/>
              <a:ea typeface="Times New Roman" panose="02020603050405020304" pitchFamily="18" charset="0"/>
            </a:endParaRPr>
          </a:p>
          <a:p>
            <a:pPr marL="433070" marR="194945" algn="just">
              <a:spcBef>
                <a:spcPts val="75"/>
              </a:spcBef>
              <a:buNone/>
            </a:pPr>
            <a:r>
              <a:rPr lang="ro-RO" dirty="0" err="1">
                <a:latin typeface="Times New Roman" panose="02020603050405020304" pitchFamily="18" charset="0"/>
                <a:ea typeface="Times New Roman" panose="02020603050405020304" pitchFamily="18" charset="0"/>
              </a:rPr>
              <a:t>interacţiuni</a:t>
            </a:r>
            <a:r>
              <a:rPr lang="ro-RO" dirty="0">
                <a:latin typeface="Times New Roman" panose="02020603050405020304" pitchFamily="18" charset="0"/>
                <a:ea typeface="Times New Roman" panose="02020603050405020304" pitchFamily="18" charset="0"/>
              </a:rPr>
              <a:t> dipol - dipol indus, care pot implica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molecule nepolare, dar care, sub </a:t>
            </a:r>
            <a:r>
              <a:rPr lang="ro-RO" dirty="0" err="1">
                <a:latin typeface="Times New Roman" panose="02020603050405020304" pitchFamily="18" charset="0"/>
                <a:ea typeface="Times New Roman" panose="02020603050405020304" pitchFamily="18" charset="0"/>
              </a:rPr>
              <a:t>acţiunea</a:t>
            </a:r>
            <a:r>
              <a:rPr lang="ro-RO" dirty="0">
                <a:latin typeface="Times New Roman" panose="02020603050405020304" pitchFamily="18" charset="0"/>
                <a:ea typeface="Times New Roman" panose="02020603050405020304" pitchFamily="18" charset="0"/>
              </a:rPr>
              <a:t> câmpului electric al unei molecule puternic polare, </a:t>
            </a:r>
            <a:r>
              <a:rPr lang="ro-RO" dirty="0" err="1">
                <a:latin typeface="Times New Roman" panose="02020603050405020304" pitchFamily="18" charset="0"/>
                <a:ea typeface="Times New Roman" panose="02020603050405020304" pitchFamily="18" charset="0"/>
              </a:rPr>
              <a:t>îşi</a:t>
            </a:r>
            <a:r>
              <a:rPr lang="ro-RO" dirty="0">
                <a:latin typeface="Times New Roman" panose="02020603050405020304" pitchFamily="18" charset="0"/>
                <a:ea typeface="Times New Roman" panose="02020603050405020304" pitchFamily="18" charset="0"/>
              </a:rPr>
              <a:t> deformează norul electric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apare un dipol indus care </a:t>
            </a:r>
            <a:r>
              <a:rPr lang="ro-RO" dirty="0" err="1">
                <a:latin typeface="Times New Roman" panose="02020603050405020304" pitchFamily="18" charset="0"/>
                <a:ea typeface="Times New Roman" panose="02020603050405020304" pitchFamily="18" charset="0"/>
              </a:rPr>
              <a:t>interacţionează</a:t>
            </a:r>
            <a:r>
              <a:rPr lang="ro-RO" dirty="0">
                <a:latin typeface="Times New Roman" panose="02020603050405020304" pitchFamily="18" charset="0"/>
                <a:ea typeface="Times New Roman" panose="02020603050405020304" pitchFamily="18" charset="0"/>
              </a:rPr>
              <a:t> cu molecula polară.</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068548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7F0FB-2398-358B-5F8B-3F7CF136F4E9}"/>
              </a:ext>
            </a:extLst>
          </p:cNvPr>
          <p:cNvSpPr>
            <a:spLocks noGrp="1"/>
          </p:cNvSpPr>
          <p:nvPr>
            <p:ph type="title"/>
          </p:nvPr>
        </p:nvSpPr>
        <p:spPr/>
        <p:txBody>
          <a:bodyPr/>
          <a:lstStyle/>
          <a:p>
            <a:r>
              <a:rPr lang="en-US" b="1" dirty="0" err="1"/>
              <a:t>Există</a:t>
            </a:r>
            <a:r>
              <a:rPr lang="en-US" b="1" dirty="0"/>
              <a:t> </a:t>
            </a:r>
            <a:r>
              <a:rPr lang="en-US" b="1" dirty="0" err="1"/>
              <a:t>trei</a:t>
            </a:r>
            <a:r>
              <a:rPr lang="en-US" b="1" dirty="0"/>
              <a:t> </a:t>
            </a:r>
            <a:r>
              <a:rPr lang="en-US" b="1" dirty="0" err="1"/>
              <a:t>tipuri</a:t>
            </a:r>
            <a:r>
              <a:rPr lang="en-US" b="1" dirty="0"/>
              <a:t> de </a:t>
            </a:r>
            <a:r>
              <a:rPr lang="en-US" b="1" dirty="0" err="1"/>
              <a:t>forțe</a:t>
            </a:r>
            <a:r>
              <a:rPr lang="en-US" b="1" dirty="0"/>
              <a:t> van der Waals:</a:t>
            </a:r>
            <a:endParaRPr lang="en-US" dirty="0"/>
          </a:p>
        </p:txBody>
      </p:sp>
      <p:sp>
        <p:nvSpPr>
          <p:cNvPr id="3" name="Content Placeholder 2">
            <a:extLst>
              <a:ext uri="{FF2B5EF4-FFF2-40B4-BE49-F238E27FC236}">
                <a16:creationId xmlns:a16="http://schemas.microsoft.com/office/drawing/2014/main" id="{12E3B091-8E7C-BC9E-6320-0471007C3761}"/>
              </a:ext>
            </a:extLst>
          </p:cNvPr>
          <p:cNvSpPr>
            <a:spLocks noGrp="1"/>
          </p:cNvSpPr>
          <p:nvPr>
            <p:ph idx="1"/>
          </p:nvPr>
        </p:nvSpPr>
        <p:spPr>
          <a:xfrm>
            <a:off x="838200" y="1466850"/>
            <a:ext cx="10515600" cy="5026025"/>
          </a:xfrm>
        </p:spPr>
        <p:txBody>
          <a:bodyPr>
            <a:normAutofit fontScale="92500"/>
          </a:bodyPr>
          <a:lstStyle/>
          <a:p>
            <a:r>
              <a:rPr lang="en-US" b="1" dirty="0" err="1"/>
              <a:t>Forțele</a:t>
            </a:r>
            <a:r>
              <a:rPr lang="en-US" b="1" dirty="0"/>
              <a:t> de </a:t>
            </a:r>
            <a:r>
              <a:rPr lang="en-US" b="1" dirty="0" err="1"/>
              <a:t>orientare</a:t>
            </a:r>
            <a:r>
              <a:rPr lang="en-US" b="1" dirty="0"/>
              <a:t> (</a:t>
            </a:r>
            <a:r>
              <a:rPr lang="en-US" b="1" dirty="0" err="1"/>
              <a:t>Keesom</a:t>
            </a:r>
            <a:r>
              <a:rPr lang="en-US" b="1" dirty="0"/>
              <a:t>)</a:t>
            </a:r>
            <a:r>
              <a:rPr lang="en-US" dirty="0"/>
              <a:t> care se </a:t>
            </a:r>
            <a:r>
              <a:rPr lang="en-US" dirty="0" err="1"/>
              <a:t>manifestă</a:t>
            </a:r>
            <a:r>
              <a:rPr lang="en-US" dirty="0"/>
              <a:t> </a:t>
            </a:r>
            <a:r>
              <a:rPr lang="en-US" b="1" dirty="0" err="1"/>
              <a:t>între</a:t>
            </a:r>
            <a:r>
              <a:rPr lang="en-US" b="1" dirty="0"/>
              <a:t> </a:t>
            </a:r>
            <a:r>
              <a:rPr lang="en-US" b="1" dirty="0" err="1"/>
              <a:t>moleculele</a:t>
            </a:r>
            <a:r>
              <a:rPr lang="en-US" b="1" dirty="0"/>
              <a:t> </a:t>
            </a:r>
            <a:r>
              <a:rPr lang="en-US" b="1" dirty="0" err="1"/>
              <a:t>polare</a:t>
            </a:r>
            <a:r>
              <a:rPr lang="en-US" b="1" dirty="0"/>
              <a:t> </a:t>
            </a:r>
            <a:r>
              <a:rPr lang="en-US" dirty="0" err="1"/>
              <a:t>datorită</a:t>
            </a:r>
            <a:r>
              <a:rPr lang="en-US" dirty="0"/>
              <a:t> </a:t>
            </a:r>
            <a:r>
              <a:rPr lang="en-US" dirty="0" err="1"/>
              <a:t>acțiunii</a:t>
            </a:r>
            <a:r>
              <a:rPr lang="en-US" dirty="0"/>
              <a:t> </a:t>
            </a:r>
            <a:r>
              <a:rPr lang="en-US" dirty="0" err="1"/>
              <a:t>dipolilor</a:t>
            </a:r>
            <a:r>
              <a:rPr lang="en-US" dirty="0"/>
              <a:t> </a:t>
            </a:r>
            <a:r>
              <a:rPr lang="en-US" dirty="0" err="1"/>
              <a:t>permanenți</a:t>
            </a:r>
            <a:r>
              <a:rPr lang="en-US" dirty="0"/>
              <a:t>. </a:t>
            </a:r>
            <a:r>
              <a:rPr lang="en-US" dirty="0" err="1"/>
              <a:t>Polii</a:t>
            </a:r>
            <a:r>
              <a:rPr lang="en-US" dirty="0"/>
              <a:t> de </a:t>
            </a:r>
            <a:r>
              <a:rPr lang="en-US" dirty="0" err="1"/>
              <a:t>semn</a:t>
            </a:r>
            <a:r>
              <a:rPr lang="en-US" dirty="0"/>
              <a:t> </a:t>
            </a:r>
            <a:r>
              <a:rPr lang="en-US" dirty="0" err="1"/>
              <a:t>contrar</a:t>
            </a:r>
            <a:r>
              <a:rPr lang="en-US" dirty="0"/>
              <a:t> se </a:t>
            </a:r>
            <a:r>
              <a:rPr lang="en-US" dirty="0" err="1"/>
              <a:t>atrag</a:t>
            </a:r>
            <a:r>
              <a:rPr lang="en-US" dirty="0"/>
              <a:t> </a:t>
            </a:r>
            <a:r>
              <a:rPr lang="en-US" dirty="0" err="1"/>
              <a:t>și</a:t>
            </a:r>
            <a:r>
              <a:rPr lang="en-US" dirty="0"/>
              <a:t> </a:t>
            </a:r>
            <a:r>
              <a:rPr lang="en-US" dirty="0" err="1"/>
              <a:t>cei</a:t>
            </a:r>
            <a:r>
              <a:rPr lang="en-US" dirty="0"/>
              <a:t> de </a:t>
            </a:r>
            <a:r>
              <a:rPr lang="en-US" dirty="0" err="1"/>
              <a:t>același</a:t>
            </a:r>
            <a:r>
              <a:rPr lang="en-US" dirty="0"/>
              <a:t> </a:t>
            </a:r>
            <a:r>
              <a:rPr lang="en-US" dirty="0" err="1"/>
              <a:t>semn</a:t>
            </a:r>
            <a:r>
              <a:rPr lang="en-US" dirty="0"/>
              <a:t> se </a:t>
            </a:r>
            <a:r>
              <a:rPr lang="en-US" dirty="0" err="1"/>
              <a:t>resping</a:t>
            </a:r>
            <a:r>
              <a:rPr lang="en-US" dirty="0"/>
              <a:t>. </a:t>
            </a:r>
            <a:r>
              <a:rPr lang="en-US" dirty="0" err="1"/>
              <a:t>În</a:t>
            </a:r>
            <a:r>
              <a:rPr lang="en-US" dirty="0"/>
              <a:t> </a:t>
            </a:r>
            <a:r>
              <a:rPr lang="en-US" dirty="0" err="1"/>
              <a:t>consecință</a:t>
            </a:r>
            <a:r>
              <a:rPr lang="en-US" dirty="0"/>
              <a:t>, are loc o </a:t>
            </a:r>
            <a:r>
              <a:rPr lang="en-US" dirty="0" err="1"/>
              <a:t>orientare</a:t>
            </a:r>
            <a:r>
              <a:rPr lang="en-US" dirty="0"/>
              <a:t> a </a:t>
            </a:r>
            <a:r>
              <a:rPr lang="en-US" dirty="0" err="1"/>
              <a:t>poziției</a:t>
            </a:r>
            <a:r>
              <a:rPr lang="en-US" dirty="0"/>
              <a:t> </a:t>
            </a:r>
            <a:r>
              <a:rPr lang="en-US" dirty="0" err="1"/>
              <a:t>reciproce</a:t>
            </a:r>
            <a:r>
              <a:rPr lang="en-US" dirty="0"/>
              <a:t> a </a:t>
            </a:r>
            <a:r>
              <a:rPr lang="en-US" dirty="0" err="1"/>
              <a:t>moleculelor</a:t>
            </a:r>
            <a:r>
              <a:rPr lang="en-US" dirty="0"/>
              <a:t> </a:t>
            </a:r>
            <a:r>
              <a:rPr lang="en-US" dirty="0" err="1"/>
              <a:t>polare</a:t>
            </a:r>
            <a:r>
              <a:rPr lang="en-US" dirty="0"/>
              <a:t> care se </a:t>
            </a:r>
            <a:r>
              <a:rPr lang="en-US" dirty="0" err="1"/>
              <a:t>manifestă</a:t>
            </a:r>
            <a:r>
              <a:rPr lang="en-US" dirty="0"/>
              <a:t> </a:t>
            </a:r>
            <a:r>
              <a:rPr lang="en-US" dirty="0" err="1"/>
              <a:t>prin</a:t>
            </a:r>
            <a:r>
              <a:rPr lang="en-US" dirty="0"/>
              <a:t> </a:t>
            </a:r>
            <a:r>
              <a:rPr lang="en-US" dirty="0" err="1"/>
              <a:t>atracțiilor</a:t>
            </a:r>
            <a:r>
              <a:rPr lang="en-US" dirty="0"/>
              <a:t> </a:t>
            </a:r>
            <a:r>
              <a:rPr lang="en-US" dirty="0" err="1"/>
              <a:t>dipol-dipol</a:t>
            </a:r>
            <a:r>
              <a:rPr lang="en-US" dirty="0"/>
              <a:t> </a:t>
            </a:r>
            <a:r>
              <a:rPr lang="en-US" dirty="0" err="1"/>
              <a:t>și</a:t>
            </a:r>
            <a:r>
              <a:rPr lang="en-US" dirty="0"/>
              <a:t> </a:t>
            </a:r>
            <a:r>
              <a:rPr lang="en-US" dirty="0" err="1"/>
              <a:t>asocierea</a:t>
            </a:r>
            <a:r>
              <a:rPr lang="en-US" dirty="0"/>
              <a:t> </a:t>
            </a:r>
            <a:r>
              <a:rPr lang="en-US" dirty="0" err="1"/>
              <a:t>moleculelor</a:t>
            </a:r>
            <a:r>
              <a:rPr lang="en-US" dirty="0"/>
              <a:t>. </a:t>
            </a:r>
            <a:r>
              <a:rPr lang="en-US" dirty="0" err="1"/>
              <a:t>Aceste</a:t>
            </a:r>
            <a:r>
              <a:rPr lang="en-US" dirty="0"/>
              <a:t> </a:t>
            </a:r>
            <a:r>
              <a:rPr lang="en-US" dirty="0" err="1"/>
              <a:t>forțe</a:t>
            </a:r>
            <a:r>
              <a:rPr lang="en-US" dirty="0"/>
              <a:t> </a:t>
            </a:r>
            <a:r>
              <a:rPr lang="en-US" dirty="0" err="1"/>
              <a:t>depind</a:t>
            </a:r>
            <a:r>
              <a:rPr lang="en-US" dirty="0"/>
              <a:t> de </a:t>
            </a:r>
            <a:r>
              <a:rPr lang="en-US" dirty="0" err="1"/>
              <a:t>temperatură</a:t>
            </a:r>
            <a:r>
              <a:rPr lang="en-US" dirty="0"/>
              <a:t>.</a:t>
            </a:r>
          </a:p>
          <a:p>
            <a:r>
              <a:rPr lang="en-US" b="1" dirty="0" err="1"/>
              <a:t>Forțe</a:t>
            </a:r>
            <a:r>
              <a:rPr lang="en-US" b="1" dirty="0"/>
              <a:t> de </a:t>
            </a:r>
            <a:r>
              <a:rPr lang="en-US" b="1" dirty="0" err="1"/>
              <a:t>inducție</a:t>
            </a:r>
            <a:r>
              <a:rPr lang="en-US" b="1" dirty="0"/>
              <a:t> (Debye)</a:t>
            </a:r>
            <a:r>
              <a:rPr lang="en-US" dirty="0"/>
              <a:t> care apar </a:t>
            </a:r>
            <a:r>
              <a:rPr lang="en-US" b="1" dirty="0" err="1"/>
              <a:t>între</a:t>
            </a:r>
            <a:r>
              <a:rPr lang="en-US" b="1" dirty="0"/>
              <a:t> o </a:t>
            </a:r>
            <a:r>
              <a:rPr lang="en-US" b="1" dirty="0" err="1"/>
              <a:t>moleculă</a:t>
            </a:r>
            <a:r>
              <a:rPr lang="en-US" b="1" dirty="0"/>
              <a:t> </a:t>
            </a:r>
            <a:r>
              <a:rPr lang="en-US" b="1" dirty="0" err="1"/>
              <a:t>polară</a:t>
            </a:r>
            <a:r>
              <a:rPr lang="en-US" b="1" dirty="0"/>
              <a:t> </a:t>
            </a:r>
            <a:r>
              <a:rPr lang="en-US" b="1" dirty="0" err="1"/>
              <a:t>și</a:t>
            </a:r>
            <a:r>
              <a:rPr lang="en-US" b="1" dirty="0"/>
              <a:t> </a:t>
            </a:r>
            <a:r>
              <a:rPr lang="en-US" b="1" dirty="0" err="1"/>
              <a:t>alta</a:t>
            </a:r>
            <a:r>
              <a:rPr lang="en-US" b="1" dirty="0"/>
              <a:t> </a:t>
            </a:r>
            <a:r>
              <a:rPr lang="en-US" b="1" dirty="0" err="1"/>
              <a:t>nepolară</a:t>
            </a:r>
            <a:r>
              <a:rPr lang="en-US" dirty="0"/>
              <a:t>, </a:t>
            </a:r>
            <a:r>
              <a:rPr lang="en-US" dirty="0" err="1"/>
              <a:t>molecula</a:t>
            </a:r>
            <a:r>
              <a:rPr lang="en-US" dirty="0"/>
              <a:t> </a:t>
            </a:r>
            <a:r>
              <a:rPr lang="en-US" dirty="0" err="1"/>
              <a:t>polară</a:t>
            </a:r>
            <a:r>
              <a:rPr lang="en-US" dirty="0"/>
              <a:t> </a:t>
            </a:r>
            <a:r>
              <a:rPr lang="en-US" dirty="0" err="1"/>
              <a:t>inducându-i</a:t>
            </a:r>
            <a:r>
              <a:rPr lang="en-US" dirty="0"/>
              <a:t> un </a:t>
            </a:r>
            <a:r>
              <a:rPr lang="en-US" dirty="0" err="1"/>
              <a:t>dipol</a:t>
            </a:r>
            <a:r>
              <a:rPr lang="en-US" dirty="0"/>
              <a:t> </a:t>
            </a:r>
            <a:r>
              <a:rPr lang="en-US" dirty="0" err="1"/>
              <a:t>celeilalte</a:t>
            </a:r>
            <a:r>
              <a:rPr lang="en-US" dirty="0"/>
              <a:t> </a:t>
            </a:r>
            <a:r>
              <a:rPr lang="en-US" dirty="0" err="1"/>
              <a:t>și</a:t>
            </a:r>
            <a:r>
              <a:rPr lang="en-US" dirty="0"/>
              <a:t> ,</a:t>
            </a:r>
            <a:r>
              <a:rPr lang="en-US" dirty="0" err="1"/>
              <a:t>astfel</a:t>
            </a:r>
            <a:r>
              <a:rPr lang="en-US" dirty="0"/>
              <a:t>, apar </a:t>
            </a:r>
            <a:r>
              <a:rPr lang="en-US" dirty="0" err="1"/>
              <a:t>atracțiile</a:t>
            </a:r>
            <a:r>
              <a:rPr lang="en-US" dirty="0"/>
              <a:t>.</a:t>
            </a:r>
          </a:p>
          <a:p>
            <a:r>
              <a:rPr lang="en-US" b="1" dirty="0" err="1"/>
              <a:t>Forțe</a:t>
            </a:r>
            <a:r>
              <a:rPr lang="en-US" b="1" dirty="0"/>
              <a:t> de </a:t>
            </a:r>
            <a:r>
              <a:rPr lang="en-US" b="1" dirty="0" err="1"/>
              <a:t>dispersie</a:t>
            </a:r>
            <a:r>
              <a:rPr lang="en-US" b="1" dirty="0"/>
              <a:t> (London)</a:t>
            </a:r>
            <a:r>
              <a:rPr lang="en-US" dirty="0"/>
              <a:t> care se </a:t>
            </a:r>
            <a:r>
              <a:rPr lang="en-US" dirty="0" err="1"/>
              <a:t>manifestă</a:t>
            </a:r>
            <a:r>
              <a:rPr lang="en-US" dirty="0"/>
              <a:t> </a:t>
            </a:r>
            <a:r>
              <a:rPr lang="en-US" b="1" dirty="0" err="1"/>
              <a:t>între</a:t>
            </a:r>
            <a:r>
              <a:rPr lang="en-US" b="1" dirty="0"/>
              <a:t> molecule </a:t>
            </a:r>
            <a:r>
              <a:rPr lang="en-US" b="1" dirty="0" err="1"/>
              <a:t>nepolare</a:t>
            </a:r>
            <a:r>
              <a:rPr lang="en-US" dirty="0"/>
              <a:t>. </a:t>
            </a:r>
            <a:r>
              <a:rPr lang="en-US" dirty="0" err="1"/>
              <a:t>Datorită</a:t>
            </a:r>
            <a:r>
              <a:rPr lang="en-US" dirty="0"/>
              <a:t> </a:t>
            </a:r>
            <a:r>
              <a:rPr lang="en-US" dirty="0" err="1"/>
              <a:t>vibrației</a:t>
            </a:r>
            <a:r>
              <a:rPr lang="en-US" dirty="0"/>
              <a:t> </a:t>
            </a:r>
            <a:r>
              <a:rPr lang="en-US" dirty="0" err="1"/>
              <a:t>nucleelor</a:t>
            </a:r>
            <a:r>
              <a:rPr lang="en-US" dirty="0"/>
              <a:t> pot </a:t>
            </a:r>
            <a:r>
              <a:rPr lang="en-US" dirty="0" err="1"/>
              <a:t>apărea</a:t>
            </a:r>
            <a:r>
              <a:rPr lang="en-US" dirty="0"/>
              <a:t> </a:t>
            </a:r>
            <a:r>
              <a:rPr lang="en-US" dirty="0" err="1"/>
              <a:t>modificări</a:t>
            </a:r>
            <a:r>
              <a:rPr lang="en-US" dirty="0"/>
              <a:t> </a:t>
            </a:r>
            <a:r>
              <a:rPr lang="en-US" dirty="0" err="1"/>
              <a:t>temporare</a:t>
            </a:r>
            <a:r>
              <a:rPr lang="en-US" dirty="0"/>
              <a:t> ale </a:t>
            </a:r>
            <a:r>
              <a:rPr lang="en-US" dirty="0" err="1"/>
              <a:t>traiectoriei</a:t>
            </a:r>
            <a:r>
              <a:rPr lang="en-US" dirty="0"/>
              <a:t> </a:t>
            </a:r>
            <a:r>
              <a:rPr lang="en-US" dirty="0" err="1"/>
              <a:t>electronilor</a:t>
            </a:r>
            <a:r>
              <a:rPr lang="en-US" dirty="0"/>
              <a:t>, care se </a:t>
            </a:r>
            <a:r>
              <a:rPr lang="en-US" dirty="0" err="1"/>
              <a:t>concretizează</a:t>
            </a:r>
            <a:r>
              <a:rPr lang="en-US" dirty="0"/>
              <a:t> </a:t>
            </a:r>
            <a:r>
              <a:rPr lang="en-US" dirty="0" err="1"/>
              <a:t>prin</a:t>
            </a:r>
            <a:r>
              <a:rPr lang="en-US" dirty="0"/>
              <a:t> </a:t>
            </a:r>
            <a:r>
              <a:rPr lang="en-US" dirty="0" err="1"/>
              <a:t>apariția</a:t>
            </a:r>
            <a:r>
              <a:rPr lang="en-US" dirty="0"/>
              <a:t> </a:t>
            </a:r>
            <a:r>
              <a:rPr lang="en-US" dirty="0" err="1"/>
              <a:t>unui</a:t>
            </a:r>
            <a:r>
              <a:rPr lang="en-US" dirty="0"/>
              <a:t> moment de </a:t>
            </a:r>
            <a:r>
              <a:rPr lang="en-US" dirty="0" err="1"/>
              <a:t>dipol</a:t>
            </a:r>
            <a:r>
              <a:rPr lang="en-US" dirty="0"/>
              <a:t> </a:t>
            </a:r>
            <a:r>
              <a:rPr lang="en-US" dirty="0" err="1"/>
              <a:t>temporar</a:t>
            </a:r>
            <a:r>
              <a:rPr lang="en-US" dirty="0"/>
              <a:t>. </a:t>
            </a:r>
            <a:r>
              <a:rPr lang="en-US" dirty="0" err="1"/>
              <a:t>Atunci</a:t>
            </a:r>
            <a:r>
              <a:rPr lang="en-US" dirty="0"/>
              <a:t> induce </a:t>
            </a:r>
            <a:r>
              <a:rPr lang="en-US" dirty="0" err="1"/>
              <a:t>și</a:t>
            </a:r>
            <a:r>
              <a:rPr lang="en-US" dirty="0"/>
              <a:t> </a:t>
            </a:r>
            <a:r>
              <a:rPr lang="en-US" dirty="0" err="1"/>
              <a:t>moleculelor</a:t>
            </a:r>
            <a:r>
              <a:rPr lang="en-US" dirty="0"/>
              <a:t> </a:t>
            </a:r>
            <a:r>
              <a:rPr lang="en-US" dirty="0" err="1"/>
              <a:t>vecine</a:t>
            </a:r>
            <a:r>
              <a:rPr lang="en-US" dirty="0"/>
              <a:t> un </a:t>
            </a:r>
            <a:r>
              <a:rPr lang="en-US" dirty="0" err="1"/>
              <a:t>dipol</a:t>
            </a:r>
            <a:r>
              <a:rPr lang="en-US" dirty="0"/>
              <a:t>. </a:t>
            </a:r>
            <a:r>
              <a:rPr lang="en-US" dirty="0" err="1"/>
              <a:t>Imediat</a:t>
            </a:r>
            <a:r>
              <a:rPr lang="en-US" dirty="0"/>
              <a:t> </a:t>
            </a:r>
            <a:r>
              <a:rPr lang="en-US" dirty="0" err="1"/>
              <a:t>după</a:t>
            </a:r>
            <a:r>
              <a:rPr lang="en-US" dirty="0"/>
              <a:t>, se </a:t>
            </a:r>
            <a:r>
              <a:rPr lang="en-US" dirty="0" err="1"/>
              <a:t>schimbă</a:t>
            </a:r>
            <a:r>
              <a:rPr lang="en-US" dirty="0"/>
              <a:t> </a:t>
            </a:r>
            <a:r>
              <a:rPr lang="en-US" dirty="0" err="1"/>
              <a:t>polaritatea</a:t>
            </a:r>
            <a:r>
              <a:rPr lang="en-US" dirty="0"/>
              <a:t> </a:t>
            </a:r>
            <a:r>
              <a:rPr lang="en-US" dirty="0" err="1"/>
              <a:t>sistemului</a:t>
            </a:r>
            <a:r>
              <a:rPr lang="en-US" dirty="0"/>
              <a:t>, </a:t>
            </a:r>
            <a:r>
              <a:rPr lang="en-US" dirty="0" err="1"/>
              <a:t>obligând</a:t>
            </a:r>
            <a:r>
              <a:rPr lang="en-US" dirty="0"/>
              <a:t> </a:t>
            </a:r>
            <a:r>
              <a:rPr lang="en-US" dirty="0" err="1"/>
              <a:t>rețeaua</a:t>
            </a:r>
            <a:r>
              <a:rPr lang="en-US" dirty="0"/>
              <a:t> </a:t>
            </a:r>
            <a:r>
              <a:rPr lang="en-US" dirty="0" err="1"/>
              <a:t>să</a:t>
            </a:r>
            <a:r>
              <a:rPr lang="en-US" dirty="0"/>
              <a:t> se </a:t>
            </a:r>
            <a:r>
              <a:rPr lang="en-US" dirty="0" err="1"/>
              <a:t>reorienteze</a:t>
            </a:r>
            <a:r>
              <a:rPr lang="en-US" dirty="0"/>
              <a:t>.</a:t>
            </a:r>
          </a:p>
          <a:p>
            <a:endParaRPr lang="en-US" dirty="0"/>
          </a:p>
        </p:txBody>
      </p:sp>
    </p:spTree>
    <p:extLst>
      <p:ext uri="{BB962C8B-B14F-4D97-AF65-F5344CB8AC3E}">
        <p14:creationId xmlns:p14="http://schemas.microsoft.com/office/powerpoint/2010/main" val="1402288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2415F0-E7DA-FD64-5510-9882D9894257}"/>
              </a:ext>
            </a:extLst>
          </p:cNvPr>
          <p:cNvPicPr>
            <a:picLocks noGrp="1" noChangeAspect="1"/>
          </p:cNvPicPr>
          <p:nvPr>
            <p:ph idx="1"/>
          </p:nvPr>
        </p:nvPicPr>
        <p:blipFill>
          <a:blip r:embed="rId2"/>
          <a:stretch>
            <a:fillRect/>
          </a:stretch>
        </p:blipFill>
        <p:spPr>
          <a:xfrm>
            <a:off x="838746" y="714374"/>
            <a:ext cx="6114504" cy="3923746"/>
          </a:xfrm>
          <a:prstGeom prst="rect">
            <a:avLst/>
          </a:prstGeom>
        </p:spPr>
      </p:pic>
      <p:pic>
        <p:nvPicPr>
          <p:cNvPr id="7" name="Picture 6">
            <a:extLst>
              <a:ext uri="{FF2B5EF4-FFF2-40B4-BE49-F238E27FC236}">
                <a16:creationId xmlns:a16="http://schemas.microsoft.com/office/drawing/2014/main" id="{31D7B7B4-80F2-73DB-23D1-6C14E64FC85B}"/>
              </a:ext>
            </a:extLst>
          </p:cNvPr>
          <p:cNvPicPr>
            <a:picLocks noChangeAspect="1"/>
          </p:cNvPicPr>
          <p:nvPr/>
        </p:nvPicPr>
        <p:blipFill>
          <a:blip r:embed="rId3"/>
          <a:stretch>
            <a:fillRect/>
          </a:stretch>
        </p:blipFill>
        <p:spPr>
          <a:xfrm>
            <a:off x="7162800" y="3429000"/>
            <a:ext cx="3248478" cy="381053"/>
          </a:xfrm>
          <a:prstGeom prst="rect">
            <a:avLst/>
          </a:prstGeom>
        </p:spPr>
      </p:pic>
    </p:spTree>
    <p:extLst>
      <p:ext uri="{BB962C8B-B14F-4D97-AF65-F5344CB8AC3E}">
        <p14:creationId xmlns:p14="http://schemas.microsoft.com/office/powerpoint/2010/main" val="2395215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0787B-5641-7601-5C8B-92F0606FD512}"/>
              </a:ext>
            </a:extLst>
          </p:cNvPr>
          <p:cNvSpPr>
            <a:spLocks noGrp="1"/>
          </p:cNvSpPr>
          <p:nvPr>
            <p:ph type="title"/>
          </p:nvPr>
        </p:nvSpPr>
        <p:spPr/>
        <p:txBody>
          <a:bodyPr/>
          <a:lstStyle/>
          <a:p>
            <a:r>
              <a:rPr lang="en-US" dirty="0" err="1"/>
              <a:t>Electronegativitate</a:t>
            </a:r>
            <a:br>
              <a:rPr lang="ro-RO" dirty="0"/>
            </a:br>
            <a:endParaRPr lang="en-US" dirty="0"/>
          </a:p>
        </p:txBody>
      </p:sp>
      <p:sp>
        <p:nvSpPr>
          <p:cNvPr id="3" name="Content Placeholder 2">
            <a:extLst>
              <a:ext uri="{FF2B5EF4-FFF2-40B4-BE49-F238E27FC236}">
                <a16:creationId xmlns:a16="http://schemas.microsoft.com/office/drawing/2014/main" id="{E7C17F8F-C694-6314-27A5-583DD3A16282}"/>
              </a:ext>
            </a:extLst>
          </p:cNvPr>
          <p:cNvSpPr>
            <a:spLocks noGrp="1"/>
          </p:cNvSpPr>
          <p:nvPr>
            <p:ph idx="1"/>
          </p:nvPr>
        </p:nvSpPr>
        <p:spPr/>
        <p:txBody>
          <a:bodyPr/>
          <a:lstStyle/>
          <a:p>
            <a:r>
              <a:rPr lang="en-US" dirty="0"/>
              <a:t>O </a:t>
            </a:r>
            <a:r>
              <a:rPr lang="en-US" dirty="0" err="1"/>
              <a:t>măsură</a:t>
            </a:r>
            <a:r>
              <a:rPr lang="en-US" dirty="0"/>
              <a:t> a </a:t>
            </a:r>
            <a:r>
              <a:rPr lang="en-US" dirty="0" err="1"/>
              <a:t>cât</a:t>
            </a:r>
            <a:r>
              <a:rPr lang="en-US" dirty="0"/>
              <a:t> de </a:t>
            </a:r>
            <a:r>
              <a:rPr lang="en-US" dirty="0" err="1"/>
              <a:t>puternic</a:t>
            </a:r>
            <a:r>
              <a:rPr lang="en-US" dirty="0"/>
              <a:t> </a:t>
            </a:r>
            <a:r>
              <a:rPr lang="en-US" dirty="0" err="1"/>
              <a:t>atomii</a:t>
            </a:r>
            <a:r>
              <a:rPr lang="en-US" dirty="0"/>
              <a:t> </a:t>
            </a:r>
            <a:r>
              <a:rPr lang="en-US" dirty="0" err="1"/>
              <a:t>atrag</a:t>
            </a:r>
            <a:r>
              <a:rPr lang="en-US" dirty="0"/>
              <a:t> </a:t>
            </a:r>
            <a:r>
              <a:rPr lang="en-US" dirty="0" err="1"/>
              <a:t>electronii</a:t>
            </a:r>
            <a:r>
              <a:rPr lang="en-US" dirty="0"/>
              <a:t> </a:t>
            </a:r>
            <a:r>
              <a:rPr lang="en-US" dirty="0" err="1"/>
              <a:t>într</a:t>
            </a:r>
            <a:r>
              <a:rPr lang="en-US" dirty="0"/>
              <a:t>-o </a:t>
            </a:r>
            <a:r>
              <a:rPr lang="en-US" dirty="0" err="1"/>
              <a:t>legătură</a:t>
            </a:r>
            <a:r>
              <a:rPr lang="en-US" dirty="0"/>
              <a:t>.</a:t>
            </a:r>
            <a:endParaRPr lang="ro-RO" dirty="0"/>
          </a:p>
          <a:p>
            <a:r>
              <a:rPr lang="en-US" dirty="0"/>
              <a:t>Cu </a:t>
            </a:r>
            <a:r>
              <a:rPr lang="en-US" dirty="0" err="1"/>
              <a:t>cât</a:t>
            </a:r>
            <a:r>
              <a:rPr lang="en-US" dirty="0"/>
              <a:t> </a:t>
            </a:r>
            <a:r>
              <a:rPr lang="en-US" dirty="0" err="1"/>
              <a:t>diferența</a:t>
            </a:r>
            <a:r>
              <a:rPr lang="en-US" dirty="0"/>
              <a:t> de </a:t>
            </a:r>
            <a:r>
              <a:rPr lang="en-US" dirty="0" err="1"/>
              <a:t>electronegativitate</a:t>
            </a:r>
            <a:r>
              <a:rPr lang="en-US" dirty="0"/>
              <a:t> </a:t>
            </a:r>
            <a:r>
              <a:rPr lang="en-US" dirty="0" err="1"/>
              <a:t>este</a:t>
            </a:r>
            <a:r>
              <a:rPr lang="en-US" dirty="0"/>
              <a:t> </a:t>
            </a:r>
            <a:r>
              <a:rPr lang="en-US" dirty="0" err="1"/>
              <a:t>mai</a:t>
            </a:r>
            <a:r>
              <a:rPr lang="en-US" dirty="0"/>
              <a:t> mare, cu </a:t>
            </a:r>
            <a:r>
              <a:rPr lang="en-US" dirty="0" err="1"/>
              <a:t>atât</a:t>
            </a:r>
            <a:r>
              <a:rPr lang="en-US" dirty="0"/>
              <a:t> </a:t>
            </a:r>
            <a:r>
              <a:rPr lang="en-US" dirty="0" err="1"/>
              <a:t>legătura</a:t>
            </a:r>
            <a:r>
              <a:rPr lang="en-US" dirty="0"/>
              <a:t> </a:t>
            </a:r>
            <a:r>
              <a:rPr lang="en-US" dirty="0" err="1"/>
              <a:t>este</a:t>
            </a:r>
            <a:r>
              <a:rPr lang="en-US" dirty="0"/>
              <a:t> </a:t>
            </a:r>
            <a:r>
              <a:rPr lang="en-US" dirty="0" err="1"/>
              <a:t>mai</a:t>
            </a:r>
            <a:r>
              <a:rPr lang="en-US" dirty="0"/>
              <a:t> </a:t>
            </a:r>
            <a:r>
              <a:rPr lang="en-US" dirty="0" err="1"/>
              <a:t>polară</a:t>
            </a:r>
            <a:r>
              <a:rPr lang="en-US" dirty="0"/>
              <a:t>.</a:t>
            </a:r>
            <a:endParaRPr lang="ro-RO" dirty="0"/>
          </a:p>
          <a:p>
            <a:r>
              <a:rPr lang="en-US" dirty="0"/>
              <a:t>0.0 - 0.3 Covalent </a:t>
            </a:r>
            <a:r>
              <a:rPr lang="en-US" dirty="0" err="1"/>
              <a:t>nepolar</a:t>
            </a:r>
            <a:endParaRPr lang="ro-RO" dirty="0"/>
          </a:p>
          <a:p>
            <a:r>
              <a:rPr lang="en-US" dirty="0"/>
              <a:t>0.3 - 1.67 Covalent </a:t>
            </a:r>
            <a:r>
              <a:rPr lang="en-US" dirty="0" err="1"/>
              <a:t>pola</a:t>
            </a:r>
            <a:r>
              <a:rPr lang="ro-RO" dirty="0"/>
              <a:t>r</a:t>
            </a:r>
          </a:p>
          <a:p>
            <a:r>
              <a:rPr lang="en-US" dirty="0"/>
              <a:t>r&gt;1.67 Ionic</a:t>
            </a:r>
          </a:p>
        </p:txBody>
      </p:sp>
    </p:spTree>
    <p:extLst>
      <p:ext uri="{BB962C8B-B14F-4D97-AF65-F5344CB8AC3E}">
        <p14:creationId xmlns:p14="http://schemas.microsoft.com/office/powerpoint/2010/main" val="1516067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B035F-4BCC-3669-4755-B4BECF1C0FC2}"/>
              </a:ext>
            </a:extLst>
          </p:cNvPr>
          <p:cNvSpPr>
            <a:spLocks noGrp="1"/>
          </p:cNvSpPr>
          <p:nvPr>
            <p:ph type="title"/>
          </p:nvPr>
        </p:nvSpPr>
        <p:spPr>
          <a:xfrm>
            <a:off x="838200" y="365125"/>
            <a:ext cx="10515600" cy="1082675"/>
          </a:xfrm>
        </p:spPr>
        <p:txBody>
          <a:bodyPr>
            <a:normAutofit/>
          </a:bodyPr>
          <a:lstStyle/>
          <a:p>
            <a:pPr algn="ctr">
              <a:lnSpc>
                <a:spcPts val="2250"/>
              </a:lnSpc>
            </a:pPr>
            <a:r>
              <a:rPr lang="en-US" sz="4400" b="1" i="0" dirty="0">
                <a:solidFill>
                  <a:srgbClr val="1B1B1B"/>
                </a:solidFill>
                <a:effectLst/>
                <a:latin typeface="Source Sans Pro Web"/>
              </a:rPr>
              <a:t>types of chemical bonds and their</a:t>
            </a:r>
            <a:br>
              <a:rPr lang="en-US" sz="4400" b="1" i="0" dirty="0">
                <a:solidFill>
                  <a:srgbClr val="1B1B1B"/>
                </a:solidFill>
                <a:effectLst/>
                <a:latin typeface="Source Sans Pro Web"/>
              </a:rPr>
            </a:br>
            <a:br>
              <a:rPr lang="en-US" sz="4400" b="1" i="0" dirty="0">
                <a:solidFill>
                  <a:srgbClr val="1B1B1B"/>
                </a:solidFill>
                <a:effectLst/>
                <a:latin typeface="Source Sans Pro Web"/>
              </a:rPr>
            </a:br>
            <a:r>
              <a:rPr lang="en-US" sz="4400" b="1" i="0" dirty="0">
                <a:solidFill>
                  <a:srgbClr val="1B1B1B"/>
                </a:solidFill>
                <a:effectLst/>
                <a:latin typeface="Source Sans Pro Web"/>
              </a:rPr>
              <a:t> characteristic properties.</a:t>
            </a:r>
            <a:endParaRPr lang="en-US" dirty="0"/>
          </a:p>
        </p:txBody>
      </p:sp>
      <p:graphicFrame>
        <p:nvGraphicFramePr>
          <p:cNvPr id="4" name="Content Placeholder 3">
            <a:extLst>
              <a:ext uri="{FF2B5EF4-FFF2-40B4-BE49-F238E27FC236}">
                <a16:creationId xmlns:a16="http://schemas.microsoft.com/office/drawing/2014/main" id="{9D27D134-8DEE-5DD5-BDE0-ABCF6488AFC7}"/>
              </a:ext>
            </a:extLst>
          </p:cNvPr>
          <p:cNvGraphicFramePr>
            <a:graphicFrameLocks noGrp="1"/>
          </p:cNvGraphicFramePr>
          <p:nvPr>
            <p:ph idx="1"/>
          </p:nvPr>
        </p:nvGraphicFramePr>
        <p:xfrm>
          <a:off x="2039985" y="1809080"/>
          <a:ext cx="8112030" cy="4384428"/>
        </p:xfrm>
        <a:graphic>
          <a:graphicData uri="http://schemas.openxmlformats.org/drawingml/2006/table">
            <a:tbl>
              <a:tblPr/>
              <a:tblGrid>
                <a:gridCol w="1318789">
                  <a:extLst>
                    <a:ext uri="{9D8B030D-6E8A-4147-A177-3AD203B41FA5}">
                      <a16:colId xmlns:a16="http://schemas.microsoft.com/office/drawing/2014/main" val="1004813748"/>
                    </a:ext>
                  </a:extLst>
                </a:gridCol>
                <a:gridCol w="1318789">
                  <a:extLst>
                    <a:ext uri="{9D8B030D-6E8A-4147-A177-3AD203B41FA5}">
                      <a16:colId xmlns:a16="http://schemas.microsoft.com/office/drawing/2014/main" val="2550402467"/>
                    </a:ext>
                  </a:extLst>
                </a:gridCol>
                <a:gridCol w="1318789">
                  <a:extLst>
                    <a:ext uri="{9D8B030D-6E8A-4147-A177-3AD203B41FA5}">
                      <a16:colId xmlns:a16="http://schemas.microsoft.com/office/drawing/2014/main" val="461282732"/>
                    </a:ext>
                  </a:extLst>
                </a:gridCol>
                <a:gridCol w="1318789">
                  <a:extLst>
                    <a:ext uri="{9D8B030D-6E8A-4147-A177-3AD203B41FA5}">
                      <a16:colId xmlns:a16="http://schemas.microsoft.com/office/drawing/2014/main" val="4110918560"/>
                    </a:ext>
                  </a:extLst>
                </a:gridCol>
                <a:gridCol w="2836874">
                  <a:extLst>
                    <a:ext uri="{9D8B030D-6E8A-4147-A177-3AD203B41FA5}">
                      <a16:colId xmlns:a16="http://schemas.microsoft.com/office/drawing/2014/main" val="1141104807"/>
                    </a:ext>
                  </a:extLst>
                </a:gridCol>
              </a:tblGrid>
              <a:tr h="689953">
                <a:tc>
                  <a:txBody>
                    <a:bodyPr/>
                    <a:lstStyle/>
                    <a:p>
                      <a:pPr algn="ctr" fontAlgn="t">
                        <a:buNone/>
                      </a:pPr>
                      <a:br>
                        <a:rPr lang="en-US" sz="1400" b="1" dirty="0">
                          <a:effectLst/>
                        </a:rPr>
                      </a:br>
                      <a:r>
                        <a:rPr lang="en-US" sz="1400" b="1" dirty="0">
                          <a:effectLst/>
                        </a:rPr>
                        <a:t>Ionic (e.g.,</a:t>
                      </a:r>
                      <a:br>
                        <a:rPr lang="en-US" sz="1400" b="1" dirty="0">
                          <a:effectLst/>
                        </a:rPr>
                      </a:br>
                      <a:r>
                        <a:rPr lang="en-US" sz="1400" b="1" dirty="0">
                          <a:effectLst/>
                        </a:rPr>
                        <a:t>NaCl)</a:t>
                      </a:r>
                      <a:endParaRPr lang="en-US" sz="1400" dirty="0">
                        <a:effectLst/>
                      </a:endParaRP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it-IT" sz="1400" b="1">
                          <a:effectLst/>
                        </a:rPr>
                        <a:t>Covalent</a:t>
                      </a:r>
                      <a:br>
                        <a:rPr lang="it-IT" sz="1400" b="1">
                          <a:effectLst/>
                        </a:rPr>
                      </a:br>
                      <a:r>
                        <a:rPr lang="it-IT" sz="1400" b="1">
                          <a:effectLst/>
                        </a:rPr>
                        <a:t>(e.g., Si,</a:t>
                      </a:r>
                      <a:br>
                        <a:rPr lang="it-IT" sz="1400" b="1">
                          <a:effectLst/>
                        </a:rPr>
                      </a:br>
                      <a:r>
                        <a:rPr lang="it-IT" sz="1400" b="1">
                          <a:effectLst/>
                        </a:rPr>
                        <a:t>GaAs)</a:t>
                      </a:r>
                      <a:endParaRPr lang="it-IT" sz="1400">
                        <a:effectLst/>
                      </a:endParaRP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b="1">
                          <a:effectLst/>
                        </a:rPr>
                        <a:t>Metavalent</a:t>
                      </a:r>
                      <a:br>
                        <a:rPr lang="en-US" sz="1400" b="1">
                          <a:effectLst/>
                        </a:rPr>
                      </a:br>
                      <a:r>
                        <a:rPr lang="en-US" sz="1400" b="1">
                          <a:effectLst/>
                        </a:rPr>
                        <a:t>(e.g., GeTe)</a:t>
                      </a:r>
                      <a:endParaRPr lang="en-US" sz="1400">
                        <a:effectLst/>
                      </a:endParaRP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b="1">
                          <a:effectLst/>
                        </a:rPr>
                        <a:t>Metallic</a:t>
                      </a:r>
                      <a:br>
                        <a:rPr lang="en-US" sz="1400" b="1">
                          <a:effectLst/>
                        </a:rPr>
                      </a:br>
                      <a:r>
                        <a:rPr lang="en-US" sz="1400" b="1">
                          <a:effectLst/>
                        </a:rPr>
                        <a:t>(e.g., Cu</a:t>
                      </a:r>
                      <a:br>
                        <a:rPr lang="en-US" sz="1400" b="1">
                          <a:effectLst/>
                        </a:rPr>
                      </a:br>
                      <a:r>
                        <a:rPr lang="en-US" sz="1400" b="1">
                          <a:effectLst/>
                        </a:rPr>
                        <a:t>and NiAl)</a:t>
                      </a:r>
                      <a:endParaRPr lang="en-US" sz="1400">
                        <a:effectLst/>
                      </a:endParaRP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endParaRPr lang="en-US" sz="1400"/>
                    </a:p>
                  </a:txBody>
                  <a:tcPr marL="70539" marR="70539" marT="35270" marB="35270">
                    <a:lnL>
                      <a:noFill/>
                    </a:lnL>
                    <a:lnB w="9525"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2322438939"/>
                  </a:ext>
                </a:extLst>
              </a:tr>
              <a:tr h="901571">
                <a:tc>
                  <a:txBody>
                    <a:bodyPr/>
                    <a:lstStyle/>
                    <a:p>
                      <a:pPr algn="l" fontAlgn="t">
                        <a:buNone/>
                      </a:pPr>
                      <a:r>
                        <a:rPr lang="en-US" sz="1400" dirty="0">
                          <a:effectLst/>
                        </a:rPr>
                        <a:t>Electronic</a:t>
                      </a:r>
                      <a:br>
                        <a:rPr lang="en-US" sz="1400" dirty="0">
                          <a:effectLst/>
                        </a:rPr>
                      </a:br>
                      <a:r>
                        <a:rPr lang="en-US" sz="1400" dirty="0">
                          <a:effectLst/>
                        </a:rPr>
                        <a:t>conductivity</a:t>
                      </a:r>
                      <a:br>
                        <a:rPr lang="en-US" sz="1400" dirty="0">
                          <a:effectLst/>
                        </a:rPr>
                      </a:br>
                      <a:r>
                        <a:rPr lang="el-GR" sz="1400" dirty="0">
                          <a:effectLst/>
                        </a:rPr>
                        <a:t>σ</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Very low</a:t>
                      </a:r>
                      <a:br>
                        <a:rPr lang="en-US" sz="1400">
                          <a:effectLst/>
                        </a:rPr>
                      </a:br>
                      <a:r>
                        <a:rPr lang="en-US" sz="1400">
                          <a:effectLst/>
                        </a:rPr>
                        <a:t>(&lt;10</a:t>
                      </a:r>
                      <a:r>
                        <a:rPr lang="en-US" sz="1400" baseline="30000">
                          <a:effectLst/>
                        </a:rPr>
                        <a:t>−8</a:t>
                      </a:r>
                      <a:r>
                        <a:rPr lang="en-US" sz="1400">
                          <a:effectLst/>
                        </a:rPr>
                        <a:t> S</a:t>
                      </a:r>
                      <a:br>
                        <a:rPr lang="en-US" sz="1400">
                          <a:effectLst/>
                        </a:rPr>
                      </a:br>
                      <a:r>
                        <a:rPr lang="en-US" sz="1400">
                          <a:effectLst/>
                        </a:rPr>
                        <a:t>cm</a:t>
                      </a:r>
                      <a:r>
                        <a:rPr lang="en-US" sz="1400" baseline="30000">
                          <a:effectLst/>
                        </a:rPr>
                        <a:t>−1</a:t>
                      </a:r>
                      <a:r>
                        <a:rPr lang="en-US" sz="1400">
                          <a:effectLst/>
                        </a:rPr>
                        <a:t>)</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Low</a:t>
                      </a:r>
                      <a:br>
                        <a:rPr lang="en-US" sz="1400">
                          <a:effectLst/>
                        </a:rPr>
                      </a:br>
                      <a:r>
                        <a:rPr lang="en-US" sz="1400">
                          <a:effectLst/>
                        </a:rPr>
                        <a:t>moderate</a:t>
                      </a:r>
                      <a:br>
                        <a:rPr lang="en-US" sz="1400">
                          <a:effectLst/>
                        </a:rPr>
                      </a:br>
                      <a:r>
                        <a:rPr lang="en-US" sz="1400">
                          <a:effectLst/>
                        </a:rPr>
                        <a:t>(10</a:t>
                      </a:r>
                      <a:r>
                        <a:rPr lang="en-US" sz="1400" baseline="30000">
                          <a:effectLst/>
                        </a:rPr>
                        <a:t>−8</a:t>
                      </a:r>
                      <a:r>
                        <a:rPr lang="en-US" sz="1400">
                          <a:effectLst/>
                        </a:rPr>
                        <a:t>–10</a:t>
                      </a:r>
                      <a:r>
                        <a:rPr lang="en-US" sz="1400" baseline="30000">
                          <a:effectLst/>
                        </a:rPr>
                        <a:t>2</a:t>
                      </a:r>
                      <a:r>
                        <a:rPr lang="en-US" sz="1400">
                          <a:effectLst/>
                        </a:rPr>
                        <a:t> S</a:t>
                      </a:r>
                      <a:br>
                        <a:rPr lang="en-US" sz="1400">
                          <a:effectLst/>
                        </a:rPr>
                      </a:br>
                      <a:r>
                        <a:rPr lang="en-US" sz="1400">
                          <a:effectLst/>
                        </a:rPr>
                        <a:t>cm</a:t>
                      </a:r>
                      <a:r>
                        <a:rPr lang="en-US" sz="1400" baseline="30000">
                          <a:effectLst/>
                        </a:rPr>
                        <a:t>−1</a:t>
                      </a:r>
                      <a:r>
                        <a:rPr lang="en-US" sz="1400">
                          <a:effectLst/>
                        </a:rPr>
                        <a:t>)</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Moderate</a:t>
                      </a:r>
                      <a:br>
                        <a:rPr lang="en-US" sz="1400">
                          <a:effectLst/>
                        </a:rPr>
                      </a:br>
                      <a:r>
                        <a:rPr lang="en-US" sz="1400">
                          <a:effectLst/>
                        </a:rPr>
                        <a:t>(10</a:t>
                      </a:r>
                      <a:r>
                        <a:rPr lang="en-US" sz="1400" baseline="30000">
                          <a:effectLst/>
                        </a:rPr>
                        <a:t>1</a:t>
                      </a:r>
                      <a:r>
                        <a:rPr lang="en-US" sz="1400">
                          <a:effectLst/>
                        </a:rPr>
                        <a:t>–10</a:t>
                      </a:r>
                      <a:r>
                        <a:rPr lang="en-US" sz="1400" baseline="30000">
                          <a:effectLst/>
                        </a:rPr>
                        <a:t>4</a:t>
                      </a:r>
                      <a:r>
                        <a:rPr lang="en-US" sz="1400">
                          <a:effectLst/>
                        </a:rPr>
                        <a:t> S</a:t>
                      </a:r>
                      <a:br>
                        <a:rPr lang="en-US" sz="1400">
                          <a:effectLst/>
                        </a:rPr>
                      </a:br>
                      <a:r>
                        <a:rPr lang="en-US" sz="1400">
                          <a:effectLst/>
                        </a:rPr>
                        <a:t>cm</a:t>
                      </a:r>
                      <a:r>
                        <a:rPr lang="en-US" sz="1400" baseline="30000">
                          <a:effectLst/>
                        </a:rPr>
                        <a:t>−1</a:t>
                      </a:r>
                      <a:r>
                        <a:rPr lang="en-US" sz="1400">
                          <a:effectLst/>
                        </a:rPr>
                        <a:t>)</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High (&gt;10</a:t>
                      </a:r>
                      <a:r>
                        <a:rPr lang="en-US" sz="1400" baseline="30000">
                          <a:effectLst/>
                        </a:rPr>
                        <a:t>5</a:t>
                      </a:r>
                      <a:r>
                        <a:rPr lang="en-US" sz="1400">
                          <a:effectLst/>
                        </a:rPr>
                        <a:t> S</a:t>
                      </a:r>
                      <a:br>
                        <a:rPr lang="en-US" sz="1400">
                          <a:effectLst/>
                        </a:rPr>
                      </a:br>
                      <a:r>
                        <a:rPr lang="en-US" sz="1400">
                          <a:effectLst/>
                        </a:rPr>
                        <a:t>cm</a:t>
                      </a:r>
                      <a:r>
                        <a:rPr lang="en-US" sz="1400" baseline="30000">
                          <a:effectLst/>
                        </a:rPr>
                        <a:t>−1</a:t>
                      </a:r>
                      <a:r>
                        <a:rPr lang="en-US" sz="1400">
                          <a:effectLst/>
                        </a:rPr>
                        <a:t>)</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732324759"/>
                  </a:ext>
                </a:extLst>
              </a:tr>
              <a:tr h="689953">
                <a:tc>
                  <a:txBody>
                    <a:bodyPr/>
                    <a:lstStyle/>
                    <a:p>
                      <a:pPr algn="l" fontAlgn="t">
                        <a:buNone/>
                      </a:pPr>
                      <a:r>
                        <a:rPr lang="en-US" sz="1400" dirty="0">
                          <a:effectLst/>
                        </a:rPr>
                        <a:t>Number of</a:t>
                      </a:r>
                      <a:br>
                        <a:rPr lang="en-US" sz="1400" dirty="0">
                          <a:effectLst/>
                        </a:rPr>
                      </a:br>
                      <a:r>
                        <a:rPr lang="en-US" sz="1400" dirty="0">
                          <a:effectLst/>
                        </a:rPr>
                        <a:t>nearest</a:t>
                      </a:r>
                      <a:br>
                        <a:rPr lang="en-US" sz="1400" dirty="0">
                          <a:effectLst/>
                        </a:rPr>
                      </a:br>
                      <a:r>
                        <a:rPr lang="en-US" sz="1400" dirty="0">
                          <a:effectLst/>
                        </a:rPr>
                        <a:t>neighbors</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4 (ZnS), 6</a:t>
                      </a:r>
                      <a:br>
                        <a:rPr lang="en-US" sz="1400">
                          <a:effectLst/>
                        </a:rPr>
                      </a:br>
                      <a:r>
                        <a:rPr lang="en-US" sz="1400">
                          <a:effectLst/>
                        </a:rPr>
                        <a:t>(NaCl), and</a:t>
                      </a:r>
                      <a:br>
                        <a:rPr lang="en-US" sz="1400">
                          <a:effectLst/>
                        </a:rPr>
                      </a:br>
                      <a:r>
                        <a:rPr lang="en-US" sz="1400">
                          <a:effectLst/>
                        </a:rPr>
                        <a:t>8 (CsCl)</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8-N rule</a:t>
                      </a:r>
                      <a:br>
                        <a:rPr lang="en-US" sz="1400">
                          <a:effectLst/>
                        </a:rPr>
                      </a:br>
                      <a:r>
                        <a:rPr lang="en-US" sz="1400">
                          <a:effectLst/>
                        </a:rPr>
                        <a:t>typically</a:t>
                      </a:r>
                      <a:br>
                        <a:rPr lang="en-US" sz="1400">
                          <a:effectLst/>
                        </a:rPr>
                      </a:br>
                      <a:r>
                        <a:rPr lang="en-US" sz="1400">
                          <a:effectLst/>
                        </a:rPr>
                        <a:t>satisfied</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8-N rule not</a:t>
                      </a:r>
                      <a:br>
                        <a:rPr lang="en-US" sz="1400">
                          <a:effectLst/>
                        </a:rPr>
                      </a:br>
                      <a:r>
                        <a:rPr lang="en-US" sz="1400">
                          <a:effectLst/>
                        </a:rPr>
                        <a:t>satisfied</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8 (bcc) and</a:t>
                      </a:r>
                      <a:br>
                        <a:rPr lang="en-US" sz="1400">
                          <a:effectLst/>
                        </a:rPr>
                      </a:br>
                      <a:r>
                        <a:rPr lang="en-US" sz="1400">
                          <a:effectLst/>
                        </a:rPr>
                        <a:t>12 (hcp/fcc)</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004025243"/>
                  </a:ext>
                </a:extLst>
              </a:tr>
              <a:tr h="689953">
                <a:tc>
                  <a:txBody>
                    <a:bodyPr/>
                    <a:lstStyle/>
                    <a:p>
                      <a:pPr algn="l" fontAlgn="t">
                        <a:buNone/>
                      </a:pPr>
                      <a:r>
                        <a:rPr lang="en-US" sz="1400">
                          <a:effectLst/>
                        </a:rPr>
                        <a:t>Optical</a:t>
                      </a:r>
                      <a:br>
                        <a:rPr lang="en-US" sz="1400">
                          <a:effectLst/>
                        </a:rPr>
                      </a:br>
                      <a:r>
                        <a:rPr lang="en-US" sz="1400">
                          <a:effectLst/>
                        </a:rPr>
                        <a:t>dielectric</a:t>
                      </a:r>
                      <a:br>
                        <a:rPr lang="en-US" sz="1400">
                          <a:effectLst/>
                        </a:rPr>
                      </a:br>
                      <a:r>
                        <a:rPr lang="en-US" sz="1400">
                          <a:effectLst/>
                        </a:rPr>
                        <a:t>constant </a:t>
                      </a:r>
                      <a:r>
                        <a:rPr lang="el-GR" sz="1400">
                          <a:effectLst/>
                        </a:rPr>
                        <a:t>ε</a:t>
                      </a:r>
                      <a:r>
                        <a:rPr lang="el-GR" sz="1400" baseline="-25000">
                          <a:effectLst/>
                        </a:rPr>
                        <a:t>∞</a:t>
                      </a:r>
                      <a:endParaRPr lang="el-GR" sz="1400">
                        <a:effectLst/>
                      </a:endParaRP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Low (≈2–3)</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Moderate (≈5–15)</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High (&gt;15)</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2277253148"/>
                  </a:ext>
                </a:extLst>
              </a:tr>
              <a:tr h="689953">
                <a:tc>
                  <a:txBody>
                    <a:bodyPr/>
                    <a:lstStyle/>
                    <a:p>
                      <a:pPr algn="l" fontAlgn="t">
                        <a:buNone/>
                      </a:pPr>
                      <a:r>
                        <a:rPr lang="en-US" sz="1400">
                          <a:effectLst/>
                        </a:rPr>
                        <a:t>Born</a:t>
                      </a:r>
                      <a:br>
                        <a:rPr lang="en-US" sz="1400">
                          <a:effectLst/>
                        </a:rPr>
                      </a:br>
                      <a:r>
                        <a:rPr lang="en-US" sz="1400">
                          <a:effectLst/>
                        </a:rPr>
                        <a:t>effective</a:t>
                      </a:r>
                      <a:br>
                        <a:rPr lang="en-US" sz="1400">
                          <a:effectLst/>
                        </a:rPr>
                      </a:br>
                      <a:r>
                        <a:rPr lang="en-US" sz="1400">
                          <a:effectLst/>
                        </a:rPr>
                        <a:t>charges </a:t>
                      </a:r>
                      <a:r>
                        <a:rPr lang="en-US" sz="1400" i="1">
                          <a:effectLst/>
                        </a:rPr>
                        <a:t>Z</a:t>
                      </a:r>
                      <a:r>
                        <a:rPr lang="en-US" sz="1400">
                          <a:effectLst/>
                        </a:rPr>
                        <a:t>*</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Low (1–2)</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Moderate</a:t>
                      </a:r>
                      <a:br>
                        <a:rPr lang="en-US" sz="1400">
                          <a:effectLst/>
                        </a:rPr>
                      </a:br>
                      <a:r>
                        <a:rPr lang="en-US" sz="1400">
                          <a:effectLst/>
                        </a:rPr>
                        <a:t>(2–3)</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High (4–6)</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Vanishes (0)</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2732680856"/>
                  </a:ext>
                </a:extLst>
              </a:tr>
              <a:tr h="689953">
                <a:tc>
                  <a:txBody>
                    <a:bodyPr/>
                    <a:lstStyle/>
                    <a:p>
                      <a:pPr algn="l" fontAlgn="t">
                        <a:buNone/>
                      </a:pPr>
                      <a:r>
                        <a:rPr lang="en-US" sz="1400">
                          <a:effectLst/>
                        </a:rPr>
                        <a:t>Grüneisen</a:t>
                      </a:r>
                      <a:br>
                        <a:rPr lang="en-US" sz="1400">
                          <a:effectLst/>
                        </a:rPr>
                      </a:br>
                      <a:r>
                        <a:rPr lang="en-US" sz="1400">
                          <a:effectLst/>
                        </a:rPr>
                        <a:t>parameter</a:t>
                      </a:r>
                      <a:br>
                        <a:rPr lang="en-US" sz="1400">
                          <a:effectLst/>
                        </a:rPr>
                      </a:br>
                      <a:r>
                        <a:rPr lang="el-GR" sz="1400">
                          <a:effectLst/>
                        </a:rPr>
                        <a:t>γ</a:t>
                      </a:r>
                      <a:r>
                        <a:rPr lang="en-US" sz="1400" baseline="-25000">
                          <a:effectLst/>
                        </a:rPr>
                        <a:t>TO</a:t>
                      </a:r>
                      <a:endParaRPr lang="en-US" sz="1400">
                        <a:effectLst/>
                      </a:endParaRP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Moderate</a:t>
                      </a:r>
                      <a:br>
                        <a:rPr lang="en-US" sz="1400">
                          <a:effectLst/>
                        </a:rPr>
                      </a:br>
                      <a:r>
                        <a:rPr lang="en-US" sz="1400">
                          <a:effectLst/>
                        </a:rPr>
                        <a:t>(2–3)</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Low (0–2)</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a:effectLst/>
                        </a:rPr>
                        <a:t>High (&gt;3)</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fontAlgn="t">
                        <a:buNone/>
                      </a:pPr>
                      <a:r>
                        <a:rPr lang="en-US" sz="1400" dirty="0">
                          <a:effectLst/>
                        </a:rPr>
                        <a:t>Low (0–2)</a:t>
                      </a:r>
                    </a:p>
                  </a:txBody>
                  <a:tcPr marL="27549" marR="27549" marT="27549" marB="27549">
                    <a:lnL>
                      <a:noFill/>
                    </a:lnL>
                    <a:lnR>
                      <a:noFill/>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791864101"/>
                  </a:ext>
                </a:extLst>
              </a:tr>
            </a:tbl>
          </a:graphicData>
        </a:graphic>
      </p:graphicFrame>
    </p:spTree>
    <p:extLst>
      <p:ext uri="{BB962C8B-B14F-4D97-AF65-F5344CB8AC3E}">
        <p14:creationId xmlns:p14="http://schemas.microsoft.com/office/powerpoint/2010/main" val="1045787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1A74-0C96-5392-590F-5AA37D954EB7}"/>
              </a:ext>
            </a:extLst>
          </p:cNvPr>
          <p:cNvSpPr>
            <a:spLocks noGrp="1"/>
          </p:cNvSpPr>
          <p:nvPr>
            <p:ph type="title"/>
          </p:nvPr>
        </p:nvSpPr>
        <p:spPr/>
        <p:txBody>
          <a:bodyPr/>
          <a:lstStyle/>
          <a:p>
            <a:r>
              <a:rPr lang="ro-RO" b="1" i="1" spc="-10" dirty="0" err="1">
                <a:latin typeface="Times New Roman" panose="02020603050405020304" pitchFamily="18" charset="0"/>
                <a:ea typeface="Times New Roman" panose="02020603050405020304" pitchFamily="18" charset="0"/>
              </a:rPr>
              <a:t>Soluţii</a:t>
            </a:r>
            <a:endParaRPr lang="en-US" dirty="0"/>
          </a:p>
        </p:txBody>
      </p:sp>
      <p:sp>
        <p:nvSpPr>
          <p:cNvPr id="3" name="Content Placeholder 2">
            <a:extLst>
              <a:ext uri="{FF2B5EF4-FFF2-40B4-BE49-F238E27FC236}">
                <a16:creationId xmlns:a16="http://schemas.microsoft.com/office/drawing/2014/main" id="{7BAE72B3-608A-F26D-6C1C-A8F02B8871F2}"/>
              </a:ext>
            </a:extLst>
          </p:cNvPr>
          <p:cNvSpPr>
            <a:spLocks noGrp="1"/>
          </p:cNvSpPr>
          <p:nvPr>
            <p:ph idx="1"/>
          </p:nvPr>
        </p:nvSpPr>
        <p:spPr>
          <a:xfrm>
            <a:off x="838200" y="1333500"/>
            <a:ext cx="10515600" cy="5314949"/>
          </a:xfrm>
        </p:spPr>
        <p:txBody>
          <a:bodyPr>
            <a:normAutofit fontScale="92500" lnSpcReduction="10000"/>
          </a:bodyPr>
          <a:lstStyle/>
          <a:p>
            <a:r>
              <a:rPr lang="ro-RO" b="1" i="1" dirty="0">
                <a:latin typeface="Times New Roman" panose="02020603050405020304" pitchFamily="18" charset="0"/>
                <a:ea typeface="Times New Roman" panose="02020603050405020304" pitchFamily="18" charset="0"/>
              </a:rPr>
              <a:t>Sisteme</a:t>
            </a:r>
            <a:r>
              <a:rPr lang="ro-RO" b="1" i="1" spc="-10" dirty="0">
                <a:latin typeface="Times New Roman" panose="02020603050405020304" pitchFamily="18" charset="0"/>
                <a:ea typeface="Times New Roman" panose="02020603050405020304" pitchFamily="18" charset="0"/>
              </a:rPr>
              <a:t> disperse</a:t>
            </a:r>
            <a:endParaRPr lang="en-US" b="1" i="1" dirty="0">
              <a:latin typeface="Times New Roman" panose="02020603050405020304" pitchFamily="18" charset="0"/>
              <a:ea typeface="Times New Roman" panose="02020603050405020304" pitchFamily="18" charset="0"/>
            </a:endParaRPr>
          </a:p>
          <a:p>
            <a:r>
              <a:rPr lang="ro-RO" spc="-15" dirty="0">
                <a:latin typeface="Times New Roman" panose="02020603050405020304" pitchFamily="18" charset="0"/>
                <a:ea typeface="Times New Roman" panose="02020603050405020304" pitchFamily="18" charset="0"/>
              </a:rPr>
              <a:t>În natură nu ne întâlnim cu sisteme pure, formate dintr-un singur fel de molecule,</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ci</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cu sisteme</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formate</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din</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mai multe</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tipuri</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 molecule. Aceste</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sisteme</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poartă numele generic de sisteme disperse.</a:t>
            </a:r>
            <a:endParaRPr lang="en-US" spc="-15" dirty="0">
              <a:latin typeface="Times New Roman" panose="02020603050405020304" pitchFamily="18" charset="0"/>
              <a:ea typeface="Times New Roman" panose="02020603050405020304" pitchFamily="18" charset="0"/>
            </a:endParaRPr>
          </a:p>
          <a:p>
            <a:pPr marL="194945" marR="204470" indent="226695" algn="just">
              <a:buNone/>
            </a:pPr>
            <a:r>
              <a:rPr lang="ro-RO" dirty="0" err="1">
                <a:latin typeface="Times New Roman" panose="02020603050405020304" pitchFamily="18" charset="0"/>
                <a:ea typeface="Times New Roman" panose="02020603050405020304" pitchFamily="18" charset="0"/>
              </a:rPr>
              <a:t>Repartiţia</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spaţială</a:t>
            </a:r>
            <a:r>
              <a:rPr lang="ro-RO" dirty="0">
                <a:latin typeface="Times New Roman" panose="02020603050405020304" pitchFamily="18" charset="0"/>
                <a:ea typeface="Times New Roman" panose="02020603050405020304" pitchFamily="18" charset="0"/>
              </a:rPr>
              <a:t> a tipurilor de molecule poate fi uniformă (sisteme omogene) sau neuniformă (sisteme </a:t>
            </a:r>
            <a:r>
              <a:rPr lang="ro-RO" dirty="0" err="1">
                <a:latin typeface="Times New Roman" panose="02020603050405020304" pitchFamily="18" charset="0"/>
                <a:ea typeface="Times New Roman" panose="02020603050405020304" pitchFamily="18" charset="0"/>
              </a:rPr>
              <a:t>heterogene</a:t>
            </a:r>
            <a:r>
              <a:rPr lang="ro-RO" dirty="0">
                <a:latin typeface="Times New Roman" panose="02020603050405020304" pitchFamily="18" charset="0"/>
                <a:ea typeface="Times New Roman" panose="02020603050405020304" pitchFamily="18" charset="0"/>
              </a:rPr>
              <a:t>). Pentru moment</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vom</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lua în</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considerare doar sistemele </a:t>
            </a:r>
            <a:r>
              <a:rPr lang="ro-RO" spc="-10" dirty="0">
                <a:latin typeface="Times New Roman" panose="02020603050405020304" pitchFamily="18" charset="0"/>
                <a:ea typeface="Times New Roman" panose="02020603050405020304" pitchFamily="18" charset="0"/>
              </a:rPr>
              <a:t>omogene.</a:t>
            </a:r>
            <a:endParaRPr lang="en-US" dirty="0">
              <a:latin typeface="Times New Roman" panose="02020603050405020304" pitchFamily="18" charset="0"/>
              <a:ea typeface="Times New Roman" panose="02020603050405020304" pitchFamily="18" charset="0"/>
            </a:endParaRPr>
          </a:p>
          <a:p>
            <a:pPr marL="0" marR="0" lvl="0" indent="0" algn="just">
              <a:spcBef>
                <a:spcPts val="415"/>
              </a:spcBef>
              <a:buSzPts val="1000"/>
              <a:buNone/>
              <a:tabLst>
                <a:tab pos="650875" algn="l"/>
              </a:tabLst>
            </a:pPr>
            <a:r>
              <a:rPr lang="en-US" spc="-15" dirty="0">
                <a:latin typeface="Times New Roman" panose="02020603050405020304" pitchFamily="18" charset="0"/>
                <a:ea typeface="Times New Roman" panose="02020603050405020304" pitchFamily="18" charset="0"/>
              </a:rPr>
              <a:t>B) </a:t>
            </a:r>
            <a:r>
              <a:rPr lang="ro-RO" spc="-15" dirty="0" err="1">
                <a:latin typeface="Times New Roman" panose="02020603050405020304" pitchFamily="18" charset="0"/>
                <a:ea typeface="Times New Roman" panose="02020603050405020304" pitchFamily="18" charset="0"/>
              </a:rPr>
              <a:t>Compoziţia</a:t>
            </a:r>
            <a:r>
              <a:rPr lang="ro-RO" spc="-4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sistemelor</a:t>
            </a:r>
            <a:r>
              <a:rPr lang="ro-RO" spc="-40"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disperse</a:t>
            </a:r>
            <a:endParaRPr lang="en-US" spc="-15" dirty="0">
              <a:latin typeface="Times New Roman" panose="02020603050405020304" pitchFamily="18" charset="0"/>
              <a:ea typeface="Times New Roman" panose="02020603050405020304" pitchFamily="18" charset="0"/>
            </a:endParaRPr>
          </a:p>
          <a:p>
            <a:pPr marL="421640" marR="0">
              <a:spcBef>
                <a:spcPts val="590"/>
              </a:spcBef>
              <a:buNone/>
            </a:pPr>
            <a:r>
              <a:rPr lang="ro-RO" dirty="0">
                <a:latin typeface="Times New Roman" panose="02020603050405020304" pitchFamily="18" charset="0"/>
                <a:ea typeface="Times New Roman" panose="02020603050405020304" pitchFamily="18" charset="0"/>
              </a:rPr>
              <a:t>În</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general</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un</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sistem</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dispers</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are</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două</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componente</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principale,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numite</a:t>
            </a:r>
            <a:r>
              <a:rPr lang="ro-RO" spc="-15" dirty="0">
                <a:latin typeface="Times New Roman" panose="02020603050405020304" pitchFamily="18" charset="0"/>
                <a:ea typeface="Times New Roman" panose="02020603050405020304" pitchFamily="18" charset="0"/>
              </a:rPr>
              <a:t> </a:t>
            </a:r>
            <a:r>
              <a:rPr lang="ro-RO" i="1" spc="-10" dirty="0">
                <a:latin typeface="Times New Roman" panose="02020603050405020304" pitchFamily="18" charset="0"/>
                <a:ea typeface="Times New Roman" panose="02020603050405020304" pitchFamily="18" charset="0"/>
              </a:rPr>
              <a:t>faze:</a:t>
            </a:r>
            <a:endParaRPr lang="en-US" dirty="0">
              <a:latin typeface="Times New Roman" panose="02020603050405020304" pitchFamily="18" charset="0"/>
              <a:ea typeface="Times New Roman" panose="02020603050405020304" pitchFamily="18" charset="0"/>
            </a:endParaRPr>
          </a:p>
          <a:p>
            <a:pPr marL="422275" marR="0">
              <a:spcBef>
                <a:spcPts val="75"/>
              </a:spcBef>
              <a:buNone/>
            </a:pPr>
            <a:r>
              <a:rPr lang="ro-RO" dirty="0">
                <a:latin typeface="Times New Roman" panose="02020603050405020304" pitchFamily="18" charset="0"/>
                <a:ea typeface="Times New Roman" panose="02020603050405020304" pitchFamily="18" charset="0"/>
              </a:rPr>
              <a:t>o</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fază</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continuă,</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numită</a:t>
            </a:r>
            <a:r>
              <a:rPr lang="ro-RO" spc="-30" dirty="0">
                <a:latin typeface="Times New Roman" panose="02020603050405020304" pitchFamily="18" charset="0"/>
                <a:ea typeface="Times New Roman" panose="02020603050405020304" pitchFamily="18" charset="0"/>
              </a:rPr>
              <a:t> </a:t>
            </a:r>
            <a:r>
              <a:rPr lang="ro-RO" i="1" dirty="0">
                <a:latin typeface="Times New Roman" panose="02020603050405020304" pitchFamily="18" charset="0"/>
                <a:ea typeface="Times New Roman" panose="02020603050405020304" pitchFamily="18" charset="0"/>
              </a:rPr>
              <a:t>solvent</a:t>
            </a:r>
            <a:r>
              <a:rPr lang="ro-RO" dirty="0">
                <a:latin typeface="Times New Roman" panose="02020603050405020304" pitchFamily="18" charset="0"/>
                <a:ea typeface="Times New Roman" panose="02020603050405020304" pitchFamily="18" charset="0"/>
              </a:rPr>
              <a:t>,</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alcătuind</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componenta</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majoritară</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a:t>
            </a:r>
            <a:r>
              <a:rPr lang="ro-RO" spc="-30"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sistemului,</a:t>
            </a:r>
            <a:endParaRPr lang="en-US" dirty="0">
              <a:latin typeface="Times New Roman" panose="02020603050405020304" pitchFamily="18" charset="0"/>
              <a:ea typeface="Times New Roman" panose="02020603050405020304" pitchFamily="18" charset="0"/>
            </a:endParaRPr>
          </a:p>
          <a:p>
            <a:pPr marL="422275" marR="0">
              <a:spcBef>
                <a:spcPts val="75"/>
              </a:spcBef>
              <a:buNone/>
            </a:pPr>
            <a:r>
              <a:rPr lang="ro-RO" dirty="0">
                <a:latin typeface="Times New Roman" panose="02020603050405020304" pitchFamily="18" charset="0"/>
                <a:ea typeface="Times New Roman" panose="02020603050405020304" pitchFamily="18" charset="0"/>
              </a:rPr>
              <a:t>o</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fază</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discontinuă</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discretă,</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numită</a:t>
            </a:r>
            <a:r>
              <a:rPr lang="ro-RO" spc="-30" dirty="0">
                <a:latin typeface="Times New Roman" panose="02020603050405020304" pitchFamily="18" charset="0"/>
                <a:ea typeface="Times New Roman" panose="02020603050405020304" pitchFamily="18" charset="0"/>
              </a:rPr>
              <a:t> </a:t>
            </a:r>
            <a:r>
              <a:rPr lang="ro-RO" i="1" dirty="0" err="1">
                <a:latin typeface="Times New Roman" panose="02020603050405020304" pitchFamily="18" charset="0"/>
                <a:ea typeface="Times New Roman" panose="02020603050405020304" pitchFamily="18" charset="0"/>
              </a:rPr>
              <a:t>solut</a:t>
            </a:r>
            <a:r>
              <a:rPr lang="ro-RO" dirty="0">
                <a:latin typeface="Times New Roman" panose="02020603050405020304" pitchFamily="18" charset="0"/>
                <a:ea typeface="Times New Roman" panose="02020603050405020304" pitchFamily="18" charset="0"/>
              </a:rPr>
              <a:t>,</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reprezentată</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30"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substanţa</a:t>
            </a:r>
            <a:r>
              <a:rPr lang="ro-RO" spc="-3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dizolvată.</a:t>
            </a:r>
            <a:endParaRPr lang="en-US" dirty="0">
              <a:latin typeface="Times New Roman" panose="02020603050405020304" pitchFamily="18" charset="0"/>
              <a:ea typeface="Times New Roman" panose="02020603050405020304" pitchFamily="18" charset="0"/>
            </a:endParaRPr>
          </a:p>
          <a:p>
            <a:pPr marL="0" marR="208280" lvl="0" indent="0" algn="just">
              <a:spcBef>
                <a:spcPts val="395"/>
              </a:spcBef>
              <a:buSzPts val="1000"/>
              <a:buNone/>
              <a:tabLst>
                <a:tab pos="650875" algn="l"/>
              </a:tabLst>
            </a:pPr>
            <a:r>
              <a:rPr lang="en-US" spc="-15" dirty="0">
                <a:latin typeface="Times New Roman" panose="02020603050405020304" pitchFamily="18" charset="0"/>
                <a:ea typeface="Times New Roman" panose="02020603050405020304" pitchFamily="18" charset="0"/>
              </a:rPr>
              <a:t>C) </a:t>
            </a:r>
            <a:r>
              <a:rPr lang="ro-RO" spc="-15" dirty="0">
                <a:latin typeface="Times New Roman" panose="02020603050405020304" pitchFamily="18" charset="0"/>
                <a:ea typeface="Times New Roman" panose="02020603050405020304" pitchFamily="18" charset="0"/>
              </a:rPr>
              <a:t>Cel mai adesea considerăm cele două faze ca fiind reprezentate de starea de agregare lichidă. </a:t>
            </a:r>
            <a:r>
              <a:rPr lang="ro-RO" spc="-15" dirty="0" err="1">
                <a:latin typeface="Times New Roman" panose="02020603050405020304" pitchFamily="18" charset="0"/>
                <a:ea typeface="Times New Roman" panose="02020603050405020304" pitchFamily="18" charset="0"/>
              </a:rPr>
              <a:t>Totuşi</a:t>
            </a:r>
            <a:r>
              <a:rPr lang="ro-RO" spc="-15" dirty="0">
                <a:latin typeface="Times New Roman" panose="02020603050405020304" pitchFamily="18" charset="0"/>
                <a:ea typeface="Times New Roman" panose="02020603050405020304" pitchFamily="18" charset="0"/>
              </a:rPr>
              <a:t>, la modul general, putem defini sisteme disperse cu toate </a:t>
            </a:r>
            <a:r>
              <a:rPr lang="ro-RO" spc="-15" dirty="0" err="1">
                <a:latin typeface="Times New Roman" panose="02020603050405020304" pitchFamily="18" charset="0"/>
                <a:ea typeface="Times New Roman" panose="02020603050405020304" pitchFamily="18" charset="0"/>
              </a:rPr>
              <a:t>combinaţiile</a:t>
            </a:r>
            <a:r>
              <a:rPr lang="ro-RO" spc="-15" dirty="0">
                <a:latin typeface="Times New Roman" panose="02020603050405020304" pitchFamily="18" charset="0"/>
                <a:ea typeface="Times New Roman" panose="02020603050405020304" pitchFamily="18" charset="0"/>
              </a:rPr>
              <a:t> posibile pentru solvent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solut</a:t>
            </a:r>
            <a:r>
              <a:rPr lang="ro-RO" spc="-15" dirty="0">
                <a:latin typeface="Times New Roman" panose="02020603050405020304" pitchFamily="18" charset="0"/>
                <a:ea typeface="Times New Roman" panose="02020603050405020304" pitchFamily="18" charset="0"/>
              </a:rPr>
              <a:t>.</a:t>
            </a:r>
            <a:endParaRPr lang="en-US" spc="-15"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77787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B45BBE-85AB-35DD-11DB-955E494E42FF}"/>
              </a:ext>
            </a:extLst>
          </p:cNvPr>
          <p:cNvSpPr>
            <a:spLocks noGrp="1"/>
          </p:cNvSpPr>
          <p:nvPr>
            <p:ph idx="1"/>
          </p:nvPr>
        </p:nvSpPr>
        <p:spPr>
          <a:xfrm>
            <a:off x="990600" y="304800"/>
            <a:ext cx="10515600" cy="6362700"/>
          </a:xfrm>
        </p:spPr>
        <p:txBody>
          <a:bodyPr>
            <a:normAutofit lnSpcReduction="10000"/>
          </a:bodyPr>
          <a:lstStyle/>
          <a:p>
            <a:pPr marL="0" marR="0" lvl="0" indent="0" algn="just">
              <a:lnSpc>
                <a:spcPts val="1145"/>
              </a:lnSpc>
              <a:spcBef>
                <a:spcPts val="405"/>
              </a:spcBef>
              <a:buSzPts val="1000"/>
              <a:buNone/>
              <a:tabLst>
                <a:tab pos="650875" algn="l"/>
              </a:tabLst>
            </a:pPr>
            <a:r>
              <a:rPr lang="en-US" spc="-15" dirty="0">
                <a:latin typeface="Times New Roman" panose="02020603050405020304" pitchFamily="18" charset="0"/>
                <a:ea typeface="Times New Roman" panose="02020603050405020304" pitchFamily="18" charset="0"/>
              </a:rPr>
              <a:t>D) </a:t>
            </a:r>
            <a:r>
              <a:rPr lang="ro-RO" spc="-15" dirty="0">
                <a:latin typeface="Times New Roman" panose="02020603050405020304" pitchFamily="18" charset="0"/>
                <a:ea typeface="Times New Roman" panose="02020603050405020304" pitchFamily="18" charset="0"/>
              </a:rPr>
              <a:t>Clasificarea</a:t>
            </a:r>
            <a:r>
              <a:rPr lang="ro-RO" spc="-4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sistemelor</a:t>
            </a:r>
            <a:r>
              <a:rPr lang="ro-RO" spc="-4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disperse</a:t>
            </a:r>
            <a:r>
              <a:rPr lang="ro-RO" spc="-3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după</a:t>
            </a:r>
            <a:r>
              <a:rPr lang="ro-RO" spc="-4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diametrul</a:t>
            </a:r>
            <a:r>
              <a:rPr lang="ro-RO" spc="-4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particulelor</a:t>
            </a:r>
            <a:r>
              <a:rPr lang="ro-RO" spc="-40" dirty="0">
                <a:latin typeface="Times New Roman" panose="02020603050405020304" pitchFamily="18" charset="0"/>
                <a:ea typeface="Times New Roman" panose="02020603050405020304" pitchFamily="18" charset="0"/>
              </a:rPr>
              <a:t> </a:t>
            </a:r>
            <a:r>
              <a:rPr lang="ro-RO" spc="-10" dirty="0" err="1">
                <a:latin typeface="Times New Roman" panose="02020603050405020304" pitchFamily="18" charset="0"/>
                <a:ea typeface="Times New Roman" panose="02020603050405020304" pitchFamily="18" charset="0"/>
              </a:rPr>
              <a:t>solutului</a:t>
            </a:r>
            <a:r>
              <a:rPr lang="ro-RO" spc="-10" dirty="0">
                <a:latin typeface="Times New Roman" panose="02020603050405020304" pitchFamily="18" charset="0"/>
                <a:ea typeface="Times New Roman" panose="02020603050405020304" pitchFamily="18" charset="0"/>
              </a:rPr>
              <a:t>.</a:t>
            </a:r>
            <a:endParaRPr lang="en-US" sz="3600" spc="-15" dirty="0">
              <a:latin typeface="Times New Roman" panose="02020603050405020304" pitchFamily="18" charset="0"/>
              <a:ea typeface="Times New Roman" panose="02020603050405020304" pitchFamily="18" charset="0"/>
            </a:endParaRPr>
          </a:p>
          <a:p>
            <a:pPr marL="742950" marR="205740" lvl="1" indent="-285750" algn="just">
              <a:buSzPts val="1000"/>
              <a:buFont typeface="Times New Roman" panose="02020603050405020304" pitchFamily="18" charset="0"/>
              <a:buAutoNum type="alphaLcParenR"/>
              <a:tabLst>
                <a:tab pos="650875" algn="l"/>
              </a:tabLst>
            </a:pPr>
            <a:r>
              <a:rPr lang="ro-RO" i="1" dirty="0" err="1">
                <a:latin typeface="Times New Roman" panose="02020603050405020304" pitchFamily="18" charset="0"/>
                <a:ea typeface="Times New Roman" panose="02020603050405020304" pitchFamily="18" charset="0"/>
              </a:rPr>
              <a:t>soluţii</a:t>
            </a:r>
            <a:r>
              <a:rPr lang="ro-RO" i="1" dirty="0">
                <a:latin typeface="Times New Roman" panose="02020603050405020304" pitchFamily="18" charset="0"/>
                <a:ea typeface="Times New Roman" panose="02020603050405020304" pitchFamily="18" charset="0"/>
              </a:rPr>
              <a:t> moleculare</a:t>
            </a:r>
            <a:r>
              <a:rPr lang="ro-RO" dirty="0">
                <a:latin typeface="Times New Roman" panose="02020603050405020304" pitchFamily="18" charset="0"/>
                <a:ea typeface="Times New Roman" panose="02020603050405020304" pitchFamily="18" charset="0"/>
              </a:rPr>
              <a:t>, cu diametrul sub10 Å; cum de obicei masa moleculară este </a:t>
            </a:r>
            <a:r>
              <a:rPr lang="ro-RO" dirty="0" err="1">
                <a:latin typeface="Times New Roman" panose="02020603050405020304" pitchFamily="18" charset="0"/>
                <a:ea typeface="Times New Roman" panose="02020603050405020304" pitchFamily="18" charset="0"/>
              </a:rPr>
              <a:t>proporţională</a:t>
            </a:r>
            <a:r>
              <a:rPr lang="ro-RO" dirty="0">
                <a:latin typeface="Times New Roman" panose="02020603050405020304" pitchFamily="18" charset="0"/>
                <a:ea typeface="Times New Roman" panose="02020603050405020304" pitchFamily="18" charset="0"/>
              </a:rPr>
              <a:t> cu volumul, deci cu puterea a treia a diametrului, uzual se consideră în categoria </a:t>
            </a:r>
            <a:r>
              <a:rPr lang="ro-RO" dirty="0" err="1">
                <a:latin typeface="Times New Roman" panose="02020603050405020304" pitchFamily="18" charset="0"/>
                <a:ea typeface="Times New Roman" panose="02020603050405020304" pitchFamily="18" charset="0"/>
              </a:rPr>
              <a:t>soluţii</a:t>
            </a:r>
            <a:r>
              <a:rPr lang="ro-RO" dirty="0">
                <a:latin typeface="Times New Roman" panose="02020603050405020304" pitchFamily="18" charset="0"/>
                <a:ea typeface="Times New Roman" panose="02020603050405020304" pitchFamily="18" charset="0"/>
              </a:rPr>
              <a:t> moleculare, </a:t>
            </a:r>
            <a:r>
              <a:rPr lang="ro-RO" dirty="0" err="1">
                <a:latin typeface="Times New Roman" panose="02020603050405020304" pitchFamily="18" charset="0"/>
                <a:ea typeface="Times New Roman" panose="02020603050405020304" pitchFamily="18" charset="0"/>
              </a:rPr>
              <a:t>soluţiile</a:t>
            </a:r>
            <a:r>
              <a:rPr lang="ro-RO" dirty="0">
                <a:latin typeface="Times New Roman" panose="02020603050405020304" pitchFamily="18" charset="0"/>
                <a:ea typeface="Times New Roman" panose="02020603050405020304" pitchFamily="18" charset="0"/>
              </a:rPr>
              <a:t> care au pentru </a:t>
            </a:r>
            <a:r>
              <a:rPr lang="ro-RO" dirty="0" err="1">
                <a:latin typeface="Times New Roman" panose="02020603050405020304" pitchFamily="18" charset="0"/>
                <a:ea typeface="Times New Roman" panose="02020603050405020304" pitchFamily="18" charset="0"/>
              </a:rPr>
              <a:t>substanţa</a:t>
            </a:r>
            <a:r>
              <a:rPr lang="ro-RO" dirty="0">
                <a:latin typeface="Times New Roman" panose="02020603050405020304" pitchFamily="18" charset="0"/>
                <a:ea typeface="Times New Roman" panose="02020603050405020304" pitchFamily="18" charset="0"/>
              </a:rPr>
              <a:t> dizolvată masa moleculară M</a:t>
            </a:r>
            <a:r>
              <a:rPr lang="ro-RO" dirty="0">
                <a:latin typeface="Century Gothic" panose="020B0502020202020204" pitchFamily="34" charset="0"/>
                <a:ea typeface="Times New Roman" panose="02020603050405020304" pitchFamily="18" charset="0"/>
              </a:rPr>
              <a:t>&lt;</a:t>
            </a:r>
            <a:r>
              <a:rPr lang="ro-RO" dirty="0">
                <a:latin typeface="Times New Roman" panose="02020603050405020304" pitchFamily="18" charset="0"/>
                <a:ea typeface="Times New Roman" panose="02020603050405020304" pitchFamily="18" charset="0"/>
              </a:rPr>
              <a:t>1000,</a:t>
            </a:r>
            <a:endParaRPr lang="en-US" sz="3200" dirty="0">
              <a:latin typeface="Times New Roman" panose="02020603050405020304" pitchFamily="18" charset="0"/>
              <a:ea typeface="Times New Roman" panose="02020603050405020304" pitchFamily="18" charset="0"/>
            </a:endParaRPr>
          </a:p>
          <a:p>
            <a:pPr marL="742950" marR="203835" lvl="1" indent="-285750" algn="just">
              <a:spcBef>
                <a:spcPts val="15"/>
              </a:spcBef>
              <a:buSzPts val="1000"/>
              <a:buFont typeface="Times New Roman" panose="02020603050405020304" pitchFamily="18" charset="0"/>
              <a:buAutoNum type="alphaLcParenR"/>
              <a:tabLst>
                <a:tab pos="650875" algn="l"/>
              </a:tabLst>
            </a:pPr>
            <a:r>
              <a:rPr lang="ro-RO" i="1" dirty="0" err="1">
                <a:latin typeface="Times New Roman" panose="02020603050405020304" pitchFamily="18" charset="0"/>
                <a:ea typeface="Times New Roman" panose="02020603050405020304" pitchFamily="18" charset="0"/>
              </a:rPr>
              <a:t>soluţii</a:t>
            </a:r>
            <a:r>
              <a:rPr lang="ro-RO" i="1" dirty="0">
                <a:latin typeface="Times New Roman" panose="02020603050405020304" pitchFamily="18" charset="0"/>
                <a:ea typeface="Times New Roman" panose="02020603050405020304" pitchFamily="18" charset="0"/>
              </a:rPr>
              <a:t> coloidale</a:t>
            </a:r>
            <a:r>
              <a:rPr lang="ro-RO" dirty="0">
                <a:latin typeface="Times New Roman" panose="02020603050405020304" pitchFamily="18" charset="0"/>
                <a:ea typeface="Times New Roman" panose="02020603050405020304" pitchFamily="18" charset="0"/>
              </a:rPr>
              <a:t>, cu diametrul între 10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1000 Å</a:t>
            </a:r>
            <a:r>
              <a:rPr lang="ro-RO" spc="-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masa moleculară peste 10</a:t>
            </a:r>
            <a:r>
              <a:rPr lang="ro-RO" baseline="30000" dirty="0">
                <a:latin typeface="Times New Roman" panose="02020603050405020304" pitchFamily="18" charset="0"/>
                <a:ea typeface="Times New Roman" panose="02020603050405020304" pitchFamily="18" charset="0"/>
              </a:rPr>
              <a:t>3</a:t>
            </a:r>
            <a:r>
              <a:rPr lang="ro-RO" dirty="0">
                <a:latin typeface="Times New Roman" panose="02020603050405020304" pitchFamily="18" charset="0"/>
                <a:ea typeface="Times New Roman" panose="02020603050405020304" pitchFamily="18" charset="0"/>
              </a:rPr>
              <a:t>, dar sub 10</a:t>
            </a:r>
            <a:r>
              <a:rPr lang="ro-RO" baseline="30000" dirty="0">
                <a:latin typeface="Times New Roman" panose="02020603050405020304" pitchFamily="18" charset="0"/>
                <a:ea typeface="Times New Roman" panose="02020603050405020304" pitchFamily="18" charset="0"/>
              </a:rPr>
              <a:t>6</a:t>
            </a:r>
            <a:r>
              <a:rPr lang="ro-RO"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742950" marR="0" lvl="1" indent="-285750" algn="just">
              <a:lnSpc>
                <a:spcPts val="1215"/>
              </a:lnSpc>
              <a:buSzPts val="1000"/>
              <a:buFont typeface="Times New Roman" panose="02020603050405020304" pitchFamily="18" charset="0"/>
              <a:buAutoNum type="alphaLcParenR"/>
              <a:tabLst>
                <a:tab pos="651510" algn="l"/>
              </a:tabLst>
            </a:pPr>
            <a:r>
              <a:rPr lang="ro-RO" i="1" dirty="0">
                <a:latin typeface="Times New Roman" panose="02020603050405020304" pitchFamily="18" charset="0"/>
                <a:ea typeface="Times New Roman" panose="02020603050405020304" pitchFamily="18" charset="0"/>
              </a:rPr>
              <a:t>dispersii</a:t>
            </a:r>
            <a:r>
              <a:rPr lang="ro-RO" i="1"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 medii</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particule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diametrul</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1000</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Å</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sau</a:t>
            </a:r>
            <a:r>
              <a:rPr lang="ro-RO" spc="-2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M</a:t>
            </a:r>
            <a:r>
              <a:rPr lang="ro-RO" spc="-10" dirty="0">
                <a:latin typeface="Century Gothic" panose="020B0502020202020204" pitchFamily="34" charset="0"/>
                <a:ea typeface="Times New Roman" panose="02020603050405020304" pitchFamily="18" charset="0"/>
              </a:rPr>
              <a:t>&gt;</a:t>
            </a:r>
            <a:r>
              <a:rPr lang="ro-RO" spc="-10" dirty="0">
                <a:latin typeface="Times New Roman" panose="02020603050405020304" pitchFamily="18" charset="0"/>
                <a:ea typeface="Times New Roman" panose="02020603050405020304" pitchFamily="18" charset="0"/>
              </a:rPr>
              <a:t>10</a:t>
            </a:r>
            <a:r>
              <a:rPr lang="ro-RO" spc="-10" baseline="30000" dirty="0">
                <a:latin typeface="Times New Roman" panose="02020603050405020304" pitchFamily="18" charset="0"/>
                <a:ea typeface="Times New Roman" panose="02020603050405020304" pitchFamily="18" charset="0"/>
              </a:rPr>
              <a:t>6</a:t>
            </a:r>
            <a:r>
              <a:rPr lang="ro-RO" spc="-1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342900" marR="0" lvl="0" indent="-342900" algn="just">
              <a:lnSpc>
                <a:spcPts val="1145"/>
              </a:lnSpc>
              <a:spcBef>
                <a:spcPts val="440"/>
              </a:spcBef>
              <a:buSzPts val="1000"/>
              <a:buFont typeface="Times New Roman" panose="02020603050405020304" pitchFamily="18" charset="0"/>
              <a:buAutoNum type="alphaUcPeriod"/>
              <a:tabLst>
                <a:tab pos="650875" algn="l"/>
              </a:tabLst>
            </a:pPr>
            <a:endParaRPr lang="en-US" spc="-15" dirty="0">
              <a:latin typeface="Times New Roman" panose="02020603050405020304" pitchFamily="18" charset="0"/>
              <a:ea typeface="Times New Roman" panose="02020603050405020304" pitchFamily="18" charset="0"/>
            </a:endParaRPr>
          </a:p>
          <a:p>
            <a:pPr marL="342900" marR="0" lvl="0" indent="-342900" algn="just">
              <a:lnSpc>
                <a:spcPts val="1145"/>
              </a:lnSpc>
              <a:spcBef>
                <a:spcPts val="440"/>
              </a:spcBef>
              <a:buSzPts val="1000"/>
              <a:buFont typeface="Times New Roman" panose="02020603050405020304" pitchFamily="18" charset="0"/>
              <a:buAutoNum type="alphaUcPeriod"/>
              <a:tabLst>
                <a:tab pos="650875" algn="l"/>
              </a:tabLst>
            </a:pPr>
            <a:endParaRPr lang="en-US" spc="-15" dirty="0">
              <a:latin typeface="Times New Roman" panose="02020603050405020304" pitchFamily="18" charset="0"/>
              <a:ea typeface="Times New Roman" panose="02020603050405020304" pitchFamily="18" charset="0"/>
            </a:endParaRPr>
          </a:p>
          <a:p>
            <a:pPr marL="342900" marR="0" lvl="0" indent="-342900" algn="just">
              <a:lnSpc>
                <a:spcPts val="1145"/>
              </a:lnSpc>
              <a:spcBef>
                <a:spcPts val="440"/>
              </a:spcBef>
              <a:buSzPts val="1000"/>
              <a:buFont typeface="Times New Roman" panose="02020603050405020304" pitchFamily="18" charset="0"/>
              <a:buAutoNum type="alphaUcPeriod"/>
              <a:tabLst>
                <a:tab pos="650875" algn="l"/>
              </a:tabLst>
            </a:pPr>
            <a:endParaRPr lang="en-US" spc="-15" dirty="0">
              <a:latin typeface="Times New Roman" panose="02020603050405020304" pitchFamily="18" charset="0"/>
              <a:ea typeface="Times New Roman" panose="02020603050405020304" pitchFamily="18" charset="0"/>
            </a:endParaRPr>
          </a:p>
          <a:p>
            <a:pPr marL="0" marR="0" lvl="0" indent="0" algn="just">
              <a:lnSpc>
                <a:spcPts val="1145"/>
              </a:lnSpc>
              <a:spcBef>
                <a:spcPts val="440"/>
              </a:spcBef>
              <a:buSzPts val="1000"/>
              <a:buNone/>
              <a:tabLst>
                <a:tab pos="650875" algn="l"/>
              </a:tabLst>
            </a:pPr>
            <a:r>
              <a:rPr lang="en-US" spc="-15" dirty="0">
                <a:latin typeface="Times New Roman" panose="02020603050405020304" pitchFamily="18" charset="0"/>
                <a:ea typeface="Times New Roman" panose="02020603050405020304" pitchFamily="18" charset="0"/>
              </a:rPr>
              <a:t>E) </a:t>
            </a:r>
            <a:r>
              <a:rPr lang="ro-RO" spc="-15" dirty="0">
                <a:latin typeface="Times New Roman" panose="02020603050405020304" pitchFamily="18" charset="0"/>
                <a:ea typeface="Times New Roman" panose="02020603050405020304" pitchFamily="18" charset="0"/>
              </a:rPr>
              <a:t>O</a:t>
            </a:r>
            <a:r>
              <a:rPr lang="ro-RO" spc="31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altă</a:t>
            </a:r>
            <a:r>
              <a:rPr lang="ro-RO" spc="31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clasificare</a:t>
            </a:r>
            <a:r>
              <a:rPr lang="ro-RO" spc="31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posibilă</a:t>
            </a:r>
            <a:r>
              <a:rPr lang="ro-RO" spc="31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ia</a:t>
            </a:r>
            <a:r>
              <a:rPr lang="ro-RO" spc="3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în</a:t>
            </a:r>
            <a:r>
              <a:rPr lang="ro-RO" spc="30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considerare</a:t>
            </a:r>
            <a:r>
              <a:rPr lang="ro-RO" spc="31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procesul</a:t>
            </a:r>
            <a:r>
              <a:rPr lang="ro-RO" spc="31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a:t>
            </a:r>
            <a:r>
              <a:rPr lang="ro-RO" spc="3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disociere;</a:t>
            </a:r>
            <a:r>
              <a:rPr lang="ro-RO" spc="315" dirty="0">
                <a:latin typeface="Times New Roman" panose="02020603050405020304" pitchFamily="18" charset="0"/>
                <a:ea typeface="Times New Roman" panose="02020603050405020304" pitchFamily="18" charset="0"/>
              </a:rPr>
              <a:t> </a:t>
            </a:r>
            <a:endParaRPr lang="en-US" spc="315" dirty="0">
              <a:latin typeface="Times New Roman" panose="02020603050405020304" pitchFamily="18" charset="0"/>
              <a:ea typeface="Times New Roman" panose="02020603050405020304" pitchFamily="18" charset="0"/>
            </a:endParaRPr>
          </a:p>
          <a:p>
            <a:pPr marL="0" marR="0" lvl="0" indent="0" algn="just">
              <a:lnSpc>
                <a:spcPts val="1145"/>
              </a:lnSpc>
              <a:spcBef>
                <a:spcPts val="440"/>
              </a:spcBef>
              <a:buSzPts val="1000"/>
              <a:buNone/>
              <a:tabLst>
                <a:tab pos="650875" algn="l"/>
              </a:tabLst>
            </a:pPr>
            <a:endParaRPr lang="en-US" spc="315" dirty="0">
              <a:latin typeface="Times New Roman" panose="02020603050405020304" pitchFamily="18" charset="0"/>
              <a:ea typeface="Times New Roman" panose="02020603050405020304" pitchFamily="18" charset="0"/>
            </a:endParaRPr>
          </a:p>
          <a:p>
            <a:pPr marL="0" marR="0" lvl="0" indent="0" algn="just">
              <a:lnSpc>
                <a:spcPts val="1145"/>
              </a:lnSpc>
              <a:spcBef>
                <a:spcPts val="440"/>
              </a:spcBef>
              <a:buSzPts val="1000"/>
              <a:buNone/>
              <a:tabLst>
                <a:tab pos="650875" algn="l"/>
              </a:tabLst>
            </a:pPr>
            <a:r>
              <a:rPr lang="ro-RO" spc="-10" dirty="0">
                <a:latin typeface="Times New Roman" panose="02020603050405020304" pitchFamily="18" charset="0"/>
                <a:ea typeface="Times New Roman" panose="02020603050405020304" pitchFamily="18" charset="0"/>
              </a:rPr>
              <a:t>astfel</a:t>
            </a:r>
            <a:r>
              <a:rPr lang="en-US" spc="-10"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soluţiile</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pot</a:t>
            </a:r>
            <a:r>
              <a:rPr lang="ro-RO" spc="-20" dirty="0">
                <a:latin typeface="Times New Roman" panose="02020603050405020304" pitchFamily="18" charset="0"/>
                <a:ea typeface="Times New Roman" panose="02020603050405020304" pitchFamily="18" charset="0"/>
              </a:rPr>
              <a:t> </a:t>
            </a:r>
            <a:r>
              <a:rPr lang="ro-RO" spc="-25" dirty="0">
                <a:latin typeface="Times New Roman" panose="02020603050405020304" pitchFamily="18" charset="0"/>
                <a:ea typeface="Times New Roman" panose="02020603050405020304" pitchFamily="18" charset="0"/>
              </a:rPr>
              <a:t>fi:</a:t>
            </a:r>
            <a:endParaRPr lang="en-US" dirty="0">
              <a:latin typeface="Times New Roman" panose="02020603050405020304" pitchFamily="18" charset="0"/>
              <a:ea typeface="Times New Roman" panose="02020603050405020304" pitchFamily="18" charset="0"/>
            </a:endParaRPr>
          </a:p>
          <a:p>
            <a:pPr marL="742950" marR="205740" lvl="1" indent="-285750" algn="just">
              <a:spcBef>
                <a:spcPts val="5"/>
              </a:spcBef>
              <a:buSzPts val="1000"/>
              <a:buFont typeface="Times New Roman" panose="02020603050405020304" pitchFamily="18" charset="0"/>
              <a:buAutoNum type="alphaLcParenR"/>
              <a:tabLst>
                <a:tab pos="650875" algn="l"/>
              </a:tabLst>
            </a:pPr>
            <a:r>
              <a:rPr lang="ro-RO" dirty="0" err="1">
                <a:latin typeface="Times New Roman" panose="02020603050405020304" pitchFamily="18" charset="0"/>
                <a:ea typeface="Times New Roman" panose="02020603050405020304" pitchFamily="18" charset="0"/>
              </a:rPr>
              <a:t>electroliţi</a:t>
            </a:r>
            <a:r>
              <a:rPr lang="ro-RO" dirty="0">
                <a:latin typeface="Times New Roman" panose="02020603050405020304" pitchFamily="18" charset="0"/>
                <a:ea typeface="Times New Roman" panose="02020603050405020304" pitchFamily="18" charset="0"/>
              </a:rPr>
              <a:t> – în cazul în care moleculele disociază să specificăm aici că </a:t>
            </a:r>
            <a:r>
              <a:rPr lang="ro-RO" dirty="0" err="1">
                <a:latin typeface="Times New Roman" panose="02020603050405020304" pitchFamily="18" charset="0"/>
                <a:ea typeface="Times New Roman" panose="02020603050405020304" pitchFamily="18" charset="0"/>
              </a:rPr>
              <a:t>electroliţii</a:t>
            </a:r>
            <a:r>
              <a:rPr lang="ro-RO" dirty="0">
                <a:latin typeface="Times New Roman" panose="02020603050405020304" pitchFamily="18" charset="0"/>
                <a:ea typeface="Times New Roman" panose="02020603050405020304" pitchFamily="18" charset="0"/>
              </a:rPr>
              <a:t> pot fi la rândul lor:</a:t>
            </a:r>
            <a:endParaRPr lang="en-US" dirty="0">
              <a:latin typeface="Times New Roman" panose="02020603050405020304" pitchFamily="18" charset="0"/>
              <a:ea typeface="Times New Roman" panose="02020603050405020304" pitchFamily="18" charset="0"/>
            </a:endParaRPr>
          </a:p>
          <a:p>
            <a:pPr marR="202565" lvl="2" algn="just">
              <a:buSzPts val="1000"/>
              <a:buFont typeface="Times New Roman" panose="02020603050405020304" pitchFamily="18" charset="0"/>
              <a:buAutoNum type="romanLcPeriod"/>
              <a:tabLst>
                <a:tab pos="877570" algn="l"/>
                <a:tab pos="878840" algn="l"/>
              </a:tabLst>
            </a:pPr>
            <a:r>
              <a:rPr lang="ro-RO" sz="2400" spc="-5" dirty="0" err="1">
                <a:latin typeface="Times New Roman" panose="02020603050405020304" pitchFamily="18" charset="0"/>
                <a:ea typeface="Times New Roman" panose="02020603050405020304" pitchFamily="18" charset="0"/>
              </a:rPr>
              <a:t>electroliţi</a:t>
            </a:r>
            <a:r>
              <a:rPr lang="ro-RO" sz="2400" spc="-10" dirty="0">
                <a:latin typeface="Times New Roman" panose="02020603050405020304" pitchFamily="18" charset="0"/>
                <a:ea typeface="Times New Roman" panose="02020603050405020304" pitchFamily="18" charset="0"/>
              </a:rPr>
              <a:t> </a:t>
            </a:r>
            <a:r>
              <a:rPr lang="ro-RO" sz="2400" spc="-5" dirty="0">
                <a:latin typeface="Times New Roman" panose="02020603050405020304" pitchFamily="18" charset="0"/>
                <a:ea typeface="Times New Roman" panose="02020603050405020304" pitchFamily="18" charset="0"/>
              </a:rPr>
              <a:t>tari, când disocierea este totală este cazul tuturor sărurilor, dar </a:t>
            </a:r>
            <a:r>
              <a:rPr lang="ro-RO" sz="2400" spc="-5" dirty="0" err="1">
                <a:latin typeface="Times New Roman" panose="02020603050405020304" pitchFamily="18" charset="0"/>
                <a:ea typeface="Times New Roman" panose="02020603050405020304" pitchFamily="18" charset="0"/>
              </a:rPr>
              <a:t>şi</a:t>
            </a:r>
            <a:r>
              <a:rPr lang="ro-RO" sz="2400" spc="-5" dirty="0">
                <a:latin typeface="Times New Roman" panose="02020603050405020304" pitchFamily="18" charset="0"/>
                <a:ea typeface="Times New Roman" panose="02020603050405020304" pitchFamily="18" charset="0"/>
              </a:rPr>
              <a:t> acizii </a:t>
            </a:r>
            <a:r>
              <a:rPr lang="ro-RO" sz="2400" spc="-5" dirty="0" err="1">
                <a:latin typeface="Times New Roman" panose="02020603050405020304" pitchFamily="18" charset="0"/>
                <a:ea typeface="Times New Roman" panose="02020603050405020304" pitchFamily="18" charset="0"/>
              </a:rPr>
              <a:t>şi</a:t>
            </a:r>
            <a:r>
              <a:rPr lang="ro-RO" sz="2400" spc="-5" dirty="0">
                <a:latin typeface="Times New Roman" panose="02020603050405020304" pitchFamily="18" charset="0"/>
                <a:ea typeface="Times New Roman" panose="02020603050405020304" pitchFamily="18" charset="0"/>
              </a:rPr>
              <a:t> bazele tari;</a:t>
            </a:r>
            <a:endParaRPr lang="en-US" sz="2400" spc="-5" dirty="0">
              <a:latin typeface="Times New Roman" panose="02020603050405020304" pitchFamily="18" charset="0"/>
              <a:ea typeface="Times New Roman" panose="02020603050405020304" pitchFamily="18" charset="0"/>
            </a:endParaRPr>
          </a:p>
          <a:p>
            <a:pPr marR="205740" lvl="2" algn="just">
              <a:buSzPts val="1000"/>
              <a:buFont typeface="Times New Roman" panose="02020603050405020304" pitchFamily="18" charset="0"/>
              <a:buAutoNum type="romanLcPeriod"/>
              <a:tabLst>
                <a:tab pos="876935" algn="l"/>
                <a:tab pos="878840" algn="l"/>
              </a:tabLst>
            </a:pPr>
            <a:r>
              <a:rPr lang="ro-RO" sz="2400" spc="-5" dirty="0" err="1">
                <a:latin typeface="Times New Roman" panose="02020603050405020304" pitchFamily="18" charset="0"/>
                <a:ea typeface="Times New Roman" panose="02020603050405020304" pitchFamily="18" charset="0"/>
              </a:rPr>
              <a:t>electroliţi</a:t>
            </a:r>
            <a:r>
              <a:rPr lang="ro-RO" sz="2400" spc="-10" dirty="0">
                <a:latin typeface="Times New Roman" panose="02020603050405020304" pitchFamily="18" charset="0"/>
                <a:ea typeface="Times New Roman" panose="02020603050405020304" pitchFamily="18" charset="0"/>
              </a:rPr>
              <a:t> </a:t>
            </a:r>
            <a:r>
              <a:rPr lang="ro-RO" sz="2400" spc="-5" dirty="0">
                <a:latin typeface="Times New Roman" panose="02020603050405020304" pitchFamily="18" charset="0"/>
                <a:ea typeface="Times New Roman" panose="02020603050405020304" pitchFamily="18" charset="0"/>
              </a:rPr>
              <a:t>slabi, când disocierea este </a:t>
            </a:r>
            <a:r>
              <a:rPr lang="ro-RO" sz="2400" spc="-5" dirty="0" err="1">
                <a:latin typeface="Times New Roman" panose="02020603050405020304" pitchFamily="18" charset="0"/>
                <a:ea typeface="Times New Roman" panose="02020603050405020304" pitchFamily="18" charset="0"/>
              </a:rPr>
              <a:t>parţială</a:t>
            </a:r>
            <a:r>
              <a:rPr lang="ro-RO" sz="2400" spc="-5" dirty="0">
                <a:latin typeface="Times New Roman" panose="02020603050405020304" pitchFamily="18" charset="0"/>
                <a:ea typeface="Times New Roman" panose="02020603050405020304" pitchFamily="18" charset="0"/>
              </a:rPr>
              <a:t>, acizi sau</a:t>
            </a:r>
            <a:r>
              <a:rPr lang="ro-RO" sz="2400" spc="-10" dirty="0">
                <a:latin typeface="Times New Roman" panose="02020603050405020304" pitchFamily="18" charset="0"/>
                <a:ea typeface="Times New Roman" panose="02020603050405020304" pitchFamily="18" charset="0"/>
              </a:rPr>
              <a:t> </a:t>
            </a:r>
            <a:r>
              <a:rPr lang="ro-RO" sz="2400" spc="-5" dirty="0">
                <a:latin typeface="Times New Roman" panose="02020603050405020304" pitchFamily="18" charset="0"/>
                <a:ea typeface="Times New Roman" panose="02020603050405020304" pitchFamily="18" charset="0"/>
              </a:rPr>
              <a:t>baze slabe în</a:t>
            </a:r>
            <a:r>
              <a:rPr lang="ro-RO" sz="2400" spc="-10" dirty="0">
                <a:latin typeface="Times New Roman" panose="02020603050405020304" pitchFamily="18" charset="0"/>
                <a:ea typeface="Times New Roman" panose="02020603050405020304" pitchFamily="18" charset="0"/>
              </a:rPr>
              <a:t> </a:t>
            </a:r>
            <a:r>
              <a:rPr lang="ro-RO" sz="2400" spc="-5" dirty="0">
                <a:latin typeface="Times New Roman" panose="02020603050405020304" pitchFamily="18" charset="0"/>
                <a:ea typeface="Times New Roman" panose="02020603050405020304" pitchFamily="18" charset="0"/>
              </a:rPr>
              <a:t>aceste </a:t>
            </a:r>
            <a:r>
              <a:rPr lang="ro-RO" sz="2400" spc="-5" dirty="0" err="1">
                <a:latin typeface="Times New Roman" panose="02020603050405020304" pitchFamily="18" charset="0"/>
                <a:ea typeface="Times New Roman" panose="02020603050405020304" pitchFamily="18" charset="0"/>
              </a:rPr>
              <a:t>situaţii</a:t>
            </a:r>
            <a:r>
              <a:rPr lang="ro-RO" sz="2400" spc="-5" dirty="0">
                <a:latin typeface="Times New Roman" panose="02020603050405020304" pitchFamily="18" charset="0"/>
                <a:ea typeface="Times New Roman" panose="02020603050405020304" pitchFamily="18" charset="0"/>
              </a:rPr>
              <a:t> trebuie definită </a:t>
            </a:r>
            <a:r>
              <a:rPr lang="ro-RO" sz="2400" spc="-5" dirty="0" err="1">
                <a:latin typeface="Times New Roman" panose="02020603050405020304" pitchFamily="18" charset="0"/>
                <a:ea typeface="Times New Roman" panose="02020603050405020304" pitchFamily="18" charset="0"/>
              </a:rPr>
              <a:t>şi</a:t>
            </a:r>
            <a:r>
              <a:rPr lang="ro-RO" sz="2400" spc="-5" dirty="0">
                <a:latin typeface="Times New Roman" panose="02020603050405020304" pitchFamily="18" charset="0"/>
                <a:ea typeface="Times New Roman" panose="02020603050405020304" pitchFamily="18" charset="0"/>
              </a:rPr>
              <a:t> o constantă de disociere, ca raportul între numărul moleculelor disociate </a:t>
            </a:r>
            <a:r>
              <a:rPr lang="ro-RO" sz="2400" spc="-5" dirty="0" err="1">
                <a:latin typeface="Times New Roman" panose="02020603050405020304" pitchFamily="18" charset="0"/>
                <a:ea typeface="Times New Roman" panose="02020603050405020304" pitchFamily="18" charset="0"/>
              </a:rPr>
              <a:t>şi</a:t>
            </a:r>
            <a:r>
              <a:rPr lang="ro-RO" sz="2400" spc="-5" dirty="0">
                <a:latin typeface="Times New Roman" panose="02020603050405020304" pitchFamily="18" charset="0"/>
                <a:ea typeface="Times New Roman" panose="02020603050405020304" pitchFamily="18" charset="0"/>
              </a:rPr>
              <a:t> numărul total de molecule dizolvate.</a:t>
            </a:r>
            <a:endParaRPr lang="en-US" sz="2400" spc="-5" dirty="0">
              <a:latin typeface="Times New Roman" panose="02020603050405020304" pitchFamily="18" charset="0"/>
              <a:ea typeface="Times New Roman" panose="02020603050405020304" pitchFamily="18" charset="0"/>
            </a:endParaRPr>
          </a:p>
          <a:p>
            <a:pPr marL="742950" marR="207645" lvl="1" indent="-285750" algn="just">
              <a:buSzPts val="1000"/>
              <a:buFont typeface="Times New Roman" panose="02020603050405020304" pitchFamily="18" charset="0"/>
              <a:buAutoNum type="alphaLcParenR"/>
              <a:tabLst>
                <a:tab pos="650875" algn="l"/>
              </a:tabLst>
            </a:pPr>
            <a:r>
              <a:rPr lang="ro-RO" dirty="0">
                <a:latin typeface="Times New Roman" panose="02020603050405020304" pitchFamily="18" charset="0"/>
                <a:ea typeface="Times New Roman" panose="02020603050405020304" pitchFamily="18" charset="0"/>
              </a:rPr>
              <a:t>ne-</a:t>
            </a:r>
            <a:r>
              <a:rPr lang="ro-RO" dirty="0" err="1">
                <a:latin typeface="Times New Roman" panose="02020603050405020304" pitchFamily="18" charset="0"/>
                <a:ea typeface="Times New Roman" panose="02020603050405020304" pitchFamily="18" charset="0"/>
              </a:rPr>
              <a:t>electroliţi</a:t>
            </a:r>
            <a:r>
              <a:rPr lang="ro-RO" dirty="0">
                <a:latin typeface="Times New Roman" panose="02020603050405020304" pitchFamily="18" charset="0"/>
                <a:ea typeface="Times New Roman" panose="02020603050405020304" pitchFamily="18" charset="0"/>
              </a:rPr>
              <a:t> – când </a:t>
            </a:r>
            <a:r>
              <a:rPr lang="ro-RO" dirty="0" err="1">
                <a:latin typeface="Times New Roman" panose="02020603050405020304" pitchFamily="18" charset="0"/>
                <a:ea typeface="Times New Roman" panose="02020603050405020304" pitchFamily="18" charset="0"/>
              </a:rPr>
              <a:t>substanţele</a:t>
            </a:r>
            <a:r>
              <a:rPr lang="ro-RO" dirty="0">
                <a:latin typeface="Times New Roman" panose="02020603050405020304" pitchFamily="18" charset="0"/>
                <a:ea typeface="Times New Roman" panose="02020603050405020304" pitchFamily="18" charset="0"/>
              </a:rPr>
              <a:t> dizolvate sunt formate din molecule care nu disociază, ex.: glucoză, uree etc.</a:t>
            </a:r>
            <a:endParaRPr lang="en-US" dirty="0"/>
          </a:p>
        </p:txBody>
      </p:sp>
    </p:spTree>
    <p:extLst>
      <p:ext uri="{BB962C8B-B14F-4D97-AF65-F5344CB8AC3E}">
        <p14:creationId xmlns:p14="http://schemas.microsoft.com/office/powerpoint/2010/main" val="90417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A7E5-4A7C-C6DD-E888-AEE4772352F8}"/>
              </a:ext>
            </a:extLst>
          </p:cNvPr>
          <p:cNvSpPr>
            <a:spLocks noGrp="1"/>
          </p:cNvSpPr>
          <p:nvPr>
            <p:ph type="title"/>
          </p:nvPr>
        </p:nvSpPr>
        <p:spPr>
          <a:xfrm>
            <a:off x="838200" y="365125"/>
            <a:ext cx="10515600" cy="796925"/>
          </a:xfrm>
        </p:spPr>
        <p:txBody>
          <a:bodyPr/>
          <a:lstStyle/>
          <a:p>
            <a:r>
              <a:rPr lang="ro-RO" b="1" i="1" spc="-10" dirty="0" err="1">
                <a:latin typeface="Times New Roman" panose="02020603050405020304" pitchFamily="18" charset="0"/>
                <a:ea typeface="Times New Roman" panose="02020603050405020304" pitchFamily="18" charset="0"/>
              </a:rPr>
              <a:t>Concentraţii</a:t>
            </a:r>
            <a:endParaRPr lang="en-US" dirty="0"/>
          </a:p>
        </p:txBody>
      </p:sp>
      <p:sp>
        <p:nvSpPr>
          <p:cNvPr id="3" name="Content Placeholder 2">
            <a:extLst>
              <a:ext uri="{FF2B5EF4-FFF2-40B4-BE49-F238E27FC236}">
                <a16:creationId xmlns:a16="http://schemas.microsoft.com/office/drawing/2014/main" id="{226E21B2-623C-27DE-67D8-36D296A9330C}"/>
              </a:ext>
            </a:extLst>
          </p:cNvPr>
          <p:cNvSpPr>
            <a:spLocks noGrp="1"/>
          </p:cNvSpPr>
          <p:nvPr>
            <p:ph idx="1"/>
          </p:nvPr>
        </p:nvSpPr>
        <p:spPr>
          <a:xfrm>
            <a:off x="838200" y="1162050"/>
            <a:ext cx="10515600" cy="5695950"/>
          </a:xfrm>
        </p:spPr>
        <p:txBody>
          <a:bodyPr>
            <a:normAutofit fontScale="92500" lnSpcReduction="20000"/>
          </a:bodyPr>
          <a:lstStyle/>
          <a:p>
            <a:pPr marL="0" lvl="0" indent="0">
              <a:buNone/>
            </a:pPr>
            <a:r>
              <a:rPr lang="en-US" dirty="0"/>
              <a:t>A) </a:t>
            </a:r>
            <a:r>
              <a:rPr lang="ro-RO" dirty="0"/>
              <a:t>O caracteristică </a:t>
            </a:r>
            <a:r>
              <a:rPr lang="ro-RO" dirty="0" err="1"/>
              <a:t>esenţială</a:t>
            </a:r>
            <a:r>
              <a:rPr lang="ro-RO" dirty="0"/>
              <a:t> a </a:t>
            </a:r>
            <a:r>
              <a:rPr lang="ro-RO" dirty="0" err="1"/>
              <a:t>soluţiilor</a:t>
            </a:r>
            <a:r>
              <a:rPr lang="ro-RO" dirty="0"/>
              <a:t> este </a:t>
            </a:r>
            <a:r>
              <a:rPr lang="ro-RO" dirty="0" err="1"/>
              <a:t>concentraţia</a:t>
            </a:r>
            <a:r>
              <a:rPr lang="ro-RO" dirty="0"/>
              <a:t> acestora, exprimată ca măsură a </a:t>
            </a:r>
            <a:r>
              <a:rPr lang="ro-RO" dirty="0" err="1"/>
              <a:t>proporţiei</a:t>
            </a:r>
            <a:r>
              <a:rPr lang="ro-RO" dirty="0"/>
              <a:t> moleculelor </a:t>
            </a:r>
            <a:r>
              <a:rPr lang="ro-RO" dirty="0" err="1"/>
              <a:t>substanţei</a:t>
            </a:r>
            <a:r>
              <a:rPr lang="ro-RO" dirty="0"/>
              <a:t> dizolvate în </a:t>
            </a:r>
            <a:r>
              <a:rPr lang="ro-RO" dirty="0" err="1"/>
              <a:t>soluţie</a:t>
            </a:r>
            <a:r>
              <a:rPr lang="ro-RO" dirty="0"/>
              <a:t>.</a:t>
            </a:r>
            <a:endParaRPr lang="en-US" sz="3600" dirty="0"/>
          </a:p>
          <a:p>
            <a:r>
              <a:rPr lang="ro-RO" dirty="0"/>
              <a:t>Există mai multe </a:t>
            </a:r>
            <a:r>
              <a:rPr lang="ro-RO" dirty="0" err="1"/>
              <a:t>modalităţi</a:t>
            </a:r>
            <a:r>
              <a:rPr lang="ro-RO" dirty="0"/>
              <a:t> de a exprima </a:t>
            </a:r>
            <a:r>
              <a:rPr lang="ro-RO" dirty="0" err="1"/>
              <a:t>concentraţia</a:t>
            </a:r>
            <a:r>
              <a:rPr lang="ro-RO" dirty="0"/>
              <a:t> unei </a:t>
            </a:r>
            <a:r>
              <a:rPr lang="ro-RO" dirty="0" err="1"/>
              <a:t>soluţii</a:t>
            </a:r>
            <a:r>
              <a:rPr lang="ro-RO" dirty="0"/>
              <a:t>:</a:t>
            </a:r>
            <a:endParaRPr lang="en-US" dirty="0"/>
          </a:p>
          <a:p>
            <a:pPr lvl="1"/>
            <a:r>
              <a:rPr lang="ro-RO" b="1" dirty="0" err="1"/>
              <a:t>Concentraţia</a:t>
            </a:r>
            <a:r>
              <a:rPr lang="ro-RO" b="1" dirty="0"/>
              <a:t> procentuală </a:t>
            </a:r>
            <a:r>
              <a:rPr lang="ro-RO" dirty="0"/>
              <a:t>– exprimă cantitatea de </a:t>
            </a:r>
            <a:r>
              <a:rPr lang="ro-RO" dirty="0" err="1"/>
              <a:t>substanţă</a:t>
            </a:r>
            <a:r>
              <a:rPr lang="ro-RO" dirty="0"/>
              <a:t> dizolvată, exprimată în grame, la 100 ml </a:t>
            </a:r>
            <a:r>
              <a:rPr lang="ro-RO" dirty="0" err="1"/>
              <a:t>soluţie</a:t>
            </a:r>
            <a:r>
              <a:rPr lang="ro-RO" dirty="0"/>
              <a:t>;</a:t>
            </a:r>
            <a:endParaRPr lang="en-US" sz="3200" dirty="0"/>
          </a:p>
          <a:p>
            <a:pPr lvl="1"/>
            <a:r>
              <a:rPr lang="ro-RO" b="1" dirty="0" err="1"/>
              <a:t>Concentraţia</a:t>
            </a:r>
            <a:r>
              <a:rPr lang="ro-RO" b="1" dirty="0"/>
              <a:t> molară </a:t>
            </a:r>
            <a:r>
              <a:rPr lang="ro-RO" dirty="0"/>
              <a:t>– exprimă numărul de moli de </a:t>
            </a:r>
            <a:r>
              <a:rPr lang="ro-RO" dirty="0" err="1"/>
              <a:t>substanţă</a:t>
            </a:r>
            <a:r>
              <a:rPr lang="ro-RO" dirty="0"/>
              <a:t> dizolvată în 1l </a:t>
            </a:r>
            <a:r>
              <a:rPr lang="ro-RO" dirty="0" err="1"/>
              <a:t>soluţie</a:t>
            </a:r>
            <a:r>
              <a:rPr lang="ro-RO" dirty="0"/>
              <a:t> (1M = 1 mol = cantitatea de </a:t>
            </a:r>
            <a:r>
              <a:rPr lang="ro-RO" dirty="0" err="1"/>
              <a:t>substanţă</a:t>
            </a:r>
            <a:r>
              <a:rPr lang="ro-RO" dirty="0"/>
              <a:t>, exprimată în grame, numeric egală cu masa moleculară exprimată în </a:t>
            </a:r>
            <a:r>
              <a:rPr lang="ro-RO" dirty="0" err="1"/>
              <a:t>u.a.m</a:t>
            </a:r>
            <a:r>
              <a:rPr lang="ro-RO" dirty="0"/>
              <a:t>.; 1 mol are N</a:t>
            </a:r>
            <a:r>
              <a:rPr lang="ro-RO" baseline="-25000" dirty="0"/>
              <a:t>A</a:t>
            </a:r>
            <a:r>
              <a:rPr lang="ro-RO" dirty="0"/>
              <a:t> molecule, N</a:t>
            </a:r>
            <a:r>
              <a:rPr lang="ro-RO" baseline="-25000" dirty="0"/>
              <a:t>A</a:t>
            </a:r>
            <a:r>
              <a:rPr lang="ro-RO" dirty="0"/>
              <a:t> este numărul lui Avogadro N</a:t>
            </a:r>
            <a:r>
              <a:rPr lang="ro-RO" baseline="-25000" dirty="0"/>
              <a:t>A</a:t>
            </a:r>
            <a:r>
              <a:rPr lang="ro-RO" dirty="0"/>
              <a:t> = 6, 023.10</a:t>
            </a:r>
            <a:r>
              <a:rPr lang="ro-RO" baseline="30000" dirty="0"/>
              <a:t>23</a:t>
            </a:r>
            <a:r>
              <a:rPr lang="ro-RO" dirty="0"/>
              <a:t> molecule/mol);</a:t>
            </a:r>
            <a:endParaRPr lang="en-US" sz="3200" dirty="0"/>
          </a:p>
          <a:p>
            <a:pPr lvl="1"/>
            <a:r>
              <a:rPr lang="ro-RO" b="1" dirty="0" err="1"/>
              <a:t>Concentraţia</a:t>
            </a:r>
            <a:r>
              <a:rPr lang="ro-RO" b="1" dirty="0"/>
              <a:t> normală</a:t>
            </a:r>
            <a:r>
              <a:rPr lang="ro-RO" dirty="0"/>
              <a:t> – exprimă numărul de </a:t>
            </a:r>
            <a:r>
              <a:rPr lang="ro-RO" dirty="0" err="1"/>
              <a:t>echivalenţi</a:t>
            </a:r>
            <a:r>
              <a:rPr lang="ro-RO" dirty="0"/>
              <a:t> gram de </a:t>
            </a:r>
            <a:r>
              <a:rPr lang="ro-RO" dirty="0" err="1"/>
              <a:t>substanţă</a:t>
            </a:r>
            <a:r>
              <a:rPr lang="ro-RO" dirty="0"/>
              <a:t> </a:t>
            </a:r>
            <a:r>
              <a:rPr lang="ro-RO" dirty="0" err="1"/>
              <a:t>dizolvaţi</a:t>
            </a:r>
            <a:r>
              <a:rPr lang="ro-RO" dirty="0"/>
              <a:t> în 1l de </a:t>
            </a:r>
            <a:r>
              <a:rPr lang="ro-RO" dirty="0" err="1"/>
              <a:t>soluţie</a:t>
            </a:r>
            <a:r>
              <a:rPr lang="ro-RO" dirty="0"/>
              <a:t> (1 echivalent-gram = l mol/z, unde z este numărul de sarcini electrice de un semn, ce se </a:t>
            </a:r>
            <a:r>
              <a:rPr lang="ro-RO" dirty="0" err="1"/>
              <a:t>obţine</a:t>
            </a:r>
            <a:r>
              <a:rPr lang="ro-RO" dirty="0"/>
              <a:t> la disocierea unei molecule).</a:t>
            </a:r>
            <a:endParaRPr lang="en-US" sz="3200" dirty="0"/>
          </a:p>
          <a:p>
            <a:pPr marL="0" lvl="0" indent="0">
              <a:buNone/>
            </a:pPr>
            <a:r>
              <a:rPr lang="en-US" dirty="0"/>
              <a:t>B) </a:t>
            </a:r>
            <a:r>
              <a:rPr lang="ro-RO" dirty="0" err="1"/>
              <a:t>Relaţii</a:t>
            </a:r>
            <a:endParaRPr lang="en-US" sz="3600" dirty="0"/>
          </a:p>
          <a:p>
            <a:r>
              <a:rPr lang="ro-RO" dirty="0"/>
              <a:t>C(M/l) = m(g)/V(l).M	</a:t>
            </a:r>
            <a:endParaRPr lang="en-US" dirty="0"/>
          </a:p>
          <a:p>
            <a:r>
              <a:rPr lang="ro-RO" dirty="0"/>
              <a:t>unde C este </a:t>
            </a:r>
            <a:r>
              <a:rPr lang="ro-RO" dirty="0" err="1"/>
              <a:t>concentraţia</a:t>
            </a:r>
            <a:r>
              <a:rPr lang="ro-RO" dirty="0"/>
              <a:t>, în mol/litru, </a:t>
            </a:r>
            <a:endParaRPr lang="en-US" dirty="0"/>
          </a:p>
          <a:p>
            <a:r>
              <a:rPr lang="ro-RO" dirty="0"/>
              <a:t>V = volumul </a:t>
            </a:r>
            <a:r>
              <a:rPr lang="ro-RO" dirty="0" err="1"/>
              <a:t>soluţiei</a:t>
            </a:r>
            <a:r>
              <a:rPr lang="ro-RO" dirty="0"/>
              <a:t> în l, </a:t>
            </a:r>
            <a:endParaRPr lang="en-US" dirty="0"/>
          </a:p>
          <a:p>
            <a:r>
              <a:rPr lang="ro-RO" dirty="0"/>
              <a:t>M este masa moleculară</a:t>
            </a:r>
            <a:endParaRPr lang="en-US" dirty="0"/>
          </a:p>
          <a:p>
            <a:endParaRPr lang="en-US" dirty="0"/>
          </a:p>
        </p:txBody>
      </p:sp>
    </p:spTree>
    <p:extLst>
      <p:ext uri="{BB962C8B-B14F-4D97-AF65-F5344CB8AC3E}">
        <p14:creationId xmlns:p14="http://schemas.microsoft.com/office/powerpoint/2010/main" val="810566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9FD91-4C24-65A1-1A3D-DC79C1D55784}"/>
              </a:ext>
            </a:extLst>
          </p:cNvPr>
          <p:cNvSpPr>
            <a:spLocks noGrp="1"/>
          </p:cNvSpPr>
          <p:nvPr>
            <p:ph type="title"/>
          </p:nvPr>
        </p:nvSpPr>
        <p:spPr/>
        <p:txBody>
          <a:bodyPr/>
          <a:lstStyle/>
          <a:p>
            <a:r>
              <a:rPr lang="en-US" dirty="0"/>
              <a:t>PH-ul </a:t>
            </a:r>
            <a:r>
              <a:rPr lang="en-US" dirty="0" err="1"/>
              <a:t>solu</a:t>
            </a:r>
            <a:r>
              <a:rPr lang="ro-RO" dirty="0"/>
              <a:t>ț</a:t>
            </a:r>
            <a:r>
              <a:rPr lang="en-US" dirty="0" err="1"/>
              <a:t>iilor</a:t>
            </a:r>
            <a:r>
              <a:rPr lang="ro-RO" dirty="0"/>
              <a:t>. </a:t>
            </a:r>
            <a:r>
              <a:rPr lang="ro-RO"/>
              <a:t>Produsul ionic al apei</a:t>
            </a:r>
            <a:endParaRPr lang="en-US" dirty="0"/>
          </a:p>
        </p:txBody>
      </p:sp>
      <p:sp>
        <p:nvSpPr>
          <p:cNvPr id="3" name="Content Placeholder 2">
            <a:extLst>
              <a:ext uri="{FF2B5EF4-FFF2-40B4-BE49-F238E27FC236}">
                <a16:creationId xmlns:a16="http://schemas.microsoft.com/office/drawing/2014/main" id="{86379F8E-776A-865D-603D-B6FEFA234DF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05841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EE40-86E3-868D-B30C-CFAEE6C275DC}"/>
              </a:ext>
            </a:extLst>
          </p:cNvPr>
          <p:cNvSpPr>
            <a:spLocks noGrp="1"/>
          </p:cNvSpPr>
          <p:nvPr>
            <p:ph type="title"/>
          </p:nvPr>
        </p:nvSpPr>
        <p:spPr>
          <a:xfrm>
            <a:off x="838200" y="365125"/>
            <a:ext cx="10515600" cy="854075"/>
          </a:xfrm>
        </p:spPr>
        <p:txBody>
          <a:bodyPr/>
          <a:lstStyle/>
          <a:p>
            <a:r>
              <a:rPr lang="en-US" dirty="0" err="1"/>
              <a:t>Structura</a:t>
            </a:r>
            <a:r>
              <a:rPr lang="en-US" dirty="0"/>
              <a:t> </a:t>
            </a:r>
            <a:r>
              <a:rPr lang="en-US" dirty="0" err="1"/>
              <a:t>corpului</a:t>
            </a:r>
            <a:r>
              <a:rPr lang="en-US" dirty="0"/>
              <a:t> solid</a:t>
            </a:r>
          </a:p>
        </p:txBody>
      </p:sp>
      <p:pic>
        <p:nvPicPr>
          <p:cNvPr id="5" name="Content Placeholder 4">
            <a:extLst>
              <a:ext uri="{FF2B5EF4-FFF2-40B4-BE49-F238E27FC236}">
                <a16:creationId xmlns:a16="http://schemas.microsoft.com/office/drawing/2014/main" id="{A6A00F8F-644C-8E85-31A6-03E6ECBE4B82}"/>
              </a:ext>
            </a:extLst>
          </p:cNvPr>
          <p:cNvPicPr>
            <a:picLocks noGrp="1" noChangeAspect="1"/>
          </p:cNvPicPr>
          <p:nvPr>
            <p:ph idx="1"/>
          </p:nvPr>
        </p:nvPicPr>
        <p:blipFill>
          <a:blip r:embed="rId2"/>
          <a:stretch>
            <a:fillRect/>
          </a:stretch>
        </p:blipFill>
        <p:spPr>
          <a:xfrm>
            <a:off x="2047405" y="1666747"/>
            <a:ext cx="7727591" cy="4925518"/>
          </a:xfrm>
          <a:prstGeom prst="rect">
            <a:avLst/>
          </a:prstGeom>
        </p:spPr>
      </p:pic>
    </p:spTree>
    <p:extLst>
      <p:ext uri="{BB962C8B-B14F-4D97-AF65-F5344CB8AC3E}">
        <p14:creationId xmlns:p14="http://schemas.microsoft.com/office/powerpoint/2010/main" val="314327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39BC3AD-DAB3-8BCD-29CD-16A086CF95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91025" y="353222"/>
            <a:ext cx="4623813" cy="65047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6D89120-F559-3EAD-BC49-186E3346050C}"/>
              </a:ext>
            </a:extLst>
          </p:cNvPr>
          <p:cNvSpPr txBox="1"/>
          <p:nvPr/>
        </p:nvSpPr>
        <p:spPr>
          <a:xfrm>
            <a:off x="863732" y="504825"/>
            <a:ext cx="3317743" cy="769441"/>
          </a:xfrm>
          <a:prstGeom prst="rect">
            <a:avLst/>
          </a:prstGeom>
          <a:noFill/>
        </p:spPr>
        <p:txBody>
          <a:bodyPr wrap="square">
            <a:spAutoFit/>
          </a:bodyPr>
          <a:lstStyle/>
          <a:p>
            <a:r>
              <a:rPr lang="en-US" sz="1100" dirty="0">
                <a:solidFill>
                  <a:srgbClr val="FF0000"/>
                </a:solidFill>
              </a:rPr>
              <a:t>all matter is made of tiny, indivisible atoms that are indestructible and unique to each element. Atoms of a given element are identical, while atoms of different elements have different masses and properties</a:t>
            </a:r>
          </a:p>
        </p:txBody>
      </p:sp>
      <p:sp>
        <p:nvSpPr>
          <p:cNvPr id="5" name="TextBox 4">
            <a:extLst>
              <a:ext uri="{FF2B5EF4-FFF2-40B4-BE49-F238E27FC236}">
                <a16:creationId xmlns:a16="http://schemas.microsoft.com/office/drawing/2014/main" id="{64A04E78-0AF4-7BDF-BBFF-15FD83271989}"/>
              </a:ext>
            </a:extLst>
          </p:cNvPr>
          <p:cNvSpPr txBox="1"/>
          <p:nvPr/>
        </p:nvSpPr>
        <p:spPr>
          <a:xfrm>
            <a:off x="1168532" y="1625894"/>
            <a:ext cx="3012943" cy="600164"/>
          </a:xfrm>
          <a:prstGeom prst="rect">
            <a:avLst/>
          </a:prstGeom>
          <a:noFill/>
        </p:spPr>
        <p:txBody>
          <a:bodyPr wrap="square">
            <a:spAutoFit/>
          </a:bodyPr>
          <a:lstStyle/>
          <a:p>
            <a:r>
              <a:rPr lang="en-US" sz="1100" dirty="0">
                <a:solidFill>
                  <a:srgbClr val="FF0000"/>
                </a:solidFill>
              </a:rPr>
              <a:t>the atom as a sphere of uniformly distributed positive charge with negatively charged electrons, called corpuscles, embedded within it</a:t>
            </a:r>
          </a:p>
        </p:txBody>
      </p:sp>
      <p:sp>
        <p:nvSpPr>
          <p:cNvPr id="7" name="TextBox 6">
            <a:extLst>
              <a:ext uri="{FF2B5EF4-FFF2-40B4-BE49-F238E27FC236}">
                <a16:creationId xmlns:a16="http://schemas.microsoft.com/office/drawing/2014/main" id="{68A5237B-3980-8B72-112F-958AC5185324}"/>
              </a:ext>
            </a:extLst>
          </p:cNvPr>
          <p:cNvSpPr txBox="1"/>
          <p:nvPr/>
        </p:nvSpPr>
        <p:spPr>
          <a:xfrm>
            <a:off x="1635257" y="2546938"/>
            <a:ext cx="3497197" cy="600164"/>
          </a:xfrm>
          <a:prstGeom prst="rect">
            <a:avLst/>
          </a:prstGeom>
          <a:noFill/>
        </p:spPr>
        <p:txBody>
          <a:bodyPr wrap="square">
            <a:spAutoFit/>
          </a:bodyPr>
          <a:lstStyle/>
          <a:p>
            <a:r>
              <a:rPr lang="en-US" sz="1100" dirty="0">
                <a:solidFill>
                  <a:srgbClr val="FF0000"/>
                </a:solidFill>
              </a:rPr>
              <a:t>an atom has a small, dense, positively charged nucleus at its center, containing most of the atom's mass, with electrons orbiting this nucleus at a distance</a:t>
            </a:r>
          </a:p>
        </p:txBody>
      </p:sp>
      <p:sp>
        <p:nvSpPr>
          <p:cNvPr id="9" name="TextBox 8">
            <a:extLst>
              <a:ext uri="{FF2B5EF4-FFF2-40B4-BE49-F238E27FC236}">
                <a16:creationId xmlns:a16="http://schemas.microsoft.com/office/drawing/2014/main" id="{7E76382C-61CA-C1F2-C804-8A8A5CAE2688}"/>
              </a:ext>
            </a:extLst>
          </p:cNvPr>
          <p:cNvSpPr txBox="1"/>
          <p:nvPr/>
        </p:nvSpPr>
        <p:spPr>
          <a:xfrm>
            <a:off x="2076450" y="3467982"/>
            <a:ext cx="3724275" cy="430887"/>
          </a:xfrm>
          <a:prstGeom prst="rect">
            <a:avLst/>
          </a:prstGeom>
          <a:noFill/>
        </p:spPr>
        <p:txBody>
          <a:bodyPr wrap="square">
            <a:spAutoFit/>
          </a:bodyPr>
          <a:lstStyle/>
          <a:p>
            <a:r>
              <a:rPr lang="en-US" sz="1100" dirty="0">
                <a:solidFill>
                  <a:srgbClr val="FF0000"/>
                </a:solidFill>
              </a:rPr>
              <a:t>describes electrons orbiting a positively charged nucleus in fixed, quantized energy levels, or orbits, rather than any path</a:t>
            </a:r>
          </a:p>
        </p:txBody>
      </p:sp>
      <p:sp>
        <p:nvSpPr>
          <p:cNvPr id="11" name="TextBox 10">
            <a:extLst>
              <a:ext uri="{FF2B5EF4-FFF2-40B4-BE49-F238E27FC236}">
                <a16:creationId xmlns:a16="http://schemas.microsoft.com/office/drawing/2014/main" id="{7154F6E0-14DC-E7BE-49AC-9EC0D4E7E73E}"/>
              </a:ext>
            </a:extLst>
          </p:cNvPr>
          <p:cNvSpPr txBox="1"/>
          <p:nvPr/>
        </p:nvSpPr>
        <p:spPr>
          <a:xfrm>
            <a:off x="2675003" y="5340818"/>
            <a:ext cx="3497197" cy="600164"/>
          </a:xfrm>
          <a:prstGeom prst="rect">
            <a:avLst/>
          </a:prstGeom>
          <a:noFill/>
        </p:spPr>
        <p:txBody>
          <a:bodyPr wrap="square">
            <a:spAutoFit/>
          </a:bodyPr>
          <a:lstStyle/>
          <a:p>
            <a:r>
              <a:rPr lang="en-US" sz="1100" dirty="0">
                <a:solidFill>
                  <a:srgbClr val="FF0000"/>
                </a:solidFill>
              </a:rPr>
              <a:t>describes electrons as waves, not particles following fixed paths, using his famous wave equation to define electron orbitals as probability clouds rather than orbits. </a:t>
            </a:r>
          </a:p>
        </p:txBody>
      </p:sp>
      <p:sp>
        <p:nvSpPr>
          <p:cNvPr id="2" name="TextBox 1">
            <a:extLst>
              <a:ext uri="{FF2B5EF4-FFF2-40B4-BE49-F238E27FC236}">
                <a16:creationId xmlns:a16="http://schemas.microsoft.com/office/drawing/2014/main" id="{DADA0B11-C7F8-5595-CCDE-02FADD9E22EB}"/>
              </a:ext>
            </a:extLst>
          </p:cNvPr>
          <p:cNvSpPr txBox="1"/>
          <p:nvPr/>
        </p:nvSpPr>
        <p:spPr>
          <a:xfrm>
            <a:off x="9457176" y="1482823"/>
            <a:ext cx="2313430" cy="4832092"/>
          </a:xfrm>
          <a:prstGeom prst="rect">
            <a:avLst/>
          </a:prstGeom>
          <a:noFill/>
        </p:spPr>
        <p:txBody>
          <a:bodyPr wrap="square">
            <a:spAutoFit/>
          </a:bodyPr>
          <a:lstStyle/>
          <a:p>
            <a:r>
              <a:rPr lang="en-US" sz="1400" b="1" dirty="0" err="1">
                <a:solidFill>
                  <a:srgbClr val="FF0000"/>
                </a:solidFill>
              </a:rPr>
              <a:t>Quarcii</a:t>
            </a:r>
            <a:r>
              <a:rPr lang="en-US" sz="1400" b="1" dirty="0">
                <a:solidFill>
                  <a:srgbClr val="FF0000"/>
                </a:solidFill>
              </a:rPr>
              <a:t> </a:t>
            </a:r>
            <a:r>
              <a:rPr lang="en-US" sz="1400" dirty="0">
                <a:solidFill>
                  <a:srgbClr val="FF0000"/>
                </a:solidFill>
              </a:rPr>
              <a:t>sunt </a:t>
            </a:r>
            <a:r>
              <a:rPr lang="en-US" sz="1400" dirty="0" err="1">
                <a:solidFill>
                  <a:srgbClr val="FF0000"/>
                </a:solidFill>
              </a:rPr>
              <a:t>particule</a:t>
            </a:r>
            <a:r>
              <a:rPr lang="en-US" sz="1400" dirty="0">
                <a:solidFill>
                  <a:srgbClr val="FF0000"/>
                </a:solidFill>
              </a:rPr>
              <a:t> </a:t>
            </a:r>
            <a:r>
              <a:rPr lang="en-US" sz="1400" dirty="0" err="1">
                <a:solidFill>
                  <a:srgbClr val="FF0000"/>
                </a:solidFill>
              </a:rPr>
              <a:t>fundamentale</a:t>
            </a:r>
            <a:r>
              <a:rPr lang="en-US" sz="1400" dirty="0">
                <a:solidFill>
                  <a:srgbClr val="FF0000"/>
                </a:solidFill>
              </a:rPr>
              <a:t> care se </a:t>
            </a:r>
            <a:r>
              <a:rPr lang="en-US" sz="1400" dirty="0" err="1">
                <a:solidFill>
                  <a:srgbClr val="FF0000"/>
                </a:solidFill>
              </a:rPr>
              <a:t>combină</a:t>
            </a:r>
            <a:r>
              <a:rPr lang="en-US" sz="1400" dirty="0">
                <a:solidFill>
                  <a:srgbClr val="FF0000"/>
                </a:solidFill>
              </a:rPr>
              <a:t> </a:t>
            </a:r>
            <a:r>
              <a:rPr lang="en-US" sz="1400" dirty="0" err="1">
                <a:solidFill>
                  <a:srgbClr val="FF0000"/>
                </a:solidFill>
              </a:rPr>
              <a:t>în</a:t>
            </a:r>
            <a:r>
              <a:rPr lang="en-US" sz="1400" dirty="0">
                <a:solidFill>
                  <a:srgbClr val="FF0000"/>
                </a:solidFill>
              </a:rPr>
              <a:t> </a:t>
            </a:r>
            <a:r>
              <a:rPr lang="en-US" sz="1400" dirty="0" err="1">
                <a:solidFill>
                  <a:srgbClr val="FF0000"/>
                </a:solidFill>
              </a:rPr>
              <a:t>grupuri</a:t>
            </a:r>
            <a:r>
              <a:rPr lang="en-US" sz="1400" dirty="0">
                <a:solidFill>
                  <a:srgbClr val="FF0000"/>
                </a:solidFill>
              </a:rPr>
              <a:t> de </a:t>
            </a:r>
            <a:r>
              <a:rPr lang="en-US" sz="1400" dirty="0" err="1">
                <a:solidFill>
                  <a:srgbClr val="FF0000"/>
                </a:solidFill>
              </a:rPr>
              <a:t>trei</a:t>
            </a:r>
            <a:r>
              <a:rPr lang="en-US" sz="1400" dirty="0">
                <a:solidFill>
                  <a:srgbClr val="FF0000"/>
                </a:solidFill>
              </a:rPr>
              <a:t> </a:t>
            </a:r>
            <a:r>
              <a:rPr lang="en-US" sz="1400" dirty="0" err="1">
                <a:solidFill>
                  <a:srgbClr val="FF0000"/>
                </a:solidFill>
              </a:rPr>
              <a:t>pentru</a:t>
            </a:r>
            <a:r>
              <a:rPr lang="en-US" sz="1400" dirty="0">
                <a:solidFill>
                  <a:srgbClr val="FF0000"/>
                </a:solidFill>
              </a:rPr>
              <a:t> a forma </a:t>
            </a:r>
            <a:r>
              <a:rPr lang="en-US" sz="1400" dirty="0" err="1">
                <a:solidFill>
                  <a:srgbClr val="FF0000"/>
                </a:solidFill>
              </a:rPr>
              <a:t>protoni</a:t>
            </a:r>
            <a:r>
              <a:rPr lang="en-US" sz="1400" dirty="0">
                <a:solidFill>
                  <a:srgbClr val="FF0000"/>
                </a:solidFill>
              </a:rPr>
              <a:t> </a:t>
            </a:r>
            <a:r>
              <a:rPr lang="en-US" sz="1400" dirty="0" err="1">
                <a:solidFill>
                  <a:srgbClr val="FF0000"/>
                </a:solidFill>
              </a:rPr>
              <a:t>și</a:t>
            </a:r>
            <a:r>
              <a:rPr lang="en-US" sz="1400" dirty="0">
                <a:solidFill>
                  <a:srgbClr val="FF0000"/>
                </a:solidFill>
              </a:rPr>
              <a:t> </a:t>
            </a:r>
            <a:r>
              <a:rPr lang="en-US" sz="1400" dirty="0" err="1">
                <a:solidFill>
                  <a:srgbClr val="FF0000"/>
                </a:solidFill>
              </a:rPr>
              <a:t>neutroni</a:t>
            </a:r>
            <a:r>
              <a:rPr lang="en-US" sz="1400" dirty="0">
                <a:solidFill>
                  <a:srgbClr val="FF0000"/>
                </a:solidFill>
              </a:rPr>
              <a:t>, care </a:t>
            </a:r>
            <a:r>
              <a:rPr lang="en-US" sz="1400" dirty="0" err="1">
                <a:solidFill>
                  <a:srgbClr val="FF0000"/>
                </a:solidFill>
              </a:rPr>
              <a:t>alcătuiesc</a:t>
            </a:r>
            <a:r>
              <a:rPr lang="en-US" sz="1400" dirty="0">
                <a:solidFill>
                  <a:srgbClr val="FF0000"/>
                </a:solidFill>
              </a:rPr>
              <a:t> </a:t>
            </a:r>
            <a:r>
              <a:rPr lang="en-US" sz="1400" dirty="0" err="1">
                <a:solidFill>
                  <a:srgbClr val="FF0000"/>
                </a:solidFill>
              </a:rPr>
              <a:t>nucleul</a:t>
            </a:r>
            <a:r>
              <a:rPr lang="en-US" sz="1400" dirty="0">
                <a:solidFill>
                  <a:srgbClr val="FF0000"/>
                </a:solidFill>
              </a:rPr>
              <a:t> atomic. </a:t>
            </a:r>
          </a:p>
          <a:p>
            <a:r>
              <a:rPr lang="en-US" sz="1400" dirty="0" err="1">
                <a:solidFill>
                  <a:srgbClr val="FF0000"/>
                </a:solidFill>
              </a:rPr>
              <a:t>Există</a:t>
            </a:r>
            <a:r>
              <a:rPr lang="en-US" sz="1400" dirty="0">
                <a:solidFill>
                  <a:srgbClr val="FF0000"/>
                </a:solidFill>
              </a:rPr>
              <a:t> </a:t>
            </a:r>
            <a:r>
              <a:rPr lang="en-US" sz="1400" dirty="0" err="1">
                <a:solidFill>
                  <a:srgbClr val="FF0000"/>
                </a:solidFill>
              </a:rPr>
              <a:t>șase</a:t>
            </a:r>
            <a:r>
              <a:rPr lang="en-US" sz="1400" dirty="0">
                <a:solidFill>
                  <a:srgbClr val="FF0000"/>
                </a:solidFill>
              </a:rPr>
              <a:t> </a:t>
            </a:r>
            <a:r>
              <a:rPr lang="en-US" sz="1400" dirty="0" err="1">
                <a:solidFill>
                  <a:srgbClr val="FF0000"/>
                </a:solidFill>
              </a:rPr>
              <a:t>tipuri</a:t>
            </a:r>
            <a:r>
              <a:rPr lang="en-US" sz="1400" dirty="0">
                <a:solidFill>
                  <a:srgbClr val="FF0000"/>
                </a:solidFill>
              </a:rPr>
              <a:t> de </a:t>
            </a:r>
            <a:r>
              <a:rPr lang="en-US" sz="1400" dirty="0" err="1">
                <a:solidFill>
                  <a:srgbClr val="FF0000"/>
                </a:solidFill>
              </a:rPr>
              <a:t>quarci</a:t>
            </a:r>
            <a:r>
              <a:rPr lang="en-US" sz="1400" dirty="0">
                <a:solidFill>
                  <a:srgbClr val="FF0000"/>
                </a:solidFill>
              </a:rPr>
              <a:t>, </a:t>
            </a:r>
            <a:r>
              <a:rPr lang="en-US" sz="1400" dirty="0" err="1">
                <a:solidFill>
                  <a:srgbClr val="FF0000"/>
                </a:solidFill>
              </a:rPr>
              <a:t>numiți</a:t>
            </a:r>
            <a:r>
              <a:rPr lang="en-US" sz="1400" dirty="0">
                <a:solidFill>
                  <a:srgbClr val="FF0000"/>
                </a:solidFill>
              </a:rPr>
              <a:t> </a:t>
            </a:r>
            <a:r>
              <a:rPr lang="en-US" sz="1400" i="1" dirty="0">
                <a:solidFill>
                  <a:srgbClr val="FF0000"/>
                </a:solidFill>
              </a:rPr>
              <a:t>flavors ((like charm, beauty, or truth) ) ,</a:t>
            </a:r>
            <a:r>
              <a:rPr lang="en-US" sz="1400" dirty="0">
                <a:solidFill>
                  <a:srgbClr val="FF0000"/>
                </a:solidFill>
              </a:rPr>
              <a:t> </a:t>
            </a:r>
            <a:r>
              <a:rPr lang="en-US" sz="1400" dirty="0" err="1">
                <a:solidFill>
                  <a:srgbClr val="FF0000"/>
                </a:solidFill>
              </a:rPr>
              <a:t>dar</a:t>
            </a:r>
            <a:r>
              <a:rPr lang="en-US" sz="1400" dirty="0">
                <a:solidFill>
                  <a:srgbClr val="FF0000"/>
                </a:solidFill>
              </a:rPr>
              <a:t> </a:t>
            </a:r>
            <a:r>
              <a:rPr lang="en-US" sz="1400" dirty="0" err="1">
                <a:solidFill>
                  <a:srgbClr val="FF0000"/>
                </a:solidFill>
              </a:rPr>
              <a:t>numai</a:t>
            </a:r>
            <a:r>
              <a:rPr lang="en-US" sz="1400" dirty="0">
                <a:solidFill>
                  <a:srgbClr val="FF0000"/>
                </a:solidFill>
              </a:rPr>
              <a:t> </a:t>
            </a:r>
            <a:r>
              <a:rPr lang="en-US" sz="1400" dirty="0" err="1">
                <a:solidFill>
                  <a:srgbClr val="FF0000"/>
                </a:solidFill>
              </a:rPr>
              <a:t>quarcii</a:t>
            </a:r>
            <a:r>
              <a:rPr lang="en-US" sz="1400" dirty="0">
                <a:solidFill>
                  <a:srgbClr val="FF0000"/>
                </a:solidFill>
              </a:rPr>
              <a:t> „up” </a:t>
            </a:r>
            <a:r>
              <a:rPr lang="en-US" sz="1400" dirty="0" err="1">
                <a:solidFill>
                  <a:srgbClr val="FF0000"/>
                </a:solidFill>
              </a:rPr>
              <a:t>și</a:t>
            </a:r>
            <a:r>
              <a:rPr lang="en-US" sz="1400" dirty="0">
                <a:solidFill>
                  <a:srgbClr val="FF0000"/>
                </a:solidFill>
              </a:rPr>
              <a:t> „down” se </a:t>
            </a:r>
            <a:r>
              <a:rPr lang="en-US" sz="1400" dirty="0" err="1">
                <a:solidFill>
                  <a:srgbClr val="FF0000"/>
                </a:solidFill>
              </a:rPr>
              <a:t>găsesc</a:t>
            </a:r>
            <a:r>
              <a:rPr lang="en-US" sz="1400" dirty="0">
                <a:solidFill>
                  <a:srgbClr val="FF0000"/>
                </a:solidFill>
              </a:rPr>
              <a:t> </a:t>
            </a:r>
            <a:r>
              <a:rPr lang="en-US" sz="1400" dirty="0" err="1">
                <a:solidFill>
                  <a:srgbClr val="FF0000"/>
                </a:solidFill>
              </a:rPr>
              <a:t>în</a:t>
            </a:r>
            <a:r>
              <a:rPr lang="en-US" sz="1400" dirty="0">
                <a:solidFill>
                  <a:srgbClr val="FF0000"/>
                </a:solidFill>
              </a:rPr>
              <a:t> </a:t>
            </a:r>
            <a:r>
              <a:rPr lang="en-US" sz="1400" dirty="0" err="1">
                <a:solidFill>
                  <a:srgbClr val="FF0000"/>
                </a:solidFill>
              </a:rPr>
              <a:t>protoni</a:t>
            </a:r>
            <a:r>
              <a:rPr lang="en-US" sz="1400" dirty="0">
                <a:solidFill>
                  <a:srgbClr val="FF0000"/>
                </a:solidFill>
              </a:rPr>
              <a:t> </a:t>
            </a:r>
            <a:r>
              <a:rPr lang="en-US" sz="1400" dirty="0" err="1">
                <a:solidFill>
                  <a:srgbClr val="FF0000"/>
                </a:solidFill>
              </a:rPr>
              <a:t>și</a:t>
            </a:r>
            <a:r>
              <a:rPr lang="en-US" sz="1400" dirty="0">
                <a:solidFill>
                  <a:srgbClr val="FF0000"/>
                </a:solidFill>
              </a:rPr>
              <a:t> </a:t>
            </a:r>
            <a:r>
              <a:rPr lang="en-US" sz="1400" dirty="0" err="1">
                <a:solidFill>
                  <a:srgbClr val="FF0000"/>
                </a:solidFill>
              </a:rPr>
              <a:t>neutroni</a:t>
            </a:r>
            <a:r>
              <a:rPr lang="en-US" sz="1400" dirty="0">
                <a:solidFill>
                  <a:srgbClr val="FF0000"/>
                </a:solidFill>
              </a:rPr>
              <a:t>.</a:t>
            </a:r>
          </a:p>
          <a:p>
            <a:r>
              <a:rPr lang="en-US" sz="1400" dirty="0" err="1">
                <a:solidFill>
                  <a:srgbClr val="FF0000"/>
                </a:solidFill>
              </a:rPr>
              <a:t>Protonii</a:t>
            </a:r>
            <a:r>
              <a:rPr lang="en-US" sz="1400" dirty="0">
                <a:solidFill>
                  <a:srgbClr val="FF0000"/>
                </a:solidFill>
              </a:rPr>
              <a:t> sunt </a:t>
            </a:r>
            <a:r>
              <a:rPr lang="en-US" sz="1400" dirty="0" err="1">
                <a:solidFill>
                  <a:srgbClr val="FF0000"/>
                </a:solidFill>
              </a:rPr>
              <a:t>alcătuiți</a:t>
            </a:r>
            <a:r>
              <a:rPr lang="en-US" sz="1400" dirty="0">
                <a:solidFill>
                  <a:srgbClr val="FF0000"/>
                </a:solidFill>
              </a:rPr>
              <a:t> din </a:t>
            </a:r>
            <a:r>
              <a:rPr lang="en-US" sz="1400" dirty="0" err="1">
                <a:solidFill>
                  <a:srgbClr val="FF0000"/>
                </a:solidFill>
              </a:rPr>
              <a:t>doi</a:t>
            </a:r>
            <a:r>
              <a:rPr lang="en-US" sz="1400" dirty="0">
                <a:solidFill>
                  <a:srgbClr val="FF0000"/>
                </a:solidFill>
              </a:rPr>
              <a:t> </a:t>
            </a:r>
            <a:r>
              <a:rPr lang="en-US" sz="1400" dirty="0" err="1">
                <a:solidFill>
                  <a:srgbClr val="FF0000"/>
                </a:solidFill>
              </a:rPr>
              <a:t>quarci</a:t>
            </a:r>
            <a:r>
              <a:rPr lang="en-US" sz="1400" dirty="0">
                <a:solidFill>
                  <a:srgbClr val="FF0000"/>
                </a:solidFill>
              </a:rPr>
              <a:t> up </a:t>
            </a:r>
            <a:r>
              <a:rPr lang="en-US" sz="1400" dirty="0" err="1">
                <a:solidFill>
                  <a:srgbClr val="FF0000"/>
                </a:solidFill>
              </a:rPr>
              <a:t>și</a:t>
            </a:r>
            <a:r>
              <a:rPr lang="en-US" sz="1400" dirty="0">
                <a:solidFill>
                  <a:srgbClr val="FF0000"/>
                </a:solidFill>
              </a:rPr>
              <a:t> un </a:t>
            </a:r>
            <a:r>
              <a:rPr lang="en-US" sz="1400" dirty="0" err="1">
                <a:solidFill>
                  <a:srgbClr val="FF0000"/>
                </a:solidFill>
              </a:rPr>
              <a:t>quarc</a:t>
            </a:r>
            <a:r>
              <a:rPr lang="en-US" sz="1400" dirty="0">
                <a:solidFill>
                  <a:srgbClr val="FF0000"/>
                </a:solidFill>
              </a:rPr>
              <a:t> down, </a:t>
            </a:r>
            <a:r>
              <a:rPr lang="en-US" sz="1400" dirty="0" err="1">
                <a:solidFill>
                  <a:srgbClr val="FF0000"/>
                </a:solidFill>
              </a:rPr>
              <a:t>în</a:t>
            </a:r>
            <a:r>
              <a:rPr lang="en-US" sz="1400" dirty="0">
                <a:solidFill>
                  <a:srgbClr val="FF0000"/>
                </a:solidFill>
              </a:rPr>
              <a:t> </a:t>
            </a:r>
            <a:r>
              <a:rPr lang="en-US" sz="1400" dirty="0" err="1">
                <a:solidFill>
                  <a:srgbClr val="FF0000"/>
                </a:solidFill>
              </a:rPr>
              <a:t>timp</a:t>
            </a:r>
            <a:r>
              <a:rPr lang="en-US" sz="1400" dirty="0">
                <a:solidFill>
                  <a:srgbClr val="FF0000"/>
                </a:solidFill>
              </a:rPr>
              <a:t> </a:t>
            </a:r>
            <a:r>
              <a:rPr lang="en-US" sz="1400" dirty="0" err="1">
                <a:solidFill>
                  <a:srgbClr val="FF0000"/>
                </a:solidFill>
              </a:rPr>
              <a:t>ce</a:t>
            </a:r>
            <a:r>
              <a:rPr lang="en-US" sz="1400" dirty="0">
                <a:solidFill>
                  <a:srgbClr val="FF0000"/>
                </a:solidFill>
              </a:rPr>
              <a:t> </a:t>
            </a:r>
            <a:r>
              <a:rPr lang="en-US" sz="1400" dirty="0" err="1">
                <a:solidFill>
                  <a:srgbClr val="FF0000"/>
                </a:solidFill>
              </a:rPr>
              <a:t>neutronii</a:t>
            </a:r>
            <a:r>
              <a:rPr lang="en-US" sz="1400" dirty="0">
                <a:solidFill>
                  <a:srgbClr val="FF0000"/>
                </a:solidFill>
              </a:rPr>
              <a:t> sunt </a:t>
            </a:r>
            <a:r>
              <a:rPr lang="en-US" sz="1400" dirty="0" err="1">
                <a:solidFill>
                  <a:srgbClr val="FF0000"/>
                </a:solidFill>
              </a:rPr>
              <a:t>alcătuiți</a:t>
            </a:r>
            <a:r>
              <a:rPr lang="en-US" sz="1400" dirty="0">
                <a:solidFill>
                  <a:srgbClr val="FF0000"/>
                </a:solidFill>
              </a:rPr>
              <a:t> </a:t>
            </a:r>
            <a:r>
              <a:rPr lang="en-US" sz="1400" dirty="0" err="1">
                <a:solidFill>
                  <a:srgbClr val="FF0000"/>
                </a:solidFill>
              </a:rPr>
              <a:t>dintr</a:t>
            </a:r>
            <a:r>
              <a:rPr lang="en-US" sz="1400" dirty="0">
                <a:solidFill>
                  <a:srgbClr val="FF0000"/>
                </a:solidFill>
              </a:rPr>
              <a:t>-un </a:t>
            </a:r>
            <a:r>
              <a:rPr lang="en-US" sz="1400" dirty="0" err="1">
                <a:solidFill>
                  <a:srgbClr val="FF0000"/>
                </a:solidFill>
              </a:rPr>
              <a:t>quarc</a:t>
            </a:r>
            <a:r>
              <a:rPr lang="en-US" sz="1400" dirty="0">
                <a:solidFill>
                  <a:srgbClr val="FF0000"/>
                </a:solidFill>
              </a:rPr>
              <a:t> up </a:t>
            </a:r>
            <a:r>
              <a:rPr lang="en-US" sz="1400" dirty="0" err="1">
                <a:solidFill>
                  <a:srgbClr val="FF0000"/>
                </a:solidFill>
              </a:rPr>
              <a:t>și</a:t>
            </a:r>
            <a:r>
              <a:rPr lang="en-US" sz="1400" dirty="0">
                <a:solidFill>
                  <a:srgbClr val="FF0000"/>
                </a:solidFill>
              </a:rPr>
              <a:t> </a:t>
            </a:r>
            <a:r>
              <a:rPr lang="en-US" sz="1400" dirty="0" err="1">
                <a:solidFill>
                  <a:srgbClr val="FF0000"/>
                </a:solidFill>
              </a:rPr>
              <a:t>doi</a:t>
            </a:r>
            <a:r>
              <a:rPr lang="en-US" sz="1400" dirty="0">
                <a:solidFill>
                  <a:srgbClr val="FF0000"/>
                </a:solidFill>
              </a:rPr>
              <a:t> </a:t>
            </a:r>
            <a:r>
              <a:rPr lang="en-US" sz="1400" dirty="0" err="1">
                <a:solidFill>
                  <a:srgbClr val="FF0000"/>
                </a:solidFill>
              </a:rPr>
              <a:t>quarci</a:t>
            </a:r>
            <a:r>
              <a:rPr lang="en-US" sz="1400" dirty="0">
                <a:solidFill>
                  <a:srgbClr val="FF0000"/>
                </a:solidFill>
              </a:rPr>
              <a:t> down. </a:t>
            </a:r>
          </a:p>
          <a:p>
            <a:r>
              <a:rPr lang="en-US" sz="1400" dirty="0" err="1">
                <a:solidFill>
                  <a:srgbClr val="FF0000"/>
                </a:solidFill>
              </a:rPr>
              <a:t>Quarcii</a:t>
            </a:r>
            <a:r>
              <a:rPr lang="en-US" sz="1400" dirty="0">
                <a:solidFill>
                  <a:srgbClr val="FF0000"/>
                </a:solidFill>
              </a:rPr>
              <a:t> sunt </a:t>
            </a:r>
            <a:r>
              <a:rPr lang="en-US" sz="1400" dirty="0" err="1">
                <a:solidFill>
                  <a:srgbClr val="FF0000"/>
                </a:solidFill>
              </a:rPr>
              <a:t>ținuți</a:t>
            </a:r>
            <a:r>
              <a:rPr lang="en-US" sz="1400" dirty="0">
                <a:solidFill>
                  <a:srgbClr val="FF0000"/>
                </a:solidFill>
              </a:rPr>
              <a:t> </a:t>
            </a:r>
            <a:r>
              <a:rPr lang="en-US" sz="1400" dirty="0" err="1">
                <a:solidFill>
                  <a:srgbClr val="FF0000"/>
                </a:solidFill>
              </a:rPr>
              <a:t>împreună</a:t>
            </a:r>
            <a:r>
              <a:rPr lang="en-US" sz="1400" dirty="0">
                <a:solidFill>
                  <a:srgbClr val="FF0000"/>
                </a:solidFill>
              </a:rPr>
              <a:t> </a:t>
            </a:r>
            <a:r>
              <a:rPr lang="en-US" sz="1400" dirty="0" err="1">
                <a:solidFill>
                  <a:srgbClr val="FF0000"/>
                </a:solidFill>
              </a:rPr>
              <a:t>în</a:t>
            </a:r>
            <a:r>
              <a:rPr lang="en-US" sz="1400" dirty="0">
                <a:solidFill>
                  <a:srgbClr val="FF0000"/>
                </a:solidFill>
              </a:rPr>
              <a:t> </a:t>
            </a:r>
            <a:r>
              <a:rPr lang="en-US" sz="1400" dirty="0" err="1">
                <a:solidFill>
                  <a:srgbClr val="FF0000"/>
                </a:solidFill>
              </a:rPr>
              <a:t>protoni</a:t>
            </a:r>
            <a:r>
              <a:rPr lang="en-US" sz="1400" dirty="0">
                <a:solidFill>
                  <a:srgbClr val="FF0000"/>
                </a:solidFill>
              </a:rPr>
              <a:t> </a:t>
            </a:r>
            <a:r>
              <a:rPr lang="en-US" sz="1400" dirty="0" err="1">
                <a:solidFill>
                  <a:srgbClr val="FF0000"/>
                </a:solidFill>
              </a:rPr>
              <a:t>și</a:t>
            </a:r>
            <a:r>
              <a:rPr lang="en-US" sz="1400" dirty="0">
                <a:solidFill>
                  <a:srgbClr val="FF0000"/>
                </a:solidFill>
              </a:rPr>
              <a:t> </a:t>
            </a:r>
            <a:r>
              <a:rPr lang="en-US" sz="1400" dirty="0" err="1">
                <a:solidFill>
                  <a:srgbClr val="FF0000"/>
                </a:solidFill>
              </a:rPr>
              <a:t>neutroni</a:t>
            </a:r>
            <a:r>
              <a:rPr lang="en-US" sz="1400" dirty="0">
                <a:solidFill>
                  <a:srgbClr val="FF0000"/>
                </a:solidFill>
              </a:rPr>
              <a:t> de </a:t>
            </a:r>
            <a:r>
              <a:rPr lang="en-US" sz="1400" dirty="0" err="1">
                <a:solidFill>
                  <a:srgbClr val="FF0000"/>
                </a:solidFill>
              </a:rPr>
              <a:t>gluoni</a:t>
            </a:r>
            <a:r>
              <a:rPr lang="en-US" sz="1400" dirty="0">
                <a:solidFill>
                  <a:srgbClr val="FF0000"/>
                </a:solidFill>
              </a:rPr>
              <a:t>, care sunt </a:t>
            </a:r>
            <a:r>
              <a:rPr lang="en-US" sz="1400" dirty="0" err="1">
                <a:solidFill>
                  <a:srgbClr val="FF0000"/>
                </a:solidFill>
              </a:rPr>
              <a:t>particule</a:t>
            </a:r>
            <a:r>
              <a:rPr lang="en-US" sz="1400" dirty="0">
                <a:solidFill>
                  <a:srgbClr val="FF0000"/>
                </a:solidFill>
              </a:rPr>
              <a:t> care transmit </a:t>
            </a:r>
            <a:r>
              <a:rPr lang="en-US" sz="1400" dirty="0" err="1">
                <a:solidFill>
                  <a:srgbClr val="FF0000"/>
                </a:solidFill>
              </a:rPr>
              <a:t>forța</a:t>
            </a:r>
            <a:r>
              <a:rPr lang="en-US" sz="1400" dirty="0">
                <a:solidFill>
                  <a:srgbClr val="FF0000"/>
                </a:solidFill>
              </a:rPr>
              <a:t> </a:t>
            </a:r>
            <a:r>
              <a:rPr lang="en-US" sz="1400" dirty="0" err="1">
                <a:solidFill>
                  <a:srgbClr val="FF0000"/>
                </a:solidFill>
              </a:rPr>
              <a:t>nucleară</a:t>
            </a:r>
            <a:r>
              <a:rPr lang="en-US" sz="1400" dirty="0">
                <a:solidFill>
                  <a:srgbClr val="FF0000"/>
                </a:solidFill>
              </a:rPr>
              <a:t> tare, </a:t>
            </a:r>
            <a:r>
              <a:rPr lang="en-US" sz="1400" dirty="0" err="1">
                <a:solidFill>
                  <a:srgbClr val="FF0000"/>
                </a:solidFill>
              </a:rPr>
              <a:t>ce</a:t>
            </a:r>
            <a:r>
              <a:rPr lang="en-US" sz="1400" dirty="0">
                <a:solidFill>
                  <a:srgbClr val="FF0000"/>
                </a:solidFill>
              </a:rPr>
              <a:t> </a:t>
            </a:r>
            <a:r>
              <a:rPr lang="en-US" sz="1400" dirty="0" err="1">
                <a:solidFill>
                  <a:srgbClr val="FF0000"/>
                </a:solidFill>
              </a:rPr>
              <a:t>leagă</a:t>
            </a:r>
            <a:r>
              <a:rPr lang="en-US" sz="1400" dirty="0">
                <a:solidFill>
                  <a:srgbClr val="FF0000"/>
                </a:solidFill>
              </a:rPr>
              <a:t> </a:t>
            </a:r>
            <a:r>
              <a:rPr lang="en-US" sz="1400" dirty="0" err="1">
                <a:solidFill>
                  <a:srgbClr val="FF0000"/>
                </a:solidFill>
              </a:rPr>
              <a:t>nucleul</a:t>
            </a:r>
            <a:r>
              <a:rPr lang="en-US" sz="1400" dirty="0">
                <a:solidFill>
                  <a:srgbClr val="FF0000"/>
                </a:solidFill>
              </a:rPr>
              <a:t>.</a:t>
            </a:r>
          </a:p>
        </p:txBody>
      </p:sp>
    </p:spTree>
    <p:extLst>
      <p:ext uri="{BB962C8B-B14F-4D97-AF65-F5344CB8AC3E}">
        <p14:creationId xmlns:p14="http://schemas.microsoft.com/office/powerpoint/2010/main" val="1539389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D18888-BA79-7909-23C1-F5EF092E3187}"/>
              </a:ext>
            </a:extLst>
          </p:cNvPr>
          <p:cNvPicPr>
            <a:picLocks noChangeAspect="1"/>
          </p:cNvPicPr>
          <p:nvPr/>
        </p:nvPicPr>
        <p:blipFill>
          <a:blip r:embed="rId2"/>
          <a:stretch>
            <a:fillRect/>
          </a:stretch>
        </p:blipFill>
        <p:spPr>
          <a:xfrm>
            <a:off x="1017770" y="784362"/>
            <a:ext cx="5383030" cy="5360969"/>
          </a:xfrm>
          <a:prstGeom prst="rect">
            <a:avLst/>
          </a:prstGeom>
        </p:spPr>
      </p:pic>
      <p:pic>
        <p:nvPicPr>
          <p:cNvPr id="6" name="Picture 5">
            <a:extLst>
              <a:ext uri="{FF2B5EF4-FFF2-40B4-BE49-F238E27FC236}">
                <a16:creationId xmlns:a16="http://schemas.microsoft.com/office/drawing/2014/main" id="{C5FB4664-6E0D-23D5-6107-7A09D766CCA8}"/>
              </a:ext>
            </a:extLst>
          </p:cNvPr>
          <p:cNvPicPr>
            <a:picLocks noChangeAspect="1"/>
          </p:cNvPicPr>
          <p:nvPr/>
        </p:nvPicPr>
        <p:blipFill>
          <a:blip r:embed="rId3"/>
          <a:stretch>
            <a:fillRect/>
          </a:stretch>
        </p:blipFill>
        <p:spPr>
          <a:xfrm>
            <a:off x="6856200" y="1581447"/>
            <a:ext cx="4534902" cy="3695106"/>
          </a:xfrm>
          <a:prstGeom prst="rect">
            <a:avLst/>
          </a:prstGeom>
        </p:spPr>
      </p:pic>
    </p:spTree>
    <p:extLst>
      <p:ext uri="{BB962C8B-B14F-4D97-AF65-F5344CB8AC3E}">
        <p14:creationId xmlns:p14="http://schemas.microsoft.com/office/powerpoint/2010/main" val="2573170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11A8-9E5F-7C96-DF26-37ADC07A3A12}"/>
              </a:ext>
            </a:extLst>
          </p:cNvPr>
          <p:cNvSpPr>
            <a:spLocks noGrp="1"/>
          </p:cNvSpPr>
          <p:nvPr>
            <p:ph type="title"/>
          </p:nvPr>
        </p:nvSpPr>
        <p:spPr>
          <a:xfrm>
            <a:off x="3219450" y="365125"/>
            <a:ext cx="5257800" cy="1325563"/>
          </a:xfrm>
        </p:spPr>
        <p:txBody>
          <a:bodyPr/>
          <a:lstStyle/>
          <a:p>
            <a:r>
              <a:rPr lang="en-US" b="1" dirty="0" err="1"/>
              <a:t>Reteaua</a:t>
            </a:r>
            <a:r>
              <a:rPr lang="en-US" b="1" dirty="0"/>
              <a:t> </a:t>
            </a:r>
            <a:r>
              <a:rPr lang="en-US" b="1" dirty="0" err="1"/>
              <a:t>cristalina</a:t>
            </a:r>
            <a:endParaRPr lang="en-US" b="1" dirty="0"/>
          </a:p>
        </p:txBody>
      </p:sp>
      <p:pic>
        <p:nvPicPr>
          <p:cNvPr id="5" name="Content Placeholder 4">
            <a:extLst>
              <a:ext uri="{FF2B5EF4-FFF2-40B4-BE49-F238E27FC236}">
                <a16:creationId xmlns:a16="http://schemas.microsoft.com/office/drawing/2014/main" id="{4B51615D-DFFB-7940-2207-F1A904F8DE06}"/>
              </a:ext>
            </a:extLst>
          </p:cNvPr>
          <p:cNvPicPr>
            <a:picLocks noGrp="1" noChangeAspect="1"/>
          </p:cNvPicPr>
          <p:nvPr>
            <p:ph idx="1"/>
          </p:nvPr>
        </p:nvPicPr>
        <p:blipFill>
          <a:blip r:embed="rId2"/>
          <a:stretch>
            <a:fillRect/>
          </a:stretch>
        </p:blipFill>
        <p:spPr>
          <a:xfrm>
            <a:off x="437684" y="1359928"/>
            <a:ext cx="6668431" cy="1952898"/>
          </a:xfrm>
          <a:prstGeom prst="rect">
            <a:avLst/>
          </a:prstGeom>
        </p:spPr>
      </p:pic>
      <p:pic>
        <p:nvPicPr>
          <p:cNvPr id="7" name="Picture 6">
            <a:extLst>
              <a:ext uri="{FF2B5EF4-FFF2-40B4-BE49-F238E27FC236}">
                <a16:creationId xmlns:a16="http://schemas.microsoft.com/office/drawing/2014/main" id="{D97B4566-95AF-C531-F628-2D1979E0BD08}"/>
              </a:ext>
            </a:extLst>
          </p:cNvPr>
          <p:cNvPicPr>
            <a:picLocks noChangeAspect="1"/>
          </p:cNvPicPr>
          <p:nvPr/>
        </p:nvPicPr>
        <p:blipFill>
          <a:blip r:embed="rId3"/>
          <a:stretch>
            <a:fillRect/>
          </a:stretch>
        </p:blipFill>
        <p:spPr>
          <a:xfrm>
            <a:off x="437684" y="3291967"/>
            <a:ext cx="6630325" cy="1800476"/>
          </a:xfrm>
          <a:prstGeom prst="rect">
            <a:avLst/>
          </a:prstGeom>
        </p:spPr>
      </p:pic>
      <p:sp>
        <p:nvSpPr>
          <p:cNvPr id="9" name="TextBox 8">
            <a:extLst>
              <a:ext uri="{FF2B5EF4-FFF2-40B4-BE49-F238E27FC236}">
                <a16:creationId xmlns:a16="http://schemas.microsoft.com/office/drawing/2014/main" id="{D1B493C7-9BAC-E2D4-3BF7-9BD0895ABB76}"/>
              </a:ext>
            </a:extLst>
          </p:cNvPr>
          <p:cNvSpPr txBox="1"/>
          <p:nvPr/>
        </p:nvSpPr>
        <p:spPr>
          <a:xfrm>
            <a:off x="8173381" y="582051"/>
            <a:ext cx="3429000" cy="1754326"/>
          </a:xfrm>
          <a:prstGeom prst="rect">
            <a:avLst/>
          </a:prstGeom>
          <a:noFill/>
        </p:spPr>
        <p:txBody>
          <a:bodyPr wrap="square">
            <a:spAutoFit/>
          </a:bodyPr>
          <a:lstStyle/>
          <a:p>
            <a:r>
              <a:rPr lang="en-US" dirty="0" err="1"/>
              <a:t>Reteaua</a:t>
            </a:r>
            <a:r>
              <a:rPr lang="en-US" dirty="0"/>
              <a:t> </a:t>
            </a:r>
            <a:r>
              <a:rPr lang="en-US" dirty="0" err="1"/>
              <a:t>este</a:t>
            </a:r>
            <a:r>
              <a:rPr lang="en-US" dirty="0"/>
              <a:t> o </a:t>
            </a:r>
            <a:r>
              <a:rPr lang="en-US" dirty="0" err="1"/>
              <a:t>repetare</a:t>
            </a:r>
            <a:r>
              <a:rPr lang="en-US" dirty="0"/>
              <a:t> </a:t>
            </a:r>
            <a:r>
              <a:rPr lang="en-US" dirty="0" err="1"/>
              <a:t>regulata</a:t>
            </a:r>
            <a:r>
              <a:rPr lang="en-US" dirty="0"/>
              <a:t> pe </a:t>
            </a:r>
            <a:r>
              <a:rPr lang="en-US" dirty="0" err="1"/>
              <a:t>trei</a:t>
            </a:r>
            <a:r>
              <a:rPr lang="en-US" dirty="0"/>
              <a:t> </a:t>
            </a:r>
            <a:r>
              <a:rPr lang="en-US" dirty="0" err="1"/>
              <a:t>directii</a:t>
            </a:r>
            <a:r>
              <a:rPr lang="en-US" dirty="0"/>
              <a:t> </a:t>
            </a:r>
            <a:r>
              <a:rPr lang="en-US" dirty="0" err="1"/>
              <a:t>necoplanare</a:t>
            </a:r>
            <a:r>
              <a:rPr lang="en-US" dirty="0"/>
              <a:t> din </a:t>
            </a:r>
            <a:r>
              <a:rPr lang="en-US" dirty="0" err="1"/>
              <a:t>spatiu</a:t>
            </a:r>
            <a:r>
              <a:rPr lang="en-US" dirty="0"/>
              <a:t> a </a:t>
            </a:r>
            <a:r>
              <a:rPr lang="en-US" dirty="0" err="1"/>
              <a:t>unor</a:t>
            </a:r>
            <a:r>
              <a:rPr lang="en-US" dirty="0"/>
              <a:t> </a:t>
            </a:r>
            <a:r>
              <a:rPr lang="en-US" dirty="0" err="1"/>
              <a:t>puncte</a:t>
            </a:r>
            <a:r>
              <a:rPr lang="en-US" dirty="0"/>
              <a:t> </a:t>
            </a:r>
            <a:r>
              <a:rPr lang="en-US" dirty="0" err="1"/>
              <a:t>echivalente</a:t>
            </a:r>
            <a:r>
              <a:rPr lang="en-US" dirty="0"/>
              <a:t> </a:t>
            </a:r>
            <a:r>
              <a:rPr lang="en-US" dirty="0" err="1"/>
              <a:t>numite</a:t>
            </a:r>
            <a:r>
              <a:rPr lang="en-US" dirty="0"/>
              <a:t> </a:t>
            </a:r>
            <a:r>
              <a:rPr lang="en-US" dirty="0" err="1"/>
              <a:t>noduri</a:t>
            </a:r>
            <a:r>
              <a:rPr lang="en-US" dirty="0"/>
              <a:t> (</a:t>
            </a:r>
            <a:r>
              <a:rPr lang="en-US" b="1" dirty="0"/>
              <a:t>N</a:t>
            </a:r>
            <a:r>
              <a:rPr lang="en-US" dirty="0"/>
              <a:t>) ale </a:t>
            </a:r>
            <a:r>
              <a:rPr lang="en-US" dirty="0" err="1"/>
              <a:t>retelei</a:t>
            </a:r>
            <a:r>
              <a:rPr lang="en-US" dirty="0"/>
              <a:t> de </a:t>
            </a:r>
            <a:r>
              <a:rPr lang="en-US" dirty="0" err="1"/>
              <a:t>unde</a:t>
            </a:r>
            <a:r>
              <a:rPr lang="en-US" dirty="0"/>
              <a:t> </a:t>
            </a:r>
            <a:r>
              <a:rPr lang="en-US" dirty="0" err="1"/>
              <a:t>vecinatatea</a:t>
            </a:r>
            <a:r>
              <a:rPr lang="en-US" dirty="0"/>
              <a:t> </a:t>
            </a:r>
            <a:r>
              <a:rPr lang="en-US" dirty="0" err="1"/>
              <a:t>atomica</a:t>
            </a:r>
            <a:r>
              <a:rPr lang="en-US" dirty="0"/>
              <a:t> </a:t>
            </a:r>
            <a:r>
              <a:rPr lang="en-US" dirty="0" err="1"/>
              <a:t>observata</a:t>
            </a:r>
            <a:r>
              <a:rPr lang="en-US" dirty="0"/>
              <a:t> </a:t>
            </a:r>
            <a:r>
              <a:rPr lang="en-US" dirty="0" err="1"/>
              <a:t>este</a:t>
            </a:r>
            <a:r>
              <a:rPr lang="en-US" dirty="0"/>
              <a:t> </a:t>
            </a:r>
            <a:r>
              <a:rPr lang="en-US" dirty="0" err="1"/>
              <a:t>aceiasi</a:t>
            </a:r>
            <a:r>
              <a:rPr lang="en-US" dirty="0"/>
              <a:t>. </a:t>
            </a:r>
          </a:p>
        </p:txBody>
      </p:sp>
      <p:sp>
        <p:nvSpPr>
          <p:cNvPr id="11" name="TextBox 10">
            <a:extLst>
              <a:ext uri="{FF2B5EF4-FFF2-40B4-BE49-F238E27FC236}">
                <a16:creationId xmlns:a16="http://schemas.microsoft.com/office/drawing/2014/main" id="{F3897AF0-7C62-8946-BD8B-8F565D28CC44}"/>
              </a:ext>
            </a:extLst>
          </p:cNvPr>
          <p:cNvSpPr txBox="1"/>
          <p:nvPr/>
        </p:nvSpPr>
        <p:spPr>
          <a:xfrm>
            <a:off x="8173381" y="2553303"/>
            <a:ext cx="3390900" cy="1477328"/>
          </a:xfrm>
          <a:prstGeom prst="rect">
            <a:avLst/>
          </a:prstGeom>
          <a:noFill/>
        </p:spPr>
        <p:txBody>
          <a:bodyPr wrap="square">
            <a:spAutoFit/>
          </a:bodyPr>
          <a:lstStyle/>
          <a:p>
            <a:r>
              <a:rPr lang="it-IT" dirty="0"/>
              <a:t>Exista 4 (+1 neprimitiva) retele Bravais in 2D si 7 (+7 neprimitive) in 3D, retele care pot fi diferentiate prin operatiile de simetrie care le caracterizeaza</a:t>
            </a:r>
            <a:endParaRPr lang="en-US" dirty="0"/>
          </a:p>
        </p:txBody>
      </p:sp>
      <p:pic>
        <p:nvPicPr>
          <p:cNvPr id="13" name="Picture 12">
            <a:extLst>
              <a:ext uri="{FF2B5EF4-FFF2-40B4-BE49-F238E27FC236}">
                <a16:creationId xmlns:a16="http://schemas.microsoft.com/office/drawing/2014/main" id="{B8A6F761-6D58-F2C8-00EE-096983254CA3}"/>
              </a:ext>
            </a:extLst>
          </p:cNvPr>
          <p:cNvPicPr>
            <a:picLocks noChangeAspect="1"/>
          </p:cNvPicPr>
          <p:nvPr/>
        </p:nvPicPr>
        <p:blipFill>
          <a:blip r:embed="rId4"/>
          <a:stretch>
            <a:fillRect/>
          </a:stretch>
        </p:blipFill>
        <p:spPr>
          <a:xfrm>
            <a:off x="7144215" y="4074273"/>
            <a:ext cx="1866435" cy="2472207"/>
          </a:xfrm>
          <a:prstGeom prst="rect">
            <a:avLst/>
          </a:prstGeom>
        </p:spPr>
      </p:pic>
    </p:spTree>
    <p:extLst>
      <p:ext uri="{BB962C8B-B14F-4D97-AF65-F5344CB8AC3E}">
        <p14:creationId xmlns:p14="http://schemas.microsoft.com/office/powerpoint/2010/main" val="1491988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AB07-D85A-3A7F-2B60-88D9B732B7B8}"/>
              </a:ext>
            </a:extLst>
          </p:cNvPr>
          <p:cNvSpPr>
            <a:spLocks noGrp="1"/>
          </p:cNvSpPr>
          <p:nvPr>
            <p:ph type="title"/>
          </p:nvPr>
        </p:nvSpPr>
        <p:spPr/>
        <p:txBody>
          <a:bodyPr/>
          <a:lstStyle/>
          <a:p>
            <a:r>
              <a:rPr lang="en-US" b="1" dirty="0" err="1"/>
              <a:t>Retele</a:t>
            </a:r>
            <a:r>
              <a:rPr lang="en-US" b="1" dirty="0"/>
              <a:t> Bravais 3D</a:t>
            </a:r>
          </a:p>
        </p:txBody>
      </p:sp>
      <p:pic>
        <p:nvPicPr>
          <p:cNvPr id="5" name="Content Placeholder 4">
            <a:extLst>
              <a:ext uri="{FF2B5EF4-FFF2-40B4-BE49-F238E27FC236}">
                <a16:creationId xmlns:a16="http://schemas.microsoft.com/office/drawing/2014/main" id="{20222F98-B4C3-186E-034B-8408FC1E951D}"/>
              </a:ext>
            </a:extLst>
          </p:cNvPr>
          <p:cNvPicPr>
            <a:picLocks noGrp="1" noChangeAspect="1"/>
          </p:cNvPicPr>
          <p:nvPr>
            <p:ph idx="1"/>
          </p:nvPr>
        </p:nvPicPr>
        <p:blipFill>
          <a:blip r:embed="rId2"/>
          <a:stretch>
            <a:fillRect/>
          </a:stretch>
        </p:blipFill>
        <p:spPr>
          <a:xfrm>
            <a:off x="4185971" y="2253212"/>
            <a:ext cx="3820058" cy="3496163"/>
          </a:xfrm>
          <a:prstGeom prst="rect">
            <a:avLst/>
          </a:prstGeom>
        </p:spPr>
      </p:pic>
    </p:spTree>
    <p:extLst>
      <p:ext uri="{BB962C8B-B14F-4D97-AF65-F5344CB8AC3E}">
        <p14:creationId xmlns:p14="http://schemas.microsoft.com/office/powerpoint/2010/main" val="2002349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9C958-F1E8-2627-1323-E1E7545F409D}"/>
              </a:ext>
            </a:extLst>
          </p:cNvPr>
          <p:cNvSpPr>
            <a:spLocks noGrp="1"/>
          </p:cNvSpPr>
          <p:nvPr>
            <p:ph idx="1"/>
          </p:nvPr>
        </p:nvSpPr>
        <p:spPr>
          <a:xfrm>
            <a:off x="838200" y="1139825"/>
            <a:ext cx="10515600" cy="4351338"/>
          </a:xfrm>
        </p:spPr>
        <p:txBody>
          <a:bodyPr>
            <a:normAutofit fontScale="92500" lnSpcReduction="10000"/>
          </a:bodyPr>
          <a:lstStyle/>
          <a:p>
            <a:r>
              <a:rPr lang="ro-RO" dirty="0"/>
              <a:t>În funcție de ce tipuri de particule sunt în nodurile rețelei cristaline  definim 4 tipuri de rețele cristaline </a:t>
            </a:r>
            <a:r>
              <a:rPr lang="ro-RO" b="1" dirty="0"/>
              <a:t>ionice, atomice, metalice și moleculare</a:t>
            </a:r>
          </a:p>
          <a:p>
            <a:r>
              <a:rPr lang="ro-RO" b="1" dirty="0"/>
              <a:t>În nodurile rețelei ionice </a:t>
            </a:r>
            <a:r>
              <a:rPr lang="ro-RO" dirty="0"/>
              <a:t>sunt ioni cu semn diferit. Forțele de interacțiune sunt predominant </a:t>
            </a:r>
            <a:r>
              <a:rPr lang="ro-RO" dirty="0" err="1"/>
              <a:t>Coulombiane</a:t>
            </a:r>
            <a:r>
              <a:rPr lang="ro-RO" dirty="0"/>
              <a:t>. Astfel de cristal îl tratăm ca o moleculă</a:t>
            </a:r>
            <a:r>
              <a:rPr lang="ro-RO" b="1" dirty="0"/>
              <a:t>.</a:t>
            </a:r>
          </a:p>
          <a:p>
            <a:r>
              <a:rPr lang="ro-RO" b="1" dirty="0"/>
              <a:t>În nodurile cristalului atomic </a:t>
            </a:r>
            <a:r>
              <a:rPr lang="ro-RO" dirty="0"/>
              <a:t>nodurile sunt ocupate de atomi neutri – deci forța dominantă de interacțiune este covalentă</a:t>
            </a:r>
            <a:r>
              <a:rPr lang="ro-RO" b="1" dirty="0"/>
              <a:t>.</a:t>
            </a:r>
          </a:p>
          <a:p>
            <a:r>
              <a:rPr lang="ro-RO" b="1" dirty="0"/>
              <a:t>În </a:t>
            </a:r>
            <a:r>
              <a:rPr lang="ro-RO" b="1" dirty="0" err="1"/>
              <a:t>reteaua</a:t>
            </a:r>
            <a:r>
              <a:rPr lang="ro-RO" b="1" dirty="0"/>
              <a:t> metalică </a:t>
            </a:r>
            <a:r>
              <a:rPr lang="ro-RO" dirty="0"/>
              <a:t>în noduri sunt plasați ioni pozitivi ai metalului, între care se mișcă haotic electronii. Sistemul de ioni și electroni conferă </a:t>
            </a:r>
            <a:r>
              <a:rPr lang="ro-RO" dirty="0" err="1"/>
              <a:t>legatura</a:t>
            </a:r>
            <a:r>
              <a:rPr lang="ro-RO" dirty="0"/>
              <a:t> metalică</a:t>
            </a:r>
          </a:p>
          <a:p>
            <a:r>
              <a:rPr lang="ro-RO" b="1" dirty="0"/>
              <a:t>În cristal molecular </a:t>
            </a:r>
            <a:r>
              <a:rPr lang="ro-RO" dirty="0"/>
              <a:t>în noduri sunt molecule orientate </a:t>
            </a:r>
            <a:r>
              <a:rPr lang="ro-RO" dirty="0" err="1"/>
              <a:t>întrun</a:t>
            </a:r>
            <a:r>
              <a:rPr lang="ro-RO" dirty="0"/>
              <a:t> mod anumit, care interacționează cu forța intermoleculară</a:t>
            </a:r>
            <a:r>
              <a:rPr lang="ro-RO" b="1" dirty="0"/>
              <a:t>.</a:t>
            </a:r>
            <a:endParaRPr lang="en-US" b="1" dirty="0"/>
          </a:p>
        </p:txBody>
      </p:sp>
    </p:spTree>
    <p:extLst>
      <p:ext uri="{BB962C8B-B14F-4D97-AF65-F5344CB8AC3E}">
        <p14:creationId xmlns:p14="http://schemas.microsoft.com/office/powerpoint/2010/main" val="1438327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B68C86-774B-7127-C7D5-2AF5BCD15D07}"/>
              </a:ext>
            </a:extLst>
          </p:cNvPr>
          <p:cNvSpPr>
            <a:spLocks noGrp="1"/>
          </p:cNvSpPr>
          <p:nvPr>
            <p:ph idx="1"/>
          </p:nvPr>
        </p:nvSpPr>
        <p:spPr/>
        <p:txBody>
          <a:bodyPr/>
          <a:lstStyle/>
          <a:p>
            <a:r>
              <a:rPr lang="ro-RO" dirty="0"/>
              <a:t>Din punct de vedere energetic un cristal ideal este opus gazului ideal, deoarece in gazul ideal energia absoluta de </a:t>
            </a:r>
            <a:r>
              <a:rPr lang="ro-RO" dirty="0" err="1"/>
              <a:t>interactiune</a:t>
            </a:r>
            <a:r>
              <a:rPr lang="ro-RO" dirty="0"/>
              <a:t> este sub valoarea KT (energia medie a </a:t>
            </a:r>
            <a:r>
              <a:rPr lang="ro-RO" dirty="0" err="1"/>
              <a:t>miscarii</a:t>
            </a:r>
            <a:r>
              <a:rPr lang="ro-RO" dirty="0"/>
              <a:t> haotice a atomilor), iar in cristale aceasta energie de </a:t>
            </a:r>
            <a:r>
              <a:rPr lang="ro-RO" dirty="0" err="1"/>
              <a:t>interactiune</a:t>
            </a:r>
            <a:r>
              <a:rPr lang="ro-RO" dirty="0"/>
              <a:t> este peste valoarea KT. Din aceste considerente </a:t>
            </a:r>
            <a:r>
              <a:rPr lang="ro-RO" dirty="0" err="1"/>
              <a:t>miscarea</a:t>
            </a:r>
            <a:r>
              <a:rPr lang="ro-RO" dirty="0"/>
              <a:t> termica in cristale nu poate distruge / rupe </a:t>
            </a:r>
            <a:r>
              <a:rPr lang="ro-RO" dirty="0" err="1"/>
              <a:t>legaturile</a:t>
            </a:r>
            <a:r>
              <a:rPr lang="ro-RO" dirty="0"/>
              <a:t> dintre particule, ele au numai </a:t>
            </a:r>
            <a:r>
              <a:rPr lang="ro-RO" dirty="0" err="1"/>
              <a:t>niste</a:t>
            </a:r>
            <a:r>
              <a:rPr lang="ro-RO" dirty="0"/>
              <a:t> </a:t>
            </a:r>
            <a:r>
              <a:rPr lang="ro-RO" dirty="0" err="1"/>
              <a:t>oscilatii</a:t>
            </a:r>
            <a:r>
              <a:rPr lang="ro-RO" dirty="0"/>
              <a:t> mici in jurul punctului de echilibru</a:t>
            </a:r>
          </a:p>
          <a:p>
            <a:r>
              <a:rPr lang="ro-RO" dirty="0" err="1"/>
              <a:t>Interactiunea</a:t>
            </a:r>
            <a:r>
              <a:rPr lang="ro-RO" dirty="0"/>
              <a:t> </a:t>
            </a:r>
            <a:r>
              <a:rPr lang="ro-RO" dirty="0" err="1"/>
              <a:t>dintr</a:t>
            </a:r>
            <a:r>
              <a:rPr lang="ro-RO" dirty="0"/>
              <a:t> orice particule in cristal depinde </a:t>
            </a:r>
          </a:p>
          <a:p>
            <a:pPr marL="0" indent="0">
              <a:buNone/>
            </a:pPr>
            <a:r>
              <a:rPr lang="ro-RO" dirty="0"/>
              <a:t>de </a:t>
            </a:r>
            <a:r>
              <a:rPr lang="ro-RO" dirty="0" err="1"/>
              <a:t>functia</a:t>
            </a:r>
            <a:r>
              <a:rPr lang="ro-RO" dirty="0"/>
              <a:t> energiei </a:t>
            </a:r>
            <a:r>
              <a:rPr lang="ro-RO" dirty="0" err="1"/>
              <a:t>potentiale</a:t>
            </a:r>
            <a:r>
              <a:rPr lang="ro-RO" dirty="0"/>
              <a:t> de distanta dintre particule</a:t>
            </a:r>
            <a:endParaRPr lang="en-US" dirty="0"/>
          </a:p>
        </p:txBody>
      </p:sp>
      <p:pic>
        <p:nvPicPr>
          <p:cNvPr id="5" name="Picture 4">
            <a:extLst>
              <a:ext uri="{FF2B5EF4-FFF2-40B4-BE49-F238E27FC236}">
                <a16:creationId xmlns:a16="http://schemas.microsoft.com/office/drawing/2014/main" id="{B2A08C72-9732-31DF-D6F1-CFC10C8AF5C3}"/>
              </a:ext>
            </a:extLst>
          </p:cNvPr>
          <p:cNvPicPr>
            <a:picLocks noChangeAspect="1"/>
          </p:cNvPicPr>
          <p:nvPr/>
        </p:nvPicPr>
        <p:blipFill>
          <a:blip r:embed="rId2"/>
          <a:stretch>
            <a:fillRect/>
          </a:stretch>
        </p:blipFill>
        <p:spPr>
          <a:xfrm>
            <a:off x="9515370" y="4583112"/>
            <a:ext cx="2155304" cy="1909763"/>
          </a:xfrm>
          <a:prstGeom prst="rect">
            <a:avLst/>
          </a:prstGeom>
        </p:spPr>
      </p:pic>
    </p:spTree>
    <p:extLst>
      <p:ext uri="{BB962C8B-B14F-4D97-AF65-F5344CB8AC3E}">
        <p14:creationId xmlns:p14="http://schemas.microsoft.com/office/powerpoint/2010/main" val="2919932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E955B0-6971-469D-DFA2-7857A9CBB728}"/>
              </a:ext>
            </a:extLst>
          </p:cNvPr>
          <p:cNvSpPr>
            <a:spLocks noGrp="1"/>
          </p:cNvSpPr>
          <p:nvPr>
            <p:ph idx="1"/>
          </p:nvPr>
        </p:nvSpPr>
        <p:spPr/>
        <p:txBody>
          <a:bodyPr/>
          <a:lstStyle/>
          <a:p>
            <a:r>
              <a:rPr lang="ro-RO" dirty="0"/>
              <a:t>Deosebirea macroscopica a corpurilor amorfe este izotropia </a:t>
            </a:r>
            <a:r>
              <a:rPr lang="ro-RO" dirty="0" err="1"/>
              <a:t>proprietatilor</a:t>
            </a:r>
            <a:r>
              <a:rPr lang="ro-RO" dirty="0"/>
              <a:t> si lipsa </a:t>
            </a:r>
            <a:r>
              <a:rPr lang="ro-RO" dirty="0" err="1"/>
              <a:t>unuei</a:t>
            </a:r>
            <a:r>
              <a:rPr lang="ro-RO" dirty="0"/>
              <a:t> temperaturi fixe de topire. Este dictata de lipsa </a:t>
            </a:r>
            <a:r>
              <a:rPr lang="ro-RO" dirty="0" err="1"/>
              <a:t>periodicitatii</a:t>
            </a:r>
            <a:r>
              <a:rPr lang="ro-RO" dirty="0"/>
              <a:t> la distante mari..., dar exista ca la </a:t>
            </a:r>
            <a:r>
              <a:rPr lang="ro-RO" dirty="0" err="1"/>
              <a:t>lichideordine</a:t>
            </a:r>
            <a:r>
              <a:rPr lang="ro-RO" dirty="0"/>
              <a:t> apropiata /  periodicitate la distante mici</a:t>
            </a:r>
          </a:p>
          <a:p>
            <a:r>
              <a:rPr lang="ro-RO" dirty="0"/>
              <a:t>Starea amorfa in forma solida se </a:t>
            </a:r>
            <a:r>
              <a:rPr lang="ro-RO" dirty="0" err="1"/>
              <a:t>numeste</a:t>
            </a:r>
            <a:r>
              <a:rPr lang="ro-RO" dirty="0"/>
              <a:t> sticloasa (vitroasa)</a:t>
            </a:r>
            <a:endParaRPr lang="en-US" dirty="0"/>
          </a:p>
        </p:txBody>
      </p:sp>
    </p:spTree>
    <p:extLst>
      <p:ext uri="{BB962C8B-B14F-4D97-AF65-F5344CB8AC3E}">
        <p14:creationId xmlns:p14="http://schemas.microsoft.com/office/powerpoint/2010/main" val="3991185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96F41-0A0D-3777-6D6E-95C8236C02C2}"/>
            </a:ext>
          </a:extLst>
        </p:cNvPr>
        <p:cNvGrpSpPr/>
        <p:nvPr/>
      </p:nvGrpSpPr>
      <p:grpSpPr>
        <a:xfrm>
          <a:off x="0" y="0"/>
          <a:ext cx="0" cy="0"/>
          <a:chOff x="0" y="0"/>
          <a:chExt cx="0" cy="0"/>
        </a:xfrm>
      </p:grpSpPr>
      <p:sp>
        <p:nvSpPr>
          <p:cNvPr id="2" name="Titlu 1">
            <a:extLst>
              <a:ext uri="{FF2B5EF4-FFF2-40B4-BE49-F238E27FC236}">
                <a16:creationId xmlns:a16="http://schemas.microsoft.com/office/drawing/2014/main" id="{28EEB6A4-42DF-F2DB-C5DD-AD9BD9484CDF}"/>
              </a:ext>
            </a:extLst>
          </p:cNvPr>
          <p:cNvSpPr>
            <a:spLocks noGrp="1"/>
          </p:cNvSpPr>
          <p:nvPr>
            <p:ph type="ctrTitle"/>
          </p:nvPr>
        </p:nvSpPr>
        <p:spPr/>
        <p:txBody>
          <a:bodyPr>
            <a:normAutofit/>
          </a:bodyPr>
          <a:lstStyle/>
          <a:p>
            <a:r>
              <a:rPr lang="ro-RO" b="1" dirty="0"/>
              <a:t>CRISTALE LICHIDE</a:t>
            </a:r>
            <a:endParaRPr lang="en-US" b="1" dirty="0"/>
          </a:p>
        </p:txBody>
      </p:sp>
      <p:sp>
        <p:nvSpPr>
          <p:cNvPr id="3" name="Subtitlu 2">
            <a:extLst>
              <a:ext uri="{FF2B5EF4-FFF2-40B4-BE49-F238E27FC236}">
                <a16:creationId xmlns:a16="http://schemas.microsoft.com/office/drawing/2014/main" id="{B9804A47-E794-0BF6-5C2E-20998CB56C4C}"/>
              </a:ext>
            </a:extLst>
          </p:cNvPr>
          <p:cNvSpPr>
            <a:spLocks noGrp="1"/>
          </p:cNvSpPr>
          <p:nvPr>
            <p:ph type="subTitle" idx="1"/>
          </p:nvPr>
        </p:nvSpPr>
        <p:spPr>
          <a:xfrm>
            <a:off x="2171700" y="4429919"/>
            <a:ext cx="6229350" cy="1655762"/>
          </a:xfrm>
        </p:spPr>
        <p:txBody>
          <a:bodyPr/>
          <a:lstStyle/>
          <a:p>
            <a:endParaRPr lang="en-US"/>
          </a:p>
        </p:txBody>
      </p:sp>
    </p:spTree>
    <p:extLst>
      <p:ext uri="{BB962C8B-B14F-4D97-AF65-F5344CB8AC3E}">
        <p14:creationId xmlns:p14="http://schemas.microsoft.com/office/powerpoint/2010/main" val="2945534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6C8238-D163-B4EE-F282-8A2409CD77A0}"/>
              </a:ext>
            </a:extLst>
          </p:cNvPr>
          <p:cNvSpPr>
            <a:spLocks noGrp="1"/>
          </p:cNvSpPr>
          <p:nvPr>
            <p:ph idx="1"/>
          </p:nvPr>
        </p:nvSpPr>
        <p:spPr>
          <a:xfrm>
            <a:off x="838200" y="2445025"/>
            <a:ext cx="10515600" cy="3731937"/>
          </a:xfrm>
        </p:spPr>
        <p:txBody>
          <a:bodyPr>
            <a:normAutofit lnSpcReduction="10000"/>
          </a:bodyPr>
          <a:lstStyle/>
          <a:p>
            <a:r>
              <a:rPr lang="en-US" b="1" dirty="0" err="1"/>
              <a:t>Cristalele</a:t>
            </a:r>
            <a:r>
              <a:rPr lang="en-US" b="1" dirty="0"/>
              <a:t> </a:t>
            </a:r>
            <a:r>
              <a:rPr lang="en-US" b="1" dirty="0" err="1"/>
              <a:t>lichide</a:t>
            </a:r>
            <a:r>
              <a:rPr lang="en-US" dirty="0"/>
              <a:t> (LCs) sunt o </a:t>
            </a:r>
            <a:r>
              <a:rPr lang="en-US" dirty="0" err="1"/>
              <a:t>materie</a:t>
            </a:r>
            <a:r>
              <a:rPr lang="en-US" dirty="0"/>
              <a:t> </a:t>
            </a:r>
            <a:r>
              <a:rPr lang="en-US" dirty="0" err="1"/>
              <a:t>aflată</a:t>
            </a:r>
            <a:r>
              <a:rPr lang="en-US" dirty="0"/>
              <a:t> </a:t>
            </a:r>
            <a:r>
              <a:rPr lang="en-US" dirty="0" err="1"/>
              <a:t>într</a:t>
            </a:r>
            <a:r>
              <a:rPr lang="en-US" dirty="0"/>
              <a:t>-o stare de </a:t>
            </a:r>
            <a:r>
              <a:rPr lang="en-US" dirty="0" err="1"/>
              <a:t>agregare</a:t>
            </a:r>
            <a:r>
              <a:rPr lang="en-US" dirty="0"/>
              <a:t> </a:t>
            </a:r>
            <a:r>
              <a:rPr lang="en-US" dirty="0" err="1"/>
              <a:t>în</a:t>
            </a:r>
            <a:r>
              <a:rPr lang="en-US" dirty="0"/>
              <a:t> care are </a:t>
            </a:r>
            <a:r>
              <a:rPr lang="en-US" dirty="0" err="1"/>
              <a:t>proprietăți</a:t>
            </a:r>
            <a:r>
              <a:rPr lang="en-US" dirty="0"/>
              <a:t> </a:t>
            </a:r>
            <a:r>
              <a:rPr lang="en-US" dirty="0" err="1"/>
              <a:t>între</a:t>
            </a:r>
            <a:r>
              <a:rPr lang="en-US" dirty="0"/>
              <a:t> </a:t>
            </a:r>
            <a:r>
              <a:rPr lang="en-US" dirty="0" err="1"/>
              <a:t>cele</a:t>
            </a:r>
            <a:r>
              <a:rPr lang="en-US" dirty="0"/>
              <a:t> ale </a:t>
            </a:r>
            <a:r>
              <a:rPr lang="en-US" dirty="0" err="1"/>
              <a:t>lichidelor</a:t>
            </a:r>
            <a:r>
              <a:rPr lang="en-US" dirty="0"/>
              <a:t> </a:t>
            </a:r>
            <a:r>
              <a:rPr lang="en-US" dirty="0" err="1"/>
              <a:t>convenționale</a:t>
            </a:r>
            <a:r>
              <a:rPr lang="en-US" dirty="0"/>
              <a:t> </a:t>
            </a:r>
            <a:r>
              <a:rPr lang="en-US" dirty="0" err="1"/>
              <a:t>și</a:t>
            </a:r>
            <a:r>
              <a:rPr lang="en-US" dirty="0"/>
              <a:t> </a:t>
            </a:r>
            <a:r>
              <a:rPr lang="en-US" dirty="0" err="1"/>
              <a:t>cele</a:t>
            </a:r>
            <a:r>
              <a:rPr lang="en-US" dirty="0"/>
              <a:t> ale </a:t>
            </a:r>
            <a:r>
              <a:rPr lang="en-US" dirty="0" err="1"/>
              <a:t>cristalelor</a:t>
            </a:r>
            <a:r>
              <a:rPr lang="en-US" dirty="0"/>
              <a:t> ...</a:t>
            </a:r>
            <a:endParaRPr lang="ro-RO" dirty="0"/>
          </a:p>
          <a:p>
            <a:endParaRPr lang="ro-RO" dirty="0"/>
          </a:p>
          <a:p>
            <a:r>
              <a:rPr lang="ro-RO" dirty="0"/>
              <a:t>Î</a:t>
            </a:r>
            <a:r>
              <a:rPr lang="en-US" dirty="0"/>
              <a:t>n </a:t>
            </a:r>
            <a:r>
              <a:rPr lang="en-US" dirty="0" err="1"/>
              <a:t>biofizică</a:t>
            </a:r>
            <a:r>
              <a:rPr lang="en-US" dirty="0"/>
              <a:t>, </a:t>
            </a:r>
            <a:r>
              <a:rPr lang="en-US" dirty="0" err="1"/>
              <a:t>cristalele</a:t>
            </a:r>
            <a:r>
              <a:rPr lang="en-US" dirty="0"/>
              <a:t> </a:t>
            </a:r>
            <a:r>
              <a:rPr lang="en-US" dirty="0" err="1"/>
              <a:t>lichide</a:t>
            </a:r>
            <a:r>
              <a:rPr lang="en-US" dirty="0"/>
              <a:t> sunt </a:t>
            </a:r>
            <a:r>
              <a:rPr lang="en-US" dirty="0" err="1"/>
              <a:t>structuri</a:t>
            </a:r>
            <a:r>
              <a:rPr lang="en-US" dirty="0"/>
              <a:t> </a:t>
            </a:r>
            <a:r>
              <a:rPr lang="en-US" dirty="0" err="1"/>
              <a:t>moleculare</a:t>
            </a:r>
            <a:r>
              <a:rPr lang="en-US" dirty="0"/>
              <a:t>, </a:t>
            </a:r>
            <a:r>
              <a:rPr lang="en-US" dirty="0" err="1"/>
              <a:t>prezente</a:t>
            </a:r>
            <a:r>
              <a:rPr lang="en-US" dirty="0"/>
              <a:t> </a:t>
            </a:r>
            <a:r>
              <a:rPr lang="en-US" dirty="0" err="1"/>
              <a:t>în</a:t>
            </a:r>
            <a:r>
              <a:rPr lang="en-US" dirty="0"/>
              <a:t> </a:t>
            </a:r>
            <a:r>
              <a:rPr lang="en-US" dirty="0" err="1"/>
              <a:t>membranele</a:t>
            </a:r>
            <a:r>
              <a:rPr lang="en-US" dirty="0"/>
              <a:t> </a:t>
            </a:r>
            <a:r>
              <a:rPr lang="en-US" dirty="0" err="1"/>
              <a:t>celulare</a:t>
            </a:r>
            <a:r>
              <a:rPr lang="en-US" dirty="0"/>
              <a:t>, ADN </a:t>
            </a:r>
            <a:r>
              <a:rPr lang="en-US" dirty="0" err="1"/>
              <a:t>și</a:t>
            </a:r>
            <a:r>
              <a:rPr lang="en-US" dirty="0"/>
              <a:t> </a:t>
            </a:r>
            <a:r>
              <a:rPr lang="en-US" dirty="0" err="1"/>
              <a:t>proteine</a:t>
            </a:r>
            <a:r>
              <a:rPr lang="en-US" dirty="0"/>
              <a:t>, care </a:t>
            </a:r>
            <a:r>
              <a:rPr lang="en-US" dirty="0" err="1"/>
              <a:t>combină</a:t>
            </a:r>
            <a:r>
              <a:rPr lang="en-US" dirty="0"/>
              <a:t> </a:t>
            </a:r>
            <a:r>
              <a:rPr lang="en-US" dirty="0" err="1"/>
              <a:t>proprietățile</a:t>
            </a:r>
            <a:r>
              <a:rPr lang="en-US" dirty="0"/>
              <a:t> </a:t>
            </a:r>
            <a:r>
              <a:rPr lang="en-US" dirty="0" err="1"/>
              <a:t>ordonate</a:t>
            </a:r>
            <a:r>
              <a:rPr lang="en-US" dirty="0"/>
              <a:t> ale </a:t>
            </a:r>
            <a:r>
              <a:rPr lang="en-US" dirty="0" err="1"/>
              <a:t>cristalelor</a:t>
            </a:r>
            <a:r>
              <a:rPr lang="en-US" dirty="0"/>
              <a:t> cu </a:t>
            </a:r>
            <a:r>
              <a:rPr lang="en-US" dirty="0" err="1"/>
              <a:t>fluiditatea</a:t>
            </a:r>
            <a:r>
              <a:rPr lang="en-US" dirty="0"/>
              <a:t> </a:t>
            </a:r>
            <a:r>
              <a:rPr lang="en-US" dirty="0" err="1"/>
              <a:t>lichidelor</a:t>
            </a:r>
            <a:r>
              <a:rPr lang="en-US" dirty="0"/>
              <a:t>, </a:t>
            </a:r>
            <a:r>
              <a:rPr lang="en-US" dirty="0" err="1"/>
              <a:t>fiind</a:t>
            </a:r>
            <a:r>
              <a:rPr lang="en-US" dirty="0"/>
              <a:t> </a:t>
            </a:r>
            <a:r>
              <a:rPr lang="en-US" dirty="0" err="1"/>
              <a:t>esențiale</a:t>
            </a:r>
            <a:r>
              <a:rPr lang="en-US" dirty="0"/>
              <a:t> </a:t>
            </a:r>
            <a:r>
              <a:rPr lang="ro-RO" dirty="0"/>
              <a:t>e.g. </a:t>
            </a:r>
          </a:p>
          <a:p>
            <a:r>
              <a:rPr lang="en-US" dirty="0" err="1"/>
              <a:t>în</a:t>
            </a:r>
            <a:r>
              <a:rPr lang="en-US" dirty="0"/>
              <a:t> </a:t>
            </a:r>
            <a:r>
              <a:rPr lang="en-US" dirty="0" err="1"/>
              <a:t>procese</a:t>
            </a:r>
            <a:r>
              <a:rPr lang="en-US" dirty="0"/>
              <a:t> </a:t>
            </a:r>
            <a:r>
              <a:rPr lang="en-US" dirty="0" err="1"/>
              <a:t>biologice</a:t>
            </a:r>
            <a:r>
              <a:rPr lang="en-US" dirty="0"/>
              <a:t> precum </a:t>
            </a:r>
            <a:r>
              <a:rPr lang="en-US" dirty="0" err="1"/>
              <a:t>rezistența</a:t>
            </a:r>
            <a:r>
              <a:rPr lang="en-US" dirty="0"/>
              <a:t> </a:t>
            </a:r>
            <a:r>
              <a:rPr lang="en-US" dirty="0" err="1"/>
              <a:t>mătăsii</a:t>
            </a:r>
            <a:r>
              <a:rPr lang="en-US" dirty="0"/>
              <a:t> de </a:t>
            </a:r>
            <a:r>
              <a:rPr lang="en-US" dirty="0" err="1"/>
              <a:t>păianjen</a:t>
            </a:r>
            <a:r>
              <a:rPr lang="en-US" dirty="0"/>
              <a:t> </a:t>
            </a:r>
            <a:endParaRPr lang="ro-RO" dirty="0"/>
          </a:p>
          <a:p>
            <a:r>
              <a:rPr lang="ro-RO" dirty="0"/>
              <a:t>în</a:t>
            </a:r>
            <a:r>
              <a:rPr lang="en-US" dirty="0"/>
              <a:t> </a:t>
            </a:r>
            <a:r>
              <a:rPr lang="en-US" dirty="0" err="1"/>
              <a:t>funcționarea</a:t>
            </a:r>
            <a:r>
              <a:rPr lang="en-US" dirty="0"/>
              <a:t> </a:t>
            </a:r>
            <a:r>
              <a:rPr lang="en-US" dirty="0" err="1"/>
              <a:t>receptorilor</a:t>
            </a:r>
            <a:r>
              <a:rPr lang="en-US" dirty="0"/>
              <a:t> </a:t>
            </a:r>
            <a:r>
              <a:rPr lang="en-US" dirty="0" err="1"/>
              <a:t>membranari</a:t>
            </a:r>
            <a:r>
              <a:rPr lang="en-US" dirty="0"/>
              <a:t>. </a:t>
            </a:r>
          </a:p>
        </p:txBody>
      </p:sp>
      <p:pic>
        <p:nvPicPr>
          <p:cNvPr id="7" name="Picture 6">
            <a:extLst>
              <a:ext uri="{FF2B5EF4-FFF2-40B4-BE49-F238E27FC236}">
                <a16:creationId xmlns:a16="http://schemas.microsoft.com/office/drawing/2014/main" id="{D7758E38-7843-3B8C-9C57-AE2B345704A3}"/>
              </a:ext>
            </a:extLst>
          </p:cNvPr>
          <p:cNvPicPr>
            <a:picLocks noChangeAspect="1"/>
          </p:cNvPicPr>
          <p:nvPr/>
        </p:nvPicPr>
        <p:blipFill>
          <a:blip r:embed="rId2"/>
          <a:stretch>
            <a:fillRect/>
          </a:stretch>
        </p:blipFill>
        <p:spPr>
          <a:xfrm>
            <a:off x="2860476" y="165534"/>
            <a:ext cx="6015311" cy="2100585"/>
          </a:xfrm>
          <a:prstGeom prst="rect">
            <a:avLst/>
          </a:prstGeom>
        </p:spPr>
      </p:pic>
    </p:spTree>
    <p:extLst>
      <p:ext uri="{BB962C8B-B14F-4D97-AF65-F5344CB8AC3E}">
        <p14:creationId xmlns:p14="http://schemas.microsoft.com/office/powerpoint/2010/main" val="3489749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8218-C13C-B9B8-68F8-461B8E895A96}"/>
              </a:ext>
            </a:extLst>
          </p:cNvPr>
          <p:cNvSpPr>
            <a:spLocks noGrp="1"/>
          </p:cNvSpPr>
          <p:nvPr>
            <p:ph type="title"/>
          </p:nvPr>
        </p:nvSpPr>
        <p:spPr/>
        <p:txBody>
          <a:bodyPr/>
          <a:lstStyle/>
          <a:p>
            <a:r>
              <a:rPr lang="fr-FR" dirty="0">
                <a:solidFill>
                  <a:srgbClr val="001D35"/>
                </a:solidFill>
                <a:latin typeface="Google Sans"/>
              </a:rPr>
              <a:t>Ce </a:t>
            </a:r>
            <a:r>
              <a:rPr lang="fr-FR" dirty="0" err="1">
                <a:solidFill>
                  <a:srgbClr val="001D35"/>
                </a:solidFill>
                <a:latin typeface="Google Sans"/>
              </a:rPr>
              <a:t>sunt</a:t>
            </a:r>
            <a:r>
              <a:rPr lang="fr-FR" dirty="0">
                <a:solidFill>
                  <a:srgbClr val="001D35"/>
                </a:solidFill>
                <a:latin typeface="Google Sans"/>
              </a:rPr>
              <a:t> </a:t>
            </a:r>
            <a:r>
              <a:rPr lang="fr-FR" dirty="0" err="1">
                <a:solidFill>
                  <a:srgbClr val="001D35"/>
                </a:solidFill>
                <a:latin typeface="Google Sans"/>
              </a:rPr>
              <a:t>cristalele</a:t>
            </a:r>
            <a:r>
              <a:rPr lang="fr-FR" dirty="0">
                <a:solidFill>
                  <a:srgbClr val="001D35"/>
                </a:solidFill>
                <a:latin typeface="Google Sans"/>
              </a:rPr>
              <a:t> </a:t>
            </a:r>
            <a:r>
              <a:rPr lang="fr-FR" dirty="0" err="1">
                <a:solidFill>
                  <a:srgbClr val="001D35"/>
                </a:solidFill>
                <a:latin typeface="Google Sans"/>
              </a:rPr>
              <a:t>lichide</a:t>
            </a:r>
            <a:r>
              <a:rPr lang="fr-FR" dirty="0">
                <a:solidFill>
                  <a:srgbClr val="001D35"/>
                </a:solidFill>
                <a:latin typeface="Google Sans"/>
              </a:rPr>
              <a:t> </a:t>
            </a:r>
            <a:r>
              <a:rPr lang="fr-FR" dirty="0" err="1">
                <a:solidFill>
                  <a:srgbClr val="001D35"/>
                </a:solidFill>
                <a:latin typeface="Google Sans"/>
              </a:rPr>
              <a:t>în</a:t>
            </a:r>
            <a:r>
              <a:rPr lang="fr-FR" dirty="0">
                <a:solidFill>
                  <a:srgbClr val="001D35"/>
                </a:solidFill>
                <a:latin typeface="Google Sans"/>
              </a:rPr>
              <a:t> </a:t>
            </a:r>
            <a:r>
              <a:rPr lang="fr-FR" dirty="0" err="1">
                <a:solidFill>
                  <a:srgbClr val="001D35"/>
                </a:solidFill>
                <a:latin typeface="Google Sans"/>
              </a:rPr>
              <a:t>context</a:t>
            </a:r>
            <a:r>
              <a:rPr lang="fr-FR" dirty="0">
                <a:solidFill>
                  <a:srgbClr val="001D35"/>
                </a:solidFill>
                <a:latin typeface="Google Sans"/>
              </a:rPr>
              <a:t> </a:t>
            </a:r>
            <a:r>
              <a:rPr lang="fr-FR" dirty="0" err="1">
                <a:solidFill>
                  <a:srgbClr val="001D35"/>
                </a:solidFill>
                <a:latin typeface="Google Sans"/>
              </a:rPr>
              <a:t>biologic</a:t>
            </a:r>
            <a:r>
              <a:rPr lang="fr-FR" dirty="0">
                <a:solidFill>
                  <a:srgbClr val="001D35"/>
                </a:solidFill>
                <a:latin typeface="Google Sans"/>
              </a:rPr>
              <a:t>? </a:t>
            </a:r>
            <a:endParaRPr lang="en-US" dirty="0"/>
          </a:p>
        </p:txBody>
      </p:sp>
      <p:sp>
        <p:nvSpPr>
          <p:cNvPr id="3" name="Content Placeholder 2">
            <a:extLst>
              <a:ext uri="{FF2B5EF4-FFF2-40B4-BE49-F238E27FC236}">
                <a16:creationId xmlns:a16="http://schemas.microsoft.com/office/drawing/2014/main" id="{2CA910C3-4303-24E6-A1D9-E8693107B5FB}"/>
              </a:ext>
            </a:extLst>
          </p:cNvPr>
          <p:cNvSpPr>
            <a:spLocks noGrp="1"/>
          </p:cNvSpPr>
          <p:nvPr>
            <p:ph idx="1"/>
          </p:nvPr>
        </p:nvSpPr>
        <p:spPr/>
        <p:txBody>
          <a:bodyPr>
            <a:normAutofit fontScale="70000" lnSpcReduction="20000"/>
          </a:bodyPr>
          <a:lstStyle/>
          <a:p>
            <a:pPr>
              <a:lnSpc>
                <a:spcPct val="150000"/>
              </a:lnSpc>
              <a:spcBef>
                <a:spcPts val="750"/>
              </a:spcBef>
              <a:spcAft>
                <a:spcPts val="600"/>
              </a:spcAft>
            </a:pPr>
            <a:r>
              <a:rPr lang="en-US" b="1" dirty="0" err="1">
                <a:solidFill>
                  <a:srgbClr val="001D35"/>
                </a:solidFill>
                <a:latin typeface="Google Sans"/>
              </a:rPr>
              <a:t>Structuri</a:t>
            </a:r>
            <a:r>
              <a:rPr lang="en-US" b="1" dirty="0">
                <a:solidFill>
                  <a:srgbClr val="001D35"/>
                </a:solidFill>
                <a:latin typeface="Google Sans"/>
              </a:rPr>
              <a:t> </a:t>
            </a:r>
            <a:r>
              <a:rPr lang="en-US" b="1" dirty="0" err="1">
                <a:solidFill>
                  <a:srgbClr val="001D35"/>
                </a:solidFill>
                <a:latin typeface="Google Sans"/>
              </a:rPr>
              <a:t>intermediare</a:t>
            </a:r>
            <a:r>
              <a:rPr lang="en-US" b="1" dirty="0">
                <a:solidFill>
                  <a:srgbClr val="001D35"/>
                </a:solidFill>
                <a:latin typeface="Google Sans"/>
              </a:rPr>
              <a:t>:</a:t>
            </a:r>
            <a:r>
              <a:rPr lang="en-US" dirty="0">
                <a:solidFill>
                  <a:srgbClr val="001D35"/>
                </a:solidFill>
                <a:latin typeface="Google Sans"/>
              </a:rPr>
              <a:t> </a:t>
            </a:r>
          </a:p>
          <a:p>
            <a:pPr>
              <a:lnSpc>
                <a:spcPct val="150000"/>
              </a:lnSpc>
              <a:spcBef>
                <a:spcPts val="750"/>
              </a:spcBef>
              <a:spcAft>
                <a:spcPts val="600"/>
              </a:spcAft>
            </a:pPr>
            <a:r>
              <a:rPr lang="en-US" dirty="0" err="1">
                <a:solidFill>
                  <a:srgbClr val="001D35"/>
                </a:solidFill>
                <a:latin typeface="Google Sans"/>
              </a:rPr>
              <a:t>Cristalele</a:t>
            </a:r>
            <a:r>
              <a:rPr lang="en-US" dirty="0">
                <a:solidFill>
                  <a:srgbClr val="001D35"/>
                </a:solidFill>
                <a:latin typeface="Google Sans"/>
              </a:rPr>
              <a:t> </a:t>
            </a:r>
            <a:r>
              <a:rPr lang="en-US" dirty="0" err="1">
                <a:solidFill>
                  <a:srgbClr val="001D35"/>
                </a:solidFill>
                <a:latin typeface="Google Sans"/>
              </a:rPr>
              <a:t>lichide</a:t>
            </a:r>
            <a:r>
              <a:rPr lang="en-US" dirty="0">
                <a:solidFill>
                  <a:srgbClr val="001D35"/>
                </a:solidFill>
                <a:latin typeface="Google Sans"/>
              </a:rPr>
              <a:t> sunt </a:t>
            </a:r>
            <a:r>
              <a:rPr lang="en-US" dirty="0" err="1">
                <a:solidFill>
                  <a:srgbClr val="001D35"/>
                </a:solidFill>
                <a:latin typeface="Google Sans"/>
              </a:rPr>
              <a:t>substanțe</a:t>
            </a:r>
            <a:r>
              <a:rPr lang="en-US" dirty="0">
                <a:solidFill>
                  <a:srgbClr val="001D35"/>
                </a:solidFill>
                <a:latin typeface="Google Sans"/>
              </a:rPr>
              <a:t> care </a:t>
            </a:r>
            <a:r>
              <a:rPr lang="en-US" dirty="0" err="1">
                <a:solidFill>
                  <a:srgbClr val="001D35"/>
                </a:solidFill>
                <a:latin typeface="Google Sans"/>
              </a:rPr>
              <a:t>prezintă</a:t>
            </a:r>
            <a:r>
              <a:rPr lang="en-US" dirty="0">
                <a:solidFill>
                  <a:srgbClr val="001D35"/>
                </a:solidFill>
                <a:latin typeface="Google Sans"/>
              </a:rPr>
              <a:t> o </a:t>
            </a:r>
            <a:r>
              <a:rPr lang="en-US" dirty="0" err="1">
                <a:solidFill>
                  <a:srgbClr val="001D35"/>
                </a:solidFill>
                <a:latin typeface="Google Sans"/>
              </a:rPr>
              <a:t>ordine</a:t>
            </a:r>
            <a:r>
              <a:rPr lang="en-US" dirty="0">
                <a:solidFill>
                  <a:srgbClr val="001D35"/>
                </a:solidFill>
                <a:latin typeface="Google Sans"/>
              </a:rPr>
              <a:t> </a:t>
            </a:r>
            <a:r>
              <a:rPr lang="en-US" dirty="0" err="1">
                <a:solidFill>
                  <a:srgbClr val="001D35"/>
                </a:solidFill>
                <a:latin typeface="Google Sans"/>
              </a:rPr>
              <a:t>moleculară</a:t>
            </a:r>
            <a:r>
              <a:rPr lang="en-US" dirty="0">
                <a:solidFill>
                  <a:srgbClr val="001D35"/>
                </a:solidFill>
                <a:latin typeface="Google Sans"/>
              </a:rPr>
              <a:t> </a:t>
            </a:r>
            <a:r>
              <a:rPr lang="en-US" dirty="0" err="1">
                <a:solidFill>
                  <a:srgbClr val="001D35"/>
                </a:solidFill>
                <a:latin typeface="Google Sans"/>
              </a:rPr>
              <a:t>intermediară</a:t>
            </a:r>
            <a:r>
              <a:rPr lang="en-US" dirty="0">
                <a:solidFill>
                  <a:srgbClr val="001D35"/>
                </a:solidFill>
                <a:latin typeface="Google Sans"/>
              </a:rPr>
              <a:t> </a:t>
            </a:r>
            <a:r>
              <a:rPr lang="en-US" dirty="0" err="1">
                <a:solidFill>
                  <a:srgbClr val="001D35"/>
                </a:solidFill>
                <a:latin typeface="Google Sans"/>
              </a:rPr>
              <a:t>între</a:t>
            </a:r>
            <a:r>
              <a:rPr lang="en-US" dirty="0">
                <a:solidFill>
                  <a:srgbClr val="001D35"/>
                </a:solidFill>
                <a:latin typeface="Google Sans"/>
              </a:rPr>
              <a:t> </a:t>
            </a:r>
            <a:r>
              <a:rPr lang="en-US" dirty="0" err="1">
                <a:solidFill>
                  <a:srgbClr val="001D35"/>
                </a:solidFill>
                <a:latin typeface="Google Sans"/>
              </a:rPr>
              <a:t>cea</a:t>
            </a:r>
            <a:r>
              <a:rPr lang="en-US" dirty="0">
                <a:solidFill>
                  <a:srgbClr val="001D35"/>
                </a:solidFill>
                <a:latin typeface="Google Sans"/>
              </a:rPr>
              <a:t> </a:t>
            </a:r>
            <a:r>
              <a:rPr lang="en-US" dirty="0" err="1">
                <a:solidFill>
                  <a:srgbClr val="001D35"/>
                </a:solidFill>
                <a:latin typeface="Google Sans"/>
              </a:rPr>
              <a:t>dezordonată</a:t>
            </a:r>
            <a:r>
              <a:rPr lang="en-US" dirty="0">
                <a:solidFill>
                  <a:srgbClr val="001D35"/>
                </a:solidFill>
                <a:latin typeface="Google Sans"/>
              </a:rPr>
              <a:t> a </a:t>
            </a:r>
            <a:r>
              <a:rPr lang="en-US" dirty="0" err="1">
                <a:solidFill>
                  <a:srgbClr val="001D35"/>
                </a:solidFill>
                <a:latin typeface="Google Sans"/>
              </a:rPr>
              <a:t>lichidelor</a:t>
            </a:r>
            <a:r>
              <a:rPr lang="en-US" dirty="0">
                <a:solidFill>
                  <a:srgbClr val="001D35"/>
                </a:solidFill>
                <a:latin typeface="Google Sans"/>
              </a:rPr>
              <a:t> </a:t>
            </a:r>
            <a:r>
              <a:rPr lang="en-US" dirty="0" err="1">
                <a:solidFill>
                  <a:srgbClr val="001D35"/>
                </a:solidFill>
                <a:latin typeface="Google Sans"/>
              </a:rPr>
              <a:t>și</a:t>
            </a:r>
            <a:r>
              <a:rPr lang="en-US" dirty="0">
                <a:solidFill>
                  <a:srgbClr val="001D35"/>
                </a:solidFill>
                <a:latin typeface="Google Sans"/>
              </a:rPr>
              <a:t> </a:t>
            </a:r>
            <a:r>
              <a:rPr lang="en-US" dirty="0" err="1">
                <a:solidFill>
                  <a:srgbClr val="001D35"/>
                </a:solidFill>
                <a:latin typeface="Google Sans"/>
              </a:rPr>
              <a:t>cea</a:t>
            </a:r>
            <a:r>
              <a:rPr lang="en-US" dirty="0">
                <a:solidFill>
                  <a:srgbClr val="001D35"/>
                </a:solidFill>
                <a:latin typeface="Google Sans"/>
              </a:rPr>
              <a:t> perfect </a:t>
            </a:r>
            <a:r>
              <a:rPr lang="en-US" dirty="0" err="1">
                <a:solidFill>
                  <a:srgbClr val="001D35"/>
                </a:solidFill>
                <a:latin typeface="Google Sans"/>
              </a:rPr>
              <a:t>ordonată</a:t>
            </a:r>
            <a:r>
              <a:rPr lang="en-US" dirty="0">
                <a:solidFill>
                  <a:srgbClr val="001D35"/>
                </a:solidFill>
                <a:latin typeface="Google Sans"/>
              </a:rPr>
              <a:t> a </a:t>
            </a:r>
            <a:r>
              <a:rPr lang="en-US" dirty="0" err="1">
                <a:solidFill>
                  <a:srgbClr val="001D35"/>
                </a:solidFill>
                <a:latin typeface="Google Sans"/>
              </a:rPr>
              <a:t>cristalelor</a:t>
            </a:r>
            <a:r>
              <a:rPr lang="en-US" dirty="0">
                <a:solidFill>
                  <a:srgbClr val="001D35"/>
                </a:solidFill>
                <a:latin typeface="Google Sans"/>
              </a:rPr>
              <a:t> </a:t>
            </a:r>
            <a:r>
              <a:rPr lang="en-US" dirty="0" err="1">
                <a:solidFill>
                  <a:srgbClr val="001D35"/>
                </a:solidFill>
                <a:latin typeface="Google Sans"/>
              </a:rPr>
              <a:t>solide</a:t>
            </a:r>
            <a:r>
              <a:rPr lang="en-US" dirty="0">
                <a:solidFill>
                  <a:srgbClr val="001D35"/>
                </a:solidFill>
                <a:latin typeface="Google Sans"/>
              </a:rPr>
              <a:t>.</a:t>
            </a:r>
            <a:endParaRPr lang="ro-RO" dirty="0">
              <a:solidFill>
                <a:srgbClr val="001D35"/>
              </a:solidFill>
              <a:latin typeface="Google Sans"/>
            </a:endParaRPr>
          </a:p>
          <a:p>
            <a:pPr>
              <a:lnSpc>
                <a:spcPct val="150000"/>
              </a:lnSpc>
              <a:spcBef>
                <a:spcPts val="750"/>
              </a:spcBef>
              <a:spcAft>
                <a:spcPts val="600"/>
              </a:spcAft>
            </a:pPr>
            <a:endParaRPr lang="en-US" dirty="0">
              <a:solidFill>
                <a:srgbClr val="001D35"/>
              </a:solidFill>
              <a:latin typeface="Google Sans"/>
            </a:endParaRPr>
          </a:p>
          <a:p>
            <a:pPr>
              <a:lnSpc>
                <a:spcPct val="150000"/>
              </a:lnSpc>
              <a:spcBef>
                <a:spcPts val="750"/>
              </a:spcBef>
              <a:spcAft>
                <a:spcPts val="1500"/>
              </a:spcAft>
            </a:pPr>
            <a:r>
              <a:rPr lang="en-US" b="1" dirty="0" err="1">
                <a:solidFill>
                  <a:srgbClr val="001D35"/>
                </a:solidFill>
                <a:latin typeface="Google Sans"/>
              </a:rPr>
              <a:t>Biomimetism</a:t>
            </a:r>
            <a:r>
              <a:rPr lang="en-US" b="1" dirty="0">
                <a:solidFill>
                  <a:srgbClr val="001D35"/>
                </a:solidFill>
                <a:latin typeface="Google Sans"/>
              </a:rPr>
              <a:t>:</a:t>
            </a:r>
            <a:r>
              <a:rPr lang="en-US" dirty="0">
                <a:solidFill>
                  <a:srgbClr val="001D35"/>
                </a:solidFill>
                <a:latin typeface="Google Sans"/>
              </a:rPr>
              <a:t> </a:t>
            </a:r>
          </a:p>
          <a:p>
            <a:pPr>
              <a:lnSpc>
                <a:spcPct val="150000"/>
              </a:lnSpc>
              <a:spcBef>
                <a:spcPts val="750"/>
              </a:spcBef>
              <a:spcAft>
                <a:spcPts val="1500"/>
              </a:spcAft>
            </a:pPr>
            <a:r>
              <a:rPr lang="en-US" dirty="0" err="1">
                <a:solidFill>
                  <a:srgbClr val="001D35"/>
                </a:solidFill>
                <a:latin typeface="Google Sans"/>
              </a:rPr>
              <a:t>Membranele</a:t>
            </a:r>
            <a:r>
              <a:rPr lang="en-US" dirty="0">
                <a:solidFill>
                  <a:srgbClr val="001D35"/>
                </a:solidFill>
                <a:latin typeface="Google Sans"/>
              </a:rPr>
              <a:t> </a:t>
            </a:r>
            <a:r>
              <a:rPr lang="en-US" dirty="0" err="1">
                <a:solidFill>
                  <a:srgbClr val="001D35"/>
                </a:solidFill>
                <a:latin typeface="Google Sans"/>
              </a:rPr>
              <a:t>biologice</a:t>
            </a:r>
            <a:r>
              <a:rPr lang="en-US" dirty="0">
                <a:solidFill>
                  <a:srgbClr val="001D35"/>
                </a:solidFill>
                <a:latin typeface="Google Sans"/>
              </a:rPr>
              <a:t> (cum </a:t>
            </a:r>
            <a:r>
              <a:rPr lang="en-US" dirty="0" err="1">
                <a:solidFill>
                  <a:srgbClr val="001D35"/>
                </a:solidFill>
                <a:latin typeface="Google Sans"/>
              </a:rPr>
              <a:t>ar</a:t>
            </a:r>
            <a:r>
              <a:rPr lang="en-US" dirty="0">
                <a:solidFill>
                  <a:srgbClr val="001D35"/>
                </a:solidFill>
                <a:latin typeface="Google Sans"/>
              </a:rPr>
              <a:t> fi </a:t>
            </a:r>
            <a:r>
              <a:rPr lang="en-US" dirty="0" err="1">
                <a:solidFill>
                  <a:srgbClr val="001D35"/>
                </a:solidFill>
                <a:latin typeface="Google Sans"/>
              </a:rPr>
              <a:t>cele</a:t>
            </a:r>
            <a:r>
              <a:rPr lang="en-US" dirty="0">
                <a:solidFill>
                  <a:srgbClr val="001D35"/>
                </a:solidFill>
                <a:latin typeface="Google Sans"/>
              </a:rPr>
              <a:t> </a:t>
            </a:r>
            <a:r>
              <a:rPr lang="en-US" dirty="0" err="1">
                <a:solidFill>
                  <a:srgbClr val="001D35"/>
                </a:solidFill>
                <a:latin typeface="Google Sans"/>
              </a:rPr>
              <a:t>celulare</a:t>
            </a:r>
            <a:r>
              <a:rPr lang="en-US" dirty="0">
                <a:solidFill>
                  <a:srgbClr val="001D35"/>
                </a:solidFill>
                <a:latin typeface="Google Sans"/>
              </a:rPr>
              <a:t>) sunt considerate </a:t>
            </a:r>
            <a:r>
              <a:rPr lang="en-US" dirty="0" err="1">
                <a:solidFill>
                  <a:srgbClr val="001D35"/>
                </a:solidFill>
                <a:latin typeface="Google Sans"/>
              </a:rPr>
              <a:t>cristale</a:t>
            </a:r>
            <a:r>
              <a:rPr lang="en-US" dirty="0">
                <a:solidFill>
                  <a:srgbClr val="001D35"/>
                </a:solidFill>
                <a:latin typeface="Google Sans"/>
              </a:rPr>
              <a:t> </a:t>
            </a:r>
            <a:r>
              <a:rPr lang="en-US" dirty="0" err="1">
                <a:solidFill>
                  <a:srgbClr val="001D35"/>
                </a:solidFill>
                <a:latin typeface="Google Sans"/>
              </a:rPr>
              <a:t>lichide</a:t>
            </a:r>
            <a:r>
              <a:rPr lang="en-US" dirty="0">
                <a:solidFill>
                  <a:srgbClr val="001D35"/>
                </a:solidFill>
                <a:latin typeface="Google Sans"/>
              </a:rPr>
              <a:t>, </a:t>
            </a:r>
            <a:r>
              <a:rPr lang="en-US" dirty="0" err="1">
                <a:solidFill>
                  <a:srgbClr val="001D35"/>
                </a:solidFill>
                <a:latin typeface="Google Sans"/>
              </a:rPr>
              <a:t>datorită</a:t>
            </a:r>
            <a:r>
              <a:rPr lang="en-US" dirty="0">
                <a:solidFill>
                  <a:srgbClr val="001D35"/>
                </a:solidFill>
                <a:latin typeface="Google Sans"/>
              </a:rPr>
              <a:t> </a:t>
            </a:r>
            <a:r>
              <a:rPr lang="en-US" dirty="0" err="1">
                <a:solidFill>
                  <a:srgbClr val="001D35"/>
                </a:solidFill>
                <a:latin typeface="Google Sans"/>
              </a:rPr>
              <a:t>ordonării</a:t>
            </a:r>
            <a:r>
              <a:rPr lang="en-US" dirty="0">
                <a:solidFill>
                  <a:srgbClr val="001D35"/>
                </a:solidFill>
                <a:latin typeface="Google Sans"/>
              </a:rPr>
              <a:t> </a:t>
            </a:r>
            <a:r>
              <a:rPr lang="en-US" dirty="0" err="1">
                <a:solidFill>
                  <a:srgbClr val="001D35"/>
                </a:solidFill>
                <a:latin typeface="Google Sans"/>
              </a:rPr>
              <a:t>particiale</a:t>
            </a:r>
            <a:r>
              <a:rPr lang="en-US" dirty="0">
                <a:solidFill>
                  <a:srgbClr val="001D35"/>
                </a:solidFill>
                <a:latin typeface="Google Sans"/>
              </a:rPr>
              <a:t> a </a:t>
            </a:r>
            <a:r>
              <a:rPr lang="en-US" dirty="0" err="1">
                <a:solidFill>
                  <a:srgbClr val="001D35"/>
                </a:solidFill>
                <a:latin typeface="Google Sans"/>
              </a:rPr>
              <a:t>fosfolipidelor</a:t>
            </a:r>
            <a:r>
              <a:rPr lang="en-US" dirty="0">
                <a:solidFill>
                  <a:srgbClr val="001D35"/>
                </a:solidFill>
                <a:latin typeface="Google Sans"/>
              </a:rPr>
              <a:t>, </a:t>
            </a:r>
            <a:r>
              <a:rPr lang="en-US" dirty="0" err="1">
                <a:solidFill>
                  <a:srgbClr val="001D35"/>
                </a:solidFill>
                <a:latin typeface="Google Sans"/>
              </a:rPr>
              <a:t>moleculelor</a:t>
            </a:r>
            <a:r>
              <a:rPr lang="en-US" dirty="0">
                <a:solidFill>
                  <a:srgbClr val="001D35"/>
                </a:solidFill>
                <a:latin typeface="Google Sans"/>
              </a:rPr>
              <a:t> constitutive ale </a:t>
            </a:r>
            <a:r>
              <a:rPr lang="en-US" dirty="0" err="1">
                <a:solidFill>
                  <a:srgbClr val="001D35"/>
                </a:solidFill>
                <a:latin typeface="Google Sans"/>
              </a:rPr>
              <a:t>membranei</a:t>
            </a:r>
            <a:r>
              <a:rPr lang="en-US" dirty="0">
                <a:solidFill>
                  <a:srgbClr val="001D35"/>
                </a:solidFill>
                <a:latin typeface="Google Sans"/>
              </a:rPr>
              <a:t>, care </a:t>
            </a:r>
            <a:r>
              <a:rPr lang="en-US" dirty="0" err="1">
                <a:solidFill>
                  <a:srgbClr val="001D35"/>
                </a:solidFill>
                <a:latin typeface="Google Sans"/>
              </a:rPr>
              <a:t>formează</a:t>
            </a:r>
            <a:r>
              <a:rPr lang="en-US" dirty="0">
                <a:solidFill>
                  <a:srgbClr val="001D35"/>
                </a:solidFill>
                <a:latin typeface="Google Sans"/>
              </a:rPr>
              <a:t> o </a:t>
            </a:r>
            <a:r>
              <a:rPr lang="en-US" dirty="0" err="1">
                <a:solidFill>
                  <a:srgbClr val="001D35"/>
                </a:solidFill>
                <a:latin typeface="Google Sans"/>
              </a:rPr>
              <a:t>barieră</a:t>
            </a:r>
            <a:r>
              <a:rPr lang="en-US" dirty="0">
                <a:solidFill>
                  <a:srgbClr val="001D35"/>
                </a:solidFill>
                <a:latin typeface="Google Sans"/>
              </a:rPr>
              <a:t> </a:t>
            </a:r>
            <a:r>
              <a:rPr lang="en-US" dirty="0" err="1">
                <a:solidFill>
                  <a:srgbClr val="001D35"/>
                </a:solidFill>
                <a:latin typeface="Google Sans"/>
              </a:rPr>
              <a:t>flexibilă</a:t>
            </a:r>
            <a:r>
              <a:rPr lang="en-US" dirty="0">
                <a:solidFill>
                  <a:srgbClr val="001D35"/>
                </a:solidFill>
                <a:latin typeface="Google Sans"/>
              </a:rPr>
              <a:t>.</a:t>
            </a:r>
          </a:p>
          <a:p>
            <a:endParaRPr lang="en-US" dirty="0"/>
          </a:p>
        </p:txBody>
      </p:sp>
    </p:spTree>
    <p:extLst>
      <p:ext uri="{BB962C8B-B14F-4D97-AF65-F5344CB8AC3E}">
        <p14:creationId xmlns:p14="http://schemas.microsoft.com/office/powerpoint/2010/main" val="3425217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D2B2-66A5-FB18-BF2E-8E33814EA1EF}"/>
              </a:ext>
            </a:extLst>
          </p:cNvPr>
          <p:cNvSpPr>
            <a:spLocks noGrp="1"/>
          </p:cNvSpPr>
          <p:nvPr>
            <p:ph type="title"/>
          </p:nvPr>
        </p:nvSpPr>
        <p:spPr>
          <a:xfrm>
            <a:off x="838200" y="365126"/>
            <a:ext cx="10515600" cy="589032"/>
          </a:xfrm>
        </p:spPr>
        <p:txBody>
          <a:bodyPr>
            <a:normAutofit fontScale="90000"/>
          </a:bodyPr>
          <a:lstStyle/>
          <a:p>
            <a:r>
              <a:rPr lang="fr-FR" dirty="0">
                <a:solidFill>
                  <a:srgbClr val="001D35"/>
                </a:solidFill>
                <a:latin typeface="Google Sans"/>
              </a:rPr>
              <a:t>Exemple de </a:t>
            </a:r>
            <a:r>
              <a:rPr lang="fr-FR" dirty="0" err="1">
                <a:solidFill>
                  <a:srgbClr val="001D35"/>
                </a:solidFill>
                <a:latin typeface="Google Sans"/>
              </a:rPr>
              <a:t>cristale</a:t>
            </a:r>
            <a:r>
              <a:rPr lang="fr-FR" dirty="0">
                <a:solidFill>
                  <a:srgbClr val="001D35"/>
                </a:solidFill>
                <a:latin typeface="Google Sans"/>
              </a:rPr>
              <a:t> </a:t>
            </a:r>
            <a:r>
              <a:rPr lang="fr-FR" dirty="0" err="1">
                <a:solidFill>
                  <a:srgbClr val="001D35"/>
                </a:solidFill>
                <a:latin typeface="Google Sans"/>
              </a:rPr>
              <a:t>lichide</a:t>
            </a:r>
            <a:r>
              <a:rPr lang="fr-FR" dirty="0">
                <a:solidFill>
                  <a:srgbClr val="001D35"/>
                </a:solidFill>
                <a:latin typeface="Google Sans"/>
              </a:rPr>
              <a:t> </a:t>
            </a:r>
            <a:r>
              <a:rPr lang="fr-FR" dirty="0" err="1">
                <a:solidFill>
                  <a:srgbClr val="001D35"/>
                </a:solidFill>
                <a:latin typeface="Google Sans"/>
              </a:rPr>
              <a:t>biologice</a:t>
            </a:r>
            <a:r>
              <a:rPr lang="fr-FR" dirty="0">
                <a:solidFill>
                  <a:srgbClr val="001D35"/>
                </a:solidFill>
                <a:latin typeface="Google Sans"/>
              </a:rPr>
              <a:t>: </a:t>
            </a:r>
            <a:endParaRPr lang="en-US" dirty="0"/>
          </a:p>
        </p:txBody>
      </p:sp>
      <p:sp>
        <p:nvSpPr>
          <p:cNvPr id="3" name="Content Placeholder 2">
            <a:extLst>
              <a:ext uri="{FF2B5EF4-FFF2-40B4-BE49-F238E27FC236}">
                <a16:creationId xmlns:a16="http://schemas.microsoft.com/office/drawing/2014/main" id="{7B22703F-FDBA-900F-A436-A0CAFBE8F10B}"/>
              </a:ext>
            </a:extLst>
          </p:cNvPr>
          <p:cNvSpPr>
            <a:spLocks noGrp="1"/>
          </p:cNvSpPr>
          <p:nvPr>
            <p:ph idx="1"/>
          </p:nvPr>
        </p:nvSpPr>
        <p:spPr>
          <a:xfrm>
            <a:off x="838200" y="954158"/>
            <a:ext cx="10515600" cy="5705059"/>
          </a:xfrm>
        </p:spPr>
        <p:txBody>
          <a:bodyPr>
            <a:normAutofit fontScale="85000" lnSpcReduction="10000"/>
          </a:bodyPr>
          <a:lstStyle/>
          <a:p>
            <a:pPr>
              <a:lnSpc>
                <a:spcPts val="1800"/>
              </a:lnSpc>
              <a:spcBef>
                <a:spcPts val="750"/>
              </a:spcBef>
              <a:spcAft>
                <a:spcPts val="600"/>
              </a:spcAft>
            </a:pPr>
            <a:r>
              <a:rPr lang="en-US" b="1" dirty="0" err="1">
                <a:solidFill>
                  <a:srgbClr val="FF0000"/>
                </a:solidFill>
                <a:latin typeface="Google Sans"/>
              </a:rPr>
              <a:t>Membranele</a:t>
            </a:r>
            <a:r>
              <a:rPr lang="en-US" b="1" dirty="0">
                <a:solidFill>
                  <a:srgbClr val="FF0000"/>
                </a:solidFill>
                <a:latin typeface="Google Sans"/>
              </a:rPr>
              <a:t> </a:t>
            </a:r>
            <a:r>
              <a:rPr lang="en-US" b="1" dirty="0" err="1">
                <a:solidFill>
                  <a:srgbClr val="FF0000"/>
                </a:solidFill>
                <a:latin typeface="Google Sans"/>
              </a:rPr>
              <a:t>celulare</a:t>
            </a:r>
            <a:r>
              <a:rPr lang="en-US" b="1" dirty="0">
                <a:solidFill>
                  <a:srgbClr val="001D35"/>
                </a:solidFill>
                <a:latin typeface="Google Sans"/>
              </a:rPr>
              <a:t>:</a:t>
            </a:r>
            <a:r>
              <a:rPr lang="en-US" dirty="0">
                <a:solidFill>
                  <a:srgbClr val="001D35"/>
                </a:solidFill>
                <a:latin typeface="Google Sans"/>
              </a:rPr>
              <a:t> </a:t>
            </a:r>
          </a:p>
          <a:p>
            <a:pPr>
              <a:lnSpc>
                <a:spcPts val="1800"/>
              </a:lnSpc>
              <a:spcBef>
                <a:spcPts val="750"/>
              </a:spcBef>
              <a:spcAft>
                <a:spcPts val="600"/>
              </a:spcAft>
            </a:pPr>
            <a:r>
              <a:rPr lang="en-US" dirty="0" err="1">
                <a:solidFill>
                  <a:srgbClr val="001D35"/>
                </a:solidFill>
                <a:latin typeface="Google Sans"/>
              </a:rPr>
              <a:t>Fosfolipidele</a:t>
            </a:r>
            <a:r>
              <a:rPr lang="en-US" dirty="0">
                <a:solidFill>
                  <a:srgbClr val="001D35"/>
                </a:solidFill>
                <a:latin typeface="Google Sans"/>
              </a:rPr>
              <a:t> din </a:t>
            </a:r>
            <a:r>
              <a:rPr lang="en-US" dirty="0" err="1">
                <a:solidFill>
                  <a:srgbClr val="001D35"/>
                </a:solidFill>
                <a:latin typeface="Google Sans"/>
              </a:rPr>
              <a:t>membranele</a:t>
            </a:r>
            <a:r>
              <a:rPr lang="en-US" dirty="0">
                <a:solidFill>
                  <a:srgbClr val="001D35"/>
                </a:solidFill>
                <a:latin typeface="Google Sans"/>
              </a:rPr>
              <a:t> </a:t>
            </a:r>
            <a:r>
              <a:rPr lang="en-US" dirty="0" err="1">
                <a:solidFill>
                  <a:srgbClr val="001D35"/>
                </a:solidFill>
                <a:latin typeface="Google Sans"/>
              </a:rPr>
              <a:t>celulare</a:t>
            </a:r>
            <a:r>
              <a:rPr lang="en-US" dirty="0">
                <a:solidFill>
                  <a:srgbClr val="001D35"/>
                </a:solidFill>
                <a:latin typeface="Google Sans"/>
              </a:rPr>
              <a:t> au </a:t>
            </a:r>
            <a:r>
              <a:rPr lang="en-US" dirty="0" err="1">
                <a:solidFill>
                  <a:srgbClr val="001D35"/>
                </a:solidFill>
                <a:latin typeface="Google Sans"/>
              </a:rPr>
              <a:t>proprietăți</a:t>
            </a:r>
            <a:r>
              <a:rPr lang="en-US" dirty="0">
                <a:solidFill>
                  <a:srgbClr val="001D35"/>
                </a:solidFill>
                <a:latin typeface="Google Sans"/>
              </a:rPr>
              <a:t> de </a:t>
            </a:r>
            <a:r>
              <a:rPr lang="en-US" dirty="0" err="1">
                <a:solidFill>
                  <a:srgbClr val="001D35"/>
                </a:solidFill>
                <a:latin typeface="Google Sans"/>
              </a:rPr>
              <a:t>cristal</a:t>
            </a:r>
            <a:r>
              <a:rPr lang="en-US" dirty="0">
                <a:solidFill>
                  <a:srgbClr val="001D35"/>
                </a:solidFill>
                <a:latin typeface="Google Sans"/>
              </a:rPr>
              <a:t> </a:t>
            </a:r>
            <a:r>
              <a:rPr lang="en-US" dirty="0" err="1">
                <a:solidFill>
                  <a:srgbClr val="001D35"/>
                </a:solidFill>
                <a:latin typeface="Google Sans"/>
              </a:rPr>
              <a:t>lichid</a:t>
            </a:r>
            <a:r>
              <a:rPr lang="en-US" dirty="0">
                <a:solidFill>
                  <a:srgbClr val="001D35"/>
                </a:solidFill>
                <a:latin typeface="Google Sans"/>
              </a:rPr>
              <a:t>. </a:t>
            </a:r>
            <a:r>
              <a:rPr lang="en-US" dirty="0" err="1">
                <a:solidFill>
                  <a:srgbClr val="001D35"/>
                </a:solidFill>
                <a:latin typeface="Google Sans"/>
              </a:rPr>
              <a:t>Acestea</a:t>
            </a:r>
            <a:r>
              <a:rPr lang="en-US" dirty="0">
                <a:solidFill>
                  <a:srgbClr val="001D35"/>
                </a:solidFill>
                <a:latin typeface="Google Sans"/>
              </a:rPr>
              <a:t> se pot </a:t>
            </a:r>
            <a:r>
              <a:rPr lang="en-US" dirty="0" err="1">
                <a:solidFill>
                  <a:srgbClr val="001D35"/>
                </a:solidFill>
                <a:latin typeface="Google Sans"/>
              </a:rPr>
              <a:t>deplasa</a:t>
            </a:r>
            <a:r>
              <a:rPr lang="en-US" dirty="0">
                <a:solidFill>
                  <a:srgbClr val="001D35"/>
                </a:solidFill>
                <a:latin typeface="Google Sans"/>
              </a:rPr>
              <a:t> </a:t>
            </a:r>
            <a:r>
              <a:rPr lang="en-US" dirty="0" err="1">
                <a:solidFill>
                  <a:srgbClr val="001D35"/>
                </a:solidFill>
                <a:latin typeface="Google Sans"/>
              </a:rPr>
              <a:t>și</a:t>
            </a:r>
            <a:r>
              <a:rPr lang="en-US" dirty="0">
                <a:solidFill>
                  <a:srgbClr val="001D35"/>
                </a:solidFill>
                <a:latin typeface="Google Sans"/>
              </a:rPr>
              <a:t> </a:t>
            </a:r>
            <a:r>
              <a:rPr lang="en-US" dirty="0" err="1">
                <a:solidFill>
                  <a:srgbClr val="001D35"/>
                </a:solidFill>
                <a:latin typeface="Google Sans"/>
              </a:rPr>
              <a:t>amesteca</a:t>
            </a:r>
            <a:r>
              <a:rPr lang="en-US" dirty="0">
                <a:solidFill>
                  <a:srgbClr val="001D35"/>
                </a:solidFill>
                <a:latin typeface="Google Sans"/>
              </a:rPr>
              <a:t>, </a:t>
            </a:r>
            <a:r>
              <a:rPr lang="en-US" dirty="0" err="1">
                <a:solidFill>
                  <a:srgbClr val="001D35"/>
                </a:solidFill>
                <a:latin typeface="Google Sans"/>
              </a:rPr>
              <a:t>menținând</a:t>
            </a:r>
            <a:r>
              <a:rPr lang="en-US" dirty="0">
                <a:solidFill>
                  <a:srgbClr val="001D35"/>
                </a:solidFill>
                <a:latin typeface="Google Sans"/>
              </a:rPr>
              <a:t> </a:t>
            </a:r>
            <a:r>
              <a:rPr lang="en-US" dirty="0" err="1">
                <a:solidFill>
                  <a:srgbClr val="001D35"/>
                </a:solidFill>
                <a:latin typeface="Google Sans"/>
              </a:rPr>
              <a:t>în</a:t>
            </a:r>
            <a:r>
              <a:rPr lang="en-US" dirty="0">
                <a:solidFill>
                  <a:srgbClr val="001D35"/>
                </a:solidFill>
                <a:latin typeface="Google Sans"/>
              </a:rPr>
              <a:t> </a:t>
            </a:r>
            <a:r>
              <a:rPr lang="en-US" dirty="0" err="1">
                <a:solidFill>
                  <a:srgbClr val="001D35"/>
                </a:solidFill>
                <a:latin typeface="Google Sans"/>
              </a:rPr>
              <a:t>același</a:t>
            </a:r>
            <a:r>
              <a:rPr lang="en-US" dirty="0">
                <a:solidFill>
                  <a:srgbClr val="001D35"/>
                </a:solidFill>
                <a:latin typeface="Google Sans"/>
              </a:rPr>
              <a:t> </a:t>
            </a:r>
            <a:r>
              <a:rPr lang="en-US" dirty="0" err="1">
                <a:solidFill>
                  <a:srgbClr val="001D35"/>
                </a:solidFill>
                <a:latin typeface="Google Sans"/>
              </a:rPr>
              <a:t>timp</a:t>
            </a:r>
            <a:r>
              <a:rPr lang="en-US" dirty="0">
                <a:solidFill>
                  <a:srgbClr val="001D35"/>
                </a:solidFill>
                <a:latin typeface="Google Sans"/>
              </a:rPr>
              <a:t> o </a:t>
            </a:r>
            <a:r>
              <a:rPr lang="en-US" dirty="0" err="1">
                <a:solidFill>
                  <a:srgbClr val="001D35"/>
                </a:solidFill>
                <a:latin typeface="Google Sans"/>
              </a:rPr>
              <a:t>structură</a:t>
            </a:r>
            <a:r>
              <a:rPr lang="en-US" dirty="0">
                <a:solidFill>
                  <a:srgbClr val="001D35"/>
                </a:solidFill>
                <a:latin typeface="Google Sans"/>
              </a:rPr>
              <a:t> </a:t>
            </a:r>
            <a:r>
              <a:rPr lang="en-US" dirty="0" err="1">
                <a:solidFill>
                  <a:srgbClr val="001D35"/>
                </a:solidFill>
                <a:latin typeface="Google Sans"/>
              </a:rPr>
              <a:t>organizată</a:t>
            </a:r>
            <a:r>
              <a:rPr lang="en-US" dirty="0">
                <a:solidFill>
                  <a:srgbClr val="001D35"/>
                </a:solidFill>
                <a:latin typeface="Google Sans"/>
              </a:rPr>
              <a:t> </a:t>
            </a:r>
            <a:r>
              <a:rPr lang="en-US" dirty="0" err="1">
                <a:solidFill>
                  <a:srgbClr val="001D35"/>
                </a:solidFill>
                <a:latin typeface="Google Sans"/>
              </a:rPr>
              <a:t>și</a:t>
            </a:r>
            <a:r>
              <a:rPr lang="en-US" dirty="0">
                <a:solidFill>
                  <a:srgbClr val="001D35"/>
                </a:solidFill>
                <a:latin typeface="Google Sans"/>
              </a:rPr>
              <a:t> </a:t>
            </a:r>
            <a:r>
              <a:rPr lang="en-US" dirty="0" err="1">
                <a:solidFill>
                  <a:srgbClr val="001D35"/>
                </a:solidFill>
                <a:latin typeface="Google Sans"/>
              </a:rPr>
              <a:t>flexibilă</a:t>
            </a:r>
            <a:r>
              <a:rPr lang="en-US" dirty="0">
                <a:solidFill>
                  <a:srgbClr val="001D35"/>
                </a:solidFill>
                <a:latin typeface="Google Sans"/>
              </a:rPr>
              <a:t>, </a:t>
            </a:r>
            <a:r>
              <a:rPr lang="en-US" dirty="0" err="1">
                <a:solidFill>
                  <a:srgbClr val="001D35"/>
                </a:solidFill>
                <a:latin typeface="Google Sans"/>
              </a:rPr>
              <a:t>permițând</a:t>
            </a:r>
            <a:r>
              <a:rPr lang="en-US" dirty="0">
                <a:solidFill>
                  <a:srgbClr val="001D35"/>
                </a:solidFill>
                <a:latin typeface="Google Sans"/>
              </a:rPr>
              <a:t> </a:t>
            </a:r>
            <a:r>
              <a:rPr lang="en-US" dirty="0" err="1">
                <a:solidFill>
                  <a:srgbClr val="001D35"/>
                </a:solidFill>
                <a:latin typeface="Google Sans"/>
              </a:rPr>
              <a:t>integrarea</a:t>
            </a:r>
            <a:r>
              <a:rPr lang="en-US" dirty="0">
                <a:solidFill>
                  <a:srgbClr val="001D35"/>
                </a:solidFill>
                <a:latin typeface="Google Sans"/>
              </a:rPr>
              <a:t> </a:t>
            </a:r>
            <a:r>
              <a:rPr lang="en-US" dirty="0" err="1">
                <a:solidFill>
                  <a:srgbClr val="001D35"/>
                </a:solidFill>
                <a:latin typeface="Google Sans"/>
              </a:rPr>
              <a:t>proteinelor</a:t>
            </a:r>
            <a:r>
              <a:rPr lang="en-US" dirty="0">
                <a:solidFill>
                  <a:srgbClr val="001D35"/>
                </a:solidFill>
                <a:latin typeface="Google Sans"/>
              </a:rPr>
              <a:t>, precum </a:t>
            </a:r>
            <a:r>
              <a:rPr lang="en-US" dirty="0" err="1">
                <a:solidFill>
                  <a:srgbClr val="001D35"/>
                </a:solidFill>
                <a:latin typeface="Google Sans"/>
              </a:rPr>
              <a:t>receptorii</a:t>
            </a:r>
            <a:r>
              <a:rPr lang="en-US" dirty="0">
                <a:solidFill>
                  <a:srgbClr val="001D35"/>
                </a:solidFill>
                <a:latin typeface="Google Sans"/>
              </a:rPr>
              <a:t>.</a:t>
            </a:r>
            <a:endParaRPr lang="ro-RO" dirty="0">
              <a:solidFill>
                <a:srgbClr val="001D35"/>
              </a:solidFill>
              <a:latin typeface="Google Sans"/>
            </a:endParaRPr>
          </a:p>
          <a:p>
            <a:pPr>
              <a:lnSpc>
                <a:spcPts val="1800"/>
              </a:lnSpc>
              <a:spcBef>
                <a:spcPts val="750"/>
              </a:spcBef>
              <a:spcAft>
                <a:spcPts val="600"/>
              </a:spcAft>
            </a:pPr>
            <a:r>
              <a:rPr lang="en-US" sz="2900" b="1" dirty="0" err="1">
                <a:solidFill>
                  <a:srgbClr val="FF0000"/>
                </a:solidFill>
                <a:latin typeface="Google Sans"/>
              </a:rPr>
              <a:t>Proteine</a:t>
            </a:r>
            <a:r>
              <a:rPr lang="en-US" sz="2900" b="1" dirty="0">
                <a:solidFill>
                  <a:srgbClr val="FF0000"/>
                </a:solidFill>
                <a:latin typeface="Google Sans"/>
              </a:rPr>
              <a:t> </a:t>
            </a:r>
            <a:r>
              <a:rPr lang="en-US" sz="2900" b="1" dirty="0" err="1">
                <a:solidFill>
                  <a:srgbClr val="FF0000"/>
                </a:solidFill>
                <a:latin typeface="Google Sans"/>
              </a:rPr>
              <a:t>și</a:t>
            </a:r>
            <a:r>
              <a:rPr lang="en-US" sz="2900" b="1" dirty="0">
                <a:solidFill>
                  <a:srgbClr val="FF0000"/>
                </a:solidFill>
                <a:latin typeface="Google Sans"/>
              </a:rPr>
              <a:t> </a:t>
            </a:r>
            <a:r>
              <a:rPr lang="en-US" sz="2900" b="1" dirty="0" err="1">
                <a:solidFill>
                  <a:srgbClr val="FF0000"/>
                </a:solidFill>
                <a:latin typeface="Google Sans"/>
              </a:rPr>
              <a:t>polizaharide</a:t>
            </a:r>
            <a:r>
              <a:rPr lang="en-US" sz="2900" b="1" dirty="0">
                <a:solidFill>
                  <a:srgbClr val="FF0000"/>
                </a:solidFill>
                <a:latin typeface="Google Sans"/>
              </a:rPr>
              <a:t>:</a:t>
            </a:r>
            <a:endParaRPr lang="ro-RO" sz="2900" b="1" dirty="0">
              <a:solidFill>
                <a:srgbClr val="FF0000"/>
              </a:solidFill>
              <a:latin typeface="Google Sans"/>
            </a:endParaRPr>
          </a:p>
          <a:p>
            <a:pPr>
              <a:lnSpc>
                <a:spcPts val="1800"/>
              </a:lnSpc>
              <a:spcBef>
                <a:spcPts val="750"/>
              </a:spcBef>
              <a:spcAft>
                <a:spcPts val="600"/>
              </a:spcAft>
            </a:pPr>
            <a:r>
              <a:rPr lang="en-US" sz="2900" b="1" dirty="0">
                <a:solidFill>
                  <a:srgbClr val="001D35"/>
                </a:solidFill>
                <a:latin typeface="Google Sans"/>
              </a:rPr>
              <a:t> </a:t>
            </a:r>
            <a:r>
              <a:rPr lang="en-US" dirty="0" err="1">
                <a:solidFill>
                  <a:srgbClr val="001D35"/>
                </a:solidFill>
                <a:latin typeface="Google Sans"/>
              </a:rPr>
              <a:t>Unele</a:t>
            </a:r>
            <a:r>
              <a:rPr lang="en-US" dirty="0">
                <a:solidFill>
                  <a:srgbClr val="001D35"/>
                </a:solidFill>
                <a:latin typeface="Google Sans"/>
              </a:rPr>
              <a:t> </a:t>
            </a:r>
            <a:r>
              <a:rPr lang="en-US" dirty="0" err="1">
                <a:solidFill>
                  <a:srgbClr val="001D35"/>
                </a:solidFill>
                <a:latin typeface="Google Sans"/>
              </a:rPr>
              <a:t>proteine</a:t>
            </a:r>
            <a:r>
              <a:rPr lang="en-US" dirty="0">
                <a:solidFill>
                  <a:srgbClr val="001D35"/>
                </a:solidFill>
                <a:latin typeface="Google Sans"/>
              </a:rPr>
              <a:t> (cum </a:t>
            </a:r>
            <a:r>
              <a:rPr lang="en-US" dirty="0" err="1">
                <a:solidFill>
                  <a:srgbClr val="001D35"/>
                </a:solidFill>
                <a:latin typeface="Google Sans"/>
              </a:rPr>
              <a:t>ar</a:t>
            </a:r>
            <a:r>
              <a:rPr lang="en-US" dirty="0">
                <a:solidFill>
                  <a:srgbClr val="001D35"/>
                </a:solidFill>
                <a:latin typeface="Google Sans"/>
              </a:rPr>
              <a:t> fi </a:t>
            </a:r>
            <a:r>
              <a:rPr lang="en-US" dirty="0" err="1">
                <a:solidFill>
                  <a:srgbClr val="001D35"/>
                </a:solidFill>
                <a:latin typeface="Google Sans"/>
              </a:rPr>
              <a:t>cele</a:t>
            </a:r>
            <a:r>
              <a:rPr lang="en-US" dirty="0">
                <a:solidFill>
                  <a:srgbClr val="001D35"/>
                </a:solidFill>
                <a:latin typeface="Google Sans"/>
              </a:rPr>
              <a:t> de la </a:t>
            </a:r>
            <a:r>
              <a:rPr lang="en-US" dirty="0" err="1">
                <a:solidFill>
                  <a:srgbClr val="001D35"/>
                </a:solidFill>
                <a:latin typeface="Google Sans"/>
              </a:rPr>
              <a:t>suprafața</a:t>
            </a:r>
            <a:r>
              <a:rPr lang="en-US" dirty="0">
                <a:solidFill>
                  <a:srgbClr val="001D35"/>
                </a:solidFill>
                <a:latin typeface="Google Sans"/>
              </a:rPr>
              <a:t> </a:t>
            </a:r>
            <a:r>
              <a:rPr lang="en-US" dirty="0" err="1">
                <a:solidFill>
                  <a:srgbClr val="001D35"/>
                </a:solidFill>
                <a:latin typeface="Google Sans"/>
              </a:rPr>
              <a:t>unor</a:t>
            </a:r>
            <a:r>
              <a:rPr lang="en-US" dirty="0">
                <a:solidFill>
                  <a:srgbClr val="001D35"/>
                </a:solidFill>
                <a:latin typeface="Google Sans"/>
              </a:rPr>
              <a:t> </a:t>
            </a:r>
            <a:r>
              <a:rPr lang="en-US" dirty="0" err="1">
                <a:solidFill>
                  <a:srgbClr val="001D35"/>
                </a:solidFill>
                <a:latin typeface="Google Sans"/>
              </a:rPr>
              <a:t>bacterii</a:t>
            </a:r>
            <a:r>
              <a:rPr lang="en-US" dirty="0">
                <a:solidFill>
                  <a:srgbClr val="001D35"/>
                </a:solidFill>
                <a:latin typeface="Google Sans"/>
              </a:rPr>
              <a:t>) </a:t>
            </a:r>
            <a:r>
              <a:rPr lang="en-US" dirty="0" err="1">
                <a:solidFill>
                  <a:srgbClr val="001D35"/>
                </a:solidFill>
                <a:latin typeface="Google Sans"/>
              </a:rPr>
              <a:t>și</a:t>
            </a:r>
            <a:r>
              <a:rPr lang="en-US" dirty="0">
                <a:solidFill>
                  <a:srgbClr val="001D35"/>
                </a:solidFill>
                <a:latin typeface="Google Sans"/>
              </a:rPr>
              <a:t> </a:t>
            </a:r>
            <a:r>
              <a:rPr lang="en-US" dirty="0" err="1">
                <a:solidFill>
                  <a:srgbClr val="001D35"/>
                </a:solidFill>
                <a:latin typeface="Google Sans"/>
              </a:rPr>
              <a:t>polizaharide</a:t>
            </a:r>
            <a:r>
              <a:rPr lang="en-US" dirty="0">
                <a:solidFill>
                  <a:srgbClr val="001D35"/>
                </a:solidFill>
                <a:latin typeface="Google Sans"/>
              </a:rPr>
              <a:t> pot </a:t>
            </a:r>
            <a:r>
              <a:rPr lang="en-US" dirty="0" err="1">
                <a:solidFill>
                  <a:srgbClr val="001D35"/>
                </a:solidFill>
                <a:latin typeface="Google Sans"/>
              </a:rPr>
              <a:t>prezenta</a:t>
            </a:r>
            <a:r>
              <a:rPr lang="en-US" dirty="0">
                <a:solidFill>
                  <a:srgbClr val="001D35"/>
                </a:solidFill>
                <a:latin typeface="Google Sans"/>
              </a:rPr>
              <a:t> </a:t>
            </a:r>
            <a:r>
              <a:rPr lang="en-US" dirty="0" err="1">
                <a:solidFill>
                  <a:srgbClr val="001D35"/>
                </a:solidFill>
                <a:latin typeface="Google Sans"/>
              </a:rPr>
              <a:t>comportament</a:t>
            </a:r>
            <a:r>
              <a:rPr lang="en-US" dirty="0">
                <a:solidFill>
                  <a:srgbClr val="001D35"/>
                </a:solidFill>
                <a:latin typeface="Google Sans"/>
              </a:rPr>
              <a:t> </a:t>
            </a:r>
            <a:r>
              <a:rPr lang="en-US" dirty="0" err="1">
                <a:solidFill>
                  <a:srgbClr val="001D35"/>
                </a:solidFill>
                <a:latin typeface="Google Sans"/>
              </a:rPr>
              <a:t>lichid-cristalin</a:t>
            </a:r>
            <a:r>
              <a:rPr lang="en-US" dirty="0">
                <a:solidFill>
                  <a:srgbClr val="001D35"/>
                </a:solidFill>
                <a:latin typeface="Google Sans"/>
              </a:rPr>
              <a:t>, </a:t>
            </a:r>
            <a:r>
              <a:rPr lang="en-US" dirty="0" err="1">
                <a:solidFill>
                  <a:srgbClr val="001D35"/>
                </a:solidFill>
                <a:latin typeface="Google Sans"/>
              </a:rPr>
              <a:t>formând</a:t>
            </a:r>
            <a:r>
              <a:rPr lang="en-US" dirty="0">
                <a:solidFill>
                  <a:srgbClr val="001D35"/>
                </a:solidFill>
                <a:latin typeface="Google Sans"/>
              </a:rPr>
              <a:t> faze de auto-</a:t>
            </a:r>
            <a:r>
              <a:rPr lang="en-US" dirty="0" err="1">
                <a:solidFill>
                  <a:srgbClr val="001D35"/>
                </a:solidFill>
                <a:latin typeface="Google Sans"/>
              </a:rPr>
              <a:t>asamblare</a:t>
            </a:r>
            <a:r>
              <a:rPr lang="en-US" dirty="0">
                <a:solidFill>
                  <a:srgbClr val="001D35"/>
                </a:solidFill>
                <a:latin typeface="Google Sans"/>
              </a:rPr>
              <a:t> </a:t>
            </a:r>
            <a:r>
              <a:rPr lang="en-US" dirty="0" err="1">
                <a:solidFill>
                  <a:srgbClr val="001D35"/>
                </a:solidFill>
                <a:latin typeface="Google Sans"/>
              </a:rPr>
              <a:t>ordonate</a:t>
            </a:r>
            <a:r>
              <a:rPr lang="en-US" dirty="0">
                <a:solidFill>
                  <a:srgbClr val="001D35"/>
                </a:solidFill>
                <a:latin typeface="Google Sans"/>
              </a:rPr>
              <a:t>.</a:t>
            </a:r>
          </a:p>
          <a:p>
            <a:pPr>
              <a:lnSpc>
                <a:spcPts val="1800"/>
              </a:lnSpc>
              <a:spcBef>
                <a:spcPts val="750"/>
              </a:spcBef>
              <a:spcAft>
                <a:spcPts val="600"/>
              </a:spcAft>
            </a:pPr>
            <a:r>
              <a:rPr lang="en-US" b="1" dirty="0" err="1">
                <a:solidFill>
                  <a:srgbClr val="001D35"/>
                </a:solidFill>
                <a:latin typeface="Google Sans"/>
              </a:rPr>
              <a:t>Mătasea</a:t>
            </a:r>
            <a:r>
              <a:rPr lang="en-US" b="1" dirty="0">
                <a:solidFill>
                  <a:srgbClr val="001D35"/>
                </a:solidFill>
                <a:latin typeface="Google Sans"/>
              </a:rPr>
              <a:t> de </a:t>
            </a:r>
            <a:r>
              <a:rPr lang="en-US" b="1" dirty="0" err="1">
                <a:solidFill>
                  <a:srgbClr val="001D35"/>
                </a:solidFill>
                <a:latin typeface="Google Sans"/>
              </a:rPr>
              <a:t>păianjen</a:t>
            </a:r>
            <a:r>
              <a:rPr lang="en-US" b="1" dirty="0">
                <a:solidFill>
                  <a:srgbClr val="001D35"/>
                </a:solidFill>
                <a:latin typeface="Google Sans"/>
              </a:rPr>
              <a:t>:</a:t>
            </a:r>
            <a:r>
              <a:rPr lang="en-US" dirty="0">
                <a:solidFill>
                  <a:srgbClr val="001D35"/>
                </a:solidFill>
                <a:latin typeface="Google Sans"/>
              </a:rPr>
              <a:t> </a:t>
            </a:r>
          </a:p>
          <a:p>
            <a:pPr>
              <a:lnSpc>
                <a:spcPts val="1800"/>
              </a:lnSpc>
              <a:spcBef>
                <a:spcPts val="750"/>
              </a:spcBef>
              <a:spcAft>
                <a:spcPts val="600"/>
              </a:spcAft>
            </a:pPr>
            <a:r>
              <a:rPr lang="en-US" dirty="0" err="1">
                <a:solidFill>
                  <a:srgbClr val="001D35"/>
                </a:solidFill>
                <a:latin typeface="Google Sans"/>
              </a:rPr>
              <a:t>Procesul</a:t>
            </a:r>
            <a:r>
              <a:rPr lang="en-US" dirty="0">
                <a:solidFill>
                  <a:srgbClr val="001D35"/>
                </a:solidFill>
                <a:latin typeface="Google Sans"/>
              </a:rPr>
              <a:t> de </a:t>
            </a:r>
            <a:r>
              <a:rPr lang="en-US" dirty="0" err="1">
                <a:solidFill>
                  <a:srgbClr val="001D35"/>
                </a:solidFill>
                <a:latin typeface="Google Sans"/>
              </a:rPr>
              <a:t>extrudare</a:t>
            </a:r>
            <a:r>
              <a:rPr lang="en-US" dirty="0">
                <a:solidFill>
                  <a:srgbClr val="001D35"/>
                </a:solidFill>
                <a:latin typeface="Google Sans"/>
              </a:rPr>
              <a:t> a </a:t>
            </a:r>
            <a:r>
              <a:rPr lang="en-US" dirty="0" err="1">
                <a:solidFill>
                  <a:srgbClr val="001D35"/>
                </a:solidFill>
                <a:latin typeface="Google Sans"/>
              </a:rPr>
              <a:t>mătăsii</a:t>
            </a:r>
            <a:r>
              <a:rPr lang="en-US" dirty="0">
                <a:solidFill>
                  <a:srgbClr val="001D35"/>
                </a:solidFill>
                <a:latin typeface="Google Sans"/>
              </a:rPr>
              <a:t> de </a:t>
            </a:r>
            <a:r>
              <a:rPr lang="en-US" dirty="0" err="1">
                <a:solidFill>
                  <a:srgbClr val="001D35"/>
                </a:solidFill>
                <a:latin typeface="Google Sans"/>
              </a:rPr>
              <a:t>păianjen</a:t>
            </a:r>
            <a:r>
              <a:rPr lang="en-US" dirty="0">
                <a:solidFill>
                  <a:srgbClr val="001D35"/>
                </a:solidFill>
                <a:latin typeface="Google Sans"/>
              </a:rPr>
              <a:t> </a:t>
            </a:r>
            <a:r>
              <a:rPr lang="en-US" dirty="0" err="1">
                <a:solidFill>
                  <a:srgbClr val="001D35"/>
                </a:solidFill>
                <a:latin typeface="Google Sans"/>
              </a:rPr>
              <a:t>implică</a:t>
            </a:r>
            <a:r>
              <a:rPr lang="en-US" dirty="0">
                <a:solidFill>
                  <a:srgbClr val="001D35"/>
                </a:solidFill>
                <a:latin typeface="Google Sans"/>
              </a:rPr>
              <a:t> un </a:t>
            </a:r>
            <a:r>
              <a:rPr lang="en-US" dirty="0" err="1">
                <a:solidFill>
                  <a:srgbClr val="001D35"/>
                </a:solidFill>
                <a:latin typeface="Google Sans"/>
              </a:rPr>
              <a:t>concentrat</a:t>
            </a:r>
            <a:r>
              <a:rPr lang="en-US" dirty="0">
                <a:solidFill>
                  <a:srgbClr val="001D35"/>
                </a:solidFill>
                <a:latin typeface="Google Sans"/>
              </a:rPr>
              <a:t> de </a:t>
            </a:r>
            <a:r>
              <a:rPr lang="en-US" dirty="0" err="1">
                <a:solidFill>
                  <a:srgbClr val="001D35"/>
                </a:solidFill>
                <a:latin typeface="Google Sans"/>
              </a:rPr>
              <a:t>proteine</a:t>
            </a:r>
            <a:r>
              <a:rPr lang="en-US" dirty="0">
                <a:solidFill>
                  <a:srgbClr val="001D35"/>
                </a:solidFill>
                <a:latin typeface="Google Sans"/>
              </a:rPr>
              <a:t> </a:t>
            </a:r>
            <a:r>
              <a:rPr lang="en-US" dirty="0" err="1">
                <a:solidFill>
                  <a:srgbClr val="001D35"/>
                </a:solidFill>
                <a:latin typeface="Google Sans"/>
              </a:rPr>
              <a:t>ce</a:t>
            </a:r>
            <a:r>
              <a:rPr lang="en-US" dirty="0">
                <a:solidFill>
                  <a:srgbClr val="001D35"/>
                </a:solidFill>
                <a:latin typeface="Google Sans"/>
              </a:rPr>
              <a:t> </a:t>
            </a:r>
            <a:r>
              <a:rPr lang="en-US" dirty="0" err="1">
                <a:solidFill>
                  <a:srgbClr val="001D35"/>
                </a:solidFill>
                <a:latin typeface="Google Sans"/>
              </a:rPr>
              <a:t>formează</a:t>
            </a:r>
            <a:r>
              <a:rPr lang="en-US" dirty="0">
                <a:solidFill>
                  <a:srgbClr val="001D35"/>
                </a:solidFill>
                <a:latin typeface="Google Sans"/>
              </a:rPr>
              <a:t> un </a:t>
            </a:r>
            <a:r>
              <a:rPr lang="en-US" dirty="0" err="1">
                <a:solidFill>
                  <a:srgbClr val="001D35"/>
                </a:solidFill>
                <a:latin typeface="Google Sans"/>
              </a:rPr>
              <a:t>cristal</a:t>
            </a:r>
            <a:r>
              <a:rPr lang="en-US" dirty="0">
                <a:solidFill>
                  <a:srgbClr val="001D35"/>
                </a:solidFill>
                <a:latin typeface="Google Sans"/>
              </a:rPr>
              <a:t> </a:t>
            </a:r>
            <a:r>
              <a:rPr lang="en-US" dirty="0" err="1">
                <a:solidFill>
                  <a:srgbClr val="001D35"/>
                </a:solidFill>
                <a:latin typeface="Google Sans"/>
              </a:rPr>
              <a:t>lichid</a:t>
            </a:r>
            <a:r>
              <a:rPr lang="en-US" dirty="0">
                <a:solidFill>
                  <a:srgbClr val="001D35"/>
                </a:solidFill>
                <a:latin typeface="Google Sans"/>
              </a:rPr>
              <a:t>. </a:t>
            </a:r>
            <a:r>
              <a:rPr lang="en-US" dirty="0" err="1">
                <a:solidFill>
                  <a:srgbClr val="001D35"/>
                </a:solidFill>
                <a:latin typeface="Google Sans"/>
              </a:rPr>
              <a:t>Această</a:t>
            </a:r>
            <a:r>
              <a:rPr lang="en-US" dirty="0">
                <a:solidFill>
                  <a:srgbClr val="001D35"/>
                </a:solidFill>
                <a:latin typeface="Google Sans"/>
              </a:rPr>
              <a:t> </a:t>
            </a:r>
            <a:r>
              <a:rPr lang="en-US" dirty="0" err="1">
                <a:solidFill>
                  <a:srgbClr val="001D35"/>
                </a:solidFill>
                <a:latin typeface="Google Sans"/>
              </a:rPr>
              <a:t>formă</a:t>
            </a:r>
            <a:r>
              <a:rPr lang="en-US" dirty="0">
                <a:solidFill>
                  <a:srgbClr val="001D35"/>
                </a:solidFill>
                <a:latin typeface="Google Sans"/>
              </a:rPr>
              <a:t> de </a:t>
            </a:r>
            <a:r>
              <a:rPr lang="en-US" dirty="0" err="1">
                <a:solidFill>
                  <a:srgbClr val="001D35"/>
                </a:solidFill>
                <a:latin typeface="Google Sans"/>
              </a:rPr>
              <a:t>cristal</a:t>
            </a:r>
            <a:r>
              <a:rPr lang="en-US" dirty="0">
                <a:solidFill>
                  <a:srgbClr val="001D35"/>
                </a:solidFill>
                <a:latin typeface="Google Sans"/>
              </a:rPr>
              <a:t> </a:t>
            </a:r>
            <a:r>
              <a:rPr lang="en-US" dirty="0" err="1">
                <a:solidFill>
                  <a:srgbClr val="001D35"/>
                </a:solidFill>
                <a:latin typeface="Google Sans"/>
              </a:rPr>
              <a:t>lichid</a:t>
            </a:r>
            <a:r>
              <a:rPr lang="en-US" dirty="0">
                <a:solidFill>
                  <a:srgbClr val="001D35"/>
                </a:solidFill>
                <a:latin typeface="Google Sans"/>
              </a:rPr>
              <a:t> </a:t>
            </a:r>
            <a:r>
              <a:rPr lang="en-US" dirty="0" err="1">
                <a:solidFill>
                  <a:srgbClr val="001D35"/>
                </a:solidFill>
                <a:latin typeface="Google Sans"/>
              </a:rPr>
              <a:t>asigură</a:t>
            </a:r>
            <a:r>
              <a:rPr lang="en-US" dirty="0">
                <a:solidFill>
                  <a:srgbClr val="001D35"/>
                </a:solidFill>
                <a:latin typeface="Google Sans"/>
              </a:rPr>
              <a:t> </a:t>
            </a:r>
            <a:r>
              <a:rPr lang="en-US" dirty="0" err="1">
                <a:solidFill>
                  <a:srgbClr val="001D35"/>
                </a:solidFill>
                <a:latin typeface="Google Sans"/>
              </a:rPr>
              <a:t>ordonarea</a:t>
            </a:r>
            <a:r>
              <a:rPr lang="en-US" dirty="0">
                <a:solidFill>
                  <a:srgbClr val="001D35"/>
                </a:solidFill>
                <a:latin typeface="Google Sans"/>
              </a:rPr>
              <a:t> </a:t>
            </a:r>
            <a:r>
              <a:rPr lang="en-US" dirty="0" err="1">
                <a:solidFill>
                  <a:srgbClr val="001D35"/>
                </a:solidFill>
                <a:latin typeface="Google Sans"/>
              </a:rPr>
              <a:t>moleculară</a:t>
            </a:r>
            <a:r>
              <a:rPr lang="en-US" dirty="0">
                <a:solidFill>
                  <a:srgbClr val="001D35"/>
                </a:solidFill>
                <a:latin typeface="Google Sans"/>
              </a:rPr>
              <a:t> </a:t>
            </a:r>
            <a:r>
              <a:rPr lang="en-US" dirty="0" err="1">
                <a:solidFill>
                  <a:srgbClr val="001D35"/>
                </a:solidFill>
                <a:latin typeface="Google Sans"/>
              </a:rPr>
              <a:t>necesară</a:t>
            </a:r>
            <a:r>
              <a:rPr lang="en-US" dirty="0">
                <a:solidFill>
                  <a:srgbClr val="001D35"/>
                </a:solidFill>
                <a:latin typeface="Google Sans"/>
              </a:rPr>
              <a:t> </a:t>
            </a:r>
            <a:r>
              <a:rPr lang="en-US" dirty="0" err="1">
                <a:solidFill>
                  <a:srgbClr val="001D35"/>
                </a:solidFill>
                <a:latin typeface="Google Sans"/>
              </a:rPr>
              <a:t>rezistenței</a:t>
            </a:r>
            <a:r>
              <a:rPr lang="en-US" dirty="0">
                <a:solidFill>
                  <a:srgbClr val="001D35"/>
                </a:solidFill>
                <a:latin typeface="Google Sans"/>
              </a:rPr>
              <a:t> </a:t>
            </a:r>
            <a:r>
              <a:rPr lang="en-US" dirty="0" err="1">
                <a:solidFill>
                  <a:srgbClr val="001D35"/>
                </a:solidFill>
                <a:latin typeface="Google Sans"/>
              </a:rPr>
              <a:t>excepționale</a:t>
            </a:r>
            <a:r>
              <a:rPr lang="en-US" dirty="0">
                <a:solidFill>
                  <a:srgbClr val="001D35"/>
                </a:solidFill>
                <a:latin typeface="Google Sans"/>
              </a:rPr>
              <a:t> a </a:t>
            </a:r>
            <a:r>
              <a:rPr lang="en-US" dirty="0" err="1">
                <a:solidFill>
                  <a:srgbClr val="001D35"/>
                </a:solidFill>
                <a:latin typeface="Google Sans"/>
              </a:rPr>
              <a:t>fibrelor</a:t>
            </a:r>
            <a:r>
              <a:rPr lang="en-US" dirty="0">
                <a:solidFill>
                  <a:srgbClr val="001D35"/>
                </a:solidFill>
                <a:latin typeface="Google Sans"/>
              </a:rPr>
              <a:t> de </a:t>
            </a:r>
            <a:r>
              <a:rPr lang="en-US" dirty="0" err="1">
                <a:solidFill>
                  <a:srgbClr val="001D35"/>
                </a:solidFill>
                <a:latin typeface="Google Sans"/>
              </a:rPr>
              <a:t>mătase</a:t>
            </a:r>
            <a:r>
              <a:rPr lang="en-US" dirty="0">
                <a:solidFill>
                  <a:srgbClr val="001D35"/>
                </a:solidFill>
                <a:latin typeface="Google Sans"/>
              </a:rPr>
              <a:t>.</a:t>
            </a:r>
          </a:p>
          <a:p>
            <a:pPr>
              <a:lnSpc>
                <a:spcPts val="1800"/>
              </a:lnSpc>
              <a:spcBef>
                <a:spcPts val="750"/>
              </a:spcBef>
              <a:spcAft>
                <a:spcPts val="1500"/>
              </a:spcAft>
            </a:pPr>
            <a:r>
              <a:rPr lang="en-US" b="1" dirty="0">
                <a:solidFill>
                  <a:srgbClr val="FF0000"/>
                </a:solidFill>
                <a:latin typeface="Google Sans"/>
              </a:rPr>
              <a:t>ADN </a:t>
            </a:r>
            <a:r>
              <a:rPr lang="en-US" b="1" dirty="0" err="1">
                <a:solidFill>
                  <a:srgbClr val="FF0000"/>
                </a:solidFill>
                <a:latin typeface="Google Sans"/>
              </a:rPr>
              <a:t>și</a:t>
            </a:r>
            <a:r>
              <a:rPr lang="en-US" b="1" dirty="0">
                <a:solidFill>
                  <a:srgbClr val="FF0000"/>
                </a:solidFill>
                <a:latin typeface="Google Sans"/>
              </a:rPr>
              <a:t> </a:t>
            </a:r>
            <a:r>
              <a:rPr lang="en-US" b="1" dirty="0" err="1">
                <a:solidFill>
                  <a:srgbClr val="FF0000"/>
                </a:solidFill>
                <a:latin typeface="Google Sans"/>
              </a:rPr>
              <a:t>polipeptide</a:t>
            </a:r>
            <a:r>
              <a:rPr lang="en-US" b="1" dirty="0">
                <a:solidFill>
                  <a:srgbClr val="FF0000"/>
                </a:solidFill>
                <a:latin typeface="Google Sans"/>
              </a:rPr>
              <a:t>:</a:t>
            </a:r>
            <a:r>
              <a:rPr lang="en-US" dirty="0">
                <a:solidFill>
                  <a:srgbClr val="FF0000"/>
                </a:solidFill>
                <a:latin typeface="Google Sans"/>
              </a:rPr>
              <a:t> </a:t>
            </a:r>
          </a:p>
          <a:p>
            <a:pPr>
              <a:lnSpc>
                <a:spcPts val="1800"/>
              </a:lnSpc>
              <a:spcBef>
                <a:spcPts val="750"/>
              </a:spcBef>
              <a:spcAft>
                <a:spcPts val="1500"/>
              </a:spcAft>
            </a:pPr>
            <a:r>
              <a:rPr lang="en-US" dirty="0" err="1">
                <a:solidFill>
                  <a:srgbClr val="001D35"/>
                </a:solidFill>
                <a:latin typeface="Google Sans"/>
              </a:rPr>
              <a:t>Și</a:t>
            </a:r>
            <a:r>
              <a:rPr lang="en-US" dirty="0">
                <a:solidFill>
                  <a:srgbClr val="001D35"/>
                </a:solidFill>
                <a:latin typeface="Google Sans"/>
              </a:rPr>
              <a:t> </a:t>
            </a:r>
            <a:r>
              <a:rPr lang="en-US" dirty="0" err="1">
                <a:solidFill>
                  <a:srgbClr val="001D35"/>
                </a:solidFill>
                <a:latin typeface="Google Sans"/>
              </a:rPr>
              <a:t>alte</a:t>
            </a:r>
            <a:r>
              <a:rPr lang="en-US" dirty="0">
                <a:solidFill>
                  <a:srgbClr val="001D35"/>
                </a:solidFill>
                <a:latin typeface="Google Sans"/>
              </a:rPr>
              <a:t> </a:t>
            </a:r>
            <a:r>
              <a:rPr lang="en-US" dirty="0" err="1">
                <a:solidFill>
                  <a:srgbClr val="001D35"/>
                </a:solidFill>
                <a:latin typeface="Google Sans"/>
              </a:rPr>
              <a:t>structuri</a:t>
            </a:r>
            <a:r>
              <a:rPr lang="en-US" dirty="0">
                <a:solidFill>
                  <a:srgbClr val="001D35"/>
                </a:solidFill>
                <a:latin typeface="Google Sans"/>
              </a:rPr>
              <a:t> </a:t>
            </a:r>
            <a:r>
              <a:rPr lang="en-US" dirty="0" err="1">
                <a:solidFill>
                  <a:srgbClr val="001D35"/>
                </a:solidFill>
                <a:latin typeface="Google Sans"/>
              </a:rPr>
              <a:t>biologice</a:t>
            </a:r>
            <a:r>
              <a:rPr lang="en-US" dirty="0">
                <a:solidFill>
                  <a:srgbClr val="001D35"/>
                </a:solidFill>
                <a:latin typeface="Google Sans"/>
              </a:rPr>
              <a:t>, precum ADN-ul </a:t>
            </a:r>
            <a:r>
              <a:rPr lang="en-US" dirty="0" err="1">
                <a:solidFill>
                  <a:srgbClr val="001D35"/>
                </a:solidFill>
                <a:latin typeface="Google Sans"/>
              </a:rPr>
              <a:t>și</a:t>
            </a:r>
            <a:r>
              <a:rPr lang="en-US" dirty="0">
                <a:solidFill>
                  <a:srgbClr val="001D35"/>
                </a:solidFill>
                <a:latin typeface="Google Sans"/>
              </a:rPr>
              <a:t> </a:t>
            </a:r>
            <a:r>
              <a:rPr lang="en-US" dirty="0" err="1">
                <a:solidFill>
                  <a:srgbClr val="001D35"/>
                </a:solidFill>
                <a:latin typeface="Google Sans"/>
              </a:rPr>
              <a:t>polipeptidele</a:t>
            </a:r>
            <a:r>
              <a:rPr lang="en-US" dirty="0">
                <a:solidFill>
                  <a:srgbClr val="001D35"/>
                </a:solidFill>
                <a:latin typeface="Google Sans"/>
              </a:rPr>
              <a:t> (</a:t>
            </a:r>
            <a:r>
              <a:rPr lang="en-US" dirty="0" err="1">
                <a:solidFill>
                  <a:srgbClr val="001D35"/>
                </a:solidFill>
                <a:latin typeface="Google Sans"/>
              </a:rPr>
              <a:t>lanțurile</a:t>
            </a:r>
            <a:r>
              <a:rPr lang="en-US" dirty="0">
                <a:solidFill>
                  <a:srgbClr val="001D35"/>
                </a:solidFill>
                <a:latin typeface="Google Sans"/>
              </a:rPr>
              <a:t> de </a:t>
            </a:r>
            <a:r>
              <a:rPr lang="en-US" dirty="0" err="1">
                <a:solidFill>
                  <a:srgbClr val="001D35"/>
                </a:solidFill>
                <a:latin typeface="Google Sans"/>
              </a:rPr>
              <a:t>proteine</a:t>
            </a:r>
            <a:r>
              <a:rPr lang="en-US" dirty="0">
                <a:solidFill>
                  <a:srgbClr val="001D35"/>
                </a:solidFill>
                <a:latin typeface="Google Sans"/>
              </a:rPr>
              <a:t>), pot forma faze de </a:t>
            </a:r>
            <a:r>
              <a:rPr lang="en-US" dirty="0" err="1">
                <a:solidFill>
                  <a:srgbClr val="001D35"/>
                </a:solidFill>
                <a:latin typeface="Google Sans"/>
              </a:rPr>
              <a:t>cristal</a:t>
            </a:r>
            <a:r>
              <a:rPr lang="en-US" dirty="0">
                <a:solidFill>
                  <a:srgbClr val="001D35"/>
                </a:solidFill>
                <a:latin typeface="Google Sans"/>
              </a:rPr>
              <a:t> </a:t>
            </a:r>
            <a:r>
              <a:rPr lang="en-US" dirty="0" err="1">
                <a:solidFill>
                  <a:srgbClr val="001D35"/>
                </a:solidFill>
                <a:latin typeface="Google Sans"/>
              </a:rPr>
              <a:t>lichid</a:t>
            </a:r>
            <a:r>
              <a:rPr lang="en-US" dirty="0">
                <a:solidFill>
                  <a:srgbClr val="001D35"/>
                </a:solidFill>
                <a:latin typeface="Google Sans"/>
              </a:rPr>
              <a:t>, o </a:t>
            </a:r>
            <a:r>
              <a:rPr lang="en-US" dirty="0" err="1">
                <a:solidFill>
                  <a:srgbClr val="001D35"/>
                </a:solidFill>
                <a:latin typeface="Google Sans"/>
              </a:rPr>
              <a:t>zonă</a:t>
            </a:r>
            <a:r>
              <a:rPr lang="en-US" dirty="0">
                <a:solidFill>
                  <a:srgbClr val="001D35"/>
                </a:solidFill>
                <a:latin typeface="Google Sans"/>
              </a:rPr>
              <a:t> de </a:t>
            </a:r>
            <a:r>
              <a:rPr lang="en-US" dirty="0" err="1">
                <a:solidFill>
                  <a:srgbClr val="001D35"/>
                </a:solidFill>
                <a:latin typeface="Google Sans"/>
              </a:rPr>
              <a:t>cercetare</a:t>
            </a:r>
            <a:r>
              <a:rPr lang="en-US" dirty="0">
                <a:solidFill>
                  <a:srgbClr val="001D35"/>
                </a:solidFill>
                <a:latin typeface="Google Sans"/>
              </a:rPr>
              <a:t> </a:t>
            </a:r>
            <a:r>
              <a:rPr lang="en-US" dirty="0" err="1">
                <a:solidFill>
                  <a:srgbClr val="001D35"/>
                </a:solidFill>
                <a:latin typeface="Google Sans"/>
              </a:rPr>
              <a:t>intensă</a:t>
            </a:r>
            <a:r>
              <a:rPr lang="en-US" dirty="0">
                <a:solidFill>
                  <a:srgbClr val="001D35"/>
                </a:solidFill>
                <a:latin typeface="Google Sans"/>
              </a:rPr>
              <a:t> </a:t>
            </a:r>
            <a:r>
              <a:rPr lang="en-US" dirty="0" err="1">
                <a:solidFill>
                  <a:srgbClr val="001D35"/>
                </a:solidFill>
                <a:latin typeface="Google Sans"/>
              </a:rPr>
              <a:t>în</a:t>
            </a:r>
            <a:r>
              <a:rPr lang="en-US" dirty="0">
                <a:solidFill>
                  <a:srgbClr val="001D35"/>
                </a:solidFill>
                <a:latin typeface="Google Sans"/>
              </a:rPr>
              <a:t> </a:t>
            </a:r>
            <a:r>
              <a:rPr lang="en-US" dirty="0" err="1">
                <a:solidFill>
                  <a:srgbClr val="001D35"/>
                </a:solidFill>
                <a:latin typeface="Google Sans"/>
              </a:rPr>
              <a:t>biofizică</a:t>
            </a:r>
            <a:r>
              <a:rPr lang="en-US" dirty="0">
                <a:solidFill>
                  <a:srgbClr val="001D35"/>
                </a:solidFill>
                <a:latin typeface="Google Sans"/>
              </a:rPr>
              <a:t>.</a:t>
            </a:r>
          </a:p>
          <a:p>
            <a:endParaRPr lang="en-US" dirty="0"/>
          </a:p>
        </p:txBody>
      </p:sp>
    </p:spTree>
    <p:extLst>
      <p:ext uri="{BB962C8B-B14F-4D97-AF65-F5344CB8AC3E}">
        <p14:creationId xmlns:p14="http://schemas.microsoft.com/office/powerpoint/2010/main" val="419169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4366-ED05-43E5-D393-2AF1DEFA79B4}"/>
              </a:ext>
            </a:extLst>
          </p:cNvPr>
          <p:cNvSpPr>
            <a:spLocks noGrp="1"/>
          </p:cNvSpPr>
          <p:nvPr>
            <p:ph type="title"/>
          </p:nvPr>
        </p:nvSpPr>
        <p:spPr>
          <a:xfrm>
            <a:off x="838200" y="365125"/>
            <a:ext cx="10515600" cy="873125"/>
          </a:xfrm>
        </p:spPr>
        <p:txBody>
          <a:bodyPr/>
          <a:lstStyle/>
          <a:p>
            <a:r>
              <a:rPr lang="ro-RO" b="1" i="1" dirty="0">
                <a:latin typeface="Times New Roman" panose="02020603050405020304" pitchFamily="18" charset="0"/>
                <a:ea typeface="Times New Roman" panose="02020603050405020304" pitchFamily="18" charset="0"/>
              </a:rPr>
              <a:t>Norul</a:t>
            </a:r>
            <a:r>
              <a:rPr lang="ro-RO" b="1" i="1" spc="-15"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electronic</a:t>
            </a:r>
            <a:endParaRPr lang="en-US" dirty="0"/>
          </a:p>
        </p:txBody>
      </p:sp>
      <p:sp>
        <p:nvSpPr>
          <p:cNvPr id="3" name="Content Placeholder 2">
            <a:extLst>
              <a:ext uri="{FF2B5EF4-FFF2-40B4-BE49-F238E27FC236}">
                <a16:creationId xmlns:a16="http://schemas.microsoft.com/office/drawing/2014/main" id="{79A76EA9-30B6-ECF4-8F97-585903676D31}"/>
              </a:ext>
            </a:extLst>
          </p:cNvPr>
          <p:cNvSpPr>
            <a:spLocks noGrp="1"/>
          </p:cNvSpPr>
          <p:nvPr>
            <p:ph idx="1"/>
          </p:nvPr>
        </p:nvSpPr>
        <p:spPr>
          <a:xfrm>
            <a:off x="838200" y="1238250"/>
            <a:ext cx="10515600" cy="5413273"/>
          </a:xfrm>
        </p:spPr>
        <p:txBody>
          <a:bodyPr>
            <a:normAutofit fontScale="62500" lnSpcReduction="20000"/>
          </a:bodyPr>
          <a:lstStyle/>
          <a:p>
            <a:pPr marL="0" lvl="0" indent="0">
              <a:buNone/>
            </a:pPr>
            <a:r>
              <a:rPr lang="en-US" dirty="0"/>
              <a:t>A) </a:t>
            </a:r>
            <a:r>
              <a:rPr lang="ro-RO" dirty="0"/>
              <a:t>Nucleul este înconjurat de un nor electronic, alcătuit din </a:t>
            </a:r>
            <a:r>
              <a:rPr lang="ro-RO" dirty="0">
                <a:solidFill>
                  <a:srgbClr val="FF0000"/>
                </a:solidFill>
              </a:rPr>
              <a:t>Z </a:t>
            </a:r>
            <a:r>
              <a:rPr lang="ro-RO" dirty="0"/>
              <a:t>electroni, fiecare cu</a:t>
            </a:r>
            <a:r>
              <a:rPr lang="en-US" dirty="0"/>
              <a:t> </a:t>
            </a:r>
            <a:r>
              <a:rPr lang="ro-RO" dirty="0"/>
              <a:t>sarcina negativă elementară.</a:t>
            </a:r>
            <a:endParaRPr lang="en-US" dirty="0"/>
          </a:p>
          <a:p>
            <a:pPr lvl="1"/>
            <a:r>
              <a:rPr lang="ro-RO" dirty="0"/>
              <a:t>Norul electronic este </a:t>
            </a:r>
            <a:r>
              <a:rPr lang="ro-RO" dirty="0" err="1"/>
              <a:t>împărţit</a:t>
            </a:r>
            <a:r>
              <a:rPr lang="ro-RO" dirty="0"/>
              <a:t> în nivele sau straturi. Un strat electronic este caracterizat prin numărul cuantic </a:t>
            </a:r>
            <a:r>
              <a:rPr lang="ro-RO" sz="3600" b="1" dirty="0"/>
              <a:t>n</a:t>
            </a:r>
            <a:r>
              <a:rPr lang="ro-RO" dirty="0"/>
              <a:t>, numit </a:t>
            </a:r>
            <a:r>
              <a:rPr lang="ro-RO" i="1" dirty="0"/>
              <a:t>număr cuantic principal</a:t>
            </a:r>
            <a:r>
              <a:rPr lang="ro-RO" dirty="0"/>
              <a:t>, care determină energia E</a:t>
            </a:r>
            <a:r>
              <a:rPr lang="ro-RO" baseline="-25000" dirty="0"/>
              <a:t>n</a:t>
            </a:r>
            <a:r>
              <a:rPr lang="ro-RO" dirty="0"/>
              <a:t> </a:t>
            </a:r>
            <a:r>
              <a:rPr lang="ro-RO" dirty="0" err="1"/>
              <a:t>şi</a:t>
            </a:r>
            <a:r>
              <a:rPr lang="ro-RO" dirty="0"/>
              <a:t> dimensiunea norului electronic </a:t>
            </a:r>
            <a:r>
              <a:rPr lang="ro-RO" dirty="0" err="1"/>
              <a:t>r</a:t>
            </a:r>
            <a:r>
              <a:rPr lang="ro-RO" baseline="-25000" dirty="0" err="1"/>
              <a:t>n</a:t>
            </a:r>
            <a:r>
              <a:rPr lang="ro-RO" dirty="0"/>
              <a:t>;</a:t>
            </a:r>
            <a:endParaRPr lang="en-US" sz="3200" dirty="0"/>
          </a:p>
          <a:p>
            <a:r>
              <a:rPr lang="ro-RO" dirty="0"/>
              <a:t>valori posibile </a:t>
            </a:r>
            <a:r>
              <a:rPr lang="ro-RO" sz="4000" b="1" dirty="0"/>
              <a:t>n = 1, 2, 3, .... </a:t>
            </a:r>
            <a:r>
              <a:rPr lang="ro-RO" dirty="0" err="1"/>
              <a:t>şi</a:t>
            </a:r>
            <a:r>
              <a:rPr lang="ro-RO" dirty="0"/>
              <a:t> corespund nivelelor energetice ale straturilor notate K, L, M, ... ;</a:t>
            </a:r>
            <a:endParaRPr lang="en-US" dirty="0"/>
          </a:p>
          <a:p>
            <a:r>
              <a:rPr lang="ro-RO" dirty="0"/>
              <a:t>energia nivelului </a:t>
            </a:r>
            <a:r>
              <a:rPr lang="ro-RO" sz="4000" b="1" dirty="0"/>
              <a:t>E</a:t>
            </a:r>
            <a:r>
              <a:rPr lang="ro-RO" sz="4000" b="1" baseline="-25000" dirty="0"/>
              <a:t>n</a:t>
            </a:r>
            <a:r>
              <a:rPr lang="ro-RO" sz="4000" b="1" dirty="0"/>
              <a:t> ~ -1/n</a:t>
            </a:r>
            <a:r>
              <a:rPr lang="ro-RO" sz="4000" b="1" baseline="30000" dirty="0"/>
              <a:t>2</a:t>
            </a:r>
            <a:r>
              <a:rPr lang="ro-RO" dirty="0"/>
              <a:t>, iar </a:t>
            </a:r>
            <a:r>
              <a:rPr lang="ro-RO" dirty="0" err="1"/>
              <a:t>distanţa</a:t>
            </a:r>
            <a:r>
              <a:rPr lang="ro-RO" dirty="0"/>
              <a:t> medie (~ raza orbitei) </a:t>
            </a:r>
            <a:r>
              <a:rPr lang="ro-RO" sz="4000" b="1" dirty="0" err="1"/>
              <a:t>r</a:t>
            </a:r>
            <a:r>
              <a:rPr lang="ro-RO" sz="4000" b="1" baseline="-25000" dirty="0" err="1"/>
              <a:t>n</a:t>
            </a:r>
            <a:r>
              <a:rPr lang="ro-RO" sz="4000" b="1" dirty="0"/>
              <a:t> ~ n</a:t>
            </a:r>
            <a:r>
              <a:rPr lang="ro-RO" sz="4000" b="1" baseline="30000" dirty="0"/>
              <a:t>2</a:t>
            </a:r>
            <a:r>
              <a:rPr lang="ro-RO" dirty="0"/>
              <a:t>.</a:t>
            </a:r>
            <a:endParaRPr lang="en-US" sz="3600" dirty="0"/>
          </a:p>
          <a:p>
            <a:r>
              <a:rPr lang="ro-RO" dirty="0" err="1"/>
              <a:t>Observaţie</a:t>
            </a:r>
            <a:r>
              <a:rPr lang="ro-RO" dirty="0"/>
              <a:t>: energia electronului legat în atom este negativă, electronii din apropierea nucleului sunt puternic </a:t>
            </a:r>
            <a:r>
              <a:rPr lang="ro-RO" dirty="0" err="1"/>
              <a:t>legaţi</a:t>
            </a:r>
            <a:r>
              <a:rPr lang="ro-RO" dirty="0"/>
              <a:t>, cei periferici sunt slab </a:t>
            </a:r>
            <a:r>
              <a:rPr lang="ro-RO" dirty="0" err="1"/>
              <a:t>legaţi</a:t>
            </a:r>
            <a:r>
              <a:rPr lang="ro-RO" dirty="0"/>
              <a:t>; când n → ∞, E → 0 </a:t>
            </a:r>
            <a:r>
              <a:rPr lang="ro-RO" dirty="0" err="1"/>
              <a:t>şi</a:t>
            </a:r>
            <a:r>
              <a:rPr lang="ro-RO" dirty="0"/>
              <a:t> electronul devine liber. Pentru smulgerea unui electron din atom este necesară o energie egală cu energia sa de legătură, iar atomul devine un ion pozitiv.</a:t>
            </a:r>
            <a:endParaRPr lang="en-US" dirty="0"/>
          </a:p>
          <a:p>
            <a:r>
              <a:rPr lang="ro-RO" dirty="0"/>
              <a:t>Ex.: pentru Z = 1, E</a:t>
            </a:r>
            <a:r>
              <a:rPr lang="ro-RO" baseline="-25000" dirty="0"/>
              <a:t>1</a:t>
            </a:r>
            <a:r>
              <a:rPr lang="ro-RO" dirty="0"/>
              <a:t> = - 13, 6eV iar r</a:t>
            </a:r>
            <a:r>
              <a:rPr lang="ro-RO" baseline="-25000" dirty="0"/>
              <a:t>1</a:t>
            </a:r>
            <a:r>
              <a:rPr lang="ro-RO" dirty="0"/>
              <a:t> = 0,53Å (1eV = 1,6 × 10</a:t>
            </a:r>
            <a:r>
              <a:rPr lang="ro-RO" baseline="30000" dirty="0"/>
              <a:t>-19</a:t>
            </a:r>
            <a:r>
              <a:rPr lang="ro-RO" dirty="0"/>
              <a:t>J, J = Joule).</a:t>
            </a:r>
            <a:endParaRPr lang="en-US" dirty="0"/>
          </a:p>
          <a:p>
            <a:pPr lvl="1"/>
            <a:r>
              <a:rPr lang="ro-RO" dirty="0"/>
              <a:t>Fiecare strat (nivel) este </a:t>
            </a:r>
            <a:r>
              <a:rPr lang="ro-RO" dirty="0" err="1"/>
              <a:t>împărţit</a:t>
            </a:r>
            <a:r>
              <a:rPr lang="ro-RO" dirty="0"/>
              <a:t> în </a:t>
            </a:r>
            <a:r>
              <a:rPr lang="ro-RO" dirty="0" err="1"/>
              <a:t>subnivele</a:t>
            </a:r>
            <a:r>
              <a:rPr lang="ro-RO" dirty="0"/>
              <a:t>; un subnivel într-un nivel este caracterizat prin numărul cuantic </a:t>
            </a:r>
            <a:r>
              <a:rPr lang="ro-RO" sz="3600" b="1" dirty="0"/>
              <a:t>l </a:t>
            </a:r>
            <a:r>
              <a:rPr lang="ro-RO" dirty="0"/>
              <a:t>numit </a:t>
            </a:r>
            <a:r>
              <a:rPr lang="ro-RO" i="1" dirty="0"/>
              <a:t>număr cuantic orbital </a:t>
            </a:r>
            <a:r>
              <a:rPr lang="ro-RO" dirty="0"/>
              <a:t>sau azimutal, care determină forma norului electronic;</a:t>
            </a:r>
            <a:endParaRPr lang="en-US" sz="3200" dirty="0"/>
          </a:p>
          <a:p>
            <a:r>
              <a:rPr lang="ro-RO" dirty="0"/>
              <a:t>valori posibile </a:t>
            </a:r>
            <a:r>
              <a:rPr lang="ro-RO" sz="4000" b="1" dirty="0"/>
              <a:t>l = 0, 1, ... , n, </a:t>
            </a:r>
            <a:r>
              <a:rPr lang="ro-RO" dirty="0"/>
              <a:t>în total n valori, corespunzând </a:t>
            </a:r>
            <a:r>
              <a:rPr lang="ro-RO" dirty="0" err="1"/>
              <a:t>subnivelelor</a:t>
            </a:r>
            <a:r>
              <a:rPr lang="ro-RO" dirty="0"/>
              <a:t> notate în ordine s, p, d, f. Energia </a:t>
            </a:r>
            <a:r>
              <a:rPr lang="ro-RO" dirty="0" err="1"/>
              <a:t>subnivelelor</a:t>
            </a:r>
            <a:r>
              <a:rPr lang="ro-RO" dirty="0"/>
              <a:t> </a:t>
            </a:r>
            <a:r>
              <a:rPr lang="ro-RO" dirty="0" err="1"/>
              <a:t>creşte</a:t>
            </a:r>
            <a:r>
              <a:rPr lang="ro-RO" dirty="0"/>
              <a:t> cu l, dar mai slab decât </a:t>
            </a:r>
            <a:r>
              <a:rPr lang="ro-RO" dirty="0" err="1"/>
              <a:t>variaţia</a:t>
            </a:r>
            <a:r>
              <a:rPr lang="ro-RO" dirty="0"/>
              <a:t> cu n; un nivel are n </a:t>
            </a:r>
            <a:r>
              <a:rPr lang="ro-RO" dirty="0" err="1"/>
              <a:t>subnivele</a:t>
            </a:r>
            <a:r>
              <a:rPr lang="ro-RO" dirty="0"/>
              <a:t>;</a:t>
            </a:r>
            <a:endParaRPr lang="en-US" dirty="0"/>
          </a:p>
          <a:p>
            <a:r>
              <a:rPr lang="ro-RO" dirty="0"/>
              <a:t>forma norului pentru:</a:t>
            </a:r>
            <a:endParaRPr lang="en-US" dirty="0"/>
          </a:p>
          <a:p>
            <a:r>
              <a:rPr lang="ro-RO" dirty="0"/>
              <a:t>s = 0 - formă sferică</a:t>
            </a:r>
            <a:endParaRPr lang="en-US" dirty="0"/>
          </a:p>
          <a:p>
            <a:r>
              <a:rPr lang="ro-RO" dirty="0"/>
              <a:t>s = 1 - formă </a:t>
            </a:r>
            <a:r>
              <a:rPr lang="ro-RO" dirty="0" err="1"/>
              <a:t>bilobară</a:t>
            </a:r>
            <a:endParaRPr lang="en-US" dirty="0"/>
          </a:p>
          <a:p>
            <a:r>
              <a:rPr lang="ro-RO" dirty="0"/>
              <a:t>s = 2 - formă </a:t>
            </a:r>
            <a:r>
              <a:rPr lang="ro-RO" dirty="0" err="1"/>
              <a:t>tetralobară</a:t>
            </a:r>
            <a:r>
              <a:rPr lang="ro-RO" dirty="0"/>
              <a:t> etc.</a:t>
            </a:r>
            <a:endParaRPr lang="en-US" dirty="0"/>
          </a:p>
          <a:p>
            <a:endParaRPr lang="en-US" dirty="0"/>
          </a:p>
        </p:txBody>
      </p:sp>
      <p:pic>
        <p:nvPicPr>
          <p:cNvPr id="5" name="Picture 4">
            <a:extLst>
              <a:ext uri="{FF2B5EF4-FFF2-40B4-BE49-F238E27FC236}">
                <a16:creationId xmlns:a16="http://schemas.microsoft.com/office/drawing/2014/main" id="{499FE308-3706-AF0C-6557-5235B25DA368}"/>
              </a:ext>
            </a:extLst>
          </p:cNvPr>
          <p:cNvPicPr>
            <a:picLocks noChangeAspect="1"/>
          </p:cNvPicPr>
          <p:nvPr/>
        </p:nvPicPr>
        <p:blipFill>
          <a:blip r:embed="rId2"/>
          <a:stretch>
            <a:fillRect/>
          </a:stretch>
        </p:blipFill>
        <p:spPr>
          <a:xfrm>
            <a:off x="4501053" y="5044873"/>
            <a:ext cx="6163535" cy="1448002"/>
          </a:xfrm>
          <a:prstGeom prst="rect">
            <a:avLst/>
          </a:prstGeom>
        </p:spPr>
      </p:pic>
    </p:spTree>
    <p:extLst>
      <p:ext uri="{BB962C8B-B14F-4D97-AF65-F5344CB8AC3E}">
        <p14:creationId xmlns:p14="http://schemas.microsoft.com/office/powerpoint/2010/main" val="1216824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8BCF-F150-9E7B-9E7B-3351424B291D}"/>
              </a:ext>
            </a:extLst>
          </p:cNvPr>
          <p:cNvSpPr>
            <a:spLocks noGrp="1"/>
          </p:cNvSpPr>
          <p:nvPr>
            <p:ph idx="1"/>
          </p:nvPr>
        </p:nvSpPr>
        <p:spPr>
          <a:xfrm>
            <a:off x="838200" y="815009"/>
            <a:ext cx="10515600" cy="5361954"/>
          </a:xfrm>
        </p:spPr>
        <p:txBody>
          <a:bodyPr/>
          <a:lstStyle/>
          <a:p>
            <a:r>
              <a:rPr lang="en-US" dirty="0" err="1"/>
              <a:t>Sistemele</a:t>
            </a:r>
            <a:r>
              <a:rPr lang="en-US" dirty="0"/>
              <a:t> </a:t>
            </a:r>
            <a:r>
              <a:rPr lang="en-US" dirty="0" err="1"/>
              <a:t>biologice</a:t>
            </a:r>
            <a:r>
              <a:rPr lang="en-US" dirty="0"/>
              <a:t> sunt </a:t>
            </a:r>
            <a:r>
              <a:rPr lang="en-US" dirty="0" err="1"/>
              <a:t>extrem</a:t>
            </a:r>
            <a:r>
              <a:rPr lang="en-US" dirty="0"/>
              <a:t> de diverse, </a:t>
            </a:r>
            <a:r>
              <a:rPr lang="en-US" dirty="0" err="1"/>
              <a:t>iar</a:t>
            </a:r>
            <a:r>
              <a:rPr lang="en-US" dirty="0"/>
              <a:t> </a:t>
            </a:r>
            <a:r>
              <a:rPr lang="en-US" dirty="0" err="1"/>
              <a:t>proprietățile</a:t>
            </a:r>
            <a:r>
              <a:rPr lang="en-US" dirty="0"/>
              <a:t> </a:t>
            </a:r>
            <a:r>
              <a:rPr lang="en-US" dirty="0" err="1"/>
              <a:t>lichid-cristaline</a:t>
            </a:r>
            <a:r>
              <a:rPr lang="en-US" dirty="0"/>
              <a:t> sunt </a:t>
            </a:r>
            <a:r>
              <a:rPr lang="en-US" dirty="0" err="1"/>
              <a:t>manifestări</a:t>
            </a:r>
            <a:r>
              <a:rPr lang="en-US" dirty="0"/>
              <a:t> ale </a:t>
            </a:r>
            <a:r>
              <a:rPr lang="en-US" dirty="0" err="1"/>
              <a:t>unor</a:t>
            </a:r>
            <a:r>
              <a:rPr lang="en-US" dirty="0"/>
              <a:t> </a:t>
            </a:r>
            <a:r>
              <a:rPr lang="en-US" dirty="0" err="1"/>
              <a:t>aranjamente</a:t>
            </a:r>
            <a:r>
              <a:rPr lang="en-US" dirty="0"/>
              <a:t> </a:t>
            </a:r>
            <a:r>
              <a:rPr lang="en-US" dirty="0" err="1"/>
              <a:t>moleculare</a:t>
            </a:r>
            <a:r>
              <a:rPr lang="en-US" dirty="0"/>
              <a:t> </a:t>
            </a:r>
            <a:r>
              <a:rPr lang="en-US" dirty="0" err="1"/>
              <a:t>specifice</a:t>
            </a:r>
            <a:r>
              <a:rPr lang="en-US" dirty="0"/>
              <a:t>, </a:t>
            </a:r>
            <a:r>
              <a:rPr lang="en-US" b="1" dirty="0"/>
              <a:t>nu o </a:t>
            </a:r>
            <a:r>
              <a:rPr lang="en-US" b="1" dirty="0" err="1"/>
              <a:t>clasă</a:t>
            </a:r>
            <a:r>
              <a:rPr lang="en-US" b="1" dirty="0"/>
              <a:t> </a:t>
            </a:r>
            <a:r>
              <a:rPr lang="en-US" b="1" dirty="0" err="1"/>
              <a:t>distinctă</a:t>
            </a:r>
            <a:r>
              <a:rPr lang="en-US" b="1" dirty="0"/>
              <a:t> de </a:t>
            </a:r>
            <a:r>
              <a:rPr lang="en-US" b="1" dirty="0" err="1"/>
              <a:t>substanțe</a:t>
            </a:r>
            <a:r>
              <a:rPr lang="en-US" b="1" dirty="0"/>
              <a:t> </a:t>
            </a:r>
            <a:r>
              <a:rPr lang="en-US" b="1" dirty="0" err="1"/>
              <a:t>biologice</a:t>
            </a:r>
            <a:r>
              <a:rPr lang="en-US" b="1" dirty="0"/>
              <a:t> cu </a:t>
            </a:r>
            <a:r>
              <a:rPr lang="en-US" b="1" dirty="0" err="1"/>
              <a:t>aceeași</a:t>
            </a:r>
            <a:r>
              <a:rPr lang="en-US" b="1" dirty="0"/>
              <a:t> </a:t>
            </a:r>
            <a:r>
              <a:rPr lang="en-US" b="1" dirty="0" err="1"/>
              <a:t>compoziție</a:t>
            </a:r>
            <a:r>
              <a:rPr lang="en-US" b="1" dirty="0"/>
              <a:t> </a:t>
            </a:r>
            <a:r>
              <a:rPr lang="en-US" b="1" dirty="0" err="1"/>
              <a:t>chimică</a:t>
            </a:r>
            <a:r>
              <a:rPr lang="en-US" b="1" dirty="0"/>
              <a:t>.</a:t>
            </a:r>
            <a:r>
              <a:rPr lang="ro-RO" b="1" dirty="0"/>
              <a:t> De aceea nu există o listă a cristalelor lichide biologice</a:t>
            </a:r>
            <a:endParaRPr lang="en-US" b="1" dirty="0"/>
          </a:p>
          <a:p>
            <a:r>
              <a:rPr lang="en-US" dirty="0"/>
              <a:t>Mai </a:t>
            </a:r>
            <a:r>
              <a:rPr lang="en-US" dirty="0" err="1"/>
              <a:t>degrabă</a:t>
            </a:r>
            <a:r>
              <a:rPr lang="en-US" dirty="0"/>
              <a:t> </a:t>
            </a:r>
            <a:r>
              <a:rPr lang="en-US" dirty="0" err="1"/>
              <a:t>decât</a:t>
            </a:r>
            <a:r>
              <a:rPr lang="en-US" dirty="0"/>
              <a:t> molecule </a:t>
            </a:r>
            <a:r>
              <a:rPr lang="en-US" dirty="0" err="1"/>
              <a:t>întregi</a:t>
            </a:r>
            <a:r>
              <a:rPr lang="en-US" dirty="0"/>
              <a:t> considerate </a:t>
            </a:r>
            <a:r>
              <a:rPr lang="en-US" dirty="0" err="1"/>
              <a:t>cristale</a:t>
            </a:r>
            <a:r>
              <a:rPr lang="en-US" dirty="0"/>
              <a:t> </a:t>
            </a:r>
            <a:r>
              <a:rPr lang="en-US" dirty="0" err="1"/>
              <a:t>lichide</a:t>
            </a:r>
            <a:r>
              <a:rPr lang="en-US" dirty="0"/>
              <a:t>, </a:t>
            </a:r>
            <a:r>
              <a:rPr lang="en-US" dirty="0" err="1"/>
              <a:t>este</a:t>
            </a:r>
            <a:r>
              <a:rPr lang="en-US" dirty="0"/>
              <a:t> </a:t>
            </a:r>
            <a:r>
              <a:rPr lang="en-US" dirty="0" err="1"/>
              <a:t>vorba</a:t>
            </a:r>
            <a:r>
              <a:rPr lang="en-US" dirty="0"/>
              <a:t> </a:t>
            </a:r>
            <a:r>
              <a:rPr lang="en-US" b="1" dirty="0"/>
              <a:t>de </a:t>
            </a:r>
            <a:r>
              <a:rPr lang="en-US" b="1" dirty="0" err="1"/>
              <a:t>anumite</a:t>
            </a:r>
            <a:r>
              <a:rPr lang="en-US" b="1" dirty="0"/>
              <a:t> faze </a:t>
            </a:r>
            <a:r>
              <a:rPr lang="en-US" dirty="0"/>
              <a:t>(cum </a:t>
            </a:r>
            <a:r>
              <a:rPr lang="en-US" dirty="0" err="1"/>
              <a:t>ar</a:t>
            </a:r>
            <a:r>
              <a:rPr lang="en-US" dirty="0"/>
              <a:t> fi </a:t>
            </a:r>
            <a:r>
              <a:rPr lang="en-US" dirty="0" err="1"/>
              <a:t>straturile</a:t>
            </a:r>
            <a:r>
              <a:rPr lang="en-US" dirty="0"/>
              <a:t> </a:t>
            </a:r>
            <a:r>
              <a:rPr lang="en-US" dirty="0" err="1"/>
              <a:t>duble</a:t>
            </a:r>
            <a:r>
              <a:rPr lang="en-US" dirty="0"/>
              <a:t> </a:t>
            </a:r>
            <a:r>
              <a:rPr lang="en-US" dirty="0" err="1"/>
              <a:t>lipidice</a:t>
            </a:r>
            <a:r>
              <a:rPr lang="en-US" dirty="0"/>
              <a:t>) care </a:t>
            </a:r>
            <a:r>
              <a:rPr lang="en-US" dirty="0" err="1"/>
              <a:t>prezintă</a:t>
            </a:r>
            <a:r>
              <a:rPr lang="en-US" dirty="0"/>
              <a:t> </a:t>
            </a:r>
            <a:r>
              <a:rPr lang="en-US" dirty="0" err="1"/>
              <a:t>proprietăți</a:t>
            </a:r>
            <a:r>
              <a:rPr lang="en-US" dirty="0"/>
              <a:t> </a:t>
            </a:r>
            <a:r>
              <a:rPr lang="en-US" dirty="0" err="1"/>
              <a:t>lichid-cristaline</a:t>
            </a:r>
            <a:r>
              <a:rPr lang="en-US" dirty="0"/>
              <a:t>.</a:t>
            </a:r>
          </a:p>
          <a:p>
            <a:endParaRPr lang="en-US" dirty="0"/>
          </a:p>
        </p:txBody>
      </p:sp>
    </p:spTree>
    <p:extLst>
      <p:ext uri="{BB962C8B-B14F-4D97-AF65-F5344CB8AC3E}">
        <p14:creationId xmlns:p14="http://schemas.microsoft.com/office/powerpoint/2010/main" val="1385581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4B97-2978-FADD-11C8-E3F68976AEC3}"/>
              </a:ext>
            </a:extLst>
          </p:cNvPr>
          <p:cNvSpPr>
            <a:spLocks noGrp="1"/>
          </p:cNvSpPr>
          <p:nvPr>
            <p:ph type="title"/>
          </p:nvPr>
        </p:nvSpPr>
        <p:spPr/>
        <p:txBody>
          <a:bodyPr/>
          <a:lstStyle/>
          <a:p>
            <a:r>
              <a:rPr lang="en-US" dirty="0" err="1">
                <a:solidFill>
                  <a:srgbClr val="001D35"/>
                </a:solidFill>
                <a:latin typeface="Google Sans"/>
              </a:rPr>
              <a:t>Implicații</a:t>
            </a:r>
            <a:r>
              <a:rPr lang="en-US" dirty="0">
                <a:solidFill>
                  <a:srgbClr val="001D35"/>
                </a:solidFill>
                <a:latin typeface="Google Sans"/>
              </a:rPr>
              <a:t> </a:t>
            </a:r>
            <a:r>
              <a:rPr lang="en-US" dirty="0" err="1">
                <a:solidFill>
                  <a:srgbClr val="001D35"/>
                </a:solidFill>
                <a:latin typeface="Google Sans"/>
              </a:rPr>
              <a:t>biofizice</a:t>
            </a:r>
            <a:r>
              <a:rPr lang="en-US" dirty="0">
                <a:solidFill>
                  <a:srgbClr val="001D35"/>
                </a:solidFill>
                <a:latin typeface="Google Sans"/>
              </a:rPr>
              <a:t>: </a:t>
            </a:r>
            <a:endParaRPr lang="en-US" dirty="0"/>
          </a:p>
        </p:txBody>
      </p:sp>
      <p:sp>
        <p:nvSpPr>
          <p:cNvPr id="3" name="Content Placeholder 2">
            <a:extLst>
              <a:ext uri="{FF2B5EF4-FFF2-40B4-BE49-F238E27FC236}">
                <a16:creationId xmlns:a16="http://schemas.microsoft.com/office/drawing/2014/main" id="{14279BF9-0058-96BC-8CEB-8B2CD8CB53D2}"/>
              </a:ext>
            </a:extLst>
          </p:cNvPr>
          <p:cNvSpPr>
            <a:spLocks noGrp="1"/>
          </p:cNvSpPr>
          <p:nvPr>
            <p:ph idx="1"/>
          </p:nvPr>
        </p:nvSpPr>
        <p:spPr/>
        <p:txBody>
          <a:bodyPr/>
          <a:lstStyle/>
          <a:p>
            <a:pPr>
              <a:lnSpc>
                <a:spcPts val="1800"/>
              </a:lnSpc>
              <a:spcBef>
                <a:spcPts val="750"/>
              </a:spcBef>
              <a:spcAft>
                <a:spcPts val="600"/>
              </a:spcAft>
            </a:pPr>
            <a:r>
              <a:rPr lang="en-US" b="1" dirty="0" err="1">
                <a:solidFill>
                  <a:srgbClr val="001D35"/>
                </a:solidFill>
                <a:latin typeface="Google Sans"/>
              </a:rPr>
              <a:t>Flexibilitate</a:t>
            </a:r>
            <a:r>
              <a:rPr lang="en-US" b="1" dirty="0">
                <a:solidFill>
                  <a:srgbClr val="001D35"/>
                </a:solidFill>
                <a:latin typeface="Google Sans"/>
              </a:rPr>
              <a:t> </a:t>
            </a:r>
            <a:r>
              <a:rPr lang="en-US" b="1" dirty="0" err="1">
                <a:solidFill>
                  <a:srgbClr val="001D35"/>
                </a:solidFill>
                <a:latin typeface="Google Sans"/>
              </a:rPr>
              <a:t>și</a:t>
            </a:r>
            <a:r>
              <a:rPr lang="en-US" b="1" dirty="0">
                <a:solidFill>
                  <a:srgbClr val="001D35"/>
                </a:solidFill>
                <a:latin typeface="Google Sans"/>
              </a:rPr>
              <a:t> </a:t>
            </a:r>
            <a:r>
              <a:rPr lang="en-US" b="1" dirty="0" err="1">
                <a:solidFill>
                  <a:srgbClr val="001D35"/>
                </a:solidFill>
                <a:latin typeface="Google Sans"/>
              </a:rPr>
              <a:t>integrare</a:t>
            </a:r>
            <a:r>
              <a:rPr lang="en-US" b="1" dirty="0">
                <a:solidFill>
                  <a:srgbClr val="001D35"/>
                </a:solidFill>
                <a:latin typeface="Google Sans"/>
              </a:rPr>
              <a:t>:</a:t>
            </a:r>
            <a:r>
              <a:rPr lang="en-US" dirty="0">
                <a:solidFill>
                  <a:srgbClr val="001D35"/>
                </a:solidFill>
                <a:latin typeface="Google Sans"/>
              </a:rPr>
              <a:t> </a:t>
            </a:r>
          </a:p>
          <a:p>
            <a:pPr>
              <a:lnSpc>
                <a:spcPts val="1800"/>
              </a:lnSpc>
              <a:spcBef>
                <a:spcPts val="750"/>
              </a:spcBef>
              <a:spcAft>
                <a:spcPts val="600"/>
              </a:spcAft>
            </a:pPr>
            <a:r>
              <a:rPr lang="en-US" dirty="0" err="1">
                <a:solidFill>
                  <a:srgbClr val="001D35"/>
                </a:solidFill>
                <a:latin typeface="Google Sans"/>
              </a:rPr>
              <a:t>Comportamentul</a:t>
            </a:r>
            <a:r>
              <a:rPr lang="en-US" dirty="0">
                <a:solidFill>
                  <a:srgbClr val="001D35"/>
                </a:solidFill>
                <a:latin typeface="Google Sans"/>
              </a:rPr>
              <a:t> de </a:t>
            </a:r>
            <a:r>
              <a:rPr lang="en-US" dirty="0" err="1">
                <a:solidFill>
                  <a:srgbClr val="001D35"/>
                </a:solidFill>
                <a:latin typeface="Google Sans"/>
              </a:rPr>
              <a:t>cristal</a:t>
            </a:r>
            <a:r>
              <a:rPr lang="en-US" dirty="0">
                <a:solidFill>
                  <a:srgbClr val="001D35"/>
                </a:solidFill>
                <a:latin typeface="Google Sans"/>
              </a:rPr>
              <a:t> </a:t>
            </a:r>
            <a:r>
              <a:rPr lang="en-US" dirty="0" err="1">
                <a:solidFill>
                  <a:srgbClr val="001D35"/>
                </a:solidFill>
                <a:latin typeface="Google Sans"/>
              </a:rPr>
              <a:t>lichid</a:t>
            </a:r>
            <a:r>
              <a:rPr lang="en-US" dirty="0">
                <a:solidFill>
                  <a:srgbClr val="001D35"/>
                </a:solidFill>
                <a:latin typeface="Google Sans"/>
              </a:rPr>
              <a:t> </a:t>
            </a:r>
            <a:r>
              <a:rPr lang="en-US" dirty="0" err="1">
                <a:solidFill>
                  <a:srgbClr val="001D35"/>
                </a:solidFill>
                <a:latin typeface="Google Sans"/>
              </a:rPr>
              <a:t>permite</a:t>
            </a:r>
            <a:r>
              <a:rPr lang="en-US" dirty="0">
                <a:solidFill>
                  <a:srgbClr val="001D35"/>
                </a:solidFill>
                <a:latin typeface="Google Sans"/>
              </a:rPr>
              <a:t> </a:t>
            </a:r>
            <a:r>
              <a:rPr lang="en-US" dirty="0" err="1">
                <a:solidFill>
                  <a:srgbClr val="001D35"/>
                </a:solidFill>
                <a:latin typeface="Google Sans"/>
              </a:rPr>
              <a:t>structurilor</a:t>
            </a:r>
            <a:r>
              <a:rPr lang="en-US" dirty="0">
                <a:solidFill>
                  <a:srgbClr val="001D35"/>
                </a:solidFill>
                <a:latin typeface="Google Sans"/>
              </a:rPr>
              <a:t> </a:t>
            </a:r>
            <a:r>
              <a:rPr lang="en-US" dirty="0" err="1">
                <a:solidFill>
                  <a:srgbClr val="001D35"/>
                </a:solidFill>
                <a:latin typeface="Google Sans"/>
              </a:rPr>
              <a:t>biologice</a:t>
            </a:r>
            <a:r>
              <a:rPr lang="en-US" dirty="0">
                <a:solidFill>
                  <a:srgbClr val="001D35"/>
                </a:solidFill>
                <a:latin typeface="Google Sans"/>
              </a:rPr>
              <a:t> </a:t>
            </a:r>
            <a:r>
              <a:rPr lang="en-US" dirty="0" err="1">
                <a:solidFill>
                  <a:srgbClr val="001D35"/>
                </a:solidFill>
                <a:latin typeface="Google Sans"/>
              </a:rPr>
              <a:t>să</a:t>
            </a:r>
            <a:r>
              <a:rPr lang="en-US" dirty="0">
                <a:solidFill>
                  <a:srgbClr val="001D35"/>
                </a:solidFill>
                <a:latin typeface="Google Sans"/>
              </a:rPr>
              <a:t> fie </a:t>
            </a:r>
            <a:r>
              <a:rPr lang="en-US" dirty="0" err="1">
                <a:solidFill>
                  <a:srgbClr val="001D35"/>
                </a:solidFill>
                <a:latin typeface="Google Sans"/>
              </a:rPr>
              <a:t>flexibile</a:t>
            </a:r>
            <a:r>
              <a:rPr lang="en-US" dirty="0">
                <a:solidFill>
                  <a:srgbClr val="001D35"/>
                </a:solidFill>
                <a:latin typeface="Google Sans"/>
              </a:rPr>
              <a:t>, </a:t>
            </a:r>
            <a:r>
              <a:rPr lang="en-US" dirty="0" err="1">
                <a:solidFill>
                  <a:srgbClr val="001D35"/>
                </a:solidFill>
                <a:latin typeface="Google Sans"/>
              </a:rPr>
              <a:t>dar</a:t>
            </a:r>
            <a:r>
              <a:rPr lang="en-US" dirty="0">
                <a:solidFill>
                  <a:srgbClr val="001D35"/>
                </a:solidFill>
                <a:latin typeface="Google Sans"/>
              </a:rPr>
              <a:t> </a:t>
            </a:r>
            <a:r>
              <a:rPr lang="en-US" dirty="0" err="1">
                <a:solidFill>
                  <a:srgbClr val="001D35"/>
                </a:solidFill>
                <a:latin typeface="Google Sans"/>
              </a:rPr>
              <a:t>ordonate</a:t>
            </a:r>
            <a:r>
              <a:rPr lang="en-US" dirty="0">
                <a:solidFill>
                  <a:srgbClr val="001D35"/>
                </a:solidFill>
                <a:latin typeface="Google Sans"/>
              </a:rPr>
              <a:t>, </a:t>
            </a:r>
            <a:r>
              <a:rPr lang="en-US" dirty="0" err="1">
                <a:solidFill>
                  <a:srgbClr val="001D35"/>
                </a:solidFill>
                <a:latin typeface="Google Sans"/>
              </a:rPr>
              <a:t>permițând</a:t>
            </a:r>
            <a:r>
              <a:rPr lang="en-US" dirty="0">
                <a:solidFill>
                  <a:srgbClr val="001D35"/>
                </a:solidFill>
                <a:latin typeface="Google Sans"/>
              </a:rPr>
              <a:t> </a:t>
            </a:r>
            <a:r>
              <a:rPr lang="en-US" dirty="0" err="1">
                <a:solidFill>
                  <a:srgbClr val="001D35"/>
                </a:solidFill>
                <a:latin typeface="Google Sans"/>
              </a:rPr>
              <a:t>integrarea</a:t>
            </a:r>
            <a:r>
              <a:rPr lang="en-US" dirty="0">
                <a:solidFill>
                  <a:srgbClr val="001D35"/>
                </a:solidFill>
                <a:latin typeface="Google Sans"/>
              </a:rPr>
              <a:t> </a:t>
            </a:r>
            <a:r>
              <a:rPr lang="en-US" dirty="0" err="1">
                <a:solidFill>
                  <a:srgbClr val="001D35"/>
                </a:solidFill>
                <a:latin typeface="Google Sans"/>
              </a:rPr>
              <a:t>funcțională</a:t>
            </a:r>
            <a:r>
              <a:rPr lang="en-US" dirty="0">
                <a:solidFill>
                  <a:srgbClr val="001D35"/>
                </a:solidFill>
                <a:latin typeface="Google Sans"/>
              </a:rPr>
              <a:t> a </a:t>
            </a:r>
            <a:r>
              <a:rPr lang="en-US" dirty="0" err="1">
                <a:solidFill>
                  <a:srgbClr val="001D35"/>
                </a:solidFill>
                <a:latin typeface="Google Sans"/>
              </a:rPr>
              <a:t>altor</a:t>
            </a:r>
            <a:r>
              <a:rPr lang="en-US" dirty="0">
                <a:solidFill>
                  <a:srgbClr val="001D35"/>
                </a:solidFill>
                <a:latin typeface="Google Sans"/>
              </a:rPr>
              <a:t> molecule, cum </a:t>
            </a:r>
            <a:r>
              <a:rPr lang="en-US" dirty="0" err="1">
                <a:solidFill>
                  <a:srgbClr val="001D35"/>
                </a:solidFill>
                <a:latin typeface="Google Sans"/>
              </a:rPr>
              <a:t>ar</a:t>
            </a:r>
            <a:r>
              <a:rPr lang="en-US" dirty="0">
                <a:solidFill>
                  <a:srgbClr val="001D35"/>
                </a:solidFill>
                <a:latin typeface="Google Sans"/>
              </a:rPr>
              <a:t> fi </a:t>
            </a:r>
            <a:r>
              <a:rPr lang="en-US" dirty="0" err="1">
                <a:solidFill>
                  <a:srgbClr val="001D35"/>
                </a:solidFill>
                <a:latin typeface="Google Sans"/>
              </a:rPr>
              <a:t>proteinele</a:t>
            </a:r>
            <a:r>
              <a:rPr lang="en-US" dirty="0">
                <a:solidFill>
                  <a:srgbClr val="001D35"/>
                </a:solidFill>
                <a:latin typeface="Google Sans"/>
              </a:rPr>
              <a:t>.</a:t>
            </a:r>
          </a:p>
          <a:p>
            <a:pPr>
              <a:lnSpc>
                <a:spcPts val="1800"/>
              </a:lnSpc>
              <a:spcBef>
                <a:spcPts val="750"/>
              </a:spcBef>
              <a:spcAft>
                <a:spcPts val="1500"/>
              </a:spcAft>
            </a:pPr>
            <a:r>
              <a:rPr lang="en-US" b="1" dirty="0" err="1">
                <a:solidFill>
                  <a:srgbClr val="001D35"/>
                </a:solidFill>
                <a:latin typeface="Google Sans"/>
              </a:rPr>
              <a:t>Mecanisme</a:t>
            </a:r>
            <a:r>
              <a:rPr lang="en-US" b="1" dirty="0">
                <a:solidFill>
                  <a:srgbClr val="001D35"/>
                </a:solidFill>
                <a:latin typeface="Google Sans"/>
              </a:rPr>
              <a:t> de </a:t>
            </a:r>
            <a:r>
              <a:rPr lang="en-US" b="1" dirty="0" err="1">
                <a:solidFill>
                  <a:srgbClr val="001D35"/>
                </a:solidFill>
                <a:latin typeface="Google Sans"/>
              </a:rPr>
              <a:t>funcționare</a:t>
            </a:r>
            <a:r>
              <a:rPr lang="en-US" b="1" dirty="0">
                <a:solidFill>
                  <a:srgbClr val="001D35"/>
                </a:solidFill>
                <a:latin typeface="Google Sans"/>
              </a:rPr>
              <a:t>:</a:t>
            </a:r>
            <a:r>
              <a:rPr lang="en-US" dirty="0">
                <a:solidFill>
                  <a:srgbClr val="001D35"/>
                </a:solidFill>
                <a:latin typeface="Google Sans"/>
              </a:rPr>
              <a:t> </a:t>
            </a:r>
          </a:p>
          <a:p>
            <a:pPr>
              <a:lnSpc>
                <a:spcPts val="1800"/>
              </a:lnSpc>
              <a:spcBef>
                <a:spcPts val="750"/>
              </a:spcBef>
              <a:spcAft>
                <a:spcPts val="1500"/>
              </a:spcAft>
            </a:pPr>
            <a:r>
              <a:rPr lang="en-US" dirty="0" err="1">
                <a:solidFill>
                  <a:srgbClr val="001D35"/>
                </a:solidFill>
                <a:latin typeface="Google Sans"/>
              </a:rPr>
              <a:t>Studiul</a:t>
            </a:r>
            <a:r>
              <a:rPr lang="en-US" dirty="0">
                <a:solidFill>
                  <a:srgbClr val="001D35"/>
                </a:solidFill>
                <a:latin typeface="Google Sans"/>
              </a:rPr>
              <a:t> </a:t>
            </a:r>
            <a:r>
              <a:rPr lang="en-US" dirty="0" err="1">
                <a:solidFill>
                  <a:srgbClr val="001D35"/>
                </a:solidFill>
                <a:latin typeface="Google Sans"/>
              </a:rPr>
              <a:t>cristalelor</a:t>
            </a:r>
            <a:r>
              <a:rPr lang="en-US" dirty="0">
                <a:solidFill>
                  <a:srgbClr val="001D35"/>
                </a:solidFill>
                <a:latin typeface="Google Sans"/>
              </a:rPr>
              <a:t> </a:t>
            </a:r>
            <a:r>
              <a:rPr lang="en-US" dirty="0" err="1">
                <a:solidFill>
                  <a:srgbClr val="001D35"/>
                </a:solidFill>
                <a:latin typeface="Google Sans"/>
              </a:rPr>
              <a:t>lichide</a:t>
            </a:r>
            <a:r>
              <a:rPr lang="en-US" dirty="0">
                <a:solidFill>
                  <a:srgbClr val="001D35"/>
                </a:solidFill>
                <a:latin typeface="Google Sans"/>
              </a:rPr>
              <a:t> </a:t>
            </a:r>
            <a:r>
              <a:rPr lang="en-US" dirty="0" err="1">
                <a:solidFill>
                  <a:srgbClr val="001D35"/>
                </a:solidFill>
                <a:latin typeface="Google Sans"/>
              </a:rPr>
              <a:t>ajută</a:t>
            </a:r>
            <a:r>
              <a:rPr lang="en-US" dirty="0">
                <a:solidFill>
                  <a:srgbClr val="001D35"/>
                </a:solidFill>
                <a:latin typeface="Google Sans"/>
              </a:rPr>
              <a:t> la </a:t>
            </a:r>
            <a:r>
              <a:rPr lang="en-US" dirty="0" err="1">
                <a:solidFill>
                  <a:srgbClr val="001D35"/>
                </a:solidFill>
                <a:latin typeface="Google Sans"/>
              </a:rPr>
              <a:t>înțelegerea</a:t>
            </a:r>
            <a:r>
              <a:rPr lang="en-US" dirty="0">
                <a:solidFill>
                  <a:srgbClr val="001D35"/>
                </a:solidFill>
                <a:latin typeface="Google Sans"/>
              </a:rPr>
              <a:t> </a:t>
            </a:r>
            <a:r>
              <a:rPr lang="en-US" dirty="0" err="1">
                <a:solidFill>
                  <a:srgbClr val="001D35"/>
                </a:solidFill>
                <a:latin typeface="Google Sans"/>
              </a:rPr>
              <a:t>modului</a:t>
            </a:r>
            <a:r>
              <a:rPr lang="en-US" dirty="0">
                <a:solidFill>
                  <a:srgbClr val="001D35"/>
                </a:solidFill>
                <a:latin typeface="Google Sans"/>
              </a:rPr>
              <a:t> </a:t>
            </a:r>
            <a:r>
              <a:rPr lang="en-US" dirty="0" err="1">
                <a:solidFill>
                  <a:srgbClr val="001D35"/>
                </a:solidFill>
                <a:latin typeface="Google Sans"/>
              </a:rPr>
              <a:t>în</a:t>
            </a:r>
            <a:r>
              <a:rPr lang="en-US" dirty="0">
                <a:solidFill>
                  <a:srgbClr val="001D35"/>
                </a:solidFill>
                <a:latin typeface="Google Sans"/>
              </a:rPr>
              <a:t> care se </a:t>
            </a:r>
            <a:r>
              <a:rPr lang="en-US" dirty="0" err="1">
                <a:solidFill>
                  <a:srgbClr val="001D35"/>
                </a:solidFill>
                <a:latin typeface="Google Sans"/>
              </a:rPr>
              <a:t>formează</a:t>
            </a:r>
            <a:r>
              <a:rPr lang="en-US" dirty="0">
                <a:solidFill>
                  <a:srgbClr val="001D35"/>
                </a:solidFill>
                <a:latin typeface="Google Sans"/>
              </a:rPr>
              <a:t> </a:t>
            </a:r>
            <a:r>
              <a:rPr lang="en-US" dirty="0" err="1">
                <a:solidFill>
                  <a:srgbClr val="001D35"/>
                </a:solidFill>
                <a:latin typeface="Google Sans"/>
              </a:rPr>
              <a:t>și</a:t>
            </a:r>
            <a:r>
              <a:rPr lang="en-US" dirty="0">
                <a:solidFill>
                  <a:srgbClr val="001D35"/>
                </a:solidFill>
                <a:latin typeface="Google Sans"/>
              </a:rPr>
              <a:t> </a:t>
            </a:r>
            <a:r>
              <a:rPr lang="en-US" dirty="0" err="1">
                <a:solidFill>
                  <a:srgbClr val="001D35"/>
                </a:solidFill>
                <a:latin typeface="Google Sans"/>
              </a:rPr>
              <a:t>funcționează</a:t>
            </a:r>
            <a:r>
              <a:rPr lang="en-US" dirty="0">
                <a:solidFill>
                  <a:srgbClr val="001D35"/>
                </a:solidFill>
                <a:latin typeface="Google Sans"/>
              </a:rPr>
              <a:t> </a:t>
            </a:r>
            <a:r>
              <a:rPr lang="en-US" dirty="0" err="1">
                <a:solidFill>
                  <a:srgbClr val="001D35"/>
                </a:solidFill>
                <a:latin typeface="Google Sans"/>
              </a:rPr>
              <a:t>structuri</a:t>
            </a:r>
            <a:r>
              <a:rPr lang="en-US" dirty="0">
                <a:solidFill>
                  <a:srgbClr val="001D35"/>
                </a:solidFill>
                <a:latin typeface="Google Sans"/>
              </a:rPr>
              <a:t> </a:t>
            </a:r>
            <a:r>
              <a:rPr lang="en-US" dirty="0" err="1">
                <a:solidFill>
                  <a:srgbClr val="001D35"/>
                </a:solidFill>
                <a:latin typeface="Google Sans"/>
              </a:rPr>
              <a:t>biologice</a:t>
            </a:r>
            <a:r>
              <a:rPr lang="en-US" dirty="0">
                <a:solidFill>
                  <a:srgbClr val="001D35"/>
                </a:solidFill>
                <a:latin typeface="Google Sans"/>
              </a:rPr>
              <a:t> </a:t>
            </a:r>
            <a:r>
              <a:rPr lang="en-US" dirty="0" err="1">
                <a:solidFill>
                  <a:srgbClr val="001D35"/>
                </a:solidFill>
                <a:latin typeface="Google Sans"/>
              </a:rPr>
              <a:t>complexe</a:t>
            </a:r>
            <a:r>
              <a:rPr lang="en-US" dirty="0">
                <a:solidFill>
                  <a:srgbClr val="001D35"/>
                </a:solidFill>
                <a:latin typeface="Google Sans"/>
              </a:rPr>
              <a:t>, precum </a:t>
            </a:r>
            <a:r>
              <a:rPr lang="en-US" dirty="0" err="1">
                <a:solidFill>
                  <a:srgbClr val="001D35"/>
                </a:solidFill>
                <a:latin typeface="Google Sans"/>
              </a:rPr>
              <a:t>membranele</a:t>
            </a:r>
            <a:r>
              <a:rPr lang="en-US" dirty="0">
                <a:solidFill>
                  <a:srgbClr val="001D35"/>
                </a:solidFill>
                <a:latin typeface="Google Sans"/>
              </a:rPr>
              <a:t> </a:t>
            </a:r>
            <a:r>
              <a:rPr lang="en-US" dirty="0" err="1">
                <a:solidFill>
                  <a:srgbClr val="001D35"/>
                </a:solidFill>
                <a:latin typeface="Google Sans"/>
              </a:rPr>
              <a:t>celulare</a:t>
            </a:r>
            <a:r>
              <a:rPr lang="en-US" dirty="0">
                <a:solidFill>
                  <a:srgbClr val="001D35"/>
                </a:solidFill>
                <a:latin typeface="Google Sans"/>
              </a:rPr>
              <a:t> </a:t>
            </a:r>
            <a:r>
              <a:rPr lang="en-US" dirty="0" err="1">
                <a:solidFill>
                  <a:srgbClr val="001D35"/>
                </a:solidFill>
                <a:latin typeface="Google Sans"/>
              </a:rPr>
              <a:t>sau</a:t>
            </a:r>
            <a:r>
              <a:rPr lang="en-US" dirty="0">
                <a:solidFill>
                  <a:srgbClr val="001D35"/>
                </a:solidFill>
                <a:latin typeface="Google Sans"/>
              </a:rPr>
              <a:t> </a:t>
            </a:r>
            <a:r>
              <a:rPr lang="en-US" dirty="0" err="1">
                <a:solidFill>
                  <a:srgbClr val="001D35"/>
                </a:solidFill>
                <a:latin typeface="Google Sans"/>
              </a:rPr>
              <a:t>fibrele</a:t>
            </a:r>
            <a:r>
              <a:rPr lang="en-US" dirty="0">
                <a:solidFill>
                  <a:srgbClr val="001D35"/>
                </a:solidFill>
                <a:latin typeface="Google Sans"/>
              </a:rPr>
              <a:t> de </a:t>
            </a:r>
            <a:r>
              <a:rPr lang="en-US" dirty="0" err="1">
                <a:solidFill>
                  <a:srgbClr val="001D35"/>
                </a:solidFill>
                <a:latin typeface="Google Sans"/>
              </a:rPr>
              <a:t>mătase</a:t>
            </a:r>
            <a:r>
              <a:rPr lang="en-US" dirty="0">
                <a:solidFill>
                  <a:srgbClr val="001D35"/>
                </a:solidFill>
                <a:latin typeface="Google Sans"/>
              </a:rPr>
              <a:t>.</a:t>
            </a:r>
          </a:p>
          <a:p>
            <a:endParaRPr lang="en-US" dirty="0"/>
          </a:p>
        </p:txBody>
      </p:sp>
    </p:spTree>
    <p:extLst>
      <p:ext uri="{BB962C8B-B14F-4D97-AF65-F5344CB8AC3E}">
        <p14:creationId xmlns:p14="http://schemas.microsoft.com/office/powerpoint/2010/main" val="21845881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3F7D-4AC4-9778-7ACA-7A3012D39C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C4D0E4-8449-5F92-714D-878CF75C35EA}"/>
              </a:ext>
            </a:extLst>
          </p:cNvPr>
          <p:cNvSpPr>
            <a:spLocks noGrp="1"/>
          </p:cNvSpPr>
          <p:nvPr>
            <p:ph idx="1"/>
          </p:nvPr>
        </p:nvSpPr>
        <p:spPr/>
        <p:txBody>
          <a:bodyPr/>
          <a:lstStyle/>
          <a:p>
            <a:r>
              <a:rPr lang="en-US" dirty="0" err="1"/>
              <a:t>Biofizica</a:t>
            </a:r>
            <a:r>
              <a:rPr lang="en-US" dirty="0"/>
              <a:t> </a:t>
            </a:r>
            <a:r>
              <a:rPr lang="en-US" dirty="0" err="1"/>
              <a:t>studiază</a:t>
            </a:r>
            <a:r>
              <a:rPr lang="en-US" dirty="0"/>
              <a:t> </a:t>
            </a:r>
            <a:r>
              <a:rPr lang="en-US" dirty="0" err="1"/>
              <a:t>cristalele</a:t>
            </a:r>
            <a:r>
              <a:rPr lang="en-US" dirty="0"/>
              <a:t> </a:t>
            </a:r>
            <a:r>
              <a:rPr lang="en-US" dirty="0" err="1"/>
              <a:t>lichide</a:t>
            </a:r>
            <a:r>
              <a:rPr lang="en-US" dirty="0"/>
              <a:t> (LC) ca o </a:t>
            </a:r>
            <a:r>
              <a:rPr lang="en-US" dirty="0" err="1"/>
              <a:t>proprietate</a:t>
            </a:r>
            <a:r>
              <a:rPr lang="en-US" dirty="0"/>
              <a:t> </a:t>
            </a:r>
            <a:r>
              <a:rPr lang="en-US" dirty="0" err="1"/>
              <a:t>fundamentală</a:t>
            </a:r>
            <a:r>
              <a:rPr lang="en-US" dirty="0"/>
              <a:t> a </a:t>
            </a:r>
            <a:r>
              <a:rPr lang="en-US" dirty="0" err="1"/>
              <a:t>sistemelor</a:t>
            </a:r>
            <a:r>
              <a:rPr lang="en-US" dirty="0"/>
              <a:t> </a:t>
            </a:r>
            <a:r>
              <a:rPr lang="en-US" dirty="0" err="1"/>
              <a:t>biologice</a:t>
            </a:r>
            <a:r>
              <a:rPr lang="en-US" dirty="0"/>
              <a:t>, cum </a:t>
            </a:r>
            <a:r>
              <a:rPr lang="en-US" dirty="0" err="1"/>
              <a:t>ar</a:t>
            </a:r>
            <a:r>
              <a:rPr lang="en-US" dirty="0"/>
              <a:t> fi </a:t>
            </a:r>
            <a:r>
              <a:rPr lang="en-US" dirty="0" err="1"/>
              <a:t>membranele</a:t>
            </a:r>
            <a:r>
              <a:rPr lang="en-US" dirty="0"/>
              <a:t> </a:t>
            </a:r>
            <a:r>
              <a:rPr lang="en-US" dirty="0" err="1"/>
              <a:t>celulare</a:t>
            </a:r>
            <a:r>
              <a:rPr lang="en-US" dirty="0"/>
              <a:t>, care </a:t>
            </a:r>
            <a:r>
              <a:rPr lang="en-US" dirty="0" err="1"/>
              <a:t>există</a:t>
            </a:r>
            <a:r>
              <a:rPr lang="en-US" dirty="0"/>
              <a:t> </a:t>
            </a:r>
            <a:r>
              <a:rPr lang="en-US" dirty="0" err="1"/>
              <a:t>într</a:t>
            </a:r>
            <a:r>
              <a:rPr lang="en-US" dirty="0"/>
              <a:t>-o stare </a:t>
            </a:r>
            <a:r>
              <a:rPr lang="en-US" dirty="0" err="1"/>
              <a:t>cristalină</a:t>
            </a:r>
            <a:r>
              <a:rPr lang="en-US" dirty="0"/>
              <a:t> </a:t>
            </a:r>
            <a:r>
              <a:rPr lang="en-US" dirty="0" err="1"/>
              <a:t>lichidă</a:t>
            </a:r>
            <a:r>
              <a:rPr lang="en-US" dirty="0"/>
              <a:t>. </a:t>
            </a:r>
            <a:endParaRPr lang="ru-RU" dirty="0"/>
          </a:p>
          <a:p>
            <a:r>
              <a:rPr lang="en-US" dirty="0" err="1"/>
              <a:t>Cristalele</a:t>
            </a:r>
            <a:r>
              <a:rPr lang="en-US" dirty="0"/>
              <a:t> </a:t>
            </a:r>
            <a:r>
              <a:rPr lang="en-US" dirty="0" err="1"/>
              <a:t>lichide</a:t>
            </a:r>
            <a:r>
              <a:rPr lang="en-US" dirty="0"/>
              <a:t> </a:t>
            </a:r>
            <a:r>
              <a:rPr lang="en-US" dirty="0" err="1"/>
              <a:t>joacă</a:t>
            </a:r>
            <a:r>
              <a:rPr lang="en-US" dirty="0"/>
              <a:t>, de </a:t>
            </a:r>
            <a:r>
              <a:rPr lang="en-US" dirty="0" err="1"/>
              <a:t>asemenea</a:t>
            </a:r>
            <a:r>
              <a:rPr lang="en-US" dirty="0"/>
              <a:t>, un </a:t>
            </a:r>
            <a:r>
              <a:rPr lang="en-US" dirty="0" err="1"/>
              <a:t>rol</a:t>
            </a:r>
            <a:r>
              <a:rPr lang="en-US" dirty="0"/>
              <a:t> </a:t>
            </a:r>
            <a:r>
              <a:rPr lang="en-US" dirty="0" err="1"/>
              <a:t>în</a:t>
            </a:r>
            <a:r>
              <a:rPr lang="en-US" dirty="0"/>
              <a:t> </a:t>
            </a:r>
            <a:r>
              <a:rPr lang="en-US" dirty="0" err="1"/>
              <a:t>procese</a:t>
            </a:r>
            <a:r>
              <a:rPr lang="en-US" dirty="0"/>
              <a:t> </a:t>
            </a:r>
            <a:r>
              <a:rPr lang="en-US" dirty="0" err="1"/>
              <a:t>vitale</a:t>
            </a:r>
            <a:r>
              <a:rPr lang="en-US" dirty="0"/>
              <a:t>, cum </a:t>
            </a:r>
            <a:r>
              <a:rPr lang="en-US" dirty="0" err="1"/>
              <a:t>ar</a:t>
            </a:r>
            <a:r>
              <a:rPr lang="en-US" dirty="0"/>
              <a:t> fi </a:t>
            </a:r>
            <a:r>
              <a:rPr lang="en-US" dirty="0" err="1"/>
              <a:t>transportul</a:t>
            </a:r>
            <a:r>
              <a:rPr lang="en-US" dirty="0"/>
              <a:t> </a:t>
            </a:r>
            <a:r>
              <a:rPr lang="en-US" dirty="0" err="1"/>
              <a:t>ionilor</a:t>
            </a:r>
            <a:r>
              <a:rPr lang="en-US" dirty="0"/>
              <a:t> </a:t>
            </a:r>
            <a:r>
              <a:rPr lang="en-US" dirty="0" err="1"/>
              <a:t>și</a:t>
            </a:r>
            <a:r>
              <a:rPr lang="en-US" dirty="0"/>
              <a:t> </a:t>
            </a:r>
            <a:r>
              <a:rPr lang="en-US" dirty="0" err="1"/>
              <a:t>fotosinteza</a:t>
            </a:r>
            <a:r>
              <a:rPr lang="en-US" dirty="0"/>
              <a:t>. </a:t>
            </a:r>
            <a:endParaRPr lang="ru-RU" dirty="0"/>
          </a:p>
          <a:p>
            <a:r>
              <a:rPr lang="en-US" dirty="0" err="1"/>
              <a:t>În</a:t>
            </a:r>
            <a:r>
              <a:rPr lang="en-US" dirty="0"/>
              <a:t> </a:t>
            </a:r>
            <a:r>
              <a:rPr lang="en-US" dirty="0" err="1"/>
              <a:t>medicină</a:t>
            </a:r>
            <a:r>
              <a:rPr lang="en-US" dirty="0"/>
              <a:t>, LC-urile sunt </a:t>
            </a:r>
            <a:r>
              <a:rPr lang="en-US" dirty="0" err="1"/>
              <a:t>utilizate</a:t>
            </a:r>
            <a:r>
              <a:rPr lang="en-US" dirty="0"/>
              <a:t> </a:t>
            </a:r>
            <a:r>
              <a:rPr lang="en-US" dirty="0" err="1"/>
              <a:t>pentru</a:t>
            </a:r>
            <a:r>
              <a:rPr lang="en-US" dirty="0"/>
              <a:t> </a:t>
            </a:r>
            <a:r>
              <a:rPr lang="en-US" dirty="0" err="1"/>
              <a:t>diagnosticarea</a:t>
            </a:r>
            <a:r>
              <a:rPr lang="en-US" dirty="0"/>
              <a:t> </a:t>
            </a:r>
            <a:r>
              <a:rPr lang="en-US" dirty="0" err="1"/>
              <a:t>inflamației</a:t>
            </a:r>
            <a:r>
              <a:rPr lang="en-US" dirty="0"/>
              <a:t> </a:t>
            </a:r>
            <a:r>
              <a:rPr lang="en-US" dirty="0" err="1"/>
              <a:t>și</a:t>
            </a:r>
            <a:r>
              <a:rPr lang="en-US" dirty="0"/>
              <a:t> a </a:t>
            </a:r>
            <a:r>
              <a:rPr lang="en-US" dirty="0" err="1"/>
              <a:t>tumorilor</a:t>
            </a:r>
            <a:r>
              <a:rPr lang="en-US" dirty="0"/>
              <a:t> </a:t>
            </a:r>
            <a:r>
              <a:rPr lang="en-US" dirty="0" err="1"/>
              <a:t>folosind</a:t>
            </a:r>
            <a:r>
              <a:rPr lang="en-US" dirty="0"/>
              <a:t> </a:t>
            </a:r>
            <a:r>
              <a:rPr lang="en-US" dirty="0" err="1"/>
              <a:t>indicatori</a:t>
            </a:r>
            <a:r>
              <a:rPr lang="en-US" dirty="0"/>
              <a:t> de </a:t>
            </a:r>
            <a:r>
              <a:rPr lang="en-US" dirty="0" err="1"/>
              <a:t>imagistică</a:t>
            </a:r>
            <a:r>
              <a:rPr lang="en-US" dirty="0"/>
              <a:t> </a:t>
            </a:r>
            <a:r>
              <a:rPr lang="en-US" dirty="0" err="1"/>
              <a:t>termică</a:t>
            </a:r>
            <a:r>
              <a:rPr lang="en-US" dirty="0"/>
              <a:t>, precum </a:t>
            </a:r>
            <a:r>
              <a:rPr lang="en-US" dirty="0" err="1"/>
              <a:t>și</a:t>
            </a:r>
            <a:r>
              <a:rPr lang="en-US" dirty="0"/>
              <a:t> </a:t>
            </a:r>
            <a:r>
              <a:rPr lang="en-US" dirty="0" err="1"/>
              <a:t>în</a:t>
            </a:r>
            <a:r>
              <a:rPr lang="en-US" dirty="0"/>
              <a:t> </a:t>
            </a:r>
            <a:r>
              <a:rPr lang="en-US" dirty="0" err="1"/>
              <a:t>crearea</a:t>
            </a:r>
            <a:r>
              <a:rPr lang="en-US" dirty="0"/>
              <a:t> de </a:t>
            </a:r>
            <a:r>
              <a:rPr lang="en-US" dirty="0" err="1"/>
              <a:t>senzori</a:t>
            </a:r>
            <a:r>
              <a:rPr lang="en-US" dirty="0"/>
              <a:t> </a:t>
            </a:r>
            <a:r>
              <a:rPr lang="en-US" dirty="0" err="1"/>
              <a:t>medicali</a:t>
            </a:r>
            <a:r>
              <a:rPr lang="en-US" dirty="0"/>
              <a:t>.</a:t>
            </a:r>
          </a:p>
        </p:txBody>
      </p:sp>
    </p:spTree>
    <p:extLst>
      <p:ext uri="{BB962C8B-B14F-4D97-AF65-F5344CB8AC3E}">
        <p14:creationId xmlns:p14="http://schemas.microsoft.com/office/powerpoint/2010/main" val="2247984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B381-F3DB-87CB-A90C-132A7E1B3853}"/>
              </a:ext>
            </a:extLst>
          </p:cNvPr>
          <p:cNvSpPr>
            <a:spLocks noGrp="1"/>
          </p:cNvSpPr>
          <p:nvPr>
            <p:ph type="title"/>
          </p:nvPr>
        </p:nvSpPr>
        <p:spPr/>
        <p:txBody>
          <a:bodyPr/>
          <a:lstStyle/>
          <a:p>
            <a:r>
              <a:rPr lang="en-US" b="1" dirty="0" err="1"/>
              <a:t>Cristale</a:t>
            </a:r>
            <a:r>
              <a:rPr lang="en-US" b="1" dirty="0"/>
              <a:t> </a:t>
            </a:r>
            <a:r>
              <a:rPr lang="en-US" b="1" dirty="0" err="1"/>
              <a:t>lichide</a:t>
            </a:r>
            <a:r>
              <a:rPr lang="en-US" b="1" dirty="0"/>
              <a:t> </a:t>
            </a:r>
            <a:r>
              <a:rPr lang="en-US" b="1" dirty="0" err="1"/>
              <a:t>în</a:t>
            </a:r>
            <a:r>
              <a:rPr lang="en-US" b="1" dirty="0"/>
              <a:t> </a:t>
            </a:r>
            <a:r>
              <a:rPr lang="en-US" b="1" dirty="0" err="1"/>
              <a:t>biologie</a:t>
            </a:r>
            <a:r>
              <a:rPr lang="en-US" b="1" dirty="0"/>
              <a:t> </a:t>
            </a:r>
            <a:r>
              <a:rPr lang="en-US" b="1" dirty="0" err="1"/>
              <a:t>și</a:t>
            </a:r>
            <a:r>
              <a:rPr lang="en-US" b="1" dirty="0"/>
              <a:t> </a:t>
            </a:r>
            <a:r>
              <a:rPr lang="en-US" b="1" dirty="0" err="1"/>
              <a:t>medicină</a:t>
            </a:r>
            <a:br>
              <a:rPr lang="ru-RU" b="1" dirty="0"/>
            </a:br>
            <a:endParaRPr lang="en-US" dirty="0"/>
          </a:p>
        </p:txBody>
      </p:sp>
      <p:sp>
        <p:nvSpPr>
          <p:cNvPr id="3" name="Content Placeholder 2">
            <a:extLst>
              <a:ext uri="{FF2B5EF4-FFF2-40B4-BE49-F238E27FC236}">
                <a16:creationId xmlns:a16="http://schemas.microsoft.com/office/drawing/2014/main" id="{783DC326-E1DB-DF64-BDE0-8888CC9C74B6}"/>
              </a:ext>
            </a:extLst>
          </p:cNvPr>
          <p:cNvSpPr>
            <a:spLocks noGrp="1"/>
          </p:cNvSpPr>
          <p:nvPr>
            <p:ph idx="1"/>
          </p:nvPr>
        </p:nvSpPr>
        <p:spPr>
          <a:xfrm>
            <a:off x="838200" y="1351722"/>
            <a:ext cx="10515600" cy="4825241"/>
          </a:xfrm>
        </p:spPr>
        <p:txBody>
          <a:bodyPr>
            <a:normAutofit/>
          </a:bodyPr>
          <a:lstStyle/>
          <a:p>
            <a:r>
              <a:rPr lang="en-US" b="1" dirty="0"/>
              <a:t>Membrane </a:t>
            </a:r>
            <a:r>
              <a:rPr lang="en-US" b="1" dirty="0" err="1"/>
              <a:t>celulare</a:t>
            </a:r>
            <a:r>
              <a:rPr lang="en-US" b="1" dirty="0"/>
              <a:t>: </a:t>
            </a:r>
            <a:r>
              <a:rPr lang="en-US" dirty="0" err="1"/>
              <a:t>Membranele</a:t>
            </a:r>
            <a:r>
              <a:rPr lang="en-US" dirty="0"/>
              <a:t> </a:t>
            </a:r>
            <a:r>
              <a:rPr lang="en-US" dirty="0" err="1"/>
              <a:t>celulare</a:t>
            </a:r>
            <a:r>
              <a:rPr lang="en-US" dirty="0"/>
              <a:t> au o </a:t>
            </a:r>
            <a:r>
              <a:rPr lang="en-US" dirty="0" err="1"/>
              <a:t>structură</a:t>
            </a:r>
            <a:r>
              <a:rPr lang="en-US" dirty="0"/>
              <a:t> </a:t>
            </a:r>
            <a:r>
              <a:rPr lang="en-US" dirty="0" err="1"/>
              <a:t>cristalină</a:t>
            </a:r>
            <a:r>
              <a:rPr lang="en-US" dirty="0"/>
              <a:t> </a:t>
            </a:r>
            <a:r>
              <a:rPr lang="en-US" dirty="0" err="1"/>
              <a:t>lichidă</a:t>
            </a:r>
            <a:r>
              <a:rPr lang="en-US" dirty="0"/>
              <a:t>, </a:t>
            </a:r>
            <a:r>
              <a:rPr lang="en-US" dirty="0" err="1"/>
              <a:t>importantă</a:t>
            </a:r>
            <a:r>
              <a:rPr lang="en-US" dirty="0"/>
              <a:t> </a:t>
            </a:r>
            <a:r>
              <a:rPr lang="en-US" dirty="0" err="1"/>
              <a:t>pentru</a:t>
            </a:r>
            <a:r>
              <a:rPr lang="en-US" dirty="0"/>
              <a:t> </a:t>
            </a:r>
            <a:r>
              <a:rPr lang="en-US" dirty="0" err="1"/>
              <a:t>funcțiile</a:t>
            </a:r>
            <a:r>
              <a:rPr lang="en-US" dirty="0"/>
              <a:t> lor, </a:t>
            </a:r>
            <a:r>
              <a:rPr lang="en-US" dirty="0" err="1"/>
              <a:t>inclusiv</a:t>
            </a:r>
            <a:r>
              <a:rPr lang="en-US" dirty="0"/>
              <a:t> </a:t>
            </a:r>
            <a:r>
              <a:rPr lang="en-US" dirty="0" err="1"/>
              <a:t>transportul</a:t>
            </a:r>
            <a:r>
              <a:rPr lang="en-US" dirty="0"/>
              <a:t> </a:t>
            </a:r>
            <a:r>
              <a:rPr lang="en-US" dirty="0" err="1"/>
              <a:t>substanțelor</a:t>
            </a:r>
            <a:r>
              <a:rPr lang="en-US" dirty="0"/>
              <a:t>.</a:t>
            </a:r>
            <a:endParaRPr lang="ru-RU" dirty="0"/>
          </a:p>
          <a:p>
            <a:r>
              <a:rPr lang="en-US" b="1" dirty="0"/>
              <a:t>Molecule biologic active: </a:t>
            </a:r>
            <a:r>
              <a:rPr lang="en-US" dirty="0" err="1"/>
              <a:t>Unele</a:t>
            </a:r>
            <a:r>
              <a:rPr lang="en-US" dirty="0"/>
              <a:t> molecule </a:t>
            </a:r>
            <a:r>
              <a:rPr lang="en-US" dirty="0" err="1"/>
              <a:t>biologice</a:t>
            </a:r>
            <a:r>
              <a:rPr lang="en-US" dirty="0"/>
              <a:t> </a:t>
            </a:r>
            <a:r>
              <a:rPr lang="en-US" dirty="0" err="1"/>
              <a:t>complexe</a:t>
            </a:r>
            <a:r>
              <a:rPr lang="en-US" dirty="0"/>
              <a:t>, cum </a:t>
            </a:r>
            <a:r>
              <a:rPr lang="en-US" dirty="0" err="1"/>
              <a:t>ar</a:t>
            </a:r>
            <a:r>
              <a:rPr lang="en-US" dirty="0"/>
              <a:t> fi ADN-ul </a:t>
            </a:r>
            <a:r>
              <a:rPr lang="en-US" dirty="0" err="1"/>
              <a:t>și</a:t>
            </a:r>
            <a:r>
              <a:rPr lang="en-US" dirty="0"/>
              <a:t> </a:t>
            </a:r>
            <a:r>
              <a:rPr lang="en-US" dirty="0" err="1"/>
              <a:t>virusurile</a:t>
            </a:r>
            <a:r>
              <a:rPr lang="en-US" dirty="0"/>
              <a:t> </a:t>
            </a:r>
            <a:r>
              <a:rPr lang="en-US" dirty="0" err="1"/>
              <a:t>întregi</a:t>
            </a:r>
            <a:r>
              <a:rPr lang="en-US" dirty="0"/>
              <a:t>, pot </a:t>
            </a:r>
            <a:r>
              <a:rPr lang="en-US" dirty="0" err="1"/>
              <a:t>exista</a:t>
            </a:r>
            <a:r>
              <a:rPr lang="en-US" dirty="0"/>
              <a:t> </a:t>
            </a:r>
            <a:r>
              <a:rPr lang="en-US" dirty="0" err="1"/>
              <a:t>în</a:t>
            </a:r>
            <a:r>
              <a:rPr lang="en-US" dirty="0"/>
              <a:t> stare </a:t>
            </a:r>
            <a:r>
              <a:rPr lang="en-US" dirty="0" err="1"/>
              <a:t>cristalină</a:t>
            </a:r>
            <a:r>
              <a:rPr lang="en-US" dirty="0"/>
              <a:t> </a:t>
            </a:r>
            <a:r>
              <a:rPr lang="en-US" dirty="0" err="1"/>
              <a:t>lichidă</a:t>
            </a:r>
            <a:r>
              <a:rPr lang="en-US" dirty="0"/>
              <a:t>.</a:t>
            </a:r>
            <a:endParaRPr lang="ru-RU" dirty="0"/>
          </a:p>
          <a:p>
            <a:r>
              <a:rPr lang="en-US" b="1" dirty="0"/>
              <a:t>Diagnostic: </a:t>
            </a:r>
            <a:r>
              <a:rPr lang="en-US" dirty="0" err="1"/>
              <a:t>Indicatorii</a:t>
            </a:r>
            <a:r>
              <a:rPr lang="en-US" dirty="0"/>
              <a:t> cu </a:t>
            </a:r>
            <a:r>
              <a:rPr lang="en-US" dirty="0" err="1"/>
              <a:t>cristale</a:t>
            </a:r>
            <a:r>
              <a:rPr lang="en-US" dirty="0"/>
              <a:t> </a:t>
            </a:r>
            <a:r>
              <a:rPr lang="en-US" dirty="0" err="1"/>
              <a:t>lichide</a:t>
            </a:r>
            <a:r>
              <a:rPr lang="en-US" dirty="0"/>
              <a:t> pot </a:t>
            </a:r>
            <a:r>
              <a:rPr lang="en-US" dirty="0" err="1"/>
              <a:t>detecta</a:t>
            </a:r>
            <a:r>
              <a:rPr lang="en-US" dirty="0"/>
              <a:t> </a:t>
            </a:r>
            <a:r>
              <a:rPr lang="en-US" dirty="0" err="1"/>
              <a:t>inflamații</a:t>
            </a:r>
            <a:r>
              <a:rPr lang="en-US" dirty="0"/>
              <a:t> </a:t>
            </a:r>
            <a:r>
              <a:rPr lang="en-US" dirty="0" err="1"/>
              <a:t>ascunse</a:t>
            </a:r>
            <a:r>
              <a:rPr lang="en-US" dirty="0"/>
              <a:t>, </a:t>
            </a:r>
            <a:r>
              <a:rPr lang="en-US" dirty="0" err="1"/>
              <a:t>tumori</a:t>
            </a:r>
            <a:r>
              <a:rPr lang="en-US" dirty="0"/>
              <a:t> </a:t>
            </a:r>
            <a:r>
              <a:rPr lang="en-US" dirty="0" err="1"/>
              <a:t>și</a:t>
            </a:r>
            <a:r>
              <a:rPr lang="en-US" dirty="0"/>
              <a:t> </a:t>
            </a:r>
            <a:r>
              <a:rPr lang="en-US" dirty="0" err="1"/>
              <a:t>alte</a:t>
            </a:r>
            <a:r>
              <a:rPr lang="en-US" dirty="0"/>
              <a:t> </a:t>
            </a:r>
            <a:r>
              <a:rPr lang="en-US" dirty="0" err="1"/>
              <a:t>procese</a:t>
            </a:r>
            <a:r>
              <a:rPr lang="en-US" dirty="0"/>
              <a:t> </a:t>
            </a:r>
            <a:r>
              <a:rPr lang="en-US" dirty="0" err="1"/>
              <a:t>patologice</a:t>
            </a:r>
            <a:r>
              <a:rPr lang="en-US" dirty="0"/>
              <a:t> la </a:t>
            </a:r>
            <a:r>
              <a:rPr lang="en-US" dirty="0" err="1"/>
              <a:t>nivelul</a:t>
            </a:r>
            <a:r>
              <a:rPr lang="en-US" dirty="0"/>
              <a:t> </a:t>
            </a:r>
            <a:r>
              <a:rPr lang="en-US" dirty="0" err="1"/>
              <a:t>pielii</a:t>
            </a:r>
            <a:r>
              <a:rPr lang="en-US" dirty="0"/>
              <a:t>, </a:t>
            </a:r>
            <a:r>
              <a:rPr lang="en-US" dirty="0" err="1"/>
              <a:t>fiind</a:t>
            </a:r>
            <a:r>
              <a:rPr lang="en-US" dirty="0"/>
              <a:t> </a:t>
            </a:r>
            <a:r>
              <a:rPr lang="en-US" dirty="0" err="1"/>
              <a:t>utilizați</a:t>
            </a:r>
            <a:r>
              <a:rPr lang="en-US" dirty="0"/>
              <a:t> </a:t>
            </a:r>
            <a:r>
              <a:rPr lang="en-US" dirty="0" err="1"/>
              <a:t>în</a:t>
            </a:r>
            <a:r>
              <a:rPr lang="en-US" dirty="0"/>
              <a:t> </a:t>
            </a:r>
            <a:r>
              <a:rPr lang="en-US" dirty="0" err="1"/>
              <a:t>medicină</a:t>
            </a:r>
            <a:r>
              <a:rPr lang="en-US" dirty="0"/>
              <a:t> </a:t>
            </a:r>
            <a:r>
              <a:rPr lang="en-US" dirty="0" err="1"/>
              <a:t>pentru</a:t>
            </a:r>
            <a:r>
              <a:rPr lang="en-US" dirty="0"/>
              <a:t> </a:t>
            </a:r>
            <a:r>
              <a:rPr lang="en-US" dirty="0" err="1"/>
              <a:t>diagnosticarea</a:t>
            </a:r>
            <a:r>
              <a:rPr lang="en-US" dirty="0"/>
              <a:t> </a:t>
            </a:r>
            <a:r>
              <a:rPr lang="en-US" dirty="0" err="1"/>
              <a:t>precoce</a:t>
            </a:r>
            <a:r>
              <a:rPr lang="en-US" dirty="0"/>
              <a:t>.</a:t>
            </a:r>
            <a:endParaRPr lang="ru-RU" dirty="0"/>
          </a:p>
          <a:p>
            <a:r>
              <a:rPr lang="en-US" b="1" dirty="0" err="1"/>
              <a:t>Efecte</a:t>
            </a:r>
            <a:r>
              <a:rPr lang="en-US" b="1" dirty="0"/>
              <a:t> </a:t>
            </a:r>
            <a:r>
              <a:rPr lang="en-US" b="1" dirty="0" err="1"/>
              <a:t>asupra</a:t>
            </a:r>
            <a:r>
              <a:rPr lang="en-US" b="1" dirty="0"/>
              <a:t> </a:t>
            </a:r>
            <a:r>
              <a:rPr lang="en-US" b="1" dirty="0" err="1"/>
              <a:t>sănătății</a:t>
            </a:r>
            <a:r>
              <a:rPr lang="en-US" b="1" dirty="0"/>
              <a:t>: </a:t>
            </a:r>
            <a:r>
              <a:rPr lang="en-US" dirty="0" err="1"/>
              <a:t>Tulburările</a:t>
            </a:r>
            <a:r>
              <a:rPr lang="en-US" dirty="0"/>
              <a:t> </a:t>
            </a:r>
            <a:r>
              <a:rPr lang="en-US" dirty="0" err="1"/>
              <a:t>stării</a:t>
            </a:r>
            <a:r>
              <a:rPr lang="en-US" dirty="0"/>
              <a:t> </a:t>
            </a:r>
            <a:r>
              <a:rPr lang="en-US" dirty="0" err="1"/>
              <a:t>cristaline</a:t>
            </a:r>
            <a:r>
              <a:rPr lang="en-US" dirty="0"/>
              <a:t> </a:t>
            </a:r>
            <a:r>
              <a:rPr lang="en-US" dirty="0" err="1"/>
              <a:t>lichide</a:t>
            </a:r>
            <a:r>
              <a:rPr lang="en-US" dirty="0"/>
              <a:t> a </a:t>
            </a:r>
            <a:r>
              <a:rPr lang="en-US" dirty="0" err="1"/>
              <a:t>țesuturilor</a:t>
            </a:r>
            <a:r>
              <a:rPr lang="en-US" dirty="0"/>
              <a:t>, cum </a:t>
            </a:r>
            <a:r>
              <a:rPr lang="en-US" dirty="0" err="1"/>
              <a:t>ar</a:t>
            </a:r>
            <a:r>
              <a:rPr lang="en-US" dirty="0"/>
              <a:t> fi </a:t>
            </a:r>
            <a:r>
              <a:rPr lang="en-US" dirty="0" err="1"/>
              <a:t>formarea</a:t>
            </a:r>
            <a:r>
              <a:rPr lang="en-US" dirty="0"/>
              <a:t> de </a:t>
            </a:r>
            <a:r>
              <a:rPr lang="en-US" dirty="0" err="1"/>
              <a:t>cristale</a:t>
            </a:r>
            <a:r>
              <a:rPr lang="en-US" dirty="0"/>
              <a:t> </a:t>
            </a:r>
            <a:r>
              <a:rPr lang="en-US" dirty="0" err="1"/>
              <a:t>solide</a:t>
            </a:r>
            <a:r>
              <a:rPr lang="en-US" dirty="0"/>
              <a:t> </a:t>
            </a:r>
            <a:r>
              <a:rPr lang="en-US" dirty="0" err="1"/>
              <a:t>în</a:t>
            </a:r>
            <a:r>
              <a:rPr lang="en-US" dirty="0"/>
              <a:t> </a:t>
            </a:r>
            <a:r>
              <a:rPr lang="en-US" dirty="0" err="1"/>
              <a:t>ateroscleroză</a:t>
            </a:r>
            <a:r>
              <a:rPr lang="en-US" dirty="0"/>
              <a:t>, sunt </a:t>
            </a:r>
            <a:r>
              <a:rPr lang="en-US" dirty="0" err="1"/>
              <a:t>asociate</a:t>
            </a:r>
            <a:r>
              <a:rPr lang="en-US" dirty="0"/>
              <a:t> cu </a:t>
            </a:r>
            <a:r>
              <a:rPr lang="en-US" dirty="0" err="1"/>
              <a:t>dezvoltarea</a:t>
            </a:r>
            <a:r>
              <a:rPr lang="en-US" dirty="0"/>
              <a:t> </a:t>
            </a:r>
            <a:r>
              <a:rPr lang="en-US" dirty="0" err="1"/>
              <a:t>anumitor</a:t>
            </a:r>
            <a:r>
              <a:rPr lang="en-US" dirty="0"/>
              <a:t> </a:t>
            </a:r>
            <a:r>
              <a:rPr lang="en-US" dirty="0" err="1"/>
              <a:t>boli</a:t>
            </a:r>
            <a:r>
              <a:rPr lang="en-US" dirty="0"/>
              <a:t>.</a:t>
            </a:r>
          </a:p>
        </p:txBody>
      </p:sp>
    </p:spTree>
    <p:extLst>
      <p:ext uri="{BB962C8B-B14F-4D97-AF65-F5344CB8AC3E}">
        <p14:creationId xmlns:p14="http://schemas.microsoft.com/office/powerpoint/2010/main" val="1684769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EB9506-F987-B834-43AE-115643766D73}"/>
              </a:ext>
            </a:extLst>
          </p:cNvPr>
          <p:cNvSpPr>
            <a:spLocks noGrp="1"/>
          </p:cNvSpPr>
          <p:nvPr>
            <p:ph idx="1"/>
          </p:nvPr>
        </p:nvSpPr>
        <p:spPr>
          <a:xfrm>
            <a:off x="838200" y="397564"/>
            <a:ext cx="10515600" cy="6321287"/>
          </a:xfrm>
        </p:spPr>
        <p:txBody>
          <a:bodyPr>
            <a:normAutofit/>
          </a:bodyPr>
          <a:lstStyle/>
          <a:p>
            <a:r>
              <a:rPr lang="en-US" dirty="0" err="1"/>
              <a:t>Toate</a:t>
            </a:r>
            <a:r>
              <a:rPr lang="en-US" dirty="0"/>
              <a:t> </a:t>
            </a:r>
            <a:r>
              <a:rPr lang="en-US" dirty="0" err="1"/>
              <a:t>formele</a:t>
            </a:r>
            <a:r>
              <a:rPr lang="en-US" dirty="0"/>
              <a:t> de </a:t>
            </a:r>
            <a:r>
              <a:rPr lang="en-US" dirty="0" err="1"/>
              <a:t>viață</a:t>
            </a:r>
            <a:r>
              <a:rPr lang="en-US" dirty="0"/>
              <a:t> sunt </a:t>
            </a:r>
            <a:r>
              <a:rPr lang="en-US" dirty="0" err="1"/>
              <a:t>într</a:t>
            </a:r>
            <a:r>
              <a:rPr lang="en-US" dirty="0"/>
              <a:t>-un </a:t>
            </a:r>
            <a:r>
              <a:rPr lang="en-US" dirty="0" err="1"/>
              <a:t>fel</a:t>
            </a:r>
            <a:r>
              <a:rPr lang="en-US" dirty="0"/>
              <a:t> legate de </a:t>
            </a:r>
            <a:r>
              <a:rPr lang="en-US" dirty="0" err="1"/>
              <a:t>activitatea</a:t>
            </a:r>
            <a:r>
              <a:rPr lang="en-US" dirty="0"/>
              <a:t> </a:t>
            </a:r>
            <a:r>
              <a:rPr lang="en-US" dirty="0" err="1"/>
              <a:t>celulelor</a:t>
            </a:r>
            <a:r>
              <a:rPr lang="en-US" dirty="0"/>
              <a:t> vii, </a:t>
            </a:r>
            <a:r>
              <a:rPr lang="en-US" dirty="0" err="1"/>
              <a:t>multe</a:t>
            </a:r>
            <a:r>
              <a:rPr lang="en-US" dirty="0"/>
              <a:t> </a:t>
            </a:r>
            <a:r>
              <a:rPr lang="en-US" dirty="0" err="1"/>
              <a:t>dintre</a:t>
            </a:r>
            <a:r>
              <a:rPr lang="en-US" dirty="0"/>
              <a:t> </a:t>
            </a:r>
            <a:r>
              <a:rPr lang="en-US" dirty="0" err="1"/>
              <a:t>unitățile</a:t>
            </a:r>
            <a:r>
              <a:rPr lang="en-US" dirty="0"/>
              <a:t> </a:t>
            </a:r>
            <a:r>
              <a:rPr lang="en-US" dirty="0" err="1"/>
              <a:t>structurale</a:t>
            </a:r>
            <a:r>
              <a:rPr lang="en-US" dirty="0"/>
              <a:t> ale </a:t>
            </a:r>
            <a:r>
              <a:rPr lang="en-US" dirty="0" err="1"/>
              <a:t>cărora</a:t>
            </a:r>
            <a:r>
              <a:rPr lang="en-US" dirty="0"/>
              <a:t> sunt </a:t>
            </a:r>
            <a:r>
              <a:rPr lang="en-US" dirty="0" err="1"/>
              <a:t>similare</a:t>
            </a:r>
            <a:r>
              <a:rPr lang="en-US" dirty="0"/>
              <a:t> cu </a:t>
            </a:r>
            <a:r>
              <a:rPr lang="en-US" dirty="0" err="1"/>
              <a:t>cele</a:t>
            </a:r>
            <a:r>
              <a:rPr lang="en-US" dirty="0"/>
              <a:t> ale </a:t>
            </a:r>
            <a:r>
              <a:rPr lang="en-US" dirty="0" err="1"/>
              <a:t>cristalelor</a:t>
            </a:r>
            <a:r>
              <a:rPr lang="en-US" dirty="0"/>
              <a:t> </a:t>
            </a:r>
            <a:r>
              <a:rPr lang="en-US" dirty="0" err="1"/>
              <a:t>lichide</a:t>
            </a:r>
            <a:r>
              <a:rPr lang="en-US" dirty="0"/>
              <a:t>. </a:t>
            </a:r>
            <a:endParaRPr lang="ru-RU" dirty="0"/>
          </a:p>
          <a:p>
            <a:r>
              <a:rPr lang="en-US" dirty="0" err="1"/>
              <a:t>Posedând</a:t>
            </a:r>
            <a:r>
              <a:rPr lang="en-US" dirty="0"/>
              <a:t> </a:t>
            </a:r>
            <a:r>
              <a:rPr lang="en-US" dirty="0" err="1"/>
              <a:t>proprietăți</a:t>
            </a:r>
            <a:r>
              <a:rPr lang="en-US" dirty="0"/>
              <a:t> </a:t>
            </a:r>
            <a:r>
              <a:rPr lang="en-US" dirty="0" err="1"/>
              <a:t>dielectrice</a:t>
            </a:r>
            <a:r>
              <a:rPr lang="en-US" dirty="0"/>
              <a:t> </a:t>
            </a:r>
            <a:r>
              <a:rPr lang="en-US" dirty="0" err="1"/>
              <a:t>remarcabile</a:t>
            </a:r>
            <a:r>
              <a:rPr lang="en-US" dirty="0"/>
              <a:t>, </a:t>
            </a:r>
            <a:r>
              <a:rPr lang="en-US" dirty="0" err="1"/>
              <a:t>cristalele</a:t>
            </a:r>
            <a:r>
              <a:rPr lang="en-US" dirty="0"/>
              <a:t> </a:t>
            </a:r>
            <a:r>
              <a:rPr lang="en-US" dirty="0" err="1"/>
              <a:t>lichide</a:t>
            </a:r>
            <a:r>
              <a:rPr lang="en-US" dirty="0"/>
              <a:t> </a:t>
            </a:r>
            <a:r>
              <a:rPr lang="en-US" dirty="0" err="1"/>
              <a:t>formează</a:t>
            </a:r>
            <a:r>
              <a:rPr lang="en-US" dirty="0"/>
              <a:t> </a:t>
            </a:r>
            <a:r>
              <a:rPr lang="en-US" dirty="0" err="1"/>
              <a:t>suprafețe</a:t>
            </a:r>
            <a:r>
              <a:rPr lang="en-US" dirty="0"/>
              <a:t> </a:t>
            </a:r>
            <a:r>
              <a:rPr lang="en-US" dirty="0" err="1"/>
              <a:t>eterogene</a:t>
            </a:r>
            <a:r>
              <a:rPr lang="en-US" dirty="0"/>
              <a:t> </a:t>
            </a:r>
            <a:r>
              <a:rPr lang="en-US" dirty="0" err="1"/>
              <a:t>intracelulare</a:t>
            </a:r>
            <a:r>
              <a:rPr lang="en-US" dirty="0"/>
              <a:t>. </a:t>
            </a:r>
            <a:r>
              <a:rPr lang="en-US" dirty="0" err="1"/>
              <a:t>Acestea</a:t>
            </a:r>
            <a:r>
              <a:rPr lang="en-US" dirty="0"/>
              <a:t> </a:t>
            </a:r>
            <a:r>
              <a:rPr lang="en-US" dirty="0" err="1"/>
              <a:t>reglează</a:t>
            </a:r>
            <a:r>
              <a:rPr lang="en-US" dirty="0"/>
              <a:t> </a:t>
            </a:r>
            <a:r>
              <a:rPr lang="en-US" dirty="0" err="1"/>
              <a:t>relația</a:t>
            </a:r>
            <a:r>
              <a:rPr lang="en-US" dirty="0"/>
              <a:t> </a:t>
            </a:r>
            <a:r>
              <a:rPr lang="en-US" dirty="0" err="1"/>
              <a:t>dintre</a:t>
            </a:r>
            <a:r>
              <a:rPr lang="en-US" dirty="0"/>
              <a:t> </a:t>
            </a:r>
            <a:r>
              <a:rPr lang="en-US" dirty="0" err="1"/>
              <a:t>celulă</a:t>
            </a:r>
            <a:r>
              <a:rPr lang="en-US" dirty="0"/>
              <a:t> </a:t>
            </a:r>
            <a:r>
              <a:rPr lang="en-US" dirty="0" err="1"/>
              <a:t>și</a:t>
            </a:r>
            <a:r>
              <a:rPr lang="en-US" dirty="0"/>
              <a:t> </a:t>
            </a:r>
            <a:r>
              <a:rPr lang="en-US" dirty="0" err="1"/>
              <a:t>mediul</a:t>
            </a:r>
            <a:r>
              <a:rPr lang="en-US" dirty="0"/>
              <a:t> extern, precum </a:t>
            </a:r>
            <a:r>
              <a:rPr lang="en-US" dirty="0" err="1"/>
              <a:t>și</a:t>
            </a:r>
            <a:r>
              <a:rPr lang="en-US" dirty="0"/>
              <a:t> </a:t>
            </a:r>
            <a:r>
              <a:rPr lang="en-US" dirty="0" err="1"/>
              <a:t>dintre</a:t>
            </a:r>
            <a:r>
              <a:rPr lang="en-US" dirty="0"/>
              <a:t> </a:t>
            </a:r>
            <a:r>
              <a:rPr lang="en-US" dirty="0" err="1"/>
              <a:t>celulele</a:t>
            </a:r>
            <a:r>
              <a:rPr lang="en-US" dirty="0"/>
              <a:t> </a:t>
            </a:r>
            <a:r>
              <a:rPr lang="en-US" dirty="0" err="1"/>
              <a:t>și</a:t>
            </a:r>
            <a:r>
              <a:rPr lang="en-US" dirty="0"/>
              <a:t> </a:t>
            </a:r>
            <a:r>
              <a:rPr lang="en-US" dirty="0" err="1"/>
              <a:t>țesuturile</a:t>
            </a:r>
            <a:r>
              <a:rPr lang="en-US" dirty="0"/>
              <a:t> </a:t>
            </a:r>
            <a:r>
              <a:rPr lang="en-US" dirty="0" err="1"/>
              <a:t>individuale</a:t>
            </a:r>
            <a:r>
              <a:rPr lang="en-US" dirty="0"/>
              <a:t>, </a:t>
            </a:r>
            <a:r>
              <a:rPr lang="en-US" dirty="0" err="1"/>
              <a:t>conferind</a:t>
            </a:r>
            <a:r>
              <a:rPr lang="en-US" dirty="0"/>
              <a:t> </a:t>
            </a:r>
            <a:r>
              <a:rPr lang="en-US" dirty="0" err="1"/>
              <a:t>inerția</a:t>
            </a:r>
            <a:r>
              <a:rPr lang="en-US" dirty="0"/>
              <a:t> </a:t>
            </a:r>
            <a:r>
              <a:rPr lang="en-US" dirty="0" err="1"/>
              <a:t>necesară</a:t>
            </a:r>
            <a:r>
              <a:rPr lang="en-US" dirty="0"/>
              <a:t> </a:t>
            </a:r>
            <a:r>
              <a:rPr lang="en-US" dirty="0" err="1"/>
              <a:t>componentelor</a:t>
            </a:r>
            <a:r>
              <a:rPr lang="en-US" dirty="0"/>
              <a:t> </a:t>
            </a:r>
            <a:r>
              <a:rPr lang="en-US" dirty="0" err="1"/>
              <a:t>celulei</a:t>
            </a:r>
            <a:r>
              <a:rPr lang="en-US" dirty="0"/>
              <a:t>, </a:t>
            </a:r>
            <a:r>
              <a:rPr lang="en-US" dirty="0" err="1"/>
              <a:t>protejând</a:t>
            </a:r>
            <a:r>
              <a:rPr lang="en-US" dirty="0"/>
              <a:t>-o de </a:t>
            </a:r>
            <a:r>
              <a:rPr lang="en-US" dirty="0" err="1"/>
              <a:t>influența</a:t>
            </a:r>
            <a:r>
              <a:rPr lang="en-US" dirty="0"/>
              <a:t> </a:t>
            </a:r>
            <a:r>
              <a:rPr lang="en-US" dirty="0" err="1"/>
              <a:t>enzimatică</a:t>
            </a:r>
            <a:r>
              <a:rPr lang="en-US" dirty="0"/>
              <a:t>. </a:t>
            </a:r>
            <a:endParaRPr lang="ru-RU" dirty="0"/>
          </a:p>
          <a:p>
            <a:r>
              <a:rPr lang="en-US" dirty="0" err="1"/>
              <a:t>Astfel</a:t>
            </a:r>
            <a:r>
              <a:rPr lang="en-US" dirty="0"/>
              <a:t>, </a:t>
            </a:r>
            <a:r>
              <a:rPr lang="en-US" dirty="0" err="1"/>
              <a:t>stabilirea</a:t>
            </a:r>
            <a:r>
              <a:rPr lang="en-US" dirty="0"/>
              <a:t> </a:t>
            </a:r>
            <a:r>
              <a:rPr lang="en-US" dirty="0" err="1"/>
              <a:t>tiparelor</a:t>
            </a:r>
            <a:r>
              <a:rPr lang="en-US" dirty="0"/>
              <a:t> de </a:t>
            </a:r>
            <a:r>
              <a:rPr lang="en-US" dirty="0" err="1"/>
              <a:t>comportament</a:t>
            </a:r>
            <a:r>
              <a:rPr lang="en-US" dirty="0"/>
              <a:t> ale </a:t>
            </a:r>
            <a:r>
              <a:rPr lang="en-US" dirty="0" err="1"/>
              <a:t>cristalelor</a:t>
            </a:r>
            <a:r>
              <a:rPr lang="en-US" dirty="0"/>
              <a:t> </a:t>
            </a:r>
            <a:r>
              <a:rPr lang="en-US" dirty="0" err="1"/>
              <a:t>lichide</a:t>
            </a:r>
            <a:r>
              <a:rPr lang="en-US" dirty="0"/>
              <a:t> </a:t>
            </a:r>
            <a:r>
              <a:rPr lang="en-US" dirty="0" err="1"/>
              <a:t>deschide</a:t>
            </a:r>
            <a:r>
              <a:rPr lang="en-US" dirty="0"/>
              <a:t> </a:t>
            </a:r>
            <a:r>
              <a:rPr lang="en-US" dirty="0" err="1"/>
              <a:t>noi</a:t>
            </a:r>
            <a:r>
              <a:rPr lang="en-US" dirty="0"/>
              <a:t> perspective </a:t>
            </a:r>
            <a:r>
              <a:rPr lang="en-US" dirty="0" err="1"/>
              <a:t>în</a:t>
            </a:r>
            <a:r>
              <a:rPr lang="en-US" dirty="0"/>
              <a:t> </a:t>
            </a:r>
            <a:r>
              <a:rPr lang="en-US" dirty="0" err="1"/>
              <a:t>dezvoltarea</a:t>
            </a:r>
            <a:r>
              <a:rPr lang="en-US" dirty="0"/>
              <a:t> </a:t>
            </a:r>
            <a:r>
              <a:rPr lang="en-US" dirty="0" err="1"/>
              <a:t>biologiei</a:t>
            </a:r>
            <a:r>
              <a:rPr lang="en-US" dirty="0"/>
              <a:t> </a:t>
            </a:r>
            <a:r>
              <a:rPr lang="en-US" dirty="0" err="1"/>
              <a:t>moleculare</a:t>
            </a:r>
            <a:r>
              <a:rPr lang="en-US" dirty="0"/>
              <a:t>.</a:t>
            </a:r>
            <a:endParaRPr lang="ru-RU" dirty="0"/>
          </a:p>
        </p:txBody>
      </p:sp>
    </p:spTree>
    <p:extLst>
      <p:ext uri="{BB962C8B-B14F-4D97-AF65-F5344CB8AC3E}">
        <p14:creationId xmlns:p14="http://schemas.microsoft.com/office/powerpoint/2010/main" val="1814487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8F16C1-7BDB-6FEB-AD13-E9D792104490}"/>
              </a:ext>
            </a:extLst>
          </p:cNvPr>
          <p:cNvSpPr>
            <a:spLocks noGrp="1"/>
          </p:cNvSpPr>
          <p:nvPr>
            <p:ph idx="1"/>
          </p:nvPr>
        </p:nvSpPr>
        <p:spPr>
          <a:xfrm>
            <a:off x="573280" y="535588"/>
            <a:ext cx="7033591" cy="5626673"/>
          </a:xfrm>
        </p:spPr>
        <p:txBody>
          <a:bodyPr>
            <a:normAutofit/>
          </a:bodyPr>
          <a:lstStyle/>
          <a:p>
            <a:r>
              <a:rPr lang="en-US" b="1" dirty="0"/>
              <a:t>Relația </a:t>
            </a:r>
            <a:r>
              <a:rPr lang="en-US" b="1" dirty="0" err="1"/>
              <a:t>dintre</a:t>
            </a:r>
            <a:r>
              <a:rPr lang="en-US" b="1" dirty="0"/>
              <a:t> </a:t>
            </a:r>
            <a:r>
              <a:rPr lang="en-US" b="1" dirty="0" err="1"/>
              <a:t>culoare</a:t>
            </a:r>
            <a:r>
              <a:rPr lang="en-US" b="1" dirty="0"/>
              <a:t> </a:t>
            </a:r>
            <a:r>
              <a:rPr lang="en-US" b="1" dirty="0" err="1"/>
              <a:t>și</a:t>
            </a:r>
            <a:r>
              <a:rPr lang="en-US" b="1" dirty="0"/>
              <a:t> </a:t>
            </a:r>
            <a:r>
              <a:rPr lang="en-US" b="1" dirty="0" err="1"/>
              <a:t>temperatură</a:t>
            </a:r>
            <a:r>
              <a:rPr lang="en-US" b="1" dirty="0"/>
              <a:t> </a:t>
            </a:r>
            <a:r>
              <a:rPr lang="ro-RO" b="1" dirty="0"/>
              <a:t>cristalelor lichide </a:t>
            </a:r>
            <a:r>
              <a:rPr lang="en-US" dirty="0" err="1"/>
              <a:t>este</a:t>
            </a:r>
            <a:r>
              <a:rPr lang="en-US" dirty="0"/>
              <a:t> </a:t>
            </a:r>
            <a:r>
              <a:rPr lang="en-US" dirty="0" err="1"/>
              <a:t>utilizată</a:t>
            </a:r>
            <a:r>
              <a:rPr lang="en-US" dirty="0"/>
              <a:t> </a:t>
            </a:r>
            <a:r>
              <a:rPr lang="en-US" dirty="0" err="1"/>
              <a:t>în</a:t>
            </a:r>
            <a:r>
              <a:rPr lang="en-US" dirty="0"/>
              <a:t> </a:t>
            </a:r>
            <a:r>
              <a:rPr lang="en-US" dirty="0" err="1"/>
              <a:t>diagnosticarea</a:t>
            </a:r>
            <a:r>
              <a:rPr lang="en-US" dirty="0"/>
              <a:t> </a:t>
            </a:r>
            <a:r>
              <a:rPr lang="en-US" dirty="0" err="1"/>
              <a:t>medicală</a:t>
            </a:r>
            <a:r>
              <a:rPr lang="en-US" dirty="0"/>
              <a:t>. </a:t>
            </a:r>
            <a:endParaRPr lang="ro-RO" dirty="0"/>
          </a:p>
          <a:p>
            <a:r>
              <a:rPr lang="en-US" dirty="0"/>
              <a:t>Prin </a:t>
            </a:r>
            <a:r>
              <a:rPr lang="en-US" dirty="0" err="1"/>
              <a:t>aplicarea</a:t>
            </a:r>
            <a:r>
              <a:rPr lang="en-US" dirty="0"/>
              <a:t> </a:t>
            </a:r>
            <a:r>
              <a:rPr lang="en-US" dirty="0" err="1"/>
              <a:t>anumitor</a:t>
            </a:r>
            <a:r>
              <a:rPr lang="en-US" dirty="0"/>
              <a:t> </a:t>
            </a:r>
            <a:r>
              <a:rPr lang="en-US" dirty="0" err="1"/>
              <a:t>materiale</a:t>
            </a:r>
            <a:r>
              <a:rPr lang="en-US" dirty="0"/>
              <a:t> cu </a:t>
            </a:r>
            <a:r>
              <a:rPr lang="en-US" dirty="0" err="1"/>
              <a:t>cristale</a:t>
            </a:r>
            <a:r>
              <a:rPr lang="en-US" dirty="0"/>
              <a:t> </a:t>
            </a:r>
            <a:r>
              <a:rPr lang="en-US" dirty="0" err="1"/>
              <a:t>lichide</a:t>
            </a:r>
            <a:r>
              <a:rPr lang="en-US" dirty="0"/>
              <a:t> pe </a:t>
            </a:r>
            <a:r>
              <a:rPr lang="en-US" dirty="0" err="1"/>
              <a:t>corpul</a:t>
            </a:r>
            <a:r>
              <a:rPr lang="en-US" dirty="0"/>
              <a:t> </a:t>
            </a:r>
            <a:r>
              <a:rPr lang="en-US" dirty="0" err="1"/>
              <a:t>unui</a:t>
            </a:r>
            <a:r>
              <a:rPr lang="en-US" dirty="0"/>
              <a:t> </a:t>
            </a:r>
            <a:r>
              <a:rPr lang="en-US" dirty="0" err="1"/>
              <a:t>pacient</a:t>
            </a:r>
            <a:r>
              <a:rPr lang="en-US" dirty="0"/>
              <a:t>, un medic </a:t>
            </a:r>
            <a:r>
              <a:rPr lang="en-US" dirty="0" err="1"/>
              <a:t>poate</a:t>
            </a:r>
            <a:r>
              <a:rPr lang="en-US" dirty="0"/>
              <a:t> </a:t>
            </a:r>
            <a:r>
              <a:rPr lang="en-US" dirty="0" err="1"/>
              <a:t>detecta</a:t>
            </a:r>
            <a:r>
              <a:rPr lang="en-US" dirty="0"/>
              <a:t> cu </a:t>
            </a:r>
            <a:r>
              <a:rPr lang="en-US" dirty="0" err="1"/>
              <a:t>ușurință</a:t>
            </a:r>
            <a:r>
              <a:rPr lang="en-US" dirty="0"/>
              <a:t> </a:t>
            </a:r>
            <a:r>
              <a:rPr lang="en-US" dirty="0" err="1"/>
              <a:t>țesuturile</a:t>
            </a:r>
            <a:r>
              <a:rPr lang="en-US" dirty="0"/>
              <a:t> </a:t>
            </a:r>
            <a:r>
              <a:rPr lang="en-US" dirty="0" err="1"/>
              <a:t>afectate</a:t>
            </a:r>
            <a:r>
              <a:rPr lang="en-US" dirty="0"/>
              <a:t> de </a:t>
            </a:r>
            <a:r>
              <a:rPr lang="en-US" dirty="0" err="1"/>
              <a:t>boală</a:t>
            </a:r>
            <a:r>
              <a:rPr lang="en-US" dirty="0"/>
              <a:t>, </a:t>
            </a:r>
            <a:r>
              <a:rPr lang="en-US" dirty="0" err="1"/>
              <a:t>observând</a:t>
            </a:r>
            <a:r>
              <a:rPr lang="en-US" dirty="0"/>
              <a:t> </a:t>
            </a:r>
            <a:r>
              <a:rPr lang="en-US" dirty="0" err="1"/>
              <a:t>schimbările</a:t>
            </a:r>
            <a:r>
              <a:rPr lang="en-US" dirty="0"/>
              <a:t> de </a:t>
            </a:r>
            <a:r>
              <a:rPr lang="en-US" dirty="0" err="1"/>
              <a:t>culoare</a:t>
            </a:r>
            <a:r>
              <a:rPr lang="en-US" dirty="0"/>
              <a:t> </a:t>
            </a:r>
            <a:r>
              <a:rPr lang="en-US" dirty="0" err="1"/>
              <a:t>în</a:t>
            </a:r>
            <a:r>
              <a:rPr lang="en-US" dirty="0"/>
              <a:t> </a:t>
            </a:r>
            <a:r>
              <a:rPr lang="en-US" dirty="0" err="1"/>
              <a:t>zonele</a:t>
            </a:r>
            <a:r>
              <a:rPr lang="en-US" dirty="0"/>
              <a:t> </a:t>
            </a:r>
            <a:r>
              <a:rPr lang="en-US" dirty="0" err="1"/>
              <a:t>în</a:t>
            </a:r>
            <a:r>
              <a:rPr lang="en-US" dirty="0"/>
              <a:t> care </a:t>
            </a:r>
            <a:r>
              <a:rPr lang="en-US" dirty="0" err="1"/>
              <a:t>aceste</a:t>
            </a:r>
            <a:r>
              <a:rPr lang="en-US" dirty="0"/>
              <a:t> </a:t>
            </a:r>
            <a:r>
              <a:rPr lang="en-US" dirty="0" err="1"/>
              <a:t>țesuturi</a:t>
            </a:r>
            <a:r>
              <a:rPr lang="en-US" dirty="0"/>
              <a:t> </a:t>
            </a:r>
            <a:r>
              <a:rPr lang="en-US" dirty="0" err="1"/>
              <a:t>generează</a:t>
            </a:r>
            <a:r>
              <a:rPr lang="en-US" dirty="0"/>
              <a:t> </a:t>
            </a:r>
            <a:r>
              <a:rPr lang="en-US" dirty="0" err="1"/>
              <a:t>cantități</a:t>
            </a:r>
            <a:r>
              <a:rPr lang="en-US" dirty="0"/>
              <a:t> </a:t>
            </a:r>
            <a:r>
              <a:rPr lang="en-US" dirty="0" err="1"/>
              <a:t>crescute</a:t>
            </a:r>
            <a:r>
              <a:rPr lang="en-US" dirty="0"/>
              <a:t> de </a:t>
            </a:r>
            <a:r>
              <a:rPr lang="en-US" dirty="0" err="1"/>
              <a:t>căldură</a:t>
            </a:r>
            <a:r>
              <a:rPr lang="en-US" dirty="0"/>
              <a:t>. </a:t>
            </a:r>
            <a:endParaRPr lang="ro-RO" dirty="0"/>
          </a:p>
          <a:p>
            <a:r>
              <a:rPr lang="en-US" dirty="0" err="1"/>
              <a:t>Astfel</a:t>
            </a:r>
            <a:r>
              <a:rPr lang="en-US" dirty="0"/>
              <a:t>, un indicator cu </a:t>
            </a:r>
            <a:r>
              <a:rPr lang="en-US" dirty="0" err="1"/>
              <a:t>cristale</a:t>
            </a:r>
            <a:r>
              <a:rPr lang="en-US" dirty="0"/>
              <a:t> </a:t>
            </a:r>
            <a:r>
              <a:rPr lang="en-US" dirty="0" err="1"/>
              <a:t>lichide</a:t>
            </a:r>
            <a:r>
              <a:rPr lang="en-US" dirty="0"/>
              <a:t> pe </a:t>
            </a:r>
            <a:r>
              <a:rPr lang="en-US" dirty="0" err="1"/>
              <a:t>pielea</a:t>
            </a:r>
            <a:r>
              <a:rPr lang="en-US" dirty="0"/>
              <a:t> </a:t>
            </a:r>
            <a:r>
              <a:rPr lang="en-US" dirty="0" err="1"/>
              <a:t>pacientului</a:t>
            </a:r>
            <a:r>
              <a:rPr lang="en-US" dirty="0"/>
              <a:t> </a:t>
            </a:r>
            <a:r>
              <a:rPr lang="en-US" dirty="0" err="1"/>
              <a:t>diagnostichează</a:t>
            </a:r>
            <a:r>
              <a:rPr lang="en-US" dirty="0"/>
              <a:t> rapid </a:t>
            </a:r>
            <a:r>
              <a:rPr lang="en-US" dirty="0" err="1"/>
              <a:t>inflamațiile</a:t>
            </a:r>
            <a:r>
              <a:rPr lang="en-US" dirty="0"/>
              <a:t> </a:t>
            </a:r>
            <a:r>
              <a:rPr lang="en-US" dirty="0" err="1"/>
              <a:t>ascunse</a:t>
            </a:r>
            <a:r>
              <a:rPr lang="en-US" dirty="0"/>
              <a:t> </a:t>
            </a:r>
            <a:r>
              <a:rPr lang="en-US" dirty="0" err="1"/>
              <a:t>și</a:t>
            </a:r>
            <a:r>
              <a:rPr lang="en-US" dirty="0"/>
              <a:t> </a:t>
            </a:r>
            <a:r>
              <a:rPr lang="en-US" dirty="0" err="1"/>
              <a:t>chiar</a:t>
            </a:r>
            <a:r>
              <a:rPr lang="en-US" dirty="0"/>
              <a:t> </a:t>
            </a:r>
            <a:r>
              <a:rPr lang="en-US" dirty="0" err="1"/>
              <a:t>tumorile</a:t>
            </a:r>
            <a:r>
              <a:rPr lang="en-US" dirty="0"/>
              <a:t>.</a:t>
            </a:r>
          </a:p>
          <a:p>
            <a:endParaRPr lang="en-US" dirty="0"/>
          </a:p>
        </p:txBody>
      </p:sp>
      <p:pic>
        <p:nvPicPr>
          <p:cNvPr id="5" name="Picture 4">
            <a:extLst>
              <a:ext uri="{FF2B5EF4-FFF2-40B4-BE49-F238E27FC236}">
                <a16:creationId xmlns:a16="http://schemas.microsoft.com/office/drawing/2014/main" id="{A6574958-EC42-C24D-AEB4-923CF5A08EC4}"/>
              </a:ext>
            </a:extLst>
          </p:cNvPr>
          <p:cNvPicPr>
            <a:picLocks noChangeAspect="1"/>
          </p:cNvPicPr>
          <p:nvPr/>
        </p:nvPicPr>
        <p:blipFill>
          <a:blip r:embed="rId2"/>
          <a:stretch>
            <a:fillRect/>
          </a:stretch>
        </p:blipFill>
        <p:spPr>
          <a:xfrm>
            <a:off x="8329353" y="1755317"/>
            <a:ext cx="2656458" cy="2382149"/>
          </a:xfrm>
          <a:prstGeom prst="rect">
            <a:avLst/>
          </a:prstGeom>
        </p:spPr>
      </p:pic>
    </p:spTree>
    <p:extLst>
      <p:ext uri="{BB962C8B-B14F-4D97-AF65-F5344CB8AC3E}">
        <p14:creationId xmlns:p14="http://schemas.microsoft.com/office/powerpoint/2010/main" val="2022773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9F91118-86AC-B3F5-4773-FD5A74E2CE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7381" y="1363287"/>
            <a:ext cx="4919501" cy="37881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C6A1B9-19C4-A4D0-A3AF-B5CAF285B4F5}"/>
              </a:ext>
            </a:extLst>
          </p:cNvPr>
          <p:cNvSpPr txBox="1"/>
          <p:nvPr/>
        </p:nvSpPr>
        <p:spPr>
          <a:xfrm>
            <a:off x="8328991" y="751344"/>
            <a:ext cx="3453663" cy="5355312"/>
          </a:xfrm>
          <a:prstGeom prst="rect">
            <a:avLst/>
          </a:prstGeom>
          <a:noFill/>
        </p:spPr>
        <p:txBody>
          <a:bodyPr wrap="square">
            <a:spAutoFit/>
          </a:bodyPr>
          <a:lstStyle/>
          <a:p>
            <a:r>
              <a:rPr lang="ro-RO" b="1" i="0" dirty="0">
                <a:solidFill>
                  <a:srgbClr val="000000"/>
                </a:solidFill>
                <a:effectLst/>
                <a:latin typeface="Roboto" panose="02000000000000000000" pitchFamily="2" charset="0"/>
              </a:rPr>
              <a:t>Gestionarea fluxurilor prin gradient de temperatură în cristale lichide</a:t>
            </a:r>
          </a:p>
          <a:p>
            <a:endParaRPr lang="ro-RO" dirty="0">
              <a:solidFill>
                <a:srgbClr val="000000"/>
              </a:solidFill>
              <a:latin typeface="Roboto" panose="02000000000000000000" pitchFamily="2" charset="0"/>
            </a:endParaRPr>
          </a:p>
          <a:p>
            <a:r>
              <a:rPr lang="ro-RO" dirty="0"/>
              <a:t>Sunt descrise f</a:t>
            </a:r>
            <a:r>
              <a:rPr lang="en-US" dirty="0" err="1"/>
              <a:t>luxurile</a:t>
            </a:r>
            <a:r>
              <a:rPr lang="en-US" dirty="0"/>
              <a:t> </a:t>
            </a:r>
            <a:r>
              <a:rPr lang="en-US" dirty="0" err="1"/>
              <a:t>microscopice</a:t>
            </a:r>
            <a:r>
              <a:rPr lang="en-US" dirty="0"/>
              <a:t> de </a:t>
            </a:r>
            <a:r>
              <a:rPr lang="en-US" dirty="0" err="1"/>
              <a:t>materie</a:t>
            </a:r>
            <a:r>
              <a:rPr lang="en-US" dirty="0"/>
              <a:t> din </a:t>
            </a:r>
            <a:r>
              <a:rPr lang="en-US" dirty="0" err="1"/>
              <a:t>cristalele</a:t>
            </a:r>
            <a:r>
              <a:rPr lang="en-US" dirty="0"/>
              <a:t> </a:t>
            </a:r>
            <a:r>
              <a:rPr lang="en-US" dirty="0" err="1"/>
              <a:t>lichide</a:t>
            </a:r>
            <a:r>
              <a:rPr lang="en-US" dirty="0"/>
              <a:t> </a:t>
            </a:r>
            <a:r>
              <a:rPr lang="ro-RO" dirty="0"/>
              <a:t>care </a:t>
            </a:r>
            <a:r>
              <a:rPr lang="en-US" dirty="0"/>
              <a:t>se </a:t>
            </a:r>
            <a:r>
              <a:rPr lang="en-US" dirty="0" err="1"/>
              <a:t>mișcă</a:t>
            </a:r>
            <a:r>
              <a:rPr lang="en-US" dirty="0"/>
              <a:t> sub </a:t>
            </a:r>
            <a:r>
              <a:rPr lang="en-US" dirty="0" err="1"/>
              <a:t>influența</a:t>
            </a:r>
            <a:r>
              <a:rPr lang="en-US" dirty="0"/>
              <a:t> </a:t>
            </a:r>
            <a:r>
              <a:rPr lang="en-US" dirty="0" err="1"/>
              <a:t>schimbărilor</a:t>
            </a:r>
            <a:r>
              <a:rPr lang="en-US" dirty="0"/>
              <a:t> de </a:t>
            </a:r>
            <a:r>
              <a:rPr lang="en-US" dirty="0" err="1"/>
              <a:t>temperatură</a:t>
            </a:r>
            <a:r>
              <a:rPr lang="en-US" dirty="0"/>
              <a:t>. </a:t>
            </a:r>
            <a:endParaRPr lang="ro-RO" dirty="0"/>
          </a:p>
          <a:p>
            <a:r>
              <a:rPr lang="en-US" dirty="0"/>
              <a:t>S-a </a:t>
            </a:r>
            <a:r>
              <a:rPr lang="en-US" dirty="0" err="1"/>
              <a:t>constatat</a:t>
            </a:r>
            <a:r>
              <a:rPr lang="en-US" dirty="0"/>
              <a:t> </a:t>
            </a:r>
            <a:r>
              <a:rPr lang="en-US" dirty="0" err="1"/>
              <a:t>că</a:t>
            </a:r>
            <a:r>
              <a:rPr lang="en-US" dirty="0"/>
              <a:t> </a:t>
            </a:r>
            <a:r>
              <a:rPr lang="en-US" b="1" dirty="0" err="1"/>
              <a:t>direcția</a:t>
            </a:r>
            <a:r>
              <a:rPr lang="en-US" b="1" dirty="0"/>
              <a:t> </a:t>
            </a:r>
            <a:r>
              <a:rPr lang="en-US" b="1" dirty="0" err="1"/>
              <a:t>și</a:t>
            </a:r>
            <a:r>
              <a:rPr lang="en-US" b="1" dirty="0"/>
              <a:t> </a:t>
            </a:r>
            <a:r>
              <a:rPr lang="en-US" b="1" dirty="0" err="1"/>
              <a:t>viteza</a:t>
            </a:r>
            <a:r>
              <a:rPr lang="en-US" b="1" dirty="0"/>
              <a:t> de </a:t>
            </a:r>
            <a:r>
              <a:rPr lang="en-US" b="1" dirty="0" err="1"/>
              <a:t>mișcare</a:t>
            </a:r>
            <a:r>
              <a:rPr lang="en-US" dirty="0"/>
              <a:t> a </a:t>
            </a:r>
            <a:r>
              <a:rPr lang="en-US" dirty="0" err="1"/>
              <a:t>componentelor</a:t>
            </a:r>
            <a:r>
              <a:rPr lang="en-US" dirty="0"/>
              <a:t> </a:t>
            </a:r>
            <a:r>
              <a:rPr lang="en-US" dirty="0" err="1"/>
              <a:t>cristalelor</a:t>
            </a:r>
            <a:r>
              <a:rPr lang="en-US" dirty="0"/>
              <a:t> </a:t>
            </a:r>
            <a:r>
              <a:rPr lang="en-US" dirty="0" err="1"/>
              <a:t>lichide</a:t>
            </a:r>
            <a:r>
              <a:rPr lang="en-US" dirty="0"/>
              <a:t> </a:t>
            </a:r>
            <a:r>
              <a:rPr lang="en-US" b="1" dirty="0" err="1"/>
              <a:t>depind</a:t>
            </a:r>
            <a:r>
              <a:rPr lang="en-US" b="1" dirty="0"/>
              <a:t> de </a:t>
            </a:r>
            <a:r>
              <a:rPr lang="en-US" b="1" dirty="0" err="1"/>
              <a:t>partea</a:t>
            </a:r>
            <a:r>
              <a:rPr lang="en-US" b="1" dirty="0"/>
              <a:t> din care </a:t>
            </a:r>
            <a:r>
              <a:rPr lang="en-US" b="1" dirty="0" err="1"/>
              <a:t>este</a:t>
            </a:r>
            <a:r>
              <a:rPr lang="en-US" b="1" dirty="0"/>
              <a:t> </a:t>
            </a:r>
            <a:r>
              <a:rPr lang="en-US" b="1" dirty="0" err="1"/>
              <a:t>încălzit</a:t>
            </a:r>
            <a:r>
              <a:rPr lang="en-US" b="1" dirty="0"/>
              <a:t> </a:t>
            </a:r>
            <a:r>
              <a:rPr lang="en-US" b="1" dirty="0" err="1"/>
              <a:t>materialul</a:t>
            </a:r>
            <a:r>
              <a:rPr lang="en-US" b="1" dirty="0"/>
              <a:t>.</a:t>
            </a:r>
            <a:r>
              <a:rPr lang="en-US" dirty="0"/>
              <a:t> </a:t>
            </a:r>
            <a:endParaRPr lang="ro-RO" dirty="0"/>
          </a:p>
          <a:p>
            <a:r>
              <a:rPr lang="en-US" dirty="0" err="1"/>
              <a:t>Datele</a:t>
            </a:r>
            <a:r>
              <a:rPr lang="en-US" dirty="0"/>
              <a:t> </a:t>
            </a:r>
            <a:r>
              <a:rPr lang="en-US" dirty="0" err="1"/>
              <a:t>obținute</a:t>
            </a:r>
            <a:r>
              <a:rPr lang="en-US" dirty="0"/>
              <a:t> </a:t>
            </a:r>
            <a:r>
              <a:rPr lang="en-US" dirty="0" err="1"/>
              <a:t>vor</a:t>
            </a:r>
            <a:r>
              <a:rPr lang="en-US" dirty="0"/>
              <a:t> fi utile </a:t>
            </a:r>
            <a:r>
              <a:rPr lang="en-US" dirty="0" err="1"/>
              <a:t>în</a:t>
            </a:r>
            <a:r>
              <a:rPr lang="en-US" dirty="0"/>
              <a:t> </a:t>
            </a:r>
            <a:r>
              <a:rPr lang="en-US" dirty="0" err="1"/>
              <a:t>dezvoltarea</a:t>
            </a:r>
            <a:r>
              <a:rPr lang="en-US" dirty="0"/>
              <a:t> de </a:t>
            </a:r>
            <a:r>
              <a:rPr lang="en-US" b="1" dirty="0" err="1"/>
              <a:t>dispozitive</a:t>
            </a:r>
            <a:r>
              <a:rPr lang="en-US" b="1" dirty="0"/>
              <a:t> </a:t>
            </a:r>
            <a:r>
              <a:rPr lang="en-US" b="1" dirty="0" err="1"/>
              <a:t>microfluidice</a:t>
            </a:r>
            <a:r>
              <a:rPr lang="en-US" b="1" dirty="0"/>
              <a:t> </a:t>
            </a:r>
            <a:r>
              <a:rPr lang="en-US" dirty="0" err="1"/>
              <a:t>pentru</a:t>
            </a:r>
            <a:r>
              <a:rPr lang="en-US" dirty="0"/>
              <a:t> </a:t>
            </a:r>
            <a:r>
              <a:rPr lang="en-US" dirty="0" err="1"/>
              <a:t>utilizare</a:t>
            </a:r>
            <a:r>
              <a:rPr lang="en-US" dirty="0"/>
              <a:t> </a:t>
            </a:r>
            <a:r>
              <a:rPr lang="en-US" dirty="0" err="1"/>
              <a:t>în</a:t>
            </a:r>
            <a:r>
              <a:rPr lang="en-US" dirty="0"/>
              <a:t> </a:t>
            </a:r>
            <a:r>
              <a:rPr lang="en-US" b="1" dirty="0" err="1"/>
              <a:t>sisteme</a:t>
            </a:r>
            <a:r>
              <a:rPr lang="en-US" b="1" dirty="0"/>
              <a:t> de </a:t>
            </a:r>
            <a:r>
              <a:rPr lang="en-US" b="1" dirty="0" err="1"/>
              <a:t>administrare</a:t>
            </a:r>
            <a:r>
              <a:rPr lang="en-US" b="1" dirty="0"/>
              <a:t> a </a:t>
            </a:r>
            <a:r>
              <a:rPr lang="en-US" b="1" dirty="0" err="1"/>
              <a:t>medicamentelor</a:t>
            </a:r>
            <a:r>
              <a:rPr lang="en-US" b="1" dirty="0"/>
              <a:t> </a:t>
            </a:r>
            <a:r>
              <a:rPr lang="en-US" b="1" dirty="0" err="1"/>
              <a:t>și</a:t>
            </a:r>
            <a:r>
              <a:rPr lang="en-US" b="1" dirty="0"/>
              <a:t> </a:t>
            </a:r>
            <a:r>
              <a:rPr lang="en-US" b="1" dirty="0" err="1"/>
              <a:t>senzori</a:t>
            </a:r>
            <a:r>
              <a:rPr lang="en-US" b="1" dirty="0"/>
              <a:t> </a:t>
            </a:r>
            <a:r>
              <a:rPr lang="en-US" b="1" dirty="0" err="1"/>
              <a:t>biomedicali</a:t>
            </a:r>
            <a:r>
              <a:rPr lang="en-US" dirty="0"/>
              <a:t>.</a:t>
            </a:r>
          </a:p>
        </p:txBody>
      </p:sp>
    </p:spTree>
    <p:extLst>
      <p:ext uri="{BB962C8B-B14F-4D97-AF65-F5344CB8AC3E}">
        <p14:creationId xmlns:p14="http://schemas.microsoft.com/office/powerpoint/2010/main" val="95492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DD3E3-A23F-2AD6-25A9-D5D77ED129A6}"/>
            </a:ext>
          </a:extLst>
        </p:cNvPr>
        <p:cNvGrpSpPr/>
        <p:nvPr/>
      </p:nvGrpSpPr>
      <p:grpSpPr>
        <a:xfrm>
          <a:off x="0" y="0"/>
          <a:ext cx="0" cy="0"/>
          <a:chOff x="0" y="0"/>
          <a:chExt cx="0" cy="0"/>
        </a:xfrm>
      </p:grpSpPr>
      <p:sp>
        <p:nvSpPr>
          <p:cNvPr id="2" name="Titlu 1">
            <a:extLst>
              <a:ext uri="{FF2B5EF4-FFF2-40B4-BE49-F238E27FC236}">
                <a16:creationId xmlns:a16="http://schemas.microsoft.com/office/drawing/2014/main" id="{8321B722-7358-45BF-8031-62A07352D23B}"/>
              </a:ext>
            </a:extLst>
          </p:cNvPr>
          <p:cNvSpPr>
            <a:spLocks noGrp="1"/>
          </p:cNvSpPr>
          <p:nvPr>
            <p:ph type="ctrTitle"/>
          </p:nvPr>
        </p:nvSpPr>
        <p:spPr/>
        <p:txBody>
          <a:bodyPr>
            <a:normAutofit/>
          </a:bodyPr>
          <a:lstStyle/>
          <a:p>
            <a:r>
              <a:rPr lang="ro-RO" b="1" dirty="0"/>
              <a:t>POLIMERI</a:t>
            </a:r>
            <a:endParaRPr lang="en-US" b="1" dirty="0"/>
          </a:p>
        </p:txBody>
      </p:sp>
      <p:sp>
        <p:nvSpPr>
          <p:cNvPr id="3" name="Subtitlu 2">
            <a:extLst>
              <a:ext uri="{FF2B5EF4-FFF2-40B4-BE49-F238E27FC236}">
                <a16:creationId xmlns:a16="http://schemas.microsoft.com/office/drawing/2014/main" id="{F33F6552-2FE3-D425-3049-B6CCE6512417}"/>
              </a:ext>
            </a:extLst>
          </p:cNvPr>
          <p:cNvSpPr>
            <a:spLocks noGrp="1"/>
          </p:cNvSpPr>
          <p:nvPr>
            <p:ph type="subTitle" idx="1"/>
          </p:nvPr>
        </p:nvSpPr>
        <p:spPr>
          <a:xfrm>
            <a:off x="2171700" y="4429919"/>
            <a:ext cx="6229350" cy="1655762"/>
          </a:xfrm>
        </p:spPr>
        <p:txBody>
          <a:bodyPr/>
          <a:lstStyle/>
          <a:p>
            <a:endParaRPr lang="en-US"/>
          </a:p>
        </p:txBody>
      </p:sp>
    </p:spTree>
    <p:extLst>
      <p:ext uri="{BB962C8B-B14F-4D97-AF65-F5344CB8AC3E}">
        <p14:creationId xmlns:p14="http://schemas.microsoft.com/office/powerpoint/2010/main" val="1465125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470FB-BA2B-C6B7-3B1F-E8D7C579B7B5}"/>
              </a:ext>
            </a:extLst>
          </p:cNvPr>
          <p:cNvSpPr>
            <a:spLocks noGrp="1"/>
          </p:cNvSpPr>
          <p:nvPr>
            <p:ph type="title"/>
          </p:nvPr>
        </p:nvSpPr>
        <p:spPr/>
        <p:txBody>
          <a:bodyPr/>
          <a:lstStyle/>
          <a:p>
            <a:r>
              <a:rPr lang="ro-RO" dirty="0"/>
              <a:t>Polimeri</a:t>
            </a:r>
            <a:endParaRPr lang="en-US" dirty="0"/>
          </a:p>
        </p:txBody>
      </p:sp>
      <p:sp>
        <p:nvSpPr>
          <p:cNvPr id="3" name="Content Placeholder 2">
            <a:extLst>
              <a:ext uri="{FF2B5EF4-FFF2-40B4-BE49-F238E27FC236}">
                <a16:creationId xmlns:a16="http://schemas.microsoft.com/office/drawing/2014/main" id="{D8C657FF-70D0-98DF-D404-CA9C4DE20E4C}"/>
              </a:ext>
            </a:extLst>
          </p:cNvPr>
          <p:cNvSpPr>
            <a:spLocks noGrp="1"/>
          </p:cNvSpPr>
          <p:nvPr>
            <p:ph idx="1"/>
          </p:nvPr>
        </p:nvSpPr>
        <p:spPr/>
        <p:txBody>
          <a:bodyPr/>
          <a:lstStyle/>
          <a:p>
            <a:r>
              <a:rPr lang="ro-RO" b="1" dirty="0"/>
              <a:t>P</a:t>
            </a:r>
            <a:r>
              <a:rPr lang="en-US" b="1" dirty="0" err="1"/>
              <a:t>olimer</a:t>
            </a:r>
            <a:r>
              <a:rPr lang="en-US" dirty="0"/>
              <a:t> </a:t>
            </a:r>
            <a:r>
              <a:rPr lang="en-US" dirty="0" err="1"/>
              <a:t>este</a:t>
            </a:r>
            <a:r>
              <a:rPr lang="en-US" dirty="0"/>
              <a:t> o </a:t>
            </a:r>
            <a:r>
              <a:rPr lang="en-US" dirty="0" err="1"/>
              <a:t>substanță</a:t>
            </a:r>
            <a:r>
              <a:rPr lang="en-US" dirty="0"/>
              <a:t> </a:t>
            </a:r>
            <a:r>
              <a:rPr lang="en-US" dirty="0" err="1"/>
              <a:t>compusă</a:t>
            </a:r>
            <a:r>
              <a:rPr lang="en-US" dirty="0"/>
              <a:t> din </a:t>
            </a:r>
            <a:r>
              <a:rPr lang="en-US" dirty="0">
                <a:hlinkClick r:id="rId2" tooltip="Moleculă"/>
              </a:rPr>
              <a:t>molecule</a:t>
            </a:r>
            <a:r>
              <a:rPr lang="en-US" dirty="0"/>
              <a:t> cu </a:t>
            </a:r>
            <a:r>
              <a:rPr lang="en-US" dirty="0" err="1">
                <a:hlinkClick r:id="rId3" tooltip="Masă moleculară"/>
              </a:rPr>
              <a:t>masă</a:t>
            </a:r>
            <a:r>
              <a:rPr lang="en-US" dirty="0">
                <a:hlinkClick r:id="rId3" tooltip="Masă moleculară"/>
              </a:rPr>
              <a:t> </a:t>
            </a:r>
            <a:r>
              <a:rPr lang="en-US" dirty="0" err="1">
                <a:hlinkClick r:id="rId3" tooltip="Masă moleculară"/>
              </a:rPr>
              <a:t>moleculară</a:t>
            </a:r>
            <a:r>
              <a:rPr lang="en-US" dirty="0"/>
              <a:t> mare, </a:t>
            </a:r>
            <a:r>
              <a:rPr lang="en-US" dirty="0" err="1"/>
              <a:t>formate</a:t>
            </a:r>
            <a:r>
              <a:rPr lang="en-US" dirty="0"/>
              <a:t> </a:t>
            </a:r>
            <a:r>
              <a:rPr lang="en-US" dirty="0" err="1"/>
              <a:t>dintr</a:t>
            </a:r>
            <a:r>
              <a:rPr lang="en-US" dirty="0"/>
              <a:t>-un </a:t>
            </a:r>
            <a:r>
              <a:rPr lang="en-US" dirty="0" err="1"/>
              <a:t>număr</a:t>
            </a:r>
            <a:r>
              <a:rPr lang="en-US" dirty="0"/>
              <a:t> mare de molecule </a:t>
            </a:r>
            <a:r>
              <a:rPr lang="en-US" dirty="0" err="1"/>
              <a:t>mici</a:t>
            </a:r>
            <a:r>
              <a:rPr lang="en-US" dirty="0"/>
              <a:t> </a:t>
            </a:r>
            <a:r>
              <a:rPr lang="en-US" dirty="0" err="1"/>
              <a:t>identice</a:t>
            </a:r>
            <a:r>
              <a:rPr lang="en-US" dirty="0"/>
              <a:t>, </a:t>
            </a:r>
            <a:r>
              <a:rPr lang="en-US" dirty="0" err="1"/>
              <a:t>numite</a:t>
            </a:r>
            <a:r>
              <a:rPr lang="en-US" dirty="0"/>
              <a:t> </a:t>
            </a:r>
            <a:r>
              <a:rPr lang="en-US" dirty="0" err="1">
                <a:hlinkClick r:id="rId4" tooltip="Monomer"/>
              </a:rPr>
              <a:t>monomeri</a:t>
            </a:r>
            <a:r>
              <a:rPr lang="en-US" dirty="0"/>
              <a:t>, legate </a:t>
            </a:r>
            <a:r>
              <a:rPr lang="en-US" dirty="0" err="1"/>
              <a:t>prin</a:t>
            </a:r>
            <a:r>
              <a:rPr lang="en-US" dirty="0"/>
              <a:t> </a:t>
            </a:r>
            <a:r>
              <a:rPr lang="en-US" dirty="0" err="1"/>
              <a:t>legături</a:t>
            </a:r>
            <a:r>
              <a:rPr lang="en-US" dirty="0"/>
              <a:t> </a:t>
            </a:r>
            <a:r>
              <a:rPr lang="en-US" dirty="0" err="1">
                <a:hlinkClick r:id="rId5" tooltip="Covalent"/>
              </a:rPr>
              <a:t>covalente</a:t>
            </a:r>
            <a:r>
              <a:rPr lang="en-US" dirty="0"/>
              <a:t>. </a:t>
            </a:r>
            <a:endParaRPr lang="ro-RO" dirty="0"/>
          </a:p>
          <a:p>
            <a:endParaRPr lang="ro-RO" dirty="0"/>
          </a:p>
          <a:p>
            <a:r>
              <a:rPr lang="en-US" dirty="0" err="1"/>
              <a:t>Exemple</a:t>
            </a:r>
            <a:r>
              <a:rPr lang="en-US" dirty="0"/>
              <a:t> </a:t>
            </a:r>
            <a:r>
              <a:rPr lang="en-US" dirty="0" err="1"/>
              <a:t>cunoscute</a:t>
            </a:r>
            <a:r>
              <a:rPr lang="en-US" dirty="0"/>
              <a:t> de </a:t>
            </a:r>
            <a:r>
              <a:rPr lang="en-US" dirty="0" err="1"/>
              <a:t>polimeri</a:t>
            </a:r>
            <a:r>
              <a:rPr lang="en-US" dirty="0"/>
              <a:t> sunt </a:t>
            </a:r>
            <a:r>
              <a:rPr lang="en-US" dirty="0" err="1">
                <a:hlinkClick r:id="rId6" tooltip="Plastic"/>
              </a:rPr>
              <a:t>plasticul</a:t>
            </a:r>
            <a:r>
              <a:rPr lang="en-US" dirty="0"/>
              <a:t>, </a:t>
            </a:r>
            <a:r>
              <a:rPr lang="en-US" dirty="0">
                <a:hlinkClick r:id="rId7" tooltip="ADN"/>
              </a:rPr>
              <a:t>ADN</a:t>
            </a:r>
            <a:r>
              <a:rPr lang="en-US" dirty="0"/>
              <a:t>-ul </a:t>
            </a:r>
            <a:r>
              <a:rPr lang="en-US" dirty="0" err="1"/>
              <a:t>și</a:t>
            </a:r>
            <a:r>
              <a:rPr lang="en-US" dirty="0"/>
              <a:t> </a:t>
            </a:r>
            <a:r>
              <a:rPr lang="en-US" dirty="0" err="1">
                <a:hlinkClick r:id="rId8" tooltip="Proteină"/>
              </a:rPr>
              <a:t>proteinele</a:t>
            </a:r>
            <a:r>
              <a:rPr lang="en-US" dirty="0"/>
              <a:t>. </a:t>
            </a:r>
            <a:r>
              <a:rPr lang="en-US" dirty="0" err="1"/>
              <a:t>Polimerii</a:t>
            </a:r>
            <a:r>
              <a:rPr lang="en-US" dirty="0"/>
              <a:t> se </a:t>
            </a:r>
            <a:r>
              <a:rPr lang="en-US" dirty="0" err="1"/>
              <a:t>obțin</a:t>
            </a:r>
            <a:r>
              <a:rPr lang="en-US" dirty="0"/>
              <a:t> </a:t>
            </a:r>
            <a:r>
              <a:rPr lang="en-US" dirty="0" err="1"/>
              <a:t>în</a:t>
            </a:r>
            <a:r>
              <a:rPr lang="en-US" dirty="0"/>
              <a:t> </a:t>
            </a:r>
            <a:r>
              <a:rPr lang="en-US" dirty="0" err="1"/>
              <a:t>urma</a:t>
            </a:r>
            <a:r>
              <a:rPr lang="en-US" dirty="0"/>
              <a:t> </a:t>
            </a:r>
            <a:r>
              <a:rPr lang="en-US" dirty="0" err="1"/>
              <a:t>reacției</a:t>
            </a:r>
            <a:r>
              <a:rPr lang="en-US" dirty="0"/>
              <a:t> de </a:t>
            </a:r>
            <a:r>
              <a:rPr lang="en-US" dirty="0" err="1">
                <a:hlinkClick r:id="rId9" tooltip="Polimerizare"/>
              </a:rPr>
              <a:t>polimerizare</a:t>
            </a:r>
            <a:r>
              <a:rPr lang="en-US" dirty="0"/>
              <a:t>.</a:t>
            </a:r>
          </a:p>
        </p:txBody>
      </p:sp>
    </p:spTree>
    <p:extLst>
      <p:ext uri="{BB962C8B-B14F-4D97-AF65-F5344CB8AC3E}">
        <p14:creationId xmlns:p14="http://schemas.microsoft.com/office/powerpoint/2010/main" val="2799619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FA1138-72F4-7B98-4079-D0E924F03736}"/>
              </a:ext>
            </a:extLst>
          </p:cNvPr>
          <p:cNvSpPr txBox="1"/>
          <p:nvPr/>
        </p:nvSpPr>
        <p:spPr>
          <a:xfrm>
            <a:off x="1932708" y="1550014"/>
            <a:ext cx="9721736" cy="2954655"/>
          </a:xfrm>
          <a:prstGeom prst="rect">
            <a:avLst/>
          </a:prstGeom>
          <a:noFill/>
        </p:spPr>
        <p:txBody>
          <a:bodyPr wrap="square">
            <a:spAutoFit/>
          </a:bodyPr>
          <a:lstStyle/>
          <a:p>
            <a:r>
              <a:rPr lang="en-US" sz="2400" b="1" dirty="0" err="1"/>
              <a:t>Biopolimerii</a:t>
            </a:r>
            <a:r>
              <a:rPr lang="en-US" sz="2400" b="1" dirty="0"/>
              <a:t> </a:t>
            </a:r>
            <a:r>
              <a:rPr lang="ro-RO" sz="2400" b="1" dirty="0"/>
              <a:t>– reprezintă </a:t>
            </a:r>
            <a:r>
              <a:rPr lang="ro-RO" sz="2400" b="1" dirty="0" err="1"/>
              <a:t>biomolecule</a:t>
            </a:r>
            <a:r>
              <a:rPr lang="ro-RO" sz="2400" b="1" dirty="0"/>
              <a:t> </a:t>
            </a:r>
            <a:r>
              <a:rPr lang="ro-RO" sz="2400" b="1" dirty="0" err="1"/>
              <a:t>polimerice</a:t>
            </a:r>
            <a:r>
              <a:rPr lang="ro-RO" sz="2400" b="1" dirty="0"/>
              <a:t> care constau din monomeri uniți prin legături covalente, majoritar prin 2 mecanisme:</a:t>
            </a:r>
          </a:p>
          <a:p>
            <a:pPr marL="342900" indent="-342900">
              <a:buAutoNum type="alphaLcParenR"/>
            </a:pPr>
            <a:r>
              <a:rPr lang="ro-RO" sz="2400" b="1" dirty="0"/>
              <a:t>Sinteza chimică din componenți biologici (fermentare, procese enzimatice,,,</a:t>
            </a:r>
          </a:p>
          <a:p>
            <a:pPr marL="342900" indent="-342900">
              <a:buAutoNum type="alphaLcParenR"/>
            </a:pPr>
            <a:r>
              <a:rPr lang="ro-RO" sz="2400" b="1" dirty="0"/>
              <a:t>Biosinteza de către organisme vii (bacterii, fungi...</a:t>
            </a:r>
          </a:p>
          <a:p>
            <a:pPr marL="342900" indent="-342900">
              <a:buAutoNum type="alphaLcParenR"/>
            </a:pPr>
            <a:r>
              <a:rPr lang="ro-RO" sz="2400" b="1" dirty="0" err="1"/>
              <a:t>Biopolimerii</a:t>
            </a:r>
            <a:r>
              <a:rPr lang="ro-RO" sz="2400" b="1" dirty="0"/>
              <a:t> sunt biodegradabili</a:t>
            </a:r>
          </a:p>
          <a:p>
            <a:pPr marL="342900" indent="-342900">
              <a:buAutoNum type="alphaLcParenR"/>
            </a:pPr>
            <a:endParaRPr lang="ro-RO" sz="2400" b="1" dirty="0"/>
          </a:p>
          <a:p>
            <a:endParaRPr lang="ro-RO" dirty="0"/>
          </a:p>
        </p:txBody>
      </p:sp>
    </p:spTree>
    <p:extLst>
      <p:ext uri="{BB962C8B-B14F-4D97-AF65-F5344CB8AC3E}">
        <p14:creationId xmlns:p14="http://schemas.microsoft.com/office/powerpoint/2010/main" val="178820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E94322-62B3-E71C-6F99-8E41E7020792}"/>
              </a:ext>
            </a:extLst>
          </p:cNvPr>
          <p:cNvSpPr>
            <a:spLocks noGrp="1"/>
          </p:cNvSpPr>
          <p:nvPr>
            <p:ph idx="1"/>
          </p:nvPr>
        </p:nvSpPr>
        <p:spPr>
          <a:xfrm>
            <a:off x="838200" y="571500"/>
            <a:ext cx="10515600" cy="6115050"/>
          </a:xfrm>
        </p:spPr>
        <p:txBody>
          <a:bodyPr>
            <a:normAutofit fontScale="85000" lnSpcReduction="20000"/>
          </a:bodyPr>
          <a:lstStyle/>
          <a:p>
            <a:pPr marL="742950" marR="194310" lvl="1" indent="-285750" algn="just">
              <a:spcBef>
                <a:spcPts val="605"/>
              </a:spcBef>
              <a:buSzPts val="1000"/>
              <a:buFont typeface="Times New Roman" panose="02020603050405020304" pitchFamily="18" charset="0"/>
              <a:buAutoNum type="alphaLcParenR"/>
              <a:tabLst>
                <a:tab pos="662305" algn="l"/>
              </a:tabLst>
            </a:pPr>
            <a:r>
              <a:rPr lang="ro-RO" b="1" dirty="0">
                <a:latin typeface="Times New Roman" panose="02020603050405020304" pitchFamily="18" charset="0"/>
                <a:ea typeface="Times New Roman" panose="02020603050405020304" pitchFamily="18" charset="0"/>
              </a:rPr>
              <a:t>Fiecare subnivel este </a:t>
            </a:r>
            <a:r>
              <a:rPr lang="ro-RO" b="1" dirty="0" err="1">
                <a:latin typeface="Times New Roman" panose="02020603050405020304" pitchFamily="18" charset="0"/>
                <a:ea typeface="Times New Roman" panose="02020603050405020304" pitchFamily="18" charset="0"/>
              </a:rPr>
              <a:t>împărţit</a:t>
            </a:r>
            <a:r>
              <a:rPr lang="ro-RO" b="1" dirty="0">
                <a:latin typeface="Times New Roman" panose="02020603050405020304" pitchFamily="18" charset="0"/>
                <a:ea typeface="Times New Roman" panose="02020603050405020304" pitchFamily="18" charset="0"/>
              </a:rPr>
              <a:t> în orbitali; </a:t>
            </a:r>
            <a:r>
              <a:rPr lang="ro-RO" dirty="0">
                <a:latin typeface="Times New Roman" panose="02020603050405020304" pitchFamily="18" charset="0"/>
                <a:ea typeface="Times New Roman" panose="02020603050405020304" pitchFamily="18" charset="0"/>
              </a:rPr>
              <a:t>un orbital într-un subnivel este caracterizat prin </a:t>
            </a:r>
            <a:r>
              <a:rPr lang="ro-RO" i="1" dirty="0">
                <a:latin typeface="Times New Roman" panose="02020603050405020304" pitchFamily="18" charset="0"/>
                <a:ea typeface="Times New Roman" panose="02020603050405020304" pitchFamily="18" charset="0"/>
              </a:rPr>
              <a:t>numărul cuantic magnetic </a:t>
            </a:r>
            <a:r>
              <a:rPr lang="ro-RO" sz="3600" b="1" dirty="0">
                <a:latin typeface="Times New Roman" panose="02020603050405020304" pitchFamily="18" charset="0"/>
                <a:ea typeface="Times New Roman" panose="02020603050405020304" pitchFamily="18" charset="0"/>
              </a:rPr>
              <a:t>m</a:t>
            </a:r>
            <a:r>
              <a:rPr lang="ro-RO" dirty="0">
                <a:latin typeface="Times New Roman" panose="02020603050405020304" pitchFamily="18" charset="0"/>
                <a:ea typeface="Times New Roman" panose="02020603050405020304" pitchFamily="18" charset="0"/>
              </a:rPr>
              <a:t>, care determină orientarea în </a:t>
            </a:r>
            <a:r>
              <a:rPr lang="ro-RO" dirty="0" err="1">
                <a:latin typeface="Times New Roman" panose="02020603050405020304" pitchFamily="18" charset="0"/>
                <a:ea typeface="Times New Roman" panose="02020603050405020304" pitchFamily="18" charset="0"/>
              </a:rPr>
              <a:t>spaţiu</a:t>
            </a:r>
            <a:r>
              <a:rPr lang="ro-RO" dirty="0">
                <a:latin typeface="Times New Roman" panose="02020603050405020304" pitchFamily="18" charset="0"/>
                <a:ea typeface="Times New Roman" panose="02020603050405020304" pitchFamily="18" charset="0"/>
              </a:rPr>
              <a:t> a norului electronic;</a:t>
            </a:r>
            <a:endParaRPr lang="en-US" sz="3200" dirty="0">
              <a:latin typeface="Times New Roman" panose="02020603050405020304" pitchFamily="18" charset="0"/>
              <a:ea typeface="Times New Roman" panose="02020603050405020304" pitchFamily="18" charset="0"/>
            </a:endParaRPr>
          </a:p>
          <a:p>
            <a:pPr marL="434340" marR="191770" indent="635" algn="just">
              <a:lnSpc>
                <a:spcPct val="98000"/>
              </a:lnSpc>
              <a:spcBef>
                <a:spcPts val="30"/>
              </a:spcBef>
              <a:buNone/>
            </a:pPr>
            <a:r>
              <a:rPr lang="ro-RO" dirty="0">
                <a:latin typeface="Times New Roman" panose="02020603050405020304" pitchFamily="18" charset="0"/>
                <a:ea typeface="Times New Roman" panose="02020603050405020304" pitchFamily="18" charset="0"/>
              </a:rPr>
              <a:t>valori posibile </a:t>
            </a:r>
            <a:r>
              <a:rPr lang="ro-RO" sz="2900" b="1" dirty="0">
                <a:latin typeface="Times New Roman" panose="02020603050405020304" pitchFamily="18" charset="0"/>
                <a:ea typeface="Times New Roman" panose="02020603050405020304" pitchFamily="18" charset="0"/>
              </a:rPr>
              <a:t>m = -l, ..., -1, 0, +1, ..., +l</a:t>
            </a:r>
            <a:r>
              <a:rPr lang="ro-RO" dirty="0">
                <a:latin typeface="Times New Roman" panose="02020603050405020304" pitchFamily="18" charset="0"/>
                <a:ea typeface="Times New Roman" panose="02020603050405020304" pitchFamily="18" charset="0"/>
              </a:rPr>
              <a:t>, în total </a:t>
            </a:r>
            <a:r>
              <a:rPr lang="ro-RO" b="1" dirty="0">
                <a:latin typeface="Times New Roman" panose="02020603050405020304" pitchFamily="18" charset="0"/>
                <a:ea typeface="Times New Roman" panose="02020603050405020304" pitchFamily="18" charset="0"/>
              </a:rPr>
              <a:t>2l+1</a:t>
            </a:r>
            <a:r>
              <a:rPr lang="ro-RO" dirty="0">
                <a:latin typeface="Times New Roman" panose="02020603050405020304" pitchFamily="18" charset="0"/>
                <a:ea typeface="Times New Roman" panose="02020603050405020304" pitchFamily="18" charset="0"/>
              </a:rPr>
              <a:t> valori. </a:t>
            </a:r>
            <a:endParaRPr lang="en-US" dirty="0">
              <a:latin typeface="Times New Roman" panose="02020603050405020304" pitchFamily="18" charset="0"/>
              <a:ea typeface="Times New Roman" panose="02020603050405020304" pitchFamily="18" charset="0"/>
            </a:endParaRPr>
          </a:p>
          <a:p>
            <a:pPr marL="434340" marR="191770" indent="635" algn="just">
              <a:lnSpc>
                <a:spcPct val="98000"/>
              </a:lnSpc>
              <a:spcBef>
                <a:spcPts val="30"/>
              </a:spcBef>
              <a:buNone/>
            </a:pPr>
            <a:r>
              <a:rPr lang="ro-RO" dirty="0" err="1">
                <a:latin typeface="Times New Roman" panose="02020603050405020304" pitchFamily="18" charset="0"/>
                <a:ea typeface="Times New Roman" panose="02020603050405020304" pitchFamily="18" charset="0"/>
              </a:rPr>
              <a:t>Toţi</a:t>
            </a:r>
            <a:r>
              <a:rPr lang="ro-RO" dirty="0">
                <a:latin typeface="Times New Roman" panose="02020603050405020304" pitchFamily="18" charset="0"/>
                <a:ea typeface="Times New Roman" panose="02020603050405020304" pitchFamily="18" charset="0"/>
              </a:rPr>
              <a:t> orbitalii unui subnivel </a:t>
            </a:r>
            <a:r>
              <a:rPr lang="en-US" dirty="0">
                <a:latin typeface="Times New Roman" panose="02020603050405020304" pitchFamily="18" charset="0"/>
                <a:ea typeface="Times New Roman" panose="02020603050405020304" pitchFamily="18" charset="0"/>
              </a:rPr>
              <a:t>care </a:t>
            </a:r>
            <a:r>
              <a:rPr lang="ro-RO" dirty="0">
                <a:latin typeface="Times New Roman" panose="02020603050405020304" pitchFamily="18" charset="0"/>
                <a:ea typeface="Times New Roman" panose="02020603050405020304" pitchFamily="18" charset="0"/>
              </a:rPr>
              <a:t>au </a:t>
            </a:r>
            <a:r>
              <a:rPr lang="ro-RO" dirty="0" err="1">
                <a:latin typeface="Times New Roman" panose="02020603050405020304" pitchFamily="18" charset="0"/>
                <a:ea typeface="Times New Roman" panose="02020603050405020304" pitchFamily="18" charset="0"/>
              </a:rPr>
              <a:t>aceeaşi</a:t>
            </a:r>
            <a:r>
              <a:rPr lang="ro-RO" dirty="0">
                <a:latin typeface="Times New Roman" panose="02020603050405020304" pitchFamily="18" charset="0"/>
                <a:ea typeface="Times New Roman" panose="02020603050405020304" pitchFamily="18" charset="0"/>
              </a:rPr>
              <a:t> energie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se</a:t>
            </a:r>
            <a:r>
              <a:rPr lang="ro-RO" spc="9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numesc orbitali</a:t>
            </a:r>
            <a:r>
              <a:rPr lang="ro-RO" spc="1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t>
            </a:r>
            <a:r>
              <a:rPr lang="ro-RO" b="1" dirty="0" err="1">
                <a:latin typeface="Times New Roman" panose="02020603050405020304" pitchFamily="18" charset="0"/>
                <a:ea typeface="Times New Roman" panose="02020603050405020304" pitchFamily="18" charset="0"/>
              </a:rPr>
              <a:t>degeneraţi</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Subnivelele</a:t>
            </a:r>
            <a:r>
              <a:rPr lang="ro-RO" spc="9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(l = 0) au un singur orbital (sferic); </a:t>
            </a:r>
            <a:r>
              <a:rPr lang="ro-RO" dirty="0" err="1">
                <a:latin typeface="Times New Roman" panose="02020603050405020304" pitchFamily="18" charset="0"/>
                <a:ea typeface="Times New Roman" panose="02020603050405020304" pitchFamily="18" charset="0"/>
              </a:rPr>
              <a:t>subnivelele</a:t>
            </a:r>
            <a:r>
              <a:rPr lang="ro-RO" dirty="0">
                <a:latin typeface="Times New Roman" panose="02020603050405020304" pitchFamily="18" charset="0"/>
                <a:ea typeface="Times New Roman" panose="02020603050405020304" pitchFamily="18" charset="0"/>
              </a:rPr>
              <a:t> p (l = 1) au trei orbitali (</a:t>
            </a:r>
            <a:r>
              <a:rPr lang="ro-RO" dirty="0" err="1">
                <a:latin typeface="Times New Roman" panose="02020603050405020304" pitchFamily="18" charset="0"/>
                <a:ea typeface="Times New Roman" panose="02020603050405020304" pitchFamily="18" charset="0"/>
              </a:rPr>
              <a:t>bilobari</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orientaţi</a:t>
            </a:r>
            <a:r>
              <a:rPr lang="ro-RO" dirty="0">
                <a:latin typeface="Times New Roman" panose="02020603050405020304" pitchFamily="18" charset="0"/>
                <a:ea typeface="Times New Roman" panose="02020603050405020304" pitchFamily="18" charset="0"/>
              </a:rPr>
              <a:t> pe cele trei </a:t>
            </a:r>
            <a:r>
              <a:rPr lang="ro-RO" dirty="0" err="1">
                <a:latin typeface="Times New Roman" panose="02020603050405020304" pitchFamily="18" charset="0"/>
                <a:ea typeface="Times New Roman" panose="02020603050405020304" pitchFamily="18" charset="0"/>
              </a:rPr>
              <a:t>direcţii</a:t>
            </a:r>
            <a:r>
              <a:rPr lang="ro-RO" dirty="0">
                <a:latin typeface="Times New Roman" panose="02020603050405020304" pitchFamily="18" charset="0"/>
                <a:ea typeface="Times New Roman" panose="02020603050405020304" pitchFamily="18" charset="0"/>
              </a:rPr>
              <a:t> din </a:t>
            </a:r>
            <a:r>
              <a:rPr lang="ro-RO" dirty="0" err="1">
                <a:latin typeface="Times New Roman" panose="02020603050405020304" pitchFamily="18" charset="0"/>
                <a:ea typeface="Times New Roman" panose="02020603050405020304" pitchFamily="18" charset="0"/>
              </a:rPr>
              <a:t>spaţiu</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p</a:t>
            </a:r>
            <a:r>
              <a:rPr lang="ro-RO" baseline="-25000" dirty="0" err="1">
                <a:latin typeface="Times New Roman" panose="02020603050405020304" pitchFamily="18" charset="0"/>
                <a:ea typeface="Times New Roman" panose="02020603050405020304" pitchFamily="18" charset="0"/>
              </a:rPr>
              <a:t>x</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p</a:t>
            </a:r>
            <a:r>
              <a:rPr lang="ro-RO" baseline="-25000" dirty="0" err="1">
                <a:latin typeface="Times New Roman" panose="02020603050405020304" pitchFamily="18" charset="0"/>
                <a:ea typeface="Times New Roman" panose="02020603050405020304" pitchFamily="18" charset="0"/>
              </a:rPr>
              <a:t>y</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p</a:t>
            </a:r>
            <a:r>
              <a:rPr lang="ro-RO" baseline="-25000" dirty="0" err="1">
                <a:latin typeface="Times New Roman" panose="02020603050405020304" pitchFamily="18" charset="0"/>
                <a:ea typeface="Times New Roman" panose="02020603050405020304" pitchFamily="18" charset="0"/>
              </a:rPr>
              <a:t>z</a:t>
            </a:r>
            <a:r>
              <a:rPr lang="ro-RO"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L="0" marR="205105" lvl="0" indent="0" algn="just">
              <a:buSzPts val="1000"/>
              <a:buNone/>
              <a:tabLst>
                <a:tab pos="609600" algn="l"/>
              </a:tabLst>
            </a:pPr>
            <a:r>
              <a:rPr lang="en-US" spc="-15" dirty="0">
                <a:latin typeface="Times New Roman" panose="02020603050405020304" pitchFamily="18" charset="0"/>
                <a:ea typeface="Times New Roman" panose="02020603050405020304" pitchFamily="18" charset="0"/>
              </a:rPr>
              <a:t>B) </a:t>
            </a:r>
            <a:r>
              <a:rPr lang="ro-RO" spc="-15" dirty="0" err="1">
                <a:latin typeface="Times New Roman" panose="02020603050405020304" pitchFamily="18" charset="0"/>
                <a:ea typeface="Times New Roman" panose="02020603050405020304" pitchFamily="18" charset="0"/>
              </a:rPr>
              <a:t>Notaţia</a:t>
            </a:r>
            <a:r>
              <a:rPr lang="ro-RO" spc="-15" dirty="0">
                <a:latin typeface="Times New Roman" panose="02020603050405020304" pitchFamily="18" charset="0"/>
                <a:ea typeface="Times New Roman" panose="02020603050405020304" pitchFamily="18" charset="0"/>
              </a:rPr>
              <a:t> simbolică a unui orbital cuprinde numărul nivelului (n) urmat de simbolul subnivelului (s, p, d, f), la care se adaugă un indice privind orientarea </a:t>
            </a:r>
            <a:r>
              <a:rPr lang="ro-RO" spc="-15" dirty="0" err="1">
                <a:latin typeface="Times New Roman" panose="02020603050405020304" pitchFamily="18" charset="0"/>
                <a:ea typeface="Times New Roman" panose="02020603050405020304" pitchFamily="18" charset="0"/>
              </a:rPr>
              <a:t>spaţială</a:t>
            </a:r>
            <a:r>
              <a:rPr lang="ro-RO" spc="-15" dirty="0">
                <a:latin typeface="Times New Roman" panose="02020603050405020304" pitchFamily="18" charset="0"/>
                <a:ea typeface="Times New Roman" panose="02020603050405020304" pitchFamily="18" charset="0"/>
              </a:rPr>
              <a:t> determinată de numărul cuantic magnetic; (în cazul orbitalilor s, de formă sferică acest indice nu are sens).</a:t>
            </a:r>
            <a:endParaRPr lang="en-US" spc="-15" dirty="0">
              <a:latin typeface="Times New Roman" panose="02020603050405020304" pitchFamily="18" charset="0"/>
              <a:ea typeface="Times New Roman" panose="02020603050405020304" pitchFamily="18" charset="0"/>
            </a:endParaRPr>
          </a:p>
          <a:p>
            <a:pPr marL="422275" marR="962025" indent="-635">
              <a:lnSpc>
                <a:spcPct val="101000"/>
              </a:lnSpc>
              <a:spcBef>
                <a:spcPts val="610"/>
              </a:spcBef>
              <a:buNone/>
            </a:pPr>
            <a:r>
              <a:rPr lang="ro-RO" dirty="0">
                <a:latin typeface="Times New Roman" panose="02020603050405020304" pitchFamily="18" charset="0"/>
                <a:ea typeface="Times New Roman" panose="02020603050405020304" pitchFamily="18" charset="0"/>
              </a:rPr>
              <a:t>Deci</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un</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orbital</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într-un</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atom</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este</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caracterizat</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prin</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numere</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cuantice: </a:t>
            </a:r>
            <a:r>
              <a:rPr lang="en-US" dirty="0">
                <a:latin typeface="Times New Roman" panose="02020603050405020304" pitchFamily="18" charset="0"/>
                <a:ea typeface="Times New Roman" panose="02020603050405020304" pitchFamily="18" charset="0"/>
              </a:rPr>
              <a:t>        </a:t>
            </a:r>
          </a:p>
          <a:p>
            <a:pPr marL="422275" marR="962025" indent="-635">
              <a:lnSpc>
                <a:spcPct val="101000"/>
              </a:lnSpc>
              <a:spcBef>
                <a:spcPts val="610"/>
              </a:spcBef>
              <a:buNone/>
            </a:pPr>
            <a:r>
              <a:rPr lang="en-US" dirty="0" err="1">
                <a:latin typeface="Times New Roman" panose="02020603050405020304" pitchFamily="18" charset="0"/>
                <a:ea typeface="Times New Roman" panose="02020603050405020304" pitchFamily="18" charset="0"/>
              </a:rPr>
              <a:t>numărul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cuantic</a:t>
            </a:r>
            <a:r>
              <a:rPr lang="en-US" dirty="0">
                <a:latin typeface="Times New Roman" panose="02020603050405020304" pitchFamily="18" charset="0"/>
                <a:ea typeface="Times New Roman" panose="02020603050405020304" pitchFamily="18" charset="0"/>
              </a:rPr>
              <a:t> principal (n), </a:t>
            </a:r>
          </a:p>
          <a:p>
            <a:pPr marL="422275" marR="962025" indent="-635">
              <a:lnSpc>
                <a:spcPct val="101000"/>
              </a:lnSpc>
              <a:spcBef>
                <a:spcPts val="610"/>
              </a:spcBef>
              <a:buNone/>
            </a:pPr>
            <a:r>
              <a:rPr lang="en-US" dirty="0" err="1">
                <a:latin typeface="Times New Roman" panose="02020603050405020304" pitchFamily="18" charset="0"/>
                <a:ea typeface="Times New Roman" panose="02020603050405020304" pitchFamily="18" charset="0"/>
              </a:rPr>
              <a:t>numărul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cuantic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azimutal</a:t>
            </a:r>
            <a:r>
              <a:rPr lang="en-US" dirty="0">
                <a:latin typeface="Times New Roman" panose="02020603050405020304" pitchFamily="18" charset="0"/>
                <a:ea typeface="Times New Roman" panose="02020603050405020304" pitchFamily="18" charset="0"/>
              </a:rPr>
              <a:t> (l </a:t>
            </a:r>
            <a:r>
              <a:rPr lang="en-US" dirty="0" err="1">
                <a:latin typeface="Times New Roman" panose="02020603050405020304" pitchFamily="18" charset="0"/>
                <a:ea typeface="Times New Roman" panose="02020603050405020304" pitchFamily="18" charset="0"/>
              </a:rPr>
              <a:t>sau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numărul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cuantic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secundar</a:t>
            </a:r>
            <a:r>
              <a:rPr lang="en-US" dirty="0">
                <a:latin typeface="Times New Roman" panose="02020603050405020304" pitchFamily="18" charset="0"/>
                <a:ea typeface="Times New Roman" panose="02020603050405020304" pitchFamily="18" charset="0"/>
              </a:rPr>
              <a:t>), </a:t>
            </a:r>
          </a:p>
          <a:p>
            <a:pPr marL="422275" marR="962025" indent="-635">
              <a:lnSpc>
                <a:spcPct val="101000"/>
              </a:lnSpc>
              <a:spcBef>
                <a:spcPts val="610"/>
              </a:spcBef>
              <a:buNone/>
            </a:pPr>
            <a:r>
              <a:rPr lang="en-US" dirty="0" err="1">
                <a:latin typeface="Times New Roman" panose="02020603050405020304" pitchFamily="18" charset="0"/>
                <a:ea typeface="Times New Roman" panose="02020603050405020304" pitchFamily="18" charset="0"/>
              </a:rPr>
              <a:t>numărul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cuantic</a:t>
            </a:r>
            <a:r>
              <a:rPr lang="en-US" dirty="0">
                <a:latin typeface="Times New Roman" panose="02020603050405020304" pitchFamily="18" charset="0"/>
                <a:ea typeface="Times New Roman" panose="02020603050405020304" pitchFamily="18" charset="0"/>
              </a:rPr>
              <a:t> magnetic orbital (</a:t>
            </a:r>
            <a:r>
              <a:rPr lang="en-US" dirty="0" err="1">
                <a:latin typeface="Times New Roman" panose="02020603050405020304" pitchFamily="18" charset="0"/>
                <a:ea typeface="Times New Roman" panose="02020603050405020304" pitchFamily="18" charset="0"/>
              </a:rPr>
              <a:t>m_l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t>
            </a:r>
          </a:p>
          <a:p>
            <a:pPr marL="422275" marR="962025" indent="-635">
              <a:lnSpc>
                <a:spcPct val="101000"/>
              </a:lnSpc>
              <a:spcBef>
                <a:spcPts val="610"/>
              </a:spcBef>
              <a:buNone/>
            </a:pPr>
            <a:r>
              <a:rPr lang="en-US" dirty="0" err="1">
                <a:latin typeface="Times New Roman" panose="02020603050405020304" pitchFamily="18" charset="0"/>
                <a:ea typeface="Times New Roman" panose="02020603050405020304" pitchFamily="18" charset="0"/>
              </a:rPr>
              <a:t>numărul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cuantic</a:t>
            </a:r>
            <a:r>
              <a:rPr lang="en-US" dirty="0">
                <a:latin typeface="Times New Roman" panose="02020603050405020304" pitchFamily="18" charset="0"/>
                <a:ea typeface="Times New Roman" panose="02020603050405020304" pitchFamily="18" charset="0"/>
              </a:rPr>
              <a:t> de spin (</a:t>
            </a:r>
            <a:r>
              <a:rPr lang="en-US" dirty="0" err="1">
                <a:latin typeface="Times New Roman" panose="02020603050405020304" pitchFamily="18" charset="0"/>
                <a:ea typeface="Times New Roman" panose="02020603050405020304" pitchFamily="18" charset="0"/>
              </a:rPr>
              <a:t>m_s</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sau</a:t>
            </a:r>
            <a:r>
              <a:rPr lang="en-US" dirty="0">
                <a:latin typeface="Times New Roman" panose="02020603050405020304" pitchFamily="18" charset="0"/>
                <a:ea typeface="Times New Roman" panose="02020603050405020304" pitchFamily="18" charset="0"/>
              </a:rPr>
              <a:t> s). </a:t>
            </a:r>
          </a:p>
          <a:p>
            <a:pPr marL="422275" marR="962025" indent="-635">
              <a:lnSpc>
                <a:spcPct val="101000"/>
              </a:lnSpc>
              <a:spcBef>
                <a:spcPts val="610"/>
              </a:spcBef>
              <a:buNone/>
            </a:pPr>
            <a:r>
              <a:rPr lang="ro-RO" b="1" dirty="0">
                <a:latin typeface="Times New Roman" panose="02020603050405020304" pitchFamily="18" charset="0"/>
                <a:ea typeface="Times New Roman" panose="02020603050405020304" pitchFamily="18" charset="0"/>
              </a:rPr>
              <a:t>N</a:t>
            </a:r>
            <a:r>
              <a:rPr lang="en-US" b="1" dirty="0" err="1">
                <a:latin typeface="Times New Roman" panose="02020603050405020304" pitchFamily="18" charset="0"/>
                <a:ea typeface="Times New Roman" panose="02020603050405020304" pitchFamily="18" charset="0"/>
              </a:rPr>
              <a:t>umere</a:t>
            </a:r>
            <a:r>
              <a:rPr lang="ro-RO" b="1" dirty="0">
                <a:latin typeface="Times New Roman" panose="02020603050405020304" pitchFamily="18" charset="0"/>
                <a:ea typeface="Times New Roman" panose="02020603050405020304" pitchFamily="18" charset="0"/>
              </a:rPr>
              <a:t>le</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cuantice</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definesc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starea</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unui</a:t>
            </a:r>
            <a:r>
              <a:rPr lang="en-US" b="1" dirty="0">
                <a:latin typeface="Times New Roman" panose="02020603050405020304" pitchFamily="18" charset="0"/>
                <a:ea typeface="Times New Roman" panose="02020603050405020304" pitchFamily="18" charset="0"/>
              </a:rPr>
              <a:t> electron </a:t>
            </a:r>
            <a:r>
              <a:rPr lang="en-US" b="1" dirty="0" err="1">
                <a:latin typeface="Times New Roman" panose="02020603050405020304" pitchFamily="18" charset="0"/>
                <a:ea typeface="Times New Roman" panose="02020603050405020304" pitchFamily="18" charset="0"/>
              </a:rPr>
              <a:t>într</a:t>
            </a:r>
            <a:r>
              <a:rPr lang="en-US" b="1" dirty="0">
                <a:latin typeface="Times New Roman" panose="02020603050405020304" pitchFamily="18" charset="0"/>
                <a:ea typeface="Times New Roman" panose="02020603050405020304" pitchFamily="18" charset="0"/>
              </a:rPr>
              <a:t>-un atom,</a:t>
            </a:r>
            <a:r>
              <a:rPr lang="ro-RO"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determinând</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energia</a:t>
            </a:r>
            <a:r>
              <a:rPr lang="en-US" b="1" dirty="0">
                <a:latin typeface="Times New Roman" panose="02020603050405020304" pitchFamily="18" charset="0"/>
                <a:ea typeface="Times New Roman" panose="02020603050405020304" pitchFamily="18" charset="0"/>
              </a:rPr>
              <a:t>, forma, </a:t>
            </a:r>
            <a:r>
              <a:rPr lang="en-US" b="1" dirty="0" err="1">
                <a:latin typeface="Times New Roman" panose="02020603050405020304" pitchFamily="18" charset="0"/>
                <a:ea typeface="Times New Roman" panose="02020603050405020304" pitchFamily="18" charset="0"/>
              </a:rPr>
              <a:t>orientarea</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spațială</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și</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spinul</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electronului</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într</a:t>
            </a:r>
            <a:r>
              <a:rPr lang="en-US" b="1" dirty="0">
                <a:latin typeface="Times New Roman" panose="02020603050405020304" pitchFamily="18" charset="0"/>
                <a:ea typeface="Times New Roman" panose="02020603050405020304" pitchFamily="18" charset="0"/>
              </a:rPr>
              <a:t>-un orbital. </a:t>
            </a:r>
          </a:p>
          <a:p>
            <a:endParaRPr lang="en-US" dirty="0"/>
          </a:p>
        </p:txBody>
      </p:sp>
    </p:spTree>
    <p:extLst>
      <p:ext uri="{BB962C8B-B14F-4D97-AF65-F5344CB8AC3E}">
        <p14:creationId xmlns:p14="http://schemas.microsoft.com/office/powerpoint/2010/main" val="2745011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EC6A-1329-6AEA-38F0-9FFBE071C795}"/>
              </a:ext>
            </a:extLst>
          </p:cNvPr>
          <p:cNvSpPr>
            <a:spLocks noGrp="1"/>
          </p:cNvSpPr>
          <p:nvPr>
            <p:ph type="title"/>
          </p:nvPr>
        </p:nvSpPr>
        <p:spPr/>
        <p:txBody>
          <a:bodyPr/>
          <a:lstStyle/>
          <a:p>
            <a:r>
              <a:rPr lang="ro-RO" dirty="0"/>
              <a:t>BIOPOLIMERI</a:t>
            </a:r>
            <a:br>
              <a:rPr lang="ro-RO" dirty="0"/>
            </a:br>
            <a:endParaRPr lang="en-US" dirty="0"/>
          </a:p>
        </p:txBody>
      </p:sp>
      <p:sp>
        <p:nvSpPr>
          <p:cNvPr id="3" name="Content Placeholder 2">
            <a:extLst>
              <a:ext uri="{FF2B5EF4-FFF2-40B4-BE49-F238E27FC236}">
                <a16:creationId xmlns:a16="http://schemas.microsoft.com/office/drawing/2014/main" id="{56643B46-7388-BBBC-B5F8-21CB8012DE66}"/>
              </a:ext>
            </a:extLst>
          </p:cNvPr>
          <p:cNvSpPr>
            <a:spLocks noGrp="1"/>
          </p:cNvSpPr>
          <p:nvPr>
            <p:ph idx="1"/>
          </p:nvPr>
        </p:nvSpPr>
        <p:spPr/>
        <p:txBody>
          <a:bodyPr>
            <a:normAutofit/>
          </a:bodyPr>
          <a:lstStyle/>
          <a:p>
            <a:r>
              <a:rPr lang="en-US" dirty="0" err="1"/>
              <a:t>Există</a:t>
            </a:r>
            <a:r>
              <a:rPr lang="en-US" dirty="0"/>
              <a:t> </a:t>
            </a:r>
            <a:r>
              <a:rPr lang="en-US" dirty="0" err="1"/>
              <a:t>patru</a:t>
            </a:r>
            <a:r>
              <a:rPr lang="en-US" dirty="0"/>
              <a:t> </a:t>
            </a:r>
            <a:r>
              <a:rPr lang="en-US" dirty="0" err="1"/>
              <a:t>tipuri</a:t>
            </a:r>
            <a:r>
              <a:rPr lang="en-US" dirty="0"/>
              <a:t> de </a:t>
            </a:r>
            <a:r>
              <a:rPr lang="en-US" dirty="0" err="1"/>
              <a:t>bază</a:t>
            </a:r>
            <a:r>
              <a:rPr lang="en-US" dirty="0"/>
              <a:t> de macromolecule </a:t>
            </a:r>
            <a:r>
              <a:rPr lang="en-US" dirty="0" err="1"/>
              <a:t>biologice</a:t>
            </a:r>
            <a:r>
              <a:rPr lang="en-US" dirty="0"/>
              <a:t>: </a:t>
            </a:r>
            <a:endParaRPr lang="ro-RO" dirty="0"/>
          </a:p>
          <a:p>
            <a:r>
              <a:rPr lang="en-US" dirty="0" err="1"/>
              <a:t>carbohidrați</a:t>
            </a:r>
            <a:r>
              <a:rPr lang="en-US" dirty="0"/>
              <a:t>, </a:t>
            </a:r>
            <a:endParaRPr lang="ro-RO" dirty="0"/>
          </a:p>
          <a:p>
            <a:r>
              <a:rPr lang="en-US" dirty="0"/>
              <a:t>lipide, </a:t>
            </a:r>
            <a:endParaRPr lang="ro-RO" dirty="0"/>
          </a:p>
          <a:p>
            <a:r>
              <a:rPr lang="en-US" dirty="0" err="1"/>
              <a:t>proteine</a:t>
            </a:r>
            <a:r>
              <a:rPr lang="en-US" dirty="0"/>
              <a:t> ​​</a:t>
            </a:r>
            <a:r>
              <a:rPr lang="en-US" dirty="0" err="1"/>
              <a:t>și</a:t>
            </a:r>
            <a:r>
              <a:rPr lang="en-US" dirty="0"/>
              <a:t> </a:t>
            </a:r>
            <a:endParaRPr lang="ro-RO" dirty="0"/>
          </a:p>
          <a:p>
            <a:r>
              <a:rPr lang="en-US" dirty="0" err="1"/>
              <a:t>acizi</a:t>
            </a:r>
            <a:r>
              <a:rPr lang="en-US" dirty="0"/>
              <a:t> </a:t>
            </a:r>
            <a:r>
              <a:rPr lang="en-US" dirty="0" err="1"/>
              <a:t>nucleici</a:t>
            </a:r>
            <a:r>
              <a:rPr lang="en-US" dirty="0"/>
              <a:t>. </a:t>
            </a:r>
            <a:endParaRPr lang="ro-RO" dirty="0"/>
          </a:p>
          <a:p>
            <a:r>
              <a:rPr lang="en-US" dirty="0" err="1"/>
              <a:t>Acești</a:t>
            </a:r>
            <a:r>
              <a:rPr lang="en-US" dirty="0"/>
              <a:t> </a:t>
            </a:r>
            <a:r>
              <a:rPr lang="en-US" dirty="0" err="1"/>
              <a:t>polimeri</a:t>
            </a:r>
            <a:r>
              <a:rPr lang="en-US" dirty="0"/>
              <a:t> sunt </a:t>
            </a:r>
            <a:r>
              <a:rPr lang="en-US" dirty="0" err="1"/>
              <a:t>compuși</a:t>
            </a:r>
            <a:r>
              <a:rPr lang="en-US" dirty="0"/>
              <a:t> din </a:t>
            </a:r>
            <a:r>
              <a:rPr lang="en-US" dirty="0" err="1"/>
              <a:t>monomeri</a:t>
            </a:r>
            <a:r>
              <a:rPr lang="en-US" dirty="0"/>
              <a:t> </a:t>
            </a:r>
            <a:r>
              <a:rPr lang="en-US" dirty="0" err="1"/>
              <a:t>diferiți</a:t>
            </a:r>
            <a:r>
              <a:rPr lang="en-US" dirty="0"/>
              <a:t> </a:t>
            </a:r>
            <a:r>
              <a:rPr lang="en-US" dirty="0" err="1"/>
              <a:t>și</a:t>
            </a:r>
            <a:r>
              <a:rPr lang="en-US" dirty="0"/>
              <a:t> </a:t>
            </a:r>
            <a:r>
              <a:rPr lang="en-US" dirty="0" err="1"/>
              <a:t>îndeplinesc</a:t>
            </a:r>
            <a:r>
              <a:rPr lang="en-US" dirty="0"/>
              <a:t> </a:t>
            </a:r>
            <a:r>
              <a:rPr lang="en-US" dirty="0" err="1"/>
              <a:t>funcții</a:t>
            </a:r>
            <a:r>
              <a:rPr lang="en-US" dirty="0"/>
              <a:t> </a:t>
            </a:r>
            <a:r>
              <a:rPr lang="en-US" dirty="0" err="1"/>
              <a:t>diferite</a:t>
            </a:r>
            <a:r>
              <a:rPr lang="en-US" dirty="0"/>
              <a:t>.</a:t>
            </a:r>
            <a:endParaRPr lang="ro-RO" dirty="0"/>
          </a:p>
        </p:txBody>
      </p:sp>
    </p:spTree>
    <p:extLst>
      <p:ext uri="{BB962C8B-B14F-4D97-AF65-F5344CB8AC3E}">
        <p14:creationId xmlns:p14="http://schemas.microsoft.com/office/powerpoint/2010/main" val="35229327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33C237-84D2-DCB5-F07E-E90E9255C0BC}"/>
              </a:ext>
            </a:extLst>
          </p:cNvPr>
          <p:cNvPicPr>
            <a:picLocks noGrp="1" noChangeAspect="1"/>
          </p:cNvPicPr>
          <p:nvPr>
            <p:ph idx="1"/>
          </p:nvPr>
        </p:nvPicPr>
        <p:blipFill>
          <a:blip r:embed="rId2"/>
          <a:stretch>
            <a:fillRect/>
          </a:stretch>
        </p:blipFill>
        <p:spPr>
          <a:xfrm>
            <a:off x="1037014" y="615969"/>
            <a:ext cx="9389989" cy="5153042"/>
          </a:xfrm>
          <a:prstGeom prst="rect">
            <a:avLst/>
          </a:prstGeom>
        </p:spPr>
      </p:pic>
    </p:spTree>
    <p:extLst>
      <p:ext uri="{BB962C8B-B14F-4D97-AF65-F5344CB8AC3E}">
        <p14:creationId xmlns:p14="http://schemas.microsoft.com/office/powerpoint/2010/main" val="2954033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DDC6-3360-E0F8-31B3-8965AB410D5D}"/>
              </a:ext>
            </a:extLst>
          </p:cNvPr>
          <p:cNvSpPr>
            <a:spLocks noGrp="1"/>
          </p:cNvSpPr>
          <p:nvPr>
            <p:ph type="title"/>
          </p:nvPr>
        </p:nvSpPr>
        <p:spPr/>
        <p:txBody>
          <a:bodyPr/>
          <a:lstStyle/>
          <a:p>
            <a:r>
              <a:rPr lang="en-US" dirty="0"/>
              <a:t>Carbohidrați: </a:t>
            </a:r>
          </a:p>
        </p:txBody>
      </p:sp>
      <p:sp>
        <p:nvSpPr>
          <p:cNvPr id="3" name="Content Placeholder 2">
            <a:extLst>
              <a:ext uri="{FF2B5EF4-FFF2-40B4-BE49-F238E27FC236}">
                <a16:creationId xmlns:a16="http://schemas.microsoft.com/office/drawing/2014/main" id="{AACCB07C-3E06-8922-A9B5-86545F60FF77}"/>
              </a:ext>
            </a:extLst>
          </p:cNvPr>
          <p:cNvSpPr>
            <a:spLocks noGrp="1"/>
          </p:cNvSpPr>
          <p:nvPr>
            <p:ph idx="1"/>
          </p:nvPr>
        </p:nvSpPr>
        <p:spPr/>
        <p:txBody>
          <a:bodyPr>
            <a:normAutofit lnSpcReduction="10000"/>
          </a:bodyPr>
          <a:lstStyle/>
          <a:p>
            <a:r>
              <a:rPr lang="en-US" dirty="0"/>
              <a:t>molecule </a:t>
            </a:r>
            <a:r>
              <a:rPr lang="en-US" dirty="0" err="1"/>
              <a:t>compuse</a:t>
            </a:r>
            <a:r>
              <a:rPr lang="en-US" dirty="0"/>
              <a:t> din </a:t>
            </a:r>
            <a:r>
              <a:rPr lang="en-US" dirty="0" err="1"/>
              <a:t>monomeri</a:t>
            </a:r>
            <a:r>
              <a:rPr lang="en-US" dirty="0"/>
              <a:t> de </a:t>
            </a:r>
            <a:r>
              <a:rPr lang="en-US" dirty="0" err="1"/>
              <a:t>zahăr</a:t>
            </a:r>
            <a:r>
              <a:rPr lang="en-US" dirty="0"/>
              <a:t> </a:t>
            </a:r>
            <a:r>
              <a:rPr lang="en-US" dirty="0" err="1"/>
              <a:t>necesari</a:t>
            </a:r>
            <a:r>
              <a:rPr lang="en-US" dirty="0"/>
              <a:t> </a:t>
            </a:r>
            <a:r>
              <a:rPr lang="en-US" dirty="0" err="1"/>
              <a:t>pentru</a:t>
            </a:r>
            <a:r>
              <a:rPr lang="en-US" dirty="0"/>
              <a:t> </a:t>
            </a:r>
            <a:r>
              <a:rPr lang="en-US" dirty="0" err="1"/>
              <a:t>stocarea</a:t>
            </a:r>
            <a:r>
              <a:rPr lang="en-US" dirty="0"/>
              <a:t> </a:t>
            </a:r>
            <a:r>
              <a:rPr lang="en-US" dirty="0" err="1"/>
              <a:t>energiei</a:t>
            </a:r>
            <a:r>
              <a:rPr lang="en-US" dirty="0"/>
              <a:t>. </a:t>
            </a:r>
          </a:p>
          <a:p>
            <a:r>
              <a:rPr lang="en-US" dirty="0" err="1"/>
              <a:t>Carbohidrații</a:t>
            </a:r>
            <a:r>
              <a:rPr lang="en-US" dirty="0"/>
              <a:t> sunt </a:t>
            </a:r>
            <a:r>
              <a:rPr lang="en-US" dirty="0" err="1"/>
              <a:t>compuși</a:t>
            </a:r>
            <a:r>
              <a:rPr lang="en-US" dirty="0"/>
              <a:t> </a:t>
            </a:r>
            <a:r>
              <a:rPr lang="en-US" dirty="0" err="1"/>
              <a:t>organici</a:t>
            </a:r>
            <a:r>
              <a:rPr lang="en-US" dirty="0"/>
              <a:t> </a:t>
            </a:r>
            <a:r>
              <a:rPr lang="en-US" dirty="0" err="1"/>
              <a:t>alcătuiți</a:t>
            </a:r>
            <a:r>
              <a:rPr lang="en-US" dirty="0"/>
              <a:t> din </a:t>
            </a:r>
            <a:r>
              <a:rPr lang="en-US" b="1" dirty="0"/>
              <a:t>carbon (C), </a:t>
            </a:r>
            <a:r>
              <a:rPr lang="en-US" b="1" dirty="0" err="1"/>
              <a:t>hidrogen</a:t>
            </a:r>
            <a:r>
              <a:rPr lang="en-US" b="1" dirty="0"/>
              <a:t> (H) </a:t>
            </a:r>
            <a:r>
              <a:rPr lang="en-US" b="1" dirty="0" err="1"/>
              <a:t>și</a:t>
            </a:r>
            <a:r>
              <a:rPr lang="en-US" b="1" dirty="0"/>
              <a:t> </a:t>
            </a:r>
            <a:r>
              <a:rPr lang="en-US" b="1" dirty="0" err="1"/>
              <a:t>oxigen</a:t>
            </a:r>
            <a:r>
              <a:rPr lang="en-US" b="1" dirty="0"/>
              <a:t> </a:t>
            </a:r>
            <a:r>
              <a:rPr lang="en-US" dirty="0"/>
              <a:t>(O), de </a:t>
            </a:r>
            <a:r>
              <a:rPr lang="en-US" dirty="0" err="1"/>
              <a:t>obicei</a:t>
            </a:r>
            <a:r>
              <a:rPr lang="en-US" dirty="0"/>
              <a:t> cu un </a:t>
            </a:r>
            <a:r>
              <a:rPr lang="en-US" dirty="0" err="1"/>
              <a:t>raport</a:t>
            </a:r>
            <a:r>
              <a:rPr lang="en-US" dirty="0"/>
              <a:t> </a:t>
            </a:r>
            <a:r>
              <a:rPr lang="en-US" dirty="0" err="1"/>
              <a:t>hidrogen-oxigen</a:t>
            </a:r>
            <a:r>
              <a:rPr lang="en-US" dirty="0"/>
              <a:t> de 2:1, similar </a:t>
            </a:r>
            <a:r>
              <a:rPr lang="en-US" dirty="0" err="1"/>
              <a:t>apei</a:t>
            </a:r>
            <a:r>
              <a:rPr lang="en-US" dirty="0"/>
              <a:t>. </a:t>
            </a:r>
          </a:p>
          <a:p>
            <a:pPr marL="0" indent="0">
              <a:buNone/>
            </a:pPr>
            <a:r>
              <a:rPr lang="en-US" dirty="0" err="1"/>
              <a:t>Aceștia</a:t>
            </a:r>
            <a:r>
              <a:rPr lang="en-US" dirty="0"/>
              <a:t> sunt </a:t>
            </a:r>
            <a:r>
              <a:rPr lang="en-US" dirty="0" err="1"/>
              <a:t>clasificați</a:t>
            </a:r>
            <a:r>
              <a:rPr lang="en-US" dirty="0"/>
              <a:t> </a:t>
            </a:r>
            <a:r>
              <a:rPr lang="en-US" dirty="0" err="1"/>
              <a:t>în</a:t>
            </a:r>
            <a:r>
              <a:rPr lang="en-US" dirty="0"/>
              <a:t> </a:t>
            </a:r>
            <a:r>
              <a:rPr lang="en-US" dirty="0" err="1"/>
              <a:t>trei</a:t>
            </a:r>
            <a:r>
              <a:rPr lang="en-US" dirty="0"/>
              <a:t> </a:t>
            </a:r>
            <a:r>
              <a:rPr lang="en-US" dirty="0" err="1"/>
              <a:t>tipuri</a:t>
            </a:r>
            <a:r>
              <a:rPr lang="en-US" dirty="0"/>
              <a:t> </a:t>
            </a:r>
            <a:r>
              <a:rPr lang="en-US" dirty="0" err="1"/>
              <a:t>principale</a:t>
            </a:r>
            <a:r>
              <a:rPr lang="en-US" dirty="0"/>
              <a:t>: </a:t>
            </a:r>
          </a:p>
          <a:p>
            <a:r>
              <a:rPr lang="en-US" dirty="0" err="1"/>
              <a:t>zaharuri</a:t>
            </a:r>
            <a:r>
              <a:rPr lang="en-US" dirty="0"/>
              <a:t>, </a:t>
            </a:r>
            <a:r>
              <a:rPr lang="en-US" dirty="0" err="1"/>
              <a:t>amidon</a:t>
            </a:r>
            <a:r>
              <a:rPr lang="en-US" dirty="0"/>
              <a:t> </a:t>
            </a:r>
            <a:r>
              <a:rPr lang="en-US" dirty="0" err="1"/>
              <a:t>și</a:t>
            </a:r>
            <a:r>
              <a:rPr lang="en-US" dirty="0"/>
              <a:t> </a:t>
            </a:r>
            <a:r>
              <a:rPr lang="en-US" dirty="0" err="1"/>
              <a:t>fibre</a:t>
            </a:r>
            <a:r>
              <a:rPr lang="en-US" dirty="0"/>
              <a:t>. </a:t>
            </a:r>
          </a:p>
          <a:p>
            <a:r>
              <a:rPr lang="en-US" dirty="0" err="1"/>
              <a:t>Carbohidrații</a:t>
            </a:r>
            <a:r>
              <a:rPr lang="en-US" dirty="0"/>
              <a:t> </a:t>
            </a:r>
            <a:r>
              <a:rPr lang="en-US" dirty="0" err="1"/>
              <a:t>servesc</a:t>
            </a:r>
            <a:r>
              <a:rPr lang="en-US" dirty="0"/>
              <a:t> </a:t>
            </a:r>
            <a:r>
              <a:rPr lang="en-US" dirty="0" err="1"/>
              <a:t>drept</a:t>
            </a:r>
            <a:r>
              <a:rPr lang="en-US" dirty="0"/>
              <a:t> </a:t>
            </a:r>
            <a:r>
              <a:rPr lang="en-US" dirty="0" err="1"/>
              <a:t>sursă</a:t>
            </a:r>
            <a:r>
              <a:rPr lang="en-US" dirty="0"/>
              <a:t> </a:t>
            </a:r>
            <a:r>
              <a:rPr lang="en-US" dirty="0" err="1"/>
              <a:t>principală</a:t>
            </a:r>
            <a:r>
              <a:rPr lang="en-US" dirty="0"/>
              <a:t> de </a:t>
            </a:r>
            <a:r>
              <a:rPr lang="en-US" dirty="0" err="1"/>
              <a:t>energie</a:t>
            </a:r>
            <a:r>
              <a:rPr lang="en-US" dirty="0"/>
              <a:t> </a:t>
            </a:r>
            <a:r>
              <a:rPr lang="en-US" dirty="0" err="1"/>
              <a:t>pentru</a:t>
            </a:r>
            <a:r>
              <a:rPr lang="en-US" dirty="0"/>
              <a:t> organism, </a:t>
            </a:r>
            <a:r>
              <a:rPr lang="en-US" dirty="0" err="1"/>
              <a:t>deoarece</a:t>
            </a:r>
            <a:r>
              <a:rPr lang="en-US" dirty="0"/>
              <a:t> sunt </a:t>
            </a:r>
            <a:r>
              <a:rPr lang="en-US" dirty="0" err="1"/>
              <a:t>transformați</a:t>
            </a:r>
            <a:r>
              <a:rPr lang="en-US" dirty="0"/>
              <a:t> </a:t>
            </a:r>
            <a:r>
              <a:rPr lang="en-US" dirty="0" err="1"/>
              <a:t>în</a:t>
            </a:r>
            <a:r>
              <a:rPr lang="en-US" dirty="0"/>
              <a:t> </a:t>
            </a:r>
            <a:r>
              <a:rPr lang="en-US" dirty="0" err="1"/>
              <a:t>glucoză</a:t>
            </a:r>
            <a:r>
              <a:rPr lang="en-US" dirty="0"/>
              <a:t>, care </a:t>
            </a:r>
            <a:r>
              <a:rPr lang="en-US" dirty="0" err="1"/>
              <a:t>alimentează</a:t>
            </a:r>
            <a:r>
              <a:rPr lang="en-US" dirty="0"/>
              <a:t> </a:t>
            </a:r>
            <a:r>
              <a:rPr lang="en-US" dirty="0" err="1"/>
              <a:t>funcțiile</a:t>
            </a:r>
            <a:r>
              <a:rPr lang="en-US" dirty="0"/>
              <a:t> </a:t>
            </a:r>
            <a:r>
              <a:rPr lang="en-US" dirty="0" err="1"/>
              <a:t>corporale</a:t>
            </a:r>
            <a:r>
              <a:rPr lang="en-US" dirty="0"/>
              <a:t> </a:t>
            </a:r>
            <a:r>
              <a:rPr lang="en-US" dirty="0" err="1"/>
              <a:t>și</a:t>
            </a:r>
            <a:r>
              <a:rPr lang="en-US" dirty="0"/>
              <a:t> </a:t>
            </a:r>
            <a:r>
              <a:rPr lang="en-US" dirty="0" err="1"/>
              <a:t>activitatea</a:t>
            </a:r>
            <a:r>
              <a:rPr lang="en-US" dirty="0"/>
              <a:t> </a:t>
            </a:r>
            <a:r>
              <a:rPr lang="en-US" dirty="0" err="1"/>
              <a:t>fizică</a:t>
            </a:r>
            <a:r>
              <a:rPr lang="en-US" dirty="0"/>
              <a:t>. </a:t>
            </a:r>
          </a:p>
        </p:txBody>
      </p:sp>
    </p:spTree>
    <p:extLst>
      <p:ext uri="{BB962C8B-B14F-4D97-AF65-F5344CB8AC3E}">
        <p14:creationId xmlns:p14="http://schemas.microsoft.com/office/powerpoint/2010/main" val="2209294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A074-B89A-A112-10A7-B56346322678}"/>
              </a:ext>
            </a:extLst>
          </p:cNvPr>
          <p:cNvSpPr>
            <a:spLocks noGrp="1"/>
          </p:cNvSpPr>
          <p:nvPr>
            <p:ph type="title"/>
          </p:nvPr>
        </p:nvSpPr>
        <p:spPr>
          <a:xfrm>
            <a:off x="838200" y="365126"/>
            <a:ext cx="10515600" cy="768350"/>
          </a:xfrm>
        </p:spPr>
        <p:txBody>
          <a:bodyPr/>
          <a:lstStyle/>
          <a:p>
            <a:r>
              <a:rPr lang="en-US" dirty="0"/>
              <a:t>Lipide: </a:t>
            </a:r>
          </a:p>
        </p:txBody>
      </p:sp>
      <p:sp>
        <p:nvSpPr>
          <p:cNvPr id="3" name="Content Placeholder 2">
            <a:extLst>
              <a:ext uri="{FF2B5EF4-FFF2-40B4-BE49-F238E27FC236}">
                <a16:creationId xmlns:a16="http://schemas.microsoft.com/office/drawing/2014/main" id="{A13706F7-38BA-A507-00C1-B25EA7DFB08A}"/>
              </a:ext>
            </a:extLst>
          </p:cNvPr>
          <p:cNvSpPr>
            <a:spLocks noGrp="1"/>
          </p:cNvSpPr>
          <p:nvPr>
            <p:ph idx="1"/>
          </p:nvPr>
        </p:nvSpPr>
        <p:spPr>
          <a:xfrm>
            <a:off x="838200" y="1133476"/>
            <a:ext cx="10515600" cy="5043487"/>
          </a:xfrm>
        </p:spPr>
        <p:txBody>
          <a:bodyPr>
            <a:normAutofit/>
          </a:bodyPr>
          <a:lstStyle/>
          <a:p>
            <a:r>
              <a:rPr lang="en-US" dirty="0"/>
              <a:t>molecule </a:t>
            </a:r>
            <a:r>
              <a:rPr lang="en-US" dirty="0" err="1"/>
              <a:t>insolubile</a:t>
            </a:r>
            <a:r>
              <a:rPr lang="en-US" dirty="0"/>
              <a:t> </a:t>
            </a:r>
            <a:r>
              <a:rPr lang="en-US" dirty="0" err="1"/>
              <a:t>în</a:t>
            </a:r>
            <a:r>
              <a:rPr lang="en-US" dirty="0"/>
              <a:t> </a:t>
            </a:r>
            <a:r>
              <a:rPr lang="en-US" dirty="0" err="1"/>
              <a:t>apă</a:t>
            </a:r>
            <a:r>
              <a:rPr lang="en-US" dirty="0"/>
              <a:t> </a:t>
            </a:r>
            <a:r>
              <a:rPr lang="en-US" dirty="0" err="1"/>
              <a:t>clasificate</a:t>
            </a:r>
            <a:r>
              <a:rPr lang="en-US" dirty="0"/>
              <a:t> ca </a:t>
            </a:r>
            <a:r>
              <a:rPr lang="en-US" dirty="0" err="1"/>
              <a:t>grăsimi</a:t>
            </a:r>
            <a:r>
              <a:rPr lang="en-US" dirty="0"/>
              <a:t>, </a:t>
            </a:r>
            <a:r>
              <a:rPr lang="en-US" dirty="0" err="1"/>
              <a:t>fosfolipide</a:t>
            </a:r>
            <a:r>
              <a:rPr lang="en-US" dirty="0"/>
              <a:t>, </a:t>
            </a:r>
            <a:r>
              <a:rPr lang="en-US" dirty="0" err="1"/>
              <a:t>ceruri</a:t>
            </a:r>
            <a:r>
              <a:rPr lang="en-US" dirty="0"/>
              <a:t> </a:t>
            </a:r>
            <a:r>
              <a:rPr lang="en-US" dirty="0" err="1"/>
              <a:t>și</a:t>
            </a:r>
            <a:r>
              <a:rPr lang="en-US" dirty="0"/>
              <a:t> </a:t>
            </a:r>
            <a:r>
              <a:rPr lang="en-US" dirty="0" err="1"/>
              <a:t>steroizi</a:t>
            </a:r>
            <a:r>
              <a:rPr lang="en-US" dirty="0"/>
              <a:t>. </a:t>
            </a:r>
          </a:p>
          <a:p>
            <a:r>
              <a:rPr lang="ro-RO" dirty="0"/>
              <a:t>Lipidele sunt compuși grași care îndeplinesc o varietate de funcții în organism. Fac parte din membranele celulare și ajută la controlul a ceea ce intră și iese din celule.</a:t>
            </a:r>
            <a:endParaRPr lang="en-US" dirty="0"/>
          </a:p>
          <a:p>
            <a:r>
              <a:rPr lang="ro-RO" dirty="0"/>
              <a:t> Ele ajută la mișcarea și stocarea energiei, la absorbția vitaminelor și la producerea de hormoni. </a:t>
            </a:r>
            <a:endParaRPr lang="en-US" dirty="0"/>
          </a:p>
          <a:p>
            <a:pPr marL="0" indent="0">
              <a:buNone/>
            </a:pPr>
            <a:endParaRPr lang="en-US" dirty="0"/>
          </a:p>
        </p:txBody>
      </p:sp>
    </p:spTree>
    <p:extLst>
      <p:ext uri="{BB962C8B-B14F-4D97-AF65-F5344CB8AC3E}">
        <p14:creationId xmlns:p14="http://schemas.microsoft.com/office/powerpoint/2010/main" val="3235707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53DF-4C23-FE53-8E1D-49321E820046}"/>
              </a:ext>
            </a:extLst>
          </p:cNvPr>
          <p:cNvSpPr>
            <a:spLocks noGrp="1"/>
          </p:cNvSpPr>
          <p:nvPr>
            <p:ph type="title"/>
          </p:nvPr>
        </p:nvSpPr>
        <p:spPr/>
        <p:txBody>
          <a:bodyPr/>
          <a:lstStyle/>
          <a:p>
            <a:r>
              <a:rPr lang="en-US" dirty="0"/>
              <a:t>Proteine: </a:t>
            </a:r>
          </a:p>
        </p:txBody>
      </p:sp>
      <p:sp>
        <p:nvSpPr>
          <p:cNvPr id="3" name="Content Placeholder 2">
            <a:extLst>
              <a:ext uri="{FF2B5EF4-FFF2-40B4-BE49-F238E27FC236}">
                <a16:creationId xmlns:a16="http://schemas.microsoft.com/office/drawing/2014/main" id="{34087035-2D93-E791-30EF-539F7C020A30}"/>
              </a:ext>
            </a:extLst>
          </p:cNvPr>
          <p:cNvSpPr>
            <a:spLocks noGrp="1"/>
          </p:cNvSpPr>
          <p:nvPr>
            <p:ph idx="1"/>
          </p:nvPr>
        </p:nvSpPr>
        <p:spPr>
          <a:xfrm>
            <a:off x="548640" y="1438275"/>
            <a:ext cx="10805160" cy="5191125"/>
          </a:xfrm>
        </p:spPr>
        <p:txBody>
          <a:bodyPr>
            <a:normAutofit fontScale="92500" lnSpcReduction="20000"/>
          </a:bodyPr>
          <a:lstStyle/>
          <a:p>
            <a:r>
              <a:rPr lang="en-US" dirty="0"/>
              <a:t>biomolecule </a:t>
            </a:r>
            <a:r>
              <a:rPr lang="en-US" dirty="0" err="1"/>
              <a:t>capabile</a:t>
            </a:r>
            <a:r>
              <a:rPr lang="en-US" dirty="0"/>
              <a:t> </a:t>
            </a:r>
            <a:r>
              <a:rPr lang="en-US" dirty="0" err="1"/>
              <a:t>să</a:t>
            </a:r>
            <a:r>
              <a:rPr lang="en-US" dirty="0"/>
              <a:t> </a:t>
            </a:r>
            <a:r>
              <a:rPr lang="en-US" dirty="0" err="1"/>
              <a:t>formeze</a:t>
            </a:r>
            <a:r>
              <a:rPr lang="en-US" dirty="0"/>
              <a:t> </a:t>
            </a:r>
            <a:r>
              <a:rPr lang="en-US" dirty="0" err="1"/>
              <a:t>structuri</a:t>
            </a:r>
            <a:r>
              <a:rPr lang="en-US" dirty="0"/>
              <a:t> </a:t>
            </a:r>
            <a:r>
              <a:rPr lang="en-US" dirty="0" err="1"/>
              <a:t>complexe</a:t>
            </a:r>
            <a:r>
              <a:rPr lang="en-US" dirty="0"/>
              <a:t>. </a:t>
            </a:r>
            <a:r>
              <a:rPr lang="en-US" dirty="0" err="1"/>
              <a:t>Proteinele</a:t>
            </a:r>
            <a:r>
              <a:rPr lang="en-US" dirty="0"/>
              <a:t> sunt </a:t>
            </a:r>
            <a:r>
              <a:rPr lang="en-US" dirty="0" err="1"/>
              <a:t>compuse</a:t>
            </a:r>
            <a:r>
              <a:rPr lang="en-US" dirty="0"/>
              <a:t> din </a:t>
            </a:r>
            <a:r>
              <a:rPr lang="en-US" dirty="0" err="1"/>
              <a:t>monomeri</a:t>
            </a:r>
            <a:r>
              <a:rPr lang="en-US" dirty="0"/>
              <a:t> de </a:t>
            </a:r>
            <a:r>
              <a:rPr lang="en-US" dirty="0" err="1"/>
              <a:t>aminoacizi</a:t>
            </a:r>
            <a:r>
              <a:rPr lang="en-US" dirty="0"/>
              <a:t> </a:t>
            </a:r>
            <a:r>
              <a:rPr lang="en-US" dirty="0" err="1"/>
              <a:t>și</a:t>
            </a:r>
            <a:r>
              <a:rPr lang="en-US" dirty="0"/>
              <a:t> au o </a:t>
            </a:r>
            <a:r>
              <a:rPr lang="en-US" dirty="0" err="1"/>
              <a:t>gamă</a:t>
            </a:r>
            <a:r>
              <a:rPr lang="en-US" dirty="0"/>
              <a:t> </a:t>
            </a:r>
            <a:r>
              <a:rPr lang="en-US" dirty="0" err="1"/>
              <a:t>largă</a:t>
            </a:r>
            <a:r>
              <a:rPr lang="en-US" dirty="0"/>
              <a:t> de </a:t>
            </a:r>
            <a:r>
              <a:rPr lang="en-US" dirty="0" err="1"/>
              <a:t>funcții</a:t>
            </a:r>
            <a:r>
              <a:rPr lang="en-US" dirty="0"/>
              <a:t>, </a:t>
            </a:r>
            <a:r>
              <a:rPr lang="en-US" dirty="0" err="1"/>
              <a:t>inclusiv</a:t>
            </a:r>
            <a:r>
              <a:rPr lang="en-US" dirty="0"/>
              <a:t> </a:t>
            </a:r>
            <a:r>
              <a:rPr lang="en-US" dirty="0" err="1"/>
              <a:t>transportul</a:t>
            </a:r>
            <a:r>
              <a:rPr lang="en-US" dirty="0"/>
              <a:t> </a:t>
            </a:r>
            <a:r>
              <a:rPr lang="en-US" dirty="0" err="1"/>
              <a:t>moleculelor</a:t>
            </a:r>
            <a:r>
              <a:rPr lang="en-US" dirty="0"/>
              <a:t> </a:t>
            </a:r>
            <a:r>
              <a:rPr lang="en-US" dirty="0" err="1"/>
              <a:t>și</a:t>
            </a:r>
            <a:r>
              <a:rPr lang="en-US" dirty="0"/>
              <a:t> </a:t>
            </a:r>
            <a:r>
              <a:rPr lang="en-US" dirty="0" err="1"/>
              <a:t>mișcarea</a:t>
            </a:r>
            <a:r>
              <a:rPr lang="en-US" dirty="0"/>
              <a:t> </a:t>
            </a:r>
            <a:r>
              <a:rPr lang="en-US" dirty="0" err="1"/>
              <a:t>musculară</a:t>
            </a:r>
            <a:r>
              <a:rPr lang="en-US" dirty="0"/>
              <a:t>.</a:t>
            </a:r>
          </a:p>
          <a:p>
            <a:r>
              <a:rPr lang="en-US" dirty="0"/>
              <a:t>Rol fundamental: Sunt </a:t>
            </a:r>
            <a:r>
              <a:rPr lang="en-US" dirty="0" err="1"/>
              <a:t>prezente</a:t>
            </a:r>
            <a:r>
              <a:rPr lang="en-US" dirty="0"/>
              <a:t> </a:t>
            </a:r>
            <a:r>
              <a:rPr lang="en-US" dirty="0" err="1"/>
              <a:t>în</a:t>
            </a:r>
            <a:r>
              <a:rPr lang="en-US" dirty="0"/>
              <a:t> </a:t>
            </a:r>
            <a:r>
              <a:rPr lang="en-US" dirty="0" err="1"/>
              <a:t>toate</a:t>
            </a:r>
            <a:r>
              <a:rPr lang="en-US" dirty="0"/>
              <a:t> </a:t>
            </a:r>
            <a:r>
              <a:rPr lang="en-US" dirty="0" err="1"/>
              <a:t>celulele</a:t>
            </a:r>
            <a:r>
              <a:rPr lang="en-US" dirty="0"/>
              <a:t> vii </a:t>
            </a:r>
            <a:r>
              <a:rPr lang="en-US" dirty="0" err="1"/>
              <a:t>și</a:t>
            </a:r>
            <a:r>
              <a:rPr lang="en-US" dirty="0"/>
              <a:t> sunt </a:t>
            </a:r>
            <a:r>
              <a:rPr lang="en-US" dirty="0" err="1"/>
              <a:t>indispensabile</a:t>
            </a:r>
            <a:r>
              <a:rPr lang="en-US" dirty="0"/>
              <a:t> </a:t>
            </a:r>
            <a:r>
              <a:rPr lang="en-US" dirty="0" err="1"/>
              <a:t>pentru</a:t>
            </a:r>
            <a:r>
              <a:rPr lang="en-US" dirty="0"/>
              <a:t> </a:t>
            </a:r>
            <a:r>
              <a:rPr lang="en-US" dirty="0" err="1"/>
              <a:t>toate</a:t>
            </a:r>
            <a:r>
              <a:rPr lang="en-US" dirty="0"/>
              <a:t> </a:t>
            </a:r>
            <a:r>
              <a:rPr lang="en-US" dirty="0" err="1"/>
              <a:t>procesele</a:t>
            </a:r>
            <a:r>
              <a:rPr lang="en-US" dirty="0"/>
              <a:t> </a:t>
            </a:r>
            <a:r>
              <a:rPr lang="en-US" dirty="0" err="1"/>
              <a:t>vitale</a:t>
            </a:r>
            <a:r>
              <a:rPr lang="en-US" dirty="0"/>
              <a:t>, de la </a:t>
            </a:r>
            <a:r>
              <a:rPr lang="en-US" dirty="0" err="1"/>
              <a:t>creștere</a:t>
            </a:r>
            <a:r>
              <a:rPr lang="en-US" dirty="0"/>
              <a:t> </a:t>
            </a:r>
            <a:r>
              <a:rPr lang="en-US" dirty="0" err="1"/>
              <a:t>și</a:t>
            </a:r>
            <a:r>
              <a:rPr lang="en-US" dirty="0"/>
              <a:t> </a:t>
            </a:r>
            <a:r>
              <a:rPr lang="en-US" dirty="0" err="1"/>
              <a:t>reproducere</a:t>
            </a:r>
            <a:r>
              <a:rPr lang="en-US" dirty="0"/>
              <a:t> la </a:t>
            </a:r>
            <a:r>
              <a:rPr lang="en-US" dirty="0" err="1"/>
              <a:t>funcționare</a:t>
            </a:r>
            <a:r>
              <a:rPr lang="en-US" dirty="0"/>
              <a:t> </a:t>
            </a:r>
            <a:r>
              <a:rPr lang="en-US" dirty="0" err="1"/>
              <a:t>celulară</a:t>
            </a:r>
            <a:r>
              <a:rPr lang="en-US" dirty="0"/>
              <a:t>. </a:t>
            </a:r>
          </a:p>
          <a:p>
            <a:r>
              <a:rPr lang="en-US" dirty="0" err="1"/>
              <a:t>Rolul</a:t>
            </a:r>
            <a:r>
              <a:rPr lang="en-US" dirty="0"/>
              <a:t> </a:t>
            </a:r>
            <a:r>
              <a:rPr lang="en-US" dirty="0" err="1"/>
              <a:t>proteinelor</a:t>
            </a:r>
            <a:r>
              <a:rPr lang="en-US" dirty="0"/>
              <a:t> </a:t>
            </a:r>
            <a:r>
              <a:rPr lang="en-US" dirty="0" err="1"/>
              <a:t>în</a:t>
            </a:r>
            <a:r>
              <a:rPr lang="en-US" dirty="0"/>
              <a:t> organism: </a:t>
            </a:r>
            <a:r>
              <a:rPr lang="en-US" dirty="0" err="1"/>
              <a:t>Construcția</a:t>
            </a:r>
            <a:r>
              <a:rPr lang="en-US" dirty="0"/>
              <a:t> </a:t>
            </a:r>
            <a:r>
              <a:rPr lang="en-US" dirty="0" err="1"/>
              <a:t>țesuturilor</a:t>
            </a:r>
            <a:r>
              <a:rPr lang="en-US" dirty="0"/>
              <a:t>: </a:t>
            </a:r>
            <a:r>
              <a:rPr lang="en-US" dirty="0" err="1"/>
              <a:t>Formează</a:t>
            </a:r>
            <a:r>
              <a:rPr lang="en-US" dirty="0"/>
              <a:t> </a:t>
            </a:r>
            <a:r>
              <a:rPr lang="en-US" dirty="0" err="1"/>
              <a:t>structura</a:t>
            </a:r>
            <a:r>
              <a:rPr lang="en-US" dirty="0"/>
              <a:t> </a:t>
            </a:r>
            <a:r>
              <a:rPr lang="en-US" dirty="0" err="1"/>
              <a:t>principală</a:t>
            </a:r>
            <a:r>
              <a:rPr lang="en-US" dirty="0"/>
              <a:t> a </a:t>
            </a:r>
            <a:r>
              <a:rPr lang="en-US" dirty="0" err="1"/>
              <a:t>mușchilor</a:t>
            </a:r>
            <a:r>
              <a:rPr lang="en-US" dirty="0"/>
              <a:t>, </a:t>
            </a:r>
            <a:r>
              <a:rPr lang="en-US" dirty="0" err="1"/>
              <a:t>oaselor</a:t>
            </a:r>
            <a:r>
              <a:rPr lang="en-US" dirty="0"/>
              <a:t>, </a:t>
            </a:r>
            <a:r>
              <a:rPr lang="en-US" dirty="0" err="1"/>
              <a:t>părului</a:t>
            </a:r>
            <a:r>
              <a:rPr lang="en-US" dirty="0"/>
              <a:t>, </a:t>
            </a:r>
            <a:r>
              <a:rPr lang="en-US" dirty="0" err="1"/>
              <a:t>pielii</a:t>
            </a:r>
            <a:r>
              <a:rPr lang="en-US" dirty="0"/>
              <a:t> </a:t>
            </a:r>
            <a:r>
              <a:rPr lang="en-US" dirty="0" err="1"/>
              <a:t>și</a:t>
            </a:r>
            <a:r>
              <a:rPr lang="en-US" dirty="0"/>
              <a:t> </a:t>
            </a:r>
            <a:r>
              <a:rPr lang="en-US" dirty="0" err="1"/>
              <a:t>altor</a:t>
            </a:r>
            <a:r>
              <a:rPr lang="en-US" dirty="0"/>
              <a:t> </a:t>
            </a:r>
            <a:r>
              <a:rPr lang="en-US" dirty="0" err="1"/>
              <a:t>țesuturi</a:t>
            </a:r>
            <a:r>
              <a:rPr lang="en-US" dirty="0"/>
              <a:t>. </a:t>
            </a:r>
          </a:p>
          <a:p>
            <a:r>
              <a:rPr lang="en-US" dirty="0" err="1"/>
              <a:t>Sistemul</a:t>
            </a:r>
            <a:r>
              <a:rPr lang="en-US" dirty="0"/>
              <a:t> </a:t>
            </a:r>
            <a:r>
              <a:rPr lang="en-US" dirty="0" err="1"/>
              <a:t>imunitar</a:t>
            </a:r>
            <a:r>
              <a:rPr lang="en-US" dirty="0"/>
              <a:t>: </a:t>
            </a:r>
            <a:r>
              <a:rPr lang="en-US" dirty="0" err="1"/>
              <a:t>Ajută</a:t>
            </a:r>
            <a:r>
              <a:rPr lang="en-US" dirty="0"/>
              <a:t> la </a:t>
            </a:r>
            <a:r>
              <a:rPr lang="en-US" dirty="0" err="1"/>
              <a:t>producerea</a:t>
            </a:r>
            <a:r>
              <a:rPr lang="en-US" dirty="0"/>
              <a:t> </a:t>
            </a:r>
            <a:r>
              <a:rPr lang="en-US" dirty="0" err="1"/>
              <a:t>anticorpilor</a:t>
            </a:r>
            <a:r>
              <a:rPr lang="en-US" dirty="0"/>
              <a:t> </a:t>
            </a:r>
            <a:r>
              <a:rPr lang="en-US" dirty="0" err="1"/>
              <a:t>și</a:t>
            </a:r>
            <a:r>
              <a:rPr lang="en-US" dirty="0"/>
              <a:t> </a:t>
            </a:r>
            <a:r>
              <a:rPr lang="en-US" dirty="0" err="1"/>
              <a:t>susține</a:t>
            </a:r>
            <a:r>
              <a:rPr lang="en-US" dirty="0"/>
              <a:t> </a:t>
            </a:r>
            <a:r>
              <a:rPr lang="en-US" dirty="0" err="1"/>
              <a:t>sistemul</a:t>
            </a:r>
            <a:r>
              <a:rPr lang="en-US" dirty="0"/>
              <a:t> </a:t>
            </a:r>
            <a:r>
              <a:rPr lang="en-US" dirty="0" err="1"/>
              <a:t>imunitar</a:t>
            </a:r>
            <a:r>
              <a:rPr lang="en-US" dirty="0"/>
              <a:t>. </a:t>
            </a:r>
          </a:p>
          <a:p>
            <a:r>
              <a:rPr lang="en-US" dirty="0" err="1"/>
              <a:t>Funcții</a:t>
            </a:r>
            <a:r>
              <a:rPr lang="en-US" dirty="0"/>
              <a:t> </a:t>
            </a:r>
            <a:r>
              <a:rPr lang="en-US" dirty="0" err="1"/>
              <a:t>metabolice</a:t>
            </a:r>
            <a:r>
              <a:rPr lang="en-US" dirty="0"/>
              <a:t>: </a:t>
            </a:r>
            <a:r>
              <a:rPr lang="en-US" dirty="0" err="1"/>
              <a:t>Sintetizează</a:t>
            </a:r>
            <a:r>
              <a:rPr lang="en-US" dirty="0"/>
              <a:t> </a:t>
            </a:r>
            <a:r>
              <a:rPr lang="en-US" dirty="0" err="1"/>
              <a:t>enzimele</a:t>
            </a:r>
            <a:r>
              <a:rPr lang="en-US" dirty="0"/>
              <a:t>, care </a:t>
            </a:r>
            <a:r>
              <a:rPr lang="en-US" dirty="0" err="1"/>
              <a:t>catalizează</a:t>
            </a:r>
            <a:r>
              <a:rPr lang="en-US" dirty="0"/>
              <a:t> </a:t>
            </a:r>
            <a:r>
              <a:rPr lang="en-US" dirty="0" err="1"/>
              <a:t>reacțiile</a:t>
            </a:r>
            <a:r>
              <a:rPr lang="en-US" dirty="0"/>
              <a:t> </a:t>
            </a:r>
            <a:r>
              <a:rPr lang="en-US" dirty="0" err="1"/>
              <a:t>chimice</a:t>
            </a:r>
            <a:r>
              <a:rPr lang="en-US" dirty="0"/>
              <a:t>, </a:t>
            </a:r>
            <a:r>
              <a:rPr lang="en-US" dirty="0" err="1"/>
              <a:t>și</a:t>
            </a:r>
            <a:r>
              <a:rPr lang="en-US" dirty="0"/>
              <a:t> </a:t>
            </a:r>
            <a:r>
              <a:rPr lang="en-US" dirty="0" err="1"/>
              <a:t>hormonii</a:t>
            </a:r>
            <a:r>
              <a:rPr lang="en-US" dirty="0"/>
              <a:t>, care </a:t>
            </a:r>
            <a:r>
              <a:rPr lang="en-US" dirty="0" err="1"/>
              <a:t>reglează</a:t>
            </a:r>
            <a:r>
              <a:rPr lang="en-US" dirty="0"/>
              <a:t> diverse </a:t>
            </a:r>
            <a:r>
              <a:rPr lang="en-US" dirty="0" err="1"/>
              <a:t>procese</a:t>
            </a:r>
            <a:r>
              <a:rPr lang="en-US" dirty="0"/>
              <a:t>. </a:t>
            </a:r>
          </a:p>
          <a:p>
            <a:r>
              <a:rPr lang="en-US" dirty="0"/>
              <a:t>Transport: </a:t>
            </a:r>
            <a:r>
              <a:rPr lang="en-US" dirty="0" err="1"/>
              <a:t>Asigură</a:t>
            </a:r>
            <a:r>
              <a:rPr lang="en-US" dirty="0"/>
              <a:t> </a:t>
            </a:r>
            <a:r>
              <a:rPr lang="en-US" dirty="0" err="1"/>
              <a:t>transportul</a:t>
            </a:r>
            <a:r>
              <a:rPr lang="en-US" dirty="0"/>
              <a:t> </a:t>
            </a:r>
            <a:r>
              <a:rPr lang="en-US" dirty="0" err="1"/>
              <a:t>unor</a:t>
            </a:r>
            <a:r>
              <a:rPr lang="en-US" dirty="0"/>
              <a:t> molecule </a:t>
            </a:r>
            <a:r>
              <a:rPr lang="en-US" dirty="0" err="1"/>
              <a:t>esențiale</a:t>
            </a:r>
            <a:r>
              <a:rPr lang="en-US" dirty="0"/>
              <a:t> </a:t>
            </a:r>
            <a:r>
              <a:rPr lang="en-US" dirty="0" err="1"/>
              <a:t>în</a:t>
            </a:r>
            <a:r>
              <a:rPr lang="en-US" dirty="0"/>
              <a:t> corp. </a:t>
            </a:r>
          </a:p>
          <a:p>
            <a:r>
              <a:rPr lang="en-US" dirty="0"/>
              <a:t>Energie: </a:t>
            </a:r>
            <a:r>
              <a:rPr lang="en-US" dirty="0" err="1"/>
              <a:t>Contribuie</a:t>
            </a:r>
            <a:r>
              <a:rPr lang="en-US" dirty="0"/>
              <a:t> la </a:t>
            </a:r>
            <a:r>
              <a:rPr lang="en-US" dirty="0" err="1"/>
              <a:t>furnizarea</a:t>
            </a:r>
            <a:r>
              <a:rPr lang="en-US" dirty="0"/>
              <a:t> de </a:t>
            </a:r>
            <a:r>
              <a:rPr lang="en-US" dirty="0" err="1"/>
              <a:t>energie</a:t>
            </a:r>
            <a:r>
              <a:rPr lang="en-US" dirty="0"/>
              <a:t> </a:t>
            </a:r>
            <a:r>
              <a:rPr lang="en-US" dirty="0" err="1"/>
              <a:t>și</a:t>
            </a:r>
            <a:r>
              <a:rPr lang="en-US" dirty="0"/>
              <a:t> la </a:t>
            </a:r>
            <a:r>
              <a:rPr lang="en-US" dirty="0" err="1"/>
              <a:t>reglarea</a:t>
            </a:r>
            <a:r>
              <a:rPr lang="en-US" dirty="0"/>
              <a:t> </a:t>
            </a:r>
            <a:r>
              <a:rPr lang="en-US" dirty="0" err="1"/>
              <a:t>metabolismului</a:t>
            </a:r>
            <a:r>
              <a:rPr lang="en-US" dirty="0"/>
              <a:t>. </a:t>
            </a:r>
          </a:p>
        </p:txBody>
      </p:sp>
    </p:spTree>
    <p:extLst>
      <p:ext uri="{BB962C8B-B14F-4D97-AF65-F5344CB8AC3E}">
        <p14:creationId xmlns:p14="http://schemas.microsoft.com/office/powerpoint/2010/main" val="6733974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930F-1A32-097D-817E-BF6569D203B3}"/>
              </a:ext>
            </a:extLst>
          </p:cNvPr>
          <p:cNvSpPr>
            <a:spLocks noGrp="1"/>
          </p:cNvSpPr>
          <p:nvPr>
            <p:ph type="title"/>
          </p:nvPr>
        </p:nvSpPr>
        <p:spPr/>
        <p:txBody>
          <a:bodyPr/>
          <a:lstStyle/>
          <a:p>
            <a:r>
              <a:rPr lang="en-US" dirty="0"/>
              <a:t>Acizii </a:t>
            </a:r>
            <a:r>
              <a:rPr lang="en-US" dirty="0" err="1"/>
              <a:t>nucleici</a:t>
            </a:r>
            <a:r>
              <a:rPr lang="en-US" dirty="0"/>
              <a:t>: </a:t>
            </a:r>
          </a:p>
        </p:txBody>
      </p:sp>
      <p:sp>
        <p:nvSpPr>
          <p:cNvPr id="3" name="Content Placeholder 2">
            <a:extLst>
              <a:ext uri="{FF2B5EF4-FFF2-40B4-BE49-F238E27FC236}">
                <a16:creationId xmlns:a16="http://schemas.microsoft.com/office/drawing/2014/main" id="{96F53D40-0018-D63B-2DD5-1EF0F9ED2021}"/>
              </a:ext>
            </a:extLst>
          </p:cNvPr>
          <p:cNvSpPr>
            <a:spLocks noGrp="1"/>
          </p:cNvSpPr>
          <p:nvPr>
            <p:ph idx="1"/>
          </p:nvPr>
        </p:nvSpPr>
        <p:spPr/>
        <p:txBody>
          <a:bodyPr/>
          <a:lstStyle/>
          <a:p>
            <a:r>
              <a:rPr lang="en-US" dirty="0"/>
              <a:t>molecule </a:t>
            </a:r>
            <a:r>
              <a:rPr lang="en-US" dirty="0" err="1"/>
              <a:t>formate</a:t>
            </a:r>
            <a:r>
              <a:rPr lang="en-US" dirty="0"/>
              <a:t> din </a:t>
            </a:r>
            <a:r>
              <a:rPr lang="en-US" dirty="0" err="1"/>
              <a:t>monomeri</a:t>
            </a:r>
            <a:r>
              <a:rPr lang="en-US" dirty="0"/>
              <a:t> </a:t>
            </a:r>
            <a:r>
              <a:rPr lang="en-US" dirty="0" err="1"/>
              <a:t>nucleotidici</a:t>
            </a:r>
            <a:r>
              <a:rPr lang="en-US" dirty="0"/>
              <a:t> </a:t>
            </a:r>
            <a:r>
              <a:rPr lang="en-US" dirty="0" err="1"/>
              <a:t>legați</a:t>
            </a:r>
            <a:r>
              <a:rPr lang="en-US" dirty="0"/>
              <a:t> </a:t>
            </a:r>
            <a:r>
              <a:rPr lang="en-US" dirty="0" err="1"/>
              <a:t>împreună</a:t>
            </a:r>
            <a:r>
              <a:rPr lang="en-US" dirty="0"/>
              <a:t> </a:t>
            </a:r>
            <a:r>
              <a:rPr lang="en-US" dirty="0" err="1"/>
              <a:t>pentru</a:t>
            </a:r>
            <a:r>
              <a:rPr lang="en-US" dirty="0"/>
              <a:t> a forma </a:t>
            </a:r>
            <a:r>
              <a:rPr lang="en-US" dirty="0" err="1"/>
              <a:t>lanțuri</a:t>
            </a:r>
            <a:r>
              <a:rPr lang="en-US" dirty="0"/>
              <a:t> </a:t>
            </a:r>
            <a:r>
              <a:rPr lang="en-US" dirty="0" err="1"/>
              <a:t>polinucleotidice</a:t>
            </a:r>
            <a:r>
              <a:rPr lang="en-US" dirty="0"/>
              <a:t>. ADN-ul </a:t>
            </a:r>
            <a:r>
              <a:rPr lang="en-US" dirty="0" err="1"/>
              <a:t>și</a:t>
            </a:r>
            <a:r>
              <a:rPr lang="en-US" dirty="0"/>
              <a:t> ARN-ul sunt </a:t>
            </a:r>
            <a:r>
              <a:rPr lang="en-US" dirty="0" err="1"/>
              <a:t>exemple</a:t>
            </a:r>
            <a:r>
              <a:rPr lang="en-US" dirty="0"/>
              <a:t> de </a:t>
            </a:r>
            <a:r>
              <a:rPr lang="en-US" dirty="0" err="1"/>
              <a:t>acizi</a:t>
            </a:r>
            <a:r>
              <a:rPr lang="en-US" dirty="0"/>
              <a:t> </a:t>
            </a:r>
            <a:r>
              <a:rPr lang="en-US" dirty="0" err="1"/>
              <a:t>nucleici</a:t>
            </a:r>
            <a:r>
              <a:rPr lang="en-US" dirty="0"/>
              <a:t>. </a:t>
            </a:r>
          </a:p>
          <a:p>
            <a:r>
              <a:rPr lang="en-US" dirty="0" err="1"/>
              <a:t>Aceste</a:t>
            </a:r>
            <a:r>
              <a:rPr lang="en-US" dirty="0"/>
              <a:t> molecule </a:t>
            </a:r>
            <a:r>
              <a:rPr lang="en-US" dirty="0" err="1"/>
              <a:t>conțin</a:t>
            </a:r>
            <a:r>
              <a:rPr lang="en-US" dirty="0"/>
              <a:t> </a:t>
            </a:r>
            <a:r>
              <a:rPr lang="en-US" dirty="0" err="1"/>
              <a:t>instrucțiuni</a:t>
            </a:r>
            <a:r>
              <a:rPr lang="en-US" dirty="0"/>
              <a:t> </a:t>
            </a:r>
            <a:r>
              <a:rPr lang="en-US" dirty="0" err="1"/>
              <a:t>pentru</a:t>
            </a:r>
            <a:r>
              <a:rPr lang="en-US" dirty="0"/>
              <a:t> </a:t>
            </a:r>
            <a:r>
              <a:rPr lang="en-US" dirty="0" err="1"/>
              <a:t>sinteza</a:t>
            </a:r>
            <a:r>
              <a:rPr lang="en-US" dirty="0"/>
              <a:t> </a:t>
            </a:r>
            <a:r>
              <a:rPr lang="en-US" dirty="0" err="1"/>
              <a:t>proteinelor</a:t>
            </a:r>
            <a:r>
              <a:rPr lang="en-US" dirty="0"/>
              <a:t> </a:t>
            </a:r>
            <a:r>
              <a:rPr lang="en-US" dirty="0" err="1"/>
              <a:t>și</a:t>
            </a:r>
            <a:r>
              <a:rPr lang="en-US" dirty="0"/>
              <a:t> permit </a:t>
            </a:r>
            <a:r>
              <a:rPr lang="en-US" dirty="0" err="1"/>
              <a:t>organismelor</a:t>
            </a:r>
            <a:r>
              <a:rPr lang="en-US" dirty="0"/>
              <a:t> </a:t>
            </a:r>
            <a:r>
              <a:rPr lang="en-US" dirty="0" err="1"/>
              <a:t>să</a:t>
            </a:r>
            <a:r>
              <a:rPr lang="en-US" dirty="0"/>
              <a:t> </a:t>
            </a:r>
            <a:r>
              <a:rPr lang="en-US" dirty="0" err="1"/>
              <a:t>transfere</a:t>
            </a:r>
            <a:r>
              <a:rPr lang="en-US" dirty="0"/>
              <a:t> </a:t>
            </a:r>
            <a:r>
              <a:rPr lang="en-US" dirty="0" err="1"/>
              <a:t>informații</a:t>
            </a:r>
            <a:r>
              <a:rPr lang="en-US" dirty="0"/>
              <a:t> </a:t>
            </a:r>
            <a:r>
              <a:rPr lang="en-US" dirty="0" err="1"/>
              <a:t>genetice</a:t>
            </a:r>
            <a:r>
              <a:rPr lang="en-US" dirty="0"/>
              <a:t> de la o </a:t>
            </a:r>
            <a:r>
              <a:rPr lang="en-US" dirty="0" err="1"/>
              <a:t>generație</a:t>
            </a:r>
            <a:r>
              <a:rPr lang="en-US" dirty="0"/>
              <a:t> la </a:t>
            </a:r>
            <a:r>
              <a:rPr lang="en-US" dirty="0" err="1"/>
              <a:t>alta.</a:t>
            </a:r>
            <a:endParaRPr lang="en-US" dirty="0"/>
          </a:p>
          <a:p>
            <a:endParaRPr lang="en-US" dirty="0"/>
          </a:p>
        </p:txBody>
      </p:sp>
    </p:spTree>
    <p:extLst>
      <p:ext uri="{BB962C8B-B14F-4D97-AF65-F5344CB8AC3E}">
        <p14:creationId xmlns:p14="http://schemas.microsoft.com/office/powerpoint/2010/main" val="36832557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12BA70-1A74-BEE9-E46F-87582ABC1867}"/>
              </a:ext>
            </a:extLst>
          </p:cNvPr>
          <p:cNvPicPr>
            <a:picLocks noGrp="1" noChangeAspect="1"/>
          </p:cNvPicPr>
          <p:nvPr>
            <p:ph idx="1"/>
          </p:nvPr>
        </p:nvPicPr>
        <p:blipFill>
          <a:blip r:embed="rId2"/>
          <a:stretch>
            <a:fillRect/>
          </a:stretch>
        </p:blipFill>
        <p:spPr>
          <a:xfrm>
            <a:off x="1507464" y="488391"/>
            <a:ext cx="9177072" cy="6100668"/>
          </a:xfrm>
          <a:prstGeom prst="rect">
            <a:avLst/>
          </a:prstGeom>
        </p:spPr>
      </p:pic>
    </p:spTree>
    <p:extLst>
      <p:ext uri="{BB962C8B-B14F-4D97-AF65-F5344CB8AC3E}">
        <p14:creationId xmlns:p14="http://schemas.microsoft.com/office/powerpoint/2010/main" val="3305383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8392B73-3950-20F9-7396-7BAD98CDE08A}"/>
              </a:ext>
            </a:extLst>
          </p:cNvPr>
          <p:cNvPicPr>
            <a:picLocks noGrp="1" noChangeAspect="1"/>
          </p:cNvPicPr>
          <p:nvPr>
            <p:ph idx="1"/>
          </p:nvPr>
        </p:nvPicPr>
        <p:blipFill>
          <a:blip r:embed="rId2"/>
          <a:stretch>
            <a:fillRect/>
          </a:stretch>
        </p:blipFill>
        <p:spPr>
          <a:xfrm>
            <a:off x="190976" y="405818"/>
            <a:ext cx="9841364" cy="5493537"/>
          </a:xfrm>
          <a:prstGeom prst="rect">
            <a:avLst/>
          </a:prstGeom>
        </p:spPr>
      </p:pic>
    </p:spTree>
    <p:extLst>
      <p:ext uri="{BB962C8B-B14F-4D97-AF65-F5344CB8AC3E}">
        <p14:creationId xmlns:p14="http://schemas.microsoft.com/office/powerpoint/2010/main" val="495356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9D099-0158-A340-757A-9C31B2E39046}"/>
              </a:ext>
            </a:extLst>
          </p:cNvPr>
          <p:cNvSpPr>
            <a:spLocks noGrp="1"/>
          </p:cNvSpPr>
          <p:nvPr>
            <p:ph type="title"/>
          </p:nvPr>
        </p:nvSpPr>
        <p:spPr>
          <a:xfrm>
            <a:off x="838200" y="365125"/>
            <a:ext cx="10515600" cy="549275"/>
          </a:xfrm>
        </p:spPr>
        <p:txBody>
          <a:bodyPr>
            <a:normAutofit fontScale="90000"/>
          </a:bodyPr>
          <a:lstStyle/>
          <a:p>
            <a:r>
              <a:rPr lang="en-US" dirty="0" err="1"/>
              <a:t>Polimerii</a:t>
            </a:r>
            <a:r>
              <a:rPr lang="en-US" dirty="0"/>
              <a:t> </a:t>
            </a:r>
            <a:r>
              <a:rPr lang="en-US" dirty="0" err="1"/>
              <a:t>conductivi</a:t>
            </a:r>
            <a:r>
              <a:rPr lang="en-US" dirty="0"/>
              <a:t> in </a:t>
            </a:r>
            <a:r>
              <a:rPr lang="en-US" dirty="0" err="1"/>
              <a:t>medicina</a:t>
            </a:r>
            <a:endParaRPr lang="en-US" dirty="0"/>
          </a:p>
        </p:txBody>
      </p:sp>
      <p:sp>
        <p:nvSpPr>
          <p:cNvPr id="3" name="Content Placeholder 2">
            <a:extLst>
              <a:ext uri="{FF2B5EF4-FFF2-40B4-BE49-F238E27FC236}">
                <a16:creationId xmlns:a16="http://schemas.microsoft.com/office/drawing/2014/main" id="{A49AF0A5-DE1E-BCCC-D1BF-B69A441474B2}"/>
              </a:ext>
            </a:extLst>
          </p:cNvPr>
          <p:cNvSpPr>
            <a:spLocks noGrp="1"/>
          </p:cNvSpPr>
          <p:nvPr>
            <p:ph idx="1"/>
          </p:nvPr>
        </p:nvSpPr>
        <p:spPr>
          <a:xfrm>
            <a:off x="838200" y="1084729"/>
            <a:ext cx="10515600" cy="5710518"/>
          </a:xfrm>
        </p:spPr>
        <p:txBody>
          <a:bodyPr>
            <a:normAutofit fontScale="85000" lnSpcReduction="20000"/>
          </a:bodyPr>
          <a:lstStyle/>
          <a:p>
            <a:r>
              <a:rPr lang="en-US" b="1" dirty="0" err="1"/>
              <a:t>Oportunități</a:t>
            </a:r>
            <a:r>
              <a:rPr lang="en-US" b="1" dirty="0"/>
              <a:t> de </a:t>
            </a:r>
            <a:r>
              <a:rPr lang="en-US" b="1" dirty="0" err="1"/>
              <a:t>îmbunătățire</a:t>
            </a:r>
            <a:r>
              <a:rPr lang="en-US" b="1" dirty="0"/>
              <a:t> a </a:t>
            </a:r>
            <a:r>
              <a:rPr lang="en-US" b="1" dirty="0" err="1"/>
              <a:t>diagnosticului</a:t>
            </a:r>
            <a:r>
              <a:rPr lang="en-US" dirty="0"/>
              <a:t>: </a:t>
            </a:r>
            <a:r>
              <a:rPr lang="en-US" dirty="0" err="1"/>
              <a:t>pentru</a:t>
            </a:r>
            <a:r>
              <a:rPr lang="en-US" dirty="0"/>
              <a:t> </a:t>
            </a:r>
            <a:r>
              <a:rPr lang="en-US" dirty="0" err="1"/>
              <a:t>fabricarea</a:t>
            </a:r>
            <a:r>
              <a:rPr lang="en-US" dirty="0"/>
              <a:t> </a:t>
            </a:r>
            <a:r>
              <a:rPr lang="en-US" dirty="0" err="1"/>
              <a:t>senzorilor</a:t>
            </a:r>
            <a:r>
              <a:rPr lang="en-US" dirty="0"/>
              <a:t> </a:t>
            </a:r>
            <a:r>
              <a:rPr lang="en-US" dirty="0" err="1"/>
              <a:t>ultrasensibili</a:t>
            </a:r>
            <a:r>
              <a:rPr lang="en-US" dirty="0"/>
              <a:t> care pot </a:t>
            </a:r>
            <a:r>
              <a:rPr lang="en-US" dirty="0" err="1"/>
              <a:t>detecta</a:t>
            </a:r>
            <a:r>
              <a:rPr lang="en-US" dirty="0"/>
              <a:t> </a:t>
            </a:r>
            <a:r>
              <a:rPr lang="en-US" dirty="0" err="1"/>
              <a:t>biomarkeri</a:t>
            </a:r>
            <a:r>
              <a:rPr lang="en-US" dirty="0"/>
              <a:t> </a:t>
            </a:r>
            <a:r>
              <a:rPr lang="en-US" dirty="0" err="1"/>
              <a:t>în</a:t>
            </a:r>
            <a:r>
              <a:rPr lang="en-US" dirty="0"/>
              <a:t> </a:t>
            </a:r>
            <a:r>
              <a:rPr lang="en-US" dirty="0" err="1"/>
              <a:t>fluidele</a:t>
            </a:r>
            <a:r>
              <a:rPr lang="en-US" dirty="0"/>
              <a:t> </a:t>
            </a:r>
            <a:r>
              <a:rPr lang="en-US" dirty="0" err="1"/>
              <a:t>corporale</a:t>
            </a:r>
            <a:r>
              <a:rPr lang="en-US" dirty="0"/>
              <a:t>. </a:t>
            </a:r>
            <a:r>
              <a:rPr lang="ro-RO" dirty="0"/>
              <a:t>P</a:t>
            </a:r>
            <a:r>
              <a:rPr lang="en-US" dirty="0" err="1"/>
              <a:t>ermit</a:t>
            </a:r>
            <a:r>
              <a:rPr lang="en-US" dirty="0"/>
              <a:t> </a:t>
            </a:r>
            <a:r>
              <a:rPr lang="en-US" dirty="0" err="1"/>
              <a:t>diagnosticarea</a:t>
            </a:r>
            <a:r>
              <a:rPr lang="en-US" dirty="0"/>
              <a:t> </a:t>
            </a:r>
            <a:r>
              <a:rPr lang="en-US" dirty="0" err="1"/>
              <a:t>timpurie</a:t>
            </a:r>
            <a:r>
              <a:rPr lang="en-US" dirty="0"/>
              <a:t> a </a:t>
            </a:r>
            <a:r>
              <a:rPr lang="en-US" dirty="0" err="1"/>
              <a:t>bolilor</a:t>
            </a:r>
            <a:r>
              <a:rPr lang="en-US" dirty="0"/>
              <a:t>, cum </a:t>
            </a:r>
            <a:r>
              <a:rPr lang="en-US" dirty="0" err="1"/>
              <a:t>ar</a:t>
            </a:r>
            <a:r>
              <a:rPr lang="en-US" dirty="0"/>
              <a:t> fi </a:t>
            </a:r>
            <a:r>
              <a:rPr lang="en-US" dirty="0" err="1"/>
              <a:t>diabetul</a:t>
            </a:r>
            <a:r>
              <a:rPr lang="en-US" dirty="0"/>
              <a:t> </a:t>
            </a:r>
            <a:r>
              <a:rPr lang="en-US" dirty="0" err="1"/>
              <a:t>sau</a:t>
            </a:r>
            <a:r>
              <a:rPr lang="en-US" dirty="0"/>
              <a:t> </a:t>
            </a:r>
            <a:r>
              <a:rPr lang="en-US" dirty="0" err="1"/>
              <a:t>diferite</a:t>
            </a:r>
            <a:r>
              <a:rPr lang="en-US" dirty="0"/>
              <a:t> </a:t>
            </a:r>
            <a:r>
              <a:rPr lang="en-US" dirty="0" err="1"/>
              <a:t>tipuri</a:t>
            </a:r>
            <a:r>
              <a:rPr lang="en-US" dirty="0"/>
              <a:t> de cancer. </a:t>
            </a:r>
            <a:r>
              <a:rPr lang="ro-RO" dirty="0"/>
              <a:t>U</a:t>
            </a:r>
            <a:r>
              <a:rPr lang="en-US" dirty="0" err="1"/>
              <a:t>tilizarea</a:t>
            </a:r>
            <a:r>
              <a:rPr lang="en-US" dirty="0"/>
              <a:t> </a:t>
            </a:r>
            <a:r>
              <a:rPr lang="en-US" dirty="0" err="1"/>
              <a:t>senzorilor</a:t>
            </a:r>
            <a:r>
              <a:rPr lang="en-US" dirty="0"/>
              <a:t> </a:t>
            </a:r>
            <a:r>
              <a:rPr lang="en-US" dirty="0" err="1"/>
              <a:t>bazați</a:t>
            </a:r>
            <a:r>
              <a:rPr lang="en-US" dirty="0"/>
              <a:t> pe </a:t>
            </a:r>
            <a:r>
              <a:rPr lang="en-US" dirty="0" err="1"/>
              <a:t>polimeri</a:t>
            </a:r>
            <a:r>
              <a:rPr lang="en-US" dirty="0"/>
              <a:t> </a:t>
            </a:r>
            <a:r>
              <a:rPr lang="en-US" dirty="0" err="1"/>
              <a:t>conductivi</a:t>
            </a:r>
            <a:r>
              <a:rPr lang="en-US" dirty="0"/>
              <a:t> </a:t>
            </a:r>
            <a:r>
              <a:rPr lang="en-US" dirty="0" err="1"/>
              <a:t>poate</a:t>
            </a:r>
            <a:r>
              <a:rPr lang="en-US" dirty="0"/>
              <a:t> </a:t>
            </a:r>
            <a:r>
              <a:rPr lang="en-US" dirty="0" err="1"/>
              <a:t>crește</a:t>
            </a:r>
            <a:r>
              <a:rPr lang="en-US" dirty="0"/>
              <a:t> rata de </a:t>
            </a:r>
            <a:r>
              <a:rPr lang="en-US" dirty="0" err="1"/>
              <a:t>detectare</a:t>
            </a:r>
            <a:r>
              <a:rPr lang="en-US" dirty="0"/>
              <a:t> a </a:t>
            </a:r>
            <a:r>
              <a:rPr lang="en-US" dirty="0" err="1"/>
              <a:t>markerilor</a:t>
            </a:r>
            <a:r>
              <a:rPr lang="en-US" dirty="0"/>
              <a:t> </a:t>
            </a:r>
            <a:r>
              <a:rPr lang="en-US" dirty="0" err="1"/>
              <a:t>tumorali</a:t>
            </a:r>
            <a:r>
              <a:rPr lang="en-US" dirty="0"/>
              <a:t> cu </a:t>
            </a:r>
            <a:r>
              <a:rPr lang="en-US" dirty="0" err="1"/>
              <a:t>până</a:t>
            </a:r>
            <a:r>
              <a:rPr lang="en-US" dirty="0"/>
              <a:t> la 25%. </a:t>
            </a:r>
          </a:p>
          <a:p>
            <a:r>
              <a:rPr lang="en-US" b="1" dirty="0" err="1"/>
              <a:t>Stimularea</a:t>
            </a:r>
            <a:r>
              <a:rPr lang="en-US" b="1" dirty="0"/>
              <a:t> </a:t>
            </a:r>
            <a:r>
              <a:rPr lang="en-US" b="1" dirty="0" err="1"/>
              <a:t>mușchilor</a:t>
            </a:r>
            <a:r>
              <a:rPr lang="en-US" dirty="0"/>
              <a:t>: </a:t>
            </a:r>
            <a:r>
              <a:rPr lang="ro-RO" dirty="0"/>
              <a:t>în </a:t>
            </a:r>
            <a:r>
              <a:rPr lang="en-US" dirty="0" err="1"/>
              <a:t>terapie</a:t>
            </a:r>
            <a:r>
              <a:rPr lang="en-US" dirty="0"/>
              <a:t> </a:t>
            </a:r>
            <a:r>
              <a:rPr lang="en-US" dirty="0" err="1"/>
              <a:t>personalizată</a:t>
            </a:r>
            <a:r>
              <a:rPr lang="en-US" dirty="0"/>
              <a:t>. De </a:t>
            </a:r>
            <a:r>
              <a:rPr lang="en-US" dirty="0" err="1"/>
              <a:t>exemplu</a:t>
            </a:r>
            <a:r>
              <a:rPr lang="en-US" dirty="0"/>
              <a:t>, un </a:t>
            </a:r>
            <a:r>
              <a:rPr lang="en-US" dirty="0" err="1"/>
              <a:t>dispozitiv</a:t>
            </a:r>
            <a:r>
              <a:rPr lang="en-US" dirty="0"/>
              <a:t> care </a:t>
            </a:r>
            <a:r>
              <a:rPr lang="en-US" dirty="0" err="1"/>
              <a:t>utilizează</a:t>
            </a:r>
            <a:r>
              <a:rPr lang="en-US" dirty="0"/>
              <a:t> </a:t>
            </a:r>
            <a:r>
              <a:rPr lang="en-US" dirty="0" err="1"/>
              <a:t>polimeri</a:t>
            </a:r>
            <a:r>
              <a:rPr lang="en-US" dirty="0"/>
              <a:t> </a:t>
            </a:r>
            <a:r>
              <a:rPr lang="en-US" dirty="0" err="1"/>
              <a:t>conductivi</a:t>
            </a:r>
            <a:r>
              <a:rPr lang="en-US" dirty="0"/>
              <a:t> </a:t>
            </a:r>
            <a:r>
              <a:rPr lang="en-US" dirty="0" err="1"/>
              <a:t>poate</a:t>
            </a:r>
            <a:r>
              <a:rPr lang="en-US" dirty="0"/>
              <a:t> </a:t>
            </a:r>
            <a:r>
              <a:rPr lang="en-US" dirty="0" err="1"/>
              <a:t>adapta</a:t>
            </a:r>
            <a:r>
              <a:rPr lang="en-US" dirty="0"/>
              <a:t> </a:t>
            </a:r>
            <a:r>
              <a:rPr lang="en-US" dirty="0" err="1"/>
              <a:t>intensitatea</a:t>
            </a:r>
            <a:r>
              <a:rPr lang="en-US" dirty="0"/>
              <a:t> </a:t>
            </a:r>
            <a:r>
              <a:rPr lang="en-US" dirty="0" err="1"/>
              <a:t>stimulării</a:t>
            </a:r>
            <a:r>
              <a:rPr lang="en-US" dirty="0"/>
              <a:t> </a:t>
            </a:r>
            <a:r>
              <a:rPr lang="en-US" dirty="0" err="1"/>
              <a:t>electrice</a:t>
            </a:r>
            <a:r>
              <a:rPr lang="en-US" dirty="0"/>
              <a:t> </a:t>
            </a:r>
            <a:r>
              <a:rPr lang="en-US" dirty="0" err="1"/>
              <a:t>în</a:t>
            </a:r>
            <a:r>
              <a:rPr lang="en-US" dirty="0"/>
              <a:t> </a:t>
            </a:r>
            <a:r>
              <a:rPr lang="en-US" dirty="0" err="1"/>
              <a:t>funcție</a:t>
            </a:r>
            <a:r>
              <a:rPr lang="en-US" dirty="0"/>
              <a:t> de </a:t>
            </a:r>
            <a:r>
              <a:rPr lang="en-US" dirty="0" err="1"/>
              <a:t>reacția</a:t>
            </a:r>
            <a:r>
              <a:rPr lang="en-US" dirty="0"/>
              <a:t> </a:t>
            </a:r>
            <a:r>
              <a:rPr lang="en-US" dirty="0" err="1"/>
              <a:t>musculară</a:t>
            </a:r>
            <a:r>
              <a:rPr lang="en-US" dirty="0"/>
              <a:t>, </a:t>
            </a:r>
            <a:r>
              <a:rPr lang="en-US" dirty="0" err="1"/>
              <a:t>permitând</a:t>
            </a:r>
            <a:r>
              <a:rPr lang="en-US" dirty="0"/>
              <a:t> o </a:t>
            </a:r>
            <a:r>
              <a:rPr lang="en-US" dirty="0" err="1"/>
              <a:t>reabilitare</a:t>
            </a:r>
            <a:r>
              <a:rPr lang="en-US" dirty="0"/>
              <a:t> </a:t>
            </a:r>
            <a:r>
              <a:rPr lang="en-US" dirty="0" err="1"/>
              <a:t>mai</a:t>
            </a:r>
            <a:r>
              <a:rPr lang="en-US" dirty="0"/>
              <a:t> </a:t>
            </a:r>
            <a:r>
              <a:rPr lang="en-US" dirty="0" err="1"/>
              <a:t>eficientă</a:t>
            </a:r>
            <a:r>
              <a:rPr lang="en-US" dirty="0"/>
              <a:t>. </a:t>
            </a:r>
            <a:r>
              <a:rPr lang="ro-RO" dirty="0"/>
              <a:t>P</a:t>
            </a:r>
            <a:r>
              <a:rPr lang="en-US" dirty="0" err="1"/>
              <a:t>acienții</a:t>
            </a:r>
            <a:r>
              <a:rPr lang="en-US" dirty="0"/>
              <a:t> c</a:t>
            </a:r>
            <a:r>
              <a:rPr lang="ro-RO" dirty="0"/>
              <a:t>u</a:t>
            </a:r>
            <a:r>
              <a:rPr lang="en-US" dirty="0"/>
              <a:t> </a:t>
            </a:r>
            <a:r>
              <a:rPr lang="en-US" dirty="0" err="1"/>
              <a:t>aceste</a:t>
            </a:r>
            <a:r>
              <a:rPr lang="en-US" dirty="0"/>
              <a:t> </a:t>
            </a:r>
            <a:r>
              <a:rPr lang="en-US" dirty="0" err="1"/>
              <a:t>dispozitive</a:t>
            </a:r>
            <a:r>
              <a:rPr lang="en-US" dirty="0"/>
              <a:t> au o </a:t>
            </a:r>
            <a:r>
              <a:rPr lang="en-US" dirty="0" err="1"/>
              <a:t>mobilitate</a:t>
            </a:r>
            <a:r>
              <a:rPr lang="en-US" dirty="0"/>
              <a:t> </a:t>
            </a:r>
            <a:r>
              <a:rPr lang="en-US" dirty="0" err="1"/>
              <a:t>crescută</a:t>
            </a:r>
            <a:r>
              <a:rPr lang="en-US" dirty="0"/>
              <a:t> cu 30% </a:t>
            </a:r>
            <a:r>
              <a:rPr lang="en-US" dirty="0" err="1"/>
              <a:t>după</a:t>
            </a:r>
            <a:r>
              <a:rPr lang="en-US" dirty="0"/>
              <a:t> </a:t>
            </a:r>
            <a:r>
              <a:rPr lang="en-US" dirty="0" err="1"/>
              <a:t>primele</a:t>
            </a:r>
            <a:r>
              <a:rPr lang="en-US" dirty="0"/>
              <a:t> </a:t>
            </a:r>
            <a:r>
              <a:rPr lang="en-US" dirty="0" err="1"/>
              <a:t>ședințe</a:t>
            </a:r>
            <a:r>
              <a:rPr lang="en-US" dirty="0"/>
              <a:t>.</a:t>
            </a:r>
          </a:p>
          <a:p>
            <a:r>
              <a:rPr lang="en-US" b="1" dirty="0" err="1"/>
              <a:t>Flexibilitate</a:t>
            </a:r>
            <a:r>
              <a:rPr lang="en-US" b="1" dirty="0"/>
              <a:t> </a:t>
            </a:r>
            <a:r>
              <a:rPr lang="en-US" b="1" dirty="0" err="1"/>
              <a:t>și</a:t>
            </a:r>
            <a:r>
              <a:rPr lang="en-US" b="1" dirty="0"/>
              <a:t> </a:t>
            </a:r>
            <a:r>
              <a:rPr lang="en-US" b="1" dirty="0" err="1"/>
              <a:t>confort</a:t>
            </a:r>
            <a:r>
              <a:rPr lang="en-US" dirty="0"/>
              <a:t>: Un alt </a:t>
            </a:r>
            <a:r>
              <a:rPr lang="en-US" dirty="0" err="1"/>
              <a:t>avantaj</a:t>
            </a:r>
            <a:r>
              <a:rPr lang="en-US" dirty="0"/>
              <a:t> al </a:t>
            </a:r>
            <a:r>
              <a:rPr lang="en-US" dirty="0" err="1"/>
              <a:t>polimerilor</a:t>
            </a:r>
            <a:r>
              <a:rPr lang="en-US" dirty="0"/>
              <a:t> </a:t>
            </a:r>
            <a:r>
              <a:rPr lang="en-US" dirty="0" err="1"/>
              <a:t>conductivi</a:t>
            </a:r>
            <a:r>
              <a:rPr lang="en-US" dirty="0"/>
              <a:t> </a:t>
            </a:r>
            <a:r>
              <a:rPr lang="en-US" dirty="0" err="1"/>
              <a:t>este</a:t>
            </a:r>
            <a:r>
              <a:rPr lang="en-US" dirty="0"/>
              <a:t> </a:t>
            </a:r>
            <a:r>
              <a:rPr lang="en-US" dirty="0" err="1"/>
              <a:t>flexibilitatea</a:t>
            </a:r>
            <a:r>
              <a:rPr lang="en-US" dirty="0"/>
              <a:t> </a:t>
            </a:r>
            <a:r>
              <a:rPr lang="en-US" dirty="0" err="1"/>
              <a:t>acestora</a:t>
            </a:r>
            <a:r>
              <a:rPr lang="en-US" dirty="0"/>
              <a:t>. </a:t>
            </a:r>
            <a:r>
              <a:rPr lang="en-US" dirty="0" err="1"/>
              <a:t>Spre</a:t>
            </a:r>
            <a:r>
              <a:rPr lang="en-US" dirty="0"/>
              <a:t> </a:t>
            </a:r>
            <a:r>
              <a:rPr lang="en-US" dirty="0" err="1"/>
              <a:t>deosebire</a:t>
            </a:r>
            <a:r>
              <a:rPr lang="en-US" dirty="0"/>
              <a:t> de </a:t>
            </a:r>
            <a:r>
              <a:rPr lang="en-US" dirty="0" err="1"/>
              <a:t>materialele</a:t>
            </a:r>
            <a:r>
              <a:rPr lang="en-US" dirty="0"/>
              <a:t> </a:t>
            </a:r>
            <a:r>
              <a:rPr lang="en-US" dirty="0" err="1"/>
              <a:t>tradiționale</a:t>
            </a:r>
            <a:r>
              <a:rPr lang="en-US" dirty="0"/>
              <a:t>, </a:t>
            </a:r>
            <a:r>
              <a:rPr lang="en-US" dirty="0" err="1"/>
              <a:t>polimerii</a:t>
            </a:r>
            <a:r>
              <a:rPr lang="en-US" dirty="0"/>
              <a:t> pot fi </a:t>
            </a:r>
            <a:r>
              <a:rPr lang="en-US" dirty="0" err="1"/>
              <a:t>creați</a:t>
            </a:r>
            <a:r>
              <a:rPr lang="en-US" dirty="0"/>
              <a:t> </a:t>
            </a:r>
            <a:r>
              <a:rPr lang="en-US" dirty="0" err="1"/>
              <a:t>pentru</a:t>
            </a:r>
            <a:r>
              <a:rPr lang="en-US" dirty="0"/>
              <a:t> a se </a:t>
            </a:r>
            <a:r>
              <a:rPr lang="en-US" dirty="0" err="1"/>
              <a:t>adapta</a:t>
            </a:r>
            <a:r>
              <a:rPr lang="en-US" dirty="0"/>
              <a:t> </a:t>
            </a:r>
            <a:r>
              <a:rPr lang="en-US" dirty="0" err="1"/>
              <a:t>formei</a:t>
            </a:r>
            <a:r>
              <a:rPr lang="en-US" dirty="0"/>
              <a:t> </a:t>
            </a:r>
            <a:r>
              <a:rPr lang="en-US" dirty="0" err="1"/>
              <a:t>corpului</a:t>
            </a:r>
            <a:r>
              <a:rPr lang="en-US" dirty="0"/>
              <a:t> </a:t>
            </a:r>
            <a:r>
              <a:rPr lang="en-US" dirty="0" err="1"/>
              <a:t>uman</a:t>
            </a:r>
            <a:r>
              <a:rPr lang="en-US" dirty="0"/>
              <a:t>..</a:t>
            </a:r>
          </a:p>
          <a:p>
            <a:r>
              <a:rPr lang="en-US" b="1" dirty="0" err="1"/>
              <a:t>Biocompatibilitate</a:t>
            </a:r>
            <a:r>
              <a:rPr lang="en-US" b="1" dirty="0"/>
              <a:t> </a:t>
            </a:r>
            <a:r>
              <a:rPr lang="en-US" b="1" dirty="0" err="1"/>
              <a:t>ridicată</a:t>
            </a:r>
            <a:r>
              <a:rPr lang="en-US" dirty="0"/>
              <a:t>: </a:t>
            </a:r>
            <a:r>
              <a:rPr lang="en-US" dirty="0" err="1"/>
              <a:t>Polimerii</a:t>
            </a:r>
            <a:r>
              <a:rPr lang="en-US" dirty="0"/>
              <a:t> </a:t>
            </a:r>
            <a:r>
              <a:rPr lang="en-US" dirty="0" err="1"/>
              <a:t>conductivi</a:t>
            </a:r>
            <a:r>
              <a:rPr lang="en-US" dirty="0"/>
              <a:t> sunt </a:t>
            </a:r>
            <a:r>
              <a:rPr lang="en-US" dirty="0" err="1"/>
              <a:t>fabricați</a:t>
            </a:r>
            <a:r>
              <a:rPr lang="en-US" dirty="0"/>
              <a:t> fie din </a:t>
            </a:r>
            <a:r>
              <a:rPr lang="en-US" dirty="0" err="1"/>
              <a:t>materiale</a:t>
            </a:r>
            <a:r>
              <a:rPr lang="en-US" dirty="0"/>
              <a:t> </a:t>
            </a:r>
            <a:r>
              <a:rPr lang="en-US" dirty="0" err="1"/>
              <a:t>naturale</a:t>
            </a:r>
            <a:r>
              <a:rPr lang="en-US" dirty="0"/>
              <a:t>, fie din </a:t>
            </a:r>
            <a:r>
              <a:rPr lang="en-US" dirty="0" err="1"/>
              <a:t>poliesteri</a:t>
            </a:r>
            <a:r>
              <a:rPr lang="en-US" dirty="0"/>
              <a:t> </a:t>
            </a:r>
            <a:r>
              <a:rPr lang="en-US" dirty="0" err="1"/>
              <a:t>sintetici</a:t>
            </a:r>
            <a:r>
              <a:rPr lang="en-US" dirty="0"/>
              <a:t>, </a:t>
            </a:r>
            <a:r>
              <a:rPr lang="en-US" dirty="0" err="1"/>
              <a:t>ambele</a:t>
            </a:r>
            <a:r>
              <a:rPr lang="en-US" dirty="0"/>
              <a:t> </a:t>
            </a:r>
            <a:r>
              <a:rPr lang="en-US" dirty="0" err="1"/>
              <a:t>fiind</a:t>
            </a:r>
            <a:r>
              <a:rPr lang="en-US" dirty="0"/>
              <a:t> </a:t>
            </a:r>
            <a:r>
              <a:rPr lang="en-US" dirty="0" err="1"/>
              <a:t>biocompatibile</a:t>
            </a:r>
            <a:r>
              <a:rPr lang="en-US" dirty="0"/>
              <a:t>. 92% </a:t>
            </a:r>
            <a:r>
              <a:rPr lang="en-US" dirty="0" err="1"/>
              <a:t>dintre</a:t>
            </a:r>
            <a:r>
              <a:rPr lang="en-US" dirty="0"/>
              <a:t> </a:t>
            </a:r>
            <a:r>
              <a:rPr lang="en-US" dirty="0" err="1"/>
              <a:t>pacienții</a:t>
            </a:r>
            <a:r>
              <a:rPr lang="en-US" dirty="0"/>
              <a:t> care au </a:t>
            </a:r>
            <a:r>
              <a:rPr lang="en-US" dirty="0" err="1"/>
              <a:t>avut</a:t>
            </a:r>
            <a:r>
              <a:rPr lang="en-US" dirty="0"/>
              <a:t> </a:t>
            </a:r>
            <a:r>
              <a:rPr lang="en-US" dirty="0" err="1"/>
              <a:t>implanturi</a:t>
            </a:r>
            <a:r>
              <a:rPr lang="en-US" dirty="0"/>
              <a:t> </a:t>
            </a:r>
            <a:r>
              <a:rPr lang="en-US" dirty="0" err="1"/>
              <a:t>realizate</a:t>
            </a:r>
            <a:r>
              <a:rPr lang="en-US" dirty="0"/>
              <a:t> din </a:t>
            </a:r>
            <a:r>
              <a:rPr lang="en-US" dirty="0" err="1"/>
              <a:t>polimeri</a:t>
            </a:r>
            <a:r>
              <a:rPr lang="en-US" dirty="0"/>
              <a:t> </a:t>
            </a:r>
            <a:r>
              <a:rPr lang="en-US" dirty="0" err="1"/>
              <a:t>conductivi</a:t>
            </a:r>
            <a:r>
              <a:rPr lang="en-US" dirty="0"/>
              <a:t> nu au </a:t>
            </a:r>
            <a:r>
              <a:rPr lang="en-US" dirty="0" err="1"/>
              <a:t>prezentat</a:t>
            </a:r>
            <a:r>
              <a:rPr lang="en-US" dirty="0"/>
              <a:t> </a:t>
            </a:r>
            <a:r>
              <a:rPr lang="en-US" dirty="0" err="1"/>
              <a:t>efecte</a:t>
            </a:r>
            <a:r>
              <a:rPr lang="en-US" dirty="0"/>
              <a:t> </a:t>
            </a:r>
            <a:r>
              <a:rPr lang="en-US" dirty="0" err="1"/>
              <a:t>secundare</a:t>
            </a:r>
            <a:r>
              <a:rPr lang="en-US" dirty="0"/>
              <a:t>.</a:t>
            </a:r>
          </a:p>
          <a:p>
            <a:r>
              <a:rPr lang="en-US" b="1" dirty="0" err="1"/>
              <a:t>Costuri</a:t>
            </a:r>
            <a:r>
              <a:rPr lang="en-US" b="1" dirty="0"/>
              <a:t> </a:t>
            </a:r>
            <a:r>
              <a:rPr lang="en-US" b="1" dirty="0" err="1"/>
              <a:t>reduse</a:t>
            </a:r>
            <a:r>
              <a:rPr lang="en-US" b="1" dirty="0"/>
              <a:t> de </a:t>
            </a:r>
            <a:r>
              <a:rPr lang="en-US" b="1" dirty="0" err="1"/>
              <a:t>producție</a:t>
            </a:r>
            <a:r>
              <a:rPr lang="en-US" dirty="0"/>
              <a:t>: </a:t>
            </a:r>
            <a:r>
              <a:rPr lang="en-US" dirty="0" err="1"/>
              <a:t>Tehnologia</a:t>
            </a:r>
            <a:r>
              <a:rPr lang="en-US" dirty="0"/>
              <a:t> </a:t>
            </a:r>
            <a:r>
              <a:rPr lang="en-US" dirty="0" err="1"/>
              <a:t>polimerilor</a:t>
            </a:r>
            <a:r>
              <a:rPr lang="en-US" dirty="0"/>
              <a:t> </a:t>
            </a:r>
            <a:r>
              <a:rPr lang="en-US" dirty="0" err="1"/>
              <a:t>conductivi</a:t>
            </a:r>
            <a:r>
              <a:rPr lang="en-US" dirty="0"/>
              <a:t> </a:t>
            </a:r>
            <a:r>
              <a:rPr lang="en-US" dirty="0" err="1"/>
              <a:t>permite</a:t>
            </a:r>
            <a:r>
              <a:rPr lang="en-US" dirty="0"/>
              <a:t>, de </a:t>
            </a:r>
            <a:r>
              <a:rPr lang="en-US" dirty="0" err="1"/>
              <a:t>asemenea</a:t>
            </a:r>
            <a:r>
              <a:rPr lang="en-US" dirty="0"/>
              <a:t>, o </a:t>
            </a:r>
            <a:r>
              <a:rPr lang="en-US" dirty="0" err="1"/>
              <a:t>reducere</a:t>
            </a:r>
            <a:r>
              <a:rPr lang="en-US" dirty="0"/>
              <a:t> </a:t>
            </a:r>
            <a:r>
              <a:rPr lang="en-US" dirty="0" err="1"/>
              <a:t>semnificativă</a:t>
            </a:r>
            <a:r>
              <a:rPr lang="en-US" dirty="0"/>
              <a:t> a </a:t>
            </a:r>
            <a:r>
              <a:rPr lang="en-US" dirty="0" err="1"/>
              <a:t>costurilor</a:t>
            </a:r>
            <a:r>
              <a:rPr lang="en-US" dirty="0"/>
              <a:t> de </a:t>
            </a:r>
            <a:r>
              <a:rPr lang="en-US" dirty="0" err="1"/>
              <a:t>producție</a:t>
            </a:r>
            <a:r>
              <a:rPr lang="en-US" dirty="0"/>
              <a:t>. </a:t>
            </a:r>
          </a:p>
        </p:txBody>
      </p:sp>
    </p:spTree>
    <p:extLst>
      <p:ext uri="{BB962C8B-B14F-4D97-AF65-F5344CB8AC3E}">
        <p14:creationId xmlns:p14="http://schemas.microsoft.com/office/powerpoint/2010/main" val="5629519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DB49D36-6916-A23A-05EC-E5CBB022CA99}"/>
              </a:ext>
            </a:extLst>
          </p:cNvPr>
          <p:cNvSpPr>
            <a:spLocks noGrp="1"/>
          </p:cNvSpPr>
          <p:nvPr>
            <p:ph type="ctrTitle"/>
          </p:nvPr>
        </p:nvSpPr>
        <p:spPr/>
        <p:txBody>
          <a:bodyPr/>
          <a:lstStyle/>
          <a:p>
            <a:r>
              <a:rPr lang="ro-RO" b="1" dirty="0" err="1"/>
              <a:t>Notiuni</a:t>
            </a:r>
            <a:r>
              <a:rPr lang="ro-RO" b="1" dirty="0"/>
              <a:t> de biochimie</a:t>
            </a:r>
            <a:endParaRPr lang="en-US" b="1" dirty="0"/>
          </a:p>
        </p:txBody>
      </p:sp>
      <p:sp>
        <p:nvSpPr>
          <p:cNvPr id="3" name="Subtitlu 2">
            <a:extLst>
              <a:ext uri="{FF2B5EF4-FFF2-40B4-BE49-F238E27FC236}">
                <a16:creationId xmlns:a16="http://schemas.microsoft.com/office/drawing/2014/main" id="{06DDC4A8-7614-0F19-743E-F0CC2400DC66}"/>
              </a:ext>
            </a:extLst>
          </p:cNvPr>
          <p:cNvSpPr>
            <a:spLocks noGrp="1"/>
          </p:cNvSpPr>
          <p:nvPr>
            <p:ph type="subTitle" idx="1"/>
          </p:nvPr>
        </p:nvSpPr>
        <p:spPr>
          <a:xfrm>
            <a:off x="2171700" y="4429919"/>
            <a:ext cx="6229350" cy="1655762"/>
          </a:xfrm>
        </p:spPr>
        <p:txBody>
          <a:bodyPr/>
          <a:lstStyle/>
          <a:p>
            <a:endParaRPr lang="en-US" dirty="0"/>
          </a:p>
        </p:txBody>
      </p:sp>
    </p:spTree>
    <p:extLst>
      <p:ext uri="{BB962C8B-B14F-4D97-AF65-F5344CB8AC3E}">
        <p14:creationId xmlns:p14="http://schemas.microsoft.com/office/powerpoint/2010/main" val="414049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FA811C-2C45-FF24-0948-B1B901866658}"/>
              </a:ext>
            </a:extLst>
          </p:cNvPr>
          <p:cNvSpPr>
            <a:spLocks noGrp="1"/>
          </p:cNvSpPr>
          <p:nvPr>
            <p:ph idx="1"/>
          </p:nvPr>
        </p:nvSpPr>
        <p:spPr>
          <a:xfrm>
            <a:off x="838200" y="628650"/>
            <a:ext cx="10515600" cy="5548313"/>
          </a:xfrm>
        </p:spPr>
        <p:txBody>
          <a:bodyPr/>
          <a:lstStyle/>
          <a:p>
            <a:pPr marL="0" marR="0" lvl="0" indent="0" algn="just">
              <a:spcBef>
                <a:spcPts val="605"/>
              </a:spcBef>
              <a:buSzPts val="1000"/>
              <a:buNone/>
              <a:tabLst>
                <a:tab pos="577215" algn="l"/>
              </a:tabLst>
            </a:pPr>
            <a:r>
              <a:rPr lang="en-US" spc="-15" dirty="0">
                <a:latin typeface="Times New Roman" panose="02020603050405020304" pitchFamily="18" charset="0"/>
                <a:ea typeface="Times New Roman" panose="02020603050405020304" pitchFamily="18" charset="0"/>
              </a:rPr>
              <a:t>D) </a:t>
            </a:r>
            <a:r>
              <a:rPr lang="ro-RO" spc="-15" dirty="0">
                <a:latin typeface="Times New Roman" panose="02020603050405020304" pitchFamily="18" charset="0"/>
                <a:ea typeface="Times New Roman" panose="02020603050405020304" pitchFamily="18" charset="0"/>
              </a:rPr>
              <a:t>Principiul</a:t>
            </a:r>
            <a:r>
              <a:rPr lang="ro-RO" spc="-4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lui</a:t>
            </a:r>
            <a:r>
              <a:rPr lang="ro-RO" spc="-35" dirty="0">
                <a:latin typeface="Times New Roman" panose="02020603050405020304" pitchFamily="18" charset="0"/>
                <a:ea typeface="Times New Roman" panose="02020603050405020304" pitchFamily="18" charset="0"/>
              </a:rPr>
              <a:t> </a:t>
            </a:r>
            <a:r>
              <a:rPr lang="ro-RO" spc="-20" dirty="0">
                <a:latin typeface="Times New Roman" panose="02020603050405020304" pitchFamily="18" charset="0"/>
                <a:ea typeface="Times New Roman" panose="02020603050405020304" pitchFamily="18" charset="0"/>
              </a:rPr>
              <a:t>Pauli</a:t>
            </a:r>
            <a:endParaRPr lang="en-US" spc="-15" dirty="0">
              <a:latin typeface="Times New Roman" panose="02020603050405020304" pitchFamily="18" charset="0"/>
              <a:ea typeface="Times New Roman" panose="02020603050405020304" pitchFamily="18" charset="0"/>
            </a:endParaRPr>
          </a:p>
          <a:p>
            <a:pPr marL="194945" marR="206375" indent="226695" algn="just">
              <a:spcBef>
                <a:spcPts val="605"/>
              </a:spcBef>
              <a:buNone/>
            </a:pPr>
            <a:r>
              <a:rPr lang="ro-RO" dirty="0" err="1">
                <a:latin typeface="Times New Roman" panose="02020603050405020304" pitchFamily="18" charset="0"/>
                <a:ea typeface="Times New Roman" panose="02020603050405020304" pitchFamily="18" charset="0"/>
              </a:rPr>
              <a:t>Enunţ</a:t>
            </a:r>
            <a:r>
              <a:rPr lang="ro-RO" dirty="0">
                <a:latin typeface="Times New Roman" panose="02020603050405020304" pitchFamily="18" charset="0"/>
                <a:ea typeface="Times New Roman" panose="02020603050405020304" pitchFamily="18" charset="0"/>
              </a:rPr>
              <a:t>: Într-un atom nu pot exista mai </a:t>
            </a:r>
            <a:r>
              <a:rPr lang="ro-RO" dirty="0" err="1">
                <a:latin typeface="Times New Roman" panose="02020603050405020304" pitchFamily="18" charset="0"/>
                <a:ea typeface="Times New Roman" panose="02020603050405020304" pitchFamily="18" charset="0"/>
              </a:rPr>
              <a:t>mulţi</a:t>
            </a:r>
            <a:r>
              <a:rPr lang="ro-RO" dirty="0">
                <a:latin typeface="Times New Roman" panose="02020603050405020304" pitchFamily="18" charset="0"/>
                <a:ea typeface="Times New Roman" panose="02020603050405020304" pitchFamily="18" charset="0"/>
              </a:rPr>
              <a:t> electroni cu </a:t>
            </a:r>
            <a:r>
              <a:rPr lang="ro-RO" dirty="0" err="1">
                <a:latin typeface="Times New Roman" panose="02020603050405020304" pitchFamily="18" charset="0"/>
                <a:ea typeface="Times New Roman" panose="02020603050405020304" pitchFamily="18" charset="0"/>
              </a:rPr>
              <a:t>aceleaşi</a:t>
            </a:r>
            <a:r>
              <a:rPr lang="ro-RO" dirty="0">
                <a:latin typeface="Times New Roman" panose="02020603050405020304" pitchFamily="18" charset="0"/>
                <a:ea typeface="Times New Roman" panose="02020603050405020304" pitchFamily="18" charset="0"/>
              </a:rPr>
              <a:t> valori pentru cele</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4 numere cuantice.</a:t>
            </a:r>
            <a:endParaRPr lang="en-US" dirty="0">
              <a:latin typeface="Times New Roman" panose="02020603050405020304" pitchFamily="18" charset="0"/>
              <a:ea typeface="Times New Roman" panose="02020603050405020304" pitchFamily="18" charset="0"/>
            </a:endParaRPr>
          </a:p>
          <a:p>
            <a:pPr marL="422275" marR="0">
              <a:spcBef>
                <a:spcPts val="590"/>
              </a:spcBef>
              <a:buNone/>
            </a:pPr>
            <a:r>
              <a:rPr lang="ro-RO" dirty="0" err="1">
                <a:latin typeface="Times New Roman" panose="02020603050405020304" pitchFamily="18" charset="0"/>
                <a:ea typeface="Times New Roman" panose="02020603050405020304" pitchFamily="18" charset="0"/>
              </a:rPr>
              <a:t>Consecinţă</a:t>
            </a:r>
            <a:r>
              <a:rPr lang="ro-RO" dirty="0">
                <a:latin typeface="Times New Roman" panose="02020603050405020304" pitchFamily="18" charset="0"/>
                <a:ea typeface="Times New Roman" panose="02020603050405020304" pitchFamily="18" charset="0"/>
              </a:rPr>
              <a:t>:</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pe</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un</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orbital</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pot</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exista</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maxim</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2</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electroni,</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spin</a:t>
            </a:r>
            <a:r>
              <a:rPr lang="ro-RO" spc="-2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opus.</a:t>
            </a:r>
            <a:endParaRPr lang="en-US" dirty="0">
              <a:latin typeface="Times New Roman" panose="02020603050405020304" pitchFamily="18" charset="0"/>
              <a:ea typeface="Times New Roman" panose="02020603050405020304" pitchFamily="18" charset="0"/>
            </a:endParaRPr>
          </a:p>
          <a:p>
            <a:pPr marL="0" marR="0">
              <a:spcBef>
                <a:spcPts val="70"/>
              </a:spcBef>
              <a:buNone/>
            </a:pPr>
            <a:r>
              <a:rPr lang="ro-RO"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0626829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7E0B-08C0-CC9E-D008-332B61DA4E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5C440-0D9A-766A-86A3-7D93AB9C18F1}"/>
              </a:ext>
            </a:extLst>
          </p:cNvPr>
          <p:cNvSpPr>
            <a:spLocks noGrp="1"/>
          </p:cNvSpPr>
          <p:nvPr>
            <p:ph idx="1"/>
          </p:nvPr>
        </p:nvSpPr>
        <p:spPr/>
        <p:txBody>
          <a:bodyPr/>
          <a:lstStyle/>
          <a:p>
            <a:pPr marL="433070" marR="0">
              <a:spcBef>
                <a:spcPts val="1180"/>
              </a:spcBef>
              <a:buNone/>
            </a:pPr>
            <a:r>
              <a:rPr lang="ro-RO" dirty="0">
                <a:latin typeface="Times New Roman" panose="02020603050405020304" pitchFamily="18" charset="0"/>
                <a:ea typeface="Times New Roman" panose="02020603050405020304" pitchFamily="18" charset="0"/>
              </a:rPr>
              <a:t>În</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acest</a:t>
            </a:r>
            <a:r>
              <a:rPr lang="ro-RO" spc="-25" dirty="0">
                <a:latin typeface="Times New Roman" panose="02020603050405020304" pitchFamily="18" charset="0"/>
                <a:ea typeface="Times New Roman" panose="02020603050405020304" pitchFamily="18" charset="0"/>
              </a:rPr>
              <a:t> prelegere </a:t>
            </a:r>
            <a:r>
              <a:rPr lang="ro-RO" dirty="0">
                <a:latin typeface="Times New Roman" panose="02020603050405020304" pitchFamily="18" charset="0"/>
                <a:ea typeface="Times New Roman" panose="02020603050405020304" pitchFamily="18" charset="0"/>
              </a:rPr>
              <a:t>vom</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trece</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revistă</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structura</a:t>
            </a:r>
            <a:r>
              <a:rPr lang="ro-RO" spc="-20"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şi</a:t>
            </a:r>
            <a:r>
              <a:rPr lang="ro-RO" spc="-2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proprietăţile</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două</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mari</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clase</a:t>
            </a:r>
            <a:r>
              <a:rPr lang="ro-RO" spc="-20" dirty="0">
                <a:latin typeface="Times New Roman" panose="02020603050405020304" pitchFamily="18" charset="0"/>
                <a:ea typeface="Times New Roman" panose="02020603050405020304" pitchFamily="18" charset="0"/>
              </a:rPr>
              <a:t> </a:t>
            </a:r>
            <a:r>
              <a:rPr lang="ro-RO" spc="-25" dirty="0">
                <a:latin typeface="Times New Roman" panose="02020603050405020304" pitchFamily="18" charset="0"/>
                <a:ea typeface="Times New Roman" panose="02020603050405020304" pitchFamily="18" charset="0"/>
              </a:rPr>
              <a:t>de </a:t>
            </a:r>
            <a:r>
              <a:rPr lang="ro-RO" dirty="0">
                <a:latin typeface="Times New Roman" panose="02020603050405020304" pitchFamily="18" charset="0"/>
                <a:ea typeface="Times New Roman" panose="02020603050405020304" pitchFamily="18" charset="0"/>
              </a:rPr>
              <a:t>molecule</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ce</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constituie</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fapt</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obiect</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studiu</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pentru</a:t>
            </a:r>
            <a:r>
              <a:rPr lang="ro-RO" spc="-2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bioinformatică:</a:t>
            </a:r>
            <a:endParaRPr lang="en-US" dirty="0">
              <a:latin typeface="Times New Roman" panose="02020603050405020304" pitchFamily="18" charset="0"/>
              <a:ea typeface="Times New Roman" panose="02020603050405020304" pitchFamily="18" charset="0"/>
            </a:endParaRPr>
          </a:p>
          <a:p>
            <a:pPr marL="433705" marR="0">
              <a:spcBef>
                <a:spcPts val="75"/>
              </a:spcBef>
              <a:buNone/>
            </a:pPr>
            <a:endParaRPr lang="ro-RO" dirty="0">
              <a:latin typeface="Times New Roman" panose="02020603050405020304" pitchFamily="18" charset="0"/>
              <a:ea typeface="Times New Roman" panose="02020603050405020304" pitchFamily="18" charset="0"/>
            </a:endParaRPr>
          </a:p>
          <a:p>
            <a:pPr marL="662305" indent="-457200">
              <a:spcBef>
                <a:spcPts val="75"/>
              </a:spcBef>
            </a:pPr>
            <a:r>
              <a:rPr lang="ro-RO" dirty="0">
                <a:latin typeface="Times New Roman" panose="02020603050405020304" pitchFamily="18" charset="0"/>
                <a:ea typeface="Times New Roman" panose="02020603050405020304" pitchFamily="18" charset="0"/>
              </a:rPr>
              <a:t>proteinele,</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compuse</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din</a:t>
            </a:r>
            <a:r>
              <a:rPr lang="ro-RO" spc="-4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aminoacizi,</a:t>
            </a:r>
            <a:endParaRPr lang="en-US" dirty="0">
              <a:latin typeface="Times New Roman" panose="02020603050405020304" pitchFamily="18" charset="0"/>
              <a:ea typeface="Times New Roman" panose="02020603050405020304" pitchFamily="18" charset="0"/>
            </a:endParaRPr>
          </a:p>
          <a:p>
            <a:pPr marL="662305" indent="-457200">
              <a:spcBef>
                <a:spcPts val="75"/>
              </a:spcBef>
            </a:pPr>
            <a:endParaRPr lang="ro-RO" dirty="0">
              <a:latin typeface="Times New Roman" panose="02020603050405020304" pitchFamily="18" charset="0"/>
              <a:ea typeface="Times New Roman" panose="02020603050405020304" pitchFamily="18" charset="0"/>
            </a:endParaRPr>
          </a:p>
          <a:p>
            <a:pPr marL="662305" indent="-457200">
              <a:spcBef>
                <a:spcPts val="75"/>
              </a:spcBef>
            </a:pPr>
            <a:r>
              <a:rPr lang="ro-RO" dirty="0">
                <a:latin typeface="Times New Roman" panose="02020603050405020304" pitchFamily="18" charset="0"/>
                <a:ea typeface="Times New Roman" panose="02020603050405020304" pitchFamily="18" charset="0"/>
              </a:rPr>
              <a:t>acizi</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nucleici,</a:t>
            </a:r>
            <a:r>
              <a:rPr lang="ro-RO" spc="-2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compuşi</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din</a:t>
            </a:r>
            <a:r>
              <a:rPr lang="ro-RO" spc="-20" dirty="0">
                <a:latin typeface="Times New Roman" panose="02020603050405020304" pitchFamily="18" charset="0"/>
                <a:ea typeface="Times New Roman" panose="02020603050405020304" pitchFamily="18" charset="0"/>
              </a:rPr>
              <a:t> </a:t>
            </a:r>
            <a:r>
              <a:rPr lang="ro-RO" spc="-10" dirty="0" err="1">
                <a:latin typeface="Times New Roman" panose="02020603050405020304" pitchFamily="18" charset="0"/>
                <a:ea typeface="Times New Roman" panose="02020603050405020304" pitchFamily="18" charset="0"/>
              </a:rPr>
              <a:t>nucleotide</a:t>
            </a:r>
            <a:r>
              <a:rPr lang="ro-RO" spc="-10"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indent="-457200">
              <a:spcBef>
                <a:spcPts val="75"/>
              </a:spcBef>
            </a:pPr>
            <a:r>
              <a:rPr lang="ro-RO"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783089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F2C9-D20B-361C-97B0-F9F97931A7E7}"/>
              </a:ext>
            </a:extLst>
          </p:cNvPr>
          <p:cNvSpPr>
            <a:spLocks noGrp="1"/>
          </p:cNvSpPr>
          <p:nvPr>
            <p:ph type="title"/>
          </p:nvPr>
        </p:nvSpPr>
        <p:spPr>
          <a:xfrm>
            <a:off x="838200" y="365125"/>
            <a:ext cx="10515600" cy="854075"/>
          </a:xfrm>
        </p:spPr>
        <p:txBody>
          <a:bodyPr/>
          <a:lstStyle/>
          <a:p>
            <a:r>
              <a:rPr lang="ro-RO" dirty="0"/>
              <a:t>AMINOACIZII - Structura generală</a:t>
            </a:r>
            <a:endParaRPr lang="en-US" dirty="0"/>
          </a:p>
        </p:txBody>
      </p:sp>
      <p:sp>
        <p:nvSpPr>
          <p:cNvPr id="3" name="Content Placeholder 2">
            <a:extLst>
              <a:ext uri="{FF2B5EF4-FFF2-40B4-BE49-F238E27FC236}">
                <a16:creationId xmlns:a16="http://schemas.microsoft.com/office/drawing/2014/main" id="{57C9BFF2-2E66-7658-97D9-3F7D567FC2EA}"/>
              </a:ext>
            </a:extLst>
          </p:cNvPr>
          <p:cNvSpPr>
            <a:spLocks noGrp="1"/>
          </p:cNvSpPr>
          <p:nvPr>
            <p:ph idx="1"/>
          </p:nvPr>
        </p:nvSpPr>
        <p:spPr>
          <a:xfrm>
            <a:off x="838200" y="1425575"/>
            <a:ext cx="10515600" cy="5067300"/>
          </a:xfrm>
        </p:spPr>
        <p:txBody>
          <a:bodyPr>
            <a:normAutofit lnSpcReduction="10000"/>
          </a:bodyPr>
          <a:lstStyle/>
          <a:p>
            <a:pPr marL="457200" marR="0" lvl="0" indent="-457200">
              <a:spcBef>
                <a:spcPts val="585"/>
              </a:spcBef>
              <a:buSzPts val="1000"/>
              <a:buAutoNum type="alphaUcParenR"/>
              <a:tabLst>
                <a:tab pos="661670" algn="l"/>
              </a:tabLst>
            </a:pPr>
            <a:r>
              <a:rPr lang="ro-RO" sz="2400" spc="-15" dirty="0">
                <a:latin typeface="Times New Roman" panose="02020603050405020304" pitchFamily="18" charset="0"/>
                <a:ea typeface="Times New Roman" panose="02020603050405020304" pitchFamily="18" charset="0"/>
              </a:rPr>
              <a:t>Aminoacizii</a:t>
            </a:r>
            <a:r>
              <a:rPr lang="ro-RO" sz="2400" spc="15" dirty="0">
                <a:latin typeface="Times New Roman" panose="02020603050405020304" pitchFamily="18" charset="0"/>
                <a:ea typeface="Times New Roman" panose="02020603050405020304" pitchFamily="18" charset="0"/>
              </a:rPr>
              <a:t> </a:t>
            </a:r>
            <a:r>
              <a:rPr lang="ro-RO" sz="2400" spc="-15" dirty="0">
                <a:latin typeface="Times New Roman" panose="02020603050405020304" pitchFamily="18" charset="0"/>
                <a:ea typeface="Times New Roman" panose="02020603050405020304" pitchFamily="18" charset="0"/>
              </a:rPr>
              <a:t>(AA)</a:t>
            </a:r>
            <a:r>
              <a:rPr lang="ro-RO" sz="2400" spc="20" dirty="0">
                <a:latin typeface="Times New Roman" panose="02020603050405020304" pitchFamily="18" charset="0"/>
                <a:ea typeface="Times New Roman" panose="02020603050405020304" pitchFamily="18" charset="0"/>
              </a:rPr>
              <a:t> </a:t>
            </a:r>
            <a:r>
              <a:rPr lang="ro-RO" sz="2400" spc="-15" dirty="0">
                <a:latin typeface="Times New Roman" panose="02020603050405020304" pitchFamily="18" charset="0"/>
                <a:ea typeface="Times New Roman" panose="02020603050405020304" pitchFamily="18" charset="0"/>
              </a:rPr>
              <a:t>sunt</a:t>
            </a:r>
            <a:r>
              <a:rPr lang="ro-RO" sz="2400" spc="25" dirty="0">
                <a:latin typeface="Times New Roman" panose="02020603050405020304" pitchFamily="18" charset="0"/>
                <a:ea typeface="Times New Roman" panose="02020603050405020304" pitchFamily="18" charset="0"/>
              </a:rPr>
              <a:t> </a:t>
            </a:r>
            <a:r>
              <a:rPr lang="ro-RO" sz="2400" spc="-15" dirty="0">
                <a:latin typeface="Times New Roman" panose="02020603050405020304" pitchFamily="18" charset="0"/>
                <a:ea typeface="Times New Roman" panose="02020603050405020304" pitchFamily="18" charset="0"/>
              </a:rPr>
              <a:t>molecule organice care</a:t>
            </a:r>
            <a:r>
              <a:rPr lang="ro-RO" sz="2400" spc="15" dirty="0">
                <a:latin typeface="Times New Roman" panose="02020603050405020304" pitchFamily="18" charset="0"/>
                <a:ea typeface="Times New Roman" panose="02020603050405020304" pitchFamily="18" charset="0"/>
              </a:rPr>
              <a:t>  conțin                                                                                                                   </a:t>
            </a:r>
            <a:r>
              <a:rPr lang="ro-RO" sz="2400" spc="-15" dirty="0">
                <a:latin typeface="Times New Roman" panose="02020603050405020304" pitchFamily="18" charset="0"/>
                <a:ea typeface="Times New Roman" panose="02020603050405020304" pitchFamily="18" charset="0"/>
              </a:rPr>
              <a:t>o</a:t>
            </a:r>
            <a:r>
              <a:rPr lang="ro-RO" sz="2400" spc="20" dirty="0">
                <a:latin typeface="Times New Roman" panose="02020603050405020304" pitchFamily="18" charset="0"/>
                <a:ea typeface="Times New Roman" panose="02020603050405020304" pitchFamily="18" charset="0"/>
              </a:rPr>
              <a:t> </a:t>
            </a:r>
            <a:r>
              <a:rPr lang="ro-RO" sz="2400" spc="-15" dirty="0">
                <a:latin typeface="Times New Roman" panose="02020603050405020304" pitchFamily="18" charset="0"/>
                <a:ea typeface="Times New Roman" panose="02020603050405020304" pitchFamily="18" charset="0"/>
              </a:rPr>
              <a:t>grupare</a:t>
            </a:r>
            <a:r>
              <a:rPr lang="ro-RO" sz="2400" spc="20" dirty="0">
                <a:latin typeface="Times New Roman" panose="02020603050405020304" pitchFamily="18" charset="0"/>
                <a:ea typeface="Times New Roman" panose="02020603050405020304" pitchFamily="18" charset="0"/>
              </a:rPr>
              <a:t> </a:t>
            </a:r>
            <a:r>
              <a:rPr lang="ro-RO" sz="2400" spc="-15" dirty="0" err="1">
                <a:latin typeface="Times New Roman" panose="02020603050405020304" pitchFamily="18" charset="0"/>
                <a:ea typeface="Times New Roman" panose="02020603050405020304" pitchFamily="18" charset="0"/>
              </a:rPr>
              <a:t>amino</a:t>
            </a:r>
            <a:r>
              <a:rPr lang="ro-RO" sz="2400" spc="45" dirty="0">
                <a:latin typeface="Times New Roman" panose="02020603050405020304" pitchFamily="18" charset="0"/>
                <a:ea typeface="Times New Roman" panose="02020603050405020304" pitchFamily="18" charset="0"/>
              </a:rPr>
              <a:t> </a:t>
            </a:r>
            <a:r>
              <a:rPr lang="ro-RO" sz="2400" spc="-15" dirty="0">
                <a:latin typeface="Times New Roman" panose="02020603050405020304" pitchFamily="18" charset="0"/>
                <a:ea typeface="Times New Roman" panose="02020603050405020304" pitchFamily="18" charset="0"/>
              </a:rPr>
              <a:t>(-</a:t>
            </a:r>
            <a:r>
              <a:rPr lang="ro-RO" sz="2400" spc="-20" dirty="0">
                <a:latin typeface="Times New Roman" panose="02020603050405020304" pitchFamily="18" charset="0"/>
                <a:ea typeface="Times New Roman" panose="02020603050405020304" pitchFamily="18" charset="0"/>
              </a:rPr>
              <a:t>NH</a:t>
            </a:r>
            <a:r>
              <a:rPr lang="ro-RO" sz="2400" spc="-20" baseline="-25000" dirty="0">
                <a:latin typeface="Times New Roman" panose="02020603050405020304" pitchFamily="18" charset="0"/>
                <a:ea typeface="Times New Roman" panose="02020603050405020304" pitchFamily="18" charset="0"/>
              </a:rPr>
              <a:t>2</a:t>
            </a:r>
            <a:r>
              <a:rPr lang="ro-RO" sz="2400" spc="-20" dirty="0">
                <a:latin typeface="Times New Roman" panose="02020603050405020304" pitchFamily="18" charset="0"/>
                <a:ea typeface="Times New Roman" panose="02020603050405020304" pitchFamily="18" charset="0"/>
              </a:rPr>
              <a:t>) </a:t>
            </a:r>
            <a:r>
              <a:rPr lang="ro-RO" sz="2400" dirty="0" err="1">
                <a:latin typeface="Times New Roman" panose="02020603050405020304" pitchFamily="18" charset="0"/>
                <a:ea typeface="Times New Roman" panose="02020603050405020304" pitchFamily="18" charset="0"/>
              </a:rPr>
              <a:t>şi</a:t>
            </a:r>
            <a:r>
              <a:rPr lang="ro-RO" sz="2400" spc="-30" dirty="0">
                <a:latin typeface="Times New Roman" panose="02020603050405020304" pitchFamily="18" charset="0"/>
                <a:ea typeface="Times New Roman" panose="02020603050405020304" pitchFamily="18" charset="0"/>
              </a:rPr>
              <a:t> </a:t>
            </a:r>
            <a:r>
              <a:rPr lang="ro-RO" sz="2400" dirty="0">
                <a:latin typeface="Times New Roman" panose="02020603050405020304" pitchFamily="18" charset="0"/>
                <a:ea typeface="Times New Roman" panose="02020603050405020304" pitchFamily="18" charset="0"/>
              </a:rPr>
              <a:t>o</a:t>
            </a:r>
            <a:r>
              <a:rPr lang="ro-RO" sz="2400" spc="-15" dirty="0">
                <a:latin typeface="Times New Roman" panose="02020603050405020304" pitchFamily="18" charset="0"/>
                <a:ea typeface="Times New Roman" panose="02020603050405020304" pitchFamily="18" charset="0"/>
              </a:rPr>
              <a:t> </a:t>
            </a:r>
            <a:r>
              <a:rPr lang="ro-RO" sz="2400" dirty="0">
                <a:latin typeface="Times New Roman" panose="02020603050405020304" pitchFamily="18" charset="0"/>
                <a:ea typeface="Times New Roman" panose="02020603050405020304" pitchFamily="18" charset="0"/>
              </a:rPr>
              <a:t>grupare</a:t>
            </a:r>
            <a:r>
              <a:rPr lang="ro-RO" sz="2400" spc="-25" dirty="0">
                <a:latin typeface="Times New Roman" panose="02020603050405020304" pitchFamily="18" charset="0"/>
                <a:ea typeface="Times New Roman" panose="02020603050405020304" pitchFamily="18" charset="0"/>
              </a:rPr>
              <a:t> </a:t>
            </a:r>
            <a:r>
              <a:rPr lang="ro-RO" sz="2400" dirty="0" err="1">
                <a:latin typeface="Times New Roman" panose="02020603050405020304" pitchFamily="18" charset="0"/>
                <a:ea typeface="Times New Roman" panose="02020603050405020304" pitchFamily="18" charset="0"/>
              </a:rPr>
              <a:t>acidăcarboxil</a:t>
            </a:r>
            <a:r>
              <a:rPr lang="ro-RO" sz="2400" dirty="0">
                <a:latin typeface="Times New Roman" panose="02020603050405020304" pitchFamily="18" charset="0"/>
                <a:ea typeface="Times New Roman" panose="02020603050405020304" pitchFamily="18" charset="0"/>
              </a:rPr>
              <a:t> (-COOH)</a:t>
            </a:r>
          </a:p>
          <a:p>
            <a:pPr marL="457200" marR="0" lvl="0" indent="-457200">
              <a:spcBef>
                <a:spcPts val="585"/>
              </a:spcBef>
              <a:buSzPts val="1000"/>
              <a:buAutoNum type="alphaUcParenR"/>
              <a:tabLst>
                <a:tab pos="661670" algn="l"/>
              </a:tabLst>
            </a:pPr>
            <a:endParaRPr lang="en-US" sz="2400" dirty="0">
              <a:latin typeface="Times New Roman" panose="02020603050405020304" pitchFamily="18" charset="0"/>
              <a:ea typeface="Times New Roman" panose="02020603050405020304" pitchFamily="18" charset="0"/>
            </a:endParaRPr>
          </a:p>
          <a:p>
            <a:pPr marL="0" marR="192405" lvl="0" indent="0" algn="just">
              <a:buSzPts val="1000"/>
              <a:buNone/>
              <a:tabLst>
                <a:tab pos="662305" algn="l"/>
              </a:tabLst>
            </a:pPr>
            <a:r>
              <a:rPr lang="ro-RO" spc="-15" dirty="0">
                <a:latin typeface="Times New Roman" panose="02020603050405020304" pitchFamily="18" charset="0"/>
                <a:ea typeface="Times New Roman" panose="02020603050405020304" pitchFamily="18" charset="0"/>
              </a:rPr>
              <a:t>B) Formula generală este H</a:t>
            </a:r>
            <a:r>
              <a:rPr lang="ro-RO" spc="-15" baseline="-25000" dirty="0">
                <a:latin typeface="Times New Roman" panose="02020603050405020304" pitchFamily="18" charset="0"/>
                <a:ea typeface="Times New Roman" panose="02020603050405020304" pitchFamily="18" charset="0"/>
              </a:rPr>
              <a:t>2</a:t>
            </a:r>
            <a:r>
              <a:rPr lang="ro-RO" spc="-15" dirty="0">
                <a:latin typeface="Times New Roman" panose="02020603050405020304" pitchFamily="18" charset="0"/>
                <a:ea typeface="Times New Roman" panose="02020603050405020304" pitchFamily="18" charset="0"/>
              </a:rPr>
              <a:t>N-CH-R-COOH. Atomul de carbon primar (numit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C</a:t>
            </a:r>
            <a:r>
              <a:rPr lang="ro-RO" spc="-15" baseline="-25000" dirty="0">
                <a:latin typeface="Times New Roman" panose="02020603050405020304" pitchFamily="18" charset="0"/>
                <a:ea typeface="Times New Roman" panose="02020603050405020304" pitchFamily="18" charset="0"/>
              </a:rPr>
              <a:t>α</a:t>
            </a:r>
            <a:r>
              <a:rPr lang="ro-RO" spc="-15" dirty="0">
                <a:latin typeface="Times New Roman" panose="02020603050405020304" pitchFamily="18" charset="0"/>
                <a:ea typeface="Times New Roman" panose="02020603050405020304" pitchFamily="18" charset="0"/>
              </a:rPr>
              <a:t>) are cele 4 </a:t>
            </a:r>
            <a:r>
              <a:rPr lang="ro-RO" spc="-15" dirty="0" err="1">
                <a:latin typeface="Times New Roman" panose="02020603050405020304" pitchFamily="18" charset="0"/>
                <a:ea typeface="Times New Roman" panose="02020603050405020304" pitchFamily="18" charset="0"/>
              </a:rPr>
              <a:t>valenţe</a:t>
            </a:r>
            <a:r>
              <a:rPr lang="ro-RO" spc="-15" dirty="0">
                <a:latin typeface="Times New Roman" panose="02020603050405020304" pitchFamily="18" charset="0"/>
                <a:ea typeface="Times New Roman" panose="02020603050405020304" pitchFamily="18" charset="0"/>
              </a:rPr>
              <a:t> ocupate astfel: una leagă gruparea </a:t>
            </a:r>
            <a:r>
              <a:rPr lang="ro-RO" spc="-15" dirty="0" err="1">
                <a:latin typeface="Times New Roman" panose="02020603050405020304" pitchFamily="18" charset="0"/>
                <a:ea typeface="Times New Roman" panose="02020603050405020304" pitchFamily="18" charset="0"/>
              </a:rPr>
              <a:t>amino</a:t>
            </a:r>
            <a:r>
              <a:rPr lang="ro-RO" spc="-15" dirty="0">
                <a:latin typeface="Times New Roman" panose="02020603050405020304" pitchFamily="18" charset="0"/>
                <a:ea typeface="Times New Roman" panose="02020603050405020304" pitchFamily="18" charset="0"/>
              </a:rPr>
              <a:t>, a doua leagă gruparea carboxil, a treia leagă un proton (- H) iar a patra leagă o grupare numită radical sau reziduu (-R). Aminoacizii diferă între ei prin acest radical (figura).</a:t>
            </a:r>
            <a:endParaRPr lang="en-US" spc="-15" dirty="0">
              <a:latin typeface="Times New Roman" panose="02020603050405020304" pitchFamily="18" charset="0"/>
              <a:ea typeface="Times New Roman" panose="02020603050405020304" pitchFamily="18" charset="0"/>
            </a:endParaRPr>
          </a:p>
          <a:p>
            <a:pPr marL="0" indent="0" algn="just">
              <a:buNone/>
            </a:pPr>
            <a:r>
              <a:rPr lang="ro-RO" spc="-15" dirty="0">
                <a:latin typeface="Times New Roman" panose="02020603050405020304" pitchFamily="18" charset="0"/>
                <a:ea typeface="Times New Roman" panose="02020603050405020304" pitchFamily="18" charset="0"/>
              </a:rPr>
              <a:t>C) În materia vie</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întâlnim</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doar 20 AA, </a:t>
            </a:r>
            <a:r>
              <a:rPr lang="ro-RO" spc="-15" dirty="0" err="1">
                <a:latin typeface="Times New Roman" panose="02020603050405020304" pitchFamily="18" charset="0"/>
                <a:ea typeface="Times New Roman" panose="02020603050405020304" pitchFamily="18" charset="0"/>
              </a:rPr>
              <a:t>aceiaşi</a:t>
            </a:r>
            <a:r>
              <a:rPr lang="ro-RO" spc="-15" dirty="0">
                <a:latin typeface="Times New Roman" panose="02020603050405020304" pitchFamily="18" charset="0"/>
                <a:ea typeface="Times New Roman" panose="02020603050405020304" pitchFamily="18" charset="0"/>
              </a:rPr>
              <a:t> atât în</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regnul vegetal cât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animal, la toată scara evolutivă, demonstrând elocvent unitatea materiei vii pe pământ. Însă numărul practic infinit al </a:t>
            </a:r>
            <a:r>
              <a:rPr lang="ro-RO" spc="-15" dirty="0" err="1">
                <a:latin typeface="Times New Roman" panose="02020603050405020304" pitchFamily="18" charset="0"/>
                <a:ea typeface="Times New Roman" panose="02020603050405020304" pitchFamily="18" charset="0"/>
              </a:rPr>
              <a:t>combinaţiilor</a:t>
            </a:r>
            <a:r>
              <a:rPr lang="ro-RO" spc="-15" dirty="0">
                <a:latin typeface="Times New Roman" panose="02020603050405020304" pitchFamily="18" charset="0"/>
                <a:ea typeface="Times New Roman" panose="02020603050405020304" pitchFamily="18" charset="0"/>
              </a:rPr>
              <a:t> posibile, acoperă cu </a:t>
            </a:r>
            <a:r>
              <a:rPr lang="ro-RO" spc="-15" dirty="0" err="1">
                <a:latin typeface="Times New Roman" panose="02020603050405020304" pitchFamily="18" charset="0"/>
                <a:ea typeface="Times New Roman" panose="02020603050405020304" pitchFamily="18" charset="0"/>
              </a:rPr>
              <a:t>prisosinţă</a:t>
            </a:r>
            <a:r>
              <a:rPr lang="ro-RO" spc="-15" dirty="0">
                <a:latin typeface="Times New Roman" panose="02020603050405020304" pitchFamily="18" charset="0"/>
                <a:ea typeface="Times New Roman" panose="02020603050405020304" pitchFamily="18" charset="0"/>
              </a:rPr>
              <a:t> orice paletă imaginativă, explicând toate </a:t>
            </a:r>
            <a:r>
              <a:rPr lang="ro-RO" spc="-15" dirty="0" err="1">
                <a:latin typeface="Times New Roman" panose="02020603050405020304" pitchFamily="18" charset="0"/>
                <a:ea typeface="Times New Roman" panose="02020603050405020304" pitchFamily="18" charset="0"/>
              </a:rPr>
              <a:t>diversităţile</a:t>
            </a:r>
            <a:r>
              <a:rPr lang="ro-RO" spc="-15" dirty="0">
                <a:latin typeface="Times New Roman" panose="02020603050405020304" pitchFamily="18" charset="0"/>
                <a:ea typeface="Times New Roman" panose="02020603050405020304" pitchFamily="18" charset="0"/>
              </a:rPr>
              <a:t>, la fel cum cu numărul restrâns al literelor alfabetului se pot crea orice cuvinte.</a:t>
            </a:r>
            <a:endParaRPr lang="en-US" spc="-15" dirty="0">
              <a:latin typeface="Times New Roman" panose="02020603050405020304" pitchFamily="18" charset="0"/>
              <a:ea typeface="Times New Roman" panose="02020603050405020304" pitchFamily="18" charset="0"/>
            </a:endParaRPr>
          </a:p>
          <a:p>
            <a:endParaRPr lang="en-US" dirty="0"/>
          </a:p>
        </p:txBody>
      </p:sp>
      <p:pic>
        <p:nvPicPr>
          <p:cNvPr id="4" name="Image 244">
            <a:extLst>
              <a:ext uri="{FF2B5EF4-FFF2-40B4-BE49-F238E27FC236}">
                <a16:creationId xmlns:a16="http://schemas.microsoft.com/office/drawing/2014/main" id="{4D91DE65-51F3-50CA-7A5C-CF9AD8E5C009}"/>
              </a:ext>
            </a:extLst>
          </p:cNvPr>
          <p:cNvPicPr/>
          <p:nvPr/>
        </p:nvPicPr>
        <p:blipFill>
          <a:blip r:embed="rId2" cstate="print"/>
          <a:stretch>
            <a:fillRect/>
          </a:stretch>
        </p:blipFill>
        <p:spPr>
          <a:xfrm>
            <a:off x="9004300" y="109538"/>
            <a:ext cx="3187700" cy="2425700"/>
          </a:xfrm>
          <a:prstGeom prst="rect">
            <a:avLst/>
          </a:prstGeom>
        </p:spPr>
      </p:pic>
    </p:spTree>
    <p:extLst>
      <p:ext uri="{BB962C8B-B14F-4D97-AF65-F5344CB8AC3E}">
        <p14:creationId xmlns:p14="http://schemas.microsoft.com/office/powerpoint/2010/main" val="1287145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C2BDC-F251-0CEB-83D5-B70AA8B18264}"/>
              </a:ext>
            </a:extLst>
          </p:cNvPr>
          <p:cNvSpPr>
            <a:spLocks noGrp="1"/>
          </p:cNvSpPr>
          <p:nvPr>
            <p:ph type="title"/>
          </p:nvPr>
        </p:nvSpPr>
        <p:spPr>
          <a:xfrm>
            <a:off x="457200" y="170814"/>
            <a:ext cx="7924800" cy="1325563"/>
          </a:xfrm>
        </p:spPr>
        <p:txBody>
          <a:bodyPr/>
          <a:lstStyle/>
          <a:p>
            <a:r>
              <a:rPr lang="ro-RO" b="1" i="1" dirty="0">
                <a:latin typeface="Times New Roman" panose="02020603050405020304" pitchFamily="18" charset="0"/>
                <a:ea typeface="Times New Roman" panose="02020603050405020304" pitchFamily="18" charset="0"/>
              </a:rPr>
              <a:t>Formele</a:t>
            </a:r>
            <a:r>
              <a:rPr lang="ro-RO" b="1" i="1" spc="-10"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ionice</a:t>
            </a:r>
            <a:r>
              <a:rPr lang="ro-RO" b="1" i="1" spc="-20"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ale</a:t>
            </a:r>
            <a:r>
              <a:rPr lang="ro-RO" b="1" i="1" spc="-5"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aminoacizilor</a:t>
            </a:r>
            <a:endParaRPr lang="en-US" dirty="0"/>
          </a:p>
        </p:txBody>
      </p:sp>
      <p:sp>
        <p:nvSpPr>
          <p:cNvPr id="3" name="Content Placeholder 2">
            <a:extLst>
              <a:ext uri="{FF2B5EF4-FFF2-40B4-BE49-F238E27FC236}">
                <a16:creationId xmlns:a16="http://schemas.microsoft.com/office/drawing/2014/main" id="{AB322CDF-BF19-82E9-A789-DBD1A8D6BDBB}"/>
              </a:ext>
            </a:extLst>
          </p:cNvPr>
          <p:cNvSpPr>
            <a:spLocks noGrp="1"/>
          </p:cNvSpPr>
          <p:nvPr>
            <p:ph idx="1"/>
          </p:nvPr>
        </p:nvSpPr>
        <p:spPr>
          <a:xfrm>
            <a:off x="366252" y="1058748"/>
            <a:ext cx="11459496" cy="3968226"/>
          </a:xfrm>
        </p:spPr>
        <p:txBody>
          <a:bodyPr/>
          <a:lstStyle/>
          <a:p>
            <a:pPr marL="342900" marR="0" lvl="0" indent="-342900">
              <a:spcBef>
                <a:spcPts val="580"/>
              </a:spcBef>
              <a:buSzPts val="1000"/>
              <a:buFont typeface="Times New Roman" panose="02020603050405020304" pitchFamily="18" charset="0"/>
              <a:buAutoNum type="alphaUcPeriod"/>
              <a:tabLst>
                <a:tab pos="650875" algn="l"/>
              </a:tabLst>
            </a:pPr>
            <a:r>
              <a:rPr lang="ro-RO" spc="-15" dirty="0">
                <a:latin typeface="Times New Roman" panose="02020603050405020304" pitchFamily="18" charset="0"/>
                <a:ea typeface="Times New Roman" panose="02020603050405020304" pitchFamily="18" charset="0"/>
              </a:rPr>
              <a:t>Gruparea</a:t>
            </a:r>
            <a:r>
              <a:rPr lang="ro-RO" spc="18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carboxil</a:t>
            </a:r>
            <a:r>
              <a:rPr lang="ro-RO" spc="18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are</a:t>
            </a:r>
            <a:r>
              <a:rPr lang="ro-RO" spc="18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caracter</a:t>
            </a:r>
            <a:r>
              <a:rPr lang="ro-RO" spc="18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acid,</a:t>
            </a:r>
            <a:r>
              <a:rPr lang="ro-RO" spc="18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putând</a:t>
            </a:r>
            <a:r>
              <a:rPr lang="ro-RO" spc="19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elibera</a:t>
            </a:r>
            <a:r>
              <a:rPr lang="ro-RO" spc="18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un</a:t>
            </a:r>
            <a:r>
              <a:rPr lang="ro-RO" spc="17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proton</a:t>
            </a:r>
            <a:r>
              <a:rPr lang="ro-RO" spc="17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şi</a:t>
            </a:r>
            <a:r>
              <a:rPr lang="ro-RO" spc="19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trecând</a:t>
            </a:r>
            <a:r>
              <a:rPr lang="ro-RO" spc="190" dirty="0">
                <a:latin typeface="Times New Roman" panose="02020603050405020304" pitchFamily="18" charset="0"/>
                <a:ea typeface="Times New Roman" panose="02020603050405020304" pitchFamily="18" charset="0"/>
              </a:rPr>
              <a:t> </a:t>
            </a:r>
            <a:r>
              <a:rPr lang="ro-RO" spc="-25" dirty="0">
                <a:latin typeface="Times New Roman" panose="02020603050405020304" pitchFamily="18" charset="0"/>
                <a:ea typeface="Times New Roman" panose="02020603050405020304" pitchFamily="18" charset="0"/>
              </a:rPr>
              <a:t>în </a:t>
            </a:r>
            <a:r>
              <a:rPr lang="ro-RO" dirty="0">
                <a:latin typeface="Times New Roman" panose="02020603050405020304" pitchFamily="18" charset="0"/>
                <a:ea typeface="Times New Roman" panose="02020603050405020304" pitchFamily="18" charset="0"/>
              </a:rPr>
              <a:t>forma</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–COO</a:t>
            </a:r>
            <a:r>
              <a:rPr lang="ro-RO" baseline="30000" dirty="0">
                <a:latin typeface="Times New Roman" panose="02020603050405020304" pitchFamily="18" charset="0"/>
                <a:ea typeface="Times New Roman" panose="02020603050405020304" pitchFamily="18" charset="0"/>
              </a:rPr>
              <a:t>-</a:t>
            </a:r>
            <a:r>
              <a:rPr lang="ro-RO" dirty="0">
                <a:latin typeface="Times New Roman" panose="02020603050405020304" pitchFamily="18" charset="0"/>
                <a:ea typeface="Times New Roman" panose="02020603050405020304" pitchFamily="18" charset="0"/>
              </a:rPr>
              <a:t>,</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sarcină</a:t>
            </a:r>
            <a:r>
              <a:rPr lang="ro-RO" spc="-2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negativă.</a:t>
            </a:r>
            <a:endParaRPr lang="en-US" dirty="0">
              <a:latin typeface="Times New Roman" panose="02020603050405020304" pitchFamily="18" charset="0"/>
              <a:ea typeface="Times New Roman" panose="02020603050405020304" pitchFamily="18" charset="0"/>
            </a:endParaRPr>
          </a:p>
          <a:p>
            <a:pPr marL="342900" marR="0" lvl="0" indent="-342900">
              <a:buSzPts val="1000"/>
              <a:buFont typeface="Times New Roman" panose="02020603050405020304" pitchFamily="18" charset="0"/>
              <a:buAutoNum type="alphaUcPeriod"/>
              <a:tabLst>
                <a:tab pos="651510" algn="l"/>
              </a:tabLst>
            </a:pPr>
            <a:r>
              <a:rPr lang="ro-RO" spc="-15" dirty="0">
                <a:latin typeface="Times New Roman" panose="02020603050405020304" pitchFamily="18" charset="0"/>
                <a:ea typeface="Times New Roman" panose="02020603050405020304" pitchFamily="18" charset="0"/>
              </a:rPr>
              <a:t>Gruparea</a:t>
            </a:r>
            <a:r>
              <a:rPr lang="ro-RO" spc="7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amino</a:t>
            </a:r>
            <a:r>
              <a:rPr lang="ro-RO" spc="7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are</a:t>
            </a:r>
            <a:r>
              <a:rPr lang="ro-RO" spc="7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ca</a:t>
            </a:r>
            <a:r>
              <a:rPr lang="ro-RO" spc="7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caracter</a:t>
            </a:r>
            <a:r>
              <a:rPr lang="ro-RO" spc="8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bazic,</a:t>
            </a:r>
            <a:r>
              <a:rPr lang="ro-RO" spc="10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putând</a:t>
            </a:r>
            <a:r>
              <a:rPr lang="ro-RO" spc="8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accepta</a:t>
            </a:r>
            <a:r>
              <a:rPr lang="ro-RO" spc="8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un</a:t>
            </a:r>
            <a:r>
              <a:rPr lang="ro-RO" spc="7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proton</a:t>
            </a:r>
            <a:r>
              <a:rPr lang="ro-RO" spc="70"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şi</a:t>
            </a:r>
            <a:r>
              <a:rPr lang="ro-RO" spc="7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trecând</a:t>
            </a:r>
            <a:r>
              <a:rPr lang="ro-RO" spc="80" dirty="0">
                <a:latin typeface="Times New Roman" panose="02020603050405020304" pitchFamily="18" charset="0"/>
                <a:ea typeface="Times New Roman" panose="02020603050405020304" pitchFamily="18" charset="0"/>
              </a:rPr>
              <a:t> </a:t>
            </a:r>
            <a:r>
              <a:rPr lang="ro-RO" spc="-25" dirty="0">
                <a:latin typeface="Times New Roman" panose="02020603050405020304" pitchFamily="18" charset="0"/>
                <a:ea typeface="Times New Roman" panose="02020603050405020304" pitchFamily="18" charset="0"/>
              </a:rPr>
              <a:t>în </a:t>
            </a:r>
            <a:r>
              <a:rPr lang="ro-RO" dirty="0">
                <a:latin typeface="Times New Roman" panose="02020603050405020304" pitchFamily="18" charset="0"/>
                <a:ea typeface="Times New Roman" panose="02020603050405020304" pitchFamily="18" charset="0"/>
              </a:rPr>
              <a:t>forma</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–NH</a:t>
            </a:r>
            <a:r>
              <a:rPr lang="ro-RO" baseline="-25000" dirty="0">
                <a:latin typeface="Times New Roman" panose="02020603050405020304" pitchFamily="18" charset="0"/>
                <a:ea typeface="Times New Roman" panose="02020603050405020304" pitchFamily="18" charset="0"/>
              </a:rPr>
              <a:t>3</a:t>
            </a:r>
            <a:r>
              <a:rPr lang="ro-RO" baseline="30000" dirty="0">
                <a:latin typeface="Times New Roman" panose="02020603050405020304" pitchFamily="18" charset="0"/>
                <a:ea typeface="Times New Roman" panose="02020603050405020304" pitchFamily="18" charset="0"/>
              </a:rPr>
              <a:t>+</a:t>
            </a:r>
            <a:r>
              <a:rPr lang="ro-RO" dirty="0">
                <a:latin typeface="Times New Roman" panose="02020603050405020304" pitchFamily="18" charset="0"/>
                <a:ea typeface="Times New Roman" panose="02020603050405020304" pitchFamily="18" charset="0"/>
              </a:rPr>
              <a:t>,</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sarcină</a:t>
            </a:r>
            <a:r>
              <a:rPr lang="ro-RO" spc="-30"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pozitivă.</a:t>
            </a:r>
          </a:p>
          <a:p>
            <a:pPr marL="342900" marR="0" lvl="0" indent="-342900">
              <a:buSzPts val="1000"/>
              <a:buFont typeface="Times New Roman" panose="02020603050405020304" pitchFamily="18" charset="0"/>
              <a:buAutoNum type="alphaUcPeriod"/>
              <a:tabLst>
                <a:tab pos="651510" algn="l"/>
              </a:tabLst>
            </a:pPr>
            <a:endParaRPr lang="en-US" dirty="0">
              <a:latin typeface="Times New Roman" panose="02020603050405020304" pitchFamily="18" charset="0"/>
              <a:ea typeface="Times New Roman" panose="02020603050405020304" pitchFamily="18" charset="0"/>
            </a:endParaRPr>
          </a:p>
          <a:p>
            <a:pPr marL="342900" marR="0" lvl="0" indent="-342900">
              <a:lnSpc>
                <a:spcPts val="1145"/>
              </a:lnSpc>
              <a:spcBef>
                <a:spcPts val="5"/>
              </a:spcBef>
              <a:buSzPts val="1000"/>
              <a:buFont typeface="Times New Roman" panose="02020603050405020304" pitchFamily="18" charset="0"/>
              <a:buAutoNum type="alphaUcPeriod"/>
              <a:tabLst>
                <a:tab pos="650875" algn="l"/>
              </a:tabLst>
            </a:pPr>
            <a:r>
              <a:rPr lang="ro-RO" spc="-15" dirty="0">
                <a:latin typeface="Times New Roman" panose="02020603050405020304" pitchFamily="18" charset="0"/>
                <a:ea typeface="Times New Roman" panose="02020603050405020304" pitchFamily="18" charset="0"/>
              </a:rPr>
              <a:t>Având</a:t>
            </a:r>
            <a:r>
              <a:rPr lang="ro-RO" spc="24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caracter</a:t>
            </a:r>
            <a:r>
              <a:rPr lang="ro-RO" spc="24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dublu,</a:t>
            </a:r>
            <a:r>
              <a:rPr lang="ro-RO" spc="24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atât</a:t>
            </a:r>
            <a:r>
              <a:rPr lang="ro-RO" spc="25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acid</a:t>
            </a:r>
            <a:r>
              <a:rPr lang="ro-RO" spc="24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cât</a:t>
            </a:r>
            <a:r>
              <a:rPr lang="ro-RO" spc="240"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şi</a:t>
            </a:r>
            <a:r>
              <a:rPr lang="ro-RO" spc="23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alcalin,</a:t>
            </a:r>
            <a:r>
              <a:rPr lang="ro-RO" spc="24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spunem</a:t>
            </a:r>
            <a:r>
              <a:rPr lang="ro-RO" spc="25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că</a:t>
            </a:r>
            <a:r>
              <a:rPr lang="ro-RO" spc="24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are</a:t>
            </a:r>
            <a:r>
              <a:rPr lang="ro-RO" spc="24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un</a:t>
            </a:r>
            <a:r>
              <a:rPr lang="ro-RO" spc="235" dirty="0">
                <a:latin typeface="Times New Roman" panose="02020603050405020304" pitchFamily="18" charset="0"/>
                <a:ea typeface="Times New Roman" panose="02020603050405020304" pitchFamily="18" charset="0"/>
              </a:rPr>
              <a:t> </a:t>
            </a:r>
          </a:p>
          <a:p>
            <a:pPr marL="342900" marR="0" lvl="0" indent="-342900">
              <a:lnSpc>
                <a:spcPts val="1145"/>
              </a:lnSpc>
              <a:spcBef>
                <a:spcPts val="5"/>
              </a:spcBef>
              <a:buSzPts val="1000"/>
              <a:buFont typeface="Times New Roman" panose="02020603050405020304" pitchFamily="18" charset="0"/>
              <a:buAutoNum type="alphaUcPeriod"/>
              <a:tabLst>
                <a:tab pos="650875" algn="l"/>
              </a:tabLst>
            </a:pPr>
            <a:endParaRPr lang="ro-RO" spc="235" dirty="0">
              <a:latin typeface="Times New Roman" panose="02020603050405020304" pitchFamily="18" charset="0"/>
              <a:ea typeface="Times New Roman" panose="02020603050405020304" pitchFamily="18" charset="0"/>
            </a:endParaRPr>
          </a:p>
          <a:p>
            <a:pPr marL="0" marR="0" lvl="0" indent="0">
              <a:lnSpc>
                <a:spcPts val="1145"/>
              </a:lnSpc>
              <a:spcBef>
                <a:spcPts val="5"/>
              </a:spcBef>
              <a:buSzPts val="1000"/>
              <a:buNone/>
              <a:tabLst>
                <a:tab pos="650875" algn="l"/>
              </a:tabLst>
            </a:pPr>
            <a:r>
              <a:rPr lang="ro-RO" spc="-10" dirty="0">
                <a:latin typeface="Times New Roman" panose="02020603050405020304" pitchFamily="18" charset="0"/>
                <a:ea typeface="Times New Roman" panose="02020603050405020304" pitchFamily="18" charset="0"/>
              </a:rPr>
              <a:t>caracter amfoter.</a:t>
            </a:r>
            <a:endParaRPr lang="en-US" dirty="0">
              <a:latin typeface="Times New Roman" panose="02020603050405020304" pitchFamily="18" charset="0"/>
              <a:ea typeface="Times New Roman" panose="02020603050405020304" pitchFamily="18" charset="0"/>
            </a:endParaRPr>
          </a:p>
          <a:p>
            <a:pPr marL="0" marR="207645" lvl="0" indent="0">
              <a:buSzPts val="1000"/>
              <a:buNone/>
              <a:tabLst>
                <a:tab pos="650875" algn="l"/>
              </a:tabLst>
            </a:pPr>
            <a:r>
              <a:rPr lang="ro-RO" spc="-15" dirty="0">
                <a:latin typeface="Times New Roman" panose="02020603050405020304" pitchFamily="18" charset="0"/>
                <a:ea typeface="Times New Roman" panose="02020603050405020304" pitchFamily="18" charset="0"/>
              </a:rPr>
              <a:t>D) Formele ionice care se pot forma, fiind atât pozitive cât</a:t>
            </a:r>
            <a:r>
              <a:rPr lang="en-US"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negative, cu posibilitatea ca o moleculă să prezinte simultan ambele sarcini, poartă</a:t>
            </a:r>
            <a:r>
              <a:rPr lang="en-US" spc="-1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denumirea de “zwitter-ioni”,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sunt prezentate în figura </a:t>
            </a:r>
            <a:endParaRPr lang="en-US" spc="-15" dirty="0">
              <a:latin typeface="Times New Roman" panose="02020603050405020304" pitchFamily="18" charset="0"/>
              <a:ea typeface="Times New Roman" panose="02020603050405020304" pitchFamily="18" charset="0"/>
            </a:endParaRPr>
          </a:p>
          <a:p>
            <a:endParaRPr lang="en-US" dirty="0"/>
          </a:p>
        </p:txBody>
      </p:sp>
      <p:pic>
        <p:nvPicPr>
          <p:cNvPr id="4" name="Image 255">
            <a:extLst>
              <a:ext uri="{FF2B5EF4-FFF2-40B4-BE49-F238E27FC236}">
                <a16:creationId xmlns:a16="http://schemas.microsoft.com/office/drawing/2014/main" id="{297BF551-1A46-F260-CF90-C8D873C309CB}"/>
              </a:ext>
            </a:extLst>
          </p:cNvPr>
          <p:cNvPicPr/>
          <p:nvPr/>
        </p:nvPicPr>
        <p:blipFill>
          <a:blip r:embed="rId2" cstate="print"/>
          <a:stretch>
            <a:fillRect/>
          </a:stretch>
        </p:blipFill>
        <p:spPr>
          <a:xfrm>
            <a:off x="70008" y="5089727"/>
            <a:ext cx="3610928" cy="1667192"/>
          </a:xfrm>
          <a:prstGeom prst="rect">
            <a:avLst/>
          </a:prstGeom>
        </p:spPr>
      </p:pic>
      <p:sp>
        <p:nvSpPr>
          <p:cNvPr id="6" name="TextBox 5">
            <a:extLst>
              <a:ext uri="{FF2B5EF4-FFF2-40B4-BE49-F238E27FC236}">
                <a16:creationId xmlns:a16="http://schemas.microsoft.com/office/drawing/2014/main" id="{73133B9C-F82C-23A7-3ABF-C678DEA655FE}"/>
              </a:ext>
            </a:extLst>
          </p:cNvPr>
          <p:cNvSpPr txBox="1"/>
          <p:nvPr/>
        </p:nvSpPr>
        <p:spPr>
          <a:xfrm>
            <a:off x="4419600" y="5347056"/>
            <a:ext cx="7752735" cy="1200329"/>
          </a:xfrm>
          <a:prstGeom prst="rect">
            <a:avLst/>
          </a:prstGeom>
          <a:noFill/>
        </p:spPr>
        <p:txBody>
          <a:bodyPr wrap="square">
            <a:spAutoFit/>
          </a:bodyPr>
          <a:lstStyle/>
          <a:p>
            <a:r>
              <a:rPr lang="en-US" dirty="0">
                <a:solidFill>
                  <a:srgbClr val="FF0000"/>
                </a:solidFill>
              </a:rPr>
              <a:t>Un zwitterion (</a:t>
            </a:r>
            <a:r>
              <a:rPr lang="en-US" dirty="0" err="1">
                <a:solidFill>
                  <a:srgbClr val="FF0000"/>
                </a:solidFill>
              </a:rPr>
              <a:t>numit</a:t>
            </a:r>
            <a:r>
              <a:rPr lang="en-US" dirty="0">
                <a:solidFill>
                  <a:srgbClr val="FF0000"/>
                </a:solidFill>
              </a:rPr>
              <a:t> </a:t>
            </a:r>
            <a:r>
              <a:rPr lang="en-US" dirty="0" err="1">
                <a:solidFill>
                  <a:srgbClr val="FF0000"/>
                </a:solidFill>
              </a:rPr>
              <a:t>și</a:t>
            </a:r>
            <a:r>
              <a:rPr lang="en-US" dirty="0">
                <a:solidFill>
                  <a:srgbClr val="FF0000"/>
                </a:solidFill>
              </a:rPr>
              <a:t> ion </a:t>
            </a:r>
            <a:r>
              <a:rPr lang="en-US" dirty="0" err="1">
                <a:solidFill>
                  <a:srgbClr val="FF0000"/>
                </a:solidFill>
              </a:rPr>
              <a:t>amfolit</a:t>
            </a:r>
            <a:r>
              <a:rPr lang="en-US" dirty="0">
                <a:solidFill>
                  <a:srgbClr val="FF0000"/>
                </a:solidFill>
              </a:rPr>
              <a:t> </a:t>
            </a:r>
            <a:r>
              <a:rPr lang="en-US" dirty="0" err="1">
                <a:solidFill>
                  <a:srgbClr val="FF0000"/>
                </a:solidFill>
              </a:rPr>
              <a:t>sau</a:t>
            </a:r>
            <a:r>
              <a:rPr lang="en-US" dirty="0">
                <a:solidFill>
                  <a:srgbClr val="FF0000"/>
                </a:solidFill>
              </a:rPr>
              <a:t> ion </a:t>
            </a:r>
            <a:r>
              <a:rPr lang="en-US" dirty="0" err="1">
                <a:solidFill>
                  <a:srgbClr val="FF0000"/>
                </a:solidFill>
              </a:rPr>
              <a:t>dublu</a:t>
            </a:r>
            <a:r>
              <a:rPr lang="en-US" dirty="0">
                <a:solidFill>
                  <a:srgbClr val="FF0000"/>
                </a:solidFill>
              </a:rPr>
              <a:t>) </a:t>
            </a:r>
            <a:r>
              <a:rPr lang="en-US" dirty="0" err="1">
                <a:solidFill>
                  <a:srgbClr val="FF0000"/>
                </a:solidFill>
              </a:rPr>
              <a:t>este</a:t>
            </a:r>
            <a:r>
              <a:rPr lang="en-US" dirty="0">
                <a:solidFill>
                  <a:srgbClr val="FF0000"/>
                </a:solidFill>
              </a:rPr>
              <a:t> un ion care are o </a:t>
            </a:r>
            <a:r>
              <a:rPr lang="en-US" dirty="0" err="1">
                <a:solidFill>
                  <a:srgbClr val="FF0000"/>
                </a:solidFill>
              </a:rPr>
              <a:t>sarcină</a:t>
            </a:r>
            <a:r>
              <a:rPr lang="en-US" dirty="0">
                <a:solidFill>
                  <a:srgbClr val="FF0000"/>
                </a:solidFill>
              </a:rPr>
              <a:t> </a:t>
            </a:r>
            <a:r>
              <a:rPr lang="en-US" dirty="0" err="1">
                <a:solidFill>
                  <a:srgbClr val="FF0000"/>
                </a:solidFill>
              </a:rPr>
              <a:t>electrică</a:t>
            </a:r>
            <a:r>
              <a:rPr lang="en-US" dirty="0">
                <a:solidFill>
                  <a:srgbClr val="FF0000"/>
                </a:solidFill>
              </a:rPr>
              <a:t> </a:t>
            </a:r>
            <a:r>
              <a:rPr lang="en-US" dirty="0" err="1">
                <a:solidFill>
                  <a:srgbClr val="FF0000"/>
                </a:solidFill>
              </a:rPr>
              <a:t>pozitivă</a:t>
            </a:r>
            <a:r>
              <a:rPr lang="en-US" dirty="0">
                <a:solidFill>
                  <a:srgbClr val="FF0000"/>
                </a:solidFill>
              </a:rPr>
              <a:t> </a:t>
            </a:r>
            <a:r>
              <a:rPr lang="en-US" dirty="0" err="1">
                <a:solidFill>
                  <a:srgbClr val="FF0000"/>
                </a:solidFill>
              </a:rPr>
              <a:t>și</a:t>
            </a:r>
            <a:r>
              <a:rPr lang="en-US" dirty="0">
                <a:solidFill>
                  <a:srgbClr val="FF0000"/>
                </a:solidFill>
              </a:rPr>
              <a:t> </a:t>
            </a:r>
            <a:r>
              <a:rPr lang="en-US" dirty="0" err="1">
                <a:solidFill>
                  <a:srgbClr val="FF0000"/>
                </a:solidFill>
              </a:rPr>
              <a:t>una</a:t>
            </a:r>
            <a:r>
              <a:rPr lang="en-US" dirty="0">
                <a:solidFill>
                  <a:srgbClr val="FF0000"/>
                </a:solidFill>
              </a:rPr>
              <a:t> </a:t>
            </a:r>
            <a:r>
              <a:rPr lang="en-US" dirty="0" err="1">
                <a:solidFill>
                  <a:srgbClr val="FF0000"/>
                </a:solidFill>
              </a:rPr>
              <a:t>negativă</a:t>
            </a:r>
            <a:r>
              <a:rPr lang="en-US" dirty="0">
                <a:solidFill>
                  <a:srgbClr val="FF0000"/>
                </a:solidFill>
              </a:rPr>
              <a:t> </a:t>
            </a:r>
            <a:r>
              <a:rPr lang="en-US" dirty="0" err="1">
                <a:solidFill>
                  <a:srgbClr val="FF0000"/>
                </a:solidFill>
              </a:rPr>
              <a:t>în</a:t>
            </a:r>
            <a:r>
              <a:rPr lang="en-US" dirty="0">
                <a:solidFill>
                  <a:srgbClr val="FF0000"/>
                </a:solidFill>
              </a:rPr>
              <a:t> </a:t>
            </a:r>
            <a:r>
              <a:rPr lang="en-US" dirty="0" err="1">
                <a:solidFill>
                  <a:srgbClr val="FF0000"/>
                </a:solidFill>
              </a:rPr>
              <a:t>cadrul</a:t>
            </a:r>
            <a:r>
              <a:rPr lang="en-US" dirty="0">
                <a:solidFill>
                  <a:srgbClr val="FF0000"/>
                </a:solidFill>
              </a:rPr>
              <a:t> </a:t>
            </a:r>
            <a:r>
              <a:rPr lang="en-US" dirty="0" err="1">
                <a:solidFill>
                  <a:srgbClr val="FF0000"/>
                </a:solidFill>
              </a:rPr>
              <a:t>aceleași</a:t>
            </a:r>
            <a:r>
              <a:rPr lang="en-US" dirty="0">
                <a:solidFill>
                  <a:srgbClr val="FF0000"/>
                </a:solidFill>
              </a:rPr>
              <a:t> molecule. </a:t>
            </a:r>
            <a:r>
              <a:rPr lang="en-US" dirty="0" err="1">
                <a:solidFill>
                  <a:srgbClr val="FF0000"/>
                </a:solidFill>
              </a:rPr>
              <a:t>Spre</a:t>
            </a:r>
            <a:r>
              <a:rPr lang="en-US" dirty="0">
                <a:solidFill>
                  <a:srgbClr val="FF0000"/>
                </a:solidFill>
              </a:rPr>
              <a:t> </a:t>
            </a:r>
            <a:r>
              <a:rPr lang="en-US" dirty="0" err="1">
                <a:solidFill>
                  <a:srgbClr val="FF0000"/>
                </a:solidFill>
              </a:rPr>
              <a:t>deosebire</a:t>
            </a:r>
            <a:r>
              <a:rPr lang="en-US" dirty="0">
                <a:solidFill>
                  <a:srgbClr val="FF0000"/>
                </a:solidFill>
              </a:rPr>
              <a:t> de o specie </a:t>
            </a:r>
            <a:r>
              <a:rPr lang="en-US" dirty="0" err="1">
                <a:solidFill>
                  <a:srgbClr val="FF0000"/>
                </a:solidFill>
              </a:rPr>
              <a:t>chimică</a:t>
            </a:r>
            <a:r>
              <a:rPr lang="en-US" dirty="0">
                <a:solidFill>
                  <a:srgbClr val="FF0000"/>
                </a:solidFill>
              </a:rPr>
              <a:t> </a:t>
            </a:r>
            <a:r>
              <a:rPr lang="en-US" dirty="0" err="1">
                <a:solidFill>
                  <a:srgbClr val="FF0000"/>
                </a:solidFill>
              </a:rPr>
              <a:t>amfoteră</a:t>
            </a:r>
            <a:r>
              <a:rPr lang="en-US" dirty="0">
                <a:solidFill>
                  <a:srgbClr val="FF0000"/>
                </a:solidFill>
              </a:rPr>
              <a:t>, care </a:t>
            </a:r>
            <a:r>
              <a:rPr lang="en-US" dirty="0" err="1">
                <a:solidFill>
                  <a:srgbClr val="FF0000"/>
                </a:solidFill>
              </a:rPr>
              <a:t>poate</a:t>
            </a:r>
            <a:r>
              <a:rPr lang="en-US" dirty="0">
                <a:solidFill>
                  <a:srgbClr val="FF0000"/>
                </a:solidFill>
              </a:rPr>
              <a:t> fi pe </a:t>
            </a:r>
            <a:r>
              <a:rPr lang="en-US" dirty="0" err="1">
                <a:solidFill>
                  <a:srgbClr val="FF0000"/>
                </a:solidFill>
              </a:rPr>
              <a:t>rând</a:t>
            </a:r>
            <a:r>
              <a:rPr lang="en-US" dirty="0">
                <a:solidFill>
                  <a:srgbClr val="FF0000"/>
                </a:solidFill>
              </a:rPr>
              <a:t> </a:t>
            </a:r>
            <a:r>
              <a:rPr lang="en-US" dirty="0" err="1">
                <a:solidFill>
                  <a:srgbClr val="FF0000"/>
                </a:solidFill>
              </a:rPr>
              <a:t>cationică</a:t>
            </a:r>
            <a:r>
              <a:rPr lang="en-US" dirty="0">
                <a:solidFill>
                  <a:srgbClr val="FF0000"/>
                </a:solidFill>
              </a:rPr>
              <a:t> </a:t>
            </a:r>
            <a:r>
              <a:rPr lang="en-US" dirty="0" err="1">
                <a:solidFill>
                  <a:srgbClr val="FF0000"/>
                </a:solidFill>
              </a:rPr>
              <a:t>sau</a:t>
            </a:r>
            <a:r>
              <a:rPr lang="en-US" dirty="0">
                <a:solidFill>
                  <a:srgbClr val="FF0000"/>
                </a:solidFill>
              </a:rPr>
              <a:t> </a:t>
            </a:r>
            <a:r>
              <a:rPr lang="en-US" dirty="0" err="1">
                <a:solidFill>
                  <a:srgbClr val="FF0000"/>
                </a:solidFill>
              </a:rPr>
              <a:t>anionică</a:t>
            </a:r>
            <a:r>
              <a:rPr lang="en-US" dirty="0">
                <a:solidFill>
                  <a:srgbClr val="FF0000"/>
                </a:solidFill>
              </a:rPr>
              <a:t>, un zwitterion </a:t>
            </a:r>
            <a:r>
              <a:rPr lang="en-US" b="1" dirty="0">
                <a:solidFill>
                  <a:srgbClr val="FF0000"/>
                </a:solidFill>
              </a:rPr>
              <a:t>are </a:t>
            </a:r>
            <a:r>
              <a:rPr lang="en-US" b="1" dirty="0" err="1">
                <a:solidFill>
                  <a:srgbClr val="FF0000"/>
                </a:solidFill>
              </a:rPr>
              <a:t>ambele</a:t>
            </a:r>
            <a:r>
              <a:rPr lang="en-US" b="1" dirty="0">
                <a:solidFill>
                  <a:srgbClr val="FF0000"/>
                </a:solidFill>
              </a:rPr>
              <a:t> </a:t>
            </a:r>
            <a:r>
              <a:rPr lang="en-US" b="1" dirty="0" err="1">
                <a:solidFill>
                  <a:srgbClr val="FF0000"/>
                </a:solidFill>
              </a:rPr>
              <a:t>stări</a:t>
            </a:r>
            <a:r>
              <a:rPr lang="en-US" b="1" dirty="0">
                <a:solidFill>
                  <a:srgbClr val="FF0000"/>
                </a:solidFill>
              </a:rPr>
              <a:t> </a:t>
            </a:r>
            <a:r>
              <a:rPr lang="en-US" b="1" dirty="0" err="1">
                <a:solidFill>
                  <a:srgbClr val="FF0000"/>
                </a:solidFill>
              </a:rPr>
              <a:t>ionice</a:t>
            </a:r>
            <a:r>
              <a:rPr lang="en-US" b="1" dirty="0">
                <a:solidFill>
                  <a:srgbClr val="FF0000"/>
                </a:solidFill>
              </a:rPr>
              <a:t> </a:t>
            </a:r>
            <a:r>
              <a:rPr lang="en-US" b="1" dirty="0" err="1">
                <a:solidFill>
                  <a:srgbClr val="FF0000"/>
                </a:solidFill>
              </a:rPr>
              <a:t>simultan</a:t>
            </a:r>
            <a:endParaRPr lang="en-US" b="1" dirty="0">
              <a:solidFill>
                <a:srgbClr val="FF0000"/>
              </a:solidFill>
            </a:endParaRPr>
          </a:p>
        </p:txBody>
      </p:sp>
      <p:cxnSp>
        <p:nvCxnSpPr>
          <p:cNvPr id="8" name="Straight Arrow Connector 7">
            <a:extLst>
              <a:ext uri="{FF2B5EF4-FFF2-40B4-BE49-F238E27FC236}">
                <a16:creationId xmlns:a16="http://schemas.microsoft.com/office/drawing/2014/main" id="{64A073AB-EF4A-F208-D09D-1A82D5A3FB7A}"/>
              </a:ext>
            </a:extLst>
          </p:cNvPr>
          <p:cNvCxnSpPr/>
          <p:nvPr/>
        </p:nvCxnSpPr>
        <p:spPr>
          <a:xfrm flipH="1">
            <a:off x="3510116" y="5089727"/>
            <a:ext cx="1799303" cy="3966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43989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FC26B9-C697-6708-56DB-D0FDBEA7C37B}"/>
              </a:ext>
            </a:extLst>
          </p:cNvPr>
          <p:cNvSpPr>
            <a:spLocks noGrp="1"/>
          </p:cNvSpPr>
          <p:nvPr>
            <p:ph idx="1"/>
          </p:nvPr>
        </p:nvSpPr>
        <p:spPr>
          <a:xfrm>
            <a:off x="838200" y="400050"/>
            <a:ext cx="10515600" cy="6229350"/>
          </a:xfrm>
        </p:spPr>
        <p:txBody>
          <a:bodyPr>
            <a:normAutofit fontScale="92500" lnSpcReduction="20000"/>
          </a:bodyPr>
          <a:lstStyle/>
          <a:p>
            <a:pPr marL="0" marR="193675" indent="0" algn="just">
              <a:spcBef>
                <a:spcPts val="600"/>
              </a:spcBef>
              <a:buSzPts val="1000"/>
              <a:buNone/>
              <a:tabLst>
                <a:tab pos="662305" algn="l"/>
              </a:tabLst>
            </a:pPr>
            <a:r>
              <a:rPr lang="ro-RO" spc="-15" dirty="0">
                <a:latin typeface="Times New Roman" panose="02020603050405020304" pitchFamily="18" charset="0"/>
                <a:ea typeface="Times New Roman" panose="02020603050405020304" pitchFamily="18" charset="0"/>
              </a:rPr>
              <a:t>E) </a:t>
            </a:r>
            <a:r>
              <a:rPr lang="ro-RO" b="1" spc="-15" dirty="0">
                <a:latin typeface="Times New Roman" panose="02020603050405020304" pitchFamily="18" charset="0"/>
                <a:ea typeface="Times New Roman" panose="02020603050405020304" pitchFamily="18" charset="0"/>
              </a:rPr>
              <a:t>Sarcina pe care o are un aminoacid la un moment dat depinde de </a:t>
            </a:r>
            <a:r>
              <a:rPr lang="ro-RO" b="1" spc="-15" dirty="0" err="1">
                <a:latin typeface="Times New Roman" panose="02020603050405020304" pitchFamily="18" charset="0"/>
                <a:ea typeface="Times New Roman" panose="02020603050405020304" pitchFamily="18" charset="0"/>
              </a:rPr>
              <a:t>pH-ul</a:t>
            </a:r>
            <a:r>
              <a:rPr lang="ro-RO" b="1" spc="-15" dirty="0">
                <a:latin typeface="Times New Roman" panose="02020603050405020304" pitchFamily="18" charset="0"/>
                <a:ea typeface="Times New Roman" panose="02020603050405020304" pitchFamily="18" charset="0"/>
              </a:rPr>
              <a:t> mediului</a:t>
            </a:r>
            <a:r>
              <a:rPr lang="ro-RO" spc="-15" dirty="0">
                <a:latin typeface="Times New Roman" panose="02020603050405020304" pitchFamily="18" charset="0"/>
                <a:ea typeface="Times New Roman" panose="02020603050405020304" pitchFamily="18" charset="0"/>
              </a:rPr>
              <a:t>. </a:t>
            </a:r>
          </a:p>
          <a:p>
            <a:pPr marR="193675" algn="just">
              <a:spcBef>
                <a:spcPts val="600"/>
              </a:spcBef>
              <a:buSzPts val="1000"/>
              <a:tabLst>
                <a:tab pos="662305" algn="l"/>
              </a:tabLst>
            </a:pPr>
            <a:r>
              <a:rPr lang="ro-RO" spc="-15" dirty="0">
                <a:latin typeface="Times New Roman" panose="02020603050405020304" pitchFamily="18" charset="0"/>
                <a:ea typeface="Times New Roman" panose="02020603050405020304" pitchFamily="18" charset="0"/>
              </a:rPr>
              <a:t>În mediu acid, unde avem o </a:t>
            </a:r>
            <a:r>
              <a:rPr lang="ro-RO" spc="-15" dirty="0" err="1">
                <a:latin typeface="Times New Roman" panose="02020603050405020304" pitchFamily="18" charset="0"/>
                <a:ea typeface="Times New Roman" panose="02020603050405020304" pitchFamily="18" charset="0"/>
              </a:rPr>
              <a:t>abundenţă</a:t>
            </a:r>
            <a:r>
              <a:rPr lang="ro-RO" spc="-15" dirty="0">
                <a:latin typeface="Times New Roman" panose="02020603050405020304" pitchFamily="18" charset="0"/>
                <a:ea typeface="Times New Roman" panose="02020603050405020304" pitchFamily="18" charset="0"/>
              </a:rPr>
              <a:t> de protoni H</a:t>
            </a:r>
            <a:r>
              <a:rPr lang="ro-RO" spc="-15" baseline="30000" dirty="0">
                <a:latin typeface="Times New Roman" panose="02020603050405020304" pitchFamily="18" charset="0"/>
                <a:ea typeface="Times New Roman" panose="02020603050405020304" pitchFamily="18" charset="0"/>
              </a:rPr>
              <a:t>+</a:t>
            </a:r>
            <a:r>
              <a:rPr lang="ro-RO" spc="-15" dirty="0">
                <a:latin typeface="Times New Roman" panose="02020603050405020304" pitchFamily="18" charset="0"/>
                <a:ea typeface="Times New Roman" panose="02020603050405020304" pitchFamily="18" charset="0"/>
              </a:rPr>
              <a:t>, gruparea carboxil nu disociază, în schimb gruparea </a:t>
            </a:r>
            <a:r>
              <a:rPr lang="ro-RO" spc="-15" dirty="0" err="1">
                <a:latin typeface="Times New Roman" panose="02020603050405020304" pitchFamily="18" charset="0"/>
                <a:ea typeface="Times New Roman" panose="02020603050405020304" pitchFamily="18" charset="0"/>
              </a:rPr>
              <a:t>amino</a:t>
            </a:r>
            <a:r>
              <a:rPr lang="ro-RO" spc="-15" dirty="0">
                <a:latin typeface="Times New Roman" panose="02020603050405020304" pitchFamily="18" charset="0"/>
                <a:ea typeface="Times New Roman" panose="02020603050405020304" pitchFamily="18" charset="0"/>
              </a:rPr>
              <a:t> se va găsi în formă ionică,</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iar aminoacidul va avea sarcină pozitivă. </a:t>
            </a:r>
          </a:p>
          <a:p>
            <a:pPr marR="193675" algn="just">
              <a:spcBef>
                <a:spcPts val="600"/>
              </a:spcBef>
              <a:buSzPts val="1000"/>
              <a:tabLst>
                <a:tab pos="662305" algn="l"/>
              </a:tabLst>
            </a:pPr>
            <a:r>
              <a:rPr lang="ro-RO" spc="-15" dirty="0">
                <a:latin typeface="Times New Roman" panose="02020603050405020304" pitchFamily="18" charset="0"/>
                <a:ea typeface="Times New Roman" panose="02020603050405020304" pitchFamily="18" charset="0"/>
              </a:rPr>
              <a:t>În</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schimb în mediu bazic, gruparea </a:t>
            </a:r>
            <a:r>
              <a:rPr lang="ro-RO" spc="-15" dirty="0" err="1">
                <a:latin typeface="Times New Roman" panose="02020603050405020304" pitchFamily="18" charset="0"/>
                <a:ea typeface="Times New Roman" panose="02020603050405020304" pitchFamily="18" charset="0"/>
              </a:rPr>
              <a:t>amino</a:t>
            </a:r>
            <a:r>
              <a:rPr lang="ro-RO" spc="-15" dirty="0">
                <a:latin typeface="Times New Roman" panose="02020603050405020304" pitchFamily="18" charset="0"/>
                <a:ea typeface="Times New Roman" panose="02020603050405020304" pitchFamily="18" charset="0"/>
              </a:rPr>
              <a:t> va fi neutră, iar cea carboxil ionizată, având o sarcină globală negativă.</a:t>
            </a:r>
            <a:endParaRPr lang="en-US" spc="-15" dirty="0">
              <a:latin typeface="Times New Roman" panose="02020603050405020304" pitchFamily="18" charset="0"/>
              <a:ea typeface="Times New Roman" panose="02020603050405020304" pitchFamily="18" charset="0"/>
            </a:endParaRPr>
          </a:p>
          <a:p>
            <a:pPr marL="0" marR="193040" lvl="0" indent="0" algn="just">
              <a:buSzPts val="1000"/>
              <a:buNone/>
              <a:tabLst>
                <a:tab pos="662305" algn="l"/>
              </a:tabLst>
            </a:pPr>
            <a:r>
              <a:rPr lang="ro-RO" spc="-15" dirty="0">
                <a:latin typeface="Times New Roman" panose="02020603050405020304" pitchFamily="18" charset="0"/>
                <a:ea typeface="Times New Roman" panose="02020603050405020304" pitchFamily="18" charset="0"/>
              </a:rPr>
              <a:t>F) Pentru fiecare aminoacid există o anumită valoare a </a:t>
            </a:r>
            <a:r>
              <a:rPr lang="ro-RO" spc="-15" dirty="0" err="1">
                <a:latin typeface="Times New Roman" panose="02020603050405020304" pitchFamily="18" charset="0"/>
                <a:ea typeface="Times New Roman" panose="02020603050405020304" pitchFamily="18" charset="0"/>
              </a:rPr>
              <a:t>pH-ului</a:t>
            </a:r>
            <a:r>
              <a:rPr lang="ro-RO" spc="-15" dirty="0">
                <a:latin typeface="Times New Roman" panose="02020603050405020304" pitchFamily="18" charset="0"/>
                <a:ea typeface="Times New Roman" panose="02020603050405020304" pitchFamily="18" charset="0"/>
              </a:rPr>
              <a:t>, numită </a:t>
            </a:r>
            <a:r>
              <a:rPr lang="ro-RO" b="1" i="1" spc="-15" dirty="0">
                <a:solidFill>
                  <a:srgbClr val="FF0000"/>
                </a:solidFill>
                <a:latin typeface="Times New Roman" panose="02020603050405020304" pitchFamily="18" charset="0"/>
                <a:ea typeface="Times New Roman" panose="02020603050405020304" pitchFamily="18" charset="0"/>
              </a:rPr>
              <a:t>punct izoelectric </a:t>
            </a:r>
            <a:r>
              <a:rPr lang="ro-RO" spc="-15" dirty="0">
                <a:latin typeface="Times New Roman" panose="02020603050405020304" pitchFamily="18" charset="0"/>
                <a:ea typeface="Times New Roman" panose="02020603050405020304" pitchFamily="18" charset="0"/>
              </a:rPr>
              <a:t>pentru care gradul de disociere ca acid este egal cu cel de disociere ca bază, numărul sarcinilor pozitive este egal cu cel al sarcinilor negative, iar molecula în ansamblu este neutră.</a:t>
            </a:r>
            <a:endParaRPr lang="en-US" spc="-15" dirty="0">
              <a:latin typeface="Times New Roman" panose="02020603050405020304" pitchFamily="18" charset="0"/>
              <a:ea typeface="Times New Roman" panose="02020603050405020304" pitchFamily="18" charset="0"/>
            </a:endParaRPr>
          </a:p>
          <a:p>
            <a:pPr marL="0" marR="194310" lvl="0" indent="0" algn="just">
              <a:buSzPts val="1000"/>
              <a:buNone/>
              <a:tabLst>
                <a:tab pos="661670" algn="l"/>
              </a:tabLst>
            </a:pPr>
            <a:r>
              <a:rPr lang="ro-RO" spc="-15" dirty="0">
                <a:latin typeface="Times New Roman" panose="02020603050405020304" pitchFamily="18" charset="0"/>
                <a:ea typeface="Times New Roman" panose="02020603050405020304" pitchFamily="18" charset="0"/>
              </a:rPr>
              <a:t>G) </a:t>
            </a:r>
            <a:r>
              <a:rPr lang="ro-RO" spc="-15" dirty="0" err="1">
                <a:latin typeface="Times New Roman" panose="02020603050405020304" pitchFamily="18" charset="0"/>
                <a:ea typeface="Times New Roman" panose="02020603050405020304" pitchFamily="18" charset="0"/>
              </a:rPr>
              <a:t>Dependenţa</a:t>
            </a:r>
            <a:r>
              <a:rPr lang="ro-RO" spc="-15" dirty="0">
                <a:latin typeface="Times New Roman" panose="02020603050405020304" pitchFamily="18" charset="0"/>
                <a:ea typeface="Times New Roman" panose="02020603050405020304" pitchFamily="18" charset="0"/>
              </a:rPr>
              <a:t> sarcinii de pH stă la baza unei metode de separare a proteinelor numită </a:t>
            </a:r>
            <a:r>
              <a:rPr lang="ro-RO" b="1" i="1" spc="-15" dirty="0">
                <a:solidFill>
                  <a:srgbClr val="FF0000"/>
                </a:solidFill>
                <a:latin typeface="Times New Roman" panose="02020603050405020304" pitchFamily="18" charset="0"/>
                <a:ea typeface="Times New Roman" panose="02020603050405020304" pitchFamily="18" charset="0"/>
              </a:rPr>
              <a:t>electroforeză</a:t>
            </a:r>
            <a:r>
              <a:rPr lang="ro-RO" spc="-15" dirty="0">
                <a:latin typeface="Times New Roman" panose="02020603050405020304" pitchFamily="18" charset="0"/>
                <a:ea typeface="Times New Roman" panose="02020603050405020304" pitchFamily="18" charset="0"/>
              </a:rPr>
              <a:t>.</a:t>
            </a:r>
            <a:r>
              <a:rPr lang="ro-RO" spc="-5" dirty="0">
                <a:latin typeface="Times New Roman" panose="02020603050405020304" pitchFamily="18" charset="0"/>
                <a:ea typeface="Times New Roman" panose="02020603050405020304" pitchFamily="18" charset="0"/>
              </a:rPr>
              <a:t> </a:t>
            </a:r>
          </a:p>
          <a:p>
            <a:pPr marR="194310" algn="just">
              <a:buSzPts val="1000"/>
              <a:tabLst>
                <a:tab pos="661670" algn="l"/>
              </a:tabLst>
            </a:pPr>
            <a:r>
              <a:rPr lang="ro-RO" spc="-15" dirty="0">
                <a:latin typeface="Times New Roman" panose="02020603050405020304" pitchFamily="18" charset="0"/>
                <a:ea typeface="Times New Roman" panose="02020603050405020304" pitchFamily="18" charset="0"/>
              </a:rPr>
              <a:t>O</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bandă de hârtie</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 filtru îmbibată în </a:t>
            </a:r>
            <a:r>
              <a:rPr lang="ro-RO" spc="-15" dirty="0" err="1">
                <a:latin typeface="Times New Roman" panose="02020603050405020304" pitchFamily="18" charset="0"/>
                <a:ea typeface="Times New Roman" panose="02020603050405020304" pitchFamily="18" charset="0"/>
              </a:rPr>
              <a:t>soluţie</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salină are marginile în contact cu doi electrozi între care se aplică o </a:t>
            </a:r>
            <a:r>
              <a:rPr lang="ro-RO" spc="-15" dirty="0" err="1">
                <a:latin typeface="Times New Roman" panose="02020603050405020304" pitchFamily="18" charset="0"/>
                <a:ea typeface="Times New Roman" panose="02020603050405020304" pitchFamily="18" charset="0"/>
              </a:rPr>
              <a:t>diferenţă</a:t>
            </a:r>
            <a:r>
              <a:rPr lang="ro-RO" spc="-15" dirty="0">
                <a:latin typeface="Times New Roman" panose="02020603050405020304" pitchFamily="18" charset="0"/>
                <a:ea typeface="Times New Roman" panose="02020603050405020304" pitchFamily="18" charset="0"/>
              </a:rPr>
              <a:t> de </a:t>
            </a:r>
            <a:r>
              <a:rPr lang="ro-RO" spc="-15" dirty="0" err="1">
                <a:latin typeface="Times New Roman" panose="02020603050405020304" pitchFamily="18" charset="0"/>
                <a:ea typeface="Times New Roman" panose="02020603050405020304" pitchFamily="18" charset="0"/>
              </a:rPr>
              <a:t>potenţial</a:t>
            </a:r>
            <a:r>
              <a:rPr lang="ro-RO" spc="-15" dirty="0">
                <a:latin typeface="Times New Roman" panose="02020603050405020304" pitchFamily="18" charset="0"/>
                <a:ea typeface="Times New Roman" panose="02020603050405020304" pitchFamily="18" charset="0"/>
              </a:rPr>
              <a:t> de ordinul sutelor de </a:t>
            </a:r>
            <a:r>
              <a:rPr lang="ro-RO" spc="-15" dirty="0" err="1">
                <a:latin typeface="Times New Roman" panose="02020603050405020304" pitchFamily="18" charset="0"/>
                <a:ea typeface="Times New Roman" panose="02020603050405020304" pitchFamily="18" charset="0"/>
              </a:rPr>
              <a:t>volţi</a:t>
            </a:r>
            <a:r>
              <a:rPr lang="ro-RO" spc="-15" dirty="0">
                <a:latin typeface="Times New Roman" panose="02020603050405020304" pitchFamily="18" charset="0"/>
                <a:ea typeface="Times New Roman" panose="02020603050405020304" pitchFamily="18" charset="0"/>
              </a:rPr>
              <a:t>. Pe bandă se depune o picătură din </a:t>
            </a:r>
            <a:r>
              <a:rPr lang="ro-RO" spc="-15" dirty="0" err="1">
                <a:latin typeface="Times New Roman" panose="02020603050405020304" pitchFamily="18" charset="0"/>
                <a:ea typeface="Times New Roman" panose="02020603050405020304" pitchFamily="18" charset="0"/>
              </a:rPr>
              <a:t>soluţia</a:t>
            </a:r>
            <a:r>
              <a:rPr lang="ro-RO" spc="-15" dirty="0">
                <a:latin typeface="Times New Roman" panose="02020603050405020304" pitchFamily="18" charset="0"/>
                <a:ea typeface="Times New Roman" panose="02020603050405020304" pitchFamily="18" charset="0"/>
              </a:rPr>
              <a:t> unei proteine. În </a:t>
            </a:r>
            <a:r>
              <a:rPr lang="ro-RO" spc="-15" dirty="0" err="1">
                <a:latin typeface="Times New Roman" panose="02020603050405020304" pitchFamily="18" charset="0"/>
                <a:ea typeface="Times New Roman" panose="02020603050405020304" pitchFamily="18" charset="0"/>
              </a:rPr>
              <a:t>prezenţa</a:t>
            </a:r>
            <a:r>
              <a:rPr lang="ro-RO" spc="-15" dirty="0">
                <a:latin typeface="Times New Roman" panose="02020603050405020304" pitchFamily="18" charset="0"/>
                <a:ea typeface="Times New Roman" panose="02020603050405020304" pitchFamily="18" charset="0"/>
              </a:rPr>
              <a:t> câmpului electric moleculele se deplasează (migrează) în </a:t>
            </a:r>
            <a:r>
              <a:rPr lang="ro-RO" spc="-15" dirty="0" err="1">
                <a:latin typeface="Times New Roman" panose="02020603050405020304" pitchFamily="18" charset="0"/>
                <a:ea typeface="Times New Roman" panose="02020603050405020304" pitchFamily="18" charset="0"/>
              </a:rPr>
              <a:t>funcţie</a:t>
            </a:r>
            <a:r>
              <a:rPr lang="ro-RO" spc="-15" dirty="0">
                <a:latin typeface="Times New Roman" panose="02020603050405020304" pitchFamily="18" charset="0"/>
                <a:ea typeface="Times New Roman" panose="02020603050405020304" pitchFamily="18" charset="0"/>
              </a:rPr>
              <a:t> de sarcina lor. Viteza de deplasare este invers </a:t>
            </a:r>
            <a:r>
              <a:rPr lang="ro-RO" spc="-15" dirty="0" err="1">
                <a:latin typeface="Times New Roman" panose="02020603050405020304" pitchFamily="18" charset="0"/>
                <a:ea typeface="Times New Roman" panose="02020603050405020304" pitchFamily="18" charset="0"/>
              </a:rPr>
              <a:t>proporţională</a:t>
            </a:r>
            <a:r>
              <a:rPr lang="ro-RO" spc="-15" dirty="0">
                <a:latin typeface="Times New Roman" panose="02020603050405020304" pitchFamily="18" charset="0"/>
                <a:ea typeface="Times New Roman" panose="02020603050405020304" pitchFamily="18" charset="0"/>
              </a:rPr>
              <a:t> cu masa moleculară. Această deplasare datorată câmpului electric se </a:t>
            </a:r>
            <a:r>
              <a:rPr lang="ro-RO" spc="-15" dirty="0" err="1">
                <a:latin typeface="Times New Roman" panose="02020603050405020304" pitchFamily="18" charset="0"/>
                <a:ea typeface="Times New Roman" panose="02020603050405020304" pitchFamily="18" charset="0"/>
              </a:rPr>
              <a:t>numeşte</a:t>
            </a:r>
            <a:r>
              <a:rPr lang="ro-RO" spc="-15" dirty="0">
                <a:latin typeface="Times New Roman" panose="02020603050405020304" pitchFamily="18" charset="0"/>
                <a:ea typeface="Times New Roman" panose="02020603050405020304" pitchFamily="18" charset="0"/>
              </a:rPr>
              <a:t> </a:t>
            </a:r>
            <a:r>
              <a:rPr lang="ro-RO" b="1" spc="-15" dirty="0">
                <a:solidFill>
                  <a:srgbClr val="FF0000"/>
                </a:solidFill>
                <a:latin typeface="Times New Roman" panose="02020603050405020304" pitchFamily="18" charset="0"/>
                <a:ea typeface="Times New Roman" panose="02020603050405020304" pitchFamily="18" charset="0"/>
              </a:rPr>
              <a:t>electroforeză.</a:t>
            </a:r>
            <a:endParaRPr lang="en-US" b="1" spc="-15" dirty="0">
              <a:solidFill>
                <a:srgbClr val="FF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159468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DBB72-F5E0-08E0-E4C4-A30527905894}"/>
              </a:ext>
            </a:extLst>
          </p:cNvPr>
          <p:cNvSpPr>
            <a:spLocks noGrp="1"/>
          </p:cNvSpPr>
          <p:nvPr>
            <p:ph type="title"/>
          </p:nvPr>
        </p:nvSpPr>
        <p:spPr>
          <a:xfrm>
            <a:off x="838200" y="365125"/>
            <a:ext cx="10515600" cy="701675"/>
          </a:xfrm>
        </p:spPr>
        <p:txBody>
          <a:bodyPr/>
          <a:lstStyle/>
          <a:p>
            <a:r>
              <a:rPr lang="ro-RO" b="1" i="1" dirty="0" err="1">
                <a:latin typeface="Times New Roman" panose="02020603050405020304" pitchFamily="18" charset="0"/>
                <a:ea typeface="Times New Roman" panose="02020603050405020304" pitchFamily="18" charset="0"/>
              </a:rPr>
              <a:t>Proprietăţile</a:t>
            </a:r>
            <a:r>
              <a:rPr lang="ro-RO" b="1" i="1" spc="-10" dirty="0">
                <a:latin typeface="Times New Roman" panose="02020603050405020304" pitchFamily="18" charset="0"/>
                <a:ea typeface="Times New Roman" panose="02020603050405020304" pitchFamily="18" charset="0"/>
              </a:rPr>
              <a:t> aminoacizilor</a:t>
            </a:r>
            <a:endParaRPr lang="en-US" dirty="0"/>
          </a:p>
        </p:txBody>
      </p:sp>
      <p:sp>
        <p:nvSpPr>
          <p:cNvPr id="3" name="Content Placeholder 2">
            <a:extLst>
              <a:ext uri="{FF2B5EF4-FFF2-40B4-BE49-F238E27FC236}">
                <a16:creationId xmlns:a16="http://schemas.microsoft.com/office/drawing/2014/main" id="{7EBA26EC-163B-4720-C841-1E3DF142800C}"/>
              </a:ext>
            </a:extLst>
          </p:cNvPr>
          <p:cNvSpPr>
            <a:spLocks noGrp="1"/>
          </p:cNvSpPr>
          <p:nvPr>
            <p:ph idx="1"/>
          </p:nvPr>
        </p:nvSpPr>
        <p:spPr>
          <a:xfrm>
            <a:off x="838200" y="1066800"/>
            <a:ext cx="10915650" cy="5791200"/>
          </a:xfrm>
        </p:spPr>
        <p:txBody>
          <a:bodyPr>
            <a:normAutofit fontScale="85000" lnSpcReduction="20000"/>
          </a:bodyPr>
          <a:lstStyle/>
          <a:p>
            <a:pPr marL="342900" marR="0" lvl="0" indent="-342900">
              <a:spcBef>
                <a:spcPts val="585"/>
              </a:spcBef>
              <a:buSzPts val="1000"/>
              <a:buFont typeface="Times New Roman" panose="02020603050405020304" pitchFamily="18" charset="0"/>
              <a:buAutoNum type="alphaUcPeriod"/>
              <a:tabLst>
                <a:tab pos="661670" algn="l"/>
              </a:tabLst>
            </a:pPr>
            <a:r>
              <a:rPr lang="ro-RO" b="1" spc="-10" dirty="0" err="1">
                <a:latin typeface="Times New Roman" panose="02020603050405020304" pitchFamily="18" charset="0"/>
                <a:ea typeface="Times New Roman" panose="02020603050405020304" pitchFamily="18" charset="0"/>
              </a:rPr>
              <a:t>Abundenţă</a:t>
            </a:r>
            <a:endParaRPr lang="en-US" b="1" spc="-15" dirty="0">
              <a:latin typeface="Times New Roman" panose="02020603050405020304" pitchFamily="18" charset="0"/>
              <a:ea typeface="Times New Roman" panose="02020603050405020304" pitchFamily="18" charset="0"/>
            </a:endParaRPr>
          </a:p>
          <a:p>
            <a:pPr marL="206375" marR="193040" indent="226695" algn="just">
              <a:spcBef>
                <a:spcPts val="605"/>
              </a:spcBef>
              <a:buNone/>
            </a:pPr>
            <a:r>
              <a:rPr lang="ro-RO" dirty="0">
                <a:latin typeface="Times New Roman" panose="02020603050405020304" pitchFamily="18" charset="0"/>
                <a:ea typeface="Times New Roman" panose="02020603050405020304" pitchFamily="18" charset="0"/>
              </a:rPr>
              <a:t>Cei 20 AA nu au o răspândire uniformă în proteinele din natură. </a:t>
            </a:r>
            <a:r>
              <a:rPr lang="ro-RO" dirty="0" err="1">
                <a:latin typeface="Times New Roman" panose="02020603050405020304" pitchFamily="18" charset="0"/>
                <a:ea typeface="Times New Roman" panose="02020603050405020304" pitchFamily="18" charset="0"/>
              </a:rPr>
              <a:t>Abundenţa</a:t>
            </a:r>
            <a:r>
              <a:rPr lang="ro-RO" dirty="0">
                <a:latin typeface="Times New Roman" panose="02020603050405020304" pitchFamily="18" charset="0"/>
                <a:ea typeface="Times New Roman" panose="02020603050405020304" pitchFamily="18" charset="0"/>
              </a:rPr>
              <a:t> lor (în procente) este prezentată în tabelul 3.1.3.</a:t>
            </a:r>
            <a:endParaRPr lang="en-US" dirty="0">
              <a:latin typeface="Times New Roman" panose="02020603050405020304" pitchFamily="18" charset="0"/>
              <a:ea typeface="Times New Roman" panose="02020603050405020304" pitchFamily="18" charset="0"/>
            </a:endParaRPr>
          </a:p>
          <a:p>
            <a:pPr marL="342900" marR="0" lvl="0" indent="-342900">
              <a:spcBef>
                <a:spcPts val="590"/>
              </a:spcBef>
              <a:buSzPts val="1000"/>
              <a:buFont typeface="Times New Roman" panose="02020603050405020304" pitchFamily="18" charset="0"/>
              <a:buAutoNum type="alphaUcPeriod"/>
              <a:tabLst>
                <a:tab pos="662305" algn="l"/>
              </a:tabLst>
            </a:pPr>
            <a:r>
              <a:rPr lang="ro-RO" b="1" spc="-15" dirty="0">
                <a:latin typeface="Times New Roman" panose="02020603050405020304" pitchFamily="18" charset="0"/>
                <a:ea typeface="Times New Roman" panose="02020603050405020304" pitchFamily="18" charset="0"/>
              </a:rPr>
              <a:t>Izomerie</a:t>
            </a:r>
            <a:r>
              <a:rPr lang="ro-RO" b="1" spc="-45" dirty="0">
                <a:latin typeface="Times New Roman" panose="02020603050405020304" pitchFamily="18" charset="0"/>
                <a:ea typeface="Times New Roman" panose="02020603050405020304" pitchFamily="18" charset="0"/>
              </a:rPr>
              <a:t> </a:t>
            </a:r>
            <a:r>
              <a:rPr lang="ro-RO" b="1" spc="-10" dirty="0">
                <a:latin typeface="Times New Roman" panose="02020603050405020304" pitchFamily="18" charset="0"/>
                <a:ea typeface="Times New Roman" panose="02020603050405020304" pitchFamily="18" charset="0"/>
              </a:rPr>
              <a:t>structurală</a:t>
            </a:r>
            <a:endParaRPr lang="en-US" b="1" spc="-15" dirty="0">
              <a:latin typeface="Times New Roman" panose="02020603050405020304" pitchFamily="18" charset="0"/>
              <a:ea typeface="Times New Roman" panose="02020603050405020304" pitchFamily="18" charset="0"/>
            </a:endParaRPr>
          </a:p>
          <a:p>
            <a:pPr marL="205740" marR="193675" indent="226695" algn="just">
              <a:spcBef>
                <a:spcPts val="600"/>
              </a:spcBef>
              <a:buNone/>
            </a:pPr>
            <a:r>
              <a:rPr lang="ro-RO" dirty="0">
                <a:latin typeface="Times New Roman" panose="02020603050405020304" pitchFamily="18" charset="0"/>
                <a:ea typeface="Times New Roman" panose="02020603050405020304" pitchFamily="18" charset="0"/>
              </a:rPr>
              <a:t>Dacă se trasează un plan imaginar creat de carbonul α, carbonul din carboxil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azotul din </a:t>
            </a:r>
            <a:r>
              <a:rPr lang="ro-RO" dirty="0" err="1">
                <a:latin typeface="Times New Roman" panose="02020603050405020304" pitchFamily="18" charset="0"/>
                <a:ea typeface="Times New Roman" panose="02020603050405020304" pitchFamily="18" charset="0"/>
              </a:rPr>
              <a:t>amino</a:t>
            </a:r>
            <a:r>
              <a:rPr lang="ro-RO" dirty="0">
                <a:latin typeface="Times New Roman" panose="02020603050405020304" pitchFamily="18" charset="0"/>
                <a:ea typeface="Times New Roman" panose="02020603050405020304" pitchFamily="18" charset="0"/>
              </a:rPr>
              <a:t>, atunci pentru fiecare AA avem două </a:t>
            </a:r>
            <a:r>
              <a:rPr lang="ro-RO" dirty="0" err="1">
                <a:latin typeface="Times New Roman" panose="02020603050405020304" pitchFamily="18" charset="0"/>
                <a:ea typeface="Times New Roman" panose="02020603050405020304" pitchFamily="18" charset="0"/>
              </a:rPr>
              <a:t>posibilităţi</a:t>
            </a:r>
            <a:r>
              <a:rPr lang="ro-RO" dirty="0">
                <a:latin typeface="Times New Roman" panose="02020603050405020304" pitchFamily="18" charset="0"/>
                <a:ea typeface="Times New Roman" panose="02020603050405020304" pitchFamily="18" charset="0"/>
              </a:rPr>
              <a:t> de </a:t>
            </a:r>
            <a:r>
              <a:rPr lang="ro-RO" dirty="0" err="1">
                <a:latin typeface="Times New Roman" panose="02020603050405020304" pitchFamily="18" charset="0"/>
                <a:ea typeface="Times New Roman" panose="02020603050405020304" pitchFamily="18" charset="0"/>
              </a:rPr>
              <a:t>poziţionare</a:t>
            </a:r>
            <a:r>
              <a:rPr lang="ro-RO" dirty="0">
                <a:latin typeface="Times New Roman" panose="02020603050405020304" pitchFamily="18" charset="0"/>
                <a:ea typeface="Times New Roman" panose="02020603050405020304" pitchFamily="18" charset="0"/>
              </a:rPr>
              <a:t> a radicalului</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R</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fie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partea</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stângă, fie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partea</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dreaptă</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planului,</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alte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cuvinte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avem 2</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izomeri </a:t>
            </a:r>
            <a:r>
              <a:rPr lang="ro-RO" dirty="0" err="1">
                <a:latin typeface="Times New Roman" panose="02020603050405020304" pitchFamily="18" charset="0"/>
                <a:ea typeface="Times New Roman" panose="02020603050405020304" pitchFamily="18" charset="0"/>
              </a:rPr>
              <a:t>sterici</a:t>
            </a:r>
            <a:r>
              <a:rPr lang="ro-RO" dirty="0">
                <a:latin typeface="Times New Roman" panose="02020603050405020304" pitchFamily="18" charset="0"/>
                <a:ea typeface="Times New Roman" panose="02020603050405020304" pitchFamily="18" charset="0"/>
              </a:rPr>
              <a:t>,</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care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poartă</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numele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 </a:t>
            </a:r>
            <a:r>
              <a:rPr lang="ro-RO"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R, iar</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proprietatea</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prezenta</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izomeri</a:t>
            </a:r>
            <a:r>
              <a:rPr lang="ro-RO" spc="-1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sterici</a:t>
            </a:r>
            <a:r>
              <a:rPr lang="ro-RO" dirty="0">
                <a:latin typeface="Times New Roman" panose="02020603050405020304" pitchFamily="18" charset="0"/>
                <a:ea typeface="Times New Roman" panose="02020603050405020304" pitchFamily="18" charset="0"/>
              </a:rPr>
              <a:t> se </a:t>
            </a:r>
            <a:r>
              <a:rPr lang="ro-RO" dirty="0" err="1">
                <a:latin typeface="Times New Roman" panose="02020603050405020304" pitchFamily="18" charset="0"/>
                <a:ea typeface="Times New Roman" panose="02020603050405020304" pitchFamily="18" charset="0"/>
              </a:rPr>
              <a:t>numeşte</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chiralitate</a:t>
            </a:r>
            <a:r>
              <a:rPr lang="ro-RO"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L="205740" marR="199390" indent="226695" algn="just">
              <a:spcBef>
                <a:spcPts val="600"/>
              </a:spcBef>
              <a:buNone/>
            </a:pPr>
            <a:r>
              <a:rPr lang="ro-RO" dirty="0">
                <a:latin typeface="Times New Roman" panose="02020603050405020304" pitchFamily="18" charset="0"/>
                <a:ea typeface="Times New Roman" panose="02020603050405020304" pitchFamily="18" charset="0"/>
              </a:rPr>
              <a:t>Aminoacizii din proteinele din natură sunt cu </a:t>
            </a:r>
            <a:r>
              <a:rPr lang="ro-RO" dirty="0" err="1">
                <a:latin typeface="Times New Roman" panose="02020603050405020304" pitchFamily="18" charset="0"/>
                <a:ea typeface="Times New Roman" panose="02020603050405020304" pitchFamily="18" charset="0"/>
              </a:rPr>
              <a:t>toţii</a:t>
            </a:r>
            <a:r>
              <a:rPr lang="ro-RO" dirty="0">
                <a:latin typeface="Times New Roman" panose="02020603050405020304" pitchFamily="18" charset="0"/>
                <a:ea typeface="Times New Roman" panose="02020603050405020304" pitchFamily="18" charset="0"/>
              </a:rPr>
              <a:t> izomeri S, acceptând </a:t>
            </a:r>
            <a:r>
              <a:rPr lang="ro-RO" dirty="0" err="1">
                <a:latin typeface="Times New Roman" panose="02020603050405020304" pitchFamily="18" charset="0"/>
                <a:ea typeface="Times New Roman" panose="02020603050405020304" pitchFamily="18" charset="0"/>
              </a:rPr>
              <a:t>cisteina</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Cys</a:t>
            </a:r>
            <a:r>
              <a:rPr lang="ro-RO" dirty="0">
                <a:latin typeface="Times New Roman" panose="02020603050405020304" pitchFamily="18" charset="0"/>
                <a:ea typeface="Times New Roman" panose="02020603050405020304" pitchFamily="18" charset="0"/>
              </a:rPr>
              <a:t>) care este R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glicina (</a:t>
            </a:r>
            <a:r>
              <a:rPr lang="ro-RO" dirty="0" err="1">
                <a:latin typeface="Times New Roman" panose="02020603050405020304" pitchFamily="18" charset="0"/>
                <a:ea typeface="Times New Roman" panose="02020603050405020304" pitchFamily="18" charset="0"/>
              </a:rPr>
              <a:t>Gly</a:t>
            </a:r>
            <a:r>
              <a:rPr lang="ro-RO" dirty="0">
                <a:latin typeface="Times New Roman" panose="02020603050405020304" pitchFamily="18" charset="0"/>
                <a:ea typeface="Times New Roman" panose="02020603050405020304" pitchFamily="18" charset="0"/>
              </a:rPr>
              <a:t>) care este </a:t>
            </a:r>
            <a:r>
              <a:rPr lang="ro-RO" dirty="0" err="1">
                <a:latin typeface="Times New Roman" panose="02020603050405020304" pitchFamily="18" charset="0"/>
                <a:ea typeface="Times New Roman" panose="02020603050405020304" pitchFamily="18" charset="0"/>
              </a:rPr>
              <a:t>nonchirală</a:t>
            </a:r>
            <a:r>
              <a:rPr lang="ro-RO"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L="342900" marR="0" lvl="0" indent="-342900">
              <a:spcBef>
                <a:spcPts val="605"/>
              </a:spcBef>
              <a:buSzPts val="1000"/>
              <a:buFont typeface="Times New Roman" panose="02020603050405020304" pitchFamily="18" charset="0"/>
              <a:buAutoNum type="alphaUcPeriod"/>
              <a:tabLst>
                <a:tab pos="661670" algn="l"/>
              </a:tabLst>
            </a:pPr>
            <a:r>
              <a:rPr lang="ro-RO" b="1" spc="-15" dirty="0">
                <a:latin typeface="Times New Roman" panose="02020603050405020304" pitchFamily="18" charset="0"/>
                <a:ea typeface="Times New Roman" panose="02020603050405020304" pitchFamily="18" charset="0"/>
              </a:rPr>
              <a:t>Izomerie</a:t>
            </a:r>
            <a:r>
              <a:rPr lang="ro-RO" b="1" spc="-50" dirty="0">
                <a:latin typeface="Times New Roman" panose="02020603050405020304" pitchFamily="18" charset="0"/>
                <a:ea typeface="Times New Roman" panose="02020603050405020304" pitchFamily="18" charset="0"/>
              </a:rPr>
              <a:t> </a:t>
            </a:r>
            <a:r>
              <a:rPr lang="ro-RO" b="1" spc="-10" dirty="0">
                <a:latin typeface="Times New Roman" panose="02020603050405020304" pitchFamily="18" charset="0"/>
                <a:ea typeface="Times New Roman" panose="02020603050405020304" pitchFamily="18" charset="0"/>
              </a:rPr>
              <a:t>optică</a:t>
            </a:r>
            <a:endParaRPr lang="en-US" b="1" spc="-15" dirty="0">
              <a:latin typeface="Times New Roman" panose="02020603050405020304" pitchFamily="18" charset="0"/>
              <a:ea typeface="Times New Roman" panose="02020603050405020304" pitchFamily="18" charset="0"/>
            </a:endParaRPr>
          </a:p>
          <a:p>
            <a:pPr marL="205740" marR="193675" indent="226695" algn="just">
              <a:spcBef>
                <a:spcPts val="605"/>
              </a:spcBef>
              <a:buNone/>
            </a:pPr>
            <a:r>
              <a:rPr lang="ro-RO" dirty="0" err="1">
                <a:latin typeface="Times New Roman" panose="02020603050405020304" pitchFamily="18" charset="0"/>
                <a:ea typeface="Times New Roman" panose="02020603050405020304" pitchFamily="18" charset="0"/>
              </a:rPr>
              <a:t>Compuşii</a:t>
            </a:r>
            <a:r>
              <a:rPr lang="ro-RO" dirty="0">
                <a:latin typeface="Times New Roman" panose="02020603050405020304" pitchFamily="18" charset="0"/>
                <a:ea typeface="Times New Roman" panose="02020603050405020304" pitchFamily="18" charset="0"/>
              </a:rPr>
              <a:t> care prezintă izomeri structurali, prezintă de obicei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izomerie optică. O serie de </a:t>
            </a:r>
            <a:r>
              <a:rPr lang="ro-RO" dirty="0" err="1">
                <a:latin typeface="Times New Roman" panose="02020603050405020304" pitchFamily="18" charset="0"/>
                <a:ea typeface="Times New Roman" panose="02020603050405020304" pitchFamily="18" charset="0"/>
              </a:rPr>
              <a:t>substanţe</a:t>
            </a:r>
            <a:r>
              <a:rPr lang="ro-RO" dirty="0">
                <a:latin typeface="Times New Roman" panose="02020603050405020304" pitchFamily="18" charset="0"/>
                <a:ea typeface="Times New Roman" panose="02020603050405020304" pitchFamily="18" charset="0"/>
              </a:rPr>
              <a:t> (numite „optic active”) au proprietatea de a roti planul luminii polarizate când această lumină le traversează. În </a:t>
            </a:r>
            <a:r>
              <a:rPr lang="ro-RO" dirty="0" err="1">
                <a:latin typeface="Times New Roman" panose="02020603050405020304" pitchFamily="18" charset="0"/>
                <a:ea typeface="Times New Roman" panose="02020603050405020304" pitchFamily="18" charset="0"/>
              </a:rPr>
              <a:t>funcţie</a:t>
            </a:r>
            <a:r>
              <a:rPr lang="ro-RO" dirty="0">
                <a:latin typeface="Times New Roman" panose="02020603050405020304" pitchFamily="18" charset="0"/>
                <a:ea typeface="Times New Roman" panose="02020603050405020304" pitchFamily="18" charset="0"/>
              </a:rPr>
              <a:t> de sensul în care este rotit planul luminii polarizate </a:t>
            </a:r>
            <a:r>
              <a:rPr lang="ro-RO" dirty="0" err="1">
                <a:latin typeface="Times New Roman" panose="02020603050405020304" pitchFamily="18" charset="0"/>
                <a:ea typeface="Times New Roman" panose="02020603050405020304" pitchFamily="18" charset="0"/>
              </a:rPr>
              <a:t>substanţele</a:t>
            </a:r>
            <a:r>
              <a:rPr lang="ro-RO" dirty="0">
                <a:latin typeface="Times New Roman" panose="02020603050405020304" pitchFamily="18" charset="0"/>
                <a:ea typeface="Times New Roman" panose="02020603050405020304" pitchFamily="18" charset="0"/>
              </a:rPr>
              <a:t> pot fi D (dextrogire) - care rotesc planul la dreapta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L (levogire) care rotesc planul la stânga. În aminoacizii de sinteză cele două forme se produc în </a:t>
            </a:r>
            <a:r>
              <a:rPr lang="ro-RO" dirty="0" err="1">
                <a:latin typeface="Times New Roman" panose="02020603050405020304" pitchFamily="18" charset="0"/>
                <a:ea typeface="Times New Roman" panose="02020603050405020304" pitchFamily="18" charset="0"/>
              </a:rPr>
              <a:t>proporţii</a:t>
            </a:r>
            <a:r>
              <a:rPr lang="ro-RO" dirty="0">
                <a:latin typeface="Times New Roman" panose="02020603050405020304" pitchFamily="18" charset="0"/>
                <a:ea typeface="Times New Roman" panose="02020603050405020304" pitchFamily="18" charset="0"/>
              </a:rPr>
              <a:t> egale. În aminoacizii naturali întâlnim numai forma L. Fenomenul încă nu are o </a:t>
            </a:r>
            <a:r>
              <a:rPr lang="ro-RO" dirty="0" err="1">
                <a:latin typeface="Times New Roman" panose="02020603050405020304" pitchFamily="18" charset="0"/>
                <a:ea typeface="Times New Roman" panose="02020603050405020304" pitchFamily="18" charset="0"/>
              </a:rPr>
              <a:t>explicaţie</a:t>
            </a:r>
            <a:r>
              <a:rPr lang="ro-RO" dirty="0">
                <a:latin typeface="Times New Roman" panose="02020603050405020304" pitchFamily="18" charset="0"/>
                <a:ea typeface="Times New Roman" panose="02020603050405020304" pitchFamily="18" charset="0"/>
              </a:rPr>
              <a:t> unanim acceptată.</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154973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DF28E-32CA-BBFD-5FC0-1407EB72C510}"/>
              </a:ext>
            </a:extLst>
          </p:cNvPr>
          <p:cNvSpPr>
            <a:spLocks noGrp="1"/>
          </p:cNvSpPr>
          <p:nvPr>
            <p:ph idx="1"/>
          </p:nvPr>
        </p:nvSpPr>
        <p:spPr>
          <a:xfrm>
            <a:off x="266700" y="244474"/>
            <a:ext cx="6534152" cy="6384925"/>
          </a:xfrm>
        </p:spPr>
        <p:txBody>
          <a:bodyPr>
            <a:normAutofit lnSpcReduction="10000"/>
          </a:bodyPr>
          <a:lstStyle/>
          <a:p>
            <a:pPr marL="342900" marR="0" lvl="0" indent="-342900">
              <a:buSzPts val="1000"/>
              <a:buFont typeface="Times New Roman" panose="02020603050405020304" pitchFamily="18" charset="0"/>
              <a:buAutoNum type="alphaUcPeriod"/>
              <a:tabLst>
                <a:tab pos="651510" algn="l"/>
              </a:tabLst>
            </a:pPr>
            <a:r>
              <a:rPr lang="ro-RO" b="1" spc="-15" dirty="0">
                <a:latin typeface="Times New Roman" panose="02020603050405020304" pitchFamily="18" charset="0"/>
                <a:ea typeface="Times New Roman" panose="02020603050405020304" pitchFamily="18" charset="0"/>
              </a:rPr>
              <a:t>Aminoacizii</a:t>
            </a:r>
            <a:r>
              <a:rPr lang="ro-RO" b="1" spc="-60" dirty="0">
                <a:latin typeface="Times New Roman" panose="02020603050405020304" pitchFamily="18" charset="0"/>
                <a:ea typeface="Times New Roman" panose="02020603050405020304" pitchFamily="18" charset="0"/>
              </a:rPr>
              <a:t> </a:t>
            </a:r>
            <a:r>
              <a:rPr lang="ro-RO" b="1" spc="-10" dirty="0" err="1">
                <a:latin typeface="Times New Roman" panose="02020603050405020304" pitchFamily="18" charset="0"/>
                <a:ea typeface="Times New Roman" panose="02020603050405020304" pitchFamily="18" charset="0"/>
              </a:rPr>
              <a:t>esenţiali</a:t>
            </a:r>
            <a:endParaRPr lang="en-US" b="1" spc="-15" dirty="0">
              <a:latin typeface="Times New Roman" panose="02020603050405020304" pitchFamily="18" charset="0"/>
              <a:ea typeface="Times New Roman" panose="02020603050405020304" pitchFamily="18" charset="0"/>
            </a:endParaRPr>
          </a:p>
          <a:p>
            <a:pPr marL="194945" marR="208915" indent="226695" algn="just">
              <a:spcBef>
                <a:spcPts val="590"/>
              </a:spcBef>
              <a:buNone/>
            </a:pPr>
            <a:r>
              <a:rPr lang="ro-RO" dirty="0">
                <a:latin typeface="Times New Roman" panose="02020603050405020304" pitchFamily="18" charset="0"/>
                <a:ea typeface="Times New Roman" panose="02020603050405020304" pitchFamily="18" charset="0"/>
              </a:rPr>
              <a:t>Majoritatea aminoacizilor pot fi </a:t>
            </a:r>
            <a:r>
              <a:rPr lang="ro-RO" dirty="0" err="1">
                <a:latin typeface="Times New Roman" panose="02020603050405020304" pitchFamily="18" charset="0"/>
                <a:ea typeface="Times New Roman" panose="02020603050405020304" pitchFamily="18" charset="0"/>
              </a:rPr>
              <a:t>sintetizaţi</a:t>
            </a:r>
            <a:r>
              <a:rPr lang="ro-RO" dirty="0">
                <a:latin typeface="Times New Roman" panose="02020603050405020304" pitchFamily="18" charset="0"/>
                <a:ea typeface="Times New Roman" panose="02020603050405020304" pitchFamily="18" charset="0"/>
              </a:rPr>
              <a:t> în organismul uman. </a:t>
            </a:r>
            <a:r>
              <a:rPr lang="ro-RO" dirty="0" err="1">
                <a:latin typeface="Times New Roman" panose="02020603050405020304" pitchFamily="18" charset="0"/>
                <a:ea typeface="Times New Roman" panose="02020603050405020304" pitchFamily="18" charset="0"/>
              </a:rPr>
              <a:t>Totuşi</a:t>
            </a:r>
            <a:r>
              <a:rPr lang="ro-RO" dirty="0">
                <a:latin typeface="Times New Roman" panose="02020603050405020304" pitchFamily="18" charset="0"/>
                <a:ea typeface="Times New Roman" panose="02020603050405020304" pitchFamily="18" charset="0"/>
              </a:rPr>
              <a:t> există unii AA care nu pot fi </a:t>
            </a:r>
            <a:r>
              <a:rPr lang="ro-RO" dirty="0" err="1">
                <a:latin typeface="Times New Roman" panose="02020603050405020304" pitchFamily="18" charset="0"/>
                <a:ea typeface="Times New Roman" panose="02020603050405020304" pitchFamily="18" charset="0"/>
              </a:rPr>
              <a:t>sintetizaţi</a:t>
            </a:r>
            <a:r>
              <a:rPr lang="ro-RO" dirty="0">
                <a:latin typeface="Times New Roman" panose="02020603050405020304" pitchFamily="18" charset="0"/>
                <a:ea typeface="Times New Roman" panose="02020603050405020304" pitchFamily="18" charset="0"/>
              </a:rPr>
              <a:t> – </a:t>
            </a:r>
            <a:r>
              <a:rPr lang="ro-RO" dirty="0" err="1">
                <a:latin typeface="Times New Roman" panose="02020603050405020304" pitchFamily="18" charset="0"/>
                <a:ea typeface="Times New Roman" panose="02020603050405020304" pitchFamily="18" charset="0"/>
              </a:rPr>
              <a:t>aceştia</a:t>
            </a:r>
            <a:r>
              <a:rPr lang="ro-RO" dirty="0">
                <a:latin typeface="Times New Roman" panose="02020603050405020304" pitchFamily="18" charset="0"/>
                <a:ea typeface="Times New Roman" panose="02020603050405020304" pitchFamily="18" charset="0"/>
              </a:rPr>
              <a:t> poartă numele de AA </a:t>
            </a:r>
            <a:r>
              <a:rPr lang="ro-RO" dirty="0" err="1">
                <a:latin typeface="Times New Roman" panose="02020603050405020304" pitchFamily="18" charset="0"/>
                <a:ea typeface="Times New Roman" panose="02020603050405020304" pitchFamily="18" charset="0"/>
              </a:rPr>
              <a:t>esenţiali</a:t>
            </a:r>
            <a:r>
              <a:rPr lang="ro-RO" dirty="0">
                <a:latin typeface="Times New Roman" panose="02020603050405020304" pitchFamily="18" charset="0"/>
                <a:ea typeface="Times New Roman" panose="02020603050405020304" pitchFamily="18" charset="0"/>
              </a:rPr>
              <a:t>. Ei sunt în număr de 9: </a:t>
            </a:r>
          </a:p>
          <a:p>
            <a:pPr marL="194945" marR="208915" indent="226695" algn="just">
              <a:spcBef>
                <a:spcPts val="590"/>
              </a:spcBef>
              <a:buNone/>
            </a:pPr>
            <a:r>
              <a:rPr lang="ro-RO" dirty="0">
                <a:latin typeface="Times New Roman" panose="02020603050405020304" pitchFamily="18" charset="0"/>
                <a:ea typeface="Times New Roman" panose="02020603050405020304" pitchFamily="18" charset="0"/>
              </a:rPr>
              <a:t>Val, Leu, </a:t>
            </a:r>
            <a:r>
              <a:rPr lang="ro-RO" dirty="0" err="1">
                <a:latin typeface="Times New Roman" panose="02020603050405020304" pitchFamily="18" charset="0"/>
                <a:ea typeface="Times New Roman" panose="02020603050405020304" pitchFamily="18" charset="0"/>
              </a:rPr>
              <a:t>Ile</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Lys</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Thr</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Met</a:t>
            </a:r>
            <a:r>
              <a:rPr lang="ro-RO" dirty="0">
                <a:latin typeface="Times New Roman" panose="02020603050405020304" pitchFamily="18" charset="0"/>
                <a:ea typeface="Times New Roman" panose="02020603050405020304" pitchFamily="18" charset="0"/>
              </a:rPr>
              <a:t>, His, </a:t>
            </a:r>
            <a:r>
              <a:rPr lang="ro-RO" dirty="0" err="1">
                <a:latin typeface="Times New Roman" panose="02020603050405020304" pitchFamily="18" charset="0"/>
                <a:ea typeface="Times New Roman" panose="02020603050405020304" pitchFamily="18" charset="0"/>
              </a:rPr>
              <a:t>Trp</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Phe</a:t>
            </a:r>
            <a:r>
              <a:rPr lang="ro-RO" dirty="0">
                <a:latin typeface="Times New Roman" panose="02020603050405020304" pitchFamily="18" charset="0"/>
                <a:ea typeface="Times New Roman" panose="02020603050405020304" pitchFamily="18" charset="0"/>
              </a:rPr>
              <a:t>. AA sunt </a:t>
            </a:r>
            <a:r>
              <a:rPr lang="ro-RO" dirty="0" err="1">
                <a:latin typeface="Times New Roman" panose="02020603050405020304" pitchFamily="18" charset="0"/>
                <a:ea typeface="Times New Roman" panose="02020603050405020304" pitchFamily="18" charset="0"/>
              </a:rPr>
              <a:t>sintetizaţi</a:t>
            </a:r>
            <a:r>
              <a:rPr lang="ro-RO" dirty="0">
                <a:latin typeface="Times New Roman" panose="02020603050405020304" pitchFamily="18" charset="0"/>
                <a:ea typeface="Times New Roman" panose="02020603050405020304" pitchFamily="18" charset="0"/>
              </a:rPr>
              <a:t> de plante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sunt necesari în aportul alimentar, ei se găsesc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în produse animale.</a:t>
            </a:r>
            <a:endParaRPr lang="en-US" dirty="0">
              <a:latin typeface="Times New Roman" panose="02020603050405020304" pitchFamily="18" charset="0"/>
              <a:ea typeface="Times New Roman" panose="02020603050405020304" pitchFamily="18" charset="0"/>
            </a:endParaRPr>
          </a:p>
          <a:p>
            <a:pPr marL="342900" marR="0" lvl="0" indent="-342900">
              <a:spcBef>
                <a:spcPts val="610"/>
              </a:spcBef>
              <a:buSzPts val="1000"/>
              <a:buFont typeface="Times New Roman" panose="02020603050405020304" pitchFamily="18" charset="0"/>
              <a:buAutoNum type="alphaUcPeriod"/>
              <a:tabLst>
                <a:tab pos="651510" algn="l"/>
              </a:tabLst>
            </a:pPr>
            <a:r>
              <a:rPr lang="ro-RO" b="1" spc="-10" dirty="0" err="1">
                <a:latin typeface="Times New Roman" panose="02020603050405020304" pitchFamily="18" charset="0"/>
                <a:ea typeface="Times New Roman" panose="02020603050405020304" pitchFamily="18" charset="0"/>
              </a:rPr>
              <a:t>Notaţii</a:t>
            </a:r>
            <a:endParaRPr lang="en-US" b="1" spc="-15" dirty="0">
              <a:latin typeface="Times New Roman" panose="02020603050405020304" pitchFamily="18" charset="0"/>
              <a:ea typeface="Times New Roman" panose="02020603050405020304" pitchFamily="18" charset="0"/>
            </a:endParaRPr>
          </a:p>
          <a:p>
            <a:pPr marL="194945" marR="209550" indent="226695" algn="just">
              <a:spcBef>
                <a:spcPts val="605"/>
              </a:spcBef>
              <a:buNone/>
            </a:pPr>
            <a:r>
              <a:rPr lang="ro-RO" dirty="0">
                <a:latin typeface="Times New Roman" panose="02020603050405020304" pitchFamily="18" charset="0"/>
                <a:ea typeface="Times New Roman" panose="02020603050405020304" pitchFamily="18" charset="0"/>
              </a:rPr>
              <a:t>Se folosesc frecvent </a:t>
            </a:r>
            <a:r>
              <a:rPr lang="ro-RO" dirty="0" err="1">
                <a:latin typeface="Times New Roman" panose="02020603050405020304" pitchFamily="18" charset="0"/>
                <a:ea typeface="Times New Roman" panose="02020603050405020304" pitchFamily="18" charset="0"/>
              </a:rPr>
              <a:t>nişte</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notaţii</a:t>
            </a:r>
            <a:r>
              <a:rPr lang="ro-RO" dirty="0">
                <a:latin typeface="Times New Roman" panose="02020603050405020304" pitchFamily="18" charset="0"/>
                <a:ea typeface="Times New Roman" panose="02020603050405020304" pitchFamily="18" charset="0"/>
              </a:rPr>
              <a:t> prescurtate, formate din 3 litere convenabile</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pentru </a:t>
            </a:r>
            <a:r>
              <a:rPr lang="ro-RO" dirty="0" err="1">
                <a:latin typeface="Times New Roman" panose="02020603050405020304" pitchFamily="18" charset="0"/>
                <a:ea typeface="Times New Roman" panose="02020603050405020304" pitchFamily="18" charset="0"/>
              </a:rPr>
              <a:t>recunoaşterea</a:t>
            </a:r>
            <a:r>
              <a:rPr lang="ro-RO" dirty="0">
                <a:latin typeface="Times New Roman" panose="02020603050405020304" pitchFamily="18" charset="0"/>
                <a:ea typeface="Times New Roman" panose="02020603050405020304" pitchFamily="18" charset="0"/>
              </a:rPr>
              <a:t> denumirii lor. </a:t>
            </a:r>
            <a:r>
              <a:rPr lang="ro-RO" dirty="0" err="1">
                <a:latin typeface="Times New Roman" panose="02020603050405020304" pitchFamily="18" charset="0"/>
                <a:ea typeface="Times New Roman" panose="02020603050405020304" pitchFamily="18" charset="0"/>
              </a:rPr>
              <a:t>Totuşi</a:t>
            </a:r>
            <a:r>
              <a:rPr lang="ro-RO" dirty="0">
                <a:latin typeface="Times New Roman" panose="02020603050405020304" pitchFamily="18" charset="0"/>
                <a:ea typeface="Times New Roman" panose="02020603050405020304" pitchFamily="18" charset="0"/>
              </a:rPr>
              <a:t> în analiza </a:t>
            </a:r>
            <a:r>
              <a:rPr lang="ro-RO" dirty="0" err="1">
                <a:latin typeface="Times New Roman" panose="02020603050405020304" pitchFamily="18" charset="0"/>
                <a:ea typeface="Times New Roman" panose="02020603050405020304" pitchFamily="18" charset="0"/>
              </a:rPr>
              <a:t>secvenţială</a:t>
            </a:r>
            <a:r>
              <a:rPr lang="ro-RO" dirty="0">
                <a:latin typeface="Times New Roman" panose="02020603050405020304" pitchFamily="18" charset="0"/>
                <a:ea typeface="Times New Roman" panose="02020603050405020304" pitchFamily="18" charset="0"/>
              </a:rPr>
              <a:t> este preferată </a:t>
            </a:r>
            <a:r>
              <a:rPr lang="ro-RO" dirty="0" err="1">
                <a:latin typeface="Times New Roman" panose="02020603050405020304" pitchFamily="18" charset="0"/>
                <a:ea typeface="Times New Roman" panose="02020603050405020304" pitchFamily="18" charset="0"/>
              </a:rPr>
              <a:t>notaţia</a:t>
            </a:r>
            <a:r>
              <a:rPr lang="ro-RO" dirty="0">
                <a:latin typeface="Times New Roman" panose="02020603050405020304" pitchFamily="18" charset="0"/>
                <a:ea typeface="Times New Roman" panose="02020603050405020304" pitchFamily="18" charset="0"/>
              </a:rPr>
              <a:t> simbolică cu câte 1 literă.</a:t>
            </a:r>
            <a:endParaRPr lang="en-US" dirty="0">
              <a:latin typeface="Times New Roman" panose="02020603050405020304" pitchFamily="18" charset="0"/>
              <a:ea typeface="Times New Roman" panose="02020603050405020304" pitchFamily="18" charset="0"/>
            </a:endParaRPr>
          </a:p>
          <a:p>
            <a:endParaRPr lang="en-US" dirty="0"/>
          </a:p>
        </p:txBody>
      </p:sp>
      <p:pic>
        <p:nvPicPr>
          <p:cNvPr id="4" name="Image 261">
            <a:extLst>
              <a:ext uri="{FF2B5EF4-FFF2-40B4-BE49-F238E27FC236}">
                <a16:creationId xmlns:a16="http://schemas.microsoft.com/office/drawing/2014/main" id="{5C952BA7-417B-D682-2F0B-7D57ABA76F7C}"/>
              </a:ext>
            </a:extLst>
          </p:cNvPr>
          <p:cNvPicPr/>
          <p:nvPr/>
        </p:nvPicPr>
        <p:blipFill>
          <a:blip r:embed="rId2" cstate="print"/>
          <a:stretch>
            <a:fillRect/>
          </a:stretch>
        </p:blipFill>
        <p:spPr>
          <a:xfrm>
            <a:off x="7660341" y="613806"/>
            <a:ext cx="3445809" cy="5206067"/>
          </a:xfrm>
          <a:prstGeom prst="rect">
            <a:avLst/>
          </a:prstGeom>
        </p:spPr>
      </p:pic>
      <p:sp>
        <p:nvSpPr>
          <p:cNvPr id="6" name="TextBox 5">
            <a:extLst>
              <a:ext uri="{FF2B5EF4-FFF2-40B4-BE49-F238E27FC236}">
                <a16:creationId xmlns:a16="http://schemas.microsoft.com/office/drawing/2014/main" id="{426BBB74-6443-9069-675B-642B0094DFB6}"/>
              </a:ext>
            </a:extLst>
          </p:cNvPr>
          <p:cNvSpPr txBox="1"/>
          <p:nvPr/>
        </p:nvSpPr>
        <p:spPr>
          <a:xfrm>
            <a:off x="8108576" y="5874862"/>
            <a:ext cx="2800350" cy="369332"/>
          </a:xfrm>
          <a:prstGeom prst="rect">
            <a:avLst/>
          </a:prstGeom>
          <a:noFill/>
        </p:spPr>
        <p:txBody>
          <a:bodyPr wrap="square">
            <a:spAutoFit/>
          </a:bodyPr>
          <a:lstStyle/>
          <a:p>
            <a:r>
              <a:rPr lang="ro-RO" sz="1800" dirty="0">
                <a:effectLst/>
                <a:latin typeface="Times New Roman" panose="02020603050405020304" pitchFamily="18" charset="0"/>
                <a:ea typeface="Times New Roman" panose="02020603050405020304" pitchFamily="18" charset="0"/>
              </a:rPr>
              <a:t>Răspândirea</a:t>
            </a:r>
            <a:r>
              <a:rPr lang="ro-RO" sz="1800" spc="-10" dirty="0">
                <a:effectLst/>
                <a:latin typeface="Times New Roman" panose="02020603050405020304" pitchFamily="18" charset="0"/>
                <a:ea typeface="Times New Roman" panose="02020603050405020304" pitchFamily="18" charset="0"/>
              </a:rPr>
              <a:t> aminoacizilor</a:t>
            </a:r>
            <a:endParaRPr lang="en-US" dirty="0"/>
          </a:p>
        </p:txBody>
      </p:sp>
    </p:spTree>
    <p:extLst>
      <p:ext uri="{BB962C8B-B14F-4D97-AF65-F5344CB8AC3E}">
        <p14:creationId xmlns:p14="http://schemas.microsoft.com/office/powerpoint/2010/main" val="7789637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4484-E9D4-4829-A14F-89BB76704F94}"/>
              </a:ext>
            </a:extLst>
          </p:cNvPr>
          <p:cNvSpPr>
            <a:spLocks noGrp="1"/>
          </p:cNvSpPr>
          <p:nvPr>
            <p:ph type="title"/>
          </p:nvPr>
        </p:nvSpPr>
        <p:spPr>
          <a:xfrm>
            <a:off x="838200" y="365125"/>
            <a:ext cx="4171950" cy="739775"/>
          </a:xfrm>
        </p:spPr>
        <p:txBody>
          <a:bodyPr/>
          <a:lstStyle/>
          <a:p>
            <a:r>
              <a:rPr lang="ro-RO" b="1" i="1" spc="-10" dirty="0" err="1">
                <a:latin typeface="Times New Roman" panose="02020603050405020304" pitchFamily="18" charset="0"/>
                <a:ea typeface="Times New Roman" panose="02020603050405020304" pitchFamily="18" charset="0"/>
              </a:rPr>
              <a:t>Hidrofobicitatea</a:t>
            </a:r>
            <a:endParaRPr lang="en-US" dirty="0"/>
          </a:p>
        </p:txBody>
      </p:sp>
      <p:sp>
        <p:nvSpPr>
          <p:cNvPr id="3" name="Content Placeholder 2">
            <a:extLst>
              <a:ext uri="{FF2B5EF4-FFF2-40B4-BE49-F238E27FC236}">
                <a16:creationId xmlns:a16="http://schemas.microsoft.com/office/drawing/2014/main" id="{13E5F190-A2E1-0F0B-AFEE-3E8D145348FA}"/>
              </a:ext>
            </a:extLst>
          </p:cNvPr>
          <p:cNvSpPr>
            <a:spLocks noGrp="1"/>
          </p:cNvSpPr>
          <p:nvPr>
            <p:ph idx="1"/>
          </p:nvPr>
        </p:nvSpPr>
        <p:spPr>
          <a:xfrm>
            <a:off x="457200" y="1253331"/>
            <a:ext cx="11353800" cy="5239544"/>
          </a:xfrm>
        </p:spPr>
        <p:txBody>
          <a:bodyPr>
            <a:normAutofit lnSpcReduction="10000"/>
          </a:bodyPr>
          <a:lstStyle/>
          <a:p>
            <a:pPr marL="0" marR="206375" lvl="0" indent="0" algn="just">
              <a:spcBef>
                <a:spcPts val="580"/>
              </a:spcBef>
              <a:buSzPts val="1000"/>
              <a:buNone/>
              <a:tabLst>
                <a:tab pos="650240" algn="l"/>
              </a:tabLst>
            </a:pPr>
            <a:r>
              <a:rPr lang="ro-RO" b="1" i="1" spc="-15" dirty="0">
                <a:latin typeface="Times New Roman" panose="02020603050405020304" pitchFamily="18" charset="0"/>
                <a:ea typeface="Times New Roman" panose="02020603050405020304" pitchFamily="18" charset="0"/>
              </a:rPr>
              <a:t>A) Grupările din radicali R sunt foarte variate, cu </a:t>
            </a:r>
            <a:r>
              <a:rPr lang="ro-RO" b="1" i="1" spc="-15" dirty="0" err="1">
                <a:latin typeface="Times New Roman" panose="02020603050405020304" pitchFamily="18" charset="0"/>
                <a:ea typeface="Times New Roman" panose="02020603050405020304" pitchFamily="18" charset="0"/>
              </a:rPr>
              <a:t>proprietăţi</a:t>
            </a:r>
            <a:r>
              <a:rPr lang="ro-RO" b="1" i="1" spc="-15" dirty="0">
                <a:latin typeface="Times New Roman" panose="02020603050405020304" pitchFamily="18" charset="0"/>
                <a:ea typeface="Times New Roman" panose="02020603050405020304" pitchFamily="18" charset="0"/>
              </a:rPr>
              <a:t> diferite</a:t>
            </a:r>
            <a:r>
              <a:rPr lang="ro-RO" spc="-15" dirty="0">
                <a:latin typeface="Times New Roman" panose="02020603050405020304" pitchFamily="18" charset="0"/>
                <a:ea typeface="Times New Roman" panose="02020603050405020304" pitchFamily="18" charset="0"/>
              </a:rPr>
              <a:t>, ceea ce conferă aminoacizilor –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prin ei, proteinelor – o paletă largă de </a:t>
            </a:r>
            <a:r>
              <a:rPr lang="ro-RO" spc="-15" dirty="0" err="1">
                <a:latin typeface="Times New Roman" panose="02020603050405020304" pitchFamily="18" charset="0"/>
                <a:ea typeface="Times New Roman" panose="02020603050405020304" pitchFamily="18" charset="0"/>
              </a:rPr>
              <a:t>proprietăţi</a:t>
            </a:r>
            <a:r>
              <a:rPr lang="ro-RO" spc="-15" dirty="0">
                <a:latin typeface="Times New Roman" panose="02020603050405020304" pitchFamily="18" charset="0"/>
                <a:ea typeface="Times New Roman" panose="02020603050405020304" pitchFamily="18" charset="0"/>
              </a:rPr>
              <a:t>. În </a:t>
            </a:r>
            <a:r>
              <a:rPr lang="ro-RO" spc="-15" dirty="0" err="1">
                <a:latin typeface="Times New Roman" panose="02020603050405020304" pitchFamily="18" charset="0"/>
                <a:ea typeface="Times New Roman" panose="02020603050405020304" pitchFamily="18" charset="0"/>
              </a:rPr>
              <a:t>funcţie</a:t>
            </a:r>
            <a:r>
              <a:rPr lang="ro-RO" spc="-15" dirty="0">
                <a:latin typeface="Times New Roman" panose="02020603050405020304" pitchFamily="18" charset="0"/>
                <a:ea typeface="Times New Roman" panose="02020603050405020304" pitchFamily="18" charset="0"/>
              </a:rPr>
              <a:t> de aceste grupări putem face o clasificare a AA (figura 3.1.4.a)</a:t>
            </a:r>
            <a:endParaRPr lang="en-US" spc="-15" dirty="0">
              <a:latin typeface="Times New Roman" panose="02020603050405020304" pitchFamily="18" charset="0"/>
              <a:ea typeface="Times New Roman" panose="02020603050405020304" pitchFamily="18" charset="0"/>
            </a:endParaRPr>
          </a:p>
          <a:p>
            <a:pPr>
              <a:lnSpc>
                <a:spcPts val="1150"/>
              </a:lnSpc>
              <a:buSzPts val="1000"/>
              <a:buFont typeface="Wingdings" panose="05000000000000000000" pitchFamily="2" charset="2"/>
              <a:buChar char="q"/>
              <a:tabLst>
                <a:tab pos="421640" algn="l"/>
              </a:tabLst>
            </a:pPr>
            <a:r>
              <a:rPr lang="ro-RO" dirty="0">
                <a:latin typeface="Times New Roman" panose="02020603050405020304" pitchFamily="18" charset="0"/>
                <a:ea typeface="Times New Roman" panose="02020603050405020304" pitchFamily="18" charset="0"/>
              </a:rPr>
              <a:t>AA</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grupări</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nepolare:</a:t>
            </a:r>
            <a:r>
              <a:rPr lang="ro-RO" spc="-2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Gly</a:t>
            </a:r>
            <a:r>
              <a:rPr lang="ro-RO" dirty="0">
                <a:latin typeface="Times New Roman" panose="02020603050405020304" pitchFamily="18" charset="0"/>
                <a:ea typeface="Times New Roman" panose="02020603050405020304" pitchFamily="18" charset="0"/>
              </a:rPr>
              <a:t>,</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Ala,</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Val,</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Leu,</a:t>
            </a:r>
            <a:r>
              <a:rPr lang="ro-RO" spc="-2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Ile</a:t>
            </a:r>
            <a:r>
              <a:rPr lang="ro-RO" dirty="0">
                <a:latin typeface="Times New Roman" panose="02020603050405020304" pitchFamily="18" charset="0"/>
                <a:ea typeface="Times New Roman" panose="02020603050405020304" pitchFamily="18" charset="0"/>
              </a:rPr>
              <a:t>,</a:t>
            </a:r>
            <a:r>
              <a:rPr lang="ro-RO" spc="-20" dirty="0">
                <a:latin typeface="Times New Roman" panose="02020603050405020304" pitchFamily="18" charset="0"/>
                <a:ea typeface="Times New Roman" panose="02020603050405020304" pitchFamily="18" charset="0"/>
              </a:rPr>
              <a:t> </a:t>
            </a:r>
            <a:r>
              <a:rPr lang="ro-RO" spc="-20" dirty="0" err="1">
                <a:latin typeface="Times New Roman" panose="02020603050405020304" pitchFamily="18" charset="0"/>
                <a:ea typeface="Times New Roman" panose="02020603050405020304" pitchFamily="18" charset="0"/>
              </a:rPr>
              <a:t>Phe</a:t>
            </a:r>
            <a:r>
              <a:rPr lang="ro-RO" spc="-20"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R="207010">
              <a:spcBef>
                <a:spcPts val="5"/>
              </a:spcBef>
              <a:buSzPts val="1000"/>
              <a:buFont typeface="Wingdings" panose="05000000000000000000" pitchFamily="2" charset="2"/>
              <a:buChar char="q"/>
              <a:tabLst>
                <a:tab pos="422275" algn="l"/>
              </a:tabLst>
            </a:pPr>
            <a:r>
              <a:rPr lang="ro-RO" dirty="0">
                <a:latin typeface="Times New Roman" panose="02020603050405020304" pitchFamily="18" charset="0"/>
                <a:ea typeface="Times New Roman" panose="02020603050405020304" pitchFamily="18" charset="0"/>
              </a:rPr>
              <a:t>AA cu grupări polare neîncărcate electric: Ser, </a:t>
            </a:r>
            <a:r>
              <a:rPr lang="ro-RO" dirty="0" err="1">
                <a:latin typeface="Times New Roman" panose="02020603050405020304" pitchFamily="18" charset="0"/>
                <a:ea typeface="Times New Roman" panose="02020603050405020304" pitchFamily="18" charset="0"/>
              </a:rPr>
              <a:t>Thr</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Cys</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Met</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Asn</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Gln</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Tyr</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Trp</a:t>
            </a:r>
            <a:r>
              <a:rPr lang="ro-RO" dirty="0">
                <a:latin typeface="Times New Roman" panose="02020603050405020304" pitchFamily="18" charset="0"/>
                <a:ea typeface="Times New Roman" panose="02020603050405020304" pitchFamily="18" charset="0"/>
              </a:rPr>
              <a:t>, </a:t>
            </a:r>
            <a:r>
              <a:rPr lang="ro-RO" spc="-20" dirty="0">
                <a:latin typeface="Times New Roman" panose="02020603050405020304" pitchFamily="18" charset="0"/>
                <a:ea typeface="Times New Roman" panose="02020603050405020304" pitchFamily="18" charset="0"/>
              </a:rPr>
              <a:t>Pro,</a:t>
            </a:r>
            <a:endParaRPr lang="en-US" dirty="0">
              <a:latin typeface="Times New Roman" panose="02020603050405020304" pitchFamily="18" charset="0"/>
              <a:ea typeface="Times New Roman" panose="02020603050405020304" pitchFamily="18" charset="0"/>
            </a:endParaRPr>
          </a:p>
          <a:p>
            <a:pPr>
              <a:spcBef>
                <a:spcPts val="5"/>
              </a:spcBef>
              <a:buSzPts val="1000"/>
              <a:buFont typeface="Wingdings" panose="05000000000000000000" pitchFamily="2" charset="2"/>
              <a:buChar char="q"/>
              <a:tabLst>
                <a:tab pos="421640" algn="l"/>
              </a:tabLst>
            </a:pPr>
            <a:r>
              <a:rPr lang="ro-RO" dirty="0">
                <a:latin typeface="Times New Roman" panose="02020603050405020304" pitchFamily="18" charset="0"/>
                <a:ea typeface="Times New Roman" panose="02020603050405020304" pitchFamily="18" charset="0"/>
              </a:rPr>
              <a:t>AA</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grupări</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polare</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caracter</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acid:</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Asp,</a:t>
            </a:r>
            <a:r>
              <a:rPr lang="ro-RO" spc="-20" dirty="0">
                <a:latin typeface="Times New Roman" panose="02020603050405020304" pitchFamily="18" charset="0"/>
                <a:ea typeface="Times New Roman" panose="02020603050405020304" pitchFamily="18" charset="0"/>
              </a:rPr>
              <a:t> </a:t>
            </a:r>
            <a:r>
              <a:rPr lang="ro-RO" spc="-20" dirty="0" err="1">
                <a:latin typeface="Times New Roman" panose="02020603050405020304" pitchFamily="18" charset="0"/>
                <a:ea typeface="Times New Roman" panose="02020603050405020304" pitchFamily="18" charset="0"/>
              </a:rPr>
              <a:t>Glu</a:t>
            </a:r>
            <a:r>
              <a:rPr lang="ro-RO" spc="-20"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buSzPts val="1000"/>
              <a:buFont typeface="Wingdings" panose="05000000000000000000" pitchFamily="2" charset="2"/>
              <a:buChar char="q"/>
              <a:tabLst>
                <a:tab pos="421640" algn="l"/>
              </a:tabLst>
            </a:pPr>
            <a:r>
              <a:rPr lang="ro-RO" dirty="0">
                <a:latin typeface="Times New Roman" panose="02020603050405020304" pitchFamily="18" charset="0"/>
                <a:ea typeface="Times New Roman" panose="02020603050405020304" pitchFamily="18" charset="0"/>
              </a:rPr>
              <a:t>AA</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grupări</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polare</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caracter</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bazic:</a:t>
            </a:r>
            <a:r>
              <a:rPr lang="ro-RO" spc="-20"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Arg</a:t>
            </a:r>
            <a:r>
              <a:rPr lang="ro-RO" dirty="0">
                <a:latin typeface="Times New Roman" panose="02020603050405020304" pitchFamily="18" charset="0"/>
                <a:ea typeface="Times New Roman" panose="02020603050405020304" pitchFamily="18" charset="0"/>
              </a:rPr>
              <a:t>,</a:t>
            </a:r>
            <a:r>
              <a:rPr lang="ro-RO" spc="-15" dirty="0">
                <a:latin typeface="Times New Roman" panose="02020603050405020304" pitchFamily="18" charset="0"/>
                <a:ea typeface="Times New Roman" panose="02020603050405020304" pitchFamily="18" charset="0"/>
              </a:rPr>
              <a:t> </a:t>
            </a:r>
            <a:r>
              <a:rPr lang="ro-RO" spc="-20" dirty="0" err="1">
                <a:latin typeface="Times New Roman" panose="02020603050405020304" pitchFamily="18" charset="0"/>
                <a:ea typeface="Times New Roman" panose="02020603050405020304" pitchFamily="18" charset="0"/>
              </a:rPr>
              <a:t>Lys</a:t>
            </a:r>
            <a:r>
              <a:rPr lang="ro-RO" spc="-20" dirty="0">
                <a:latin typeface="Times New Roman" panose="02020603050405020304" pitchFamily="18" charset="0"/>
                <a:ea typeface="Times New Roman" panose="02020603050405020304" pitchFamily="18" charset="0"/>
              </a:rPr>
              <a:t>.</a:t>
            </a:r>
            <a:r>
              <a:rPr lang="ro-RO" spc="-15" dirty="0">
                <a:latin typeface="Times New Roman" panose="02020603050405020304" pitchFamily="18" charset="0"/>
                <a:ea typeface="Times New Roman" panose="02020603050405020304" pitchFamily="18" charset="0"/>
              </a:rPr>
              <a:t> </a:t>
            </a:r>
          </a:p>
          <a:p>
            <a:pPr marL="0" indent="0">
              <a:buSzPts val="1000"/>
              <a:buNone/>
              <a:tabLst>
                <a:tab pos="421640" algn="l"/>
              </a:tabLst>
            </a:pPr>
            <a:r>
              <a:rPr lang="ro-RO" b="1" i="1" spc="-15" dirty="0">
                <a:latin typeface="Times New Roman" panose="02020603050405020304" pitchFamily="18" charset="0"/>
                <a:ea typeface="Times New Roman" panose="02020603050405020304" pitchFamily="18" charset="0"/>
              </a:rPr>
              <a:t>B) Polaritatea grupărilor determină </a:t>
            </a:r>
            <a:r>
              <a:rPr lang="ro-RO" b="1" i="1" spc="-15" dirty="0" err="1">
                <a:latin typeface="Times New Roman" panose="02020603050405020304" pitchFamily="18" charset="0"/>
                <a:ea typeface="Times New Roman" panose="02020603050405020304" pitchFamily="18" charset="0"/>
              </a:rPr>
              <a:t>şi</a:t>
            </a:r>
            <a:r>
              <a:rPr lang="ro-RO" b="1" i="1" spc="-15" dirty="0">
                <a:latin typeface="Times New Roman" panose="02020603050405020304" pitchFamily="18" charset="0"/>
                <a:ea typeface="Times New Roman" panose="02020603050405020304" pitchFamily="18" charset="0"/>
              </a:rPr>
              <a:t> solubilitatea lor în apă. </a:t>
            </a:r>
          </a:p>
          <a:p>
            <a:pPr marL="0" indent="0">
              <a:buSzPts val="1000"/>
              <a:buNone/>
              <a:tabLst>
                <a:tab pos="421640" algn="l"/>
              </a:tabLst>
            </a:pPr>
            <a:r>
              <a:rPr lang="ro-RO" spc="-15" dirty="0">
                <a:latin typeface="Times New Roman" panose="02020603050405020304" pitchFamily="18" charset="0"/>
                <a:ea typeface="Times New Roman" panose="02020603050405020304" pitchFamily="18" charset="0"/>
              </a:rPr>
              <a:t>Astfel AA cu</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grupări polare sunt hidrofobi, cei cu sarcină sunt hidrofili, iar cei cu grupări polare neîncărcate electric sunt relativ solubili prin </a:t>
            </a:r>
            <a:r>
              <a:rPr lang="ro-RO" spc="-15" dirty="0" err="1">
                <a:latin typeface="Times New Roman" panose="02020603050405020304" pitchFamily="18" charset="0"/>
                <a:ea typeface="Times New Roman" panose="02020603050405020304" pitchFamily="18" charset="0"/>
              </a:rPr>
              <a:t>punţile</a:t>
            </a:r>
            <a:r>
              <a:rPr lang="ro-RO" spc="-15" dirty="0">
                <a:latin typeface="Times New Roman" panose="02020603050405020304" pitchFamily="18" charset="0"/>
                <a:ea typeface="Times New Roman" panose="02020603050405020304" pitchFamily="18" charset="0"/>
              </a:rPr>
              <a:t> de hidrogen care se pot forma.</a:t>
            </a:r>
            <a:endParaRPr lang="en-US" spc="-15" dirty="0">
              <a:latin typeface="Times New Roman" panose="02020603050405020304" pitchFamily="18" charset="0"/>
              <a:ea typeface="Times New Roman" panose="02020603050405020304" pitchFamily="18" charset="0"/>
            </a:endParaRPr>
          </a:p>
          <a:p>
            <a:pPr>
              <a:buSzPts val="1000"/>
              <a:buFont typeface="Wingdings" panose="05000000000000000000" pitchFamily="2" charset="2"/>
              <a:buChar char="q"/>
              <a:tabLst>
                <a:tab pos="421640" algn="l"/>
              </a:tabLst>
            </a:pP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580943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75015C0-533D-8899-C0C8-489AA56F9E15}"/>
              </a:ext>
            </a:extLst>
          </p:cNvPr>
          <p:cNvPicPr>
            <a:picLocks noChangeAspect="1"/>
          </p:cNvPicPr>
          <p:nvPr/>
        </p:nvPicPr>
        <p:blipFill>
          <a:blip r:embed="rId2"/>
          <a:stretch>
            <a:fillRect/>
          </a:stretch>
        </p:blipFill>
        <p:spPr>
          <a:xfrm>
            <a:off x="2237107" y="1639355"/>
            <a:ext cx="8353890" cy="3579290"/>
          </a:xfrm>
          <a:prstGeom prst="rect">
            <a:avLst/>
          </a:prstGeom>
        </p:spPr>
      </p:pic>
    </p:spTree>
    <p:extLst>
      <p:ext uri="{BB962C8B-B14F-4D97-AF65-F5344CB8AC3E}">
        <p14:creationId xmlns:p14="http://schemas.microsoft.com/office/powerpoint/2010/main" val="18486257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D0607-7CC6-A9ED-9F6C-38032C7EF5D6}"/>
              </a:ext>
            </a:extLst>
          </p:cNvPr>
          <p:cNvSpPr>
            <a:spLocks noGrp="1"/>
          </p:cNvSpPr>
          <p:nvPr>
            <p:ph idx="1"/>
          </p:nvPr>
        </p:nvSpPr>
        <p:spPr>
          <a:xfrm>
            <a:off x="381000" y="266700"/>
            <a:ext cx="10972800" cy="6224349"/>
          </a:xfrm>
        </p:spPr>
        <p:txBody>
          <a:bodyPr/>
          <a:lstStyle/>
          <a:p>
            <a:pPr marL="0" marR="0" lvl="0" indent="0" algn="just">
              <a:spcBef>
                <a:spcPts val="595"/>
              </a:spcBef>
              <a:buSzPts val="1000"/>
              <a:buNone/>
              <a:tabLst>
                <a:tab pos="662940" algn="l"/>
              </a:tabLst>
            </a:pPr>
            <a:r>
              <a:rPr lang="ro-RO" spc="-15" dirty="0">
                <a:latin typeface="Times New Roman" panose="02020603050405020304" pitchFamily="18" charset="0"/>
                <a:ea typeface="Times New Roman" panose="02020603050405020304" pitchFamily="18" charset="0"/>
              </a:rPr>
              <a:t>C) </a:t>
            </a:r>
            <a:r>
              <a:rPr lang="ro-RO" b="1" i="1" spc="-15" dirty="0">
                <a:latin typeface="Times New Roman" panose="02020603050405020304" pitchFamily="18" charset="0"/>
                <a:ea typeface="Times New Roman" panose="02020603050405020304" pitchFamily="18" charset="0"/>
              </a:rPr>
              <a:t>Scări de</a:t>
            </a:r>
            <a:r>
              <a:rPr lang="ro-RO" b="1" i="1" spc="-10" dirty="0">
                <a:latin typeface="Times New Roman" panose="02020603050405020304" pitchFamily="18" charset="0"/>
                <a:ea typeface="Times New Roman" panose="02020603050405020304" pitchFamily="18" charset="0"/>
              </a:rPr>
              <a:t> </a:t>
            </a:r>
            <a:r>
              <a:rPr lang="ro-RO" b="1" i="1" spc="-10" dirty="0" err="1">
                <a:latin typeface="Times New Roman" panose="02020603050405020304" pitchFamily="18" charset="0"/>
                <a:ea typeface="Times New Roman" panose="02020603050405020304" pitchFamily="18" charset="0"/>
              </a:rPr>
              <a:t>hidrofobicitate</a:t>
            </a:r>
            <a:endParaRPr lang="en-US" b="1" i="1" spc="-15" dirty="0">
              <a:latin typeface="Times New Roman" panose="02020603050405020304" pitchFamily="18" charset="0"/>
              <a:ea typeface="Times New Roman" panose="02020603050405020304" pitchFamily="18" charset="0"/>
            </a:endParaRPr>
          </a:p>
          <a:p>
            <a:pPr marL="206375" marR="196850" indent="228600" algn="just">
              <a:spcBef>
                <a:spcPts val="5"/>
              </a:spcBef>
              <a:buNone/>
            </a:pPr>
            <a:r>
              <a:rPr lang="ro-RO" dirty="0">
                <a:latin typeface="Times New Roman" panose="02020603050405020304" pitchFamily="18" charset="0"/>
                <a:ea typeface="Times New Roman" panose="02020603050405020304" pitchFamily="18" charset="0"/>
              </a:rPr>
              <a:t>Evaluarea gradului de </a:t>
            </a:r>
            <a:r>
              <a:rPr lang="ro-RO" dirty="0" err="1">
                <a:latin typeface="Times New Roman" panose="02020603050405020304" pitchFamily="18" charset="0"/>
                <a:ea typeface="Times New Roman" panose="02020603050405020304" pitchFamily="18" charset="0"/>
              </a:rPr>
              <a:t>hidrofobicitate</a:t>
            </a:r>
            <a:r>
              <a:rPr lang="ro-RO" dirty="0">
                <a:latin typeface="Times New Roman" panose="02020603050405020304" pitchFamily="18" charset="0"/>
                <a:ea typeface="Times New Roman" panose="02020603050405020304" pitchFamily="18" charset="0"/>
              </a:rPr>
              <a:t> al unei molecule este dificilă, fiind cel mai adesea bazată pe </a:t>
            </a:r>
            <a:r>
              <a:rPr lang="ro-RO" dirty="0" err="1">
                <a:latin typeface="Times New Roman" panose="02020603050405020304" pitchFamily="18" charset="0"/>
                <a:ea typeface="Times New Roman" panose="02020603050405020304" pitchFamily="18" charset="0"/>
              </a:rPr>
              <a:t>partiţia</a:t>
            </a:r>
            <a:r>
              <a:rPr lang="ro-RO" dirty="0">
                <a:latin typeface="Times New Roman" panose="02020603050405020304" pitchFamily="18" charset="0"/>
                <a:ea typeface="Times New Roman" panose="02020603050405020304" pitchFamily="18" charset="0"/>
              </a:rPr>
              <a:t> moleculei între </a:t>
            </a:r>
            <a:r>
              <a:rPr lang="ro-RO" dirty="0" err="1">
                <a:latin typeface="Times New Roman" panose="02020603050405020304" pitchFamily="18" charset="0"/>
                <a:ea typeface="Times New Roman" panose="02020603050405020304" pitchFamily="18" charset="0"/>
              </a:rPr>
              <a:t>diferiţi</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solvenţi</a:t>
            </a:r>
            <a:r>
              <a:rPr lang="ro-RO" dirty="0">
                <a:latin typeface="Times New Roman" panose="02020603050405020304" pitchFamily="18" charset="0"/>
                <a:ea typeface="Times New Roman" panose="02020603050405020304" pitchFamily="18" charset="0"/>
              </a:rPr>
              <a:t>. În </a:t>
            </a:r>
            <a:r>
              <a:rPr lang="ro-RO" dirty="0" err="1">
                <a:latin typeface="Times New Roman" panose="02020603050405020304" pitchFamily="18" charset="0"/>
                <a:ea typeface="Times New Roman" panose="02020603050405020304" pitchFamily="18" charset="0"/>
              </a:rPr>
              <a:t>funcţie</a:t>
            </a:r>
            <a:r>
              <a:rPr lang="ro-RO" dirty="0">
                <a:latin typeface="Times New Roman" panose="02020603050405020304" pitchFamily="18" charset="0"/>
                <a:ea typeface="Times New Roman" panose="02020603050405020304" pitchFamily="18" charset="0"/>
              </a:rPr>
              <a:t> de </a:t>
            </a:r>
            <a:r>
              <a:rPr lang="ro-RO" dirty="0" err="1">
                <a:latin typeface="Times New Roman" panose="02020603050405020304" pitchFamily="18" charset="0"/>
                <a:ea typeface="Times New Roman" panose="02020603050405020304" pitchFamily="18" charset="0"/>
              </a:rPr>
              <a:t>solvenţii</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folosiţi</a:t>
            </a:r>
            <a:r>
              <a:rPr lang="ro-RO" dirty="0">
                <a:latin typeface="Times New Roman" panose="02020603050405020304" pitchFamily="18" charset="0"/>
                <a:ea typeface="Times New Roman" panose="02020603050405020304" pitchFamily="18" charset="0"/>
              </a:rPr>
              <a:t> s-au stabilit diverse scări care ierarhizează aminoacizii figura 3.1.4.b, dreapta.</a:t>
            </a:r>
            <a:endParaRPr lang="en-US" dirty="0">
              <a:latin typeface="Times New Roman" panose="02020603050405020304" pitchFamily="18" charset="0"/>
              <a:ea typeface="Times New Roman" panose="02020603050405020304" pitchFamily="18" charset="0"/>
            </a:endParaRPr>
          </a:p>
          <a:p>
            <a:endParaRPr lang="en-US" dirty="0"/>
          </a:p>
        </p:txBody>
      </p:sp>
      <p:pic>
        <p:nvPicPr>
          <p:cNvPr id="4" name="Image 267">
            <a:extLst>
              <a:ext uri="{FF2B5EF4-FFF2-40B4-BE49-F238E27FC236}">
                <a16:creationId xmlns:a16="http://schemas.microsoft.com/office/drawing/2014/main" id="{8298A3A5-1EB1-40D8-0FAA-E4E1413F7A4A}"/>
              </a:ext>
            </a:extLst>
          </p:cNvPr>
          <p:cNvPicPr/>
          <p:nvPr/>
        </p:nvPicPr>
        <p:blipFill>
          <a:blip r:embed="rId2" cstate="print"/>
          <a:stretch>
            <a:fillRect/>
          </a:stretch>
        </p:blipFill>
        <p:spPr>
          <a:xfrm>
            <a:off x="2890837" y="2230834"/>
            <a:ext cx="6867525" cy="4260215"/>
          </a:xfrm>
          <a:prstGeom prst="rect">
            <a:avLst/>
          </a:prstGeom>
        </p:spPr>
      </p:pic>
      <p:sp>
        <p:nvSpPr>
          <p:cNvPr id="6" name="TextBox 5">
            <a:extLst>
              <a:ext uri="{FF2B5EF4-FFF2-40B4-BE49-F238E27FC236}">
                <a16:creationId xmlns:a16="http://schemas.microsoft.com/office/drawing/2014/main" id="{D130F84E-D619-1A65-064F-424107D64BA6}"/>
              </a:ext>
            </a:extLst>
          </p:cNvPr>
          <p:cNvSpPr txBox="1"/>
          <p:nvPr/>
        </p:nvSpPr>
        <p:spPr>
          <a:xfrm>
            <a:off x="3829050" y="6491049"/>
            <a:ext cx="6096000" cy="369332"/>
          </a:xfrm>
          <a:prstGeom prst="rect">
            <a:avLst/>
          </a:prstGeom>
          <a:noFill/>
        </p:spPr>
        <p:txBody>
          <a:bodyPr wrap="square">
            <a:spAutoFit/>
          </a:bodyPr>
          <a:lstStyle/>
          <a:p>
            <a:r>
              <a:rPr lang="ro-RO" sz="1800" dirty="0">
                <a:effectLst/>
                <a:latin typeface="Times New Roman" panose="02020603050405020304" pitchFamily="18" charset="0"/>
                <a:ea typeface="Times New Roman" panose="02020603050405020304" pitchFamily="18" charset="0"/>
              </a:rPr>
              <a:t>.3.1.4.b </a:t>
            </a:r>
            <a:r>
              <a:rPr lang="ro-RO" sz="1800" spc="-40" dirty="0">
                <a:effectLst/>
                <a:latin typeface="Times New Roman" panose="02020603050405020304" pitchFamily="18" charset="0"/>
                <a:ea typeface="Times New Roman" panose="02020603050405020304" pitchFamily="18" charset="0"/>
              </a:rPr>
              <a:t> </a:t>
            </a:r>
            <a:r>
              <a:rPr lang="ro-RO" sz="1800" dirty="0" err="1">
                <a:effectLst/>
                <a:latin typeface="Times New Roman" panose="02020603050405020304" pitchFamily="18" charset="0"/>
                <a:ea typeface="Times New Roman" panose="02020603050405020304" pitchFamily="18" charset="0"/>
              </a:rPr>
              <a:t>Hidrofobicitatea</a:t>
            </a:r>
            <a:r>
              <a:rPr lang="ro-RO" sz="1800" spc="-40" dirty="0">
                <a:effectLst/>
                <a:latin typeface="Times New Roman" panose="02020603050405020304" pitchFamily="18" charset="0"/>
                <a:ea typeface="Times New Roman" panose="02020603050405020304" pitchFamily="18" charset="0"/>
              </a:rPr>
              <a:t> </a:t>
            </a:r>
            <a:r>
              <a:rPr lang="ro-RO" sz="1800" spc="-10" dirty="0">
                <a:effectLst/>
                <a:latin typeface="Times New Roman" panose="02020603050405020304" pitchFamily="18" charset="0"/>
                <a:ea typeface="Times New Roman" panose="02020603050405020304" pitchFamily="18" charset="0"/>
              </a:rPr>
              <a:t>aminoacizilor</a:t>
            </a:r>
            <a:endParaRPr lang="en-US" dirty="0"/>
          </a:p>
        </p:txBody>
      </p:sp>
    </p:spTree>
    <p:extLst>
      <p:ext uri="{BB962C8B-B14F-4D97-AF65-F5344CB8AC3E}">
        <p14:creationId xmlns:p14="http://schemas.microsoft.com/office/powerpoint/2010/main" val="40141058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FB271-6830-3F58-10E1-8B6DF7141EE1}"/>
              </a:ext>
            </a:extLst>
          </p:cNvPr>
          <p:cNvSpPr>
            <a:spLocks noGrp="1"/>
          </p:cNvSpPr>
          <p:nvPr>
            <p:ph type="title"/>
          </p:nvPr>
        </p:nvSpPr>
        <p:spPr/>
        <p:txBody>
          <a:bodyPr/>
          <a:lstStyle/>
          <a:p>
            <a:r>
              <a:rPr lang="ro-RO" b="1" i="1" spc="-10" dirty="0">
                <a:latin typeface="Times New Roman" panose="02020603050405020304" pitchFamily="18" charset="0"/>
                <a:ea typeface="Times New Roman" panose="02020603050405020304" pitchFamily="18" charset="0"/>
              </a:rPr>
              <a:t>Proteine</a:t>
            </a:r>
            <a:endParaRPr lang="en-US" dirty="0"/>
          </a:p>
        </p:txBody>
      </p:sp>
      <p:sp>
        <p:nvSpPr>
          <p:cNvPr id="3" name="Content Placeholder 2">
            <a:extLst>
              <a:ext uri="{FF2B5EF4-FFF2-40B4-BE49-F238E27FC236}">
                <a16:creationId xmlns:a16="http://schemas.microsoft.com/office/drawing/2014/main" id="{D0036C2F-843C-60D4-20E5-89B8F644CCCD}"/>
              </a:ext>
            </a:extLst>
          </p:cNvPr>
          <p:cNvSpPr>
            <a:spLocks noGrp="1"/>
          </p:cNvSpPr>
          <p:nvPr>
            <p:ph idx="1"/>
          </p:nvPr>
        </p:nvSpPr>
        <p:spPr>
          <a:xfrm>
            <a:off x="552450" y="1143000"/>
            <a:ext cx="11220450" cy="5033963"/>
          </a:xfrm>
        </p:spPr>
        <p:txBody>
          <a:bodyPr>
            <a:normAutofit/>
          </a:bodyPr>
          <a:lstStyle/>
          <a:p>
            <a:pPr marL="914400" lvl="2" indent="0" algn="ctr">
              <a:spcBef>
                <a:spcPts val="1190"/>
              </a:spcBef>
              <a:buSzPts val="1200"/>
              <a:buNone/>
              <a:tabLst>
                <a:tab pos="1109345" algn="l"/>
              </a:tabLst>
            </a:pPr>
            <a:r>
              <a:rPr lang="ro-RO" sz="2800" b="1" i="1" dirty="0">
                <a:latin typeface="Times New Roman" panose="02020603050405020304" pitchFamily="18" charset="0"/>
                <a:ea typeface="Times New Roman" panose="02020603050405020304" pitchFamily="18" charset="0"/>
              </a:rPr>
              <a:t>Legătura</a:t>
            </a:r>
            <a:r>
              <a:rPr lang="ro-RO" sz="2800" b="1" i="1" spc="-20" dirty="0">
                <a:latin typeface="Times New Roman" panose="02020603050405020304" pitchFamily="18" charset="0"/>
                <a:ea typeface="Times New Roman" panose="02020603050405020304" pitchFamily="18" charset="0"/>
              </a:rPr>
              <a:t> </a:t>
            </a:r>
            <a:r>
              <a:rPr lang="ro-RO" sz="2800" b="1" i="1" spc="-10" dirty="0" err="1">
                <a:latin typeface="Times New Roman" panose="02020603050405020304" pitchFamily="18" charset="0"/>
                <a:ea typeface="Times New Roman" panose="02020603050405020304" pitchFamily="18" charset="0"/>
              </a:rPr>
              <a:t>peptidică</a:t>
            </a:r>
            <a:endParaRPr lang="ro-RO" sz="2800" b="1" i="1" spc="-10" dirty="0">
              <a:latin typeface="Times New Roman" panose="02020603050405020304" pitchFamily="18" charset="0"/>
              <a:ea typeface="Times New Roman" panose="02020603050405020304" pitchFamily="18" charset="0"/>
            </a:endParaRPr>
          </a:p>
          <a:p>
            <a:pPr marL="914400" lvl="2" indent="0">
              <a:spcBef>
                <a:spcPts val="1190"/>
              </a:spcBef>
              <a:buSzPts val="1200"/>
              <a:buNone/>
              <a:tabLst>
                <a:tab pos="1109345" algn="l"/>
              </a:tabLst>
            </a:pPr>
            <a:endParaRPr lang="en-US" sz="2800" b="1" i="1" dirty="0">
              <a:latin typeface="Times New Roman" panose="02020603050405020304" pitchFamily="18" charset="0"/>
              <a:ea typeface="Times New Roman" panose="02020603050405020304" pitchFamily="18" charset="0"/>
            </a:endParaRPr>
          </a:p>
          <a:p>
            <a:pPr marL="0" marR="0" lvl="0" indent="0">
              <a:lnSpc>
                <a:spcPts val="1145"/>
              </a:lnSpc>
              <a:spcBef>
                <a:spcPts val="585"/>
              </a:spcBef>
              <a:buSzPts val="1000"/>
              <a:buNone/>
              <a:tabLst>
                <a:tab pos="650875" algn="l"/>
              </a:tabLst>
            </a:pPr>
            <a:r>
              <a:rPr lang="ro-RO" spc="-15" dirty="0">
                <a:latin typeface="Times New Roman" panose="02020603050405020304" pitchFamily="18" charset="0"/>
                <a:ea typeface="Times New Roman" panose="02020603050405020304" pitchFamily="18" charset="0"/>
              </a:rPr>
              <a:t>A) Doi</a:t>
            </a:r>
            <a:r>
              <a:rPr lang="ro-RO" spc="8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aminoacizi</a:t>
            </a:r>
            <a:r>
              <a:rPr lang="ro-RO" spc="8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se</a:t>
            </a:r>
            <a:r>
              <a:rPr lang="ro-RO" spc="9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pot</a:t>
            </a:r>
            <a:r>
              <a:rPr lang="ro-RO" spc="8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lega</a:t>
            </a:r>
            <a:r>
              <a:rPr lang="ro-RO" spc="9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chimic</a:t>
            </a:r>
            <a:r>
              <a:rPr lang="ro-RO" spc="8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prin</a:t>
            </a:r>
            <a:r>
              <a:rPr lang="ro-RO" spc="80"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reacţia</a:t>
            </a:r>
            <a:r>
              <a:rPr lang="ro-RO" spc="9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între</a:t>
            </a:r>
            <a:r>
              <a:rPr lang="ro-RO" spc="9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gruparea</a:t>
            </a:r>
            <a:r>
              <a:rPr lang="ro-RO" spc="9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carboxil</a:t>
            </a:r>
            <a:r>
              <a:rPr lang="ro-RO" spc="80" dirty="0">
                <a:latin typeface="Times New Roman" panose="02020603050405020304" pitchFamily="18" charset="0"/>
                <a:ea typeface="Times New Roman" panose="02020603050405020304" pitchFamily="18" charset="0"/>
              </a:rPr>
              <a:t> </a:t>
            </a:r>
          </a:p>
          <a:p>
            <a:pPr marL="342900" marR="0" lvl="0" indent="-342900">
              <a:lnSpc>
                <a:spcPts val="1145"/>
              </a:lnSpc>
              <a:spcBef>
                <a:spcPts val="585"/>
              </a:spcBef>
              <a:buSzPts val="1000"/>
              <a:buFont typeface="Times New Roman" panose="02020603050405020304" pitchFamily="18" charset="0"/>
              <a:buAutoNum type="alphaUcPeriod"/>
              <a:tabLst>
                <a:tab pos="650875" algn="l"/>
              </a:tabLst>
            </a:pPr>
            <a:endParaRPr lang="ro-RO" spc="-15" dirty="0">
              <a:latin typeface="Times New Roman" panose="02020603050405020304" pitchFamily="18" charset="0"/>
              <a:ea typeface="Times New Roman" panose="02020603050405020304" pitchFamily="18" charset="0"/>
            </a:endParaRPr>
          </a:p>
          <a:p>
            <a:pPr marL="0" marR="0" lvl="0" indent="0">
              <a:lnSpc>
                <a:spcPts val="1145"/>
              </a:lnSpc>
              <a:spcBef>
                <a:spcPts val="585"/>
              </a:spcBef>
              <a:buSzPts val="1000"/>
              <a:buNone/>
              <a:tabLst>
                <a:tab pos="650875" algn="l"/>
              </a:tabLst>
            </a:pPr>
            <a:r>
              <a:rPr lang="ro-RO" spc="-15" dirty="0">
                <a:latin typeface="Times New Roman" panose="02020603050405020304" pitchFamily="18" charset="0"/>
                <a:ea typeface="Times New Roman" panose="02020603050405020304" pitchFamily="18" charset="0"/>
              </a:rPr>
              <a:t>a</a:t>
            </a:r>
            <a:r>
              <a:rPr lang="ro-RO" spc="90" dirty="0">
                <a:latin typeface="Times New Roman" panose="02020603050405020304" pitchFamily="18" charset="0"/>
                <a:ea typeface="Times New Roman" panose="02020603050405020304" pitchFamily="18" charset="0"/>
              </a:rPr>
              <a:t> </a:t>
            </a:r>
            <a:r>
              <a:rPr lang="ro-RO" spc="-20" dirty="0">
                <a:latin typeface="Times New Roman" panose="02020603050405020304" pitchFamily="18" charset="0"/>
                <a:ea typeface="Times New Roman" panose="02020603050405020304" pitchFamily="18" charset="0"/>
              </a:rPr>
              <a:t>unui </a:t>
            </a:r>
            <a:r>
              <a:rPr lang="ro-RO" dirty="0">
                <a:latin typeface="Times New Roman" panose="02020603050405020304" pitchFamily="18" charset="0"/>
                <a:ea typeface="Times New Roman" panose="02020603050405020304" pitchFamily="18" charset="0"/>
              </a:rPr>
              <a:t>AA</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gruparea</a:t>
            </a:r>
            <a:r>
              <a:rPr lang="ro-RO" spc="-20"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amino</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celuilalt,</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eliminarea</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unei</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molecule</a:t>
            </a:r>
            <a:r>
              <a:rPr lang="ro-RO" spc="-20" dirty="0">
                <a:latin typeface="Times New Roman" panose="02020603050405020304" pitchFamily="18" charset="0"/>
                <a:ea typeface="Times New Roman" panose="02020603050405020304" pitchFamily="18" charset="0"/>
              </a:rPr>
              <a:t> de apă:</a:t>
            </a:r>
            <a:endParaRPr lang="en-US" dirty="0">
              <a:latin typeface="Times New Roman" panose="02020603050405020304" pitchFamily="18" charset="0"/>
              <a:ea typeface="Times New Roman" panose="02020603050405020304" pitchFamily="18" charset="0"/>
            </a:endParaRPr>
          </a:p>
          <a:p>
            <a:pPr marL="652145" marR="0">
              <a:spcBef>
                <a:spcPts val="600"/>
              </a:spcBef>
              <a:buNone/>
            </a:pPr>
            <a:r>
              <a:rPr lang="ro-RO" b="1" dirty="0">
                <a:solidFill>
                  <a:srgbClr val="FF0000"/>
                </a:solidFill>
                <a:latin typeface="Times New Roman" panose="02020603050405020304" pitchFamily="18" charset="0"/>
                <a:ea typeface="Times New Roman" panose="02020603050405020304" pitchFamily="18" charset="0"/>
              </a:rPr>
              <a:t>H</a:t>
            </a:r>
            <a:r>
              <a:rPr lang="ro-RO" b="1" baseline="-25000" dirty="0">
                <a:solidFill>
                  <a:srgbClr val="FF0000"/>
                </a:solidFill>
                <a:latin typeface="Times New Roman" panose="02020603050405020304" pitchFamily="18" charset="0"/>
                <a:ea typeface="Times New Roman" panose="02020603050405020304" pitchFamily="18" charset="0"/>
              </a:rPr>
              <a:t>2</a:t>
            </a:r>
            <a:r>
              <a:rPr lang="ro-RO" b="1" dirty="0">
                <a:solidFill>
                  <a:srgbClr val="FF0000"/>
                </a:solidFill>
                <a:latin typeface="Times New Roman" panose="02020603050405020304" pitchFamily="18" charset="0"/>
                <a:ea typeface="Times New Roman" panose="02020603050405020304" pitchFamily="18" charset="0"/>
              </a:rPr>
              <a:t>N-CH-R</a:t>
            </a:r>
            <a:r>
              <a:rPr lang="ro-RO" b="1" baseline="-25000" dirty="0">
                <a:solidFill>
                  <a:srgbClr val="FF0000"/>
                </a:solidFill>
                <a:latin typeface="Times New Roman" panose="02020603050405020304" pitchFamily="18" charset="0"/>
                <a:ea typeface="Times New Roman" panose="02020603050405020304" pitchFamily="18" charset="0"/>
              </a:rPr>
              <a:t>1</a:t>
            </a:r>
            <a:r>
              <a:rPr lang="ro-RO" b="1" dirty="0">
                <a:solidFill>
                  <a:srgbClr val="FF0000"/>
                </a:solidFill>
                <a:latin typeface="Times New Roman" panose="02020603050405020304" pitchFamily="18" charset="0"/>
                <a:ea typeface="Times New Roman" panose="02020603050405020304" pitchFamily="18" charset="0"/>
              </a:rPr>
              <a:t>–COOH</a:t>
            </a:r>
            <a:r>
              <a:rPr lang="ro-RO" b="1" spc="-60" dirty="0">
                <a:solidFill>
                  <a:srgbClr val="FF0000"/>
                </a:solidFill>
                <a:latin typeface="Times New Roman" panose="02020603050405020304" pitchFamily="18" charset="0"/>
                <a:ea typeface="Times New Roman" panose="02020603050405020304" pitchFamily="18" charset="0"/>
              </a:rPr>
              <a:t> </a:t>
            </a:r>
            <a:r>
              <a:rPr lang="ro-RO" b="1" dirty="0">
                <a:solidFill>
                  <a:srgbClr val="FF0000"/>
                </a:solidFill>
                <a:latin typeface="Times New Roman" panose="02020603050405020304" pitchFamily="18" charset="0"/>
                <a:ea typeface="Times New Roman" panose="02020603050405020304" pitchFamily="18" charset="0"/>
              </a:rPr>
              <a:t>+</a:t>
            </a:r>
            <a:r>
              <a:rPr lang="ro-RO" b="1" spc="-60" dirty="0">
                <a:solidFill>
                  <a:srgbClr val="FF0000"/>
                </a:solidFill>
                <a:latin typeface="Times New Roman" panose="02020603050405020304" pitchFamily="18" charset="0"/>
                <a:ea typeface="Times New Roman" panose="02020603050405020304" pitchFamily="18" charset="0"/>
              </a:rPr>
              <a:t> </a:t>
            </a:r>
            <a:r>
              <a:rPr lang="ro-RO" b="1" dirty="0">
                <a:solidFill>
                  <a:srgbClr val="FF0000"/>
                </a:solidFill>
                <a:latin typeface="Times New Roman" panose="02020603050405020304" pitchFamily="18" charset="0"/>
                <a:ea typeface="Times New Roman" panose="02020603050405020304" pitchFamily="18" charset="0"/>
              </a:rPr>
              <a:t>H</a:t>
            </a:r>
            <a:r>
              <a:rPr lang="ro-RO" b="1" baseline="-25000" dirty="0">
                <a:solidFill>
                  <a:srgbClr val="FF0000"/>
                </a:solidFill>
                <a:latin typeface="Times New Roman" panose="02020603050405020304" pitchFamily="18" charset="0"/>
                <a:ea typeface="Times New Roman" panose="02020603050405020304" pitchFamily="18" charset="0"/>
              </a:rPr>
              <a:t>2</a:t>
            </a:r>
            <a:r>
              <a:rPr lang="ro-RO" b="1" dirty="0">
                <a:solidFill>
                  <a:srgbClr val="FF0000"/>
                </a:solidFill>
                <a:latin typeface="Times New Roman" panose="02020603050405020304" pitchFamily="18" charset="0"/>
                <a:ea typeface="Times New Roman" panose="02020603050405020304" pitchFamily="18" charset="0"/>
              </a:rPr>
              <a:t>N-CH-R</a:t>
            </a:r>
            <a:r>
              <a:rPr lang="ro-RO" b="1" baseline="-25000" dirty="0">
                <a:solidFill>
                  <a:srgbClr val="FF0000"/>
                </a:solidFill>
                <a:latin typeface="Times New Roman" panose="02020603050405020304" pitchFamily="18" charset="0"/>
                <a:ea typeface="Times New Roman" panose="02020603050405020304" pitchFamily="18" charset="0"/>
              </a:rPr>
              <a:t>2</a:t>
            </a:r>
            <a:r>
              <a:rPr lang="ro-RO" b="1" dirty="0">
                <a:solidFill>
                  <a:srgbClr val="FF0000"/>
                </a:solidFill>
                <a:latin typeface="Times New Roman" panose="02020603050405020304" pitchFamily="18" charset="0"/>
                <a:ea typeface="Times New Roman" panose="02020603050405020304" pitchFamily="18" charset="0"/>
              </a:rPr>
              <a:t>–COOH</a:t>
            </a:r>
            <a:r>
              <a:rPr lang="ro-RO" b="1" spc="-45" dirty="0">
                <a:solidFill>
                  <a:srgbClr val="FF0000"/>
                </a:solidFill>
                <a:latin typeface="Times New Roman" panose="02020603050405020304" pitchFamily="18" charset="0"/>
                <a:ea typeface="Times New Roman" panose="02020603050405020304" pitchFamily="18" charset="0"/>
              </a:rPr>
              <a:t> </a:t>
            </a:r>
            <a:r>
              <a:rPr lang="ro-RO" b="1" spc="-50" dirty="0">
                <a:solidFill>
                  <a:srgbClr val="FF0000"/>
                </a:solidFill>
                <a:latin typeface="Times New Roman" panose="02020603050405020304" pitchFamily="18" charset="0"/>
                <a:ea typeface="Times New Roman" panose="02020603050405020304" pitchFamily="18" charset="0"/>
              </a:rPr>
              <a:t>→</a:t>
            </a:r>
            <a:endParaRPr lang="en-US" b="1" dirty="0">
              <a:solidFill>
                <a:srgbClr val="FF0000"/>
              </a:solidFill>
              <a:latin typeface="Times New Roman" panose="02020603050405020304" pitchFamily="18" charset="0"/>
              <a:ea typeface="Times New Roman" panose="02020603050405020304" pitchFamily="18" charset="0"/>
            </a:endParaRPr>
          </a:p>
          <a:p>
            <a:pPr marL="1576070" marR="0">
              <a:spcBef>
                <a:spcPts val="15"/>
              </a:spcBef>
              <a:buNone/>
              <a:tabLst>
                <a:tab pos="3853180" algn="l"/>
              </a:tabLst>
            </a:pPr>
            <a:r>
              <a:rPr lang="ro-RO" b="1" spc="-10" dirty="0">
                <a:solidFill>
                  <a:srgbClr val="FF0000"/>
                </a:solidFill>
                <a:latin typeface="Times New Roman" panose="02020603050405020304" pitchFamily="18" charset="0"/>
                <a:ea typeface="Times New Roman" panose="02020603050405020304" pitchFamily="18" charset="0"/>
              </a:rPr>
              <a:t>H</a:t>
            </a:r>
            <a:r>
              <a:rPr lang="ro-RO" b="1" spc="-10" baseline="-25000" dirty="0">
                <a:solidFill>
                  <a:srgbClr val="FF0000"/>
                </a:solidFill>
                <a:latin typeface="Times New Roman" panose="02020603050405020304" pitchFamily="18" charset="0"/>
                <a:ea typeface="Times New Roman" panose="02020603050405020304" pitchFamily="18" charset="0"/>
              </a:rPr>
              <a:t>2</a:t>
            </a:r>
            <a:r>
              <a:rPr lang="ro-RO" b="1" spc="-10" dirty="0">
                <a:solidFill>
                  <a:srgbClr val="FF0000"/>
                </a:solidFill>
                <a:latin typeface="Times New Roman" panose="02020603050405020304" pitchFamily="18" charset="0"/>
                <a:ea typeface="Times New Roman" panose="02020603050405020304" pitchFamily="18" charset="0"/>
              </a:rPr>
              <a:t>N-CH-R</a:t>
            </a:r>
            <a:r>
              <a:rPr lang="ro-RO" b="1" spc="-10" baseline="-25000" dirty="0">
                <a:solidFill>
                  <a:srgbClr val="FF0000"/>
                </a:solidFill>
                <a:latin typeface="Times New Roman" panose="02020603050405020304" pitchFamily="18" charset="0"/>
                <a:ea typeface="Times New Roman" panose="02020603050405020304" pitchFamily="18" charset="0"/>
              </a:rPr>
              <a:t>1</a:t>
            </a:r>
            <a:r>
              <a:rPr lang="ro-RO" b="1" spc="-10" dirty="0">
                <a:solidFill>
                  <a:srgbClr val="FF0000"/>
                </a:solidFill>
                <a:latin typeface="Times New Roman" panose="02020603050405020304" pitchFamily="18" charset="0"/>
                <a:ea typeface="Times New Roman" panose="02020603050405020304" pitchFamily="18" charset="0"/>
              </a:rPr>
              <a:t>–CO-NH-CH-R</a:t>
            </a:r>
            <a:r>
              <a:rPr lang="ro-RO" b="1" spc="-10" baseline="-25000" dirty="0">
                <a:solidFill>
                  <a:srgbClr val="FF0000"/>
                </a:solidFill>
                <a:latin typeface="Times New Roman" panose="02020603050405020304" pitchFamily="18" charset="0"/>
                <a:ea typeface="Times New Roman" panose="02020603050405020304" pitchFamily="18" charset="0"/>
              </a:rPr>
              <a:t>2</a:t>
            </a:r>
            <a:r>
              <a:rPr lang="ro-RO" b="1" spc="-10" dirty="0">
                <a:solidFill>
                  <a:srgbClr val="FF0000"/>
                </a:solidFill>
                <a:latin typeface="Times New Roman" panose="02020603050405020304" pitchFamily="18" charset="0"/>
                <a:ea typeface="Times New Roman" panose="02020603050405020304" pitchFamily="18" charset="0"/>
              </a:rPr>
              <a:t>–COOH</a:t>
            </a:r>
            <a:r>
              <a:rPr lang="ro-RO" dirty="0">
                <a:latin typeface="Times New Roman" panose="02020603050405020304" pitchFamily="18" charset="0"/>
                <a:ea typeface="Times New Roman" panose="02020603050405020304" pitchFamily="18" charset="0"/>
              </a:rPr>
              <a:t>	</a:t>
            </a:r>
            <a:r>
              <a:rPr lang="ro-RO" spc="-10" dirty="0">
                <a:latin typeface="Agency FB" panose="020B0503020202020204" pitchFamily="34" charset="0"/>
                <a:ea typeface="Times New Roman" panose="02020603050405020304" pitchFamily="18" charset="0"/>
              </a:rPr>
              <a:t>(3.2.1.a)</a:t>
            </a:r>
            <a:endParaRPr lang="en-US" dirty="0">
              <a:latin typeface="Times New Roman" panose="02020603050405020304" pitchFamily="18" charset="0"/>
              <a:ea typeface="Times New Roman" panose="02020603050405020304" pitchFamily="18" charset="0"/>
            </a:endParaRPr>
          </a:p>
          <a:p>
            <a:pPr marL="0" marR="208915" lvl="0" indent="0" algn="just">
              <a:spcBef>
                <a:spcPts val="590"/>
              </a:spcBef>
              <a:buSzPts val="1000"/>
              <a:buNone/>
              <a:tabLst>
                <a:tab pos="650875" algn="l"/>
              </a:tabLst>
            </a:pPr>
            <a:r>
              <a:rPr lang="ro-RO" spc="-15" dirty="0">
                <a:latin typeface="Times New Roman" panose="02020603050405020304" pitchFamily="18" charset="0"/>
                <a:ea typeface="Times New Roman" panose="02020603050405020304" pitchFamily="18" charset="0"/>
              </a:rPr>
              <a:t>B) Legătura formată se </a:t>
            </a:r>
            <a:r>
              <a:rPr lang="ro-RO" spc="-15" dirty="0" err="1">
                <a:latin typeface="Times New Roman" panose="02020603050405020304" pitchFamily="18" charset="0"/>
                <a:ea typeface="Times New Roman" panose="02020603050405020304" pitchFamily="18" charset="0"/>
              </a:rPr>
              <a:t>numeşte</a:t>
            </a:r>
            <a:r>
              <a:rPr lang="ro-RO" spc="-15" dirty="0">
                <a:latin typeface="Times New Roman" panose="02020603050405020304" pitchFamily="18" charset="0"/>
                <a:ea typeface="Times New Roman" panose="02020603050405020304" pitchFamily="18" charset="0"/>
              </a:rPr>
              <a:t> legătură </a:t>
            </a:r>
            <a:r>
              <a:rPr lang="ro-RO" spc="-15" dirty="0" err="1">
                <a:latin typeface="Times New Roman" panose="02020603050405020304" pitchFamily="18" charset="0"/>
                <a:ea typeface="Times New Roman" panose="02020603050405020304" pitchFamily="18" charset="0"/>
              </a:rPr>
              <a:t>peptidică</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Reacţia</a:t>
            </a:r>
            <a:r>
              <a:rPr lang="ro-RO" spc="-15" dirty="0">
                <a:latin typeface="Times New Roman" panose="02020603050405020304" pitchFamily="18" charset="0"/>
                <a:ea typeface="Times New Roman" panose="02020603050405020304" pitchFamily="18" charset="0"/>
              </a:rPr>
              <a:t> este bine ilustrată în figura 3.2.1.a, iar </a:t>
            </a:r>
            <a:r>
              <a:rPr lang="ro-RO" spc="-15" dirty="0" err="1">
                <a:latin typeface="Times New Roman" panose="02020603050405020304" pitchFamily="18" charset="0"/>
                <a:ea typeface="Times New Roman" panose="02020603050405020304" pitchFamily="18" charset="0"/>
              </a:rPr>
              <a:t>proprietăţile</a:t>
            </a:r>
            <a:r>
              <a:rPr lang="ro-RO" spc="-15" dirty="0">
                <a:latin typeface="Times New Roman" panose="02020603050405020304" pitchFamily="18" charset="0"/>
                <a:ea typeface="Times New Roman" panose="02020603050405020304" pitchFamily="18" charset="0"/>
              </a:rPr>
              <a:t> legăturii </a:t>
            </a:r>
            <a:r>
              <a:rPr lang="ro-RO" spc="-15" dirty="0" err="1">
                <a:latin typeface="Times New Roman" panose="02020603050405020304" pitchFamily="18" charset="0"/>
                <a:ea typeface="Times New Roman" panose="02020603050405020304" pitchFamily="18" charset="0"/>
              </a:rPr>
              <a:t>peptidice</a:t>
            </a:r>
            <a:r>
              <a:rPr lang="ro-RO" spc="-15" dirty="0">
                <a:latin typeface="Times New Roman" panose="02020603050405020304" pitchFamily="18" charset="0"/>
                <a:ea typeface="Times New Roman" panose="02020603050405020304" pitchFamily="18" charset="0"/>
              </a:rPr>
              <a:t> sunt prezentate în figura 3.2.1.b.</a:t>
            </a:r>
            <a:endParaRPr lang="en-US" sz="3600" spc="-15" dirty="0">
              <a:latin typeface="Times New Roman" panose="02020603050405020304" pitchFamily="18" charset="0"/>
              <a:ea typeface="Times New Roman" panose="02020603050405020304" pitchFamily="18" charset="0"/>
            </a:endParaRPr>
          </a:p>
          <a:p>
            <a:pPr marL="0" marR="209550" lvl="0" indent="0" algn="just">
              <a:spcBef>
                <a:spcPts val="605"/>
              </a:spcBef>
              <a:buSzPts val="1000"/>
              <a:buNone/>
              <a:tabLst>
                <a:tab pos="650875" algn="l"/>
              </a:tabLst>
            </a:pPr>
            <a:r>
              <a:rPr lang="ro-RO" spc="-15" dirty="0">
                <a:latin typeface="Times New Roman" panose="02020603050405020304" pitchFamily="18" charset="0"/>
                <a:ea typeface="Times New Roman" panose="02020603050405020304" pitchFamily="18" charset="0"/>
              </a:rPr>
              <a:t>C) Ne putem </a:t>
            </a:r>
            <a:r>
              <a:rPr lang="ro-RO" spc="-15" dirty="0" err="1">
                <a:latin typeface="Times New Roman" panose="02020603050405020304" pitchFamily="18" charset="0"/>
                <a:ea typeface="Times New Roman" panose="02020603050405020304" pitchFamily="18" charset="0"/>
              </a:rPr>
              <a:t>uşor</a:t>
            </a:r>
            <a:r>
              <a:rPr lang="ro-RO" spc="-15" dirty="0">
                <a:latin typeface="Times New Roman" panose="02020603050405020304" pitchFamily="18" charset="0"/>
                <a:ea typeface="Times New Roman" panose="02020603050405020304" pitchFamily="18" charset="0"/>
              </a:rPr>
              <a:t> imagina că </a:t>
            </a:r>
            <a:r>
              <a:rPr lang="ro-RO" spc="-15" dirty="0" err="1">
                <a:latin typeface="Times New Roman" panose="02020603050405020304" pitchFamily="18" charset="0"/>
                <a:ea typeface="Times New Roman" panose="02020603050405020304" pitchFamily="18" charset="0"/>
              </a:rPr>
              <a:t>dipeptidul</a:t>
            </a:r>
            <a:r>
              <a:rPr lang="ro-RO" spc="-15" dirty="0">
                <a:latin typeface="Times New Roman" panose="02020603050405020304" pitchFamily="18" charset="0"/>
                <a:ea typeface="Times New Roman" panose="02020603050405020304" pitchFamily="18" charset="0"/>
              </a:rPr>
              <a:t> format, având un capăt </a:t>
            </a:r>
            <a:r>
              <a:rPr lang="ro-RO" spc="-15" dirty="0" err="1">
                <a:latin typeface="Times New Roman" panose="02020603050405020304" pitchFamily="18" charset="0"/>
                <a:ea typeface="Times New Roman" panose="02020603050405020304" pitchFamily="18" charset="0"/>
              </a:rPr>
              <a:t>amino</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un capăt carboxil,</a:t>
            </a:r>
            <a:r>
              <a:rPr lang="ro-RO" spc="-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poate</a:t>
            </a:r>
            <a:r>
              <a:rPr lang="ro-RO" spc="-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la rândul</a:t>
            </a:r>
            <a:r>
              <a:rPr lang="ro-RO" spc="-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său</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forma</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o nouă legătură</a:t>
            </a:r>
            <a:r>
              <a:rPr lang="ro-RO" spc="-20"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peptidică</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şi</a:t>
            </a:r>
            <a:r>
              <a:rPr lang="ro-RO" spc="-2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aşa</a:t>
            </a:r>
            <a:r>
              <a:rPr lang="ro-RO" spc="-15" dirty="0">
                <a:latin typeface="Times New Roman" panose="02020603050405020304" pitchFamily="18" charset="0"/>
                <a:ea typeface="Times New Roman" panose="02020603050405020304" pitchFamily="18" charset="0"/>
              </a:rPr>
              <a:t> mai</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departe.</a:t>
            </a:r>
            <a:r>
              <a:rPr lang="ro-RO" spc="-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O </a:t>
            </a:r>
            <a:r>
              <a:rPr lang="ro-RO" spc="-10" dirty="0">
                <a:latin typeface="Times New Roman" panose="02020603050405020304" pitchFamily="18" charset="0"/>
                <a:ea typeface="Times New Roman" panose="02020603050405020304" pitchFamily="18" charset="0"/>
              </a:rPr>
              <a:t>astfel de moleculă se numește </a:t>
            </a:r>
            <a:r>
              <a:rPr lang="ro-RO" b="1" spc="-10" dirty="0" err="1">
                <a:latin typeface="Times New Roman" panose="02020603050405020304" pitchFamily="18" charset="0"/>
                <a:ea typeface="Times New Roman" panose="02020603050405020304" pitchFamily="18" charset="0"/>
              </a:rPr>
              <a:t>polipeptid</a:t>
            </a:r>
            <a:r>
              <a:rPr lang="ro-RO" spc="-10" dirty="0">
                <a:latin typeface="Times New Roman" panose="02020603050405020304" pitchFamily="18" charset="0"/>
                <a:ea typeface="Times New Roman" panose="02020603050405020304" pitchFamily="18" charset="0"/>
              </a:rPr>
              <a:t> sau </a:t>
            </a:r>
            <a:r>
              <a:rPr lang="ro-RO" b="1" spc="-10" dirty="0">
                <a:latin typeface="Times New Roman" panose="02020603050405020304" pitchFamily="18" charset="0"/>
                <a:ea typeface="Times New Roman" panose="02020603050405020304" pitchFamily="18" charset="0"/>
              </a:rPr>
              <a:t>proteină</a:t>
            </a:r>
            <a:endParaRPr lang="en-US" sz="3600" b="1" spc="-15"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05587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0B35-5DDF-A513-4434-69667C270D7C}"/>
              </a:ext>
            </a:extLst>
          </p:cNvPr>
          <p:cNvSpPr>
            <a:spLocks noGrp="1"/>
          </p:cNvSpPr>
          <p:nvPr>
            <p:ph type="title"/>
          </p:nvPr>
        </p:nvSpPr>
        <p:spPr>
          <a:xfrm>
            <a:off x="838200" y="365126"/>
            <a:ext cx="10515600" cy="741004"/>
          </a:xfrm>
        </p:spPr>
        <p:txBody>
          <a:bodyPr/>
          <a:lstStyle/>
          <a:p>
            <a:r>
              <a:rPr lang="en-US" dirty="0" err="1"/>
              <a:t>Structura</a:t>
            </a:r>
            <a:r>
              <a:rPr lang="en-US" dirty="0"/>
              <a:t> </a:t>
            </a:r>
            <a:r>
              <a:rPr lang="en-US" dirty="0" err="1"/>
              <a:t>norului</a:t>
            </a:r>
            <a:r>
              <a:rPr lang="en-US" dirty="0"/>
              <a:t> electronic – principii</a:t>
            </a:r>
          </a:p>
        </p:txBody>
      </p:sp>
      <p:sp>
        <p:nvSpPr>
          <p:cNvPr id="3" name="Content Placeholder 2">
            <a:extLst>
              <a:ext uri="{FF2B5EF4-FFF2-40B4-BE49-F238E27FC236}">
                <a16:creationId xmlns:a16="http://schemas.microsoft.com/office/drawing/2014/main" id="{DD7520B4-764F-6777-2411-0AE37A21EED5}"/>
              </a:ext>
            </a:extLst>
          </p:cNvPr>
          <p:cNvSpPr>
            <a:spLocks noGrp="1"/>
          </p:cNvSpPr>
          <p:nvPr>
            <p:ph idx="1"/>
          </p:nvPr>
        </p:nvSpPr>
        <p:spPr>
          <a:xfrm>
            <a:off x="838200" y="1106131"/>
            <a:ext cx="10515600" cy="4527753"/>
          </a:xfrm>
        </p:spPr>
        <p:txBody>
          <a:bodyPr>
            <a:normAutofit fontScale="85000" lnSpcReduction="20000"/>
          </a:bodyPr>
          <a:lstStyle/>
          <a:p>
            <a:r>
              <a:rPr lang="en-US" dirty="0" err="1"/>
              <a:t>Electronii</a:t>
            </a:r>
            <a:r>
              <a:rPr lang="en-US" dirty="0"/>
              <a:t> </a:t>
            </a:r>
            <a:r>
              <a:rPr lang="en-US" dirty="0" err="1"/>
              <a:t>ocupă</a:t>
            </a:r>
            <a:r>
              <a:rPr lang="en-US" dirty="0"/>
              <a:t> </a:t>
            </a:r>
            <a:r>
              <a:rPr lang="en-US" dirty="0" err="1"/>
              <a:t>straturile</a:t>
            </a:r>
            <a:r>
              <a:rPr lang="en-US" dirty="0"/>
              <a:t>, </a:t>
            </a:r>
            <a:r>
              <a:rPr lang="en-US" dirty="0" err="1"/>
              <a:t>substraturile</a:t>
            </a:r>
            <a:r>
              <a:rPr lang="en-US" dirty="0"/>
              <a:t> </a:t>
            </a:r>
            <a:r>
              <a:rPr lang="en-US" dirty="0" err="1"/>
              <a:t>și</a:t>
            </a:r>
            <a:r>
              <a:rPr lang="en-US" dirty="0"/>
              <a:t> </a:t>
            </a:r>
            <a:r>
              <a:rPr lang="en-US" dirty="0" err="1"/>
              <a:t>orbitalii</a:t>
            </a:r>
            <a:r>
              <a:rPr lang="en-US" dirty="0"/>
              <a:t> conform </a:t>
            </a:r>
            <a:r>
              <a:rPr lang="en-US" dirty="0" err="1"/>
              <a:t>unor</a:t>
            </a:r>
            <a:r>
              <a:rPr lang="en-US" dirty="0"/>
              <a:t> principii de </a:t>
            </a:r>
            <a:r>
              <a:rPr lang="en-US" dirty="0" err="1"/>
              <a:t>stabilitate</a:t>
            </a:r>
            <a:r>
              <a:rPr lang="en-US" dirty="0"/>
              <a:t>, care </a:t>
            </a:r>
            <a:r>
              <a:rPr lang="en-US" dirty="0" err="1"/>
              <a:t>dictează</a:t>
            </a:r>
            <a:r>
              <a:rPr lang="en-US" dirty="0"/>
              <a:t> </a:t>
            </a:r>
            <a:r>
              <a:rPr lang="en-US" dirty="0" err="1"/>
              <a:t>distribuirea</a:t>
            </a:r>
            <a:r>
              <a:rPr lang="en-US" dirty="0"/>
              <a:t> lor </a:t>
            </a:r>
            <a:r>
              <a:rPr lang="en-US" dirty="0" err="1"/>
              <a:t>în</a:t>
            </a:r>
            <a:r>
              <a:rPr lang="en-US" dirty="0"/>
              <a:t> </a:t>
            </a:r>
            <a:r>
              <a:rPr lang="en-US" dirty="0" err="1"/>
              <a:t>regiunile</a:t>
            </a:r>
            <a:r>
              <a:rPr lang="en-US" dirty="0"/>
              <a:t> cu </a:t>
            </a:r>
            <a:r>
              <a:rPr lang="en-US" dirty="0" err="1"/>
              <a:t>cea</a:t>
            </a:r>
            <a:r>
              <a:rPr lang="en-US" dirty="0"/>
              <a:t> </a:t>
            </a:r>
            <a:r>
              <a:rPr lang="en-US" dirty="0" err="1"/>
              <a:t>mai</a:t>
            </a:r>
            <a:r>
              <a:rPr lang="en-US" dirty="0"/>
              <a:t> </a:t>
            </a:r>
            <a:r>
              <a:rPr lang="en-US" dirty="0" err="1"/>
              <a:t>mică</a:t>
            </a:r>
            <a:r>
              <a:rPr lang="en-US" dirty="0"/>
              <a:t> </a:t>
            </a:r>
            <a:r>
              <a:rPr lang="en-US" dirty="0" err="1"/>
              <a:t>energie</a:t>
            </a:r>
            <a:r>
              <a:rPr lang="en-US" dirty="0"/>
              <a:t>. </a:t>
            </a:r>
            <a:r>
              <a:rPr lang="en-US" dirty="0" err="1"/>
              <a:t>Această</a:t>
            </a:r>
            <a:r>
              <a:rPr lang="en-US" dirty="0"/>
              <a:t> </a:t>
            </a:r>
            <a:r>
              <a:rPr lang="en-US" dirty="0" err="1"/>
              <a:t>configurație</a:t>
            </a:r>
            <a:r>
              <a:rPr lang="en-US" dirty="0"/>
              <a:t> </a:t>
            </a:r>
            <a:r>
              <a:rPr lang="en-US" dirty="0" err="1"/>
              <a:t>este</a:t>
            </a:r>
            <a:r>
              <a:rPr lang="en-US" dirty="0"/>
              <a:t> </a:t>
            </a:r>
            <a:r>
              <a:rPr lang="en-US" dirty="0" err="1"/>
              <a:t>unică</a:t>
            </a:r>
            <a:r>
              <a:rPr lang="en-US" dirty="0"/>
              <a:t> </a:t>
            </a:r>
            <a:r>
              <a:rPr lang="en-US" dirty="0" err="1"/>
              <a:t>pentru</a:t>
            </a:r>
            <a:r>
              <a:rPr lang="en-US" dirty="0"/>
              <a:t> </a:t>
            </a:r>
            <a:r>
              <a:rPr lang="en-US" dirty="0" err="1"/>
              <a:t>fiecare</a:t>
            </a:r>
            <a:r>
              <a:rPr lang="en-US" dirty="0"/>
              <a:t> element </a:t>
            </a:r>
            <a:r>
              <a:rPr lang="en-US" dirty="0" err="1"/>
              <a:t>și</a:t>
            </a:r>
            <a:r>
              <a:rPr lang="en-US" dirty="0"/>
              <a:t> </a:t>
            </a:r>
            <a:r>
              <a:rPr lang="en-US" dirty="0" err="1"/>
              <a:t>determină</a:t>
            </a:r>
            <a:r>
              <a:rPr lang="en-US" dirty="0"/>
              <a:t> </a:t>
            </a:r>
            <a:r>
              <a:rPr lang="en-US" dirty="0" err="1"/>
              <a:t>proprietățile</a:t>
            </a:r>
            <a:r>
              <a:rPr lang="en-US" dirty="0"/>
              <a:t> sale </a:t>
            </a:r>
            <a:r>
              <a:rPr lang="en-US" dirty="0" err="1"/>
              <a:t>chimice</a:t>
            </a:r>
            <a:r>
              <a:rPr lang="en-US" dirty="0"/>
              <a:t>. </a:t>
            </a:r>
          </a:p>
          <a:p>
            <a:pPr marL="0" indent="0">
              <a:buNone/>
            </a:pPr>
            <a:r>
              <a:rPr lang="en-US" dirty="0"/>
              <a:t>A) </a:t>
            </a:r>
            <a:r>
              <a:rPr lang="en-US" dirty="0" err="1"/>
              <a:t>Atomii</a:t>
            </a:r>
            <a:r>
              <a:rPr lang="en-US" dirty="0"/>
              <a:t> </a:t>
            </a:r>
            <a:r>
              <a:rPr lang="en-US" dirty="0" err="1"/>
              <a:t>diferă</a:t>
            </a:r>
            <a:r>
              <a:rPr lang="en-US" dirty="0"/>
              <a:t> </a:t>
            </a:r>
            <a:r>
              <a:rPr lang="en-US" dirty="0" err="1"/>
              <a:t>între</a:t>
            </a:r>
            <a:r>
              <a:rPr lang="en-US" dirty="0"/>
              <a:t> </a:t>
            </a:r>
            <a:r>
              <a:rPr lang="en-US" dirty="0" err="1"/>
              <a:t>ei</a:t>
            </a:r>
            <a:r>
              <a:rPr lang="en-US" dirty="0"/>
              <a:t> </a:t>
            </a:r>
            <a:r>
              <a:rPr lang="en-US" dirty="0" err="1"/>
              <a:t>prin</a:t>
            </a:r>
            <a:r>
              <a:rPr lang="en-US" dirty="0"/>
              <a:t> </a:t>
            </a:r>
            <a:r>
              <a:rPr lang="en-US" dirty="0" err="1"/>
              <a:t>structura</a:t>
            </a:r>
            <a:r>
              <a:rPr lang="en-US" dirty="0"/>
              <a:t> </a:t>
            </a:r>
            <a:r>
              <a:rPr lang="en-US" dirty="0" err="1"/>
              <a:t>norului</a:t>
            </a:r>
            <a:r>
              <a:rPr lang="en-US" dirty="0"/>
              <a:t> electronic, care </a:t>
            </a:r>
            <a:r>
              <a:rPr lang="en-US" b="1" dirty="0" err="1"/>
              <a:t>determină</a:t>
            </a:r>
            <a:r>
              <a:rPr lang="en-US" b="1" dirty="0"/>
              <a:t> </a:t>
            </a:r>
            <a:r>
              <a:rPr lang="en-US" b="1" dirty="0" err="1"/>
              <a:t>proprietăţile</a:t>
            </a:r>
            <a:r>
              <a:rPr lang="en-US" b="1" dirty="0"/>
              <a:t> </a:t>
            </a:r>
            <a:r>
              <a:rPr lang="en-US" b="1" dirty="0" err="1"/>
              <a:t>chimice</a:t>
            </a:r>
            <a:r>
              <a:rPr lang="en-US" b="1" dirty="0"/>
              <a:t> </a:t>
            </a:r>
            <a:r>
              <a:rPr lang="en-US" dirty="0"/>
              <a:t>ale </a:t>
            </a:r>
            <a:r>
              <a:rPr lang="en-US" dirty="0" err="1"/>
              <a:t>atomului</a:t>
            </a:r>
            <a:r>
              <a:rPr lang="en-US" dirty="0"/>
              <a:t> </a:t>
            </a:r>
            <a:r>
              <a:rPr lang="en-US" dirty="0" err="1"/>
              <a:t>şi</a:t>
            </a:r>
            <a:r>
              <a:rPr lang="en-US" dirty="0"/>
              <a:t> </a:t>
            </a:r>
            <a:r>
              <a:rPr lang="en-US" b="1" dirty="0" err="1"/>
              <a:t>principalele</a:t>
            </a:r>
            <a:r>
              <a:rPr lang="en-US" b="1" dirty="0"/>
              <a:t> </a:t>
            </a:r>
            <a:r>
              <a:rPr lang="en-US" b="1" dirty="0" err="1"/>
              <a:t>proprietăţi</a:t>
            </a:r>
            <a:r>
              <a:rPr lang="en-US" b="1" dirty="0"/>
              <a:t> </a:t>
            </a:r>
            <a:r>
              <a:rPr lang="en-US" b="1" dirty="0" err="1"/>
              <a:t>fizice</a:t>
            </a:r>
            <a:r>
              <a:rPr lang="en-US" dirty="0"/>
              <a:t>.</a:t>
            </a:r>
          </a:p>
          <a:p>
            <a:pPr marL="0" indent="0">
              <a:buNone/>
            </a:pPr>
            <a:r>
              <a:rPr lang="en-US" dirty="0"/>
              <a:t>B) </a:t>
            </a:r>
            <a:r>
              <a:rPr lang="en-US" dirty="0" err="1">
                <a:highlight>
                  <a:srgbClr val="FFFF00"/>
                </a:highlight>
              </a:rPr>
              <a:t>În</a:t>
            </a:r>
            <a:r>
              <a:rPr lang="en-US" dirty="0">
                <a:highlight>
                  <a:srgbClr val="FFFF00"/>
                </a:highlight>
              </a:rPr>
              <a:t> </a:t>
            </a:r>
            <a:r>
              <a:rPr lang="en-US" dirty="0" err="1">
                <a:highlight>
                  <a:srgbClr val="FFFF00"/>
                </a:highlight>
              </a:rPr>
              <a:t>completarea</a:t>
            </a:r>
            <a:r>
              <a:rPr lang="en-US" dirty="0">
                <a:highlight>
                  <a:srgbClr val="FFFF00"/>
                </a:highlight>
              </a:rPr>
              <a:t> </a:t>
            </a:r>
            <a:r>
              <a:rPr lang="en-US" dirty="0" err="1">
                <a:highlight>
                  <a:srgbClr val="FFFF00"/>
                </a:highlight>
              </a:rPr>
              <a:t>starturilor</a:t>
            </a:r>
            <a:r>
              <a:rPr lang="en-US" dirty="0">
                <a:highlight>
                  <a:srgbClr val="FFFF00"/>
                </a:highlight>
              </a:rPr>
              <a:t> </a:t>
            </a:r>
            <a:r>
              <a:rPr lang="en-US" dirty="0" err="1">
                <a:highlight>
                  <a:srgbClr val="FFFF00"/>
                </a:highlight>
              </a:rPr>
              <a:t>electronice</a:t>
            </a:r>
            <a:r>
              <a:rPr lang="en-US" dirty="0">
                <a:highlight>
                  <a:srgbClr val="FFFF00"/>
                </a:highlight>
              </a:rPr>
              <a:t> </a:t>
            </a:r>
            <a:r>
              <a:rPr lang="en-US" dirty="0" err="1">
                <a:highlight>
                  <a:srgbClr val="FFFF00"/>
                </a:highlight>
              </a:rPr>
              <a:t>pentru</a:t>
            </a:r>
            <a:r>
              <a:rPr lang="en-US" dirty="0">
                <a:highlight>
                  <a:srgbClr val="FFFF00"/>
                </a:highlight>
              </a:rPr>
              <a:t> </a:t>
            </a:r>
            <a:r>
              <a:rPr lang="en-US" dirty="0" err="1">
                <a:highlight>
                  <a:srgbClr val="FFFF00"/>
                </a:highlight>
              </a:rPr>
              <a:t>atomi</a:t>
            </a:r>
            <a:r>
              <a:rPr lang="en-US" dirty="0">
                <a:highlight>
                  <a:srgbClr val="FFFF00"/>
                </a:highlight>
              </a:rPr>
              <a:t> se </a:t>
            </a:r>
            <a:r>
              <a:rPr lang="en-US" dirty="0" err="1">
                <a:highlight>
                  <a:srgbClr val="FFFF00"/>
                </a:highlight>
              </a:rPr>
              <a:t>iau</a:t>
            </a:r>
            <a:r>
              <a:rPr lang="en-US" dirty="0">
                <a:highlight>
                  <a:srgbClr val="FFFF00"/>
                </a:highlight>
              </a:rPr>
              <a:t> </a:t>
            </a:r>
            <a:r>
              <a:rPr lang="en-US" dirty="0" err="1">
                <a:highlight>
                  <a:srgbClr val="FFFF00"/>
                </a:highlight>
              </a:rPr>
              <a:t>în</a:t>
            </a:r>
            <a:r>
              <a:rPr lang="en-US" dirty="0">
                <a:highlight>
                  <a:srgbClr val="FFFF00"/>
                </a:highlight>
              </a:rPr>
              <a:t> </a:t>
            </a:r>
            <a:r>
              <a:rPr lang="en-US" dirty="0" err="1">
                <a:highlight>
                  <a:srgbClr val="FFFF00"/>
                </a:highlight>
              </a:rPr>
              <a:t>considerare</a:t>
            </a:r>
            <a:endParaRPr lang="en-US" dirty="0">
              <a:highlight>
                <a:srgbClr val="FFFF00"/>
              </a:highlight>
            </a:endParaRPr>
          </a:p>
          <a:p>
            <a:pPr marL="0" indent="0">
              <a:buNone/>
            </a:pPr>
            <a:r>
              <a:rPr lang="en-US" dirty="0" err="1">
                <a:highlight>
                  <a:srgbClr val="FFFF00"/>
                </a:highlight>
              </a:rPr>
              <a:t>următoarele</a:t>
            </a:r>
            <a:r>
              <a:rPr lang="en-US" dirty="0">
                <a:highlight>
                  <a:srgbClr val="FFFF00"/>
                </a:highlight>
              </a:rPr>
              <a:t> principii </a:t>
            </a:r>
            <a:r>
              <a:rPr lang="en-US" dirty="0" err="1">
                <a:highlight>
                  <a:srgbClr val="FFFF00"/>
                </a:highlight>
              </a:rPr>
              <a:t>şi</a:t>
            </a:r>
            <a:r>
              <a:rPr lang="en-US" dirty="0">
                <a:highlight>
                  <a:srgbClr val="FFFF00"/>
                </a:highlight>
              </a:rPr>
              <a:t> reguli:</a:t>
            </a:r>
          </a:p>
          <a:p>
            <a:r>
              <a:rPr lang="en-US" dirty="0" err="1"/>
              <a:t>principiul</a:t>
            </a:r>
            <a:r>
              <a:rPr lang="en-US" dirty="0"/>
              <a:t> </a:t>
            </a:r>
            <a:r>
              <a:rPr lang="en-US" dirty="0" err="1"/>
              <a:t>energiei</a:t>
            </a:r>
            <a:r>
              <a:rPr lang="en-US" dirty="0"/>
              <a:t> </a:t>
            </a:r>
            <a:r>
              <a:rPr lang="en-US" dirty="0" err="1"/>
              <a:t>minime</a:t>
            </a:r>
            <a:r>
              <a:rPr lang="en-US" dirty="0"/>
              <a:t> </a:t>
            </a:r>
            <a:r>
              <a:rPr lang="en-US" dirty="0" err="1"/>
              <a:t>nivelele</a:t>
            </a:r>
            <a:r>
              <a:rPr lang="en-US" dirty="0"/>
              <a:t> </a:t>
            </a:r>
            <a:r>
              <a:rPr lang="en-US" dirty="0" err="1"/>
              <a:t>subnivelele</a:t>
            </a:r>
            <a:r>
              <a:rPr lang="en-US" dirty="0"/>
              <a:t> </a:t>
            </a:r>
            <a:r>
              <a:rPr lang="en-US" dirty="0" err="1"/>
              <a:t>orbitalii</a:t>
            </a:r>
            <a:r>
              <a:rPr lang="en-US" dirty="0"/>
              <a:t> se </a:t>
            </a:r>
            <a:r>
              <a:rPr lang="en-US" dirty="0" err="1"/>
              <a:t>completează</a:t>
            </a:r>
            <a:r>
              <a:rPr lang="en-US" dirty="0"/>
              <a:t> </a:t>
            </a:r>
            <a:r>
              <a:rPr lang="en-US" dirty="0" err="1"/>
              <a:t>începând</a:t>
            </a:r>
            <a:r>
              <a:rPr lang="en-US" dirty="0"/>
              <a:t> cu </a:t>
            </a:r>
            <a:r>
              <a:rPr lang="en-US" dirty="0" err="1"/>
              <a:t>orbitalii</a:t>
            </a:r>
            <a:r>
              <a:rPr lang="en-US" dirty="0"/>
              <a:t> de </a:t>
            </a:r>
            <a:r>
              <a:rPr lang="en-US" dirty="0" err="1"/>
              <a:t>cea</a:t>
            </a:r>
            <a:r>
              <a:rPr lang="en-US" dirty="0"/>
              <a:t> </a:t>
            </a:r>
            <a:r>
              <a:rPr lang="en-US" dirty="0" err="1"/>
              <a:t>mai</a:t>
            </a:r>
            <a:r>
              <a:rPr lang="en-US" dirty="0"/>
              <a:t> </a:t>
            </a:r>
            <a:r>
              <a:rPr lang="en-US" dirty="0" err="1"/>
              <a:t>joasă</a:t>
            </a:r>
            <a:r>
              <a:rPr lang="en-US" dirty="0"/>
              <a:t> </a:t>
            </a:r>
            <a:r>
              <a:rPr lang="en-US" dirty="0" err="1"/>
              <a:t>energie</a:t>
            </a:r>
            <a:r>
              <a:rPr lang="en-US" dirty="0"/>
              <a:t>;</a:t>
            </a:r>
          </a:p>
          <a:p>
            <a:r>
              <a:rPr lang="en-US" dirty="0" err="1"/>
              <a:t>principiul</a:t>
            </a:r>
            <a:r>
              <a:rPr lang="en-US" dirty="0"/>
              <a:t> </a:t>
            </a:r>
            <a:r>
              <a:rPr lang="en-US" dirty="0" err="1"/>
              <a:t>lui</a:t>
            </a:r>
            <a:r>
              <a:rPr lang="en-US" dirty="0"/>
              <a:t> Pauli pe un orbital </a:t>
            </a:r>
            <a:r>
              <a:rPr lang="en-US" dirty="0" err="1"/>
              <a:t>încap</a:t>
            </a:r>
            <a:r>
              <a:rPr lang="en-US" dirty="0"/>
              <a:t> maxim </a:t>
            </a:r>
            <a:r>
              <a:rPr lang="en-US" dirty="0" err="1"/>
              <a:t>doi</a:t>
            </a:r>
            <a:r>
              <a:rPr lang="en-US" dirty="0"/>
              <a:t> </a:t>
            </a:r>
            <a:r>
              <a:rPr lang="en-US" dirty="0" err="1"/>
              <a:t>electroni</a:t>
            </a:r>
            <a:r>
              <a:rPr lang="en-US" dirty="0"/>
              <a:t>, cu spin </a:t>
            </a:r>
            <a:r>
              <a:rPr lang="en-US" dirty="0" err="1"/>
              <a:t>diferit</a:t>
            </a:r>
            <a:r>
              <a:rPr lang="en-US" dirty="0"/>
              <a:t>;</a:t>
            </a:r>
          </a:p>
          <a:p>
            <a:r>
              <a:rPr lang="en-US" dirty="0" err="1"/>
              <a:t>regula</a:t>
            </a:r>
            <a:r>
              <a:rPr lang="en-US" dirty="0"/>
              <a:t> </a:t>
            </a:r>
            <a:r>
              <a:rPr lang="en-US" dirty="0" err="1"/>
              <a:t>lui</a:t>
            </a:r>
            <a:r>
              <a:rPr lang="en-US" dirty="0"/>
              <a:t> Hund </a:t>
            </a:r>
            <a:r>
              <a:rPr lang="en-US" dirty="0" err="1"/>
              <a:t>în</a:t>
            </a:r>
            <a:r>
              <a:rPr lang="en-US" dirty="0"/>
              <a:t> </a:t>
            </a:r>
            <a:r>
              <a:rPr lang="en-US" dirty="0" err="1"/>
              <a:t>cazul</a:t>
            </a:r>
            <a:r>
              <a:rPr lang="en-US" dirty="0"/>
              <a:t> </a:t>
            </a:r>
            <a:r>
              <a:rPr lang="en-US" b="1" dirty="0" err="1"/>
              <a:t>orbitalilor</a:t>
            </a:r>
            <a:r>
              <a:rPr lang="en-US" b="1" dirty="0"/>
              <a:t> </a:t>
            </a:r>
            <a:r>
              <a:rPr lang="en-US" b="1" dirty="0" err="1"/>
              <a:t>degeneraţi</a:t>
            </a:r>
            <a:r>
              <a:rPr lang="en-US" b="1" dirty="0"/>
              <a:t> </a:t>
            </a:r>
            <a:r>
              <a:rPr lang="en-US" dirty="0"/>
              <a:t>se </a:t>
            </a:r>
            <a:r>
              <a:rPr lang="en-US" dirty="0" err="1"/>
              <a:t>completează</a:t>
            </a:r>
            <a:r>
              <a:rPr lang="en-US" dirty="0"/>
              <a:t> </a:t>
            </a:r>
            <a:r>
              <a:rPr lang="en-US" dirty="0" err="1"/>
              <a:t>întâi</a:t>
            </a:r>
            <a:r>
              <a:rPr lang="en-US" dirty="0"/>
              <a:t> </a:t>
            </a:r>
            <a:r>
              <a:rPr lang="en-US" dirty="0" err="1"/>
              <a:t>fiecare</a:t>
            </a:r>
            <a:r>
              <a:rPr lang="en-US" dirty="0"/>
              <a:t> orbital cu </a:t>
            </a:r>
            <a:r>
              <a:rPr lang="en-US" dirty="0" err="1"/>
              <a:t>câte</a:t>
            </a:r>
            <a:r>
              <a:rPr lang="en-US" dirty="0"/>
              <a:t> un electron cu </a:t>
            </a:r>
            <a:r>
              <a:rPr lang="en-US" dirty="0" err="1"/>
              <a:t>acelaşi</a:t>
            </a:r>
            <a:r>
              <a:rPr lang="en-US" dirty="0"/>
              <a:t> spin, </a:t>
            </a:r>
            <a:r>
              <a:rPr lang="en-US" dirty="0" err="1"/>
              <a:t>apoi</a:t>
            </a:r>
            <a:r>
              <a:rPr lang="en-US" dirty="0"/>
              <a:t> cel de-al </a:t>
            </a:r>
            <a:r>
              <a:rPr lang="en-US" dirty="0" err="1"/>
              <a:t>doilea</a:t>
            </a:r>
            <a:r>
              <a:rPr lang="en-US" dirty="0"/>
              <a:t> electron pe </a:t>
            </a:r>
            <a:r>
              <a:rPr lang="en-US" dirty="0" err="1"/>
              <a:t>fiecare</a:t>
            </a:r>
            <a:r>
              <a:rPr lang="en-US" dirty="0"/>
              <a:t> orbital.</a:t>
            </a:r>
          </a:p>
        </p:txBody>
      </p:sp>
      <p:sp>
        <p:nvSpPr>
          <p:cNvPr id="5" name="TextBox 4">
            <a:extLst>
              <a:ext uri="{FF2B5EF4-FFF2-40B4-BE49-F238E27FC236}">
                <a16:creationId xmlns:a16="http://schemas.microsoft.com/office/drawing/2014/main" id="{4A716019-C88A-2F44-40BA-A5D12CC83661}"/>
              </a:ext>
            </a:extLst>
          </p:cNvPr>
          <p:cNvSpPr txBox="1"/>
          <p:nvPr/>
        </p:nvSpPr>
        <p:spPr>
          <a:xfrm>
            <a:off x="2341305" y="5751869"/>
            <a:ext cx="9516397" cy="923330"/>
          </a:xfrm>
          <a:prstGeom prst="rect">
            <a:avLst/>
          </a:prstGeom>
          <a:noFill/>
        </p:spPr>
        <p:txBody>
          <a:bodyPr wrap="square">
            <a:spAutoFit/>
          </a:bodyPr>
          <a:lstStyle/>
          <a:p>
            <a:r>
              <a:rPr lang="en-US" dirty="0">
                <a:solidFill>
                  <a:srgbClr val="FF0000"/>
                </a:solidFill>
              </a:rPr>
              <a:t>„</a:t>
            </a:r>
            <a:r>
              <a:rPr lang="en-US" dirty="0" err="1">
                <a:solidFill>
                  <a:srgbClr val="FF0000"/>
                </a:solidFill>
              </a:rPr>
              <a:t>orbitali</a:t>
            </a:r>
            <a:r>
              <a:rPr lang="en-US" dirty="0">
                <a:solidFill>
                  <a:srgbClr val="FF0000"/>
                </a:solidFill>
              </a:rPr>
              <a:t> </a:t>
            </a:r>
            <a:r>
              <a:rPr lang="en-US" dirty="0" err="1">
                <a:solidFill>
                  <a:srgbClr val="FF0000"/>
                </a:solidFill>
              </a:rPr>
              <a:t>degenerați</a:t>
            </a:r>
            <a:r>
              <a:rPr lang="en-US" dirty="0">
                <a:solidFill>
                  <a:srgbClr val="FF0000"/>
                </a:solidFill>
              </a:rPr>
              <a:t>” se </a:t>
            </a:r>
            <a:r>
              <a:rPr lang="en-US" dirty="0" err="1">
                <a:solidFill>
                  <a:srgbClr val="FF0000"/>
                </a:solidFill>
              </a:rPr>
              <a:t>referă</a:t>
            </a:r>
            <a:r>
              <a:rPr lang="en-US" dirty="0">
                <a:solidFill>
                  <a:srgbClr val="FF0000"/>
                </a:solidFill>
              </a:rPr>
              <a:t> la </a:t>
            </a:r>
            <a:r>
              <a:rPr lang="en-US" dirty="0" err="1">
                <a:solidFill>
                  <a:srgbClr val="FF0000"/>
                </a:solidFill>
              </a:rPr>
              <a:t>orbitali</a:t>
            </a:r>
            <a:r>
              <a:rPr lang="en-US" dirty="0">
                <a:solidFill>
                  <a:srgbClr val="FF0000"/>
                </a:solidFill>
              </a:rPr>
              <a:t> </a:t>
            </a:r>
            <a:r>
              <a:rPr lang="en-US" dirty="0" err="1">
                <a:solidFill>
                  <a:srgbClr val="FF0000"/>
                </a:solidFill>
              </a:rPr>
              <a:t>atomici</a:t>
            </a:r>
            <a:r>
              <a:rPr lang="en-US" dirty="0">
                <a:solidFill>
                  <a:srgbClr val="FF0000"/>
                </a:solidFill>
              </a:rPr>
              <a:t> </a:t>
            </a:r>
            <a:r>
              <a:rPr lang="en-US" dirty="0" err="1">
                <a:solidFill>
                  <a:srgbClr val="FF0000"/>
                </a:solidFill>
              </a:rPr>
              <a:t>dintr</a:t>
            </a:r>
            <a:r>
              <a:rPr lang="en-US" dirty="0">
                <a:solidFill>
                  <a:srgbClr val="FF0000"/>
                </a:solidFill>
              </a:rPr>
              <a:t>-un </a:t>
            </a:r>
            <a:r>
              <a:rPr lang="en-US" dirty="0" err="1">
                <a:solidFill>
                  <a:srgbClr val="FF0000"/>
                </a:solidFill>
              </a:rPr>
              <a:t>substrat</a:t>
            </a:r>
            <a:r>
              <a:rPr lang="en-US" dirty="0">
                <a:solidFill>
                  <a:srgbClr val="FF0000"/>
                </a:solidFill>
              </a:rPr>
              <a:t> </a:t>
            </a:r>
            <a:r>
              <a:rPr lang="en-US" dirty="0" err="1">
                <a:solidFill>
                  <a:srgbClr val="FF0000"/>
                </a:solidFill>
              </a:rPr>
              <a:t>sau</a:t>
            </a:r>
            <a:r>
              <a:rPr lang="en-US" dirty="0">
                <a:solidFill>
                  <a:srgbClr val="FF0000"/>
                </a:solidFill>
              </a:rPr>
              <a:t> </a:t>
            </a:r>
            <a:r>
              <a:rPr lang="en-US" dirty="0" err="1">
                <a:solidFill>
                  <a:srgbClr val="FF0000"/>
                </a:solidFill>
              </a:rPr>
              <a:t>înveliș</a:t>
            </a:r>
            <a:r>
              <a:rPr lang="en-US" dirty="0">
                <a:solidFill>
                  <a:srgbClr val="FF0000"/>
                </a:solidFill>
              </a:rPr>
              <a:t> care au </a:t>
            </a:r>
            <a:r>
              <a:rPr lang="en-US" dirty="0" err="1">
                <a:solidFill>
                  <a:srgbClr val="FF0000"/>
                </a:solidFill>
              </a:rPr>
              <a:t>aceeași</a:t>
            </a:r>
            <a:r>
              <a:rPr lang="en-US" dirty="0">
                <a:solidFill>
                  <a:srgbClr val="FF0000"/>
                </a:solidFill>
              </a:rPr>
              <a:t> </a:t>
            </a:r>
            <a:r>
              <a:rPr lang="en-US" dirty="0" err="1">
                <a:solidFill>
                  <a:srgbClr val="FF0000"/>
                </a:solidFill>
              </a:rPr>
              <a:t>energie</a:t>
            </a:r>
            <a:r>
              <a:rPr lang="en-US" dirty="0">
                <a:solidFill>
                  <a:srgbClr val="FF0000"/>
                </a:solidFill>
              </a:rPr>
              <a:t>. </a:t>
            </a:r>
            <a:r>
              <a:rPr lang="en-US" dirty="0" err="1">
                <a:solidFill>
                  <a:srgbClr val="FF0000"/>
                </a:solidFill>
              </a:rPr>
              <a:t>Acești</a:t>
            </a:r>
            <a:r>
              <a:rPr lang="en-US" dirty="0">
                <a:solidFill>
                  <a:srgbClr val="FF0000"/>
                </a:solidFill>
              </a:rPr>
              <a:t> </a:t>
            </a:r>
            <a:r>
              <a:rPr lang="en-US" dirty="0" err="1">
                <a:solidFill>
                  <a:srgbClr val="FF0000"/>
                </a:solidFill>
              </a:rPr>
              <a:t>orbitali</a:t>
            </a:r>
            <a:r>
              <a:rPr lang="en-US" dirty="0">
                <a:solidFill>
                  <a:srgbClr val="FF0000"/>
                </a:solidFill>
              </a:rPr>
              <a:t> nu sunt </a:t>
            </a:r>
            <a:r>
              <a:rPr lang="en-US" dirty="0" err="1">
                <a:solidFill>
                  <a:srgbClr val="FF0000"/>
                </a:solidFill>
              </a:rPr>
              <a:t>identici</a:t>
            </a:r>
            <a:r>
              <a:rPr lang="en-US" dirty="0">
                <a:solidFill>
                  <a:srgbClr val="FF0000"/>
                </a:solidFill>
              </a:rPr>
              <a:t>, </a:t>
            </a:r>
            <a:r>
              <a:rPr lang="en-US" dirty="0" err="1">
                <a:solidFill>
                  <a:srgbClr val="FF0000"/>
                </a:solidFill>
              </a:rPr>
              <a:t>dar</a:t>
            </a:r>
            <a:r>
              <a:rPr lang="en-US" dirty="0">
                <a:solidFill>
                  <a:srgbClr val="FF0000"/>
                </a:solidFill>
              </a:rPr>
              <a:t> </a:t>
            </a:r>
            <a:r>
              <a:rPr lang="en-US" dirty="0" err="1">
                <a:solidFill>
                  <a:srgbClr val="FF0000"/>
                </a:solidFill>
              </a:rPr>
              <a:t>împărtășesc</a:t>
            </a:r>
            <a:r>
              <a:rPr lang="en-US" dirty="0">
                <a:solidFill>
                  <a:srgbClr val="FF0000"/>
                </a:solidFill>
              </a:rPr>
              <a:t> </a:t>
            </a:r>
            <a:r>
              <a:rPr lang="en-US" dirty="0" err="1">
                <a:solidFill>
                  <a:srgbClr val="FF0000"/>
                </a:solidFill>
              </a:rPr>
              <a:t>aceeași</a:t>
            </a:r>
            <a:r>
              <a:rPr lang="en-US" dirty="0">
                <a:solidFill>
                  <a:srgbClr val="FF0000"/>
                </a:solidFill>
              </a:rPr>
              <a:t> </a:t>
            </a:r>
            <a:r>
              <a:rPr lang="en-US" dirty="0" err="1">
                <a:solidFill>
                  <a:srgbClr val="FF0000"/>
                </a:solidFill>
              </a:rPr>
              <a:t>valoare</a:t>
            </a:r>
            <a:r>
              <a:rPr lang="en-US" dirty="0">
                <a:solidFill>
                  <a:srgbClr val="FF0000"/>
                </a:solidFill>
              </a:rPr>
              <a:t> de </a:t>
            </a:r>
            <a:r>
              <a:rPr lang="en-US" dirty="0" err="1">
                <a:solidFill>
                  <a:srgbClr val="FF0000"/>
                </a:solidFill>
              </a:rPr>
              <a:t>energie</a:t>
            </a:r>
            <a:r>
              <a:rPr lang="en-US" dirty="0">
                <a:solidFill>
                  <a:srgbClr val="FF0000"/>
                </a:solidFill>
              </a:rPr>
              <a:t>, </a:t>
            </a:r>
            <a:r>
              <a:rPr lang="en-US" dirty="0" err="1">
                <a:solidFill>
                  <a:srgbClr val="FF0000"/>
                </a:solidFill>
              </a:rPr>
              <a:t>ceea</a:t>
            </a:r>
            <a:r>
              <a:rPr lang="en-US" dirty="0">
                <a:solidFill>
                  <a:srgbClr val="FF0000"/>
                </a:solidFill>
              </a:rPr>
              <a:t> </a:t>
            </a:r>
            <a:r>
              <a:rPr lang="en-US" dirty="0" err="1">
                <a:solidFill>
                  <a:srgbClr val="FF0000"/>
                </a:solidFill>
              </a:rPr>
              <a:t>ce</a:t>
            </a:r>
            <a:r>
              <a:rPr lang="en-US" dirty="0">
                <a:solidFill>
                  <a:srgbClr val="FF0000"/>
                </a:solidFill>
              </a:rPr>
              <a:t> </a:t>
            </a:r>
            <a:r>
              <a:rPr lang="en-US" dirty="0" err="1">
                <a:solidFill>
                  <a:srgbClr val="FF0000"/>
                </a:solidFill>
              </a:rPr>
              <a:t>înseamnă</a:t>
            </a:r>
            <a:r>
              <a:rPr lang="en-US" dirty="0">
                <a:solidFill>
                  <a:srgbClr val="FF0000"/>
                </a:solidFill>
              </a:rPr>
              <a:t> </a:t>
            </a:r>
            <a:r>
              <a:rPr lang="en-US" dirty="0" err="1">
                <a:solidFill>
                  <a:srgbClr val="FF0000"/>
                </a:solidFill>
              </a:rPr>
              <a:t>că</a:t>
            </a:r>
            <a:r>
              <a:rPr lang="en-US" dirty="0">
                <a:solidFill>
                  <a:srgbClr val="FF0000"/>
                </a:solidFill>
              </a:rPr>
              <a:t> pot fi </a:t>
            </a:r>
            <a:r>
              <a:rPr lang="en-US" dirty="0" err="1">
                <a:solidFill>
                  <a:srgbClr val="FF0000"/>
                </a:solidFill>
              </a:rPr>
              <a:t>umpluți</a:t>
            </a:r>
            <a:r>
              <a:rPr lang="en-US" dirty="0">
                <a:solidFill>
                  <a:srgbClr val="FF0000"/>
                </a:solidFill>
              </a:rPr>
              <a:t> cu </a:t>
            </a:r>
            <a:r>
              <a:rPr lang="en-US" dirty="0" err="1">
                <a:solidFill>
                  <a:srgbClr val="FF0000"/>
                </a:solidFill>
              </a:rPr>
              <a:t>electroni</a:t>
            </a:r>
            <a:r>
              <a:rPr lang="en-US" dirty="0">
                <a:solidFill>
                  <a:srgbClr val="FF0000"/>
                </a:solidFill>
              </a:rPr>
              <a:t> </a:t>
            </a:r>
            <a:r>
              <a:rPr lang="en-US" dirty="0" err="1">
                <a:solidFill>
                  <a:srgbClr val="FF0000"/>
                </a:solidFill>
              </a:rPr>
              <a:t>în</a:t>
            </a:r>
            <a:r>
              <a:rPr lang="en-US" dirty="0">
                <a:solidFill>
                  <a:srgbClr val="FF0000"/>
                </a:solidFill>
              </a:rPr>
              <a:t> </a:t>
            </a:r>
            <a:r>
              <a:rPr lang="en-US" dirty="0" err="1">
                <a:solidFill>
                  <a:srgbClr val="FF0000"/>
                </a:solidFill>
              </a:rPr>
              <a:t>moduri</a:t>
            </a:r>
            <a:r>
              <a:rPr lang="en-US" dirty="0">
                <a:solidFill>
                  <a:srgbClr val="FF0000"/>
                </a:solidFill>
              </a:rPr>
              <a:t> </a:t>
            </a:r>
            <a:r>
              <a:rPr lang="en-US" dirty="0" err="1">
                <a:solidFill>
                  <a:srgbClr val="FF0000"/>
                </a:solidFill>
              </a:rPr>
              <a:t>diferite</a:t>
            </a:r>
            <a:r>
              <a:rPr lang="en-US" dirty="0">
                <a:solidFill>
                  <a:srgbClr val="FF0000"/>
                </a:solidFill>
              </a:rPr>
              <a:t>, </a:t>
            </a:r>
            <a:r>
              <a:rPr lang="en-US" dirty="0" err="1">
                <a:solidFill>
                  <a:srgbClr val="FF0000"/>
                </a:solidFill>
              </a:rPr>
              <a:t>respectând</a:t>
            </a:r>
            <a:r>
              <a:rPr lang="en-US" dirty="0">
                <a:solidFill>
                  <a:srgbClr val="FF0000"/>
                </a:solidFill>
              </a:rPr>
              <a:t> </a:t>
            </a:r>
            <a:r>
              <a:rPr lang="en-US" dirty="0" err="1">
                <a:solidFill>
                  <a:srgbClr val="FF0000"/>
                </a:solidFill>
              </a:rPr>
              <a:t>regulile</a:t>
            </a:r>
            <a:r>
              <a:rPr lang="en-US" dirty="0">
                <a:solidFill>
                  <a:srgbClr val="FF0000"/>
                </a:solidFill>
              </a:rPr>
              <a:t> </a:t>
            </a:r>
            <a:r>
              <a:rPr lang="en-US" dirty="0" err="1">
                <a:solidFill>
                  <a:srgbClr val="FF0000"/>
                </a:solidFill>
              </a:rPr>
              <a:t>chimice</a:t>
            </a:r>
            <a:r>
              <a:rPr lang="en-US" dirty="0">
                <a:solidFill>
                  <a:srgbClr val="FF0000"/>
                </a:solidFill>
              </a:rPr>
              <a:t> ale </a:t>
            </a:r>
            <a:r>
              <a:rPr lang="en-US" dirty="0" err="1">
                <a:solidFill>
                  <a:srgbClr val="FF0000"/>
                </a:solidFill>
              </a:rPr>
              <a:t>atomilor</a:t>
            </a:r>
            <a:r>
              <a:rPr lang="en-US" dirty="0">
                <a:solidFill>
                  <a:srgbClr val="FF0000"/>
                </a:solidFill>
              </a:rPr>
              <a:t> </a:t>
            </a:r>
            <a:r>
              <a:rPr lang="en-US" dirty="0" err="1">
                <a:solidFill>
                  <a:srgbClr val="FF0000"/>
                </a:solidFill>
              </a:rPr>
              <a:t>și</a:t>
            </a:r>
            <a:r>
              <a:rPr lang="en-US" dirty="0">
                <a:solidFill>
                  <a:srgbClr val="FF0000"/>
                </a:solidFill>
              </a:rPr>
              <a:t> </a:t>
            </a:r>
            <a:r>
              <a:rPr lang="en-US" dirty="0" err="1">
                <a:solidFill>
                  <a:srgbClr val="FF0000"/>
                </a:solidFill>
              </a:rPr>
              <a:t>moleculelor</a:t>
            </a:r>
            <a:r>
              <a:rPr lang="en-US" dirty="0">
                <a:solidFill>
                  <a:srgbClr val="FF0000"/>
                </a:solidFill>
              </a:rPr>
              <a:t>.</a:t>
            </a:r>
          </a:p>
        </p:txBody>
      </p:sp>
    </p:spTree>
    <p:extLst>
      <p:ext uri="{BB962C8B-B14F-4D97-AF65-F5344CB8AC3E}">
        <p14:creationId xmlns:p14="http://schemas.microsoft.com/office/powerpoint/2010/main" val="36134942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3F752-EF32-135B-9443-40FB2CA8E274}"/>
              </a:ext>
            </a:extLst>
          </p:cNvPr>
          <p:cNvSpPr>
            <a:spLocks noGrp="1"/>
          </p:cNvSpPr>
          <p:nvPr>
            <p:ph type="title"/>
          </p:nvPr>
        </p:nvSpPr>
        <p:spPr>
          <a:xfrm>
            <a:off x="971550" y="193675"/>
            <a:ext cx="10515600" cy="739775"/>
          </a:xfrm>
        </p:spPr>
        <p:txBody>
          <a:bodyPr/>
          <a:lstStyle/>
          <a:p>
            <a:r>
              <a:rPr lang="ro-RO" b="1" i="1" dirty="0">
                <a:latin typeface="Times New Roman" panose="02020603050405020304" pitchFamily="18" charset="0"/>
                <a:ea typeface="Times New Roman" panose="02020603050405020304" pitchFamily="18" charset="0"/>
              </a:rPr>
              <a:t>Structura</a:t>
            </a:r>
            <a:r>
              <a:rPr lang="ro-RO" b="1" i="1" spc="-20"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primară</a:t>
            </a:r>
            <a:r>
              <a:rPr lang="ro-RO" b="1" i="1" spc="-10"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a</a:t>
            </a:r>
            <a:r>
              <a:rPr lang="ro-RO" b="1" i="1" spc="-5"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proteinelor</a:t>
            </a:r>
            <a:endParaRPr lang="en-US" dirty="0"/>
          </a:p>
        </p:txBody>
      </p:sp>
      <p:sp>
        <p:nvSpPr>
          <p:cNvPr id="3" name="Content Placeholder 2">
            <a:extLst>
              <a:ext uri="{FF2B5EF4-FFF2-40B4-BE49-F238E27FC236}">
                <a16:creationId xmlns:a16="http://schemas.microsoft.com/office/drawing/2014/main" id="{2F1D6081-38CD-FC2F-DCA4-F51392AD960E}"/>
              </a:ext>
            </a:extLst>
          </p:cNvPr>
          <p:cNvSpPr>
            <a:spLocks noGrp="1"/>
          </p:cNvSpPr>
          <p:nvPr>
            <p:ph idx="1"/>
          </p:nvPr>
        </p:nvSpPr>
        <p:spPr>
          <a:xfrm>
            <a:off x="838200" y="933450"/>
            <a:ext cx="10515600" cy="5924550"/>
          </a:xfrm>
        </p:spPr>
        <p:txBody>
          <a:bodyPr>
            <a:normAutofit fontScale="92500"/>
          </a:bodyPr>
          <a:lstStyle/>
          <a:p>
            <a:pPr marL="0" marR="198120" lvl="0" indent="0">
              <a:spcBef>
                <a:spcPts val="585"/>
              </a:spcBef>
              <a:buSzPts val="1000"/>
              <a:buNone/>
              <a:tabLst>
                <a:tab pos="661670" algn="l"/>
              </a:tabLst>
            </a:pPr>
            <a:r>
              <a:rPr lang="ro-RO" spc="-15" dirty="0">
                <a:latin typeface="Times New Roman" panose="02020603050405020304" pitchFamily="18" charset="0"/>
                <a:ea typeface="Times New Roman" panose="02020603050405020304" pitchFamily="18" charset="0"/>
              </a:rPr>
              <a:t>A) O</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primă</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caracteristică,</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a:t>
            </a:r>
            <a:r>
              <a:rPr lang="ro-RO" spc="400"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importanţă</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majoră</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în</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bioinformatică</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este reprezentată de succesiunea de AA care formează molecula proteică.</a:t>
            </a:r>
            <a:endParaRPr lang="en-US" sz="3600" spc="-15" dirty="0">
              <a:latin typeface="Times New Roman" panose="02020603050405020304" pitchFamily="18" charset="0"/>
              <a:ea typeface="Times New Roman" panose="02020603050405020304" pitchFamily="18" charset="0"/>
            </a:endParaRPr>
          </a:p>
          <a:p>
            <a:pPr marL="0" marR="195580" lvl="0" indent="0">
              <a:spcBef>
                <a:spcPts val="590"/>
              </a:spcBef>
              <a:buSzPts val="1000"/>
              <a:buNone/>
              <a:tabLst>
                <a:tab pos="661670" algn="l"/>
              </a:tabLst>
            </a:pPr>
            <a:r>
              <a:rPr lang="ro-RO" spc="-15" dirty="0">
                <a:latin typeface="Times New Roman" panose="02020603050405020304" pitchFamily="18" charset="0"/>
                <a:ea typeface="Times New Roman" panose="02020603050405020304" pitchFamily="18" charset="0"/>
              </a:rPr>
              <a:t>B) Această</a:t>
            </a:r>
            <a:r>
              <a:rPr lang="ro-RO" spc="39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succesiune</a:t>
            </a:r>
            <a:r>
              <a:rPr lang="ro-RO" spc="39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poartă</a:t>
            </a:r>
            <a:r>
              <a:rPr lang="ro-RO" spc="39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numele</a:t>
            </a:r>
            <a:r>
              <a:rPr lang="ro-RO" spc="39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a:t>
            </a:r>
            <a:r>
              <a:rPr lang="ro-RO" spc="39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„structură</a:t>
            </a:r>
            <a:r>
              <a:rPr lang="ro-RO" spc="39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primară”</a:t>
            </a:r>
            <a:r>
              <a:rPr lang="ro-RO" spc="39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a:t>
            </a:r>
            <a:r>
              <a:rPr lang="ro-RO" spc="39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proteinelor. </a:t>
            </a:r>
            <a:r>
              <a:rPr lang="ro-RO" spc="-15" dirty="0" err="1">
                <a:latin typeface="Times New Roman" panose="02020603050405020304" pitchFamily="18" charset="0"/>
                <a:ea typeface="Times New Roman" panose="02020603050405020304" pitchFamily="18" charset="0"/>
              </a:rPr>
              <a:t>Poziţiile</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aminoacizilor se numerotează începând de la capătul</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cu</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gruparea </a:t>
            </a:r>
            <a:r>
              <a:rPr lang="ro-RO" spc="-15" dirty="0" err="1">
                <a:latin typeface="Times New Roman" panose="02020603050405020304" pitchFamily="18" charset="0"/>
                <a:ea typeface="Times New Roman" panose="02020603050405020304" pitchFamily="18" charset="0"/>
              </a:rPr>
              <a:t>amino</a:t>
            </a:r>
            <a:r>
              <a:rPr lang="ro-RO" spc="-15" dirty="0">
                <a:latin typeface="Times New Roman" panose="02020603050405020304" pitchFamily="18" charset="0"/>
                <a:ea typeface="Times New Roman" panose="02020603050405020304" pitchFamily="18" charset="0"/>
              </a:rPr>
              <a:t> liberă.</a:t>
            </a:r>
            <a:endParaRPr lang="en-US" sz="3600" spc="-15" dirty="0">
              <a:latin typeface="Times New Roman" panose="02020603050405020304" pitchFamily="18" charset="0"/>
              <a:ea typeface="Times New Roman" panose="02020603050405020304" pitchFamily="18" charset="0"/>
            </a:endParaRPr>
          </a:p>
          <a:p>
            <a:pPr marL="0" marR="0" lvl="0" indent="0">
              <a:spcBef>
                <a:spcPts val="610"/>
              </a:spcBef>
              <a:buSzPts val="1000"/>
              <a:buNone/>
              <a:tabLst>
                <a:tab pos="662940" algn="l"/>
              </a:tabLst>
            </a:pPr>
            <a:r>
              <a:rPr lang="ro-RO" spc="-15" dirty="0">
                <a:latin typeface="Times New Roman" panose="02020603050405020304" pitchFamily="18" charset="0"/>
                <a:ea typeface="Times New Roman" panose="02020603050405020304" pitchFamily="18" charset="0"/>
              </a:rPr>
              <a:t>C) Determinarea</a:t>
            </a:r>
            <a:r>
              <a:rPr lang="ro-RO" spc="-3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structurii</a:t>
            </a:r>
            <a:r>
              <a:rPr lang="ro-RO" spc="-4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primare</a:t>
            </a:r>
            <a:r>
              <a:rPr lang="ro-RO" spc="-3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a:t>
            </a:r>
            <a:r>
              <a:rPr lang="ro-RO" spc="-3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proteinelor</a:t>
            </a:r>
            <a:endParaRPr lang="en-US" sz="3600" spc="-15" dirty="0">
              <a:latin typeface="Times New Roman" panose="02020603050405020304" pitchFamily="18" charset="0"/>
              <a:ea typeface="Times New Roman" panose="02020603050405020304" pitchFamily="18" charset="0"/>
            </a:endParaRPr>
          </a:p>
          <a:p>
            <a:pPr marL="433705" marR="0">
              <a:spcBef>
                <a:spcPts val="600"/>
              </a:spcBef>
              <a:buNone/>
            </a:pPr>
            <a:r>
              <a:rPr lang="ro-RO" dirty="0">
                <a:latin typeface="Times New Roman" panose="02020603050405020304" pitchFamily="18" charset="0"/>
                <a:ea typeface="Times New Roman" panose="02020603050405020304" pitchFamily="18" charset="0"/>
              </a:rPr>
              <a:t>Există</a:t>
            </a:r>
            <a:r>
              <a:rPr lang="ro-RO" spc="5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mai</a:t>
            </a:r>
            <a:r>
              <a:rPr lang="ro-RO" spc="5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multe</a:t>
            </a:r>
            <a:r>
              <a:rPr lang="ro-RO" spc="5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metode</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determinare</a:t>
            </a:r>
            <a:r>
              <a:rPr lang="ro-RO" spc="4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structurii</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primare</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proteinelor,</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pe</a:t>
            </a:r>
            <a:r>
              <a:rPr lang="ro-RO" spc="30" dirty="0">
                <a:latin typeface="Times New Roman" panose="02020603050405020304" pitchFamily="18" charset="0"/>
                <a:ea typeface="Times New Roman" panose="02020603050405020304" pitchFamily="18" charset="0"/>
              </a:rPr>
              <a:t> </a:t>
            </a:r>
            <a:r>
              <a:rPr lang="ro-RO" spc="-20" dirty="0">
                <a:latin typeface="Times New Roman" panose="02020603050405020304" pitchFamily="18" charset="0"/>
                <a:ea typeface="Times New Roman" panose="02020603050405020304" pitchFamily="18" charset="0"/>
              </a:rPr>
              <a:t>care </a:t>
            </a:r>
            <a:r>
              <a:rPr lang="ro-RO" dirty="0">
                <a:latin typeface="Times New Roman" panose="02020603050405020304" pitchFamily="18" charset="0"/>
                <a:ea typeface="Times New Roman" panose="02020603050405020304" pitchFamily="18" charset="0"/>
              </a:rPr>
              <a:t>nu</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le vom</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trata</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detaliu</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ci</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doar</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le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vom</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enumera</a:t>
            </a:r>
            <a:r>
              <a:rPr lang="ro-RO" spc="-1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aici:</a:t>
            </a:r>
            <a:endParaRPr lang="en-US" dirty="0">
              <a:latin typeface="Times New Roman" panose="02020603050405020304" pitchFamily="18" charset="0"/>
              <a:ea typeface="Times New Roman" panose="02020603050405020304" pitchFamily="18" charset="0"/>
            </a:endParaRPr>
          </a:p>
          <a:p>
            <a:pPr marL="457200" marR="0" lvl="1" indent="0">
              <a:spcBef>
                <a:spcPts val="590"/>
              </a:spcBef>
              <a:buSzPts val="1000"/>
              <a:buNone/>
              <a:tabLst>
                <a:tab pos="663575" algn="l"/>
              </a:tabLst>
            </a:pPr>
            <a:r>
              <a:rPr lang="ro-RO" dirty="0">
                <a:latin typeface="Times New Roman" panose="02020603050405020304" pitchFamily="18" charset="0"/>
                <a:ea typeface="Times New Roman" panose="02020603050405020304" pitchFamily="18" charset="0"/>
              </a:rPr>
              <a:t>a) metode</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biochimice</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determinare</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a:t>
            </a:r>
            <a:r>
              <a:rPr lang="ro-RO" spc="-10"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secvenţei</a:t>
            </a:r>
            <a:r>
              <a:rPr lang="ro-RO" dirty="0">
                <a:latin typeface="Times New Roman" panose="02020603050405020304" pitchFamily="18" charset="0"/>
                <a:ea typeface="Times New Roman" panose="02020603050405020304" pitchFamily="18" charset="0"/>
              </a:rPr>
              <a:t>,</a:t>
            </a:r>
            <a:r>
              <a:rPr lang="ro-RO" spc="-3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cuprinzând:</a:t>
            </a:r>
            <a:endParaRPr lang="en-US" sz="3200" dirty="0">
              <a:latin typeface="Times New Roman" panose="02020603050405020304" pitchFamily="18" charset="0"/>
              <a:ea typeface="Times New Roman" panose="02020603050405020304" pitchFamily="18" charset="0"/>
            </a:endParaRPr>
          </a:p>
          <a:p>
            <a:pPr marR="0" lvl="0">
              <a:buSzPts val="1000"/>
              <a:buFont typeface="Wingdings" panose="05000000000000000000" pitchFamily="2" charset="2"/>
              <a:buChar char="q"/>
              <a:tabLst>
                <a:tab pos="358140" algn="l"/>
              </a:tabLst>
            </a:pPr>
            <a:r>
              <a:rPr lang="ro-RO" dirty="0">
                <a:latin typeface="Times New Roman" panose="02020603050405020304" pitchFamily="18" charset="0"/>
                <a:ea typeface="Times New Roman" panose="02020603050405020304" pitchFamily="18" charset="0"/>
              </a:rPr>
              <a:t>degradarea</a:t>
            </a:r>
            <a:r>
              <a:rPr lang="ro-RO" spc="-35" dirty="0">
                <a:latin typeface="Times New Roman" panose="02020603050405020304" pitchFamily="18" charset="0"/>
                <a:ea typeface="Times New Roman" panose="02020603050405020304" pitchFamily="18" charset="0"/>
              </a:rPr>
              <a:t> </a:t>
            </a:r>
            <a:r>
              <a:rPr lang="ro-RO" spc="-10" dirty="0" err="1">
                <a:latin typeface="Times New Roman" panose="02020603050405020304" pitchFamily="18" charset="0"/>
                <a:ea typeface="Times New Roman" panose="02020603050405020304" pitchFamily="18" charset="0"/>
              </a:rPr>
              <a:t>Edman</a:t>
            </a:r>
            <a:r>
              <a:rPr lang="ro-RO" spc="-10" dirty="0">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R="0" lvl="0">
              <a:buSzPts val="1000"/>
              <a:buFont typeface="Wingdings" panose="05000000000000000000" pitchFamily="2" charset="2"/>
              <a:buChar char="q"/>
              <a:tabLst>
                <a:tab pos="358140" algn="l"/>
              </a:tabLst>
            </a:pPr>
            <a:r>
              <a:rPr lang="ro-RO" dirty="0" err="1">
                <a:latin typeface="Times New Roman" panose="02020603050405020304" pitchFamily="18" charset="0"/>
                <a:ea typeface="Times New Roman" panose="02020603050405020304" pitchFamily="18" charset="0"/>
              </a:rPr>
              <a:t>fracţionarea</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prin</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digestie</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enzime</a:t>
            </a:r>
            <a:r>
              <a:rPr lang="ro-RO" spc="-30"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proteolitice,</a:t>
            </a:r>
            <a:endParaRPr lang="en-US" sz="3600" dirty="0">
              <a:latin typeface="Times New Roman" panose="02020603050405020304" pitchFamily="18" charset="0"/>
              <a:ea typeface="Times New Roman" panose="02020603050405020304" pitchFamily="18" charset="0"/>
            </a:endParaRPr>
          </a:p>
          <a:p>
            <a:pPr marR="0" lvl="0">
              <a:buSzPts val="1000"/>
              <a:buFont typeface="Wingdings" panose="05000000000000000000" pitchFamily="2" charset="2"/>
              <a:buChar char="q"/>
              <a:tabLst>
                <a:tab pos="346710" algn="l"/>
              </a:tabLst>
            </a:pPr>
            <a:r>
              <a:rPr lang="ro-RO" dirty="0">
                <a:latin typeface="Times New Roman" panose="02020603050405020304" pitchFamily="18" charset="0"/>
                <a:ea typeface="Times New Roman" panose="02020603050405020304" pitchFamily="18" charset="0"/>
              </a:rPr>
              <a:t>spectrometrie</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15" dirty="0">
                <a:latin typeface="Times New Roman" panose="02020603050405020304" pitchFamily="18" charset="0"/>
                <a:ea typeface="Times New Roman" panose="02020603050405020304" pitchFamily="18" charset="0"/>
              </a:rPr>
              <a:t> </a:t>
            </a:r>
            <a:r>
              <a:rPr lang="ro-RO" spc="-20" dirty="0">
                <a:latin typeface="Times New Roman" panose="02020603050405020304" pitchFamily="18" charset="0"/>
                <a:ea typeface="Times New Roman" panose="02020603050405020304" pitchFamily="18" charset="0"/>
              </a:rPr>
              <a:t>masă,</a:t>
            </a:r>
            <a:endParaRPr lang="en-US" sz="3600" dirty="0">
              <a:latin typeface="Times New Roman" panose="02020603050405020304" pitchFamily="18" charset="0"/>
              <a:ea typeface="Times New Roman" panose="02020603050405020304" pitchFamily="18" charset="0"/>
            </a:endParaRPr>
          </a:p>
          <a:p>
            <a:pPr marR="0" lvl="0">
              <a:spcBef>
                <a:spcPts val="5"/>
              </a:spcBef>
              <a:buSzPts val="1000"/>
              <a:buFont typeface="Wingdings" panose="05000000000000000000" pitchFamily="2" charset="2"/>
              <a:buChar char="q"/>
              <a:tabLst>
                <a:tab pos="379095" algn="l"/>
              </a:tabLst>
            </a:pPr>
            <a:r>
              <a:rPr lang="ro-RO" dirty="0">
                <a:latin typeface="Times New Roman" panose="02020603050405020304" pitchFamily="18" charset="0"/>
                <a:ea typeface="Times New Roman" panose="02020603050405020304" pitchFamily="18" charset="0"/>
              </a:rPr>
              <a:t>hidroliză</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acizi</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(doar</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determinarea</a:t>
            </a:r>
            <a:r>
              <a:rPr lang="ro-RO" spc="-2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cantităţilor</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2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aminoacizi).</a:t>
            </a:r>
            <a:endParaRPr lang="en-US" sz="3600" dirty="0">
              <a:latin typeface="Times New Roman" panose="02020603050405020304" pitchFamily="18" charset="0"/>
              <a:ea typeface="Times New Roman" panose="02020603050405020304" pitchFamily="18" charset="0"/>
            </a:endParaRPr>
          </a:p>
          <a:p>
            <a:pPr marL="457200" marR="0" lvl="1" indent="0">
              <a:buSzPts val="1000"/>
              <a:buNone/>
              <a:tabLst>
                <a:tab pos="650875" algn="l"/>
              </a:tabLst>
            </a:pPr>
            <a:r>
              <a:rPr lang="ro-RO" dirty="0">
                <a:latin typeface="Times New Roman" panose="02020603050405020304" pitchFamily="18" charset="0"/>
                <a:ea typeface="Times New Roman" panose="02020603050405020304" pitchFamily="18" charset="0"/>
              </a:rPr>
              <a:t>b) deducerea</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din</a:t>
            </a:r>
            <a:r>
              <a:rPr lang="ro-RO" spc="-40"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secvenţa</a:t>
            </a:r>
            <a:r>
              <a:rPr lang="ro-RO" spc="-3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genelor.</a:t>
            </a:r>
            <a:endParaRPr lang="en-US" sz="32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5791092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9BDF-1183-0809-FDF4-1EA67C799DCF}"/>
              </a:ext>
            </a:extLst>
          </p:cNvPr>
          <p:cNvSpPr>
            <a:spLocks noGrp="1"/>
          </p:cNvSpPr>
          <p:nvPr>
            <p:ph type="title"/>
          </p:nvPr>
        </p:nvSpPr>
        <p:spPr/>
        <p:txBody>
          <a:bodyPr/>
          <a:lstStyle/>
          <a:p>
            <a:r>
              <a:rPr lang="ro-RO" b="1" i="1" dirty="0">
                <a:latin typeface="Times New Roman" panose="02020603050405020304" pitchFamily="18" charset="0"/>
                <a:ea typeface="Times New Roman" panose="02020603050405020304" pitchFamily="18" charset="0"/>
              </a:rPr>
              <a:t>Structura</a:t>
            </a:r>
            <a:r>
              <a:rPr lang="ro-RO" b="1" i="1" spc="-20"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secundară</a:t>
            </a:r>
            <a:r>
              <a:rPr lang="ro-RO" b="1" i="1" spc="-5"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a</a:t>
            </a:r>
            <a:r>
              <a:rPr lang="ro-RO" b="1" i="1" spc="-5"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proteinelor</a:t>
            </a:r>
            <a:endParaRPr lang="en-US" dirty="0"/>
          </a:p>
        </p:txBody>
      </p:sp>
      <p:sp>
        <p:nvSpPr>
          <p:cNvPr id="3" name="Content Placeholder 2">
            <a:extLst>
              <a:ext uri="{FF2B5EF4-FFF2-40B4-BE49-F238E27FC236}">
                <a16:creationId xmlns:a16="http://schemas.microsoft.com/office/drawing/2014/main" id="{A9BB10DF-0F36-3ACD-EC0F-D072AE60520C}"/>
              </a:ext>
            </a:extLst>
          </p:cNvPr>
          <p:cNvSpPr>
            <a:spLocks noGrp="1"/>
          </p:cNvSpPr>
          <p:nvPr>
            <p:ph idx="1"/>
          </p:nvPr>
        </p:nvSpPr>
        <p:spPr>
          <a:xfrm>
            <a:off x="304800" y="1825624"/>
            <a:ext cx="11620500" cy="4899025"/>
          </a:xfrm>
        </p:spPr>
        <p:txBody>
          <a:bodyPr>
            <a:normAutofit/>
          </a:bodyPr>
          <a:lstStyle/>
          <a:p>
            <a:pPr marL="0" marR="205105" lvl="0" indent="0" algn="just">
              <a:spcBef>
                <a:spcPts val="580"/>
              </a:spcBef>
              <a:buSzPts val="1000"/>
              <a:buNone/>
              <a:tabLst>
                <a:tab pos="650240" algn="l"/>
              </a:tabLst>
            </a:pPr>
            <a:r>
              <a:rPr lang="ro-RO" spc="-15" dirty="0">
                <a:latin typeface="Times New Roman" panose="02020603050405020304" pitchFamily="18" charset="0"/>
                <a:ea typeface="Times New Roman" panose="02020603050405020304" pitchFamily="18" charset="0"/>
              </a:rPr>
              <a:t>A) O moleculă proteică poate avea de la câteva zeci de aminoacizi până la câteva sute. Prin </a:t>
            </a:r>
            <a:r>
              <a:rPr lang="ro-RO" spc="-15" dirty="0" err="1">
                <a:latin typeface="Times New Roman" panose="02020603050405020304" pitchFamily="18" charset="0"/>
                <a:ea typeface="Times New Roman" panose="02020603050405020304" pitchFamily="18" charset="0"/>
              </a:rPr>
              <a:t>proprietăţile</a:t>
            </a:r>
            <a:r>
              <a:rPr lang="ro-RO" spc="-15" dirty="0">
                <a:latin typeface="Times New Roman" panose="02020603050405020304" pitchFamily="18" charset="0"/>
                <a:ea typeface="Times New Roman" panose="02020603050405020304" pitchFamily="18" charset="0"/>
              </a:rPr>
              <a:t> pe care le au radicalii aminoacizilor din </a:t>
            </a:r>
            <a:r>
              <a:rPr lang="ro-RO" spc="-15" dirty="0" err="1">
                <a:latin typeface="Times New Roman" panose="02020603050405020304" pitchFamily="18" charset="0"/>
                <a:ea typeface="Times New Roman" panose="02020603050405020304" pitchFamily="18" charset="0"/>
              </a:rPr>
              <a:t>lanţ</a:t>
            </a:r>
            <a:r>
              <a:rPr lang="ro-RO" spc="-15" dirty="0">
                <a:latin typeface="Times New Roman" panose="02020603050405020304" pitchFamily="18" charset="0"/>
                <a:ea typeface="Times New Roman" panose="02020603050405020304" pitchFamily="18" charset="0"/>
              </a:rPr>
              <a:t>, se formează adesea </a:t>
            </a:r>
            <a:r>
              <a:rPr lang="ro-RO" spc="-15" dirty="0" err="1">
                <a:latin typeface="Times New Roman" panose="02020603050405020304" pitchFamily="18" charset="0"/>
                <a:ea typeface="Times New Roman" panose="02020603050405020304" pitchFamily="18" charset="0"/>
              </a:rPr>
              <a:t>nişte</a:t>
            </a:r>
            <a:r>
              <a:rPr lang="ro-RO" spc="-15" dirty="0">
                <a:latin typeface="Times New Roman" panose="02020603050405020304" pitchFamily="18" charset="0"/>
                <a:ea typeface="Times New Roman" panose="02020603050405020304" pitchFamily="18" charset="0"/>
              </a:rPr>
              <a:t> structuri </a:t>
            </a:r>
            <a:r>
              <a:rPr lang="ro-RO" spc="-15" dirty="0" err="1">
                <a:latin typeface="Times New Roman" panose="02020603050405020304" pitchFamily="18" charset="0"/>
                <a:ea typeface="Times New Roman" panose="02020603050405020304" pitchFamily="18" charset="0"/>
              </a:rPr>
              <a:t>spaţiale</a:t>
            </a:r>
            <a:r>
              <a:rPr lang="ro-RO" spc="-15" dirty="0">
                <a:latin typeface="Times New Roman" panose="02020603050405020304" pitchFamily="18" charset="0"/>
                <a:ea typeface="Times New Roman" panose="02020603050405020304" pitchFamily="18" charset="0"/>
              </a:rPr>
              <a:t> specifice </a:t>
            </a:r>
            <a:r>
              <a:rPr lang="ro-RO" spc="-15" dirty="0" err="1">
                <a:latin typeface="Times New Roman" panose="02020603050405020304" pitchFamily="18" charset="0"/>
                <a:ea typeface="Times New Roman" panose="02020603050405020304" pitchFamily="18" charset="0"/>
              </a:rPr>
              <a:t>uşor</a:t>
            </a:r>
            <a:r>
              <a:rPr lang="ro-RO" spc="-15" dirty="0">
                <a:latin typeface="Times New Roman" panose="02020603050405020304" pitchFamily="18" charset="0"/>
                <a:ea typeface="Times New Roman" panose="02020603050405020304" pitchFamily="18" charset="0"/>
              </a:rPr>
              <a:t> de recunoscut. </a:t>
            </a:r>
            <a:r>
              <a:rPr lang="ro-RO" spc="-15" dirty="0" err="1">
                <a:latin typeface="Times New Roman" panose="02020603050405020304" pitchFamily="18" charset="0"/>
                <a:ea typeface="Times New Roman" panose="02020603050405020304" pitchFamily="18" charset="0"/>
              </a:rPr>
              <a:t>Corey</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Pauling (1943) au fost primii care au semnalat aceste structuri denumite generic „structura secundară” a </a:t>
            </a:r>
            <a:r>
              <a:rPr lang="ro-RO" spc="-10" dirty="0">
                <a:latin typeface="Times New Roman" panose="02020603050405020304" pitchFamily="18" charset="0"/>
                <a:ea typeface="Times New Roman" panose="02020603050405020304" pitchFamily="18" charset="0"/>
              </a:rPr>
              <a:t>proteinelor.</a:t>
            </a:r>
            <a:endParaRPr lang="en-US" spc="-15" dirty="0">
              <a:latin typeface="Times New Roman" panose="02020603050405020304" pitchFamily="18" charset="0"/>
              <a:ea typeface="Times New Roman" panose="02020603050405020304" pitchFamily="18" charset="0"/>
            </a:endParaRPr>
          </a:p>
          <a:p>
            <a:pPr marL="0" marR="0" lvl="0" indent="0">
              <a:spcBef>
                <a:spcPts val="700"/>
              </a:spcBef>
              <a:buSzPts val="1000"/>
              <a:buNone/>
              <a:tabLst>
                <a:tab pos="651510" algn="l"/>
              </a:tabLst>
            </a:pPr>
            <a:r>
              <a:rPr lang="ro-RO" spc="-15" dirty="0">
                <a:latin typeface="Times New Roman" panose="02020603050405020304" pitchFamily="18" charset="0"/>
                <a:ea typeface="Times New Roman" panose="02020603050405020304" pitchFamily="18" charset="0"/>
              </a:rPr>
              <a:t>B) Structura</a:t>
            </a:r>
            <a:r>
              <a:rPr lang="ro-RO" spc="-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 </a:t>
            </a:r>
            <a:r>
              <a:rPr lang="ro-RO" spc="-10" dirty="0" err="1">
                <a:latin typeface="Times New Roman" panose="02020603050405020304" pitchFamily="18" charset="0"/>
                <a:ea typeface="Times New Roman" panose="02020603050405020304" pitchFamily="18" charset="0"/>
              </a:rPr>
              <a:t>helix</a:t>
            </a:r>
            <a:endParaRPr lang="en-US" spc="-15" dirty="0">
              <a:latin typeface="Times New Roman" panose="02020603050405020304" pitchFamily="18" charset="0"/>
              <a:ea typeface="Times New Roman" panose="02020603050405020304" pitchFamily="18" charset="0"/>
            </a:endParaRPr>
          </a:p>
          <a:p>
            <a:pPr marL="194945" marR="205105" indent="226695" algn="just">
              <a:spcBef>
                <a:spcPts val="600"/>
              </a:spcBef>
              <a:buNone/>
            </a:pPr>
            <a:r>
              <a:rPr lang="ro-RO" dirty="0">
                <a:latin typeface="Times New Roman" panose="02020603050405020304" pitchFamily="18" charset="0"/>
                <a:ea typeface="Times New Roman" panose="02020603050405020304" pitchFamily="18" charset="0"/>
              </a:rPr>
              <a:t>Cea mai bine cunoscută formă specifică este cea de </a:t>
            </a:r>
            <a:r>
              <a:rPr lang="ro-RO" dirty="0" err="1">
                <a:latin typeface="Times New Roman" panose="02020603050405020304" pitchFamily="18" charset="0"/>
                <a:ea typeface="Times New Roman" panose="02020603050405020304" pitchFamily="18" charset="0"/>
              </a:rPr>
              <a:t>helix</a:t>
            </a:r>
            <a:r>
              <a:rPr lang="ro-RO" dirty="0">
                <a:latin typeface="Times New Roman" panose="02020603050405020304" pitchFamily="18" charset="0"/>
                <a:ea typeface="Times New Roman" panose="02020603050405020304" pitchFamily="18" charset="0"/>
              </a:rPr>
              <a:t> pe care o întâlnim</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frecvent la proteine. </a:t>
            </a:r>
            <a:endParaRPr lang="en-US" dirty="0"/>
          </a:p>
        </p:txBody>
      </p:sp>
    </p:spTree>
    <p:extLst>
      <p:ext uri="{BB962C8B-B14F-4D97-AF65-F5344CB8AC3E}">
        <p14:creationId xmlns:p14="http://schemas.microsoft.com/office/powerpoint/2010/main" val="7590236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0A50-C02A-B7B6-63FD-17F1FB20A28E}"/>
              </a:ext>
            </a:extLst>
          </p:cNvPr>
          <p:cNvSpPr>
            <a:spLocks noGrp="1"/>
          </p:cNvSpPr>
          <p:nvPr>
            <p:ph type="title"/>
          </p:nvPr>
        </p:nvSpPr>
        <p:spPr/>
        <p:txBody>
          <a:bodyPr/>
          <a:lstStyle/>
          <a:p>
            <a:r>
              <a:rPr lang="ro-RO" b="1" i="1" dirty="0">
                <a:latin typeface="Times New Roman" panose="02020603050405020304" pitchFamily="18" charset="0"/>
                <a:ea typeface="Times New Roman" panose="02020603050405020304" pitchFamily="18" charset="0"/>
              </a:rPr>
              <a:t>Structura</a:t>
            </a:r>
            <a:r>
              <a:rPr lang="ro-RO" b="1" i="1" spc="-20" dirty="0">
                <a:latin typeface="Times New Roman" panose="02020603050405020304" pitchFamily="18" charset="0"/>
                <a:ea typeface="Times New Roman" panose="02020603050405020304" pitchFamily="18" charset="0"/>
              </a:rPr>
              <a:t> </a:t>
            </a:r>
            <a:r>
              <a:rPr lang="ro-RO" b="1" i="1" dirty="0" err="1">
                <a:latin typeface="Times New Roman" panose="02020603050405020304" pitchFamily="18" charset="0"/>
                <a:ea typeface="Times New Roman" panose="02020603050405020304" pitchFamily="18" charset="0"/>
              </a:rPr>
              <a:t>terţiară</a:t>
            </a:r>
            <a:r>
              <a:rPr lang="ro-RO" b="1" i="1" spc="-5"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a </a:t>
            </a:r>
            <a:r>
              <a:rPr lang="ro-RO" b="1" i="1" spc="-10" dirty="0">
                <a:latin typeface="Times New Roman" panose="02020603050405020304" pitchFamily="18" charset="0"/>
                <a:ea typeface="Times New Roman" panose="02020603050405020304" pitchFamily="18" charset="0"/>
              </a:rPr>
              <a:t>proteinelor</a:t>
            </a:r>
            <a:endParaRPr lang="en-US" dirty="0"/>
          </a:p>
        </p:txBody>
      </p:sp>
      <p:sp>
        <p:nvSpPr>
          <p:cNvPr id="3" name="Content Placeholder 2">
            <a:extLst>
              <a:ext uri="{FF2B5EF4-FFF2-40B4-BE49-F238E27FC236}">
                <a16:creationId xmlns:a16="http://schemas.microsoft.com/office/drawing/2014/main" id="{D82DFEC0-A260-00F6-1163-D092103520D6}"/>
              </a:ext>
            </a:extLst>
          </p:cNvPr>
          <p:cNvSpPr>
            <a:spLocks noGrp="1"/>
          </p:cNvSpPr>
          <p:nvPr>
            <p:ph idx="1"/>
          </p:nvPr>
        </p:nvSpPr>
        <p:spPr/>
        <p:txBody>
          <a:bodyPr/>
          <a:lstStyle/>
          <a:p>
            <a:pPr marL="194945" marR="237490" indent="226695">
              <a:spcBef>
                <a:spcPts val="580"/>
              </a:spcBef>
              <a:buNone/>
            </a:pPr>
            <a:r>
              <a:rPr lang="ro-RO" dirty="0">
                <a:latin typeface="Times New Roman" panose="02020603050405020304" pitchFamily="18" charset="0"/>
                <a:ea typeface="Times New Roman" panose="02020603050405020304" pitchFamily="18" charset="0"/>
              </a:rPr>
              <a:t>A.</a:t>
            </a:r>
            <a:r>
              <a:rPr lang="ro-RO" spc="4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Pe lângă structura secundară,</a:t>
            </a:r>
            <a:r>
              <a:rPr lang="ro-RO" spc="1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între diferitele </a:t>
            </a:r>
            <a:r>
              <a:rPr lang="ro-RO" dirty="0" err="1">
                <a:latin typeface="Times New Roman" panose="02020603050405020304" pitchFamily="18" charset="0"/>
                <a:ea typeface="Times New Roman" panose="02020603050405020304" pitchFamily="18" charset="0"/>
              </a:rPr>
              <a:t>părţi</a:t>
            </a:r>
            <a:r>
              <a:rPr lang="ro-RO" dirty="0">
                <a:latin typeface="Times New Roman" panose="02020603050405020304" pitchFamily="18" charset="0"/>
                <a:ea typeface="Times New Roman" panose="02020603050405020304" pitchFamily="18" charset="0"/>
              </a:rPr>
              <a:t> ale</a:t>
            </a:r>
            <a:r>
              <a:rPr lang="ro-RO" spc="1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unei</a:t>
            </a:r>
            <a:r>
              <a:rPr lang="ro-RO" spc="1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molecule proteice pot apărea </a:t>
            </a:r>
            <a:r>
              <a:rPr lang="ro-RO" dirty="0" err="1">
                <a:latin typeface="Times New Roman" panose="02020603050405020304" pitchFamily="18" charset="0"/>
                <a:ea typeface="Times New Roman" panose="02020603050405020304" pitchFamily="18" charset="0"/>
              </a:rPr>
              <a:t>interacţiuni</a:t>
            </a:r>
            <a:r>
              <a:rPr lang="ro-RO"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L="342900" marR="0" lvl="0" indent="-342900">
              <a:spcBef>
                <a:spcPts val="5"/>
              </a:spcBef>
              <a:buSzPts val="1000"/>
              <a:buFont typeface="Times New Roman" panose="02020603050405020304" pitchFamily="18" charset="0"/>
              <a:buChar char="-"/>
              <a:tabLst>
                <a:tab pos="421640" algn="l"/>
              </a:tabLst>
            </a:pPr>
            <a:endParaRPr lang="ro-RO" dirty="0">
              <a:latin typeface="Times New Roman" panose="02020603050405020304" pitchFamily="18" charset="0"/>
              <a:ea typeface="Times New Roman" panose="02020603050405020304" pitchFamily="18" charset="0"/>
            </a:endParaRPr>
          </a:p>
          <a:p>
            <a:pPr marL="342900" marR="0" lvl="0" indent="-342900">
              <a:spcBef>
                <a:spcPts val="5"/>
              </a:spcBef>
              <a:buSzPts val="1000"/>
              <a:buFont typeface="Times New Roman" panose="02020603050405020304" pitchFamily="18" charset="0"/>
              <a:buChar char="-"/>
              <a:tabLst>
                <a:tab pos="421640" algn="l"/>
              </a:tabLst>
            </a:pPr>
            <a:r>
              <a:rPr lang="ro-RO" dirty="0">
                <a:latin typeface="Times New Roman" panose="02020603050405020304" pitchFamily="18" charset="0"/>
                <a:ea typeface="Times New Roman" panose="02020603050405020304" pitchFamily="18" charset="0"/>
              </a:rPr>
              <a:t>legături</a:t>
            </a:r>
            <a:r>
              <a:rPr lang="ro-RO" spc="4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între</a:t>
            </a:r>
            <a:r>
              <a:rPr lang="ro-RO" spc="4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părţi</a:t>
            </a:r>
            <a:r>
              <a:rPr lang="ro-RO" spc="4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prin</a:t>
            </a:r>
            <a:r>
              <a:rPr lang="ro-RO" spc="40"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punţi</a:t>
            </a:r>
            <a:r>
              <a:rPr lang="ro-RO" spc="5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4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hidrogen,</a:t>
            </a:r>
            <a:r>
              <a:rPr lang="ro-RO" spc="4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legături</a:t>
            </a:r>
            <a:r>
              <a:rPr lang="ro-RO" spc="4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disulfidice</a:t>
            </a:r>
            <a:r>
              <a:rPr lang="ro-RO" spc="5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sau</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legături</a:t>
            </a:r>
            <a:r>
              <a:rPr lang="ro-RO" spc="5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Van</a:t>
            </a:r>
            <a:r>
              <a:rPr lang="ro-RO" spc="40" dirty="0">
                <a:latin typeface="Times New Roman" panose="02020603050405020304" pitchFamily="18" charset="0"/>
                <a:ea typeface="Times New Roman" panose="02020603050405020304" pitchFamily="18" charset="0"/>
              </a:rPr>
              <a:t> </a:t>
            </a:r>
            <a:r>
              <a:rPr lang="ro-RO" spc="-25" dirty="0" err="1">
                <a:latin typeface="Times New Roman" panose="02020603050405020304" pitchFamily="18" charset="0"/>
                <a:ea typeface="Times New Roman" panose="02020603050405020304" pitchFamily="18" charset="0"/>
              </a:rPr>
              <a:t>der</a:t>
            </a:r>
            <a:r>
              <a:rPr lang="ro-RO" spc="-25" dirty="0">
                <a:latin typeface="Times New Roman" panose="02020603050405020304" pitchFamily="18" charset="0"/>
                <a:ea typeface="Times New Roman" panose="02020603050405020304" pitchFamily="18" charset="0"/>
              </a:rPr>
              <a:t> </a:t>
            </a:r>
            <a:r>
              <a:rPr lang="ro-RO" spc="-20" dirty="0" err="1">
                <a:latin typeface="Times New Roman" panose="02020603050405020304" pitchFamily="18" charset="0"/>
                <a:ea typeface="Times New Roman" panose="02020603050405020304" pitchFamily="18" charset="0"/>
              </a:rPr>
              <a:t>Waals</a:t>
            </a:r>
            <a:endParaRPr lang="en-US" dirty="0">
              <a:latin typeface="Times New Roman" panose="02020603050405020304" pitchFamily="18" charset="0"/>
              <a:ea typeface="Times New Roman" panose="02020603050405020304" pitchFamily="18" charset="0"/>
            </a:endParaRPr>
          </a:p>
          <a:p>
            <a:pPr marL="342900" marR="0" lvl="0" indent="-342900">
              <a:lnSpc>
                <a:spcPts val="1145"/>
              </a:lnSpc>
              <a:buSzPts val="1000"/>
              <a:buFont typeface="Times New Roman" panose="02020603050405020304" pitchFamily="18" charset="0"/>
              <a:buChar char="-"/>
              <a:tabLst>
                <a:tab pos="421640" algn="l"/>
              </a:tabLst>
            </a:pPr>
            <a:endParaRPr lang="ro-RO" dirty="0">
              <a:latin typeface="Times New Roman" panose="02020603050405020304" pitchFamily="18" charset="0"/>
              <a:ea typeface="Times New Roman" panose="02020603050405020304" pitchFamily="18" charset="0"/>
            </a:endParaRPr>
          </a:p>
          <a:p>
            <a:pPr marL="342900" marR="0" lvl="0" indent="-342900">
              <a:lnSpc>
                <a:spcPts val="1145"/>
              </a:lnSpc>
              <a:buSzPts val="1000"/>
              <a:buFont typeface="Times New Roman" panose="02020603050405020304" pitchFamily="18" charset="0"/>
              <a:buChar char="-"/>
              <a:tabLst>
                <a:tab pos="421640" algn="l"/>
              </a:tabLst>
            </a:pPr>
            <a:r>
              <a:rPr lang="ro-RO" dirty="0">
                <a:latin typeface="Times New Roman" panose="02020603050405020304" pitchFamily="18" charset="0"/>
                <a:ea typeface="Times New Roman" panose="02020603050405020304" pitchFamily="18" charset="0"/>
              </a:rPr>
              <a:t>plieri,</a:t>
            </a:r>
            <a:r>
              <a:rPr lang="ro-RO" spc="-20"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încovoieri.</a:t>
            </a:r>
            <a:endParaRPr lang="en-US" dirty="0">
              <a:latin typeface="Times New Roman" panose="02020603050405020304" pitchFamily="18" charset="0"/>
              <a:ea typeface="Times New Roman" panose="02020603050405020304" pitchFamily="18" charset="0"/>
            </a:endParaRPr>
          </a:p>
          <a:p>
            <a:pPr marL="423545" marR="0">
              <a:lnSpc>
                <a:spcPts val="1145"/>
              </a:lnSpc>
              <a:buNone/>
            </a:pPr>
            <a:endParaRPr lang="ro-RO" dirty="0">
              <a:latin typeface="Times New Roman" panose="02020603050405020304" pitchFamily="18" charset="0"/>
              <a:ea typeface="Times New Roman" panose="02020603050405020304" pitchFamily="18" charset="0"/>
            </a:endParaRPr>
          </a:p>
          <a:p>
            <a:pPr marL="423545" marR="0">
              <a:lnSpc>
                <a:spcPts val="1145"/>
              </a:lnSpc>
              <a:buNone/>
            </a:pPr>
            <a:r>
              <a:rPr lang="ro-RO" dirty="0">
                <a:latin typeface="Times New Roman" panose="02020603050405020304" pitchFamily="18" charset="0"/>
                <a:ea typeface="Times New Roman" panose="02020603050405020304" pitchFamily="18" charset="0"/>
              </a:rPr>
              <a:t>Toate</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acestea</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generează</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o</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structură</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tridimensională</a:t>
            </a:r>
            <a:r>
              <a:rPr lang="ro-RO" spc="-3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complexă.</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795877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7B274-2637-5EEA-4C8B-A1A40183A4E0}"/>
              </a:ext>
            </a:extLst>
          </p:cNvPr>
          <p:cNvSpPr>
            <a:spLocks noGrp="1"/>
          </p:cNvSpPr>
          <p:nvPr>
            <p:ph type="title"/>
          </p:nvPr>
        </p:nvSpPr>
        <p:spPr/>
        <p:txBody>
          <a:bodyPr/>
          <a:lstStyle/>
          <a:p>
            <a:r>
              <a:rPr lang="ro-RO" b="1" i="1" dirty="0">
                <a:latin typeface="Times New Roman" panose="02020603050405020304" pitchFamily="18" charset="0"/>
                <a:ea typeface="Times New Roman" panose="02020603050405020304" pitchFamily="18" charset="0"/>
              </a:rPr>
              <a:t>Structura</a:t>
            </a:r>
            <a:r>
              <a:rPr lang="ro-RO" b="1" i="1" spc="-10" dirty="0">
                <a:latin typeface="Times New Roman" panose="02020603050405020304" pitchFamily="18" charset="0"/>
                <a:ea typeface="Times New Roman" panose="02020603050405020304" pitchFamily="18" charset="0"/>
              </a:rPr>
              <a:t> cuaternară</a:t>
            </a:r>
            <a:endParaRPr lang="en-US" dirty="0"/>
          </a:p>
        </p:txBody>
      </p:sp>
      <p:sp>
        <p:nvSpPr>
          <p:cNvPr id="3" name="Content Placeholder 2">
            <a:extLst>
              <a:ext uri="{FF2B5EF4-FFF2-40B4-BE49-F238E27FC236}">
                <a16:creationId xmlns:a16="http://schemas.microsoft.com/office/drawing/2014/main" id="{61FC602B-E82E-D59A-1744-3E04BED9732B}"/>
              </a:ext>
            </a:extLst>
          </p:cNvPr>
          <p:cNvSpPr>
            <a:spLocks noGrp="1"/>
          </p:cNvSpPr>
          <p:nvPr>
            <p:ph idx="1"/>
          </p:nvPr>
        </p:nvSpPr>
        <p:spPr>
          <a:xfrm>
            <a:off x="838200" y="2006877"/>
            <a:ext cx="10074965" cy="2445854"/>
          </a:xfrm>
        </p:spPr>
        <p:txBody>
          <a:bodyPr>
            <a:normAutofit/>
          </a:bodyPr>
          <a:lstStyle/>
          <a:p>
            <a:pPr marL="0" indent="0">
              <a:buNone/>
            </a:pPr>
            <a:r>
              <a:rPr lang="ro-RO" spc="-15" dirty="0">
                <a:latin typeface="Times New Roman" panose="02020603050405020304" pitchFamily="18" charset="0"/>
                <a:ea typeface="Times New Roman" panose="02020603050405020304" pitchFamily="18" charset="0"/>
              </a:rPr>
              <a:t>A) În cazul moleculelor foarte mari se pot realiza chiar legături între mai multe </a:t>
            </a:r>
            <a:r>
              <a:rPr lang="ro-RO" spc="-15" dirty="0" err="1">
                <a:latin typeface="Times New Roman" panose="02020603050405020304" pitchFamily="18" charset="0"/>
                <a:ea typeface="Times New Roman" panose="02020603050405020304" pitchFamily="18" charset="0"/>
              </a:rPr>
              <a:t>unităţi</a:t>
            </a:r>
            <a:r>
              <a:rPr lang="ro-RO" spc="-15" dirty="0">
                <a:latin typeface="Times New Roman" panose="02020603050405020304" pitchFamily="18" charset="0"/>
                <a:ea typeface="Times New Roman" panose="02020603050405020304" pitchFamily="18" charset="0"/>
              </a:rPr>
              <a:t>, formând </a:t>
            </a:r>
            <a:r>
              <a:rPr lang="ro-RO" spc="-15" dirty="0" err="1">
                <a:latin typeface="Times New Roman" panose="02020603050405020304" pitchFamily="18" charset="0"/>
                <a:ea typeface="Times New Roman" panose="02020603050405020304" pitchFamily="18" charset="0"/>
              </a:rPr>
              <a:t>aşa</a:t>
            </a:r>
            <a:r>
              <a:rPr lang="ro-RO" spc="-15" dirty="0">
                <a:latin typeface="Times New Roman" panose="02020603050405020304" pitchFamily="18" charset="0"/>
                <a:ea typeface="Times New Roman" panose="02020603050405020304" pitchFamily="18" charset="0"/>
              </a:rPr>
              <a:t> numita structură cuaternară. Procesul acesta este catalizat de</a:t>
            </a:r>
            <a:r>
              <a:rPr lang="ro-RO" spc="2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enzime specifice numite „ </a:t>
            </a:r>
            <a:r>
              <a:rPr lang="ro-RO" spc="-15" dirty="0" err="1">
                <a:latin typeface="Times New Roman" panose="02020603050405020304" pitchFamily="18" charset="0"/>
                <a:ea typeface="Times New Roman" panose="02020603050405020304" pitchFamily="18" charset="0"/>
              </a:rPr>
              <a:t>holoenzime</a:t>
            </a:r>
            <a:r>
              <a:rPr lang="ro-RO" spc="-15" dirty="0">
                <a:latin typeface="Times New Roman" panose="02020603050405020304" pitchFamily="18" charset="0"/>
                <a:ea typeface="Times New Roman" panose="02020603050405020304" pitchFamily="18" charset="0"/>
              </a:rPr>
              <a:t>”.</a:t>
            </a:r>
            <a:endParaRPr lang="en-US" spc="-15"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9276631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5E43-205E-60C7-6DAA-B5F2F5675503}"/>
              </a:ext>
            </a:extLst>
          </p:cNvPr>
          <p:cNvSpPr>
            <a:spLocks noGrp="1"/>
          </p:cNvSpPr>
          <p:nvPr>
            <p:ph type="title"/>
          </p:nvPr>
        </p:nvSpPr>
        <p:spPr/>
        <p:txBody>
          <a:bodyPr/>
          <a:lstStyle/>
          <a:p>
            <a:r>
              <a:rPr lang="ro-RO" b="1" i="1" spc="-20" dirty="0">
                <a:latin typeface="Times New Roman" panose="02020603050405020304" pitchFamily="18" charset="0"/>
                <a:ea typeface="Times New Roman" panose="02020603050405020304" pitchFamily="18" charset="0"/>
              </a:rPr>
              <a:t>Componentele</a:t>
            </a:r>
            <a:r>
              <a:rPr lang="ro-RO" b="1" i="1" spc="-50" dirty="0">
                <a:latin typeface="Times New Roman" panose="02020603050405020304" pitchFamily="18" charset="0"/>
                <a:ea typeface="Times New Roman" panose="02020603050405020304" pitchFamily="18" charset="0"/>
              </a:rPr>
              <a:t> </a:t>
            </a:r>
            <a:r>
              <a:rPr lang="ro-RO" b="1" i="1" spc="-20" dirty="0">
                <a:latin typeface="Times New Roman" panose="02020603050405020304" pitchFamily="18" charset="0"/>
                <a:ea typeface="Times New Roman" panose="02020603050405020304" pitchFamily="18" charset="0"/>
              </a:rPr>
              <a:t>acizilor</a:t>
            </a:r>
            <a:r>
              <a:rPr lang="ro-RO" b="1" i="1" spc="-25"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nucleici</a:t>
            </a:r>
            <a:endParaRPr lang="en-US" dirty="0"/>
          </a:p>
        </p:txBody>
      </p:sp>
      <p:sp>
        <p:nvSpPr>
          <p:cNvPr id="3" name="Content Placeholder 2">
            <a:extLst>
              <a:ext uri="{FF2B5EF4-FFF2-40B4-BE49-F238E27FC236}">
                <a16:creationId xmlns:a16="http://schemas.microsoft.com/office/drawing/2014/main" id="{A17CFC3E-4D6C-7786-2262-3DB543C6C266}"/>
              </a:ext>
            </a:extLst>
          </p:cNvPr>
          <p:cNvSpPr>
            <a:spLocks noGrp="1"/>
          </p:cNvSpPr>
          <p:nvPr>
            <p:ph idx="1"/>
          </p:nvPr>
        </p:nvSpPr>
        <p:spPr/>
        <p:txBody>
          <a:bodyPr/>
          <a:lstStyle/>
          <a:p>
            <a:pPr marL="914400" lvl="2" indent="0">
              <a:spcBef>
                <a:spcPts val="1195"/>
              </a:spcBef>
              <a:buSzPts val="1200"/>
              <a:buNone/>
              <a:tabLst>
                <a:tab pos="1120775" algn="l"/>
              </a:tabLst>
            </a:pPr>
            <a:r>
              <a:rPr lang="ro-RO" sz="3200" b="1" i="1" dirty="0">
                <a:latin typeface="Times New Roman" panose="02020603050405020304" pitchFamily="18" charset="0"/>
                <a:ea typeface="Times New Roman" panose="02020603050405020304" pitchFamily="18" charset="0"/>
              </a:rPr>
              <a:t>Componentele</a:t>
            </a:r>
            <a:r>
              <a:rPr lang="ro-RO" sz="3200" b="1" i="1" spc="-15" dirty="0">
                <a:latin typeface="Times New Roman" panose="02020603050405020304" pitchFamily="18" charset="0"/>
                <a:ea typeface="Times New Roman" panose="02020603050405020304" pitchFamily="18" charset="0"/>
              </a:rPr>
              <a:t> </a:t>
            </a:r>
            <a:r>
              <a:rPr lang="ro-RO" sz="3200" b="1" i="1" dirty="0">
                <a:latin typeface="Times New Roman" panose="02020603050405020304" pitchFamily="18" charset="0"/>
                <a:ea typeface="Times New Roman" panose="02020603050405020304" pitchFamily="18" charset="0"/>
              </a:rPr>
              <a:t>unui</a:t>
            </a:r>
            <a:r>
              <a:rPr lang="ro-RO" sz="3200" b="1" i="1" spc="-15" dirty="0">
                <a:latin typeface="Times New Roman" panose="02020603050405020304" pitchFamily="18" charset="0"/>
                <a:ea typeface="Times New Roman" panose="02020603050405020304" pitchFamily="18" charset="0"/>
              </a:rPr>
              <a:t> </a:t>
            </a:r>
            <a:r>
              <a:rPr lang="ro-RO" sz="3200" b="1" i="1" spc="-10" dirty="0" err="1">
                <a:latin typeface="Times New Roman" panose="02020603050405020304" pitchFamily="18" charset="0"/>
                <a:ea typeface="Times New Roman" panose="02020603050405020304" pitchFamily="18" charset="0"/>
              </a:rPr>
              <a:t>nucleotid</a:t>
            </a:r>
            <a:endParaRPr lang="en-US" sz="3200" b="1" i="1" dirty="0">
              <a:latin typeface="Times New Roman" panose="02020603050405020304" pitchFamily="18" charset="0"/>
              <a:ea typeface="Times New Roman" panose="02020603050405020304" pitchFamily="18" charset="0"/>
            </a:endParaRPr>
          </a:p>
          <a:p>
            <a:pPr marL="206375" marR="198755" indent="226695" algn="just">
              <a:spcBef>
                <a:spcPts val="580"/>
              </a:spcBef>
              <a:buNone/>
            </a:pPr>
            <a:r>
              <a:rPr lang="ro-RO" dirty="0">
                <a:latin typeface="Times New Roman" panose="02020603050405020304" pitchFamily="18" charset="0"/>
                <a:ea typeface="Times New Roman" panose="02020603050405020304" pitchFamily="18" charset="0"/>
              </a:rPr>
              <a:t>Acizii nucleici au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ei o structură </a:t>
            </a:r>
            <a:r>
              <a:rPr lang="ro-RO" dirty="0" err="1">
                <a:latin typeface="Times New Roman" panose="02020603050405020304" pitchFamily="18" charset="0"/>
                <a:ea typeface="Times New Roman" panose="02020603050405020304" pitchFamily="18" charset="0"/>
              </a:rPr>
              <a:t>secvenţială</a:t>
            </a:r>
            <a:r>
              <a:rPr lang="ro-RO" dirty="0">
                <a:latin typeface="Times New Roman" panose="02020603050405020304" pitchFamily="18" charset="0"/>
                <a:ea typeface="Times New Roman" panose="02020603050405020304" pitchFamily="18" charset="0"/>
              </a:rPr>
              <a:t>, asemănătoare întrucâtva cu cea a proteinelor. Unitatea de </a:t>
            </a:r>
            <a:r>
              <a:rPr lang="ro-RO" dirty="0" err="1">
                <a:latin typeface="Times New Roman" panose="02020603050405020304" pitchFamily="18" charset="0"/>
                <a:ea typeface="Times New Roman" panose="02020603050405020304" pitchFamily="18" charset="0"/>
              </a:rPr>
              <a:t>secvenţă</a:t>
            </a:r>
            <a:r>
              <a:rPr lang="ro-RO" dirty="0">
                <a:latin typeface="Times New Roman" panose="02020603050405020304" pitchFamily="18" charset="0"/>
                <a:ea typeface="Times New Roman" panose="02020603050405020304" pitchFamily="18" charset="0"/>
              </a:rPr>
              <a:t>, echivalentă aminoacizilor, se </a:t>
            </a:r>
            <a:r>
              <a:rPr lang="ro-RO" dirty="0" err="1">
                <a:latin typeface="Times New Roman" panose="02020603050405020304" pitchFamily="18" charset="0"/>
                <a:ea typeface="Times New Roman" panose="02020603050405020304" pitchFamily="18" charset="0"/>
              </a:rPr>
              <a:t>numeşte</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nucleotid</a:t>
            </a:r>
            <a:r>
              <a:rPr lang="ro-RO" dirty="0">
                <a:latin typeface="Times New Roman" panose="02020603050405020304" pitchFamily="18" charset="0"/>
                <a:ea typeface="Times New Roman" panose="02020603050405020304" pitchFamily="18" charset="0"/>
              </a:rPr>
              <a:t>”.</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Un </a:t>
            </a:r>
            <a:r>
              <a:rPr lang="ro-RO" dirty="0" err="1">
                <a:latin typeface="Times New Roman" panose="02020603050405020304" pitchFamily="18" charset="0"/>
                <a:ea typeface="Times New Roman" panose="02020603050405020304" pitchFamily="18" charset="0"/>
              </a:rPr>
              <a:t>nucleotid</a:t>
            </a:r>
            <a:r>
              <a:rPr lang="ro-RO" dirty="0">
                <a:latin typeface="Times New Roman" panose="02020603050405020304" pitchFamily="18" charset="0"/>
                <a:ea typeface="Times New Roman" panose="02020603050405020304" pitchFamily="18" charset="0"/>
              </a:rPr>
              <a:t> are 3 componente principale:</a:t>
            </a:r>
          </a:p>
          <a:p>
            <a:pPr marL="206375" marR="198755" indent="226695" algn="just">
              <a:spcBef>
                <a:spcPts val="580"/>
              </a:spcBef>
              <a:buNone/>
            </a:pPr>
            <a:endParaRPr lang="en-US" dirty="0">
              <a:latin typeface="Times New Roman" panose="02020603050405020304" pitchFamily="18" charset="0"/>
              <a:ea typeface="Times New Roman" panose="02020603050405020304" pitchFamily="18" charset="0"/>
            </a:endParaRPr>
          </a:p>
          <a:p>
            <a:pPr marR="0" lvl="0">
              <a:lnSpc>
                <a:spcPts val="1150"/>
              </a:lnSpc>
              <a:buSzPts val="1000"/>
              <a:buFont typeface="Wingdings" panose="05000000000000000000" pitchFamily="2" charset="2"/>
              <a:buChar char="q"/>
              <a:tabLst>
                <a:tab pos="433070" algn="l"/>
              </a:tabLst>
            </a:pPr>
            <a:r>
              <a:rPr lang="ro-RO" dirty="0">
                <a:latin typeface="Times New Roman" panose="02020603050405020304" pitchFamily="18" charset="0"/>
                <a:ea typeface="Times New Roman" panose="02020603050405020304" pitchFamily="18" charset="0"/>
              </a:rPr>
              <a:t>o </a:t>
            </a:r>
            <a:r>
              <a:rPr lang="ro-RO" spc="-10" dirty="0">
                <a:latin typeface="Times New Roman" panose="02020603050405020304" pitchFamily="18" charset="0"/>
                <a:ea typeface="Times New Roman" panose="02020603050405020304" pitchFamily="18" charset="0"/>
              </a:rPr>
              <a:t>pentoză,</a:t>
            </a:r>
            <a:endParaRPr lang="en-US" sz="3600" dirty="0">
              <a:latin typeface="Times New Roman" panose="02020603050405020304" pitchFamily="18" charset="0"/>
              <a:ea typeface="Times New Roman" panose="02020603050405020304" pitchFamily="18" charset="0"/>
            </a:endParaRPr>
          </a:p>
          <a:p>
            <a:pPr marR="0" lvl="0">
              <a:spcBef>
                <a:spcPts val="5"/>
              </a:spcBef>
              <a:buSzPts val="1000"/>
              <a:buFont typeface="Wingdings" panose="05000000000000000000" pitchFamily="2" charset="2"/>
              <a:buChar char="q"/>
              <a:tabLst>
                <a:tab pos="433070" algn="l"/>
              </a:tabLst>
            </a:pPr>
            <a:r>
              <a:rPr lang="ro-RO" dirty="0">
                <a:latin typeface="Times New Roman" panose="02020603050405020304" pitchFamily="18" charset="0"/>
                <a:ea typeface="Times New Roman" panose="02020603050405020304" pitchFamily="18" charset="0"/>
              </a:rPr>
              <a:t>un</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acid</a:t>
            </a:r>
            <a:r>
              <a:rPr lang="ro-RO" spc="-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fosforic,</a:t>
            </a:r>
            <a:endParaRPr lang="en-US" sz="3600" dirty="0">
              <a:latin typeface="Times New Roman" panose="02020603050405020304" pitchFamily="18" charset="0"/>
              <a:ea typeface="Times New Roman" panose="02020603050405020304" pitchFamily="18" charset="0"/>
            </a:endParaRPr>
          </a:p>
          <a:p>
            <a:pPr marR="0" lvl="0">
              <a:buSzPts val="1000"/>
              <a:buFont typeface="Wingdings" panose="05000000000000000000" pitchFamily="2" charset="2"/>
              <a:buChar char="q"/>
              <a:tabLst>
                <a:tab pos="433070" algn="l"/>
              </a:tabLst>
            </a:pPr>
            <a:r>
              <a:rPr lang="ro-RO" dirty="0">
                <a:latin typeface="Times New Roman" panose="02020603050405020304" pitchFamily="18" charset="0"/>
                <a:ea typeface="Times New Roman" panose="02020603050405020304" pitchFamily="18" charset="0"/>
              </a:rPr>
              <a:t>o</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bază</a:t>
            </a:r>
            <a:r>
              <a:rPr lang="ro-RO" spc="-10" dirty="0">
                <a:latin typeface="Times New Roman" panose="02020603050405020304" pitchFamily="18" charset="0"/>
                <a:ea typeface="Times New Roman" panose="02020603050405020304" pitchFamily="18" charset="0"/>
              </a:rPr>
              <a:t> azotată.</a:t>
            </a:r>
            <a:endParaRPr lang="en-US" sz="3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291590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B0A3-9713-601B-FC3F-4E2742365166}"/>
              </a:ext>
            </a:extLst>
          </p:cNvPr>
          <p:cNvSpPr>
            <a:spLocks noGrp="1"/>
          </p:cNvSpPr>
          <p:nvPr>
            <p:ph type="title"/>
          </p:nvPr>
        </p:nvSpPr>
        <p:spPr>
          <a:xfrm>
            <a:off x="1487329" y="250031"/>
            <a:ext cx="4210050" cy="1325563"/>
          </a:xfrm>
        </p:spPr>
        <p:txBody>
          <a:bodyPr/>
          <a:lstStyle/>
          <a:p>
            <a:r>
              <a:rPr lang="ro-RO" b="1" i="1" dirty="0">
                <a:latin typeface="Times New Roman" panose="02020603050405020304" pitchFamily="18" charset="0"/>
                <a:ea typeface="Times New Roman" panose="02020603050405020304" pitchFamily="18" charset="0"/>
              </a:rPr>
              <a:t>Pentozele</a:t>
            </a:r>
            <a:r>
              <a:rPr lang="ro-RO" b="1" i="1" spc="-15"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din acizii</a:t>
            </a:r>
            <a:r>
              <a:rPr lang="ro-RO" b="1" i="1" spc="-5"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nucleici</a:t>
            </a:r>
            <a:endParaRPr lang="en-US" dirty="0"/>
          </a:p>
        </p:txBody>
      </p:sp>
      <p:sp>
        <p:nvSpPr>
          <p:cNvPr id="3" name="Content Placeholder 2">
            <a:extLst>
              <a:ext uri="{FF2B5EF4-FFF2-40B4-BE49-F238E27FC236}">
                <a16:creationId xmlns:a16="http://schemas.microsoft.com/office/drawing/2014/main" id="{4365A63A-E37A-815E-40BC-D29C3AB74726}"/>
              </a:ext>
            </a:extLst>
          </p:cNvPr>
          <p:cNvSpPr>
            <a:spLocks noGrp="1"/>
          </p:cNvSpPr>
          <p:nvPr>
            <p:ph idx="1"/>
          </p:nvPr>
        </p:nvSpPr>
        <p:spPr>
          <a:xfrm>
            <a:off x="523875" y="3895091"/>
            <a:ext cx="11144250" cy="2069466"/>
          </a:xfrm>
        </p:spPr>
        <p:txBody>
          <a:bodyPr>
            <a:normAutofit/>
          </a:bodyPr>
          <a:lstStyle/>
          <a:p>
            <a:pPr marL="0" marR="0" lvl="0" indent="0">
              <a:spcBef>
                <a:spcPts val="580"/>
              </a:spcBef>
              <a:buSzPts val="1000"/>
              <a:buNone/>
              <a:tabLst>
                <a:tab pos="661670" algn="l"/>
              </a:tabLst>
            </a:pPr>
            <a:r>
              <a:rPr lang="ro-RO" spc="-15" dirty="0">
                <a:latin typeface="Times New Roman" panose="02020603050405020304" pitchFamily="18" charset="0"/>
                <a:ea typeface="Times New Roman" panose="02020603050405020304" pitchFamily="18" charset="0"/>
              </a:rPr>
              <a:t>A) În</a:t>
            </a:r>
            <a:r>
              <a:rPr lang="ro-RO" spc="-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acizii</a:t>
            </a:r>
            <a:r>
              <a:rPr lang="ro-RO" spc="-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nucleici</a:t>
            </a:r>
            <a:r>
              <a:rPr lang="ro-RO" spc="-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întâlnim</a:t>
            </a:r>
            <a:r>
              <a:rPr lang="ro-RO" spc="-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două</a:t>
            </a:r>
            <a:r>
              <a:rPr lang="ro-RO" spc="-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tipuri</a:t>
            </a:r>
            <a:r>
              <a:rPr lang="ro-RO" spc="-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a:t>
            </a:r>
            <a:r>
              <a:rPr lang="ro-RO" spc="-20"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pentoze:</a:t>
            </a:r>
            <a:endParaRPr lang="en-US" spc="-15" dirty="0">
              <a:latin typeface="Times New Roman" panose="02020603050405020304" pitchFamily="18" charset="0"/>
              <a:ea typeface="Times New Roman" panose="02020603050405020304" pitchFamily="18" charset="0"/>
            </a:endParaRPr>
          </a:p>
          <a:p>
            <a:pPr marL="342900" marR="0" lvl="0" indent="-342900">
              <a:spcBef>
                <a:spcPts val="5"/>
              </a:spcBef>
              <a:buSzPts val="1000"/>
              <a:buFont typeface="Times New Roman" panose="02020603050405020304" pitchFamily="18" charset="0"/>
              <a:buChar char="-"/>
              <a:tabLst>
                <a:tab pos="433070" algn="l"/>
              </a:tabLst>
            </a:pPr>
            <a:r>
              <a:rPr lang="ro-RO" dirty="0">
                <a:latin typeface="Times New Roman" panose="02020603050405020304" pitchFamily="18" charset="0"/>
                <a:ea typeface="Times New Roman" panose="02020603050405020304" pitchFamily="18" charset="0"/>
              </a:rPr>
              <a:t>riboza</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acidul</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ribonucleic</a:t>
            </a:r>
            <a:r>
              <a:rPr lang="ro-RO" spc="-1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(ARN),</a:t>
            </a:r>
            <a:endParaRPr lang="en-US" dirty="0">
              <a:latin typeface="Times New Roman" panose="02020603050405020304" pitchFamily="18" charset="0"/>
              <a:ea typeface="Times New Roman" panose="02020603050405020304" pitchFamily="18" charset="0"/>
            </a:endParaRPr>
          </a:p>
          <a:p>
            <a:pPr marL="342900" marR="0" lvl="0" indent="-342900">
              <a:buSzPts val="1000"/>
              <a:buFont typeface="Times New Roman" panose="02020603050405020304" pitchFamily="18" charset="0"/>
              <a:buChar char="-"/>
              <a:tabLst>
                <a:tab pos="433070" algn="l"/>
              </a:tabLst>
            </a:pPr>
            <a:r>
              <a:rPr lang="ro-RO" dirty="0">
                <a:latin typeface="Times New Roman" panose="02020603050405020304" pitchFamily="18" charset="0"/>
                <a:ea typeface="Times New Roman" panose="02020603050405020304" pitchFamily="18" charset="0"/>
              </a:rPr>
              <a:t>de(z)</a:t>
            </a:r>
            <a:r>
              <a:rPr lang="ro-RO" dirty="0" err="1">
                <a:latin typeface="Times New Roman" panose="02020603050405020304" pitchFamily="18" charset="0"/>
                <a:ea typeface="Times New Roman" panose="02020603050405020304" pitchFamily="18" charset="0"/>
              </a:rPr>
              <a:t>oxiriboza</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t>
            </a:r>
            <a:r>
              <a:rPr lang="ro-RO" spc="-4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a:t>
            </a:r>
            <a:r>
              <a:rPr lang="ro-RO" spc="-5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acidul</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de(z)</a:t>
            </a:r>
            <a:r>
              <a:rPr lang="ro-RO" dirty="0" err="1">
                <a:latin typeface="Times New Roman" panose="02020603050405020304" pitchFamily="18" charset="0"/>
                <a:ea typeface="Times New Roman" panose="02020603050405020304" pitchFamily="18" charset="0"/>
              </a:rPr>
              <a:t>oxiribonucleic</a:t>
            </a:r>
            <a:r>
              <a:rPr lang="ro-RO" spc="-25" dirty="0">
                <a:latin typeface="Times New Roman" panose="02020603050405020304" pitchFamily="18" charset="0"/>
                <a:ea typeface="Times New Roman" panose="02020603050405020304" pitchFamily="18" charset="0"/>
              </a:rPr>
              <a:t> </a:t>
            </a:r>
            <a:r>
              <a:rPr lang="ro-RO" spc="-20" dirty="0">
                <a:latin typeface="Times New Roman" panose="02020603050405020304" pitchFamily="18" charset="0"/>
                <a:ea typeface="Times New Roman" panose="02020603050405020304" pitchFamily="18" charset="0"/>
              </a:rPr>
              <a:t>ADN.</a:t>
            </a:r>
            <a:endParaRPr lang="en-US" dirty="0">
              <a:latin typeface="Times New Roman" panose="02020603050405020304" pitchFamily="18" charset="0"/>
              <a:ea typeface="Times New Roman" panose="02020603050405020304" pitchFamily="18" charset="0"/>
            </a:endParaRPr>
          </a:p>
          <a:p>
            <a:endParaRPr lang="en-US" dirty="0"/>
          </a:p>
        </p:txBody>
      </p:sp>
      <p:pic>
        <p:nvPicPr>
          <p:cNvPr id="4" name="Image 299">
            <a:extLst>
              <a:ext uri="{FF2B5EF4-FFF2-40B4-BE49-F238E27FC236}">
                <a16:creationId xmlns:a16="http://schemas.microsoft.com/office/drawing/2014/main" id="{BBBB014D-83A9-11CF-09C3-196B48D5BA86}"/>
              </a:ext>
            </a:extLst>
          </p:cNvPr>
          <p:cNvPicPr/>
          <p:nvPr/>
        </p:nvPicPr>
        <p:blipFill>
          <a:blip r:embed="rId2" cstate="print"/>
          <a:stretch>
            <a:fillRect/>
          </a:stretch>
        </p:blipFill>
        <p:spPr>
          <a:xfrm>
            <a:off x="6346507" y="0"/>
            <a:ext cx="5845493" cy="2962910"/>
          </a:xfrm>
          <a:prstGeom prst="rect">
            <a:avLst/>
          </a:prstGeom>
        </p:spPr>
      </p:pic>
    </p:spTree>
    <p:extLst>
      <p:ext uri="{BB962C8B-B14F-4D97-AF65-F5344CB8AC3E}">
        <p14:creationId xmlns:p14="http://schemas.microsoft.com/office/powerpoint/2010/main" val="12175357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A03E-1181-5384-8112-48288A5065F4}"/>
              </a:ext>
            </a:extLst>
          </p:cNvPr>
          <p:cNvSpPr>
            <a:spLocks noGrp="1"/>
          </p:cNvSpPr>
          <p:nvPr>
            <p:ph type="title"/>
          </p:nvPr>
        </p:nvSpPr>
        <p:spPr>
          <a:xfrm>
            <a:off x="838200" y="365125"/>
            <a:ext cx="3714750" cy="796925"/>
          </a:xfrm>
        </p:spPr>
        <p:txBody>
          <a:bodyPr/>
          <a:lstStyle/>
          <a:p>
            <a:r>
              <a:rPr lang="ro-RO" b="1" dirty="0">
                <a:latin typeface="Times New Roman" panose="02020603050405020304" pitchFamily="18" charset="0"/>
                <a:ea typeface="Times New Roman" panose="02020603050405020304" pitchFamily="18" charset="0"/>
              </a:rPr>
              <a:t>Bazele</a:t>
            </a:r>
            <a:r>
              <a:rPr lang="ro-RO" b="1" spc="-10" dirty="0">
                <a:latin typeface="Times New Roman" panose="02020603050405020304" pitchFamily="18" charset="0"/>
                <a:ea typeface="Times New Roman" panose="02020603050405020304" pitchFamily="18" charset="0"/>
              </a:rPr>
              <a:t> azotate</a:t>
            </a:r>
            <a:endParaRPr lang="en-US" b="1" dirty="0"/>
          </a:p>
        </p:txBody>
      </p:sp>
      <p:sp>
        <p:nvSpPr>
          <p:cNvPr id="3" name="Content Placeholder 2">
            <a:extLst>
              <a:ext uri="{FF2B5EF4-FFF2-40B4-BE49-F238E27FC236}">
                <a16:creationId xmlns:a16="http://schemas.microsoft.com/office/drawing/2014/main" id="{1411C748-B798-F200-79DE-C1DF56EF7403}"/>
              </a:ext>
            </a:extLst>
          </p:cNvPr>
          <p:cNvSpPr>
            <a:spLocks noGrp="1"/>
          </p:cNvSpPr>
          <p:nvPr>
            <p:ph idx="1"/>
          </p:nvPr>
        </p:nvSpPr>
        <p:spPr>
          <a:xfrm>
            <a:off x="323850" y="1162050"/>
            <a:ext cx="6076950" cy="5562600"/>
          </a:xfrm>
        </p:spPr>
        <p:txBody>
          <a:bodyPr>
            <a:normAutofit/>
          </a:bodyPr>
          <a:lstStyle/>
          <a:p>
            <a:pPr marL="0" marR="210820" lvl="0" indent="0" algn="just">
              <a:spcBef>
                <a:spcPts val="580"/>
              </a:spcBef>
              <a:buSzPts val="1000"/>
              <a:buNone/>
              <a:tabLst>
                <a:tab pos="650240" algn="l"/>
              </a:tabLst>
            </a:pPr>
            <a:r>
              <a:rPr lang="ro-RO" spc="-15" dirty="0">
                <a:latin typeface="Times New Roman" panose="02020603050405020304" pitchFamily="18" charset="0"/>
                <a:ea typeface="Times New Roman" panose="02020603050405020304" pitchFamily="18" charset="0"/>
              </a:rPr>
              <a:t>A) Fiecare tip de acid nucleic </a:t>
            </a:r>
            <a:r>
              <a:rPr lang="ro-RO" spc="-15" dirty="0" err="1">
                <a:latin typeface="Times New Roman" panose="02020603050405020304" pitchFamily="18" charset="0"/>
                <a:ea typeface="Times New Roman" panose="02020603050405020304" pitchFamily="18" charset="0"/>
              </a:rPr>
              <a:t>conţine</a:t>
            </a:r>
            <a:r>
              <a:rPr lang="ro-RO" spc="-15" dirty="0">
                <a:latin typeface="Times New Roman" panose="02020603050405020304" pitchFamily="18" charset="0"/>
                <a:ea typeface="Times New Roman" panose="02020603050405020304" pitchFamily="18" charset="0"/>
              </a:rPr>
              <a:t> 4 tipuri de baze azotate: două baze </a:t>
            </a:r>
            <a:r>
              <a:rPr lang="ro-RO" spc="-15" dirty="0" err="1">
                <a:latin typeface="Times New Roman" panose="02020603050405020304" pitchFamily="18" charset="0"/>
                <a:ea typeface="Times New Roman" panose="02020603050405020304" pitchFamily="18" charset="0"/>
              </a:rPr>
              <a:t>purinice</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două baze </a:t>
            </a:r>
            <a:r>
              <a:rPr lang="ro-RO" spc="-15" dirty="0" err="1">
                <a:latin typeface="Times New Roman" panose="02020603050405020304" pitchFamily="18" charset="0"/>
                <a:ea typeface="Times New Roman" panose="02020603050405020304" pitchFamily="18" charset="0"/>
              </a:rPr>
              <a:t>pirimidinice</a:t>
            </a:r>
            <a:r>
              <a:rPr lang="ro-RO" spc="-15" dirty="0">
                <a:latin typeface="Times New Roman" panose="02020603050405020304" pitchFamily="18" charset="0"/>
                <a:ea typeface="Times New Roman" panose="02020603050405020304" pitchFamily="18" charset="0"/>
              </a:rPr>
              <a:t>.</a:t>
            </a:r>
            <a:endParaRPr lang="en-US" spc="-15" dirty="0">
              <a:latin typeface="Times New Roman" panose="02020603050405020304" pitchFamily="18" charset="0"/>
              <a:ea typeface="Times New Roman" panose="02020603050405020304" pitchFamily="18" charset="0"/>
            </a:endParaRPr>
          </a:p>
          <a:p>
            <a:pPr marL="422275" marR="0" algn="just">
              <a:spcBef>
                <a:spcPts val="5"/>
              </a:spcBef>
              <a:buNone/>
            </a:pPr>
            <a:endParaRPr lang="ro-RO" dirty="0">
              <a:latin typeface="Times New Roman" panose="02020603050405020304" pitchFamily="18" charset="0"/>
              <a:ea typeface="Times New Roman" panose="02020603050405020304" pitchFamily="18" charset="0"/>
            </a:endParaRPr>
          </a:p>
          <a:p>
            <a:pPr marL="422275" marR="0" algn="just">
              <a:spcBef>
                <a:spcPts val="5"/>
              </a:spcBef>
              <a:buNone/>
            </a:pPr>
            <a:r>
              <a:rPr lang="ro-RO" dirty="0">
                <a:latin typeface="Times New Roman" panose="02020603050405020304" pitchFamily="18" charset="0"/>
                <a:ea typeface="Times New Roman" panose="02020603050405020304" pitchFamily="18" charset="0"/>
              </a:rPr>
              <a:t>Bazele </a:t>
            </a:r>
            <a:r>
              <a:rPr lang="ro-RO" dirty="0" err="1">
                <a:latin typeface="Times New Roman" panose="02020603050405020304" pitchFamily="18" charset="0"/>
                <a:ea typeface="Times New Roman" panose="02020603050405020304" pitchFamily="18" charset="0"/>
              </a:rPr>
              <a:t>purinice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sunt </a:t>
            </a:r>
            <a:r>
              <a:rPr lang="ro-RO" dirty="0" err="1">
                <a:latin typeface="Times New Roman" panose="02020603050405020304" pitchFamily="18" charset="0"/>
                <a:ea typeface="Times New Roman" panose="02020603050405020304" pitchFamily="18" charset="0"/>
              </a:rPr>
              <a:t>adenina</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a:t>
            </a:r>
            <a:r>
              <a:rPr lang="ro-RO" spc="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şi</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guanina</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(G)</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iar</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cele</a:t>
            </a:r>
            <a:r>
              <a:rPr lang="ro-RO" spc="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pirimidinice</a:t>
            </a:r>
            <a:r>
              <a:rPr lang="ro-RO" dirty="0">
                <a:latin typeface="Times New Roman" panose="02020603050405020304" pitchFamily="18" charset="0"/>
                <a:ea typeface="Times New Roman" panose="02020603050405020304" pitchFamily="18" charset="0"/>
              </a:rPr>
              <a:t> sunt</a:t>
            </a:r>
            <a:r>
              <a:rPr lang="ro-RO" spc="20" dirty="0">
                <a:latin typeface="Times New Roman" panose="02020603050405020304" pitchFamily="18" charset="0"/>
                <a:ea typeface="Times New Roman" panose="02020603050405020304" pitchFamily="18" charset="0"/>
              </a:rPr>
              <a:t> </a:t>
            </a:r>
            <a:r>
              <a:rPr lang="ro-RO" spc="-10" dirty="0" err="1">
                <a:latin typeface="Times New Roman" panose="02020603050405020304" pitchFamily="18" charset="0"/>
                <a:ea typeface="Times New Roman" panose="02020603050405020304" pitchFamily="18" charset="0"/>
              </a:rPr>
              <a:t>citozina</a:t>
            </a:r>
            <a:endParaRPr lang="en-US" dirty="0">
              <a:latin typeface="Times New Roman" panose="02020603050405020304" pitchFamily="18" charset="0"/>
              <a:ea typeface="Times New Roman" panose="02020603050405020304" pitchFamily="18" charset="0"/>
            </a:endParaRPr>
          </a:p>
          <a:p>
            <a:pPr marL="194310" marR="208280" algn="just">
              <a:spcBef>
                <a:spcPts val="5"/>
              </a:spcBef>
              <a:buNone/>
            </a:pPr>
            <a:r>
              <a:rPr lang="ro-RO" dirty="0">
                <a:latin typeface="Times New Roman" panose="02020603050405020304" pitchFamily="18" charset="0"/>
                <a:ea typeface="Times New Roman" panose="02020603050405020304" pitchFamily="18" charset="0"/>
              </a:rPr>
              <a:t>(C)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Timina</a:t>
            </a:r>
            <a:r>
              <a:rPr lang="ro-RO" dirty="0">
                <a:latin typeface="Times New Roman" panose="02020603050405020304" pitchFamily="18" charset="0"/>
                <a:ea typeface="Times New Roman" panose="02020603050405020304" pitchFamily="18" charset="0"/>
              </a:rPr>
              <a:t> (T) sau</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uracilul (U). În</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timp ce bazele A, G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C</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se găsesc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în ADN </a:t>
            </a:r>
            <a:r>
              <a:rPr lang="ro-RO" dirty="0" err="1">
                <a:latin typeface="Times New Roman" panose="02020603050405020304" pitchFamily="18" charset="0"/>
                <a:ea typeface="Times New Roman" panose="02020603050405020304" pitchFamily="18" charset="0"/>
              </a:rPr>
              <a:t>şi</a:t>
            </a:r>
            <a:r>
              <a:rPr lang="ro-RO" dirty="0">
                <a:latin typeface="Times New Roman" panose="02020603050405020304" pitchFamily="18" charset="0"/>
                <a:ea typeface="Times New Roman" panose="02020603050405020304" pitchFamily="18" charset="0"/>
              </a:rPr>
              <a:t> în ARN, cea de a patra este diferită: în ADN întâlnim </a:t>
            </a:r>
            <a:r>
              <a:rPr lang="ro-RO" dirty="0" err="1">
                <a:latin typeface="Times New Roman" panose="02020603050405020304" pitchFamily="18" charset="0"/>
                <a:ea typeface="Times New Roman" panose="02020603050405020304" pitchFamily="18" charset="0"/>
              </a:rPr>
              <a:t>timina</a:t>
            </a:r>
            <a:r>
              <a:rPr lang="ro-RO" dirty="0">
                <a:latin typeface="Times New Roman" panose="02020603050405020304" pitchFamily="18" charset="0"/>
                <a:ea typeface="Times New Roman" panose="02020603050405020304" pitchFamily="18" charset="0"/>
              </a:rPr>
              <a:t>, în timp ce în ARN întâlnim </a:t>
            </a:r>
            <a:r>
              <a:rPr lang="ro-RO" spc="-10" dirty="0">
                <a:latin typeface="Times New Roman" panose="02020603050405020304" pitchFamily="18" charset="0"/>
                <a:ea typeface="Times New Roman" panose="02020603050405020304" pitchFamily="18" charset="0"/>
              </a:rPr>
              <a:t>uracilul.</a:t>
            </a:r>
            <a:endParaRPr lang="en-US" dirty="0">
              <a:latin typeface="Times New Roman" panose="02020603050405020304" pitchFamily="18" charset="0"/>
              <a:ea typeface="Times New Roman" panose="02020603050405020304" pitchFamily="18" charset="0"/>
            </a:endParaRPr>
          </a:p>
          <a:p>
            <a:endParaRPr lang="en-US" dirty="0"/>
          </a:p>
        </p:txBody>
      </p:sp>
      <p:pic>
        <p:nvPicPr>
          <p:cNvPr id="4" name="Image 304">
            <a:extLst>
              <a:ext uri="{FF2B5EF4-FFF2-40B4-BE49-F238E27FC236}">
                <a16:creationId xmlns:a16="http://schemas.microsoft.com/office/drawing/2014/main" id="{12BCBC33-91B6-EC66-5901-B07DB8A75CDB}"/>
              </a:ext>
            </a:extLst>
          </p:cNvPr>
          <p:cNvPicPr/>
          <p:nvPr/>
        </p:nvPicPr>
        <p:blipFill>
          <a:blip r:embed="rId2" cstate="print"/>
          <a:stretch>
            <a:fillRect/>
          </a:stretch>
        </p:blipFill>
        <p:spPr>
          <a:xfrm>
            <a:off x="7048500" y="174624"/>
            <a:ext cx="5143500" cy="4244975"/>
          </a:xfrm>
          <a:prstGeom prst="rect">
            <a:avLst/>
          </a:prstGeom>
        </p:spPr>
      </p:pic>
      <p:sp>
        <p:nvSpPr>
          <p:cNvPr id="6" name="TextBox 5">
            <a:extLst>
              <a:ext uri="{FF2B5EF4-FFF2-40B4-BE49-F238E27FC236}">
                <a16:creationId xmlns:a16="http://schemas.microsoft.com/office/drawing/2014/main" id="{57B68E51-0FF1-5D40-8D70-40F9BF526812}"/>
              </a:ext>
            </a:extLst>
          </p:cNvPr>
          <p:cNvSpPr txBox="1"/>
          <p:nvPr/>
        </p:nvSpPr>
        <p:spPr>
          <a:xfrm>
            <a:off x="7631906" y="4577834"/>
            <a:ext cx="3976687" cy="369332"/>
          </a:xfrm>
          <a:prstGeom prst="rect">
            <a:avLst/>
          </a:prstGeom>
          <a:noFill/>
        </p:spPr>
        <p:txBody>
          <a:bodyPr wrap="square">
            <a:spAutoFit/>
          </a:bodyPr>
          <a:lstStyle/>
          <a:p>
            <a:pPr marL="0" marR="9525" algn="ctr">
              <a:buNone/>
            </a:pPr>
            <a:r>
              <a:rPr lang="ro-RO" sz="1800" dirty="0">
                <a:effectLst/>
                <a:latin typeface="Times New Roman" panose="02020603050405020304" pitchFamily="18" charset="0"/>
                <a:ea typeface="Times New Roman" panose="02020603050405020304" pitchFamily="18" charset="0"/>
              </a:rPr>
              <a:t>3.3.3.</a:t>
            </a:r>
            <a:r>
              <a:rPr lang="ro-RO" sz="1800" spc="-3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Bazele</a:t>
            </a:r>
            <a:r>
              <a:rPr lang="ro-RO" sz="1800" spc="-3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azotate</a:t>
            </a:r>
            <a:r>
              <a:rPr lang="ro-RO" sz="1800" spc="-2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din</a:t>
            </a:r>
            <a:r>
              <a:rPr lang="ro-RO" sz="1800" spc="-2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acizii</a:t>
            </a:r>
            <a:r>
              <a:rPr lang="ro-RO" sz="1800" spc="-25" dirty="0">
                <a:effectLst/>
                <a:latin typeface="Times New Roman" panose="02020603050405020304" pitchFamily="18" charset="0"/>
                <a:ea typeface="Times New Roman" panose="02020603050405020304" pitchFamily="18" charset="0"/>
              </a:rPr>
              <a:t> </a:t>
            </a:r>
            <a:r>
              <a:rPr lang="ro-RO" sz="1800" spc="-10" dirty="0">
                <a:effectLst/>
                <a:latin typeface="Times New Roman" panose="02020603050405020304" pitchFamily="18" charset="0"/>
                <a:ea typeface="Times New Roman" panose="02020603050405020304" pitchFamily="18" charset="0"/>
              </a:rPr>
              <a:t>nucleici</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45950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62C25-0F69-9AD3-87C1-76ADA1D8217A}"/>
              </a:ext>
            </a:extLst>
          </p:cNvPr>
          <p:cNvSpPr>
            <a:spLocks noGrp="1"/>
          </p:cNvSpPr>
          <p:nvPr>
            <p:ph type="title"/>
          </p:nvPr>
        </p:nvSpPr>
        <p:spPr>
          <a:xfrm>
            <a:off x="838200" y="365125"/>
            <a:ext cx="3009900" cy="796925"/>
          </a:xfrm>
        </p:spPr>
        <p:txBody>
          <a:bodyPr/>
          <a:lstStyle/>
          <a:p>
            <a:r>
              <a:rPr lang="ro-RO" b="1" i="1" spc="-10" dirty="0" err="1">
                <a:latin typeface="Times New Roman" panose="02020603050405020304" pitchFamily="18" charset="0"/>
                <a:ea typeface="Times New Roman" panose="02020603050405020304" pitchFamily="18" charset="0"/>
              </a:rPr>
              <a:t>Nucleozide</a:t>
            </a:r>
            <a:endParaRPr lang="en-US" dirty="0"/>
          </a:p>
        </p:txBody>
      </p:sp>
      <p:sp>
        <p:nvSpPr>
          <p:cNvPr id="3" name="Content Placeholder 2">
            <a:extLst>
              <a:ext uri="{FF2B5EF4-FFF2-40B4-BE49-F238E27FC236}">
                <a16:creationId xmlns:a16="http://schemas.microsoft.com/office/drawing/2014/main" id="{00360367-6FA7-3AAF-BC5E-E3D7356ADAD3}"/>
              </a:ext>
            </a:extLst>
          </p:cNvPr>
          <p:cNvSpPr>
            <a:spLocks noGrp="1"/>
          </p:cNvSpPr>
          <p:nvPr>
            <p:ph idx="1"/>
          </p:nvPr>
        </p:nvSpPr>
        <p:spPr>
          <a:xfrm>
            <a:off x="323850" y="1162050"/>
            <a:ext cx="5962650" cy="5524500"/>
          </a:xfrm>
        </p:spPr>
        <p:txBody>
          <a:bodyPr>
            <a:normAutofit/>
          </a:bodyPr>
          <a:lstStyle/>
          <a:p>
            <a:pPr marL="0" marR="202565" lvl="0" indent="0" algn="just">
              <a:spcBef>
                <a:spcPts val="585"/>
              </a:spcBef>
              <a:buSzPts val="1000"/>
              <a:buNone/>
              <a:tabLst>
                <a:tab pos="650240" algn="l"/>
              </a:tabLst>
            </a:pPr>
            <a:r>
              <a:rPr lang="ro-RO" spc="-15" dirty="0">
                <a:latin typeface="Times New Roman" panose="02020603050405020304" pitchFamily="18" charset="0"/>
                <a:ea typeface="Times New Roman" panose="02020603050405020304" pitchFamily="18" charset="0"/>
              </a:rPr>
              <a:t>A) Bazele azotate se leagă de pentoze printr-o legătură </a:t>
            </a:r>
            <a:r>
              <a:rPr lang="ro-RO" spc="-15" dirty="0" err="1">
                <a:latin typeface="Times New Roman" panose="02020603050405020304" pitchFamily="18" charset="0"/>
                <a:ea typeface="Times New Roman" panose="02020603050405020304" pitchFamily="18" charset="0"/>
              </a:rPr>
              <a:t>glicozidică</a:t>
            </a:r>
            <a:r>
              <a:rPr lang="ro-RO" spc="-15" dirty="0">
                <a:latin typeface="Times New Roman" panose="02020603050405020304" pitchFamily="18" charset="0"/>
                <a:ea typeface="Times New Roman" panose="02020603050405020304" pitchFamily="18" charset="0"/>
              </a:rPr>
              <a:t>, formând o structură numită „</a:t>
            </a:r>
            <a:r>
              <a:rPr lang="ro-RO" spc="-15" dirty="0" err="1">
                <a:latin typeface="Times New Roman" panose="02020603050405020304" pitchFamily="18" charset="0"/>
                <a:ea typeface="Times New Roman" panose="02020603050405020304" pitchFamily="18" charset="0"/>
              </a:rPr>
              <a:t>nucleozid</a:t>
            </a:r>
            <a:r>
              <a:rPr lang="ro-RO" spc="-15" dirty="0">
                <a:latin typeface="Times New Roman" panose="02020603050405020304" pitchFamily="18" charset="0"/>
                <a:ea typeface="Times New Roman" panose="02020603050405020304" pitchFamily="18" charset="0"/>
              </a:rPr>
              <a:t>”. Denumirea </a:t>
            </a:r>
            <a:r>
              <a:rPr lang="ro-RO" spc="-15" dirty="0" err="1">
                <a:latin typeface="Times New Roman" panose="02020603050405020304" pitchFamily="18" charset="0"/>
                <a:ea typeface="Times New Roman" panose="02020603050405020304" pitchFamily="18" charset="0"/>
              </a:rPr>
              <a:t>nucleozidelor</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porneşte</a:t>
            </a:r>
            <a:r>
              <a:rPr lang="ro-RO" spc="-15" dirty="0">
                <a:latin typeface="Times New Roman" panose="02020603050405020304" pitchFamily="18" charset="0"/>
                <a:ea typeface="Times New Roman" panose="02020603050405020304" pitchFamily="18" charset="0"/>
              </a:rPr>
              <a:t> de la numele bazei azotate; de ex.: de la </a:t>
            </a:r>
            <a:r>
              <a:rPr lang="ro-RO" spc="-15" dirty="0" err="1">
                <a:latin typeface="Times New Roman" panose="02020603050405020304" pitchFamily="18" charset="0"/>
                <a:ea typeface="Times New Roman" panose="02020603050405020304" pitchFamily="18" charset="0"/>
              </a:rPr>
              <a:t>adenină</a:t>
            </a:r>
            <a:r>
              <a:rPr lang="ro-RO" spc="-15" dirty="0">
                <a:latin typeface="Times New Roman" panose="02020603050405020304" pitchFamily="18" charset="0"/>
                <a:ea typeface="Times New Roman" panose="02020603050405020304" pitchFamily="18" charset="0"/>
              </a:rPr>
              <a:t> se formează </a:t>
            </a:r>
            <a:r>
              <a:rPr lang="ro-RO" spc="-15" dirty="0" err="1">
                <a:latin typeface="Times New Roman" panose="02020603050405020304" pitchFamily="18" charset="0"/>
                <a:ea typeface="Times New Roman" panose="02020603050405020304" pitchFamily="18" charset="0"/>
              </a:rPr>
              <a:t>adenozina</a:t>
            </a:r>
            <a:r>
              <a:rPr lang="ro-RO" spc="-15" dirty="0">
                <a:latin typeface="Times New Roman" panose="02020603050405020304" pitchFamily="18" charset="0"/>
                <a:ea typeface="Times New Roman" panose="02020603050405020304" pitchFamily="18" charset="0"/>
              </a:rPr>
              <a:t> (prin cuplarea de riboză) sau </a:t>
            </a:r>
            <a:r>
              <a:rPr lang="ro-RO" spc="-15" dirty="0" err="1">
                <a:latin typeface="Times New Roman" panose="02020603050405020304" pitchFamily="18" charset="0"/>
                <a:ea typeface="Times New Roman" panose="02020603050405020304" pitchFamily="18" charset="0"/>
              </a:rPr>
              <a:t>dezoxiadenozina</a:t>
            </a:r>
            <a:r>
              <a:rPr lang="ro-RO" spc="-15" dirty="0">
                <a:latin typeface="Times New Roman" panose="02020603050405020304" pitchFamily="18" charset="0"/>
                <a:ea typeface="Times New Roman" panose="02020603050405020304" pitchFamily="18" charset="0"/>
              </a:rPr>
              <a:t> (prin legarea de </a:t>
            </a:r>
            <a:r>
              <a:rPr lang="ro-RO" spc="-15" dirty="0" err="1">
                <a:latin typeface="Times New Roman" panose="02020603050405020304" pitchFamily="18" charset="0"/>
                <a:ea typeface="Times New Roman" panose="02020603050405020304" pitchFamily="18" charset="0"/>
              </a:rPr>
              <a:t>dezoxiriboză</a:t>
            </a:r>
            <a:r>
              <a:rPr lang="ro-RO" spc="-15" dirty="0">
                <a:latin typeface="Times New Roman" panose="02020603050405020304" pitchFamily="18" charset="0"/>
                <a:ea typeface="Times New Roman" panose="02020603050405020304" pitchFamily="18" charset="0"/>
              </a:rPr>
              <a:t>); similar avem guanină/</a:t>
            </a:r>
            <a:r>
              <a:rPr lang="ro-RO" spc="-15" dirty="0" err="1">
                <a:latin typeface="Times New Roman" panose="02020603050405020304" pitchFamily="18" charset="0"/>
                <a:ea typeface="Times New Roman" panose="02020603050405020304" pitchFamily="18" charset="0"/>
              </a:rPr>
              <a:t>guanozină</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dezoxiguanozină</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citozină</a:t>
            </a:r>
            <a:r>
              <a:rPr lang="ro-RO" spc="-15" dirty="0">
                <a:latin typeface="Times New Roman" panose="02020603050405020304" pitchFamily="18" charset="0"/>
                <a:ea typeface="Times New Roman" panose="02020603050405020304" pitchFamily="18" charset="0"/>
              </a:rPr>
              <a:t>/</a:t>
            </a:r>
            <a:r>
              <a:rPr lang="ro-RO" spc="-15" dirty="0" err="1">
                <a:latin typeface="Times New Roman" panose="02020603050405020304" pitchFamily="18" charset="0"/>
                <a:ea typeface="Times New Roman" panose="02020603050405020304" pitchFamily="18" charset="0"/>
              </a:rPr>
              <a:t>citidină</a:t>
            </a:r>
            <a:r>
              <a:rPr lang="ro-RO" spc="-15" dirty="0">
                <a:latin typeface="Times New Roman" panose="02020603050405020304" pitchFamily="18" charset="0"/>
                <a:ea typeface="Times New Roman" panose="02020603050405020304" pitchFamily="18" charset="0"/>
              </a:rPr>
              <a:t>/</a:t>
            </a:r>
            <a:r>
              <a:rPr lang="ro-RO" spc="-15" dirty="0" err="1">
                <a:latin typeface="Times New Roman" panose="02020603050405020304" pitchFamily="18" charset="0"/>
                <a:ea typeface="Times New Roman" panose="02020603050405020304" pitchFamily="18" charset="0"/>
              </a:rPr>
              <a:t>dezoxicitidină</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timină</a:t>
            </a:r>
            <a:r>
              <a:rPr lang="ro-RO" spc="-15" dirty="0">
                <a:latin typeface="Times New Roman" panose="02020603050405020304" pitchFamily="18" charset="0"/>
                <a:ea typeface="Times New Roman" panose="02020603050405020304" pitchFamily="18" charset="0"/>
              </a:rPr>
              <a:t>/</a:t>
            </a:r>
            <a:r>
              <a:rPr lang="ro-RO" spc="-15" dirty="0" err="1">
                <a:latin typeface="Times New Roman" panose="02020603050405020304" pitchFamily="18" charset="0"/>
                <a:ea typeface="Times New Roman" panose="02020603050405020304" pitchFamily="18" charset="0"/>
              </a:rPr>
              <a:t>timidină</a:t>
            </a:r>
            <a:r>
              <a:rPr lang="ro-RO" spc="-15" dirty="0">
                <a:latin typeface="Times New Roman" panose="02020603050405020304" pitchFamily="18" charset="0"/>
                <a:ea typeface="Times New Roman" panose="02020603050405020304" pitchFamily="18" charset="0"/>
              </a:rPr>
              <a:t> (cu </a:t>
            </a:r>
            <a:r>
              <a:rPr lang="ro-RO" spc="-15" dirty="0" err="1">
                <a:latin typeface="Times New Roman" panose="02020603050405020304" pitchFamily="18" charset="0"/>
                <a:ea typeface="Times New Roman" panose="02020603050405020304" pitchFamily="18" charset="0"/>
              </a:rPr>
              <a:t>dezoxiriboza</a:t>
            </a:r>
            <a:r>
              <a:rPr lang="ro-RO" spc="-15" dirty="0">
                <a:latin typeface="Times New Roman" panose="02020603050405020304" pitchFamily="18" charset="0"/>
                <a:ea typeface="Times New Roman" panose="02020603050405020304" pitchFamily="18" charset="0"/>
              </a:rPr>
              <a:t>), respectiv uracil/</a:t>
            </a:r>
            <a:r>
              <a:rPr lang="ro-RO" spc="-15" dirty="0" err="1">
                <a:latin typeface="Times New Roman" panose="02020603050405020304" pitchFamily="18" charset="0"/>
                <a:ea typeface="Times New Roman" panose="02020603050405020304" pitchFamily="18" charset="0"/>
              </a:rPr>
              <a:t>uridină</a:t>
            </a:r>
            <a:r>
              <a:rPr lang="ro-RO" spc="-15" dirty="0">
                <a:latin typeface="Times New Roman" panose="02020603050405020304" pitchFamily="18" charset="0"/>
                <a:ea typeface="Times New Roman" panose="02020603050405020304" pitchFamily="18" charset="0"/>
              </a:rPr>
              <a:t> (cu riboza).</a:t>
            </a:r>
            <a:endParaRPr lang="en-US" spc="-15" dirty="0">
              <a:latin typeface="Times New Roman" panose="02020603050405020304" pitchFamily="18" charset="0"/>
              <a:ea typeface="Times New Roman" panose="02020603050405020304" pitchFamily="18" charset="0"/>
            </a:endParaRPr>
          </a:p>
          <a:p>
            <a:endParaRPr lang="en-US" dirty="0"/>
          </a:p>
        </p:txBody>
      </p:sp>
      <p:pic>
        <p:nvPicPr>
          <p:cNvPr id="4" name="Image 305">
            <a:extLst>
              <a:ext uri="{FF2B5EF4-FFF2-40B4-BE49-F238E27FC236}">
                <a16:creationId xmlns:a16="http://schemas.microsoft.com/office/drawing/2014/main" id="{2AAA34DC-96CB-6C83-B8CD-D525FD4E60D8}"/>
              </a:ext>
            </a:extLst>
          </p:cNvPr>
          <p:cNvPicPr/>
          <p:nvPr/>
        </p:nvPicPr>
        <p:blipFill>
          <a:blip r:embed="rId2" cstate="print"/>
          <a:stretch>
            <a:fillRect/>
          </a:stretch>
        </p:blipFill>
        <p:spPr>
          <a:xfrm>
            <a:off x="6470650" y="763587"/>
            <a:ext cx="5397500" cy="3197861"/>
          </a:xfrm>
          <a:prstGeom prst="rect">
            <a:avLst/>
          </a:prstGeom>
        </p:spPr>
      </p:pic>
      <p:sp>
        <p:nvSpPr>
          <p:cNvPr id="6" name="TextBox 5">
            <a:extLst>
              <a:ext uri="{FF2B5EF4-FFF2-40B4-BE49-F238E27FC236}">
                <a16:creationId xmlns:a16="http://schemas.microsoft.com/office/drawing/2014/main" id="{7A202C86-AF2D-2469-35B6-22AD7808B142}"/>
              </a:ext>
            </a:extLst>
          </p:cNvPr>
          <p:cNvSpPr txBox="1"/>
          <p:nvPr/>
        </p:nvSpPr>
        <p:spPr>
          <a:xfrm>
            <a:off x="7696200" y="4187308"/>
            <a:ext cx="3238500" cy="369332"/>
          </a:xfrm>
          <a:prstGeom prst="rect">
            <a:avLst/>
          </a:prstGeom>
          <a:noFill/>
        </p:spPr>
        <p:txBody>
          <a:bodyPr wrap="square">
            <a:spAutoFit/>
          </a:bodyPr>
          <a:lstStyle/>
          <a:p>
            <a:pPr marL="0" marR="12700" algn="ctr">
              <a:buNone/>
            </a:pPr>
            <a:r>
              <a:rPr lang="ro-RO" sz="1800" dirty="0">
                <a:effectLst/>
                <a:latin typeface="Times New Roman" panose="02020603050405020304" pitchFamily="18" charset="0"/>
                <a:ea typeface="Times New Roman" panose="02020603050405020304" pitchFamily="18" charset="0"/>
              </a:rPr>
              <a:t>3.3.4.</a:t>
            </a:r>
            <a:r>
              <a:rPr lang="ro-RO" sz="1800" spc="-3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Structura</a:t>
            </a:r>
            <a:r>
              <a:rPr lang="ro-RO" sz="1800" spc="-40" dirty="0">
                <a:effectLst/>
                <a:latin typeface="Times New Roman" panose="02020603050405020304" pitchFamily="18" charset="0"/>
                <a:ea typeface="Times New Roman" panose="02020603050405020304" pitchFamily="18" charset="0"/>
              </a:rPr>
              <a:t> </a:t>
            </a:r>
            <a:r>
              <a:rPr lang="ro-RO" sz="1800" spc="-10" dirty="0" err="1">
                <a:effectLst/>
                <a:latin typeface="Times New Roman" panose="02020603050405020304" pitchFamily="18" charset="0"/>
                <a:ea typeface="Times New Roman" panose="02020603050405020304" pitchFamily="18" charset="0"/>
              </a:rPr>
              <a:t>nucleozidelor</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88540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2FBB-060C-87CA-38F7-437FB813F0D2}"/>
              </a:ext>
            </a:extLst>
          </p:cNvPr>
          <p:cNvSpPr>
            <a:spLocks noGrp="1"/>
          </p:cNvSpPr>
          <p:nvPr>
            <p:ph type="title"/>
          </p:nvPr>
        </p:nvSpPr>
        <p:spPr>
          <a:xfrm>
            <a:off x="838200" y="365125"/>
            <a:ext cx="2914650" cy="854075"/>
          </a:xfrm>
        </p:spPr>
        <p:txBody>
          <a:bodyPr/>
          <a:lstStyle/>
          <a:p>
            <a:r>
              <a:rPr lang="ro-RO" b="1" i="1" spc="-10" dirty="0" err="1">
                <a:latin typeface="Times New Roman" panose="02020603050405020304" pitchFamily="18" charset="0"/>
                <a:ea typeface="Times New Roman" panose="02020603050405020304" pitchFamily="18" charset="0"/>
              </a:rPr>
              <a:t>Nucleotide</a:t>
            </a:r>
            <a:endParaRPr lang="en-US" dirty="0"/>
          </a:p>
        </p:txBody>
      </p:sp>
      <p:sp>
        <p:nvSpPr>
          <p:cNvPr id="3" name="Content Placeholder 2">
            <a:extLst>
              <a:ext uri="{FF2B5EF4-FFF2-40B4-BE49-F238E27FC236}">
                <a16:creationId xmlns:a16="http://schemas.microsoft.com/office/drawing/2014/main" id="{C1A09460-DC89-1816-4DCC-6F6D18F6C0C9}"/>
              </a:ext>
            </a:extLst>
          </p:cNvPr>
          <p:cNvSpPr>
            <a:spLocks noGrp="1"/>
          </p:cNvSpPr>
          <p:nvPr>
            <p:ph idx="1"/>
          </p:nvPr>
        </p:nvSpPr>
        <p:spPr>
          <a:xfrm>
            <a:off x="495300" y="1181100"/>
            <a:ext cx="11201400" cy="4957763"/>
          </a:xfrm>
        </p:spPr>
        <p:txBody>
          <a:bodyPr/>
          <a:lstStyle/>
          <a:p>
            <a:r>
              <a:rPr lang="ro-RO" dirty="0">
                <a:latin typeface="Times New Roman" panose="02020603050405020304" pitchFamily="18" charset="0"/>
                <a:ea typeface="Times New Roman" panose="02020603050405020304" pitchFamily="18" charset="0"/>
              </a:rPr>
              <a:t>Pentru formarea </a:t>
            </a:r>
            <a:r>
              <a:rPr lang="ro-RO" dirty="0" err="1">
                <a:latin typeface="Times New Roman" panose="02020603050405020304" pitchFamily="18" charset="0"/>
                <a:ea typeface="Times New Roman" panose="02020603050405020304" pitchFamily="18" charset="0"/>
              </a:rPr>
              <a:t>lanţurilor</a:t>
            </a:r>
            <a:r>
              <a:rPr lang="ro-RO" dirty="0">
                <a:latin typeface="Times New Roman" panose="02020603050405020304" pitchFamily="18" charset="0"/>
                <a:ea typeface="Times New Roman" panose="02020603050405020304" pitchFamily="18" charset="0"/>
              </a:rPr>
              <a:t> acizilor nucleici, </a:t>
            </a:r>
            <a:r>
              <a:rPr lang="ro-RO" dirty="0" err="1">
                <a:latin typeface="Times New Roman" panose="02020603050405020304" pitchFamily="18" charset="0"/>
                <a:ea typeface="Times New Roman" panose="02020603050405020304" pitchFamily="18" charset="0"/>
              </a:rPr>
              <a:t>nucleozidele</a:t>
            </a:r>
            <a:r>
              <a:rPr lang="ro-RO" dirty="0">
                <a:latin typeface="Times New Roman" panose="02020603050405020304" pitchFamily="18" charset="0"/>
                <a:ea typeface="Times New Roman" panose="02020603050405020304" pitchFamily="18" charset="0"/>
              </a:rPr>
              <a:t> sunt </a:t>
            </a:r>
            <a:r>
              <a:rPr lang="ro-RO" dirty="0" err="1">
                <a:latin typeface="Times New Roman" panose="02020603050405020304" pitchFamily="18" charset="0"/>
                <a:ea typeface="Times New Roman" panose="02020603050405020304" pitchFamily="18" charset="0"/>
              </a:rPr>
              <a:t>fosforilate</a:t>
            </a:r>
            <a:r>
              <a:rPr lang="ro-RO" dirty="0">
                <a:latin typeface="Times New Roman" panose="02020603050405020304" pitchFamily="18" charset="0"/>
                <a:ea typeface="Times New Roman" panose="02020603050405020304" pitchFamily="18" charset="0"/>
              </a:rPr>
              <a:t>. Cuplarea moleculei de acid fosforic se face la carbonul 5’ al pentozei, structura nou formată fiind numită „</a:t>
            </a:r>
            <a:r>
              <a:rPr lang="ro-RO" dirty="0" err="1">
                <a:latin typeface="Times New Roman" panose="02020603050405020304" pitchFamily="18" charset="0"/>
                <a:ea typeface="Times New Roman" panose="02020603050405020304" pitchFamily="18" charset="0"/>
              </a:rPr>
              <a:t>nucleotid</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Deşi</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nucleotidele</a:t>
            </a:r>
            <a:r>
              <a:rPr lang="ro-RO" dirty="0">
                <a:latin typeface="Times New Roman" panose="02020603050405020304" pitchFamily="18" charset="0"/>
                <a:ea typeface="Times New Roman" panose="02020603050405020304" pitchFamily="18" charset="0"/>
              </a:rPr>
              <a:t>, ca </a:t>
            </a:r>
            <a:r>
              <a:rPr lang="ro-RO" dirty="0" err="1">
                <a:latin typeface="Times New Roman" panose="02020603050405020304" pitchFamily="18" charset="0"/>
                <a:ea typeface="Times New Roman" panose="02020603050405020304" pitchFamily="18" charset="0"/>
              </a:rPr>
              <a:t>entităţi</a:t>
            </a:r>
            <a:r>
              <a:rPr lang="ro-RO" dirty="0">
                <a:latin typeface="Times New Roman" panose="02020603050405020304" pitchFamily="18" charset="0"/>
                <a:ea typeface="Times New Roman" panose="02020603050405020304" pitchFamily="18" charset="0"/>
              </a:rPr>
              <a:t> separate au denumiri specifice (acid </a:t>
            </a:r>
            <a:r>
              <a:rPr lang="ro-RO" dirty="0" err="1">
                <a:latin typeface="Times New Roman" panose="02020603050405020304" pitchFamily="18" charset="0"/>
                <a:ea typeface="Times New Roman" panose="02020603050405020304" pitchFamily="18" charset="0"/>
              </a:rPr>
              <a:t>adenilic</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guanilic</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citidilic</a:t>
            </a:r>
            <a:r>
              <a:rPr lang="ro-RO" dirty="0">
                <a:latin typeface="Times New Roman" panose="02020603050405020304" pitchFamily="18" charset="0"/>
                <a:ea typeface="Times New Roman" panose="02020603050405020304" pitchFamily="18" charset="0"/>
              </a:rPr>
              <a:t> sau </a:t>
            </a:r>
            <a:r>
              <a:rPr lang="ro-RO" dirty="0" err="1">
                <a:latin typeface="Times New Roman" panose="02020603050405020304" pitchFamily="18" charset="0"/>
                <a:ea typeface="Times New Roman" panose="02020603050405020304" pitchFamily="18" charset="0"/>
              </a:rPr>
              <a:t>timidilic</a:t>
            </a:r>
            <a:r>
              <a:rPr lang="ro-RO" dirty="0">
                <a:latin typeface="Times New Roman" panose="02020603050405020304" pitchFamily="18" charset="0"/>
                <a:ea typeface="Times New Roman" panose="02020603050405020304" pitchFamily="18" charset="0"/>
              </a:rPr>
              <a:t>, uneori sub formă de radical </a:t>
            </a:r>
            <a:r>
              <a:rPr lang="ro-RO" dirty="0" err="1">
                <a:latin typeface="Times New Roman" panose="02020603050405020304" pitchFamily="18" charset="0"/>
                <a:ea typeface="Times New Roman" panose="02020603050405020304" pitchFamily="18" charset="0"/>
              </a:rPr>
              <a:t>adenilat</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guanilat</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citidilat</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timidilat</a:t>
            </a:r>
            <a:r>
              <a:rPr lang="ro-RO" dirty="0">
                <a:latin typeface="Times New Roman" panose="02020603050405020304" pitchFamily="18" charset="0"/>
                <a:ea typeface="Times New Roman" panose="02020603050405020304" pitchFamily="18" charset="0"/>
              </a:rPr>
              <a:t>) în cazul precizării unui </a:t>
            </a:r>
            <a:r>
              <a:rPr lang="ro-RO" dirty="0" err="1">
                <a:latin typeface="Times New Roman" panose="02020603050405020304" pitchFamily="18" charset="0"/>
                <a:ea typeface="Times New Roman" panose="02020603050405020304" pitchFamily="18" charset="0"/>
              </a:rPr>
              <a:t>nucleotid</a:t>
            </a:r>
            <a:r>
              <a:rPr lang="ro-RO" dirty="0">
                <a:latin typeface="Times New Roman" panose="02020603050405020304" pitchFamily="18" charset="0"/>
                <a:ea typeface="Times New Roman" panose="02020603050405020304" pitchFamily="18" charset="0"/>
              </a:rPr>
              <a:t> într-o </a:t>
            </a:r>
            <a:r>
              <a:rPr lang="ro-RO" dirty="0" err="1">
                <a:latin typeface="Times New Roman" panose="02020603050405020304" pitchFamily="18" charset="0"/>
                <a:ea typeface="Times New Roman" panose="02020603050405020304" pitchFamily="18" charset="0"/>
              </a:rPr>
              <a:t>secvenţă</a:t>
            </a:r>
            <a:r>
              <a:rPr lang="ro-RO" dirty="0">
                <a:latin typeface="Times New Roman" panose="02020603050405020304" pitchFamily="18" charset="0"/>
                <a:ea typeface="Times New Roman" panose="02020603050405020304" pitchFamily="18" charset="0"/>
              </a:rPr>
              <a:t> de acid nucleic, se </a:t>
            </a:r>
            <a:r>
              <a:rPr lang="ro-RO" dirty="0" err="1">
                <a:latin typeface="Times New Roman" panose="02020603050405020304" pitchFamily="18" charset="0"/>
                <a:ea typeface="Times New Roman" panose="02020603050405020304" pitchFamily="18" charset="0"/>
              </a:rPr>
              <a:t>foloseşte</a:t>
            </a:r>
            <a:r>
              <a:rPr lang="ro-RO" dirty="0">
                <a:latin typeface="Times New Roman" panose="02020603050405020304" pitchFamily="18" charset="0"/>
                <a:ea typeface="Times New Roman" panose="02020603050405020304" pitchFamily="18" charset="0"/>
              </a:rPr>
              <a:t> doar numele bazei azotate din </a:t>
            </a:r>
            <a:r>
              <a:rPr lang="ro-RO" dirty="0" err="1">
                <a:latin typeface="Times New Roman" panose="02020603050405020304" pitchFamily="18" charset="0"/>
                <a:ea typeface="Times New Roman" panose="02020603050405020304" pitchFamily="18" charset="0"/>
              </a:rPr>
              <a:t>componenţa</a:t>
            </a:r>
            <a:r>
              <a:rPr lang="ro-RO" dirty="0">
                <a:latin typeface="Times New Roman" panose="02020603050405020304" pitchFamily="18" charset="0"/>
                <a:ea typeface="Times New Roman" panose="02020603050405020304" pitchFamily="18" charset="0"/>
              </a:rPr>
              <a:t> sa. În figura este redată structura </a:t>
            </a:r>
            <a:r>
              <a:rPr lang="ro-RO" dirty="0" err="1">
                <a:latin typeface="Times New Roman" panose="02020603050405020304" pitchFamily="18" charset="0"/>
                <a:ea typeface="Times New Roman" panose="02020603050405020304" pitchFamily="18" charset="0"/>
              </a:rPr>
              <a:t>nucleotidelor</a:t>
            </a:r>
            <a:r>
              <a:rPr lang="ro-RO"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endParaRPr lang="en-US" dirty="0"/>
          </a:p>
        </p:txBody>
      </p:sp>
      <p:pic>
        <p:nvPicPr>
          <p:cNvPr id="4" name="Image 310">
            <a:extLst>
              <a:ext uri="{FF2B5EF4-FFF2-40B4-BE49-F238E27FC236}">
                <a16:creationId xmlns:a16="http://schemas.microsoft.com/office/drawing/2014/main" id="{CD998537-AC1B-BF0C-21E6-8B8B0FCE607A}"/>
              </a:ext>
            </a:extLst>
          </p:cNvPr>
          <p:cNvPicPr/>
          <p:nvPr/>
        </p:nvPicPr>
        <p:blipFill>
          <a:blip r:embed="rId2" cstate="print"/>
          <a:stretch>
            <a:fillRect/>
          </a:stretch>
        </p:blipFill>
        <p:spPr>
          <a:xfrm>
            <a:off x="5448300" y="4000500"/>
            <a:ext cx="5867400" cy="2857499"/>
          </a:xfrm>
          <a:prstGeom prst="rect">
            <a:avLst/>
          </a:prstGeom>
        </p:spPr>
      </p:pic>
    </p:spTree>
    <p:extLst>
      <p:ext uri="{BB962C8B-B14F-4D97-AF65-F5344CB8AC3E}">
        <p14:creationId xmlns:p14="http://schemas.microsoft.com/office/powerpoint/2010/main" val="37935579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7F36-520E-8899-B265-97888E71EBBF}"/>
              </a:ext>
            </a:extLst>
          </p:cNvPr>
          <p:cNvSpPr>
            <a:spLocks noGrp="1"/>
          </p:cNvSpPr>
          <p:nvPr>
            <p:ph type="title"/>
          </p:nvPr>
        </p:nvSpPr>
        <p:spPr>
          <a:xfrm>
            <a:off x="838200" y="365125"/>
            <a:ext cx="10515600" cy="739775"/>
          </a:xfrm>
        </p:spPr>
        <p:txBody>
          <a:bodyPr/>
          <a:lstStyle/>
          <a:p>
            <a:r>
              <a:rPr lang="ro-RO" b="1" i="1" spc="-20" dirty="0">
                <a:latin typeface="Times New Roman" panose="02020603050405020304" pitchFamily="18" charset="0"/>
                <a:ea typeface="Times New Roman" panose="02020603050405020304" pitchFamily="18" charset="0"/>
              </a:rPr>
              <a:t>Structura</a:t>
            </a:r>
            <a:r>
              <a:rPr lang="ro-RO" b="1" i="1" spc="-40" dirty="0">
                <a:latin typeface="Times New Roman" panose="02020603050405020304" pitchFamily="18" charset="0"/>
                <a:ea typeface="Times New Roman" panose="02020603050405020304" pitchFamily="18" charset="0"/>
              </a:rPr>
              <a:t> </a:t>
            </a:r>
            <a:r>
              <a:rPr lang="ro-RO" b="1" i="1" spc="-20" dirty="0">
                <a:latin typeface="Times New Roman" panose="02020603050405020304" pitchFamily="18" charset="0"/>
                <a:ea typeface="Times New Roman" panose="02020603050405020304" pitchFamily="18" charset="0"/>
              </a:rPr>
              <a:t>acizilor</a:t>
            </a:r>
            <a:r>
              <a:rPr lang="ro-RO" b="1" i="1" spc="-35"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nucleici</a:t>
            </a:r>
            <a:endParaRPr lang="en-US" dirty="0"/>
          </a:p>
        </p:txBody>
      </p:sp>
      <p:sp>
        <p:nvSpPr>
          <p:cNvPr id="3" name="Content Placeholder 2">
            <a:extLst>
              <a:ext uri="{FF2B5EF4-FFF2-40B4-BE49-F238E27FC236}">
                <a16:creationId xmlns:a16="http://schemas.microsoft.com/office/drawing/2014/main" id="{1B2EDB24-C598-2C38-4617-CA668C55EDBE}"/>
              </a:ext>
            </a:extLst>
          </p:cNvPr>
          <p:cNvSpPr>
            <a:spLocks noGrp="1"/>
          </p:cNvSpPr>
          <p:nvPr>
            <p:ph idx="1"/>
          </p:nvPr>
        </p:nvSpPr>
        <p:spPr>
          <a:xfrm>
            <a:off x="838200" y="1104900"/>
            <a:ext cx="5848350" cy="5072063"/>
          </a:xfrm>
        </p:spPr>
        <p:txBody>
          <a:bodyPr/>
          <a:lstStyle/>
          <a:p>
            <a:pPr marL="914400" lvl="2" indent="0">
              <a:spcBef>
                <a:spcPts val="1180"/>
              </a:spcBef>
              <a:buSzPts val="1200"/>
              <a:buNone/>
              <a:tabLst>
                <a:tab pos="1120775" algn="l"/>
              </a:tabLst>
            </a:pPr>
            <a:r>
              <a:rPr lang="ro-RO" sz="3200" b="1" i="1" dirty="0">
                <a:latin typeface="Times New Roman" panose="02020603050405020304" pitchFamily="18" charset="0"/>
                <a:ea typeface="Times New Roman" panose="02020603050405020304" pitchFamily="18" charset="0"/>
              </a:rPr>
              <a:t>Formarea</a:t>
            </a:r>
            <a:r>
              <a:rPr lang="ro-RO" sz="3200" b="1" i="1" spc="-20" dirty="0">
                <a:latin typeface="Times New Roman" panose="02020603050405020304" pitchFamily="18" charset="0"/>
                <a:ea typeface="Times New Roman" panose="02020603050405020304" pitchFamily="18" charset="0"/>
              </a:rPr>
              <a:t> </a:t>
            </a:r>
            <a:r>
              <a:rPr lang="ro-RO" sz="3200" b="1" i="1" dirty="0" err="1">
                <a:latin typeface="Times New Roman" panose="02020603050405020304" pitchFamily="18" charset="0"/>
                <a:ea typeface="Times New Roman" panose="02020603050405020304" pitchFamily="18" charset="0"/>
              </a:rPr>
              <a:t>lanţului</a:t>
            </a:r>
            <a:r>
              <a:rPr lang="ro-RO" sz="3200" b="1" i="1" spc="-10" dirty="0">
                <a:latin typeface="Times New Roman" panose="02020603050405020304" pitchFamily="18" charset="0"/>
                <a:ea typeface="Times New Roman" panose="02020603050405020304" pitchFamily="18" charset="0"/>
              </a:rPr>
              <a:t> </a:t>
            </a:r>
            <a:r>
              <a:rPr lang="ro-RO" sz="3200" b="1" i="1" spc="-10" dirty="0" err="1">
                <a:latin typeface="Times New Roman" panose="02020603050405020304" pitchFamily="18" charset="0"/>
                <a:ea typeface="Times New Roman" panose="02020603050405020304" pitchFamily="18" charset="0"/>
              </a:rPr>
              <a:t>polinucleotidic</a:t>
            </a:r>
            <a:endParaRPr lang="en-US" sz="3200" b="1" i="1" dirty="0">
              <a:latin typeface="Times New Roman" panose="02020603050405020304" pitchFamily="18" charset="0"/>
              <a:ea typeface="Times New Roman" panose="02020603050405020304" pitchFamily="18" charset="0"/>
            </a:endParaRPr>
          </a:p>
          <a:p>
            <a:pPr marL="342900" marR="199390" lvl="0" indent="-342900" algn="just">
              <a:spcBef>
                <a:spcPts val="585"/>
              </a:spcBef>
              <a:buSzPts val="1000"/>
              <a:buFont typeface="Times New Roman" panose="02020603050405020304" pitchFamily="18" charset="0"/>
              <a:buAutoNum type="alphaUcPeriod"/>
              <a:tabLst>
                <a:tab pos="661670" algn="l"/>
              </a:tabLst>
            </a:pPr>
            <a:r>
              <a:rPr lang="ro-RO" spc="-15" dirty="0" err="1">
                <a:latin typeface="Times New Roman" panose="02020603050405020304" pitchFamily="18" charset="0"/>
                <a:ea typeface="Times New Roman" panose="02020603050405020304" pitchFamily="18" charset="0"/>
              </a:rPr>
              <a:t>Nucleotidele</a:t>
            </a:r>
            <a:r>
              <a:rPr lang="ro-RO" spc="-15" dirty="0">
                <a:latin typeface="Times New Roman" panose="02020603050405020304" pitchFamily="18" charset="0"/>
                <a:ea typeface="Times New Roman" panose="02020603050405020304" pitchFamily="18" charset="0"/>
              </a:rPr>
              <a:t> se pot lega unele de altele prin eliminarea unei molecule de apă între o grupare - OH a fosforului legat de carbonul 5’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gruparea OH a carbonului 3’</a:t>
            </a:r>
            <a:r>
              <a:rPr lang="ro-RO" spc="2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din pentoză (figura ).</a:t>
            </a:r>
            <a:endParaRPr lang="en-US" sz="3600" spc="-15" dirty="0">
              <a:latin typeface="Times New Roman" panose="02020603050405020304" pitchFamily="18" charset="0"/>
              <a:ea typeface="Times New Roman" panose="02020603050405020304" pitchFamily="18" charset="0"/>
            </a:endParaRPr>
          </a:p>
          <a:p>
            <a:endParaRPr lang="en-US" dirty="0"/>
          </a:p>
        </p:txBody>
      </p:sp>
      <p:pic>
        <p:nvPicPr>
          <p:cNvPr id="4" name="Image 311">
            <a:extLst>
              <a:ext uri="{FF2B5EF4-FFF2-40B4-BE49-F238E27FC236}">
                <a16:creationId xmlns:a16="http://schemas.microsoft.com/office/drawing/2014/main" id="{CB2BEA29-0431-91CA-6E31-7E689977D83C}"/>
              </a:ext>
            </a:extLst>
          </p:cNvPr>
          <p:cNvPicPr/>
          <p:nvPr/>
        </p:nvPicPr>
        <p:blipFill>
          <a:blip r:embed="rId2" cstate="print"/>
          <a:stretch>
            <a:fillRect/>
          </a:stretch>
        </p:blipFill>
        <p:spPr>
          <a:xfrm>
            <a:off x="7332344" y="1443038"/>
            <a:ext cx="4516755" cy="4395787"/>
          </a:xfrm>
          <a:prstGeom prst="rect">
            <a:avLst/>
          </a:prstGeom>
        </p:spPr>
      </p:pic>
      <p:sp>
        <p:nvSpPr>
          <p:cNvPr id="6" name="TextBox 5">
            <a:extLst>
              <a:ext uri="{FF2B5EF4-FFF2-40B4-BE49-F238E27FC236}">
                <a16:creationId xmlns:a16="http://schemas.microsoft.com/office/drawing/2014/main" id="{6139AA2C-5422-51A6-0814-4A2B0DF4DA15}"/>
              </a:ext>
            </a:extLst>
          </p:cNvPr>
          <p:cNvSpPr txBox="1"/>
          <p:nvPr/>
        </p:nvSpPr>
        <p:spPr>
          <a:xfrm>
            <a:off x="5905500" y="6330435"/>
            <a:ext cx="6096000" cy="369332"/>
          </a:xfrm>
          <a:prstGeom prst="rect">
            <a:avLst/>
          </a:prstGeom>
          <a:noFill/>
        </p:spPr>
        <p:txBody>
          <a:bodyPr wrap="square">
            <a:spAutoFit/>
          </a:bodyPr>
          <a:lstStyle/>
          <a:p>
            <a:pPr marL="909955" marR="897890" algn="ctr">
              <a:buNone/>
            </a:pPr>
            <a:r>
              <a:rPr lang="ro-RO" sz="1800" dirty="0">
                <a:effectLst/>
                <a:latin typeface="Times New Roman" panose="02020603050405020304" pitchFamily="18" charset="0"/>
                <a:ea typeface="Times New Roman" panose="02020603050405020304" pitchFamily="18" charset="0"/>
              </a:rPr>
              <a:t>.</a:t>
            </a:r>
            <a:r>
              <a:rPr lang="ro-RO" sz="1800" spc="-3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Formarea</a:t>
            </a:r>
            <a:r>
              <a:rPr lang="ro-RO" sz="1800" spc="-2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unui</a:t>
            </a:r>
            <a:r>
              <a:rPr lang="ro-RO" sz="1800" spc="-30" dirty="0">
                <a:effectLst/>
                <a:latin typeface="Times New Roman" panose="02020603050405020304" pitchFamily="18" charset="0"/>
                <a:ea typeface="Times New Roman" panose="02020603050405020304" pitchFamily="18" charset="0"/>
              </a:rPr>
              <a:t> </a:t>
            </a:r>
            <a:r>
              <a:rPr lang="ro-RO" sz="1800" spc="-10" dirty="0">
                <a:effectLst/>
                <a:latin typeface="Times New Roman" panose="02020603050405020304" pitchFamily="18" charset="0"/>
                <a:ea typeface="Times New Roman" panose="02020603050405020304" pitchFamily="18" charset="0"/>
              </a:rPr>
              <a:t>dinucleotid</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081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A275-1DB9-C93F-102A-D64B22EF8CA0}"/>
              </a:ext>
            </a:extLst>
          </p:cNvPr>
          <p:cNvSpPr>
            <a:spLocks noGrp="1"/>
          </p:cNvSpPr>
          <p:nvPr>
            <p:ph type="title"/>
          </p:nvPr>
        </p:nvSpPr>
        <p:spPr>
          <a:xfrm>
            <a:off x="838200" y="365125"/>
            <a:ext cx="10515600" cy="606425"/>
          </a:xfrm>
        </p:spPr>
        <p:txBody>
          <a:bodyPr>
            <a:normAutofit fontScale="90000"/>
          </a:bodyPr>
          <a:lstStyle/>
          <a:p>
            <a:r>
              <a:rPr lang="ro-RO" b="1" i="1" spc="-20" dirty="0">
                <a:latin typeface="Times New Roman" panose="02020603050405020304" pitchFamily="18" charset="0"/>
                <a:ea typeface="Times New Roman" panose="02020603050405020304" pitchFamily="18" charset="0"/>
              </a:rPr>
              <a:t>Atomul de</a:t>
            </a:r>
            <a:r>
              <a:rPr lang="ro-RO" b="1" i="1" spc="-5"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carbon</a:t>
            </a:r>
            <a:endParaRPr lang="en-US" dirty="0"/>
          </a:p>
        </p:txBody>
      </p:sp>
      <p:sp>
        <p:nvSpPr>
          <p:cNvPr id="3" name="Content Placeholder 2">
            <a:extLst>
              <a:ext uri="{FF2B5EF4-FFF2-40B4-BE49-F238E27FC236}">
                <a16:creationId xmlns:a16="http://schemas.microsoft.com/office/drawing/2014/main" id="{8BDB96FD-3C1C-D071-857B-387685F572E3}"/>
              </a:ext>
            </a:extLst>
          </p:cNvPr>
          <p:cNvSpPr>
            <a:spLocks noGrp="1"/>
          </p:cNvSpPr>
          <p:nvPr>
            <p:ph idx="1"/>
          </p:nvPr>
        </p:nvSpPr>
        <p:spPr>
          <a:xfrm>
            <a:off x="838200" y="1104900"/>
            <a:ext cx="10515600" cy="5562600"/>
          </a:xfrm>
        </p:spPr>
        <p:txBody>
          <a:bodyPr>
            <a:normAutofit fontScale="85000" lnSpcReduction="10000"/>
          </a:bodyPr>
          <a:lstStyle/>
          <a:p>
            <a:pPr lvl="2">
              <a:spcBef>
                <a:spcPts val="1180"/>
              </a:spcBef>
              <a:buSzPts val="1200"/>
              <a:buFont typeface="Times New Roman" panose="02020603050405020304" pitchFamily="18" charset="0"/>
              <a:buAutoNum type="arabicPeriod"/>
              <a:tabLst>
                <a:tab pos="1120775" algn="l"/>
              </a:tabLst>
            </a:pPr>
            <a:r>
              <a:rPr lang="ro-RO" b="1" i="1" dirty="0">
                <a:latin typeface="Times New Roman" panose="02020603050405020304" pitchFamily="18" charset="0"/>
                <a:ea typeface="Times New Roman" panose="02020603050405020304" pitchFamily="18" charset="0"/>
              </a:rPr>
              <a:t>Structura</a:t>
            </a:r>
            <a:r>
              <a:rPr lang="ro-RO" b="1" i="1" spc="-30"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norului</a:t>
            </a:r>
            <a:r>
              <a:rPr lang="ro-RO" b="1" i="1" spc="-15"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electronic</a:t>
            </a:r>
            <a:endParaRPr lang="en-US" b="1" i="1" dirty="0">
              <a:latin typeface="Times New Roman" panose="02020603050405020304" pitchFamily="18" charset="0"/>
              <a:ea typeface="Times New Roman" panose="02020603050405020304" pitchFamily="18" charset="0"/>
            </a:endParaRPr>
          </a:p>
          <a:p>
            <a:pPr marR="194310" lvl="2" algn="just">
              <a:spcBef>
                <a:spcPts val="580"/>
              </a:spcBef>
              <a:buSzPts val="1000"/>
              <a:buFont typeface="Times New Roman" panose="02020603050405020304" pitchFamily="18" charset="0"/>
              <a:buAutoNum type="alphaUcPeriod"/>
              <a:tabLst>
                <a:tab pos="661670" algn="l"/>
              </a:tabLst>
            </a:pPr>
            <a:r>
              <a:rPr lang="ro-RO" spc="-15" dirty="0">
                <a:latin typeface="Times New Roman" panose="02020603050405020304" pitchFamily="18" charset="0"/>
                <a:ea typeface="Times New Roman" panose="02020603050405020304" pitchFamily="18" charset="0"/>
              </a:rPr>
              <a:t>Atomul de carbon ocupă </a:t>
            </a:r>
            <a:r>
              <a:rPr lang="ro-RO" spc="-15" dirty="0" err="1">
                <a:latin typeface="Times New Roman" panose="02020603050405020304" pitchFamily="18" charset="0"/>
                <a:ea typeface="Times New Roman" panose="02020603050405020304" pitchFamily="18" charset="0"/>
              </a:rPr>
              <a:t>poziţia</a:t>
            </a:r>
            <a:r>
              <a:rPr lang="ro-RO" spc="-15" dirty="0">
                <a:latin typeface="Times New Roman" panose="02020603050405020304" pitchFamily="18" charset="0"/>
                <a:ea typeface="Times New Roman" panose="02020603050405020304" pitchFamily="18" charset="0"/>
              </a:rPr>
              <a:t> centrală în chimia organică, numeroase </a:t>
            </a:r>
            <a:r>
              <a:rPr lang="ro-RO" spc="-15" dirty="0" err="1">
                <a:latin typeface="Times New Roman" panose="02020603050405020304" pitchFamily="18" charset="0"/>
                <a:ea typeface="Times New Roman" panose="02020603050405020304" pitchFamily="18" charset="0"/>
              </a:rPr>
              <a:t>proprietăţi</a:t>
            </a:r>
            <a:r>
              <a:rPr lang="ro-RO" spc="-15" dirty="0">
                <a:latin typeface="Times New Roman" panose="02020603050405020304" pitchFamily="18" charset="0"/>
                <a:ea typeface="Times New Roman" panose="02020603050405020304" pitchFamily="18" charset="0"/>
              </a:rPr>
              <a:t> ale moleculelor din materia vie fiind mai </a:t>
            </a:r>
            <a:r>
              <a:rPr lang="ro-RO" spc="-15" dirty="0" err="1">
                <a:latin typeface="Times New Roman" panose="02020603050405020304" pitchFamily="18" charset="0"/>
                <a:ea typeface="Times New Roman" panose="02020603050405020304" pitchFamily="18" charset="0"/>
              </a:rPr>
              <a:t>uşor</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înţelese</a:t>
            </a:r>
            <a:r>
              <a:rPr lang="ro-RO" spc="-15" dirty="0">
                <a:latin typeface="Times New Roman" panose="02020603050405020304" pitchFamily="18" charset="0"/>
                <a:ea typeface="Times New Roman" panose="02020603050405020304" pitchFamily="18" charset="0"/>
              </a:rPr>
              <a:t> dacă </a:t>
            </a:r>
            <a:r>
              <a:rPr lang="ro-RO" spc="-15" dirty="0" err="1">
                <a:latin typeface="Times New Roman" panose="02020603050405020304" pitchFamily="18" charset="0"/>
                <a:ea typeface="Times New Roman" panose="02020603050405020304" pitchFamily="18" charset="0"/>
              </a:rPr>
              <a:t>înţelegem</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configuraţia</a:t>
            </a:r>
            <a:r>
              <a:rPr lang="ro-RO" spc="-15" dirty="0">
                <a:latin typeface="Times New Roman" panose="02020603050405020304" pitchFamily="18" charset="0"/>
                <a:ea typeface="Times New Roman" panose="02020603050405020304" pitchFamily="18" charset="0"/>
              </a:rPr>
              <a:t> norului electronic al atomului de carbon.</a:t>
            </a:r>
            <a:endParaRPr lang="en-US" sz="2800" spc="-15" dirty="0">
              <a:latin typeface="Times New Roman" panose="02020603050405020304" pitchFamily="18" charset="0"/>
              <a:ea typeface="Times New Roman" panose="02020603050405020304" pitchFamily="18" charset="0"/>
            </a:endParaRPr>
          </a:p>
          <a:p>
            <a:pPr marL="433070" marR="0">
              <a:spcBef>
                <a:spcPts val="600"/>
              </a:spcBef>
              <a:buNone/>
            </a:pPr>
            <a:r>
              <a:rPr lang="ro-RO" dirty="0">
                <a:latin typeface="Times New Roman" panose="02020603050405020304" pitchFamily="18" charset="0"/>
                <a:ea typeface="Times New Roman" panose="02020603050405020304" pitchFamily="18" charset="0"/>
              </a:rPr>
              <a:t>Din cei</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6</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electroni,</a:t>
            </a:r>
            <a:r>
              <a:rPr lang="ro-RO" spc="25"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2</a:t>
            </a:r>
            <a:r>
              <a:rPr lang="ro-RO" b="1" spc="1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sunt</a:t>
            </a:r>
            <a:r>
              <a:rPr lang="ro-RO" b="1" spc="2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pe</a:t>
            </a:r>
            <a:r>
              <a:rPr lang="ro-RO" b="1" spc="15"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stratul</a:t>
            </a:r>
            <a:r>
              <a:rPr lang="ro-RO" b="1" spc="2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K,</a:t>
            </a:r>
            <a:r>
              <a:rPr lang="ro-RO" b="1" spc="1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aproape</a:t>
            </a:r>
            <a:r>
              <a:rPr lang="ro-RO" b="1" spc="1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de</a:t>
            </a:r>
            <a:r>
              <a:rPr lang="ro-RO" b="1" spc="1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nucleu,</a:t>
            </a:r>
            <a:r>
              <a:rPr lang="ro-RO" b="1" spc="25"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pe</a:t>
            </a:r>
            <a:r>
              <a:rPr lang="ro-RO" b="1" spc="1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care</a:t>
            </a:r>
            <a:r>
              <a:rPr lang="ro-RO" b="1" spc="1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nu</a:t>
            </a:r>
            <a:r>
              <a:rPr lang="ro-RO" b="1" spc="5"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îl</a:t>
            </a:r>
            <a:r>
              <a:rPr lang="ro-RO" b="1" spc="5"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părăsesc</a:t>
            </a:r>
            <a:r>
              <a:rPr lang="ro-RO" b="1" spc="10" dirty="0">
                <a:latin typeface="Times New Roman" panose="02020603050405020304" pitchFamily="18" charset="0"/>
                <a:ea typeface="Times New Roman" panose="02020603050405020304" pitchFamily="18" charset="0"/>
              </a:rPr>
              <a:t> </a:t>
            </a:r>
            <a:r>
              <a:rPr lang="ro-RO" b="1" spc="-25" dirty="0">
                <a:latin typeface="Times New Roman" panose="02020603050405020304" pitchFamily="18" charset="0"/>
                <a:ea typeface="Times New Roman" panose="02020603050405020304" pitchFamily="18" charset="0"/>
              </a:rPr>
              <a:t>în</a:t>
            </a:r>
            <a:r>
              <a:rPr lang="en-US" b="1" spc="-25"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nici</a:t>
            </a:r>
            <a:r>
              <a:rPr lang="ro-RO" b="1" spc="-2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un</a:t>
            </a:r>
            <a:r>
              <a:rPr lang="ro-RO" b="1" spc="-25"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proces</a:t>
            </a:r>
            <a:r>
              <a:rPr lang="ro-RO" b="1" spc="-2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biochimic</a:t>
            </a:r>
            <a:r>
              <a:rPr lang="ro-RO" dirty="0">
                <a:latin typeface="Times New Roman" panose="02020603050405020304" pitchFamily="18" charset="0"/>
                <a:ea typeface="Times New Roman" panose="02020603050405020304" pitchFamily="18" charset="0"/>
              </a:rPr>
              <a:t>,</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deci</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îl</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neglijăm</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comentariile</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ce</a:t>
            </a:r>
            <a:r>
              <a:rPr lang="ro-RO" spc="-20"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urmează.</a:t>
            </a:r>
            <a:endParaRPr lang="en-US" dirty="0">
              <a:latin typeface="Times New Roman" panose="02020603050405020304" pitchFamily="18" charset="0"/>
              <a:ea typeface="Times New Roman" panose="02020603050405020304" pitchFamily="18" charset="0"/>
            </a:endParaRPr>
          </a:p>
          <a:p>
            <a:pPr lvl="2">
              <a:spcBef>
                <a:spcPts val="605"/>
              </a:spcBef>
              <a:buSzPts val="1000"/>
              <a:buFont typeface="Times New Roman" panose="02020603050405020304" pitchFamily="18" charset="0"/>
              <a:buAutoNum type="alphaUcPeriod"/>
              <a:tabLst>
                <a:tab pos="662305" algn="l"/>
              </a:tabLst>
            </a:pPr>
            <a:r>
              <a:rPr lang="ro-RO" spc="-15" dirty="0">
                <a:latin typeface="Times New Roman" panose="02020603050405020304" pitchFamily="18" charset="0"/>
                <a:ea typeface="Times New Roman" panose="02020603050405020304" pitchFamily="18" charset="0"/>
              </a:rPr>
              <a:t>Cei</a:t>
            </a:r>
            <a:r>
              <a:rPr lang="ro-RO" spc="1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4</a:t>
            </a:r>
            <a:r>
              <a:rPr lang="ro-RO" spc="13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electroni</a:t>
            </a:r>
            <a:r>
              <a:rPr lang="ro-RO" spc="1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a:t>
            </a:r>
            <a:r>
              <a:rPr lang="ro-RO" spc="1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pe</a:t>
            </a:r>
            <a:r>
              <a:rPr lang="ro-RO" spc="11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stratul</a:t>
            </a:r>
            <a:r>
              <a:rPr lang="ro-RO" spc="12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L</a:t>
            </a:r>
            <a:r>
              <a:rPr lang="ro-RO" spc="11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sunt</a:t>
            </a:r>
            <a:r>
              <a:rPr lang="ro-RO" spc="14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situaţi</a:t>
            </a:r>
            <a:r>
              <a:rPr lang="ro-RO" spc="1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în</a:t>
            </a:r>
            <a:r>
              <a:rPr lang="ro-RO" spc="11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stare</a:t>
            </a:r>
            <a:r>
              <a:rPr lang="ro-RO" spc="13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fundamentali</a:t>
            </a:r>
            <a:r>
              <a:rPr lang="ro-RO" spc="1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în</a:t>
            </a:r>
            <a:r>
              <a:rPr lang="ro-RO" spc="11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structura</a:t>
            </a:r>
            <a:endParaRPr lang="en-US" spc="-10" dirty="0">
              <a:latin typeface="Times New Roman" panose="02020603050405020304" pitchFamily="18" charset="0"/>
              <a:ea typeface="Times New Roman" panose="02020603050405020304" pitchFamily="18" charset="0"/>
            </a:endParaRPr>
          </a:p>
          <a:p>
            <a:pPr lvl="2">
              <a:spcBef>
                <a:spcPts val="605"/>
              </a:spcBef>
              <a:buSzPts val="1000"/>
              <a:buFont typeface="Times New Roman" panose="02020603050405020304" pitchFamily="18" charset="0"/>
              <a:buAutoNum type="alphaUcPeriod"/>
              <a:tabLst>
                <a:tab pos="662305" algn="l"/>
              </a:tabLst>
            </a:pPr>
            <a:endParaRPr lang="en-US" spc="-10" dirty="0">
              <a:latin typeface="Times New Roman" panose="02020603050405020304" pitchFamily="18" charset="0"/>
              <a:ea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a:p>
            <a:r>
              <a:rPr lang="ro-RO" dirty="0"/>
              <a:t>Aceasta explică comportamentul bivalent în unele </a:t>
            </a:r>
            <a:r>
              <a:rPr lang="ro-RO" dirty="0" err="1"/>
              <a:t>situaţii</a:t>
            </a:r>
            <a:r>
              <a:rPr lang="ro-RO" dirty="0"/>
              <a:t>, de exemplu în molecula de CO, prin completarea orbitalilor 2p</a:t>
            </a:r>
            <a:r>
              <a:rPr lang="ro-RO" baseline="-25000" dirty="0"/>
              <a:t>x</a:t>
            </a:r>
            <a:r>
              <a:rPr lang="ro-RO" dirty="0"/>
              <a:t> </a:t>
            </a:r>
            <a:r>
              <a:rPr lang="ro-RO" dirty="0" err="1"/>
              <a:t>şi</a:t>
            </a:r>
            <a:r>
              <a:rPr lang="ro-RO" dirty="0"/>
              <a:t> 2p</a:t>
            </a:r>
            <a:r>
              <a:rPr lang="ro-RO" baseline="-25000" dirty="0"/>
              <a:t>y</a:t>
            </a:r>
            <a:r>
              <a:rPr lang="ro-RO" dirty="0"/>
              <a:t> care erau </a:t>
            </a:r>
            <a:r>
              <a:rPr lang="ro-RO" dirty="0" err="1"/>
              <a:t>incompleţi</a:t>
            </a:r>
            <a:r>
              <a:rPr lang="ro-RO" dirty="0"/>
              <a:t>.</a:t>
            </a:r>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3EE9C403-79E1-B357-CB43-4D0C9D4EE307}"/>
              </a:ext>
            </a:extLst>
          </p:cNvPr>
          <p:cNvPicPr>
            <a:picLocks noChangeAspect="1"/>
          </p:cNvPicPr>
          <p:nvPr/>
        </p:nvPicPr>
        <p:blipFill>
          <a:blip r:embed="rId2"/>
          <a:stretch>
            <a:fillRect/>
          </a:stretch>
        </p:blipFill>
        <p:spPr>
          <a:xfrm>
            <a:off x="2566609" y="3105150"/>
            <a:ext cx="7448336" cy="2343150"/>
          </a:xfrm>
          <a:prstGeom prst="rect">
            <a:avLst/>
          </a:prstGeom>
        </p:spPr>
      </p:pic>
    </p:spTree>
    <p:extLst>
      <p:ext uri="{BB962C8B-B14F-4D97-AF65-F5344CB8AC3E}">
        <p14:creationId xmlns:p14="http://schemas.microsoft.com/office/powerpoint/2010/main" val="10192602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DD984-6AFC-1010-AE41-3B8730E57CC8}"/>
              </a:ext>
            </a:extLst>
          </p:cNvPr>
          <p:cNvSpPr>
            <a:spLocks noGrp="1"/>
          </p:cNvSpPr>
          <p:nvPr>
            <p:ph type="title"/>
          </p:nvPr>
        </p:nvSpPr>
        <p:spPr/>
        <p:txBody>
          <a:bodyPr/>
          <a:lstStyle/>
          <a:p>
            <a:r>
              <a:rPr lang="ro-RO" b="1" i="1" dirty="0">
                <a:latin typeface="Times New Roman" panose="02020603050405020304" pitchFamily="18" charset="0"/>
                <a:ea typeface="Times New Roman" panose="02020603050405020304" pitchFamily="18" charset="0"/>
              </a:rPr>
              <a:t>Structura</a:t>
            </a:r>
            <a:r>
              <a:rPr lang="ro-RO" b="1" i="1" spc="-15"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primară</a:t>
            </a:r>
            <a:r>
              <a:rPr lang="ro-RO" b="1" i="1" spc="-15"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a</a:t>
            </a:r>
            <a:r>
              <a:rPr lang="ro-RO" b="1" i="1" spc="-10"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acizilor</a:t>
            </a:r>
            <a:r>
              <a:rPr lang="ro-RO" b="1" i="1" spc="-15"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nucleici</a:t>
            </a:r>
            <a:endParaRPr lang="en-US" dirty="0"/>
          </a:p>
        </p:txBody>
      </p:sp>
      <p:sp>
        <p:nvSpPr>
          <p:cNvPr id="3" name="Content Placeholder 2">
            <a:extLst>
              <a:ext uri="{FF2B5EF4-FFF2-40B4-BE49-F238E27FC236}">
                <a16:creationId xmlns:a16="http://schemas.microsoft.com/office/drawing/2014/main" id="{95DB52F3-17D4-F858-9908-87AC2AD71FA6}"/>
              </a:ext>
            </a:extLst>
          </p:cNvPr>
          <p:cNvSpPr>
            <a:spLocks noGrp="1"/>
          </p:cNvSpPr>
          <p:nvPr>
            <p:ph idx="1"/>
          </p:nvPr>
        </p:nvSpPr>
        <p:spPr>
          <a:xfrm>
            <a:off x="209550" y="1352550"/>
            <a:ext cx="6972300" cy="5505450"/>
          </a:xfrm>
        </p:spPr>
        <p:txBody>
          <a:bodyPr/>
          <a:lstStyle/>
          <a:p>
            <a:pPr marL="342900" marR="211455" lvl="0" indent="-342900">
              <a:spcBef>
                <a:spcPts val="580"/>
              </a:spcBef>
              <a:buSzPts val="1000"/>
              <a:buFont typeface="Times New Roman" panose="02020603050405020304" pitchFamily="18" charset="0"/>
              <a:buAutoNum type="alphaUcPeriod"/>
              <a:tabLst>
                <a:tab pos="650240" algn="l"/>
              </a:tabLst>
            </a:pPr>
            <a:r>
              <a:rPr lang="ro-RO" spc="-15" dirty="0">
                <a:latin typeface="Times New Roman" panose="02020603050405020304" pitchFamily="18" charset="0"/>
                <a:ea typeface="Times New Roman" panose="02020603050405020304" pitchFamily="18" charset="0"/>
              </a:rPr>
              <a:t>Toate </a:t>
            </a:r>
            <a:r>
              <a:rPr lang="ro-RO" spc="-15" dirty="0" err="1">
                <a:latin typeface="Times New Roman" panose="02020603050405020304" pitchFamily="18" charset="0"/>
                <a:ea typeface="Times New Roman" panose="02020603050405020304" pitchFamily="18" charset="0"/>
              </a:rPr>
              <a:t>lanţurile</a:t>
            </a:r>
            <a:r>
              <a:rPr lang="ro-RO" spc="-15" dirty="0">
                <a:latin typeface="Times New Roman" panose="02020603050405020304" pitchFamily="18" charset="0"/>
                <a:ea typeface="Times New Roman" panose="02020603050405020304" pitchFamily="18" charset="0"/>
              </a:rPr>
              <a:t> de acizi nucleici au două capete libere, unul la atomul 5’, altul</a:t>
            </a:r>
            <a:r>
              <a:rPr lang="ro-RO" spc="2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la atomul 3’. O </a:t>
            </a:r>
            <a:r>
              <a:rPr lang="ro-RO" spc="-15" dirty="0" err="1">
                <a:latin typeface="Times New Roman" panose="02020603050405020304" pitchFamily="18" charset="0"/>
                <a:ea typeface="Times New Roman" panose="02020603050405020304" pitchFamily="18" charset="0"/>
              </a:rPr>
              <a:t>secvenţă</a:t>
            </a:r>
            <a:r>
              <a:rPr lang="ro-RO" spc="-15" dirty="0">
                <a:latin typeface="Times New Roman" panose="02020603050405020304" pitchFamily="18" charset="0"/>
                <a:ea typeface="Times New Roman" panose="02020603050405020304" pitchFamily="18" charset="0"/>
              </a:rPr>
              <a:t> de </a:t>
            </a:r>
            <a:r>
              <a:rPr lang="ro-RO" spc="-15" dirty="0" err="1">
                <a:latin typeface="Times New Roman" panose="02020603050405020304" pitchFamily="18" charset="0"/>
                <a:ea typeface="Times New Roman" panose="02020603050405020304" pitchFamily="18" charset="0"/>
              </a:rPr>
              <a:t>lanţ</a:t>
            </a:r>
            <a:r>
              <a:rPr lang="ro-RO" spc="-15" dirty="0">
                <a:latin typeface="Times New Roman" panose="02020603050405020304" pitchFamily="18" charset="0"/>
                <a:ea typeface="Times New Roman" panose="02020603050405020304" pitchFamily="18" charset="0"/>
              </a:rPr>
              <a:t> al unui acid nucleic se </a:t>
            </a:r>
            <a:r>
              <a:rPr lang="ro-RO" spc="-15" dirty="0" err="1">
                <a:latin typeface="Times New Roman" panose="02020603050405020304" pitchFamily="18" charset="0"/>
                <a:ea typeface="Times New Roman" panose="02020603050405020304" pitchFamily="18" charset="0"/>
              </a:rPr>
              <a:t>citeşte</a:t>
            </a:r>
            <a:r>
              <a:rPr lang="ro-RO" spc="-15" dirty="0">
                <a:latin typeface="Times New Roman" panose="02020603050405020304" pitchFamily="18" charset="0"/>
                <a:ea typeface="Times New Roman" panose="02020603050405020304" pitchFamily="18" charset="0"/>
              </a:rPr>
              <a:t> în ordinea 5’ → 3’</a:t>
            </a:r>
            <a:endParaRPr lang="en-US" spc="-15" dirty="0">
              <a:latin typeface="Times New Roman" panose="02020603050405020304" pitchFamily="18" charset="0"/>
              <a:ea typeface="Times New Roman" panose="02020603050405020304" pitchFamily="18" charset="0"/>
            </a:endParaRPr>
          </a:p>
          <a:p>
            <a:pPr marL="342900" marR="205740" lvl="0" indent="-342900">
              <a:spcBef>
                <a:spcPts val="5"/>
              </a:spcBef>
              <a:buSzPts val="1000"/>
              <a:buFont typeface="Times New Roman" panose="02020603050405020304" pitchFamily="18" charset="0"/>
              <a:buAutoNum type="alphaUcPeriod"/>
              <a:tabLst>
                <a:tab pos="650875" algn="l"/>
              </a:tabLst>
            </a:pPr>
            <a:r>
              <a:rPr lang="ro-RO" spc="-15" dirty="0" err="1">
                <a:latin typeface="Times New Roman" panose="02020603050405020304" pitchFamily="18" charset="0"/>
                <a:ea typeface="Times New Roman" panose="02020603050405020304" pitchFamily="18" charset="0"/>
              </a:rPr>
              <a:t>Secvenţa</a:t>
            </a:r>
            <a:r>
              <a:rPr lang="ro-RO" spc="2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bazelor</a:t>
            </a:r>
            <a:r>
              <a:rPr lang="ro-RO" spc="2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azotate</a:t>
            </a:r>
            <a:r>
              <a:rPr lang="ro-RO" spc="2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într-un</a:t>
            </a:r>
            <a:r>
              <a:rPr lang="ro-RO" spc="200"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lanţ</a:t>
            </a:r>
            <a:r>
              <a:rPr lang="ro-RO" spc="2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a:t>
            </a:r>
            <a:r>
              <a:rPr lang="ro-RO" spc="2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acid</a:t>
            </a:r>
            <a:r>
              <a:rPr lang="ro-RO" spc="2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nucleic</a:t>
            </a:r>
            <a:r>
              <a:rPr lang="ro-RO" spc="2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poartă</a:t>
            </a:r>
            <a:r>
              <a:rPr lang="ro-RO" spc="2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denumirea</a:t>
            </a:r>
            <a:r>
              <a:rPr lang="ro-RO" spc="2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 structură primară a acizilor nucleici (figura ).</a:t>
            </a:r>
            <a:endParaRPr lang="en-US" spc="-15" dirty="0">
              <a:latin typeface="Times New Roman" panose="02020603050405020304" pitchFamily="18" charset="0"/>
              <a:ea typeface="Times New Roman" panose="02020603050405020304" pitchFamily="18" charset="0"/>
            </a:endParaRPr>
          </a:p>
          <a:p>
            <a:endParaRPr lang="en-US" dirty="0"/>
          </a:p>
        </p:txBody>
      </p:sp>
      <p:pic>
        <p:nvPicPr>
          <p:cNvPr id="4" name="Image 317">
            <a:extLst>
              <a:ext uri="{FF2B5EF4-FFF2-40B4-BE49-F238E27FC236}">
                <a16:creationId xmlns:a16="http://schemas.microsoft.com/office/drawing/2014/main" id="{58EE763E-0E30-478A-4295-EEA893E6352C}"/>
              </a:ext>
            </a:extLst>
          </p:cNvPr>
          <p:cNvPicPr/>
          <p:nvPr/>
        </p:nvPicPr>
        <p:blipFill>
          <a:blip r:embed="rId2" cstate="print"/>
          <a:stretch>
            <a:fillRect/>
          </a:stretch>
        </p:blipFill>
        <p:spPr>
          <a:xfrm>
            <a:off x="7334250" y="1933272"/>
            <a:ext cx="4648200" cy="4083974"/>
          </a:xfrm>
          <a:prstGeom prst="rect">
            <a:avLst/>
          </a:prstGeom>
        </p:spPr>
      </p:pic>
      <p:sp>
        <p:nvSpPr>
          <p:cNvPr id="6" name="TextBox 5">
            <a:extLst>
              <a:ext uri="{FF2B5EF4-FFF2-40B4-BE49-F238E27FC236}">
                <a16:creationId xmlns:a16="http://schemas.microsoft.com/office/drawing/2014/main" id="{A55FCA3E-A104-D582-AD07-DDCC3FAEF6A9}"/>
              </a:ext>
            </a:extLst>
          </p:cNvPr>
          <p:cNvSpPr txBox="1"/>
          <p:nvPr/>
        </p:nvSpPr>
        <p:spPr>
          <a:xfrm>
            <a:off x="7334250" y="6259830"/>
            <a:ext cx="4648200" cy="369332"/>
          </a:xfrm>
          <a:prstGeom prst="rect">
            <a:avLst/>
          </a:prstGeom>
          <a:noFill/>
        </p:spPr>
        <p:txBody>
          <a:bodyPr wrap="square">
            <a:spAutoFit/>
          </a:bodyPr>
          <a:lstStyle/>
          <a:p>
            <a:pPr marL="0" marR="11430" algn="ctr">
              <a:spcBef>
                <a:spcPts val="5"/>
              </a:spcBef>
              <a:buNone/>
            </a:pPr>
            <a:r>
              <a:rPr lang="ro-RO" sz="1800" dirty="0">
                <a:effectLst/>
                <a:latin typeface="Times New Roman" panose="02020603050405020304" pitchFamily="18" charset="0"/>
                <a:ea typeface="Times New Roman" panose="02020603050405020304" pitchFamily="18" charset="0"/>
              </a:rPr>
              <a:t>Structura</a:t>
            </a:r>
            <a:r>
              <a:rPr lang="ro-RO" sz="1800" spc="-3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primară</a:t>
            </a:r>
            <a:r>
              <a:rPr lang="ro-RO" sz="1800" spc="-2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a</a:t>
            </a:r>
            <a:r>
              <a:rPr lang="ro-RO" sz="1800" spc="-3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unei</a:t>
            </a:r>
            <a:r>
              <a:rPr lang="ro-RO" sz="1800" spc="-25" dirty="0">
                <a:effectLst/>
                <a:latin typeface="Times New Roman" panose="02020603050405020304" pitchFamily="18" charset="0"/>
                <a:ea typeface="Times New Roman" panose="02020603050405020304" pitchFamily="18" charset="0"/>
              </a:rPr>
              <a:t> </a:t>
            </a:r>
            <a:r>
              <a:rPr lang="ro-RO" sz="1800" dirty="0" err="1">
                <a:effectLst/>
                <a:latin typeface="Times New Roman" panose="02020603050405020304" pitchFamily="18" charset="0"/>
                <a:ea typeface="Times New Roman" panose="02020603050405020304" pitchFamily="18" charset="0"/>
              </a:rPr>
              <a:t>secvenţe</a:t>
            </a:r>
            <a:r>
              <a:rPr lang="ro-RO" sz="1800" spc="-35" dirty="0">
                <a:effectLst/>
                <a:latin typeface="Times New Roman" panose="02020603050405020304" pitchFamily="18" charset="0"/>
                <a:ea typeface="Times New Roman" panose="02020603050405020304" pitchFamily="18" charset="0"/>
              </a:rPr>
              <a:t> </a:t>
            </a:r>
            <a:r>
              <a:rPr lang="ro-RO" sz="1800" spc="-25" dirty="0">
                <a:effectLst/>
                <a:latin typeface="Times New Roman" panose="02020603050405020304" pitchFamily="18" charset="0"/>
                <a:ea typeface="Times New Roman" panose="02020603050405020304" pitchFamily="18" charset="0"/>
              </a:rPr>
              <a:t>ADN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04209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DCE83-F02D-8B60-9F83-90DD178C75C3}"/>
              </a:ext>
            </a:extLst>
          </p:cNvPr>
          <p:cNvSpPr>
            <a:spLocks noGrp="1"/>
          </p:cNvSpPr>
          <p:nvPr>
            <p:ph type="title"/>
          </p:nvPr>
        </p:nvSpPr>
        <p:spPr/>
        <p:txBody>
          <a:bodyPr/>
          <a:lstStyle/>
          <a:p>
            <a:r>
              <a:rPr lang="ro-RO" b="1" i="1" dirty="0">
                <a:latin typeface="Times New Roman" panose="02020603050405020304" pitchFamily="18" charset="0"/>
                <a:ea typeface="Times New Roman" panose="02020603050405020304" pitchFamily="18" charset="0"/>
              </a:rPr>
              <a:t>Structura</a:t>
            </a:r>
            <a:r>
              <a:rPr lang="ro-RO" b="1" i="1" spc="-15"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secundară</a:t>
            </a:r>
            <a:r>
              <a:rPr lang="ro-RO" b="1" i="1" spc="-10"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a</a:t>
            </a:r>
            <a:r>
              <a:rPr lang="ro-RO" b="1" i="1" spc="-10" dirty="0">
                <a:latin typeface="Times New Roman" panose="02020603050405020304" pitchFamily="18" charset="0"/>
                <a:ea typeface="Times New Roman" panose="02020603050405020304" pitchFamily="18" charset="0"/>
              </a:rPr>
              <a:t> </a:t>
            </a:r>
            <a:r>
              <a:rPr lang="ro-RO" b="1" i="1" dirty="0">
                <a:latin typeface="Times New Roman" panose="02020603050405020304" pitchFamily="18" charset="0"/>
                <a:ea typeface="Times New Roman" panose="02020603050405020304" pitchFamily="18" charset="0"/>
              </a:rPr>
              <a:t>acizilor</a:t>
            </a:r>
            <a:r>
              <a:rPr lang="ro-RO" b="1" i="1" spc="-15" dirty="0">
                <a:latin typeface="Times New Roman" panose="02020603050405020304" pitchFamily="18" charset="0"/>
                <a:ea typeface="Times New Roman" panose="02020603050405020304" pitchFamily="18" charset="0"/>
              </a:rPr>
              <a:t> </a:t>
            </a:r>
            <a:r>
              <a:rPr lang="ro-RO" b="1" i="1" spc="-10" dirty="0">
                <a:latin typeface="Times New Roman" panose="02020603050405020304" pitchFamily="18" charset="0"/>
                <a:ea typeface="Times New Roman" panose="02020603050405020304" pitchFamily="18" charset="0"/>
              </a:rPr>
              <a:t>nucleici</a:t>
            </a:r>
            <a:endParaRPr lang="en-US" dirty="0"/>
          </a:p>
        </p:txBody>
      </p:sp>
      <p:sp>
        <p:nvSpPr>
          <p:cNvPr id="3" name="Content Placeholder 2">
            <a:extLst>
              <a:ext uri="{FF2B5EF4-FFF2-40B4-BE49-F238E27FC236}">
                <a16:creationId xmlns:a16="http://schemas.microsoft.com/office/drawing/2014/main" id="{A56920DF-E77D-06FB-6990-A2B122DB3B58}"/>
              </a:ext>
            </a:extLst>
          </p:cNvPr>
          <p:cNvSpPr>
            <a:spLocks noGrp="1"/>
          </p:cNvSpPr>
          <p:nvPr>
            <p:ph idx="1"/>
          </p:nvPr>
        </p:nvSpPr>
        <p:spPr>
          <a:xfrm>
            <a:off x="838200" y="1352550"/>
            <a:ext cx="10515600" cy="5353050"/>
          </a:xfrm>
        </p:spPr>
        <p:txBody>
          <a:bodyPr>
            <a:normAutofit lnSpcReduction="10000"/>
          </a:bodyPr>
          <a:lstStyle/>
          <a:p>
            <a:pPr marL="342900" marR="194310" lvl="0" indent="-342900" algn="just">
              <a:spcBef>
                <a:spcPts val="580"/>
              </a:spcBef>
              <a:buSzPts val="1000"/>
              <a:buFont typeface="Times New Roman" panose="02020603050405020304" pitchFamily="18" charset="0"/>
              <a:buAutoNum type="alphaUcPeriod"/>
              <a:tabLst>
                <a:tab pos="661670" algn="l"/>
              </a:tabLst>
            </a:pPr>
            <a:r>
              <a:rPr lang="ro-RO" spc="-15" dirty="0">
                <a:latin typeface="Times New Roman" panose="02020603050405020304" pitchFamily="18" charset="0"/>
                <a:ea typeface="Times New Roman" panose="02020603050405020304" pitchFamily="18" charset="0"/>
              </a:rPr>
              <a:t>Descifrarea structurii acizilor nucleici a reprezentat un pas important în </a:t>
            </a:r>
            <a:r>
              <a:rPr lang="ro-RO" spc="-15" dirty="0" err="1">
                <a:latin typeface="Times New Roman" panose="02020603050405020304" pitchFamily="18" charset="0"/>
                <a:ea typeface="Times New Roman" panose="02020603050405020304" pitchFamily="18" charset="0"/>
              </a:rPr>
              <a:t>înţelegerea</a:t>
            </a:r>
            <a:r>
              <a:rPr lang="ro-RO" spc="-15" dirty="0">
                <a:latin typeface="Times New Roman" panose="02020603050405020304" pitchFamily="18" charset="0"/>
                <a:ea typeface="Times New Roman" panose="02020603050405020304" pitchFamily="18" charset="0"/>
              </a:rPr>
              <a:t> unui</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întreg</a:t>
            </a:r>
            <a:r>
              <a:rPr lang="ro-RO" spc="-10"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şir</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 fenomene din</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biologie</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în</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general</a:t>
            </a:r>
            <a:r>
              <a:rPr lang="ro-RO" spc="-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şi</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din</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genetică în</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special. Acumularea unor date experimentale privind </a:t>
            </a:r>
            <a:r>
              <a:rPr lang="ro-RO" spc="-15" dirty="0" err="1">
                <a:latin typeface="Times New Roman" panose="02020603050405020304" pitchFamily="18" charset="0"/>
                <a:ea typeface="Times New Roman" panose="02020603050405020304" pitchFamily="18" charset="0"/>
              </a:rPr>
              <a:t>constanţa</a:t>
            </a:r>
            <a:r>
              <a:rPr lang="ro-RO" spc="-15" dirty="0">
                <a:latin typeface="Times New Roman" panose="02020603050405020304" pitchFamily="18" charset="0"/>
                <a:ea typeface="Times New Roman" panose="02020603050405020304" pitchFamily="18" charset="0"/>
              </a:rPr>
              <a:t> rapoartelor A/T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G/C, sau considerente</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teoretice</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privind structura</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tridimensională</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 moleculelor,</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au condus în</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cele din urmă la stabilirea modelului „dublu-</a:t>
            </a:r>
            <a:r>
              <a:rPr lang="ro-RO" spc="-15" dirty="0" err="1">
                <a:latin typeface="Times New Roman" panose="02020603050405020304" pitchFamily="18" charset="0"/>
                <a:ea typeface="Times New Roman" panose="02020603050405020304" pitchFamily="18" charset="0"/>
              </a:rPr>
              <a:t>helix</a:t>
            </a:r>
            <a:r>
              <a:rPr lang="ro-RO" spc="-15" dirty="0">
                <a:latin typeface="Times New Roman" panose="02020603050405020304" pitchFamily="18" charset="0"/>
                <a:ea typeface="Times New Roman" panose="02020603050405020304" pitchFamily="18" charset="0"/>
              </a:rPr>
              <a:t>” al moleculei de ADN de către Watson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Crick în 1953, </a:t>
            </a:r>
            <a:r>
              <a:rPr lang="ro-RO" spc="-15" dirty="0" err="1">
                <a:latin typeface="Times New Roman" panose="02020603050405020304" pitchFamily="18" charset="0"/>
                <a:ea typeface="Times New Roman" panose="02020603050405020304" pitchFamily="18" charset="0"/>
              </a:rPr>
              <a:t>laureaţi</a:t>
            </a:r>
            <a:r>
              <a:rPr lang="ro-RO" spc="-15" dirty="0">
                <a:latin typeface="Times New Roman" panose="02020603050405020304" pitchFamily="18" charset="0"/>
                <a:ea typeface="Times New Roman" panose="02020603050405020304" pitchFamily="18" charset="0"/>
              </a:rPr>
              <a:t> ai premiului Nobel.</a:t>
            </a:r>
            <a:endParaRPr lang="en-US" spc="-15" dirty="0">
              <a:latin typeface="Times New Roman" panose="02020603050405020304" pitchFamily="18" charset="0"/>
              <a:ea typeface="Times New Roman" panose="02020603050405020304" pitchFamily="18" charset="0"/>
            </a:endParaRPr>
          </a:p>
          <a:p>
            <a:pPr marL="342900" marR="193040" lvl="0" indent="-342900" algn="just">
              <a:spcBef>
                <a:spcPts val="5"/>
              </a:spcBef>
              <a:buSzPts val="1000"/>
              <a:buFont typeface="Times New Roman" panose="02020603050405020304" pitchFamily="18" charset="0"/>
              <a:buAutoNum type="alphaUcPeriod"/>
              <a:tabLst>
                <a:tab pos="662305" algn="l"/>
              </a:tabLst>
            </a:pPr>
            <a:r>
              <a:rPr lang="ro-RO" spc="-15" dirty="0">
                <a:latin typeface="Times New Roman" panose="02020603050405020304" pitchFamily="18" charset="0"/>
                <a:ea typeface="Times New Roman" panose="02020603050405020304" pitchFamily="18" charset="0"/>
              </a:rPr>
              <a:t>Moleculele de ADN formează o dublă elice </a:t>
            </a:r>
            <a:r>
              <a:rPr lang="ro-RO" spc="-15" dirty="0" err="1">
                <a:latin typeface="Times New Roman" panose="02020603050405020304" pitchFamily="18" charset="0"/>
                <a:ea typeface="Times New Roman" panose="02020603050405020304" pitchFamily="18" charset="0"/>
              </a:rPr>
              <a:t>înfăşurată</a:t>
            </a:r>
            <a:r>
              <a:rPr lang="ro-RO" spc="-15" dirty="0">
                <a:latin typeface="Times New Roman" panose="02020603050405020304" pitchFamily="18" charset="0"/>
                <a:ea typeface="Times New Roman" panose="02020603050405020304" pitchFamily="18" charset="0"/>
              </a:rPr>
              <a:t> pe un cilindru virtual, având</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orientate spre interior bazele azotate.</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Între două</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baze azotate din</a:t>
            </a:r>
            <a:r>
              <a:rPr lang="ro-RO" spc="-2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cele</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două </a:t>
            </a:r>
            <a:r>
              <a:rPr lang="ro-RO" spc="-15" dirty="0" err="1">
                <a:latin typeface="Times New Roman" panose="02020603050405020304" pitchFamily="18" charset="0"/>
                <a:ea typeface="Times New Roman" panose="02020603050405020304" pitchFamily="18" charset="0"/>
              </a:rPr>
              <a:t>lanţuri</a:t>
            </a:r>
            <a:r>
              <a:rPr lang="ro-RO" spc="-15" dirty="0">
                <a:latin typeface="Times New Roman" panose="02020603050405020304" pitchFamily="18" charset="0"/>
                <a:ea typeface="Times New Roman" panose="02020603050405020304" pitchFamily="18" charset="0"/>
              </a:rPr>
              <a:t> se stabilesc </a:t>
            </a:r>
            <a:r>
              <a:rPr lang="ro-RO" spc="-15" dirty="0" err="1">
                <a:latin typeface="Times New Roman" panose="02020603050405020304" pitchFamily="18" charset="0"/>
                <a:ea typeface="Times New Roman" panose="02020603050405020304" pitchFamily="18" charset="0"/>
              </a:rPr>
              <a:t>nişte</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punţi</a:t>
            </a:r>
            <a:r>
              <a:rPr lang="ro-RO" spc="-15" dirty="0">
                <a:latin typeface="Times New Roman" panose="02020603050405020304" pitchFamily="18" charset="0"/>
                <a:ea typeface="Times New Roman" panose="02020603050405020304" pitchFamily="18" charset="0"/>
              </a:rPr>
              <a:t> de hidrogen. Prin </a:t>
            </a:r>
            <a:r>
              <a:rPr lang="ro-RO" spc="-15" dirty="0" err="1">
                <a:latin typeface="Times New Roman" panose="02020603050405020304" pitchFamily="18" charset="0"/>
                <a:ea typeface="Times New Roman" panose="02020603050405020304" pitchFamily="18" charset="0"/>
              </a:rPr>
              <a:t>configuraţia</a:t>
            </a:r>
            <a:r>
              <a:rPr lang="ro-RO" spc="-15"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spaţială</a:t>
            </a:r>
            <a:r>
              <a:rPr lang="ro-RO" spc="-15" dirty="0">
                <a:latin typeface="Times New Roman" panose="02020603050405020304" pitchFamily="18" charset="0"/>
                <a:ea typeface="Times New Roman" panose="02020603050405020304" pitchFamily="18" charset="0"/>
              </a:rPr>
              <a:t> a norului electronic sunt posibile doar perechi între o </a:t>
            </a:r>
            <a:r>
              <a:rPr lang="ro-RO" spc="-15" dirty="0" err="1">
                <a:latin typeface="Times New Roman" panose="02020603050405020304" pitchFamily="18" charset="0"/>
                <a:ea typeface="Times New Roman" panose="02020603050405020304" pitchFamily="18" charset="0"/>
              </a:rPr>
              <a:t>adenină</a:t>
            </a:r>
            <a:r>
              <a:rPr lang="ro-RO" spc="-15" dirty="0">
                <a:latin typeface="Times New Roman" panose="02020603050405020304" pitchFamily="18" charset="0"/>
                <a:ea typeface="Times New Roman" panose="02020603050405020304" pitchFamily="18" charset="0"/>
              </a:rPr>
              <a:t> de pe un </a:t>
            </a:r>
            <a:r>
              <a:rPr lang="ro-RO" spc="-15" dirty="0" err="1">
                <a:latin typeface="Times New Roman" panose="02020603050405020304" pitchFamily="18" charset="0"/>
                <a:ea typeface="Times New Roman" panose="02020603050405020304" pitchFamily="18" charset="0"/>
              </a:rPr>
              <a:t>lanţ</a:t>
            </a:r>
            <a:r>
              <a:rPr lang="ro-RO" spc="-15" dirty="0">
                <a:latin typeface="Times New Roman" panose="02020603050405020304" pitchFamily="18" charset="0"/>
                <a:ea typeface="Times New Roman" panose="02020603050405020304" pitchFamily="18" charset="0"/>
              </a:rPr>
              <a:t> cu o </a:t>
            </a:r>
            <a:r>
              <a:rPr lang="ro-RO" spc="-15" dirty="0" err="1">
                <a:latin typeface="Times New Roman" panose="02020603050405020304" pitchFamily="18" charset="0"/>
                <a:ea typeface="Times New Roman" panose="02020603050405020304" pitchFamily="18" charset="0"/>
              </a:rPr>
              <a:t>timină</a:t>
            </a:r>
            <a:r>
              <a:rPr lang="ro-RO" spc="-15" dirty="0">
                <a:latin typeface="Times New Roman" panose="02020603050405020304" pitchFamily="18" charset="0"/>
                <a:ea typeface="Times New Roman" panose="02020603050405020304" pitchFamily="18" charset="0"/>
              </a:rPr>
              <a:t> pe </a:t>
            </a:r>
            <a:r>
              <a:rPr lang="ro-RO" spc="-15" dirty="0" err="1">
                <a:latin typeface="Times New Roman" panose="02020603050405020304" pitchFamily="18" charset="0"/>
                <a:ea typeface="Times New Roman" panose="02020603050405020304" pitchFamily="18" charset="0"/>
              </a:rPr>
              <a:t>lanţul</a:t>
            </a:r>
            <a:r>
              <a:rPr lang="ro-RO" spc="-15" dirty="0">
                <a:latin typeface="Times New Roman" panose="02020603050405020304" pitchFamily="18" charset="0"/>
                <a:ea typeface="Times New Roman" panose="02020603050405020304" pitchFamily="18" charset="0"/>
              </a:rPr>
              <a:t> opus (prin 2 </a:t>
            </a:r>
            <a:r>
              <a:rPr lang="ro-RO" spc="-15" dirty="0" err="1">
                <a:latin typeface="Times New Roman" panose="02020603050405020304" pitchFamily="18" charset="0"/>
                <a:ea typeface="Times New Roman" panose="02020603050405020304" pitchFamily="18" charset="0"/>
              </a:rPr>
              <a:t>punţi</a:t>
            </a:r>
            <a:r>
              <a:rPr lang="ro-RO" spc="-15" dirty="0">
                <a:latin typeface="Times New Roman" panose="02020603050405020304" pitchFamily="18" charset="0"/>
                <a:ea typeface="Times New Roman" panose="02020603050405020304" pitchFamily="18" charset="0"/>
              </a:rPr>
              <a:t> de hidrogen) sau între o guanină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o </a:t>
            </a:r>
            <a:r>
              <a:rPr lang="ro-RO" spc="-15" dirty="0" err="1">
                <a:latin typeface="Times New Roman" panose="02020603050405020304" pitchFamily="18" charset="0"/>
                <a:ea typeface="Times New Roman" panose="02020603050405020304" pitchFamily="18" charset="0"/>
              </a:rPr>
              <a:t>citozină</a:t>
            </a:r>
            <a:r>
              <a:rPr lang="ro-RO" spc="-15" dirty="0">
                <a:latin typeface="Times New Roman" panose="02020603050405020304" pitchFamily="18" charset="0"/>
                <a:ea typeface="Times New Roman" panose="02020603050405020304" pitchFamily="18" charset="0"/>
              </a:rPr>
              <a:t> (prin 3 </a:t>
            </a:r>
            <a:r>
              <a:rPr lang="ro-RO" spc="-15" dirty="0" err="1">
                <a:latin typeface="Times New Roman" panose="02020603050405020304" pitchFamily="18" charset="0"/>
                <a:ea typeface="Times New Roman" panose="02020603050405020304" pitchFamily="18" charset="0"/>
              </a:rPr>
              <a:t>punţi</a:t>
            </a:r>
            <a:r>
              <a:rPr lang="ro-RO" spc="-15" dirty="0">
                <a:latin typeface="Times New Roman" panose="02020603050405020304" pitchFamily="18" charset="0"/>
                <a:ea typeface="Times New Roman" panose="02020603050405020304" pitchFamily="18" charset="0"/>
              </a:rPr>
              <a:t> de hidrogen) , </a:t>
            </a:r>
            <a:r>
              <a:rPr lang="ro-RO" spc="-15" dirty="0" err="1">
                <a:latin typeface="Times New Roman" panose="02020603050405020304" pitchFamily="18" charset="0"/>
                <a:ea typeface="Times New Roman" panose="02020603050405020304" pitchFamily="18" charset="0"/>
              </a:rPr>
              <a:t>aşa</a:t>
            </a:r>
            <a:r>
              <a:rPr lang="ro-RO" spc="-15" dirty="0">
                <a:latin typeface="Times New Roman" panose="02020603050405020304" pitchFamily="18" charset="0"/>
                <a:ea typeface="Times New Roman" panose="02020603050405020304" pitchFamily="18" charset="0"/>
              </a:rPr>
              <a:t> cum se poate vedea în figura 3.4.3.a.</a:t>
            </a:r>
            <a:endParaRPr lang="en-US" spc="-15"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503710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22">
            <a:extLst>
              <a:ext uri="{FF2B5EF4-FFF2-40B4-BE49-F238E27FC236}">
                <a16:creationId xmlns:a16="http://schemas.microsoft.com/office/drawing/2014/main" id="{B39F4217-C8D9-0046-2E63-2A6CE6345C04}"/>
              </a:ext>
            </a:extLst>
          </p:cNvPr>
          <p:cNvPicPr>
            <a:picLocks noGrp="1"/>
          </p:cNvPicPr>
          <p:nvPr>
            <p:ph idx="1"/>
          </p:nvPr>
        </p:nvPicPr>
        <p:blipFill>
          <a:blip r:embed="rId2" cstate="print"/>
          <a:stretch>
            <a:fillRect/>
          </a:stretch>
        </p:blipFill>
        <p:spPr>
          <a:xfrm>
            <a:off x="551839" y="264101"/>
            <a:ext cx="5277461" cy="5431849"/>
          </a:xfrm>
          <a:prstGeom prst="rect">
            <a:avLst/>
          </a:prstGeom>
        </p:spPr>
      </p:pic>
      <p:pic>
        <p:nvPicPr>
          <p:cNvPr id="5" name="Image 323">
            <a:extLst>
              <a:ext uri="{FF2B5EF4-FFF2-40B4-BE49-F238E27FC236}">
                <a16:creationId xmlns:a16="http://schemas.microsoft.com/office/drawing/2014/main" id="{E4EA1FB1-9ACD-727F-5330-C7DB74DFBAAF}"/>
              </a:ext>
            </a:extLst>
          </p:cNvPr>
          <p:cNvPicPr/>
          <p:nvPr/>
        </p:nvPicPr>
        <p:blipFill>
          <a:blip r:embed="rId3" cstate="print"/>
          <a:stretch>
            <a:fillRect/>
          </a:stretch>
        </p:blipFill>
        <p:spPr>
          <a:xfrm>
            <a:off x="6324941" y="264101"/>
            <a:ext cx="5543209" cy="5431849"/>
          </a:xfrm>
          <a:prstGeom prst="rect">
            <a:avLst/>
          </a:prstGeom>
        </p:spPr>
      </p:pic>
      <p:sp>
        <p:nvSpPr>
          <p:cNvPr id="7" name="TextBox 6">
            <a:extLst>
              <a:ext uri="{FF2B5EF4-FFF2-40B4-BE49-F238E27FC236}">
                <a16:creationId xmlns:a16="http://schemas.microsoft.com/office/drawing/2014/main" id="{4E795B53-2AF1-F0CD-1311-CC98E329FFAC}"/>
              </a:ext>
            </a:extLst>
          </p:cNvPr>
          <p:cNvSpPr txBox="1"/>
          <p:nvPr/>
        </p:nvSpPr>
        <p:spPr>
          <a:xfrm>
            <a:off x="3294696" y="6224567"/>
            <a:ext cx="6439853" cy="369332"/>
          </a:xfrm>
          <a:prstGeom prst="rect">
            <a:avLst/>
          </a:prstGeom>
          <a:noFill/>
        </p:spPr>
        <p:txBody>
          <a:bodyPr wrap="square">
            <a:spAutoFit/>
          </a:bodyPr>
          <a:lstStyle/>
          <a:p>
            <a:pPr marL="909955" marR="901700" algn="ctr">
              <a:buNone/>
            </a:pPr>
            <a:r>
              <a:rPr lang="ro-RO" sz="1800" dirty="0">
                <a:effectLst/>
                <a:latin typeface="Times New Roman" panose="02020603050405020304" pitchFamily="18" charset="0"/>
                <a:ea typeface="Times New Roman" panose="02020603050405020304" pitchFamily="18" charset="0"/>
              </a:rPr>
              <a:t>Fig.</a:t>
            </a:r>
            <a:r>
              <a:rPr lang="ro-RO" sz="1800" spc="-1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3.4.3.a.</a:t>
            </a:r>
            <a:r>
              <a:rPr lang="ro-RO" sz="1800" spc="-3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Perechile</a:t>
            </a:r>
            <a:r>
              <a:rPr lang="ro-RO" sz="1800" spc="-3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de</a:t>
            </a:r>
            <a:r>
              <a:rPr lang="ro-RO" sz="1800" spc="-2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baze</a:t>
            </a:r>
            <a:r>
              <a:rPr lang="ro-RO" sz="1800" spc="-3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azotate</a:t>
            </a:r>
            <a:r>
              <a:rPr lang="ro-RO" sz="1800" spc="-3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în</a:t>
            </a:r>
            <a:r>
              <a:rPr lang="ro-RO" sz="1800" spc="-20" dirty="0">
                <a:effectLst/>
                <a:latin typeface="Times New Roman" panose="02020603050405020304" pitchFamily="18" charset="0"/>
                <a:ea typeface="Times New Roman" panose="02020603050405020304" pitchFamily="18" charset="0"/>
              </a:rPr>
              <a:t> </a:t>
            </a:r>
            <a:r>
              <a:rPr lang="ro-RO" sz="1800" spc="-25" dirty="0">
                <a:effectLst/>
                <a:latin typeface="Times New Roman" panose="02020603050405020304" pitchFamily="18" charset="0"/>
                <a:ea typeface="Times New Roman" panose="02020603050405020304" pitchFamily="18" charset="0"/>
              </a:rPr>
              <a:t>ADN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35399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F1C0E6-4E25-58CC-8A1D-E88F30393D2E}"/>
              </a:ext>
            </a:extLst>
          </p:cNvPr>
          <p:cNvSpPr>
            <a:spLocks noGrp="1"/>
          </p:cNvSpPr>
          <p:nvPr>
            <p:ph idx="1"/>
          </p:nvPr>
        </p:nvSpPr>
        <p:spPr>
          <a:xfrm>
            <a:off x="495300" y="530225"/>
            <a:ext cx="4076700" cy="5990272"/>
          </a:xfrm>
        </p:spPr>
        <p:txBody>
          <a:bodyPr>
            <a:normAutofit/>
          </a:bodyPr>
          <a:lstStyle/>
          <a:p>
            <a:pPr marL="0" indent="0">
              <a:buNone/>
            </a:pPr>
            <a:r>
              <a:rPr lang="ro-RO" spc="-15" dirty="0">
                <a:latin typeface="Times New Roman" panose="02020603050405020304" pitchFamily="18" charset="0"/>
                <a:ea typeface="Times New Roman" panose="02020603050405020304" pitchFamily="18" charset="0"/>
              </a:rPr>
              <a:t>C) </a:t>
            </a:r>
            <a:r>
              <a:rPr lang="ro-RO" spc="-15" dirty="0" err="1">
                <a:latin typeface="Times New Roman" panose="02020603050405020304" pitchFamily="18" charset="0"/>
                <a:ea typeface="Times New Roman" panose="02020603050405020304" pitchFamily="18" charset="0"/>
              </a:rPr>
              <a:t>Proprietăţile</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geometrice</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ale</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dublului</a:t>
            </a:r>
            <a:r>
              <a:rPr lang="ro-RO" spc="400" dirty="0">
                <a:latin typeface="Times New Roman" panose="02020603050405020304" pitchFamily="18" charset="0"/>
                <a:ea typeface="Times New Roman" panose="02020603050405020304" pitchFamily="18" charset="0"/>
              </a:rPr>
              <a:t> </a:t>
            </a:r>
            <a:r>
              <a:rPr lang="ro-RO" spc="-15" dirty="0" err="1">
                <a:latin typeface="Times New Roman" panose="02020603050405020304" pitchFamily="18" charset="0"/>
                <a:ea typeface="Times New Roman" panose="02020603050405020304" pitchFamily="18" charset="0"/>
              </a:rPr>
              <a:t>helix</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au</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fost</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ulterior</a:t>
            </a:r>
            <a:r>
              <a:rPr lang="ro-RO" spc="40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confirmate experimental </a:t>
            </a:r>
            <a:r>
              <a:rPr lang="ro-RO" spc="-15" dirty="0" err="1">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sunt redate sintetic în figura 3.4.3.b.</a:t>
            </a:r>
            <a:endParaRPr lang="en-US" spc="-15" dirty="0">
              <a:latin typeface="Times New Roman" panose="02020603050405020304" pitchFamily="18" charset="0"/>
              <a:ea typeface="Times New Roman" panose="02020603050405020304" pitchFamily="18" charset="0"/>
            </a:endParaRPr>
          </a:p>
          <a:p>
            <a:pPr marL="0" marR="0" lvl="0" indent="0">
              <a:spcBef>
                <a:spcPts val="595"/>
              </a:spcBef>
              <a:buSzPts val="1000"/>
              <a:buNone/>
              <a:tabLst>
                <a:tab pos="651510" algn="l"/>
              </a:tabLst>
            </a:pPr>
            <a:r>
              <a:rPr lang="ro-RO" spc="-15" dirty="0">
                <a:latin typeface="Times New Roman" panose="02020603050405020304" pitchFamily="18" charset="0"/>
                <a:ea typeface="Times New Roman" panose="02020603050405020304" pitchFamily="18" charset="0"/>
              </a:rPr>
              <a:t>D) </a:t>
            </a:r>
            <a:r>
              <a:rPr lang="ro-RO" spc="-15" dirty="0" err="1">
                <a:latin typeface="Times New Roman" panose="02020603050405020304" pitchFamily="18" charset="0"/>
                <a:ea typeface="Times New Roman" panose="02020603050405020304" pitchFamily="18" charset="0"/>
              </a:rPr>
              <a:t>Prezenţa</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legăturilor</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de hidrogen</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conferă o</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bună</a:t>
            </a:r>
            <a:r>
              <a:rPr lang="ro-RO" spc="-5"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stabilitate</a:t>
            </a:r>
            <a:r>
              <a:rPr lang="ro-RO" spc="10" dirty="0">
                <a:latin typeface="Times New Roman" panose="02020603050405020304" pitchFamily="18" charset="0"/>
                <a:ea typeface="Times New Roman" panose="02020603050405020304" pitchFamily="18" charset="0"/>
              </a:rPr>
              <a:t> </a:t>
            </a:r>
            <a:r>
              <a:rPr lang="ro-RO" spc="-15" dirty="0">
                <a:latin typeface="Times New Roman" panose="02020603050405020304" pitchFamily="18" charset="0"/>
                <a:ea typeface="Times New Roman" panose="02020603050405020304" pitchFamily="18" charset="0"/>
              </a:rPr>
              <a:t>moleculelor de</a:t>
            </a:r>
            <a:r>
              <a:rPr lang="ro-RO" spc="-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acizi nucleici.</a:t>
            </a:r>
            <a:endParaRPr lang="en-US" dirty="0">
              <a:latin typeface="Times New Roman" panose="02020603050405020304" pitchFamily="18" charset="0"/>
              <a:ea typeface="Times New Roman" panose="02020603050405020304" pitchFamily="18" charset="0"/>
            </a:endParaRPr>
          </a:p>
          <a:p>
            <a:pPr marL="422275" marR="0">
              <a:buNone/>
            </a:pPr>
            <a:r>
              <a:rPr lang="ro-RO" dirty="0">
                <a:latin typeface="Times New Roman" panose="02020603050405020304" pitchFamily="18" charset="0"/>
                <a:ea typeface="Times New Roman" panose="02020603050405020304" pitchFamily="18" charset="0"/>
              </a:rPr>
              <a:t>În</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moleculele</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ARN,</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locul</a:t>
            </a:r>
            <a:r>
              <a:rPr lang="ro-RO" spc="-25"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timinei</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găsim</a:t>
            </a:r>
            <a:r>
              <a:rPr lang="ro-RO" spc="-20"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uracilul.</a:t>
            </a:r>
            <a:endParaRPr lang="en-US" dirty="0">
              <a:latin typeface="Times New Roman" panose="02020603050405020304" pitchFamily="18"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D4B6E53B-C9D9-E256-D90E-98A66A1FE60D}"/>
              </a:ext>
            </a:extLst>
          </p:cNvPr>
          <p:cNvSpPr txBox="1"/>
          <p:nvPr/>
        </p:nvSpPr>
        <p:spPr>
          <a:xfrm>
            <a:off x="5419090" y="6520497"/>
            <a:ext cx="6096000" cy="369332"/>
          </a:xfrm>
          <a:prstGeom prst="rect">
            <a:avLst/>
          </a:prstGeom>
          <a:noFill/>
        </p:spPr>
        <p:txBody>
          <a:bodyPr wrap="square">
            <a:spAutoFit/>
          </a:bodyPr>
          <a:lstStyle/>
          <a:p>
            <a:pPr marL="0" marR="12065" algn="ctr">
              <a:buNone/>
            </a:pPr>
            <a:r>
              <a:rPr lang="ro-RO" sz="1800" dirty="0">
                <a:effectLst/>
                <a:latin typeface="Times New Roman" panose="02020603050405020304" pitchFamily="18" charset="0"/>
                <a:ea typeface="Times New Roman" panose="02020603050405020304" pitchFamily="18" charset="0"/>
              </a:rPr>
              <a:t>3.4.3.b.</a:t>
            </a:r>
            <a:r>
              <a:rPr lang="ro-RO" sz="1800" spc="-2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Dublul</a:t>
            </a:r>
            <a:r>
              <a:rPr lang="ro-RO" sz="1800" spc="-40" dirty="0">
                <a:effectLst/>
                <a:latin typeface="Times New Roman" panose="02020603050405020304" pitchFamily="18" charset="0"/>
                <a:ea typeface="Times New Roman" panose="02020603050405020304" pitchFamily="18" charset="0"/>
              </a:rPr>
              <a:t> </a:t>
            </a:r>
            <a:r>
              <a:rPr lang="ro-RO" sz="1800" dirty="0" err="1">
                <a:effectLst/>
                <a:latin typeface="Times New Roman" panose="02020603050405020304" pitchFamily="18" charset="0"/>
                <a:ea typeface="Times New Roman" panose="02020603050405020304" pitchFamily="18" charset="0"/>
              </a:rPr>
              <a:t>helix</a:t>
            </a:r>
            <a:r>
              <a:rPr lang="ro-RO" sz="1800" spc="-30" dirty="0">
                <a:effectLst/>
                <a:latin typeface="Times New Roman" panose="02020603050405020304" pitchFamily="18" charset="0"/>
                <a:ea typeface="Times New Roman" panose="02020603050405020304" pitchFamily="18" charset="0"/>
              </a:rPr>
              <a:t> </a:t>
            </a:r>
            <a:r>
              <a:rPr lang="ro-RO" sz="1800" spc="-25" dirty="0">
                <a:effectLst/>
                <a:latin typeface="Times New Roman" panose="02020603050405020304" pitchFamily="18" charset="0"/>
                <a:ea typeface="Times New Roman" panose="02020603050405020304" pitchFamily="18" charset="0"/>
              </a:rPr>
              <a:t>ADN</a:t>
            </a:r>
            <a:endParaRPr lang="en-US" sz="32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4D762388-179B-B352-5CB2-409D6661CE64}"/>
              </a:ext>
            </a:extLst>
          </p:cNvPr>
          <p:cNvPicPr>
            <a:picLocks noChangeAspect="1"/>
          </p:cNvPicPr>
          <p:nvPr/>
        </p:nvPicPr>
        <p:blipFill>
          <a:blip r:embed="rId2"/>
          <a:stretch>
            <a:fillRect/>
          </a:stretch>
        </p:blipFill>
        <p:spPr>
          <a:xfrm>
            <a:off x="6653185" y="1102847"/>
            <a:ext cx="1933634" cy="4406890"/>
          </a:xfrm>
          <a:prstGeom prst="rect">
            <a:avLst/>
          </a:prstGeom>
        </p:spPr>
      </p:pic>
    </p:spTree>
    <p:extLst>
      <p:ext uri="{BB962C8B-B14F-4D97-AF65-F5344CB8AC3E}">
        <p14:creationId xmlns:p14="http://schemas.microsoft.com/office/powerpoint/2010/main" val="529952606"/>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8129</Words>
  <Application>Microsoft Office PowerPoint</Application>
  <PresentationFormat>Widescreen</PresentationFormat>
  <Paragraphs>462</Paragraphs>
  <Slides>93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93</vt:i4>
      </vt:variant>
    </vt:vector>
  </HeadingPairs>
  <TitlesOfParts>
    <vt:vector size="104" baseType="lpstr">
      <vt:lpstr>Agency FB</vt:lpstr>
      <vt:lpstr>Arial</vt:lpstr>
      <vt:lpstr>Calibri</vt:lpstr>
      <vt:lpstr>Calibri Light</vt:lpstr>
      <vt:lpstr>Century Gothic</vt:lpstr>
      <vt:lpstr>Google Sans</vt:lpstr>
      <vt:lpstr>Roboto</vt:lpstr>
      <vt:lpstr>Source Sans Pro Web</vt:lpstr>
      <vt:lpstr>Times New Roman</vt:lpstr>
      <vt:lpstr>Wingdings</vt:lpstr>
      <vt:lpstr>Temă Office</vt:lpstr>
      <vt:lpstr>Notiuni din structura atomului, legaturi chimice, biochimie</vt:lpstr>
      <vt:lpstr>Structura atomului</vt:lpstr>
      <vt:lpstr>Nucleul atomic</vt:lpstr>
      <vt:lpstr>PowerPoint Presentation</vt:lpstr>
      <vt:lpstr>Norul electronic</vt:lpstr>
      <vt:lpstr>PowerPoint Presentation</vt:lpstr>
      <vt:lpstr>PowerPoint Presentation</vt:lpstr>
      <vt:lpstr>Structura norului electronic – principii</vt:lpstr>
      <vt:lpstr>Atomul de carbon</vt:lpstr>
      <vt:lpstr>Hibridizarea electronilor</vt:lpstr>
      <vt:lpstr>Hibridizarea</vt:lpstr>
      <vt:lpstr>Structura moleculei. Legături chimice</vt:lpstr>
      <vt:lpstr>PowerPoint Presentation</vt:lpstr>
      <vt:lpstr>PowerPoint Presentation</vt:lpstr>
      <vt:lpstr>PowerPoint Presentation</vt:lpstr>
      <vt:lpstr>PowerPoint Presentation</vt:lpstr>
      <vt:lpstr>Legătura covalentă</vt:lpstr>
      <vt:lpstr>PowerPoint Presentation</vt:lpstr>
      <vt:lpstr>Energia de legătură</vt:lpstr>
      <vt:lpstr>PowerPoint Presentation</vt:lpstr>
      <vt:lpstr>Legătura ionică</vt:lpstr>
      <vt:lpstr>Legătura ionică</vt:lpstr>
      <vt:lpstr>PowerPoint Presentation</vt:lpstr>
      <vt:lpstr>PowerPoint Presentation</vt:lpstr>
      <vt:lpstr>Forţe intermoleculare</vt:lpstr>
      <vt:lpstr>Legătura de hidrogen</vt:lpstr>
      <vt:lpstr>Legăturile de hidrogen ale moleculei de apă</vt:lpstr>
      <vt:lpstr>PowerPoint Presentation</vt:lpstr>
      <vt:lpstr>PowerPoint Presentation</vt:lpstr>
      <vt:lpstr>Forţe Van der Waals</vt:lpstr>
      <vt:lpstr>Există trei tipuri de forțe van der Waals:</vt:lpstr>
      <vt:lpstr>PowerPoint Presentation</vt:lpstr>
      <vt:lpstr>Electronegativitate </vt:lpstr>
      <vt:lpstr>types of chemical bonds and their   characteristic properties.</vt:lpstr>
      <vt:lpstr>Soluţii</vt:lpstr>
      <vt:lpstr>PowerPoint Presentation</vt:lpstr>
      <vt:lpstr>Concentraţii</vt:lpstr>
      <vt:lpstr>PH-ul soluțiilor. Produsul ionic al apei</vt:lpstr>
      <vt:lpstr>Structura corpului solid</vt:lpstr>
      <vt:lpstr>PowerPoint Presentation</vt:lpstr>
      <vt:lpstr>Reteaua cristalina</vt:lpstr>
      <vt:lpstr>Retele Bravais 3D</vt:lpstr>
      <vt:lpstr>PowerPoint Presentation</vt:lpstr>
      <vt:lpstr>PowerPoint Presentation</vt:lpstr>
      <vt:lpstr>PowerPoint Presentation</vt:lpstr>
      <vt:lpstr>CRISTALE LICHIDE</vt:lpstr>
      <vt:lpstr>PowerPoint Presentation</vt:lpstr>
      <vt:lpstr>Ce sunt cristalele lichide în context biologic? </vt:lpstr>
      <vt:lpstr>Exemple de cristale lichide biologice: </vt:lpstr>
      <vt:lpstr>PowerPoint Presentation</vt:lpstr>
      <vt:lpstr>Implicații biofizice: </vt:lpstr>
      <vt:lpstr>PowerPoint Presentation</vt:lpstr>
      <vt:lpstr>Cristale lichide în biologie și medicină </vt:lpstr>
      <vt:lpstr>PowerPoint Presentation</vt:lpstr>
      <vt:lpstr>PowerPoint Presentation</vt:lpstr>
      <vt:lpstr>PowerPoint Presentation</vt:lpstr>
      <vt:lpstr>POLIMERI</vt:lpstr>
      <vt:lpstr>Polimeri</vt:lpstr>
      <vt:lpstr>PowerPoint Presentation</vt:lpstr>
      <vt:lpstr>BIOPOLIMERI </vt:lpstr>
      <vt:lpstr>PowerPoint Presentation</vt:lpstr>
      <vt:lpstr>Carbohidrați: </vt:lpstr>
      <vt:lpstr>Lipide: </vt:lpstr>
      <vt:lpstr>Proteine: </vt:lpstr>
      <vt:lpstr>Acizii nucleici: </vt:lpstr>
      <vt:lpstr>PowerPoint Presentation</vt:lpstr>
      <vt:lpstr>PowerPoint Presentation</vt:lpstr>
      <vt:lpstr>Polimerii conductivi in medicina</vt:lpstr>
      <vt:lpstr>Notiuni de biochimie</vt:lpstr>
      <vt:lpstr>PowerPoint Presentation</vt:lpstr>
      <vt:lpstr>AMINOACIZII - Structura generală</vt:lpstr>
      <vt:lpstr>Formele ionice ale aminoacizilor</vt:lpstr>
      <vt:lpstr>PowerPoint Presentation</vt:lpstr>
      <vt:lpstr>Proprietăţile aminoacizilor</vt:lpstr>
      <vt:lpstr>PowerPoint Presentation</vt:lpstr>
      <vt:lpstr>Hidrofobicitatea</vt:lpstr>
      <vt:lpstr>PowerPoint Presentation</vt:lpstr>
      <vt:lpstr>PowerPoint Presentation</vt:lpstr>
      <vt:lpstr>Proteine</vt:lpstr>
      <vt:lpstr>Structura primară a proteinelor</vt:lpstr>
      <vt:lpstr>Structura secundară a proteinelor</vt:lpstr>
      <vt:lpstr>Structura terţiară a proteinelor</vt:lpstr>
      <vt:lpstr>Structura cuaternară</vt:lpstr>
      <vt:lpstr>Componentele acizilor nucleici</vt:lpstr>
      <vt:lpstr>Pentozele din acizii nucleici</vt:lpstr>
      <vt:lpstr>Bazele azotate</vt:lpstr>
      <vt:lpstr>Nucleozide</vt:lpstr>
      <vt:lpstr>Nucleotide</vt:lpstr>
      <vt:lpstr>Structura acizilor nucleici</vt:lpstr>
      <vt:lpstr>Structura primară a acizilor nucleici</vt:lpstr>
      <vt:lpstr>Structura secundară a acizilor nucleici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buzdugan artur</dc:creator>
  <cp:lastModifiedBy>Artur Buzdugan</cp:lastModifiedBy>
  <cp:revision>43</cp:revision>
  <dcterms:created xsi:type="dcterms:W3CDTF">2025-08-19T10:36:45Z</dcterms:created>
  <dcterms:modified xsi:type="dcterms:W3CDTF">2025-09-19T08:07:05Z</dcterms:modified>
</cp:coreProperties>
</file>