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80" r:id="rId3"/>
    <p:sldId id="265" r:id="rId4"/>
    <p:sldId id="266" r:id="rId5"/>
    <p:sldId id="279" r:id="rId6"/>
    <p:sldId id="272" r:id="rId7"/>
    <p:sldId id="268" r:id="rId8"/>
    <p:sldId id="269" r:id="rId9"/>
    <p:sldId id="270" r:id="rId10"/>
    <p:sldId id="271" r:id="rId11"/>
    <p:sldId id="273" r:id="rId12"/>
    <p:sldId id="274" r:id="rId13"/>
    <p:sldId id="275" r:id="rId14"/>
    <p:sldId id="276" r:id="rId15"/>
    <p:sldId id="277" r:id="rId16"/>
    <p:sldId id="278" r:id="rId17"/>
    <p:sldId id="285" r:id="rId18"/>
    <p:sldId id="286" r:id="rId19"/>
    <p:sldId id="287" r:id="rId20"/>
    <p:sldId id="288" r:id="rId21"/>
    <p:sldId id="289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34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2/9/2023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1371601"/>
            <a:ext cx="8915399" cy="1920240"/>
          </a:xfrm>
        </p:spPr>
        <p:txBody>
          <a:bodyPr/>
          <a:lstStyle/>
          <a:p>
            <a:r>
              <a:rPr lang="ro-MD" dirty="0"/>
              <a:t>Prezentare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3566161"/>
            <a:ext cx="8915399" cy="2337502"/>
          </a:xfrm>
        </p:spPr>
        <p:txBody>
          <a:bodyPr>
            <a:normAutofit/>
          </a:bodyPr>
          <a:lstStyle/>
          <a:p>
            <a:r>
              <a:rPr lang="ro-RO" sz="3600" dirty="0">
                <a:solidFill>
                  <a:schemeClr val="tx1"/>
                </a:solidFill>
              </a:rPr>
              <a:t>Moștenirea</a:t>
            </a:r>
          </a:p>
          <a:p>
            <a:r>
              <a:rPr lang="ro-RO" sz="3600" dirty="0">
                <a:solidFill>
                  <a:schemeClr val="tx1"/>
                </a:solidFill>
              </a:rPr>
              <a:t>Comportarea </a:t>
            </a:r>
            <a:r>
              <a:rPr lang="ro-RO" sz="3600" dirty="0" err="1">
                <a:solidFill>
                  <a:schemeClr val="tx1"/>
                </a:solidFill>
              </a:rPr>
              <a:t>constructurilor</a:t>
            </a:r>
            <a:endParaRPr lang="ru-RU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00176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4102"/>
          </a:xfrm>
        </p:spPr>
        <p:txBody>
          <a:bodyPr>
            <a:normAutofit fontScale="90000"/>
          </a:bodyPr>
          <a:lstStyle/>
          <a:p>
            <a:r>
              <a:rPr lang="ro-MD" dirty="0"/>
              <a:t>    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541417"/>
            <a:ext cx="8915400" cy="4369805"/>
          </a:xfrm>
        </p:spPr>
        <p:txBody>
          <a:bodyPr/>
          <a:lstStyle/>
          <a:p>
            <a:r>
              <a:rPr lang="ro-MD" dirty="0"/>
              <a:t>Rezultatul realizării:</a:t>
            </a:r>
          </a:p>
          <a:p>
            <a:endParaRPr lang="ro-MD" dirty="0"/>
          </a:p>
          <a:p>
            <a:r>
              <a:rPr lang="en-US" dirty="0"/>
              <a:t>Printed in Superclass.</a:t>
            </a:r>
          </a:p>
          <a:p>
            <a:r>
              <a:rPr lang="en-US" dirty="0"/>
              <a:t>Printed in Subclass.</a:t>
            </a:r>
          </a:p>
          <a:p>
            <a:endParaRPr lang="en-US" dirty="0"/>
          </a:p>
          <a:p>
            <a:r>
              <a:rPr lang="en-US" dirty="0" err="1"/>
              <a:t>Pentru</a:t>
            </a:r>
            <a:r>
              <a:rPr lang="en-US" dirty="0"/>
              <a:t> a </a:t>
            </a:r>
            <a:r>
              <a:rPr lang="en-US" dirty="0" err="1"/>
              <a:t>apela</a:t>
            </a:r>
            <a:r>
              <a:rPr lang="ro-RO" dirty="0"/>
              <a:t> o</a:t>
            </a:r>
            <a:r>
              <a:rPr lang="en-US" dirty="0"/>
              <a:t> </a:t>
            </a:r>
            <a:r>
              <a:rPr lang="en-US" dirty="0" err="1"/>
              <a:t>metod</a:t>
            </a:r>
            <a:r>
              <a:rPr lang="ro-RO" dirty="0"/>
              <a:t>ă</a:t>
            </a:r>
            <a:r>
              <a:rPr lang="en-US" dirty="0"/>
              <a:t> din </a:t>
            </a:r>
            <a:r>
              <a:rPr lang="en-US" dirty="0" err="1"/>
              <a:t>clasa</a:t>
            </a:r>
            <a:r>
              <a:rPr lang="en-US" dirty="0"/>
              <a:t> p</a:t>
            </a:r>
            <a:r>
              <a:rPr lang="ro-RO" dirty="0" err="1"/>
              <a:t>ărinte</a:t>
            </a:r>
            <a:r>
              <a:rPr lang="ro-RO" dirty="0"/>
              <a:t> într-o metodă a clasei derivate</a:t>
            </a:r>
          </a:p>
          <a:p>
            <a:r>
              <a:rPr lang="ro-RO" dirty="0"/>
              <a:t>Se </a:t>
            </a:r>
            <a:r>
              <a:rPr lang="ro-RO" dirty="0" err="1"/>
              <a:t>folasește</a:t>
            </a:r>
            <a:r>
              <a:rPr lang="ro-RO" dirty="0"/>
              <a:t> cuvântul </a:t>
            </a:r>
            <a:r>
              <a:rPr lang="ro-RO" dirty="0" err="1"/>
              <a:t>ceie</a:t>
            </a:r>
            <a:r>
              <a:rPr lang="ro-RO" dirty="0"/>
              <a:t> </a:t>
            </a:r>
            <a:r>
              <a:rPr lang="ro-RO" b="1" dirty="0">
                <a:solidFill>
                  <a:srgbClr val="FF0000"/>
                </a:solidFill>
              </a:rPr>
              <a:t>super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20763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215153"/>
            <a:ext cx="8911687" cy="618565"/>
          </a:xfrm>
        </p:spPr>
        <p:txBody>
          <a:bodyPr>
            <a:normAutofit/>
          </a:bodyPr>
          <a:lstStyle/>
          <a:p>
            <a:pPr algn="ctr"/>
            <a:r>
              <a:rPr lang="ro-MD" sz="3200" dirty="0"/>
              <a:t>Moștenirea pe nivele</a:t>
            </a:r>
            <a:endParaRPr lang="en-US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021975"/>
            <a:ext cx="8915400" cy="5513295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class Animal {</a:t>
            </a:r>
          </a:p>
          <a:p>
            <a:r>
              <a:rPr lang="en-US" dirty="0"/>
              <a:t>    public void eat() {</a:t>
            </a:r>
          </a:p>
          <a:p>
            <a:r>
              <a:rPr lang="en-US" dirty="0"/>
              <a:t>        </a:t>
            </a:r>
            <a:r>
              <a:rPr lang="en-US" dirty="0" err="1"/>
              <a:t>System.out.println</a:t>
            </a:r>
            <a:r>
              <a:rPr lang="en-US" dirty="0"/>
              <a:t>("Animal eating");</a:t>
            </a:r>
          </a:p>
          <a:p>
            <a:r>
              <a:rPr lang="en-US" dirty="0"/>
              <a:t>    } </a:t>
            </a:r>
          </a:p>
          <a:p>
            <a:r>
              <a:rPr lang="en-US" dirty="0"/>
              <a:t>    public void action() {</a:t>
            </a:r>
          </a:p>
          <a:p>
            <a:r>
              <a:rPr lang="en-US" dirty="0"/>
              <a:t>        </a:t>
            </a:r>
            <a:r>
              <a:rPr lang="en-US" dirty="0" err="1"/>
              <a:t>System.out.println</a:t>
            </a:r>
            <a:r>
              <a:rPr lang="en-US" dirty="0"/>
              <a:t>("Animal action");        </a:t>
            </a:r>
          </a:p>
          <a:p>
            <a:r>
              <a:rPr lang="en-US" dirty="0"/>
              <a:t>    }</a:t>
            </a:r>
          </a:p>
          <a:p>
            <a:r>
              <a:rPr lang="en-US" dirty="0"/>
              <a:t>} </a:t>
            </a:r>
          </a:p>
          <a:p>
            <a:r>
              <a:rPr lang="en-US" dirty="0"/>
              <a:t>class Wolf extends Animal {</a:t>
            </a:r>
          </a:p>
          <a:p>
            <a:r>
              <a:rPr lang="en-US" dirty="0"/>
              <a:t>    public void action() {</a:t>
            </a:r>
          </a:p>
          <a:p>
            <a:r>
              <a:rPr lang="en-US" dirty="0"/>
              <a:t>       </a:t>
            </a:r>
            <a:r>
              <a:rPr lang="en-US" dirty="0" err="1"/>
              <a:t>System.out.println</a:t>
            </a:r>
            <a:r>
              <a:rPr lang="en-US" dirty="0"/>
              <a:t>("Wolf action");</a:t>
            </a:r>
          </a:p>
          <a:p>
            <a:r>
              <a:rPr lang="en-US" dirty="0"/>
              <a:t>    } </a:t>
            </a:r>
          </a:p>
          <a:p>
            <a:r>
              <a:rPr lang="en-US" dirty="0"/>
              <a:t>    public void eat() {</a:t>
            </a:r>
          </a:p>
          <a:p>
            <a:r>
              <a:rPr lang="en-US" dirty="0"/>
              <a:t>        </a:t>
            </a:r>
            <a:r>
              <a:rPr lang="en-US" dirty="0" err="1"/>
              <a:t>System.out.println</a:t>
            </a:r>
            <a:r>
              <a:rPr lang="en-US" dirty="0"/>
              <a:t>("Wolf eating");</a:t>
            </a:r>
          </a:p>
          <a:p>
            <a:r>
              <a:rPr lang="en-US" dirty="0"/>
              <a:t>    }</a:t>
            </a:r>
          </a:p>
          <a:p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7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2592925" y="578391"/>
            <a:ext cx="8911687" cy="45719"/>
          </a:xfrm>
        </p:spPr>
        <p:txBody>
          <a:bodyPr>
            <a:normAutofit fontScale="90000"/>
          </a:bodyPr>
          <a:lstStyle/>
          <a:p>
            <a:r>
              <a:rPr lang="ro-MD" dirty="0"/>
              <a:t>    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726141"/>
            <a:ext cx="8915400" cy="5916706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class Snake extends Animal {</a:t>
            </a:r>
          </a:p>
          <a:p>
            <a:r>
              <a:rPr lang="en-US" dirty="0"/>
              <a:t>    public void action() {</a:t>
            </a:r>
          </a:p>
          <a:p>
            <a:r>
              <a:rPr lang="en-US" dirty="0"/>
              <a:t>        </a:t>
            </a:r>
            <a:r>
              <a:rPr lang="en-US" dirty="0" err="1"/>
              <a:t>System.out.println</a:t>
            </a:r>
            <a:r>
              <a:rPr lang="en-US" dirty="0"/>
              <a:t>("Snake action");</a:t>
            </a:r>
          </a:p>
          <a:p>
            <a:r>
              <a:rPr lang="en-US" dirty="0"/>
              <a:t>    }</a:t>
            </a:r>
          </a:p>
          <a:p>
            <a:r>
              <a:rPr lang="en-US" dirty="0"/>
              <a:t>} </a:t>
            </a:r>
          </a:p>
          <a:p>
            <a:r>
              <a:rPr lang="en-US" dirty="0"/>
              <a:t>class Test {</a:t>
            </a:r>
          </a:p>
          <a:p>
            <a:r>
              <a:rPr lang="en-US" dirty="0"/>
              <a:t>    public static void main(String[] </a:t>
            </a:r>
            <a:r>
              <a:rPr lang="en-US" dirty="0" err="1"/>
              <a:t>args</a:t>
            </a:r>
            <a:r>
              <a:rPr lang="en-US" dirty="0"/>
              <a:t>) {</a:t>
            </a:r>
          </a:p>
          <a:p>
            <a:r>
              <a:rPr lang="en-US" dirty="0"/>
              <a:t>        Animal a [] = new Animal[2]; </a:t>
            </a:r>
          </a:p>
          <a:p>
            <a:r>
              <a:rPr lang="en-US" dirty="0"/>
              <a:t>        a[0] = new Wolf();</a:t>
            </a:r>
          </a:p>
          <a:p>
            <a:r>
              <a:rPr lang="en-US" dirty="0"/>
              <a:t>        a[1] = new Snake(); </a:t>
            </a:r>
          </a:p>
          <a:p>
            <a:r>
              <a:rPr lang="en-US" dirty="0"/>
              <a:t>        for 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= 0; </a:t>
            </a:r>
            <a:r>
              <a:rPr lang="en-US" dirty="0" err="1"/>
              <a:t>i</a:t>
            </a:r>
            <a:r>
              <a:rPr lang="en-US" dirty="0"/>
              <a:t> &lt; </a:t>
            </a:r>
            <a:r>
              <a:rPr lang="en-US" dirty="0" err="1"/>
              <a:t>a.length</a:t>
            </a:r>
            <a:r>
              <a:rPr lang="en-US" dirty="0"/>
              <a:t>; </a:t>
            </a:r>
            <a:r>
              <a:rPr lang="en-US" dirty="0" err="1"/>
              <a:t>i</a:t>
            </a:r>
            <a:r>
              <a:rPr lang="en-US" dirty="0"/>
              <a:t>++) {</a:t>
            </a:r>
          </a:p>
          <a:p>
            <a:r>
              <a:rPr lang="en-US" dirty="0"/>
              <a:t>            a[</a:t>
            </a:r>
            <a:r>
              <a:rPr lang="en-US" dirty="0" err="1"/>
              <a:t>i</a:t>
            </a:r>
            <a:r>
              <a:rPr lang="en-US" dirty="0"/>
              <a:t>].eat();</a:t>
            </a:r>
          </a:p>
          <a:p>
            <a:r>
              <a:rPr lang="en-US" dirty="0"/>
              <a:t>            a[</a:t>
            </a:r>
            <a:r>
              <a:rPr lang="en-US" dirty="0" err="1"/>
              <a:t>i</a:t>
            </a:r>
            <a:r>
              <a:rPr lang="en-US" dirty="0"/>
              <a:t>].action();</a:t>
            </a:r>
          </a:p>
          <a:p>
            <a:r>
              <a:rPr lang="en-US" dirty="0"/>
              <a:t>        }</a:t>
            </a:r>
          </a:p>
          <a:p>
            <a:r>
              <a:rPr lang="en-US" dirty="0"/>
              <a:t>    }</a:t>
            </a:r>
          </a:p>
          <a:p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0011660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MD" dirty="0"/>
              <a:t>      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MD" dirty="0"/>
              <a:t>Rezultatul realizării:</a:t>
            </a:r>
          </a:p>
          <a:p>
            <a:r>
              <a:rPr lang="en-US" dirty="0"/>
              <a:t>Wolf eating</a:t>
            </a:r>
          </a:p>
          <a:p>
            <a:r>
              <a:rPr lang="en-US" dirty="0"/>
              <a:t>Wolf action</a:t>
            </a:r>
          </a:p>
          <a:p>
            <a:r>
              <a:rPr lang="en-US" dirty="0"/>
              <a:t>Animal eating</a:t>
            </a:r>
          </a:p>
          <a:p>
            <a:r>
              <a:rPr lang="en-US" dirty="0"/>
              <a:t>Snake action</a:t>
            </a:r>
          </a:p>
        </p:txBody>
      </p:sp>
    </p:spTree>
    <p:extLst>
      <p:ext uri="{BB962C8B-B14F-4D97-AF65-F5344CB8AC3E}">
        <p14:creationId xmlns:p14="http://schemas.microsoft.com/office/powerpoint/2010/main" val="7770911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7B7F73-D8CB-4271-A93A-117A34FF33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590736"/>
          </a:xfrm>
        </p:spPr>
        <p:txBody>
          <a:bodyPr>
            <a:normAutofit/>
          </a:bodyPr>
          <a:lstStyle/>
          <a:p>
            <a:r>
              <a:rPr lang="en-US" altLang="ru-RU" sz="2800" b="1" dirty="0" err="1"/>
              <a:t>Activarea</a:t>
            </a:r>
            <a:r>
              <a:rPr lang="en-US" altLang="ru-RU" sz="2800" b="1" dirty="0"/>
              <a:t> </a:t>
            </a:r>
            <a:r>
              <a:rPr lang="en-US" altLang="ru-RU" sz="2800" b="1" dirty="0" err="1"/>
              <a:t>unui</a:t>
            </a:r>
            <a:r>
              <a:rPr lang="en-US" altLang="ru-RU" sz="2800" b="1" dirty="0"/>
              <a:t> constructor din</a:t>
            </a:r>
            <a:r>
              <a:rPr lang="ro-RO" altLang="ru-RU" sz="2800" b="1" dirty="0"/>
              <a:t> alt constructor</a:t>
            </a:r>
            <a:r>
              <a:rPr lang="ru-RU" altLang="ru-RU" sz="2800" b="1" dirty="0"/>
              <a:t> </a:t>
            </a:r>
            <a:endParaRPr lang="ru-RU" sz="2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6CD8A1C-3D73-4A8E-81B9-4FC0C40A51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854926"/>
            <a:ext cx="8915400" cy="4056296"/>
          </a:xfrm>
        </p:spPr>
        <p:txBody>
          <a:bodyPr/>
          <a:lstStyle/>
          <a:p>
            <a:r>
              <a:rPr lang="en-US" altLang="ru-RU" sz="2000" dirty="0" err="1"/>
              <a:t>Pentru</a:t>
            </a:r>
            <a:r>
              <a:rPr lang="en-US" altLang="ru-RU" sz="2000" dirty="0"/>
              <a:t> a</a:t>
            </a:r>
            <a:r>
              <a:rPr lang="ro-RO" altLang="ru-RU" sz="2000" dirty="0"/>
              <a:t> apela din cadrul unui constructor  alt constructor în scopul evitării duplicării codului</a:t>
            </a:r>
            <a:r>
              <a:rPr lang="en-US" altLang="ru-RU" sz="2000" dirty="0"/>
              <a:t> se </a:t>
            </a:r>
            <a:r>
              <a:rPr lang="en-US" altLang="ru-RU" sz="2000" dirty="0" err="1"/>
              <a:t>folose</a:t>
            </a:r>
            <a:r>
              <a:rPr lang="ro-RO" altLang="ru-RU" sz="2000" dirty="0" err="1"/>
              <a:t>ște</a:t>
            </a:r>
            <a:r>
              <a:rPr lang="ro-RO" altLang="ru-RU" sz="2000" dirty="0"/>
              <a:t>  cuvântului cheie </a:t>
            </a:r>
            <a:r>
              <a:rPr lang="ro-RO" altLang="ru-RU" sz="2000" b="1" dirty="0" err="1">
                <a:solidFill>
                  <a:srgbClr val="FF0000"/>
                </a:solidFill>
              </a:rPr>
              <a:t>this</a:t>
            </a:r>
            <a:r>
              <a:rPr lang="ro-RO" altLang="ru-RU" sz="2000" b="1" dirty="0">
                <a:solidFill>
                  <a:srgbClr val="FF0000"/>
                </a:solidFill>
              </a:rPr>
              <a:t>.</a:t>
            </a:r>
          </a:p>
          <a:p>
            <a:r>
              <a:rPr lang="ro-RO" altLang="ru-RU" sz="2000" b="1" dirty="0">
                <a:solidFill>
                  <a:schemeClr val="tx1"/>
                </a:solidFill>
              </a:rPr>
              <a:t>A</a:t>
            </a:r>
            <a:r>
              <a:rPr lang="ro-RO" altLang="ru-RU" sz="2000" dirty="0">
                <a:solidFill>
                  <a:schemeClr val="tx1"/>
                </a:solidFill>
              </a:rPr>
              <a:t>pelarea constructorului prin </a:t>
            </a:r>
            <a:r>
              <a:rPr lang="ro-RO" altLang="ru-RU" sz="2000" dirty="0" err="1">
                <a:solidFill>
                  <a:schemeClr val="tx1"/>
                </a:solidFill>
              </a:rPr>
              <a:t>this</a:t>
            </a:r>
            <a:r>
              <a:rPr lang="ro-RO" altLang="ru-RU" sz="2000" dirty="0">
                <a:solidFill>
                  <a:schemeClr val="tx1"/>
                </a:solidFill>
              </a:rPr>
              <a:t> trebuie să fie prima instrucțiune a constructorului.</a:t>
            </a:r>
          </a:p>
          <a:p>
            <a:r>
              <a:rPr lang="ro-RO" altLang="ru-RU" sz="2000" b="1" dirty="0">
                <a:solidFill>
                  <a:schemeClr val="tx1"/>
                </a:solidFill>
              </a:rPr>
              <a:t>Î</a:t>
            </a:r>
            <a:r>
              <a:rPr lang="ro-RO" altLang="ru-RU" sz="2000" dirty="0">
                <a:solidFill>
                  <a:schemeClr val="tx1"/>
                </a:solidFill>
              </a:rPr>
              <a:t>ntr-un constructor putem activa numai un singur constructor</a:t>
            </a:r>
          </a:p>
          <a:p>
            <a:r>
              <a:rPr lang="ro-RO" altLang="ru-RU" sz="2000" b="1" dirty="0">
                <a:solidFill>
                  <a:schemeClr val="tx1"/>
                </a:solidFill>
              </a:rPr>
              <a:t>U</a:t>
            </a:r>
            <a:r>
              <a:rPr lang="ro-RO" altLang="ru-RU" sz="2000" dirty="0">
                <a:solidFill>
                  <a:schemeClr val="tx1"/>
                </a:solidFill>
              </a:rPr>
              <a:t>n constructor nu </a:t>
            </a:r>
            <a:r>
              <a:rPr lang="ro-RO" altLang="ru-RU" sz="2000" dirty="0" err="1">
                <a:solidFill>
                  <a:schemeClr val="tx1"/>
                </a:solidFill>
              </a:rPr>
              <a:t>pote</a:t>
            </a:r>
            <a:r>
              <a:rPr lang="ro-RO" altLang="ru-RU" sz="2000" dirty="0">
                <a:solidFill>
                  <a:schemeClr val="tx1"/>
                </a:solidFill>
              </a:rPr>
              <a:t> fi apelat prin </a:t>
            </a:r>
            <a:r>
              <a:rPr lang="ro-RO" altLang="ru-RU" sz="2000" dirty="0" err="1">
                <a:solidFill>
                  <a:schemeClr val="tx1"/>
                </a:solidFill>
              </a:rPr>
              <a:t>this</a:t>
            </a:r>
            <a:r>
              <a:rPr lang="ro-RO" altLang="ru-RU" sz="2000" dirty="0">
                <a:solidFill>
                  <a:schemeClr val="tx1"/>
                </a:solidFill>
              </a:rPr>
              <a:t> într-o metodă a clasei.</a:t>
            </a:r>
            <a:endParaRPr lang="ro-RO" altLang="ru-RU" sz="2000" b="1" dirty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52311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E6E07D3-6975-4167-998A-E89F010AC4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143692"/>
            <a:ext cx="8911687" cy="535578"/>
          </a:xfrm>
        </p:spPr>
        <p:txBody>
          <a:bodyPr>
            <a:normAutofit fontScale="90000"/>
          </a:bodyPr>
          <a:lstStyle/>
          <a:p>
            <a:r>
              <a:rPr lang="ro-RO" dirty="0"/>
              <a:t>Exemplu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EBFA117-8131-4A98-91E1-20B481FC28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783771"/>
            <a:ext cx="8915400" cy="5721532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1800" dirty="0" err="1"/>
              <a:t>public</a:t>
            </a:r>
            <a:r>
              <a:rPr lang="ru-RU" altLang="ru-RU" sz="1800" dirty="0"/>
              <a:t> </a:t>
            </a:r>
            <a:r>
              <a:rPr lang="ru-RU" altLang="ru-RU" sz="1800" dirty="0" err="1"/>
              <a:t>class</a:t>
            </a:r>
            <a:r>
              <a:rPr lang="ru-RU" altLang="ru-RU" sz="1800" dirty="0"/>
              <a:t> </a:t>
            </a:r>
            <a:r>
              <a:rPr lang="ru-RU" altLang="ru-RU" sz="1800" dirty="0" err="1"/>
              <a:t>Flower</a:t>
            </a:r>
            <a:r>
              <a:rPr lang="ru-RU" altLang="ru-RU" sz="1800" dirty="0"/>
              <a:t> {</a:t>
            </a:r>
            <a:endParaRPr lang="ro-RO" altLang="ru-RU" sz="18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o-RO" altLang="ru-RU" dirty="0"/>
              <a:t>			</a:t>
            </a:r>
            <a:r>
              <a:rPr lang="ru-RU" altLang="ru-RU" sz="1800" dirty="0"/>
              <a:t> </a:t>
            </a:r>
            <a:r>
              <a:rPr lang="ru-RU" altLang="ru-RU" sz="1800" dirty="0" err="1"/>
              <a:t>int</a:t>
            </a:r>
            <a:r>
              <a:rPr lang="ru-RU" altLang="ru-RU" sz="1800" dirty="0"/>
              <a:t> </a:t>
            </a:r>
            <a:r>
              <a:rPr lang="ru-RU" altLang="ru-RU" sz="1800" dirty="0" err="1"/>
              <a:t>petalCount</a:t>
            </a:r>
            <a:r>
              <a:rPr lang="ru-RU" altLang="ru-RU" sz="1800" dirty="0"/>
              <a:t> = 0;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o-RO" altLang="ru-RU" sz="1800" dirty="0"/>
              <a:t>			</a:t>
            </a:r>
            <a:r>
              <a:rPr lang="ru-RU" altLang="ru-RU" sz="1800" dirty="0"/>
              <a:t> </a:t>
            </a:r>
            <a:r>
              <a:rPr lang="ru-RU" altLang="ru-RU" sz="1800" dirty="0" err="1"/>
              <a:t>String</a:t>
            </a:r>
            <a:r>
              <a:rPr lang="ru-RU" altLang="ru-RU" sz="1800" dirty="0"/>
              <a:t> s = </a:t>
            </a:r>
            <a:r>
              <a:rPr lang="ru-RU" altLang="ru-RU" sz="1800" dirty="0" err="1"/>
              <a:t>new</a:t>
            </a:r>
            <a:r>
              <a:rPr lang="ru-RU" altLang="ru-RU" sz="1800" dirty="0"/>
              <a:t> </a:t>
            </a:r>
            <a:r>
              <a:rPr lang="ru-RU" altLang="ru-RU" sz="1800" dirty="0" err="1"/>
              <a:t>String</a:t>
            </a:r>
            <a:r>
              <a:rPr lang="ru-RU" altLang="ru-RU" sz="1800" dirty="0"/>
              <a:t>("</a:t>
            </a:r>
            <a:r>
              <a:rPr lang="ru-RU" altLang="ru-RU" sz="1800" dirty="0" err="1"/>
              <a:t>null</a:t>
            </a:r>
            <a:r>
              <a:rPr lang="ru-RU" altLang="ru-RU" sz="1800" dirty="0"/>
              <a:t>");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o-RO" altLang="ru-RU" sz="1800" dirty="0"/>
              <a:t>		</a:t>
            </a:r>
            <a:r>
              <a:rPr lang="ru-RU" altLang="ru-RU" sz="1800" dirty="0"/>
              <a:t> </a:t>
            </a:r>
            <a:r>
              <a:rPr lang="ru-RU" altLang="ru-RU" sz="1800" dirty="0" err="1"/>
              <a:t>Flower</a:t>
            </a:r>
            <a:r>
              <a:rPr lang="ru-RU" altLang="ru-RU" sz="1800" dirty="0"/>
              <a:t>(</a:t>
            </a:r>
            <a:r>
              <a:rPr lang="ru-RU" altLang="ru-RU" sz="1800" dirty="0" err="1"/>
              <a:t>int</a:t>
            </a:r>
            <a:r>
              <a:rPr lang="ru-RU" altLang="ru-RU" sz="1800" dirty="0"/>
              <a:t> </a:t>
            </a:r>
            <a:r>
              <a:rPr lang="ru-RU" altLang="ru-RU" sz="1800" dirty="0" err="1"/>
              <a:t>petals</a:t>
            </a:r>
            <a:r>
              <a:rPr lang="ru-RU" altLang="ru-RU" sz="1800" dirty="0"/>
              <a:t>) {</a:t>
            </a:r>
            <a:endParaRPr lang="ro-RO" altLang="ru-RU" sz="18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o-RO" altLang="ru-RU" dirty="0"/>
              <a:t>			</a:t>
            </a:r>
            <a:r>
              <a:rPr lang="ru-RU" altLang="ru-RU" sz="1800" dirty="0"/>
              <a:t> </a:t>
            </a:r>
            <a:r>
              <a:rPr lang="ru-RU" altLang="ru-RU" sz="1800" dirty="0" err="1"/>
              <a:t>petalCount</a:t>
            </a:r>
            <a:r>
              <a:rPr lang="ru-RU" altLang="ru-RU" sz="1800" dirty="0"/>
              <a:t> = </a:t>
            </a:r>
            <a:r>
              <a:rPr lang="ru-RU" altLang="ru-RU" sz="1800" dirty="0" err="1"/>
              <a:t>petals</a:t>
            </a:r>
            <a:r>
              <a:rPr lang="ru-RU" altLang="ru-RU" sz="1800" dirty="0"/>
              <a:t>;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o-RO" altLang="ru-RU" sz="1800" dirty="0"/>
              <a:t>			</a:t>
            </a:r>
            <a:r>
              <a:rPr lang="ru-RU" altLang="ru-RU" sz="1800" dirty="0" err="1"/>
              <a:t>System.out.println</a:t>
            </a:r>
            <a:r>
              <a:rPr lang="ru-RU" altLang="ru-RU" sz="1800" dirty="0"/>
              <a:t>( "</a:t>
            </a:r>
            <a:r>
              <a:rPr lang="ru-RU" altLang="ru-RU" sz="1800" dirty="0" err="1"/>
              <a:t>Constr</a:t>
            </a:r>
            <a:r>
              <a:rPr lang="ru-RU" altLang="ru-RU" sz="1800" dirty="0"/>
              <a:t> </a:t>
            </a:r>
            <a:r>
              <a:rPr lang="ru-RU" altLang="ru-RU" sz="1800" dirty="0" err="1"/>
              <a:t>int</a:t>
            </a:r>
            <a:r>
              <a:rPr lang="ru-RU" altLang="ru-RU" sz="1800" dirty="0"/>
              <a:t> </a:t>
            </a:r>
            <a:r>
              <a:rPr lang="ru-RU" altLang="ru-RU" sz="1800" dirty="0" err="1"/>
              <a:t>arg</a:t>
            </a:r>
            <a:r>
              <a:rPr lang="ru-RU" altLang="ru-RU" sz="1800" dirty="0"/>
              <a:t> </a:t>
            </a:r>
            <a:r>
              <a:rPr lang="ru-RU" altLang="ru-RU" sz="1800" dirty="0" err="1"/>
              <a:t>only</a:t>
            </a:r>
            <a:r>
              <a:rPr lang="ru-RU" altLang="ru-RU" sz="1800" dirty="0"/>
              <a:t>, </a:t>
            </a:r>
            <a:r>
              <a:rPr lang="ru-RU" altLang="ru-RU" sz="1800" dirty="0" err="1"/>
              <a:t>petalCount</a:t>
            </a:r>
            <a:r>
              <a:rPr lang="ru-RU" altLang="ru-RU" sz="1800" dirty="0"/>
              <a:t>= " + </a:t>
            </a:r>
            <a:r>
              <a:rPr lang="ru-RU" altLang="ru-RU" sz="1800" dirty="0" err="1"/>
              <a:t>petalCount</a:t>
            </a:r>
            <a:r>
              <a:rPr lang="ru-RU" altLang="ru-RU" sz="1800" dirty="0"/>
              <a:t>);</a:t>
            </a:r>
            <a:endParaRPr lang="ro-RO" altLang="ru-RU" sz="18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o-RO" altLang="ru-RU" sz="1800" dirty="0"/>
              <a:t>	</a:t>
            </a:r>
            <a:r>
              <a:rPr lang="ru-RU" altLang="ru-RU" sz="1800" dirty="0"/>
              <a:t> }</a:t>
            </a:r>
            <a:endParaRPr lang="ro-RO" altLang="ru-RU" sz="18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1800" dirty="0"/>
              <a:t> </a:t>
            </a:r>
            <a:r>
              <a:rPr lang="ro-RO" altLang="ru-RU" sz="1800" dirty="0"/>
              <a:t>		</a:t>
            </a:r>
            <a:r>
              <a:rPr lang="ru-RU" altLang="ru-RU" sz="1800" dirty="0" err="1"/>
              <a:t>Flower</a:t>
            </a:r>
            <a:r>
              <a:rPr lang="ru-RU" altLang="ru-RU" sz="1800" dirty="0"/>
              <a:t>(</a:t>
            </a:r>
            <a:r>
              <a:rPr lang="ru-RU" altLang="ru-RU" sz="1800" dirty="0" err="1"/>
              <a:t>String</a:t>
            </a:r>
            <a:r>
              <a:rPr lang="ru-RU" altLang="ru-RU" sz="1800" dirty="0"/>
              <a:t> </a:t>
            </a:r>
            <a:r>
              <a:rPr lang="ru-RU" altLang="ru-RU" sz="1800" dirty="0" err="1"/>
              <a:t>ss</a:t>
            </a:r>
            <a:r>
              <a:rPr lang="ru-RU" altLang="ru-RU" sz="1800" dirty="0"/>
              <a:t>) { </a:t>
            </a:r>
            <a:endParaRPr lang="ro-RO" altLang="ru-RU" sz="18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o-RO" altLang="ru-RU" dirty="0"/>
              <a:t>			</a:t>
            </a:r>
            <a:r>
              <a:rPr lang="ru-RU" altLang="ru-RU" sz="1800" dirty="0" err="1"/>
              <a:t>System.out.println</a:t>
            </a:r>
            <a:r>
              <a:rPr lang="ru-RU" altLang="ru-RU" sz="1800" dirty="0"/>
              <a:t>( "</a:t>
            </a:r>
            <a:r>
              <a:rPr lang="ru-RU" altLang="ru-RU" sz="1800" dirty="0" err="1"/>
              <a:t>Constructor</a:t>
            </a:r>
            <a:r>
              <a:rPr lang="ru-RU" altLang="ru-RU" sz="1800" dirty="0"/>
              <a:t>  </a:t>
            </a:r>
            <a:r>
              <a:rPr lang="ru-RU" altLang="ru-RU" sz="1800" dirty="0" err="1"/>
              <a:t>String</a:t>
            </a:r>
            <a:r>
              <a:rPr lang="ru-RU" altLang="ru-RU" sz="1800" dirty="0"/>
              <a:t> </a:t>
            </a:r>
            <a:r>
              <a:rPr lang="ru-RU" altLang="ru-RU" sz="1800" dirty="0" err="1"/>
              <a:t>arg</a:t>
            </a:r>
            <a:r>
              <a:rPr lang="ru-RU" altLang="ru-RU" sz="1800" dirty="0"/>
              <a:t> </a:t>
            </a:r>
            <a:r>
              <a:rPr lang="ru-RU" altLang="ru-RU" sz="1800" dirty="0" err="1"/>
              <a:t>only</a:t>
            </a:r>
            <a:r>
              <a:rPr lang="ru-RU" altLang="ru-RU" sz="1800" dirty="0"/>
              <a:t>, s</a:t>
            </a:r>
            <a:r>
              <a:rPr lang="en-US" altLang="ru-RU" sz="1800" dirty="0"/>
              <a:t> </a:t>
            </a:r>
            <a:r>
              <a:rPr lang="ru-RU" altLang="ru-RU" sz="1800" dirty="0"/>
              <a:t>=</a:t>
            </a:r>
            <a:r>
              <a:rPr lang="en-US" altLang="ru-RU" sz="1800" dirty="0"/>
              <a:t> </a:t>
            </a:r>
            <a:r>
              <a:rPr lang="ru-RU" altLang="ru-RU" sz="1800" dirty="0"/>
              <a:t>" + </a:t>
            </a:r>
            <a:r>
              <a:rPr lang="ru-RU" altLang="ru-RU" sz="1800" dirty="0" err="1"/>
              <a:t>ss</a:t>
            </a:r>
            <a:r>
              <a:rPr lang="ru-RU" altLang="ru-RU" sz="1800" dirty="0"/>
              <a:t>);</a:t>
            </a:r>
            <a:endParaRPr lang="en-US" altLang="ru-RU" sz="18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o-RO" altLang="ru-RU" sz="1800" dirty="0"/>
              <a:t>			</a:t>
            </a:r>
            <a:r>
              <a:rPr lang="ru-RU" altLang="ru-RU" sz="1800" dirty="0"/>
              <a:t> s = </a:t>
            </a:r>
            <a:r>
              <a:rPr lang="ru-RU" altLang="ru-RU" sz="1800" dirty="0" err="1"/>
              <a:t>ss</a:t>
            </a:r>
            <a:r>
              <a:rPr lang="ru-RU" altLang="ru-RU" sz="1800" dirty="0"/>
              <a:t>;</a:t>
            </a:r>
            <a:endParaRPr lang="ro-RO" altLang="ru-RU" sz="18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o-RO" altLang="ru-RU" dirty="0"/>
              <a:t>	</a:t>
            </a:r>
            <a:r>
              <a:rPr lang="ru-RU" altLang="ru-RU" sz="1800" dirty="0"/>
              <a:t> }</a:t>
            </a:r>
            <a:endParaRPr lang="en-US" altLang="ru-RU" sz="18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1800" dirty="0"/>
              <a:t> </a:t>
            </a:r>
            <a:r>
              <a:rPr lang="ro-RO" altLang="ru-RU" sz="1800" dirty="0"/>
              <a:t>		</a:t>
            </a:r>
            <a:r>
              <a:rPr lang="ru-RU" altLang="ru-RU" sz="1800" dirty="0" err="1"/>
              <a:t>Flower</a:t>
            </a:r>
            <a:r>
              <a:rPr lang="ru-RU" altLang="ru-RU" sz="1800" dirty="0"/>
              <a:t>(</a:t>
            </a:r>
            <a:r>
              <a:rPr lang="ru-RU" altLang="ru-RU" sz="1800" dirty="0" err="1"/>
              <a:t>String</a:t>
            </a:r>
            <a:r>
              <a:rPr lang="ru-RU" altLang="ru-RU" sz="1800" dirty="0"/>
              <a:t> s, </a:t>
            </a:r>
            <a:r>
              <a:rPr lang="ru-RU" altLang="ru-RU" sz="1800" dirty="0" err="1"/>
              <a:t>int</a:t>
            </a:r>
            <a:r>
              <a:rPr lang="ru-RU" altLang="ru-RU" sz="1800" dirty="0"/>
              <a:t> </a:t>
            </a:r>
            <a:r>
              <a:rPr lang="ru-RU" altLang="ru-RU" sz="1800" dirty="0" err="1"/>
              <a:t>petals</a:t>
            </a:r>
            <a:r>
              <a:rPr lang="ru-RU" altLang="ru-RU" sz="1800" dirty="0"/>
              <a:t>) {</a:t>
            </a:r>
          </a:p>
          <a:p>
            <a:pPr>
              <a:lnSpc>
                <a:spcPct val="80000"/>
              </a:lnSpc>
              <a:buNone/>
            </a:pPr>
            <a:r>
              <a:rPr lang="ru-RU" altLang="ru-RU" sz="1800" dirty="0"/>
              <a:t>//! </a:t>
            </a:r>
            <a:r>
              <a:rPr lang="ru-RU" altLang="ru-RU" sz="1800" dirty="0" err="1"/>
              <a:t>this</a:t>
            </a:r>
            <a:r>
              <a:rPr lang="ru-RU" altLang="ru-RU" sz="1800" dirty="0"/>
              <a:t>(s); // </a:t>
            </a:r>
            <a:r>
              <a:rPr lang="en-US" altLang="ru-RU" sz="1800" dirty="0"/>
              <a:t>Nu se </a:t>
            </a:r>
            <a:r>
              <a:rPr lang="en-US" altLang="ru-RU" sz="1800" dirty="0" err="1"/>
              <a:t>poate</a:t>
            </a:r>
            <a:r>
              <a:rPr lang="en-US" altLang="ru-RU" sz="1800" dirty="0"/>
              <a:t> 2 </a:t>
            </a:r>
            <a:r>
              <a:rPr lang="en-US" altLang="ru-RU" sz="1800" dirty="0" err="1"/>
              <a:t>constructori</a:t>
            </a:r>
            <a:r>
              <a:rPr lang="en-US" altLang="ru-RU" sz="1800" dirty="0"/>
              <a:t> de </a:t>
            </a:r>
            <a:r>
              <a:rPr lang="en-US" altLang="ru-RU" sz="1800" dirty="0" err="1"/>
              <a:t>activat</a:t>
            </a:r>
            <a:r>
              <a:rPr lang="ru-RU" altLang="ru-RU" sz="1800" dirty="0"/>
              <a:t>!</a:t>
            </a:r>
            <a:endParaRPr lang="ro-RO" altLang="ru-RU" sz="18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1800" dirty="0" err="1"/>
              <a:t>this</a:t>
            </a:r>
            <a:r>
              <a:rPr lang="ru-RU" altLang="ru-RU" sz="1800" dirty="0"/>
              <a:t>(</a:t>
            </a:r>
            <a:r>
              <a:rPr lang="ru-RU" altLang="ru-RU" sz="1800" dirty="0" err="1"/>
              <a:t>petals</a:t>
            </a:r>
            <a:r>
              <a:rPr lang="ru-RU" altLang="ru-RU" sz="1800" dirty="0"/>
              <a:t>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1800" dirty="0"/>
              <a:t> </a:t>
            </a:r>
            <a:r>
              <a:rPr lang="ru-RU" altLang="ru-RU" sz="1800" dirty="0" err="1"/>
              <a:t>this.s</a:t>
            </a:r>
            <a:r>
              <a:rPr lang="ru-RU" altLang="ru-RU" sz="1800" dirty="0"/>
              <a:t> = s;  </a:t>
            </a:r>
            <a:endParaRPr lang="ro-RO" altLang="ru-RU" sz="18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1800" dirty="0" err="1"/>
              <a:t>System.out.println</a:t>
            </a:r>
            <a:r>
              <a:rPr lang="ru-RU" altLang="ru-RU" sz="1800" dirty="0"/>
              <a:t>(</a:t>
            </a:r>
            <a:r>
              <a:rPr lang="en-US" altLang="ru-RU" dirty="0"/>
              <a:t>“</a:t>
            </a:r>
            <a:r>
              <a:rPr lang="ro-RO" altLang="ru-RU" sz="1800" dirty="0"/>
              <a:t>Constructor </a:t>
            </a:r>
            <a:r>
              <a:rPr lang="ru-RU" altLang="ru-RU" sz="1800" dirty="0" err="1"/>
              <a:t>String</a:t>
            </a:r>
            <a:r>
              <a:rPr lang="ru-RU" altLang="ru-RU" sz="1800" dirty="0"/>
              <a:t> &amp; </a:t>
            </a:r>
            <a:r>
              <a:rPr lang="ru-RU" altLang="ru-RU" sz="1800" dirty="0" err="1"/>
              <a:t>int</a:t>
            </a:r>
            <a:r>
              <a:rPr lang="ru-RU" altLang="ru-RU" sz="1800" dirty="0"/>
              <a:t> </a:t>
            </a:r>
            <a:r>
              <a:rPr lang="ru-RU" altLang="ru-RU" sz="1800" dirty="0" err="1"/>
              <a:t>arg</a:t>
            </a:r>
            <a:r>
              <a:rPr lang="en-US" altLang="ru-RU" sz="1800" dirty="0"/>
              <a:t>, s = </a:t>
            </a:r>
            <a:r>
              <a:rPr lang="en-US" altLang="ru-RU" dirty="0"/>
              <a:t>”</a:t>
            </a:r>
            <a:r>
              <a:rPr lang="ro-RO" altLang="ru-RU" sz="1800" dirty="0"/>
              <a:t> + s</a:t>
            </a:r>
            <a:r>
              <a:rPr lang="en-US" altLang="ru-RU" sz="1800" dirty="0"/>
              <a:t> + “</a:t>
            </a:r>
            <a:r>
              <a:rPr lang="en-US" altLang="ru-RU" sz="1800" dirty="0" err="1"/>
              <a:t>petalCount</a:t>
            </a:r>
            <a:r>
              <a:rPr lang="en-US" altLang="ru-RU" sz="1800" dirty="0"/>
              <a:t> = “ +</a:t>
            </a:r>
            <a:r>
              <a:rPr lang="en-US" altLang="ru-RU" sz="1800" dirty="0" err="1"/>
              <a:t>petalCount</a:t>
            </a:r>
            <a:r>
              <a:rPr lang="ru-RU" altLang="ru-RU" sz="1800" dirty="0"/>
              <a:t>); }</a:t>
            </a:r>
            <a:endParaRPr lang="ro-RO" altLang="ru-RU" sz="1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13787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4EC622-1644-4057-8130-5A1867370B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209006"/>
            <a:ext cx="8911687" cy="561703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Continiarea</a:t>
            </a:r>
            <a:r>
              <a:rPr lang="en-US" dirty="0"/>
              <a:t> </a:t>
            </a:r>
            <a:r>
              <a:rPr lang="en-US" dirty="0" err="1"/>
              <a:t>exemplului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3D2B60A-34EE-42E8-AEBE-553E18183F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175657"/>
            <a:ext cx="8915400" cy="519901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ro-RO" sz="1800" dirty="0"/>
              <a:t>		</a:t>
            </a:r>
            <a:r>
              <a:rPr lang="ru-RU" sz="1800" dirty="0" err="1"/>
              <a:t>Flower</a:t>
            </a:r>
            <a:r>
              <a:rPr lang="ru-RU" sz="1800" dirty="0"/>
              <a:t>() { </a:t>
            </a:r>
            <a:endParaRPr lang="ro-MD" sz="1800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ro-RO" sz="1800" dirty="0"/>
              <a:t>			</a:t>
            </a:r>
            <a:r>
              <a:rPr lang="ru-RU" sz="1800" dirty="0" err="1"/>
              <a:t>this</a:t>
            </a:r>
            <a:r>
              <a:rPr lang="ru-RU" sz="1800" dirty="0"/>
              <a:t>("</a:t>
            </a:r>
            <a:r>
              <a:rPr lang="ru-RU" sz="1800" dirty="0" err="1"/>
              <a:t>hi</a:t>
            </a:r>
            <a:r>
              <a:rPr lang="ru-RU" sz="1800" dirty="0"/>
              <a:t>", 47);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ro-RO" sz="1800" dirty="0"/>
              <a:t>			</a:t>
            </a:r>
            <a:r>
              <a:rPr lang="ru-RU" sz="1800" dirty="0" err="1"/>
              <a:t>System.out.println</a:t>
            </a:r>
            <a:r>
              <a:rPr lang="ru-RU" sz="1800" dirty="0"/>
              <a:t>( "</a:t>
            </a:r>
            <a:r>
              <a:rPr lang="ru-RU" sz="1800" dirty="0" err="1"/>
              <a:t>default</a:t>
            </a:r>
            <a:r>
              <a:rPr lang="ru-RU" sz="1800" dirty="0"/>
              <a:t> </a:t>
            </a:r>
            <a:r>
              <a:rPr lang="ru-RU" sz="1800" dirty="0" err="1"/>
              <a:t>constructor</a:t>
            </a:r>
            <a:r>
              <a:rPr lang="ru-RU" sz="1800" dirty="0"/>
              <a:t> (</a:t>
            </a:r>
            <a:r>
              <a:rPr lang="ru-RU" sz="1800" dirty="0" err="1"/>
              <a:t>no</a:t>
            </a:r>
            <a:r>
              <a:rPr lang="ru-RU" sz="1800" dirty="0"/>
              <a:t> </a:t>
            </a:r>
            <a:r>
              <a:rPr lang="ru-RU" sz="1800" dirty="0" err="1"/>
              <a:t>args</a:t>
            </a:r>
            <a:r>
              <a:rPr lang="ru-RU" sz="1800" dirty="0"/>
              <a:t>)"); </a:t>
            </a:r>
            <a:endParaRPr lang="ro-RO" sz="1800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ru-RU" sz="1800" dirty="0"/>
              <a:t>}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ro-RO" sz="1800" dirty="0"/>
              <a:t>		</a:t>
            </a:r>
            <a:r>
              <a:rPr lang="ru-RU" sz="1800" dirty="0" err="1"/>
              <a:t>void</a:t>
            </a:r>
            <a:r>
              <a:rPr lang="ru-RU" sz="1800" dirty="0"/>
              <a:t> </a:t>
            </a:r>
            <a:r>
              <a:rPr lang="ru-RU" sz="1800" dirty="0" err="1"/>
              <a:t>print</a:t>
            </a:r>
            <a:r>
              <a:rPr lang="ru-RU" sz="1800" dirty="0"/>
              <a:t>() {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ru-RU" sz="1800" dirty="0"/>
              <a:t> </a:t>
            </a:r>
            <a:r>
              <a:rPr lang="ro-RO" sz="1800" dirty="0"/>
              <a:t>			</a:t>
            </a:r>
            <a:r>
              <a:rPr lang="ru-RU" sz="1800" dirty="0"/>
              <a:t>//! </a:t>
            </a:r>
            <a:r>
              <a:rPr lang="ru-RU" sz="1800" dirty="0" err="1"/>
              <a:t>this</a:t>
            </a:r>
            <a:r>
              <a:rPr lang="ru-RU" sz="1800" dirty="0"/>
              <a:t>(11); // </a:t>
            </a:r>
            <a:r>
              <a:rPr lang="en-US" sz="1800" dirty="0"/>
              <a:t>nu se </a:t>
            </a:r>
            <a:r>
              <a:rPr lang="en-US" sz="1800" dirty="0" err="1"/>
              <a:t>poate</a:t>
            </a:r>
            <a:r>
              <a:rPr lang="en-US" sz="1800" dirty="0"/>
              <a:t> de </a:t>
            </a:r>
            <a:r>
              <a:rPr lang="en-US" sz="1800" dirty="0" err="1"/>
              <a:t>activat</a:t>
            </a:r>
            <a:r>
              <a:rPr lang="en-US" sz="1800" dirty="0"/>
              <a:t> </a:t>
            </a:r>
            <a:r>
              <a:rPr lang="ro-RO" sz="1800" dirty="0"/>
              <a:t>î</a:t>
            </a:r>
            <a:r>
              <a:rPr lang="en-US" sz="1800" dirty="0"/>
              <a:t>n </a:t>
            </a:r>
            <a:r>
              <a:rPr lang="en-US" sz="1800" dirty="0" err="1"/>
              <a:t>metod</a:t>
            </a:r>
            <a:r>
              <a:rPr lang="ro-RO" dirty="0"/>
              <a:t>ă</a:t>
            </a:r>
            <a:r>
              <a:rPr lang="ru-RU" sz="1800" dirty="0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ro-RO" sz="1800" dirty="0"/>
              <a:t>			</a:t>
            </a:r>
            <a:r>
              <a:rPr lang="ru-RU" sz="1800" dirty="0" err="1"/>
              <a:t>System.out.println</a:t>
            </a:r>
            <a:r>
              <a:rPr lang="ru-RU" sz="1800" dirty="0"/>
              <a:t>( "</a:t>
            </a:r>
            <a:r>
              <a:rPr lang="ru-RU" sz="1800" dirty="0" err="1"/>
              <a:t>petalCount</a:t>
            </a:r>
            <a:r>
              <a:rPr lang="ru-RU" sz="1800" dirty="0"/>
              <a:t> = " + </a:t>
            </a:r>
            <a:r>
              <a:rPr lang="ru-RU" sz="1800" dirty="0" err="1"/>
              <a:t>petalCount</a:t>
            </a:r>
            <a:r>
              <a:rPr lang="ru-RU" sz="1800" dirty="0"/>
              <a:t> + " s = "+ s); </a:t>
            </a:r>
            <a:endParaRPr lang="ro-RO" sz="1800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ru-RU" sz="1800" dirty="0"/>
              <a:t>}</a:t>
            </a:r>
            <a:endParaRPr lang="ro-MD" sz="1800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ru-RU" sz="1800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ru-RU" sz="1800" dirty="0"/>
              <a:t> </a:t>
            </a:r>
            <a:r>
              <a:rPr lang="ru-RU" sz="1800" dirty="0" err="1"/>
              <a:t>public</a:t>
            </a:r>
            <a:r>
              <a:rPr lang="ru-RU" sz="1800" dirty="0"/>
              <a:t> </a:t>
            </a:r>
            <a:r>
              <a:rPr lang="ru-RU" sz="1800" dirty="0" err="1"/>
              <a:t>static</a:t>
            </a:r>
            <a:r>
              <a:rPr lang="ru-RU" sz="1800" dirty="0"/>
              <a:t> </a:t>
            </a:r>
            <a:r>
              <a:rPr lang="ru-RU" sz="1800" dirty="0" err="1"/>
              <a:t>void</a:t>
            </a:r>
            <a:r>
              <a:rPr lang="ru-RU" sz="1800" dirty="0"/>
              <a:t> </a:t>
            </a:r>
            <a:r>
              <a:rPr lang="ru-RU" sz="1800" dirty="0" err="1"/>
              <a:t>main</a:t>
            </a:r>
            <a:r>
              <a:rPr lang="ru-RU" sz="1800" dirty="0"/>
              <a:t>(</a:t>
            </a:r>
            <a:r>
              <a:rPr lang="ru-RU" sz="1800" dirty="0" err="1"/>
              <a:t>String</a:t>
            </a:r>
            <a:r>
              <a:rPr lang="ru-RU" sz="1800" dirty="0"/>
              <a:t>[] </a:t>
            </a:r>
            <a:r>
              <a:rPr lang="ru-RU" sz="1800" dirty="0" err="1"/>
              <a:t>args</a:t>
            </a:r>
            <a:r>
              <a:rPr lang="ru-RU" sz="1800" dirty="0"/>
              <a:t>) {</a:t>
            </a:r>
            <a:endParaRPr lang="ro-RO" sz="1800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ro-RO" dirty="0"/>
              <a:t>			</a:t>
            </a:r>
            <a:r>
              <a:rPr lang="ru-RU" sz="1800" dirty="0"/>
              <a:t> </a:t>
            </a:r>
            <a:r>
              <a:rPr lang="ru-RU" sz="1800" dirty="0" err="1"/>
              <a:t>Flower</a:t>
            </a:r>
            <a:r>
              <a:rPr lang="ru-RU" sz="1800" dirty="0"/>
              <a:t> x = </a:t>
            </a:r>
            <a:r>
              <a:rPr lang="ru-RU" sz="1800" dirty="0" err="1"/>
              <a:t>new</a:t>
            </a:r>
            <a:r>
              <a:rPr lang="ru-RU" sz="1800" dirty="0"/>
              <a:t> </a:t>
            </a:r>
            <a:r>
              <a:rPr lang="ru-RU" sz="1800" dirty="0" err="1"/>
              <a:t>Flower</a:t>
            </a:r>
            <a:r>
              <a:rPr lang="ru-RU" sz="1800" dirty="0"/>
              <a:t>();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ro-RO" sz="1800" dirty="0"/>
              <a:t>			</a:t>
            </a:r>
            <a:r>
              <a:rPr lang="ru-RU" sz="1800" dirty="0"/>
              <a:t> </a:t>
            </a:r>
            <a:r>
              <a:rPr lang="ru-RU" sz="1800" dirty="0" err="1"/>
              <a:t>x.print</a:t>
            </a:r>
            <a:r>
              <a:rPr lang="ru-RU" sz="1800" dirty="0"/>
              <a:t>();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ru-RU" sz="1800" dirty="0"/>
              <a:t>} }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339592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779DFF-57C6-4F12-B726-654115420C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46599"/>
          </a:xfrm>
        </p:spPr>
        <p:txBody>
          <a:bodyPr>
            <a:normAutofit fontScale="90000"/>
          </a:bodyPr>
          <a:lstStyle/>
          <a:p>
            <a:r>
              <a:rPr lang="ro-RO" dirty="0"/>
              <a:t>  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A2F44DF-3292-4F69-ADF2-6084CC6112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dirty="0"/>
              <a:t>Rezultatul realizării: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Constr</a:t>
            </a:r>
            <a:r>
              <a:rPr lang="en-US" dirty="0"/>
              <a:t> int </a:t>
            </a:r>
            <a:r>
              <a:rPr lang="en-US" dirty="0" err="1"/>
              <a:t>arg</a:t>
            </a:r>
            <a:r>
              <a:rPr lang="en-US" dirty="0"/>
              <a:t> only, </a:t>
            </a:r>
            <a:r>
              <a:rPr lang="en-US" dirty="0" err="1"/>
              <a:t>petalCount</a:t>
            </a:r>
            <a:r>
              <a:rPr lang="en-US" dirty="0"/>
              <a:t>= 47</a:t>
            </a:r>
          </a:p>
          <a:p>
            <a:r>
              <a:rPr lang="en-US" dirty="0"/>
              <a:t>Constructor String &amp; int </a:t>
            </a:r>
            <a:r>
              <a:rPr lang="en-US" dirty="0" err="1"/>
              <a:t>arg</a:t>
            </a:r>
            <a:r>
              <a:rPr lang="en-US" dirty="0"/>
              <a:t>, s = hi</a:t>
            </a:r>
          </a:p>
          <a:p>
            <a:r>
              <a:rPr lang="en-US" dirty="0"/>
              <a:t>default constructor (no </a:t>
            </a:r>
            <a:r>
              <a:rPr lang="en-US" dirty="0" err="1"/>
              <a:t>args</a:t>
            </a:r>
            <a:r>
              <a:rPr lang="en-US" dirty="0"/>
              <a:t>)</a:t>
            </a:r>
          </a:p>
          <a:p>
            <a:r>
              <a:rPr lang="en-US" dirty="0" err="1"/>
              <a:t>petalCount</a:t>
            </a:r>
            <a:r>
              <a:rPr lang="en-US" dirty="0"/>
              <a:t> = 47 s = </a:t>
            </a:r>
            <a:r>
              <a:rPr lang="en-US" dirty="0" err="1"/>
              <a:t>hipetalCount</a:t>
            </a:r>
            <a:r>
              <a:rPr lang="en-US" dirty="0"/>
              <a:t> = 47</a:t>
            </a:r>
            <a:endParaRPr lang="ro-RO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77456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11DB2D-DBF0-45F5-8A6B-49C310316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525421"/>
          </a:xfrm>
        </p:spPr>
        <p:txBody>
          <a:bodyPr>
            <a:normAutofit fontScale="90000"/>
          </a:bodyPr>
          <a:lstStyle/>
          <a:p>
            <a:r>
              <a:rPr lang="ro-MD" dirty="0"/>
              <a:t>Suprascrierea</a:t>
            </a:r>
            <a:r>
              <a:rPr lang="en-US" dirty="0"/>
              <a:t> </a:t>
            </a:r>
            <a:r>
              <a:rPr lang="ro-RO" dirty="0"/>
              <a:t>și supraîncărcarea</a:t>
            </a:r>
            <a:r>
              <a:rPr lang="ro-MD" dirty="0"/>
              <a:t> metodelor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69D1E92-35E5-4863-8BFB-1424C00CAA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619794"/>
            <a:ext cx="8915400" cy="4872446"/>
          </a:xfrm>
        </p:spPr>
        <p:txBody>
          <a:bodyPr>
            <a:normAutofit/>
          </a:bodyPr>
          <a:lstStyle/>
          <a:p>
            <a:r>
              <a:rPr lang="en-US" dirty="0"/>
              <a:t>class Base</a:t>
            </a:r>
          </a:p>
          <a:p>
            <a:r>
              <a:rPr lang="en-US" dirty="0"/>
              <a:t>{</a:t>
            </a:r>
          </a:p>
          <a:p>
            <a:r>
              <a:rPr lang="en-US" dirty="0"/>
              <a:t> public int field;</a:t>
            </a:r>
          </a:p>
          <a:p>
            <a:r>
              <a:rPr lang="en-US" dirty="0"/>
              <a:t> public   Base() {</a:t>
            </a:r>
          </a:p>
          <a:p>
            <a:r>
              <a:rPr lang="en-US" dirty="0"/>
              <a:t>	 field = 0;</a:t>
            </a:r>
          </a:p>
          <a:p>
            <a:r>
              <a:rPr lang="en-US" dirty="0"/>
              <a:t> }</a:t>
            </a:r>
          </a:p>
          <a:p>
            <a:r>
              <a:rPr lang="en-US" dirty="0"/>
              <a:t> public  Base(int d) {</a:t>
            </a:r>
          </a:p>
          <a:p>
            <a:r>
              <a:rPr lang="en-US" dirty="0"/>
              <a:t>	 field = d;</a:t>
            </a:r>
          </a:p>
          <a:p>
            <a:r>
              <a:rPr lang="en-US" dirty="0"/>
              <a:t> }</a:t>
            </a:r>
          </a:p>
          <a:p>
            <a:r>
              <a:rPr lang="en-US" dirty="0"/>
              <a:t> public int </a:t>
            </a:r>
            <a:r>
              <a:rPr lang="en-US" dirty="0" err="1"/>
              <a:t>getField</a:t>
            </a:r>
            <a:r>
              <a:rPr lang="en-US" dirty="0"/>
              <a:t>() {</a:t>
            </a:r>
          </a:p>
          <a:p>
            <a:r>
              <a:rPr lang="en-US" dirty="0"/>
              <a:t> return field;</a:t>
            </a:r>
          </a:p>
          <a:p>
            <a:r>
              <a:rPr lang="en-US" dirty="0"/>
              <a:t> }}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70229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7720B20-01AD-4F1D-8AC2-0386261178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431074"/>
            <a:ext cx="8911687" cy="515704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continuare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B0A11D1-16F5-41AC-BD17-AC4D295A9F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097280"/>
            <a:ext cx="8915400" cy="5564776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class Sub extends Base</a:t>
            </a:r>
          </a:p>
          <a:p>
            <a:r>
              <a:rPr lang="en-US" dirty="0"/>
              <a:t>{</a:t>
            </a:r>
          </a:p>
          <a:p>
            <a:r>
              <a:rPr lang="en-US" dirty="0"/>
              <a:t> public int field;</a:t>
            </a:r>
          </a:p>
          <a:p>
            <a:r>
              <a:rPr lang="en-US" dirty="0"/>
              <a:t> double count;</a:t>
            </a:r>
          </a:p>
          <a:p>
            <a:r>
              <a:rPr lang="en-US" dirty="0"/>
              <a:t> public Sub() {</a:t>
            </a:r>
          </a:p>
          <a:p>
            <a:r>
              <a:rPr lang="en-US" dirty="0"/>
              <a:t>	 field = 1;</a:t>
            </a:r>
          </a:p>
          <a:p>
            <a:r>
              <a:rPr lang="en-US" dirty="0"/>
              <a:t>	 count = 2;</a:t>
            </a:r>
          </a:p>
          <a:p>
            <a:r>
              <a:rPr lang="en-US" dirty="0"/>
              <a:t> }</a:t>
            </a:r>
          </a:p>
          <a:p>
            <a:r>
              <a:rPr lang="en-US" dirty="0"/>
              <a:t> public  Sub(int field, double count) {</a:t>
            </a:r>
          </a:p>
          <a:p>
            <a:r>
              <a:rPr lang="en-US" dirty="0"/>
              <a:t>	 super(field);</a:t>
            </a:r>
          </a:p>
          <a:p>
            <a:r>
              <a:rPr lang="en-US" dirty="0"/>
              <a:t>	//</a:t>
            </a:r>
            <a:r>
              <a:rPr lang="en-US" dirty="0" err="1"/>
              <a:t>this.field</a:t>
            </a:r>
            <a:r>
              <a:rPr lang="en-US" dirty="0"/>
              <a:t> = field;</a:t>
            </a:r>
          </a:p>
          <a:p>
            <a:r>
              <a:rPr lang="en-US" dirty="0"/>
              <a:t>	</a:t>
            </a:r>
            <a:r>
              <a:rPr lang="en-US" dirty="0" err="1"/>
              <a:t>this.count</a:t>
            </a:r>
            <a:r>
              <a:rPr lang="en-US" dirty="0"/>
              <a:t> = count;</a:t>
            </a:r>
          </a:p>
          <a:p>
            <a:r>
              <a:rPr lang="en-US" dirty="0"/>
              <a:t> }</a:t>
            </a:r>
          </a:p>
          <a:p>
            <a:r>
              <a:rPr lang="en-US" dirty="0"/>
              <a:t> public int </a:t>
            </a:r>
            <a:r>
              <a:rPr lang="en-US" dirty="0" err="1"/>
              <a:t>getField</a:t>
            </a:r>
            <a:r>
              <a:rPr lang="en-US" dirty="0"/>
              <a:t>() {</a:t>
            </a:r>
          </a:p>
          <a:p>
            <a:r>
              <a:rPr lang="en-US" dirty="0"/>
              <a:t>     return field; </a:t>
            </a:r>
          </a:p>
          <a:p>
            <a:r>
              <a:rPr lang="en-US" dirty="0"/>
              <a:t> }}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9024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11DD6F-BCD8-47F3-BB25-B120604A3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551547"/>
          </a:xfrm>
        </p:spPr>
        <p:txBody>
          <a:bodyPr>
            <a:normAutofit fontScale="90000"/>
          </a:bodyPr>
          <a:lstStyle/>
          <a:p>
            <a:r>
              <a:rPr lang="ro-MD" sz="3600" dirty="0"/>
              <a:t>Comportarea constructorilor la </a:t>
            </a:r>
            <a:r>
              <a:rPr lang="ro-MD" sz="3600" dirty="0" err="1"/>
              <a:t>moșrenire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1B3F683-A8D8-4246-9265-1365E1C1CE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358537"/>
            <a:ext cx="8915400" cy="5329646"/>
          </a:xfrm>
        </p:spPr>
        <p:txBody>
          <a:bodyPr>
            <a:normAutofit/>
          </a:bodyPr>
          <a:lstStyle/>
          <a:p>
            <a:r>
              <a:rPr lang="ro-RO" b="1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D</a:t>
            </a:r>
            <a:r>
              <a:rPr lang="ro-RO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acă </a:t>
            </a:r>
            <a:r>
              <a:rPr lang="ro-RO" dirty="0" err="1">
                <a:solidFill>
                  <a:srgbClr val="333333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intr</a:t>
            </a:r>
            <a:r>
              <a:rPr lang="ro-RO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-un constructor nu </a:t>
            </a:r>
            <a:r>
              <a:rPr lang="ro-RO" dirty="0" err="1">
                <a:solidFill>
                  <a:srgbClr val="333333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utilizati</a:t>
            </a:r>
            <a:r>
              <a:rPr lang="ro-RO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 nici </a:t>
            </a:r>
            <a:r>
              <a:rPr lang="ro-RO" b="1" dirty="0" err="1">
                <a:solidFill>
                  <a:srgbClr val="333333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this</a:t>
            </a:r>
            <a:r>
              <a:rPr lang="ro-RO" b="1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()</a:t>
            </a:r>
            <a:r>
              <a:rPr lang="ro-RO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 nici </a:t>
            </a:r>
            <a:r>
              <a:rPr lang="ro-RO" b="1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super()</a:t>
            </a:r>
            <a:r>
              <a:rPr lang="ro-RO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 , compilatorul va face implicit apelul </a:t>
            </a:r>
            <a:r>
              <a:rPr lang="ro-RO" dirty="0" err="1">
                <a:solidFill>
                  <a:srgbClr val="333333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catre</a:t>
            </a:r>
            <a:r>
              <a:rPr lang="en-US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 </a:t>
            </a:r>
            <a:r>
              <a:rPr lang="en-US" b="1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super()</a:t>
            </a:r>
          </a:p>
          <a:p>
            <a:r>
              <a:rPr lang="en-US" b="1" dirty="0">
                <a:solidFill>
                  <a:srgbClr val="333333"/>
                </a:solidFill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S</a:t>
            </a:r>
            <a:r>
              <a:rPr lang="ro-RO" dirty="0" err="1">
                <a:solidFill>
                  <a:srgbClr val="333333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emnificatorul</a:t>
            </a:r>
            <a:r>
              <a:rPr lang="en-US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 </a:t>
            </a:r>
            <a:r>
              <a:rPr lang="en-US" b="1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super</a:t>
            </a:r>
            <a:r>
              <a:rPr lang="en-US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 serve</a:t>
            </a:r>
            <a:r>
              <a:rPr lang="ro-RO" dirty="0" err="1">
                <a:solidFill>
                  <a:srgbClr val="333333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ște</a:t>
            </a:r>
            <a:r>
              <a:rPr lang="ro-RO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 pentru a activa constructorul unei clase părinte  în altă clasă derivată</a:t>
            </a:r>
          </a:p>
          <a:p>
            <a:r>
              <a:rPr lang="ro-RO" b="1" dirty="0">
                <a:solidFill>
                  <a:srgbClr val="555555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C</a:t>
            </a:r>
            <a:r>
              <a:rPr lang="ro-RO" dirty="0">
                <a:solidFill>
                  <a:srgbClr val="555555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ompilatorul la </a:t>
            </a:r>
            <a:r>
              <a:rPr lang="ro-RO" dirty="0" err="1">
                <a:solidFill>
                  <a:srgbClr val="555555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ințializarea</a:t>
            </a:r>
            <a:r>
              <a:rPr lang="ro-RO" dirty="0">
                <a:solidFill>
                  <a:srgbClr val="555555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 obiectului, dacă  </a:t>
            </a:r>
            <a:r>
              <a:rPr lang="en-US" dirty="0" err="1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în</a:t>
            </a:r>
            <a:r>
              <a:rPr lang="en-US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clasă</a:t>
            </a:r>
            <a:r>
              <a:rPr lang="ru-RU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nu</a:t>
            </a:r>
            <a:r>
              <a:rPr lang="ru-RU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ro-RO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este</a:t>
            </a:r>
            <a:r>
              <a:rPr lang="ru-RU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crea</a:t>
            </a:r>
            <a:r>
              <a:rPr lang="ro-RO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t</a:t>
            </a:r>
            <a:r>
              <a:rPr lang="ru-RU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constructor</a:t>
            </a:r>
            <a:r>
              <a:rPr lang="ro-RO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, creează un </a:t>
            </a:r>
            <a:r>
              <a:rPr lang="ro-RO" dirty="0" err="1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consctuctor</a:t>
            </a:r>
            <a:r>
              <a:rPr lang="ro-RO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 implicit (</a:t>
            </a:r>
            <a:r>
              <a:rPr lang="ro-RO" b="1" dirty="0" err="1">
                <a:solidFill>
                  <a:srgbClr val="555555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default</a:t>
            </a:r>
            <a:r>
              <a:rPr lang="ro-RO" b="1" dirty="0">
                <a:solidFill>
                  <a:srgbClr val="555555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 constructor)</a:t>
            </a:r>
          </a:p>
          <a:p>
            <a:r>
              <a:rPr lang="en-US" b="1" dirty="0">
                <a:solidFill>
                  <a:srgbClr val="333333"/>
                </a:solidFill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S</a:t>
            </a:r>
            <a:r>
              <a:rPr lang="ro-RO" dirty="0" err="1">
                <a:solidFill>
                  <a:srgbClr val="333333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emnificatorul</a:t>
            </a:r>
            <a:r>
              <a:rPr lang="en-US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 </a:t>
            </a:r>
            <a:r>
              <a:rPr lang="ro-RO" b="1" dirty="0" err="1">
                <a:solidFill>
                  <a:srgbClr val="333333"/>
                </a:solidFill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new</a:t>
            </a:r>
            <a:r>
              <a:rPr lang="en-US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 serve</a:t>
            </a:r>
            <a:r>
              <a:rPr lang="ro-RO" dirty="0" err="1">
                <a:solidFill>
                  <a:srgbClr val="333333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ște</a:t>
            </a:r>
            <a:r>
              <a:rPr lang="ro-RO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 pentru a activa constructorul unei clase   în altă clasă</a:t>
            </a:r>
          </a:p>
          <a:p>
            <a:r>
              <a:rPr lang="en-US" b="1" dirty="0">
                <a:solidFill>
                  <a:srgbClr val="333333"/>
                </a:solidFill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S</a:t>
            </a:r>
            <a:r>
              <a:rPr lang="ro-RO" dirty="0" err="1">
                <a:solidFill>
                  <a:srgbClr val="333333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emnificatorul</a:t>
            </a:r>
            <a:r>
              <a:rPr lang="en-US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 </a:t>
            </a:r>
            <a:r>
              <a:rPr lang="ro-RO" b="1" dirty="0" err="1">
                <a:solidFill>
                  <a:srgbClr val="333333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this</a:t>
            </a:r>
            <a:r>
              <a:rPr lang="en-US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 serve</a:t>
            </a:r>
            <a:r>
              <a:rPr lang="ro-RO" dirty="0" err="1">
                <a:solidFill>
                  <a:srgbClr val="333333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ște</a:t>
            </a:r>
            <a:r>
              <a:rPr lang="ro-RO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 pentru a activa un constructor din </a:t>
            </a:r>
            <a:r>
              <a:rPr lang="ro-RO" dirty="0" err="1">
                <a:solidFill>
                  <a:srgbClr val="333333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altcosructor</a:t>
            </a:r>
            <a:r>
              <a:rPr lang="ro-RO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 a </a:t>
            </a:r>
            <a:r>
              <a:rPr lang="ro-RO" dirty="0" err="1">
                <a:solidFill>
                  <a:srgbClr val="333333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ceiaș</a:t>
            </a:r>
            <a:r>
              <a:rPr lang="ro-RO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 clase</a:t>
            </a:r>
          </a:p>
          <a:p>
            <a:r>
              <a:rPr lang="ro-RO" b="1" i="0" dirty="0">
                <a:solidFill>
                  <a:srgbClr val="000000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O</a:t>
            </a:r>
            <a:r>
              <a:rPr lang="ro-RO" b="0" i="0" dirty="0">
                <a:solidFill>
                  <a:srgbClr val="000000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biectele </a:t>
            </a:r>
            <a:r>
              <a:rPr lang="ro-RO" b="0" i="0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standarte</a:t>
            </a:r>
            <a:r>
              <a:rPr lang="ro-RO" b="0" i="0" dirty="0">
                <a:solidFill>
                  <a:srgbClr val="000000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 sunt inițializate implicit după creare  de constructorul implicit cu valori </a:t>
            </a:r>
            <a:r>
              <a:rPr lang="ro-RO" b="0" i="0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standarte</a:t>
            </a:r>
            <a:r>
              <a:rPr lang="ro-RO" b="0" i="0" dirty="0">
                <a:solidFill>
                  <a:srgbClr val="000000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, corespunzătoare tipului (</a:t>
            </a:r>
            <a:r>
              <a:rPr lang="ro-RO" b="1" i="0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null</a:t>
            </a:r>
            <a:r>
              <a:rPr lang="ro-RO" b="1" i="0" dirty="0">
                <a:solidFill>
                  <a:srgbClr val="000000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, false, 0, 0.0</a:t>
            </a:r>
            <a:r>
              <a:rPr lang="ro-RO" b="0" i="0" dirty="0">
                <a:solidFill>
                  <a:srgbClr val="000000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 )</a:t>
            </a:r>
          </a:p>
          <a:p>
            <a:r>
              <a:rPr lang="ro-RO" b="1" dirty="0">
                <a:solidFill>
                  <a:srgbClr val="000000"/>
                </a:solidFill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D</a:t>
            </a:r>
            <a:r>
              <a:rPr lang="ro-RO" dirty="0">
                <a:solidFill>
                  <a:srgbClr val="000000"/>
                </a:solidFill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acă în clasă este creat un constructor, cel implicit nu mai este cerat de compilator</a:t>
            </a:r>
          </a:p>
          <a:p>
            <a:r>
              <a:rPr lang="ro-RO" b="1" dirty="0">
                <a:solidFill>
                  <a:schemeClr val="tx1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L</a:t>
            </a:r>
            <a:r>
              <a:rPr lang="ro-RO" dirty="0">
                <a:solidFill>
                  <a:schemeClr val="tx1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a</a:t>
            </a:r>
            <a:r>
              <a:rPr lang="ro-RO" b="1" dirty="0">
                <a:solidFill>
                  <a:schemeClr val="tx1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 </a:t>
            </a:r>
            <a:r>
              <a:rPr lang="ro-RO" dirty="0">
                <a:solidFill>
                  <a:schemeClr val="tx1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declarare constructorii nu pot primi așa atribute ca  </a:t>
            </a:r>
            <a:r>
              <a:rPr lang="ro-RO" b="1" dirty="0">
                <a:solidFill>
                  <a:schemeClr val="tx1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static</a:t>
            </a:r>
            <a:r>
              <a:rPr lang="ro-RO" dirty="0">
                <a:solidFill>
                  <a:schemeClr val="tx1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, </a:t>
            </a:r>
            <a:r>
              <a:rPr lang="ro-RO" b="1" dirty="0">
                <a:solidFill>
                  <a:schemeClr val="tx1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final, abstract</a:t>
            </a:r>
          </a:p>
        </p:txBody>
      </p:sp>
    </p:spTree>
    <p:extLst>
      <p:ext uri="{BB962C8B-B14F-4D97-AF65-F5344CB8AC3E}">
        <p14:creationId xmlns:p14="http://schemas.microsoft.com/office/powerpoint/2010/main" val="13850165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B32477-5FA0-4E89-9E7C-4681100736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248194"/>
            <a:ext cx="8911687" cy="698584"/>
          </a:xfrm>
        </p:spPr>
        <p:txBody>
          <a:bodyPr/>
          <a:lstStyle/>
          <a:p>
            <a:r>
              <a:rPr lang="en-US" dirty="0" err="1"/>
              <a:t>continuare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9381A7E-CA8C-44C1-88F4-6D13A9B8F6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110343"/>
            <a:ext cx="8915400" cy="5499463"/>
          </a:xfrm>
        </p:spPr>
        <p:txBody>
          <a:bodyPr>
            <a:normAutofit fontScale="92500" lnSpcReduction="10000"/>
          </a:bodyPr>
          <a:lstStyle/>
          <a:p>
            <a:r>
              <a:rPr lang="ro-RO" dirty="0"/>
              <a:t>public </a:t>
            </a:r>
            <a:r>
              <a:rPr lang="ro-RO" dirty="0" err="1"/>
              <a:t>class</a:t>
            </a:r>
            <a:r>
              <a:rPr lang="ro-RO" dirty="0"/>
              <a:t> </a:t>
            </a:r>
            <a:r>
              <a:rPr lang="ro-RO" dirty="0" err="1"/>
              <a:t>BazaTest</a:t>
            </a:r>
            <a:r>
              <a:rPr lang="ro-RO" dirty="0"/>
              <a:t>{</a:t>
            </a:r>
          </a:p>
          <a:p>
            <a:r>
              <a:rPr lang="ro-RO" dirty="0"/>
              <a:t>public static </a:t>
            </a:r>
            <a:r>
              <a:rPr lang="ro-RO" dirty="0" err="1"/>
              <a:t>void</a:t>
            </a:r>
            <a:r>
              <a:rPr lang="ro-RO" dirty="0"/>
              <a:t> </a:t>
            </a:r>
            <a:r>
              <a:rPr lang="ro-RO" dirty="0" err="1"/>
              <a:t>main</a:t>
            </a:r>
            <a:r>
              <a:rPr lang="ro-RO" dirty="0"/>
              <a:t>(</a:t>
            </a:r>
            <a:r>
              <a:rPr lang="ro-RO" dirty="0" err="1"/>
              <a:t>String</a:t>
            </a:r>
            <a:r>
              <a:rPr lang="ro-RO" dirty="0"/>
              <a:t>[] </a:t>
            </a:r>
            <a:r>
              <a:rPr lang="ro-RO" dirty="0" err="1"/>
              <a:t>args</a:t>
            </a:r>
            <a:r>
              <a:rPr lang="ro-RO" dirty="0"/>
              <a:t>) {</a:t>
            </a:r>
          </a:p>
          <a:p>
            <a:r>
              <a:rPr lang="ro-RO" dirty="0"/>
              <a:t>//Sub q = </a:t>
            </a:r>
            <a:r>
              <a:rPr lang="ro-RO" dirty="0" err="1"/>
              <a:t>new</a:t>
            </a:r>
            <a:r>
              <a:rPr lang="ro-RO" dirty="0"/>
              <a:t> </a:t>
            </a:r>
            <a:r>
              <a:rPr lang="ro-RO" dirty="0" err="1"/>
              <a:t>Base</a:t>
            </a:r>
            <a:r>
              <a:rPr lang="ro-RO" dirty="0"/>
              <a:t>();</a:t>
            </a:r>
          </a:p>
          <a:p>
            <a:r>
              <a:rPr lang="ro-RO" dirty="0"/>
              <a:t>Sub s = </a:t>
            </a:r>
            <a:r>
              <a:rPr lang="ro-RO" dirty="0" err="1"/>
              <a:t>new</a:t>
            </a:r>
            <a:r>
              <a:rPr lang="ro-RO" dirty="0"/>
              <a:t> Sub();</a:t>
            </a:r>
          </a:p>
          <a:p>
            <a:r>
              <a:rPr lang="ro-RO" dirty="0" err="1"/>
              <a:t>Base</a:t>
            </a:r>
            <a:r>
              <a:rPr lang="ro-RO" dirty="0"/>
              <a:t> b = s;</a:t>
            </a:r>
          </a:p>
          <a:p>
            <a:r>
              <a:rPr lang="ro-RO" dirty="0" err="1"/>
              <a:t>Base</a:t>
            </a:r>
            <a:r>
              <a:rPr lang="ro-RO" dirty="0"/>
              <a:t> c = </a:t>
            </a:r>
            <a:r>
              <a:rPr lang="ro-RO" dirty="0" err="1"/>
              <a:t>new</a:t>
            </a:r>
            <a:r>
              <a:rPr lang="ro-RO" dirty="0"/>
              <a:t> </a:t>
            </a:r>
            <a:r>
              <a:rPr lang="ro-RO" dirty="0" err="1"/>
              <a:t>Base</a:t>
            </a:r>
            <a:r>
              <a:rPr lang="ro-RO" dirty="0"/>
              <a:t>(10);</a:t>
            </a:r>
          </a:p>
          <a:p>
            <a:r>
              <a:rPr lang="ro-RO" dirty="0" err="1"/>
              <a:t>Base</a:t>
            </a:r>
            <a:r>
              <a:rPr lang="ro-RO" dirty="0"/>
              <a:t> m = </a:t>
            </a:r>
            <a:r>
              <a:rPr lang="ro-RO" dirty="0" err="1"/>
              <a:t>new</a:t>
            </a:r>
            <a:r>
              <a:rPr lang="ro-RO" dirty="0"/>
              <a:t> Sub();</a:t>
            </a:r>
          </a:p>
          <a:p>
            <a:r>
              <a:rPr lang="ro-RO" dirty="0"/>
              <a:t>Sub d = </a:t>
            </a:r>
            <a:r>
              <a:rPr lang="ro-RO" dirty="0" err="1"/>
              <a:t>new</a:t>
            </a:r>
            <a:r>
              <a:rPr lang="ro-RO" dirty="0"/>
              <a:t> Sub(30, 50);</a:t>
            </a:r>
          </a:p>
          <a:p>
            <a:r>
              <a:rPr lang="ro-RO" dirty="0" err="1"/>
              <a:t>System.out.println</a:t>
            </a:r>
            <a:r>
              <a:rPr lang="ro-RO" dirty="0"/>
              <a:t>(</a:t>
            </a:r>
            <a:r>
              <a:rPr lang="ro-RO" dirty="0" err="1"/>
              <a:t>s.field</a:t>
            </a:r>
            <a:r>
              <a:rPr lang="ro-RO" dirty="0"/>
              <a:t>); </a:t>
            </a:r>
          </a:p>
          <a:p>
            <a:r>
              <a:rPr lang="ro-RO" dirty="0" err="1"/>
              <a:t>System.out.println</a:t>
            </a:r>
            <a:r>
              <a:rPr lang="ro-RO" dirty="0"/>
              <a:t>(</a:t>
            </a:r>
            <a:r>
              <a:rPr lang="ro-RO" dirty="0" err="1"/>
              <a:t>b.field</a:t>
            </a:r>
            <a:r>
              <a:rPr lang="ro-RO" dirty="0"/>
              <a:t>); </a:t>
            </a:r>
          </a:p>
          <a:p>
            <a:r>
              <a:rPr lang="ro-RO" dirty="0" err="1"/>
              <a:t>System.out.println</a:t>
            </a:r>
            <a:r>
              <a:rPr lang="ro-RO" dirty="0"/>
              <a:t>(</a:t>
            </a:r>
            <a:r>
              <a:rPr lang="ro-RO" dirty="0" err="1"/>
              <a:t>c.field</a:t>
            </a:r>
            <a:r>
              <a:rPr lang="ro-RO" dirty="0"/>
              <a:t>); </a:t>
            </a:r>
          </a:p>
          <a:p>
            <a:r>
              <a:rPr lang="ro-RO" dirty="0" err="1"/>
              <a:t>System.out.println</a:t>
            </a:r>
            <a:r>
              <a:rPr lang="ro-RO" dirty="0"/>
              <a:t>(</a:t>
            </a:r>
            <a:r>
              <a:rPr lang="ro-RO" dirty="0" err="1"/>
              <a:t>d.field</a:t>
            </a:r>
            <a:r>
              <a:rPr lang="ro-RO" dirty="0"/>
              <a:t>); </a:t>
            </a:r>
          </a:p>
          <a:p>
            <a:r>
              <a:rPr lang="ro-RO" dirty="0" err="1"/>
              <a:t>System.out.println</a:t>
            </a:r>
            <a:r>
              <a:rPr lang="ro-RO" dirty="0"/>
              <a:t>(</a:t>
            </a:r>
            <a:r>
              <a:rPr lang="ro-RO" dirty="0" err="1"/>
              <a:t>b.getField</a:t>
            </a:r>
            <a:r>
              <a:rPr lang="ro-RO" dirty="0"/>
              <a:t>());</a:t>
            </a:r>
          </a:p>
          <a:p>
            <a:r>
              <a:rPr lang="ro-RO" dirty="0" err="1"/>
              <a:t>System.out.println</a:t>
            </a:r>
            <a:r>
              <a:rPr lang="ro-RO" dirty="0"/>
              <a:t>(</a:t>
            </a:r>
            <a:r>
              <a:rPr lang="ro-RO" dirty="0" err="1"/>
              <a:t>s.getField</a:t>
            </a:r>
            <a:r>
              <a:rPr lang="ro-RO" dirty="0"/>
              <a:t>());</a:t>
            </a:r>
          </a:p>
          <a:p>
            <a:r>
              <a:rPr lang="ro-RO" dirty="0"/>
              <a:t>        }}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67675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187CCE-DD2A-4D52-97D7-11C9D5BAC2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322668"/>
          </a:xfrm>
        </p:spPr>
        <p:txBody>
          <a:bodyPr>
            <a:normAutofit fontScale="90000"/>
          </a:bodyPr>
          <a:lstStyle/>
          <a:p>
            <a:r>
              <a:rPr lang="en-US" dirty="0"/>
              <a:t>   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37F3966-F9B8-416F-B23C-0E863FCF6C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Rezultatul</a:t>
            </a:r>
            <a:r>
              <a:rPr lang="en-US" dirty="0"/>
              <a:t> </a:t>
            </a:r>
            <a:r>
              <a:rPr lang="en-US" dirty="0" err="1"/>
              <a:t>ealiz</a:t>
            </a:r>
            <a:r>
              <a:rPr lang="ro-RO" dirty="0" err="1"/>
              <a:t>ării</a:t>
            </a:r>
            <a:r>
              <a:rPr lang="ro-RO" dirty="0"/>
              <a:t>:</a:t>
            </a:r>
          </a:p>
          <a:p>
            <a:endParaRPr lang="ro-RO" dirty="0"/>
          </a:p>
          <a:p>
            <a:r>
              <a:rPr lang="ru-RU" dirty="0"/>
              <a:t>1</a:t>
            </a:r>
          </a:p>
          <a:p>
            <a:r>
              <a:rPr lang="ru-RU" dirty="0"/>
              <a:t>0</a:t>
            </a:r>
          </a:p>
          <a:p>
            <a:r>
              <a:rPr lang="ru-RU" dirty="0"/>
              <a:t>10</a:t>
            </a:r>
          </a:p>
          <a:p>
            <a:r>
              <a:rPr lang="ru-RU" dirty="0"/>
              <a:t>0</a:t>
            </a:r>
          </a:p>
          <a:p>
            <a:r>
              <a:rPr lang="ru-RU" dirty="0"/>
              <a:t>1</a:t>
            </a:r>
          </a:p>
          <a:p>
            <a:r>
              <a:rPr lang="ru-RU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2575137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98612"/>
            <a:ext cx="8911687" cy="591670"/>
          </a:xfrm>
        </p:spPr>
        <p:txBody>
          <a:bodyPr>
            <a:normAutofit/>
          </a:bodyPr>
          <a:lstStyle/>
          <a:p>
            <a:r>
              <a:rPr lang="en-US" sz="3200" dirty="0" err="1"/>
              <a:t>Exemplu</a:t>
            </a:r>
            <a:endParaRPr lang="en-US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46729" y="1703293"/>
            <a:ext cx="9657883" cy="4858871"/>
          </a:xfrm>
        </p:spPr>
        <p:txBody>
          <a:bodyPr>
            <a:normAutofit/>
          </a:bodyPr>
          <a:lstStyle/>
          <a:p>
            <a:r>
              <a:rPr lang="en-US" dirty="0"/>
              <a:t>class Superclass1 {</a:t>
            </a:r>
          </a:p>
          <a:p>
            <a:r>
              <a:rPr lang="en-US" dirty="0"/>
              <a:t>    public Superclass1() {</a:t>
            </a:r>
          </a:p>
          <a:p>
            <a:r>
              <a:rPr lang="en-US" dirty="0"/>
              <a:t>       </a:t>
            </a:r>
            <a:r>
              <a:rPr lang="en-US" dirty="0" err="1"/>
              <a:t>System.out.println</a:t>
            </a:r>
            <a:r>
              <a:rPr lang="en-US" dirty="0"/>
              <a:t>(" Superclass1 constructor");</a:t>
            </a:r>
          </a:p>
          <a:p>
            <a:r>
              <a:rPr lang="en-US" dirty="0"/>
              <a:t>    }</a:t>
            </a:r>
          </a:p>
          <a:p>
            <a:r>
              <a:rPr lang="en-US" dirty="0"/>
              <a:t> </a:t>
            </a:r>
          </a:p>
          <a:p>
            <a:r>
              <a:rPr lang="en-US" dirty="0"/>
              <a:t>    public Superclass1(</a:t>
            </a:r>
            <a:r>
              <a:rPr lang="en-US" dirty="0" err="1"/>
              <a:t>int</a:t>
            </a:r>
            <a:r>
              <a:rPr lang="en-US" dirty="0"/>
              <a:t> a) {</a:t>
            </a:r>
          </a:p>
          <a:p>
            <a:r>
              <a:rPr lang="en-US" dirty="0"/>
              <a:t> </a:t>
            </a:r>
            <a:r>
              <a:rPr lang="en-US" dirty="0" err="1"/>
              <a:t>System.out.println</a:t>
            </a:r>
            <a:r>
              <a:rPr lang="en-US" dirty="0"/>
              <a:t>(" Superclass1 constructor with one integer argument</a:t>
            </a:r>
            <a:r>
              <a:rPr lang="ro-MD" dirty="0"/>
              <a:t> </a:t>
            </a:r>
            <a:r>
              <a:rPr lang="en-US" dirty="0"/>
              <a:t>„</a:t>
            </a:r>
            <a:r>
              <a:rPr lang="ro-MD" dirty="0"/>
              <a:t> +a</a:t>
            </a:r>
            <a:r>
              <a:rPr lang="en-US" dirty="0"/>
              <a:t>);</a:t>
            </a:r>
          </a:p>
          <a:p>
            <a:r>
              <a:rPr lang="en-US" dirty="0"/>
              <a:t>    }</a:t>
            </a:r>
          </a:p>
          <a:p>
            <a:r>
              <a:rPr lang="en-US" dirty="0"/>
              <a:t>}</a:t>
            </a:r>
          </a:p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600967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182881"/>
            <a:ext cx="8911687" cy="431073"/>
          </a:xfrm>
        </p:spPr>
        <p:txBody>
          <a:bodyPr>
            <a:normAutofit fontScale="90000"/>
          </a:bodyPr>
          <a:lstStyle/>
          <a:p>
            <a:r>
              <a:rPr lang="ro-MD" dirty="0"/>
              <a:t>       </a:t>
            </a:r>
            <a:r>
              <a:rPr lang="en-US" dirty="0" err="1"/>
              <a:t>continuare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136469"/>
            <a:ext cx="8915400" cy="5434659"/>
          </a:xfrm>
        </p:spPr>
        <p:txBody>
          <a:bodyPr>
            <a:normAutofit/>
          </a:bodyPr>
          <a:lstStyle/>
          <a:p>
            <a:r>
              <a:rPr lang="en-US" dirty="0"/>
              <a:t>class Subclass1 extends Superclass1 {</a:t>
            </a:r>
          </a:p>
          <a:p>
            <a:r>
              <a:rPr lang="en-US" dirty="0"/>
              <a:t>    public Subclass1() {</a:t>
            </a:r>
          </a:p>
          <a:p>
            <a:r>
              <a:rPr lang="en-US" dirty="0"/>
              <a:t>        super();    // </a:t>
            </a:r>
            <a:r>
              <a:rPr lang="en-US" dirty="0" err="1"/>
              <a:t>apelează</a:t>
            </a:r>
            <a:r>
              <a:rPr lang="en-US" dirty="0"/>
              <a:t> </a:t>
            </a:r>
            <a:r>
              <a:rPr lang="en-US" dirty="0" err="1"/>
              <a:t>constructorul</a:t>
            </a:r>
            <a:r>
              <a:rPr lang="en-US" dirty="0"/>
              <a:t> </a:t>
            </a:r>
            <a:r>
              <a:rPr lang="en-US" dirty="0" err="1"/>
              <a:t>părinte</a:t>
            </a:r>
            <a:endParaRPr lang="en-US" dirty="0"/>
          </a:p>
          <a:p>
            <a:r>
              <a:rPr lang="en-US" dirty="0"/>
              <a:t>                    // </a:t>
            </a:r>
            <a:r>
              <a:rPr lang="en-US" dirty="0" err="1"/>
              <a:t>acest</a:t>
            </a:r>
            <a:r>
              <a:rPr lang="en-US" dirty="0"/>
              <a:t> </a:t>
            </a:r>
            <a:r>
              <a:rPr lang="en-US" dirty="0" err="1"/>
              <a:t>apel</a:t>
            </a:r>
            <a:r>
              <a:rPr lang="en-US" dirty="0"/>
              <a:t> </a:t>
            </a:r>
            <a:r>
              <a:rPr lang="en-US" dirty="0" err="1"/>
              <a:t>trebuie</a:t>
            </a:r>
            <a:r>
              <a:rPr lang="en-US" dirty="0"/>
              <a:t> </a:t>
            </a:r>
            <a:r>
              <a:rPr lang="en-US" dirty="0" err="1"/>
              <a:t>să</a:t>
            </a:r>
            <a:r>
              <a:rPr lang="en-US" dirty="0"/>
              <a:t> fie </a:t>
            </a:r>
            <a:r>
              <a:rPr lang="en-US" dirty="0" err="1"/>
              <a:t>pe</a:t>
            </a:r>
            <a:r>
              <a:rPr lang="en-US" dirty="0"/>
              <a:t> prima </a:t>
            </a:r>
            <a:r>
              <a:rPr lang="en-US" dirty="0" err="1"/>
              <a:t>linie</a:t>
            </a:r>
            <a:r>
              <a:rPr lang="en-US" dirty="0"/>
              <a:t> a </a:t>
            </a:r>
            <a:r>
              <a:rPr lang="en-US" dirty="0" err="1"/>
              <a:t>constructorului</a:t>
            </a:r>
            <a:r>
              <a:rPr lang="en-US" dirty="0"/>
              <a:t> !! </a:t>
            </a:r>
          </a:p>
          <a:p>
            <a:r>
              <a:rPr lang="en-US" dirty="0"/>
              <a:t>        </a:t>
            </a:r>
            <a:r>
              <a:rPr lang="en-US" dirty="0" err="1"/>
              <a:t>System.out.println</a:t>
            </a:r>
            <a:r>
              <a:rPr lang="en-US" dirty="0"/>
              <a:t>("Subclass1 constructor ");</a:t>
            </a:r>
          </a:p>
          <a:p>
            <a:r>
              <a:rPr lang="en-US" dirty="0"/>
              <a:t>    } </a:t>
            </a:r>
          </a:p>
          <a:p>
            <a:r>
              <a:rPr lang="en-US" dirty="0"/>
              <a:t>    public Subclass1(</a:t>
            </a:r>
            <a:r>
              <a:rPr lang="en-US" dirty="0" err="1"/>
              <a:t>int</a:t>
            </a:r>
            <a:r>
              <a:rPr lang="en-US" dirty="0"/>
              <a:t> a) {</a:t>
            </a:r>
          </a:p>
          <a:p>
            <a:r>
              <a:rPr lang="en-US" dirty="0"/>
              <a:t>        super(a); </a:t>
            </a:r>
            <a:endParaRPr lang="ro-MD" dirty="0"/>
          </a:p>
          <a:p>
            <a:r>
              <a:rPr lang="en-US" dirty="0" err="1"/>
              <a:t>System.out.println</a:t>
            </a:r>
            <a:r>
              <a:rPr lang="en-US" dirty="0"/>
              <a:t>("Subclass1 constructor with one integer argument</a:t>
            </a:r>
            <a:r>
              <a:rPr lang="ro-MD" dirty="0"/>
              <a:t> </a:t>
            </a:r>
            <a:r>
              <a:rPr lang="en-US" dirty="0"/>
              <a:t>„ </a:t>
            </a:r>
            <a:r>
              <a:rPr lang="ro-MD" dirty="0"/>
              <a:t>+</a:t>
            </a:r>
            <a:r>
              <a:rPr lang="en-US" dirty="0"/>
              <a:t> </a:t>
            </a:r>
            <a:r>
              <a:rPr lang="ro-MD" dirty="0"/>
              <a:t>a</a:t>
            </a:r>
            <a:r>
              <a:rPr lang="en-US" dirty="0"/>
              <a:t>);</a:t>
            </a:r>
          </a:p>
          <a:p>
            <a:r>
              <a:rPr lang="en-US" dirty="0"/>
              <a:t>    }</a:t>
            </a:r>
          </a:p>
          <a:p>
            <a:r>
              <a:rPr lang="en-US" dirty="0"/>
              <a:t>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03774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56472A-2CCD-4AFE-915B-EF78142BA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/>
              <a:t>continuare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FF46605-E1FE-48F8-B9D7-CBB5140385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o-RO" dirty="0"/>
              <a:t>public </a:t>
            </a:r>
            <a:r>
              <a:rPr lang="ro-RO" dirty="0" err="1"/>
              <a:t>class</a:t>
            </a:r>
            <a:r>
              <a:rPr lang="ro-RO" dirty="0"/>
              <a:t> Test </a:t>
            </a:r>
            <a:r>
              <a:rPr lang="en-US" dirty="0"/>
              <a:t>{</a:t>
            </a:r>
          </a:p>
          <a:p>
            <a:pPr lvl="1"/>
            <a:r>
              <a:rPr lang="en-US" sz="1800" dirty="0"/>
              <a:t> public static void main(String[] </a:t>
            </a:r>
            <a:r>
              <a:rPr lang="en-US" sz="1800" dirty="0" err="1"/>
              <a:t>args</a:t>
            </a:r>
            <a:r>
              <a:rPr lang="en-US" sz="1800" dirty="0"/>
              <a:t>) {</a:t>
            </a:r>
          </a:p>
          <a:p>
            <a:r>
              <a:rPr lang="en-US" dirty="0"/>
              <a:t>       		 Subclass1 s1 = new Subclass1(20);</a:t>
            </a:r>
          </a:p>
          <a:p>
            <a:r>
              <a:rPr lang="en-US" dirty="0"/>
              <a:t>       		 Subclass1 s2 = new Subclass1();</a:t>
            </a:r>
            <a:endParaRPr lang="ro-MD" dirty="0"/>
          </a:p>
          <a:p>
            <a:pPr marL="1371600" lvl="3" indent="0">
              <a:buNone/>
            </a:pPr>
            <a:r>
              <a:rPr lang="ro-MD" sz="1800" dirty="0"/>
              <a:t> </a:t>
            </a:r>
            <a:r>
              <a:rPr lang="en-US" sz="1800" dirty="0" err="1"/>
              <a:t>Su</a:t>
            </a:r>
            <a:r>
              <a:rPr lang="ro-MD" sz="1800" dirty="0"/>
              <a:t>per</a:t>
            </a:r>
            <a:r>
              <a:rPr lang="en-US" sz="1800" dirty="0"/>
              <a:t>class1</a:t>
            </a:r>
            <a:r>
              <a:rPr lang="ro-MD" sz="1800" dirty="0"/>
              <a:t> s3 = </a:t>
            </a:r>
            <a:r>
              <a:rPr lang="ro-MD" sz="1800" dirty="0" err="1"/>
              <a:t>new</a:t>
            </a:r>
            <a:r>
              <a:rPr lang="ro-MD" sz="1800" dirty="0"/>
              <a:t> </a:t>
            </a:r>
            <a:r>
              <a:rPr lang="en-US" sz="1800" dirty="0" err="1"/>
              <a:t>Su</a:t>
            </a:r>
            <a:r>
              <a:rPr lang="ro-MD" sz="1800" dirty="0"/>
              <a:t>per</a:t>
            </a:r>
            <a:r>
              <a:rPr lang="en-US" sz="1800" dirty="0"/>
              <a:t>class1</a:t>
            </a:r>
            <a:r>
              <a:rPr lang="ro-MD" sz="1800" dirty="0"/>
              <a:t>(50);</a:t>
            </a:r>
          </a:p>
          <a:p>
            <a:pPr marL="1371600" lvl="3" indent="0">
              <a:buNone/>
            </a:pPr>
            <a:r>
              <a:rPr lang="ro-MD" sz="1800" dirty="0"/>
              <a:t>Superclass1 s4 = </a:t>
            </a:r>
            <a:r>
              <a:rPr lang="ro-MD" sz="1800" dirty="0" err="1"/>
              <a:t>new</a:t>
            </a:r>
            <a:r>
              <a:rPr lang="ro-MD" sz="1800" dirty="0"/>
              <a:t> Subclass1(100);</a:t>
            </a:r>
          </a:p>
          <a:p>
            <a:pPr marL="1371600" lvl="3" indent="0">
              <a:buNone/>
            </a:pPr>
            <a:r>
              <a:rPr lang="ro-MD" sz="1800" dirty="0"/>
              <a:t>// Subclass1 s5 = </a:t>
            </a:r>
            <a:r>
              <a:rPr lang="ro-MD" sz="1800" dirty="0" err="1"/>
              <a:t>new</a:t>
            </a:r>
            <a:r>
              <a:rPr lang="ro-MD" sz="1800" dirty="0"/>
              <a:t> Superclass1();</a:t>
            </a:r>
          </a:p>
          <a:p>
            <a:r>
              <a:rPr lang="en-US" dirty="0"/>
              <a:t>}}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11484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82714"/>
          </a:xfrm>
        </p:spPr>
        <p:txBody>
          <a:bodyPr>
            <a:normAutofit fontScale="90000"/>
          </a:bodyPr>
          <a:lstStyle/>
          <a:p>
            <a:r>
              <a:rPr lang="ro-MD" dirty="0"/>
              <a:t>     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MD" dirty="0"/>
              <a:t>Rezultatul realizării:</a:t>
            </a:r>
          </a:p>
          <a:p>
            <a:endParaRPr lang="ro-MD" dirty="0"/>
          </a:p>
          <a:p>
            <a:r>
              <a:rPr lang="en-US" dirty="0"/>
              <a:t>Superclass1 constructor with one integer argument 20</a:t>
            </a:r>
          </a:p>
          <a:p>
            <a:r>
              <a:rPr lang="en-US" dirty="0"/>
              <a:t>Subclass1 constructor with one integer argument</a:t>
            </a:r>
            <a:r>
              <a:rPr lang="ro-MD" dirty="0"/>
              <a:t> 20</a:t>
            </a:r>
            <a:endParaRPr lang="en-US" dirty="0"/>
          </a:p>
          <a:p>
            <a:r>
              <a:rPr lang="en-US" dirty="0"/>
              <a:t> Superclass1 constructor</a:t>
            </a:r>
          </a:p>
          <a:p>
            <a:r>
              <a:rPr lang="en-US" dirty="0"/>
              <a:t>Subclass1 constructor </a:t>
            </a:r>
            <a:endParaRPr lang="ro-MD" dirty="0"/>
          </a:p>
          <a:p>
            <a:r>
              <a:rPr lang="en-US" dirty="0"/>
              <a:t>Superclass1 constructor with one integer argument 50</a:t>
            </a:r>
            <a:endParaRPr lang="ro-MD" dirty="0"/>
          </a:p>
          <a:p>
            <a:r>
              <a:rPr lang="en-US" dirty="0"/>
              <a:t>Superclass1 constructor with one integer argument 100</a:t>
            </a:r>
          </a:p>
          <a:p>
            <a:r>
              <a:rPr lang="en-US" dirty="0"/>
              <a:t>Subclass1 constructor with one integer argument 100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80680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200643"/>
          </a:xfrm>
        </p:spPr>
        <p:txBody>
          <a:bodyPr>
            <a:normAutofit fontScale="90000"/>
          </a:bodyPr>
          <a:lstStyle/>
          <a:p>
            <a:r>
              <a:rPr lang="ro-MD" dirty="0"/>
              <a:t>     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941293"/>
            <a:ext cx="8915400" cy="5477435"/>
          </a:xfrm>
        </p:spPr>
        <p:txBody>
          <a:bodyPr>
            <a:normAutofit/>
          </a:bodyPr>
          <a:lstStyle/>
          <a:p>
            <a:r>
              <a:rPr lang="en-US" dirty="0"/>
              <a:t>class </a:t>
            </a:r>
            <a:r>
              <a:rPr lang="en-US" dirty="0" err="1"/>
              <a:t>ClassSuper</a:t>
            </a:r>
            <a:r>
              <a:rPr lang="en-US" dirty="0"/>
              <a:t> {</a:t>
            </a:r>
          </a:p>
          <a:p>
            <a:r>
              <a:rPr lang="en-US" dirty="0"/>
              <a:t>    public </a:t>
            </a:r>
            <a:r>
              <a:rPr lang="en-US" dirty="0" err="1"/>
              <a:t>ClassSuper</a:t>
            </a:r>
            <a:r>
              <a:rPr lang="en-US" dirty="0"/>
              <a:t>() {</a:t>
            </a:r>
          </a:p>
          <a:p>
            <a:r>
              <a:rPr lang="en-US" dirty="0"/>
              <a:t>       </a:t>
            </a:r>
            <a:r>
              <a:rPr lang="en-US" dirty="0" err="1"/>
              <a:t>System.out.println</a:t>
            </a:r>
            <a:r>
              <a:rPr lang="en-US" dirty="0"/>
              <a:t>(" </a:t>
            </a:r>
            <a:r>
              <a:rPr lang="en-US" dirty="0" err="1"/>
              <a:t>ClassSuper</a:t>
            </a:r>
            <a:r>
              <a:rPr lang="en-US" dirty="0"/>
              <a:t> constructor");</a:t>
            </a:r>
          </a:p>
          <a:p>
            <a:r>
              <a:rPr lang="en-US" dirty="0"/>
              <a:t>    }}</a:t>
            </a:r>
          </a:p>
          <a:p>
            <a:r>
              <a:rPr lang="en-US" dirty="0"/>
              <a:t>class </a:t>
            </a:r>
            <a:r>
              <a:rPr lang="en-US" dirty="0" err="1"/>
              <a:t>ClassSub</a:t>
            </a:r>
            <a:r>
              <a:rPr lang="en-US" dirty="0"/>
              <a:t> extends </a:t>
            </a:r>
            <a:r>
              <a:rPr lang="en-US" dirty="0" err="1"/>
              <a:t>ClassSuper</a:t>
            </a:r>
            <a:r>
              <a:rPr lang="en-US" dirty="0"/>
              <a:t> {</a:t>
            </a:r>
          </a:p>
          <a:p>
            <a:r>
              <a:rPr lang="en-US" dirty="0"/>
              <a:t>    public </a:t>
            </a:r>
            <a:r>
              <a:rPr lang="en-US" dirty="0" err="1"/>
              <a:t>ClassSub</a:t>
            </a:r>
            <a:r>
              <a:rPr lang="en-US" dirty="0"/>
              <a:t>() {</a:t>
            </a:r>
          </a:p>
          <a:p>
            <a:r>
              <a:rPr lang="en-US" dirty="0" err="1"/>
              <a:t>System.out.println</a:t>
            </a:r>
            <a:r>
              <a:rPr lang="en-US" dirty="0"/>
              <a:t>("</a:t>
            </a:r>
            <a:r>
              <a:rPr lang="en-US" dirty="0" err="1"/>
              <a:t>ClassSub</a:t>
            </a:r>
            <a:r>
              <a:rPr lang="en-US" dirty="0"/>
              <a:t> constructor ");</a:t>
            </a:r>
          </a:p>
          <a:p>
            <a:r>
              <a:rPr lang="en-US" dirty="0"/>
              <a:t>    } </a:t>
            </a:r>
          </a:p>
          <a:p>
            <a:r>
              <a:rPr lang="en-US" dirty="0"/>
              <a:t>public static void main(String[] </a:t>
            </a:r>
            <a:r>
              <a:rPr lang="en-US" dirty="0" err="1"/>
              <a:t>args</a:t>
            </a:r>
            <a:r>
              <a:rPr lang="en-US" dirty="0"/>
              <a:t>) {</a:t>
            </a:r>
          </a:p>
          <a:p>
            <a:r>
              <a:rPr lang="en-US" dirty="0" err="1"/>
              <a:t>ClassSub</a:t>
            </a:r>
            <a:r>
              <a:rPr lang="en-US" dirty="0"/>
              <a:t> s2 = new </a:t>
            </a:r>
            <a:r>
              <a:rPr lang="en-US" dirty="0" err="1"/>
              <a:t>ClassSub</a:t>
            </a:r>
            <a:r>
              <a:rPr lang="en-US" dirty="0"/>
              <a:t>();</a:t>
            </a:r>
          </a:p>
          <a:p>
            <a:r>
              <a:rPr lang="en-US" dirty="0"/>
              <a:t> </a:t>
            </a:r>
            <a:r>
              <a:rPr lang="en-US" dirty="0" err="1"/>
              <a:t>ClassSuper</a:t>
            </a:r>
            <a:r>
              <a:rPr lang="en-US" dirty="0"/>
              <a:t> s3 = new </a:t>
            </a:r>
            <a:r>
              <a:rPr lang="en-US" dirty="0" err="1"/>
              <a:t>ClassSuper</a:t>
            </a:r>
            <a:r>
              <a:rPr lang="en-US" dirty="0"/>
              <a:t>();</a:t>
            </a:r>
          </a:p>
          <a:p>
            <a:r>
              <a:rPr lang="en-US" dirty="0" err="1"/>
              <a:t>ClassSuper</a:t>
            </a:r>
            <a:r>
              <a:rPr lang="en-US" dirty="0"/>
              <a:t> s4 = new </a:t>
            </a:r>
            <a:r>
              <a:rPr lang="en-US" dirty="0" err="1"/>
              <a:t>ClassSub</a:t>
            </a:r>
            <a:r>
              <a:rPr lang="en-US" dirty="0"/>
              <a:t>();</a:t>
            </a:r>
          </a:p>
          <a:p>
            <a:r>
              <a:rPr lang="en-US" dirty="0"/>
              <a:t>}}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5081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3066"/>
          </a:xfrm>
        </p:spPr>
        <p:txBody>
          <a:bodyPr>
            <a:normAutofit fontScale="90000"/>
          </a:bodyPr>
          <a:lstStyle/>
          <a:p>
            <a:r>
              <a:rPr lang="en-US" dirty="0"/>
              <a:t>    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Rezultatul</a:t>
            </a:r>
            <a:r>
              <a:rPr lang="en-US" dirty="0"/>
              <a:t> </a:t>
            </a:r>
            <a:r>
              <a:rPr lang="en-US" dirty="0" err="1"/>
              <a:t>realiz</a:t>
            </a:r>
            <a:r>
              <a:rPr lang="ro-MD" dirty="0"/>
              <a:t>ării:</a:t>
            </a:r>
          </a:p>
          <a:p>
            <a:endParaRPr lang="ro-MD" dirty="0"/>
          </a:p>
          <a:p>
            <a:r>
              <a:rPr lang="en-US" dirty="0" err="1"/>
              <a:t>ClassSuper</a:t>
            </a:r>
            <a:r>
              <a:rPr lang="en-US" dirty="0"/>
              <a:t> constructor</a:t>
            </a:r>
          </a:p>
          <a:p>
            <a:r>
              <a:rPr lang="en-US" dirty="0" err="1"/>
              <a:t>ClassSub</a:t>
            </a:r>
            <a:r>
              <a:rPr lang="en-US" dirty="0"/>
              <a:t> constructor </a:t>
            </a:r>
          </a:p>
          <a:p>
            <a:r>
              <a:rPr lang="en-US" dirty="0"/>
              <a:t> </a:t>
            </a:r>
            <a:r>
              <a:rPr lang="en-US" dirty="0" err="1"/>
              <a:t>ClassSuper</a:t>
            </a:r>
            <a:r>
              <a:rPr lang="en-US" dirty="0"/>
              <a:t> constructor</a:t>
            </a:r>
          </a:p>
          <a:p>
            <a:r>
              <a:rPr lang="en-US" dirty="0"/>
              <a:t> </a:t>
            </a:r>
            <a:r>
              <a:rPr lang="en-US" dirty="0" err="1"/>
              <a:t>ClassSuper</a:t>
            </a:r>
            <a:r>
              <a:rPr lang="en-US" dirty="0"/>
              <a:t> constructor</a:t>
            </a:r>
          </a:p>
          <a:p>
            <a:r>
              <a:rPr lang="en-US" dirty="0" err="1"/>
              <a:t>ClassSub</a:t>
            </a:r>
            <a:r>
              <a:rPr lang="en-US" dirty="0"/>
              <a:t> constructor </a:t>
            </a:r>
          </a:p>
        </p:txBody>
      </p:sp>
    </p:spTree>
    <p:extLst>
      <p:ext uri="{BB962C8B-B14F-4D97-AF65-F5344CB8AC3E}">
        <p14:creationId xmlns:p14="http://schemas.microsoft.com/office/powerpoint/2010/main" val="1545044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1" y="125506"/>
            <a:ext cx="10133012" cy="744070"/>
          </a:xfrm>
        </p:spPr>
        <p:txBody>
          <a:bodyPr>
            <a:normAutofit fontScale="90000"/>
          </a:bodyPr>
          <a:lstStyle/>
          <a:p>
            <a:pPr algn="ctr"/>
            <a:r>
              <a:rPr lang="ro-MD" sz="3200" dirty="0"/>
              <a:t>A</a:t>
            </a:r>
            <a:r>
              <a:rPr lang="en-US" sz="3200" dirty="0" err="1"/>
              <a:t>pelea</a:t>
            </a:r>
            <a:r>
              <a:rPr lang="ro-MD" sz="3200" dirty="0"/>
              <a:t>rea</a:t>
            </a:r>
            <a:r>
              <a:rPr lang="en-US" sz="3200" dirty="0"/>
              <a:t> </a:t>
            </a:r>
            <a:r>
              <a:rPr lang="en-US" sz="3200" dirty="0" err="1"/>
              <a:t>metod</a:t>
            </a:r>
            <a:r>
              <a:rPr lang="ro-MD" sz="3200" dirty="0"/>
              <a:t>ei</a:t>
            </a:r>
            <a:r>
              <a:rPr lang="en-US" sz="3200" dirty="0"/>
              <a:t> </a:t>
            </a:r>
            <a:r>
              <a:rPr lang="en-US" sz="3200" dirty="0" err="1"/>
              <a:t>părinte</a:t>
            </a:r>
            <a:r>
              <a:rPr lang="ro-MD" sz="3200" dirty="0"/>
              <a:t> </a:t>
            </a:r>
            <a:r>
              <a:rPr lang="ro-RO" sz="3200" dirty="0"/>
              <a:t>din metoda clasei derivate</a:t>
            </a:r>
            <a:endParaRPr lang="en-US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030941"/>
            <a:ext cx="8915400" cy="5683624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class Superclass {</a:t>
            </a:r>
          </a:p>
          <a:p>
            <a:r>
              <a:rPr lang="en-US" dirty="0"/>
              <a:t>    public void </a:t>
            </a:r>
            <a:r>
              <a:rPr lang="en-US" dirty="0" err="1"/>
              <a:t>printMethod</a:t>
            </a:r>
            <a:r>
              <a:rPr lang="en-US" dirty="0"/>
              <a:t>() {</a:t>
            </a:r>
          </a:p>
          <a:p>
            <a:r>
              <a:rPr lang="en-US" dirty="0"/>
              <a:t>        </a:t>
            </a:r>
            <a:r>
              <a:rPr lang="en-US" dirty="0" err="1"/>
              <a:t>System.out.println</a:t>
            </a:r>
            <a:r>
              <a:rPr lang="en-US" dirty="0"/>
              <a:t>("Printed in Superclass.");</a:t>
            </a:r>
          </a:p>
          <a:p>
            <a:r>
              <a:rPr lang="en-US" dirty="0"/>
              <a:t>    }</a:t>
            </a:r>
          </a:p>
          <a:p>
            <a:r>
              <a:rPr lang="en-US" dirty="0"/>
              <a:t>} </a:t>
            </a:r>
          </a:p>
          <a:p>
            <a:r>
              <a:rPr lang="en-US" dirty="0"/>
              <a:t>public class Subclass extends Superclass {</a:t>
            </a:r>
          </a:p>
          <a:p>
            <a:r>
              <a:rPr lang="en-US" dirty="0"/>
              <a:t>    // overrides </a:t>
            </a:r>
            <a:r>
              <a:rPr lang="en-US" dirty="0" err="1"/>
              <a:t>printMethod</a:t>
            </a:r>
            <a:r>
              <a:rPr lang="en-US" dirty="0"/>
              <a:t> in Superclass</a:t>
            </a:r>
          </a:p>
          <a:p>
            <a:r>
              <a:rPr lang="en-US" dirty="0"/>
              <a:t>    public void </a:t>
            </a:r>
            <a:r>
              <a:rPr lang="en-US" dirty="0" err="1"/>
              <a:t>printMethod</a:t>
            </a:r>
            <a:r>
              <a:rPr lang="en-US" dirty="0"/>
              <a:t>() {</a:t>
            </a:r>
          </a:p>
          <a:p>
            <a:r>
              <a:rPr lang="en-US" dirty="0"/>
              <a:t>        </a:t>
            </a:r>
            <a:r>
              <a:rPr lang="en-US" dirty="0" err="1"/>
              <a:t>super.printMethod</a:t>
            </a:r>
            <a:r>
              <a:rPr lang="en-US" dirty="0"/>
              <a:t>();  // </a:t>
            </a:r>
            <a:r>
              <a:rPr lang="en-US" dirty="0" err="1"/>
              <a:t>apelează</a:t>
            </a:r>
            <a:r>
              <a:rPr lang="en-US" dirty="0"/>
              <a:t> </a:t>
            </a:r>
            <a:r>
              <a:rPr lang="en-US" dirty="0" err="1"/>
              <a:t>metoda</a:t>
            </a:r>
            <a:r>
              <a:rPr lang="en-US" dirty="0"/>
              <a:t> </a:t>
            </a:r>
            <a:r>
              <a:rPr lang="en-US" dirty="0" err="1"/>
              <a:t>părinte</a:t>
            </a:r>
            <a:endParaRPr lang="en-US" dirty="0"/>
          </a:p>
          <a:p>
            <a:r>
              <a:rPr lang="en-US" dirty="0"/>
              <a:t>        </a:t>
            </a:r>
            <a:r>
              <a:rPr lang="en-US" dirty="0" err="1"/>
              <a:t>System.out.println</a:t>
            </a:r>
            <a:r>
              <a:rPr lang="en-US" dirty="0"/>
              <a:t>("Printed in Subclass.");</a:t>
            </a:r>
          </a:p>
          <a:p>
            <a:r>
              <a:rPr lang="en-US" dirty="0"/>
              <a:t>    }</a:t>
            </a:r>
          </a:p>
          <a:p>
            <a:r>
              <a:rPr lang="en-US" dirty="0"/>
              <a:t>    public static void main(String[] </a:t>
            </a:r>
            <a:r>
              <a:rPr lang="en-US" dirty="0" err="1"/>
              <a:t>args</a:t>
            </a:r>
            <a:r>
              <a:rPr lang="en-US" dirty="0"/>
              <a:t>) {</a:t>
            </a:r>
          </a:p>
          <a:p>
            <a:r>
              <a:rPr lang="en-US" dirty="0"/>
              <a:t>        Subclass s = new Subclass();</a:t>
            </a:r>
          </a:p>
          <a:p>
            <a:r>
              <a:rPr lang="en-US" dirty="0"/>
              <a:t>        </a:t>
            </a:r>
            <a:r>
              <a:rPr lang="en-US" dirty="0" err="1"/>
              <a:t>s.printMethod</a:t>
            </a:r>
            <a:r>
              <a:rPr lang="en-US" dirty="0"/>
              <a:t>();</a:t>
            </a:r>
          </a:p>
          <a:p>
            <a:r>
              <a:rPr lang="en-US" dirty="0"/>
              <a:t>    }</a:t>
            </a:r>
          </a:p>
          <a:p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125569527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1190</TotalTime>
  <Words>1445</Words>
  <Application>Microsoft Office PowerPoint</Application>
  <PresentationFormat>Широкоэкранный</PresentationFormat>
  <Paragraphs>239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6" baseType="lpstr">
      <vt:lpstr>Arial</vt:lpstr>
      <vt:lpstr>Century Gothic</vt:lpstr>
      <vt:lpstr>Helvetica</vt:lpstr>
      <vt:lpstr>Wingdings 3</vt:lpstr>
      <vt:lpstr>Wisp</vt:lpstr>
      <vt:lpstr>Prezentare</vt:lpstr>
      <vt:lpstr>Comportarea constructorilor la moșrenire</vt:lpstr>
      <vt:lpstr>Exemplu</vt:lpstr>
      <vt:lpstr>       continuare</vt:lpstr>
      <vt:lpstr>continuare</vt:lpstr>
      <vt:lpstr>     </vt:lpstr>
      <vt:lpstr>     </vt:lpstr>
      <vt:lpstr>     </vt:lpstr>
      <vt:lpstr>Apelearea metodei părinte din metoda clasei derivate</vt:lpstr>
      <vt:lpstr>    </vt:lpstr>
      <vt:lpstr>Moștenirea pe nivele</vt:lpstr>
      <vt:lpstr>    </vt:lpstr>
      <vt:lpstr>      </vt:lpstr>
      <vt:lpstr>Activarea unui constructor din alt constructor </vt:lpstr>
      <vt:lpstr>Exemplu</vt:lpstr>
      <vt:lpstr>Continiarea exemplului</vt:lpstr>
      <vt:lpstr>  </vt:lpstr>
      <vt:lpstr>Suprascrierea și supraîncărcarea metodelor</vt:lpstr>
      <vt:lpstr>continuare</vt:lpstr>
      <vt:lpstr>continuare</vt:lpstr>
      <vt:lpstr>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Lili</dc:creator>
  <cp:lastModifiedBy>Lilia Rotaru</cp:lastModifiedBy>
  <cp:revision>23</cp:revision>
  <dcterms:created xsi:type="dcterms:W3CDTF">2018-02-13T10:48:46Z</dcterms:created>
  <dcterms:modified xsi:type="dcterms:W3CDTF">2023-02-09T20:29:44Z</dcterms:modified>
</cp:coreProperties>
</file>