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400" r:id="rId3"/>
    <p:sldId id="417" r:id="rId4"/>
    <p:sldId id="418" r:id="rId5"/>
    <p:sldId id="403" r:id="rId6"/>
    <p:sldId id="405" r:id="rId7"/>
    <p:sldId id="337" r:id="rId8"/>
    <p:sldId id="402" r:id="rId9"/>
    <p:sldId id="276" r:id="rId10"/>
    <p:sldId id="282" r:id="rId11"/>
    <p:sldId id="288" r:id="rId12"/>
    <p:sldId id="406" r:id="rId13"/>
    <p:sldId id="427" r:id="rId14"/>
    <p:sldId id="428" r:id="rId15"/>
    <p:sldId id="429" r:id="rId16"/>
    <p:sldId id="431" r:id="rId17"/>
    <p:sldId id="432" r:id="rId18"/>
    <p:sldId id="433" r:id="rId19"/>
    <p:sldId id="425" r:id="rId20"/>
    <p:sldId id="426" r:id="rId21"/>
    <p:sldId id="293" r:id="rId22"/>
    <p:sldId id="299" r:id="rId23"/>
    <p:sldId id="300" r:id="rId24"/>
    <p:sldId id="434" r:id="rId25"/>
    <p:sldId id="301" r:id="rId26"/>
    <p:sldId id="393" r:id="rId27"/>
    <p:sldId id="394" r:id="rId28"/>
    <p:sldId id="395" r:id="rId29"/>
    <p:sldId id="396" r:id="rId30"/>
    <p:sldId id="397" r:id="rId31"/>
    <p:sldId id="398" r:id="rId32"/>
    <p:sldId id="399" r:id="rId33"/>
    <p:sldId id="303" r:id="rId34"/>
    <p:sldId id="407" r:id="rId35"/>
    <p:sldId id="408" r:id="rId36"/>
    <p:sldId id="409" r:id="rId37"/>
    <p:sldId id="410" r:id="rId38"/>
    <p:sldId id="411" r:id="rId39"/>
    <p:sldId id="412" r:id="rId40"/>
    <p:sldId id="308" r:id="rId41"/>
    <p:sldId id="413" r:id="rId42"/>
    <p:sldId id="415" r:id="rId43"/>
    <p:sldId id="416" r:id="rId44"/>
    <p:sldId id="304" r:id="rId45"/>
    <p:sldId id="305" r:id="rId46"/>
    <p:sldId id="309" r:id="rId47"/>
    <p:sldId id="312" r:id="rId48"/>
    <p:sldId id="313" r:id="rId49"/>
    <p:sldId id="31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C2B9B622-0F39-4F40-BFD3-8297B855FCCA}"/>
    <pc:docChg chg="undo custSel addSld delSld modSld sldOrd">
      <pc:chgData name="buzdugan artur" userId="1770a38c255ab84c" providerId="LiveId" clId="{C2B9B622-0F39-4F40-BFD3-8297B855FCCA}" dt="2023-11-08T17:48:57.834" v="2191" actId="47"/>
      <pc:docMkLst>
        <pc:docMk/>
      </pc:docMkLst>
      <pc:sldChg chg="modSp mod">
        <pc:chgData name="buzdugan artur" userId="1770a38c255ab84c" providerId="LiveId" clId="{C2B9B622-0F39-4F40-BFD3-8297B855FCCA}" dt="2023-11-08T16:29:17.692" v="851" actId="20577"/>
        <pc:sldMkLst>
          <pc:docMk/>
          <pc:sldMk cId="1012270995" sldId="256"/>
        </pc:sldMkLst>
        <pc:spChg chg="mod">
          <ac:chgData name="buzdugan artur" userId="1770a38c255ab84c" providerId="LiveId" clId="{C2B9B622-0F39-4F40-BFD3-8297B855FCCA}" dt="2023-11-08T16:29:17.692" v="851" actId="20577"/>
          <ac:spMkLst>
            <pc:docMk/>
            <pc:sldMk cId="1012270995" sldId="256"/>
            <ac:spMk id="2" creationId="{00000000-0000-0000-0000-000000000000}"/>
          </ac:spMkLst>
        </pc:spChg>
      </pc:sldChg>
      <pc:sldChg chg="del">
        <pc:chgData name="buzdugan artur" userId="1770a38c255ab84c" providerId="LiveId" clId="{C2B9B622-0F39-4F40-BFD3-8297B855FCCA}" dt="2023-11-08T16:05:28.345" v="613" actId="47"/>
        <pc:sldMkLst>
          <pc:docMk/>
          <pc:sldMk cId="1382241061" sldId="289"/>
        </pc:sldMkLst>
      </pc:sldChg>
      <pc:sldChg chg="del">
        <pc:chgData name="buzdugan artur" userId="1770a38c255ab84c" providerId="LiveId" clId="{C2B9B622-0F39-4F40-BFD3-8297B855FCCA}" dt="2023-11-08T16:05:46.165" v="614" actId="47"/>
        <pc:sldMkLst>
          <pc:docMk/>
          <pc:sldMk cId="582382708" sldId="290"/>
        </pc:sldMkLst>
      </pc:sldChg>
      <pc:sldChg chg="modSp">
        <pc:chgData name="buzdugan artur" userId="1770a38c255ab84c" providerId="LiveId" clId="{C2B9B622-0F39-4F40-BFD3-8297B855FCCA}" dt="2023-11-08T16:06:00.493" v="615" actId="14100"/>
        <pc:sldMkLst>
          <pc:docMk/>
          <pc:sldMk cId="3047235807" sldId="291"/>
        </pc:sldMkLst>
        <pc:spChg chg="mod">
          <ac:chgData name="buzdugan artur" userId="1770a38c255ab84c" providerId="LiveId" clId="{C2B9B622-0F39-4F40-BFD3-8297B855FCCA}" dt="2023-11-08T16:06:00.493" v="615" actId="14100"/>
          <ac:spMkLst>
            <pc:docMk/>
            <pc:sldMk cId="3047235807" sldId="291"/>
            <ac:spMk id="133123" creationId="{00000000-0000-0000-0000-000000000000}"/>
          </ac:spMkLst>
        </pc:spChg>
      </pc:sldChg>
      <pc:sldChg chg="modSp mod">
        <pc:chgData name="buzdugan artur" userId="1770a38c255ab84c" providerId="LiveId" clId="{C2B9B622-0F39-4F40-BFD3-8297B855FCCA}" dt="2023-11-08T16:31:42.078" v="873" actId="1076"/>
        <pc:sldMkLst>
          <pc:docMk/>
          <pc:sldMk cId="2019692291" sldId="293"/>
        </pc:sldMkLst>
        <pc:spChg chg="mod">
          <ac:chgData name="buzdugan artur" userId="1770a38c255ab84c" providerId="LiveId" clId="{C2B9B622-0F39-4F40-BFD3-8297B855FCCA}" dt="2023-11-08T16:31:38.975" v="872" actId="1076"/>
          <ac:spMkLst>
            <pc:docMk/>
            <pc:sldMk cId="2019692291" sldId="293"/>
            <ac:spMk id="135170" creationId="{00000000-0000-0000-0000-000000000000}"/>
          </ac:spMkLst>
        </pc:spChg>
        <pc:spChg chg="mod">
          <ac:chgData name="buzdugan artur" userId="1770a38c255ab84c" providerId="LiveId" clId="{C2B9B622-0F39-4F40-BFD3-8297B855FCCA}" dt="2023-11-08T16:31:42.078" v="873" actId="1076"/>
          <ac:spMkLst>
            <pc:docMk/>
            <pc:sldMk cId="2019692291" sldId="293"/>
            <ac:spMk id="135171" creationId="{00000000-0000-0000-0000-000000000000}"/>
          </ac:spMkLst>
        </pc:spChg>
      </pc:sldChg>
      <pc:sldChg chg="del">
        <pc:chgData name="buzdugan artur" userId="1770a38c255ab84c" providerId="LiveId" clId="{C2B9B622-0F39-4F40-BFD3-8297B855FCCA}" dt="2023-11-08T17:13:37.496" v="2140" actId="47"/>
        <pc:sldMkLst>
          <pc:docMk/>
          <pc:sldMk cId="399206225" sldId="294"/>
        </pc:sldMkLst>
      </pc:sldChg>
      <pc:sldChg chg="addSp delSp modSp mod">
        <pc:chgData name="buzdugan artur" userId="1770a38c255ab84c" providerId="LiveId" clId="{C2B9B622-0F39-4F40-BFD3-8297B855FCCA}" dt="2023-11-08T17:14:27.378" v="2151" actId="1076"/>
        <pc:sldMkLst>
          <pc:docMk/>
          <pc:sldMk cId="3336232976" sldId="295"/>
        </pc:sldMkLst>
        <pc:spChg chg="add del mod">
          <ac:chgData name="buzdugan artur" userId="1770a38c255ab84c" providerId="LiveId" clId="{C2B9B622-0F39-4F40-BFD3-8297B855FCCA}" dt="2023-11-08T17:13:50.666" v="2143" actId="478"/>
          <ac:spMkLst>
            <pc:docMk/>
            <pc:sldMk cId="3336232976" sldId="295"/>
            <ac:spMk id="3" creationId="{CD50A973-5B36-DB05-2AC6-D16BD2824DFA}"/>
          </ac:spMkLst>
        </pc:spChg>
        <pc:spChg chg="del">
          <ac:chgData name="buzdugan artur" userId="1770a38c255ab84c" providerId="LiveId" clId="{C2B9B622-0F39-4F40-BFD3-8297B855FCCA}" dt="2023-11-08T17:13:55.068" v="2145" actId="478"/>
          <ac:spMkLst>
            <pc:docMk/>
            <pc:sldMk cId="3336232976" sldId="295"/>
            <ac:spMk id="137218" creationId="{00000000-0000-0000-0000-000000000000}"/>
          </ac:spMkLst>
        </pc:spChg>
        <pc:spChg chg="del mod">
          <ac:chgData name="buzdugan artur" userId="1770a38c255ab84c" providerId="LiveId" clId="{C2B9B622-0F39-4F40-BFD3-8297B855FCCA}" dt="2023-11-08T17:13:47.929" v="2142" actId="478"/>
          <ac:spMkLst>
            <pc:docMk/>
            <pc:sldMk cId="3336232976" sldId="295"/>
            <ac:spMk id="137219" creationId="{00000000-0000-0000-0000-000000000000}"/>
          </ac:spMkLst>
        </pc:spChg>
        <pc:picChg chg="add mod">
          <ac:chgData name="buzdugan artur" userId="1770a38c255ab84c" providerId="LiveId" clId="{C2B9B622-0F39-4F40-BFD3-8297B855FCCA}" dt="2023-11-08T17:14:22.900" v="2149" actId="1076"/>
          <ac:picMkLst>
            <pc:docMk/>
            <pc:sldMk cId="3336232976" sldId="295"/>
            <ac:picMk id="4" creationId="{3CD8F393-4F3C-4BED-C7F8-BA0CEA51B5BD}"/>
          </ac:picMkLst>
        </pc:picChg>
        <pc:picChg chg="mod">
          <ac:chgData name="buzdugan artur" userId="1770a38c255ab84c" providerId="LiveId" clId="{C2B9B622-0F39-4F40-BFD3-8297B855FCCA}" dt="2023-11-08T17:14:27.378" v="2151" actId="1076"/>
          <ac:picMkLst>
            <pc:docMk/>
            <pc:sldMk cId="3336232976" sldId="295"/>
            <ac:picMk id="137220" creationId="{00000000-0000-0000-0000-000000000000}"/>
          </ac:picMkLst>
        </pc:picChg>
      </pc:sldChg>
      <pc:sldChg chg="delSp del">
        <pc:chgData name="buzdugan artur" userId="1770a38c255ab84c" providerId="LiveId" clId="{C2B9B622-0F39-4F40-BFD3-8297B855FCCA}" dt="2023-11-08T17:14:31.934" v="2152" actId="47"/>
        <pc:sldMkLst>
          <pc:docMk/>
          <pc:sldMk cId="4131751499" sldId="296"/>
        </pc:sldMkLst>
        <pc:picChg chg="del">
          <ac:chgData name="buzdugan artur" userId="1770a38c255ab84c" providerId="LiveId" clId="{C2B9B622-0F39-4F40-BFD3-8297B855FCCA}" dt="2023-11-08T17:14:04.762" v="2146" actId="478"/>
          <ac:picMkLst>
            <pc:docMk/>
            <pc:sldMk cId="4131751499" sldId="296"/>
            <ac:picMk id="138243" creationId="{00000000-0000-0000-0000-000000000000}"/>
          </ac:picMkLst>
        </pc:picChg>
      </pc:sldChg>
      <pc:sldChg chg="del">
        <pc:chgData name="buzdugan artur" userId="1770a38c255ab84c" providerId="LiveId" clId="{C2B9B622-0F39-4F40-BFD3-8297B855FCCA}" dt="2023-11-08T17:14:46.845" v="2153" actId="47"/>
        <pc:sldMkLst>
          <pc:docMk/>
          <pc:sldMk cId="3945337439" sldId="297"/>
        </pc:sldMkLst>
      </pc:sldChg>
      <pc:sldChg chg="modSp mod">
        <pc:chgData name="buzdugan artur" userId="1770a38c255ab84c" providerId="LiveId" clId="{C2B9B622-0F39-4F40-BFD3-8297B855FCCA}" dt="2023-11-08T17:15:13.933" v="2155" actId="207"/>
        <pc:sldMkLst>
          <pc:docMk/>
          <pc:sldMk cId="4283159625" sldId="298"/>
        </pc:sldMkLst>
        <pc:spChg chg="mod">
          <ac:chgData name="buzdugan artur" userId="1770a38c255ab84c" providerId="LiveId" clId="{C2B9B622-0F39-4F40-BFD3-8297B855FCCA}" dt="2023-11-08T17:15:13.933" v="2155" actId="207"/>
          <ac:spMkLst>
            <pc:docMk/>
            <pc:sldMk cId="4283159625" sldId="298"/>
            <ac:spMk id="140290" creationId="{00000000-0000-0000-0000-000000000000}"/>
          </ac:spMkLst>
        </pc:spChg>
      </pc:sldChg>
      <pc:sldChg chg="modSp mod">
        <pc:chgData name="buzdugan artur" userId="1770a38c255ab84c" providerId="LiveId" clId="{C2B9B622-0F39-4F40-BFD3-8297B855FCCA}" dt="2023-11-08T17:15:54.452" v="2156" actId="6549"/>
        <pc:sldMkLst>
          <pc:docMk/>
          <pc:sldMk cId="2552896781" sldId="299"/>
        </pc:sldMkLst>
        <pc:spChg chg="mod">
          <ac:chgData name="buzdugan artur" userId="1770a38c255ab84c" providerId="LiveId" clId="{C2B9B622-0F39-4F40-BFD3-8297B855FCCA}" dt="2023-11-08T17:15:54.452" v="2156" actId="6549"/>
          <ac:spMkLst>
            <pc:docMk/>
            <pc:sldMk cId="2552896781" sldId="299"/>
            <ac:spMk id="141315" creationId="{00000000-0000-0000-0000-000000000000}"/>
          </ac:spMkLst>
        </pc:spChg>
      </pc:sldChg>
      <pc:sldChg chg="modSp mod">
        <pc:chgData name="buzdugan artur" userId="1770a38c255ab84c" providerId="LiveId" clId="{C2B9B622-0F39-4F40-BFD3-8297B855FCCA}" dt="2023-11-08T17:44:48.206" v="2179" actId="1076"/>
        <pc:sldMkLst>
          <pc:docMk/>
          <pc:sldMk cId="433639920" sldId="301"/>
        </pc:sldMkLst>
        <pc:spChg chg="mod">
          <ac:chgData name="buzdugan artur" userId="1770a38c255ab84c" providerId="LiveId" clId="{C2B9B622-0F39-4F40-BFD3-8297B855FCCA}" dt="2023-11-08T17:44:40.891" v="2176" actId="255"/>
          <ac:spMkLst>
            <pc:docMk/>
            <pc:sldMk cId="433639920" sldId="301"/>
            <ac:spMk id="3" creationId="{00000000-0000-0000-0000-000000000000}"/>
          </ac:spMkLst>
        </pc:spChg>
        <pc:picChg chg="mod">
          <ac:chgData name="buzdugan artur" userId="1770a38c255ab84c" providerId="LiveId" clId="{C2B9B622-0F39-4F40-BFD3-8297B855FCCA}" dt="2023-11-08T17:44:48.206" v="2179" actId="1076"/>
          <ac:picMkLst>
            <pc:docMk/>
            <pc:sldMk cId="433639920" sldId="301"/>
            <ac:picMk id="143364" creationId="{00000000-0000-0000-0000-000000000000}"/>
          </ac:picMkLst>
        </pc:picChg>
      </pc:sldChg>
      <pc:sldChg chg="addSp delSp modSp mod">
        <pc:chgData name="buzdugan artur" userId="1770a38c255ab84c" providerId="LiveId" clId="{C2B9B622-0F39-4F40-BFD3-8297B855FCCA}" dt="2023-11-08T17:46:48.320" v="2186" actId="1076"/>
        <pc:sldMkLst>
          <pc:docMk/>
          <pc:sldMk cId="2909743868" sldId="303"/>
        </pc:sldMkLst>
        <pc:spChg chg="add del">
          <ac:chgData name="buzdugan artur" userId="1770a38c255ab84c" providerId="LiveId" clId="{C2B9B622-0F39-4F40-BFD3-8297B855FCCA}" dt="2023-11-08T17:46:39.173" v="2182"/>
          <ac:spMkLst>
            <pc:docMk/>
            <pc:sldMk cId="2909743868" sldId="303"/>
            <ac:spMk id="2" creationId="{884076CC-0D53-95FA-BBD0-BBF4C2DFB281}"/>
          </ac:spMkLst>
        </pc:spChg>
        <pc:spChg chg="mod">
          <ac:chgData name="buzdugan artur" userId="1770a38c255ab84c" providerId="LiveId" clId="{C2B9B622-0F39-4F40-BFD3-8297B855FCCA}" dt="2023-11-08T17:46:04.341" v="2180" actId="14100"/>
          <ac:spMkLst>
            <pc:docMk/>
            <pc:sldMk cId="2909743868" sldId="303"/>
            <ac:spMk id="37891" creationId="{00000000-0000-0000-0000-000000000000}"/>
          </ac:spMkLst>
        </pc:spChg>
        <pc:picChg chg="add mod">
          <ac:chgData name="buzdugan artur" userId="1770a38c255ab84c" providerId="LiveId" clId="{C2B9B622-0F39-4F40-BFD3-8297B855FCCA}" dt="2023-11-08T17:46:48.320" v="2186" actId="1076"/>
          <ac:picMkLst>
            <pc:docMk/>
            <pc:sldMk cId="2909743868" sldId="303"/>
            <ac:picMk id="3" creationId="{0B815BD9-7D26-57F4-ECDD-5EC2718621E2}"/>
          </ac:picMkLst>
        </pc:picChg>
        <pc:picChg chg="del">
          <ac:chgData name="buzdugan artur" userId="1770a38c255ab84c" providerId="LiveId" clId="{C2B9B622-0F39-4F40-BFD3-8297B855FCCA}" dt="2023-11-08T17:46:45.790" v="2185" actId="478"/>
          <ac:picMkLst>
            <pc:docMk/>
            <pc:sldMk cId="2909743868" sldId="303"/>
            <ac:picMk id="145412" creationId="{00000000-0000-0000-0000-000000000000}"/>
          </ac:picMkLst>
        </pc:picChg>
      </pc:sldChg>
      <pc:sldChg chg="del">
        <pc:chgData name="buzdugan artur" userId="1770a38c255ab84c" providerId="LiveId" clId="{C2B9B622-0F39-4F40-BFD3-8297B855FCCA}" dt="2023-11-08T17:48:48.451" v="2188" actId="47"/>
        <pc:sldMkLst>
          <pc:docMk/>
          <pc:sldMk cId="4080559792" sldId="306"/>
        </pc:sldMkLst>
      </pc:sldChg>
      <pc:sldChg chg="del">
        <pc:chgData name="buzdugan artur" userId="1770a38c255ab84c" providerId="LiveId" clId="{C2B9B622-0F39-4F40-BFD3-8297B855FCCA}" dt="2023-11-08T17:48:53.887" v="2190" actId="47"/>
        <pc:sldMkLst>
          <pc:docMk/>
          <pc:sldMk cId="4217414782" sldId="307"/>
        </pc:sldMkLst>
      </pc:sldChg>
      <pc:sldChg chg="del">
        <pc:chgData name="buzdugan artur" userId="1770a38c255ab84c" providerId="LiveId" clId="{C2B9B622-0F39-4F40-BFD3-8297B855FCCA}" dt="2023-11-08T17:48:57.834" v="2191" actId="47"/>
        <pc:sldMkLst>
          <pc:docMk/>
          <pc:sldMk cId="914620915" sldId="310"/>
        </pc:sldMkLst>
      </pc:sldChg>
      <pc:sldChg chg="del">
        <pc:chgData name="buzdugan artur" userId="1770a38c255ab84c" providerId="LiveId" clId="{C2B9B622-0F39-4F40-BFD3-8297B855FCCA}" dt="2023-11-08T16:04:59.377" v="612" actId="47"/>
        <pc:sldMkLst>
          <pc:docMk/>
          <pc:sldMk cId="3184888609" sldId="336"/>
        </pc:sldMkLst>
      </pc:sldChg>
      <pc:sldChg chg="ord">
        <pc:chgData name="buzdugan artur" userId="1770a38c255ab84c" providerId="LiveId" clId="{C2B9B622-0F39-4F40-BFD3-8297B855FCCA}" dt="2023-11-08T16:04:38.721" v="611"/>
        <pc:sldMkLst>
          <pc:docMk/>
          <pc:sldMk cId="4076864800" sldId="337"/>
        </pc:sldMkLst>
      </pc:sldChg>
      <pc:sldChg chg="del">
        <pc:chgData name="buzdugan artur" userId="1770a38c255ab84c" providerId="LiveId" clId="{C2B9B622-0F39-4F40-BFD3-8297B855FCCA}" dt="2023-11-08T17:48:52.276" v="2189" actId="47"/>
        <pc:sldMkLst>
          <pc:docMk/>
          <pc:sldMk cId="1574431730" sldId="392"/>
        </pc:sldMkLst>
      </pc:sldChg>
      <pc:sldChg chg="modSp mod">
        <pc:chgData name="buzdugan artur" userId="1770a38c255ab84c" providerId="LiveId" clId="{C2B9B622-0F39-4F40-BFD3-8297B855FCCA}" dt="2023-11-08T15:43:33.412" v="3" actId="20577"/>
        <pc:sldMkLst>
          <pc:docMk/>
          <pc:sldMk cId="413417841" sldId="400"/>
        </pc:sldMkLst>
        <pc:spChg chg="mod">
          <ac:chgData name="buzdugan artur" userId="1770a38c255ab84c" providerId="LiveId" clId="{C2B9B622-0F39-4F40-BFD3-8297B855FCCA}" dt="2023-11-08T15:43:33.412" v="3" actId="20577"/>
          <ac:spMkLst>
            <pc:docMk/>
            <pc:sldMk cId="413417841" sldId="400"/>
            <ac:spMk id="3" creationId="{00000000-0000-0000-0000-000000000000}"/>
          </ac:spMkLst>
        </pc:spChg>
      </pc:sldChg>
      <pc:sldChg chg="del">
        <pc:chgData name="buzdugan artur" userId="1770a38c255ab84c" providerId="LiveId" clId="{C2B9B622-0F39-4F40-BFD3-8297B855FCCA}" dt="2023-11-08T16:03:46.351" v="604" actId="47"/>
        <pc:sldMkLst>
          <pc:docMk/>
          <pc:sldMk cId="1207462893" sldId="401"/>
        </pc:sldMkLst>
      </pc:sldChg>
      <pc:sldChg chg="ord">
        <pc:chgData name="buzdugan artur" userId="1770a38c255ab84c" providerId="LiveId" clId="{C2B9B622-0F39-4F40-BFD3-8297B855FCCA}" dt="2023-11-08T16:04:22.533" v="607"/>
        <pc:sldMkLst>
          <pc:docMk/>
          <pc:sldMk cId="1260586705" sldId="403"/>
        </pc:sldMkLst>
      </pc:sldChg>
      <pc:sldChg chg="del">
        <pc:chgData name="buzdugan artur" userId="1770a38c255ab84c" providerId="LiveId" clId="{C2B9B622-0F39-4F40-BFD3-8297B855FCCA}" dt="2023-11-08T16:04:06.080" v="605" actId="47"/>
        <pc:sldMkLst>
          <pc:docMk/>
          <pc:sldMk cId="1688098637" sldId="404"/>
        </pc:sldMkLst>
      </pc:sldChg>
      <pc:sldChg chg="ord">
        <pc:chgData name="buzdugan artur" userId="1770a38c255ab84c" providerId="LiveId" clId="{C2B9B622-0F39-4F40-BFD3-8297B855FCCA}" dt="2023-11-08T16:04:30.954" v="609"/>
        <pc:sldMkLst>
          <pc:docMk/>
          <pc:sldMk cId="544351309" sldId="405"/>
        </pc:sldMkLst>
      </pc:sldChg>
      <pc:sldChg chg="del">
        <pc:chgData name="buzdugan artur" userId="1770a38c255ab84c" providerId="LiveId" clId="{C2B9B622-0F39-4F40-BFD3-8297B855FCCA}" dt="2023-11-08T17:48:24.724" v="2187" actId="47"/>
        <pc:sldMkLst>
          <pc:docMk/>
          <pc:sldMk cId="2949808556" sldId="414"/>
        </pc:sldMkLst>
      </pc:sldChg>
      <pc:sldChg chg="addSp delSp modSp new mod">
        <pc:chgData name="buzdugan artur" userId="1770a38c255ab84c" providerId="LiveId" clId="{C2B9B622-0F39-4F40-BFD3-8297B855FCCA}" dt="2023-11-08T16:03:27.142" v="603" actId="1076"/>
        <pc:sldMkLst>
          <pc:docMk/>
          <pc:sldMk cId="4001397227" sldId="417"/>
        </pc:sldMkLst>
        <pc:spChg chg="mod">
          <ac:chgData name="buzdugan artur" userId="1770a38c255ab84c" providerId="LiveId" clId="{C2B9B622-0F39-4F40-BFD3-8297B855FCCA}" dt="2023-11-08T15:50:50.983" v="384" actId="1076"/>
          <ac:spMkLst>
            <pc:docMk/>
            <pc:sldMk cId="4001397227" sldId="417"/>
            <ac:spMk id="2" creationId="{DAC60EE0-3D83-0FEF-999A-55C387C0E421}"/>
          </ac:spMkLst>
        </pc:spChg>
        <pc:spChg chg="mod">
          <ac:chgData name="buzdugan artur" userId="1770a38c255ab84c" providerId="LiveId" clId="{C2B9B622-0F39-4F40-BFD3-8297B855FCCA}" dt="2023-11-08T15:52:13.251" v="408" actId="27636"/>
          <ac:spMkLst>
            <pc:docMk/>
            <pc:sldMk cId="4001397227" sldId="417"/>
            <ac:spMk id="3" creationId="{B6772BC9-C97B-70EC-BEB8-8AEC72A6E932}"/>
          </ac:spMkLst>
        </pc:spChg>
        <pc:spChg chg="add del mod">
          <ac:chgData name="buzdugan artur" userId="1770a38c255ab84c" providerId="LiveId" clId="{C2B9B622-0F39-4F40-BFD3-8297B855FCCA}" dt="2023-11-08T16:02:58.299" v="598" actId="478"/>
          <ac:spMkLst>
            <pc:docMk/>
            <pc:sldMk cId="4001397227" sldId="417"/>
            <ac:spMk id="8" creationId="{8551EFC8-3972-7D6C-9A61-FBBBB85133AA}"/>
          </ac:spMkLst>
        </pc:spChg>
        <pc:picChg chg="add mod">
          <ac:chgData name="buzdugan artur" userId="1770a38c255ab84c" providerId="LiveId" clId="{C2B9B622-0F39-4F40-BFD3-8297B855FCCA}" dt="2023-11-08T15:52:21.278" v="411" actId="1076"/>
          <ac:picMkLst>
            <pc:docMk/>
            <pc:sldMk cId="4001397227" sldId="417"/>
            <ac:picMk id="4" creationId="{ABDAB41F-7FEB-C82A-7FCA-A34A900DEEFF}"/>
          </ac:picMkLst>
        </pc:picChg>
        <pc:picChg chg="add mod">
          <ac:chgData name="buzdugan artur" userId="1770a38c255ab84c" providerId="LiveId" clId="{C2B9B622-0F39-4F40-BFD3-8297B855FCCA}" dt="2023-11-08T15:52:18.191" v="410" actId="1076"/>
          <ac:picMkLst>
            <pc:docMk/>
            <pc:sldMk cId="4001397227" sldId="417"/>
            <ac:picMk id="5" creationId="{E66DB224-3586-AABC-7998-489D53187C96}"/>
          </ac:picMkLst>
        </pc:picChg>
        <pc:picChg chg="add mod">
          <ac:chgData name="buzdugan artur" userId="1770a38c255ab84c" providerId="LiveId" clId="{C2B9B622-0F39-4F40-BFD3-8297B855FCCA}" dt="2023-11-08T15:52:16.591" v="409" actId="1076"/>
          <ac:picMkLst>
            <pc:docMk/>
            <pc:sldMk cId="4001397227" sldId="417"/>
            <ac:picMk id="6" creationId="{98485AF6-DBBD-122D-15C6-C32E4A6F2959}"/>
          </ac:picMkLst>
        </pc:picChg>
        <pc:picChg chg="add del mod">
          <ac:chgData name="buzdugan artur" userId="1770a38c255ab84c" providerId="LiveId" clId="{C2B9B622-0F39-4F40-BFD3-8297B855FCCA}" dt="2023-11-08T16:03:24.595" v="602" actId="478"/>
          <ac:picMkLst>
            <pc:docMk/>
            <pc:sldMk cId="4001397227" sldId="417"/>
            <ac:picMk id="9" creationId="{785BFC32-88CB-1357-CAAB-6B8ECE10D494}"/>
          </ac:picMkLst>
        </pc:picChg>
        <pc:picChg chg="add mod">
          <ac:chgData name="buzdugan artur" userId="1770a38c255ab84c" providerId="LiveId" clId="{C2B9B622-0F39-4F40-BFD3-8297B855FCCA}" dt="2023-11-08T16:03:27.142" v="603" actId="1076"/>
          <ac:picMkLst>
            <pc:docMk/>
            <pc:sldMk cId="4001397227" sldId="417"/>
            <ac:picMk id="10" creationId="{5BB6AC82-7145-35DD-E8BF-F33774325296}"/>
          </ac:picMkLst>
        </pc:picChg>
      </pc:sldChg>
      <pc:sldChg chg="addSp modSp new mod">
        <pc:chgData name="buzdugan artur" userId="1770a38c255ab84c" providerId="LiveId" clId="{C2B9B622-0F39-4F40-BFD3-8297B855FCCA}" dt="2023-11-08T15:56:09.586" v="592" actId="1076"/>
        <pc:sldMkLst>
          <pc:docMk/>
          <pc:sldMk cId="1953904034" sldId="418"/>
        </pc:sldMkLst>
        <pc:spChg chg="mod">
          <ac:chgData name="buzdugan artur" userId="1770a38c255ab84c" providerId="LiveId" clId="{C2B9B622-0F39-4F40-BFD3-8297B855FCCA}" dt="2023-11-08T15:52:40.094" v="445" actId="14100"/>
          <ac:spMkLst>
            <pc:docMk/>
            <pc:sldMk cId="1953904034" sldId="418"/>
            <ac:spMk id="2" creationId="{A570D0F5-6B13-8671-68E1-B604B3C008F5}"/>
          </ac:spMkLst>
        </pc:spChg>
        <pc:spChg chg="mod">
          <ac:chgData name="buzdugan artur" userId="1770a38c255ab84c" providerId="LiveId" clId="{C2B9B622-0F39-4F40-BFD3-8297B855FCCA}" dt="2023-11-08T15:55:50.380" v="588" actId="20577"/>
          <ac:spMkLst>
            <pc:docMk/>
            <pc:sldMk cId="1953904034" sldId="418"/>
            <ac:spMk id="3" creationId="{69546D2A-D653-C4F4-86D7-794D6052A2F1}"/>
          </ac:spMkLst>
        </pc:spChg>
        <pc:picChg chg="add mod">
          <ac:chgData name="buzdugan artur" userId="1770a38c255ab84c" providerId="LiveId" clId="{C2B9B622-0F39-4F40-BFD3-8297B855FCCA}" dt="2023-11-08T15:56:07.180" v="591" actId="1076"/>
          <ac:picMkLst>
            <pc:docMk/>
            <pc:sldMk cId="1953904034" sldId="418"/>
            <ac:picMk id="4" creationId="{12A9B5C7-4A1B-12BA-6A1D-2663AA26E62E}"/>
          </ac:picMkLst>
        </pc:picChg>
        <pc:picChg chg="add mod">
          <ac:chgData name="buzdugan artur" userId="1770a38c255ab84c" providerId="LiveId" clId="{C2B9B622-0F39-4F40-BFD3-8297B855FCCA}" dt="2023-11-08T15:56:09.586" v="592" actId="1076"/>
          <ac:picMkLst>
            <pc:docMk/>
            <pc:sldMk cId="1953904034" sldId="418"/>
            <ac:picMk id="5" creationId="{CDFCE04E-E512-C4ED-5DDB-65D884B68743}"/>
          </ac:picMkLst>
        </pc:picChg>
      </pc:sldChg>
      <pc:sldChg chg="addSp delSp modSp new del mod">
        <pc:chgData name="buzdugan artur" userId="1770a38c255ab84c" providerId="LiveId" clId="{C2B9B622-0F39-4F40-BFD3-8297B855FCCA}" dt="2023-11-08T15:51:54.798" v="400" actId="47"/>
        <pc:sldMkLst>
          <pc:docMk/>
          <pc:sldMk cId="2924632423" sldId="418"/>
        </pc:sldMkLst>
        <pc:spChg chg="del">
          <ac:chgData name="buzdugan artur" userId="1770a38c255ab84c" providerId="LiveId" clId="{C2B9B622-0F39-4F40-BFD3-8297B855FCCA}" dt="2023-11-08T15:50:45.117" v="383" actId="478"/>
          <ac:spMkLst>
            <pc:docMk/>
            <pc:sldMk cId="2924632423" sldId="418"/>
            <ac:spMk id="2" creationId="{9637EACB-DB7A-FD3E-5437-CA21E747A6E3}"/>
          </ac:spMkLst>
        </pc:spChg>
        <pc:spChg chg="mod">
          <ac:chgData name="buzdugan artur" userId="1770a38c255ab84c" providerId="LiveId" clId="{C2B9B622-0F39-4F40-BFD3-8297B855FCCA}" dt="2023-11-08T15:50:37.398" v="381" actId="14100"/>
          <ac:spMkLst>
            <pc:docMk/>
            <pc:sldMk cId="2924632423" sldId="418"/>
            <ac:spMk id="3" creationId="{E90DEE60-1381-65F0-91B6-F30CB771DD05}"/>
          </ac:spMkLst>
        </pc:spChg>
        <pc:picChg chg="add mod">
          <ac:chgData name="buzdugan artur" userId="1770a38c255ab84c" providerId="LiveId" clId="{C2B9B622-0F39-4F40-BFD3-8297B855FCCA}" dt="2023-11-08T15:50:39.850" v="382" actId="14100"/>
          <ac:picMkLst>
            <pc:docMk/>
            <pc:sldMk cId="2924632423" sldId="418"/>
            <ac:picMk id="4" creationId="{A176DB62-5956-AA5F-FEC2-52B96E2D7250}"/>
          </ac:picMkLst>
        </pc:picChg>
      </pc:sldChg>
      <pc:sldChg chg="addSp delSp modSp new mod">
        <pc:chgData name="buzdugan artur" userId="1770a38c255ab84c" providerId="LiveId" clId="{C2B9B622-0F39-4F40-BFD3-8297B855FCCA}" dt="2023-11-08T16:21:48.355" v="796" actId="478"/>
        <pc:sldMkLst>
          <pc:docMk/>
          <pc:sldMk cId="2983993263" sldId="419"/>
        </pc:sldMkLst>
        <pc:spChg chg="mod">
          <ac:chgData name="buzdugan artur" userId="1770a38c255ab84c" providerId="LiveId" clId="{C2B9B622-0F39-4F40-BFD3-8297B855FCCA}" dt="2023-11-08T16:08:29.704" v="651" actId="1076"/>
          <ac:spMkLst>
            <pc:docMk/>
            <pc:sldMk cId="2983993263" sldId="419"/>
            <ac:spMk id="2" creationId="{FDD2C31A-5E1E-6373-C746-6BFA0A3B80F9}"/>
          </ac:spMkLst>
        </pc:spChg>
        <pc:spChg chg="mod">
          <ac:chgData name="buzdugan artur" userId="1770a38c255ab84c" providerId="LiveId" clId="{C2B9B622-0F39-4F40-BFD3-8297B855FCCA}" dt="2023-11-08T16:17:01.283" v="725" actId="14100"/>
          <ac:spMkLst>
            <pc:docMk/>
            <pc:sldMk cId="2983993263" sldId="419"/>
            <ac:spMk id="3" creationId="{46F0427E-66AA-050B-D361-C0CB6619DF87}"/>
          </ac:spMkLst>
        </pc:spChg>
        <pc:picChg chg="add mod">
          <ac:chgData name="buzdugan artur" userId="1770a38c255ab84c" providerId="LiveId" clId="{C2B9B622-0F39-4F40-BFD3-8297B855FCCA}" dt="2023-11-08T16:17:54.220" v="737" actId="1076"/>
          <ac:picMkLst>
            <pc:docMk/>
            <pc:sldMk cId="2983993263" sldId="419"/>
            <ac:picMk id="4" creationId="{ED8AAA10-8535-ED7F-C4A8-69DBEB736D79}"/>
          </ac:picMkLst>
        </pc:picChg>
        <pc:picChg chg="add mod">
          <ac:chgData name="buzdugan artur" userId="1770a38c255ab84c" providerId="LiveId" clId="{C2B9B622-0F39-4F40-BFD3-8297B855FCCA}" dt="2023-11-08T16:17:56.132" v="738" actId="1076"/>
          <ac:picMkLst>
            <pc:docMk/>
            <pc:sldMk cId="2983993263" sldId="419"/>
            <ac:picMk id="5" creationId="{376D289A-0998-9378-B0C0-056C4FD3C408}"/>
          </ac:picMkLst>
        </pc:picChg>
        <pc:picChg chg="add del mod">
          <ac:chgData name="buzdugan artur" userId="1770a38c255ab84c" providerId="LiveId" clId="{C2B9B622-0F39-4F40-BFD3-8297B855FCCA}" dt="2023-11-08T16:21:48.355" v="796" actId="478"/>
          <ac:picMkLst>
            <pc:docMk/>
            <pc:sldMk cId="2983993263" sldId="419"/>
            <ac:picMk id="6" creationId="{F94537DA-39DB-DCBF-9983-A0024D2D3F77}"/>
          </ac:picMkLst>
        </pc:picChg>
      </pc:sldChg>
      <pc:sldChg chg="addSp delSp modSp new mod">
        <pc:chgData name="buzdugan artur" userId="1770a38c255ab84c" providerId="LiveId" clId="{C2B9B622-0F39-4F40-BFD3-8297B855FCCA}" dt="2023-11-08T16:24:43.286" v="839" actId="478"/>
        <pc:sldMkLst>
          <pc:docMk/>
          <pc:sldMk cId="1631049825" sldId="420"/>
        </pc:sldMkLst>
        <pc:spChg chg="mod">
          <ac:chgData name="buzdugan artur" userId="1770a38c255ab84c" providerId="LiveId" clId="{C2B9B622-0F39-4F40-BFD3-8297B855FCCA}" dt="2023-11-08T16:20:25.042" v="759" actId="1076"/>
          <ac:spMkLst>
            <pc:docMk/>
            <pc:sldMk cId="1631049825" sldId="420"/>
            <ac:spMk id="2" creationId="{BA3BDB47-E8B8-CAB8-EDBF-0CB530C9FF7B}"/>
          </ac:spMkLst>
        </pc:spChg>
        <pc:spChg chg="mod">
          <ac:chgData name="buzdugan artur" userId="1770a38c255ab84c" providerId="LiveId" clId="{C2B9B622-0F39-4F40-BFD3-8297B855FCCA}" dt="2023-11-08T16:23:21.833" v="834" actId="27636"/>
          <ac:spMkLst>
            <pc:docMk/>
            <pc:sldMk cId="1631049825" sldId="420"/>
            <ac:spMk id="3" creationId="{4F533DC3-6DBA-DE2D-19A3-9C82C452020C}"/>
          </ac:spMkLst>
        </pc:spChg>
        <pc:picChg chg="add mod">
          <ac:chgData name="buzdugan artur" userId="1770a38c255ab84c" providerId="LiveId" clId="{C2B9B622-0F39-4F40-BFD3-8297B855FCCA}" dt="2023-11-08T16:23:28.847" v="837" actId="1076"/>
          <ac:picMkLst>
            <pc:docMk/>
            <pc:sldMk cId="1631049825" sldId="420"/>
            <ac:picMk id="4" creationId="{A3B0A5B4-2EBC-13DC-BC3F-52FA30979E02}"/>
          </ac:picMkLst>
        </pc:picChg>
        <pc:picChg chg="add del">
          <ac:chgData name="buzdugan artur" userId="1770a38c255ab84c" providerId="LiveId" clId="{C2B9B622-0F39-4F40-BFD3-8297B855FCCA}" dt="2023-11-08T16:24:43.286" v="839" actId="478"/>
          <ac:picMkLst>
            <pc:docMk/>
            <pc:sldMk cId="1631049825" sldId="420"/>
            <ac:picMk id="5" creationId="{9EAE32D1-102F-B78D-0B15-9B2417D0AC13}"/>
          </ac:picMkLst>
        </pc:picChg>
      </pc:sldChg>
      <pc:sldChg chg="addSp delSp modSp new mod">
        <pc:chgData name="buzdugan artur" userId="1770a38c255ab84c" providerId="LiveId" clId="{C2B9B622-0F39-4F40-BFD3-8297B855FCCA}" dt="2023-11-08T16:24:53.829" v="843" actId="1076"/>
        <pc:sldMkLst>
          <pc:docMk/>
          <pc:sldMk cId="2401463547" sldId="421"/>
        </pc:sldMkLst>
        <pc:spChg chg="del">
          <ac:chgData name="buzdugan artur" userId="1770a38c255ab84c" providerId="LiveId" clId="{C2B9B622-0F39-4F40-BFD3-8297B855FCCA}" dt="2023-11-08T16:24:49.250" v="841"/>
          <ac:spMkLst>
            <pc:docMk/>
            <pc:sldMk cId="2401463547" sldId="421"/>
            <ac:spMk id="3" creationId="{2F98D727-F9A2-2943-3653-85E6E6B1ECB0}"/>
          </ac:spMkLst>
        </pc:spChg>
        <pc:picChg chg="add mod">
          <ac:chgData name="buzdugan artur" userId="1770a38c255ab84c" providerId="LiveId" clId="{C2B9B622-0F39-4F40-BFD3-8297B855FCCA}" dt="2023-11-08T16:24:53.829" v="843" actId="1076"/>
          <ac:picMkLst>
            <pc:docMk/>
            <pc:sldMk cId="2401463547" sldId="421"/>
            <ac:picMk id="4" creationId="{1094FEAF-3ACF-0A92-07A2-2E64E8EBDB8C}"/>
          </ac:picMkLst>
        </pc:picChg>
      </pc:sldChg>
      <pc:sldChg chg="addSp modSp new mod">
        <pc:chgData name="buzdugan artur" userId="1770a38c255ab84c" providerId="LiveId" clId="{C2B9B622-0F39-4F40-BFD3-8297B855FCCA}" dt="2023-11-08T16:37:26.384" v="1000" actId="207"/>
        <pc:sldMkLst>
          <pc:docMk/>
          <pc:sldMk cId="1977730515" sldId="422"/>
        </pc:sldMkLst>
        <pc:spChg chg="add mod">
          <ac:chgData name="buzdugan artur" userId="1770a38c255ab84c" providerId="LiveId" clId="{C2B9B622-0F39-4F40-BFD3-8297B855FCCA}" dt="2023-11-08T16:37:26.384" v="1000" actId="207"/>
          <ac:spMkLst>
            <pc:docMk/>
            <pc:sldMk cId="1977730515" sldId="422"/>
            <ac:spMk id="3" creationId="{8687D770-75B4-DCDF-33B1-9FEB7D1CA692}"/>
          </ac:spMkLst>
        </pc:spChg>
        <pc:spChg chg="add mod">
          <ac:chgData name="buzdugan artur" userId="1770a38c255ab84c" providerId="LiveId" clId="{C2B9B622-0F39-4F40-BFD3-8297B855FCCA}" dt="2023-11-08T16:33:17.424" v="886" actId="6549"/>
          <ac:spMkLst>
            <pc:docMk/>
            <pc:sldMk cId="1977730515" sldId="422"/>
            <ac:spMk id="5" creationId="{63E09C2F-4A72-4D84-4082-08B3F3CEC6FF}"/>
          </ac:spMkLst>
        </pc:spChg>
      </pc:sldChg>
      <pc:sldChg chg="addSp modSp new mod">
        <pc:chgData name="buzdugan artur" userId="1770a38c255ab84c" providerId="LiveId" clId="{C2B9B622-0F39-4F40-BFD3-8297B855FCCA}" dt="2023-11-08T16:42:36.470" v="1225" actId="6549"/>
        <pc:sldMkLst>
          <pc:docMk/>
          <pc:sldMk cId="1221306633" sldId="423"/>
        </pc:sldMkLst>
        <pc:spChg chg="add mod">
          <ac:chgData name="buzdugan artur" userId="1770a38c255ab84c" providerId="LiveId" clId="{C2B9B622-0F39-4F40-BFD3-8297B855FCCA}" dt="2023-11-08T16:42:36.470" v="1225" actId="6549"/>
          <ac:spMkLst>
            <pc:docMk/>
            <pc:sldMk cId="1221306633" sldId="423"/>
            <ac:spMk id="3" creationId="{6F9E6CA4-D9F7-7E13-0C29-54D38362D36A}"/>
          </ac:spMkLst>
        </pc:spChg>
      </pc:sldChg>
      <pc:sldChg chg="addSp delSp modSp new mod">
        <pc:chgData name="buzdugan artur" userId="1770a38c255ab84c" providerId="LiveId" clId="{C2B9B622-0F39-4F40-BFD3-8297B855FCCA}" dt="2023-11-08T16:55:14.280" v="1438" actId="6549"/>
        <pc:sldMkLst>
          <pc:docMk/>
          <pc:sldMk cId="1158209827" sldId="424"/>
        </pc:sldMkLst>
        <pc:spChg chg="del">
          <ac:chgData name="buzdugan artur" userId="1770a38c255ab84c" providerId="LiveId" clId="{C2B9B622-0F39-4F40-BFD3-8297B855FCCA}" dt="2023-11-08T16:50:36.183" v="1239" actId="478"/>
          <ac:spMkLst>
            <pc:docMk/>
            <pc:sldMk cId="1158209827" sldId="424"/>
            <ac:spMk id="2" creationId="{261E9744-E3BE-9DE7-06AC-9144A532CD45}"/>
          </ac:spMkLst>
        </pc:spChg>
        <pc:spChg chg="mod">
          <ac:chgData name="buzdugan artur" userId="1770a38c255ab84c" providerId="LiveId" clId="{C2B9B622-0F39-4F40-BFD3-8297B855FCCA}" dt="2023-11-08T16:55:14.280" v="1438" actId="6549"/>
          <ac:spMkLst>
            <pc:docMk/>
            <pc:sldMk cId="1158209827" sldId="424"/>
            <ac:spMk id="3" creationId="{D0972F5A-75FD-C721-B8A2-4C39E3803582}"/>
          </ac:spMkLst>
        </pc:spChg>
        <pc:picChg chg="add mod">
          <ac:chgData name="buzdugan artur" userId="1770a38c255ab84c" providerId="LiveId" clId="{C2B9B622-0F39-4F40-BFD3-8297B855FCCA}" dt="2023-11-08T16:50:42.718" v="1241" actId="1076"/>
          <ac:picMkLst>
            <pc:docMk/>
            <pc:sldMk cId="1158209827" sldId="424"/>
            <ac:picMk id="4" creationId="{A1602475-58A0-FFE1-9B07-CE02C07AA37B}"/>
          </ac:picMkLst>
        </pc:picChg>
      </pc:sldChg>
      <pc:sldChg chg="addSp delSp modSp new mod">
        <pc:chgData name="buzdugan artur" userId="1770a38c255ab84c" providerId="LiveId" clId="{C2B9B622-0F39-4F40-BFD3-8297B855FCCA}" dt="2023-11-08T16:59:01.695" v="1491" actId="255"/>
        <pc:sldMkLst>
          <pc:docMk/>
          <pc:sldMk cId="3675528279" sldId="425"/>
        </pc:sldMkLst>
        <pc:spChg chg="del">
          <ac:chgData name="buzdugan artur" userId="1770a38c255ab84c" providerId="LiveId" clId="{C2B9B622-0F39-4F40-BFD3-8297B855FCCA}" dt="2023-11-08T16:56:23.757" v="1443" actId="478"/>
          <ac:spMkLst>
            <pc:docMk/>
            <pc:sldMk cId="3675528279" sldId="425"/>
            <ac:spMk id="2" creationId="{DA8D7415-A812-F1AA-FC29-FFC3D08EA948}"/>
          </ac:spMkLst>
        </pc:spChg>
        <pc:spChg chg="mod">
          <ac:chgData name="buzdugan artur" userId="1770a38c255ab84c" providerId="LiveId" clId="{C2B9B622-0F39-4F40-BFD3-8297B855FCCA}" dt="2023-11-08T16:59:01.695" v="1491" actId="255"/>
          <ac:spMkLst>
            <pc:docMk/>
            <pc:sldMk cId="3675528279" sldId="425"/>
            <ac:spMk id="3" creationId="{E999026F-DC70-225D-0206-6F7DDE0CBEC8}"/>
          </ac:spMkLst>
        </pc:spChg>
        <pc:picChg chg="add mod">
          <ac:chgData name="buzdugan artur" userId="1770a38c255ab84c" providerId="LiveId" clId="{C2B9B622-0F39-4F40-BFD3-8297B855FCCA}" dt="2023-11-08T16:57:42.352" v="1490" actId="1076"/>
          <ac:picMkLst>
            <pc:docMk/>
            <pc:sldMk cId="3675528279" sldId="425"/>
            <ac:picMk id="4" creationId="{BB970703-C93E-2152-FFFD-B04F0B8CC42B}"/>
          </ac:picMkLst>
        </pc:picChg>
      </pc:sldChg>
      <pc:sldChg chg="addSp delSp modSp new mod">
        <pc:chgData name="buzdugan artur" userId="1770a38c255ab84c" providerId="LiveId" clId="{C2B9B622-0F39-4F40-BFD3-8297B855FCCA}" dt="2023-11-08T17:13:15.268" v="2139" actId="14100"/>
        <pc:sldMkLst>
          <pc:docMk/>
          <pc:sldMk cId="3458351191" sldId="426"/>
        </pc:sldMkLst>
        <pc:spChg chg="mod">
          <ac:chgData name="buzdugan artur" userId="1770a38c255ab84c" providerId="LiveId" clId="{C2B9B622-0F39-4F40-BFD3-8297B855FCCA}" dt="2023-11-08T17:03:20.776" v="1698" actId="1076"/>
          <ac:spMkLst>
            <pc:docMk/>
            <pc:sldMk cId="3458351191" sldId="426"/>
            <ac:spMk id="2" creationId="{30D7AE34-637E-B395-FB35-26203227F61E}"/>
          </ac:spMkLst>
        </pc:spChg>
        <pc:spChg chg="mod">
          <ac:chgData name="buzdugan artur" userId="1770a38c255ab84c" providerId="LiveId" clId="{C2B9B622-0F39-4F40-BFD3-8297B855FCCA}" dt="2023-11-08T17:11:01.217" v="2126" actId="6549"/>
          <ac:spMkLst>
            <pc:docMk/>
            <pc:sldMk cId="3458351191" sldId="426"/>
            <ac:spMk id="3" creationId="{19358841-2EC8-75A4-CFDB-61ADD4931B38}"/>
          </ac:spMkLst>
        </pc:spChg>
        <pc:spChg chg="add del">
          <ac:chgData name="buzdugan artur" userId="1770a38c255ab84c" providerId="LiveId" clId="{C2B9B622-0F39-4F40-BFD3-8297B855FCCA}" dt="2023-11-08T16:59:48.162" v="1524"/>
          <ac:spMkLst>
            <pc:docMk/>
            <pc:sldMk cId="3458351191" sldId="426"/>
            <ac:spMk id="4" creationId="{EFCFFA7E-0B64-BE67-8B18-14C3150E6340}"/>
          </ac:spMkLst>
        </pc:spChg>
        <pc:spChg chg="add mod">
          <ac:chgData name="buzdugan artur" userId="1770a38c255ab84c" providerId="LiveId" clId="{C2B9B622-0F39-4F40-BFD3-8297B855FCCA}" dt="2023-11-08T17:10:53.903" v="2116" actId="1076"/>
          <ac:spMkLst>
            <pc:docMk/>
            <pc:sldMk cId="3458351191" sldId="426"/>
            <ac:spMk id="7" creationId="{2EB6B092-2A6A-7AC8-CFCE-FE3FB3DD6977}"/>
          </ac:spMkLst>
        </pc:spChg>
        <pc:picChg chg="add mod">
          <ac:chgData name="buzdugan artur" userId="1770a38c255ab84c" providerId="LiveId" clId="{C2B9B622-0F39-4F40-BFD3-8297B855FCCA}" dt="2023-11-08T17:12:51.651" v="2134" actId="14100"/>
          <ac:picMkLst>
            <pc:docMk/>
            <pc:sldMk cId="3458351191" sldId="426"/>
            <ac:picMk id="5" creationId="{0B819499-B249-3CEF-230B-C10DC38422B9}"/>
          </ac:picMkLst>
        </pc:picChg>
        <pc:picChg chg="add mod">
          <ac:chgData name="buzdugan artur" userId="1770a38c255ab84c" providerId="LiveId" clId="{C2B9B622-0F39-4F40-BFD3-8297B855FCCA}" dt="2023-11-08T17:13:15.268" v="2139" actId="14100"/>
          <ac:picMkLst>
            <pc:docMk/>
            <pc:sldMk cId="3458351191" sldId="426"/>
            <ac:picMk id="9" creationId="{C5B8FD77-D262-9D37-FC9C-7FB994869D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4F3A3-5CF3-4FC8-9EE3-EE87C6398A58}" type="datetimeFigureOut">
              <a:rPr lang="ro-RO" smtClean="0"/>
              <a:t>03.03.2024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26A72-FC4D-47AA-8517-E686CDFA5C6C}" type="slidenum">
              <a:rPr lang="ro-RO" smtClean="0"/>
              <a:t>‹#›</a:t>
            </a:fld>
            <a:endParaRPr lang="ro-RO"/>
          </a:p>
        </p:txBody>
      </p:sp>
    </p:spTree>
    <p:extLst>
      <p:ext uri="{BB962C8B-B14F-4D97-AF65-F5344CB8AC3E}">
        <p14:creationId xmlns:p14="http://schemas.microsoft.com/office/powerpoint/2010/main" val="428891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image" Target="../media/image51.wmf"/><Relationship Id="rId5" Type="http://schemas.openxmlformats.org/officeDocument/2006/relationships/oleObject" Target="../embeddings/oleObject2.bin"/><Relationship Id="rId4" Type="http://schemas.openxmlformats.org/officeDocument/2006/relationships/image" Target="../media/image50.wmf"/></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8B0A7C6-A9B1-4103-83E3-3765C37CD41B}" type="slidenum">
              <a:rPr lang="en-US" altLang="en-US" smtClean="0">
                <a:solidFill>
                  <a:srgbClr val="000000"/>
                </a:solidFill>
                <a:latin typeface="Arial" panose="020B0604020202020204" pitchFamily="34" charset="0"/>
              </a:rPr>
              <a:pPr fontAlgn="base">
                <a:spcBef>
                  <a:spcPct val="0"/>
                </a:spcBef>
                <a:spcAft>
                  <a:spcPct val="0"/>
                </a:spcAft>
              </a:pPr>
              <a:t>10</a:t>
            </a:fld>
            <a:endParaRPr lang="en-US" altLang="en-US">
              <a:solidFill>
                <a:srgbClr val="000000"/>
              </a:solidFill>
              <a:latin typeface="Arial" panose="020B0604020202020204"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0486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0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fontAlgn="base">
              <a:spcBef>
                <a:spcPct val="0"/>
              </a:spcBef>
              <a:spcAft>
                <a:spcPct val="0"/>
              </a:spcAft>
            </a:pPr>
            <a:fld id="{79AC7551-9570-434F-AA69-CD7CF89CD566}" type="slidenum">
              <a:rPr lang="en-US" altLang="en-US" smtClean="0">
                <a:solidFill>
                  <a:srgbClr val="000000"/>
                </a:solidFill>
                <a:latin typeface="Calibri" panose="020F0502020204030204" pitchFamily="34" charset="0"/>
              </a:rPr>
              <a:pPr defTabSz="914400" fontAlgn="base">
                <a:spcBef>
                  <a:spcPct val="0"/>
                </a:spcBef>
                <a:spcAft>
                  <a:spcPct val="0"/>
                </a:spcAft>
              </a:pPr>
              <a:t>49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61726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IQ"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29B746-1202-4A11-9A26-1B7420A94EC6}" type="slidenum">
              <a:rPr lang="en-US" altLang="en-US" sz="1200"/>
              <a:pPr/>
              <a:t>35</a:t>
            </a:fld>
            <a:endParaRPr lang="en-US" altLang="en-US" sz="1200"/>
          </a:p>
        </p:txBody>
      </p:sp>
    </p:spTree>
    <p:extLst>
      <p:ext uri="{BB962C8B-B14F-4D97-AF65-F5344CB8AC3E}">
        <p14:creationId xmlns:p14="http://schemas.microsoft.com/office/powerpoint/2010/main" val="349130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IQ"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4E2825-7291-4489-9B0F-EEA34C3FE1B7}" type="slidenum">
              <a:rPr lang="en-US" altLang="en-US" sz="1200"/>
              <a:pPr/>
              <a:t>37</a:t>
            </a:fld>
            <a:endParaRPr lang="en-US" altLang="en-US" sz="1200"/>
          </a:p>
        </p:txBody>
      </p:sp>
    </p:spTree>
    <p:extLst>
      <p:ext uri="{BB962C8B-B14F-4D97-AF65-F5344CB8AC3E}">
        <p14:creationId xmlns:p14="http://schemas.microsoft.com/office/powerpoint/2010/main" val="116429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IQ"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49F73B-AEBD-4633-93D5-0B7D34EC8AC6}" type="slidenum">
              <a:rPr lang="en-US" altLang="en-US" sz="1200"/>
              <a:pPr/>
              <a:t>38</a:t>
            </a:fld>
            <a:endParaRPr lang="en-US" altLang="en-US" sz="1200"/>
          </a:p>
        </p:txBody>
      </p:sp>
    </p:spTree>
    <p:extLst>
      <p:ext uri="{BB962C8B-B14F-4D97-AF65-F5344CB8AC3E}">
        <p14:creationId xmlns:p14="http://schemas.microsoft.com/office/powerpoint/2010/main" val="8617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IQ"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E0C6A6-8354-4DD8-A232-57784FE9E36D}" type="slidenum">
              <a:rPr lang="en-US" altLang="en-US" sz="1200"/>
              <a:pPr/>
              <a:t>39</a:t>
            </a:fld>
            <a:endParaRPr lang="en-US" altLang="en-US" sz="1200"/>
          </a:p>
        </p:txBody>
      </p:sp>
    </p:spTree>
    <p:extLst>
      <p:ext uri="{BB962C8B-B14F-4D97-AF65-F5344CB8AC3E}">
        <p14:creationId xmlns:p14="http://schemas.microsoft.com/office/powerpoint/2010/main" val="83746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Gill Sans MT" panose="020B0502020104020203" pitchFamily="34" charset="0"/>
              </a:defRPr>
            </a:lvl1pPr>
            <a:lvl2pPr marL="742950" indent="-285750" defTabSz="957263">
              <a:defRPr>
                <a:solidFill>
                  <a:schemeClr val="tx1"/>
                </a:solidFill>
                <a:latin typeface="Gill Sans MT" panose="020B0502020104020203" pitchFamily="34" charset="0"/>
              </a:defRPr>
            </a:lvl2pPr>
            <a:lvl3pPr marL="1143000" indent="-228600" defTabSz="957263">
              <a:defRPr>
                <a:solidFill>
                  <a:schemeClr val="tx1"/>
                </a:solidFill>
                <a:latin typeface="Gill Sans MT" panose="020B0502020104020203" pitchFamily="34" charset="0"/>
              </a:defRPr>
            </a:lvl3pPr>
            <a:lvl4pPr marL="1600200" indent="-228600" defTabSz="957263">
              <a:defRPr>
                <a:solidFill>
                  <a:schemeClr val="tx1"/>
                </a:solidFill>
                <a:latin typeface="Gill Sans MT" panose="020B0502020104020203" pitchFamily="34" charset="0"/>
              </a:defRPr>
            </a:lvl4pPr>
            <a:lvl5pPr marL="2057400" indent="-228600" defTabSz="957263">
              <a:defRPr>
                <a:solidFill>
                  <a:schemeClr val="tx1"/>
                </a:solidFill>
                <a:latin typeface="Gill Sans MT" panose="020B0502020104020203" pitchFamily="34" charset="0"/>
              </a:defRPr>
            </a:lvl5pPr>
            <a:lvl6pPr marL="2514600" indent="-228600" defTabSz="957263"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957263"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957263"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957263"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20BC601-795D-4A8C-A3E0-FAEBF63A5A83}" type="slidenum">
              <a:rPr lang="en-US" altLang="en-US" smtClean="0">
                <a:solidFill>
                  <a:srgbClr val="000000"/>
                </a:solidFill>
                <a:latin typeface="Century Gothic" panose="020B0502020202020204" pitchFamily="34" charset="0"/>
              </a:rPr>
              <a:pPr fontAlgn="base">
                <a:spcBef>
                  <a:spcPct val="0"/>
                </a:spcBef>
                <a:spcAft>
                  <a:spcPct val="0"/>
                </a:spcAft>
              </a:pPr>
              <a:t>40</a:t>
            </a:fld>
            <a:endParaRPr lang="en-US" altLang="en-US">
              <a:solidFill>
                <a:srgbClr val="000000"/>
              </a:solidFill>
              <a:latin typeface="Century Gothic" panose="020B0502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Gunn diode, also known as a transferred electron device (TED), is a form of diode used in high-frequency electronics. It is somewhat unusual in that it consists only of N-doped semiconductor material, whereas most diodes consist of both P and N-doped regions. In the Gunn diode, three regions exist: two of them are heavily N-doped on each terminal, with a thin layer of lightly doped material in between. When a voltage is applied to the device, the electrical gradient will be largest across the thin middle layer. Eventually, this layer starts to conduct, reducing the gradient across it, preventing further conduction. </a:t>
            </a:r>
          </a:p>
        </p:txBody>
      </p:sp>
    </p:spTree>
    <p:extLst>
      <p:ext uri="{BB962C8B-B14F-4D97-AF65-F5344CB8AC3E}">
        <p14:creationId xmlns:p14="http://schemas.microsoft.com/office/powerpoint/2010/main" val="52862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1E2EFAAA-4C23-458C-BE57-E52D47DA0837}" type="slidenum">
              <a:rPr lang="en-US" altLang="en-US" sz="1200"/>
              <a:pPr/>
              <a:t>41</a:t>
            </a:fld>
            <a:endParaRPr lang="en-US" altLang="en-US" sz="1200"/>
          </a:p>
        </p:txBody>
      </p:sp>
      <p:sp>
        <p:nvSpPr>
          <p:cNvPr id="10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0" name="Rectangle 3"/>
          <p:cNvSpPr>
            <a:spLocks noGrp="1" noChangeArrowheads="1"/>
          </p:cNvSpPr>
          <p:nvPr>
            <p:ph type="body" idx="1"/>
          </p:nvPr>
        </p:nvSpPr>
        <p:spPr bwMode="auto">
          <a:xfrm>
            <a:off x="735013" y="4346575"/>
            <a:ext cx="5629275"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t>The main valley of the conduction band is where the electrons initially reside with little or no external electric field applied as shown.  If the external field is increased to a value above a threshold field, many of the electrons acquire enough energy to be scattered (“transferred”) into the upper satellite valley.  Since the effective mass in the upper satellite valley is larger than in the main valley, the mobility, and the average drift velocity of the electrons is reduced. The mobility is given by</a:t>
            </a:r>
          </a:p>
          <a:p>
            <a:pPr eaLnBrk="1" hangingPunct="1"/>
            <a:r>
              <a:rPr lang="en-US" altLang="en-US" sz="1400"/>
              <a:t>	(1)        </a:t>
            </a:r>
          </a:p>
          <a:p>
            <a:pPr eaLnBrk="1" hangingPunct="1"/>
            <a:r>
              <a:rPr lang="en-US" altLang="en-US" sz="1400"/>
              <a:t>                                                                   </a:t>
            </a:r>
          </a:p>
          <a:p>
            <a:pPr eaLnBrk="1" hangingPunct="1"/>
            <a:r>
              <a:rPr lang="en-US" altLang="en-US" sz="1400"/>
              <a:t>where </a:t>
            </a:r>
            <a:r>
              <a:rPr lang="en-US" altLang="en-US" sz="1400">
                <a:sym typeface="Symbol" panose="05050102010706020507" pitchFamily="18" charset="2"/>
              </a:rPr>
              <a:t></a:t>
            </a:r>
            <a:r>
              <a:rPr lang="en-US" altLang="en-US" sz="1400"/>
              <a:t>  is the relaxation time and m* is the effective mass. The differential mobility, defined as , </a:t>
            </a:r>
          </a:p>
          <a:p>
            <a:pPr eaLnBrk="1" hangingPunct="1"/>
            <a:r>
              <a:rPr lang="en-US" altLang="en-US" sz="1400"/>
              <a:t>becomes negative when the electric field is above the threshold value.  This leads to the negative differential resistance (NDR). As the field is continually increased beyond the saturation field, the drift velocity of the electrons saturates. </a:t>
            </a:r>
          </a:p>
        </p:txBody>
      </p:sp>
      <p:sp>
        <p:nvSpPr>
          <p:cNvPr id="1031" name="Rectangle 5"/>
          <p:cNvSpPr>
            <a:spLocks noChangeArrowheads="1"/>
          </p:cNvSpPr>
          <p:nvPr/>
        </p:nvSpPr>
        <p:spPr bwMode="auto">
          <a:xfrm>
            <a:off x="0" y="-231775"/>
            <a:ext cx="1857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75" tIns="45938" rIns="91875" bIns="459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graphicFrame>
        <p:nvGraphicFramePr>
          <p:cNvPr id="1026" name="Object 4"/>
          <p:cNvGraphicFramePr>
            <a:graphicFrameLocks noChangeAspect="1"/>
          </p:cNvGraphicFramePr>
          <p:nvPr/>
        </p:nvGraphicFramePr>
        <p:xfrm>
          <a:off x="2139950" y="6184900"/>
          <a:ext cx="525463" cy="400050"/>
        </p:xfrm>
        <a:graphic>
          <a:graphicData uri="http://schemas.openxmlformats.org/presentationml/2006/ole">
            <mc:AlternateContent xmlns:mc="http://schemas.openxmlformats.org/markup-compatibility/2006">
              <mc:Choice xmlns:v="urn:schemas-microsoft-com:vml" Requires="v">
                <p:oleObj name="Equation" r:id="rId3" imgW="520474" imgH="393529" progId="Equation.3">
                  <p:embed/>
                </p:oleObj>
              </mc:Choice>
              <mc:Fallback>
                <p:oleObj name="Equation" r:id="rId3" imgW="520474" imgH="393529" progId="Equation.3">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950" y="6184900"/>
                        <a:ext cx="525463"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auto">
          <a:xfrm>
            <a:off x="0" y="-231775"/>
            <a:ext cx="1857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75" tIns="45938" rIns="91875" bIns="459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graphicFrame>
        <p:nvGraphicFramePr>
          <p:cNvPr id="1027" name="Object 6"/>
          <p:cNvGraphicFramePr>
            <a:graphicFrameLocks noChangeAspect="1"/>
          </p:cNvGraphicFramePr>
          <p:nvPr/>
        </p:nvGraphicFramePr>
        <p:xfrm>
          <a:off x="3749675" y="6950075"/>
          <a:ext cx="811213" cy="230188"/>
        </p:xfrm>
        <a:graphic>
          <a:graphicData uri="http://schemas.openxmlformats.org/presentationml/2006/ole">
            <mc:AlternateContent xmlns:mc="http://schemas.openxmlformats.org/markup-compatibility/2006">
              <mc:Choice xmlns:v="urn:schemas-microsoft-com:vml" Requires="v">
                <p:oleObj name="Equation" r:id="rId5" imgW="800100" imgH="228600" progId="Equation.3">
                  <p:embed/>
                </p:oleObj>
              </mc:Choice>
              <mc:Fallback>
                <p:oleObj name="Equation" r:id="rId5" imgW="800100" imgH="228600" progId="Equation.3">
                  <p:embed/>
                  <p:pic>
                    <p:nvPicPr>
                      <p:cNvPr id="10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675" y="6950075"/>
                        <a:ext cx="811213" cy="23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44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1F7862DC-1E41-4961-8967-F508E9ABBC0D}" type="slidenum">
              <a:rPr lang="en-US" altLang="en-US" sz="1200"/>
              <a:pPr/>
              <a:t>42</a:t>
            </a:fld>
            <a:endParaRPr lang="en-US" altLang="en-US" sz="120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a:t>The question of exactly how the NDR phenomenon in GaAs results in Gunn-oscillations can now be answered. A sample of uniformly doped n-type GaAs of length L is biased with a constant voltage source V0. The electrical field is therefore constant and its magnitude given by</a:t>
            </a:r>
          </a:p>
          <a:p>
            <a:pPr eaLnBrk="1" hangingPunct="1"/>
            <a:r>
              <a:rPr lang="en-US" altLang="en-US" sz="1000"/>
              <a:t>E0 =V0/L.   The electrons flow from cathode to anode with constant velocity v3.</a:t>
            </a:r>
          </a:p>
          <a:p>
            <a:pPr eaLnBrk="1" hangingPunct="1"/>
            <a:r>
              <a:rPr lang="en-US" altLang="en-US" sz="1000"/>
              <a:t>It is now assumed that a small local perturbation in the net charge arises at t = t0. This non-uniformity can, for example, be the result of local thermal drift of electrons. The resulting electrical field distribution is shown (solid curve).</a:t>
            </a:r>
          </a:p>
          <a:p>
            <a:pPr eaLnBrk="1" hangingPunct="1"/>
            <a:r>
              <a:rPr lang="en-US" altLang="en-US" sz="1000"/>
              <a:t>The electrons at point A, experiencing an electric field EL1, will now travel to the anode with velocity v4. The electrons at point B are subjected to an electrical field EH1. They will therefore drift towards the anode with velocity v2 which is smaller than v4. Consequently, a pile-up of electrons will occur between A and B, increasing the net negative charge in that region. The region immediately to the right of B will become progressively more depleted of electrons, due to their higher drift velocity towards the anode than those at B.</a:t>
            </a:r>
          </a:p>
          <a:p>
            <a:pPr eaLnBrk="1" hangingPunct="1"/>
            <a:r>
              <a:rPr lang="en-US" altLang="en-US" sz="1000"/>
              <a:t>The initial charge perturbation will therefore grow into a dipole domain, commonly known as a Gunn-domain. Gunn domains will grow while propagating towards the anode until a stable domain has been formed. A stable Gunn domain is shown at a time instance t &gt; t0, indicated by the dashed curve. At this point in time, the domain has grown sufficiently to ensure that electrons at both points C and D move at the same velocity, v1.</a:t>
            </a:r>
          </a:p>
          <a:p>
            <a:pPr eaLnBrk="1" hangingPunct="1"/>
            <a:endParaRPr lang="en-US" altLang="en-US" sz="1000"/>
          </a:p>
          <a:p>
            <a:pPr eaLnBrk="1" hangingPunct="1"/>
            <a:endParaRPr lang="en-US" altLang="en-US" sz="1000"/>
          </a:p>
          <a:p>
            <a:pPr eaLnBrk="1" hangingPunct="1"/>
            <a:endParaRPr lang="en-US" altLang="en-US" sz="1000"/>
          </a:p>
        </p:txBody>
      </p:sp>
    </p:spTree>
    <p:extLst>
      <p:ext uri="{BB962C8B-B14F-4D97-AF65-F5344CB8AC3E}">
        <p14:creationId xmlns:p14="http://schemas.microsoft.com/office/powerpoint/2010/main" val="244357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7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fontAlgn="base">
              <a:spcBef>
                <a:spcPct val="0"/>
              </a:spcBef>
              <a:spcAft>
                <a:spcPct val="0"/>
              </a:spcAft>
            </a:pPr>
            <a:fld id="{4C770DD9-3F02-44BE-A360-CA17D398DD12}" type="slidenum">
              <a:rPr lang="en-US" altLang="en-US" smtClean="0">
                <a:solidFill>
                  <a:srgbClr val="000000"/>
                </a:solidFill>
                <a:latin typeface="Calibri" panose="020F0502020204030204" pitchFamily="34" charset="0"/>
              </a:rPr>
              <a:pPr defTabSz="914400" fontAlgn="base">
                <a:spcBef>
                  <a:spcPct val="0"/>
                </a:spcBef>
                <a:spcAft>
                  <a:spcPct val="0"/>
                </a:spcAft>
              </a:pPr>
              <a:t>44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81857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933" y="3208867"/>
            <a:ext cx="10471679" cy="2262781"/>
          </a:xfrm>
        </p:spPr>
        <p:txBody>
          <a:bodyPr>
            <a:normAutofit fontScale="90000"/>
          </a:bodyPr>
          <a:lstStyle/>
          <a:p>
            <a:r>
              <a:rPr lang="en-US" altLang="en-US" dirty="0" err="1"/>
              <a:t>Tema</a:t>
            </a:r>
            <a:r>
              <a:rPr lang="en-US" altLang="en-US" dirty="0"/>
              <a:t> </a:t>
            </a:r>
            <a:br>
              <a:rPr lang="en-US" altLang="en-US" dirty="0"/>
            </a:br>
            <a:r>
              <a:rPr lang="sv-SE" altLang="en-US" dirty="0"/>
              <a:t>PIN D</a:t>
            </a:r>
            <a:r>
              <a:rPr lang="ro-RO" altLang="en-US" dirty="0"/>
              <a:t>iode</a:t>
            </a:r>
            <a:r>
              <a:rPr lang="ro-MD" altLang="en-US" dirty="0"/>
              <a:t>, </a:t>
            </a:r>
            <a:br>
              <a:rPr lang="en-US" altLang="en-US" dirty="0"/>
            </a:br>
            <a:r>
              <a:rPr lang="ro-MD" altLang="en-US" dirty="0"/>
              <a:t>Diode cu tranzit de avalanșă:      </a:t>
            </a:r>
            <a:br>
              <a:rPr lang="ro-MD" altLang="en-US" dirty="0"/>
            </a:br>
            <a:r>
              <a:rPr lang="ro-RO" altLang="en-US" dirty="0"/>
              <a:t>IMPATT, </a:t>
            </a:r>
            <a:r>
              <a:rPr lang="en-US" altLang="en-US" dirty="0"/>
              <a:t>D</a:t>
            </a:r>
            <a:r>
              <a:rPr lang="ro-RO" altLang="en-US" dirty="0"/>
              <a:t>iode Gunn</a:t>
            </a:r>
            <a:r>
              <a:rPr lang="ro-MD" altLang="en-US" dirty="0"/>
              <a:t>, </a:t>
            </a:r>
            <a:r>
              <a:rPr lang="en-US" altLang="en-US" dirty="0"/>
              <a:t>TRAPATT…</a:t>
            </a:r>
            <a:br>
              <a:rPr lang="en-US" altLang="en-US" dirty="0"/>
            </a:br>
            <a:endParaRPr lang="ro-RO" dirty="0"/>
          </a:p>
        </p:txBody>
      </p:sp>
    </p:spTree>
    <p:extLst>
      <p:ext uri="{BB962C8B-B14F-4D97-AF65-F5344CB8AC3E}">
        <p14:creationId xmlns:p14="http://schemas.microsoft.com/office/powerpoint/2010/main" val="101227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590800" y="304800"/>
            <a:ext cx="7543800" cy="685800"/>
          </a:xfrm>
        </p:spPr>
        <p:txBody>
          <a:bodyPr/>
          <a:lstStyle/>
          <a:p>
            <a:pPr eaLnBrk="1" hangingPunct="1"/>
            <a:r>
              <a:rPr lang="en-US" altLang="en-US">
                <a:solidFill>
                  <a:srgbClr val="FF3300"/>
                </a:solidFill>
              </a:rPr>
              <a:t>T</a:t>
            </a:r>
            <a:r>
              <a:rPr lang="ro-MD" altLang="en-US">
                <a:solidFill>
                  <a:srgbClr val="FF3300"/>
                </a:solidFill>
              </a:rPr>
              <a:t>ipuri</a:t>
            </a:r>
            <a:endParaRPr lang="en-US" altLang="en-US">
              <a:solidFill>
                <a:srgbClr val="FF3300"/>
              </a:solidFill>
            </a:endParaRPr>
          </a:p>
        </p:txBody>
      </p:sp>
      <p:sp>
        <p:nvSpPr>
          <p:cNvPr id="119811" name="Rectangle 3"/>
          <p:cNvSpPr>
            <a:spLocks noGrp="1" noChangeArrowheads="1"/>
          </p:cNvSpPr>
          <p:nvPr>
            <p:ph idx="1"/>
          </p:nvPr>
        </p:nvSpPr>
        <p:spPr>
          <a:xfrm>
            <a:off x="2563813" y="990600"/>
            <a:ext cx="7543800" cy="1219200"/>
          </a:xfrm>
        </p:spPr>
        <p:txBody>
          <a:bodyPr/>
          <a:lstStyle/>
          <a:p>
            <a:pPr eaLnBrk="1" hangingPunct="1"/>
            <a:r>
              <a:rPr lang="en-US" altLang="en-US"/>
              <a:t>Metal – semiconductor PIN diod</a:t>
            </a:r>
            <a:r>
              <a:rPr lang="ro-MD" altLang="en-US"/>
              <a:t>ă</a:t>
            </a:r>
            <a:endParaRPr lang="en-US" altLang="en-US"/>
          </a:p>
          <a:p>
            <a:pPr eaLnBrk="1" hangingPunct="1"/>
            <a:r>
              <a:rPr lang="en-US" altLang="en-US"/>
              <a:t>Heteroj</a:t>
            </a:r>
            <a:r>
              <a:rPr lang="ro-MD" altLang="en-US"/>
              <a:t>o</a:t>
            </a:r>
            <a:r>
              <a:rPr lang="en-US" altLang="en-US"/>
              <a:t>ncti</a:t>
            </a:r>
            <a:r>
              <a:rPr lang="ro-MD" altLang="en-US"/>
              <a:t>une</a:t>
            </a:r>
            <a:r>
              <a:rPr lang="en-US" altLang="en-US"/>
              <a:t> PIN diod</a:t>
            </a:r>
            <a:r>
              <a:rPr lang="ro-MD" altLang="en-US"/>
              <a:t>ă</a:t>
            </a:r>
            <a:endParaRPr lang="en-US" altLang="en-US"/>
          </a:p>
        </p:txBody>
      </p:sp>
      <p:pic>
        <p:nvPicPr>
          <p:cNvPr id="1198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164" y="1990726"/>
            <a:ext cx="60912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28926"/>
            <a:ext cx="11582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93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2133600" y="304800"/>
            <a:ext cx="8305800" cy="685800"/>
          </a:xfrm>
        </p:spPr>
        <p:txBody>
          <a:bodyPr/>
          <a:lstStyle/>
          <a:p>
            <a:pPr eaLnBrk="1" hangingPunct="1"/>
            <a:r>
              <a:rPr lang="en-US" altLang="en-US"/>
              <a:t>Cum se m</a:t>
            </a:r>
            <a:r>
              <a:rPr lang="ro-MD" altLang="en-US"/>
              <a:t>ă</a:t>
            </a:r>
            <a:r>
              <a:rPr lang="en-US" altLang="en-US"/>
              <a:t>soar</a:t>
            </a:r>
            <a:r>
              <a:rPr lang="ro-MD" altLang="en-US"/>
              <a:t>ă</a:t>
            </a:r>
            <a:r>
              <a:rPr lang="en-US" altLang="en-US"/>
              <a:t> doza </a:t>
            </a:r>
            <a:r>
              <a:rPr lang="ro-MD" altLang="en-US"/>
              <a:t>cu dioda</a:t>
            </a:r>
            <a:endParaRPr lang="en-US" altLang="en-US"/>
          </a:p>
        </p:txBody>
      </p:sp>
      <p:pic>
        <p:nvPicPr>
          <p:cNvPr id="12902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708775" y="1219201"/>
            <a:ext cx="3721100" cy="4289425"/>
          </a:xfrm>
        </p:spPr>
      </p:pic>
      <p:pic>
        <p:nvPicPr>
          <p:cNvPr id="1290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524001"/>
            <a:ext cx="5014913" cy="387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029" name="직사각형 12"/>
          <p:cNvSpPr>
            <a:spLocks noChangeArrowheads="1"/>
          </p:cNvSpPr>
          <p:nvPr/>
        </p:nvSpPr>
        <p:spPr bwMode="auto">
          <a:xfrm>
            <a:off x="7262814" y="1354139"/>
            <a:ext cx="2689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latinLnBrk="1">
              <a:spcBef>
                <a:spcPct val="0"/>
              </a:spcBef>
              <a:buClrTx/>
              <a:buSzTx/>
              <a:buNone/>
            </a:pPr>
            <a:r>
              <a:rPr lang="ro-MD" altLang="ko-KR" sz="1600">
                <a:solidFill>
                  <a:srgbClr val="000000"/>
                </a:solidFill>
                <a:latin typeface="Arial" panose="020B0604020202020204" pitchFamily="34" charset="0"/>
                <a:ea typeface="Malgun Gothic" panose="020B0503020000020004" pitchFamily="34" charset="-127"/>
              </a:rPr>
              <a:t>Radiația ionizantă incidentă</a:t>
            </a:r>
            <a:endParaRPr lang="en-US" altLang="ko-KR" sz="1600">
              <a:solidFill>
                <a:srgbClr val="000000"/>
              </a:solidFill>
              <a:latin typeface="Arial" panose="020B0604020202020204" pitchFamily="34" charset="0"/>
              <a:ea typeface="Malgun Gothic" panose="020B0503020000020004" pitchFamily="34" charset="-127"/>
            </a:endParaRPr>
          </a:p>
        </p:txBody>
      </p:sp>
      <p:sp>
        <p:nvSpPr>
          <p:cNvPr id="129030" name="직사각형 14"/>
          <p:cNvSpPr>
            <a:spLocks noChangeArrowheads="1"/>
          </p:cNvSpPr>
          <p:nvPr/>
        </p:nvSpPr>
        <p:spPr bwMode="auto">
          <a:xfrm>
            <a:off x="7462838" y="2160589"/>
            <a:ext cx="2235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latinLnBrk="1">
              <a:spcBef>
                <a:spcPct val="0"/>
              </a:spcBef>
              <a:buClrTx/>
              <a:buSzTx/>
              <a:buNone/>
            </a:pPr>
            <a:r>
              <a:rPr lang="ro-MD" altLang="ko-KR" sz="1600">
                <a:solidFill>
                  <a:srgbClr val="000000"/>
                </a:solidFill>
                <a:latin typeface="Arial" panose="020B0604020202020204" pitchFamily="34" charset="0"/>
                <a:ea typeface="Malgun Gothic" panose="020B0503020000020004" pitchFamily="34" charset="-127"/>
              </a:rPr>
              <a:t>Perechi electron-goluri</a:t>
            </a:r>
            <a:endParaRPr lang="en-US" altLang="ko-KR" sz="1600">
              <a:solidFill>
                <a:srgbClr val="000000"/>
              </a:solidFill>
              <a:latin typeface="Arial" panose="020B0604020202020204" pitchFamily="34" charset="0"/>
              <a:ea typeface="Malgun Gothic" panose="020B0503020000020004" pitchFamily="34" charset="-127"/>
            </a:endParaRPr>
          </a:p>
        </p:txBody>
      </p:sp>
      <p:sp>
        <p:nvSpPr>
          <p:cNvPr id="129031" name="직사각형 19"/>
          <p:cNvSpPr>
            <a:spLocks noChangeArrowheads="1"/>
          </p:cNvSpPr>
          <p:nvPr/>
        </p:nvSpPr>
        <p:spPr bwMode="auto">
          <a:xfrm>
            <a:off x="7010400" y="2973388"/>
            <a:ext cx="3124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latinLnBrk="1">
              <a:spcBef>
                <a:spcPct val="0"/>
              </a:spcBef>
              <a:buClrTx/>
              <a:buSzTx/>
              <a:buNone/>
            </a:pPr>
            <a:r>
              <a:rPr lang="ro-MD" altLang="ko-KR" sz="1600">
                <a:solidFill>
                  <a:srgbClr val="000000"/>
                </a:solidFill>
                <a:latin typeface="Arial" panose="020B0604020202020204" pitchFamily="34" charset="0"/>
                <a:ea typeface="Malgun Gothic" panose="020B0503020000020004" pitchFamily="34" charset="-127"/>
              </a:rPr>
              <a:t>Purtători minoritari de sarcini </a:t>
            </a:r>
            <a:r>
              <a:rPr lang="en-US" altLang="ko-KR" sz="1600">
                <a:solidFill>
                  <a:srgbClr val="000000"/>
                </a:solidFill>
                <a:latin typeface="Arial" panose="020B0604020202020204" pitchFamily="34" charset="0"/>
                <a:ea typeface="Malgun Gothic" panose="020B0503020000020004" pitchFamily="34" charset="-127"/>
              </a:rPr>
              <a:t>(electron</a:t>
            </a:r>
            <a:r>
              <a:rPr lang="ro-MD" altLang="ko-KR" sz="1600">
                <a:solidFill>
                  <a:srgbClr val="000000"/>
                </a:solidFill>
                <a:latin typeface="Arial" panose="020B0604020202020204" pitchFamily="34" charset="0"/>
                <a:ea typeface="Malgun Gothic" panose="020B0503020000020004" pitchFamily="34" charset="-127"/>
              </a:rPr>
              <a:t>ii în</a:t>
            </a:r>
            <a:r>
              <a:rPr lang="en-US" altLang="ko-KR" sz="1600">
                <a:solidFill>
                  <a:srgbClr val="000000"/>
                </a:solidFill>
                <a:latin typeface="Arial" panose="020B0604020202020204" pitchFamily="34" charset="0"/>
                <a:ea typeface="Malgun Gothic" panose="020B0503020000020004" pitchFamily="34" charset="-127"/>
              </a:rPr>
              <a:t> p-</a:t>
            </a:r>
            <a:r>
              <a:rPr lang="ro-MD" altLang="ko-KR" sz="1600">
                <a:solidFill>
                  <a:srgbClr val="000000"/>
                </a:solidFill>
                <a:latin typeface="Arial" panose="020B0604020202020204" pitchFamily="34" charset="0"/>
                <a:ea typeface="Malgun Gothic" panose="020B0503020000020004" pitchFamily="34" charset="-127"/>
              </a:rPr>
              <a:t> și golurile în</a:t>
            </a:r>
            <a:r>
              <a:rPr lang="en-US" altLang="ko-KR" sz="1600">
                <a:solidFill>
                  <a:srgbClr val="000000"/>
                </a:solidFill>
                <a:latin typeface="Arial" panose="020B0604020202020204" pitchFamily="34" charset="0"/>
                <a:ea typeface="Malgun Gothic" panose="020B0503020000020004" pitchFamily="34" charset="-127"/>
              </a:rPr>
              <a:t> n) dif</a:t>
            </a:r>
            <a:r>
              <a:rPr lang="ro-MD" altLang="ko-KR" sz="1600">
                <a:solidFill>
                  <a:srgbClr val="000000"/>
                </a:solidFill>
                <a:latin typeface="Arial" panose="020B0604020202020204" pitchFamily="34" charset="0"/>
                <a:ea typeface="Malgun Gothic" panose="020B0503020000020004" pitchFamily="34" charset="-127"/>
              </a:rPr>
              <a:t>uzează spre electrodul opus</a:t>
            </a:r>
            <a:r>
              <a:rPr lang="en-US" altLang="ko-KR" sz="1600">
                <a:solidFill>
                  <a:srgbClr val="000000"/>
                </a:solidFill>
                <a:latin typeface="Arial" panose="020B0604020202020204" pitchFamily="34" charset="0"/>
                <a:ea typeface="Malgun Gothic" panose="020B0503020000020004" pitchFamily="34" charset="-127"/>
              </a:rPr>
              <a:t> </a:t>
            </a:r>
            <a:endParaRPr lang="ko-KR" altLang="en-US" sz="1600">
              <a:solidFill>
                <a:srgbClr val="000000"/>
              </a:solidFill>
              <a:latin typeface="Arial" panose="020B0604020202020204" pitchFamily="34" charset="0"/>
              <a:ea typeface="Malgun Gothic" panose="020B0503020000020004" pitchFamily="34" charset="-127"/>
            </a:endParaRPr>
          </a:p>
        </p:txBody>
      </p:sp>
      <p:sp>
        <p:nvSpPr>
          <p:cNvPr id="129032" name="직사각형 20"/>
          <p:cNvSpPr>
            <a:spLocks noChangeArrowheads="1"/>
          </p:cNvSpPr>
          <p:nvPr/>
        </p:nvSpPr>
        <p:spPr bwMode="auto">
          <a:xfrm>
            <a:off x="7343776" y="4238625"/>
            <a:ext cx="309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latinLnBrk="1">
              <a:spcBef>
                <a:spcPct val="0"/>
              </a:spcBef>
              <a:buClrTx/>
              <a:buSzTx/>
              <a:buNone/>
            </a:pPr>
            <a:r>
              <a:rPr lang="en-US" altLang="ko-KR" sz="1600">
                <a:solidFill>
                  <a:srgbClr val="000000"/>
                </a:solidFill>
                <a:latin typeface="Arial" panose="020B0604020202020204" pitchFamily="34" charset="0"/>
                <a:ea typeface="Malgun Gothic" panose="020B0503020000020004" pitchFamily="34" charset="-127"/>
              </a:rPr>
              <a:t>M</a:t>
            </a:r>
            <a:r>
              <a:rPr lang="ro-MD" altLang="ko-KR" sz="1600">
                <a:solidFill>
                  <a:srgbClr val="000000"/>
                </a:solidFill>
                <a:latin typeface="Arial" panose="020B0604020202020204" pitchFamily="34" charset="0"/>
                <a:ea typeface="Malgun Gothic" panose="020B0503020000020004" pitchFamily="34" charset="-127"/>
              </a:rPr>
              <a:t>ăsurări cu electrometrul</a:t>
            </a:r>
            <a:endParaRPr lang="en-US" altLang="ko-KR" sz="1600">
              <a:solidFill>
                <a:srgbClr val="000000"/>
              </a:solidFill>
              <a:latin typeface="Arial" panose="020B0604020202020204" pitchFamily="34" charset="0"/>
              <a:ea typeface="Malgun Gothic" panose="020B0503020000020004" pitchFamily="34" charset="-127"/>
            </a:endParaRPr>
          </a:p>
        </p:txBody>
      </p:sp>
      <p:sp>
        <p:nvSpPr>
          <p:cNvPr id="10" name="TextBox 9"/>
          <p:cNvSpPr txBox="1"/>
          <p:nvPr/>
        </p:nvSpPr>
        <p:spPr>
          <a:xfrm>
            <a:off x="6699250" y="4911726"/>
            <a:ext cx="4103688" cy="430213"/>
          </a:xfrm>
          <a:prstGeom prst="rect">
            <a:avLst/>
          </a:prstGeom>
          <a:noFill/>
        </p:spPr>
        <p:txBody>
          <a:bodyPr>
            <a:spAutoFit/>
          </a:bodyPr>
          <a:lstStyle/>
          <a:p>
            <a:pPr defTabSz="914400" latinLnBrk="1">
              <a:defRPr/>
            </a:pPr>
            <a:r>
              <a:rPr lang="en-US" altLang="ko-KR" sz="1050" dirty="0">
                <a:solidFill>
                  <a:prstClr val="black"/>
                </a:solidFill>
                <a:latin typeface="Arial"/>
                <a:ea typeface="맑은 고딕"/>
              </a:rPr>
              <a:t>TG-62,  2005 (DIODE IN VIVO DOSIMETRY FOR PATIENTS RECEIVING EXTERNAL BEAM RADIATION THERAPY)</a:t>
            </a:r>
            <a:endParaRPr lang="ko-KR" altLang="en-US" sz="1050" dirty="0">
              <a:solidFill>
                <a:prstClr val="black"/>
              </a:solidFill>
              <a:latin typeface="Arial"/>
              <a:ea typeface="맑은 고딕"/>
            </a:endParaRPr>
          </a:p>
        </p:txBody>
      </p:sp>
      <p:sp>
        <p:nvSpPr>
          <p:cNvPr id="11" name="아래쪽 화살표 15"/>
          <p:cNvSpPr/>
          <p:nvPr/>
        </p:nvSpPr>
        <p:spPr>
          <a:xfrm>
            <a:off x="8208963" y="2501900"/>
            <a:ext cx="360362" cy="412750"/>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defTabSz="914400" latinLnBrk="1">
              <a:defRPr/>
            </a:pPr>
            <a:endParaRPr lang="ko-KR" altLang="en-US" kern="0">
              <a:solidFill>
                <a:prstClr val="white"/>
              </a:solidFill>
              <a:latin typeface="Arial"/>
              <a:ea typeface="맑은 고딕"/>
            </a:endParaRPr>
          </a:p>
        </p:txBody>
      </p:sp>
      <p:sp>
        <p:nvSpPr>
          <p:cNvPr id="12" name="아래쪽 화살표 15"/>
          <p:cNvSpPr/>
          <p:nvPr/>
        </p:nvSpPr>
        <p:spPr>
          <a:xfrm>
            <a:off x="8220076" y="3863975"/>
            <a:ext cx="360363" cy="412750"/>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defTabSz="914400" latinLnBrk="1">
              <a:defRPr/>
            </a:pPr>
            <a:endParaRPr lang="ko-KR" altLang="en-US" kern="0">
              <a:solidFill>
                <a:prstClr val="white"/>
              </a:solidFill>
              <a:latin typeface="Arial"/>
              <a:ea typeface="맑은 고딕"/>
            </a:endParaRPr>
          </a:p>
        </p:txBody>
      </p:sp>
      <p:sp>
        <p:nvSpPr>
          <p:cNvPr id="13" name="아래쪽 화살표 15"/>
          <p:cNvSpPr/>
          <p:nvPr/>
        </p:nvSpPr>
        <p:spPr>
          <a:xfrm>
            <a:off x="8208963" y="1709738"/>
            <a:ext cx="360362" cy="412750"/>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defTabSz="914400" latinLnBrk="1">
              <a:defRPr/>
            </a:pPr>
            <a:endParaRPr lang="ko-KR" altLang="en-US" kern="0">
              <a:solidFill>
                <a:prstClr val="white"/>
              </a:solidFill>
              <a:latin typeface="Arial"/>
              <a:ea typeface="맑은 고딕"/>
            </a:endParaRPr>
          </a:p>
        </p:txBody>
      </p:sp>
    </p:spTree>
    <p:extLst>
      <p:ext uri="{BB962C8B-B14F-4D97-AF65-F5344CB8AC3E}">
        <p14:creationId xmlns:p14="http://schemas.microsoft.com/office/powerpoint/2010/main" val="383568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2556"/>
            <a:ext cx="8911687" cy="664759"/>
          </a:xfrm>
        </p:spPr>
        <p:txBody>
          <a:bodyPr/>
          <a:lstStyle/>
          <a:p>
            <a:r>
              <a:rPr lang="ro-RO" dirty="0">
                <a:solidFill>
                  <a:srgbClr val="000000"/>
                </a:solidFill>
              </a:rPr>
              <a:t>Aplicații ale diodei PIN </a:t>
            </a:r>
            <a:endParaRPr lang="ro-RO" dirty="0"/>
          </a:p>
        </p:txBody>
      </p:sp>
      <p:sp>
        <p:nvSpPr>
          <p:cNvPr id="3" name="Content Placeholder 2"/>
          <p:cNvSpPr>
            <a:spLocks noGrp="1"/>
          </p:cNvSpPr>
          <p:nvPr>
            <p:ph idx="1"/>
          </p:nvPr>
        </p:nvSpPr>
        <p:spPr>
          <a:xfrm>
            <a:off x="290149" y="1384663"/>
            <a:ext cx="11666720" cy="5338354"/>
          </a:xfrm>
        </p:spPr>
        <p:txBody>
          <a:bodyPr>
            <a:normAutofit fontScale="85000" lnSpcReduction="10000"/>
          </a:bodyPr>
          <a:lstStyle/>
          <a:p>
            <a:r>
              <a:rPr lang="ro-RO" b="1" dirty="0">
                <a:solidFill>
                  <a:srgbClr val="000000"/>
                </a:solidFill>
              </a:rPr>
              <a:t>Ca redresor de înaltă tensiune</a:t>
            </a:r>
            <a:r>
              <a:rPr lang="ro-RO" dirty="0">
                <a:solidFill>
                  <a:srgbClr val="000000"/>
                </a:solidFill>
              </a:rPr>
              <a:t>: dioda PIN este folosită ca redresor de înaltă tensiune. Lățimea mare a stratului intrinsec conferă diodei capacitatea de a tolera tensiune inversă mare, fără a duce la defectarea diodei. Astfel, redresarea la tensiune înaltă poate fi implementată cu diodă PIN. </a:t>
            </a:r>
          </a:p>
          <a:p>
            <a:r>
              <a:rPr lang="ro-RO" b="1" dirty="0">
                <a:solidFill>
                  <a:srgbClr val="000000"/>
                </a:solidFill>
              </a:rPr>
              <a:t>Ca comutator de radiofrecvență</a:t>
            </a:r>
            <a:r>
              <a:rPr lang="ro-RO" dirty="0">
                <a:solidFill>
                  <a:srgbClr val="000000"/>
                </a:solidFill>
              </a:rPr>
              <a:t>: dioda PIN poate fi folosită ca comutator RF și microunde, dar în acest caz, dioda trebuie să fie operată la polarizare inversă. Lățimea stratului intrinsec este comparativ mai mare decât a straturilor n și p, astfel, cu cât mai mare lățimea cu atât mai mică va fi capacitatea. Astfel, dacă o diodă urmează să fie operată ca comutator, capacitatea ar trebui să fie neglijabilă. Nu ar trebui să stocheze nicio sarcină și se schimbă imediat de la conducție la izolație și invers. </a:t>
            </a:r>
          </a:p>
          <a:p>
            <a:r>
              <a:rPr lang="ro-RO" b="1" i="1" dirty="0">
                <a:solidFill>
                  <a:srgbClr val="000000"/>
                </a:solidFill>
              </a:rPr>
              <a:t>Ca fotodiodă</a:t>
            </a:r>
            <a:r>
              <a:rPr lang="ro-RO" dirty="0">
                <a:solidFill>
                  <a:srgbClr val="000000"/>
                </a:solidFill>
              </a:rPr>
              <a:t>: dioda PIN poate fi folosită și ca fotodiodă. Conversia curentului electric în lumină se realizează în regiunea intrinsecă a diodei. Astfel, cu cât lățimea regiunii intrinseci va fi mai mare eficiența diodei pentru generarea de lumină. </a:t>
            </a:r>
          </a:p>
          <a:p>
            <a:r>
              <a:rPr lang="ro-RO" b="1" dirty="0">
                <a:solidFill>
                  <a:srgbClr val="000000"/>
                </a:solidFill>
              </a:rPr>
              <a:t>Ca atenuator și circuit de protecție RF</a:t>
            </a:r>
            <a:r>
              <a:rPr lang="ro-RO" dirty="0">
                <a:solidFill>
                  <a:srgbClr val="000000"/>
                </a:solidFill>
              </a:rPr>
              <a:t>: Când dioda PIN este polarizată direct, funcționează ca un rezistor variabil. Astfel, poate fi folosit pentru protecția circuitului RF împotriva curentului mare care poate deteriora circuitul. Când polarizarea directă este crescută, rezistența scade brusc, astfel încât poate fi folosită ca atenuator. </a:t>
            </a:r>
          </a:p>
          <a:p>
            <a:r>
              <a:rPr lang="ro-RO" b="1" dirty="0">
                <a:solidFill>
                  <a:srgbClr val="000000"/>
                </a:solidFill>
              </a:rPr>
              <a:t>Avantajele diodei PIN </a:t>
            </a:r>
            <a:r>
              <a:rPr lang="ro-RO" i="1" dirty="0">
                <a:solidFill>
                  <a:srgbClr val="FF0000"/>
                </a:solidFill>
              </a:rPr>
              <a:t>Tensiune mare de polarizare inversă</a:t>
            </a:r>
            <a:r>
              <a:rPr lang="ro-RO" dirty="0">
                <a:solidFill>
                  <a:srgbClr val="000000"/>
                </a:solidFill>
              </a:rPr>
              <a:t>: lățimea stratului de epuizare din dioda PIN este mare. Îi conferă capacitatea de a avea o tensiune inversă mare de polarizare. Astfel, este potrivit pentru protecția circuitelor de un curent mare. </a:t>
            </a:r>
            <a:r>
              <a:rPr lang="ro-RO" i="1" dirty="0">
                <a:solidFill>
                  <a:srgbClr val="FF0000"/>
                </a:solidFill>
              </a:rPr>
              <a:t>Capacitate mare: </a:t>
            </a:r>
            <a:r>
              <a:rPr lang="ro-RO" dirty="0">
                <a:solidFill>
                  <a:srgbClr val="000000"/>
                </a:solidFill>
              </a:rPr>
              <a:t>lățimea stratului intrinsec este mare, datorită căreia capacitatea diodei este scăzută. Deoarece capacitatea unui dispozitiv este invers proporțională cu distanța dintre electrozi. </a:t>
            </a:r>
            <a:r>
              <a:rPr lang="ro-RO" i="1" dirty="0">
                <a:solidFill>
                  <a:srgbClr val="FF0000"/>
                </a:solidFill>
              </a:rPr>
              <a:t>Fotodetecție: </a:t>
            </a:r>
            <a:r>
              <a:rPr lang="ro-RO" dirty="0">
                <a:solidFill>
                  <a:srgbClr val="000000"/>
                </a:solidFill>
              </a:rPr>
              <a:t>Datorită lățimii mari a stratului intrinsec, fotonii care lovesc suprafața vor fi mai mulți. Și generarea perechii electron-gaură va crește, de asemenea. Datorită căreia va curge mai mult curent. Astfel, dioda PIN ajută la obținerea unei fotodetecție îmbunătățită. </a:t>
            </a:r>
          </a:p>
          <a:p>
            <a:r>
              <a:rPr lang="ro-RO" b="1" i="1" dirty="0">
                <a:solidFill>
                  <a:schemeClr val="tx1"/>
                </a:solidFill>
              </a:rPr>
              <a:t>Dezavantajele diodei PIN </a:t>
            </a:r>
            <a:r>
              <a:rPr lang="ro-RO" i="1" dirty="0">
                <a:solidFill>
                  <a:srgbClr val="FF0000"/>
                </a:solidFill>
              </a:rPr>
              <a:t>Timp mare de recuperare inversă</a:t>
            </a:r>
            <a:r>
              <a:rPr lang="ro-RO" dirty="0">
                <a:solidFill>
                  <a:srgbClr val="000000"/>
                </a:solidFill>
              </a:rPr>
              <a:t>: dioda PIN are un timp mare de recuperare inversă, datorită căruia pierderile de putere sunt semnificative. </a:t>
            </a:r>
          </a:p>
          <a:p>
            <a:endParaRPr lang="ro-RO" dirty="0"/>
          </a:p>
        </p:txBody>
      </p:sp>
    </p:spTree>
    <p:extLst>
      <p:ext uri="{BB962C8B-B14F-4D97-AF65-F5344CB8AC3E}">
        <p14:creationId xmlns:p14="http://schemas.microsoft.com/office/powerpoint/2010/main" val="47341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5B040F9-E09F-1778-4FD3-C389D9AFA94D}"/>
              </a:ext>
            </a:extLst>
          </p:cNvPr>
          <p:cNvSpPr>
            <a:spLocks noGrp="1"/>
          </p:cNvSpPr>
          <p:nvPr>
            <p:ph type="title"/>
          </p:nvPr>
        </p:nvSpPr>
        <p:spPr>
          <a:xfrm>
            <a:off x="2592925" y="624110"/>
            <a:ext cx="8911687" cy="771553"/>
          </a:xfrm>
        </p:spPr>
        <p:txBody>
          <a:bodyPr/>
          <a:lstStyle/>
          <a:p>
            <a:r>
              <a:rPr lang="en-US" dirty="0"/>
              <a:t>IMPATT Diodes (Transit Time Device)</a:t>
            </a:r>
          </a:p>
        </p:txBody>
      </p:sp>
      <p:sp>
        <p:nvSpPr>
          <p:cNvPr id="3" name="Substituent conținut 2">
            <a:extLst>
              <a:ext uri="{FF2B5EF4-FFF2-40B4-BE49-F238E27FC236}">
                <a16:creationId xmlns:a16="http://schemas.microsoft.com/office/drawing/2014/main" id="{52AADF1D-2EA1-197A-2F3F-127BDB7802EF}"/>
              </a:ext>
            </a:extLst>
          </p:cNvPr>
          <p:cNvSpPr>
            <a:spLocks noGrp="1"/>
          </p:cNvSpPr>
          <p:nvPr>
            <p:ph idx="1"/>
          </p:nvPr>
        </p:nvSpPr>
        <p:spPr>
          <a:xfrm>
            <a:off x="483269" y="1490660"/>
            <a:ext cx="5612732" cy="5367340"/>
          </a:xfrm>
        </p:spPr>
        <p:txBody>
          <a:bodyPr>
            <a:normAutofit lnSpcReduction="10000"/>
          </a:bodyPr>
          <a:lstStyle/>
          <a:p>
            <a:r>
              <a:rPr lang="en-US" dirty="0"/>
              <a:t>Un </a:t>
            </a:r>
            <a:r>
              <a:rPr lang="en-US" dirty="0" err="1"/>
              <a:t>dispozitiv</a:t>
            </a:r>
            <a:r>
              <a:rPr lang="en-US" dirty="0"/>
              <a:t> de </a:t>
            </a:r>
            <a:r>
              <a:rPr lang="en-US" dirty="0" err="1"/>
              <a:t>timp</a:t>
            </a:r>
            <a:r>
              <a:rPr lang="en-US" dirty="0"/>
              <a:t> de </a:t>
            </a:r>
            <a:r>
              <a:rPr lang="en-US" dirty="0" err="1"/>
              <a:t>tranzit</a:t>
            </a:r>
            <a:r>
              <a:rPr lang="en-US" dirty="0"/>
              <a:t> </a:t>
            </a:r>
            <a:r>
              <a:rPr lang="en-US" dirty="0" err="1"/>
              <a:t>este</a:t>
            </a:r>
            <a:r>
              <a:rPr lang="en-US" dirty="0"/>
              <a:t> un </a:t>
            </a:r>
            <a:r>
              <a:rPr lang="en-US" dirty="0" err="1"/>
              <a:t>dispozitiv</a:t>
            </a:r>
            <a:r>
              <a:rPr lang="en-US" dirty="0"/>
              <a:t> de </a:t>
            </a:r>
            <a:r>
              <a:rPr lang="en-US" dirty="0" err="1"/>
              <a:t>înaltă</a:t>
            </a:r>
            <a:r>
              <a:rPr lang="en-US" dirty="0"/>
              <a:t> </a:t>
            </a:r>
            <a:r>
              <a:rPr lang="en-US" dirty="0" err="1"/>
              <a:t>frecvență</a:t>
            </a:r>
            <a:r>
              <a:rPr lang="en-US" dirty="0"/>
              <a:t> care </a:t>
            </a:r>
            <a:r>
              <a:rPr lang="en-US" dirty="0" err="1"/>
              <a:t>funcționează</a:t>
            </a:r>
            <a:r>
              <a:rPr lang="en-US" dirty="0"/>
              <a:t> la </a:t>
            </a:r>
            <a:r>
              <a:rPr lang="en-US" dirty="0" err="1"/>
              <a:t>sau</a:t>
            </a:r>
            <a:r>
              <a:rPr lang="en-US" dirty="0"/>
              <a:t> </a:t>
            </a:r>
            <a:r>
              <a:rPr lang="en-US" dirty="0" err="1"/>
              <a:t>peste</a:t>
            </a:r>
            <a:r>
              <a:rPr lang="en-US" dirty="0"/>
              <a:t> </a:t>
            </a:r>
            <a:r>
              <a:rPr lang="en-US" dirty="0" err="1"/>
              <a:t>frecvențele</a:t>
            </a:r>
            <a:r>
              <a:rPr lang="en-US" dirty="0"/>
              <a:t> </a:t>
            </a:r>
            <a:r>
              <a:rPr lang="en-US" dirty="0" err="1"/>
              <a:t>microundelor</a:t>
            </a:r>
            <a:r>
              <a:rPr lang="en-US" dirty="0"/>
              <a:t>.</a:t>
            </a:r>
          </a:p>
          <a:p>
            <a:r>
              <a:rPr lang="en-US" dirty="0" err="1"/>
              <a:t>cei</a:t>
            </a:r>
            <a:r>
              <a:rPr lang="en-US" dirty="0"/>
              <a:t> </a:t>
            </a:r>
            <a:r>
              <a:rPr lang="en-US" dirty="0" err="1"/>
              <a:t>doi</a:t>
            </a:r>
            <a:r>
              <a:rPr lang="en-US" dirty="0"/>
              <a:t> </a:t>
            </a:r>
            <a:r>
              <a:rPr lang="en-US" dirty="0" err="1"/>
              <a:t>termeni</a:t>
            </a:r>
            <a:r>
              <a:rPr lang="en-US" dirty="0"/>
              <a:t> </a:t>
            </a:r>
            <a:r>
              <a:rPr lang="en-US" dirty="0" err="1"/>
              <a:t>importanți</a:t>
            </a:r>
            <a:r>
              <a:rPr lang="en-US" dirty="0"/>
              <a:t> ai </a:t>
            </a:r>
            <a:r>
              <a:rPr lang="en-US" dirty="0" err="1"/>
              <a:t>diodei</a:t>
            </a:r>
            <a:r>
              <a:rPr lang="en-US" dirty="0"/>
              <a:t> </a:t>
            </a:r>
            <a:r>
              <a:rPr lang="en-US" dirty="0" err="1"/>
              <a:t>Impatt</a:t>
            </a:r>
            <a:r>
              <a:rPr lang="en-US" dirty="0"/>
              <a:t> sunt&gt;</a:t>
            </a:r>
          </a:p>
          <a:p>
            <a:pPr marL="0" indent="0">
              <a:buNone/>
            </a:pPr>
            <a:r>
              <a:rPr lang="en-US" dirty="0"/>
              <a:t> -  </a:t>
            </a:r>
            <a:r>
              <a:rPr lang="en-US" dirty="0" err="1"/>
              <a:t>Rezistență</a:t>
            </a:r>
            <a:r>
              <a:rPr lang="en-US" dirty="0"/>
              <a:t> </a:t>
            </a:r>
            <a:r>
              <a:rPr lang="en-US" dirty="0" err="1"/>
              <a:t>negativă</a:t>
            </a:r>
            <a:r>
              <a:rPr lang="en-US" dirty="0"/>
              <a:t>: </a:t>
            </a:r>
            <a:r>
              <a:rPr lang="en-US" dirty="0" err="1"/>
              <a:t>proprietatea</a:t>
            </a:r>
            <a:r>
              <a:rPr lang="en-US" dirty="0"/>
              <a:t> </a:t>
            </a:r>
            <a:r>
              <a:rPr lang="en-US" dirty="0" err="1"/>
              <a:t>dispozitivului</a:t>
            </a:r>
            <a:r>
              <a:rPr lang="en-US" dirty="0"/>
              <a:t> care face ca </a:t>
            </a:r>
            <a:r>
              <a:rPr lang="en-US" dirty="0" err="1"/>
              <a:t>curentul</a:t>
            </a:r>
            <a:r>
              <a:rPr lang="en-US" dirty="0"/>
              <a:t> </a:t>
            </a:r>
            <a:r>
              <a:rPr lang="en-US" dirty="0" err="1"/>
              <a:t>prin</a:t>
            </a:r>
            <a:r>
              <a:rPr lang="en-US" dirty="0"/>
              <a:t> </a:t>
            </a:r>
            <a:r>
              <a:rPr lang="en-US" dirty="0" err="1"/>
              <a:t>acesta</a:t>
            </a:r>
            <a:r>
              <a:rPr lang="en-US" dirty="0"/>
              <a:t> </a:t>
            </a:r>
            <a:r>
              <a:rPr lang="en-US" dirty="0" err="1"/>
              <a:t>să</a:t>
            </a:r>
            <a:r>
              <a:rPr lang="en-US" dirty="0"/>
              <a:t> fie </a:t>
            </a:r>
            <a:r>
              <a:rPr lang="en-US" dirty="0" err="1"/>
              <a:t>defazat</a:t>
            </a:r>
            <a:r>
              <a:rPr lang="en-US" dirty="0"/>
              <a:t> la 180 ° (180 de grade) cu </a:t>
            </a:r>
            <a:r>
              <a:rPr lang="en-US" dirty="0" err="1"/>
              <a:t>tensiunea</a:t>
            </a:r>
            <a:r>
              <a:rPr lang="en-US" dirty="0"/>
              <a:t> pe el. </a:t>
            </a:r>
            <a:r>
              <a:rPr lang="en-US" dirty="0" err="1"/>
              <a:t>Dioda</a:t>
            </a:r>
            <a:r>
              <a:rPr lang="en-US" dirty="0"/>
              <a:t> </a:t>
            </a:r>
            <a:r>
              <a:rPr lang="en-US" dirty="0" err="1"/>
              <a:t>Impatt</a:t>
            </a:r>
            <a:r>
              <a:rPr lang="en-US" dirty="0"/>
              <a:t> </a:t>
            </a:r>
            <a:r>
              <a:rPr lang="en-US" dirty="0" err="1"/>
              <a:t>prezintă</a:t>
            </a:r>
            <a:r>
              <a:rPr lang="en-US" dirty="0"/>
              <a:t> </a:t>
            </a:r>
            <a:r>
              <a:rPr lang="en-US" dirty="0" err="1"/>
              <a:t>acest</a:t>
            </a:r>
            <a:r>
              <a:rPr lang="en-US" dirty="0"/>
              <a:t> tip de </a:t>
            </a:r>
            <a:r>
              <a:rPr lang="en-US" dirty="0" err="1"/>
              <a:t>rezistență</a:t>
            </a:r>
            <a:r>
              <a:rPr lang="en-US" dirty="0"/>
              <a:t> </a:t>
            </a:r>
            <a:r>
              <a:rPr lang="en-US" dirty="0" err="1"/>
              <a:t>negativă</a:t>
            </a:r>
            <a:r>
              <a:rPr lang="en-US" dirty="0"/>
              <a:t>.  </a:t>
            </a:r>
          </a:p>
          <a:p>
            <a:pPr marL="0" indent="0">
              <a:buNone/>
            </a:pPr>
            <a:r>
              <a:rPr lang="en-US" dirty="0"/>
              <a:t>- </a:t>
            </a:r>
            <a:r>
              <a:rPr lang="en-US" dirty="0" err="1"/>
              <a:t>Ionizare</a:t>
            </a:r>
            <a:r>
              <a:rPr lang="en-US" dirty="0"/>
              <a:t> </a:t>
            </a:r>
            <a:r>
              <a:rPr lang="en-US" dirty="0" err="1"/>
              <a:t>Impatt</a:t>
            </a:r>
            <a:r>
              <a:rPr lang="en-US" dirty="0"/>
              <a:t>: </a:t>
            </a:r>
            <a:r>
              <a:rPr lang="en-US" dirty="0" err="1"/>
              <a:t>Dacă</a:t>
            </a:r>
            <a:r>
              <a:rPr lang="en-US" dirty="0"/>
              <a:t> un electron liber cu </a:t>
            </a:r>
            <a:r>
              <a:rPr lang="en-US" dirty="0" err="1"/>
              <a:t>energie</a:t>
            </a:r>
            <a:r>
              <a:rPr lang="en-US" dirty="0"/>
              <a:t> </a:t>
            </a:r>
            <a:r>
              <a:rPr lang="en-US" dirty="0" err="1"/>
              <a:t>cinetică</a:t>
            </a:r>
            <a:r>
              <a:rPr lang="en-US" dirty="0"/>
              <a:t> </a:t>
            </a:r>
            <a:r>
              <a:rPr lang="en-US" dirty="0" err="1"/>
              <a:t>suficientă</a:t>
            </a:r>
            <a:r>
              <a:rPr lang="en-US" dirty="0"/>
              <a:t> </a:t>
            </a:r>
            <a:r>
              <a:rPr lang="en-US" dirty="0" err="1"/>
              <a:t>lovește</a:t>
            </a:r>
            <a:r>
              <a:rPr lang="en-US" dirty="0"/>
              <a:t> un atom de Si, </a:t>
            </a:r>
            <a:r>
              <a:rPr lang="en-US" dirty="0" err="1"/>
              <a:t>acesta</a:t>
            </a:r>
            <a:r>
              <a:rPr lang="en-US" dirty="0"/>
              <a:t> </a:t>
            </a:r>
            <a:r>
              <a:rPr lang="en-US" dirty="0" err="1"/>
              <a:t>poate</a:t>
            </a:r>
            <a:r>
              <a:rPr lang="en-US" dirty="0"/>
              <a:t> </a:t>
            </a:r>
            <a:r>
              <a:rPr lang="en-US" dirty="0" err="1"/>
              <a:t>rupe</a:t>
            </a:r>
            <a:r>
              <a:rPr lang="en-US" dirty="0"/>
              <a:t> o </a:t>
            </a:r>
            <a:r>
              <a:rPr lang="en-US" dirty="0" err="1"/>
              <a:t>legatura</a:t>
            </a:r>
            <a:r>
              <a:rPr lang="en-US" dirty="0"/>
              <a:t> </a:t>
            </a:r>
            <a:r>
              <a:rPr lang="en-US" dirty="0" err="1"/>
              <a:t>covalentă</a:t>
            </a:r>
            <a:r>
              <a:rPr lang="en-US" dirty="0"/>
              <a:t> </a:t>
            </a:r>
            <a:r>
              <a:rPr lang="en-US" dirty="0" err="1"/>
              <a:t>și</a:t>
            </a:r>
            <a:r>
              <a:rPr lang="en-US" dirty="0"/>
              <a:t> se </a:t>
            </a:r>
            <a:r>
              <a:rPr lang="en-US" dirty="0" err="1"/>
              <a:t>poate</a:t>
            </a:r>
            <a:r>
              <a:rPr lang="en-US" dirty="0"/>
              <a:t> </a:t>
            </a:r>
            <a:r>
              <a:rPr lang="en-US" dirty="0" err="1"/>
              <a:t>elibera</a:t>
            </a:r>
            <a:r>
              <a:rPr lang="en-US" dirty="0"/>
              <a:t> din </a:t>
            </a:r>
            <a:r>
              <a:rPr lang="en-US" dirty="0" err="1"/>
              <a:t>legătură</a:t>
            </a:r>
            <a:r>
              <a:rPr lang="en-US" dirty="0"/>
              <a:t>. </a:t>
            </a:r>
            <a:r>
              <a:rPr lang="en-US" dirty="0" err="1"/>
              <a:t>Dacă</a:t>
            </a:r>
            <a:r>
              <a:rPr lang="en-US" dirty="0"/>
              <a:t> </a:t>
            </a:r>
            <a:r>
              <a:rPr lang="en-US" dirty="0" err="1"/>
              <a:t>această</a:t>
            </a:r>
            <a:r>
              <a:rPr lang="en-US" dirty="0"/>
              <a:t> </a:t>
            </a:r>
            <a:r>
              <a:rPr lang="en-US" dirty="0" err="1"/>
              <a:t>energie</a:t>
            </a:r>
            <a:r>
              <a:rPr lang="en-US" dirty="0"/>
              <a:t> </a:t>
            </a:r>
            <a:r>
              <a:rPr lang="en-US" dirty="0" err="1"/>
              <a:t>cinetică</a:t>
            </a:r>
            <a:r>
              <a:rPr lang="en-US" dirty="0"/>
              <a:t> </a:t>
            </a:r>
            <a:r>
              <a:rPr lang="en-US" dirty="0" err="1"/>
              <a:t>este</a:t>
            </a:r>
            <a:r>
              <a:rPr lang="en-US" dirty="0"/>
              <a:t> </a:t>
            </a:r>
            <a:r>
              <a:rPr lang="en-US" dirty="0" err="1"/>
              <a:t>câștigată</a:t>
            </a:r>
            <a:r>
              <a:rPr lang="en-US" dirty="0"/>
              <a:t> </a:t>
            </a:r>
            <a:r>
              <a:rPr lang="en-US" dirty="0" err="1"/>
              <a:t>dintr</a:t>
            </a:r>
            <a:r>
              <a:rPr lang="en-US" dirty="0"/>
              <a:t>-un </a:t>
            </a:r>
            <a:r>
              <a:rPr lang="en-US" dirty="0" err="1"/>
              <a:t>câmp</a:t>
            </a:r>
            <a:r>
              <a:rPr lang="en-US" dirty="0"/>
              <a:t> electric </a:t>
            </a:r>
            <a:r>
              <a:rPr lang="en-US" dirty="0" err="1"/>
              <a:t>aplicat</a:t>
            </a:r>
            <a:r>
              <a:rPr lang="en-US" dirty="0"/>
              <a:t>, </a:t>
            </a:r>
            <a:r>
              <a:rPr lang="en-US" dirty="0" err="1"/>
              <a:t>eliberarea</a:t>
            </a:r>
            <a:r>
              <a:rPr lang="en-US" dirty="0"/>
              <a:t> </a:t>
            </a:r>
            <a:r>
              <a:rPr lang="en-US" dirty="0" err="1"/>
              <a:t>electronului</a:t>
            </a:r>
            <a:r>
              <a:rPr lang="en-US" dirty="0"/>
              <a:t> din </a:t>
            </a:r>
            <a:r>
              <a:rPr lang="en-US" dirty="0" err="1"/>
              <a:t>legătură</a:t>
            </a:r>
            <a:r>
              <a:rPr lang="en-US" dirty="0"/>
              <a:t> </a:t>
            </a:r>
            <a:r>
              <a:rPr lang="en-US" dirty="0" err="1"/>
              <a:t>este</a:t>
            </a:r>
            <a:r>
              <a:rPr lang="en-US" dirty="0"/>
              <a:t> termen ca </a:t>
            </a:r>
            <a:r>
              <a:rPr lang="en-US" dirty="0" err="1"/>
              <a:t>Impat</a:t>
            </a:r>
            <a:r>
              <a:rPr lang="en-US" dirty="0"/>
              <a:t> </a:t>
            </a:r>
            <a:r>
              <a:rPr lang="en-US" dirty="0" err="1"/>
              <a:t>ionizare</a:t>
            </a:r>
            <a:r>
              <a:rPr lang="en-US" dirty="0"/>
              <a:t>. </a:t>
            </a:r>
          </a:p>
          <a:p>
            <a:pPr marL="0" indent="0">
              <a:buNone/>
            </a:pPr>
            <a:endParaRPr lang="en-US" dirty="0"/>
          </a:p>
        </p:txBody>
      </p:sp>
      <p:pic>
        <p:nvPicPr>
          <p:cNvPr id="5" name="Imagine 4">
            <a:extLst>
              <a:ext uri="{FF2B5EF4-FFF2-40B4-BE49-F238E27FC236}">
                <a16:creationId xmlns:a16="http://schemas.microsoft.com/office/drawing/2014/main" id="{A966931A-F9B3-6F17-BAAF-16A699132531}"/>
              </a:ext>
            </a:extLst>
          </p:cNvPr>
          <p:cNvPicPr>
            <a:picLocks noChangeAspect="1"/>
          </p:cNvPicPr>
          <p:nvPr/>
        </p:nvPicPr>
        <p:blipFill>
          <a:blip r:embed="rId2"/>
          <a:stretch>
            <a:fillRect/>
          </a:stretch>
        </p:blipFill>
        <p:spPr>
          <a:xfrm>
            <a:off x="6208661" y="1564056"/>
            <a:ext cx="5612732" cy="3863837"/>
          </a:xfrm>
          <a:prstGeom prst="rect">
            <a:avLst/>
          </a:prstGeom>
        </p:spPr>
      </p:pic>
      <p:sp>
        <p:nvSpPr>
          <p:cNvPr id="7" name="CasetăText 6">
            <a:extLst>
              <a:ext uri="{FF2B5EF4-FFF2-40B4-BE49-F238E27FC236}">
                <a16:creationId xmlns:a16="http://schemas.microsoft.com/office/drawing/2014/main" id="{07D00382-F8BC-E70B-58B8-E020DE9CDD61}"/>
              </a:ext>
            </a:extLst>
          </p:cNvPr>
          <p:cNvSpPr txBox="1"/>
          <p:nvPr/>
        </p:nvSpPr>
        <p:spPr>
          <a:xfrm>
            <a:off x="5967027" y="5692152"/>
            <a:ext cx="6096000" cy="646331"/>
          </a:xfrm>
          <a:prstGeom prst="rect">
            <a:avLst/>
          </a:prstGeom>
          <a:noFill/>
        </p:spPr>
        <p:txBody>
          <a:bodyPr wrap="square">
            <a:spAutoFit/>
          </a:bodyPr>
          <a:lstStyle/>
          <a:p>
            <a:r>
              <a:rPr lang="pt-BR" dirty="0"/>
              <a:t>O structură IMPATT poate fi posibilă, cum ar fi             P+ N I N+ sau P+ P N N+, așa cum se arată în figur</a:t>
            </a:r>
          </a:p>
        </p:txBody>
      </p:sp>
    </p:spTree>
    <p:extLst>
      <p:ext uri="{BB962C8B-B14F-4D97-AF65-F5344CB8AC3E}">
        <p14:creationId xmlns:p14="http://schemas.microsoft.com/office/powerpoint/2010/main" val="137477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905D573-A8A1-C172-7F6A-50109A90B4D8}"/>
              </a:ext>
            </a:extLst>
          </p:cNvPr>
          <p:cNvSpPr>
            <a:spLocks noGrp="1"/>
          </p:cNvSpPr>
          <p:nvPr>
            <p:ph type="title"/>
          </p:nvPr>
        </p:nvSpPr>
        <p:spPr/>
        <p:txBody>
          <a:bodyPr/>
          <a:lstStyle/>
          <a:p>
            <a:r>
              <a:rPr lang="en-US" dirty="0" err="1"/>
              <a:t>Constructia</a:t>
            </a:r>
            <a:r>
              <a:rPr lang="en-US" dirty="0"/>
              <a:t>:</a:t>
            </a:r>
            <a:br>
              <a:rPr lang="en-US" dirty="0"/>
            </a:br>
            <a:endParaRPr lang="en-US" dirty="0"/>
          </a:p>
        </p:txBody>
      </p:sp>
      <p:sp>
        <p:nvSpPr>
          <p:cNvPr id="3" name="Substituent conținut 2">
            <a:extLst>
              <a:ext uri="{FF2B5EF4-FFF2-40B4-BE49-F238E27FC236}">
                <a16:creationId xmlns:a16="http://schemas.microsoft.com/office/drawing/2014/main" id="{CAEF2F87-8625-9134-83A2-ACD4B4B2EF01}"/>
              </a:ext>
            </a:extLst>
          </p:cNvPr>
          <p:cNvSpPr>
            <a:spLocks noGrp="1"/>
          </p:cNvSpPr>
          <p:nvPr>
            <p:ph idx="1"/>
          </p:nvPr>
        </p:nvSpPr>
        <p:spPr>
          <a:xfrm>
            <a:off x="322825" y="1264555"/>
            <a:ext cx="11546350" cy="3777622"/>
          </a:xfrm>
        </p:spPr>
        <p:txBody>
          <a:bodyPr/>
          <a:lstStyle/>
          <a:p>
            <a:endParaRPr lang="en-US" dirty="0"/>
          </a:p>
          <a:p>
            <a:r>
              <a:rPr lang="en-US" sz="2000" dirty="0" err="1"/>
              <a:t>Diodele</a:t>
            </a:r>
            <a:r>
              <a:rPr lang="en-US" sz="2000" dirty="0"/>
              <a:t> IMPATT sunt fabricate din </a:t>
            </a:r>
            <a:r>
              <a:rPr lang="en-US" sz="2000" dirty="0" err="1"/>
              <a:t>siliciu</a:t>
            </a:r>
            <a:r>
              <a:rPr lang="en-US" sz="2000" dirty="0"/>
              <a:t>, </a:t>
            </a:r>
            <a:r>
              <a:rPr lang="en-US" sz="2000" dirty="0" err="1"/>
              <a:t>deoarece</a:t>
            </a:r>
            <a:r>
              <a:rPr lang="en-US" sz="2000" dirty="0"/>
              <a:t> sunt </a:t>
            </a:r>
            <a:r>
              <a:rPr lang="en-US" sz="2000" dirty="0" err="1"/>
              <a:t>mai</a:t>
            </a:r>
            <a:r>
              <a:rPr lang="en-US" sz="2000" dirty="0"/>
              <a:t> </a:t>
            </a:r>
            <a:r>
              <a:rPr lang="en-US" sz="2000" dirty="0" err="1"/>
              <a:t>ieftine</a:t>
            </a:r>
            <a:r>
              <a:rPr lang="en-US" sz="2000" dirty="0"/>
              <a:t> </a:t>
            </a:r>
            <a:r>
              <a:rPr lang="en-US" sz="2000" dirty="0" err="1"/>
              <a:t>și</a:t>
            </a:r>
            <a:r>
              <a:rPr lang="en-US" sz="2000" dirty="0"/>
              <a:t> </a:t>
            </a:r>
            <a:r>
              <a:rPr lang="en-US" sz="2000" dirty="0" err="1"/>
              <a:t>mai</a:t>
            </a:r>
            <a:r>
              <a:rPr lang="en-US" sz="2000" dirty="0"/>
              <a:t> </a:t>
            </a:r>
            <a:r>
              <a:rPr lang="en-US" sz="2000" dirty="0" err="1"/>
              <a:t>ușor</a:t>
            </a:r>
            <a:r>
              <a:rPr lang="en-US" sz="2000" dirty="0"/>
              <a:t> de </a:t>
            </a:r>
            <a:r>
              <a:rPr lang="en-US" sz="2000" dirty="0" err="1"/>
              <a:t>fabricat</a:t>
            </a:r>
            <a:r>
              <a:rPr lang="en-US" sz="2000" dirty="0"/>
              <a:t> </a:t>
            </a:r>
            <a:r>
              <a:rPr lang="en-US" sz="2000" dirty="0" err="1"/>
              <a:t>folosind</a:t>
            </a:r>
            <a:r>
              <a:rPr lang="en-US" sz="2000" dirty="0"/>
              <a:t> </a:t>
            </a:r>
            <a:r>
              <a:rPr lang="en-US" sz="2000" dirty="0" err="1"/>
              <a:t>cresterea</a:t>
            </a:r>
            <a:r>
              <a:rPr lang="en-US" sz="2000" dirty="0"/>
              <a:t> </a:t>
            </a:r>
            <a:r>
              <a:rPr lang="en-US" sz="2000" dirty="0" err="1"/>
              <a:t>epitaxiala</a:t>
            </a:r>
            <a:r>
              <a:rPr lang="en-US" sz="2000" dirty="0"/>
              <a:t> a </a:t>
            </a:r>
            <a:r>
              <a:rPr lang="en-US" sz="2000" dirty="0" err="1"/>
              <a:t>structurilor</a:t>
            </a:r>
            <a:endParaRPr lang="en-US" sz="2000" dirty="0"/>
          </a:p>
          <a:p>
            <a:r>
              <a:rPr lang="en-US" sz="2000" dirty="0" err="1"/>
              <a:t>Figura</a:t>
            </a:r>
            <a:r>
              <a:rPr lang="en-US" sz="2000" dirty="0"/>
              <a:t> de </a:t>
            </a:r>
            <a:r>
              <a:rPr lang="en-US" sz="2000" dirty="0" err="1"/>
              <a:t>mai</a:t>
            </a:r>
            <a:r>
              <a:rPr lang="en-US" sz="2000" dirty="0"/>
              <a:t> </a:t>
            </a:r>
            <a:r>
              <a:rPr lang="en-US" sz="2000" dirty="0" err="1"/>
              <a:t>jos</a:t>
            </a:r>
            <a:r>
              <a:rPr lang="en-US" sz="2000" dirty="0"/>
              <a:t> </a:t>
            </a:r>
            <a:r>
              <a:rPr lang="en-US" sz="2000" dirty="0" err="1"/>
              <a:t>arată</a:t>
            </a:r>
            <a:r>
              <a:rPr lang="en-US" sz="2000" dirty="0"/>
              <a:t> o </a:t>
            </a:r>
            <a:r>
              <a:rPr lang="en-US" sz="2000" dirty="0" err="1"/>
              <a:t>diodă</a:t>
            </a:r>
            <a:r>
              <a:rPr lang="en-US" sz="2000" dirty="0"/>
              <a:t> </a:t>
            </a:r>
            <a:r>
              <a:rPr lang="en-US" sz="2000" dirty="0" err="1"/>
              <a:t>tipică</a:t>
            </a:r>
            <a:r>
              <a:rPr lang="en-US" sz="2000" dirty="0"/>
              <a:t> </a:t>
            </a:r>
            <a:r>
              <a:rPr lang="en-US" sz="2000" dirty="0" err="1"/>
              <a:t>Impatt</a:t>
            </a:r>
            <a:r>
              <a:rPr lang="en-US" sz="2000" dirty="0"/>
              <a:t>. </a:t>
            </a:r>
          </a:p>
          <a:p>
            <a:r>
              <a:rPr lang="en-US" sz="2000" dirty="0" err="1"/>
              <a:t>Contactul</a:t>
            </a:r>
            <a:r>
              <a:rPr lang="en-US" sz="2000" dirty="0"/>
              <a:t> din </a:t>
            </a:r>
            <a:r>
              <a:rPr lang="en-US" sz="2000" dirty="0" err="1"/>
              <a:t>aliaj</a:t>
            </a:r>
            <a:r>
              <a:rPr lang="en-US" sz="2000" dirty="0"/>
              <a:t> de Au </a:t>
            </a:r>
            <a:r>
              <a:rPr lang="en-US" sz="2000" dirty="0" err="1"/>
              <a:t>este</a:t>
            </a:r>
            <a:r>
              <a:rPr lang="en-US" sz="2000" dirty="0"/>
              <a:t> </a:t>
            </a:r>
            <a:r>
              <a:rPr lang="en-US" sz="2000" dirty="0" err="1"/>
              <a:t>utilizat</a:t>
            </a:r>
            <a:r>
              <a:rPr lang="en-US" sz="2000" dirty="0"/>
              <a:t> </a:t>
            </a:r>
            <a:r>
              <a:rPr lang="en-US" sz="2000" dirty="0" err="1"/>
              <a:t>deoarece</a:t>
            </a:r>
            <a:r>
              <a:rPr lang="en-US" sz="2000" dirty="0"/>
              <a:t> are </a:t>
            </a:r>
            <a:r>
              <a:rPr lang="en-US" sz="2000" dirty="0" err="1"/>
              <a:t>rezistență</a:t>
            </a:r>
            <a:r>
              <a:rPr lang="en-US" sz="2000" dirty="0"/>
              <a:t> </a:t>
            </a:r>
            <a:r>
              <a:rPr lang="en-US" sz="2000" dirty="0" err="1"/>
              <a:t>ohmică</a:t>
            </a:r>
            <a:r>
              <a:rPr lang="en-US" sz="2000" dirty="0"/>
              <a:t> </a:t>
            </a:r>
            <a:r>
              <a:rPr lang="en-US" sz="2000" dirty="0" err="1"/>
              <a:t>și</a:t>
            </a:r>
            <a:r>
              <a:rPr lang="en-US" sz="2000" dirty="0"/>
              <a:t> </a:t>
            </a:r>
            <a:r>
              <a:rPr lang="en-US" sz="2000" dirty="0" err="1"/>
              <a:t>termică</a:t>
            </a:r>
            <a:r>
              <a:rPr lang="en-US" sz="2000" dirty="0"/>
              <a:t> </a:t>
            </a:r>
            <a:r>
              <a:rPr lang="en-US" sz="2000" dirty="0" err="1"/>
              <a:t>scăzută</a:t>
            </a:r>
            <a:r>
              <a:rPr lang="en-US" sz="2000" dirty="0"/>
              <a:t>.</a:t>
            </a:r>
          </a:p>
        </p:txBody>
      </p:sp>
      <p:pic>
        <p:nvPicPr>
          <p:cNvPr id="7" name="Imagine 6">
            <a:extLst>
              <a:ext uri="{FF2B5EF4-FFF2-40B4-BE49-F238E27FC236}">
                <a16:creationId xmlns:a16="http://schemas.microsoft.com/office/drawing/2014/main" id="{7D3753AC-64C7-3EFE-E63B-A7B72F4BD2BB}"/>
              </a:ext>
            </a:extLst>
          </p:cNvPr>
          <p:cNvPicPr>
            <a:picLocks noChangeAspect="1"/>
          </p:cNvPicPr>
          <p:nvPr/>
        </p:nvPicPr>
        <p:blipFill>
          <a:blip r:embed="rId2"/>
          <a:stretch>
            <a:fillRect/>
          </a:stretch>
        </p:blipFill>
        <p:spPr>
          <a:xfrm>
            <a:off x="322825" y="3641806"/>
            <a:ext cx="6573167" cy="2800741"/>
          </a:xfrm>
          <a:prstGeom prst="rect">
            <a:avLst/>
          </a:prstGeom>
        </p:spPr>
      </p:pic>
      <p:pic>
        <p:nvPicPr>
          <p:cNvPr id="9" name="Imagine 8">
            <a:extLst>
              <a:ext uri="{FF2B5EF4-FFF2-40B4-BE49-F238E27FC236}">
                <a16:creationId xmlns:a16="http://schemas.microsoft.com/office/drawing/2014/main" id="{52F30A8E-9629-4E1D-BD61-E819E00CCAB2}"/>
              </a:ext>
            </a:extLst>
          </p:cNvPr>
          <p:cNvPicPr>
            <a:picLocks noChangeAspect="1"/>
          </p:cNvPicPr>
          <p:nvPr/>
        </p:nvPicPr>
        <p:blipFill>
          <a:blip r:embed="rId3"/>
          <a:stretch>
            <a:fillRect/>
          </a:stretch>
        </p:blipFill>
        <p:spPr>
          <a:xfrm>
            <a:off x="6986011" y="3660399"/>
            <a:ext cx="4883164" cy="2585204"/>
          </a:xfrm>
          <a:prstGeom prst="rect">
            <a:avLst/>
          </a:prstGeom>
        </p:spPr>
      </p:pic>
    </p:spTree>
    <p:extLst>
      <p:ext uri="{BB962C8B-B14F-4D97-AF65-F5344CB8AC3E}">
        <p14:creationId xmlns:p14="http://schemas.microsoft.com/office/powerpoint/2010/main" val="329924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6413C6-C845-2E6B-DF9B-8FCB4C718FF4}"/>
              </a:ext>
            </a:extLst>
          </p:cNvPr>
          <p:cNvSpPr>
            <a:spLocks noGrp="1"/>
          </p:cNvSpPr>
          <p:nvPr>
            <p:ph type="title"/>
          </p:nvPr>
        </p:nvSpPr>
        <p:spPr>
          <a:xfrm>
            <a:off x="2592925" y="624110"/>
            <a:ext cx="8911687" cy="819679"/>
          </a:xfrm>
        </p:spPr>
        <p:txBody>
          <a:bodyPr/>
          <a:lstStyle/>
          <a:p>
            <a:r>
              <a:rPr lang="en-US" dirty="0" err="1"/>
              <a:t>Principiul</a:t>
            </a:r>
            <a:r>
              <a:rPr lang="en-US" dirty="0"/>
              <a:t> de </a:t>
            </a:r>
            <a:r>
              <a:rPr lang="en-US" dirty="0" err="1"/>
              <a:t>operare</a:t>
            </a:r>
            <a:endParaRPr lang="en-US" dirty="0"/>
          </a:p>
        </p:txBody>
      </p:sp>
      <p:sp>
        <p:nvSpPr>
          <p:cNvPr id="3" name="Substituent conținut 2">
            <a:extLst>
              <a:ext uri="{FF2B5EF4-FFF2-40B4-BE49-F238E27FC236}">
                <a16:creationId xmlns:a16="http://schemas.microsoft.com/office/drawing/2014/main" id="{70BFB5A6-6F60-DFAC-D87C-E35C3EBB2870}"/>
              </a:ext>
            </a:extLst>
          </p:cNvPr>
          <p:cNvSpPr>
            <a:spLocks noGrp="1"/>
          </p:cNvSpPr>
          <p:nvPr>
            <p:ph idx="1"/>
          </p:nvPr>
        </p:nvSpPr>
        <p:spPr>
          <a:xfrm>
            <a:off x="1828800" y="2133600"/>
            <a:ext cx="9675812" cy="3777622"/>
          </a:xfrm>
        </p:spPr>
        <p:txBody>
          <a:bodyPr>
            <a:normAutofit/>
          </a:bodyPr>
          <a:lstStyle/>
          <a:p>
            <a:r>
              <a:rPr lang="en-US" sz="2400" dirty="0" err="1"/>
              <a:t>În</a:t>
            </a:r>
            <a:r>
              <a:rPr lang="en-US" sz="2400" dirty="0"/>
              <a:t> </a:t>
            </a:r>
            <a:r>
              <a:rPr lang="en-US" sz="2400" dirty="0" err="1"/>
              <a:t>dioda</a:t>
            </a:r>
            <a:r>
              <a:rPr lang="en-US" sz="2400" dirty="0"/>
              <a:t> </a:t>
            </a:r>
            <a:r>
              <a:rPr lang="en-US" sz="2400" dirty="0" err="1"/>
              <a:t>Impatt</a:t>
            </a:r>
            <a:r>
              <a:rPr lang="en-US" sz="2400" dirty="0"/>
              <a:t> se </a:t>
            </a:r>
            <a:r>
              <a:rPr lang="en-US" sz="2400" dirty="0" err="1"/>
              <a:t>aplică</a:t>
            </a:r>
            <a:r>
              <a:rPr lang="en-US" sz="2400" dirty="0"/>
              <a:t> un gradient de </a:t>
            </a:r>
            <a:r>
              <a:rPr lang="en-US" sz="2400" dirty="0" err="1"/>
              <a:t>tensiune</a:t>
            </a:r>
            <a:r>
              <a:rPr lang="en-US" sz="2400" dirty="0"/>
              <a:t> </a:t>
            </a:r>
            <a:r>
              <a:rPr lang="en-US" sz="2400" dirty="0" err="1"/>
              <a:t>extrem</a:t>
            </a:r>
            <a:r>
              <a:rPr lang="en-US" sz="2400" dirty="0"/>
              <a:t> de </a:t>
            </a:r>
            <a:r>
              <a:rPr lang="en-US" sz="2400" dirty="0" err="1"/>
              <a:t>înalt</a:t>
            </a:r>
            <a:r>
              <a:rPr lang="en-US" sz="2400" dirty="0"/>
              <a:t> (400 </a:t>
            </a:r>
            <a:r>
              <a:rPr lang="en-US" sz="2400" dirty="0" err="1"/>
              <a:t>kv</a:t>
            </a:r>
            <a:r>
              <a:rPr lang="en-US" sz="2400" dirty="0"/>
              <a:t>/cm), </a:t>
            </a:r>
            <a:r>
              <a:rPr lang="en-US" sz="2400" dirty="0" err="1"/>
              <a:t>ceea</a:t>
            </a:r>
            <a:r>
              <a:rPr lang="en-US" sz="2400" dirty="0"/>
              <a:t> </a:t>
            </a:r>
            <a:r>
              <a:rPr lang="en-US" sz="2400" dirty="0" err="1"/>
              <a:t>ce</a:t>
            </a:r>
            <a:r>
              <a:rPr lang="en-US" sz="2400" dirty="0"/>
              <a:t> </a:t>
            </a:r>
            <a:r>
              <a:rPr lang="en-US" sz="2400" dirty="0" err="1"/>
              <a:t>este</a:t>
            </a:r>
            <a:r>
              <a:rPr lang="en-US" sz="2400" dirty="0"/>
              <a:t> normal pe care o </a:t>
            </a:r>
            <a:r>
              <a:rPr lang="en-US" sz="2400" dirty="0" err="1"/>
              <a:t>joncțiune</a:t>
            </a:r>
            <a:r>
              <a:rPr lang="en-US" sz="2400" dirty="0"/>
              <a:t> </a:t>
            </a:r>
            <a:r>
              <a:rPr lang="en-US" sz="2400" dirty="0" err="1"/>
              <a:t>pn</a:t>
            </a:r>
            <a:r>
              <a:rPr lang="en-US" sz="2400" dirty="0"/>
              <a:t> </a:t>
            </a:r>
            <a:r>
              <a:rPr lang="en-US" sz="2400" dirty="0" err="1"/>
              <a:t>normală</a:t>
            </a:r>
            <a:r>
              <a:rPr lang="en-US" sz="2400" dirty="0"/>
              <a:t> nu </a:t>
            </a:r>
            <a:r>
              <a:rPr lang="en-US" sz="2400" dirty="0" err="1"/>
              <a:t>poate</a:t>
            </a:r>
            <a:r>
              <a:rPr lang="en-US" sz="2400" dirty="0"/>
              <a:t> </a:t>
            </a:r>
            <a:r>
              <a:rPr lang="en-US" sz="2400" dirty="0" err="1"/>
              <a:t>rezista</a:t>
            </a:r>
            <a:r>
              <a:rPr lang="en-US" sz="2400" dirty="0"/>
              <a:t>.</a:t>
            </a:r>
          </a:p>
          <a:p>
            <a:r>
              <a:rPr lang="en-US" sz="2400" dirty="0"/>
              <a:t>Un </a:t>
            </a:r>
            <a:r>
              <a:rPr lang="en-US" sz="2400" dirty="0" err="1"/>
              <a:t>astfel</a:t>
            </a:r>
            <a:r>
              <a:rPr lang="en-US" sz="2400" dirty="0"/>
              <a:t> de gradient de </a:t>
            </a:r>
            <a:r>
              <a:rPr lang="en-US" sz="2400" dirty="0" err="1"/>
              <a:t>potențial</a:t>
            </a:r>
            <a:r>
              <a:rPr lang="en-US" sz="2400" dirty="0"/>
              <a:t> </a:t>
            </a:r>
            <a:r>
              <a:rPr lang="en-US" sz="2400" dirty="0" err="1"/>
              <a:t>ridicat</a:t>
            </a:r>
            <a:r>
              <a:rPr lang="en-US" sz="2400" dirty="0"/>
              <a:t>, </a:t>
            </a:r>
            <a:r>
              <a:rPr lang="en-US" sz="2400" dirty="0" err="1"/>
              <a:t>polarizarea</a:t>
            </a:r>
            <a:r>
              <a:rPr lang="en-US" sz="2400" dirty="0"/>
              <a:t> </a:t>
            </a:r>
            <a:r>
              <a:rPr lang="en-US" sz="2400" dirty="0" err="1"/>
              <a:t>inversă</a:t>
            </a:r>
            <a:r>
              <a:rPr lang="en-US" sz="2400" dirty="0"/>
              <a:t> a </a:t>
            </a:r>
            <a:r>
              <a:rPr lang="en-US" sz="2400" dirty="0" err="1"/>
              <a:t>diodei</a:t>
            </a:r>
            <a:r>
              <a:rPr lang="en-US" sz="2400" dirty="0"/>
              <a:t> </a:t>
            </a:r>
            <a:r>
              <a:rPr lang="en-US" sz="2400" dirty="0" err="1"/>
              <a:t>provoacă</a:t>
            </a:r>
            <a:r>
              <a:rPr lang="en-US" sz="2400" dirty="0"/>
              <a:t> un flux de </a:t>
            </a:r>
            <a:r>
              <a:rPr lang="en-US" sz="2400" dirty="0" err="1"/>
              <a:t>purtător</a:t>
            </a:r>
            <a:r>
              <a:rPr lang="en-US" sz="2400" dirty="0"/>
              <a:t> </a:t>
            </a:r>
            <a:r>
              <a:rPr lang="en-US" sz="2400" dirty="0" err="1"/>
              <a:t>minoritar</a:t>
            </a:r>
            <a:r>
              <a:rPr lang="en-US" sz="2400" dirty="0"/>
              <a:t> </a:t>
            </a:r>
            <a:r>
              <a:rPr lang="en-US" sz="2400" dirty="0" err="1"/>
              <a:t>prin</a:t>
            </a:r>
            <a:r>
              <a:rPr lang="en-US" sz="2400" dirty="0"/>
              <a:t> </a:t>
            </a:r>
            <a:r>
              <a:rPr lang="en-US" sz="2400" dirty="0" err="1"/>
              <a:t>joncțiune</a:t>
            </a:r>
            <a:r>
              <a:rPr lang="en-US" sz="2400" dirty="0"/>
              <a:t>.</a:t>
            </a:r>
          </a:p>
          <a:p>
            <a:r>
              <a:rPr lang="en-US" sz="2400" dirty="0" err="1"/>
              <a:t>Curentul</a:t>
            </a:r>
            <a:r>
              <a:rPr lang="en-US" sz="2400" dirty="0"/>
              <a:t> de CA </a:t>
            </a:r>
            <a:r>
              <a:rPr lang="en-US" sz="2400" dirty="0" err="1"/>
              <a:t>este</a:t>
            </a:r>
            <a:r>
              <a:rPr lang="en-US" sz="2400" dirty="0"/>
              <a:t> </a:t>
            </a:r>
            <a:r>
              <a:rPr lang="en-US" sz="2400" dirty="0" err="1"/>
              <a:t>defazat</a:t>
            </a:r>
            <a:r>
              <a:rPr lang="en-US" sz="2400" dirty="0"/>
              <a:t> de </a:t>
            </a:r>
            <a:r>
              <a:rPr lang="en-US" sz="2400" dirty="0" err="1"/>
              <a:t>aproximativ</a:t>
            </a:r>
            <a:r>
              <a:rPr lang="en-US" sz="2400" dirty="0"/>
              <a:t> 180 de grade cu </a:t>
            </a:r>
            <a:r>
              <a:rPr lang="en-US" sz="2400" dirty="0" err="1"/>
              <a:t>tensiunea</a:t>
            </a:r>
            <a:r>
              <a:rPr lang="en-US" sz="2400" dirty="0"/>
              <a:t> </a:t>
            </a:r>
            <a:r>
              <a:rPr lang="en-US" sz="2400" dirty="0" err="1"/>
              <a:t>aplicată</a:t>
            </a:r>
            <a:r>
              <a:rPr lang="en-US" sz="2400" dirty="0"/>
              <a:t>, </a:t>
            </a:r>
            <a:r>
              <a:rPr lang="en-US" sz="2400" dirty="0" err="1"/>
              <a:t>ceea</a:t>
            </a:r>
            <a:r>
              <a:rPr lang="en-US" sz="2400" dirty="0"/>
              <a:t> </a:t>
            </a:r>
            <a:r>
              <a:rPr lang="en-US" sz="2400" dirty="0" err="1"/>
              <a:t>ce</a:t>
            </a:r>
            <a:r>
              <a:rPr lang="en-US" sz="2400" dirty="0"/>
              <a:t> </a:t>
            </a:r>
            <a:r>
              <a:rPr lang="en-US" sz="2400" dirty="0" err="1"/>
              <a:t>dă</a:t>
            </a:r>
            <a:r>
              <a:rPr lang="en-US" sz="2400" dirty="0"/>
              <a:t> </a:t>
            </a:r>
            <a:r>
              <a:rPr lang="en-US" sz="2400" dirty="0" err="1"/>
              <a:t>naștere</a:t>
            </a:r>
            <a:r>
              <a:rPr lang="en-US" sz="2400" dirty="0"/>
              <a:t> la </a:t>
            </a:r>
            <a:r>
              <a:rPr lang="en-US" sz="2400" dirty="0" err="1"/>
              <a:t>conducție</a:t>
            </a:r>
            <a:r>
              <a:rPr lang="en-US" sz="2400" dirty="0"/>
              <a:t> </a:t>
            </a:r>
            <a:r>
              <a:rPr lang="en-US" sz="2400" dirty="0" err="1"/>
              <a:t>negativă</a:t>
            </a:r>
            <a:r>
              <a:rPr lang="en-US" sz="2400" dirty="0"/>
              <a:t> </a:t>
            </a:r>
            <a:r>
              <a:rPr lang="en-US" sz="2400" dirty="0" err="1"/>
              <a:t>și</a:t>
            </a:r>
            <a:r>
              <a:rPr lang="en-US" sz="2400" dirty="0"/>
              <a:t> </a:t>
            </a:r>
            <a:r>
              <a:rPr lang="en-US" sz="2400" dirty="0" err="1"/>
              <a:t>oscilația</a:t>
            </a:r>
            <a:r>
              <a:rPr lang="en-US" sz="2400" dirty="0"/>
              <a:t> </a:t>
            </a:r>
            <a:r>
              <a:rPr lang="en-US" sz="2400" dirty="0" err="1"/>
              <a:t>este</a:t>
            </a:r>
            <a:r>
              <a:rPr lang="en-US" sz="2400" dirty="0"/>
              <a:t> un circuit </a:t>
            </a:r>
            <a:r>
              <a:rPr lang="en-US" sz="2400" dirty="0" err="1"/>
              <a:t>rezonant</a:t>
            </a:r>
            <a:r>
              <a:rPr lang="en-US" sz="2400" dirty="0"/>
              <a:t>.</a:t>
            </a:r>
          </a:p>
        </p:txBody>
      </p:sp>
    </p:spTree>
    <p:extLst>
      <p:ext uri="{BB962C8B-B14F-4D97-AF65-F5344CB8AC3E}">
        <p14:creationId xmlns:p14="http://schemas.microsoft.com/office/powerpoint/2010/main" val="26838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3E4AD3E-3749-72A8-7C94-EBB8B1821B9B}"/>
              </a:ext>
            </a:extLst>
          </p:cNvPr>
          <p:cNvSpPr>
            <a:spLocks noGrp="1"/>
          </p:cNvSpPr>
          <p:nvPr>
            <p:ph idx="1"/>
          </p:nvPr>
        </p:nvSpPr>
        <p:spPr>
          <a:xfrm>
            <a:off x="356551" y="2174868"/>
            <a:ext cx="11478897" cy="4724400"/>
          </a:xfrm>
        </p:spPr>
        <p:txBody>
          <a:bodyPr>
            <a:normAutofit lnSpcReduction="10000"/>
          </a:bodyPr>
          <a:lstStyle/>
          <a:p>
            <a:r>
              <a:rPr lang="ro-RO" dirty="0"/>
              <a:t>În termeni de operare IMPATT dioda poate fi considerată din 2 arii: </a:t>
            </a:r>
          </a:p>
          <a:p>
            <a:pPr marL="0" indent="0">
              <a:buNone/>
            </a:pPr>
            <a:r>
              <a:rPr lang="ro-RO" b="1" dirty="0"/>
              <a:t>Regiunea de avalanșă</a:t>
            </a:r>
            <a:r>
              <a:rPr lang="ro-RO" dirty="0"/>
              <a:t> și </a:t>
            </a:r>
            <a:r>
              <a:rPr lang="ro-RO" b="1" dirty="0"/>
              <a:t>Regiunea de </a:t>
            </a:r>
            <a:r>
              <a:rPr lang="ro-RO" b="1" dirty="0" err="1"/>
              <a:t>transit</a:t>
            </a:r>
            <a:endParaRPr lang="ro-RO" b="1" dirty="0"/>
          </a:p>
          <a:p>
            <a:r>
              <a:rPr lang="ro-RO" b="1" dirty="0"/>
              <a:t>Aceste  regiuni produc funcții diferite/ Regiunea de avalanșă sau de</a:t>
            </a:r>
          </a:p>
          <a:p>
            <a:pPr marL="0" indent="0">
              <a:buNone/>
            </a:pPr>
            <a:r>
              <a:rPr lang="ro-RO" b="1" dirty="0"/>
              <a:t> injectare creează purtători de sarcină care pot fi electroni sau goluri. Regiunea de sărăcire este extrem de subțire!</a:t>
            </a:r>
          </a:p>
          <a:p>
            <a:r>
              <a:rPr lang="ro-RO" b="1" dirty="0"/>
              <a:t>Regiunea de </a:t>
            </a:r>
            <a:r>
              <a:rPr lang="ro-RO" b="1" dirty="0" err="1"/>
              <a:t>drift</a:t>
            </a:r>
            <a:r>
              <a:rPr lang="ro-RO" b="1" dirty="0"/>
              <a:t> este regiunea de tranzit a purtătorilor prin diodă  în funcție de timpul necesar care depinde de grosimea straturilor respective de tranzit</a:t>
            </a:r>
          </a:p>
          <a:p>
            <a:r>
              <a:rPr lang="ro-RO" b="1" dirty="0"/>
              <a:t>Străpungerea are loc la </a:t>
            </a:r>
            <a:r>
              <a:rPr lang="ro-RO" b="1" dirty="0" err="1"/>
              <a:t>p+n</a:t>
            </a:r>
            <a:r>
              <a:rPr lang="ro-RO" b="1" dirty="0"/>
              <a:t> în rezultatul tensiunii înalte aplicate și grosimii mici a stratului n creând astfel un gradient de potențial foarte mare. În aceste condiții purtătorii de sarcină </a:t>
            </a:r>
            <a:r>
              <a:rPr lang="ro-RO" b="1" dirty="0">
                <a:solidFill>
                  <a:srgbClr val="FF0000"/>
                </a:solidFill>
              </a:rPr>
              <a:t>minoritari </a:t>
            </a:r>
            <a:r>
              <a:rPr lang="ro-RO" b="1" dirty="0" err="1">
                <a:solidFill>
                  <a:srgbClr val="FF0000"/>
                </a:solidFill>
              </a:rPr>
              <a:t>înjectați</a:t>
            </a:r>
            <a:r>
              <a:rPr lang="ro-RO" b="1" dirty="0">
                <a:solidFill>
                  <a:srgbClr val="FF0000"/>
                </a:solidFill>
              </a:rPr>
              <a:t> </a:t>
            </a:r>
            <a:r>
              <a:rPr lang="ro-RO" b="1" dirty="0"/>
              <a:t>sunt accelerați foarte puternic. În timpul mișcării cu viteze mari ei se ciocnesc de alți atomi </a:t>
            </a:r>
            <a:r>
              <a:rPr lang="ro-RO" b="1" dirty="0" err="1"/>
              <a:t>producân</a:t>
            </a:r>
            <a:r>
              <a:rPr lang="ro-RO" b="1" dirty="0"/>
              <a:t> perechi electron-goluri – deci multiplicarea sarcinilor – deci creșterea curentului prin diodă din cauza realizării avalanșei</a:t>
            </a:r>
          </a:p>
          <a:p>
            <a:r>
              <a:rPr lang="ro-RO" b="1" dirty="0"/>
              <a:t>Creșterea </a:t>
            </a:r>
            <a:r>
              <a:rPr lang="ro-RO" b="1" dirty="0" err="1"/>
              <a:t>cîmpurilor</a:t>
            </a:r>
            <a:r>
              <a:rPr lang="ro-RO" b="1" dirty="0"/>
              <a:t> de CA și CC suprapuse cauzează injectarea purtătorilor în regiune intrinsecă i cu scopul </a:t>
            </a:r>
            <a:r>
              <a:rPr lang="ro-RO" b="1" dirty="0" err="1"/>
              <a:t>driftului</a:t>
            </a:r>
            <a:r>
              <a:rPr lang="ro-RO" b="1" dirty="0"/>
              <a:t> spre și prin regiunea n+. Notăm, că electronii și golurile se mișcă în direcții opuse.</a:t>
            </a:r>
          </a:p>
          <a:p>
            <a:endParaRPr lang="en-US" b="1" dirty="0"/>
          </a:p>
        </p:txBody>
      </p:sp>
      <p:pic>
        <p:nvPicPr>
          <p:cNvPr id="7" name="Imagine 6">
            <a:extLst>
              <a:ext uri="{FF2B5EF4-FFF2-40B4-BE49-F238E27FC236}">
                <a16:creationId xmlns:a16="http://schemas.microsoft.com/office/drawing/2014/main" id="{2FE8D35F-76AB-699C-C0DD-24A6F6E9843A}"/>
              </a:ext>
            </a:extLst>
          </p:cNvPr>
          <p:cNvPicPr>
            <a:picLocks noChangeAspect="1"/>
          </p:cNvPicPr>
          <p:nvPr/>
        </p:nvPicPr>
        <p:blipFill>
          <a:blip r:embed="rId2"/>
          <a:stretch>
            <a:fillRect/>
          </a:stretch>
        </p:blipFill>
        <p:spPr>
          <a:xfrm>
            <a:off x="608611" y="0"/>
            <a:ext cx="2600688" cy="2067213"/>
          </a:xfrm>
          <a:prstGeom prst="rect">
            <a:avLst/>
          </a:prstGeom>
        </p:spPr>
      </p:pic>
      <p:pic>
        <p:nvPicPr>
          <p:cNvPr id="9" name="Imagine 8">
            <a:extLst>
              <a:ext uri="{FF2B5EF4-FFF2-40B4-BE49-F238E27FC236}">
                <a16:creationId xmlns:a16="http://schemas.microsoft.com/office/drawing/2014/main" id="{CA3E0426-74AB-DB79-DAB5-F018D15969AF}"/>
              </a:ext>
            </a:extLst>
          </p:cNvPr>
          <p:cNvPicPr>
            <a:picLocks noChangeAspect="1"/>
          </p:cNvPicPr>
          <p:nvPr/>
        </p:nvPicPr>
        <p:blipFill>
          <a:blip r:embed="rId3"/>
          <a:stretch>
            <a:fillRect/>
          </a:stretch>
        </p:blipFill>
        <p:spPr>
          <a:xfrm>
            <a:off x="8133347" y="52393"/>
            <a:ext cx="3908508" cy="2141363"/>
          </a:xfrm>
          <a:prstGeom prst="rect">
            <a:avLst/>
          </a:prstGeom>
        </p:spPr>
      </p:pic>
      <p:sp>
        <p:nvSpPr>
          <p:cNvPr id="11" name="CasetăText 10">
            <a:extLst>
              <a:ext uri="{FF2B5EF4-FFF2-40B4-BE49-F238E27FC236}">
                <a16:creationId xmlns:a16="http://schemas.microsoft.com/office/drawing/2014/main" id="{CAA8453A-41D1-7F7C-6C69-3F5DA92C3B72}"/>
              </a:ext>
            </a:extLst>
          </p:cNvPr>
          <p:cNvSpPr txBox="1"/>
          <p:nvPr/>
        </p:nvSpPr>
        <p:spPr>
          <a:xfrm>
            <a:off x="3530142" y="607394"/>
            <a:ext cx="2357312" cy="369332"/>
          </a:xfrm>
          <a:prstGeom prst="rect">
            <a:avLst/>
          </a:prstGeom>
          <a:noFill/>
        </p:spPr>
        <p:txBody>
          <a:bodyPr wrap="square">
            <a:spAutoFit/>
          </a:bodyPr>
          <a:lstStyle/>
          <a:p>
            <a:r>
              <a:rPr lang="ro-RO" b="1" dirty="0" err="1">
                <a:solidFill>
                  <a:srgbClr val="FF0000"/>
                </a:solidFill>
              </a:rPr>
              <a:t>GaAs</a:t>
            </a:r>
            <a:r>
              <a:rPr lang="ro-RO" b="1" dirty="0">
                <a:solidFill>
                  <a:srgbClr val="FF0000"/>
                </a:solidFill>
              </a:rPr>
              <a:t>,</a:t>
            </a:r>
            <a:r>
              <a:rPr lang="ro-RO" dirty="0"/>
              <a:t> Si, Ge, </a:t>
            </a:r>
            <a:r>
              <a:rPr lang="ro-RO" dirty="0" err="1"/>
              <a:t>InP</a:t>
            </a:r>
            <a:r>
              <a:rPr lang="ro-RO" dirty="0"/>
              <a:t>.</a:t>
            </a:r>
            <a:endParaRPr lang="en-US" dirty="0"/>
          </a:p>
        </p:txBody>
      </p:sp>
    </p:spTree>
    <p:extLst>
      <p:ext uri="{BB962C8B-B14F-4D97-AF65-F5344CB8AC3E}">
        <p14:creationId xmlns:p14="http://schemas.microsoft.com/office/powerpoint/2010/main" val="74226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A1CC3F30-6FFE-8FB6-C6E0-7797A38F4E0B}"/>
              </a:ext>
            </a:extLst>
          </p:cNvPr>
          <p:cNvPicPr>
            <a:picLocks noChangeAspect="1"/>
          </p:cNvPicPr>
          <p:nvPr/>
        </p:nvPicPr>
        <p:blipFill>
          <a:blip r:embed="rId2"/>
          <a:stretch>
            <a:fillRect/>
          </a:stretch>
        </p:blipFill>
        <p:spPr>
          <a:xfrm>
            <a:off x="301039" y="0"/>
            <a:ext cx="4168912" cy="3904219"/>
          </a:xfrm>
          <a:prstGeom prst="rect">
            <a:avLst/>
          </a:prstGeom>
        </p:spPr>
      </p:pic>
      <p:sp>
        <p:nvSpPr>
          <p:cNvPr id="9" name="CasetăText 8">
            <a:extLst>
              <a:ext uri="{FF2B5EF4-FFF2-40B4-BE49-F238E27FC236}">
                <a16:creationId xmlns:a16="http://schemas.microsoft.com/office/drawing/2014/main" id="{6726BFFF-5B57-17EF-BD08-55113830B660}"/>
              </a:ext>
            </a:extLst>
          </p:cNvPr>
          <p:cNvSpPr txBox="1"/>
          <p:nvPr/>
        </p:nvSpPr>
        <p:spPr>
          <a:xfrm>
            <a:off x="4674051" y="382012"/>
            <a:ext cx="6812096" cy="5632311"/>
          </a:xfrm>
          <a:prstGeom prst="rect">
            <a:avLst/>
          </a:prstGeom>
          <a:noFill/>
        </p:spPr>
        <p:txBody>
          <a:bodyPr wrap="square">
            <a:spAutoFit/>
          </a:bodyPr>
          <a:lstStyle/>
          <a:p>
            <a:r>
              <a:rPr lang="en-US" sz="2400" dirty="0" err="1"/>
              <a:t>Deoarece</a:t>
            </a:r>
            <a:r>
              <a:rPr lang="en-US" sz="2400" dirty="0"/>
              <a:t> </a:t>
            </a:r>
            <a:r>
              <a:rPr lang="en-US" sz="2400" dirty="0" err="1"/>
              <a:t>este</a:t>
            </a:r>
            <a:r>
              <a:rPr lang="en-US" sz="2400" dirty="0"/>
              <a:t> un </a:t>
            </a:r>
            <a:r>
              <a:rPr lang="en-US" sz="2400" dirty="0" err="1"/>
              <a:t>proces</a:t>
            </a:r>
            <a:r>
              <a:rPr lang="en-US" sz="2400" dirty="0"/>
              <a:t> de </a:t>
            </a:r>
            <a:r>
              <a:rPr lang="en-US" sz="2400" dirty="0" err="1">
                <a:solidFill>
                  <a:srgbClr val="FF0000"/>
                </a:solidFill>
              </a:rPr>
              <a:t>multiplicare</a:t>
            </a:r>
            <a:r>
              <a:rPr lang="en-US" sz="2400" dirty="0">
                <a:solidFill>
                  <a:srgbClr val="FF0000"/>
                </a:solidFill>
              </a:rPr>
              <a:t>, </a:t>
            </a:r>
            <a:r>
              <a:rPr lang="en-US" sz="2400" dirty="0" err="1">
                <a:solidFill>
                  <a:srgbClr val="FF0000"/>
                </a:solidFill>
              </a:rPr>
              <a:t>avalanșa</a:t>
            </a:r>
            <a:r>
              <a:rPr lang="en-US" sz="2400" dirty="0">
                <a:solidFill>
                  <a:srgbClr val="FF0000"/>
                </a:solidFill>
              </a:rPr>
              <a:t> </a:t>
            </a:r>
            <a:r>
              <a:rPr lang="en-US" sz="2400" b="1" dirty="0"/>
              <a:t>nu </a:t>
            </a:r>
            <a:r>
              <a:rPr lang="en-US" sz="2400" b="1" dirty="0" err="1"/>
              <a:t>este</a:t>
            </a:r>
            <a:r>
              <a:rPr lang="en-US" sz="2400" b="1" dirty="0"/>
              <a:t> </a:t>
            </a:r>
            <a:r>
              <a:rPr lang="en-US" sz="2400" b="1" dirty="0" err="1"/>
              <a:t>instantanee</a:t>
            </a:r>
            <a:r>
              <a:rPr lang="en-US" sz="2400" dirty="0"/>
              <a:t>, </a:t>
            </a:r>
            <a:r>
              <a:rPr lang="en-US" sz="2400" dirty="0" err="1"/>
              <a:t>procesul</a:t>
            </a:r>
            <a:r>
              <a:rPr lang="en-US" sz="2400" dirty="0"/>
              <a:t> </a:t>
            </a:r>
            <a:r>
              <a:rPr lang="en-US" sz="2400" dirty="0" err="1"/>
              <a:t>durează</a:t>
            </a:r>
            <a:r>
              <a:rPr lang="en-US" sz="2400" dirty="0"/>
              <a:t> un </a:t>
            </a:r>
            <a:r>
              <a:rPr lang="en-US" sz="2400" dirty="0" err="1"/>
              <a:t>timp</a:t>
            </a:r>
            <a:r>
              <a:rPr lang="en-US" sz="2400" dirty="0"/>
              <a:t> </a:t>
            </a:r>
            <a:r>
              <a:rPr lang="en-US" sz="2400" dirty="0" err="1"/>
              <a:t>astfel</a:t>
            </a:r>
            <a:r>
              <a:rPr lang="en-US" sz="2400" dirty="0"/>
              <a:t> </a:t>
            </a:r>
            <a:r>
              <a:rPr lang="en-US" sz="2400" dirty="0" err="1"/>
              <a:t>încât</a:t>
            </a:r>
            <a:r>
              <a:rPr lang="en-US" sz="2400" dirty="0"/>
              <a:t> </a:t>
            </a:r>
            <a:r>
              <a:rPr lang="en-US" sz="2400" dirty="0" err="1"/>
              <a:t>impulsul</a:t>
            </a:r>
            <a:r>
              <a:rPr lang="en-US" sz="2400" dirty="0"/>
              <a:t> maxim de </a:t>
            </a:r>
            <a:r>
              <a:rPr lang="en-US" sz="2400" dirty="0" err="1"/>
              <a:t>curent</a:t>
            </a:r>
            <a:r>
              <a:rPr lang="en-US" sz="2400" dirty="0"/>
              <a:t>, la </a:t>
            </a:r>
            <a:r>
              <a:rPr lang="en-US" sz="2400" dirty="0" err="1"/>
              <a:t>joncțiune</a:t>
            </a:r>
            <a:r>
              <a:rPr lang="en-US" sz="2400" dirty="0"/>
              <a:t>, </a:t>
            </a:r>
            <a:r>
              <a:rPr lang="en-US" sz="2400" dirty="0" err="1"/>
              <a:t>să</a:t>
            </a:r>
            <a:r>
              <a:rPr lang="en-US" sz="2400" dirty="0"/>
              <a:t> </a:t>
            </a:r>
            <a:r>
              <a:rPr lang="en-US" sz="2400" dirty="0" err="1"/>
              <a:t>apară</a:t>
            </a:r>
            <a:r>
              <a:rPr lang="en-US" sz="2400" dirty="0"/>
              <a:t> </a:t>
            </a:r>
            <a:r>
              <a:rPr lang="ro-RO" sz="2400" dirty="0" err="1"/>
              <a:t>cînd</a:t>
            </a:r>
            <a:r>
              <a:rPr lang="ro-RO" sz="2400" dirty="0"/>
              <a:t> </a:t>
            </a:r>
            <a:r>
              <a:rPr lang="en-US" sz="2400" dirty="0" err="1"/>
              <a:t>tensiunea</a:t>
            </a:r>
            <a:r>
              <a:rPr lang="en-US" sz="2400" dirty="0"/>
              <a:t> RF pe </a:t>
            </a:r>
            <a:r>
              <a:rPr lang="en-US" sz="2400" dirty="0" err="1"/>
              <a:t>diodă</a:t>
            </a:r>
            <a:r>
              <a:rPr lang="en-US" sz="2400" dirty="0"/>
              <a:t> </a:t>
            </a:r>
            <a:r>
              <a:rPr lang="en-US" sz="2400" dirty="0" err="1">
                <a:solidFill>
                  <a:srgbClr val="FF0000"/>
                </a:solidFill>
              </a:rPr>
              <a:t>este</a:t>
            </a:r>
            <a:r>
              <a:rPr lang="en-US" sz="2400" dirty="0">
                <a:solidFill>
                  <a:srgbClr val="FF0000"/>
                </a:solidFill>
              </a:rPr>
              <a:t> zero </a:t>
            </a:r>
            <a:r>
              <a:rPr lang="en-US" sz="2400" dirty="0" err="1">
                <a:solidFill>
                  <a:srgbClr val="FF0000"/>
                </a:solidFill>
              </a:rPr>
              <a:t>și</a:t>
            </a:r>
            <a:r>
              <a:rPr lang="en-US" sz="2400" dirty="0">
                <a:solidFill>
                  <a:srgbClr val="FF0000"/>
                </a:solidFill>
              </a:rPr>
              <a:t> </a:t>
            </a:r>
            <a:r>
              <a:rPr lang="en-US" sz="2400" dirty="0" err="1">
                <a:solidFill>
                  <a:srgbClr val="FF0000"/>
                </a:solidFill>
              </a:rPr>
              <a:t>devine</a:t>
            </a:r>
            <a:r>
              <a:rPr lang="en-US" sz="2400" dirty="0">
                <a:solidFill>
                  <a:srgbClr val="FF0000"/>
                </a:solidFill>
              </a:rPr>
              <a:t> </a:t>
            </a:r>
            <a:r>
              <a:rPr lang="en-US" sz="2400" dirty="0" err="1">
                <a:solidFill>
                  <a:srgbClr val="FF0000"/>
                </a:solidFill>
              </a:rPr>
              <a:t>negativ</a:t>
            </a:r>
            <a:r>
              <a:rPr lang="ro-RO" sz="2400" dirty="0">
                <a:solidFill>
                  <a:srgbClr val="FF0000"/>
                </a:solidFill>
              </a:rPr>
              <a:t>ă </a:t>
            </a:r>
            <a:r>
              <a:rPr lang="ro-RO" sz="2400" dirty="0"/>
              <a:t>(vezi graficul</a:t>
            </a:r>
            <a:r>
              <a:rPr lang="en-US" sz="2400" dirty="0"/>
              <a:t>. </a:t>
            </a:r>
            <a:endParaRPr lang="ro-RO" sz="2400" dirty="0"/>
          </a:p>
          <a:p>
            <a:r>
              <a:rPr lang="en-US" sz="2400" dirty="0" err="1"/>
              <a:t>Grosimea</a:t>
            </a:r>
            <a:r>
              <a:rPr lang="en-US" sz="2400" dirty="0"/>
              <a:t> </a:t>
            </a:r>
            <a:r>
              <a:rPr lang="en-US" sz="2400" dirty="0" err="1"/>
              <a:t>regiunii</a:t>
            </a:r>
            <a:r>
              <a:rPr lang="en-US" sz="2400" dirty="0"/>
              <a:t> de d</a:t>
            </a:r>
            <a:r>
              <a:rPr lang="ro-RO" sz="2400" dirty="0"/>
              <a:t>rift</a:t>
            </a:r>
            <a:r>
              <a:rPr lang="en-US" sz="2400" dirty="0"/>
              <a:t> </a:t>
            </a:r>
            <a:r>
              <a:rPr lang="en-US" sz="2400" dirty="0" err="1"/>
              <a:t>trebuie</a:t>
            </a:r>
            <a:r>
              <a:rPr lang="en-US" sz="2400" dirty="0"/>
              <a:t> </a:t>
            </a:r>
            <a:r>
              <a:rPr lang="en-US" sz="2400" dirty="0" err="1"/>
              <a:t>să</a:t>
            </a:r>
            <a:r>
              <a:rPr lang="en-US" sz="2400" dirty="0"/>
              <a:t> fie </a:t>
            </a:r>
            <a:r>
              <a:rPr lang="en-US" sz="2400" dirty="0" err="1"/>
              <a:t>astfel</a:t>
            </a:r>
            <a:r>
              <a:rPr lang="en-US" sz="2400" dirty="0"/>
              <a:t> </a:t>
            </a:r>
            <a:r>
              <a:rPr lang="en-US" sz="2400" dirty="0" err="1"/>
              <a:t>încât</a:t>
            </a:r>
            <a:r>
              <a:rPr lang="en-US" sz="2400" dirty="0"/>
              <a:t> </a:t>
            </a:r>
            <a:r>
              <a:rPr lang="ro-RO" sz="2400" dirty="0"/>
              <a:t>pachetul (fluxul) </a:t>
            </a:r>
            <a:r>
              <a:rPr lang="en-US" sz="2400" dirty="0"/>
              <a:t>de </a:t>
            </a:r>
            <a:r>
              <a:rPr lang="en-US" sz="2400" dirty="0" err="1"/>
              <a:t>electroni</a:t>
            </a:r>
            <a:r>
              <a:rPr lang="en-US" sz="2400" dirty="0"/>
              <a:t> </a:t>
            </a:r>
            <a:r>
              <a:rPr lang="en-US" sz="2400" dirty="0" err="1"/>
              <a:t>să</a:t>
            </a:r>
            <a:r>
              <a:rPr lang="en-US" sz="2400" dirty="0"/>
              <a:t> fie </a:t>
            </a:r>
            <a:r>
              <a:rPr lang="en-US" sz="2400" dirty="0" err="1"/>
              <a:t>colectat</a:t>
            </a:r>
            <a:r>
              <a:rPr lang="en-US" sz="2400" dirty="0"/>
              <a:t> la </a:t>
            </a:r>
            <a:r>
              <a:rPr lang="en-US" sz="2400" dirty="0" err="1"/>
              <a:t>anod</a:t>
            </a:r>
            <a:r>
              <a:rPr lang="en-US" sz="2400" dirty="0"/>
              <a:t> </a:t>
            </a:r>
            <a:r>
              <a:rPr lang="en-US" sz="2400" dirty="0" err="1"/>
              <a:t>până</a:t>
            </a:r>
            <a:r>
              <a:rPr lang="en-US" sz="2400" dirty="0"/>
              <a:t> </a:t>
            </a:r>
            <a:r>
              <a:rPr lang="en-US" sz="2400" dirty="0" err="1"/>
              <a:t>când</a:t>
            </a:r>
            <a:r>
              <a:rPr lang="en-US" sz="2400" dirty="0"/>
              <a:t> </a:t>
            </a:r>
            <a:r>
              <a:rPr lang="en-US" sz="2400" dirty="0" err="1"/>
              <a:t>tensiunea</a:t>
            </a:r>
            <a:r>
              <a:rPr lang="en-US" sz="2400" dirty="0"/>
              <a:t> de </a:t>
            </a:r>
            <a:r>
              <a:rPr lang="en-US" sz="2400" dirty="0" err="1"/>
              <a:t>curent</a:t>
            </a:r>
            <a:r>
              <a:rPr lang="en-US" sz="2400" dirty="0"/>
              <a:t> </a:t>
            </a:r>
            <a:r>
              <a:rPr lang="en-US" sz="2400" dirty="0" err="1"/>
              <a:t>alternativ</a:t>
            </a:r>
            <a:r>
              <a:rPr lang="en-US" sz="2400" dirty="0"/>
              <a:t> se </a:t>
            </a:r>
            <a:r>
              <a:rPr lang="en-US" sz="2400" dirty="0" err="1"/>
              <a:t>apropie</a:t>
            </a:r>
            <a:r>
              <a:rPr lang="en-US" sz="2400" dirty="0"/>
              <a:t> de 0. </a:t>
            </a:r>
            <a:r>
              <a:rPr lang="en-US" sz="2400" dirty="0" err="1"/>
              <a:t>Asigurând</a:t>
            </a:r>
            <a:r>
              <a:rPr lang="en-US" sz="2400" dirty="0"/>
              <a:t> </a:t>
            </a:r>
            <a:r>
              <a:rPr lang="en-US" sz="2400" dirty="0" err="1"/>
              <a:t>astfel</a:t>
            </a:r>
            <a:r>
              <a:rPr lang="en-US" sz="2400" dirty="0"/>
              <a:t> o </a:t>
            </a:r>
            <a:r>
              <a:rPr lang="en-US" sz="2400" dirty="0" err="1"/>
              <a:t>schimbare</a:t>
            </a:r>
            <a:r>
              <a:rPr lang="en-US" sz="2400" dirty="0"/>
              <a:t> de </a:t>
            </a:r>
            <a:r>
              <a:rPr lang="en-US" sz="2400" dirty="0" err="1"/>
              <a:t>fază</a:t>
            </a:r>
            <a:r>
              <a:rPr lang="en-US" sz="2400" dirty="0"/>
              <a:t> de 90⁰. </a:t>
            </a:r>
            <a:endParaRPr lang="ro-RO" sz="2400" dirty="0"/>
          </a:p>
          <a:p>
            <a:r>
              <a:rPr lang="en-US" sz="2400" dirty="0" err="1"/>
              <a:t>Acest</a:t>
            </a:r>
            <a:r>
              <a:rPr lang="en-US" sz="2400" dirty="0"/>
              <a:t> </a:t>
            </a:r>
            <a:r>
              <a:rPr lang="en-US" sz="2400" dirty="0" err="1"/>
              <a:t>lucru</a:t>
            </a:r>
            <a:r>
              <a:rPr lang="en-US" sz="2400" dirty="0"/>
              <a:t> se </a:t>
            </a:r>
            <a:r>
              <a:rPr lang="en-US" sz="2400" dirty="0" err="1"/>
              <a:t>datorează</a:t>
            </a:r>
            <a:r>
              <a:rPr lang="en-US" sz="2400" dirty="0"/>
              <a:t> </a:t>
            </a:r>
            <a:r>
              <a:rPr lang="en-US" sz="2400" dirty="0" err="1"/>
              <a:t>faptului</a:t>
            </a:r>
            <a:r>
              <a:rPr lang="en-US" sz="2400" dirty="0"/>
              <a:t> </a:t>
            </a:r>
            <a:r>
              <a:rPr lang="en-US" sz="2400" dirty="0" err="1"/>
              <a:t>că</a:t>
            </a:r>
            <a:r>
              <a:rPr lang="en-US" sz="2400" dirty="0"/>
              <a:t> </a:t>
            </a:r>
            <a:r>
              <a:rPr lang="en-US" sz="2400" dirty="0" err="1"/>
              <a:t>grosimea</a:t>
            </a:r>
            <a:r>
              <a:rPr lang="en-US" sz="2400" dirty="0"/>
              <a:t> </a:t>
            </a:r>
            <a:r>
              <a:rPr lang="en-US" sz="2400" dirty="0" err="1"/>
              <a:t>regiunii</a:t>
            </a:r>
            <a:r>
              <a:rPr lang="en-US" sz="2400" dirty="0"/>
              <a:t> de d</a:t>
            </a:r>
            <a:r>
              <a:rPr lang="ro-RO" sz="2400" dirty="0"/>
              <a:t>rift</a:t>
            </a:r>
            <a:r>
              <a:rPr lang="en-US" sz="2400" dirty="0"/>
              <a:t> decide </a:t>
            </a:r>
            <a:r>
              <a:rPr lang="en-US" sz="2400" dirty="0" err="1"/>
              <a:t>timpul</a:t>
            </a:r>
            <a:r>
              <a:rPr lang="en-US" sz="2400" dirty="0"/>
              <a:t> </a:t>
            </a:r>
            <a:r>
              <a:rPr lang="en-US" sz="2400" dirty="0" err="1"/>
              <a:t>necesar</a:t>
            </a:r>
            <a:r>
              <a:rPr lang="en-US" sz="2400" dirty="0"/>
              <a:t> </a:t>
            </a:r>
            <a:r>
              <a:rPr lang="en-US" sz="2400" dirty="0" err="1"/>
              <a:t>purtătorilor</a:t>
            </a:r>
            <a:r>
              <a:rPr lang="en-US" sz="2400" dirty="0"/>
              <a:t> </a:t>
            </a:r>
            <a:r>
              <a:rPr lang="en-US" sz="2400" dirty="0" err="1"/>
              <a:t>pentru</a:t>
            </a:r>
            <a:r>
              <a:rPr lang="en-US" sz="2400" dirty="0"/>
              <a:t> a </a:t>
            </a:r>
            <a:r>
              <a:rPr lang="en-US" sz="2400" dirty="0" err="1"/>
              <a:t>ajunge</a:t>
            </a:r>
            <a:r>
              <a:rPr lang="en-US" sz="2400" dirty="0"/>
              <a:t> la </a:t>
            </a:r>
            <a:r>
              <a:rPr lang="en-US" sz="2400" dirty="0" err="1"/>
              <a:t>electrodul</a:t>
            </a:r>
            <a:r>
              <a:rPr lang="en-US" sz="2400" dirty="0"/>
              <a:t> </a:t>
            </a:r>
            <a:r>
              <a:rPr lang="en-US" sz="2400" dirty="0" err="1"/>
              <a:t>respectiv</a:t>
            </a:r>
            <a:r>
              <a:rPr lang="en-US" sz="2400" dirty="0"/>
              <a:t>.​</a:t>
            </a:r>
            <a:endParaRPr lang="ro-RO" sz="2400" dirty="0"/>
          </a:p>
        </p:txBody>
      </p:sp>
      <p:cxnSp>
        <p:nvCxnSpPr>
          <p:cNvPr id="13" name="Conector drept cu săgeată 12">
            <a:extLst>
              <a:ext uri="{FF2B5EF4-FFF2-40B4-BE49-F238E27FC236}">
                <a16:creationId xmlns:a16="http://schemas.microsoft.com/office/drawing/2014/main" id="{4C2FCDB8-A8A1-5120-58D0-1E9879933E81}"/>
              </a:ext>
            </a:extLst>
          </p:cNvPr>
          <p:cNvCxnSpPr>
            <a:cxnSpLocks/>
          </p:cNvCxnSpPr>
          <p:nvPr/>
        </p:nvCxnSpPr>
        <p:spPr>
          <a:xfrm flipH="1" flipV="1">
            <a:off x="2197768" y="625642"/>
            <a:ext cx="2476283" cy="17646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0806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id="{A71ABCEB-4055-E1A6-C9BB-87C6257A5D41}"/>
              </a:ext>
            </a:extLst>
          </p:cNvPr>
          <p:cNvPicPr>
            <a:picLocks noChangeAspect="1"/>
          </p:cNvPicPr>
          <p:nvPr/>
        </p:nvPicPr>
        <p:blipFill>
          <a:blip r:embed="rId2"/>
          <a:stretch>
            <a:fillRect/>
          </a:stretch>
        </p:blipFill>
        <p:spPr>
          <a:xfrm>
            <a:off x="493010" y="624110"/>
            <a:ext cx="5029902" cy="1638529"/>
          </a:xfrm>
          <a:prstGeom prst="rect">
            <a:avLst/>
          </a:prstGeom>
        </p:spPr>
      </p:pic>
      <p:pic>
        <p:nvPicPr>
          <p:cNvPr id="5" name="Substituent conținut 4">
            <a:extLst>
              <a:ext uri="{FF2B5EF4-FFF2-40B4-BE49-F238E27FC236}">
                <a16:creationId xmlns:a16="http://schemas.microsoft.com/office/drawing/2014/main" id="{68657435-B1E6-02C4-63A8-0EAEF9959328}"/>
              </a:ext>
            </a:extLst>
          </p:cNvPr>
          <p:cNvPicPr>
            <a:picLocks noGrp="1" noChangeAspect="1"/>
          </p:cNvPicPr>
          <p:nvPr>
            <p:ph idx="1"/>
          </p:nvPr>
        </p:nvPicPr>
        <p:blipFill>
          <a:blip r:embed="rId3"/>
          <a:stretch>
            <a:fillRect/>
          </a:stretch>
        </p:blipFill>
        <p:spPr>
          <a:xfrm>
            <a:off x="3645033" y="3044111"/>
            <a:ext cx="6849431" cy="1267002"/>
          </a:xfrm>
          <a:prstGeom prst="rect">
            <a:avLst/>
          </a:prstGeom>
        </p:spPr>
      </p:pic>
      <p:pic>
        <p:nvPicPr>
          <p:cNvPr id="6" name="Imagine 5">
            <a:extLst>
              <a:ext uri="{FF2B5EF4-FFF2-40B4-BE49-F238E27FC236}">
                <a16:creationId xmlns:a16="http://schemas.microsoft.com/office/drawing/2014/main" id="{982EBA2D-D94E-5D2D-1401-EAFC361F8464}"/>
              </a:ext>
            </a:extLst>
          </p:cNvPr>
          <p:cNvPicPr>
            <a:picLocks noChangeAspect="1"/>
          </p:cNvPicPr>
          <p:nvPr/>
        </p:nvPicPr>
        <p:blipFill>
          <a:blip r:embed="rId4"/>
          <a:stretch>
            <a:fillRect/>
          </a:stretch>
        </p:blipFill>
        <p:spPr>
          <a:xfrm>
            <a:off x="1703389" y="5092585"/>
            <a:ext cx="4716380" cy="1554769"/>
          </a:xfrm>
          <a:prstGeom prst="rect">
            <a:avLst/>
          </a:prstGeom>
        </p:spPr>
      </p:pic>
    </p:spTree>
    <p:extLst>
      <p:ext uri="{BB962C8B-B14F-4D97-AF65-F5344CB8AC3E}">
        <p14:creationId xmlns:p14="http://schemas.microsoft.com/office/powerpoint/2010/main" val="201070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id="{BB970703-C93E-2152-FFFD-B04F0B8CC42B}"/>
              </a:ext>
            </a:extLst>
          </p:cNvPr>
          <p:cNvPicPr>
            <a:picLocks noChangeAspect="1"/>
          </p:cNvPicPr>
          <p:nvPr/>
        </p:nvPicPr>
        <p:blipFill>
          <a:blip r:embed="rId2"/>
          <a:stretch>
            <a:fillRect/>
          </a:stretch>
        </p:blipFill>
        <p:spPr>
          <a:xfrm>
            <a:off x="7585685" y="281353"/>
            <a:ext cx="4452810" cy="5451231"/>
          </a:xfrm>
          <a:prstGeom prst="rect">
            <a:avLst/>
          </a:prstGeom>
        </p:spPr>
      </p:pic>
    </p:spTree>
    <p:extLst>
      <p:ext uri="{BB962C8B-B14F-4D97-AF65-F5344CB8AC3E}">
        <p14:creationId xmlns:p14="http://schemas.microsoft.com/office/powerpoint/2010/main" val="367552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067" y="624110"/>
            <a:ext cx="9743545" cy="1280890"/>
          </a:xfrm>
        </p:spPr>
        <p:txBody>
          <a:bodyPr/>
          <a:lstStyle/>
          <a:p>
            <a:r>
              <a:rPr lang="en-US" b="1" dirty="0"/>
              <a:t>p-</a:t>
            </a:r>
            <a:r>
              <a:rPr lang="en-US" b="1" dirty="0" err="1"/>
              <a:t>i</a:t>
            </a:r>
            <a:r>
              <a:rPr lang="en-US" b="1" dirty="0"/>
              <a:t>-n </a:t>
            </a:r>
            <a:r>
              <a:rPr lang="en-US" b="1" dirty="0" err="1"/>
              <a:t>dioda</a:t>
            </a:r>
            <a:endParaRPr lang="ro-RO" b="1" dirty="0"/>
          </a:p>
        </p:txBody>
      </p:sp>
      <p:sp>
        <p:nvSpPr>
          <p:cNvPr id="3" name="Content Placeholder 2"/>
          <p:cNvSpPr>
            <a:spLocks noGrp="1"/>
          </p:cNvSpPr>
          <p:nvPr>
            <p:ph idx="1"/>
          </p:nvPr>
        </p:nvSpPr>
        <p:spPr>
          <a:xfrm>
            <a:off x="762001" y="2133600"/>
            <a:ext cx="11294532" cy="4419600"/>
          </a:xfrm>
        </p:spPr>
        <p:txBody>
          <a:bodyPr>
            <a:noAutofit/>
          </a:bodyPr>
          <a:lstStyle/>
          <a:p>
            <a:pPr>
              <a:lnSpc>
                <a:spcPct val="150000"/>
              </a:lnSpc>
            </a:pPr>
            <a:r>
              <a:rPr lang="ro-RO" sz="2400" b="1" dirty="0">
                <a:latin typeface="Arial" panose="020B0604020202020204" pitchFamily="34" charset="0"/>
                <a:cs typeface="Arial" panose="020B0604020202020204" pitchFamily="34" charset="0"/>
              </a:rPr>
              <a:t>Dioda PIN este un tip de diodă în care între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regiunile</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(n) și</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(p) </a:t>
            </a:r>
            <a:r>
              <a:rPr lang="en-US" sz="2400" b="1" dirty="0" err="1">
                <a:latin typeface="Arial" panose="020B0604020202020204" pitchFamily="34" charset="0"/>
                <a:cs typeface="Arial" panose="020B0604020202020204" pitchFamily="34" charset="0"/>
              </a:rPr>
              <a:t>este</a:t>
            </a:r>
            <a:r>
              <a:rPr lang="en-US" sz="2400" b="1" dirty="0">
                <a:latin typeface="Arial" panose="020B0604020202020204" pitchFamily="34" charset="0"/>
                <a:cs typeface="Arial" panose="020B0604020202020204" pitchFamily="34" charset="0"/>
              </a:rPr>
              <a:t> un </a:t>
            </a:r>
            <a:r>
              <a:rPr lang="en-US" sz="2400" b="1" dirty="0" err="1">
                <a:latin typeface="Arial" panose="020B0604020202020204" pitchFamily="34" charset="0"/>
                <a:cs typeface="Arial" panose="020B0604020202020204" pitchFamily="34" charset="0"/>
              </a:rPr>
              <a:t>strat</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de SC intrinsec. Regiunile p și n sunt de obicei puternic dopate, deoarece acestea</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adesea sunt folosite pentru contactul ohmic cu metalul.</a:t>
            </a:r>
            <a:r>
              <a:rPr lang="en-US" sz="2400" b="1" dirty="0">
                <a:latin typeface="Arial" panose="020B0604020202020204" pitchFamily="34" charset="0"/>
                <a:cs typeface="Arial" panose="020B0604020202020204" pitchFamily="34" charset="0"/>
              </a:rPr>
              <a:t> </a:t>
            </a:r>
            <a:endParaRPr lang="ro-RO" sz="2400" b="1" dirty="0">
              <a:latin typeface="Arial" panose="020B0604020202020204" pitchFamily="34" charset="0"/>
              <a:cs typeface="Arial" panose="020B0604020202020204" pitchFamily="34" charset="0"/>
            </a:endParaRPr>
          </a:p>
          <a:p>
            <a:pPr>
              <a:lnSpc>
                <a:spcPct val="150000"/>
              </a:lnSpc>
            </a:pPr>
            <a:r>
              <a:rPr lang="ro-RO" sz="2400" b="1" dirty="0">
                <a:latin typeface="Arial" panose="020B0604020202020204" pitchFamily="34" charset="0"/>
                <a:cs typeface="Arial" panose="020B0604020202020204" pitchFamily="34" charset="0"/>
              </a:rPr>
              <a:t>Zona i</a:t>
            </a:r>
            <a:r>
              <a:rPr lang="en-US" sz="2400" b="1" dirty="0" err="1">
                <a:latin typeface="Arial" panose="020B0604020202020204" pitchFamily="34" charset="0"/>
                <a:cs typeface="Arial" panose="020B0604020202020204" pitchFamily="34" charset="0"/>
              </a:rPr>
              <a:t>ntrinsec</a:t>
            </a:r>
            <a:r>
              <a:rPr lang="ro-RO" sz="2400" b="1" dirty="0">
                <a:latin typeface="Arial" panose="020B0604020202020204" pitchFamily="34" charset="0"/>
                <a:cs typeface="Arial" panose="020B0604020202020204" pitchFamily="34" charset="0"/>
              </a:rPr>
              <a:t>ă,</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largă, nedopată face ca dioda </a:t>
            </a:r>
            <a:r>
              <a:rPr lang="ro-RO" sz="2400" b="1" i="1" dirty="0">
                <a:latin typeface="Arial" panose="020B0604020202020204" pitchFamily="34" charset="0"/>
                <a:cs typeface="Arial" panose="020B0604020202020204" pitchFamily="34" charset="0"/>
              </a:rPr>
              <a:t>p</a:t>
            </a:r>
            <a:r>
              <a:rPr lang="en-US" sz="2400" b="1" i="1" dirty="0">
                <a:latin typeface="Arial" panose="020B0604020202020204" pitchFamily="34" charset="0"/>
                <a:cs typeface="Arial" panose="020B0604020202020204" pitchFamily="34" charset="0"/>
              </a:rPr>
              <a:t>-</a:t>
            </a:r>
            <a:r>
              <a:rPr lang="ro-RO" sz="2400" b="1" i="1" dirty="0">
                <a:latin typeface="Arial" panose="020B0604020202020204" pitchFamily="34" charset="0"/>
                <a:cs typeface="Arial" panose="020B0604020202020204" pitchFamily="34" charset="0"/>
              </a:rPr>
              <a:t>i</a:t>
            </a:r>
            <a:r>
              <a:rPr lang="en-US" sz="2400" b="1" i="1" dirty="0">
                <a:latin typeface="Arial" panose="020B0604020202020204" pitchFamily="34" charset="0"/>
                <a:cs typeface="Arial" panose="020B0604020202020204" pitchFamily="34" charset="0"/>
              </a:rPr>
              <a:t>-</a:t>
            </a:r>
            <a:r>
              <a:rPr lang="ro-RO" sz="2400" b="1" i="1" dirty="0">
                <a:latin typeface="Arial" panose="020B0604020202020204" pitchFamily="34" charset="0"/>
                <a:cs typeface="Arial" panose="020B0604020202020204" pitchFamily="34" charset="0"/>
              </a:rPr>
              <a:t>n</a:t>
            </a:r>
            <a:r>
              <a:rPr lang="ro-RO" sz="2400" b="1" dirty="0">
                <a:latin typeface="Arial" panose="020B0604020202020204" pitchFamily="34" charset="0"/>
                <a:cs typeface="Arial" panose="020B0604020202020204" pitchFamily="34" charset="0"/>
              </a:rPr>
              <a:t> un redresor slab (obișnuita</a:t>
            </a:r>
            <a:r>
              <a:rPr lang="en-US" sz="2400" b="1" dirty="0">
                <a:latin typeface="Arial" panose="020B0604020202020204" pitchFamily="34" charset="0"/>
                <a:cs typeface="Arial" panose="020B0604020202020204" pitchFamily="34" charset="0"/>
              </a:rPr>
              <a:t> a</a:t>
            </a:r>
            <a:r>
              <a:rPr lang="ro-RO" sz="2400" b="1" dirty="0">
                <a:latin typeface="Arial" panose="020B0604020202020204" pitchFamily="34" charset="0"/>
                <a:cs typeface="Arial" panose="020B0604020202020204" pitchFamily="34" charset="0"/>
              </a:rPr>
              <a:t>plicație pentru o diodă), dar, pe de altă parte, acest lucru îi permite să fie utilizat în</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atenuatoare de semnal, întrerupătoare rapide, fotodetectoare, precum și în</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electronică de înaltă tensiune.</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De regulă, este proiectat să funcționeze în intervalul undelor centimetrice (UHF).</a:t>
            </a:r>
          </a:p>
        </p:txBody>
      </p:sp>
      <p:pic>
        <p:nvPicPr>
          <p:cNvPr id="4" name="Picture 3"/>
          <p:cNvPicPr>
            <a:picLocks noChangeAspect="1"/>
          </p:cNvPicPr>
          <p:nvPr/>
        </p:nvPicPr>
        <p:blipFill>
          <a:blip r:embed="rId2"/>
          <a:stretch>
            <a:fillRect/>
          </a:stretch>
        </p:blipFill>
        <p:spPr>
          <a:xfrm>
            <a:off x="5027785" y="468701"/>
            <a:ext cx="4055841" cy="963410"/>
          </a:xfrm>
          <a:prstGeom prst="rect">
            <a:avLst/>
          </a:prstGeom>
        </p:spPr>
      </p:pic>
    </p:spTree>
    <p:extLst>
      <p:ext uri="{BB962C8B-B14F-4D97-AF65-F5344CB8AC3E}">
        <p14:creationId xmlns:p14="http://schemas.microsoft.com/office/powerpoint/2010/main" val="41341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0B819499-B249-3CEF-230B-C10DC38422B9}"/>
              </a:ext>
            </a:extLst>
          </p:cNvPr>
          <p:cNvPicPr>
            <a:picLocks noChangeAspect="1"/>
          </p:cNvPicPr>
          <p:nvPr/>
        </p:nvPicPr>
        <p:blipFill>
          <a:blip r:embed="rId2"/>
          <a:stretch>
            <a:fillRect/>
          </a:stretch>
        </p:blipFill>
        <p:spPr>
          <a:xfrm>
            <a:off x="4113569" y="2543454"/>
            <a:ext cx="3618726" cy="3890846"/>
          </a:xfrm>
          <a:prstGeom prst="rect">
            <a:avLst/>
          </a:prstGeom>
        </p:spPr>
      </p:pic>
      <p:pic>
        <p:nvPicPr>
          <p:cNvPr id="9" name="Imagine 8">
            <a:extLst>
              <a:ext uri="{FF2B5EF4-FFF2-40B4-BE49-F238E27FC236}">
                <a16:creationId xmlns:a16="http://schemas.microsoft.com/office/drawing/2014/main" id="{C5B8FD77-D262-9D37-FC9C-7FB994869DB7}"/>
              </a:ext>
            </a:extLst>
          </p:cNvPr>
          <p:cNvPicPr>
            <a:picLocks noChangeAspect="1"/>
          </p:cNvPicPr>
          <p:nvPr/>
        </p:nvPicPr>
        <p:blipFill>
          <a:blip r:embed="rId3"/>
          <a:stretch>
            <a:fillRect/>
          </a:stretch>
        </p:blipFill>
        <p:spPr>
          <a:xfrm>
            <a:off x="4491914" y="314360"/>
            <a:ext cx="3448928" cy="1900054"/>
          </a:xfrm>
          <a:prstGeom prst="rect">
            <a:avLst/>
          </a:prstGeom>
        </p:spPr>
      </p:pic>
    </p:spTree>
    <p:extLst>
      <p:ext uri="{BB962C8B-B14F-4D97-AF65-F5344CB8AC3E}">
        <p14:creationId xmlns:p14="http://schemas.microsoft.com/office/powerpoint/2010/main" val="345835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1944730" y="304800"/>
            <a:ext cx="8711548" cy="562708"/>
          </a:xfrm>
        </p:spPr>
        <p:txBody>
          <a:bodyPr>
            <a:normAutofit/>
          </a:bodyPr>
          <a:lstStyle/>
          <a:p>
            <a:r>
              <a:rPr lang="ro-MD" altLang="en-US" sz="2400" b="1" dirty="0">
                <a:solidFill>
                  <a:schemeClr val="tx1"/>
                </a:solidFill>
              </a:rPr>
              <a:t>DIODA IMPATT (</a:t>
            </a:r>
            <a:r>
              <a:rPr lang="ro-MD" altLang="en-US" sz="2400" b="1" dirty="0" err="1">
                <a:solidFill>
                  <a:schemeClr val="tx1"/>
                </a:solidFill>
              </a:rPr>
              <a:t>IMPatt</a:t>
            </a:r>
            <a:r>
              <a:rPr lang="ro-MD" altLang="en-US" sz="2400" b="1" dirty="0">
                <a:solidFill>
                  <a:schemeClr val="tx1"/>
                </a:solidFill>
              </a:rPr>
              <a:t> </a:t>
            </a:r>
            <a:r>
              <a:rPr lang="ro-MD" altLang="en-US" sz="2400" b="1" dirty="0" err="1">
                <a:solidFill>
                  <a:schemeClr val="tx1"/>
                </a:solidFill>
              </a:rPr>
              <a:t>ionization</a:t>
            </a:r>
            <a:r>
              <a:rPr lang="ro-MD" altLang="en-US" sz="2400" b="1" dirty="0">
                <a:solidFill>
                  <a:schemeClr val="tx1"/>
                </a:solidFill>
              </a:rPr>
              <a:t> </a:t>
            </a:r>
            <a:r>
              <a:rPr lang="ro-MD" altLang="en-US" sz="2400" b="1" dirty="0" err="1">
                <a:solidFill>
                  <a:schemeClr val="tx1"/>
                </a:solidFill>
              </a:rPr>
              <a:t>Avalanche</a:t>
            </a:r>
            <a:r>
              <a:rPr lang="ro-MD" altLang="en-US" sz="2400" b="1" dirty="0">
                <a:solidFill>
                  <a:schemeClr val="tx1"/>
                </a:solidFill>
              </a:rPr>
              <a:t> </a:t>
            </a:r>
            <a:r>
              <a:rPr lang="ro-MD" altLang="en-US" sz="2400" b="1" dirty="0" err="1">
                <a:solidFill>
                  <a:schemeClr val="tx1"/>
                </a:solidFill>
              </a:rPr>
              <a:t>Transit</a:t>
            </a:r>
            <a:r>
              <a:rPr lang="ro-MD" altLang="en-US" sz="2400" b="1" dirty="0">
                <a:solidFill>
                  <a:schemeClr val="tx1"/>
                </a:solidFill>
              </a:rPr>
              <a:t> Time) </a:t>
            </a:r>
            <a:endParaRPr lang="en-US" altLang="en-US" sz="2400" b="1" dirty="0">
              <a:solidFill>
                <a:schemeClr val="tx1"/>
              </a:solidFill>
            </a:endParaRPr>
          </a:p>
        </p:txBody>
      </p:sp>
      <p:sp>
        <p:nvSpPr>
          <p:cNvPr id="135171" name="Content Placeholder 2"/>
          <p:cNvSpPr>
            <a:spLocks noGrp="1"/>
          </p:cNvSpPr>
          <p:nvPr>
            <p:ph idx="1"/>
          </p:nvPr>
        </p:nvSpPr>
        <p:spPr>
          <a:xfrm>
            <a:off x="466971" y="1250461"/>
            <a:ext cx="11667066" cy="5003800"/>
          </a:xfrm>
        </p:spPr>
        <p:txBody>
          <a:bodyPr>
            <a:normAutofit/>
          </a:bodyPr>
          <a:lstStyle/>
          <a:p>
            <a:r>
              <a:rPr lang="ro-MD" altLang="en-US" sz="2400" dirty="0"/>
              <a:t>Este o diodă (dispozitiv cu avalanșă de timp de zbor) cu rezistența diferențială negativă cu putere relativ mare structura de bază este p+-n-i-n+</a:t>
            </a:r>
          </a:p>
          <a:p>
            <a:r>
              <a:rPr lang="ro-MD" altLang="en-US" sz="2400" dirty="0"/>
              <a:t>Puterea poate ajunge la 10 și mai mulți Watt.</a:t>
            </a:r>
          </a:p>
          <a:p>
            <a:r>
              <a:rPr lang="ro-MD" altLang="en-US" sz="2400" dirty="0" err="1"/>
              <a:t>GaAs</a:t>
            </a:r>
            <a:r>
              <a:rPr lang="ro-MD" altLang="en-US" sz="2400" dirty="0"/>
              <a:t> este mai bun ca Si deoarece coeficientul de ionizare este mai mare.</a:t>
            </a:r>
          </a:p>
          <a:p>
            <a:r>
              <a:rPr lang="ro-MD" altLang="en-US" sz="2400" dirty="0"/>
              <a:t>La frecvențe de până la 8-12 GHz (banda X – în telecomunicații și radiolocații)</a:t>
            </a:r>
          </a:p>
          <a:p>
            <a:r>
              <a:rPr lang="ro-MD" altLang="en-US" sz="2400" dirty="0"/>
              <a:t>A înlocuit CLISTRONUL în echipamente militare </a:t>
            </a:r>
          </a:p>
          <a:p>
            <a:r>
              <a:rPr lang="ro-MD" altLang="en-US" sz="2400" dirty="0"/>
              <a:t>Realizate și pentru primele radiorelee digitale din domeniul undelor centimetrice</a:t>
            </a:r>
            <a:endParaRPr lang="en-US" altLang="en-US" sz="2400" dirty="0"/>
          </a:p>
        </p:txBody>
      </p:sp>
    </p:spTree>
    <p:extLst>
      <p:ext uri="{BB962C8B-B14F-4D97-AF65-F5344CB8AC3E}">
        <p14:creationId xmlns:p14="http://schemas.microsoft.com/office/powerpoint/2010/main" val="2019692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267200" y="381000"/>
            <a:ext cx="3276600" cy="685800"/>
          </a:xfrm>
        </p:spPr>
        <p:txBody>
          <a:bodyPr>
            <a:normAutofit fontScale="90000"/>
          </a:bodyPr>
          <a:lstStyle/>
          <a:p>
            <a:r>
              <a:rPr lang="ro-MD" altLang="en-US" dirty="0"/>
              <a:t>Dioda TUNNET</a:t>
            </a:r>
            <a:r>
              <a:rPr lang="ro-RO" altLang="en-US" dirty="0"/>
              <a:t>T</a:t>
            </a:r>
            <a:endParaRPr lang="en-US" altLang="en-US" dirty="0"/>
          </a:p>
        </p:txBody>
      </p:sp>
      <p:sp>
        <p:nvSpPr>
          <p:cNvPr id="141315" name="Content Placeholder 2"/>
          <p:cNvSpPr>
            <a:spLocks noGrp="1"/>
          </p:cNvSpPr>
          <p:nvPr>
            <p:ph idx="1"/>
          </p:nvPr>
        </p:nvSpPr>
        <p:spPr>
          <a:xfrm>
            <a:off x="641685" y="1066800"/>
            <a:ext cx="10555704" cy="5638800"/>
          </a:xfrm>
        </p:spPr>
        <p:txBody>
          <a:bodyPr>
            <a:noAutofit/>
          </a:bodyPr>
          <a:lstStyle/>
          <a:p>
            <a:r>
              <a:rPr lang="ro-MD" altLang="en-US" sz="2400" dirty="0"/>
              <a:t>Propus de J.Noshizava</a:t>
            </a:r>
            <a:r>
              <a:rPr lang="ro-MD" altLang="en-US" sz="2400" baseline="30000" dirty="0"/>
              <a:t>1</a:t>
            </a:r>
            <a:r>
              <a:rPr lang="ro-MD" altLang="en-US" sz="2400" dirty="0"/>
              <a:t> în 1958 pentru 100GHz-1000GHz</a:t>
            </a:r>
          </a:p>
          <a:p>
            <a:r>
              <a:rPr lang="ro-MD" altLang="en-US" sz="2400" dirty="0"/>
              <a:t>Cu creșterea frecvenței de operare a diodelor IMPATT injectarea purtătorilor de </a:t>
            </a:r>
            <a:r>
              <a:rPr lang="ro-MD" altLang="en-US" sz="2400" dirty="0" err="1"/>
              <a:t>sarcinâ</a:t>
            </a:r>
            <a:r>
              <a:rPr lang="ro-MD" altLang="en-US" sz="2400" dirty="0"/>
              <a:t> rezultanți ai efectului de avalanșă  trece spre fenomenul mixt de generare din </a:t>
            </a:r>
            <a:r>
              <a:rPr lang="ro-MD" altLang="en-US" sz="2400" b="1" dirty="0"/>
              <a:t>efectul mixt de avalanșă și și tunel</a:t>
            </a:r>
            <a:r>
              <a:rPr lang="ro-MD" altLang="en-US" sz="2400" dirty="0"/>
              <a:t>, deci mecanism de avalanșă-tunel mixt. </a:t>
            </a:r>
          </a:p>
          <a:p>
            <a:r>
              <a:rPr lang="en-US" altLang="en-US" sz="2400" dirty="0"/>
              <a:t>In</a:t>
            </a:r>
            <a:r>
              <a:rPr lang="ro-MD" altLang="en-US" sz="2400" dirty="0"/>
              <a:t> astfel de diode este o regiune foarte înalt dopată  și subțire din </a:t>
            </a:r>
            <a:r>
              <a:rPr lang="en-US" altLang="en-US" sz="2400" dirty="0"/>
              <a:t>p++n+ </a:t>
            </a:r>
            <a:r>
              <a:rPr lang="ro-MD" altLang="en-US" sz="2400" dirty="0"/>
              <a:t>joncțiuni</a:t>
            </a:r>
            <a:r>
              <a:rPr lang="en-US" altLang="en-US" sz="2400" dirty="0"/>
              <a:t>(</a:t>
            </a:r>
            <a:r>
              <a:rPr lang="ro-MD" altLang="en-US" sz="2400" dirty="0"/>
              <a:t>în altele - </a:t>
            </a:r>
            <a:r>
              <a:rPr lang="en-US" altLang="en-US" sz="2400" dirty="0"/>
              <a:t>p++</a:t>
            </a:r>
            <a:r>
              <a:rPr lang="en-US" altLang="en-US" sz="2400" dirty="0" err="1"/>
              <a:t>n+nn</a:t>
            </a:r>
            <a:r>
              <a:rPr lang="en-US" altLang="en-US" sz="2400" dirty="0"/>
              <a:t>+) </a:t>
            </a:r>
            <a:r>
              <a:rPr lang="ro-MD" altLang="en-US" sz="2400" dirty="0"/>
              <a:t>sunt formate pentru a influența potențialul de trecere de la avalanșă la tunel</a:t>
            </a:r>
            <a:r>
              <a:rPr lang="en-US" altLang="en-US" sz="2400" dirty="0"/>
              <a:t>. </a:t>
            </a:r>
            <a:endParaRPr lang="ro-MD" altLang="en-US" sz="2400" dirty="0"/>
          </a:p>
          <a:p>
            <a:r>
              <a:rPr lang="ro-MD" altLang="en-US" sz="2400" dirty="0"/>
              <a:t>Rezistența negative diferențială este atinsă prin timpul de tranzit  prin regiunea de </a:t>
            </a:r>
            <a:r>
              <a:rPr lang="ro-MD" altLang="en-US" sz="2400" dirty="0" err="1"/>
              <a:t>drift</a:t>
            </a:r>
            <a:r>
              <a:rPr lang="ro-MD" altLang="en-US" sz="2400" dirty="0"/>
              <a:t> </a:t>
            </a:r>
            <a:r>
              <a:rPr lang="ro-MD" altLang="en-US" sz="2400" b="1" dirty="0"/>
              <a:t>la câmpuri mult mai joase electrice </a:t>
            </a:r>
            <a:r>
              <a:rPr lang="ro-MD" altLang="en-US" sz="2400" dirty="0"/>
              <a:t>ca la diodele IMPATT. </a:t>
            </a:r>
          </a:p>
        </p:txBody>
      </p:sp>
    </p:spTree>
    <p:extLst>
      <p:ext uri="{BB962C8B-B14F-4D97-AF65-F5344CB8AC3E}">
        <p14:creationId xmlns:p14="http://schemas.microsoft.com/office/powerpoint/2010/main" val="255289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4572000" y="190500"/>
            <a:ext cx="3962400" cy="609600"/>
          </a:xfrm>
        </p:spPr>
        <p:txBody>
          <a:bodyPr>
            <a:normAutofit fontScale="90000"/>
          </a:bodyPr>
          <a:lstStyle/>
          <a:p>
            <a:r>
              <a:rPr lang="ro-MD" altLang="en-US" b="1">
                <a:solidFill>
                  <a:schemeClr val="tx1"/>
                </a:solidFill>
              </a:rPr>
              <a:t>Dioda BARITT</a:t>
            </a:r>
            <a:endParaRPr lang="en-US" altLang="en-US" b="1">
              <a:solidFill>
                <a:schemeClr val="tx1"/>
              </a:solidFill>
            </a:endParaRPr>
          </a:p>
        </p:txBody>
      </p:sp>
      <p:sp>
        <p:nvSpPr>
          <p:cNvPr id="40963" name="Content Placeholder 2"/>
          <p:cNvSpPr>
            <a:spLocks noGrp="1"/>
          </p:cNvSpPr>
          <p:nvPr>
            <p:ph idx="1"/>
          </p:nvPr>
        </p:nvSpPr>
        <p:spPr>
          <a:xfrm>
            <a:off x="1523999" y="609600"/>
            <a:ext cx="10443411" cy="5486400"/>
          </a:xfrm>
        </p:spPr>
        <p:txBody>
          <a:bodyPr/>
          <a:lstStyle/>
          <a:p>
            <a:r>
              <a:rPr lang="ro-MD" altLang="en-US" dirty="0"/>
              <a:t>BARITT (</a:t>
            </a:r>
            <a:r>
              <a:rPr lang="ro-MD" altLang="en-US" dirty="0" err="1"/>
              <a:t>Barrier</a:t>
            </a:r>
            <a:r>
              <a:rPr lang="ro-MD" altLang="en-US" dirty="0"/>
              <a:t> </a:t>
            </a:r>
            <a:r>
              <a:rPr lang="ro-MD" altLang="en-US" dirty="0" err="1"/>
              <a:t>Injection</a:t>
            </a:r>
            <a:r>
              <a:rPr lang="ro-MD" altLang="en-US" dirty="0"/>
              <a:t> </a:t>
            </a:r>
            <a:r>
              <a:rPr lang="ro-MD" altLang="en-US" dirty="0" err="1"/>
              <a:t>Transit</a:t>
            </a:r>
            <a:r>
              <a:rPr lang="ro-MD" altLang="en-US" dirty="0"/>
              <a:t> Time) diode similară IMPATT diodei dar..</a:t>
            </a:r>
          </a:p>
          <a:p>
            <a:r>
              <a:rPr lang="ro-MD" altLang="en-US" dirty="0"/>
              <a:t>La generarea semnalelor de microunde, radare de mică putere cu fond parazit mic.</a:t>
            </a:r>
          </a:p>
          <a:p>
            <a:r>
              <a:rPr lang="ro-MD" altLang="en-US" dirty="0"/>
              <a:t>Diferența– </a:t>
            </a:r>
            <a:r>
              <a:rPr lang="ro-MD" altLang="en-US" b="1" dirty="0"/>
              <a:t>folosește emisia termoionică mai mult decât cea de multiplicare prin avalanșă- de aceea și zgomotul de fond este mult mai mic.</a:t>
            </a:r>
          </a:p>
          <a:p>
            <a:r>
              <a:rPr lang="ro-MD" altLang="en-US" dirty="0"/>
              <a:t>Dioda BARITT constă din 2 diode unite Coadă - Coadă,  care dau caracteristici asimetrice datorită diferenței dintre  cele 2 p-n joncțiuni . </a:t>
            </a:r>
          </a:p>
          <a:p>
            <a:pPr>
              <a:buFont typeface="Wingdings 3" panose="05040102010807070707" pitchFamily="18" charset="2"/>
              <a:buNone/>
            </a:pPr>
            <a:r>
              <a:rPr lang="ro-MD" altLang="en-US" dirty="0"/>
              <a:t>Când structura este polarizată el cade practic </a:t>
            </a:r>
          </a:p>
          <a:p>
            <a:pPr>
              <a:buFont typeface="Wingdings 3" panose="05040102010807070707" pitchFamily="18" charset="2"/>
              <a:buNone/>
            </a:pPr>
            <a:r>
              <a:rPr lang="ro-MD" altLang="en-US" dirty="0"/>
              <a:t>integral la polarizarea inversă.</a:t>
            </a:r>
          </a:p>
          <a:p>
            <a:endParaRPr lang="ro-MD" altLang="en-US" dirty="0"/>
          </a:p>
          <a:p>
            <a:endParaRPr lang="en-US" altLang="en-US" dirty="0"/>
          </a:p>
        </p:txBody>
      </p:sp>
      <p:pic>
        <p:nvPicPr>
          <p:cNvPr id="142340" name="Picture 2" descr="A plot showing the characteristic or a BARRITT diode with the forward and reverse turn on character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324" y="3789441"/>
            <a:ext cx="2901269" cy="287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ine 1">
            <a:extLst>
              <a:ext uri="{FF2B5EF4-FFF2-40B4-BE49-F238E27FC236}">
                <a16:creationId xmlns:a16="http://schemas.microsoft.com/office/drawing/2014/main" id="{32FE948D-88F2-4424-73CA-3E45B051E60E}"/>
              </a:ext>
            </a:extLst>
          </p:cNvPr>
          <p:cNvPicPr>
            <a:picLocks noChangeAspect="1"/>
          </p:cNvPicPr>
          <p:nvPr/>
        </p:nvPicPr>
        <p:blipFill>
          <a:blip r:embed="rId3"/>
          <a:stretch>
            <a:fillRect/>
          </a:stretch>
        </p:blipFill>
        <p:spPr>
          <a:xfrm>
            <a:off x="691051" y="4573017"/>
            <a:ext cx="3100390" cy="1850347"/>
          </a:xfrm>
          <a:prstGeom prst="rect">
            <a:avLst/>
          </a:prstGeom>
        </p:spPr>
      </p:pic>
      <p:cxnSp>
        <p:nvCxnSpPr>
          <p:cNvPr id="4" name="Conector drept cu săgeată 3">
            <a:extLst>
              <a:ext uri="{FF2B5EF4-FFF2-40B4-BE49-F238E27FC236}">
                <a16:creationId xmlns:a16="http://schemas.microsoft.com/office/drawing/2014/main" id="{90F0068E-B3C3-D633-EC18-52B0F0EBE327}"/>
              </a:ext>
            </a:extLst>
          </p:cNvPr>
          <p:cNvCxnSpPr/>
          <p:nvPr/>
        </p:nvCxnSpPr>
        <p:spPr>
          <a:xfrm flipH="1" flipV="1">
            <a:off x="6545179" y="5614737"/>
            <a:ext cx="417095" cy="1052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drept cu săgeată 5">
            <a:extLst>
              <a:ext uri="{FF2B5EF4-FFF2-40B4-BE49-F238E27FC236}">
                <a16:creationId xmlns:a16="http://schemas.microsoft.com/office/drawing/2014/main" id="{E3D37710-05CA-9D60-241A-BD4A7922AB1B}"/>
              </a:ext>
            </a:extLst>
          </p:cNvPr>
          <p:cNvCxnSpPr>
            <a:cxnSpLocks/>
          </p:cNvCxnSpPr>
          <p:nvPr/>
        </p:nvCxnSpPr>
        <p:spPr>
          <a:xfrm flipH="1" flipV="1">
            <a:off x="4707911" y="5523001"/>
            <a:ext cx="874742" cy="1144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52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F0D5CE07-4D32-E503-AE99-EFC7A8239C70}"/>
              </a:ext>
            </a:extLst>
          </p:cNvPr>
          <p:cNvSpPr>
            <a:spLocks noGrp="1"/>
          </p:cNvSpPr>
          <p:nvPr>
            <p:ph idx="1"/>
          </p:nvPr>
        </p:nvSpPr>
        <p:spPr>
          <a:xfrm>
            <a:off x="214980" y="733927"/>
            <a:ext cx="7228557" cy="4953000"/>
          </a:xfrm>
        </p:spPr>
        <p:txBody>
          <a:bodyPr>
            <a:noAutofit/>
          </a:bodyPr>
          <a:lstStyle/>
          <a:p>
            <a:r>
              <a:rPr lang="en-US" sz="2400" dirty="0" err="1"/>
              <a:t>Când</a:t>
            </a:r>
            <a:r>
              <a:rPr lang="en-US" sz="2400" dirty="0"/>
              <a:t> </a:t>
            </a:r>
            <a:r>
              <a:rPr lang="en-US" sz="2400" dirty="0" err="1"/>
              <a:t>tensiunea</a:t>
            </a:r>
            <a:r>
              <a:rPr lang="en-US" sz="2400" dirty="0"/>
              <a:t> </a:t>
            </a:r>
            <a:r>
              <a:rPr lang="en-US" sz="2400" dirty="0" err="1"/>
              <a:t>este</a:t>
            </a:r>
            <a:r>
              <a:rPr lang="en-US" sz="2400" dirty="0"/>
              <a:t> </a:t>
            </a:r>
            <a:r>
              <a:rPr lang="en-US" sz="2400" dirty="0" err="1"/>
              <a:t>aplicată</a:t>
            </a:r>
            <a:r>
              <a:rPr lang="en-US" sz="2400" dirty="0"/>
              <a:t> </a:t>
            </a:r>
            <a:r>
              <a:rPr lang="en-US" sz="2400" dirty="0" err="1"/>
              <a:t>dispozitivului</a:t>
            </a:r>
            <a:r>
              <a:rPr lang="en-US" sz="2400" dirty="0"/>
              <a:t>, </a:t>
            </a:r>
            <a:r>
              <a:rPr lang="en-US" sz="2400" dirty="0" err="1"/>
              <a:t>scăderea</a:t>
            </a:r>
            <a:r>
              <a:rPr lang="en-US" sz="2400" dirty="0"/>
              <a:t> </a:t>
            </a:r>
            <a:r>
              <a:rPr lang="en-US" sz="2400" dirty="0" err="1"/>
              <a:t>potențialului</a:t>
            </a:r>
            <a:r>
              <a:rPr lang="en-US" sz="2400" dirty="0"/>
              <a:t> are loc </a:t>
            </a:r>
            <a:r>
              <a:rPr lang="en-US" sz="2400" dirty="0" err="1"/>
              <a:t>în</a:t>
            </a:r>
            <a:r>
              <a:rPr lang="en-US" sz="2400" dirty="0"/>
              <a:t> </a:t>
            </a:r>
            <a:r>
              <a:rPr lang="en-US" sz="2400" dirty="0" err="1"/>
              <a:t>polarizarea</a:t>
            </a:r>
            <a:r>
              <a:rPr lang="en-US" sz="2400" dirty="0"/>
              <a:t> </a:t>
            </a:r>
            <a:r>
              <a:rPr lang="en-US" sz="2400" dirty="0" err="1"/>
              <a:t>inversă</a:t>
            </a:r>
            <a:r>
              <a:rPr lang="en-US" sz="2400" dirty="0"/>
              <a:t>. </a:t>
            </a:r>
            <a:r>
              <a:rPr lang="en-US" sz="2400" dirty="0" err="1"/>
              <a:t>Când</a:t>
            </a:r>
            <a:r>
              <a:rPr lang="en-US" sz="2400" dirty="0"/>
              <a:t> </a:t>
            </a:r>
            <a:r>
              <a:rPr lang="en-US" sz="2400" dirty="0" err="1"/>
              <a:t>tensiunea</a:t>
            </a:r>
            <a:r>
              <a:rPr lang="en-US" sz="2400" dirty="0"/>
              <a:t> </a:t>
            </a:r>
            <a:r>
              <a:rPr lang="en-US" sz="2400" dirty="0" err="1"/>
              <a:t>este</a:t>
            </a:r>
            <a:r>
              <a:rPr lang="en-US" sz="2400" dirty="0"/>
              <a:t> </a:t>
            </a:r>
            <a:r>
              <a:rPr lang="en-US" sz="2400" dirty="0" err="1"/>
              <a:t>crescută</a:t>
            </a:r>
            <a:r>
              <a:rPr lang="en-US" sz="2400" dirty="0"/>
              <a:t> </a:t>
            </a:r>
            <a:r>
              <a:rPr lang="en-US" sz="2400" dirty="0" err="1"/>
              <a:t>în</a:t>
            </a:r>
            <a:r>
              <a:rPr lang="en-US" sz="2400" dirty="0"/>
              <a:t> </a:t>
            </a:r>
            <a:r>
              <a:rPr lang="en-US" sz="2400" dirty="0" err="1"/>
              <a:t>continuare</a:t>
            </a:r>
            <a:r>
              <a:rPr lang="en-US" sz="2400" dirty="0"/>
              <a:t> </a:t>
            </a:r>
            <a:r>
              <a:rPr lang="en-US" sz="2400" dirty="0" err="1"/>
              <a:t>până</a:t>
            </a:r>
            <a:r>
              <a:rPr lang="en-US" sz="2400" dirty="0"/>
              <a:t> la </a:t>
            </a:r>
            <a:r>
              <a:rPr lang="en-US" sz="2400" dirty="0" err="1"/>
              <a:t>sfârșitul</a:t>
            </a:r>
            <a:r>
              <a:rPr lang="en-US" sz="2400" dirty="0"/>
              <a:t> </a:t>
            </a:r>
            <a:r>
              <a:rPr lang="en-US" sz="2400" dirty="0" err="1"/>
              <a:t>regiunii</a:t>
            </a:r>
            <a:r>
              <a:rPr lang="en-US" sz="2400" dirty="0"/>
              <a:t> de </a:t>
            </a:r>
            <a:r>
              <a:rPr lang="en-US" sz="2400" dirty="0" err="1"/>
              <a:t>epuizare</a:t>
            </a:r>
            <a:r>
              <a:rPr lang="en-US" sz="2400" dirty="0"/>
              <a:t>, are loc </a:t>
            </a:r>
            <a:r>
              <a:rPr lang="ro-RO" sz="2400" dirty="0"/>
              <a:t>străpungerea.</a:t>
            </a:r>
          </a:p>
          <a:p>
            <a:r>
              <a:rPr lang="ro-RO" sz="2400" dirty="0"/>
              <a:t> </a:t>
            </a:r>
            <a:r>
              <a:rPr lang="en-US" sz="2400" dirty="0" err="1"/>
              <a:t>Regiunea</a:t>
            </a:r>
            <a:r>
              <a:rPr lang="en-US" sz="2400" dirty="0"/>
              <a:t> de </a:t>
            </a:r>
            <a:r>
              <a:rPr lang="en-US" sz="2400" dirty="0" err="1"/>
              <a:t>epuizare</a:t>
            </a:r>
            <a:r>
              <a:rPr lang="en-US" sz="2400" dirty="0"/>
              <a:t> </a:t>
            </a:r>
            <a:r>
              <a:rPr lang="en-US" sz="2400" dirty="0" err="1"/>
              <a:t>este</a:t>
            </a:r>
            <a:r>
              <a:rPr lang="en-US" sz="2400" dirty="0"/>
              <a:t> </a:t>
            </a:r>
            <a:r>
              <a:rPr lang="en-US" sz="2400" dirty="0" err="1"/>
              <a:t>liberă</a:t>
            </a:r>
            <a:r>
              <a:rPr lang="en-US" sz="2400" dirty="0"/>
              <a:t> de </a:t>
            </a:r>
            <a:r>
              <a:rPr lang="ro-RO" sz="2400" dirty="0" err="1"/>
              <a:t>purtatori</a:t>
            </a:r>
            <a:r>
              <a:rPr lang="en-US" sz="2400" dirty="0"/>
              <a:t> </a:t>
            </a:r>
            <a:r>
              <a:rPr lang="en-US" sz="2400" dirty="0" err="1"/>
              <a:t>și</a:t>
            </a:r>
            <a:r>
              <a:rPr lang="en-US" sz="2400" dirty="0"/>
              <a:t> </a:t>
            </a:r>
            <a:r>
              <a:rPr lang="en-US" sz="2400" dirty="0" err="1"/>
              <a:t>trecerea</a:t>
            </a:r>
            <a:r>
              <a:rPr lang="en-US" sz="2400" dirty="0"/>
              <a:t> </a:t>
            </a:r>
            <a:r>
              <a:rPr lang="en-US" sz="2400" dirty="0" err="1"/>
              <a:t>purtătorilor</a:t>
            </a:r>
            <a:r>
              <a:rPr lang="en-US" sz="2400" dirty="0"/>
              <a:t> are loc </a:t>
            </a:r>
            <a:r>
              <a:rPr lang="en-US" sz="2400" dirty="0" err="1"/>
              <a:t>aici</a:t>
            </a:r>
            <a:r>
              <a:rPr lang="en-US" sz="2400" dirty="0"/>
              <a:t>. </a:t>
            </a:r>
            <a:r>
              <a:rPr lang="en-US" sz="2400" dirty="0" err="1"/>
              <a:t>După</a:t>
            </a:r>
            <a:r>
              <a:rPr lang="en-US" sz="2400" dirty="0"/>
              <a:t> </a:t>
            </a:r>
            <a:r>
              <a:rPr lang="en-US" sz="2400" dirty="0" err="1"/>
              <a:t>ce</a:t>
            </a:r>
            <a:r>
              <a:rPr lang="en-US" sz="2400" dirty="0"/>
              <a:t> </a:t>
            </a:r>
            <a:r>
              <a:rPr lang="en-US" sz="2400" dirty="0" err="1"/>
              <a:t>purtătorii</a:t>
            </a:r>
            <a:r>
              <a:rPr lang="en-US" sz="2400" dirty="0"/>
              <a:t> de </a:t>
            </a:r>
            <a:r>
              <a:rPr lang="en-US" sz="2400" dirty="0" err="1"/>
              <a:t>sarcină</a:t>
            </a:r>
            <a:r>
              <a:rPr lang="en-US" sz="2400" dirty="0"/>
              <a:t> sunt </a:t>
            </a:r>
            <a:r>
              <a:rPr lang="en-US" sz="2400" dirty="0" err="1"/>
              <a:t>injectați</a:t>
            </a:r>
            <a:r>
              <a:rPr lang="en-US" sz="2400" dirty="0"/>
              <a:t>, se </a:t>
            </a:r>
            <a:r>
              <a:rPr lang="en-US" sz="2400" dirty="0" err="1"/>
              <a:t>deplasează</a:t>
            </a:r>
            <a:r>
              <a:rPr lang="en-US" sz="2400" dirty="0"/>
              <a:t> la </a:t>
            </a:r>
            <a:r>
              <a:rPr lang="en-US" sz="2400" dirty="0" err="1"/>
              <a:t>bază</a:t>
            </a:r>
            <a:r>
              <a:rPr lang="en-US" sz="2400" dirty="0"/>
              <a:t> cu </a:t>
            </a:r>
            <a:r>
              <a:rPr lang="ro-RO" sz="2400" dirty="0"/>
              <a:t>o </a:t>
            </a:r>
            <a:r>
              <a:rPr lang="en-US" sz="2400" dirty="0" err="1"/>
              <a:t>viteza</a:t>
            </a:r>
            <a:r>
              <a:rPr lang="en-US" sz="2400" dirty="0"/>
              <a:t> de </a:t>
            </a:r>
            <a:r>
              <a:rPr lang="en-US" sz="2400" dirty="0" err="1"/>
              <a:t>saturație</a:t>
            </a:r>
            <a:r>
              <a:rPr lang="en-US" sz="2400" dirty="0"/>
              <a:t>.</a:t>
            </a:r>
            <a:r>
              <a:rPr lang="ro-RO" sz="2400" dirty="0"/>
              <a:t> </a:t>
            </a:r>
          </a:p>
          <a:p>
            <a:r>
              <a:rPr lang="en-US" sz="2400" dirty="0" err="1"/>
              <a:t>După</a:t>
            </a:r>
            <a:r>
              <a:rPr lang="en-US" sz="2400" dirty="0"/>
              <a:t> </a:t>
            </a:r>
            <a:r>
              <a:rPr lang="en-US" sz="2400" dirty="0" err="1"/>
              <a:t>ce</a:t>
            </a:r>
            <a:r>
              <a:rPr lang="en-US" sz="2400" dirty="0"/>
              <a:t> </a:t>
            </a:r>
            <a:r>
              <a:rPr lang="en-US" sz="2400" dirty="0" err="1"/>
              <a:t>purtătorii</a:t>
            </a:r>
            <a:r>
              <a:rPr lang="en-US" sz="2400" dirty="0"/>
              <a:t> de </a:t>
            </a:r>
            <a:r>
              <a:rPr lang="en-US" sz="2400" dirty="0" err="1"/>
              <a:t>sarcină</a:t>
            </a:r>
            <a:r>
              <a:rPr lang="en-US" sz="2400" dirty="0"/>
              <a:t> sunt </a:t>
            </a:r>
            <a:r>
              <a:rPr lang="en-US" sz="2400" dirty="0" err="1"/>
              <a:t>injectați</a:t>
            </a:r>
            <a:r>
              <a:rPr lang="en-US" sz="2400" dirty="0"/>
              <a:t>, </a:t>
            </a:r>
            <a:r>
              <a:rPr lang="en-US" sz="2400" dirty="0" err="1"/>
              <a:t>datorită</a:t>
            </a:r>
            <a:r>
              <a:rPr lang="en-US" sz="2400" dirty="0"/>
              <a:t> </a:t>
            </a:r>
            <a:r>
              <a:rPr lang="en-US" sz="2400" dirty="0" err="1"/>
              <a:t>regiunii</a:t>
            </a:r>
            <a:r>
              <a:rPr lang="en-US" sz="2400" dirty="0"/>
              <a:t> de </a:t>
            </a:r>
            <a:r>
              <a:rPr lang="en-US" sz="2400" dirty="0" err="1"/>
              <a:t>rezistență</a:t>
            </a:r>
            <a:r>
              <a:rPr lang="en-US" sz="2400" dirty="0"/>
              <a:t> </a:t>
            </a:r>
            <a:r>
              <a:rPr lang="en-US" sz="2400" dirty="0" err="1"/>
              <a:t>pozitivă</a:t>
            </a:r>
            <a:r>
              <a:rPr lang="en-US" sz="2400" dirty="0"/>
              <a:t> a </a:t>
            </a:r>
            <a:r>
              <a:rPr lang="en-US" sz="2400" dirty="0" err="1"/>
              <a:t>diodei</a:t>
            </a:r>
            <a:r>
              <a:rPr lang="en-US" sz="2400" dirty="0"/>
              <a:t> </a:t>
            </a:r>
            <a:r>
              <a:rPr lang="en-US" sz="2400" dirty="0" err="1"/>
              <a:t>Baritt</a:t>
            </a:r>
            <a:r>
              <a:rPr lang="en-US" sz="2400" dirty="0"/>
              <a:t>, </a:t>
            </a:r>
            <a:r>
              <a:rPr lang="en-US" sz="2400" dirty="0" err="1"/>
              <a:t>rezultă</a:t>
            </a:r>
            <a:r>
              <a:rPr lang="en-US" sz="2400" dirty="0"/>
              <a:t> o </a:t>
            </a:r>
            <a:r>
              <a:rPr lang="en-US" sz="2400" dirty="0" err="1"/>
              <a:t>formă</a:t>
            </a:r>
            <a:r>
              <a:rPr lang="en-US" sz="2400" dirty="0"/>
              <a:t> de </a:t>
            </a:r>
            <a:r>
              <a:rPr lang="en-US" sz="2400" dirty="0" err="1"/>
              <a:t>undă</a:t>
            </a:r>
            <a:r>
              <a:rPr lang="en-US" sz="2400" dirty="0"/>
              <a:t> de </a:t>
            </a:r>
            <a:r>
              <a:rPr lang="en-US" sz="2400" dirty="0" err="1"/>
              <a:t>curent</a:t>
            </a:r>
            <a:r>
              <a:rPr lang="en-US" sz="2400" dirty="0"/>
              <a:t> </a:t>
            </a:r>
            <a:r>
              <a:rPr lang="en-US" sz="2400" dirty="0" err="1"/>
              <a:t>neideală</a:t>
            </a:r>
            <a:r>
              <a:rPr lang="en-US" sz="2400" dirty="0"/>
              <a:t>. </a:t>
            </a:r>
            <a:r>
              <a:rPr lang="en-US" sz="2400" dirty="0" err="1"/>
              <a:t>Lățimea</a:t>
            </a:r>
            <a:r>
              <a:rPr lang="en-US" sz="2400" dirty="0"/>
              <a:t> </a:t>
            </a:r>
            <a:r>
              <a:rPr lang="en-US" sz="2400" dirty="0" err="1"/>
              <a:t>curentului</a:t>
            </a:r>
            <a:r>
              <a:rPr lang="en-US" sz="2400" dirty="0"/>
              <a:t> </a:t>
            </a:r>
            <a:r>
              <a:rPr lang="en-US" sz="2400" dirty="0" err="1"/>
              <a:t>terminalului</a:t>
            </a:r>
            <a:r>
              <a:rPr lang="en-US" sz="2400" dirty="0"/>
              <a:t> </a:t>
            </a:r>
            <a:r>
              <a:rPr lang="en-US" sz="2400" dirty="0" err="1"/>
              <a:t>depinde</a:t>
            </a:r>
            <a:r>
              <a:rPr lang="en-US" sz="2400" dirty="0"/>
              <a:t> de </a:t>
            </a:r>
            <a:r>
              <a:rPr lang="en-US" sz="2400" dirty="0" err="1"/>
              <a:t>timpul</a:t>
            </a:r>
            <a:r>
              <a:rPr lang="en-US" sz="2400" dirty="0"/>
              <a:t> ON </a:t>
            </a:r>
            <a:r>
              <a:rPr lang="en-US" sz="2400" dirty="0" err="1"/>
              <a:t>sau</a:t>
            </a:r>
            <a:r>
              <a:rPr lang="en-US" sz="2400" dirty="0"/>
              <a:t> </a:t>
            </a:r>
            <a:r>
              <a:rPr lang="en-US" sz="2400" dirty="0" err="1"/>
              <a:t>timpul</a:t>
            </a:r>
            <a:r>
              <a:rPr lang="en-US" sz="2400" dirty="0"/>
              <a:t> de </a:t>
            </a:r>
            <a:r>
              <a:rPr lang="en-US" sz="2400" dirty="0" err="1"/>
              <a:t>tranzit</a:t>
            </a:r>
            <a:r>
              <a:rPr lang="en-US" sz="2400" dirty="0"/>
              <a:t>.</a:t>
            </a:r>
          </a:p>
        </p:txBody>
      </p:sp>
      <p:pic>
        <p:nvPicPr>
          <p:cNvPr id="4" name="Imagine 3">
            <a:extLst>
              <a:ext uri="{FF2B5EF4-FFF2-40B4-BE49-F238E27FC236}">
                <a16:creationId xmlns:a16="http://schemas.microsoft.com/office/drawing/2014/main" id="{FE4ED577-AC6B-7339-60DA-B184E37268B2}"/>
              </a:ext>
            </a:extLst>
          </p:cNvPr>
          <p:cNvPicPr>
            <a:picLocks noChangeAspect="1"/>
          </p:cNvPicPr>
          <p:nvPr/>
        </p:nvPicPr>
        <p:blipFill>
          <a:blip r:embed="rId2"/>
          <a:stretch>
            <a:fillRect/>
          </a:stretch>
        </p:blipFill>
        <p:spPr>
          <a:xfrm>
            <a:off x="7603958" y="862273"/>
            <a:ext cx="4572000" cy="3867150"/>
          </a:xfrm>
          <a:prstGeom prst="rect">
            <a:avLst/>
          </a:prstGeom>
        </p:spPr>
      </p:pic>
    </p:spTree>
    <p:extLst>
      <p:ext uri="{BB962C8B-B14F-4D97-AF65-F5344CB8AC3E}">
        <p14:creationId xmlns:p14="http://schemas.microsoft.com/office/powerpoint/2010/main" val="3477006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ro-MD" altLang="en-US"/>
              <a:t>Dioda BARITT</a:t>
            </a:r>
            <a:endParaRPr lang="en-US" altLang="en-US"/>
          </a:p>
        </p:txBody>
      </p:sp>
      <p:pic>
        <p:nvPicPr>
          <p:cNvPr id="143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831" y="1264555"/>
            <a:ext cx="6912453" cy="538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tăText 7">
            <a:extLst>
              <a:ext uri="{FF2B5EF4-FFF2-40B4-BE49-F238E27FC236}">
                <a16:creationId xmlns:a16="http://schemas.microsoft.com/office/drawing/2014/main" id="{4A568CF3-8D6E-920E-F7A4-72914FE7A074}"/>
              </a:ext>
            </a:extLst>
          </p:cNvPr>
          <p:cNvSpPr txBox="1"/>
          <p:nvPr/>
        </p:nvSpPr>
        <p:spPr>
          <a:xfrm>
            <a:off x="7404642" y="484254"/>
            <a:ext cx="4530684" cy="6370975"/>
          </a:xfrm>
          <a:prstGeom prst="rect">
            <a:avLst/>
          </a:prstGeom>
          <a:noFill/>
        </p:spPr>
        <p:txBody>
          <a:bodyPr wrap="square">
            <a:spAutoFit/>
          </a:bodyPr>
          <a:lstStyle/>
          <a:p>
            <a:r>
              <a:rPr lang="en-US" sz="2400" b="1" dirty="0" err="1"/>
              <a:t>Avantaje</a:t>
            </a:r>
            <a:r>
              <a:rPr lang="en-US" sz="2400" dirty="0"/>
              <a:t>  </a:t>
            </a:r>
            <a:endParaRPr lang="ro-RO" sz="2400" dirty="0"/>
          </a:p>
          <a:p>
            <a:r>
              <a:rPr lang="en-US" sz="2400" dirty="0" err="1"/>
              <a:t>Funcționează</a:t>
            </a:r>
            <a:r>
              <a:rPr lang="en-US" sz="2400" dirty="0"/>
              <a:t> pe </a:t>
            </a:r>
            <a:r>
              <a:rPr lang="en-US" sz="2400" dirty="0" err="1"/>
              <a:t>emisie</a:t>
            </a:r>
            <a:r>
              <a:rPr lang="en-US" sz="2400" dirty="0"/>
              <a:t> </a:t>
            </a:r>
            <a:r>
              <a:rPr lang="en-US" sz="2400" dirty="0" err="1"/>
              <a:t>termoionică</a:t>
            </a:r>
            <a:r>
              <a:rPr lang="en-US" sz="2400" dirty="0"/>
              <a:t>, </a:t>
            </a:r>
            <a:r>
              <a:rPr lang="en-US" sz="2400" dirty="0" err="1"/>
              <a:t>deci</a:t>
            </a:r>
            <a:r>
              <a:rPr lang="en-US" sz="2400" dirty="0"/>
              <a:t> produce un </a:t>
            </a:r>
            <a:r>
              <a:rPr lang="en-US" sz="2400" dirty="0" err="1"/>
              <a:t>zgomot</a:t>
            </a:r>
            <a:r>
              <a:rPr lang="en-US" sz="2400" dirty="0"/>
              <a:t> </a:t>
            </a:r>
            <a:r>
              <a:rPr lang="en-US" sz="2400" dirty="0" err="1"/>
              <a:t>foarte</a:t>
            </a:r>
            <a:r>
              <a:rPr lang="en-US" sz="2400" dirty="0"/>
              <a:t> </a:t>
            </a:r>
            <a:r>
              <a:rPr lang="en-US" sz="2400" dirty="0" err="1"/>
              <a:t>scăzut</a:t>
            </a:r>
            <a:r>
              <a:rPr lang="en-US" sz="2400" dirty="0"/>
              <a:t>. </a:t>
            </a:r>
            <a:endParaRPr lang="ro-RO" sz="2400" dirty="0"/>
          </a:p>
          <a:p>
            <a:endParaRPr lang="ro-RO" sz="2400" b="1" dirty="0"/>
          </a:p>
          <a:p>
            <a:r>
              <a:rPr lang="en-US" sz="2400" b="1" dirty="0" err="1"/>
              <a:t>Dezavantaje</a:t>
            </a:r>
            <a:r>
              <a:rPr lang="en-US" sz="2400" dirty="0"/>
              <a:t>  </a:t>
            </a:r>
            <a:endParaRPr lang="ro-RO" sz="2400" dirty="0"/>
          </a:p>
          <a:p>
            <a:r>
              <a:rPr lang="en-US" sz="2400" dirty="0" err="1"/>
              <a:t>Când</a:t>
            </a:r>
            <a:r>
              <a:rPr lang="en-US" sz="2400" dirty="0"/>
              <a:t> </a:t>
            </a:r>
            <a:r>
              <a:rPr lang="en-US" sz="2400" dirty="0" err="1"/>
              <a:t>frecvența</a:t>
            </a:r>
            <a:r>
              <a:rPr lang="en-US" sz="2400" dirty="0"/>
              <a:t> </a:t>
            </a:r>
            <a:r>
              <a:rPr lang="en-US" sz="2400" dirty="0" err="1"/>
              <a:t>crește</a:t>
            </a:r>
            <a:r>
              <a:rPr lang="en-US" sz="2400" dirty="0"/>
              <a:t>, </a:t>
            </a:r>
            <a:r>
              <a:rPr lang="en-US" sz="2400" dirty="0" err="1"/>
              <a:t>eficiența</a:t>
            </a:r>
            <a:r>
              <a:rPr lang="en-US" sz="2400" dirty="0"/>
              <a:t> </a:t>
            </a:r>
            <a:r>
              <a:rPr lang="en-US" sz="2400" dirty="0" err="1"/>
              <a:t>scade</a:t>
            </a:r>
            <a:r>
              <a:rPr lang="en-US" sz="2400" dirty="0"/>
              <a:t>.</a:t>
            </a:r>
            <a:endParaRPr lang="ro-RO" sz="2400" dirty="0"/>
          </a:p>
          <a:p>
            <a:r>
              <a:rPr lang="en-US" sz="2400" dirty="0"/>
              <a:t>Produce </a:t>
            </a:r>
            <a:r>
              <a:rPr lang="en-US" sz="2400" dirty="0" err="1"/>
              <a:t>putere</a:t>
            </a:r>
            <a:r>
              <a:rPr lang="en-US" sz="2400" dirty="0"/>
              <a:t> </a:t>
            </a:r>
            <a:r>
              <a:rPr lang="en-US" sz="2400" dirty="0" err="1"/>
              <a:t>redusă</a:t>
            </a:r>
            <a:r>
              <a:rPr lang="en-US" sz="2400" dirty="0"/>
              <a:t>.</a:t>
            </a:r>
            <a:endParaRPr lang="ro-RO" sz="2400" dirty="0"/>
          </a:p>
          <a:p>
            <a:r>
              <a:rPr lang="en-US" sz="2400" dirty="0" err="1"/>
              <a:t>Lățimea</a:t>
            </a:r>
            <a:r>
              <a:rPr lang="en-US" sz="2400" dirty="0"/>
              <a:t> de </a:t>
            </a:r>
            <a:r>
              <a:rPr lang="en-US" sz="2400" dirty="0" err="1"/>
              <a:t>bandă</a:t>
            </a:r>
            <a:r>
              <a:rPr lang="en-US" sz="2400" dirty="0"/>
              <a:t> </a:t>
            </a:r>
            <a:r>
              <a:rPr lang="en-US" sz="2400" dirty="0" err="1"/>
              <a:t>este</a:t>
            </a:r>
            <a:r>
              <a:rPr lang="en-US" sz="2400" dirty="0"/>
              <a:t> </a:t>
            </a:r>
            <a:r>
              <a:rPr lang="en-US" sz="2400" dirty="0" err="1"/>
              <a:t>foarte</a:t>
            </a:r>
            <a:r>
              <a:rPr lang="en-US" sz="2400" dirty="0"/>
              <a:t> </a:t>
            </a:r>
            <a:r>
              <a:rPr lang="en-US" sz="2400" dirty="0" err="1"/>
              <a:t>îngustă</a:t>
            </a:r>
            <a:r>
              <a:rPr lang="en-US" sz="2400" dirty="0"/>
              <a:t>.</a:t>
            </a:r>
            <a:endParaRPr lang="ro-RO" sz="2400" dirty="0"/>
          </a:p>
          <a:p>
            <a:endParaRPr lang="ro-RO" sz="2400" b="1" dirty="0"/>
          </a:p>
          <a:p>
            <a:r>
              <a:rPr lang="en-US" sz="2400" b="1" dirty="0" err="1"/>
              <a:t>Aplicarea</a:t>
            </a:r>
            <a:r>
              <a:rPr lang="en-US" sz="2400" dirty="0"/>
              <a:t> </a:t>
            </a:r>
            <a:endParaRPr lang="ro-RO" sz="2400" dirty="0"/>
          </a:p>
          <a:p>
            <a:r>
              <a:rPr lang="ro-RO" sz="2400" dirty="0"/>
              <a:t>-</a:t>
            </a:r>
            <a:r>
              <a:rPr lang="en-US" sz="2400" dirty="0" err="1"/>
              <a:t>în</a:t>
            </a:r>
            <a:r>
              <a:rPr lang="en-US" sz="2400" dirty="0"/>
              <a:t> </a:t>
            </a:r>
            <a:r>
              <a:rPr lang="en-US" sz="2400" dirty="0" err="1"/>
              <a:t>alarme</a:t>
            </a:r>
            <a:r>
              <a:rPr lang="en-US" sz="2400" dirty="0"/>
              <a:t> </a:t>
            </a:r>
            <a:r>
              <a:rPr lang="en-US" sz="2400" dirty="0" err="1"/>
              <a:t>antiefracție</a:t>
            </a:r>
            <a:endParaRPr lang="ro-RO" sz="2400" dirty="0"/>
          </a:p>
          <a:p>
            <a:r>
              <a:rPr lang="ro-RO" sz="2400" dirty="0"/>
              <a:t>-</a:t>
            </a:r>
            <a:r>
              <a:rPr lang="en-US" sz="2400" dirty="0"/>
              <a:t>ca oscillator</a:t>
            </a:r>
            <a:endParaRPr lang="ro-RO" sz="2400" dirty="0"/>
          </a:p>
          <a:p>
            <a:r>
              <a:rPr lang="ro-RO" sz="2400" dirty="0"/>
              <a:t>-</a:t>
            </a:r>
            <a:r>
              <a:rPr lang="en-US" sz="2400" dirty="0"/>
              <a:t>ca </a:t>
            </a:r>
            <a:r>
              <a:rPr lang="en-US" sz="2400" dirty="0" err="1"/>
              <a:t>amplificator</a:t>
            </a:r>
            <a:r>
              <a:rPr lang="en-US" sz="2400" dirty="0"/>
              <a:t> de </a:t>
            </a:r>
            <a:r>
              <a:rPr lang="en-US" sz="2400" dirty="0" err="1"/>
              <a:t>semnal</a:t>
            </a:r>
            <a:r>
              <a:rPr lang="en-US" sz="2400" dirty="0"/>
              <a:t> mic</a:t>
            </a:r>
          </a:p>
        </p:txBody>
      </p:sp>
    </p:spTree>
    <p:extLst>
      <p:ext uri="{BB962C8B-B14F-4D97-AF65-F5344CB8AC3E}">
        <p14:creationId xmlns:p14="http://schemas.microsoft.com/office/powerpoint/2010/main" val="43363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1752600" y="168275"/>
            <a:ext cx="8153400" cy="685800"/>
          </a:xfrm>
        </p:spPr>
        <p:txBody>
          <a:bodyPr>
            <a:normAutofit/>
          </a:bodyPr>
          <a:lstStyle/>
          <a:p>
            <a:r>
              <a:rPr lang="ro-MD" altLang="en-US" dirty="0">
                <a:solidFill>
                  <a:schemeClr val="tx1"/>
                </a:solidFill>
              </a:rPr>
              <a:t>Dioda TRAPATT</a:t>
            </a:r>
            <a:endParaRPr lang="en-US" altLang="en-US" dirty="0">
              <a:solidFill>
                <a:schemeClr val="tx1"/>
              </a:solidFill>
            </a:endParaRPr>
          </a:p>
        </p:txBody>
      </p:sp>
      <p:sp>
        <p:nvSpPr>
          <p:cNvPr id="161795" name="Content Placeholder 2"/>
          <p:cNvSpPr>
            <a:spLocks noGrp="1"/>
          </p:cNvSpPr>
          <p:nvPr>
            <p:ph idx="1"/>
          </p:nvPr>
        </p:nvSpPr>
        <p:spPr>
          <a:xfrm>
            <a:off x="1649413" y="854075"/>
            <a:ext cx="8915400" cy="3346450"/>
          </a:xfrm>
        </p:spPr>
        <p:txBody>
          <a:bodyPr/>
          <a:lstStyle/>
          <a:p>
            <a:r>
              <a:rPr lang="ro-MD" altLang="en-US" sz="2800" dirty="0"/>
              <a:t>Trapped Plasma Avalanche Triggered Transit mode device (1967, Prager)</a:t>
            </a:r>
          </a:p>
          <a:p>
            <a:r>
              <a:rPr lang="ro-MD" altLang="en-US" sz="2800" dirty="0"/>
              <a:t>Este un generator de frecvențe similar IMPATT diodei dar cu priorități</a:t>
            </a:r>
          </a:p>
          <a:p>
            <a:r>
              <a:rPr lang="ro-MD" altLang="en-US" sz="2800" dirty="0"/>
              <a:t>Polarizarea inversă</a:t>
            </a:r>
          </a:p>
        </p:txBody>
      </p:sp>
      <p:pic>
        <p:nvPicPr>
          <p:cNvPr id="1617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0389" y="2219326"/>
            <a:ext cx="23844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3738563"/>
            <a:ext cx="671671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78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2700"/>
            <a:ext cx="4402138" cy="3492500"/>
          </a:xfrm>
        </p:spPr>
      </p:pic>
      <p:sp>
        <p:nvSpPr>
          <p:cNvPr id="162819" name="Rectangle 6"/>
          <p:cNvSpPr>
            <a:spLocks noChangeArrowheads="1"/>
          </p:cNvSpPr>
          <p:nvPr/>
        </p:nvSpPr>
        <p:spPr bwMode="auto">
          <a:xfrm>
            <a:off x="6019800" y="-3175"/>
            <a:ext cx="48768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en-US" sz="2400">
                <a:solidFill>
                  <a:schemeClr val="tx1"/>
                </a:solidFill>
                <a:latin typeface="Gill Sans MT" panose="020B0502020104020203" pitchFamily="34" charset="0"/>
              </a:rPr>
              <a:t>Se inițiază un puls electric. </a:t>
            </a:r>
            <a:r>
              <a:rPr lang="en-GB" altLang="en-US" sz="2400">
                <a:solidFill>
                  <a:schemeClr val="tx1"/>
                </a:solidFill>
                <a:latin typeface="Gill Sans MT" panose="020B0502020104020203" pitchFamily="34" charset="0"/>
              </a:rPr>
              <a:t>În punctul </a:t>
            </a:r>
            <a:r>
              <a:rPr lang="ro-RO" altLang="en-US" sz="2400">
                <a:solidFill>
                  <a:schemeClr val="tx1"/>
                </a:solidFill>
                <a:latin typeface="Gill Sans MT" panose="020B0502020104020203" pitchFamily="34" charset="0"/>
              </a:rPr>
              <a:t>A</a:t>
            </a:r>
            <a:r>
              <a:rPr lang="en-GB" altLang="en-US" sz="2400">
                <a:solidFill>
                  <a:schemeClr val="tx1"/>
                </a:solidFill>
                <a:latin typeface="Gill Sans MT" panose="020B0502020104020203" pitchFamily="34" charset="0"/>
              </a:rPr>
              <a:t> câmp</a:t>
            </a:r>
            <a:r>
              <a:rPr lang="ro-RO" altLang="en-US" sz="2400">
                <a:solidFill>
                  <a:schemeClr val="tx1"/>
                </a:solidFill>
                <a:latin typeface="Gill Sans MT" panose="020B0502020104020203" pitchFamily="34" charset="0"/>
              </a:rPr>
              <a:t>ul</a:t>
            </a:r>
            <a:r>
              <a:rPr lang="en-GB" altLang="en-US" sz="2400">
                <a:solidFill>
                  <a:schemeClr val="tx1"/>
                </a:solidFill>
                <a:latin typeface="Gill Sans MT" panose="020B0502020104020203" pitchFamily="34" charset="0"/>
              </a:rPr>
              <a:t> electric este uniform</a:t>
            </a:r>
            <a:r>
              <a:rPr lang="ro-RO" altLang="en-US" sz="2400">
                <a:solidFill>
                  <a:schemeClr val="tx1"/>
                </a:solidFill>
                <a:latin typeface="Gill Sans MT" panose="020B0502020104020203" pitchFamily="34" charset="0"/>
              </a:rPr>
              <a:t> în tot </a:t>
            </a:r>
            <a:r>
              <a:rPr lang="en-GB" altLang="en-US" sz="2400">
                <a:solidFill>
                  <a:schemeClr val="tx1"/>
                </a:solidFill>
                <a:latin typeface="Gill Sans MT" panose="020B0502020104020203" pitchFamily="34" charset="0"/>
              </a:rPr>
              <a:t>eșantionul, dar mai </a:t>
            </a:r>
            <a:r>
              <a:rPr lang="ro-RO" altLang="en-US" sz="2400">
                <a:solidFill>
                  <a:schemeClr val="tx1"/>
                </a:solidFill>
                <a:latin typeface="Gill Sans MT" panose="020B0502020104020203" pitchFamily="34" charset="0"/>
              </a:rPr>
              <a:t>mic</a:t>
            </a:r>
            <a:r>
              <a:rPr lang="en-GB" altLang="en-US" sz="2400">
                <a:solidFill>
                  <a:schemeClr val="tx1"/>
                </a:solidFill>
                <a:latin typeface="Gill Sans MT" panose="020B0502020104020203" pitchFamily="34" charset="0"/>
              </a:rPr>
              <a:t> decât </a:t>
            </a:r>
            <a:r>
              <a:rPr lang="ro-RO" altLang="en-US" sz="2400">
                <a:solidFill>
                  <a:schemeClr val="tx1"/>
                </a:solidFill>
                <a:latin typeface="Gill Sans MT" panose="020B0502020104020203" pitchFamily="34" charset="0"/>
              </a:rPr>
              <a:t>inițierea</a:t>
            </a:r>
            <a:r>
              <a:rPr lang="en-GB" altLang="en-US" sz="2400">
                <a:solidFill>
                  <a:schemeClr val="tx1"/>
                </a:solidFill>
                <a:latin typeface="Gill Sans MT" panose="020B0502020104020203" pitchFamily="34" charset="0"/>
              </a:rPr>
              <a:t> avalanșelor. </a:t>
            </a:r>
            <a:r>
              <a:rPr lang="ro-RO" altLang="en-US" sz="2400">
                <a:solidFill>
                  <a:schemeClr val="tx1"/>
                </a:solidFill>
                <a:latin typeface="Gill Sans MT" panose="020B0502020104020203" pitchFamily="34" charset="0"/>
              </a:rPr>
              <a:t>Dioda este încărcată </a:t>
            </a:r>
            <a:r>
              <a:rPr lang="en-GB" altLang="en-US" sz="2400">
                <a:solidFill>
                  <a:schemeClr val="tx1"/>
                </a:solidFill>
                <a:latin typeface="Gill Sans MT" panose="020B0502020104020203" pitchFamily="34" charset="0"/>
              </a:rPr>
              <a:t>ca un condensator linear</a:t>
            </a:r>
            <a:r>
              <a:rPr lang="ro-RO" altLang="en-US" sz="2400">
                <a:solidFill>
                  <a:schemeClr val="tx1"/>
                </a:solidFill>
                <a:latin typeface="Gill Sans MT" panose="020B0502020104020203" pitchFamily="34" charset="0"/>
              </a:rPr>
              <a:t> de purtători termoionizați.</a:t>
            </a:r>
          </a:p>
          <a:p>
            <a:pPr>
              <a:spcBef>
                <a:spcPct val="0"/>
              </a:spcBef>
              <a:buClrTx/>
              <a:buSzTx/>
              <a:buFontTx/>
              <a:buNone/>
            </a:pPr>
            <a:r>
              <a:rPr lang="ro-RO" altLang="en-US" sz="2400">
                <a:solidFill>
                  <a:schemeClr val="tx1"/>
                </a:solidFill>
                <a:latin typeface="Gill Sans MT" panose="020B0502020104020203" pitchFamily="34" charset="0"/>
              </a:rPr>
              <a:t>A-B M</a:t>
            </a:r>
            <a:r>
              <a:rPr lang="en-GB" altLang="en-US" sz="2400">
                <a:solidFill>
                  <a:schemeClr val="tx1"/>
                </a:solidFill>
                <a:latin typeface="Gill Sans MT" panose="020B0502020104020203" pitchFamily="34" charset="0"/>
              </a:rPr>
              <a:t>ărimea câmpului electric crește peste tensiunea de</a:t>
            </a:r>
            <a:r>
              <a:rPr lang="ro-RO" altLang="en-US" sz="2400">
                <a:solidFill>
                  <a:schemeClr val="tx1"/>
                </a:solidFill>
                <a:latin typeface="Gill Sans MT" panose="020B0502020104020203" pitchFamily="34" charset="0"/>
              </a:rPr>
              <a:t> declanșare a avalanșei</a:t>
            </a:r>
            <a:r>
              <a:rPr lang="en-GB" altLang="en-US" sz="2400">
                <a:solidFill>
                  <a:schemeClr val="tx1"/>
                </a:solidFill>
                <a:latin typeface="Gill Sans MT" panose="020B0502020104020203" pitchFamily="34" charset="0"/>
              </a:rPr>
              <a:t>. </a:t>
            </a:r>
            <a:r>
              <a:rPr lang="ro-RO" altLang="en-US" sz="2400">
                <a:solidFill>
                  <a:schemeClr val="tx1"/>
                </a:solidFill>
                <a:latin typeface="Gill Sans MT" panose="020B0502020104020203" pitchFamily="34" charset="0"/>
              </a:rPr>
              <a:t>S</a:t>
            </a:r>
            <a:r>
              <a:rPr lang="en-GB" altLang="en-US" sz="2400">
                <a:solidFill>
                  <a:schemeClr val="tx1"/>
                </a:solidFill>
                <a:latin typeface="Gill Sans MT" panose="020B0502020104020203" pitchFamily="34" charset="0"/>
              </a:rPr>
              <a:t>e generează un număr suficient de purtători de sarcină, curentul de particule (</a:t>
            </a:r>
            <a:r>
              <a:rPr lang="en-GB" altLang="en-US" sz="2400" b="1">
                <a:solidFill>
                  <a:schemeClr val="tx1"/>
                </a:solidFill>
                <a:latin typeface="Gill Sans MT" panose="020B0502020104020203" pitchFamily="34" charset="0"/>
              </a:rPr>
              <a:t>Ip</a:t>
            </a:r>
            <a:r>
              <a:rPr lang="en-GB" altLang="en-US" sz="2400">
                <a:solidFill>
                  <a:schemeClr val="tx1"/>
                </a:solidFill>
                <a:latin typeface="Gill Sans MT" panose="020B0502020104020203" pitchFamily="34" charset="0"/>
              </a:rPr>
              <a:t>) depășește curentul extern (</a:t>
            </a:r>
            <a:r>
              <a:rPr lang="en-GB" altLang="en-US" sz="2400" b="1">
                <a:solidFill>
                  <a:schemeClr val="tx1"/>
                </a:solidFill>
                <a:latin typeface="Gill Sans MT" panose="020B0502020104020203" pitchFamily="34" charset="0"/>
              </a:rPr>
              <a:t>Ie</a:t>
            </a:r>
            <a:r>
              <a:rPr lang="en-GB" altLang="en-US" sz="2400">
                <a:solidFill>
                  <a:schemeClr val="tx1"/>
                </a:solidFill>
                <a:latin typeface="Gill Sans MT" panose="020B0502020104020203" pitchFamily="34" charset="0"/>
              </a:rPr>
              <a:t>), iar câmpul electric </a:t>
            </a:r>
            <a:r>
              <a:rPr lang="ro-RO" altLang="en-US" sz="2400">
                <a:solidFill>
                  <a:schemeClr val="tx1"/>
                </a:solidFill>
                <a:latin typeface="Gill Sans MT" panose="020B0502020104020203" pitchFamily="34" charset="0"/>
              </a:rPr>
              <a:t>devine scăzut </a:t>
            </a:r>
            <a:r>
              <a:rPr lang="en-GB" altLang="en-US" sz="2400">
                <a:solidFill>
                  <a:schemeClr val="tx1"/>
                </a:solidFill>
                <a:latin typeface="Gill Sans MT" panose="020B0502020104020203" pitchFamily="34" charset="0"/>
              </a:rPr>
              <a:t>în întreaga regiune de epuizare, determinând scăderea tensiunii</a:t>
            </a:r>
            <a:r>
              <a:rPr lang="ro-RO" altLang="en-US" sz="2400">
                <a:solidFill>
                  <a:schemeClr val="tx1"/>
                </a:solidFill>
                <a:latin typeface="Gill Sans MT" panose="020B0502020104020203" pitchFamily="34" charset="0"/>
              </a:rPr>
              <a:t> B-C</a:t>
            </a:r>
            <a:r>
              <a:rPr lang="en-GB" altLang="en-US" sz="2400">
                <a:solidFill>
                  <a:schemeClr val="tx1"/>
                </a:solidFill>
                <a:latin typeface="Gill Sans MT" panose="020B0502020104020203" pitchFamily="34" charset="0"/>
              </a:rPr>
              <a:t>. </a:t>
            </a:r>
            <a:endParaRPr lang="ro-RO" altLang="en-US" sz="2400">
              <a:solidFill>
                <a:schemeClr val="tx1"/>
              </a:solidFill>
              <a:latin typeface="Gill Sans MT" panose="020B0502020104020203" pitchFamily="34" charset="0"/>
            </a:endParaRPr>
          </a:p>
          <a:p>
            <a:pPr>
              <a:spcBef>
                <a:spcPct val="0"/>
              </a:spcBef>
              <a:buClrTx/>
              <a:buSzTx/>
              <a:buFontTx/>
              <a:buNone/>
            </a:pPr>
            <a:r>
              <a:rPr lang="ro-RO" altLang="en-US" sz="2400">
                <a:solidFill>
                  <a:schemeClr val="tx1"/>
                </a:solidFill>
                <a:latin typeface="Gill Sans MT" panose="020B0502020104020203" pitchFamily="34" charset="0"/>
              </a:rPr>
              <a:t>Din </a:t>
            </a:r>
            <a:r>
              <a:rPr lang="en-GB" altLang="en-US" sz="2400">
                <a:solidFill>
                  <a:schemeClr val="tx1"/>
                </a:solidFill>
                <a:latin typeface="Gill Sans MT" panose="020B0502020104020203" pitchFamily="34" charset="0"/>
              </a:rPr>
              <a:t>B până la C este generată o plasmă densă de electroni și găuri</a:t>
            </a:r>
          </a:p>
        </p:txBody>
      </p:sp>
      <p:pic>
        <p:nvPicPr>
          <p:cNvPr id="162820" name="Picture 4" descr="Imagini pentru TRAPPAT dio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01"/>
            <a:ext cx="4211638"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61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ontent Placeholder 2"/>
          <p:cNvSpPr>
            <a:spLocks noGrp="1"/>
          </p:cNvSpPr>
          <p:nvPr>
            <p:ph idx="1"/>
          </p:nvPr>
        </p:nvSpPr>
        <p:spPr>
          <a:xfrm>
            <a:off x="3894908" y="311150"/>
            <a:ext cx="8077200" cy="6546850"/>
          </a:xfrm>
        </p:spPr>
        <p:txBody>
          <a:bodyPr>
            <a:normAutofit lnSpcReduction="10000"/>
          </a:bodyPr>
          <a:lstStyle/>
          <a:p>
            <a:r>
              <a:rPr lang="ro-RO" altLang="en-US" sz="2400" dirty="0"/>
              <a:t>Pe segmentul </a:t>
            </a:r>
            <a:r>
              <a:rPr lang="en-GB" altLang="en-US" sz="2400" dirty="0"/>
              <a:t>C</a:t>
            </a:r>
            <a:r>
              <a:rPr lang="ro-RO" altLang="en-US" sz="2400" dirty="0"/>
              <a:t>-</a:t>
            </a:r>
            <a:r>
              <a:rPr lang="en-GB" altLang="en-US" sz="2400" dirty="0"/>
              <a:t> D, </a:t>
            </a:r>
            <a:r>
              <a:rPr lang="en-GB" altLang="en-US" sz="2400" dirty="0" err="1"/>
              <a:t>unii</a:t>
            </a:r>
            <a:r>
              <a:rPr lang="en-GB" altLang="en-US" sz="2400" dirty="0"/>
              <a:t> </a:t>
            </a:r>
            <a:r>
              <a:rPr lang="en-GB" altLang="en-US" sz="2400" dirty="0" err="1"/>
              <a:t>dintre</a:t>
            </a:r>
            <a:r>
              <a:rPr lang="en-GB" altLang="en-US" sz="2400" dirty="0"/>
              <a:t> </a:t>
            </a:r>
            <a:r>
              <a:rPr lang="en-GB" altLang="en-US" sz="2400" dirty="0" err="1"/>
              <a:t>electroni</a:t>
            </a:r>
            <a:r>
              <a:rPr lang="en-GB" altLang="en-US" sz="2400" dirty="0"/>
              <a:t> </a:t>
            </a:r>
            <a:r>
              <a:rPr lang="en-GB" altLang="en-US" sz="2400" dirty="0" err="1"/>
              <a:t>și</a:t>
            </a:r>
            <a:r>
              <a:rPr lang="en-GB" altLang="en-US" sz="2400" dirty="0"/>
              <a:t> </a:t>
            </a:r>
            <a:r>
              <a:rPr lang="en-GB" altLang="en-US" sz="2400" dirty="0" err="1"/>
              <a:t>găuri</a:t>
            </a:r>
            <a:r>
              <a:rPr lang="en-GB" altLang="en-US" sz="2400" dirty="0"/>
              <a:t> se </a:t>
            </a:r>
            <a:r>
              <a:rPr lang="en-GB" altLang="en-US" sz="2400" dirty="0" err="1"/>
              <a:t>desprind</a:t>
            </a:r>
            <a:r>
              <a:rPr lang="en-GB" altLang="en-US" sz="2400" dirty="0"/>
              <a:t> din </a:t>
            </a:r>
            <a:r>
              <a:rPr lang="en-GB" altLang="en-US" sz="2400" dirty="0" err="1"/>
              <a:t>capetele</a:t>
            </a:r>
            <a:r>
              <a:rPr lang="en-GB" altLang="en-US" sz="2400" dirty="0"/>
              <a:t> </a:t>
            </a:r>
            <a:r>
              <a:rPr lang="en-GB" altLang="en-US" sz="2400" dirty="0" err="1"/>
              <a:t>stratului</a:t>
            </a:r>
            <a:r>
              <a:rPr lang="en-GB" altLang="en-US" sz="2400" dirty="0"/>
              <a:t> de </a:t>
            </a:r>
            <a:r>
              <a:rPr lang="en-GB" altLang="en-US" sz="2400" dirty="0" err="1"/>
              <a:t>epuizare</a:t>
            </a:r>
            <a:r>
              <a:rPr lang="en-GB" altLang="en-US" sz="2400" dirty="0"/>
              <a:t>, </a:t>
            </a:r>
            <a:r>
              <a:rPr lang="en-GB" altLang="en-US" sz="2400" dirty="0" err="1"/>
              <a:t>câmpul</a:t>
            </a:r>
            <a:r>
              <a:rPr lang="en-GB" altLang="en-US" sz="2400" dirty="0"/>
              <a:t> </a:t>
            </a:r>
            <a:r>
              <a:rPr lang="en-GB" altLang="en-US" sz="2400" dirty="0" err="1"/>
              <a:t>este</a:t>
            </a:r>
            <a:r>
              <a:rPr lang="en-GB" altLang="en-US" sz="2400" dirty="0"/>
              <a:t> </a:t>
            </a:r>
            <a:r>
              <a:rPr lang="ro-RO" altLang="en-US" sz="2400" dirty="0"/>
              <a:t>micșorat </a:t>
            </a:r>
            <a:r>
              <a:rPr lang="en-GB" altLang="en-US" sz="2400" dirty="0" err="1"/>
              <a:t>și</a:t>
            </a:r>
            <a:r>
              <a:rPr lang="en-GB" altLang="en-US" sz="2400" dirty="0"/>
              <a:t> </a:t>
            </a:r>
            <a:r>
              <a:rPr lang="en-GB" altLang="en-US" sz="2400" dirty="0" err="1"/>
              <a:t>captează</a:t>
            </a:r>
            <a:r>
              <a:rPr lang="en-GB" altLang="en-US" sz="2400" dirty="0"/>
              <a:t> plasma </a:t>
            </a:r>
            <a:r>
              <a:rPr lang="en-GB" altLang="en-US" sz="2400" dirty="0" err="1"/>
              <a:t>rămasă</a:t>
            </a:r>
            <a:endParaRPr lang="ro-RO" altLang="en-US" sz="2400" dirty="0"/>
          </a:p>
          <a:p>
            <a:r>
              <a:rPr lang="en-GB" altLang="en-US" sz="2400" dirty="0"/>
              <a:t>Este </a:t>
            </a:r>
            <a:r>
              <a:rPr lang="en-GB" altLang="en-US" sz="2400" dirty="0" err="1"/>
              <a:t>necesar</a:t>
            </a:r>
            <a:r>
              <a:rPr lang="en-GB" altLang="en-US" sz="2400" dirty="0"/>
              <a:t> un </a:t>
            </a:r>
            <a:r>
              <a:rPr lang="en-GB" altLang="en-US" sz="2400" dirty="0" err="1"/>
              <a:t>timp</a:t>
            </a:r>
            <a:r>
              <a:rPr lang="en-GB" altLang="en-US" sz="2400" dirty="0"/>
              <a:t> </a:t>
            </a:r>
            <a:r>
              <a:rPr lang="en-GB" altLang="en-US" sz="2400" dirty="0" err="1"/>
              <a:t>pentru</a:t>
            </a:r>
            <a:r>
              <a:rPr lang="en-GB" altLang="en-US" sz="2400" dirty="0"/>
              <a:t> a </a:t>
            </a:r>
            <a:r>
              <a:rPr lang="en-GB" altLang="en-US" sz="2400" dirty="0" err="1"/>
              <a:t>elimina</a:t>
            </a:r>
            <a:r>
              <a:rPr lang="en-GB" altLang="en-US" sz="2400" dirty="0"/>
              <a:t> plasma, </a:t>
            </a:r>
            <a:r>
              <a:rPr lang="en-GB" altLang="en-US" sz="2400" dirty="0" err="1"/>
              <a:t>așa</a:t>
            </a:r>
            <a:r>
              <a:rPr lang="en-GB" altLang="en-US" sz="2400" dirty="0"/>
              <a:t> cum se </a:t>
            </a:r>
            <a:r>
              <a:rPr lang="en-GB" altLang="en-US" sz="2400" dirty="0" err="1"/>
              <a:t>arată</a:t>
            </a:r>
            <a:r>
              <a:rPr lang="en-GB" altLang="en-US" sz="2400" dirty="0"/>
              <a:t> </a:t>
            </a:r>
            <a:r>
              <a:rPr lang="ro-RO" altLang="en-US" sz="2400" dirty="0"/>
              <a:t>pe segmentul </a:t>
            </a:r>
            <a:r>
              <a:rPr lang="en-GB" altLang="en-US" sz="2400" dirty="0"/>
              <a:t>D </a:t>
            </a:r>
            <a:r>
              <a:rPr lang="ro-RO" altLang="en-US" sz="2400" dirty="0"/>
              <a:t>-</a:t>
            </a:r>
            <a:r>
              <a:rPr lang="en-GB" altLang="en-US" sz="2400" dirty="0"/>
              <a:t> E.</a:t>
            </a:r>
          </a:p>
          <a:p>
            <a:r>
              <a:rPr lang="en-GB" altLang="en-US" sz="2400" dirty="0" err="1"/>
              <a:t>În</a:t>
            </a:r>
            <a:r>
              <a:rPr lang="en-GB" altLang="en-US" sz="2400" dirty="0"/>
              <a:t> </a:t>
            </a:r>
            <a:r>
              <a:rPr lang="en-GB" altLang="en-US" sz="2400" dirty="0" err="1"/>
              <a:t>punctul</a:t>
            </a:r>
            <a:r>
              <a:rPr lang="en-GB" altLang="en-US" sz="2400" dirty="0"/>
              <a:t> E, plasma </a:t>
            </a:r>
            <a:r>
              <a:rPr lang="en-GB" altLang="en-US" sz="2400" dirty="0" err="1"/>
              <a:t>este</a:t>
            </a:r>
            <a:r>
              <a:rPr lang="en-GB" altLang="en-US" sz="2400" dirty="0"/>
              <a:t> </a:t>
            </a:r>
            <a:r>
              <a:rPr lang="en-GB" altLang="en-US" sz="2400" dirty="0" err="1"/>
              <a:t>îndepărtată</a:t>
            </a:r>
            <a:r>
              <a:rPr lang="en-GB" altLang="en-US" sz="2400" dirty="0"/>
              <a:t>, </a:t>
            </a:r>
            <a:r>
              <a:rPr lang="ro-RO" altLang="en-US" sz="2400" dirty="0"/>
              <a:t>dar rămîn întrun capăt electroni și în alt capăt - goluri</a:t>
            </a:r>
            <a:r>
              <a:rPr lang="en-GB" altLang="en-US" sz="2400" dirty="0"/>
              <a:t>.</a:t>
            </a:r>
          </a:p>
          <a:p>
            <a:r>
              <a:rPr lang="ro-RO" altLang="en-US" sz="2400" dirty="0"/>
              <a:t>E-F </a:t>
            </a:r>
            <a:r>
              <a:rPr lang="en-GB" altLang="en-US" sz="2400" dirty="0" err="1"/>
              <a:t>toată</a:t>
            </a:r>
            <a:r>
              <a:rPr lang="en-GB" altLang="en-US" sz="2400" dirty="0"/>
              <a:t> </a:t>
            </a:r>
            <a:r>
              <a:rPr lang="ro-RO" altLang="en-US" sz="2400" dirty="0"/>
              <a:t>sarcina</a:t>
            </a:r>
            <a:r>
              <a:rPr lang="en-GB" altLang="en-US" sz="2400" dirty="0"/>
              <a:t> </a:t>
            </a:r>
            <a:r>
              <a:rPr lang="en-GB" altLang="en-US" sz="2400" dirty="0" err="1"/>
              <a:t>generată</a:t>
            </a:r>
            <a:r>
              <a:rPr lang="en-GB" altLang="en-US" sz="2400" dirty="0"/>
              <a:t> a </a:t>
            </a:r>
            <a:r>
              <a:rPr lang="en-GB" altLang="en-US" sz="2400" dirty="0" err="1"/>
              <a:t>fost</a:t>
            </a:r>
            <a:r>
              <a:rPr lang="en-GB" altLang="en-US" sz="2400" dirty="0"/>
              <a:t> </a:t>
            </a:r>
            <a:r>
              <a:rPr lang="en-GB" altLang="en-US" sz="2400" dirty="0" err="1"/>
              <a:t>eliminată</a:t>
            </a:r>
            <a:r>
              <a:rPr lang="ro-RO" altLang="en-US" sz="2400" dirty="0"/>
              <a:t> și tensiunea crește</a:t>
            </a:r>
            <a:r>
              <a:rPr lang="en-GB" altLang="en-US" sz="2400" dirty="0"/>
              <a:t>. </a:t>
            </a:r>
            <a:endParaRPr lang="ro-RO" altLang="en-US" sz="2400" dirty="0"/>
          </a:p>
          <a:p>
            <a:r>
              <a:rPr lang="ro-RO" altLang="en-US" sz="2400" dirty="0"/>
              <a:t>Pe segmentul </a:t>
            </a:r>
            <a:r>
              <a:rPr lang="en-GB" altLang="en-US" sz="2400" dirty="0"/>
              <a:t>F</a:t>
            </a:r>
            <a:r>
              <a:rPr lang="ro-RO" altLang="en-US" sz="2400" dirty="0"/>
              <a:t> - </a:t>
            </a:r>
            <a:r>
              <a:rPr lang="en-GB" altLang="en-US" sz="2400" dirty="0"/>
              <a:t>G </a:t>
            </a:r>
            <a:r>
              <a:rPr lang="ro-RO" altLang="en-US" sz="2400" dirty="0"/>
              <a:t>eșantionul </a:t>
            </a:r>
            <a:r>
              <a:rPr lang="en-GB" altLang="en-US" sz="2400" dirty="0"/>
              <a:t>se </a:t>
            </a:r>
            <a:r>
              <a:rPr lang="en-GB" altLang="en-US" sz="2400" dirty="0" err="1"/>
              <a:t>încarcă</a:t>
            </a:r>
            <a:r>
              <a:rPr lang="en-GB" altLang="en-US" sz="2400" dirty="0"/>
              <a:t> ca un </a:t>
            </a:r>
            <a:r>
              <a:rPr lang="en-GB" altLang="en-US" sz="2400" dirty="0" err="1"/>
              <a:t>condensator</a:t>
            </a:r>
            <a:r>
              <a:rPr lang="en-GB" altLang="en-US" sz="2400" dirty="0"/>
              <a:t>.</a:t>
            </a:r>
          </a:p>
          <a:p>
            <a:r>
              <a:rPr lang="en-GB" altLang="en-US" sz="2400" dirty="0" err="1"/>
              <a:t>În</a:t>
            </a:r>
            <a:r>
              <a:rPr lang="en-GB" altLang="en-US" sz="2400" dirty="0"/>
              <a:t> </a:t>
            </a:r>
            <a:r>
              <a:rPr lang="en-GB" altLang="en-US" sz="2400" dirty="0" err="1"/>
              <a:t>punctul</a:t>
            </a:r>
            <a:r>
              <a:rPr lang="en-GB" altLang="en-US" sz="2400" dirty="0"/>
              <a:t> G </a:t>
            </a:r>
            <a:r>
              <a:rPr lang="en-GB" altLang="en-US" sz="2400" dirty="0" err="1"/>
              <a:t>curentul</a:t>
            </a:r>
            <a:r>
              <a:rPr lang="en-GB" altLang="en-US" sz="2400" dirty="0"/>
              <a:t> </a:t>
            </a:r>
            <a:r>
              <a:rPr lang="en-GB" altLang="en-US" sz="2400" dirty="0" err="1"/>
              <a:t>diodei</a:t>
            </a:r>
            <a:r>
              <a:rPr lang="en-GB" altLang="en-US" sz="2400" dirty="0"/>
              <a:t> </a:t>
            </a:r>
            <a:r>
              <a:rPr lang="en-GB" altLang="en-US" sz="2400" dirty="0" err="1"/>
              <a:t>trece</a:t>
            </a:r>
            <a:r>
              <a:rPr lang="en-GB" altLang="en-US" sz="2400" dirty="0"/>
              <a:t> la zero </a:t>
            </a:r>
            <a:r>
              <a:rPr lang="en-GB" altLang="en-US" sz="2400" dirty="0" err="1"/>
              <a:t>pentru</a:t>
            </a:r>
            <a:r>
              <a:rPr lang="en-GB" altLang="en-US" sz="2400" dirty="0"/>
              <a:t> o </a:t>
            </a:r>
            <a:r>
              <a:rPr lang="en-GB" altLang="en-US" sz="2400" dirty="0" err="1"/>
              <a:t>jumătate</a:t>
            </a:r>
            <a:r>
              <a:rPr lang="en-GB" altLang="en-US" sz="2400" dirty="0"/>
              <a:t> de </a:t>
            </a:r>
            <a:r>
              <a:rPr lang="en-GB" altLang="en-US" sz="2400" dirty="0" err="1"/>
              <a:t>perioadă</a:t>
            </a:r>
            <a:r>
              <a:rPr lang="en-GB" altLang="en-US" sz="2400" dirty="0"/>
              <a:t>, </a:t>
            </a:r>
            <a:r>
              <a:rPr lang="en-GB" altLang="en-US" sz="2400" dirty="0" err="1"/>
              <a:t>iar</a:t>
            </a:r>
            <a:r>
              <a:rPr lang="en-GB" altLang="en-US" sz="2400" dirty="0"/>
              <a:t> </a:t>
            </a:r>
            <a:r>
              <a:rPr lang="en-GB" altLang="en-US" sz="2400" dirty="0" err="1"/>
              <a:t>tensiunea</a:t>
            </a:r>
            <a:r>
              <a:rPr lang="en-GB" altLang="en-US" sz="2400" dirty="0"/>
              <a:t> </a:t>
            </a:r>
            <a:r>
              <a:rPr lang="en-GB" altLang="en-US" sz="2400" dirty="0" err="1"/>
              <a:t>rămâne</a:t>
            </a:r>
            <a:r>
              <a:rPr lang="en-GB" altLang="en-US" sz="2400" dirty="0"/>
              <a:t> </a:t>
            </a:r>
            <a:r>
              <a:rPr lang="en-GB" altLang="en-US" sz="2400" dirty="0" err="1"/>
              <a:t>constantă</a:t>
            </a:r>
            <a:r>
              <a:rPr lang="en-GB" altLang="en-US" sz="2400" dirty="0"/>
              <a:t> la </a:t>
            </a:r>
            <a:r>
              <a:rPr lang="en-GB" altLang="en-US" sz="2400" b="1" dirty="0"/>
              <a:t>Vs</a:t>
            </a:r>
            <a:r>
              <a:rPr lang="en-GB" altLang="en-US" sz="2400" dirty="0"/>
              <a:t> </a:t>
            </a:r>
            <a:r>
              <a:rPr lang="en-GB" altLang="en-US" sz="2400" dirty="0" err="1"/>
              <a:t>până</a:t>
            </a:r>
            <a:r>
              <a:rPr lang="en-GB" altLang="en-US" sz="2400" dirty="0"/>
              <a:t> </a:t>
            </a:r>
            <a:r>
              <a:rPr lang="en-GB" altLang="en-US" sz="2400" dirty="0" err="1"/>
              <a:t>când</a:t>
            </a:r>
            <a:r>
              <a:rPr lang="en-GB" altLang="en-US" sz="2400" dirty="0"/>
              <a:t> </a:t>
            </a:r>
            <a:r>
              <a:rPr lang="en-GB" altLang="en-US" sz="2400" dirty="0" err="1"/>
              <a:t>curentul</a:t>
            </a:r>
            <a:r>
              <a:rPr lang="en-GB" altLang="en-US" sz="2400" dirty="0"/>
              <a:t> </a:t>
            </a:r>
            <a:r>
              <a:rPr lang="en-GB" altLang="en-US" sz="2400" dirty="0" err="1"/>
              <a:t>revine</a:t>
            </a:r>
            <a:r>
              <a:rPr lang="en-GB" altLang="en-US" sz="2400" dirty="0"/>
              <a:t> </a:t>
            </a:r>
            <a:r>
              <a:rPr lang="en-GB" altLang="en-US" sz="2400" dirty="0" err="1"/>
              <a:t>și</a:t>
            </a:r>
            <a:r>
              <a:rPr lang="en-GB" altLang="en-US" sz="2400" dirty="0"/>
              <a:t> </a:t>
            </a:r>
            <a:r>
              <a:rPr lang="en-GB" altLang="en-US" sz="2400" dirty="0" err="1"/>
              <a:t>ciclul</a:t>
            </a:r>
            <a:r>
              <a:rPr lang="en-GB" altLang="en-US" sz="2400" dirty="0"/>
              <a:t> se </a:t>
            </a:r>
            <a:r>
              <a:rPr lang="en-GB" altLang="en-US" sz="2400" dirty="0" err="1"/>
              <a:t>repetă</a:t>
            </a:r>
            <a:endParaRPr lang="en-GB" altLang="en-US" sz="2400" dirty="0"/>
          </a:p>
          <a:p>
            <a:r>
              <a:rPr lang="en-GB" altLang="en-US" dirty="0"/>
              <a:t> </a:t>
            </a:r>
          </a:p>
          <a:p>
            <a:endParaRPr lang="ro-RO" altLang="en-US" dirty="0"/>
          </a:p>
          <a:p>
            <a:endParaRPr lang="ro-RO" altLang="en-US" dirty="0"/>
          </a:p>
          <a:p>
            <a:endParaRPr lang="en-GB" altLang="en-US" dirty="0"/>
          </a:p>
        </p:txBody>
      </p:sp>
      <p:pic>
        <p:nvPicPr>
          <p:cNvPr id="3"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5463" y="0"/>
            <a:ext cx="4402138" cy="3492500"/>
          </a:xfrm>
          <a:prstGeom prst="rect">
            <a:avLst/>
          </a:prstGeom>
        </p:spPr>
      </p:pic>
    </p:spTree>
    <p:extLst>
      <p:ext uri="{BB962C8B-B14F-4D97-AF65-F5344CB8AC3E}">
        <p14:creationId xmlns:p14="http://schemas.microsoft.com/office/powerpoint/2010/main" val="19566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1928949" y="1611085"/>
            <a:ext cx="9479280" cy="3881438"/>
          </a:xfrm>
        </p:spPr>
        <p:txBody>
          <a:bodyPr>
            <a:normAutofit fontScale="92500" lnSpcReduction="20000"/>
          </a:bodyPr>
          <a:lstStyle/>
          <a:p>
            <a:r>
              <a:rPr lang="ro-RO" altLang="en-US" sz="2400" dirty="0"/>
              <a:t>Dioda TRAPATT poate opera la frecvențe joase deoarece timpul de descărcare a plasmei poate fi considerabil mai mare ca timpul nominal de tranzit al diodei la cîmpuri înalte</a:t>
            </a:r>
          </a:p>
          <a:p>
            <a:r>
              <a:rPr lang="ro-RO" altLang="en-US" sz="2400" dirty="0"/>
              <a:t>Dioda TRAPATT este cunoscută ca dioda mod de operare în timp de tranzit, deoarece timpul dintre injectare și colectare este folosit pentru obținerea o deplasare de fază a curentului favorabilă oscilațiilor. </a:t>
            </a:r>
          </a:p>
          <a:p>
            <a:endParaRPr lang="ro-RO" altLang="en-US" sz="2400" dirty="0"/>
          </a:p>
          <a:p>
            <a:endParaRPr lang="ro-RO" altLang="en-US" sz="2400" dirty="0"/>
          </a:p>
          <a:p>
            <a:r>
              <a:rPr lang="ro-RO" altLang="en-US" sz="2400" dirty="0"/>
              <a:t>Construcția și funcționarea diodei Trapatt este derivată și este strâns legată de dioda IMPATT. Are doar o metodă diferită (anomală) de operare a diodei IMPATT</a:t>
            </a:r>
          </a:p>
          <a:p>
            <a:endParaRPr lang="en-GB" altLang="en-US" dirty="0"/>
          </a:p>
        </p:txBody>
      </p:sp>
    </p:spTree>
    <p:extLst>
      <p:ext uri="{BB962C8B-B14F-4D97-AF65-F5344CB8AC3E}">
        <p14:creationId xmlns:p14="http://schemas.microsoft.com/office/powerpoint/2010/main" val="153302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AC60EE0-3D83-0FEF-999A-55C387C0E421}"/>
              </a:ext>
            </a:extLst>
          </p:cNvPr>
          <p:cNvSpPr>
            <a:spLocks noGrp="1"/>
          </p:cNvSpPr>
          <p:nvPr>
            <p:ph type="title"/>
          </p:nvPr>
        </p:nvSpPr>
        <p:spPr>
          <a:xfrm>
            <a:off x="2592925" y="197611"/>
            <a:ext cx="8911687" cy="852998"/>
          </a:xfrm>
        </p:spPr>
        <p:txBody>
          <a:bodyPr/>
          <a:lstStyle/>
          <a:p>
            <a:r>
              <a:rPr lang="ro-RO" dirty="0"/>
              <a:t>Polarizarea directă a pin diodei</a:t>
            </a:r>
            <a:endParaRPr lang="en-US" dirty="0"/>
          </a:p>
        </p:txBody>
      </p:sp>
      <p:sp>
        <p:nvSpPr>
          <p:cNvPr id="3" name="Substituent conținut 2">
            <a:extLst>
              <a:ext uri="{FF2B5EF4-FFF2-40B4-BE49-F238E27FC236}">
                <a16:creationId xmlns:a16="http://schemas.microsoft.com/office/drawing/2014/main" id="{B6772BC9-C97B-70EC-BEB8-8AEC72A6E932}"/>
              </a:ext>
            </a:extLst>
          </p:cNvPr>
          <p:cNvSpPr>
            <a:spLocks noGrp="1"/>
          </p:cNvSpPr>
          <p:nvPr>
            <p:ph idx="1"/>
          </p:nvPr>
        </p:nvSpPr>
        <p:spPr>
          <a:xfrm>
            <a:off x="263769" y="1152086"/>
            <a:ext cx="11658600" cy="5705913"/>
          </a:xfrm>
        </p:spPr>
        <p:txBody>
          <a:bodyPr>
            <a:normAutofit fontScale="92500" lnSpcReduction="20000"/>
          </a:bodyPr>
          <a:lstStyle/>
          <a:p>
            <a:r>
              <a:rPr lang="en-US" dirty="0" err="1">
                <a:solidFill>
                  <a:srgbClr val="3C4043"/>
                </a:solidFill>
                <a:latin typeface="Roboto" panose="02000000000000000000" pitchFamily="2" charset="0"/>
              </a:rPr>
              <a:t>Când</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dioda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menținută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polarizată</a:t>
            </a:r>
            <a:r>
              <a:rPr lang="en-US" dirty="0">
                <a:solidFill>
                  <a:srgbClr val="3C4043"/>
                </a:solidFill>
                <a:latin typeface="Roboto" panose="02000000000000000000" pitchFamily="2" charset="0"/>
              </a:rPr>
              <a:t> </a:t>
            </a:r>
            <a:r>
              <a:rPr lang="ro-RO" dirty="0">
                <a:solidFill>
                  <a:srgbClr val="3C4043"/>
                </a:solidFill>
                <a:latin typeface="Roboto" panose="02000000000000000000" pitchFamily="2" charset="0"/>
              </a:rPr>
              <a:t>direct</a:t>
            </a:r>
            <a:r>
              <a:rPr lang="en-US" dirty="0">
                <a:solidFill>
                  <a:srgbClr val="3C4043"/>
                </a:solidFill>
                <a:latin typeface="Roboto" panose="02000000000000000000" pitchFamily="2" charset="0"/>
              </a:rPr>
              <a:t>, </a:t>
            </a:r>
            <a:r>
              <a:rPr lang="ro-RO" dirty="0">
                <a:solidFill>
                  <a:srgbClr val="3C4043"/>
                </a:solidFill>
                <a:latin typeface="Roboto" panose="02000000000000000000" pitchFamily="2" charset="0"/>
              </a:rPr>
              <a:t>sarcinile</a:t>
            </a:r>
            <a:r>
              <a:rPr lang="en-US" dirty="0">
                <a:solidFill>
                  <a:srgbClr val="3C4043"/>
                </a:solidFill>
                <a:latin typeface="Roboto" panose="02000000000000000000" pitchFamily="2" charset="0"/>
              </a:rPr>
              <a:t> sunt injectate </a:t>
            </a:r>
            <a:r>
              <a:rPr lang="en-US" dirty="0" err="1">
                <a:solidFill>
                  <a:srgbClr val="3C4043"/>
                </a:solidFill>
                <a:latin typeface="Roboto" panose="02000000000000000000" pitchFamily="2" charset="0"/>
              </a:rPr>
              <a:t>continuu</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regiunea</a:t>
            </a:r>
            <a:r>
              <a:rPr lang="ro-RO" dirty="0">
                <a:solidFill>
                  <a:srgbClr val="3C4043"/>
                </a:solidFill>
                <a:latin typeface="Roboto" panose="02000000000000000000" pitchFamily="2" charset="0"/>
              </a:rPr>
              <a:t> intrinsecă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Acest</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lucru</a:t>
            </a:r>
            <a:r>
              <a:rPr lang="en-US" dirty="0">
                <a:solidFill>
                  <a:srgbClr val="3C4043"/>
                </a:solidFill>
                <a:latin typeface="Roboto" panose="02000000000000000000" pitchFamily="2" charset="0"/>
              </a:rPr>
              <a:t> reduce </a:t>
            </a:r>
            <a:r>
              <a:rPr lang="en-US" dirty="0" err="1">
                <a:solidFill>
                  <a:srgbClr val="3C4043"/>
                </a:solidFill>
                <a:latin typeface="Roboto" panose="02000000000000000000" pitchFamily="2" charset="0"/>
              </a:rPr>
              <a:t>rezistența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directă</a:t>
            </a:r>
            <a:r>
              <a:rPr lang="en-US" dirty="0">
                <a:solidFill>
                  <a:srgbClr val="3C4043"/>
                </a:solidFill>
                <a:latin typeface="Roboto" panose="02000000000000000000" pitchFamily="2" charset="0"/>
              </a:rPr>
              <a:t> a </a:t>
            </a:r>
            <a:r>
              <a:rPr lang="en-US" dirty="0" err="1">
                <a:solidFill>
                  <a:srgbClr val="3C4043"/>
                </a:solidFill>
                <a:latin typeface="Roboto" panose="02000000000000000000" pitchFamily="2" charset="0"/>
              </a:rPr>
              <a:t>diodei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și</a:t>
            </a:r>
            <a:r>
              <a:rPr lang="en-US" dirty="0">
                <a:solidFill>
                  <a:srgbClr val="3C4043"/>
                </a:solidFill>
                <a:latin typeface="Roboto" panose="02000000000000000000" pitchFamily="2" charset="0"/>
              </a:rPr>
              <a:t> se </a:t>
            </a:r>
            <a:r>
              <a:rPr lang="en-US" dirty="0" err="1">
                <a:solidFill>
                  <a:srgbClr val="3C4043"/>
                </a:solidFill>
                <a:latin typeface="Roboto" panose="02000000000000000000" pitchFamily="2" charset="0"/>
              </a:rPr>
              <a:t>comportă</a:t>
            </a:r>
            <a:r>
              <a:rPr lang="en-US" dirty="0">
                <a:solidFill>
                  <a:srgbClr val="3C4043"/>
                </a:solidFill>
                <a:latin typeface="Roboto" panose="02000000000000000000" pitchFamily="2" charset="0"/>
              </a:rPr>
              <a:t> ca o </a:t>
            </a:r>
            <a:r>
              <a:rPr lang="en-US" dirty="0" err="1">
                <a:solidFill>
                  <a:srgbClr val="3C4043"/>
                </a:solidFill>
                <a:latin typeface="Roboto" panose="02000000000000000000" pitchFamily="2" charset="0"/>
              </a:rPr>
              <a:t>rezistență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variabilă</a:t>
            </a:r>
            <a:r>
              <a:rPr lang="en-US" dirty="0">
                <a:solidFill>
                  <a:srgbClr val="3C4043"/>
                </a:solidFill>
                <a:latin typeface="Roboto" panose="02000000000000000000" pitchFamily="2" charset="0"/>
              </a:rPr>
              <a:t>. </a:t>
            </a:r>
            <a:endParaRPr lang="ro-RO" dirty="0">
              <a:solidFill>
                <a:srgbClr val="3C4043"/>
              </a:solidFill>
              <a:latin typeface="Roboto" panose="02000000000000000000" pitchFamily="2" charset="0"/>
            </a:endParaRPr>
          </a:p>
          <a:p>
            <a:r>
              <a:rPr lang="en-US" dirty="0" err="1">
                <a:solidFill>
                  <a:srgbClr val="3C4043"/>
                </a:solidFill>
                <a:latin typeface="Roboto" panose="02000000000000000000" pitchFamily="2" charset="0"/>
              </a:rPr>
              <a:t>Purtătorii</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sarcină</a:t>
            </a:r>
            <a:r>
              <a:rPr lang="en-US" dirty="0">
                <a:solidFill>
                  <a:srgbClr val="3C4043"/>
                </a:solidFill>
                <a:latin typeface="Roboto" panose="02000000000000000000" pitchFamily="2" charset="0"/>
              </a:rPr>
              <a:t> care </a:t>
            </a:r>
            <a:r>
              <a:rPr lang="en-US" dirty="0" err="1">
                <a:solidFill>
                  <a:srgbClr val="3C4043"/>
                </a:solidFill>
                <a:latin typeface="Roboto" panose="02000000000000000000" pitchFamily="2" charset="0"/>
              </a:rPr>
              <a:t>intră</a:t>
            </a:r>
            <a:r>
              <a:rPr lang="en-US" dirty="0">
                <a:solidFill>
                  <a:srgbClr val="3C4043"/>
                </a:solidFill>
                <a:latin typeface="Roboto" panose="02000000000000000000" pitchFamily="2" charset="0"/>
              </a:rPr>
              <a:t> din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P </a:t>
            </a:r>
            <a:r>
              <a:rPr lang="en-US" dirty="0" err="1">
                <a:solidFill>
                  <a:srgbClr val="3C4043"/>
                </a:solidFill>
                <a:latin typeface="Roboto" panose="02000000000000000000" pitchFamily="2" charset="0"/>
              </a:rPr>
              <a:t>și</a:t>
            </a:r>
            <a:r>
              <a:rPr lang="en-US" dirty="0">
                <a:solidFill>
                  <a:srgbClr val="3C4043"/>
                </a:solidFill>
                <a:latin typeface="Roboto" panose="02000000000000000000" pitchFamily="2" charset="0"/>
              </a:rPr>
              <a:t> N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a:t>
            </a:r>
            <a:r>
              <a:rPr lang="en-US" b="1" i="1" dirty="0" err="1">
                <a:solidFill>
                  <a:srgbClr val="3C4043"/>
                </a:solidFill>
                <a:latin typeface="Roboto" panose="02000000000000000000" pitchFamily="2" charset="0"/>
              </a:rPr>
              <a:t>i</a:t>
            </a:r>
            <a:r>
              <a:rPr lang="en-US" dirty="0">
                <a:solidFill>
                  <a:srgbClr val="3C4043"/>
                </a:solidFill>
                <a:latin typeface="Roboto" panose="02000000000000000000" pitchFamily="2" charset="0"/>
              </a:rPr>
              <a:t> nu </a:t>
            </a:r>
            <a:r>
              <a:rPr lang="ro-RO" dirty="0">
                <a:solidFill>
                  <a:srgbClr val="3C4043"/>
                </a:solidFill>
                <a:latin typeface="Roboto" panose="02000000000000000000" pitchFamily="2" charset="0"/>
              </a:rPr>
              <a:t>recombină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imediat</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intrinsecă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Cantitatea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finită</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sarcină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stocată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intrinsecă</a:t>
            </a:r>
            <a:r>
              <a:rPr lang="en-US" dirty="0">
                <a:solidFill>
                  <a:srgbClr val="3C4043"/>
                </a:solidFill>
                <a:latin typeface="Roboto" panose="02000000000000000000" pitchFamily="2" charset="0"/>
              </a:rPr>
              <a:t> le </a:t>
            </a:r>
            <a:r>
              <a:rPr lang="en-US" dirty="0" err="1">
                <a:solidFill>
                  <a:srgbClr val="3C4043"/>
                </a:solidFill>
                <a:latin typeface="Roboto" panose="02000000000000000000" pitchFamily="2" charset="0"/>
              </a:rPr>
              <a:t>scade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rezistivitatea</a:t>
            </a:r>
            <a:r>
              <a:rPr lang="en-US" dirty="0">
                <a:solidFill>
                  <a:srgbClr val="3C4043"/>
                </a:solidFill>
                <a:latin typeface="Roboto" panose="02000000000000000000" pitchFamily="2" charset="0"/>
              </a:rPr>
              <a:t>. </a:t>
            </a:r>
            <a:endParaRPr lang="ro-RO" dirty="0">
              <a:solidFill>
                <a:srgbClr val="3C4043"/>
              </a:solidFill>
              <a:latin typeface="Roboto" panose="02000000000000000000" pitchFamily="2" charset="0"/>
            </a:endParaRPr>
          </a:p>
          <a:p>
            <a:pPr marL="0" indent="0">
              <a:buNone/>
            </a:pPr>
            <a:r>
              <a:rPr lang="ro-RO"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Considerăm</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că</a:t>
            </a:r>
            <a:r>
              <a:rPr lang="en-US" dirty="0">
                <a:solidFill>
                  <a:srgbClr val="3C4043"/>
                </a:solidFill>
                <a:latin typeface="Roboto" panose="02000000000000000000" pitchFamily="2" charset="0"/>
              </a:rPr>
              <a:t> </a:t>
            </a:r>
            <a:r>
              <a:rPr lang="en-US" b="1" dirty="0">
                <a:solidFill>
                  <a:srgbClr val="3C4043"/>
                </a:solidFill>
                <a:latin typeface="Roboto" panose="02000000000000000000" pitchFamily="2" charset="0"/>
              </a:rPr>
              <a:t>Q</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cantitatea</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sarcină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stocată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epuizare</a:t>
            </a:r>
            <a:r>
              <a:rPr lang="en-US" dirty="0">
                <a:solidFill>
                  <a:srgbClr val="3C4043"/>
                </a:solidFill>
                <a:latin typeface="Roboto" panose="02000000000000000000" pitchFamily="2" charset="0"/>
              </a:rPr>
              <a:t>. </a:t>
            </a:r>
            <a:endParaRPr lang="ro-RO" dirty="0">
              <a:solidFill>
                <a:srgbClr val="3C4043"/>
              </a:solidFill>
              <a:latin typeface="Roboto" panose="02000000000000000000" pitchFamily="2" charset="0"/>
            </a:endParaRPr>
          </a:p>
          <a:p>
            <a:pPr marL="0" indent="0">
              <a:buNone/>
            </a:pPr>
            <a:r>
              <a:rPr lang="ro-RO" dirty="0">
                <a:solidFill>
                  <a:srgbClr val="3C4043"/>
                </a:solidFill>
                <a:latin typeface="Roboto" panose="02000000000000000000" pitchFamily="2" charset="0"/>
              </a:rPr>
              <a:t>       </a:t>
            </a:r>
            <a:r>
              <a:rPr lang="el-GR" b="1" dirty="0">
                <a:solidFill>
                  <a:srgbClr val="3C4043"/>
                </a:solidFill>
                <a:latin typeface="Roboto" panose="02000000000000000000" pitchFamily="2" charset="0"/>
              </a:rPr>
              <a:t>τ</a:t>
            </a:r>
            <a:r>
              <a:rPr lang="el-GR"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timpul</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folosit</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pentru</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recombinarea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sarcinilor</a:t>
            </a:r>
            <a:r>
              <a:rPr lang="en-US" dirty="0">
                <a:solidFill>
                  <a:srgbClr val="3C4043"/>
                </a:solidFill>
                <a:latin typeface="Roboto" panose="02000000000000000000" pitchFamily="2" charset="0"/>
              </a:rPr>
              <a:t>. </a:t>
            </a:r>
            <a:endParaRPr lang="ro-RO" dirty="0">
              <a:solidFill>
                <a:srgbClr val="3C4043"/>
              </a:solidFill>
              <a:latin typeface="Roboto" panose="02000000000000000000" pitchFamily="2" charset="0"/>
            </a:endParaRPr>
          </a:p>
          <a:p>
            <a:pPr marL="0" indent="0">
              <a:buNone/>
            </a:pPr>
            <a:r>
              <a:rPr lang="ro-RO"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Cantitatea</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sarcini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stocate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intrinsecă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depinde</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timpul</a:t>
            </a:r>
            <a:r>
              <a:rPr lang="en-US" dirty="0">
                <a:solidFill>
                  <a:srgbClr val="3C4043"/>
                </a:solidFill>
                <a:latin typeface="Roboto" panose="02000000000000000000" pitchFamily="2" charset="0"/>
              </a:rPr>
              <a:t> lor de </a:t>
            </a:r>
            <a:r>
              <a:rPr lang="en-US" dirty="0" err="1">
                <a:solidFill>
                  <a:srgbClr val="3C4043"/>
                </a:solidFill>
                <a:latin typeface="Roboto" panose="02000000000000000000" pitchFamily="2" charset="0"/>
              </a:rPr>
              <a:t>recombinare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Curentul</a:t>
            </a:r>
            <a:r>
              <a:rPr lang="en-US" dirty="0">
                <a:solidFill>
                  <a:srgbClr val="3C4043"/>
                </a:solidFill>
                <a:latin typeface="Roboto" panose="02000000000000000000" pitchFamily="2" charset="0"/>
              </a:rPr>
              <a:t> direct </a:t>
            </a:r>
            <a:r>
              <a:rPr lang="en-US" dirty="0" err="1">
                <a:solidFill>
                  <a:srgbClr val="3C4043"/>
                </a:solidFill>
                <a:latin typeface="Roboto" panose="02000000000000000000" pitchFamily="2" charset="0"/>
              </a:rPr>
              <a:t>începe</a:t>
            </a:r>
            <a:r>
              <a:rPr lang="en-US" dirty="0">
                <a:solidFill>
                  <a:srgbClr val="3C4043"/>
                </a:solidFill>
                <a:latin typeface="Roboto" panose="02000000000000000000" pitchFamily="2" charset="0"/>
              </a:rPr>
              <a:t> să </a:t>
            </a:r>
            <a:r>
              <a:rPr lang="en-US" dirty="0" err="1">
                <a:solidFill>
                  <a:srgbClr val="3C4043"/>
                </a:solidFill>
                <a:latin typeface="Roboto" panose="02000000000000000000" pitchFamily="2" charset="0"/>
              </a:rPr>
              <a:t>curgă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I.</a:t>
            </a:r>
            <a:endParaRPr lang="ro-RO" dirty="0">
              <a:solidFill>
                <a:srgbClr val="3C4043"/>
              </a:solidFill>
              <a:latin typeface="Roboto" panose="02000000000000000000" pitchFamily="2" charset="0"/>
            </a:endParaRPr>
          </a:p>
          <a:p>
            <a:pPr marL="0" indent="0">
              <a:buNone/>
            </a:pPr>
            <a:r>
              <a:rPr lang="ro-RO" dirty="0">
                <a:solidFill>
                  <a:srgbClr val="3C4043"/>
                </a:solidFill>
                <a:latin typeface="Roboto" panose="02000000000000000000" pitchFamily="2" charset="0"/>
              </a:rPr>
              <a:t>         I</a:t>
            </a:r>
            <a:r>
              <a:rPr lang="ro-RO" sz="1200" dirty="0">
                <a:solidFill>
                  <a:srgbClr val="3C4043"/>
                </a:solidFill>
                <a:latin typeface="Roboto" panose="02000000000000000000" pitchFamily="2" charset="0"/>
              </a:rPr>
              <a:t>F</a:t>
            </a:r>
            <a:r>
              <a:rPr lang="ro-RO" dirty="0">
                <a:solidFill>
                  <a:srgbClr val="3C4043"/>
                </a:solidFill>
                <a:latin typeface="Roboto" panose="02000000000000000000" pitchFamily="2" charset="0"/>
              </a:rPr>
              <a:t> – curentul direct, </a:t>
            </a:r>
            <a:r>
              <a:rPr lang="en-US" dirty="0">
                <a:solidFill>
                  <a:srgbClr val="3C4043"/>
                </a:solidFill>
                <a:latin typeface="Roboto" panose="02000000000000000000" pitchFamily="2" charset="0"/>
              </a:rPr>
              <a:t>τ</a:t>
            </a:r>
            <a:r>
              <a:rPr lang="ro-RO" dirty="0">
                <a:solidFill>
                  <a:srgbClr val="3C4043"/>
                </a:solidFill>
                <a:latin typeface="Roboto" panose="02000000000000000000" pitchFamily="2" charset="0"/>
              </a:rPr>
              <a:t>- timpul de recombinare</a:t>
            </a:r>
          </a:p>
          <a:p>
            <a:pPr marL="0" indent="0">
              <a:buNone/>
            </a:pPr>
            <a:r>
              <a:rPr lang="ro-RO" dirty="0">
                <a:solidFill>
                  <a:srgbClr val="3C4043"/>
                </a:solidFill>
                <a:latin typeface="Roboto" panose="02000000000000000000" pitchFamily="2" charset="0"/>
              </a:rPr>
              <a:t>          Rezistența </a:t>
            </a:r>
            <a:r>
              <a:rPr lang="ro-RO" dirty="0" err="1">
                <a:solidFill>
                  <a:srgbClr val="3C4043"/>
                </a:solidFill>
                <a:latin typeface="Roboto" panose="02000000000000000000" pitchFamily="2" charset="0"/>
              </a:rPr>
              <a:t>Rs</a:t>
            </a:r>
            <a:r>
              <a:rPr lang="ro-RO" dirty="0">
                <a:solidFill>
                  <a:srgbClr val="3C4043"/>
                </a:solidFill>
                <a:latin typeface="Roboto" panose="02000000000000000000" pitchFamily="2" charset="0"/>
              </a:rPr>
              <a:t> la curent direct este invers proporțională cantității de sarcini Q stocate in regiunea intrinsecă</a:t>
            </a:r>
          </a:p>
          <a:p>
            <a:endParaRPr lang="ro-RO" dirty="0">
              <a:solidFill>
                <a:srgbClr val="3C4043"/>
              </a:solidFill>
              <a:latin typeface="Roboto" panose="02000000000000000000" pitchFamily="2" charset="0"/>
            </a:endParaRPr>
          </a:p>
          <a:p>
            <a:endParaRPr lang="en-US" dirty="0">
              <a:solidFill>
                <a:srgbClr val="3C4043"/>
              </a:solidFill>
              <a:latin typeface="Roboto" panose="02000000000000000000" pitchFamily="2" charset="0"/>
            </a:endParaRPr>
          </a:p>
          <a:p>
            <a:r>
              <a:rPr lang="en-US" dirty="0">
                <a:solidFill>
                  <a:srgbClr val="3C4043"/>
                </a:solidFill>
                <a:latin typeface="Roboto" panose="02000000000000000000" pitchFamily="2" charset="0"/>
              </a:rPr>
              <a:t>μ – electron mobility</a:t>
            </a:r>
          </a:p>
          <a:p>
            <a:r>
              <a:rPr lang="en-US" dirty="0">
                <a:solidFill>
                  <a:srgbClr val="3C4043"/>
                </a:solidFill>
                <a:latin typeface="Roboto" panose="02000000000000000000" pitchFamily="2" charset="0"/>
              </a:rPr>
              <a:t>μ0 – hole mobility</a:t>
            </a:r>
            <a:endParaRPr lang="ro-RO" dirty="0">
              <a:solidFill>
                <a:srgbClr val="3C4043"/>
              </a:solidFill>
              <a:latin typeface="Roboto" panose="02000000000000000000" pitchFamily="2" charset="0"/>
            </a:endParaRPr>
          </a:p>
          <a:p>
            <a:endParaRPr lang="ro-RO" dirty="0">
              <a:solidFill>
                <a:srgbClr val="3C4043"/>
              </a:solidFill>
              <a:latin typeface="Roboto" panose="02000000000000000000" pitchFamily="2" charset="0"/>
            </a:endParaRPr>
          </a:p>
          <a:p>
            <a:pPr marL="0" indent="0">
              <a:buNone/>
            </a:pPr>
            <a:r>
              <a:rPr lang="ro-RO" dirty="0"/>
              <a:t>               </a:t>
            </a:r>
            <a:r>
              <a:rPr lang="en-US" dirty="0"/>
              <a:t>Din </a:t>
            </a:r>
            <a:r>
              <a:rPr lang="en-US" dirty="0" err="1"/>
              <a:t>aceste</a:t>
            </a:r>
            <a:r>
              <a:rPr lang="en-US" dirty="0"/>
              <a:t> </a:t>
            </a:r>
            <a:r>
              <a:rPr lang="en-US" dirty="0" err="1"/>
              <a:t>ecuații</a:t>
            </a:r>
            <a:r>
              <a:rPr lang="en-US" dirty="0"/>
              <a:t> </a:t>
            </a:r>
            <a:r>
              <a:rPr lang="en-US" dirty="0" err="1"/>
              <a:t>obținem</a:t>
            </a:r>
            <a:r>
              <a:rPr lang="en-US" dirty="0"/>
              <a:t> </a:t>
            </a:r>
            <a:r>
              <a:rPr lang="en-US" dirty="0" err="1"/>
              <a:t>că</a:t>
            </a:r>
            <a:endParaRPr lang="en-US" dirty="0"/>
          </a:p>
          <a:p>
            <a:endParaRPr lang="en-US" dirty="0"/>
          </a:p>
          <a:p>
            <a:pPr marL="0" indent="0">
              <a:buNone/>
            </a:pPr>
            <a:r>
              <a:rPr lang="ro-RO" dirty="0"/>
              <a:t>                 </a:t>
            </a:r>
            <a:r>
              <a:rPr lang="en-US" dirty="0" err="1"/>
              <a:t>Unde</a:t>
            </a:r>
            <a:r>
              <a:rPr lang="en-US" dirty="0"/>
              <a:t> </a:t>
            </a:r>
            <a:r>
              <a:rPr lang="en-US" b="1" dirty="0">
                <a:solidFill>
                  <a:srgbClr val="FF0000"/>
                </a:solidFill>
              </a:rPr>
              <a:t>w</a:t>
            </a:r>
            <a:r>
              <a:rPr lang="en-US" dirty="0"/>
              <a:t> – </a:t>
            </a:r>
            <a:r>
              <a:rPr lang="en-US" dirty="0" err="1"/>
              <a:t>lățimea</a:t>
            </a:r>
            <a:r>
              <a:rPr lang="en-US" dirty="0"/>
              <a:t> </a:t>
            </a:r>
            <a:r>
              <a:rPr lang="en-US" dirty="0" err="1"/>
              <a:t>regiunii</a:t>
            </a:r>
            <a:r>
              <a:rPr lang="en-US" dirty="0"/>
              <a:t> </a:t>
            </a:r>
            <a:r>
              <a:rPr lang="en-US" dirty="0" err="1"/>
              <a:t>sărăcite</a:t>
            </a:r>
            <a:r>
              <a:rPr lang="en-US" dirty="0"/>
              <a:t>, care </a:t>
            </a:r>
            <a:r>
              <a:rPr lang="en-US" dirty="0" err="1"/>
              <a:t>dicteaza</a:t>
            </a:r>
            <a:r>
              <a:rPr lang="en-US" dirty="0"/>
              <a:t> major </a:t>
            </a:r>
            <a:r>
              <a:rPr lang="en-US" dirty="0" err="1"/>
              <a:t>rezisten’a</a:t>
            </a:r>
            <a:endParaRPr lang="en-US" dirty="0"/>
          </a:p>
          <a:p>
            <a:endParaRPr lang="en-US" dirty="0"/>
          </a:p>
        </p:txBody>
      </p:sp>
      <p:pic>
        <p:nvPicPr>
          <p:cNvPr id="4" name="Imagine 3">
            <a:extLst>
              <a:ext uri="{FF2B5EF4-FFF2-40B4-BE49-F238E27FC236}">
                <a16:creationId xmlns:a16="http://schemas.microsoft.com/office/drawing/2014/main" id="{ABDAB41F-7FEB-C82A-7FCA-A34A900DEEFF}"/>
              </a:ext>
            </a:extLst>
          </p:cNvPr>
          <p:cNvPicPr>
            <a:picLocks noChangeAspect="1"/>
          </p:cNvPicPr>
          <p:nvPr/>
        </p:nvPicPr>
        <p:blipFill>
          <a:blip r:embed="rId2"/>
          <a:stretch>
            <a:fillRect/>
          </a:stretch>
        </p:blipFill>
        <p:spPr>
          <a:xfrm>
            <a:off x="5803844" y="3429000"/>
            <a:ext cx="2266950" cy="533400"/>
          </a:xfrm>
          <a:prstGeom prst="rect">
            <a:avLst/>
          </a:prstGeom>
        </p:spPr>
      </p:pic>
      <p:pic>
        <p:nvPicPr>
          <p:cNvPr id="5" name="Imagine 4">
            <a:extLst>
              <a:ext uri="{FF2B5EF4-FFF2-40B4-BE49-F238E27FC236}">
                <a16:creationId xmlns:a16="http://schemas.microsoft.com/office/drawing/2014/main" id="{E66DB224-3586-AABC-7998-489D53187C96}"/>
              </a:ext>
            </a:extLst>
          </p:cNvPr>
          <p:cNvPicPr>
            <a:picLocks noChangeAspect="1"/>
          </p:cNvPicPr>
          <p:nvPr/>
        </p:nvPicPr>
        <p:blipFill>
          <a:blip r:embed="rId3"/>
          <a:stretch>
            <a:fillRect/>
          </a:stretch>
        </p:blipFill>
        <p:spPr>
          <a:xfrm>
            <a:off x="3409425" y="3962400"/>
            <a:ext cx="3864690" cy="821536"/>
          </a:xfrm>
          <a:prstGeom prst="rect">
            <a:avLst/>
          </a:prstGeom>
        </p:spPr>
      </p:pic>
      <p:pic>
        <p:nvPicPr>
          <p:cNvPr id="6" name="Imagine 5">
            <a:extLst>
              <a:ext uri="{FF2B5EF4-FFF2-40B4-BE49-F238E27FC236}">
                <a16:creationId xmlns:a16="http://schemas.microsoft.com/office/drawing/2014/main" id="{98485AF6-DBBD-122D-15C6-C32E4A6F2959}"/>
              </a:ext>
            </a:extLst>
          </p:cNvPr>
          <p:cNvPicPr>
            <a:picLocks noChangeAspect="1"/>
          </p:cNvPicPr>
          <p:nvPr/>
        </p:nvPicPr>
        <p:blipFill>
          <a:blip r:embed="rId4"/>
          <a:stretch>
            <a:fillRect/>
          </a:stretch>
        </p:blipFill>
        <p:spPr>
          <a:xfrm>
            <a:off x="5659754" y="5436558"/>
            <a:ext cx="2555130" cy="855785"/>
          </a:xfrm>
          <a:prstGeom prst="rect">
            <a:avLst/>
          </a:prstGeom>
        </p:spPr>
      </p:pic>
      <p:pic>
        <p:nvPicPr>
          <p:cNvPr id="10" name="Imagine 9">
            <a:extLst>
              <a:ext uri="{FF2B5EF4-FFF2-40B4-BE49-F238E27FC236}">
                <a16:creationId xmlns:a16="http://schemas.microsoft.com/office/drawing/2014/main" id="{5BB6AC82-7145-35DD-E8BF-F33774325296}"/>
              </a:ext>
            </a:extLst>
          </p:cNvPr>
          <p:cNvPicPr>
            <a:picLocks noChangeAspect="1"/>
          </p:cNvPicPr>
          <p:nvPr/>
        </p:nvPicPr>
        <p:blipFill>
          <a:blip r:embed="rId5"/>
          <a:stretch>
            <a:fillRect/>
          </a:stretch>
        </p:blipFill>
        <p:spPr>
          <a:xfrm>
            <a:off x="10069700" y="4628637"/>
            <a:ext cx="1663706" cy="1663706"/>
          </a:xfrm>
          <a:prstGeom prst="rect">
            <a:avLst/>
          </a:prstGeom>
        </p:spPr>
      </p:pic>
    </p:spTree>
    <p:extLst>
      <p:ext uri="{BB962C8B-B14F-4D97-AF65-F5344CB8AC3E}">
        <p14:creationId xmlns:p14="http://schemas.microsoft.com/office/powerpoint/2010/main" val="4001397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2133601" y="609600"/>
            <a:ext cx="6348413" cy="838200"/>
          </a:xfrm>
        </p:spPr>
        <p:txBody>
          <a:bodyPr>
            <a:normAutofit fontScale="90000"/>
          </a:bodyPr>
          <a:lstStyle/>
          <a:p>
            <a:r>
              <a:rPr lang="ro-RO" altLang="en-US">
                <a:solidFill>
                  <a:schemeClr val="tx1"/>
                </a:solidFill>
              </a:rPr>
              <a:t>Compararea cu dioda Gunn</a:t>
            </a:r>
            <a:endParaRPr lang="en-GB" altLang="en-US">
              <a:solidFill>
                <a:schemeClr val="tx1"/>
              </a:solidFill>
            </a:endParaRPr>
          </a:p>
        </p:txBody>
      </p:sp>
      <p:sp>
        <p:nvSpPr>
          <p:cNvPr id="165891" name="Content Placeholder 2"/>
          <p:cNvSpPr>
            <a:spLocks noGrp="1"/>
          </p:cNvSpPr>
          <p:nvPr>
            <p:ph idx="1"/>
          </p:nvPr>
        </p:nvSpPr>
        <p:spPr>
          <a:xfrm>
            <a:off x="1752601" y="1371600"/>
            <a:ext cx="9995262" cy="3881438"/>
          </a:xfrm>
        </p:spPr>
        <p:txBody>
          <a:bodyPr>
            <a:normAutofit/>
          </a:bodyPr>
          <a:lstStyle/>
          <a:p>
            <a:r>
              <a:rPr lang="ro-RO" altLang="en-US" dirty="0"/>
              <a:t>TED generează microunde frecvențe radio cu putere relativă joasă</a:t>
            </a:r>
          </a:p>
          <a:p>
            <a:r>
              <a:rPr lang="ro-RO" altLang="en-US" dirty="0"/>
              <a:t>TED nu are p-n joncțiune, astfel frecvența este funcție de sarcină și de frecvența intrinsecă a dispozitivului</a:t>
            </a:r>
          </a:p>
          <a:p>
            <a:r>
              <a:rPr lang="ro-RO" altLang="en-US" dirty="0"/>
              <a:t>TRAPATT permite comutarea foarte rapidă (nanosecunde)  a curenților înalți</a:t>
            </a:r>
          </a:p>
          <a:p>
            <a:r>
              <a:rPr lang="ro-RO" altLang="en-US" dirty="0"/>
              <a:t>Puterea TRAPATT – 1,2 kW la 1,2 GHz</a:t>
            </a:r>
          </a:p>
          <a:p>
            <a:r>
              <a:rPr lang="ro-RO" altLang="en-US" dirty="0"/>
              <a:t>Eficiența maximă 75% la 0,6 GHz</a:t>
            </a:r>
          </a:p>
          <a:p>
            <a:r>
              <a:rPr lang="ro-RO" altLang="en-US" dirty="0"/>
              <a:t>Frecvența operare 0,5 GHz – 50 GHz</a:t>
            </a:r>
          </a:p>
          <a:p>
            <a:r>
              <a:rPr lang="ro-RO" altLang="en-US" dirty="0"/>
              <a:t>Dezavantaj al TRAPATT – zgomotul – cca 30 dB</a:t>
            </a:r>
            <a:endParaRPr lang="en-GB" altLang="en-US" dirty="0"/>
          </a:p>
        </p:txBody>
      </p:sp>
    </p:spTree>
    <p:extLst>
      <p:ext uri="{BB962C8B-B14F-4D97-AF65-F5344CB8AC3E}">
        <p14:creationId xmlns:p14="http://schemas.microsoft.com/office/powerpoint/2010/main" val="2299531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4267200" y="381000"/>
            <a:ext cx="2286000" cy="609600"/>
          </a:xfrm>
        </p:spPr>
        <p:txBody>
          <a:bodyPr>
            <a:normAutofit fontScale="90000"/>
          </a:bodyPr>
          <a:lstStyle/>
          <a:p>
            <a:r>
              <a:rPr lang="ro-RO" altLang="en-US">
                <a:solidFill>
                  <a:schemeClr val="tx1"/>
                </a:solidFill>
              </a:rPr>
              <a:t>Aplicații</a:t>
            </a:r>
            <a:endParaRPr lang="en-GB" altLang="en-US">
              <a:solidFill>
                <a:schemeClr val="tx1"/>
              </a:solidFill>
            </a:endParaRPr>
          </a:p>
        </p:txBody>
      </p:sp>
      <p:sp>
        <p:nvSpPr>
          <p:cNvPr id="166915" name="Content Placeholder 2"/>
          <p:cNvSpPr>
            <a:spLocks noGrp="1"/>
          </p:cNvSpPr>
          <p:nvPr>
            <p:ph idx="1"/>
          </p:nvPr>
        </p:nvSpPr>
        <p:spPr>
          <a:xfrm>
            <a:off x="2057401" y="1143000"/>
            <a:ext cx="6348413" cy="5257800"/>
          </a:xfrm>
        </p:spPr>
        <p:txBody>
          <a:bodyPr/>
          <a:lstStyle/>
          <a:p>
            <a:r>
              <a:rPr lang="ro-RO" altLang="en-US"/>
              <a:t>Radare Doppler de putere mică sau oscilatoare locale pentru radare</a:t>
            </a:r>
          </a:p>
          <a:p>
            <a:r>
              <a:rPr lang="ro-RO" altLang="en-US"/>
              <a:t>Sisteme de aterizare avia</a:t>
            </a:r>
          </a:p>
          <a:p>
            <a:r>
              <a:rPr lang="ro-RO" altLang="en-US"/>
              <a:t>Altimetre radio</a:t>
            </a:r>
          </a:p>
          <a:p>
            <a:r>
              <a:rPr lang="ro-RO" altLang="en-US"/>
              <a:t>Tranmițătoare de pusluri în banda S pentrusisteme de radar cu matrice de fază</a:t>
            </a:r>
            <a:endParaRPr lang="en-GB" altLang="en-US"/>
          </a:p>
        </p:txBody>
      </p:sp>
      <p:pic>
        <p:nvPicPr>
          <p:cNvPr id="166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352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627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5273139"/>
              </p:ext>
            </p:extLst>
          </p:nvPr>
        </p:nvGraphicFramePr>
        <p:xfrm>
          <a:off x="740228" y="60960"/>
          <a:ext cx="10147904" cy="6797041"/>
        </p:xfrm>
        <a:graphic>
          <a:graphicData uri="http://schemas.openxmlformats.org/drawingml/2006/table">
            <a:tbl>
              <a:tblPr/>
              <a:tblGrid>
                <a:gridCol w="2172742">
                  <a:extLst>
                    <a:ext uri="{9D8B030D-6E8A-4147-A177-3AD203B41FA5}">
                      <a16:colId xmlns:a16="http://schemas.microsoft.com/office/drawing/2014/main" val="20000"/>
                    </a:ext>
                  </a:extLst>
                </a:gridCol>
                <a:gridCol w="2807248">
                  <a:extLst>
                    <a:ext uri="{9D8B030D-6E8A-4147-A177-3AD203B41FA5}">
                      <a16:colId xmlns:a16="http://schemas.microsoft.com/office/drawing/2014/main" val="20001"/>
                    </a:ext>
                  </a:extLst>
                </a:gridCol>
                <a:gridCol w="2583957">
                  <a:extLst>
                    <a:ext uri="{9D8B030D-6E8A-4147-A177-3AD203B41FA5}">
                      <a16:colId xmlns:a16="http://schemas.microsoft.com/office/drawing/2014/main" val="20002"/>
                    </a:ext>
                  </a:extLst>
                </a:gridCol>
                <a:gridCol w="2583957">
                  <a:extLst>
                    <a:ext uri="{9D8B030D-6E8A-4147-A177-3AD203B41FA5}">
                      <a16:colId xmlns:a16="http://schemas.microsoft.com/office/drawing/2014/main" val="20003"/>
                    </a:ext>
                  </a:extLst>
                </a:gridCol>
              </a:tblGrid>
              <a:tr h="253069">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o-MD"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Marcarea abreviată</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903272"/>
                      </a:solidFill>
                      <a:prstDash val="solid"/>
                      <a:round/>
                      <a:headEnd type="none" w="med" len="med"/>
                      <a:tailEnd type="none" w="med" len="med"/>
                    </a:lnL>
                    <a:lnR w="12700" cap="flat" cmpd="sng" algn="ctr">
                      <a:solidFill>
                        <a:srgbClr val="403872"/>
                      </a:solidFill>
                      <a:prstDash val="solid"/>
                      <a:round/>
                      <a:headEnd type="none" w="med" len="med"/>
                      <a:tailEnd type="none" w="med" len="med"/>
                    </a:lnR>
                    <a:lnT w="12700" cap="flat" cmpd="sng" algn="ctr">
                      <a:solidFill>
                        <a:srgbClr val="903272"/>
                      </a:solidFill>
                      <a:prstDash val="solid"/>
                      <a:round/>
                      <a:headEnd type="none" w="med" len="med"/>
                      <a:tailEnd type="none" w="med" len="med"/>
                    </a:lnT>
                    <a:lnB w="12700" cap="flat" cmpd="sng" algn="ctr">
                      <a:solidFill>
                        <a:srgbClr val="9032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IMPATT Diode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03872"/>
                      </a:solidFill>
                      <a:prstDash val="solid"/>
                      <a:round/>
                      <a:headEnd type="none" w="med" len="med"/>
                      <a:tailEnd type="none" w="med" len="med"/>
                    </a:lnL>
                    <a:lnR w="12700" cap="flat" cmpd="sng" algn="ctr">
                      <a:solidFill>
                        <a:srgbClr val="103672"/>
                      </a:solidFill>
                      <a:prstDash val="solid"/>
                      <a:round/>
                      <a:headEnd type="none" w="med" len="med"/>
                      <a:tailEnd type="none" w="med" len="med"/>
                    </a:lnR>
                    <a:lnT w="12700" cap="flat" cmpd="sng" algn="ctr">
                      <a:solidFill>
                        <a:srgbClr val="403872"/>
                      </a:solidFill>
                      <a:prstDash val="solid"/>
                      <a:round/>
                      <a:headEnd type="none" w="med" len="med"/>
                      <a:tailEnd type="none" w="med" len="med"/>
                    </a:lnT>
                    <a:lnB w="12700" cap="flat" cmpd="sng" algn="ctr">
                      <a:solidFill>
                        <a:srgbClr val="B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TRAPATT Diode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3672"/>
                      </a:solidFill>
                      <a:prstDash val="solid"/>
                      <a:round/>
                      <a:headEnd type="none" w="med" len="med"/>
                      <a:tailEnd type="none" w="med" len="med"/>
                    </a:lnL>
                    <a:lnR w="12700" cap="flat" cmpd="sng" algn="ctr">
                      <a:solidFill>
                        <a:srgbClr val="D03772"/>
                      </a:solidFill>
                      <a:prstDash val="solid"/>
                      <a:round/>
                      <a:headEnd type="none" w="med" len="med"/>
                      <a:tailEnd type="none" w="med" len="med"/>
                    </a:lnR>
                    <a:lnT w="12700" cap="flat" cmpd="sng" algn="ctr">
                      <a:solidFill>
                        <a:srgbClr val="103672"/>
                      </a:solidFill>
                      <a:prstDash val="solid"/>
                      <a:round/>
                      <a:headEnd type="none" w="med" len="med"/>
                      <a:tailEnd type="none" w="med" len="med"/>
                    </a:lnT>
                    <a:lnB w="12700" cap="flat" cmpd="sng" algn="ctr">
                      <a:solidFill>
                        <a:srgbClr val="5832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BARITT Diode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D03772"/>
                      </a:solidFill>
                      <a:prstDash val="solid"/>
                      <a:round/>
                      <a:headEnd type="none" w="med" len="med"/>
                      <a:tailEnd type="none" w="med" len="med"/>
                    </a:lnL>
                    <a:lnR w="7620" cap="flat" cmpd="sng" algn="ctr">
                      <a:solidFill>
                        <a:srgbClr val="D03772"/>
                      </a:solidFill>
                      <a:prstDash val="solid"/>
                      <a:round/>
                      <a:headEnd type="none" w="med" len="med"/>
                      <a:tailEnd type="none" w="med" len="med"/>
                    </a:lnR>
                    <a:lnT w="12700" cap="flat" cmpd="sng" algn="ctr">
                      <a:solidFill>
                        <a:srgbClr val="D037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9098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Denumirea </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903272"/>
                      </a:solidFill>
                      <a:prstDash val="solid"/>
                      <a:round/>
                      <a:headEnd type="none" w="med" len="med"/>
                      <a:tailEnd type="none" w="med" len="med"/>
                    </a:lnL>
                    <a:lnR w="12700" cap="flat" cmpd="sng" algn="ctr">
                      <a:solidFill>
                        <a:srgbClr val="B03172"/>
                      </a:solidFill>
                      <a:prstDash val="solid"/>
                      <a:round/>
                      <a:headEnd type="none" w="med" len="med"/>
                      <a:tailEnd type="none" w="med" len="med"/>
                    </a:lnR>
                    <a:lnT w="12700" cap="flat" cmpd="sng" algn="ctr">
                      <a:solidFill>
                        <a:srgbClr val="903272"/>
                      </a:solidFill>
                      <a:prstDash val="solid"/>
                      <a:round/>
                      <a:headEnd type="none" w="med" len="med"/>
                      <a:tailEnd type="none" w="med" len="med"/>
                    </a:lnT>
                    <a:lnB w="12700" cap="flat" cmpd="sng" algn="ctr">
                      <a:solidFill>
                        <a:srgbClr val="10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Impact Ionisation Avalanche Transit Time</a:t>
                      </a:r>
                    </a:p>
                  </a:txBody>
                  <a:tcPr marL="22167" marR="22167" marT="11083" marB="11083" anchor="ctr" horzOverflow="overflow">
                    <a:lnL w="12700" cap="flat" cmpd="sng" algn="ctr">
                      <a:solidFill>
                        <a:srgbClr val="B03172"/>
                      </a:solidFill>
                      <a:prstDash val="solid"/>
                      <a:round/>
                      <a:headEnd type="none" w="med" len="med"/>
                      <a:tailEnd type="none" w="med" len="med"/>
                    </a:lnL>
                    <a:lnR w="12700" cap="flat" cmpd="sng" algn="ctr">
                      <a:solidFill>
                        <a:srgbClr val="583272"/>
                      </a:solidFill>
                      <a:prstDash val="solid"/>
                      <a:round/>
                      <a:headEnd type="none" w="med" len="med"/>
                      <a:tailEnd type="none" w="med" len="med"/>
                    </a:lnR>
                    <a:lnT w="12700" cap="flat" cmpd="sng" algn="ctr">
                      <a:solidFill>
                        <a:srgbClr val="B031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Trapped Plasma Avalanche Triggered Transit</a:t>
                      </a:r>
                    </a:p>
                  </a:txBody>
                  <a:tcPr marL="22167" marR="22167" marT="11083" marB="11083" anchor="ctr" horzOverflow="overflow">
                    <a:lnL w="12700" cap="flat" cmpd="sng" algn="ctr">
                      <a:solidFill>
                        <a:srgbClr val="5832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583272"/>
                      </a:solidFill>
                      <a:prstDash val="solid"/>
                      <a:round/>
                      <a:headEnd type="none" w="med" len="med"/>
                      <a:tailEnd type="none" w="med" len="med"/>
                    </a:lnT>
                    <a:lnB w="12700" cap="flat" cmpd="sng" algn="ctr">
                      <a:solidFill>
                        <a:srgbClr val="0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Barrier Injection Transit Time</a:t>
                      </a:r>
                    </a:p>
                  </a:txBody>
                  <a:tcPr marL="22167" marR="22167" marT="11083" marB="11083" anchor="ctr" horzOverflow="overflow">
                    <a:lnL w="12700" cap="flat" cmpd="sng" algn="ctr">
                      <a:solidFill>
                        <a:srgbClr val="482F72"/>
                      </a:solidFill>
                      <a:prstDash val="solid"/>
                      <a:round/>
                      <a:headEnd type="none" w="med" len="med"/>
                      <a:tailEnd type="none" w="med" len="med"/>
                    </a:lnL>
                    <a:lnR w="7620" cap="flat" cmpd="sng" algn="ctr">
                      <a:solidFill>
                        <a:srgbClr val="48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9686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Elaborat</a:t>
                      </a: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2F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102F72"/>
                      </a:solidFill>
                      <a:prstDash val="solid"/>
                      <a:round/>
                      <a:headEnd type="none" w="med" len="med"/>
                      <a:tailEnd type="none" w="med" len="med"/>
                    </a:lnT>
                    <a:lnB w="12700" cap="flat" cmpd="sng" algn="ctr">
                      <a:solidFill>
                        <a:srgbClr val="B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RL Johnston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1965</a:t>
                      </a: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0033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1834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HJ Prager</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1967</a:t>
                      </a:r>
                    </a:p>
                  </a:txBody>
                  <a:tcPr marL="22167" marR="22167" marT="11083" marB="11083" anchor="ctr" horzOverflow="overflow">
                    <a:lnL w="12700" cap="flat" cmpd="sng" algn="ctr">
                      <a:solidFill>
                        <a:srgbClr val="0033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0033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D J Coleman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1971</a:t>
                      </a:r>
                    </a:p>
                  </a:txBody>
                  <a:tcPr marL="22167" marR="22167" marT="11083" marB="11083" anchor="ctr" horzOverflow="overflow">
                    <a:lnL w="12700" cap="flat" cmpd="sng" algn="ctr">
                      <a:solidFill>
                        <a:srgbClr val="E03372"/>
                      </a:solidFill>
                      <a:prstDash val="solid"/>
                      <a:round/>
                      <a:headEnd type="none" w="med" len="med"/>
                      <a:tailEnd type="none" w="med" len="med"/>
                    </a:lnL>
                    <a:lnR w="7620" cap="flat" cmpd="sng" algn="ctr">
                      <a:solidFill>
                        <a:srgbClr val="E033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05278">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Frecvențe de operare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B03172"/>
                      </a:solidFill>
                      <a:prstDash val="solid"/>
                      <a:round/>
                      <a:headEnd type="none" w="med" len="med"/>
                      <a:tailEnd type="none" w="med" len="med"/>
                    </a:lnL>
                    <a:lnR w="12700" cap="flat" cmpd="sng" algn="ctr">
                      <a:solidFill>
                        <a:srgbClr val="183472"/>
                      </a:solidFill>
                      <a:prstDash val="solid"/>
                      <a:round/>
                      <a:headEnd type="none" w="med" len="med"/>
                      <a:tailEnd type="none" w="med" len="med"/>
                    </a:lnR>
                    <a:lnT w="12700" cap="flat" cmpd="sng" algn="ctr">
                      <a:solidFill>
                        <a:srgbClr val="B031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4GHz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200GHz</a:t>
                      </a:r>
                    </a:p>
                  </a:txBody>
                  <a:tcPr marL="22167" marR="22167" marT="11083" marB="11083" anchor="ctr" horzOverflow="overflow">
                    <a:lnL w="12700" cap="flat" cmpd="sng" algn="ctr">
                      <a:solidFill>
                        <a:srgbClr val="1834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183472"/>
                      </a:solidFill>
                      <a:prstDash val="solid"/>
                      <a:round/>
                      <a:headEnd type="none" w="med" len="med"/>
                      <a:tailEnd type="none" w="med" len="med"/>
                    </a:lnT>
                    <a:lnB w="12700" cap="flat" cmpd="sng" algn="ctr">
                      <a:solidFill>
                        <a:srgbClr val="10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 to 3GHz</a:t>
                      </a: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4031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1834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4GHz to 8GHz</a:t>
                      </a:r>
                    </a:p>
                  </a:txBody>
                  <a:tcPr marL="22167" marR="22167" marT="11083" marB="11083" anchor="ctr" horzOverflow="overflow">
                    <a:lnL w="12700" cap="flat" cmpd="sng" algn="ctr">
                      <a:solidFill>
                        <a:srgbClr val="403172"/>
                      </a:solidFill>
                      <a:prstDash val="solid"/>
                      <a:round/>
                      <a:headEnd type="none" w="med" len="med"/>
                      <a:tailEnd type="none" w="med" len="med"/>
                    </a:lnL>
                    <a:lnR w="7620" cap="flat" cmpd="sng" algn="ctr">
                      <a:solidFill>
                        <a:srgbClr val="4031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5832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05278">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Princip</a:t>
                      </a: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iu de operare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10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7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Multiplcarea prin avalanșă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2F72"/>
                      </a:solidFill>
                      <a:prstDash val="solid"/>
                      <a:round/>
                      <a:headEnd type="none" w="med" len="med"/>
                      <a:tailEnd type="none" w="med" len="med"/>
                    </a:lnL>
                    <a:lnR w="12700" cap="flat" cmpd="sng" algn="ctr">
                      <a:solidFill>
                        <a:srgbClr val="183472"/>
                      </a:solidFill>
                      <a:prstDash val="solid"/>
                      <a:round/>
                      <a:headEnd type="none" w="med" len="med"/>
                      <a:tailEnd type="none" w="med" len="med"/>
                    </a:lnR>
                    <a:lnT w="12700" cap="flat" cmpd="sng" algn="ctr">
                      <a:solidFill>
                        <a:srgbClr val="102F72"/>
                      </a:solidFill>
                      <a:prstDash val="solid"/>
                      <a:round/>
                      <a:headEnd type="none" w="med" len="med"/>
                      <a:tailEnd type="none" w="med" len="med"/>
                    </a:lnT>
                    <a:lnB w="12700" cap="flat" cmpd="sng" algn="ctr">
                      <a:solidFill>
                        <a:srgbClr val="6030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Plasma avalan</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șă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83472"/>
                      </a:solidFill>
                      <a:prstDash val="solid"/>
                      <a:round/>
                      <a:headEnd type="none" w="med" len="med"/>
                      <a:tailEnd type="none" w="med" len="med"/>
                    </a:lnL>
                    <a:lnR w="12700" cap="flat" cmpd="sng" algn="ctr">
                      <a:solidFill>
                        <a:srgbClr val="583272"/>
                      </a:solidFill>
                      <a:prstDash val="solid"/>
                      <a:round/>
                      <a:headEnd type="none" w="med" len="med"/>
                      <a:tailEnd type="none" w="med" len="med"/>
                    </a:lnR>
                    <a:lnT w="12700" cap="flat" cmpd="sng" algn="ctr">
                      <a:solidFill>
                        <a:srgbClr val="1834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Emisia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rmionic</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583272"/>
                      </a:solidFill>
                      <a:prstDash val="solid"/>
                      <a:round/>
                      <a:headEnd type="none" w="med" len="med"/>
                      <a:tailEnd type="none" w="med" len="med"/>
                    </a:lnL>
                    <a:lnR w="7620" cap="flat" cmpd="sng" algn="ctr">
                      <a:solidFill>
                        <a:srgbClr val="583272"/>
                      </a:solidFill>
                      <a:prstDash val="solid"/>
                      <a:round/>
                      <a:headEnd type="none" w="med" len="med"/>
                      <a:tailEnd type="none" w="med" len="med"/>
                    </a:lnR>
                    <a:lnT w="12700" cap="flat" cmpd="sng" algn="ctr">
                      <a:solidFill>
                        <a:srgbClr val="583272"/>
                      </a:solidFill>
                      <a:prstDash val="solid"/>
                      <a:round/>
                      <a:headEnd type="none" w="med" len="med"/>
                      <a:tailEnd type="none" w="med" len="med"/>
                    </a:lnT>
                    <a:lnB w="12700" cap="flat" cmpd="sng" algn="ctr">
                      <a:solidFill>
                        <a:srgbClr val="0033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9098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a:t>
                      </a:r>
                      <a:r>
                        <a:rPr kumimoji="0" lang="ro-MD" altLang="ro-RO"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uterea de ieșire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703372"/>
                      </a:solidFill>
                      <a:prstDash val="solid"/>
                      <a:round/>
                      <a:headEnd type="none" w="med" len="med"/>
                      <a:tailEnd type="none" w="med" len="med"/>
                    </a:lnL>
                    <a:lnR w="12700" cap="flat" cmpd="sng" algn="ctr">
                      <a:solidFill>
                        <a:srgbClr val="603072"/>
                      </a:solidFill>
                      <a:prstDash val="solid"/>
                      <a:round/>
                      <a:headEnd type="none" w="med" len="med"/>
                      <a:tailEnd type="none" w="med" len="med"/>
                    </a:lnR>
                    <a:lnT w="12700" cap="flat" cmpd="sng" algn="ctr">
                      <a:solidFill>
                        <a:srgbClr val="703372"/>
                      </a:solidFill>
                      <a:prstDash val="solid"/>
                      <a:round/>
                      <a:headEnd type="none" w="med" len="med"/>
                      <a:tailEnd type="none" w="med" len="med"/>
                    </a:lnT>
                    <a:lnB w="12700" cap="flat" cmpd="sng" algn="ctr">
                      <a:solidFill>
                        <a:srgbClr val="7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1Watt CW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și</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&gt; 400Watt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în puls</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6030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6030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250 Watt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a:t>
                      </a:r>
                      <a:r>
                        <a:rPr kumimoji="0" lang="nb-NO"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3GHz , 550Watt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a:t>
                      </a:r>
                      <a:r>
                        <a:rPr kumimoji="0" lang="nb-NO"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1GHz</a:t>
                      </a: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0033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Numai câțiva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miliwa</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ți</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003372"/>
                      </a:solidFill>
                      <a:prstDash val="solid"/>
                      <a:round/>
                      <a:headEnd type="none" w="med" len="med"/>
                      <a:tailEnd type="none" w="med" len="med"/>
                    </a:lnL>
                    <a:lnR w="7620" cap="flat" cmpd="sng" algn="ctr">
                      <a:solidFill>
                        <a:srgbClr val="003372"/>
                      </a:solidFill>
                      <a:prstDash val="solid"/>
                      <a:round/>
                      <a:headEnd type="none" w="med" len="med"/>
                      <a:tailEnd type="none" w="med" len="med"/>
                    </a:lnR>
                    <a:lnT w="12700" cap="flat" cmpd="sng" algn="ctr">
                      <a:solidFill>
                        <a:srgbClr val="0033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996514">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Eficien</a:t>
                      </a: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ță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7033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703372"/>
                      </a:solidFill>
                      <a:prstDash val="solid"/>
                      <a:round/>
                      <a:headEnd type="none" w="med" len="med"/>
                      <a:tailEnd type="none" w="med" len="med"/>
                    </a:lnT>
                    <a:lnB w="12700" cap="flat" cmpd="sng" algn="ctr">
                      <a:solidFill>
                        <a:srgbClr val="7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3% CW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și</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60%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în puls sub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1GHz,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mai</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eficient</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e și puternice ca</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Gunn diode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de tip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Impatt</a:t>
                      </a: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35%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3GHz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și</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60%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în puls de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1GHz</a:t>
                      </a: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4031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5%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frecvențe joase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 20%(</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frecvențe înalte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L="22167" marR="22167" marT="11083" marB="11083" anchor="ctr" horzOverflow="overflow">
                    <a:lnL w="12700" cap="flat" cmpd="sng" algn="ctr">
                      <a:solidFill>
                        <a:srgbClr val="403172"/>
                      </a:solidFill>
                      <a:prstDash val="solid"/>
                      <a:round/>
                      <a:headEnd type="none" w="med" len="med"/>
                      <a:tailEnd type="none" w="med" len="med"/>
                    </a:lnL>
                    <a:lnR w="7620" cap="flat" cmpd="sng" algn="ctr">
                      <a:solidFill>
                        <a:srgbClr val="4031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A02E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9686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Zgomot </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7033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703372"/>
                      </a:solidFill>
                      <a:prstDash val="solid"/>
                      <a:round/>
                      <a:headEnd type="none" w="med" len="med"/>
                      <a:tailEnd type="none" w="med" len="med"/>
                    </a:lnT>
                    <a:lnB w="12700" cap="flat" cmpd="sng" algn="ctr">
                      <a:solidFill>
                        <a:srgbClr val="A02E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30dB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mai rău ca</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diode Gunn)</a:t>
                      </a: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E033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Foarte înalte</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NF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cca</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60dB</a:t>
                      </a: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A02E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10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Zgomot jos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NF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cca</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15dB</a:t>
                      </a:r>
                    </a:p>
                  </a:txBody>
                  <a:tcPr marL="22167" marR="22167" marT="11083" marB="11083" anchor="ctr" horzOverflow="overflow">
                    <a:lnL w="12700" cap="flat" cmpd="sng" algn="ctr">
                      <a:solidFill>
                        <a:srgbClr val="A02E72"/>
                      </a:solidFill>
                      <a:prstDash val="solid"/>
                      <a:round/>
                      <a:headEnd type="none" w="med" len="med"/>
                      <a:tailEnd type="none" w="med" len="med"/>
                    </a:lnL>
                    <a:lnR w="7620" cap="flat" cmpd="sng" algn="ctr">
                      <a:solidFill>
                        <a:srgbClr val="A02E72"/>
                      </a:solidFill>
                      <a:prstDash val="solid"/>
                      <a:round/>
                      <a:headEnd type="none" w="med" len="med"/>
                      <a:tailEnd type="none" w="med" len="med"/>
                    </a:lnR>
                    <a:lnT w="12700" cap="flat" cmpd="sng" algn="ctr">
                      <a:solidFill>
                        <a:srgbClr val="A02E72"/>
                      </a:solidFill>
                      <a:prstDash val="solid"/>
                      <a:round/>
                      <a:headEnd type="none" w="med" len="med"/>
                      <a:tailEnd type="none" w="med" len="med"/>
                    </a:lnT>
                    <a:lnB w="12700" cap="flat" cmpd="sng" algn="ctr">
                      <a:solidFill>
                        <a:srgbClr val="6030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649806">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Avantage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A02E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A02E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Putere mare comparativ cu alte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10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Eficiența mai mare ca </a:t>
                      </a: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Impatt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Puterea disipată f. mică</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2F72"/>
                      </a:solidFill>
                      <a:prstDash val="solid"/>
                      <a:round/>
                      <a:headEnd type="none" w="med" len="med"/>
                      <a:tailEnd type="none" w="med" len="med"/>
                    </a:lnL>
                    <a:lnR w="12700" cap="flat" cmpd="sng" algn="ctr">
                      <a:solidFill>
                        <a:srgbClr val="603072"/>
                      </a:solidFill>
                      <a:prstDash val="solid"/>
                      <a:round/>
                      <a:headEnd type="none" w="med" len="med"/>
                      <a:tailEnd type="none" w="med" len="med"/>
                    </a:lnR>
                    <a:lnT w="12700" cap="flat" cmpd="sng" algn="ctr">
                      <a:solidFill>
                        <a:srgbClr val="102F72"/>
                      </a:solidFill>
                      <a:prstDash val="solid"/>
                      <a:round/>
                      <a:headEnd type="none" w="med" len="med"/>
                      <a:tailEnd type="none" w="med" len="med"/>
                    </a:lnT>
                    <a:lnB w="12700" cap="flat" cmpd="sng" algn="ctr">
                      <a:solidFill>
                        <a:srgbClr val="10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Zgomot m.mic ca </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IMPATT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NF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15dB</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la banda </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a:t>
                      </a:r>
                    </a:p>
                  </a:txBody>
                  <a:tcPr marL="22167" marR="22167" marT="11083" marB="11083" anchor="ctr" horzOverflow="overflow">
                    <a:lnL w="12700" cap="flat" cmpd="sng" algn="ctr">
                      <a:solidFill>
                        <a:srgbClr val="603072"/>
                      </a:solidFill>
                      <a:prstDash val="solid"/>
                      <a:round/>
                      <a:headEnd type="none" w="med" len="med"/>
                      <a:tailEnd type="none" w="med" len="med"/>
                    </a:lnL>
                    <a:lnR w="7620" cap="flat" cmpd="sng" algn="ctr">
                      <a:solidFill>
                        <a:srgbClr val="603072"/>
                      </a:solidFill>
                      <a:prstDash val="solid"/>
                      <a:round/>
                      <a:headEnd type="none" w="med" len="med"/>
                      <a:tailEnd type="none" w="med" len="med"/>
                    </a:lnR>
                    <a:lnT w="12700" cap="flat" cmpd="sng" algn="ctr">
                      <a:solidFill>
                        <a:srgbClr val="6030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1019916">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Disavantage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031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zgomot înalt</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curent de operare înalt</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alogic zgomot la</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AM/FM </a:t>
                      </a: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102F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zgomot înalt la cca 60 dB</a:t>
                      </a:r>
                    </a:p>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Frecvența de sus e limitată sub intervalul de mm</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102F72"/>
                      </a:solidFill>
                      <a:prstDash val="solid"/>
                      <a:round/>
                      <a:headEnd type="none" w="med" len="med"/>
                      <a:tailEnd type="none" w="med" len="med"/>
                    </a:lnL>
                    <a:lnR w="12700" cap="flat" cmpd="sng" algn="ctr">
                      <a:solidFill>
                        <a:srgbClr val="403172"/>
                      </a:solidFill>
                      <a:prstDash val="solid"/>
                      <a:round/>
                      <a:headEnd type="none" w="med" len="med"/>
                      <a:tailEnd type="none" w="med" len="med"/>
                    </a:lnR>
                    <a:lnT w="12700" cap="flat" cmpd="sng" algn="ctr">
                      <a:solidFill>
                        <a:srgbClr val="102F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banda de lucru îngustă</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putere limitată la </a:t>
                      </a:r>
                      <a:r>
                        <a:rPr kumimoji="0" lang="en-US" altLang="ro-RO"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mW</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de la cea de ieșire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03172"/>
                      </a:solidFill>
                      <a:prstDash val="solid"/>
                      <a:round/>
                      <a:headEnd type="none" w="med" len="med"/>
                      <a:tailEnd type="none" w="med" len="med"/>
                    </a:lnL>
                    <a:lnR w="7620" cap="flat" cmpd="sng" algn="ctr">
                      <a:solidFill>
                        <a:srgbClr val="4031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6030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149150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Applica</a:t>
                      </a:r>
                      <a:r>
                        <a:rPr kumimoji="0" lang="ro-MD" altLang="ro-RO" sz="1400" b="1" i="0" u="none" strike="noStrike" cap="none" normalizeH="0" baseline="0">
                          <a:ln>
                            <a:noFill/>
                          </a:ln>
                          <a:solidFill>
                            <a:schemeClr val="tx1"/>
                          </a:solidFill>
                          <a:effectLst/>
                          <a:latin typeface="Arial" panose="020B0604020202020204" pitchFamily="34" charset="0"/>
                          <a:cs typeface="Arial" panose="020B0604020202020204" pitchFamily="34" charset="0"/>
                        </a:rPr>
                        <a:t>ții</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E03372"/>
                      </a:solidFill>
                      <a:prstDash val="solid"/>
                      <a:round/>
                      <a:headEnd type="none" w="med" len="med"/>
                      <a:tailEnd type="none" w="med" len="med"/>
                    </a:lnL>
                    <a:lnR w="12700" cap="flat" cmpd="sng" algn="ctr">
                      <a:solidFill>
                        <a:srgbClr val="482F72"/>
                      </a:solidFill>
                      <a:prstDash val="solid"/>
                      <a:round/>
                      <a:headEnd type="none" w="med" len="med"/>
                      <a:tailEnd type="none" w="med" len="med"/>
                    </a:lnR>
                    <a:lnT w="12700" cap="flat" cmpd="sng" algn="ctr">
                      <a:solidFill>
                        <a:srgbClr val="E03372"/>
                      </a:solidFill>
                      <a:prstDash val="solid"/>
                      <a:round/>
                      <a:headEnd type="none" w="med" len="med"/>
                      <a:tailEnd type="none" w="med" len="med"/>
                    </a:lnT>
                    <a:lnB w="12700" cap="flat" cmpd="sng" algn="ctr">
                      <a:solidFill>
                        <a:srgbClr val="E033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Osilatoare cu control de tensiune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radare de mică putere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amplificatoare speciale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rPr>
                        <a:t>rezonatoare cu diode speciale</a:t>
                      </a:r>
                      <a:endParaRPr kumimoji="0" lang="en-US" altLang="ro-RO"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82F72"/>
                      </a:solidFill>
                      <a:prstDash val="solid"/>
                      <a:round/>
                      <a:headEnd type="none" w="med" len="med"/>
                      <a:tailEnd type="none" w="med" len="med"/>
                    </a:lnL>
                    <a:lnR w="12700" cap="flat" cmpd="sng" algn="ctr">
                      <a:solidFill>
                        <a:srgbClr val="403172"/>
                      </a:solidFill>
                      <a:prstDash val="solid"/>
                      <a:round/>
                      <a:headEnd type="none" w="med" len="med"/>
                      <a:tailEnd type="none" w="med" len="med"/>
                    </a:lnR>
                    <a:lnT w="12700" cap="flat" cmpd="sng" algn="ctr">
                      <a:solidFill>
                        <a:srgbClr val="482F72"/>
                      </a:solidFill>
                      <a:prstDash val="solid"/>
                      <a:round/>
                      <a:headEnd type="none" w="med" len="med"/>
                      <a:tailEnd type="none" w="med" len="med"/>
                    </a:lnT>
                    <a:lnB w="12700" cap="flat" cmpd="sng" algn="ctr">
                      <a:solidFill>
                        <a:srgbClr val="482F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microunde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radare pentru aterizare</a:t>
                      </a:r>
                    </a:p>
                    <a:p>
                      <a:pPr marL="0" marR="0" lvl="0" indent="0" algn="l" defTabSz="457200" rtl="0" eaLnBrk="1" fontAlgn="base" latinLnBrk="0" hangingPunct="1">
                        <a:lnSpc>
                          <a:spcPct val="100000"/>
                        </a:lnSpc>
                        <a:spcBef>
                          <a:spcPct val="0"/>
                        </a:spcBef>
                        <a:spcAft>
                          <a:spcPct val="0"/>
                        </a:spcAft>
                        <a:buClrTx/>
                        <a:buSzTx/>
                        <a:buFontTx/>
                        <a:buNone/>
                        <a:tabLst/>
                      </a:pP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Mecanisme speciale pentru aterizarea avioanelor</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403172"/>
                      </a:solidFill>
                      <a:prstDash val="solid"/>
                      <a:round/>
                      <a:headEnd type="none" w="med" len="med"/>
                      <a:tailEnd type="none" w="med" len="med"/>
                    </a:lnL>
                    <a:lnR w="12700" cap="flat" cmpd="sng" algn="ctr">
                      <a:solidFill>
                        <a:srgbClr val="603072"/>
                      </a:solidFill>
                      <a:prstDash val="solid"/>
                      <a:round/>
                      <a:headEnd type="none" w="med" len="med"/>
                      <a:tailEnd type="none" w="med" len="med"/>
                    </a:lnR>
                    <a:lnT w="12700" cap="flat" cmpd="sng" algn="ctr">
                      <a:solidFill>
                        <a:srgbClr val="403172"/>
                      </a:solidFill>
                      <a:prstDash val="solid"/>
                      <a:round/>
                      <a:headEnd type="none" w="med" len="med"/>
                      <a:tailEnd type="none" w="med" len="med"/>
                    </a:lnT>
                    <a:lnB w="12700" cap="flat" cmpd="sng" algn="ctr">
                      <a:solidFill>
                        <a:srgbClr val="403172"/>
                      </a:solidFill>
                      <a:prstDash val="solid"/>
                      <a:round/>
                      <a:headEnd type="none" w="med" len="med"/>
                      <a:tailEnd type="none" w="med" len="med"/>
                    </a:lnB>
                    <a:lnTlToBr>
                      <a:noFill/>
                    </a:lnTlToBr>
                    <a:lnBlToTr>
                      <a:noFill/>
                    </a:lnBlToTr>
                    <a:solidFill>
                      <a:srgbClr val="FFFFFF"/>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Mixer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o-RO"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Oscillato</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a:t>
                      </a: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o-MD"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amplificatoare de semnal mic</a:t>
                      </a:r>
                      <a:endParaRPr kumimoji="0" lang="en-US" altLang="ro-R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22167" marR="22167" marT="11083" marB="11083" anchor="ctr" horzOverflow="overflow">
                    <a:lnL w="12700" cap="flat" cmpd="sng" algn="ctr">
                      <a:solidFill>
                        <a:srgbClr val="603072"/>
                      </a:solidFill>
                      <a:prstDash val="solid"/>
                      <a:round/>
                      <a:headEnd type="none" w="med" len="med"/>
                      <a:tailEnd type="none" w="med" len="med"/>
                    </a:lnL>
                    <a:lnR w="7620" cap="flat" cmpd="sng" algn="ctr">
                      <a:solidFill>
                        <a:srgbClr val="603072"/>
                      </a:solidFill>
                      <a:prstDash val="solid"/>
                      <a:round/>
                      <a:headEnd type="none" w="med" len="med"/>
                      <a:tailEnd type="none" w="med" len="med"/>
                    </a:lnR>
                    <a:lnT w="12700" cap="flat" cmpd="sng" algn="ctr">
                      <a:solidFill>
                        <a:srgbClr val="603072"/>
                      </a:solidFill>
                      <a:prstDash val="solid"/>
                      <a:round/>
                      <a:headEnd type="none" w="med" len="med"/>
                      <a:tailEnd type="none" w="med" len="med"/>
                    </a:lnT>
                    <a:lnB w="12700" cap="flat" cmpd="sng" algn="ctr">
                      <a:solidFill>
                        <a:srgbClr val="6030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3614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992313" y="0"/>
            <a:ext cx="8229600" cy="1143000"/>
          </a:xfrm>
        </p:spPr>
        <p:txBody>
          <a:bodyPr/>
          <a:lstStyle/>
          <a:p>
            <a:pPr eaLnBrk="1" hangingPunct="1"/>
            <a:r>
              <a:rPr lang="en-US" altLang="en-US" sz="4800">
                <a:solidFill>
                  <a:srgbClr val="962E69"/>
                </a:solidFill>
                <a:latin typeface="Showcard Gothic" panose="04020904020102020604" pitchFamily="82" charset="0"/>
              </a:rPr>
              <a:t>      Introduc</a:t>
            </a:r>
            <a:r>
              <a:rPr lang="ro-MD" altLang="en-US" sz="4800">
                <a:solidFill>
                  <a:srgbClr val="962E69"/>
                </a:solidFill>
                <a:latin typeface="Showcard Gothic" panose="04020904020102020604" pitchFamily="82" charset="0"/>
              </a:rPr>
              <a:t>ere</a:t>
            </a:r>
            <a:endParaRPr lang="en-US" altLang="en-US" sz="4800">
              <a:solidFill>
                <a:srgbClr val="962E69"/>
              </a:solidFill>
              <a:latin typeface="Showcard Gothic" panose="04020904020102020604" pitchFamily="82" charset="0"/>
            </a:endParaRPr>
          </a:p>
        </p:txBody>
      </p:sp>
      <p:sp>
        <p:nvSpPr>
          <p:cNvPr id="37891" name="Rectangle 3"/>
          <p:cNvSpPr>
            <a:spLocks noGrp="1"/>
          </p:cNvSpPr>
          <p:nvPr>
            <p:ph sz="quarter" idx="1"/>
          </p:nvPr>
        </p:nvSpPr>
        <p:spPr>
          <a:xfrm>
            <a:off x="808893" y="1201738"/>
            <a:ext cx="10956388" cy="5275262"/>
          </a:xfrm>
        </p:spPr>
        <p:txBody>
          <a:bodyPr/>
          <a:lstStyle/>
          <a:p>
            <a:pPr eaLnBrk="1" hangingPunct="1"/>
            <a:r>
              <a:rPr lang="ro-MD" altLang="en-US" sz="2800" dirty="0">
                <a:latin typeface="Arial" panose="020B0604020202020204" pitchFamily="34" charset="0"/>
                <a:cs typeface="Arial" panose="020B0604020202020204" pitchFamily="34" charset="0"/>
              </a:rPr>
              <a:t>Dioda </a:t>
            </a:r>
            <a:r>
              <a:rPr lang="en-US" altLang="en-US" sz="2800" b="1" dirty="0">
                <a:solidFill>
                  <a:srgbClr val="7030A0"/>
                </a:solidFill>
                <a:latin typeface="Arial" panose="020B0604020202020204" pitchFamily="34" charset="0"/>
                <a:cs typeface="Arial" panose="020B0604020202020204" pitchFamily="34" charset="0"/>
              </a:rPr>
              <a:t>Gunn </a:t>
            </a:r>
            <a:r>
              <a:rPr lang="ro-MD" altLang="en-US" sz="2800" b="1" dirty="0">
                <a:solidFill>
                  <a:srgbClr val="7030A0"/>
                </a:solidFill>
                <a:latin typeface="Arial" panose="020B0604020202020204" pitchFamily="34" charset="0"/>
                <a:cs typeface="Arial" panose="020B0604020202020204" pitchFamily="34" charset="0"/>
              </a:rPr>
              <a:t>este cunoscută și ca </a:t>
            </a:r>
            <a:r>
              <a:rPr lang="en-US" altLang="en-US" sz="2800" dirty="0">
                <a:latin typeface="Arial" panose="020B0604020202020204" pitchFamily="34" charset="0"/>
                <a:cs typeface="Arial" panose="020B0604020202020204" pitchFamily="34" charset="0"/>
              </a:rPr>
              <a:t> </a:t>
            </a:r>
            <a:r>
              <a:rPr lang="en-US" altLang="en-US" sz="2800" b="1" dirty="0">
                <a:solidFill>
                  <a:srgbClr val="7030A0"/>
                </a:solidFill>
                <a:latin typeface="Arial" panose="020B0604020202020204" pitchFamily="34" charset="0"/>
                <a:cs typeface="Arial" panose="020B0604020202020204" pitchFamily="34" charset="0"/>
              </a:rPr>
              <a:t>transferred electron device</a:t>
            </a:r>
            <a:r>
              <a:rPr lang="en-US" altLang="en-US" sz="2800" dirty="0">
                <a:solidFill>
                  <a:srgbClr val="7030A0"/>
                </a:solidFill>
                <a:latin typeface="Arial" panose="020B0604020202020204" pitchFamily="34" charset="0"/>
                <a:cs typeface="Arial" panose="020B0604020202020204" pitchFamily="34" charset="0"/>
              </a:rPr>
              <a:t> (</a:t>
            </a:r>
            <a:r>
              <a:rPr lang="en-US" altLang="en-US" sz="2800" b="1" dirty="0">
                <a:solidFill>
                  <a:srgbClr val="7030A0"/>
                </a:solidFill>
                <a:latin typeface="Arial" panose="020B0604020202020204" pitchFamily="34" charset="0"/>
                <a:cs typeface="Arial" panose="020B0604020202020204" pitchFamily="34" charset="0"/>
              </a:rPr>
              <a:t>TED</a:t>
            </a:r>
            <a:r>
              <a:rPr lang="en-US" altLang="en-US" sz="2800" dirty="0">
                <a:solidFill>
                  <a:srgbClr val="7030A0"/>
                </a:solidFill>
                <a:latin typeface="Arial" panose="020B0604020202020204" pitchFamily="34" charset="0"/>
                <a:cs typeface="Arial" panose="020B0604020202020204" pitchFamily="34" charset="0"/>
              </a:rPr>
              <a:t>)</a:t>
            </a:r>
            <a:r>
              <a:rPr lang="ro-RO" altLang="en-US" sz="2800" dirty="0">
                <a:solidFill>
                  <a:srgbClr val="7030A0"/>
                </a:solidFill>
                <a:latin typeface="Arial" panose="020B0604020202020204" pitchFamily="34" charset="0"/>
                <a:cs typeface="Arial" panose="020B0604020202020204" pitchFamily="34" charset="0"/>
              </a:rPr>
              <a:t> sau ca dioda cu instabilitate în volum</a:t>
            </a:r>
            <a:r>
              <a:rPr lang="en-US" altLang="en-US" sz="2800" dirty="0">
                <a:solidFill>
                  <a:srgbClr val="7030A0"/>
                </a:solidFill>
                <a:latin typeface="Arial" panose="020B0604020202020204" pitchFamily="34" charset="0"/>
                <a:cs typeface="Arial" panose="020B0604020202020204" pitchFamily="34" charset="0"/>
              </a:rPr>
              <a:t>. </a:t>
            </a:r>
            <a:endParaRPr lang="ro-MD" altLang="en-US" sz="2800" dirty="0">
              <a:solidFill>
                <a:srgbClr val="7030A0"/>
              </a:solidFill>
              <a:latin typeface="Arial" panose="020B0604020202020204" pitchFamily="34" charset="0"/>
              <a:cs typeface="Arial" panose="020B0604020202020204" pitchFamily="34" charset="0"/>
            </a:endParaRPr>
          </a:p>
          <a:p>
            <a:pPr eaLnBrk="1" hangingPunct="1"/>
            <a:r>
              <a:rPr lang="ro-MD" altLang="en-US" sz="2800" dirty="0">
                <a:latin typeface="Arial" panose="020B0604020202020204" pitchFamily="34" charset="0"/>
                <a:cs typeface="Arial" panose="020B0604020202020204" pitchFamily="34" charset="0"/>
              </a:rPr>
              <a:t>Este of formă atipică de diodă pentru electronica de frecvențe înalte</a:t>
            </a:r>
            <a:r>
              <a:rPr lang="en-US" altLang="en-US" sz="2800" dirty="0">
                <a:latin typeface="Arial" panose="020B0604020202020204" pitchFamily="34" charset="0"/>
                <a:cs typeface="Arial" panose="020B0604020202020204" pitchFamily="34" charset="0"/>
              </a:rPr>
              <a:t>. </a:t>
            </a:r>
            <a:r>
              <a:rPr lang="ro-MD" altLang="en-US" sz="2800" dirty="0">
                <a:latin typeface="Arial" panose="020B0604020202020204" pitchFamily="34" charset="0"/>
                <a:cs typeface="Arial" panose="020B0604020202020204" pitchFamily="34" charset="0"/>
              </a:rPr>
              <a:t>Structura diodei atipică: conține </a:t>
            </a:r>
            <a:r>
              <a:rPr lang="ro-MD" altLang="en-US" sz="2800" b="1" i="1" dirty="0">
                <a:latin typeface="Arial" panose="020B0604020202020204" pitchFamily="34" charset="0"/>
                <a:cs typeface="Arial" panose="020B0604020202020204" pitchFamily="34" charset="0"/>
              </a:rPr>
              <a:t>straturi de n-SC dopat</a:t>
            </a:r>
            <a:r>
              <a:rPr lang="ro-MD" altLang="en-US" sz="2800" dirty="0">
                <a:latin typeface="Arial" panose="020B0604020202020204" pitchFamily="34" charset="0"/>
                <a:cs typeface="Arial" panose="020B0604020202020204" pitchFamily="34" charset="0"/>
              </a:rPr>
              <a:t>, dar care are regiune a caracteristicii cu R negativă.</a:t>
            </a:r>
            <a:endParaRPr lang="en-US" altLang="en-US" sz="28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Gallium Arsenide </a:t>
            </a:r>
            <a:r>
              <a:rPr lang="ro-RO" altLang="en-US" sz="2800" dirty="0">
                <a:latin typeface="Arial" panose="020B0604020202020204" pitchFamily="34" charset="0"/>
                <a:cs typeface="Arial" panose="020B0604020202020204" pitchFamily="34" charset="0"/>
              </a:rPr>
              <a:t>(sau GaP) </a:t>
            </a:r>
            <a:r>
              <a:rPr lang="en-US" altLang="en-US" sz="2800" dirty="0">
                <a:latin typeface="Arial" panose="020B0604020202020204" pitchFamily="34" charset="0"/>
                <a:cs typeface="Arial" panose="020B0604020202020204" pitchFamily="34" charset="0"/>
              </a:rPr>
              <a:t>Gunn </a:t>
            </a:r>
            <a:r>
              <a:rPr lang="en-US" altLang="en-US" sz="2800" dirty="0" err="1">
                <a:latin typeface="Arial" panose="020B0604020202020204" pitchFamily="34" charset="0"/>
                <a:cs typeface="Arial" panose="020B0604020202020204" pitchFamily="34" charset="0"/>
              </a:rPr>
              <a:t>Diod</a:t>
            </a:r>
            <a:r>
              <a:rPr lang="ro-MD" altLang="en-US" sz="2800" dirty="0">
                <a:latin typeface="Arial" panose="020B0604020202020204" pitchFamily="34" charset="0"/>
                <a:cs typeface="Arial" panose="020B0604020202020204" pitchFamily="34" charset="0"/>
              </a:rPr>
              <a:t>a </a:t>
            </a:r>
            <a:r>
              <a:rPr lang="en-US" altLang="en-US" sz="2800" dirty="0">
                <a:latin typeface="Arial" panose="020B0604020202020204" pitchFamily="34" charset="0"/>
                <a:cs typeface="Arial" panose="020B0604020202020204" pitchFamily="34" charset="0"/>
              </a:rPr>
              <a:t> </a:t>
            </a:r>
            <a:r>
              <a:rPr lang="en-US" altLang="en-US" sz="2800" dirty="0" err="1">
                <a:solidFill>
                  <a:srgbClr val="7030A0"/>
                </a:solidFill>
                <a:latin typeface="Arial" panose="020B0604020202020204" pitchFamily="34" charset="0"/>
                <a:cs typeface="Arial" panose="020B0604020202020204" pitchFamily="34" charset="0"/>
              </a:rPr>
              <a:t>fre</a:t>
            </a:r>
            <a:r>
              <a:rPr lang="ro-MD" altLang="en-US" sz="2800" dirty="0">
                <a:solidFill>
                  <a:srgbClr val="7030A0"/>
                </a:solidFill>
                <a:latin typeface="Arial" panose="020B0604020202020204" pitchFamily="34" charset="0"/>
                <a:cs typeface="Arial" panose="020B0604020202020204" pitchFamily="34" charset="0"/>
              </a:rPr>
              <a:t>cvența până la </a:t>
            </a:r>
            <a:r>
              <a:rPr lang="en-US" altLang="en-US" sz="2800" dirty="0">
                <a:solidFill>
                  <a:srgbClr val="7030A0"/>
                </a:solidFill>
                <a:latin typeface="Arial" panose="020B0604020202020204" pitchFamily="34" charset="0"/>
                <a:cs typeface="Arial" panose="020B0604020202020204" pitchFamily="34" charset="0"/>
              </a:rPr>
              <a:t>200GHz </a:t>
            </a:r>
            <a:r>
              <a:rPr lang="ro-MD" altLang="en-US" sz="2800" dirty="0">
                <a:solidFill>
                  <a:srgbClr val="7030A0"/>
                </a:solidFill>
                <a:latin typeface="Arial" panose="020B0604020202020204" pitchFamily="34" charset="0"/>
                <a:cs typeface="Arial" panose="020B0604020202020204" pitchFamily="34" charset="0"/>
              </a:rPr>
              <a:t>iar </a:t>
            </a:r>
            <a:r>
              <a:rPr lang="en-US" altLang="en-US" sz="2800" dirty="0">
                <a:latin typeface="Arial" panose="020B0604020202020204" pitchFamily="34" charset="0"/>
                <a:cs typeface="Arial" panose="020B0604020202020204" pitchFamily="34" charset="0"/>
              </a:rPr>
              <a:t>Gallium Nitride</a:t>
            </a:r>
            <a:r>
              <a:rPr lang="ro-MD" altLang="en-US" sz="2800" dirty="0">
                <a:latin typeface="Arial" panose="020B0604020202020204" pitchFamily="34" charset="0"/>
                <a:cs typeface="Arial" panose="020B0604020202020204" pitchFamily="34" charset="0"/>
              </a:rPr>
              <a:t> -</a:t>
            </a:r>
            <a:r>
              <a:rPr lang="en-US" altLang="en-US" sz="2800" dirty="0">
                <a:solidFill>
                  <a:srgbClr val="7030A0"/>
                </a:solidFill>
                <a:latin typeface="Arial" panose="020B0604020202020204" pitchFamily="34" charset="0"/>
                <a:cs typeface="Arial" panose="020B0604020202020204" pitchFamily="34" charset="0"/>
              </a:rPr>
              <a:t> 3THz.</a:t>
            </a:r>
          </a:p>
        </p:txBody>
      </p:sp>
      <p:pic>
        <p:nvPicPr>
          <p:cNvPr id="3" name="Imagine 2">
            <a:extLst>
              <a:ext uri="{FF2B5EF4-FFF2-40B4-BE49-F238E27FC236}">
                <a16:creationId xmlns:a16="http://schemas.microsoft.com/office/drawing/2014/main" id="{0B815BD9-7D26-57F4-ECDD-5EC2718621E2}"/>
              </a:ext>
            </a:extLst>
          </p:cNvPr>
          <p:cNvPicPr>
            <a:picLocks noChangeAspect="1"/>
          </p:cNvPicPr>
          <p:nvPr/>
        </p:nvPicPr>
        <p:blipFill>
          <a:blip r:embed="rId2"/>
          <a:stretch>
            <a:fillRect/>
          </a:stretch>
        </p:blipFill>
        <p:spPr>
          <a:xfrm>
            <a:off x="2940294" y="4665662"/>
            <a:ext cx="5924550" cy="1981200"/>
          </a:xfrm>
          <a:prstGeom prst="rect">
            <a:avLst/>
          </a:prstGeom>
        </p:spPr>
      </p:pic>
    </p:spTree>
    <p:extLst>
      <p:ext uri="{BB962C8B-B14F-4D97-AF65-F5344CB8AC3E}">
        <p14:creationId xmlns:p14="http://schemas.microsoft.com/office/powerpoint/2010/main" val="2909743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800" decel="100000"/>
                                        <p:tgtEl>
                                          <p:spTgt spid="37890"/>
                                        </p:tgtEl>
                                      </p:cBhvr>
                                    </p:animEffect>
                                    <p:anim calcmode="lin" valueType="num">
                                      <p:cBhvr>
                                        <p:cTn id="8" dur="800" decel="100000" fill="hold"/>
                                        <p:tgtEl>
                                          <p:spTgt spid="37890"/>
                                        </p:tgtEl>
                                        <p:attrNameLst>
                                          <p:attrName>style.rotation</p:attrName>
                                        </p:attrNameLst>
                                      </p:cBhvr>
                                      <p:tavLst>
                                        <p:tav tm="0">
                                          <p:val>
                                            <p:fltVal val="-90"/>
                                          </p:val>
                                        </p:tav>
                                        <p:tav tm="100000">
                                          <p:val>
                                            <p:fltVal val="0"/>
                                          </p:val>
                                        </p:tav>
                                      </p:tavLst>
                                    </p:anim>
                                    <p:anim calcmode="lin" valueType="num">
                                      <p:cBhvr>
                                        <p:cTn id="9" dur="800" decel="100000" fill="hold"/>
                                        <p:tgtEl>
                                          <p:spTgt spid="37890"/>
                                        </p:tgtEl>
                                        <p:attrNameLst>
                                          <p:attrName>ppt_x</p:attrName>
                                        </p:attrNameLst>
                                      </p:cBhvr>
                                      <p:tavLst>
                                        <p:tav tm="0">
                                          <p:val>
                                            <p:strVal val="#ppt_x+0.4"/>
                                          </p:val>
                                        </p:tav>
                                        <p:tav tm="100000">
                                          <p:val>
                                            <p:strVal val="#ppt_x-0.05"/>
                                          </p:val>
                                        </p:tav>
                                      </p:tavLst>
                                    </p:anim>
                                    <p:anim calcmode="lin" valueType="num">
                                      <p:cBhvr>
                                        <p:cTn id="10" dur="800" decel="100000" fill="hold"/>
                                        <p:tgtEl>
                                          <p:spTgt spid="378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7891">
                                            <p:txEl>
                                              <p:pRg st="0" end="0"/>
                                            </p:txEl>
                                          </p:spTgt>
                                        </p:tgtEl>
                                        <p:attrNameLst>
                                          <p:attrName>style.visibility</p:attrName>
                                        </p:attrNameLst>
                                      </p:cBhvr>
                                      <p:to>
                                        <p:strVal val="visible"/>
                                      </p:to>
                                    </p:set>
                                    <p:anim calcmode="lin" valueType="num">
                                      <p:cBhvr additive="base">
                                        <p:cTn id="1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7891">
                                            <p:txEl>
                                              <p:pRg st="1" end="1"/>
                                            </p:txEl>
                                          </p:spTgt>
                                        </p:tgtEl>
                                        <p:attrNameLst>
                                          <p:attrName>style.visibility</p:attrName>
                                        </p:attrNameLst>
                                      </p:cBhvr>
                                      <p:to>
                                        <p:strVal val="visible"/>
                                      </p:to>
                                    </p:set>
                                    <p:anim calcmode="lin" valueType="num">
                                      <p:cBhvr additive="base">
                                        <p:cTn id="2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891">
                                            <p:txEl>
                                              <p:pRg st="2" end="2"/>
                                            </p:txEl>
                                          </p:spTgt>
                                        </p:tgtEl>
                                        <p:attrNameLst>
                                          <p:attrName>style.visibility</p:attrName>
                                        </p:attrNameLst>
                                      </p:cBhvr>
                                      <p:to>
                                        <p:strVal val="visible"/>
                                      </p:to>
                                    </p:set>
                                    <p:anim calcmode="lin" valueType="num">
                                      <p:cBhvr additive="base">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844676" y="228600"/>
            <a:ext cx="9585324" cy="6218238"/>
          </a:xfrm>
          <a:noFill/>
        </p:spPr>
        <p:txBody>
          <a:bodyPr>
            <a:normAutofit lnSpcReduction="10000"/>
          </a:bodyPr>
          <a:lstStyle/>
          <a:p>
            <a:pPr>
              <a:spcBef>
                <a:spcPct val="0"/>
              </a:spcBef>
            </a:pPr>
            <a:r>
              <a:rPr lang="en-US" altLang="en-US" sz="3600" dirty="0">
                <a:sym typeface="Symbol" panose="05050102010706020507" pitchFamily="18" charset="2"/>
              </a:rPr>
              <a:t>For direct bandgap materials, like </a:t>
            </a:r>
            <a:r>
              <a:rPr lang="en-US" altLang="en-US" sz="3600" b="1" dirty="0">
                <a:solidFill>
                  <a:srgbClr val="006600"/>
                </a:solidFill>
                <a:sym typeface="Symbol" panose="05050102010706020507" pitchFamily="18" charset="2"/>
              </a:rPr>
              <a:t>GaAs: </a:t>
            </a:r>
            <a:r>
              <a:rPr lang="en-US" altLang="en-US" sz="3600" b="1" dirty="0" err="1">
                <a:solidFill>
                  <a:srgbClr val="006600"/>
                </a:solidFill>
                <a:sym typeface="Symbol" panose="05050102010706020507" pitchFamily="18" charset="2"/>
              </a:rPr>
              <a:t>v</a:t>
            </a:r>
            <a:r>
              <a:rPr lang="en-US" altLang="en-US" sz="3600" b="1" baseline="-25000" dirty="0" err="1">
                <a:solidFill>
                  <a:srgbClr val="006600"/>
                </a:solidFill>
                <a:sym typeface="Symbol" panose="05050102010706020507" pitchFamily="18" charset="2"/>
              </a:rPr>
              <a:t>d</a:t>
            </a:r>
            <a:r>
              <a:rPr lang="en-US" altLang="en-US" sz="3600" dirty="0">
                <a:solidFill>
                  <a:srgbClr val="006600"/>
                </a:solidFill>
                <a:sym typeface="Symbol" panose="05050102010706020507" pitchFamily="18" charset="2"/>
              </a:rPr>
              <a:t> </a:t>
            </a:r>
            <a:r>
              <a:rPr lang="en-US" altLang="en-US" sz="3600" b="1" i="1" dirty="0">
                <a:solidFill>
                  <a:srgbClr val="006600"/>
                </a:solidFill>
                <a:sym typeface="Symbol" panose="05050102010706020507" pitchFamily="18" charset="2"/>
              </a:rPr>
              <a:t>vs</a:t>
            </a:r>
            <a:r>
              <a:rPr lang="en-US" altLang="en-US" sz="3600" b="1" dirty="0">
                <a:solidFill>
                  <a:srgbClr val="006600"/>
                </a:solidFill>
                <a:sym typeface="Symbol" panose="05050102010706020507" pitchFamily="18" charset="2"/>
              </a:rPr>
              <a:t>.</a:t>
            </a:r>
            <a:r>
              <a:rPr lang="en-US" altLang="en-US" sz="3600" dirty="0">
                <a:solidFill>
                  <a:srgbClr val="006600"/>
                </a:solidFill>
                <a:sym typeface="Symbol" panose="05050102010706020507" pitchFamily="18" charset="2"/>
              </a:rPr>
              <a:t> </a:t>
            </a:r>
            <a:r>
              <a:rPr lang="en-US" altLang="en-US" sz="3600" b="1" dirty="0">
                <a:solidFill>
                  <a:srgbClr val="006600"/>
                </a:solidFill>
                <a:sym typeface="Symbol" panose="05050102010706020507" pitchFamily="18" charset="2"/>
              </a:rPr>
              <a:t>E</a:t>
            </a:r>
            <a:r>
              <a:rPr lang="en-US" altLang="en-US" sz="3600" b="1" dirty="0">
                <a:sym typeface="Symbol" panose="05050102010706020507" pitchFamily="18" charset="2"/>
              </a:rPr>
              <a:t> </a:t>
            </a:r>
            <a:r>
              <a:rPr lang="en-US" altLang="en-US" sz="3600" dirty="0">
                <a:sym typeface="Symbol" panose="05050102010706020507" pitchFamily="18" charset="2"/>
              </a:rPr>
              <a:t>peaks before saturation &amp; decreases again, after which it finally saturates.</a:t>
            </a:r>
          </a:p>
          <a:p>
            <a:pPr>
              <a:spcBef>
                <a:spcPct val="0"/>
              </a:spcBef>
            </a:pPr>
            <a:r>
              <a:rPr lang="en-US" altLang="en-US" sz="3600" dirty="0">
                <a:sym typeface="Symbol" panose="05050102010706020507" pitchFamily="18" charset="2"/>
              </a:rPr>
              <a:t>Because of this peak, there are regions in the </a:t>
            </a:r>
            <a:r>
              <a:rPr lang="en-US" altLang="en-US" sz="3600" b="1" dirty="0" err="1">
                <a:solidFill>
                  <a:srgbClr val="006600"/>
                </a:solidFill>
                <a:sym typeface="Symbol" panose="05050102010706020507" pitchFamily="18" charset="2"/>
              </a:rPr>
              <a:t>v</a:t>
            </a:r>
            <a:r>
              <a:rPr lang="en-US" altLang="en-US" sz="3600" b="1" baseline="-25000" dirty="0" err="1">
                <a:solidFill>
                  <a:srgbClr val="006600"/>
                </a:solidFill>
                <a:sym typeface="Symbol" panose="05050102010706020507" pitchFamily="18" charset="2"/>
              </a:rPr>
              <a:t>d</a:t>
            </a:r>
            <a:r>
              <a:rPr lang="en-US" altLang="en-US" sz="3600" dirty="0">
                <a:solidFill>
                  <a:srgbClr val="006600"/>
                </a:solidFill>
                <a:sym typeface="Symbol" panose="05050102010706020507" pitchFamily="18" charset="2"/>
              </a:rPr>
              <a:t> </a:t>
            </a:r>
            <a:r>
              <a:rPr lang="en-US" altLang="en-US" sz="3600" b="1" i="1" dirty="0">
                <a:solidFill>
                  <a:srgbClr val="006600"/>
                </a:solidFill>
                <a:sym typeface="Symbol" panose="05050102010706020507" pitchFamily="18" charset="2"/>
              </a:rPr>
              <a:t>vs</a:t>
            </a:r>
            <a:r>
              <a:rPr lang="en-US" altLang="en-US" sz="3600" b="1" dirty="0">
                <a:solidFill>
                  <a:srgbClr val="006600"/>
                </a:solidFill>
                <a:sym typeface="Symbol" panose="05050102010706020507" pitchFamily="18" charset="2"/>
              </a:rPr>
              <a:t>.</a:t>
            </a:r>
            <a:r>
              <a:rPr lang="en-US" altLang="en-US" sz="3600" dirty="0">
                <a:solidFill>
                  <a:srgbClr val="006600"/>
                </a:solidFill>
                <a:sym typeface="Symbol" panose="05050102010706020507" pitchFamily="18" charset="2"/>
              </a:rPr>
              <a:t> </a:t>
            </a:r>
            <a:r>
              <a:rPr lang="en-US" altLang="en-US" sz="3600" b="1" dirty="0">
                <a:solidFill>
                  <a:srgbClr val="006600"/>
                </a:solidFill>
                <a:sym typeface="Symbol" panose="05050102010706020507" pitchFamily="18" charset="2"/>
              </a:rPr>
              <a:t>E</a:t>
            </a:r>
            <a:r>
              <a:rPr lang="en-US" altLang="en-US" sz="3600" b="1" dirty="0">
                <a:sym typeface="Symbol" panose="05050102010706020507" pitchFamily="18" charset="2"/>
              </a:rPr>
              <a:t> </a:t>
            </a:r>
            <a:r>
              <a:rPr lang="en-US" altLang="en-US" sz="3600" dirty="0">
                <a:sym typeface="Symbol" panose="05050102010706020507" pitchFamily="18" charset="2"/>
              </a:rPr>
              <a:t>relationship that have:</a:t>
            </a:r>
          </a:p>
          <a:p>
            <a:pPr algn="ctr">
              <a:spcBef>
                <a:spcPct val="0"/>
              </a:spcBef>
              <a:buFontTx/>
              <a:buNone/>
            </a:pPr>
            <a:r>
              <a:rPr lang="en-US" altLang="en-US" sz="4800" b="1" dirty="0">
                <a:solidFill>
                  <a:srgbClr val="6600CC"/>
                </a:solidFill>
                <a:sym typeface="Symbol" panose="05050102010706020507" pitchFamily="18" charset="2"/>
              </a:rPr>
              <a:t>(</a:t>
            </a:r>
            <a:r>
              <a:rPr lang="en-US" altLang="en-US" sz="4800" b="1" dirty="0" err="1">
                <a:solidFill>
                  <a:srgbClr val="6600CC"/>
                </a:solidFill>
                <a:sym typeface="Symbol" panose="05050102010706020507" pitchFamily="18" charset="2"/>
              </a:rPr>
              <a:t>dv</a:t>
            </a:r>
            <a:r>
              <a:rPr lang="en-US" altLang="en-US" sz="4800" b="1" baseline="-25000" dirty="0" err="1">
                <a:solidFill>
                  <a:srgbClr val="6600CC"/>
                </a:solidFill>
                <a:sym typeface="Symbol" panose="05050102010706020507" pitchFamily="18" charset="2"/>
              </a:rPr>
              <a:t>d</a:t>
            </a:r>
            <a:r>
              <a:rPr lang="en-US" altLang="en-US" sz="4800" b="1" dirty="0">
                <a:solidFill>
                  <a:srgbClr val="6600CC"/>
                </a:solidFill>
                <a:sym typeface="Symbol" panose="05050102010706020507" pitchFamily="18" charset="2"/>
              </a:rPr>
              <a:t>/</a:t>
            </a:r>
            <a:r>
              <a:rPr lang="en-US" altLang="en-US" sz="4800" b="1" dirty="0" err="1">
                <a:solidFill>
                  <a:srgbClr val="6600CC"/>
                </a:solidFill>
                <a:sym typeface="Symbol" panose="05050102010706020507" pitchFamily="18" charset="2"/>
              </a:rPr>
              <a:t>dE</a:t>
            </a:r>
            <a:r>
              <a:rPr lang="en-US" altLang="en-US" sz="4800" b="1" dirty="0">
                <a:solidFill>
                  <a:srgbClr val="6600CC"/>
                </a:solidFill>
                <a:sym typeface="Symbol" panose="05050102010706020507" pitchFamily="18" charset="2"/>
              </a:rPr>
              <a:t>) &lt; 0</a:t>
            </a:r>
            <a:endParaRPr lang="en-US" altLang="en-US" sz="4800" b="1" dirty="0">
              <a:sym typeface="Symbol" panose="05050102010706020507" pitchFamily="18" charset="2"/>
            </a:endParaRPr>
          </a:p>
          <a:p>
            <a:pPr algn="ctr">
              <a:spcBef>
                <a:spcPct val="0"/>
              </a:spcBef>
              <a:buFontTx/>
              <a:buNone/>
            </a:pPr>
            <a:r>
              <a:rPr lang="en-US" altLang="en-US" sz="2800" dirty="0">
                <a:sym typeface="Symbol" panose="05050102010706020507" pitchFamily="18" charset="2"/>
              </a:rPr>
              <a:t>(for high enough </a:t>
            </a:r>
            <a:r>
              <a:rPr lang="en-US" altLang="en-US" sz="2800" b="1" dirty="0">
                <a:solidFill>
                  <a:srgbClr val="990033"/>
                </a:solidFill>
                <a:sym typeface="Symbol" panose="05050102010706020507" pitchFamily="18" charset="2"/>
              </a:rPr>
              <a:t>E</a:t>
            </a:r>
            <a:r>
              <a:rPr lang="en-US" altLang="en-US" sz="2800" dirty="0">
                <a:sym typeface="Symbol" panose="05050102010706020507" pitchFamily="18" charset="2"/>
              </a:rPr>
              <a:t>)</a:t>
            </a:r>
            <a:endParaRPr lang="en-US" altLang="en-US" sz="2800" b="1" dirty="0">
              <a:sym typeface="Symbol" panose="05050102010706020507" pitchFamily="18" charset="2"/>
            </a:endParaRPr>
          </a:p>
          <a:p>
            <a:pPr algn="ctr">
              <a:spcBef>
                <a:spcPct val="0"/>
              </a:spcBef>
              <a:buFontTx/>
              <a:buNone/>
            </a:pPr>
            <a:r>
              <a:rPr lang="en-US" altLang="en-US" dirty="0">
                <a:sym typeface="Symbol" panose="05050102010706020507" pitchFamily="18" charset="2"/>
              </a:rPr>
              <a:t>This effect is called </a:t>
            </a:r>
          </a:p>
          <a:p>
            <a:pPr algn="ctr">
              <a:spcBef>
                <a:spcPct val="0"/>
              </a:spcBef>
              <a:buFontTx/>
              <a:buNone/>
            </a:pPr>
            <a:r>
              <a:rPr lang="en-US" altLang="en-US" sz="4000" b="1" dirty="0">
                <a:solidFill>
                  <a:srgbClr val="FF0000"/>
                </a:solidFill>
                <a:sym typeface="Symbol" panose="05050102010706020507" pitchFamily="18" charset="2"/>
              </a:rPr>
              <a:t>“Negative Differential Resistance” </a:t>
            </a:r>
          </a:p>
          <a:p>
            <a:pPr algn="ctr">
              <a:spcBef>
                <a:spcPct val="0"/>
              </a:spcBef>
              <a:buFontTx/>
              <a:buNone/>
            </a:pPr>
            <a:r>
              <a:rPr lang="en-US" altLang="en-US" sz="2800" dirty="0">
                <a:sym typeface="Symbol" panose="05050102010706020507" pitchFamily="18" charset="2"/>
              </a:rPr>
              <a:t>or</a:t>
            </a:r>
            <a:r>
              <a:rPr lang="en-US" altLang="en-US" sz="3800" dirty="0">
                <a:sym typeface="Symbol" panose="05050102010706020507" pitchFamily="18" charset="2"/>
              </a:rPr>
              <a:t> </a:t>
            </a:r>
            <a:r>
              <a:rPr lang="en-US" altLang="en-US" sz="4000" b="1" dirty="0">
                <a:solidFill>
                  <a:srgbClr val="006600"/>
                </a:solidFill>
                <a:sym typeface="Symbol" panose="05050102010706020507" pitchFamily="18" charset="2"/>
              </a:rPr>
              <a:t>“Negative Differential Mobility” </a:t>
            </a:r>
          </a:p>
          <a:p>
            <a:pPr algn="ctr">
              <a:spcBef>
                <a:spcPct val="0"/>
              </a:spcBef>
              <a:buFontTx/>
              <a:buNone/>
            </a:pPr>
            <a:r>
              <a:rPr lang="en-US" altLang="en-US" sz="2800" dirty="0">
                <a:sym typeface="Symbol" panose="05050102010706020507" pitchFamily="18" charset="2"/>
              </a:rPr>
              <a:t>or </a:t>
            </a:r>
            <a:r>
              <a:rPr lang="en-US" altLang="en-US" sz="4000" b="1" dirty="0">
                <a:solidFill>
                  <a:srgbClr val="CC0000"/>
                </a:solidFill>
                <a:sym typeface="Symbol" panose="05050102010706020507" pitchFamily="18" charset="2"/>
              </a:rPr>
              <a:t>“Negative Differential Conductivity”</a:t>
            </a:r>
          </a:p>
        </p:txBody>
      </p:sp>
    </p:spTree>
    <p:extLst>
      <p:ext uri="{BB962C8B-B14F-4D97-AF65-F5344CB8AC3E}">
        <p14:creationId xmlns:p14="http://schemas.microsoft.com/office/powerpoint/2010/main" val="3806724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F:\my documents\EE763\bands 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762001"/>
            <a:ext cx="59436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2209800" y="122238"/>
            <a:ext cx="7772400" cy="639762"/>
          </a:xfrm>
          <a:prstGeom prst="rect">
            <a:avLst/>
          </a:prstGeom>
        </p:spPr>
        <p:txBody>
          <a:bodyPr/>
          <a:lstStyle/>
          <a:p>
            <a:pPr algn="ctr">
              <a:defRPr/>
            </a:pPr>
            <a:r>
              <a:rPr lang="en-US" sz="4000" b="1" kern="0" dirty="0" err="1">
                <a:solidFill>
                  <a:schemeClr val="accent2"/>
                </a:solidFill>
                <a:ea typeface="+mj-ea"/>
                <a:cs typeface="+mj-cs"/>
              </a:rPr>
              <a:t>GaAs</a:t>
            </a:r>
            <a:r>
              <a:rPr lang="en-US" sz="4000" b="1" kern="0" dirty="0">
                <a:solidFill>
                  <a:schemeClr val="accent2"/>
                </a:solidFill>
                <a:ea typeface="+mj-ea"/>
                <a:cs typeface="+mj-cs"/>
              </a:rPr>
              <a:t> Bandstructure</a:t>
            </a:r>
          </a:p>
        </p:txBody>
      </p:sp>
    </p:spTree>
    <p:custDataLst>
      <p:tags r:id="rId1"/>
    </p:custDataLst>
    <p:extLst>
      <p:ext uri="{BB962C8B-B14F-4D97-AF65-F5344CB8AC3E}">
        <p14:creationId xmlns:p14="http://schemas.microsoft.com/office/powerpoint/2010/main" val="3374574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84C2A6-72CB-4F0C-B468-810EE4E909F1}" type="slidenum">
              <a:rPr lang="zh-TW" altLang="en-US" sz="1400">
                <a:ea typeface="PMingLiU" pitchFamily="18" charset="-120"/>
              </a:rPr>
              <a:pPr/>
              <a:t>36</a:t>
            </a:fld>
            <a:endParaRPr lang="zh-TW" altLang="en-US" sz="1400">
              <a:ea typeface="PMingLiU" pitchFamily="18" charset="-120"/>
            </a:endParaRPr>
          </a:p>
        </p:txBody>
      </p:sp>
      <p:sp>
        <p:nvSpPr>
          <p:cNvPr id="6147" name="文字方塊 2"/>
          <p:cNvSpPr txBox="1">
            <a:spLocks noChangeArrowheads="1"/>
          </p:cNvSpPr>
          <p:nvPr/>
        </p:nvSpPr>
        <p:spPr bwMode="auto">
          <a:xfrm>
            <a:off x="1920876" y="990600"/>
            <a:ext cx="49371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Char char="•"/>
            </a:pPr>
            <a:r>
              <a:rPr lang="en-US" altLang="zh-TW" sz="2800">
                <a:ea typeface="PMingLiU" pitchFamily="18" charset="-120"/>
              </a:rPr>
              <a:t>As the field increases, the electron drift velocity in gallium arsenide </a:t>
            </a:r>
            <a:r>
              <a:rPr lang="en-US" altLang="zh-TW" sz="2800" b="1" i="1" u="sng">
                <a:solidFill>
                  <a:srgbClr val="FF0000"/>
                </a:solidFill>
                <a:ea typeface="PMingLiU" pitchFamily="18" charset="-120"/>
              </a:rPr>
              <a:t>reaches a peak and then decreases</a:t>
            </a:r>
            <a:r>
              <a:rPr lang="en-US" altLang="zh-TW" sz="2800" i="1">
                <a:solidFill>
                  <a:srgbClr val="FF0000"/>
                </a:solidFill>
                <a:ea typeface="PMingLiU" pitchFamily="18" charset="-120"/>
              </a:rPr>
              <a:t>. </a:t>
            </a:r>
          </a:p>
          <a:p>
            <a:pPr>
              <a:buFont typeface="Arial" panose="020B0604020202020204" pitchFamily="34" charset="0"/>
              <a:buChar char="•"/>
            </a:pPr>
            <a:r>
              <a:rPr lang="en-US" altLang="zh-TW" sz="2800">
                <a:ea typeface="PMingLiU" pitchFamily="18" charset="-120"/>
              </a:rPr>
              <a:t>As the </a:t>
            </a:r>
            <a:r>
              <a:rPr lang="en-US" altLang="zh-TW" sz="2800" b="1">
                <a:solidFill>
                  <a:srgbClr val="006600"/>
                </a:solidFill>
                <a:ea typeface="PMingLiU" pitchFamily="18" charset="-120"/>
              </a:rPr>
              <a:t>E</a:t>
            </a:r>
            <a:r>
              <a:rPr lang="en-US" altLang="zh-TW" sz="2800">
                <a:ea typeface="PMingLiU" pitchFamily="18" charset="-120"/>
              </a:rPr>
              <a:t>-field increases, the energy of the electron increases &amp; the electron can be </a:t>
            </a:r>
            <a:r>
              <a:rPr lang="en-US" altLang="zh-TW" sz="2800" b="1">
                <a:solidFill>
                  <a:srgbClr val="4B0EE2"/>
                </a:solidFill>
                <a:ea typeface="PMingLiU" pitchFamily="18" charset="-120"/>
              </a:rPr>
              <a:t>scattered into the upper valley</a:t>
            </a:r>
            <a:r>
              <a:rPr lang="en-US" altLang="zh-TW" sz="2800">
                <a:ea typeface="PMingLiU" pitchFamily="18" charset="-120"/>
              </a:rPr>
              <a:t>, where the density of states effective mass is </a:t>
            </a:r>
            <a:r>
              <a:rPr lang="en-US" altLang="zh-TW" sz="2800" b="1">
                <a:solidFill>
                  <a:srgbClr val="C00000"/>
                </a:solidFill>
                <a:ea typeface="PMingLiU" pitchFamily="18" charset="-120"/>
              </a:rPr>
              <a:t>0.55 m</a:t>
            </a:r>
            <a:r>
              <a:rPr lang="en-US" altLang="zh-TW" sz="2800" b="1" baseline="-25000">
                <a:solidFill>
                  <a:srgbClr val="C00000"/>
                </a:solidFill>
                <a:ea typeface="PMingLiU" pitchFamily="18" charset="-120"/>
              </a:rPr>
              <a:t>0</a:t>
            </a:r>
            <a:endParaRPr lang="zh-TW" altLang="en-US" sz="2800" b="1" baseline="-25000">
              <a:solidFill>
                <a:srgbClr val="C00000"/>
              </a:solidFill>
              <a:ea typeface="PMingLiU" pitchFamily="18" charset="-120"/>
            </a:endParaRPr>
          </a:p>
        </p:txBody>
      </p:sp>
      <p:pic>
        <p:nvPicPr>
          <p:cNvPr id="6148" name="圖片 3"/>
          <p:cNvPicPr>
            <a:picLocks noChangeAspect="1"/>
          </p:cNvPicPr>
          <p:nvPr/>
        </p:nvPicPr>
        <p:blipFill>
          <a:blip r:embed="rId2">
            <a:lum bright="6000" contrast="10000"/>
            <a:extLst>
              <a:ext uri="{28A0092B-C50C-407E-A947-70E740481C1C}">
                <a14:useLocalDpi xmlns:a14="http://schemas.microsoft.com/office/drawing/2010/main" val="0"/>
              </a:ext>
            </a:extLst>
          </a:blip>
          <a:srcRect/>
          <a:stretch>
            <a:fillRect/>
          </a:stretch>
        </p:blipFill>
        <p:spPr bwMode="auto">
          <a:xfrm>
            <a:off x="6934201" y="304801"/>
            <a:ext cx="2913063"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54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152400"/>
            <a:ext cx="9144000" cy="685800"/>
          </a:xfrm>
        </p:spPr>
        <p:txBody>
          <a:bodyPr/>
          <a:lstStyle/>
          <a:p>
            <a:pPr eaLnBrk="1" hangingPunct="1"/>
            <a:r>
              <a:rPr lang="en-US" altLang="en-US" sz="3200" b="1">
                <a:solidFill>
                  <a:schemeClr val="accent2"/>
                </a:solidFill>
              </a:rPr>
              <a:t>Transferred Electron Devices (Gunn Diode)</a:t>
            </a:r>
          </a:p>
        </p:txBody>
      </p:sp>
      <p:pic>
        <p:nvPicPr>
          <p:cNvPr id="7171" name="Picture 3" descr="F:\my documents\EE763\ted1.bmp"/>
          <p:cNvPicPr>
            <a:picLocks noChangeAspect="1" noChangeArrowheads="1"/>
          </p:cNvPicPr>
          <p:nvPr/>
        </p:nvPicPr>
        <p:blipFill>
          <a:blip r:embed="rId4">
            <a:extLst>
              <a:ext uri="{28A0092B-C50C-407E-A947-70E740481C1C}">
                <a14:useLocalDpi xmlns:a14="http://schemas.microsoft.com/office/drawing/2010/main" val="0"/>
              </a:ext>
            </a:extLst>
          </a:blip>
          <a:srcRect l="3134"/>
          <a:stretch>
            <a:fillRect/>
          </a:stretch>
        </p:blipFill>
        <p:spPr bwMode="auto">
          <a:xfrm>
            <a:off x="1828801" y="762000"/>
            <a:ext cx="47101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6096000" y="2220914"/>
            <a:ext cx="4389438"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008000"/>
                </a:solidFill>
                <a:sym typeface="Symbol" panose="05050102010706020507" pitchFamily="18" charset="2"/>
              </a:rPr>
              <a:t>E(GaAs) = 0.31 eV</a:t>
            </a:r>
          </a:p>
          <a:p>
            <a:endParaRPr lang="en-US" altLang="en-US" sz="3000" b="1" i="1" u="sng">
              <a:solidFill>
                <a:srgbClr val="6600CC"/>
              </a:solidFill>
              <a:sym typeface="Symbol" panose="05050102010706020507" pitchFamily="18" charset="2"/>
            </a:endParaRPr>
          </a:p>
          <a:p>
            <a:pPr algn="ctr"/>
            <a:r>
              <a:rPr lang="en-US" altLang="en-US" sz="3000" b="1" i="1" u="sng">
                <a:solidFill>
                  <a:srgbClr val="6600CC"/>
                </a:solidFill>
                <a:sym typeface="Symbol" panose="05050102010706020507" pitchFamily="18" charset="2"/>
              </a:rPr>
              <a:t>Effective Mass increases upon transfer under bias  </a:t>
            </a:r>
          </a:p>
        </p:txBody>
      </p:sp>
      <p:sp>
        <p:nvSpPr>
          <p:cNvPr id="6" name="Freeform 5"/>
          <p:cNvSpPr/>
          <p:nvPr/>
        </p:nvSpPr>
        <p:spPr>
          <a:xfrm>
            <a:off x="3489325" y="2312989"/>
            <a:ext cx="1714500" cy="750887"/>
          </a:xfrm>
          <a:custGeom>
            <a:avLst/>
            <a:gdLst>
              <a:gd name="connsiteX0" fmla="*/ 0 w 1714500"/>
              <a:gd name="connsiteY0" fmla="*/ 750570 h 750570"/>
              <a:gd name="connsiteX1" fmla="*/ 1257300 w 1714500"/>
              <a:gd name="connsiteY1" fmla="*/ 41910 h 750570"/>
              <a:gd name="connsiteX2" fmla="*/ 1714500 w 1714500"/>
              <a:gd name="connsiteY2" fmla="*/ 499110 h 750570"/>
            </a:gdLst>
            <a:ahLst/>
            <a:cxnLst>
              <a:cxn ang="0">
                <a:pos x="connsiteX0" y="connsiteY0"/>
              </a:cxn>
              <a:cxn ang="0">
                <a:pos x="connsiteX1" y="connsiteY1"/>
              </a:cxn>
              <a:cxn ang="0">
                <a:pos x="connsiteX2" y="connsiteY2"/>
              </a:cxn>
            </a:cxnLst>
            <a:rect l="l" t="t" r="r" b="b"/>
            <a:pathLst>
              <a:path w="1714500" h="750570">
                <a:moveTo>
                  <a:pt x="0" y="750570"/>
                </a:moveTo>
                <a:cubicBezTo>
                  <a:pt x="485775" y="417195"/>
                  <a:pt x="971550" y="83820"/>
                  <a:pt x="1257300" y="41910"/>
                </a:cubicBezTo>
                <a:cubicBezTo>
                  <a:pt x="1543050" y="0"/>
                  <a:pt x="1628775" y="249555"/>
                  <a:pt x="1714500" y="499110"/>
                </a:cubicBezTo>
              </a:path>
            </a:pathLst>
          </a:custGeom>
          <a:ln w="53975">
            <a:solidFill>
              <a:srgbClr val="FF0000"/>
            </a:solidFill>
            <a:tailEnd type="arrow"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3320952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my documents\EE763\ted 2.bmp"/>
          <p:cNvPicPr>
            <a:picLocks noChangeAspect="1" noChangeArrowheads="1"/>
          </p:cNvPicPr>
          <p:nvPr/>
        </p:nvPicPr>
        <p:blipFill>
          <a:blip r:embed="rId4">
            <a:extLst>
              <a:ext uri="{28A0092B-C50C-407E-A947-70E740481C1C}">
                <a14:useLocalDpi xmlns:a14="http://schemas.microsoft.com/office/drawing/2010/main" val="0"/>
              </a:ext>
            </a:extLst>
          </a:blip>
          <a:srcRect t="5028"/>
          <a:stretch>
            <a:fillRect/>
          </a:stretch>
        </p:blipFill>
        <p:spPr bwMode="auto">
          <a:xfrm>
            <a:off x="1946276" y="990601"/>
            <a:ext cx="841692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057401" y="76200"/>
            <a:ext cx="7954963" cy="685800"/>
          </a:xfrm>
          <a:prstGeom prst="rect">
            <a:avLst/>
          </a:prstGeom>
          <a:noFill/>
          <a:ln w="9525">
            <a:noFill/>
            <a:miter lim="800000"/>
            <a:headEnd/>
            <a:tailEnd/>
          </a:ln>
        </p:spPr>
        <p:txBody>
          <a:bodyPr anchor="ctr"/>
          <a:lstStyle/>
          <a:p>
            <a:pPr algn="ctr">
              <a:defRPr/>
            </a:pPr>
            <a:r>
              <a:rPr lang="en-US" sz="3600" b="1" kern="0" dirty="0">
                <a:solidFill>
                  <a:schemeClr val="accent2"/>
                </a:solidFill>
                <a:ea typeface="+mj-ea"/>
                <a:cs typeface="+mj-cs"/>
              </a:rPr>
              <a:t>Negative Differential Resistance (NDR)</a:t>
            </a:r>
          </a:p>
        </p:txBody>
      </p:sp>
    </p:spTree>
    <p:custDataLst>
      <p:tags r:id="rId1"/>
    </p:custDataLst>
    <p:extLst>
      <p:ext uri="{BB962C8B-B14F-4D97-AF65-F5344CB8AC3E}">
        <p14:creationId xmlns:p14="http://schemas.microsoft.com/office/powerpoint/2010/main" val="7423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362200" y="76200"/>
            <a:ext cx="7772400" cy="685800"/>
          </a:xfrm>
          <a:prstGeom prst="rect">
            <a:avLst/>
          </a:prstGeom>
        </p:spPr>
        <p:txBody>
          <a:bodyPr/>
          <a:lstStyle/>
          <a:p>
            <a:pPr>
              <a:defRPr/>
            </a:pPr>
            <a:r>
              <a:rPr lang="en-US" sz="3600" b="1" kern="0" dirty="0">
                <a:solidFill>
                  <a:schemeClr val="accent2"/>
                </a:solidFill>
                <a:ea typeface="+mj-ea"/>
                <a:cs typeface="+mj-cs"/>
              </a:rPr>
              <a:t>			</a:t>
            </a:r>
            <a:r>
              <a:rPr lang="en-US" sz="4000" b="1" kern="0" dirty="0">
                <a:solidFill>
                  <a:schemeClr val="accent2"/>
                </a:solidFill>
                <a:ea typeface="+mj-ea"/>
                <a:cs typeface="+mj-cs"/>
              </a:rPr>
              <a:t>Gunn Diode</a:t>
            </a:r>
          </a:p>
        </p:txBody>
      </p:sp>
      <p:sp>
        <p:nvSpPr>
          <p:cNvPr id="9219" name="TextBox 10"/>
          <p:cNvSpPr txBox="1">
            <a:spLocks noChangeArrowheads="1"/>
          </p:cNvSpPr>
          <p:nvPr/>
        </p:nvSpPr>
        <p:spPr bwMode="auto">
          <a:xfrm>
            <a:off x="1828801" y="5562600"/>
            <a:ext cx="8462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Can operate around NDR point to get an oscillator</a:t>
            </a:r>
          </a:p>
        </p:txBody>
      </p:sp>
      <p:pic>
        <p:nvPicPr>
          <p:cNvPr id="9220" name="Picture 2" descr="http://www.microwaves101.com/encyclopedia/images/Gunndiode/GU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14400"/>
            <a:ext cx="39687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www.intusoft.com/nlpics/52/nl52fig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838200"/>
            <a:ext cx="39243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9417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570D0F5-6B13-8671-68E1-B604B3C008F5}"/>
              </a:ext>
            </a:extLst>
          </p:cNvPr>
          <p:cNvSpPr>
            <a:spLocks noGrp="1"/>
          </p:cNvSpPr>
          <p:nvPr>
            <p:ph type="title"/>
          </p:nvPr>
        </p:nvSpPr>
        <p:spPr>
          <a:xfrm>
            <a:off x="2592925" y="624110"/>
            <a:ext cx="8911687" cy="870582"/>
          </a:xfrm>
        </p:spPr>
        <p:txBody>
          <a:bodyPr/>
          <a:lstStyle/>
          <a:p>
            <a:r>
              <a:rPr lang="ro-RO" dirty="0"/>
              <a:t>Polarizarea inversă a pin diodei</a:t>
            </a:r>
            <a:endParaRPr lang="en-US" dirty="0"/>
          </a:p>
        </p:txBody>
      </p:sp>
      <p:sp>
        <p:nvSpPr>
          <p:cNvPr id="3" name="Substituent conținut 2">
            <a:extLst>
              <a:ext uri="{FF2B5EF4-FFF2-40B4-BE49-F238E27FC236}">
                <a16:creationId xmlns:a16="http://schemas.microsoft.com/office/drawing/2014/main" id="{69546D2A-D653-C4F4-86D7-794D6052A2F1}"/>
              </a:ext>
            </a:extLst>
          </p:cNvPr>
          <p:cNvSpPr>
            <a:spLocks noGrp="1"/>
          </p:cNvSpPr>
          <p:nvPr>
            <p:ph idx="1"/>
          </p:nvPr>
        </p:nvSpPr>
        <p:spPr>
          <a:xfrm>
            <a:off x="685800" y="1494692"/>
            <a:ext cx="10818812" cy="5081954"/>
          </a:xfrm>
        </p:spPr>
        <p:txBody>
          <a:bodyPr/>
          <a:lstStyle/>
          <a:p>
            <a:r>
              <a:rPr lang="en-US" dirty="0" err="1">
                <a:solidFill>
                  <a:srgbClr val="3C4043"/>
                </a:solidFill>
                <a:latin typeface="Roboto" panose="02000000000000000000" pitchFamily="2" charset="0"/>
              </a:rPr>
              <a:t>Când</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tensiunea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inversă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aplicată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peste</a:t>
            </a:r>
            <a:r>
              <a:rPr lang="en-US" dirty="0">
                <a:solidFill>
                  <a:srgbClr val="3C4043"/>
                </a:solidFill>
                <a:latin typeface="Roboto" panose="02000000000000000000" pitchFamily="2" charset="0"/>
              </a:rPr>
              <a:t> </a:t>
            </a:r>
            <a:r>
              <a:rPr lang="ro-RO" dirty="0">
                <a:solidFill>
                  <a:srgbClr val="3C4043"/>
                </a:solidFill>
                <a:latin typeface="Roboto" panose="02000000000000000000" pitchFamily="2" charset="0"/>
              </a:rPr>
              <a:t>pin </a:t>
            </a:r>
            <a:r>
              <a:rPr lang="en-US" dirty="0">
                <a:solidFill>
                  <a:srgbClr val="3C4043"/>
                </a:solidFill>
                <a:latin typeface="Roboto" panose="02000000000000000000" pitchFamily="2" charset="0"/>
              </a:rPr>
              <a:t>diodă, </a:t>
            </a:r>
            <a:r>
              <a:rPr lang="en-US" dirty="0" err="1">
                <a:solidFill>
                  <a:srgbClr val="3C4043"/>
                </a:solidFill>
                <a:latin typeface="Roboto" panose="02000000000000000000" pitchFamily="2" charset="0"/>
              </a:rPr>
              <a:t>lățimea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regiunii</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epuizare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crește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Grosimea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regiunii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crește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până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când</a:t>
            </a:r>
            <a:r>
              <a:rPr lang="en-US" dirty="0">
                <a:solidFill>
                  <a:srgbClr val="3C4043"/>
                </a:solidFill>
                <a:latin typeface="Roboto" panose="02000000000000000000" pitchFamily="2" charset="0"/>
              </a:rPr>
              <a:t> </a:t>
            </a:r>
            <a:r>
              <a:rPr lang="ro-RO" dirty="0">
                <a:solidFill>
                  <a:srgbClr val="3C4043"/>
                </a:solidFill>
                <a:latin typeface="Roboto" panose="02000000000000000000" pitchFamily="2" charset="0"/>
              </a:rPr>
              <a:t>toată cantitatea </a:t>
            </a:r>
            <a:r>
              <a:rPr lang="en-US" dirty="0">
                <a:solidFill>
                  <a:srgbClr val="3C4043"/>
                </a:solidFill>
                <a:latin typeface="Roboto" panose="02000000000000000000" pitchFamily="2" charset="0"/>
              </a:rPr>
              <a:t>de </a:t>
            </a:r>
            <a:r>
              <a:rPr lang="ro-RO" dirty="0">
                <a:solidFill>
                  <a:srgbClr val="3C4043"/>
                </a:solidFill>
                <a:latin typeface="Roboto" panose="02000000000000000000" pitchFamily="2" charset="0"/>
              </a:rPr>
              <a:t>sarcini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mobil</a:t>
            </a:r>
            <a:r>
              <a:rPr lang="ro-RO" dirty="0">
                <a:solidFill>
                  <a:srgbClr val="3C4043"/>
                </a:solidFill>
                <a:latin typeface="Roboto" panose="02000000000000000000" pitchFamily="2" charset="0"/>
              </a:rPr>
              <a:t>e</a:t>
            </a:r>
            <a:r>
              <a:rPr lang="en-US" dirty="0">
                <a:solidFill>
                  <a:srgbClr val="3C4043"/>
                </a:solidFill>
                <a:latin typeface="Roboto" panose="02000000000000000000" pitchFamily="2" charset="0"/>
              </a:rPr>
              <a:t> a </a:t>
            </a:r>
            <a:r>
              <a:rPr lang="en-US" dirty="0" err="1">
                <a:solidFill>
                  <a:srgbClr val="3C4043"/>
                </a:solidFill>
                <a:latin typeface="Roboto" panose="02000000000000000000" pitchFamily="2" charset="0"/>
              </a:rPr>
              <a:t>regiunii</a:t>
            </a:r>
            <a:r>
              <a:rPr lang="en-US" dirty="0">
                <a:solidFill>
                  <a:srgbClr val="3C4043"/>
                </a:solidFill>
                <a:latin typeface="Roboto" panose="02000000000000000000" pitchFamily="2" charset="0"/>
              </a:rPr>
              <a:t> I a </a:t>
            </a:r>
            <a:r>
              <a:rPr lang="en-US" dirty="0" err="1">
                <a:solidFill>
                  <a:srgbClr val="3C4043"/>
                </a:solidFill>
                <a:latin typeface="Roboto" panose="02000000000000000000" pitchFamily="2" charset="0"/>
              </a:rPr>
              <a:t>fost</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îndepărtat</a:t>
            </a:r>
            <a:r>
              <a:rPr lang="ro-RO" dirty="0">
                <a:solidFill>
                  <a:srgbClr val="3C4043"/>
                </a:solidFill>
                <a:latin typeface="Roboto" panose="02000000000000000000" pitchFamily="2" charset="0"/>
              </a:rPr>
              <a:t>ă</a:t>
            </a:r>
            <a:r>
              <a:rPr lang="en-US" dirty="0">
                <a:solidFill>
                  <a:srgbClr val="3C4043"/>
                </a:solidFill>
                <a:latin typeface="Roboto" panose="02000000000000000000" pitchFamily="2" charset="0"/>
              </a:rPr>
              <a:t>. </a:t>
            </a:r>
            <a:endParaRPr lang="ro-RO" dirty="0">
              <a:solidFill>
                <a:srgbClr val="3C4043"/>
              </a:solidFill>
              <a:latin typeface="Roboto" panose="02000000000000000000" pitchFamily="2" charset="0"/>
            </a:endParaRPr>
          </a:p>
          <a:p>
            <a:r>
              <a:rPr lang="en-US" dirty="0" err="1">
                <a:solidFill>
                  <a:srgbClr val="3C4043"/>
                </a:solidFill>
                <a:latin typeface="Roboto" panose="02000000000000000000" pitchFamily="2" charset="0"/>
              </a:rPr>
              <a:t>Tensiunea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inversă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necesară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pentru</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îndepărtarea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purtător</a:t>
            </a:r>
            <a:r>
              <a:rPr lang="ro-RO" dirty="0" err="1">
                <a:solidFill>
                  <a:srgbClr val="3C4043"/>
                </a:solidFill>
                <a:latin typeface="Roboto" panose="02000000000000000000" pitchFamily="2" charset="0"/>
              </a:rPr>
              <a:t>ilor</a:t>
            </a:r>
            <a:r>
              <a:rPr lang="en-US" dirty="0" err="1">
                <a:solidFill>
                  <a:srgbClr val="3C4043"/>
                </a:solidFill>
                <a:latin typeface="Roboto" panose="02000000000000000000" pitchFamily="2" charset="0"/>
              </a:rPr>
              <a:t>i</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sarcină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complet</a:t>
            </a:r>
            <a:r>
              <a:rPr lang="en-US" dirty="0">
                <a:solidFill>
                  <a:srgbClr val="3C4043"/>
                </a:solidFill>
                <a:latin typeface="Roboto" panose="02000000000000000000" pitchFamily="2" charset="0"/>
              </a:rPr>
              <a:t> din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I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cunoscută</a:t>
            </a:r>
            <a:r>
              <a:rPr lang="en-US" dirty="0">
                <a:solidFill>
                  <a:srgbClr val="3C4043"/>
                </a:solidFill>
                <a:latin typeface="Roboto" panose="02000000000000000000" pitchFamily="2" charset="0"/>
              </a:rPr>
              <a:t> sub </a:t>
            </a:r>
            <a:r>
              <a:rPr lang="en-US" dirty="0" err="1">
                <a:solidFill>
                  <a:srgbClr val="3C4043"/>
                </a:solidFill>
                <a:latin typeface="Roboto" panose="02000000000000000000" pitchFamily="2" charset="0"/>
              </a:rPr>
              <a:t>denumirea</a:t>
            </a:r>
            <a:r>
              <a:rPr lang="en-US" dirty="0">
                <a:solidFill>
                  <a:srgbClr val="3C4043"/>
                </a:solidFill>
                <a:latin typeface="Roboto" panose="02000000000000000000" pitchFamily="2" charset="0"/>
              </a:rPr>
              <a:t> </a:t>
            </a:r>
            <a:r>
              <a:rPr lang="en-US" b="1" dirty="0">
                <a:solidFill>
                  <a:srgbClr val="3C4043"/>
                </a:solidFill>
                <a:latin typeface="Roboto" panose="02000000000000000000" pitchFamily="2" charset="0"/>
              </a:rPr>
              <a:t>de </a:t>
            </a:r>
            <a:r>
              <a:rPr lang="en-US" b="1" dirty="0" err="1">
                <a:solidFill>
                  <a:srgbClr val="3C4043"/>
                </a:solidFill>
                <a:latin typeface="Roboto" panose="02000000000000000000" pitchFamily="2" charset="0"/>
              </a:rPr>
              <a:t>tensiune</a:t>
            </a:r>
            <a:r>
              <a:rPr lang="en-US" b="1" dirty="0">
                <a:solidFill>
                  <a:srgbClr val="3C4043"/>
                </a:solidFill>
                <a:latin typeface="Roboto" panose="02000000000000000000" pitchFamily="2" charset="0"/>
              </a:rPr>
              <a:t> de </a:t>
            </a:r>
            <a:r>
              <a:rPr lang="en-US" b="1" dirty="0" err="1">
                <a:solidFill>
                  <a:srgbClr val="3C4043"/>
                </a:solidFill>
                <a:latin typeface="Roboto" panose="02000000000000000000" pitchFamily="2" charset="0"/>
              </a:rPr>
              <a:t>curățare</a:t>
            </a:r>
            <a:r>
              <a:rPr lang="en-US" b="1" dirty="0">
                <a:solidFill>
                  <a:srgbClr val="3C4043"/>
                </a:solidFill>
                <a:latin typeface="Roboto" panose="02000000000000000000" pitchFamily="2" charset="0"/>
              </a:rPr>
              <a:t>. </a:t>
            </a:r>
            <a:endParaRPr lang="ro-RO" b="1" dirty="0">
              <a:solidFill>
                <a:srgbClr val="3C4043"/>
              </a:solidFill>
              <a:latin typeface="Roboto" panose="02000000000000000000" pitchFamily="2" charset="0"/>
            </a:endParaRPr>
          </a:p>
          <a:p>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polarizare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inversă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dioda</a:t>
            </a:r>
            <a:r>
              <a:rPr lang="en-US" dirty="0">
                <a:solidFill>
                  <a:srgbClr val="3C4043"/>
                </a:solidFill>
                <a:latin typeface="Roboto" panose="02000000000000000000" pitchFamily="2" charset="0"/>
              </a:rPr>
              <a:t> se </a:t>
            </a:r>
            <a:r>
              <a:rPr lang="en-US" dirty="0" err="1">
                <a:solidFill>
                  <a:srgbClr val="3C4043"/>
                </a:solidFill>
                <a:latin typeface="Roboto" panose="02000000000000000000" pitchFamily="2" charset="0"/>
              </a:rPr>
              <a:t>comportă</a:t>
            </a:r>
            <a:r>
              <a:rPr lang="en-US" dirty="0">
                <a:solidFill>
                  <a:srgbClr val="3C4043"/>
                </a:solidFill>
                <a:latin typeface="Roboto" panose="02000000000000000000" pitchFamily="2" charset="0"/>
              </a:rPr>
              <a:t> ca un </a:t>
            </a:r>
            <a:r>
              <a:rPr lang="en-US" dirty="0" err="1">
                <a:solidFill>
                  <a:srgbClr val="3C4043"/>
                </a:solidFill>
                <a:latin typeface="Roboto" panose="02000000000000000000" pitchFamily="2" charset="0"/>
              </a:rPr>
              <a:t>condensator</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P </a:t>
            </a:r>
            <a:r>
              <a:rPr lang="en-US" dirty="0" err="1">
                <a:solidFill>
                  <a:srgbClr val="3C4043"/>
                </a:solidFill>
                <a:latin typeface="Roboto" panose="02000000000000000000" pitchFamily="2" charset="0"/>
              </a:rPr>
              <a:t>și</a:t>
            </a:r>
            <a:r>
              <a:rPr lang="en-US" dirty="0">
                <a:solidFill>
                  <a:srgbClr val="3C4043"/>
                </a:solidFill>
                <a:latin typeface="Roboto" panose="02000000000000000000" pitchFamily="2" charset="0"/>
              </a:rPr>
              <a:t> N </a:t>
            </a:r>
            <a:r>
              <a:rPr lang="en-US" dirty="0" err="1">
                <a:solidFill>
                  <a:srgbClr val="3C4043"/>
                </a:solidFill>
                <a:latin typeface="Roboto" panose="02000000000000000000" pitchFamily="2" charset="0"/>
              </a:rPr>
              <a:t>acționează</a:t>
            </a:r>
            <a:r>
              <a:rPr lang="en-US" dirty="0">
                <a:solidFill>
                  <a:srgbClr val="3C4043"/>
                </a:solidFill>
                <a:latin typeface="Roboto" panose="02000000000000000000" pitchFamily="2" charset="0"/>
              </a:rPr>
              <a:t> ca </a:t>
            </a:r>
            <a:r>
              <a:rPr lang="en-US" dirty="0" err="1">
                <a:solidFill>
                  <a:srgbClr val="3C4043"/>
                </a:solidFill>
                <a:latin typeface="Roboto" panose="02000000000000000000" pitchFamily="2" charset="0"/>
              </a:rPr>
              <a:t>plăcile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pozitive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și</a:t>
            </a:r>
            <a:r>
              <a:rPr lang="en-US" dirty="0">
                <a:solidFill>
                  <a:srgbClr val="3C4043"/>
                </a:solidFill>
                <a:latin typeface="Roboto" panose="02000000000000000000" pitchFamily="2" charset="0"/>
              </a:rPr>
              <a:t> negative ale </a:t>
            </a:r>
            <a:r>
              <a:rPr lang="en-US" dirty="0" err="1">
                <a:solidFill>
                  <a:srgbClr val="3C4043"/>
                </a:solidFill>
                <a:latin typeface="Roboto" panose="02000000000000000000" pitchFamily="2" charset="0"/>
              </a:rPr>
              <a:t>condensatorului</a:t>
            </a:r>
            <a:r>
              <a:rPr lang="en-US" dirty="0">
                <a:solidFill>
                  <a:srgbClr val="3C4043"/>
                </a:solidFill>
                <a:latin typeface="Roboto" panose="02000000000000000000" pitchFamily="2" charset="0"/>
              </a:rPr>
              <a:t>, iar </a:t>
            </a:r>
            <a:r>
              <a:rPr lang="en-US" dirty="0" err="1">
                <a:solidFill>
                  <a:srgbClr val="3C4043"/>
                </a:solidFill>
                <a:latin typeface="Roboto" panose="02000000000000000000" pitchFamily="2" charset="0"/>
              </a:rPr>
              <a:t>regiunea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intrinsecă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izolatorul</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dintre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plăci</a:t>
            </a:r>
            <a:r>
              <a:rPr lang="en-US" dirty="0">
                <a:solidFill>
                  <a:srgbClr val="3C4043"/>
                </a:solidFill>
                <a:latin typeface="Roboto" panose="02000000000000000000" pitchFamily="2" charset="0"/>
              </a:rPr>
              <a:t>.</a:t>
            </a:r>
            <a:endParaRPr lang="ro-RO" dirty="0">
              <a:solidFill>
                <a:srgbClr val="3C4043"/>
              </a:solidFill>
              <a:latin typeface="Roboto" panose="02000000000000000000" pitchFamily="2" charset="0"/>
            </a:endParaRPr>
          </a:p>
          <a:p>
            <a:endParaRPr lang="ro-RO" dirty="0">
              <a:solidFill>
                <a:srgbClr val="3C4043"/>
              </a:solidFill>
              <a:latin typeface="Roboto" panose="02000000000000000000" pitchFamily="2" charset="0"/>
            </a:endParaRPr>
          </a:p>
          <a:p>
            <a:endParaRPr lang="ro-RO" dirty="0">
              <a:solidFill>
                <a:srgbClr val="3C4043"/>
              </a:solidFill>
              <a:latin typeface="Roboto" panose="02000000000000000000" pitchFamily="2" charset="0"/>
            </a:endParaRPr>
          </a:p>
          <a:p>
            <a:r>
              <a:rPr lang="ro-RO" dirty="0">
                <a:solidFill>
                  <a:srgbClr val="3C4043"/>
                </a:solidFill>
                <a:latin typeface="Roboto" panose="02000000000000000000" pitchFamily="2" charset="0"/>
              </a:rPr>
              <a:t>Frecvența minima la care efectul </a:t>
            </a:r>
            <a:r>
              <a:rPr lang="ro-RO" dirty="0" err="1">
                <a:solidFill>
                  <a:srgbClr val="3C4043"/>
                </a:solidFill>
                <a:latin typeface="Roboto" panose="02000000000000000000" pitchFamily="2" charset="0"/>
              </a:rPr>
              <a:t>incepe</a:t>
            </a:r>
            <a:r>
              <a:rPr lang="ro-RO" dirty="0">
                <a:solidFill>
                  <a:srgbClr val="3C4043"/>
                </a:solidFill>
                <a:latin typeface="Roboto" panose="02000000000000000000" pitchFamily="2" charset="0"/>
              </a:rPr>
              <a:t> să lucreze este</a:t>
            </a:r>
            <a:endParaRPr lang="en-US" dirty="0"/>
          </a:p>
        </p:txBody>
      </p:sp>
      <p:pic>
        <p:nvPicPr>
          <p:cNvPr id="4" name="Imagine 3">
            <a:extLst>
              <a:ext uri="{FF2B5EF4-FFF2-40B4-BE49-F238E27FC236}">
                <a16:creationId xmlns:a16="http://schemas.microsoft.com/office/drawing/2014/main" id="{12A9B5C7-4A1B-12BA-6A1D-2663AA26E62E}"/>
              </a:ext>
            </a:extLst>
          </p:cNvPr>
          <p:cNvPicPr>
            <a:picLocks noChangeAspect="1"/>
          </p:cNvPicPr>
          <p:nvPr/>
        </p:nvPicPr>
        <p:blipFill>
          <a:blip r:embed="rId2"/>
          <a:stretch>
            <a:fillRect/>
          </a:stretch>
        </p:blipFill>
        <p:spPr>
          <a:xfrm>
            <a:off x="5648935" y="3646589"/>
            <a:ext cx="1167240" cy="778160"/>
          </a:xfrm>
          <a:prstGeom prst="rect">
            <a:avLst/>
          </a:prstGeom>
        </p:spPr>
      </p:pic>
      <p:pic>
        <p:nvPicPr>
          <p:cNvPr id="5" name="Imagine 4">
            <a:extLst>
              <a:ext uri="{FF2B5EF4-FFF2-40B4-BE49-F238E27FC236}">
                <a16:creationId xmlns:a16="http://schemas.microsoft.com/office/drawing/2014/main" id="{CDFCE04E-E512-C4ED-5DDB-65D884B68743}"/>
              </a:ext>
            </a:extLst>
          </p:cNvPr>
          <p:cNvPicPr>
            <a:picLocks noChangeAspect="1"/>
          </p:cNvPicPr>
          <p:nvPr/>
        </p:nvPicPr>
        <p:blipFill>
          <a:blip r:embed="rId3"/>
          <a:stretch>
            <a:fillRect/>
          </a:stretch>
        </p:blipFill>
        <p:spPr>
          <a:xfrm>
            <a:off x="7508631" y="4424749"/>
            <a:ext cx="1540918" cy="938559"/>
          </a:xfrm>
          <a:prstGeom prst="rect">
            <a:avLst/>
          </a:prstGeom>
        </p:spPr>
      </p:pic>
    </p:spTree>
    <p:extLst>
      <p:ext uri="{BB962C8B-B14F-4D97-AF65-F5344CB8AC3E}">
        <p14:creationId xmlns:p14="http://schemas.microsoft.com/office/powerpoint/2010/main" val="1953904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ChangeArrowheads="1"/>
          </p:cNvSpPr>
          <p:nvPr/>
        </p:nvSpPr>
        <p:spPr bwMode="auto">
          <a:xfrm>
            <a:off x="3276600" y="914400"/>
            <a:ext cx="6781800" cy="960438"/>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a:solidFill>
                  <a:schemeClr val="tx1"/>
                </a:solidFill>
                <a:latin typeface="Century Gothic" panose="020B0502020202020204" pitchFamily="34" charset="0"/>
              </a:defRPr>
            </a:lvl1pPr>
            <a:lvl2pPr marL="742950" indent="-285750">
              <a:spcBef>
                <a:spcPct val="20000"/>
              </a:spcBef>
              <a:buChar char="–"/>
              <a:defRPr>
                <a:solidFill>
                  <a:schemeClr val="tx1"/>
                </a:solidFill>
                <a:latin typeface="Century Gothic" panose="020B0502020202020204" pitchFamily="34" charset="0"/>
              </a:defRPr>
            </a:lvl2pPr>
            <a:lvl3pPr marL="1143000" indent="-228600">
              <a:spcBef>
                <a:spcPct val="20000"/>
              </a:spcBef>
              <a:buChar char="•"/>
              <a:defRPr>
                <a:solidFill>
                  <a:schemeClr val="tx1"/>
                </a:solidFill>
                <a:latin typeface="Century Gothic" panose="020B0502020202020204" pitchFamily="34" charset="0"/>
              </a:defRPr>
            </a:lvl3pPr>
            <a:lvl4pPr marL="1600200" indent="-228600">
              <a:spcBef>
                <a:spcPct val="20000"/>
              </a:spcBef>
              <a:buChar char="–"/>
              <a:defRPr>
                <a:solidFill>
                  <a:schemeClr val="tx1"/>
                </a:solidFill>
                <a:latin typeface="Century Gothic" panose="020B0502020202020204" pitchFamily="34" charset="0"/>
              </a:defRPr>
            </a:lvl4pPr>
            <a:lvl5pPr marL="2057400" indent="-228600">
              <a:spcBef>
                <a:spcPct val="20000"/>
              </a:spcBef>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a:solidFill>
                  <a:schemeClr val="tx1"/>
                </a:solidFill>
                <a:latin typeface="Century Gothic" panose="020B0502020202020204" pitchFamily="34" charset="0"/>
              </a:defRPr>
            </a:lvl9pPr>
          </a:lstStyle>
          <a:p>
            <a:pPr defTabSz="914400">
              <a:spcBef>
                <a:spcPct val="0"/>
              </a:spcBef>
              <a:buNone/>
            </a:pPr>
            <a:r>
              <a:rPr lang="en-US" altLang="en-US" sz="3000" b="1">
                <a:solidFill>
                  <a:srgbClr val="5F5F5F"/>
                </a:solidFill>
              </a:rPr>
              <a:t>Gunn Efect</a:t>
            </a:r>
          </a:p>
        </p:txBody>
      </p:sp>
      <p:sp>
        <p:nvSpPr>
          <p:cNvPr id="151555" name="Rectangle 43"/>
          <p:cNvSpPr>
            <a:spLocks noChangeArrowheads="1"/>
          </p:cNvSpPr>
          <p:nvPr/>
        </p:nvSpPr>
        <p:spPr bwMode="auto">
          <a:xfrm>
            <a:off x="2547939" y="1531938"/>
            <a:ext cx="8239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Century Gothic" panose="020B0502020202020204" pitchFamily="34" charset="0"/>
              </a:defRPr>
            </a:lvl1pPr>
            <a:lvl2pPr marL="742950" indent="-285750">
              <a:spcBef>
                <a:spcPct val="20000"/>
              </a:spcBef>
              <a:buChar char="–"/>
              <a:defRPr>
                <a:solidFill>
                  <a:schemeClr val="tx1"/>
                </a:solidFill>
                <a:latin typeface="Century Gothic" panose="020B0502020202020204" pitchFamily="34" charset="0"/>
              </a:defRPr>
            </a:lvl2pPr>
            <a:lvl3pPr marL="1143000" indent="-228600">
              <a:spcBef>
                <a:spcPct val="20000"/>
              </a:spcBef>
              <a:buChar char="•"/>
              <a:defRPr>
                <a:solidFill>
                  <a:schemeClr val="tx1"/>
                </a:solidFill>
                <a:latin typeface="Century Gothic" panose="020B0502020202020204" pitchFamily="34" charset="0"/>
              </a:defRPr>
            </a:lvl3pPr>
            <a:lvl4pPr marL="1600200" indent="-228600">
              <a:spcBef>
                <a:spcPct val="20000"/>
              </a:spcBef>
              <a:buChar char="–"/>
              <a:defRPr>
                <a:solidFill>
                  <a:schemeClr val="tx1"/>
                </a:solidFill>
                <a:latin typeface="Century Gothic" panose="020B0502020202020204" pitchFamily="34" charset="0"/>
              </a:defRPr>
            </a:lvl4pPr>
            <a:lvl5pPr marL="2057400" indent="-228600">
              <a:spcBef>
                <a:spcPct val="20000"/>
              </a:spcBef>
              <a:buChar char="»"/>
              <a:defRPr>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a:solidFill>
                  <a:schemeClr val="tx1"/>
                </a:solidFill>
                <a:latin typeface="Century Gothic" panose="020B0502020202020204" pitchFamily="34" charset="0"/>
              </a:defRPr>
            </a:lvl9pPr>
          </a:lstStyle>
          <a:p>
            <a:pPr defTabSz="914400">
              <a:spcBef>
                <a:spcPct val="0"/>
              </a:spcBef>
              <a:buNone/>
            </a:pPr>
            <a:r>
              <a:rPr lang="en-US" altLang="en-US" b="1" dirty="0" err="1">
                <a:solidFill>
                  <a:srgbClr val="5F5F5F"/>
                </a:solidFill>
                <a:latin typeface="Arial" panose="020B0604020202020204" pitchFamily="34" charset="0"/>
              </a:rPr>
              <a:t>Efectul</a:t>
            </a:r>
            <a:r>
              <a:rPr lang="en-US" altLang="en-US" b="1" dirty="0">
                <a:solidFill>
                  <a:srgbClr val="5F5F5F"/>
                </a:solidFill>
                <a:latin typeface="Arial" panose="020B0604020202020204" pitchFamily="34" charset="0"/>
              </a:rPr>
              <a:t> de transfer a </a:t>
            </a:r>
            <a:r>
              <a:rPr lang="en-US" altLang="en-US" b="1" dirty="0" err="1">
                <a:solidFill>
                  <a:srgbClr val="5F5F5F"/>
                </a:solidFill>
                <a:latin typeface="Arial" panose="020B0604020202020204" pitchFamily="34" charset="0"/>
              </a:rPr>
              <a:t>electronilor</a:t>
            </a:r>
            <a:r>
              <a:rPr lang="en-US" altLang="en-US" b="1" dirty="0">
                <a:solidFill>
                  <a:srgbClr val="5F5F5F"/>
                </a:solidFill>
                <a:latin typeface="Arial" panose="020B0604020202020204" pitchFamily="34" charset="0"/>
              </a:rPr>
              <a:t>  a</a:t>
            </a:r>
            <a:r>
              <a:rPr lang="ro-MD" altLang="en-US" b="1" dirty="0">
                <a:solidFill>
                  <a:srgbClr val="5F5F5F"/>
                </a:solidFill>
                <a:latin typeface="Arial" panose="020B0604020202020204" pitchFamily="34" charset="0"/>
              </a:rPr>
              <a:t> </a:t>
            </a:r>
            <a:r>
              <a:rPr lang="en-US" altLang="en-US" b="1" dirty="0" err="1">
                <a:solidFill>
                  <a:srgbClr val="5F5F5F"/>
                </a:solidFill>
                <a:latin typeface="Arial" panose="020B0604020202020204" pitchFamily="34" charset="0"/>
              </a:rPr>
              <a:t>fost</a:t>
            </a:r>
            <a:r>
              <a:rPr lang="en-US" altLang="en-US" b="1" dirty="0">
                <a:solidFill>
                  <a:srgbClr val="5F5F5F"/>
                </a:solidFill>
                <a:latin typeface="Arial" panose="020B0604020202020204" pitchFamily="34" charset="0"/>
              </a:rPr>
              <a:t> </a:t>
            </a:r>
            <a:r>
              <a:rPr lang="en-US" altLang="en-US" b="1" dirty="0" err="1">
                <a:solidFill>
                  <a:srgbClr val="5F5F5F"/>
                </a:solidFill>
                <a:latin typeface="Arial" panose="020B0604020202020204" pitchFamily="34" charset="0"/>
              </a:rPr>
              <a:t>publicat</a:t>
            </a:r>
            <a:r>
              <a:rPr lang="en-US" altLang="en-US" b="1" dirty="0">
                <a:solidFill>
                  <a:srgbClr val="5F5F5F"/>
                </a:solidFill>
                <a:latin typeface="Arial" panose="020B0604020202020204" pitchFamily="34" charset="0"/>
              </a:rPr>
              <a:t> </a:t>
            </a:r>
            <a:r>
              <a:rPr lang="en-US" altLang="en-US" b="1" dirty="0" err="1">
                <a:solidFill>
                  <a:srgbClr val="5F5F5F"/>
                </a:solidFill>
                <a:latin typeface="Arial" panose="020B0604020202020204" pitchFamily="34" charset="0"/>
              </a:rPr>
              <a:t>primar</a:t>
            </a:r>
            <a:r>
              <a:rPr lang="en-US" altLang="en-US" b="1" dirty="0">
                <a:solidFill>
                  <a:srgbClr val="5F5F5F"/>
                </a:solidFill>
                <a:latin typeface="Arial" panose="020B0604020202020204" pitchFamily="34" charset="0"/>
              </a:rPr>
              <a:t> de Ridley </a:t>
            </a:r>
            <a:r>
              <a:rPr lang="ro-MD" altLang="en-US" b="1" dirty="0">
                <a:solidFill>
                  <a:srgbClr val="5F5F5F"/>
                </a:solidFill>
                <a:latin typeface="Arial" panose="020B0604020202020204" pitchFamily="34" charset="0"/>
              </a:rPr>
              <a:t>și</a:t>
            </a:r>
            <a:r>
              <a:rPr lang="en-US" altLang="en-US" b="1" dirty="0">
                <a:solidFill>
                  <a:srgbClr val="5F5F5F"/>
                </a:solidFill>
                <a:latin typeface="Arial" panose="020B0604020202020204" pitchFamily="34" charset="0"/>
              </a:rPr>
              <a:t> Watkins </a:t>
            </a:r>
            <a:r>
              <a:rPr lang="ro-MD" altLang="en-US" b="1" dirty="0">
                <a:solidFill>
                  <a:srgbClr val="5F5F5F"/>
                </a:solidFill>
                <a:latin typeface="Arial" panose="020B0604020202020204" pitchFamily="34" charset="0"/>
              </a:rPr>
              <a:t>î</a:t>
            </a:r>
            <a:r>
              <a:rPr lang="en-US" altLang="en-US" b="1" dirty="0">
                <a:solidFill>
                  <a:srgbClr val="5F5F5F"/>
                </a:solidFill>
                <a:latin typeface="Arial" panose="020B0604020202020204" pitchFamily="34" charset="0"/>
              </a:rPr>
              <a:t>n 1961</a:t>
            </a:r>
            <a:r>
              <a:rPr lang="ro-MD" altLang="en-US" b="1" dirty="0">
                <a:solidFill>
                  <a:srgbClr val="5F5F5F"/>
                </a:solidFill>
                <a:latin typeface="Arial" panose="020B0604020202020204" pitchFamily="34" charset="0"/>
              </a:rPr>
              <a:t>. Mai târziu efectul a fost descris și de Hilsum în 1962 și </a:t>
            </a:r>
            <a:r>
              <a:rPr lang="en-US" altLang="en-US" b="1" dirty="0">
                <a:solidFill>
                  <a:srgbClr val="5F5F5F"/>
                </a:solidFill>
                <a:latin typeface="Arial" panose="020B0604020202020204" pitchFamily="34" charset="0"/>
              </a:rPr>
              <a:t>JB (Ian) Gunn </a:t>
            </a:r>
            <a:r>
              <a:rPr lang="ro-MD" altLang="en-US" b="1" dirty="0">
                <a:solidFill>
                  <a:srgbClr val="5F5F5F"/>
                </a:solidFill>
                <a:latin typeface="Arial" panose="020B0604020202020204" pitchFamily="34" charset="0"/>
              </a:rPr>
              <a:t>a descoperit independent efectul</a:t>
            </a:r>
            <a:r>
              <a:rPr lang="en-US" altLang="en-US" b="1" dirty="0">
                <a:solidFill>
                  <a:srgbClr val="5F5F5F"/>
                </a:solidFill>
                <a:latin typeface="Arial" panose="020B0604020202020204" pitchFamily="34" charset="0"/>
              </a:rPr>
              <a:t> Gunn in </a:t>
            </a:r>
            <a:r>
              <a:rPr lang="en-US" altLang="en-US" b="1" dirty="0" err="1">
                <a:solidFill>
                  <a:srgbClr val="5F5F5F"/>
                </a:solidFill>
                <a:latin typeface="Arial" panose="020B0604020202020204" pitchFamily="34" charset="0"/>
              </a:rPr>
              <a:t>Februar</a:t>
            </a:r>
            <a:r>
              <a:rPr lang="ro-MD" altLang="en-US" b="1" dirty="0">
                <a:solidFill>
                  <a:srgbClr val="5F5F5F"/>
                </a:solidFill>
                <a:latin typeface="Arial" panose="020B0604020202020204" pitchFamily="34" charset="0"/>
              </a:rPr>
              <a:t>ie</a:t>
            </a:r>
            <a:r>
              <a:rPr lang="en-US" altLang="en-US" b="1" dirty="0">
                <a:solidFill>
                  <a:srgbClr val="5F5F5F"/>
                </a:solidFill>
                <a:latin typeface="Arial" panose="020B0604020202020204" pitchFamily="34" charset="0"/>
              </a:rPr>
              <a:t> 1962. </a:t>
            </a:r>
            <a:r>
              <a:rPr lang="ro-MD" altLang="en-US" b="1" dirty="0">
                <a:solidFill>
                  <a:srgbClr val="5F5F5F"/>
                </a:solidFill>
                <a:latin typeface="Arial" panose="020B0604020202020204" pitchFamily="34" charset="0"/>
              </a:rPr>
              <a:t> A desoperit un tip de oscilații în </a:t>
            </a:r>
            <a:r>
              <a:rPr lang="en-US" altLang="en-US" b="1" dirty="0">
                <a:solidFill>
                  <a:srgbClr val="5F5F5F"/>
                </a:solidFill>
                <a:latin typeface="Arial" panose="020B0604020202020204" pitchFamily="34" charset="0"/>
              </a:rPr>
              <a:t>n- GaAs </a:t>
            </a:r>
            <a:r>
              <a:rPr lang="ro-MD" altLang="en-US" b="1" dirty="0">
                <a:solidFill>
                  <a:srgbClr val="5F5F5F"/>
                </a:solidFill>
                <a:latin typeface="Arial" panose="020B0604020202020204" pitchFamily="34" charset="0"/>
              </a:rPr>
              <a:t>mostră dar și o regiune cu rezistența negativă în caracteristica I-V</a:t>
            </a:r>
            <a:endParaRPr lang="en-US" altLang="en-US" b="1" dirty="0">
              <a:solidFill>
                <a:srgbClr val="5F5F5F"/>
              </a:solidFill>
              <a:latin typeface="Arial" panose="020B0604020202020204" pitchFamily="34" charset="0"/>
            </a:endParaRPr>
          </a:p>
        </p:txBody>
      </p:sp>
      <p:pic>
        <p:nvPicPr>
          <p:cNvPr id="109612"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1" y="3200401"/>
            <a:ext cx="44291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3733801"/>
            <a:ext cx="40735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7" descr="Gunn diode symbol as used in circuit diagra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90514"/>
            <a:ext cx="28892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10143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09612"/>
                                        </p:tgtEl>
                                        <p:attrNameLst>
                                          <p:attrName>ppt_x</p:attrName>
                                        </p:attrNameLst>
                                      </p:cBhvr>
                                      <p:tavLst>
                                        <p:tav tm="0">
                                          <p:val>
                                            <p:strVal val="ppt_x"/>
                                          </p:val>
                                        </p:tav>
                                        <p:tav tm="100000">
                                          <p:val>
                                            <p:strVal val="ppt_x"/>
                                          </p:val>
                                        </p:tav>
                                      </p:tavLst>
                                    </p:anim>
                                    <p:anim calcmode="lin" valueType="num">
                                      <p:cBhvr additive="base">
                                        <p:cTn id="7" dur="500"/>
                                        <p:tgtEl>
                                          <p:spTgt spid="109612"/>
                                        </p:tgtEl>
                                        <p:attrNameLst>
                                          <p:attrName>ppt_y</p:attrName>
                                        </p:attrNameLst>
                                      </p:cBhvr>
                                      <p:tavLst>
                                        <p:tav tm="0">
                                          <p:val>
                                            <p:strVal val="ppt_y"/>
                                          </p:val>
                                        </p:tav>
                                        <p:tav tm="100000">
                                          <p:val>
                                            <p:strVal val="1+ppt_h/2"/>
                                          </p:val>
                                        </p:tav>
                                      </p:tavLst>
                                    </p:anim>
                                    <p:set>
                                      <p:cBhvr>
                                        <p:cTn id="8" dur="1" fill="hold">
                                          <p:stCondLst>
                                            <p:cond delay="499"/>
                                          </p:stCondLst>
                                        </p:cTn>
                                        <p:tgtEl>
                                          <p:spTgt spid="1096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105400" y="609601"/>
            <a:ext cx="5143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Materials which have the Gunn Effect, such as GaAs, InP, GaN, must be direct bandgap materials that have more than one valley in the conduction band &amp; the effective mass &amp; the density of states in the upper valley(s) must be higher than in the main valley. </a:t>
            </a:r>
          </a:p>
        </p:txBody>
      </p:sp>
      <p:grpSp>
        <p:nvGrpSpPr>
          <p:cNvPr id="11267" name="Group 6"/>
          <p:cNvGrpSpPr>
            <a:grpSpLocks/>
          </p:cNvGrpSpPr>
          <p:nvPr/>
        </p:nvGrpSpPr>
        <p:grpSpPr bwMode="auto">
          <a:xfrm>
            <a:off x="5257801" y="3352799"/>
            <a:ext cx="4998755" cy="2761366"/>
            <a:chOff x="2064" y="2832"/>
            <a:chExt cx="2891" cy="922"/>
          </a:xfrm>
        </p:grpSpPr>
        <p:sp>
          <p:nvSpPr>
            <p:cNvPr id="11270" name="Line 7"/>
            <p:cNvSpPr>
              <a:spLocks noChangeShapeType="1"/>
            </p:cNvSpPr>
            <p:nvPr/>
          </p:nvSpPr>
          <p:spPr bwMode="auto">
            <a:xfrm>
              <a:off x="2230" y="3473"/>
              <a:ext cx="608" cy="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1" name="Freeform 8"/>
            <p:cNvSpPr>
              <a:spLocks/>
            </p:cNvSpPr>
            <p:nvPr/>
          </p:nvSpPr>
          <p:spPr bwMode="auto">
            <a:xfrm>
              <a:off x="2347" y="3234"/>
              <a:ext cx="114" cy="201"/>
            </a:xfrm>
            <a:custGeom>
              <a:avLst/>
              <a:gdLst>
                <a:gd name="T0" fmla="*/ 0 w 96"/>
                <a:gd name="T1" fmla="*/ 0 h 288"/>
                <a:gd name="T2" fmla="*/ 268 w 96"/>
                <a:gd name="T3" fmla="*/ 8 h 288"/>
                <a:gd name="T4" fmla="*/ 533 w 96"/>
                <a:gd name="T5" fmla="*/ 0 h 288"/>
                <a:gd name="T6" fmla="*/ 0 60000 65536"/>
                <a:gd name="T7" fmla="*/ 0 60000 65536"/>
                <a:gd name="T8" fmla="*/ 0 60000 65536"/>
                <a:gd name="T9" fmla="*/ 0 w 96"/>
                <a:gd name="T10" fmla="*/ 0 h 288"/>
                <a:gd name="T11" fmla="*/ 96 w 96"/>
                <a:gd name="T12" fmla="*/ 288 h 288"/>
              </a:gdLst>
              <a:ahLst/>
              <a:cxnLst>
                <a:cxn ang="T6">
                  <a:pos x="T0" y="T1"/>
                </a:cxn>
                <a:cxn ang="T7">
                  <a:pos x="T2" y="T3"/>
                </a:cxn>
                <a:cxn ang="T8">
                  <a:pos x="T4" y="T5"/>
                </a:cxn>
              </a:cxnLst>
              <a:rect l="T9" t="T10" r="T11" b="T12"/>
              <a:pathLst>
                <a:path w="96" h="288">
                  <a:moveTo>
                    <a:pt x="0" y="0"/>
                  </a:moveTo>
                  <a:cubicBezTo>
                    <a:pt x="16" y="144"/>
                    <a:pt x="32" y="288"/>
                    <a:pt x="48" y="288"/>
                  </a:cubicBezTo>
                  <a:cubicBezTo>
                    <a:pt x="64" y="288"/>
                    <a:pt x="80" y="144"/>
                    <a:pt x="96"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 name="Freeform 9"/>
            <p:cNvSpPr>
              <a:spLocks/>
            </p:cNvSpPr>
            <p:nvPr/>
          </p:nvSpPr>
          <p:spPr bwMode="auto">
            <a:xfrm>
              <a:off x="2516" y="3114"/>
              <a:ext cx="222" cy="120"/>
            </a:xfrm>
            <a:custGeom>
              <a:avLst/>
              <a:gdLst>
                <a:gd name="T0" fmla="*/ 0 w 96"/>
                <a:gd name="T1" fmla="*/ 0 h 288"/>
                <a:gd name="T2" fmla="*/ 210105 w 96"/>
                <a:gd name="T3" fmla="*/ 0 h 288"/>
                <a:gd name="T4" fmla="*/ 419471 w 96"/>
                <a:gd name="T5" fmla="*/ 0 h 288"/>
                <a:gd name="T6" fmla="*/ 0 60000 65536"/>
                <a:gd name="T7" fmla="*/ 0 60000 65536"/>
                <a:gd name="T8" fmla="*/ 0 60000 65536"/>
                <a:gd name="T9" fmla="*/ 0 w 96"/>
                <a:gd name="T10" fmla="*/ 0 h 288"/>
                <a:gd name="T11" fmla="*/ 96 w 96"/>
                <a:gd name="T12" fmla="*/ 288 h 288"/>
              </a:gdLst>
              <a:ahLst/>
              <a:cxnLst>
                <a:cxn ang="T6">
                  <a:pos x="T0" y="T1"/>
                </a:cxn>
                <a:cxn ang="T7">
                  <a:pos x="T2" y="T3"/>
                </a:cxn>
                <a:cxn ang="T8">
                  <a:pos x="T4" y="T5"/>
                </a:cxn>
              </a:cxnLst>
              <a:rect l="T9" t="T10" r="T11" b="T12"/>
              <a:pathLst>
                <a:path w="96" h="288">
                  <a:moveTo>
                    <a:pt x="0" y="0"/>
                  </a:moveTo>
                  <a:cubicBezTo>
                    <a:pt x="16" y="144"/>
                    <a:pt x="32" y="288"/>
                    <a:pt x="48" y="288"/>
                  </a:cubicBezTo>
                  <a:cubicBezTo>
                    <a:pt x="64" y="288"/>
                    <a:pt x="80" y="144"/>
                    <a:pt x="96"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 name="Freeform 10"/>
            <p:cNvSpPr>
              <a:spLocks/>
            </p:cNvSpPr>
            <p:nvPr/>
          </p:nvSpPr>
          <p:spPr bwMode="auto">
            <a:xfrm>
              <a:off x="4334" y="3212"/>
              <a:ext cx="111" cy="200"/>
            </a:xfrm>
            <a:custGeom>
              <a:avLst/>
              <a:gdLst>
                <a:gd name="T0" fmla="*/ 0 w 96"/>
                <a:gd name="T1" fmla="*/ 0 h 288"/>
                <a:gd name="T2" fmla="*/ 208 w 96"/>
                <a:gd name="T3" fmla="*/ 8 h 288"/>
                <a:gd name="T4" fmla="*/ 409 w 96"/>
                <a:gd name="T5" fmla="*/ 0 h 288"/>
                <a:gd name="T6" fmla="*/ 0 60000 65536"/>
                <a:gd name="T7" fmla="*/ 0 60000 65536"/>
                <a:gd name="T8" fmla="*/ 0 60000 65536"/>
                <a:gd name="T9" fmla="*/ 0 w 96"/>
                <a:gd name="T10" fmla="*/ 0 h 288"/>
                <a:gd name="T11" fmla="*/ 96 w 96"/>
                <a:gd name="T12" fmla="*/ 288 h 288"/>
              </a:gdLst>
              <a:ahLst/>
              <a:cxnLst>
                <a:cxn ang="T6">
                  <a:pos x="T0" y="T1"/>
                </a:cxn>
                <a:cxn ang="T7">
                  <a:pos x="T2" y="T3"/>
                </a:cxn>
                <a:cxn ang="T8">
                  <a:pos x="T4" y="T5"/>
                </a:cxn>
              </a:cxnLst>
              <a:rect l="T9" t="T10" r="T11" b="T12"/>
              <a:pathLst>
                <a:path w="96" h="288">
                  <a:moveTo>
                    <a:pt x="0" y="0"/>
                  </a:moveTo>
                  <a:cubicBezTo>
                    <a:pt x="16" y="144"/>
                    <a:pt x="32" y="288"/>
                    <a:pt x="48" y="288"/>
                  </a:cubicBezTo>
                  <a:cubicBezTo>
                    <a:pt x="64" y="288"/>
                    <a:pt x="80" y="144"/>
                    <a:pt x="96"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4" name="Freeform 11"/>
            <p:cNvSpPr>
              <a:spLocks/>
            </p:cNvSpPr>
            <p:nvPr/>
          </p:nvSpPr>
          <p:spPr bwMode="auto">
            <a:xfrm>
              <a:off x="4506" y="3100"/>
              <a:ext cx="222" cy="121"/>
            </a:xfrm>
            <a:custGeom>
              <a:avLst/>
              <a:gdLst>
                <a:gd name="T0" fmla="*/ 0 w 96"/>
                <a:gd name="T1" fmla="*/ 0 h 288"/>
                <a:gd name="T2" fmla="*/ 210105 w 96"/>
                <a:gd name="T3" fmla="*/ 0 h 288"/>
                <a:gd name="T4" fmla="*/ 419471 w 96"/>
                <a:gd name="T5" fmla="*/ 0 h 288"/>
                <a:gd name="T6" fmla="*/ 0 60000 65536"/>
                <a:gd name="T7" fmla="*/ 0 60000 65536"/>
                <a:gd name="T8" fmla="*/ 0 60000 65536"/>
                <a:gd name="T9" fmla="*/ 0 w 96"/>
                <a:gd name="T10" fmla="*/ 0 h 288"/>
                <a:gd name="T11" fmla="*/ 96 w 96"/>
                <a:gd name="T12" fmla="*/ 288 h 288"/>
              </a:gdLst>
              <a:ahLst/>
              <a:cxnLst>
                <a:cxn ang="T6">
                  <a:pos x="T0" y="T1"/>
                </a:cxn>
                <a:cxn ang="T7">
                  <a:pos x="T2" y="T3"/>
                </a:cxn>
                <a:cxn ang="T8">
                  <a:pos x="T4" y="T5"/>
                </a:cxn>
              </a:cxnLst>
              <a:rect l="T9" t="T10" r="T11" b="T12"/>
              <a:pathLst>
                <a:path w="96" h="288">
                  <a:moveTo>
                    <a:pt x="0" y="0"/>
                  </a:moveTo>
                  <a:cubicBezTo>
                    <a:pt x="16" y="144"/>
                    <a:pt x="32" y="288"/>
                    <a:pt x="48" y="288"/>
                  </a:cubicBezTo>
                  <a:cubicBezTo>
                    <a:pt x="64" y="288"/>
                    <a:pt x="80" y="144"/>
                    <a:pt x="96"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Oval 12"/>
            <p:cNvSpPr>
              <a:spLocks noChangeArrowheads="1"/>
            </p:cNvSpPr>
            <p:nvPr/>
          </p:nvSpPr>
          <p:spPr bwMode="auto">
            <a:xfrm flipV="1">
              <a:off x="2393" y="3388"/>
              <a:ext cx="21"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76" name="Line 13"/>
            <p:cNvSpPr>
              <a:spLocks noChangeShapeType="1"/>
            </p:cNvSpPr>
            <p:nvPr/>
          </p:nvSpPr>
          <p:spPr bwMode="auto">
            <a:xfrm>
              <a:off x="3223" y="3476"/>
              <a:ext cx="608" cy="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7" name="Freeform 14"/>
            <p:cNvSpPr>
              <a:spLocks/>
            </p:cNvSpPr>
            <p:nvPr/>
          </p:nvSpPr>
          <p:spPr bwMode="auto">
            <a:xfrm>
              <a:off x="3344" y="3212"/>
              <a:ext cx="111" cy="200"/>
            </a:xfrm>
            <a:custGeom>
              <a:avLst/>
              <a:gdLst>
                <a:gd name="T0" fmla="*/ 0 w 96"/>
                <a:gd name="T1" fmla="*/ 0 h 288"/>
                <a:gd name="T2" fmla="*/ 208 w 96"/>
                <a:gd name="T3" fmla="*/ 8 h 288"/>
                <a:gd name="T4" fmla="*/ 409 w 96"/>
                <a:gd name="T5" fmla="*/ 0 h 288"/>
                <a:gd name="T6" fmla="*/ 0 60000 65536"/>
                <a:gd name="T7" fmla="*/ 0 60000 65536"/>
                <a:gd name="T8" fmla="*/ 0 60000 65536"/>
                <a:gd name="T9" fmla="*/ 0 w 96"/>
                <a:gd name="T10" fmla="*/ 0 h 288"/>
                <a:gd name="T11" fmla="*/ 96 w 96"/>
                <a:gd name="T12" fmla="*/ 288 h 288"/>
              </a:gdLst>
              <a:ahLst/>
              <a:cxnLst>
                <a:cxn ang="T6">
                  <a:pos x="T0" y="T1"/>
                </a:cxn>
                <a:cxn ang="T7">
                  <a:pos x="T2" y="T3"/>
                </a:cxn>
                <a:cxn ang="T8">
                  <a:pos x="T4" y="T5"/>
                </a:cxn>
              </a:cxnLst>
              <a:rect l="T9" t="T10" r="T11" b="T12"/>
              <a:pathLst>
                <a:path w="96" h="288">
                  <a:moveTo>
                    <a:pt x="0" y="0"/>
                  </a:moveTo>
                  <a:cubicBezTo>
                    <a:pt x="16" y="144"/>
                    <a:pt x="32" y="288"/>
                    <a:pt x="48" y="288"/>
                  </a:cubicBezTo>
                  <a:cubicBezTo>
                    <a:pt x="64" y="288"/>
                    <a:pt x="80" y="144"/>
                    <a:pt x="96"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8" name="Freeform 15"/>
            <p:cNvSpPr>
              <a:spLocks/>
            </p:cNvSpPr>
            <p:nvPr/>
          </p:nvSpPr>
          <p:spPr bwMode="auto">
            <a:xfrm>
              <a:off x="3516" y="3100"/>
              <a:ext cx="222" cy="121"/>
            </a:xfrm>
            <a:custGeom>
              <a:avLst/>
              <a:gdLst>
                <a:gd name="T0" fmla="*/ 0 w 96"/>
                <a:gd name="T1" fmla="*/ 0 h 288"/>
                <a:gd name="T2" fmla="*/ 210105 w 96"/>
                <a:gd name="T3" fmla="*/ 0 h 288"/>
                <a:gd name="T4" fmla="*/ 419471 w 96"/>
                <a:gd name="T5" fmla="*/ 0 h 288"/>
                <a:gd name="T6" fmla="*/ 0 60000 65536"/>
                <a:gd name="T7" fmla="*/ 0 60000 65536"/>
                <a:gd name="T8" fmla="*/ 0 60000 65536"/>
                <a:gd name="T9" fmla="*/ 0 w 96"/>
                <a:gd name="T10" fmla="*/ 0 h 288"/>
                <a:gd name="T11" fmla="*/ 96 w 96"/>
                <a:gd name="T12" fmla="*/ 288 h 288"/>
              </a:gdLst>
              <a:ahLst/>
              <a:cxnLst>
                <a:cxn ang="T6">
                  <a:pos x="T0" y="T1"/>
                </a:cxn>
                <a:cxn ang="T7">
                  <a:pos x="T2" y="T3"/>
                </a:cxn>
                <a:cxn ang="T8">
                  <a:pos x="T4" y="T5"/>
                </a:cxn>
              </a:cxnLst>
              <a:rect l="T9" t="T10" r="T11" b="T12"/>
              <a:pathLst>
                <a:path w="96" h="288">
                  <a:moveTo>
                    <a:pt x="0" y="0"/>
                  </a:moveTo>
                  <a:cubicBezTo>
                    <a:pt x="16" y="144"/>
                    <a:pt x="32" y="288"/>
                    <a:pt x="48" y="288"/>
                  </a:cubicBezTo>
                  <a:cubicBezTo>
                    <a:pt x="64" y="288"/>
                    <a:pt x="80" y="144"/>
                    <a:pt x="96"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9" name="Text Box 16"/>
            <p:cNvSpPr txBox="1">
              <a:spLocks noChangeArrowheads="1"/>
            </p:cNvSpPr>
            <p:nvPr/>
          </p:nvSpPr>
          <p:spPr bwMode="auto">
            <a:xfrm>
              <a:off x="2064" y="2832"/>
              <a:ext cx="1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000000"/>
                  </a:solidFill>
                </a:rPr>
                <a:t>ε</a:t>
              </a:r>
              <a:endParaRPr lang="en-US" altLang="en-US"/>
            </a:p>
          </p:txBody>
        </p:sp>
        <p:sp>
          <p:nvSpPr>
            <p:cNvPr id="11280" name="Text Box 17"/>
            <p:cNvSpPr txBox="1">
              <a:spLocks noChangeArrowheads="1"/>
            </p:cNvSpPr>
            <p:nvPr/>
          </p:nvSpPr>
          <p:spPr bwMode="auto">
            <a:xfrm>
              <a:off x="3066" y="2848"/>
              <a:ext cx="1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000000"/>
                  </a:solidFill>
                </a:rPr>
                <a:t>ε</a:t>
              </a:r>
              <a:endParaRPr lang="en-US" altLang="en-US"/>
            </a:p>
          </p:txBody>
        </p:sp>
        <p:sp>
          <p:nvSpPr>
            <p:cNvPr id="11281" name="Text Box 18"/>
            <p:cNvSpPr txBox="1">
              <a:spLocks noChangeArrowheads="1"/>
            </p:cNvSpPr>
            <p:nvPr/>
          </p:nvSpPr>
          <p:spPr bwMode="auto">
            <a:xfrm>
              <a:off x="4063" y="2850"/>
              <a:ext cx="1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000000"/>
                  </a:solidFill>
                </a:rPr>
                <a:t>ε</a:t>
              </a:r>
              <a:endParaRPr lang="en-US" altLang="en-US"/>
            </a:p>
          </p:txBody>
        </p:sp>
        <p:sp>
          <p:nvSpPr>
            <p:cNvPr id="11282" name="Text Box 19"/>
            <p:cNvSpPr txBox="1">
              <a:spLocks noChangeArrowheads="1"/>
            </p:cNvSpPr>
            <p:nvPr/>
          </p:nvSpPr>
          <p:spPr bwMode="auto">
            <a:xfrm>
              <a:off x="2811" y="3348"/>
              <a:ext cx="14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i="1">
                  <a:solidFill>
                    <a:srgbClr val="000000"/>
                  </a:solidFill>
                </a:rPr>
                <a:t>k</a:t>
              </a:r>
              <a:endParaRPr lang="en-US" altLang="en-US"/>
            </a:p>
          </p:txBody>
        </p:sp>
        <p:sp>
          <p:nvSpPr>
            <p:cNvPr id="11283" name="Text Box 20"/>
            <p:cNvSpPr txBox="1">
              <a:spLocks noChangeArrowheads="1"/>
            </p:cNvSpPr>
            <p:nvPr/>
          </p:nvSpPr>
          <p:spPr bwMode="auto">
            <a:xfrm>
              <a:off x="3799" y="3343"/>
              <a:ext cx="14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i="1">
                  <a:solidFill>
                    <a:srgbClr val="000000"/>
                  </a:solidFill>
                </a:rPr>
                <a:t>k</a:t>
              </a:r>
              <a:endParaRPr lang="en-US" altLang="en-US"/>
            </a:p>
          </p:txBody>
        </p:sp>
        <p:sp>
          <p:nvSpPr>
            <p:cNvPr id="11284" name="Text Box 21"/>
            <p:cNvSpPr txBox="1">
              <a:spLocks noChangeArrowheads="1"/>
            </p:cNvSpPr>
            <p:nvPr/>
          </p:nvSpPr>
          <p:spPr bwMode="auto">
            <a:xfrm>
              <a:off x="4808" y="3350"/>
              <a:ext cx="14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i="1">
                  <a:solidFill>
                    <a:srgbClr val="000000"/>
                  </a:solidFill>
                </a:rPr>
                <a:t>k</a:t>
              </a:r>
              <a:endParaRPr lang="en-US" altLang="en-US"/>
            </a:p>
          </p:txBody>
        </p:sp>
        <p:sp>
          <p:nvSpPr>
            <p:cNvPr id="11285" name="Text Box 22"/>
            <p:cNvSpPr txBox="1">
              <a:spLocks noChangeArrowheads="1"/>
            </p:cNvSpPr>
            <p:nvPr/>
          </p:nvSpPr>
          <p:spPr bwMode="auto">
            <a:xfrm>
              <a:off x="3138" y="3583"/>
              <a:ext cx="10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000000"/>
                  </a:solidFill>
                </a:rPr>
                <a:t>ε</a:t>
              </a:r>
              <a:r>
                <a:rPr lang="en-US" altLang="en-US" baseline="-25000">
                  <a:solidFill>
                    <a:srgbClr val="000000"/>
                  </a:solidFill>
                </a:rPr>
                <a:t>th</a:t>
              </a:r>
              <a:r>
                <a:rPr lang="en-US" altLang="en-US">
                  <a:solidFill>
                    <a:srgbClr val="000000"/>
                  </a:solidFill>
                </a:rPr>
                <a:t> &lt; </a:t>
              </a:r>
              <a:r>
                <a:rPr lang="en-US" altLang="en-US" i="1">
                  <a:solidFill>
                    <a:srgbClr val="000000"/>
                  </a:solidFill>
                </a:rPr>
                <a:t>ε</a:t>
              </a:r>
              <a:r>
                <a:rPr lang="en-US" altLang="en-US" baseline="-25000">
                  <a:solidFill>
                    <a:srgbClr val="000000"/>
                  </a:solidFill>
                </a:rPr>
                <a:t> </a:t>
              </a:r>
              <a:r>
                <a:rPr lang="en-US" altLang="en-US">
                  <a:solidFill>
                    <a:srgbClr val="000000"/>
                  </a:solidFill>
                </a:rPr>
                <a:t>&lt; </a:t>
              </a:r>
              <a:r>
                <a:rPr lang="en-US" altLang="en-US" i="1">
                  <a:solidFill>
                    <a:srgbClr val="000000"/>
                  </a:solidFill>
                </a:rPr>
                <a:t>ε</a:t>
              </a:r>
              <a:r>
                <a:rPr lang="en-US" altLang="en-US" i="1" baseline="-25000">
                  <a:solidFill>
                    <a:srgbClr val="000000"/>
                  </a:solidFill>
                </a:rPr>
                <a:t>sat</a:t>
              </a:r>
              <a:endParaRPr lang="en-US" altLang="en-US"/>
            </a:p>
          </p:txBody>
        </p:sp>
        <p:sp>
          <p:nvSpPr>
            <p:cNvPr id="11286" name="Text Box 23"/>
            <p:cNvSpPr txBox="1">
              <a:spLocks noChangeArrowheads="1"/>
            </p:cNvSpPr>
            <p:nvPr/>
          </p:nvSpPr>
          <p:spPr bwMode="auto">
            <a:xfrm>
              <a:off x="4244" y="3583"/>
              <a:ext cx="6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000000"/>
                  </a:solidFill>
                </a:rPr>
                <a:t>ε</a:t>
              </a:r>
              <a:r>
                <a:rPr lang="en-US" altLang="en-US">
                  <a:solidFill>
                    <a:srgbClr val="000000"/>
                  </a:solidFill>
                </a:rPr>
                <a:t> &gt; </a:t>
              </a:r>
              <a:r>
                <a:rPr lang="en-US" altLang="en-US" i="1">
                  <a:solidFill>
                    <a:srgbClr val="000000"/>
                  </a:solidFill>
                </a:rPr>
                <a:t>ε</a:t>
              </a:r>
              <a:r>
                <a:rPr lang="en-US" altLang="en-US" i="1" baseline="-25000">
                  <a:solidFill>
                    <a:srgbClr val="000000"/>
                  </a:solidFill>
                </a:rPr>
                <a:t>sat</a:t>
              </a:r>
              <a:endParaRPr lang="en-US" altLang="en-US"/>
            </a:p>
          </p:txBody>
        </p:sp>
        <p:sp>
          <p:nvSpPr>
            <p:cNvPr id="11287" name="Oval 24"/>
            <p:cNvSpPr>
              <a:spLocks noChangeArrowheads="1"/>
            </p:cNvSpPr>
            <p:nvPr/>
          </p:nvSpPr>
          <p:spPr bwMode="auto">
            <a:xfrm flipV="1">
              <a:off x="2378" y="3354"/>
              <a:ext cx="20"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88" name="Oval 25"/>
            <p:cNvSpPr>
              <a:spLocks noChangeArrowheads="1"/>
            </p:cNvSpPr>
            <p:nvPr/>
          </p:nvSpPr>
          <p:spPr bwMode="auto">
            <a:xfrm flipV="1">
              <a:off x="2383" y="3314"/>
              <a:ext cx="20"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89" name="Oval 26"/>
            <p:cNvSpPr>
              <a:spLocks noChangeArrowheads="1"/>
            </p:cNvSpPr>
            <p:nvPr/>
          </p:nvSpPr>
          <p:spPr bwMode="auto">
            <a:xfrm flipV="1">
              <a:off x="2403" y="3348"/>
              <a:ext cx="21" cy="26"/>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0" name="Text Box 27"/>
            <p:cNvSpPr txBox="1">
              <a:spLocks noChangeArrowheads="1"/>
            </p:cNvSpPr>
            <p:nvPr/>
          </p:nvSpPr>
          <p:spPr bwMode="auto">
            <a:xfrm>
              <a:off x="2256" y="3600"/>
              <a:ext cx="7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000000"/>
                  </a:solidFill>
                </a:rPr>
                <a:t>ε</a:t>
              </a:r>
              <a:r>
                <a:rPr lang="en-US" altLang="en-US">
                  <a:solidFill>
                    <a:srgbClr val="000000"/>
                  </a:solidFill>
                </a:rPr>
                <a:t> &lt; </a:t>
              </a:r>
              <a:r>
                <a:rPr lang="en-US" altLang="en-US" i="1">
                  <a:solidFill>
                    <a:srgbClr val="000000"/>
                  </a:solidFill>
                </a:rPr>
                <a:t>ε</a:t>
              </a:r>
              <a:r>
                <a:rPr lang="en-US" altLang="en-US" i="1" baseline="-25000">
                  <a:solidFill>
                    <a:srgbClr val="000000"/>
                  </a:solidFill>
                </a:rPr>
                <a:t>th</a:t>
              </a:r>
              <a:endParaRPr lang="en-US" altLang="en-US"/>
            </a:p>
          </p:txBody>
        </p:sp>
        <p:sp>
          <p:nvSpPr>
            <p:cNvPr id="11291" name="Oval 28"/>
            <p:cNvSpPr>
              <a:spLocks noChangeArrowheads="1"/>
            </p:cNvSpPr>
            <p:nvPr/>
          </p:nvSpPr>
          <p:spPr bwMode="auto">
            <a:xfrm flipV="1">
              <a:off x="3388" y="3368"/>
              <a:ext cx="21" cy="2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2" name="Oval 29"/>
            <p:cNvSpPr>
              <a:spLocks noChangeArrowheads="1"/>
            </p:cNvSpPr>
            <p:nvPr/>
          </p:nvSpPr>
          <p:spPr bwMode="auto">
            <a:xfrm flipV="1">
              <a:off x="3398" y="3334"/>
              <a:ext cx="21"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3" name="Oval 30"/>
            <p:cNvSpPr>
              <a:spLocks noChangeArrowheads="1"/>
            </p:cNvSpPr>
            <p:nvPr/>
          </p:nvSpPr>
          <p:spPr bwMode="auto">
            <a:xfrm flipV="1">
              <a:off x="3373" y="3321"/>
              <a:ext cx="20"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4" name="Oval 31"/>
            <p:cNvSpPr>
              <a:spLocks noChangeArrowheads="1"/>
            </p:cNvSpPr>
            <p:nvPr/>
          </p:nvSpPr>
          <p:spPr bwMode="auto">
            <a:xfrm flipV="1">
              <a:off x="4619" y="3174"/>
              <a:ext cx="20"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5" name="Oval 32"/>
            <p:cNvSpPr>
              <a:spLocks noChangeArrowheads="1"/>
            </p:cNvSpPr>
            <p:nvPr/>
          </p:nvSpPr>
          <p:spPr bwMode="auto">
            <a:xfrm flipV="1">
              <a:off x="4608" y="3140"/>
              <a:ext cx="21"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6" name="Oval 33"/>
            <p:cNvSpPr>
              <a:spLocks noChangeArrowheads="1"/>
            </p:cNvSpPr>
            <p:nvPr/>
          </p:nvSpPr>
          <p:spPr bwMode="auto">
            <a:xfrm flipV="1">
              <a:off x="4585" y="3167"/>
              <a:ext cx="20"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7" name="Oval 34"/>
            <p:cNvSpPr>
              <a:spLocks noChangeArrowheads="1"/>
            </p:cNvSpPr>
            <p:nvPr/>
          </p:nvSpPr>
          <p:spPr bwMode="auto">
            <a:xfrm flipV="1">
              <a:off x="3608" y="3174"/>
              <a:ext cx="21"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8" name="Oval 35"/>
            <p:cNvSpPr>
              <a:spLocks noChangeArrowheads="1"/>
            </p:cNvSpPr>
            <p:nvPr/>
          </p:nvSpPr>
          <p:spPr bwMode="auto">
            <a:xfrm flipV="1">
              <a:off x="3639" y="3174"/>
              <a:ext cx="21"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299" name="Oval 36"/>
            <p:cNvSpPr>
              <a:spLocks noChangeArrowheads="1"/>
            </p:cNvSpPr>
            <p:nvPr/>
          </p:nvSpPr>
          <p:spPr bwMode="auto">
            <a:xfrm flipV="1">
              <a:off x="4383" y="3368"/>
              <a:ext cx="21" cy="26"/>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300" name="Oval 37"/>
            <p:cNvSpPr>
              <a:spLocks noChangeArrowheads="1"/>
            </p:cNvSpPr>
            <p:nvPr/>
          </p:nvSpPr>
          <p:spPr bwMode="auto">
            <a:xfrm flipV="1">
              <a:off x="4646" y="3147"/>
              <a:ext cx="20" cy="27"/>
            </a:xfrm>
            <a:prstGeom prst="ellipse">
              <a:avLst/>
            </a:prstGeom>
            <a:solidFill>
              <a:srgbClr val="B2B2B2"/>
            </a:solidFill>
            <a:ln w="3175">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en-US"/>
            </a:p>
          </p:txBody>
        </p:sp>
        <p:sp>
          <p:nvSpPr>
            <p:cNvPr id="11301" name="Line 38"/>
            <p:cNvSpPr>
              <a:spLocks noChangeShapeType="1"/>
            </p:cNvSpPr>
            <p:nvPr/>
          </p:nvSpPr>
          <p:spPr bwMode="auto">
            <a:xfrm flipV="1">
              <a:off x="4248" y="2967"/>
              <a:ext cx="2" cy="56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302" name="Line 39"/>
            <p:cNvSpPr>
              <a:spLocks noChangeShapeType="1"/>
            </p:cNvSpPr>
            <p:nvPr/>
          </p:nvSpPr>
          <p:spPr bwMode="auto">
            <a:xfrm flipV="1">
              <a:off x="3255" y="2953"/>
              <a:ext cx="2" cy="564"/>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303" name="Line 40"/>
            <p:cNvSpPr>
              <a:spLocks noChangeShapeType="1"/>
            </p:cNvSpPr>
            <p:nvPr/>
          </p:nvSpPr>
          <p:spPr bwMode="auto">
            <a:xfrm flipV="1">
              <a:off x="2260" y="2953"/>
              <a:ext cx="2" cy="564"/>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304" name="Line 41"/>
            <p:cNvSpPr>
              <a:spLocks noChangeShapeType="1"/>
            </p:cNvSpPr>
            <p:nvPr/>
          </p:nvSpPr>
          <p:spPr bwMode="auto">
            <a:xfrm>
              <a:off x="4220" y="3489"/>
              <a:ext cx="608" cy="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grpSp>
      <p:pic>
        <p:nvPicPr>
          <p:cNvPr id="11268"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143000"/>
            <a:ext cx="3143250" cy="4343400"/>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pic>
      <p:sp>
        <p:nvSpPr>
          <p:cNvPr id="11269" name="Rectangle 5"/>
          <p:cNvSpPr>
            <a:spLocks noChangeArrowheads="1"/>
          </p:cNvSpPr>
          <p:nvPr/>
        </p:nvSpPr>
        <p:spPr bwMode="auto">
          <a:xfrm>
            <a:off x="2667000" y="1"/>
            <a:ext cx="6781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rgbClr val="333399"/>
                </a:solidFill>
              </a:rPr>
              <a:t>Gunn Effect</a:t>
            </a:r>
          </a:p>
        </p:txBody>
      </p:sp>
    </p:spTree>
    <p:custDataLst>
      <p:tags r:id="rId1"/>
    </p:custDataLst>
    <p:extLst>
      <p:ext uri="{BB962C8B-B14F-4D97-AF65-F5344CB8AC3E}">
        <p14:creationId xmlns:p14="http://schemas.microsoft.com/office/powerpoint/2010/main" val="586079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914400"/>
            <a:ext cx="45958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2667000" y="1"/>
            <a:ext cx="6781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rgbClr val="333399"/>
                </a:solidFill>
              </a:rPr>
              <a:t>Gunn Effect</a:t>
            </a:r>
          </a:p>
        </p:txBody>
      </p:sp>
      <p:pic>
        <p:nvPicPr>
          <p:cNvPr id="133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838200"/>
            <a:ext cx="45862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88062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1" y="294144"/>
            <a:ext cx="10058399" cy="6001643"/>
          </a:xfrm>
          <a:prstGeom prst="rect">
            <a:avLst/>
          </a:prstGeom>
        </p:spPr>
        <p:txBody>
          <a:bodyPr wrap="square">
            <a:spAutoFit/>
          </a:bodyPr>
          <a:lstStyle/>
          <a:p>
            <a:r>
              <a:rPr lang="en-US" sz="2400" dirty="0"/>
              <a:t>Este important de </a:t>
            </a:r>
            <a:r>
              <a:rPr lang="en-US" sz="2400" dirty="0" err="1"/>
              <a:t>reținut</a:t>
            </a:r>
            <a:r>
              <a:rPr lang="en-US" sz="2400" dirty="0"/>
              <a:t> </a:t>
            </a:r>
            <a:r>
              <a:rPr lang="en-US" sz="2400" dirty="0" err="1"/>
              <a:t>că</a:t>
            </a:r>
            <a:r>
              <a:rPr lang="en-US" sz="2400" dirty="0"/>
              <a:t> </a:t>
            </a:r>
            <a:r>
              <a:rPr lang="en-US" sz="2400" dirty="0" err="1"/>
              <a:t>eșantionul</a:t>
            </a:r>
            <a:r>
              <a:rPr lang="en-US" sz="2400" dirty="0"/>
              <a:t> a </a:t>
            </a:r>
            <a:r>
              <a:rPr lang="en-US" sz="2400" b="1" dirty="0" err="1"/>
              <a:t>trebuit</a:t>
            </a:r>
            <a:r>
              <a:rPr lang="en-US" sz="2400" b="1" dirty="0"/>
              <a:t> să fie </a:t>
            </a:r>
            <a:r>
              <a:rPr lang="ro-RO" sz="2400" b="1" dirty="0"/>
              <a:t>polarizat</a:t>
            </a:r>
            <a:r>
              <a:rPr lang="en-US" sz="2400" b="1" dirty="0"/>
              <a:t> </a:t>
            </a:r>
            <a:r>
              <a:rPr lang="en-US" sz="2400" b="1" dirty="0" err="1"/>
              <a:t>în</a:t>
            </a:r>
            <a:r>
              <a:rPr lang="en-US" sz="2400" b="1" dirty="0"/>
              <a:t> </a:t>
            </a:r>
            <a:r>
              <a:rPr lang="en-US" sz="2400" b="1" dirty="0" err="1"/>
              <a:t>regiunea</a:t>
            </a:r>
            <a:r>
              <a:rPr lang="en-US" sz="2400" b="1" dirty="0"/>
              <a:t> NDR </a:t>
            </a:r>
            <a:r>
              <a:rPr lang="en-US" sz="2400" b="1" dirty="0" err="1"/>
              <a:t>pentru</a:t>
            </a:r>
            <a:r>
              <a:rPr lang="en-US" sz="2400" b="1" dirty="0"/>
              <a:t> a produce un </a:t>
            </a:r>
            <a:r>
              <a:rPr lang="en-US" sz="2400" b="1" dirty="0" err="1"/>
              <a:t>domeniu</a:t>
            </a:r>
            <a:r>
              <a:rPr lang="en-US" sz="2400" b="1" dirty="0"/>
              <a:t> Gunn</a:t>
            </a:r>
            <a:r>
              <a:rPr lang="en-US" sz="2400" dirty="0"/>
              <a:t>. </a:t>
            </a:r>
            <a:r>
              <a:rPr lang="en-US" sz="2400" dirty="0" err="1"/>
              <a:t>Odată</a:t>
            </a:r>
            <a:r>
              <a:rPr lang="en-US" sz="2400" dirty="0"/>
              <a:t> </a:t>
            </a:r>
            <a:r>
              <a:rPr lang="en-US" sz="2400" dirty="0" err="1"/>
              <a:t>ce</a:t>
            </a:r>
            <a:r>
              <a:rPr lang="en-US" sz="2400" dirty="0"/>
              <a:t> s-a format un </a:t>
            </a:r>
            <a:r>
              <a:rPr lang="en-US" sz="2400" dirty="0" err="1"/>
              <a:t>domeniu</a:t>
            </a:r>
            <a:r>
              <a:rPr lang="en-US" sz="2400" dirty="0"/>
              <a:t>, </a:t>
            </a:r>
            <a:r>
              <a:rPr lang="en-US" sz="2400" dirty="0" err="1"/>
              <a:t>câmpul</a:t>
            </a:r>
            <a:r>
              <a:rPr lang="en-US" sz="2400" dirty="0"/>
              <a:t> electric din </a:t>
            </a:r>
            <a:r>
              <a:rPr lang="en-US" sz="2400" dirty="0" err="1"/>
              <a:t>restul</a:t>
            </a:r>
            <a:r>
              <a:rPr lang="en-US" sz="2400" dirty="0"/>
              <a:t> </a:t>
            </a:r>
            <a:r>
              <a:rPr lang="en-US" sz="2400" dirty="0" err="1"/>
              <a:t>eșantionului</a:t>
            </a:r>
            <a:r>
              <a:rPr lang="en-US" sz="2400" dirty="0"/>
              <a:t> </a:t>
            </a:r>
            <a:r>
              <a:rPr lang="en-US" sz="2400" dirty="0" err="1"/>
              <a:t>scade</a:t>
            </a:r>
            <a:r>
              <a:rPr lang="en-US" sz="2400" dirty="0"/>
              <a:t> sub </a:t>
            </a:r>
            <a:r>
              <a:rPr lang="en-US" sz="2400" dirty="0" err="1"/>
              <a:t>regiunea</a:t>
            </a:r>
            <a:r>
              <a:rPr lang="en-US" sz="2400" dirty="0"/>
              <a:t> NDR </a:t>
            </a:r>
            <a:r>
              <a:rPr lang="en-US" sz="2400" dirty="0" err="1"/>
              <a:t>și</a:t>
            </a:r>
            <a:r>
              <a:rPr lang="en-US" sz="2400" dirty="0"/>
              <a:t>, </a:t>
            </a:r>
            <a:r>
              <a:rPr lang="en-US" sz="2400" dirty="0" err="1"/>
              <a:t>prin</a:t>
            </a:r>
            <a:r>
              <a:rPr lang="en-US" sz="2400" dirty="0"/>
              <a:t> </a:t>
            </a:r>
            <a:r>
              <a:rPr lang="en-US" sz="2400" dirty="0" err="1"/>
              <a:t>urmare</a:t>
            </a:r>
            <a:r>
              <a:rPr lang="en-US" sz="2400" dirty="0"/>
              <a:t>, </a:t>
            </a:r>
            <a:r>
              <a:rPr lang="en-US" sz="2400" dirty="0" err="1"/>
              <a:t>va</a:t>
            </a:r>
            <a:r>
              <a:rPr lang="en-US" sz="2400" dirty="0"/>
              <a:t> </a:t>
            </a:r>
            <a:r>
              <a:rPr lang="en-US" sz="2400" dirty="0" err="1"/>
              <a:t>inhiba</a:t>
            </a:r>
            <a:r>
              <a:rPr lang="en-US" sz="2400" dirty="0"/>
              <a:t> </a:t>
            </a:r>
            <a:r>
              <a:rPr lang="en-US" sz="2400" dirty="0" err="1"/>
              <a:t>formarea</a:t>
            </a:r>
            <a:r>
              <a:rPr lang="en-US" sz="2400" dirty="0"/>
              <a:t> </a:t>
            </a:r>
            <a:r>
              <a:rPr lang="en-US" sz="2400" dirty="0" err="1"/>
              <a:t>unui</a:t>
            </a:r>
            <a:r>
              <a:rPr lang="en-US" sz="2400" dirty="0"/>
              <a:t> al </a:t>
            </a:r>
            <a:r>
              <a:rPr lang="en-US" sz="2400" dirty="0" err="1"/>
              <a:t>doilea</a:t>
            </a:r>
            <a:r>
              <a:rPr lang="en-US" sz="2400" dirty="0"/>
              <a:t> </a:t>
            </a:r>
            <a:r>
              <a:rPr lang="en-US" sz="2400" dirty="0" err="1"/>
              <a:t>domeniu</a:t>
            </a:r>
            <a:r>
              <a:rPr lang="en-US" sz="2400" dirty="0"/>
              <a:t> Gunn. </a:t>
            </a:r>
            <a:endParaRPr lang="ro-RO" sz="2400" dirty="0"/>
          </a:p>
          <a:p>
            <a:r>
              <a:rPr lang="en-US" sz="2400" dirty="0"/>
              <a:t>De </a:t>
            </a:r>
            <a:r>
              <a:rPr lang="en-US" sz="2400" dirty="0" err="1"/>
              <a:t>îndată</a:t>
            </a:r>
            <a:r>
              <a:rPr lang="en-US" sz="2400" dirty="0"/>
              <a:t> </a:t>
            </a:r>
            <a:r>
              <a:rPr lang="en-US" sz="2400" dirty="0" err="1"/>
              <a:t>ce</a:t>
            </a:r>
            <a:r>
              <a:rPr lang="en-US" sz="2400" dirty="0"/>
              <a:t> </a:t>
            </a:r>
            <a:r>
              <a:rPr lang="en-US" sz="2400" dirty="0" err="1"/>
              <a:t>domeniul</a:t>
            </a:r>
            <a:r>
              <a:rPr lang="en-US" sz="2400" dirty="0"/>
              <a:t> </a:t>
            </a:r>
            <a:r>
              <a:rPr lang="en-US" sz="2400" dirty="0" err="1"/>
              <a:t>este</a:t>
            </a:r>
            <a:r>
              <a:rPr lang="en-US" sz="2400" dirty="0"/>
              <a:t> </a:t>
            </a:r>
            <a:r>
              <a:rPr lang="en-US" sz="2400" dirty="0" err="1"/>
              <a:t>absorbit</a:t>
            </a:r>
            <a:r>
              <a:rPr lang="en-US" sz="2400" dirty="0"/>
              <a:t> de </a:t>
            </a:r>
            <a:r>
              <a:rPr lang="en-US" sz="2400" dirty="0" err="1"/>
              <a:t>regiunea</a:t>
            </a:r>
            <a:r>
              <a:rPr lang="en-US" sz="2400" dirty="0"/>
              <a:t> de contact a </a:t>
            </a:r>
            <a:r>
              <a:rPr lang="en-US" sz="2400" dirty="0" err="1"/>
              <a:t>anodului</a:t>
            </a:r>
            <a:r>
              <a:rPr lang="en-US" sz="2400" dirty="0"/>
              <a:t>, </a:t>
            </a:r>
            <a:r>
              <a:rPr lang="en-US" sz="2400" dirty="0" err="1"/>
              <a:t>câmpul</a:t>
            </a:r>
            <a:r>
              <a:rPr lang="en-US" sz="2400" dirty="0"/>
              <a:t> electric </a:t>
            </a:r>
            <a:r>
              <a:rPr lang="en-US" sz="2400" dirty="0" err="1"/>
              <a:t>mediu</a:t>
            </a:r>
            <a:r>
              <a:rPr lang="en-US" sz="2400" dirty="0"/>
              <a:t> din </a:t>
            </a:r>
            <a:r>
              <a:rPr lang="en-US" sz="2400" dirty="0" err="1"/>
              <a:t>probă</a:t>
            </a:r>
            <a:r>
              <a:rPr lang="en-US" sz="2400" dirty="0"/>
              <a:t> </a:t>
            </a:r>
            <a:r>
              <a:rPr lang="en-US" sz="2400" dirty="0" err="1"/>
              <a:t>crește</a:t>
            </a:r>
            <a:r>
              <a:rPr lang="en-US" sz="2400" dirty="0"/>
              <a:t> </a:t>
            </a:r>
            <a:r>
              <a:rPr lang="en-US" sz="2400" dirty="0" err="1"/>
              <a:t>și</a:t>
            </a:r>
            <a:r>
              <a:rPr lang="en-US" sz="2400" dirty="0"/>
              <a:t> </a:t>
            </a:r>
            <a:r>
              <a:rPr lang="en-US" sz="2400" dirty="0" err="1"/>
              <a:t>formarea</a:t>
            </a:r>
            <a:r>
              <a:rPr lang="en-US" sz="2400" dirty="0"/>
              <a:t> </a:t>
            </a:r>
            <a:r>
              <a:rPr lang="en-US" sz="2400" dirty="0" err="1"/>
              <a:t>domeniului</a:t>
            </a:r>
            <a:r>
              <a:rPr lang="en-US" sz="2400" dirty="0"/>
              <a:t> </a:t>
            </a:r>
            <a:r>
              <a:rPr lang="en-US" sz="2400" dirty="0" err="1"/>
              <a:t>poate</a:t>
            </a:r>
            <a:r>
              <a:rPr lang="en-US" sz="2400" dirty="0"/>
              <a:t> </a:t>
            </a:r>
            <a:r>
              <a:rPr lang="en-US" sz="2400" dirty="0" err="1"/>
              <a:t>avea</a:t>
            </a:r>
            <a:r>
              <a:rPr lang="en-US" sz="2400" dirty="0"/>
              <a:t> </a:t>
            </a:r>
            <a:r>
              <a:rPr lang="en-US" sz="2400" dirty="0" err="1"/>
              <a:t>loc</a:t>
            </a:r>
            <a:r>
              <a:rPr lang="en-US" sz="2400" dirty="0"/>
              <a:t> din </a:t>
            </a:r>
            <a:r>
              <a:rPr lang="en-US" sz="2400" dirty="0" err="1"/>
              <a:t>nou</a:t>
            </a:r>
            <a:r>
              <a:rPr lang="en-US" sz="2400" dirty="0"/>
              <a:t>.</a:t>
            </a:r>
            <a:r>
              <a:rPr lang="ro-RO" sz="2400" dirty="0"/>
              <a:t> </a:t>
            </a:r>
          </a:p>
          <a:p>
            <a:r>
              <a:rPr lang="en-US" sz="2400" dirty="0" err="1"/>
              <a:t>Formarea</a:t>
            </a:r>
            <a:r>
              <a:rPr lang="en-US" sz="2400" dirty="0"/>
              <a:t> </a:t>
            </a:r>
            <a:r>
              <a:rPr lang="en-US" sz="2400" dirty="0" err="1"/>
              <a:t>succesivă</a:t>
            </a:r>
            <a:r>
              <a:rPr lang="en-US" sz="2400" dirty="0"/>
              <a:t> </a:t>
            </a:r>
            <a:r>
              <a:rPr lang="en-US" sz="2400" dirty="0" err="1"/>
              <a:t>și</a:t>
            </a:r>
            <a:r>
              <a:rPr lang="en-US" sz="2400" dirty="0"/>
              <a:t> d</a:t>
            </a:r>
            <a:r>
              <a:rPr lang="ro-RO" sz="2400" dirty="0"/>
              <a:t>riftul </a:t>
            </a:r>
            <a:r>
              <a:rPr lang="en-US" sz="2400" dirty="0" err="1"/>
              <a:t>domeniilor</a:t>
            </a:r>
            <a:r>
              <a:rPr lang="en-US" sz="2400" dirty="0"/>
              <a:t> Gunn </a:t>
            </a:r>
            <a:r>
              <a:rPr lang="en-US" sz="2400" dirty="0" err="1"/>
              <a:t>prin</a:t>
            </a:r>
            <a:r>
              <a:rPr lang="en-US" sz="2400" dirty="0"/>
              <a:t> </a:t>
            </a:r>
            <a:r>
              <a:rPr lang="en-US" sz="2400" dirty="0" err="1"/>
              <a:t>eșantion</a:t>
            </a:r>
            <a:r>
              <a:rPr lang="en-US" sz="2400" dirty="0"/>
              <a:t> duce la </a:t>
            </a:r>
            <a:r>
              <a:rPr lang="en-US" sz="2400" dirty="0" err="1"/>
              <a:t>oscilații</a:t>
            </a:r>
            <a:r>
              <a:rPr lang="en-US" sz="2400" dirty="0"/>
              <a:t> de </a:t>
            </a:r>
            <a:r>
              <a:rPr lang="en-US" sz="2400" dirty="0" err="1"/>
              <a:t>curent</a:t>
            </a:r>
            <a:r>
              <a:rPr lang="en-US" sz="2400" dirty="0"/>
              <a:t> </a:t>
            </a:r>
            <a:r>
              <a:rPr lang="en-US" sz="2400" dirty="0" err="1"/>
              <a:t>alternativ</a:t>
            </a:r>
            <a:r>
              <a:rPr lang="en-US" sz="2400" dirty="0"/>
              <a:t> </a:t>
            </a:r>
            <a:r>
              <a:rPr lang="en-US" sz="2400" dirty="0" err="1"/>
              <a:t>observate</a:t>
            </a:r>
            <a:r>
              <a:rPr lang="en-US" sz="2400" dirty="0"/>
              <a:t> la </a:t>
            </a:r>
            <a:r>
              <a:rPr lang="en-US" sz="2400" dirty="0" err="1"/>
              <a:t>contacte</a:t>
            </a:r>
            <a:r>
              <a:rPr lang="en-US" sz="2400" dirty="0"/>
              <a:t>. </a:t>
            </a:r>
            <a:r>
              <a:rPr lang="en-US" sz="2400" dirty="0" err="1"/>
              <a:t>În</a:t>
            </a:r>
            <a:r>
              <a:rPr lang="en-US" sz="2400" dirty="0"/>
              <a:t> </a:t>
            </a:r>
            <a:r>
              <a:rPr lang="en-US" sz="2400" dirty="0" err="1"/>
              <a:t>acest</a:t>
            </a:r>
            <a:r>
              <a:rPr lang="en-US" sz="2400" dirty="0"/>
              <a:t> mod de </a:t>
            </a:r>
            <a:r>
              <a:rPr lang="en-US" sz="2400" dirty="0" err="1"/>
              <a:t>operare</a:t>
            </a:r>
            <a:r>
              <a:rPr lang="en-US" sz="2400" dirty="0"/>
              <a:t>, </a:t>
            </a:r>
            <a:r>
              <a:rPr lang="en-US" sz="2400" dirty="0" err="1"/>
              <a:t>numit</a:t>
            </a:r>
            <a:r>
              <a:rPr lang="en-US" sz="2400" dirty="0"/>
              <a:t> </a:t>
            </a:r>
            <a:r>
              <a:rPr lang="en-US" sz="2400" dirty="0" err="1"/>
              <a:t>modul</a:t>
            </a:r>
            <a:r>
              <a:rPr lang="en-US" sz="2400" dirty="0"/>
              <a:t> Gunn, </a:t>
            </a:r>
            <a:r>
              <a:rPr lang="en-US" sz="2400" dirty="0" err="1"/>
              <a:t>frecvența</a:t>
            </a:r>
            <a:r>
              <a:rPr lang="en-US" sz="2400" dirty="0"/>
              <a:t> </a:t>
            </a:r>
            <a:r>
              <a:rPr lang="en-US" sz="2400" dirty="0" err="1"/>
              <a:t>oscilațiilor</a:t>
            </a:r>
            <a:r>
              <a:rPr lang="en-US" sz="2400" dirty="0"/>
              <a:t> </a:t>
            </a:r>
            <a:r>
              <a:rPr lang="en-US" sz="2400" dirty="0" err="1"/>
              <a:t>este</a:t>
            </a:r>
            <a:r>
              <a:rPr lang="en-US" sz="2400" dirty="0"/>
              <a:t> </a:t>
            </a:r>
            <a:r>
              <a:rPr lang="en-US" sz="2400" dirty="0" err="1"/>
              <a:t>dictată</a:t>
            </a:r>
            <a:r>
              <a:rPr lang="en-US" sz="2400" dirty="0"/>
              <a:t> </a:t>
            </a:r>
            <a:r>
              <a:rPr lang="en-US" sz="2400" dirty="0" err="1"/>
              <a:t>în</a:t>
            </a:r>
            <a:r>
              <a:rPr lang="en-US" sz="2400" dirty="0"/>
              <a:t> </a:t>
            </a:r>
            <a:r>
              <a:rPr lang="en-US" sz="2400" dirty="0" err="1"/>
              <a:t>primul</a:t>
            </a:r>
            <a:r>
              <a:rPr lang="en-US" sz="2400" dirty="0"/>
              <a:t> </a:t>
            </a:r>
            <a:r>
              <a:rPr lang="en-US" sz="2400" dirty="0" err="1"/>
              <a:t>rând</a:t>
            </a:r>
            <a:r>
              <a:rPr lang="en-US" sz="2400" dirty="0"/>
              <a:t> de </a:t>
            </a:r>
            <a:r>
              <a:rPr lang="en-US" sz="2400" dirty="0" err="1"/>
              <a:t>distanța</a:t>
            </a:r>
            <a:r>
              <a:rPr lang="en-US" sz="2400" dirty="0"/>
              <a:t> pe care </a:t>
            </a:r>
            <a:r>
              <a:rPr lang="en-US" sz="2400" dirty="0" err="1"/>
              <a:t>trebuie</a:t>
            </a:r>
            <a:r>
              <a:rPr lang="en-US" sz="2400" dirty="0"/>
              <a:t> să o </a:t>
            </a:r>
            <a:r>
              <a:rPr lang="en-US" sz="2400" dirty="0" err="1"/>
              <a:t>parcurgă</a:t>
            </a:r>
            <a:r>
              <a:rPr lang="en-US" sz="2400" dirty="0"/>
              <a:t> </a:t>
            </a:r>
            <a:r>
              <a:rPr lang="en-US" sz="2400" dirty="0" err="1"/>
              <a:t>domeniile</a:t>
            </a:r>
            <a:r>
              <a:rPr lang="en-US" sz="2400" dirty="0"/>
              <a:t> </a:t>
            </a:r>
            <a:r>
              <a:rPr lang="en-US" sz="2400" dirty="0" err="1"/>
              <a:t>înainte</a:t>
            </a:r>
            <a:r>
              <a:rPr lang="en-US" sz="2400" dirty="0"/>
              <a:t> de a fi </a:t>
            </a:r>
            <a:r>
              <a:rPr lang="en-US" sz="2400" dirty="0" err="1"/>
              <a:t>anihilate</a:t>
            </a:r>
            <a:r>
              <a:rPr lang="en-US" sz="2400" dirty="0"/>
              <a:t> la </a:t>
            </a:r>
            <a:r>
              <a:rPr lang="en-US" sz="2400" dirty="0" err="1"/>
              <a:t>anod</a:t>
            </a:r>
            <a:r>
              <a:rPr lang="en-US" sz="2400" dirty="0"/>
              <a:t>. </a:t>
            </a:r>
            <a:r>
              <a:rPr lang="en-US" sz="2400" dirty="0" err="1"/>
              <a:t>Aceasta</a:t>
            </a:r>
            <a:r>
              <a:rPr lang="en-US" sz="2400" dirty="0"/>
              <a:t> </a:t>
            </a:r>
            <a:r>
              <a:rPr lang="en-US" sz="2400" dirty="0" err="1"/>
              <a:t>este</a:t>
            </a:r>
            <a:r>
              <a:rPr lang="en-US" sz="2400" dirty="0"/>
              <a:t> </a:t>
            </a:r>
            <a:r>
              <a:rPr lang="en-US" sz="2400" dirty="0" err="1"/>
              <a:t>aproximativ</a:t>
            </a:r>
            <a:r>
              <a:rPr lang="en-US" sz="2400" dirty="0"/>
              <a:t> </a:t>
            </a:r>
            <a:r>
              <a:rPr lang="en-US" sz="2400" dirty="0" err="1"/>
              <a:t>lungimea</a:t>
            </a:r>
            <a:r>
              <a:rPr lang="en-US" sz="2400" dirty="0"/>
              <a:t> </a:t>
            </a:r>
            <a:r>
              <a:rPr lang="en-US" sz="2400" dirty="0" err="1"/>
              <a:t>regiunii</a:t>
            </a:r>
            <a:r>
              <a:rPr lang="en-US" sz="2400" dirty="0"/>
              <a:t> active a </a:t>
            </a:r>
            <a:r>
              <a:rPr lang="en-US" sz="2400" dirty="0" err="1"/>
              <a:t>eșantionului</a:t>
            </a:r>
            <a:r>
              <a:rPr lang="en-US" sz="2400" dirty="0"/>
              <a:t>, L. </a:t>
            </a:r>
            <a:endParaRPr lang="ro-RO" sz="2400" dirty="0"/>
          </a:p>
          <a:p>
            <a:r>
              <a:rPr lang="en-US" sz="2400" dirty="0" err="1"/>
              <a:t>Valoarea</a:t>
            </a:r>
            <a:r>
              <a:rPr lang="en-US" sz="2400" dirty="0"/>
              <a:t> </a:t>
            </a:r>
            <a:r>
              <a:rPr lang="en-US" sz="2400" dirty="0" err="1"/>
              <a:t>polarizării</a:t>
            </a:r>
            <a:r>
              <a:rPr lang="en-US" sz="2400" dirty="0"/>
              <a:t> dc </a:t>
            </a:r>
            <a:r>
              <a:rPr lang="en-US" sz="2400" dirty="0" err="1"/>
              <a:t>va</a:t>
            </a:r>
            <a:r>
              <a:rPr lang="en-US" sz="2400" dirty="0"/>
              <a:t> </a:t>
            </a:r>
            <a:r>
              <a:rPr lang="en-US" sz="2400" dirty="0" err="1"/>
              <a:t>afecta</a:t>
            </a:r>
            <a:r>
              <a:rPr lang="en-US" sz="2400" dirty="0"/>
              <a:t>, de </a:t>
            </a:r>
            <a:r>
              <a:rPr lang="en-US" sz="2400" dirty="0" err="1"/>
              <a:t>asemenea</a:t>
            </a:r>
            <a:r>
              <a:rPr lang="en-US" sz="2400" dirty="0"/>
              <a:t>, </a:t>
            </a:r>
            <a:r>
              <a:rPr lang="en-US" sz="2400" dirty="0" err="1"/>
              <a:t>viteza</a:t>
            </a:r>
            <a:r>
              <a:rPr lang="en-US" sz="2400" dirty="0"/>
              <a:t> de </a:t>
            </a:r>
            <a:r>
              <a:rPr lang="ro-RO" sz="2400" dirty="0"/>
              <a:t>drift</a:t>
            </a:r>
            <a:r>
              <a:rPr lang="en-US" sz="2400" dirty="0"/>
              <a:t> a </a:t>
            </a:r>
            <a:r>
              <a:rPr lang="en-US" sz="2400" dirty="0" err="1"/>
              <a:t>domeniului</a:t>
            </a:r>
            <a:r>
              <a:rPr lang="en-US" sz="2400" dirty="0"/>
              <a:t> </a:t>
            </a:r>
            <a:r>
              <a:rPr lang="en-US" sz="2400" dirty="0" err="1"/>
              <a:t>și</a:t>
            </a:r>
            <a:r>
              <a:rPr lang="en-US" sz="2400" dirty="0"/>
              <a:t>, </a:t>
            </a:r>
            <a:r>
              <a:rPr lang="en-US" sz="2400" dirty="0" err="1"/>
              <a:t>în</a:t>
            </a:r>
            <a:r>
              <a:rPr lang="en-US" sz="2400" dirty="0"/>
              <a:t> </a:t>
            </a:r>
            <a:r>
              <a:rPr lang="en-US" sz="2400" dirty="0" err="1"/>
              <a:t>consecință</a:t>
            </a:r>
            <a:r>
              <a:rPr lang="en-US" sz="2400" dirty="0"/>
              <a:t>, </a:t>
            </a:r>
            <a:r>
              <a:rPr lang="en-US" sz="2400" dirty="0" err="1"/>
              <a:t>frecvența</a:t>
            </a:r>
            <a:r>
              <a:rPr lang="en-US" sz="2400" dirty="0"/>
              <a:t>.</a:t>
            </a:r>
          </a:p>
        </p:txBody>
      </p:sp>
    </p:spTree>
    <p:extLst>
      <p:ext uri="{BB962C8B-B14F-4D97-AF65-F5344CB8AC3E}">
        <p14:creationId xmlns:p14="http://schemas.microsoft.com/office/powerpoint/2010/main" val="943295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304800"/>
            <a:ext cx="85693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931833"/>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1981201" y="287338"/>
            <a:ext cx="8118475" cy="792162"/>
          </a:xfrm>
        </p:spPr>
        <p:txBody>
          <a:bodyPr>
            <a:normAutofit fontScale="90000"/>
          </a:bodyPr>
          <a:lstStyle/>
          <a:p>
            <a:pPr>
              <a:defRPr/>
            </a:pPr>
            <a:r>
              <a:rPr lang="en-US" sz="4400" dirty="0">
                <a:solidFill>
                  <a:srgbClr val="C00000"/>
                </a:solidFill>
                <a:latin typeface="Showcard Gothic" pitchFamily="82" charset="0"/>
              </a:rPr>
              <a:t>Princip</a:t>
            </a:r>
            <a:r>
              <a:rPr lang="ro-MD" sz="4400" dirty="0">
                <a:solidFill>
                  <a:srgbClr val="C00000"/>
                </a:solidFill>
                <a:latin typeface="Showcard Gothic" pitchFamily="82" charset="0"/>
              </a:rPr>
              <a:t>II FORMARE DISPOZITIV</a:t>
            </a:r>
            <a:endParaRPr lang="en-US" sz="4400" dirty="0">
              <a:solidFill>
                <a:srgbClr val="C00000"/>
              </a:solidFill>
              <a:latin typeface="Showcard Gothic" pitchFamily="82" charset="0"/>
            </a:endParaRPr>
          </a:p>
        </p:txBody>
      </p:sp>
      <p:sp>
        <p:nvSpPr>
          <p:cNvPr id="38915" name="Rectangle 3"/>
          <p:cNvSpPr>
            <a:spLocks noGrp="1"/>
          </p:cNvSpPr>
          <p:nvPr>
            <p:ph sz="quarter" idx="1"/>
          </p:nvPr>
        </p:nvSpPr>
        <p:spPr>
          <a:xfrm>
            <a:off x="1847850" y="1125538"/>
            <a:ext cx="9856470" cy="4839833"/>
          </a:xfrm>
        </p:spPr>
        <p:txBody>
          <a:bodyPr>
            <a:normAutofit/>
          </a:bodyPr>
          <a:lstStyle/>
          <a:p>
            <a:pPr eaLnBrk="1" hangingPunct="1"/>
            <a:r>
              <a:rPr lang="ro-RO" altLang="en-US" sz="2800" dirty="0">
                <a:solidFill>
                  <a:srgbClr val="000000"/>
                </a:solidFill>
                <a:latin typeface="Arial" panose="020B0604020202020204" pitchFamily="34" charset="0"/>
              </a:rPr>
              <a:t>C</a:t>
            </a:r>
            <a:r>
              <a:rPr lang="en-US" altLang="en-US" sz="2800" dirty="0" err="1">
                <a:solidFill>
                  <a:srgbClr val="000000"/>
                </a:solidFill>
                <a:latin typeface="Arial" panose="020B0604020202020204" pitchFamily="34" charset="0"/>
              </a:rPr>
              <a:t>onstă</a:t>
            </a:r>
            <a:r>
              <a:rPr lang="en-US" altLang="en-US" sz="2800" dirty="0">
                <a:solidFill>
                  <a:srgbClr val="000000"/>
                </a:solidFill>
                <a:latin typeface="Arial" panose="020B0604020202020204" pitchFamily="34" charset="0"/>
              </a:rPr>
              <a:t> </a:t>
            </a:r>
            <a:r>
              <a:rPr lang="ro-MD" altLang="en-US" sz="2800" dirty="0">
                <a:solidFill>
                  <a:srgbClr val="000000"/>
                </a:solidFill>
                <a:latin typeface="Arial" panose="020B0604020202020204" pitchFamily="34" charset="0"/>
              </a:rPr>
              <a:t>numai din </a:t>
            </a:r>
            <a:r>
              <a:rPr lang="ro-MD" altLang="en-US" sz="2800" b="1" dirty="0">
                <a:solidFill>
                  <a:srgbClr val="000000"/>
                </a:solidFill>
                <a:latin typeface="Arial" panose="020B0604020202020204" pitchFamily="34" charset="0"/>
              </a:rPr>
              <a:t>n-SC</a:t>
            </a:r>
            <a:r>
              <a:rPr lang="ru-RU" altLang="en-US" sz="2800" b="1" dirty="0">
                <a:solidFill>
                  <a:srgbClr val="000000"/>
                </a:solidFill>
                <a:latin typeface="Arial" panose="020B0604020202020204" pitchFamily="34" charset="0"/>
              </a:rPr>
              <a:t> (</a:t>
            </a:r>
            <a:r>
              <a:rPr lang="en-US" altLang="en-US" sz="2800" b="1" dirty="0">
                <a:solidFill>
                  <a:srgbClr val="000000"/>
                </a:solidFill>
                <a:latin typeface="Arial" panose="020B0604020202020204" pitchFamily="34" charset="0"/>
              </a:rPr>
              <a:t>NU ARE p-n JONC</a:t>
            </a:r>
            <a:r>
              <a:rPr lang="ro-RO" altLang="en-US" sz="2800" b="1" dirty="0">
                <a:solidFill>
                  <a:srgbClr val="000000"/>
                </a:solidFill>
                <a:latin typeface="Arial" panose="020B0604020202020204" pitchFamily="34" charset="0"/>
              </a:rPr>
              <a:t>Ț</a:t>
            </a:r>
            <a:r>
              <a:rPr lang="en-US" altLang="en-US" sz="2800" b="1" dirty="0">
                <a:solidFill>
                  <a:srgbClr val="000000"/>
                </a:solidFill>
                <a:latin typeface="Arial" panose="020B0604020202020204" pitchFamily="34" charset="0"/>
              </a:rPr>
              <a:t>IUNE</a:t>
            </a:r>
            <a:r>
              <a:rPr lang="ru-RU" altLang="en-US" sz="2800" b="1" dirty="0">
                <a:solidFill>
                  <a:srgbClr val="000000"/>
                </a:solidFill>
                <a:latin typeface="Arial" panose="020B0604020202020204" pitchFamily="34" charset="0"/>
              </a:rPr>
              <a:t>)</a:t>
            </a:r>
            <a:r>
              <a:rPr lang="ro-MD" altLang="en-US" sz="2800" dirty="0">
                <a:solidFill>
                  <a:srgbClr val="000000"/>
                </a:solidFill>
                <a:latin typeface="Arial" panose="020B0604020202020204" pitchFamily="34" charset="0"/>
              </a:rPr>
              <a:t>: stratul de sus (prin implantarea ionică) din n</a:t>
            </a:r>
            <a:r>
              <a:rPr lang="ro-MD" altLang="en-US" sz="2800" baseline="30000" dirty="0">
                <a:solidFill>
                  <a:srgbClr val="000000"/>
                </a:solidFill>
                <a:latin typeface="Arial" panose="020B0604020202020204" pitchFamily="34" charset="0"/>
              </a:rPr>
              <a:t>+</a:t>
            </a:r>
            <a:r>
              <a:rPr lang="ro-MD" altLang="en-US" sz="2800" dirty="0">
                <a:solidFill>
                  <a:srgbClr val="000000"/>
                </a:solidFill>
                <a:latin typeface="Arial" panose="020B0604020202020204" pitchFamily="34" charset="0"/>
              </a:rPr>
              <a:t>SC (deci SC degenerat), un strat intermediar subțire de 1-100 </a:t>
            </a:r>
            <a:r>
              <a:rPr lang="el-GR" altLang="en-US" sz="2800" dirty="0">
                <a:solidFill>
                  <a:srgbClr val="000000"/>
                </a:solidFill>
                <a:latin typeface="Arial" panose="020B0604020202020204" pitchFamily="34" charset="0"/>
              </a:rPr>
              <a:t>μ</a:t>
            </a:r>
            <a:r>
              <a:rPr lang="ro-RO" altLang="en-US" sz="2800" dirty="0">
                <a:solidFill>
                  <a:srgbClr val="000000"/>
                </a:solidFill>
                <a:latin typeface="Arial" panose="020B0604020202020204" pitchFamily="34" charset="0"/>
              </a:rPr>
              <a:t>m</a:t>
            </a:r>
            <a:r>
              <a:rPr lang="ro-MD" altLang="en-US" sz="2800" dirty="0">
                <a:solidFill>
                  <a:srgbClr val="000000"/>
                </a:solidFill>
                <a:latin typeface="Arial" panose="020B0604020202020204" pitchFamily="34" charset="0"/>
              </a:rPr>
              <a:t> (cu N =10</a:t>
            </a:r>
            <a:r>
              <a:rPr lang="ro-MD" altLang="en-US" sz="2800" baseline="30000" dirty="0">
                <a:solidFill>
                  <a:srgbClr val="000000"/>
                </a:solidFill>
                <a:latin typeface="Arial" panose="020B0604020202020204" pitchFamily="34" charset="0"/>
              </a:rPr>
              <a:t>14</a:t>
            </a:r>
            <a:r>
              <a:rPr lang="ro-MD" altLang="en-US" sz="2800" dirty="0">
                <a:solidFill>
                  <a:srgbClr val="000000"/>
                </a:solidFill>
                <a:latin typeface="Arial" panose="020B0604020202020204" pitchFamily="34" charset="0"/>
              </a:rPr>
              <a:t>-10</a:t>
            </a:r>
            <a:r>
              <a:rPr lang="ro-MD" altLang="en-US" sz="2800" baseline="30000" dirty="0">
                <a:solidFill>
                  <a:srgbClr val="000000"/>
                </a:solidFill>
                <a:latin typeface="Arial" panose="020B0604020202020204" pitchFamily="34" charset="0"/>
              </a:rPr>
              <a:t>16 </a:t>
            </a:r>
            <a:r>
              <a:rPr lang="ro-MD" altLang="en-US" sz="2800" dirty="0">
                <a:solidFill>
                  <a:srgbClr val="000000"/>
                </a:solidFill>
                <a:latin typeface="Arial" panose="020B0604020202020204" pitchFamily="34" charset="0"/>
              </a:rPr>
              <a:t>cm</a:t>
            </a:r>
            <a:r>
              <a:rPr lang="ro-MD" altLang="en-US" sz="2800" baseline="30000" dirty="0">
                <a:solidFill>
                  <a:srgbClr val="000000"/>
                </a:solidFill>
                <a:latin typeface="Arial" panose="020B0604020202020204" pitchFamily="34" charset="0"/>
              </a:rPr>
              <a:t>-3</a:t>
            </a:r>
            <a:r>
              <a:rPr lang="ro-MD" altLang="en-US" sz="2800" dirty="0">
                <a:solidFill>
                  <a:srgbClr val="000000"/>
                </a:solidFill>
                <a:latin typeface="Arial" panose="020B0604020202020204" pitchFamily="34" charset="0"/>
              </a:rPr>
              <a:t>, deci f. mică), </a:t>
            </a:r>
            <a:r>
              <a:rPr lang="en-US" altLang="en-US" sz="2800" dirty="0">
                <a:solidFill>
                  <a:srgbClr val="000000"/>
                </a:solidFill>
                <a:latin typeface="Arial" panose="020B0604020202020204" pitchFamily="34" charset="0"/>
              </a:rPr>
              <a:t>c</a:t>
            </a:r>
            <a:r>
              <a:rPr lang="ro-RO" altLang="en-US" sz="2800" dirty="0">
                <a:solidFill>
                  <a:srgbClr val="000000"/>
                </a:solidFill>
                <a:latin typeface="Arial" panose="020B0604020202020204" pitchFamily="34" charset="0"/>
              </a:rPr>
              <a:t>a</a:t>
            </a:r>
            <a:r>
              <a:rPr lang="en-US" altLang="en-US" sz="2800" dirty="0">
                <a:solidFill>
                  <a:srgbClr val="000000"/>
                </a:solidFill>
                <a:latin typeface="Arial" panose="020B0604020202020204" pitchFamily="34" charset="0"/>
              </a:rPr>
              <a:t> un </a:t>
            </a:r>
            <a:r>
              <a:rPr lang="en-US" altLang="en-US" sz="2800" dirty="0" err="1">
                <a:solidFill>
                  <a:srgbClr val="000000"/>
                </a:solidFill>
                <a:latin typeface="Arial" panose="020B0604020202020204" pitchFamily="34" charset="0"/>
              </a:rPr>
              <a:t>strat</a:t>
            </a:r>
            <a:r>
              <a:rPr lang="en-US" altLang="en-US" sz="2800" dirty="0">
                <a:solidFill>
                  <a:srgbClr val="000000"/>
                </a:solidFill>
                <a:latin typeface="Arial" panose="020B0604020202020204" pitchFamily="34" charset="0"/>
              </a:rPr>
              <a:t> tampon </a:t>
            </a:r>
            <a:r>
              <a:rPr lang="ro-RO" altLang="en-US" sz="2800" dirty="0">
                <a:solidFill>
                  <a:srgbClr val="000000"/>
                </a:solidFill>
                <a:latin typeface="Arial" panose="020B0604020202020204" pitchFamily="34" charset="0"/>
              </a:rPr>
              <a:t>(crescut epitaxial pe n-substrat) </a:t>
            </a:r>
            <a:r>
              <a:rPr lang="en-US" altLang="en-US" sz="2800" dirty="0" err="1">
                <a:solidFill>
                  <a:srgbClr val="000000"/>
                </a:solidFill>
                <a:latin typeface="Arial" panose="020B0604020202020204" pitchFamily="34" charset="0"/>
              </a:rPr>
              <a:t>între</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stratul</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activ</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și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substrat</a:t>
            </a:r>
            <a:r>
              <a:rPr lang="ro-MD" altLang="en-US" sz="2800" dirty="0">
                <a:solidFill>
                  <a:srgbClr val="000000"/>
                </a:solidFill>
                <a:latin typeface="Arial" panose="020B0604020202020204" pitchFamily="34" charset="0"/>
              </a:rPr>
              <a:t> iarăși din n</a:t>
            </a:r>
            <a:r>
              <a:rPr lang="ro-MD" altLang="en-US" sz="2800" baseline="30000" dirty="0">
                <a:solidFill>
                  <a:srgbClr val="000000"/>
                </a:solidFill>
                <a:latin typeface="Arial" panose="020B0604020202020204" pitchFamily="34" charset="0"/>
              </a:rPr>
              <a:t>+</a:t>
            </a:r>
            <a:r>
              <a:rPr lang="ro-MD" altLang="en-US" sz="2800" dirty="0">
                <a:solidFill>
                  <a:srgbClr val="000000"/>
                </a:solidFill>
                <a:latin typeface="Arial" panose="020B0604020202020204" pitchFamily="34" charset="0"/>
              </a:rPr>
              <a:t>SC degenerat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montat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în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oricare</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număr</a:t>
            </a:r>
            <a:r>
              <a:rPr lang="en-US" altLang="en-US" sz="2800" dirty="0">
                <a:solidFill>
                  <a:srgbClr val="000000"/>
                </a:solidFill>
                <a:latin typeface="Arial" panose="020B0604020202020204" pitchFamily="34" charset="0"/>
              </a:rPr>
              <a:t> de </a:t>
            </a:r>
            <a:r>
              <a:rPr lang="en-US" altLang="en-US" sz="2800" dirty="0" err="1">
                <a:solidFill>
                  <a:srgbClr val="000000"/>
                </a:solidFill>
                <a:latin typeface="Arial" panose="020B0604020202020204" pitchFamily="34" charset="0"/>
              </a:rPr>
              <a:t>pachete</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în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funcție</a:t>
            </a:r>
            <a:r>
              <a:rPr lang="en-US" altLang="en-US" sz="2800" dirty="0">
                <a:solidFill>
                  <a:srgbClr val="000000"/>
                </a:solidFill>
                <a:latin typeface="Arial" panose="020B0604020202020204" pitchFamily="34" charset="0"/>
              </a:rPr>
              <a:t> de </a:t>
            </a:r>
            <a:r>
              <a:rPr lang="en-US" altLang="en-US" sz="2800" dirty="0" err="1">
                <a:solidFill>
                  <a:srgbClr val="000000"/>
                </a:solidFill>
                <a:latin typeface="Arial" panose="020B0604020202020204" pitchFamily="34" charset="0"/>
              </a:rPr>
              <a:t>producător</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frecvența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și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puterea</a:t>
            </a:r>
            <a:r>
              <a:rPr lang="en-US" altLang="en-US" sz="2800" dirty="0">
                <a:solidFill>
                  <a:srgbClr val="000000"/>
                </a:solidFill>
                <a:latin typeface="Arial" panose="020B0604020202020204" pitchFamily="34" charset="0"/>
              </a:rPr>
              <a:t>.</a:t>
            </a:r>
            <a:r>
              <a:rPr lang="ro-MD" altLang="en-US" sz="2800" dirty="0">
                <a:solidFill>
                  <a:srgbClr val="000000"/>
                </a:solidFill>
                <a:latin typeface="Arial" panose="020B0604020202020204" pitchFamily="34" charset="0"/>
              </a:rPr>
              <a:t> </a:t>
            </a:r>
          </a:p>
          <a:p>
            <a:pPr eaLnBrk="1" hangingPunct="1"/>
            <a:r>
              <a:rPr lang="ro-MD" altLang="en-US" sz="2800" dirty="0">
                <a:solidFill>
                  <a:srgbClr val="000000"/>
                </a:solidFill>
                <a:latin typeface="Arial" panose="020B0604020202020204" pitchFamily="34" charset="0"/>
              </a:rPr>
              <a:t>Contactele – din Au .</a:t>
            </a:r>
          </a:p>
          <a:p>
            <a:pPr eaLnBrk="1" hangingPunct="1"/>
            <a:r>
              <a:rPr lang="en-US" altLang="en-US" sz="2800" dirty="0" err="1">
                <a:solidFill>
                  <a:srgbClr val="000000"/>
                </a:solidFill>
                <a:latin typeface="Arial" panose="020B0604020202020204" pitchFamily="34" charset="0"/>
              </a:rPr>
              <a:t>Encapsula</a:t>
            </a:r>
            <a:r>
              <a:rPr lang="ro-MD" altLang="en-US" sz="2800" dirty="0">
                <a:solidFill>
                  <a:srgbClr val="000000"/>
                </a:solidFill>
                <a:latin typeface="Arial" panose="020B0604020202020204" pitchFamily="34" charset="0"/>
              </a:rPr>
              <a:t>rea este obligatorie</a:t>
            </a:r>
            <a:r>
              <a:rPr lang="en-US" altLang="en-US" sz="2800" dirty="0">
                <a:solidFill>
                  <a:srgbClr val="000000"/>
                </a:solidFill>
                <a:latin typeface="Arial" panose="020B0604020202020204" pitchFamily="34" charset="0"/>
              </a:rPr>
              <a:t>. </a:t>
            </a:r>
            <a:endParaRPr lang="ro-RO" altLang="en-US" sz="2800" dirty="0">
              <a:solidFill>
                <a:srgbClr val="000000"/>
              </a:solidFill>
              <a:latin typeface="Arial" panose="020B0604020202020204" pitchFamily="34" charset="0"/>
            </a:endParaRPr>
          </a:p>
          <a:p>
            <a:pPr eaLnBrk="1" hangingPunct="1"/>
            <a:r>
              <a:rPr lang="ro-RO" altLang="en-US" sz="2800" dirty="0">
                <a:solidFill>
                  <a:srgbClr val="000000"/>
                </a:solidFill>
                <a:latin typeface="Arial" panose="020B0604020202020204" pitchFamily="34" charset="0"/>
              </a:rPr>
              <a:t>Radiator obligatoriu</a:t>
            </a:r>
            <a:endParaRPr lang="ro-MD" altLang="en-US"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3270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from="(-#ppt_w/2)" to="(#ppt_x)" calcmode="lin" valueType="num">
                                      <p:cBhvr>
                                        <p:cTn id="7" dur="600" fill="hold">
                                          <p:stCondLst>
                                            <p:cond delay="0"/>
                                          </p:stCondLst>
                                        </p:cTn>
                                        <p:tgtEl>
                                          <p:spTgt spid="38914"/>
                                        </p:tgtEl>
                                        <p:attrNameLst>
                                          <p:attrName>ppt_x</p:attrName>
                                        </p:attrNameLst>
                                      </p:cBhvr>
                                    </p:anim>
                                    <p:anim from="0" to="-1.0" calcmode="lin" valueType="num">
                                      <p:cBhvr>
                                        <p:cTn id="8" dur="200" decel="50000" autoRev="1" fill="hold">
                                          <p:stCondLst>
                                            <p:cond delay="600"/>
                                          </p:stCondLst>
                                        </p:cTn>
                                        <p:tgtEl>
                                          <p:spTgt spid="38914"/>
                                        </p:tgtEl>
                                        <p:attrNameLst>
                                          <p:attrName>xshear</p:attrName>
                                        </p:attrNameLst>
                                      </p:cBhvr>
                                    </p:anim>
                                    <p:animScale>
                                      <p:cBhvr>
                                        <p:cTn id="9" dur="200" decel="100000" autoRev="1" fill="hold">
                                          <p:stCondLst>
                                            <p:cond delay="600"/>
                                          </p:stCondLst>
                                        </p:cTn>
                                        <p:tgtEl>
                                          <p:spTgt spid="38914"/>
                                        </p:tgtEl>
                                      </p:cBhvr>
                                      <p:from x="100000" y="100000"/>
                                      <p:to x="80000" y="100000"/>
                                    </p:animScale>
                                    <p:anim by="(#ppt_h/3+#ppt_w*0.1)" calcmode="lin" valueType="num">
                                      <p:cBhvr additive="sum">
                                        <p:cTn id="10" dur="200" decel="100000" autoRev="1" fill="hold">
                                          <p:stCondLst>
                                            <p:cond delay="600"/>
                                          </p:stCondLst>
                                        </p:cTn>
                                        <p:tgtEl>
                                          <p:spTgt spid="3891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 calcmode="lin" valueType="num">
                                      <p:cBhvr additive="base">
                                        <p:cTn id="15"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 calcmode="lin" valueType="num">
                                      <p:cBhvr additive="base">
                                        <p:cTn id="2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8915">
                                            <p:txEl>
                                              <p:pRg st="2" end="2"/>
                                            </p:txEl>
                                          </p:spTgt>
                                        </p:tgtEl>
                                        <p:attrNameLst>
                                          <p:attrName>style.visibility</p:attrName>
                                        </p:attrNameLst>
                                      </p:cBhvr>
                                      <p:to>
                                        <p:strVal val="visible"/>
                                      </p:to>
                                    </p:set>
                                    <p:anim calcmode="lin" valueType="num">
                                      <p:cBhvr additive="base">
                                        <p:cTn id="27"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8915">
                                            <p:txEl>
                                              <p:pRg st="3" end="3"/>
                                            </p:txEl>
                                          </p:spTgt>
                                        </p:tgtEl>
                                        <p:attrNameLst>
                                          <p:attrName>style.visibility</p:attrName>
                                        </p:attrNameLst>
                                      </p:cBhvr>
                                      <p:to>
                                        <p:strVal val="visible"/>
                                      </p:to>
                                    </p:set>
                                    <p:anim calcmode="lin" valueType="num">
                                      <p:cBhvr additive="base">
                                        <p:cTn id="33"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gunn di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67" y="384704"/>
            <a:ext cx="50292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haracteristics of Gunn Di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867" y="677333"/>
            <a:ext cx="6022831"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12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1981200" y="304800"/>
            <a:ext cx="8229600" cy="990600"/>
          </a:xfrm>
        </p:spPr>
        <p:txBody>
          <a:bodyPr>
            <a:normAutofit fontScale="90000"/>
          </a:bodyPr>
          <a:lstStyle/>
          <a:p>
            <a:pPr algn="ctr">
              <a:defRPr/>
            </a:pPr>
            <a:r>
              <a:rPr lang="en-US" sz="6000" u="sng" dirty="0">
                <a:solidFill>
                  <a:srgbClr val="7030A0"/>
                </a:solidFill>
                <a:latin typeface="Georgia" pitchFamily="18" charset="0"/>
              </a:rPr>
              <a:t>GUNN</a:t>
            </a:r>
            <a:r>
              <a:rPr lang="en-US" sz="6000" dirty="0">
                <a:solidFill>
                  <a:srgbClr val="7030A0"/>
                </a:solidFill>
                <a:latin typeface="Georgia" pitchFamily="18" charset="0"/>
              </a:rPr>
              <a:t>  </a:t>
            </a:r>
            <a:r>
              <a:rPr lang="en-US" sz="6000" u="sng" dirty="0">
                <a:solidFill>
                  <a:srgbClr val="7030A0"/>
                </a:solidFill>
                <a:latin typeface="Georgia" pitchFamily="18" charset="0"/>
              </a:rPr>
              <a:t>DIOD</a:t>
            </a:r>
            <a:r>
              <a:rPr lang="ro-MD" sz="6000" u="sng" dirty="0">
                <a:solidFill>
                  <a:srgbClr val="7030A0"/>
                </a:solidFill>
                <a:latin typeface="Georgia" pitchFamily="18" charset="0"/>
              </a:rPr>
              <a:t>A</a:t>
            </a:r>
            <a:endParaRPr lang="en-US" sz="6000" u="sng" dirty="0">
              <a:solidFill>
                <a:srgbClr val="7030A0"/>
              </a:solidFill>
              <a:latin typeface="Georgia" pitchFamily="18" charset="0"/>
            </a:endParaRPr>
          </a:p>
        </p:txBody>
      </p:sp>
      <p:sp>
        <p:nvSpPr>
          <p:cNvPr id="11267" name="Content Placeholder 5"/>
          <p:cNvSpPr>
            <a:spLocks noGrp="1"/>
          </p:cNvSpPr>
          <p:nvPr>
            <p:ph sz="quarter" idx="1"/>
          </p:nvPr>
        </p:nvSpPr>
        <p:spPr>
          <a:xfrm>
            <a:off x="2057400" y="1447800"/>
            <a:ext cx="8153400" cy="5029200"/>
          </a:xfrm>
        </p:spPr>
        <p:txBody>
          <a:bodyPr/>
          <a:lstStyle/>
          <a:p>
            <a:pPr eaLnBrk="1" hangingPunct="1">
              <a:buClr>
                <a:srgbClr val="962E69"/>
              </a:buClr>
              <a:buFont typeface="Wingdings" panose="05000000000000000000" pitchFamily="2" charset="2"/>
              <a:buChar char="Ø"/>
            </a:pPr>
            <a:endParaRPr lang="en-US" altLang="en-US" sz="900" dirty="0">
              <a:solidFill>
                <a:srgbClr val="962E69"/>
              </a:solidFill>
            </a:endParaRPr>
          </a:p>
          <a:p>
            <a:pPr eaLnBrk="1" hangingPunct="1">
              <a:buClr>
                <a:srgbClr val="962E69"/>
              </a:buClr>
              <a:buFont typeface="Wingdings" panose="05000000000000000000" pitchFamily="2" charset="2"/>
              <a:buChar char="Ø"/>
            </a:pPr>
            <a:r>
              <a:rPr lang="en-US" altLang="en-US" sz="4800" dirty="0">
                <a:solidFill>
                  <a:srgbClr val="C00000"/>
                </a:solidFill>
              </a:rPr>
              <a:t>AVANTA</a:t>
            </a:r>
            <a:r>
              <a:rPr lang="ro-RO" altLang="en-US" sz="4800" dirty="0">
                <a:solidFill>
                  <a:srgbClr val="C00000"/>
                </a:solidFill>
              </a:rPr>
              <a:t>JE</a:t>
            </a:r>
            <a:endParaRPr lang="en-US" altLang="en-US" sz="4800" dirty="0">
              <a:solidFill>
                <a:srgbClr val="C00000"/>
              </a:solidFill>
            </a:endParaRPr>
          </a:p>
          <a:p>
            <a:pPr eaLnBrk="1" hangingPunct="1">
              <a:buClrTx/>
              <a:buSzPct val="80000"/>
              <a:buFont typeface="Wingdings" panose="05000000000000000000" pitchFamily="2" charset="2"/>
              <a:buChar char="v"/>
            </a:pPr>
            <a:r>
              <a:rPr lang="en-US" altLang="en-US" sz="3200" dirty="0"/>
              <a:t> </a:t>
            </a:r>
            <a:r>
              <a:rPr lang="ro-MD" altLang="en-US" sz="3200" dirty="0"/>
              <a:t>Zgomot mult mai mic ca la </a:t>
            </a:r>
            <a:r>
              <a:rPr lang="en-US" altLang="en-US" sz="2800" dirty="0">
                <a:latin typeface="Calibri" panose="020F0502020204030204" pitchFamily="34" charset="0"/>
              </a:rPr>
              <a:t>IMPATT diode</a:t>
            </a:r>
          </a:p>
          <a:p>
            <a:pPr eaLnBrk="1" hangingPunct="1">
              <a:buClrTx/>
              <a:buFont typeface="Wingdings" panose="05000000000000000000" pitchFamily="2" charset="2"/>
              <a:buChar char="v"/>
            </a:pPr>
            <a:endParaRPr lang="en-US" altLang="en-US" sz="800" dirty="0">
              <a:latin typeface="Calibri" panose="020F0502020204030204" pitchFamily="34" charset="0"/>
            </a:endParaRPr>
          </a:p>
          <a:p>
            <a:pPr eaLnBrk="1" hangingPunct="1">
              <a:buClrTx/>
              <a:buFont typeface="Wingdings" panose="05000000000000000000" pitchFamily="2" charset="2"/>
              <a:buChar char="v"/>
            </a:pPr>
            <a:r>
              <a:rPr lang="en-US" altLang="en-US" sz="2800" dirty="0">
                <a:latin typeface="Calibri" panose="020F0502020204030204" pitchFamily="34" charset="0"/>
              </a:rPr>
              <a:t> Gunn </a:t>
            </a:r>
            <a:r>
              <a:rPr lang="en-US" altLang="en-US" sz="2800" dirty="0" err="1">
                <a:latin typeface="Calibri" panose="020F0502020204030204" pitchFamily="34" charset="0"/>
              </a:rPr>
              <a:t>amplifi</a:t>
            </a:r>
            <a:r>
              <a:rPr lang="ro-MD" altLang="en-US" sz="2800" dirty="0">
                <a:latin typeface="Calibri" panose="020F0502020204030204" pitchFamily="34" charset="0"/>
              </a:rPr>
              <a:t>catoare lucrează în interval mare de frecvențe </a:t>
            </a:r>
            <a:r>
              <a:rPr lang="en-US" altLang="en-US" sz="2400" dirty="0">
                <a:latin typeface="Calibri" panose="020F0502020204030204" pitchFamily="34" charset="0"/>
              </a:rPr>
              <a:t>.</a:t>
            </a:r>
          </a:p>
          <a:p>
            <a:pPr eaLnBrk="1" hangingPunct="1">
              <a:buClrTx/>
              <a:buFont typeface="Wingdings" panose="05000000000000000000" pitchFamily="2" charset="2"/>
              <a:buChar char="v"/>
            </a:pPr>
            <a:endParaRPr lang="en-US" altLang="en-US" sz="800" dirty="0">
              <a:latin typeface="Calibri" panose="020F0502020204030204" pitchFamily="34" charset="0"/>
            </a:endParaRPr>
          </a:p>
          <a:p>
            <a:pPr eaLnBrk="1" hangingPunct="1">
              <a:buClrTx/>
              <a:buFont typeface="Wingdings" panose="05000000000000000000" pitchFamily="2" charset="2"/>
              <a:buChar char="v"/>
            </a:pPr>
            <a:r>
              <a:rPr lang="en-US" altLang="en-US" sz="2800" dirty="0">
                <a:latin typeface="Calibri" panose="020F0502020204030204" pitchFamily="34" charset="0"/>
              </a:rPr>
              <a:t> </a:t>
            </a:r>
            <a:r>
              <a:rPr lang="ro-MD" altLang="en-US" sz="2800" dirty="0">
                <a:latin typeface="Calibri" panose="020F0502020204030204" pitchFamily="34" charset="0"/>
              </a:rPr>
              <a:t>Raport max/min a curentului  mare</a:t>
            </a:r>
            <a:r>
              <a:rPr lang="en-US" altLang="en-US" sz="2800" dirty="0">
                <a:latin typeface="Calibri" panose="020F0502020204030204" pitchFamily="34" charset="0"/>
              </a:rPr>
              <a:t>.</a:t>
            </a:r>
          </a:p>
          <a:p>
            <a:pPr eaLnBrk="1" hangingPunct="1">
              <a:buClrTx/>
              <a:buFont typeface="Wingdings" panose="05000000000000000000" pitchFamily="2" charset="2"/>
              <a:buChar char="v"/>
            </a:pPr>
            <a:r>
              <a:rPr lang="ro-MD" altLang="en-US" sz="2800" dirty="0">
                <a:latin typeface="Calibri" panose="020F0502020204030204" pitchFamily="34" charset="0"/>
              </a:rPr>
              <a:t>Frecvențe f. înalte de operare</a:t>
            </a:r>
            <a:r>
              <a:rPr lang="en-US" altLang="en-US" sz="2800" dirty="0">
                <a:latin typeface="Calibri" panose="020F0502020204030204" pitchFamily="34" charset="0"/>
              </a:rPr>
              <a:t>.</a:t>
            </a:r>
          </a:p>
          <a:p>
            <a:pPr eaLnBrk="1" hangingPunct="1">
              <a:buClrTx/>
              <a:buFont typeface="Wingdings" panose="05000000000000000000" pitchFamily="2" charset="2"/>
              <a:buChar char="v"/>
            </a:pPr>
            <a:r>
              <a:rPr lang="ro-MD" altLang="en-US" sz="2800" dirty="0">
                <a:latin typeface="Calibri" panose="020F0502020204030204" pitchFamily="34" charset="0"/>
              </a:rPr>
              <a:t>Eficiență înaltă </a:t>
            </a:r>
            <a:r>
              <a:rPr lang="en-US" altLang="en-US" sz="2800" dirty="0">
                <a:latin typeface="Calibri" panose="020F0502020204030204" pitchFamily="34" charset="0"/>
              </a:rPr>
              <a:t>.</a:t>
            </a:r>
          </a:p>
          <a:p>
            <a:pPr eaLnBrk="1" hangingPunct="1">
              <a:buClrTx/>
              <a:buFont typeface="Wingdings" panose="05000000000000000000" pitchFamily="2" charset="2"/>
              <a:buChar char="v"/>
            </a:pPr>
            <a:endParaRPr lang="en-US" altLang="en-US" sz="800" dirty="0">
              <a:latin typeface="Calibri" panose="020F0502020204030204" pitchFamily="34" charset="0"/>
            </a:endParaRPr>
          </a:p>
          <a:p>
            <a:pPr eaLnBrk="1" hangingPunct="1">
              <a:buClrTx/>
              <a:buFont typeface="Wingdings 2" panose="05020102010507070707" pitchFamily="18" charset="2"/>
              <a:buNone/>
            </a:pPr>
            <a:endParaRPr lang="en-US" altLang="en-US" sz="2400" dirty="0">
              <a:latin typeface="Calibri" panose="020F0502020204030204" pitchFamily="34" charset="0"/>
            </a:endParaRPr>
          </a:p>
          <a:p>
            <a:pPr eaLnBrk="1" hangingPunct="1">
              <a:buClr>
                <a:srgbClr val="962E69"/>
              </a:buClr>
              <a:buFont typeface="Wingdings 2" panose="05020102010507070707" pitchFamily="18" charset="2"/>
              <a:buNone/>
            </a:pPr>
            <a:endParaRPr lang="en-US" altLang="en-US" sz="2800" dirty="0">
              <a:latin typeface="Calibri" panose="020F0502020204030204" pitchFamily="34" charset="0"/>
            </a:endParaRPr>
          </a:p>
          <a:p>
            <a:pPr eaLnBrk="1" hangingPunct="1">
              <a:buFont typeface="Wingdings" panose="05000000000000000000" pitchFamily="2" charset="2"/>
              <a:buChar char="v"/>
            </a:pPr>
            <a:endParaRPr lang="en-US" altLang="en-US" sz="800" dirty="0"/>
          </a:p>
        </p:txBody>
      </p:sp>
    </p:spTree>
    <p:extLst>
      <p:ext uri="{BB962C8B-B14F-4D97-AF65-F5344CB8AC3E}">
        <p14:creationId xmlns:p14="http://schemas.microsoft.com/office/powerpoint/2010/main" val="280996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6"/>
                                        </p:tgtEl>
                                        <p:attrNameLst>
                                          <p:attrName>ppt_y</p:attrName>
                                        </p:attrNameLst>
                                      </p:cBhvr>
                                      <p:tavLst>
                                        <p:tav tm="0">
                                          <p:val>
                                            <p:strVal val="#ppt_y"/>
                                          </p:val>
                                        </p:tav>
                                        <p:tav tm="100000">
                                          <p:val>
                                            <p:strVal val="#ppt_y"/>
                                          </p:val>
                                        </p:tav>
                                      </p:tavLst>
                                    </p:anim>
                                    <p:anim calcmode="lin" valueType="num">
                                      <p:cBhvr>
                                        <p:cTn id="9" dur="5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 calcmode="lin" valueType="num">
                                      <p:cBhvr>
                                        <p:cTn id="16" dur="500" fill="hold"/>
                                        <p:tgtEl>
                                          <p:spTgt spid="1126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126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126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additive="base">
                                        <p:cTn id="24"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1267">
                                            <p:txEl>
                                              <p:pRg st="4" end="4"/>
                                            </p:txEl>
                                          </p:spTgt>
                                        </p:tgtEl>
                                        <p:attrNameLst>
                                          <p:attrName>style.visibility</p:attrName>
                                        </p:attrNameLst>
                                      </p:cBhvr>
                                      <p:to>
                                        <p:strVal val="visible"/>
                                      </p:to>
                                    </p:set>
                                    <p:anim calcmode="lin" valueType="num">
                                      <p:cBhvr additive="base">
                                        <p:cTn id="30"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1267">
                                            <p:txEl>
                                              <p:pRg st="6" end="6"/>
                                            </p:txEl>
                                          </p:spTgt>
                                        </p:tgtEl>
                                        <p:attrNameLst>
                                          <p:attrName>style.visibility</p:attrName>
                                        </p:attrNameLst>
                                      </p:cBhvr>
                                      <p:to>
                                        <p:strVal val="visible"/>
                                      </p:to>
                                    </p:set>
                                    <p:anim calcmode="lin" valueType="num">
                                      <p:cBhvr additive="base">
                                        <p:cTn id="36"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 calcmode="lin" valueType="num">
                                      <p:cBhvr additive="base">
                                        <p:cTn id="42"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1267">
                                            <p:txEl>
                                              <p:pRg st="8" end="8"/>
                                            </p:txEl>
                                          </p:spTgt>
                                        </p:tgtEl>
                                        <p:attrNameLst>
                                          <p:attrName>style.visibility</p:attrName>
                                        </p:attrNameLst>
                                      </p:cBhvr>
                                      <p:to>
                                        <p:strVal val="visible"/>
                                      </p:to>
                                    </p:set>
                                    <p:anim calcmode="lin" valueType="num">
                                      <p:cBhvr additive="base">
                                        <p:cTn id="48"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1981200" y="152400"/>
            <a:ext cx="8229600" cy="990600"/>
          </a:xfrm>
          <a:ln>
            <a:miter lim="800000"/>
            <a:headEnd/>
            <a:tailEnd/>
          </a:ln>
          <a:effectLst>
            <a:outerShdw blurRad="50800" dist="50800" dir="5400000" sx="72000" sy="72000" algn="ctr" rotWithShape="0">
              <a:srgbClr val="000000"/>
            </a:outerShdw>
          </a:effectLst>
        </p:spPr>
        <p:txBody>
          <a:bodyPr>
            <a:noAutofit/>
            <a:scene3d>
              <a:camera prst="orthographicFront"/>
              <a:lightRig rig="threePt" dir="t"/>
            </a:scene3d>
            <a:sp3d prstMaterial="dkEdge">
              <a:bevelB w="38100" h="38100" prst="angle"/>
            </a:sp3d>
          </a:bodyPr>
          <a:lstStyle/>
          <a:p>
            <a:pPr algn="ctr">
              <a:defRPr/>
            </a:pPr>
            <a:r>
              <a:rPr lang="en-US" sz="6000" u="sng" dirty="0">
                <a:gradFill flip="none" rotWithShape="1">
                  <a:gsLst>
                    <a:gs pos="0">
                      <a:srgbClr val="000000">
                        <a:alpha val="25000"/>
                      </a:srgbClr>
                    </a:gs>
                    <a:gs pos="39999">
                      <a:srgbClr val="0A128C"/>
                    </a:gs>
                    <a:gs pos="70000">
                      <a:srgbClr val="181CC7"/>
                    </a:gs>
                    <a:gs pos="88000">
                      <a:srgbClr val="7005D4"/>
                    </a:gs>
                    <a:gs pos="100000">
                      <a:srgbClr val="8C3D91"/>
                    </a:gs>
                  </a:gsLst>
                  <a:path path="circle">
                    <a:fillToRect l="100000" t="100000"/>
                  </a:path>
                  <a:tileRect r="-100000" b="-100000"/>
                </a:gradFill>
                <a:latin typeface="Georgia" pitchFamily="18" charset="0"/>
              </a:rPr>
              <a:t>GUNN</a:t>
            </a:r>
            <a:r>
              <a:rPr lang="en-US" sz="6000" dirty="0">
                <a:gradFill flip="none" rotWithShape="1">
                  <a:gsLst>
                    <a:gs pos="0">
                      <a:srgbClr val="000000">
                        <a:alpha val="25000"/>
                      </a:srgbClr>
                    </a:gs>
                    <a:gs pos="39999">
                      <a:srgbClr val="0A128C"/>
                    </a:gs>
                    <a:gs pos="70000">
                      <a:srgbClr val="181CC7"/>
                    </a:gs>
                    <a:gs pos="88000">
                      <a:srgbClr val="7005D4"/>
                    </a:gs>
                    <a:gs pos="100000">
                      <a:srgbClr val="8C3D91"/>
                    </a:gs>
                  </a:gsLst>
                  <a:path path="circle">
                    <a:fillToRect l="100000" t="100000"/>
                  </a:path>
                  <a:tileRect r="-100000" b="-100000"/>
                </a:gradFill>
                <a:latin typeface="Georgia" pitchFamily="18" charset="0"/>
              </a:rPr>
              <a:t>  </a:t>
            </a:r>
            <a:r>
              <a:rPr lang="en-US" sz="6000" u="sng" dirty="0">
                <a:gradFill flip="none" rotWithShape="1">
                  <a:gsLst>
                    <a:gs pos="0">
                      <a:srgbClr val="000000">
                        <a:alpha val="25000"/>
                      </a:srgbClr>
                    </a:gs>
                    <a:gs pos="39999">
                      <a:srgbClr val="0A128C"/>
                    </a:gs>
                    <a:gs pos="70000">
                      <a:srgbClr val="181CC7"/>
                    </a:gs>
                    <a:gs pos="88000">
                      <a:srgbClr val="7005D4"/>
                    </a:gs>
                    <a:gs pos="100000">
                      <a:srgbClr val="8C3D91"/>
                    </a:gs>
                  </a:gsLst>
                  <a:path path="circle">
                    <a:fillToRect l="100000" t="100000"/>
                  </a:path>
                  <a:tileRect r="-100000" b="-100000"/>
                </a:gradFill>
                <a:latin typeface="Georgia" pitchFamily="18" charset="0"/>
              </a:rPr>
              <a:t>DIOD</a:t>
            </a:r>
            <a:r>
              <a:rPr lang="ro-MD" sz="6000" u="sng" dirty="0">
                <a:gradFill flip="none" rotWithShape="1">
                  <a:gsLst>
                    <a:gs pos="0">
                      <a:srgbClr val="000000">
                        <a:alpha val="25000"/>
                      </a:srgbClr>
                    </a:gs>
                    <a:gs pos="39999">
                      <a:srgbClr val="0A128C"/>
                    </a:gs>
                    <a:gs pos="70000">
                      <a:srgbClr val="181CC7"/>
                    </a:gs>
                    <a:gs pos="88000">
                      <a:srgbClr val="7005D4"/>
                    </a:gs>
                    <a:gs pos="100000">
                      <a:srgbClr val="8C3D91"/>
                    </a:gs>
                  </a:gsLst>
                  <a:path path="circle">
                    <a:fillToRect l="100000" t="100000"/>
                  </a:path>
                  <a:tileRect r="-100000" b="-100000"/>
                </a:gradFill>
                <a:latin typeface="Georgia" pitchFamily="18" charset="0"/>
              </a:rPr>
              <a:t>A</a:t>
            </a:r>
            <a:endParaRPr lang="en-US" sz="6000" u="sng" dirty="0">
              <a:gradFill flip="none" rotWithShape="1">
                <a:gsLst>
                  <a:gs pos="0">
                    <a:srgbClr val="000000">
                      <a:alpha val="25000"/>
                    </a:srgbClr>
                  </a:gs>
                  <a:gs pos="39999">
                    <a:srgbClr val="0A128C"/>
                  </a:gs>
                  <a:gs pos="70000">
                    <a:srgbClr val="181CC7"/>
                  </a:gs>
                  <a:gs pos="88000">
                    <a:srgbClr val="7005D4"/>
                  </a:gs>
                  <a:gs pos="100000">
                    <a:srgbClr val="8C3D91"/>
                  </a:gs>
                </a:gsLst>
                <a:path path="circle">
                  <a:fillToRect l="100000" t="100000"/>
                </a:path>
                <a:tileRect r="-100000" b="-100000"/>
              </a:gradFill>
              <a:latin typeface="Georgia" pitchFamily="18" charset="0"/>
            </a:endParaRPr>
          </a:p>
        </p:txBody>
      </p:sp>
      <p:sp>
        <p:nvSpPr>
          <p:cNvPr id="7171" name="Content Placeholder 5"/>
          <p:cNvSpPr>
            <a:spLocks noGrp="1"/>
          </p:cNvSpPr>
          <p:nvPr>
            <p:ph sz="quarter" idx="1"/>
          </p:nvPr>
        </p:nvSpPr>
        <p:spPr>
          <a:xfrm>
            <a:off x="2057400" y="1143000"/>
            <a:ext cx="8153400" cy="5334000"/>
          </a:xfrm>
        </p:spPr>
        <p:txBody>
          <a:bodyPr>
            <a:normAutofit fontScale="92500"/>
          </a:bodyPr>
          <a:lstStyle/>
          <a:p>
            <a:pPr eaLnBrk="1" hangingPunct="1">
              <a:buClr>
                <a:srgbClr val="962E69"/>
              </a:buClr>
              <a:buFont typeface="Wingdings" panose="05000000000000000000" pitchFamily="2" charset="2"/>
              <a:buChar char="Ø"/>
            </a:pPr>
            <a:endParaRPr lang="en-US" altLang="en-US" sz="900">
              <a:solidFill>
                <a:srgbClr val="962E69"/>
              </a:solidFill>
            </a:endParaRPr>
          </a:p>
          <a:p>
            <a:pPr eaLnBrk="1" hangingPunct="1">
              <a:buClr>
                <a:srgbClr val="962E69"/>
              </a:buClr>
              <a:buFont typeface="Wingdings" panose="05000000000000000000" pitchFamily="2" charset="2"/>
              <a:buChar char="Ø"/>
            </a:pPr>
            <a:r>
              <a:rPr lang="en-US" altLang="en-US" sz="4400">
                <a:solidFill>
                  <a:srgbClr val="C00000"/>
                </a:solidFill>
              </a:rPr>
              <a:t>APLICATI</a:t>
            </a:r>
            <a:r>
              <a:rPr lang="ro-MD" altLang="en-US" sz="4400">
                <a:solidFill>
                  <a:srgbClr val="C00000"/>
                </a:solidFill>
              </a:rPr>
              <a:t>I GaAs, GaP, InAs, InSb, ZnSe, CdTe, Ge...</a:t>
            </a:r>
            <a:endParaRPr lang="en-US" altLang="en-US" sz="4400">
              <a:solidFill>
                <a:srgbClr val="C00000"/>
              </a:solidFill>
            </a:endParaRPr>
          </a:p>
          <a:p>
            <a:pPr eaLnBrk="1" hangingPunct="1">
              <a:buClrTx/>
              <a:buSzPct val="80000"/>
              <a:buFont typeface="Wingdings" panose="05000000000000000000" pitchFamily="2" charset="2"/>
              <a:buChar char="v"/>
            </a:pPr>
            <a:r>
              <a:rPr lang="en-US" altLang="en-US" sz="3200"/>
              <a:t> </a:t>
            </a:r>
            <a:r>
              <a:rPr lang="ro-MD" altLang="en-US" sz="3200"/>
              <a:t>Oscilatoare de putere mică și medie în receptoare de microunde și instrumente</a:t>
            </a:r>
            <a:r>
              <a:rPr lang="en-US" altLang="en-US" sz="3200">
                <a:latin typeface="Calibri" panose="020F0502020204030204" pitchFamily="34" charset="0"/>
              </a:rPr>
              <a:t>.</a:t>
            </a:r>
          </a:p>
          <a:p>
            <a:pPr eaLnBrk="1" hangingPunct="1">
              <a:buClrTx/>
              <a:buFont typeface="Wingdings" panose="05000000000000000000" pitchFamily="2" charset="2"/>
              <a:buChar char="v"/>
            </a:pPr>
            <a:endParaRPr lang="en-US" altLang="en-US" sz="800">
              <a:latin typeface="Calibri" panose="020F0502020204030204" pitchFamily="34" charset="0"/>
            </a:endParaRPr>
          </a:p>
          <a:p>
            <a:pPr eaLnBrk="1" hangingPunct="1">
              <a:buClrTx/>
              <a:buFont typeface="Wingdings" panose="05000000000000000000" pitchFamily="2" charset="2"/>
              <a:buChar char="v"/>
            </a:pPr>
            <a:r>
              <a:rPr lang="en-US" altLang="en-US" sz="3200">
                <a:latin typeface="Calibri" panose="020F0502020204030204" pitchFamily="34" charset="0"/>
              </a:rPr>
              <a:t> </a:t>
            </a:r>
            <a:r>
              <a:rPr lang="ro-MD" altLang="en-US" sz="3200">
                <a:latin typeface="Calibri" panose="020F0502020204030204" pitchFamily="34" charset="0"/>
              </a:rPr>
              <a:t>Ca sursă de pompare în amplificatoare parametrice</a:t>
            </a:r>
            <a:r>
              <a:rPr lang="en-US" altLang="en-US" sz="3200">
                <a:solidFill>
                  <a:srgbClr val="7030A0"/>
                </a:solidFill>
                <a:latin typeface="Calibri" panose="020F0502020204030204" pitchFamily="34" charset="0"/>
              </a:rPr>
              <a:t>.</a:t>
            </a:r>
          </a:p>
          <a:p>
            <a:pPr eaLnBrk="1" hangingPunct="1">
              <a:buClrTx/>
              <a:buFont typeface="Wingdings" panose="05000000000000000000" pitchFamily="2" charset="2"/>
              <a:buChar char="v"/>
            </a:pPr>
            <a:endParaRPr lang="en-US" altLang="en-US" sz="800">
              <a:latin typeface="Calibri" panose="020F0502020204030204" pitchFamily="34" charset="0"/>
            </a:endParaRPr>
          </a:p>
          <a:p>
            <a:pPr eaLnBrk="1" hangingPunct="1">
              <a:buClrTx/>
              <a:buFont typeface="Wingdings" panose="05000000000000000000" pitchFamily="2" charset="2"/>
              <a:buChar char="v"/>
            </a:pPr>
            <a:r>
              <a:rPr lang="en-US" altLang="en-US" sz="3200">
                <a:latin typeface="Calibri" panose="020F0502020204030204" pitchFamily="34" charset="0"/>
              </a:rPr>
              <a:t> (250-2000</a:t>
            </a:r>
            <a:r>
              <a:rPr lang="ro-MD" altLang="en-US" sz="3200">
                <a:latin typeface="Calibri" panose="020F0502020204030204" pitchFamily="34" charset="0"/>
              </a:rPr>
              <a:t> </a:t>
            </a:r>
            <a:r>
              <a:rPr lang="en-US" altLang="en-US" sz="3200">
                <a:latin typeface="Calibri" panose="020F0502020204030204" pitchFamily="34" charset="0"/>
              </a:rPr>
              <a:t>mW)</a:t>
            </a:r>
            <a:r>
              <a:rPr lang="ro-MD" altLang="en-US" sz="3200">
                <a:latin typeface="Calibri" panose="020F0502020204030204" pitchFamily="34" charset="0"/>
              </a:rPr>
              <a:t> ca ieșire</a:t>
            </a:r>
            <a:r>
              <a:rPr lang="en-US" altLang="en-US" sz="3200">
                <a:latin typeface="Calibri" panose="020F0502020204030204" pitchFamily="34" charset="0"/>
              </a:rPr>
              <a:t>a circuitelor </a:t>
            </a:r>
            <a:r>
              <a:rPr lang="ro-MD" altLang="en-US" sz="3200">
                <a:latin typeface="Calibri" panose="020F0502020204030204" pitchFamily="34" charset="0"/>
              </a:rPr>
              <a:t> la oscilatoare de putere</a:t>
            </a:r>
            <a:endParaRPr lang="en-US" altLang="en-US" sz="800"/>
          </a:p>
        </p:txBody>
      </p:sp>
    </p:spTree>
    <p:extLst>
      <p:ext uri="{BB962C8B-B14F-4D97-AF65-F5344CB8AC3E}">
        <p14:creationId xmlns:p14="http://schemas.microsoft.com/office/powerpoint/2010/main" val="2143500615"/>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anim calcmode="lin" valueType="num">
                                      <p:cBhvr>
                                        <p:cTn id="8" dur="2000" fill="hold"/>
                                        <p:tgtEl>
                                          <p:spTgt spid="9218"/>
                                        </p:tgtEl>
                                        <p:attrNameLst>
                                          <p:attrName>ppt_w</p:attrName>
                                        </p:attrNameLst>
                                      </p:cBhvr>
                                      <p:tavLst>
                                        <p:tav tm="0" fmla="#ppt_w*sin(2.5*pi*$)">
                                          <p:val>
                                            <p:fltVal val="0"/>
                                          </p:val>
                                        </p:tav>
                                        <p:tav tm="100000">
                                          <p:val>
                                            <p:fltVal val="1"/>
                                          </p:val>
                                        </p:tav>
                                      </p:tavLst>
                                    </p:anim>
                                    <p:anim calcmode="lin" valueType="num">
                                      <p:cBhvr>
                                        <p:cTn id="9" dur="20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box(in)">
                                      <p:cBhvr>
                                        <p:cTn id="14" dur="500"/>
                                        <p:tgtEl>
                                          <p:spTgt spid="717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iterate type="lt">
                                    <p:tmPct val="0"/>
                                  </p:iterate>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828800" y="609600"/>
            <a:ext cx="86868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defTabSz="914400">
              <a:spcBef>
                <a:spcPct val="0"/>
              </a:spcBef>
              <a:buClrTx/>
              <a:buSzTx/>
              <a:buFont typeface="Wingdings" panose="05000000000000000000" pitchFamily="2" charset="2"/>
              <a:buChar char="v"/>
            </a:pPr>
            <a:r>
              <a:rPr lang="en-US" altLang="en-US" sz="3200" dirty="0">
                <a:solidFill>
                  <a:srgbClr val="000000"/>
                </a:solidFill>
                <a:latin typeface="Calibri" panose="020F0502020204030204" pitchFamily="34" charset="0"/>
              </a:rPr>
              <a:t> </a:t>
            </a:r>
            <a:r>
              <a:rPr lang="ro-MD" altLang="en-US" sz="3200" dirty="0">
                <a:solidFill>
                  <a:srgbClr val="000000"/>
                </a:solidFill>
                <a:latin typeface="Calibri" panose="020F0502020204030204" pitchFamily="34" charset="0"/>
              </a:rPr>
              <a:t>Modulatorul de f</a:t>
            </a:r>
            <a:r>
              <a:rPr lang="en-US" altLang="en-US" sz="3200" dirty="0">
                <a:solidFill>
                  <a:srgbClr val="7030A0"/>
                </a:solidFill>
                <a:latin typeface="Calibri" panose="020F0502020204030204" pitchFamily="34" charset="0"/>
              </a:rPr>
              <a:t>re</a:t>
            </a:r>
            <a:r>
              <a:rPr lang="ro-MD" altLang="en-US" sz="3200" dirty="0">
                <a:solidFill>
                  <a:srgbClr val="7030A0"/>
                </a:solidFill>
                <a:latin typeface="Calibri" panose="020F0502020204030204" pitchFamily="34" charset="0"/>
              </a:rPr>
              <a:t>cvențe emițătoare de putere mică </a:t>
            </a:r>
            <a:r>
              <a:rPr lang="en-US" altLang="en-US" sz="3200" dirty="0">
                <a:solidFill>
                  <a:srgbClr val="000000"/>
                </a:solidFill>
                <a:latin typeface="Calibri" panose="020F0502020204030204" pitchFamily="34" charset="0"/>
              </a:rPr>
              <a:t>.</a:t>
            </a:r>
          </a:p>
          <a:p>
            <a:pPr defTabSz="914400">
              <a:spcBef>
                <a:spcPct val="0"/>
              </a:spcBef>
              <a:buClrTx/>
              <a:buSzTx/>
              <a:buNone/>
            </a:pPr>
            <a:endParaRPr lang="en-US" altLang="en-US" sz="3200" dirty="0">
              <a:solidFill>
                <a:srgbClr val="000000"/>
              </a:solidFill>
              <a:latin typeface="Calibri" panose="020F0502020204030204" pitchFamily="34" charset="0"/>
            </a:endParaRPr>
          </a:p>
          <a:p>
            <a:pPr defTabSz="914400">
              <a:spcBef>
                <a:spcPct val="0"/>
              </a:spcBef>
              <a:buClrTx/>
              <a:buSzTx/>
              <a:buNone/>
            </a:pPr>
            <a:endParaRPr lang="en-US" altLang="en-US" sz="600" dirty="0">
              <a:solidFill>
                <a:srgbClr val="000000"/>
              </a:solidFill>
              <a:latin typeface="Calibri" panose="020F0502020204030204" pitchFamily="34" charset="0"/>
            </a:endParaRPr>
          </a:p>
          <a:p>
            <a:pPr defTabSz="914400">
              <a:spcBef>
                <a:spcPct val="0"/>
              </a:spcBef>
              <a:buClrTx/>
              <a:buSzTx/>
              <a:buFont typeface="Wingdings" panose="05000000000000000000" pitchFamily="2" charset="2"/>
              <a:buChar char="v"/>
            </a:pPr>
            <a:r>
              <a:rPr lang="en-US" altLang="en-US" sz="3200" dirty="0">
                <a:solidFill>
                  <a:srgbClr val="000000"/>
                </a:solidFill>
                <a:latin typeface="Calibri" panose="020F0502020204030204" pitchFamily="34" charset="0"/>
              </a:rPr>
              <a:t> In </a:t>
            </a:r>
            <a:r>
              <a:rPr lang="en-US" altLang="en-US" sz="3200" dirty="0" err="1">
                <a:solidFill>
                  <a:srgbClr val="000000"/>
                </a:solidFill>
                <a:latin typeface="Calibri" panose="020F0502020204030204" pitchFamily="34" charset="0"/>
              </a:rPr>
              <a:t>poli</a:t>
            </a:r>
            <a:r>
              <a:rPr lang="ro-MD" altLang="en-US" sz="3200" dirty="0">
                <a:solidFill>
                  <a:srgbClr val="000000"/>
                </a:solidFill>
                <a:latin typeface="Calibri" panose="020F0502020204030204" pitchFamily="34" charset="0"/>
              </a:rPr>
              <a:t>ție, armată D</a:t>
            </a:r>
            <a:r>
              <a:rPr lang="en-US" altLang="en-US" sz="3200" dirty="0" err="1">
                <a:solidFill>
                  <a:srgbClr val="000000"/>
                </a:solidFill>
                <a:latin typeface="Calibri" panose="020F0502020204030204" pitchFamily="34" charset="0"/>
              </a:rPr>
              <a:t>oppler</a:t>
            </a:r>
            <a:r>
              <a:rPr lang="en-US" altLang="en-US" sz="3200" dirty="0">
                <a:solidFill>
                  <a:srgbClr val="000000"/>
                </a:solidFill>
                <a:latin typeface="Calibri" panose="020F0502020204030204" pitchFamily="34" charset="0"/>
              </a:rPr>
              <a:t> </a:t>
            </a:r>
            <a:r>
              <a:rPr lang="en-US" altLang="en-US" sz="3200" dirty="0">
                <a:solidFill>
                  <a:srgbClr val="7030A0"/>
                </a:solidFill>
                <a:latin typeface="Calibri" panose="020F0502020204030204" pitchFamily="34" charset="0"/>
              </a:rPr>
              <a:t>RADAR</a:t>
            </a:r>
            <a:r>
              <a:rPr lang="en-US" altLang="en-US" sz="3200" dirty="0">
                <a:solidFill>
                  <a:srgbClr val="000000"/>
                </a:solidFill>
                <a:latin typeface="Calibri" panose="020F0502020204030204" pitchFamily="34" charset="0"/>
              </a:rPr>
              <a:t> ,</a:t>
            </a:r>
            <a:r>
              <a:rPr lang="ro-MD" altLang="en-US" sz="3200" dirty="0">
                <a:solidFill>
                  <a:srgbClr val="000000"/>
                </a:solidFill>
                <a:latin typeface="Calibri" panose="020F0502020204030204" pitchFamily="34" charset="0"/>
              </a:rPr>
              <a:t> </a:t>
            </a:r>
            <a:r>
              <a:rPr lang="en-US" altLang="en-US" sz="3200" dirty="0">
                <a:solidFill>
                  <a:srgbClr val="000000"/>
                </a:solidFill>
                <a:latin typeface="Calibri" panose="020F0502020204030204" pitchFamily="34" charset="0"/>
              </a:rPr>
              <a:t>alarms, aircraft indicator.</a:t>
            </a:r>
            <a:endParaRPr lang="ro-RO" altLang="en-US" sz="3200" dirty="0">
              <a:solidFill>
                <a:srgbClr val="000000"/>
              </a:solidFill>
              <a:latin typeface="Calibri" panose="020F0502020204030204" pitchFamily="34" charset="0"/>
            </a:endParaRPr>
          </a:p>
          <a:p>
            <a:pPr defTabSz="914400">
              <a:spcBef>
                <a:spcPct val="0"/>
              </a:spcBef>
              <a:buClrTx/>
              <a:buSzTx/>
              <a:buFont typeface="Wingdings" panose="05000000000000000000" pitchFamily="2" charset="2"/>
              <a:buChar char="v"/>
            </a:pPr>
            <a:endParaRPr lang="ro-RO" altLang="en-US" sz="3200" dirty="0">
              <a:solidFill>
                <a:srgbClr val="000000"/>
              </a:solidFill>
              <a:latin typeface="Calibri" panose="020F0502020204030204" pitchFamily="34" charset="0"/>
            </a:endParaRPr>
          </a:p>
          <a:p>
            <a:pPr defTabSz="914400">
              <a:spcBef>
                <a:spcPct val="0"/>
              </a:spcBef>
              <a:buClrTx/>
              <a:buSzTx/>
              <a:buFont typeface="Wingdings" panose="05000000000000000000" pitchFamily="2" charset="2"/>
              <a:buChar char="v"/>
            </a:pPr>
            <a:r>
              <a:rPr lang="ro-RO" altLang="en-US" sz="3200" dirty="0">
                <a:solidFill>
                  <a:srgbClr val="000000"/>
                </a:solidFill>
                <a:latin typeface="Calibri" panose="020F0502020204030204" pitchFamily="34" charset="0"/>
              </a:rPr>
              <a:t>Dioda Gunn nu poate fi controlata cu multimetrul, doar cu standuri de frecvența înaltă.</a:t>
            </a:r>
            <a:endParaRPr lang="en-US" altLang="en-US" sz="3200" dirty="0">
              <a:solidFill>
                <a:srgbClr val="000000"/>
              </a:solidFill>
              <a:latin typeface="Calibri" panose="020F0502020204030204" pitchFamily="34" charset="0"/>
            </a:endParaRPr>
          </a:p>
          <a:p>
            <a:pPr defTabSz="914400">
              <a:spcBef>
                <a:spcPct val="0"/>
              </a:spcBef>
              <a:buClrTx/>
              <a:buSzTx/>
              <a:buFont typeface="Wingdings" panose="05000000000000000000" pitchFamily="2" charset="2"/>
              <a:buChar char="v"/>
            </a:pPr>
            <a:endParaRPr lang="en-US" altLang="en-US" sz="3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1998019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5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3" end="3"/>
                                            </p:txEl>
                                          </p:spTgt>
                                        </p:tgtEl>
                                        <p:attrNameLst>
                                          <p:attrName>style.visibility</p:attrName>
                                        </p:attrNameLst>
                                      </p:cBhvr>
                                      <p:to>
                                        <p:strVal val="visible"/>
                                      </p:to>
                                    </p:set>
                                    <p:anim calcmode="lin" valueType="num">
                                      <p:cBhvr additive="base">
                                        <p:cTn id="13"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xEl>
                                              <p:pRg st="5" end="5"/>
                                            </p:txEl>
                                          </p:spTgt>
                                        </p:tgtEl>
                                        <p:attrNameLst>
                                          <p:attrName>style.visibility</p:attrName>
                                        </p:attrNameLst>
                                      </p:cBhvr>
                                      <p:to>
                                        <p:strVal val="visible"/>
                                      </p:to>
                                    </p:set>
                                    <p:anim calcmode="lin" valueType="num">
                                      <p:cBhvr additive="base">
                                        <p:cTn id="19" dur="500" fill="hold"/>
                                        <p:tgtEl>
                                          <p:spTgt spid="819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4" y="1354666"/>
            <a:ext cx="11514666" cy="3777622"/>
          </a:xfrm>
        </p:spPr>
        <p:txBody>
          <a:bodyPr>
            <a:noAutofit/>
          </a:bodyPr>
          <a:lstStyle/>
          <a:p>
            <a:r>
              <a:rPr lang="ro-RO" sz="2400" dirty="0">
                <a:latin typeface="Arial" panose="020B0604020202020204" pitchFamily="34" charset="0"/>
                <a:cs typeface="Arial" panose="020B0604020202020204" pitchFamily="34" charset="0"/>
              </a:rPr>
              <a:t>Regiunile de sarcină spațială (SCR) dintr-o diodă </a:t>
            </a:r>
            <a:r>
              <a:rPr lang="ro-RO" sz="2400" b="1" i="1" dirty="0">
                <a:latin typeface="Arial" panose="020B0604020202020204" pitchFamily="34" charset="0"/>
                <a:cs typeface="Arial" panose="020B0604020202020204" pitchFamily="34" charset="0"/>
              </a:rPr>
              <a:t>pin</a:t>
            </a:r>
            <a:r>
              <a:rPr lang="ro-RO" sz="2400" dirty="0">
                <a:latin typeface="Arial" panose="020B0604020202020204" pitchFamily="34" charset="0"/>
                <a:cs typeface="Arial" panose="020B0604020202020204" pitchFamily="34" charset="0"/>
              </a:rPr>
              <a:t> sunt aproape în întregime în</a:t>
            </a:r>
            <a:r>
              <a:rPr lang="ro-RO" sz="2400" b="1" i="1" dirty="0">
                <a:latin typeface="Arial" panose="020B0604020202020204" pitchFamily="34" charset="0"/>
                <a:cs typeface="Arial" panose="020B0604020202020204" pitchFamily="34" charset="0"/>
              </a:rPr>
              <a:t> i-regiune</a:t>
            </a:r>
            <a:r>
              <a:rPr lang="ro-RO" sz="2400" dirty="0">
                <a:latin typeface="Arial" panose="020B0604020202020204" pitchFamily="34" charset="0"/>
                <a:cs typeface="Arial" panose="020B0604020202020204" pitchFamily="34" charset="0"/>
              </a:rPr>
              <a:t>. În comparație cu dioda convențională, </a:t>
            </a:r>
            <a:r>
              <a:rPr lang="ro-RO" sz="2400" b="1" i="1" dirty="0">
                <a:latin typeface="Arial" panose="020B0604020202020204" pitchFamily="34" charset="0"/>
                <a:cs typeface="Arial" panose="020B0604020202020204" pitchFamily="34" charset="0"/>
              </a:rPr>
              <a:t>pin</a:t>
            </a:r>
            <a:r>
              <a:rPr lang="ro-RO" sz="2400" dirty="0">
                <a:latin typeface="Arial" panose="020B0604020202020204" pitchFamily="34" charset="0"/>
                <a:cs typeface="Arial" panose="020B0604020202020204" pitchFamily="34" charset="0"/>
              </a:rPr>
              <a:t> dioda are un SCR mult mai mare,ale căror limite </a:t>
            </a:r>
            <a:r>
              <a:rPr lang="ro-RO" sz="2400" b="1" dirty="0">
                <a:latin typeface="Arial" panose="020B0604020202020204" pitchFamily="34" charset="0"/>
                <a:cs typeface="Arial" panose="020B0604020202020204" pitchFamily="34" charset="0"/>
              </a:rPr>
              <a:t>se modifică uşor </a:t>
            </a:r>
            <a:r>
              <a:rPr lang="ro-RO" sz="2400" dirty="0">
                <a:latin typeface="Arial" panose="020B0604020202020204" pitchFamily="34" charset="0"/>
                <a:cs typeface="Arial" panose="020B0604020202020204" pitchFamily="34" charset="0"/>
              </a:rPr>
              <a:t>în funcţie de polarizarea inversă . Astfel, volumul SC crește, acolo unde poate fi generată perechile electron-goluri sub influența radiațiilor (de exemplu,optic - foton). Unii fotodetectori, cum ar fi fotodiode pin și fototranzistoare (în care joncțiunea bază-colector este o diodă pin) folosesc tranziție </a:t>
            </a:r>
            <a:r>
              <a:rPr lang="ro-RO" sz="2400" b="1" i="1" dirty="0">
                <a:latin typeface="Arial" panose="020B0604020202020204" pitchFamily="34" charset="0"/>
                <a:cs typeface="Arial" panose="020B0604020202020204" pitchFamily="34" charset="0"/>
              </a:rPr>
              <a:t>pin</a:t>
            </a:r>
            <a:r>
              <a:rPr lang="ro-RO" sz="2400" dirty="0">
                <a:latin typeface="Arial" panose="020B0604020202020204" pitchFamily="34" charset="0"/>
                <a:cs typeface="Arial" panose="020B0604020202020204" pitchFamily="34" charset="0"/>
              </a:rPr>
              <a:t> pentru a implementa funcția de detectare.</a:t>
            </a:r>
          </a:p>
          <a:p>
            <a:r>
              <a:rPr lang="ro-RO" sz="2400" dirty="0">
                <a:latin typeface="Arial" panose="020B0604020202020204" pitchFamily="34" charset="0"/>
                <a:cs typeface="Arial" panose="020B0604020202020204" pitchFamily="34" charset="0"/>
              </a:rPr>
              <a:t>La proiectarea diodei </a:t>
            </a:r>
            <a:r>
              <a:rPr lang="ro-RO" sz="2400" b="1" i="1" dirty="0">
                <a:latin typeface="Arial" panose="020B0604020202020204" pitchFamily="34" charset="0"/>
                <a:cs typeface="Arial" panose="020B0604020202020204" pitchFamily="34" charset="0"/>
              </a:rPr>
              <a:t>pin</a:t>
            </a:r>
            <a:r>
              <a:rPr lang="ro-RO" sz="2400" dirty="0">
                <a:latin typeface="Arial" panose="020B0604020202020204" pitchFamily="34" charset="0"/>
                <a:cs typeface="Arial" panose="020B0604020202020204" pitchFamily="34" charset="0"/>
              </a:rPr>
              <a:t>, trebuie găsit un compromis: pe de o parte,creșterea dimensiunii regiunii </a:t>
            </a:r>
            <a:r>
              <a:rPr lang="ro-RO" sz="2400" b="1" i="1" dirty="0">
                <a:latin typeface="Arial" panose="020B0604020202020204" pitchFamily="34" charset="0"/>
                <a:cs typeface="Arial" panose="020B0604020202020204" pitchFamily="34" charset="0"/>
              </a:rPr>
              <a:t>i </a:t>
            </a:r>
            <a:r>
              <a:rPr lang="ro-RO" sz="2400" dirty="0">
                <a:latin typeface="Arial" panose="020B0604020202020204" pitchFamily="34" charset="0"/>
                <a:cs typeface="Arial" panose="020B0604020202020204" pitchFamily="34" charset="0"/>
              </a:rPr>
              <a:t>(și, în consecință, a cantității de sarcini acumulate este posibil să se realizeze un comportament rezistiv al diodei la frecvențe mai mici, dar pe de altă parte, în timp ce pentru recombinarea sarcinii și tranziția la starea închisă, va fi necesar mai mult timp. Prin urmare, de regulă, diodele </a:t>
            </a:r>
            <a:r>
              <a:rPr lang="ro-RO" sz="2400" b="1" i="1" dirty="0">
                <a:latin typeface="Arial" panose="020B0604020202020204" pitchFamily="34" charset="0"/>
                <a:cs typeface="Arial" panose="020B0604020202020204" pitchFamily="34" charset="0"/>
              </a:rPr>
              <a:t>pin</a:t>
            </a:r>
            <a:r>
              <a:rPr lang="ro-RO" sz="2400" dirty="0">
                <a:latin typeface="Arial" panose="020B0604020202020204" pitchFamily="34" charset="0"/>
                <a:cs typeface="Arial" panose="020B0604020202020204" pitchFamily="34" charset="0"/>
              </a:rPr>
              <a:t> sunt proiectate de fiecare dată </a:t>
            </a:r>
            <a:r>
              <a:rPr lang="ro-RO" sz="2400" b="1" i="1" dirty="0">
                <a:latin typeface="Arial" panose="020B0604020202020204" pitchFamily="34" charset="0"/>
                <a:cs typeface="Arial" panose="020B0604020202020204" pitchFamily="34" charset="0"/>
              </a:rPr>
              <a:t>sub aplicație specifică</a:t>
            </a:r>
            <a:r>
              <a:rPr lang="ro-RO"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6058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075" y="624110"/>
            <a:ext cx="5235622" cy="703947"/>
          </a:xfrm>
        </p:spPr>
        <p:txBody>
          <a:bodyPr/>
          <a:lstStyle/>
          <a:p>
            <a:r>
              <a:rPr lang="en-US" dirty="0"/>
              <a:t>Schema </a:t>
            </a:r>
            <a:r>
              <a:rPr lang="en-US" dirty="0" err="1"/>
              <a:t>echivalenta</a:t>
            </a:r>
            <a:endParaRPr lang="ro-RO" dirty="0"/>
          </a:p>
        </p:txBody>
      </p:sp>
      <p:sp>
        <p:nvSpPr>
          <p:cNvPr id="3" name="Content Placeholder 2"/>
          <p:cNvSpPr>
            <a:spLocks noGrp="1"/>
          </p:cNvSpPr>
          <p:nvPr>
            <p:ph idx="1"/>
          </p:nvPr>
        </p:nvSpPr>
        <p:spPr>
          <a:xfrm>
            <a:off x="540928" y="1905000"/>
            <a:ext cx="6536080" cy="3777622"/>
          </a:xfrm>
        </p:spPr>
        <p:txBody>
          <a:bodyPr/>
          <a:lstStyle/>
          <a:p>
            <a:r>
              <a:rPr lang="ro-RO" b="1" dirty="0"/>
              <a:t>Modelul la frecvențe joase</a:t>
            </a:r>
            <a:r>
              <a:rPr lang="ro-RO" dirty="0"/>
              <a:t>. La frecvențe mai mici, purtătorii de sarcină din stratul intrinsec pot fi evacuați  cu ușurință deoarece avem suficient timp. Frecvența scăzută înseamnă că factorul de timp este mare, deoarece frecvența este invers proporțională cu timpul.</a:t>
            </a:r>
          </a:p>
          <a:p>
            <a:r>
              <a:rPr lang="ro-RO" b="1" dirty="0"/>
              <a:t>Modelul la frecvențe înalte</a:t>
            </a:r>
            <a:r>
              <a:rPr lang="ro-RO" dirty="0"/>
              <a:t>. Dar la frecvența mai mare, factorul timp este scăzut; astfel, purtătorii de sarcină nu pot fi îndepărtați complet. Prin urmare, la frecvența mai mare, se comportă ca un rezistor având un interval cuprins între 0,1 k</a:t>
            </a:r>
            <a:r>
              <a:rPr lang="el-GR" dirty="0"/>
              <a:t>Ω </a:t>
            </a:r>
            <a:r>
              <a:rPr lang="ro-RO" dirty="0"/>
              <a:t>și 10 k</a:t>
            </a:r>
            <a:r>
              <a:rPr lang="el-GR" dirty="0"/>
              <a:t>Ω.</a:t>
            </a:r>
            <a:endParaRPr lang="ro-RO" dirty="0"/>
          </a:p>
        </p:txBody>
      </p:sp>
      <p:pic>
        <p:nvPicPr>
          <p:cNvPr id="4" name="Picture 3"/>
          <p:cNvPicPr>
            <a:picLocks noChangeAspect="1"/>
          </p:cNvPicPr>
          <p:nvPr/>
        </p:nvPicPr>
        <p:blipFill>
          <a:blip r:embed="rId2"/>
          <a:stretch>
            <a:fillRect/>
          </a:stretch>
        </p:blipFill>
        <p:spPr>
          <a:xfrm>
            <a:off x="8081554" y="139337"/>
            <a:ext cx="3820882" cy="3261889"/>
          </a:xfrm>
          <a:prstGeom prst="rect">
            <a:avLst/>
          </a:prstGeom>
        </p:spPr>
      </p:pic>
      <p:pic>
        <p:nvPicPr>
          <p:cNvPr id="5" name="Picture 4"/>
          <p:cNvPicPr>
            <a:picLocks noChangeAspect="1"/>
          </p:cNvPicPr>
          <p:nvPr/>
        </p:nvPicPr>
        <p:blipFill>
          <a:blip r:embed="rId3"/>
          <a:stretch>
            <a:fillRect/>
          </a:stretch>
        </p:blipFill>
        <p:spPr>
          <a:xfrm>
            <a:off x="8175167" y="3540182"/>
            <a:ext cx="3727269" cy="3047852"/>
          </a:xfrm>
          <a:prstGeom prst="rect">
            <a:avLst/>
          </a:prstGeom>
        </p:spPr>
      </p:pic>
      <p:cxnSp>
        <p:nvCxnSpPr>
          <p:cNvPr id="7" name="Straight Arrow Connector 6"/>
          <p:cNvCxnSpPr/>
          <p:nvPr/>
        </p:nvCxnSpPr>
        <p:spPr>
          <a:xfrm>
            <a:off x="6096000" y="5064108"/>
            <a:ext cx="2229394" cy="4658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4435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4" name="Picture 2" descr="https://www.theengineeringknowledge.com/wp-content/uploads/2020/02/PIN-Diode-Wo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76047" cy="4746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437611" y="0"/>
            <a:ext cx="6754389" cy="3181939"/>
          </a:xfrm>
          <a:prstGeom prst="rect">
            <a:avLst/>
          </a:prstGeom>
        </p:spPr>
      </p:pic>
      <p:pic>
        <p:nvPicPr>
          <p:cNvPr id="6" name="Picture 5"/>
          <p:cNvPicPr>
            <a:picLocks noChangeAspect="1"/>
          </p:cNvPicPr>
          <p:nvPr/>
        </p:nvPicPr>
        <p:blipFill>
          <a:blip r:embed="rId4"/>
          <a:stretch>
            <a:fillRect/>
          </a:stretch>
        </p:blipFill>
        <p:spPr>
          <a:xfrm>
            <a:off x="-1" y="4048125"/>
            <a:ext cx="1981322" cy="2809875"/>
          </a:xfrm>
          <a:prstGeom prst="rect">
            <a:avLst/>
          </a:prstGeom>
        </p:spPr>
      </p:pic>
      <p:pic>
        <p:nvPicPr>
          <p:cNvPr id="3074" name="Picture 2" descr="https://www.theengineeringknowledge.com/wp-content/uploads/2020/02/PIN-diode-characteristi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587" y="3152258"/>
            <a:ext cx="8806587" cy="370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49976"/>
            <a:ext cx="8911687" cy="730557"/>
          </a:xfrm>
        </p:spPr>
        <p:txBody>
          <a:bodyPr/>
          <a:lstStyle/>
          <a:p>
            <a:r>
              <a:rPr lang="ro-RO" dirty="0"/>
              <a:t>Caracteristici </a:t>
            </a:r>
          </a:p>
        </p:txBody>
      </p:sp>
      <p:sp>
        <p:nvSpPr>
          <p:cNvPr id="3" name="Content Placeholder 2"/>
          <p:cNvSpPr>
            <a:spLocks noGrp="1"/>
          </p:cNvSpPr>
          <p:nvPr>
            <p:ph idx="1"/>
          </p:nvPr>
        </p:nvSpPr>
        <p:spPr>
          <a:xfrm>
            <a:off x="169332" y="1134534"/>
            <a:ext cx="12022667" cy="3777622"/>
          </a:xfrm>
        </p:spPr>
        <p:txBody>
          <a:bodyPr>
            <a:noAutofit/>
          </a:bodyPr>
          <a:lstStyle/>
          <a:p>
            <a:r>
              <a:rPr lang="ro-RO" sz="2400" dirty="0">
                <a:latin typeface="Arial" panose="020B0604020202020204" pitchFamily="34" charset="0"/>
                <a:cs typeface="Arial" panose="020B0604020202020204" pitchFamily="34" charset="0"/>
              </a:rPr>
              <a:t>La frecvențe joase, aceleași ecuații sunt valabile pentru o diodă pin ca și pentru una convențională. </a:t>
            </a:r>
          </a:p>
          <a:p>
            <a:r>
              <a:rPr lang="ro-RO" sz="2400" dirty="0">
                <a:latin typeface="Arial" panose="020B0604020202020204" pitchFamily="34" charset="0"/>
                <a:cs typeface="Arial" panose="020B0604020202020204" pitchFamily="34" charset="0"/>
              </a:rPr>
              <a:t>La frecvențe înalte, dioda </a:t>
            </a:r>
            <a:r>
              <a:rPr lang="ro-RO" sz="2400" b="1" i="1" dirty="0">
                <a:latin typeface="Arial" panose="020B0604020202020204" pitchFamily="34" charset="0"/>
                <a:cs typeface="Arial" panose="020B0604020202020204" pitchFamily="34" charset="0"/>
              </a:rPr>
              <a:t>pin</a:t>
            </a:r>
            <a:r>
              <a:rPr lang="ro-RO" sz="2400" dirty="0">
                <a:latin typeface="Arial" panose="020B0604020202020204" pitchFamily="34" charset="0"/>
                <a:cs typeface="Arial" panose="020B0604020202020204" pitchFamily="34" charset="0"/>
              </a:rPr>
              <a:t> se comportă ca un rezistor aproape ideal - caracteristica curent-tensiune este liniară chiar și pentru o valoare de tensiune foarte mare.</a:t>
            </a:r>
          </a:p>
          <a:p>
            <a:r>
              <a:rPr lang="ro-RO" sz="2400" dirty="0">
                <a:latin typeface="Arial" panose="020B0604020202020204" pitchFamily="34" charset="0"/>
                <a:cs typeface="Arial" panose="020B0604020202020204" pitchFamily="34" charset="0"/>
              </a:rPr>
              <a:t>La frecvențe înalte în regiunea </a:t>
            </a:r>
            <a:r>
              <a:rPr lang="ro-RO" sz="2400" b="1" i="1" dirty="0">
                <a:latin typeface="Arial" panose="020B0604020202020204" pitchFamily="34" charset="0"/>
                <a:cs typeface="Arial" panose="020B0604020202020204" pitchFamily="34" charset="0"/>
              </a:rPr>
              <a:t>i </a:t>
            </a:r>
            <a:r>
              <a:rPr lang="ro-RO" sz="2400" dirty="0">
                <a:latin typeface="Arial" panose="020B0604020202020204" pitchFamily="34" charset="0"/>
                <a:cs typeface="Arial" panose="020B0604020202020204" pitchFamily="34" charset="0"/>
              </a:rPr>
              <a:t>există o cantitate mare de purtători de sarcină  acumulate,care permite diodei să funcționeze. </a:t>
            </a:r>
          </a:p>
          <a:p>
            <a:r>
              <a:rPr lang="ro-RO" sz="2400" dirty="0">
                <a:latin typeface="Arial" panose="020B0604020202020204" pitchFamily="34" charset="0"/>
                <a:cs typeface="Arial" panose="020B0604020202020204" pitchFamily="34" charset="0"/>
              </a:rPr>
              <a:t>La frecvențe joase, purtătorii de sarcină din regiunea </a:t>
            </a:r>
            <a:r>
              <a:rPr lang="ro-RO" sz="2400" b="1" i="1" dirty="0">
                <a:latin typeface="Arial" panose="020B0604020202020204" pitchFamily="34" charset="0"/>
                <a:cs typeface="Arial" panose="020B0604020202020204" pitchFamily="34" charset="0"/>
              </a:rPr>
              <a:t>i </a:t>
            </a:r>
            <a:r>
              <a:rPr lang="ro-RO" sz="2400" dirty="0">
                <a:latin typeface="Arial" panose="020B0604020202020204" pitchFamily="34" charset="0"/>
                <a:cs typeface="Arial" panose="020B0604020202020204" pitchFamily="34" charset="0"/>
              </a:rPr>
              <a:t>recombină și dioda se închide. </a:t>
            </a:r>
          </a:p>
          <a:p>
            <a:r>
              <a:rPr lang="ro-RO" sz="2400" dirty="0">
                <a:latin typeface="Arial" panose="020B0604020202020204" pitchFamily="34" charset="0"/>
                <a:cs typeface="Arial" panose="020B0604020202020204" pitchFamily="34" charset="0"/>
              </a:rPr>
              <a:t>Rezistența de înaltă frecvență este invers proporțională cu curentul continuu, care curge prin dioda </a:t>
            </a:r>
            <a:r>
              <a:rPr lang="ro-RO" sz="2400" b="1" i="1" dirty="0">
                <a:latin typeface="Arial" panose="020B0604020202020204" pitchFamily="34" charset="0"/>
                <a:cs typeface="Arial" panose="020B0604020202020204" pitchFamily="34" charset="0"/>
              </a:rPr>
              <a:t>p-i-n</a:t>
            </a:r>
            <a:r>
              <a:rPr lang="ro-RO" sz="2400" dirty="0">
                <a:latin typeface="Arial" panose="020B0604020202020204" pitchFamily="34" charset="0"/>
                <a:cs typeface="Arial" panose="020B0604020202020204" pitchFamily="34" charset="0"/>
              </a:rPr>
              <a:t>. Astfel, se poate varia valoarea rezistență în gamă largă - de la 0,1 Ohm la 10KOhm - schimbând componenta constantă a curentului. </a:t>
            </a:r>
          </a:p>
          <a:p>
            <a:r>
              <a:rPr lang="ro-RO" sz="2400" dirty="0">
                <a:latin typeface="Arial" panose="020B0604020202020204" pitchFamily="34" charset="0"/>
                <a:cs typeface="Arial" panose="020B0604020202020204" pitchFamily="34" charset="0"/>
              </a:rPr>
              <a:t>Lățimea mare a regiunii </a:t>
            </a:r>
            <a:r>
              <a:rPr lang="ro-RO" sz="2400" b="1" i="1" dirty="0">
                <a:latin typeface="Arial" panose="020B0604020202020204" pitchFamily="34" charset="0"/>
                <a:cs typeface="Arial" panose="020B0604020202020204" pitchFamily="34" charset="0"/>
              </a:rPr>
              <a:t>i </a:t>
            </a:r>
            <a:r>
              <a:rPr lang="ro-RO" sz="2400" dirty="0">
                <a:latin typeface="Arial" panose="020B0604020202020204" pitchFamily="34" charset="0"/>
                <a:cs typeface="Arial" panose="020B0604020202020204" pitchFamily="34" charset="0"/>
              </a:rPr>
              <a:t>înseamnă, de asemenea, că dioda </a:t>
            </a:r>
            <a:r>
              <a:rPr lang="ro-RO" sz="2400" b="1" i="1" dirty="0">
                <a:latin typeface="Arial" panose="020B0604020202020204" pitchFamily="34" charset="0"/>
                <a:cs typeface="Arial" panose="020B0604020202020204" pitchFamily="34" charset="0"/>
              </a:rPr>
              <a:t>p-i-n</a:t>
            </a:r>
            <a:r>
              <a:rPr lang="ro-RO" sz="2400" dirty="0">
                <a:latin typeface="Arial" panose="020B0604020202020204" pitchFamily="34" charset="0"/>
                <a:cs typeface="Arial" panose="020B0604020202020204" pitchFamily="34" charset="0"/>
              </a:rPr>
              <a:t> are o capacitate mică  la polarizarea inversă.</a:t>
            </a:r>
          </a:p>
        </p:txBody>
      </p:sp>
    </p:spTree>
    <p:extLst>
      <p:ext uri="{BB962C8B-B14F-4D97-AF65-F5344CB8AC3E}">
        <p14:creationId xmlns:p14="http://schemas.microsoft.com/office/powerpoint/2010/main" val="164509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1597981" y="381000"/>
            <a:ext cx="9738803" cy="6096000"/>
          </a:xfrm>
        </p:spPr>
        <p:txBody>
          <a:bodyPr>
            <a:normAutofit/>
          </a:bodyPr>
          <a:lstStyle/>
          <a:p>
            <a:pPr eaLnBrk="1" hangingPunct="1"/>
            <a:r>
              <a:rPr lang="ro-MD" altLang="en-US" sz="2400" dirty="0"/>
              <a:t>Inițial, la studierea diodei clasice, stratul intern sărăcit sau nedopat juca un rol negativ, ce micșora caracteristica de redresare spre tensiuni mai mici.</a:t>
            </a:r>
          </a:p>
          <a:p>
            <a:pPr eaLnBrk="1" hangingPunct="1"/>
            <a:r>
              <a:rPr lang="en-US" altLang="en-US" sz="2400" b="1" dirty="0"/>
              <a:t>PIN </a:t>
            </a:r>
            <a:r>
              <a:rPr lang="en-US" altLang="en-US" sz="2400" b="1" dirty="0" err="1"/>
              <a:t>photodiod</a:t>
            </a:r>
            <a:r>
              <a:rPr lang="ro-MD" altLang="en-US" sz="2400" b="1" dirty="0"/>
              <a:t>a</a:t>
            </a:r>
            <a:r>
              <a:rPr lang="en-US" altLang="en-US" sz="2400" b="1" dirty="0"/>
              <a:t> </a:t>
            </a:r>
            <a:r>
              <a:rPr lang="ro-MD" altLang="en-US" sz="2400" dirty="0"/>
              <a:t>a fost inventată de</a:t>
            </a:r>
            <a:r>
              <a:rPr lang="en-US" altLang="en-US" sz="2400" dirty="0"/>
              <a:t> Jun-</a:t>
            </a:r>
            <a:r>
              <a:rPr lang="en-US" altLang="en-US" sz="2400" dirty="0" err="1"/>
              <a:t>ichi</a:t>
            </a:r>
            <a:r>
              <a:rPr lang="en-US" altLang="en-US" sz="2400" dirty="0"/>
              <a:t> </a:t>
            </a:r>
            <a:r>
              <a:rPr lang="en-US" altLang="en-US" sz="2400" dirty="0" err="1"/>
              <a:t>Nishizawa</a:t>
            </a:r>
            <a:r>
              <a:rPr lang="en-US" altLang="en-US" sz="2400" dirty="0"/>
              <a:t> </a:t>
            </a:r>
            <a:r>
              <a:rPr lang="ro-MD" altLang="en-US" sz="2400" dirty="0"/>
              <a:t>și colegii</a:t>
            </a:r>
            <a:r>
              <a:rPr lang="en-US" altLang="en-US" sz="2400" dirty="0"/>
              <a:t> in 1950.</a:t>
            </a:r>
            <a:endParaRPr lang="ro-MD" altLang="en-US" sz="2400" dirty="0"/>
          </a:p>
          <a:p>
            <a:pPr eaLnBrk="1" hangingPunct="1"/>
            <a:r>
              <a:rPr lang="ro-MD" altLang="en-US" sz="2400" dirty="0"/>
              <a:t>Eficiența cuantică este </a:t>
            </a:r>
            <a:r>
              <a:rPr lang="ro-MD" altLang="en-US" sz="2400" dirty="0" err="1"/>
              <a:t>f.mare</a:t>
            </a:r>
            <a:r>
              <a:rPr lang="ro-MD" altLang="en-US" sz="2400" dirty="0"/>
              <a:t> și ajunge la 80-90% la 1500 nm și se confecționează </a:t>
            </a:r>
            <a:r>
              <a:rPr lang="ro-MD" altLang="en-US" sz="2400" dirty="0" err="1"/>
              <a:t>commercial</a:t>
            </a:r>
            <a:r>
              <a:rPr lang="ro-MD" altLang="en-US" sz="2400" dirty="0"/>
              <a:t> pin fotodioda din Ge și </a:t>
            </a:r>
            <a:r>
              <a:rPr lang="ro-MD" altLang="en-US" sz="2400" dirty="0" err="1"/>
              <a:t>InGaAs</a:t>
            </a:r>
            <a:r>
              <a:rPr lang="ro-MD" altLang="en-US" sz="2400" dirty="0"/>
              <a:t>. pin dioda din Si de asemenea are eficiența cuantică înaltă dar sub 1100 nm</a:t>
            </a:r>
          </a:p>
          <a:p>
            <a:pPr eaLnBrk="1" hangingPunct="1"/>
            <a:r>
              <a:rPr lang="ro-MD" altLang="en-US" sz="2400" dirty="0"/>
              <a:t>Se confecționează și din Si amorf.</a:t>
            </a:r>
          </a:p>
          <a:p>
            <a:pPr eaLnBrk="1" hangingPunct="1"/>
            <a:r>
              <a:rPr lang="ro-MD" altLang="en-US" sz="2400" dirty="0"/>
              <a:t>Există NIP diode în care stratul intrinsec este din </a:t>
            </a:r>
            <a:r>
              <a:rPr lang="ro-MD" altLang="en-US" sz="2400" dirty="0" err="1"/>
              <a:t>CdTe</a:t>
            </a:r>
            <a:r>
              <a:rPr lang="ro-MD" altLang="en-US" sz="2400" dirty="0"/>
              <a:t> iar straturile n din </a:t>
            </a:r>
            <a:r>
              <a:rPr lang="ro-MD" altLang="en-US" sz="2400" dirty="0" err="1"/>
              <a:t>CdS</a:t>
            </a:r>
            <a:r>
              <a:rPr lang="ro-MD" altLang="en-US" sz="2400" dirty="0"/>
              <a:t> dopat, iar stratul p – din </a:t>
            </a:r>
            <a:r>
              <a:rPr lang="ro-MD" altLang="en-US" sz="2400" dirty="0" err="1"/>
              <a:t>ZnTe</a:t>
            </a:r>
            <a:r>
              <a:rPr lang="ro-MD" altLang="en-US" sz="2400" dirty="0"/>
              <a:t> dopat. În acest caz lumina incidentă cade pe stratul n...</a:t>
            </a:r>
          </a:p>
          <a:p>
            <a:pPr eaLnBrk="1" hangingPunct="1"/>
            <a:r>
              <a:rPr lang="ro-MD" altLang="en-US" sz="2400" dirty="0"/>
              <a:t>pin dioda detectează lejer raze X și gama fotoni</a:t>
            </a:r>
            <a:endParaRPr lang="en-US" altLang="en-US" sz="2400" dirty="0"/>
          </a:p>
        </p:txBody>
      </p:sp>
    </p:spTree>
    <p:extLst>
      <p:ext uri="{BB962C8B-B14F-4D97-AF65-F5344CB8AC3E}">
        <p14:creationId xmlns:p14="http://schemas.microsoft.com/office/powerpoint/2010/main" val="4234528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2,-874771433,C:\Toshiba_portege\Courses\ECE663\Lectures\Fall09\lec06_transport.ppc"/>
</p:tagLst>
</file>

<file path=ppt/tags/tag2.xml><?xml version="1.0" encoding="utf-8"?>
<p:tagLst xmlns:a="http://schemas.openxmlformats.org/drawingml/2006/main" xmlns:r="http://schemas.openxmlformats.org/officeDocument/2006/relationships" xmlns:p="http://schemas.openxmlformats.org/presentationml/2006/main">
  <p:tag name="PPSNARRATION" val="33,-874771433,C:\Toshiba_portege\Courses\ECE663\Lectures\Fall09\lec06_transport.ppc"/>
</p:tagLst>
</file>

<file path=ppt/tags/tag3.xml><?xml version="1.0" encoding="utf-8"?>
<p:tagLst xmlns:a="http://schemas.openxmlformats.org/drawingml/2006/main" xmlns:r="http://schemas.openxmlformats.org/officeDocument/2006/relationships" xmlns:p="http://schemas.openxmlformats.org/presentationml/2006/main">
  <p:tag name="PPSNARRATION" val="34,-874771433,C:\Toshiba_portege\Courses\ECE663\Lectures\Fall09\lec06_transport.ppc"/>
</p:tagLst>
</file>

<file path=ppt/tags/tag4.xml><?xml version="1.0" encoding="utf-8"?>
<p:tagLst xmlns:a="http://schemas.openxmlformats.org/drawingml/2006/main" xmlns:r="http://schemas.openxmlformats.org/officeDocument/2006/relationships" xmlns:p="http://schemas.openxmlformats.org/presentationml/2006/main">
  <p:tag name="PPSNARRATION" val="31,-874771433,C:\Toshiba_portege\Courses\ECE663\Lectures\Fall09\lec06_transport.ppc"/>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525</TotalTime>
  <Words>4581</Words>
  <Application>Microsoft Office PowerPoint</Application>
  <PresentationFormat>Ecran lat</PresentationFormat>
  <Paragraphs>306</Paragraphs>
  <Slides>49</Slides>
  <Notes>10</Notes>
  <HiddenSlides>0</HiddenSlides>
  <MMClips>0</MMClips>
  <ScaleCrop>false</ScaleCrop>
  <HeadingPairs>
    <vt:vector size="8" baseType="variant">
      <vt:variant>
        <vt:lpstr>Fonturi utilizate</vt:lpstr>
      </vt:variant>
      <vt:variant>
        <vt:i4>12</vt:i4>
      </vt:variant>
      <vt:variant>
        <vt:lpstr>Temă</vt:lpstr>
      </vt:variant>
      <vt:variant>
        <vt:i4>1</vt:i4>
      </vt:variant>
      <vt:variant>
        <vt:lpstr>Servere OLE încorporate</vt:lpstr>
      </vt:variant>
      <vt:variant>
        <vt:i4>1</vt:i4>
      </vt:variant>
      <vt:variant>
        <vt:lpstr>Titluri diapozitive</vt:lpstr>
      </vt:variant>
      <vt:variant>
        <vt:i4>49</vt:i4>
      </vt:variant>
    </vt:vector>
  </HeadingPairs>
  <TitlesOfParts>
    <vt:vector size="63" baseType="lpstr">
      <vt:lpstr>PMingLiU</vt:lpstr>
      <vt:lpstr>Arial</vt:lpstr>
      <vt:lpstr>Calibri</vt:lpstr>
      <vt:lpstr>Century Gothic</vt:lpstr>
      <vt:lpstr>Georgia</vt:lpstr>
      <vt:lpstr>Gill Sans MT</vt:lpstr>
      <vt:lpstr>Roboto</vt:lpstr>
      <vt:lpstr>Showcard Gothic</vt:lpstr>
      <vt:lpstr>Symbol</vt:lpstr>
      <vt:lpstr>Wingdings</vt:lpstr>
      <vt:lpstr>Wingdings 2</vt:lpstr>
      <vt:lpstr>Wingdings 3</vt:lpstr>
      <vt:lpstr>Wisp</vt:lpstr>
      <vt:lpstr>Equation</vt:lpstr>
      <vt:lpstr>Tema  PIN Diode,  Diode cu tranzit de avalanșă:       IMPATT, Diode Gunn, TRAPATT… </vt:lpstr>
      <vt:lpstr>p-i-n dioda</vt:lpstr>
      <vt:lpstr>Polarizarea directă a pin diodei</vt:lpstr>
      <vt:lpstr>Polarizarea inversă a pin diodei</vt:lpstr>
      <vt:lpstr>Prezentare PowerPoint</vt:lpstr>
      <vt:lpstr>Schema echivalenta</vt:lpstr>
      <vt:lpstr>Prezentare PowerPoint</vt:lpstr>
      <vt:lpstr>Caracteristici </vt:lpstr>
      <vt:lpstr>Prezentare PowerPoint</vt:lpstr>
      <vt:lpstr>Tipuri</vt:lpstr>
      <vt:lpstr>Cum se măsoară doza cu dioda</vt:lpstr>
      <vt:lpstr>Aplicații ale diodei PIN </vt:lpstr>
      <vt:lpstr>IMPATT Diodes (Transit Time Device)</vt:lpstr>
      <vt:lpstr>Constructia: </vt:lpstr>
      <vt:lpstr>Principiul de operare</vt:lpstr>
      <vt:lpstr>Prezentare PowerPoint</vt:lpstr>
      <vt:lpstr>Prezentare PowerPoint</vt:lpstr>
      <vt:lpstr>Prezentare PowerPoint</vt:lpstr>
      <vt:lpstr>Prezentare PowerPoint</vt:lpstr>
      <vt:lpstr>Prezentare PowerPoint</vt:lpstr>
      <vt:lpstr>DIODA IMPATT (IMPatt ionization Avalanche Transit Time) </vt:lpstr>
      <vt:lpstr>Dioda TUNNETT</vt:lpstr>
      <vt:lpstr>Dioda BARITT</vt:lpstr>
      <vt:lpstr>Prezentare PowerPoint</vt:lpstr>
      <vt:lpstr>Dioda BARITT</vt:lpstr>
      <vt:lpstr>Dioda TRAPATT</vt:lpstr>
      <vt:lpstr>Prezentare PowerPoint</vt:lpstr>
      <vt:lpstr>Prezentare PowerPoint</vt:lpstr>
      <vt:lpstr>Prezentare PowerPoint</vt:lpstr>
      <vt:lpstr>Compararea cu dioda Gunn</vt:lpstr>
      <vt:lpstr>Aplicații</vt:lpstr>
      <vt:lpstr>Prezentare PowerPoint</vt:lpstr>
      <vt:lpstr>      Introducere</vt:lpstr>
      <vt:lpstr>Prezentare PowerPoint</vt:lpstr>
      <vt:lpstr>Prezentare PowerPoint</vt:lpstr>
      <vt:lpstr>Prezentare PowerPoint</vt:lpstr>
      <vt:lpstr>Transferred Electron Devices (Gunn Diode)</vt:lpstr>
      <vt:lpstr>Prezentare PowerPoint</vt:lpstr>
      <vt:lpstr>Prezentare PowerPoint</vt:lpstr>
      <vt:lpstr>Prezentare PowerPoint</vt:lpstr>
      <vt:lpstr>Prezentare PowerPoint</vt:lpstr>
      <vt:lpstr>Prezentare PowerPoint</vt:lpstr>
      <vt:lpstr>Prezentare PowerPoint</vt:lpstr>
      <vt:lpstr>Prezentare PowerPoint</vt:lpstr>
      <vt:lpstr>PrincipII FORMARE DISPOZITIV</vt:lpstr>
      <vt:lpstr>Prezentare PowerPoint</vt:lpstr>
      <vt:lpstr>GUNN  DIODA</vt:lpstr>
      <vt:lpstr>GUNN  DIODA</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8 DIODE:  TUNEL, INVERSĂ, PIN,  DIODE CU TRANZIT AVALANȘĂ:       GUNN, IMPATT,  TUNNETT,  TRAPATT, BARITT</dc:title>
  <dc:creator>Nusec</dc:creator>
  <cp:lastModifiedBy>buzdugan artur</cp:lastModifiedBy>
  <cp:revision>33</cp:revision>
  <dcterms:created xsi:type="dcterms:W3CDTF">2020-12-09T22:50:42Z</dcterms:created>
  <dcterms:modified xsi:type="dcterms:W3CDTF">2024-03-03T13:12:41Z</dcterms:modified>
</cp:coreProperties>
</file>