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1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72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8" autoAdjust="0"/>
    <p:restoredTop sz="94660"/>
  </p:normalViewPr>
  <p:slideViewPr>
    <p:cSldViewPr snapToGrid="0">
      <p:cViewPr varScale="1">
        <p:scale>
          <a:sx n="43" d="100"/>
          <a:sy n="43" d="100"/>
        </p:scale>
        <p:origin x="48" y="9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AEFD-BEEA-45C5-B095-CA1E138F6392}" type="datetimeFigureOut">
              <a:rPr lang="ro-RO" smtClean="0"/>
              <a:t>20.02.2022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9084-482E-4DC2-BF63-D8CC66B2F6F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0689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AEFD-BEEA-45C5-B095-CA1E138F6392}" type="datetimeFigureOut">
              <a:rPr lang="ro-RO" smtClean="0"/>
              <a:t>20.02.2022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9084-482E-4DC2-BF63-D8CC66B2F6F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351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AEFD-BEEA-45C5-B095-CA1E138F6392}" type="datetimeFigureOut">
              <a:rPr lang="ro-RO" smtClean="0"/>
              <a:t>20.02.2022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9084-482E-4DC2-BF63-D8CC66B2F6F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3548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AEFD-BEEA-45C5-B095-CA1E138F6392}" type="datetimeFigureOut">
              <a:rPr lang="ro-RO" smtClean="0"/>
              <a:t>20.02.2022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9084-482E-4DC2-BF63-D8CC66B2F6F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8036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AEFD-BEEA-45C5-B095-CA1E138F6392}" type="datetimeFigureOut">
              <a:rPr lang="ro-RO" smtClean="0"/>
              <a:t>20.02.2022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9084-482E-4DC2-BF63-D8CC66B2F6F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1536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AEFD-BEEA-45C5-B095-CA1E138F6392}" type="datetimeFigureOut">
              <a:rPr lang="ro-RO" smtClean="0"/>
              <a:t>20.02.2022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9084-482E-4DC2-BF63-D8CC66B2F6F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505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AEFD-BEEA-45C5-B095-CA1E138F6392}" type="datetimeFigureOut">
              <a:rPr lang="ro-RO" smtClean="0"/>
              <a:t>20.02.2022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9084-482E-4DC2-BF63-D8CC66B2F6F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017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AEFD-BEEA-45C5-B095-CA1E138F6392}" type="datetimeFigureOut">
              <a:rPr lang="ro-RO" smtClean="0"/>
              <a:t>20.02.2022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9084-482E-4DC2-BF63-D8CC66B2F6F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3278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AEFD-BEEA-45C5-B095-CA1E138F6392}" type="datetimeFigureOut">
              <a:rPr lang="ro-RO" smtClean="0"/>
              <a:t>20.02.2022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9084-482E-4DC2-BF63-D8CC66B2F6F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6494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AEFD-BEEA-45C5-B095-CA1E138F6392}" type="datetimeFigureOut">
              <a:rPr lang="ro-RO" smtClean="0"/>
              <a:t>20.02.2022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9084-482E-4DC2-BF63-D8CC66B2F6F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5257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AEFD-BEEA-45C5-B095-CA1E138F6392}" type="datetimeFigureOut">
              <a:rPr lang="ro-RO" smtClean="0"/>
              <a:t>20.02.2022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9084-482E-4DC2-BF63-D8CC66B2F6F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3558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FAEFD-BEEA-45C5-B095-CA1E138F6392}" type="datetimeFigureOut">
              <a:rPr lang="ro-RO" smtClean="0"/>
              <a:t>20.02.2022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9084-482E-4DC2-BF63-D8CC66B2F6F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4975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- n </a:t>
            </a:r>
            <a:r>
              <a:rPr lang="en-US" dirty="0" err="1" smtClean="0"/>
              <a:t>jonctiunea</a:t>
            </a:r>
            <a:r>
              <a:rPr lang="en-US" dirty="0" smtClean="0"/>
              <a:t>  </a:t>
            </a:r>
            <a:r>
              <a:rPr lang="en-US" dirty="0" err="1" smtClean="0"/>
              <a:t>Recapitulare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70126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801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Regiunea</a:t>
            </a:r>
            <a:r>
              <a:rPr lang="en-US" dirty="0" smtClean="0"/>
              <a:t> </a:t>
            </a:r>
            <a:r>
              <a:rPr lang="en-US" dirty="0" err="1" smtClean="0"/>
              <a:t>quazineutra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777" y="1145142"/>
            <a:ext cx="10515600" cy="4351338"/>
          </a:xfrm>
        </p:spPr>
        <p:txBody>
          <a:bodyPr/>
          <a:lstStyle/>
          <a:p>
            <a:r>
              <a:rPr lang="en-US" dirty="0" err="1" smtClean="0"/>
              <a:t>Utilizind</a:t>
            </a:r>
            <a:r>
              <a:rPr lang="en-US" dirty="0" smtClean="0"/>
              <a:t> </a:t>
            </a:r>
            <a:r>
              <a:rPr lang="en-US" dirty="0" err="1" smtClean="0"/>
              <a:t>ecuatia</a:t>
            </a:r>
            <a:r>
              <a:rPr lang="en-US" dirty="0" smtClean="0"/>
              <a:t> </a:t>
            </a:r>
            <a:r>
              <a:rPr lang="en-US" dirty="0" err="1" smtClean="0"/>
              <a:t>continuitatii</a:t>
            </a:r>
            <a:r>
              <a:rPr lang="en-US" dirty="0" smtClean="0"/>
              <a:t> </a:t>
            </a:r>
            <a:r>
              <a:rPr lang="en-US" dirty="0" err="1" smtClean="0"/>
              <a:t>purtatorilor</a:t>
            </a:r>
            <a:r>
              <a:rPr lang="en-US" dirty="0" smtClean="0"/>
              <a:t> </a:t>
            </a:r>
            <a:r>
              <a:rPr lang="en-US" dirty="0" err="1" smtClean="0"/>
              <a:t>minoritari</a:t>
            </a:r>
            <a:r>
              <a:rPr lang="en-US" dirty="0" smtClean="0"/>
              <a:t> </a:t>
            </a:r>
            <a:r>
              <a:rPr lang="en-US" dirty="0" err="1" smtClean="0"/>
              <a:t>obtinem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excesul</a:t>
            </a:r>
            <a:r>
              <a:rPr lang="en-US" dirty="0" smtClean="0"/>
              <a:t> </a:t>
            </a:r>
            <a:r>
              <a:rPr lang="en-US" dirty="0" err="1" smtClean="0"/>
              <a:t>densitatii</a:t>
            </a:r>
            <a:r>
              <a:rPr lang="en-US" dirty="0" smtClean="0"/>
              <a:t> de  </a:t>
            </a:r>
            <a:r>
              <a:rPr lang="en-US" dirty="0" err="1" smtClean="0"/>
              <a:t>goluri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electroni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13" y="2108623"/>
            <a:ext cx="7899373" cy="474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25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306" y="315802"/>
            <a:ext cx="11644423" cy="4351338"/>
          </a:xfrm>
        </p:spPr>
        <p:txBody>
          <a:bodyPr/>
          <a:lstStyle/>
          <a:p>
            <a:r>
              <a:rPr lang="en-US" dirty="0" err="1" smtClean="0"/>
              <a:t>Corespunzator</a:t>
            </a:r>
            <a:r>
              <a:rPr lang="en-US" dirty="0" smtClean="0"/>
              <a:t> </a:t>
            </a:r>
            <a:r>
              <a:rPr lang="en-US" dirty="0" err="1" smtClean="0"/>
              <a:t>difuziei</a:t>
            </a:r>
            <a:r>
              <a:rPr lang="en-US" dirty="0" smtClean="0"/>
              <a:t> </a:t>
            </a:r>
            <a:r>
              <a:rPr lang="en-US" dirty="0" err="1" smtClean="0"/>
              <a:t>purtatorilor</a:t>
            </a:r>
            <a:r>
              <a:rPr lang="en-US" dirty="0" smtClean="0"/>
              <a:t> </a:t>
            </a:r>
            <a:r>
              <a:rPr lang="en-US" dirty="0" err="1" smtClean="0"/>
              <a:t>minoritari</a:t>
            </a:r>
            <a:r>
              <a:rPr lang="en-US" dirty="0" smtClean="0"/>
              <a:t> </a:t>
            </a:r>
            <a:r>
              <a:rPr lang="en-US" dirty="0" err="1" smtClean="0"/>
              <a:t>densitatile</a:t>
            </a:r>
            <a:r>
              <a:rPr lang="en-US" dirty="0" smtClean="0"/>
              <a:t> </a:t>
            </a:r>
            <a:r>
              <a:rPr lang="en-US" dirty="0" err="1" smtClean="0"/>
              <a:t>curentului</a:t>
            </a:r>
            <a:r>
              <a:rPr lang="en-US" dirty="0" smtClean="0"/>
              <a:t> </a:t>
            </a:r>
            <a:r>
              <a:rPr lang="en-US" dirty="0" err="1" smtClean="0"/>
              <a:t>vor</a:t>
            </a:r>
            <a:r>
              <a:rPr lang="en-US" dirty="0" smtClean="0"/>
              <a:t> fi&gt;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787" y="921802"/>
            <a:ext cx="6513391" cy="569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17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Densitatea</a:t>
            </a:r>
            <a:r>
              <a:rPr lang="en-US" dirty="0" smtClean="0"/>
              <a:t> </a:t>
            </a:r>
            <a:r>
              <a:rPr lang="en-US" dirty="0" err="1" smtClean="0"/>
              <a:t>totala</a:t>
            </a:r>
            <a:r>
              <a:rPr lang="en-US" dirty="0" smtClean="0"/>
              <a:t> a </a:t>
            </a:r>
            <a:r>
              <a:rPr lang="en-US" dirty="0" err="1" smtClean="0"/>
              <a:t>curentului</a:t>
            </a:r>
            <a:r>
              <a:rPr lang="en-US" dirty="0" smtClean="0"/>
              <a:t>: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Suma </a:t>
            </a:r>
            <a:r>
              <a:rPr lang="en-US" dirty="0" err="1" smtClean="0"/>
              <a:t>curentului</a:t>
            </a:r>
            <a:r>
              <a:rPr lang="en-US" dirty="0" smtClean="0"/>
              <a:t> </a:t>
            </a:r>
            <a:r>
              <a:rPr lang="en-US" dirty="0" err="1" smtClean="0"/>
              <a:t>difuziune</a:t>
            </a:r>
            <a:r>
              <a:rPr lang="en-US" dirty="0" smtClean="0"/>
              <a:t> </a:t>
            </a:r>
            <a:r>
              <a:rPr lang="en-US" dirty="0" err="1" smtClean="0"/>
              <a:t>purtatorilor</a:t>
            </a:r>
            <a:r>
              <a:rPr lang="en-US" dirty="0" smtClean="0"/>
              <a:t> </a:t>
            </a:r>
            <a:r>
              <a:rPr lang="en-US" dirty="0" err="1" smtClean="0"/>
              <a:t>minoritari</a:t>
            </a:r>
            <a:r>
              <a:rPr lang="en-US" dirty="0" smtClean="0"/>
              <a:t>  la </a:t>
            </a:r>
            <a:r>
              <a:rPr lang="en-US" dirty="0" err="1" smtClean="0"/>
              <a:t>marginea</a:t>
            </a:r>
            <a:r>
              <a:rPr lang="en-US" dirty="0" smtClean="0"/>
              <a:t> SCR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Iar</a:t>
            </a:r>
            <a:r>
              <a:rPr lang="en-US" dirty="0" smtClean="0"/>
              <a:t> </a:t>
            </a:r>
            <a:r>
              <a:rPr lang="en-US" dirty="0" err="1" smtClean="0"/>
              <a:t>curentul</a:t>
            </a:r>
            <a:r>
              <a:rPr lang="en-US" dirty="0" smtClean="0"/>
              <a:t> invers de </a:t>
            </a:r>
            <a:r>
              <a:rPr lang="en-US" dirty="0" err="1" smtClean="0"/>
              <a:t>saturatie</a:t>
            </a:r>
            <a:r>
              <a:rPr lang="en-US" dirty="0" smtClean="0"/>
              <a:t>: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600" y="2476417"/>
            <a:ext cx="7376799" cy="1905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272" y="5635896"/>
            <a:ext cx="6081287" cy="10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86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23" y="18255"/>
            <a:ext cx="10515600" cy="1325563"/>
          </a:xfrm>
        </p:spPr>
        <p:txBody>
          <a:bodyPr/>
          <a:lstStyle/>
          <a:p>
            <a:r>
              <a:rPr lang="en-US" dirty="0" err="1" smtClean="0"/>
              <a:t>Originea</a:t>
            </a:r>
            <a:r>
              <a:rPr lang="en-US" dirty="0" smtClean="0"/>
              <a:t> </a:t>
            </a:r>
            <a:r>
              <a:rPr lang="en-US" dirty="0" err="1" smtClean="0"/>
              <a:t>fluxurilor</a:t>
            </a:r>
            <a:r>
              <a:rPr lang="en-US" dirty="0" smtClean="0"/>
              <a:t> de </a:t>
            </a:r>
            <a:r>
              <a:rPr lang="en-US" dirty="0" err="1" smtClean="0"/>
              <a:t>curenti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935" y="5982013"/>
            <a:ext cx="10515600" cy="66278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Curentul invers </a:t>
            </a:r>
            <a:r>
              <a:rPr lang="en-US" dirty="0" err="1" smtClean="0"/>
              <a:t>saturatie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rezultat</a:t>
            </a:r>
            <a:r>
              <a:rPr lang="en-US" dirty="0" smtClean="0"/>
              <a:t> al </a:t>
            </a:r>
            <a:r>
              <a:rPr lang="en-US" dirty="0" err="1" smtClean="0"/>
              <a:t>purtatorilor</a:t>
            </a:r>
            <a:r>
              <a:rPr lang="en-US" dirty="0" smtClean="0"/>
              <a:t> </a:t>
            </a:r>
            <a:r>
              <a:rPr lang="en-US" dirty="0" err="1" smtClean="0"/>
              <a:t>minoritari</a:t>
            </a:r>
            <a:r>
              <a:rPr lang="en-US" dirty="0" smtClean="0"/>
              <a:t> </a:t>
            </a:r>
            <a:r>
              <a:rPr lang="en-US" dirty="0" err="1" smtClean="0"/>
              <a:t>colectati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distanta</a:t>
            </a:r>
            <a:r>
              <a:rPr lang="en-US" dirty="0" smtClean="0"/>
              <a:t> </a:t>
            </a:r>
            <a:r>
              <a:rPr lang="en-US" dirty="0" err="1" smtClean="0"/>
              <a:t>unei</a:t>
            </a:r>
            <a:r>
              <a:rPr lang="en-US" dirty="0" smtClean="0"/>
              <a:t> </a:t>
            </a:r>
            <a:r>
              <a:rPr lang="en-US" dirty="0" err="1" smtClean="0"/>
              <a:t>lungimi</a:t>
            </a:r>
            <a:r>
              <a:rPr lang="en-US" dirty="0" smtClean="0"/>
              <a:t> de </a:t>
            </a:r>
            <a:r>
              <a:rPr lang="en-US" dirty="0" err="1" smtClean="0"/>
              <a:t>parcurs</a:t>
            </a:r>
            <a:r>
              <a:rPr lang="en-US" dirty="0" smtClean="0"/>
              <a:t> liber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16" y="1169581"/>
            <a:ext cx="10438696" cy="461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27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Curentul de </a:t>
            </a:r>
            <a:r>
              <a:rPr lang="en-US" dirty="0" err="1" smtClean="0"/>
              <a:t>purtatori</a:t>
            </a:r>
            <a:r>
              <a:rPr lang="en-US" dirty="0" smtClean="0"/>
              <a:t> </a:t>
            </a:r>
            <a:r>
              <a:rPr lang="en-US" dirty="0" err="1" smtClean="0"/>
              <a:t>majoritari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8316"/>
            <a:ext cx="10515600" cy="5028647"/>
          </a:xfrm>
        </p:spPr>
        <p:txBody>
          <a:bodyPr/>
          <a:lstStyle/>
          <a:p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polarizare</a:t>
            </a:r>
            <a:r>
              <a:rPr lang="en-US" dirty="0" smtClean="0"/>
              <a:t> </a:t>
            </a:r>
            <a:r>
              <a:rPr lang="en-US" dirty="0" err="1" smtClean="0"/>
              <a:t>directa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r>
              <a:rPr lang="en-US" dirty="0" smtClean="0"/>
              <a:t> de </a:t>
            </a:r>
            <a:r>
              <a:rPr lang="en-US" dirty="0" err="1" smtClean="0"/>
              <a:t>injectie</a:t>
            </a:r>
            <a:r>
              <a:rPr lang="en-US" dirty="0" smtClean="0"/>
              <a:t> </a:t>
            </a:r>
            <a:r>
              <a:rPr lang="en-US" dirty="0" err="1" smtClean="0"/>
              <a:t>slaba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Cuazineutralitatea</a:t>
            </a:r>
            <a:r>
              <a:rPr lang="en-US" dirty="0" smtClean="0"/>
              <a:t> </a:t>
            </a:r>
            <a:r>
              <a:rPr lang="en-US" dirty="0" err="1" smtClean="0"/>
              <a:t>cere</a:t>
            </a:r>
            <a:r>
              <a:rPr lang="en-US" dirty="0" smtClean="0"/>
              <a:t> ca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conduce la: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Atunci </a:t>
            </a:r>
            <a:r>
              <a:rPr lang="en-US" dirty="0" err="1" smtClean="0"/>
              <a:t>curentul</a:t>
            </a:r>
            <a:r>
              <a:rPr lang="en-US" dirty="0" smtClean="0"/>
              <a:t> total de </a:t>
            </a:r>
            <a:r>
              <a:rPr lang="en-US" dirty="0" err="1" smtClean="0"/>
              <a:t>goluri</a:t>
            </a:r>
            <a:r>
              <a:rPr lang="en-US" dirty="0" smtClean="0"/>
              <a:t> in </a:t>
            </a:r>
            <a:r>
              <a:rPr lang="en-US" dirty="0" err="1" smtClean="0"/>
              <a:t>regiunea</a:t>
            </a:r>
            <a:r>
              <a:rPr lang="en-US" dirty="0" smtClean="0"/>
              <a:t> </a:t>
            </a:r>
            <a:r>
              <a:rPr lang="en-US" dirty="0" err="1" smtClean="0"/>
              <a:t>quazineuta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fi:</a:t>
            </a:r>
            <a:endParaRPr lang="en-US" dirty="0" smtClean="0"/>
          </a:p>
          <a:p>
            <a:endParaRPr lang="ro-R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066" y="1067885"/>
            <a:ext cx="3086367" cy="2629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331" y="2382449"/>
            <a:ext cx="2415749" cy="426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834" y="3197778"/>
            <a:ext cx="3368332" cy="929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2975" y="5087406"/>
            <a:ext cx="5334462" cy="7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91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Limitari</a:t>
            </a:r>
            <a:r>
              <a:rPr lang="en-US" dirty="0" smtClean="0"/>
              <a:t> ale </a:t>
            </a:r>
            <a:r>
              <a:rPr lang="en-US" dirty="0" err="1" smtClean="0"/>
              <a:t>modelului</a:t>
            </a:r>
            <a:r>
              <a:rPr lang="en-US" dirty="0" smtClean="0"/>
              <a:t> Shockley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4832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Pentru</a:t>
            </a:r>
            <a:r>
              <a:rPr lang="en-US" dirty="0" smtClean="0"/>
              <a:t> Si </a:t>
            </a:r>
            <a:r>
              <a:rPr lang="en-US" dirty="0" err="1" smtClean="0"/>
              <a:t>si</a:t>
            </a:r>
            <a:r>
              <a:rPr lang="en-US" dirty="0" smtClean="0"/>
              <a:t> Ge diode </a:t>
            </a:r>
            <a:r>
              <a:rPr lang="en-US" dirty="0" err="1" smtClean="0"/>
              <a:t>trebuie</a:t>
            </a:r>
            <a:r>
              <a:rPr lang="en-US" dirty="0" smtClean="0"/>
              <a:t> de </a:t>
            </a:r>
            <a:r>
              <a:rPr lang="en-US" dirty="0" err="1" smtClean="0"/>
              <a:t>luat</a:t>
            </a:r>
            <a:r>
              <a:rPr lang="en-US" dirty="0" smtClean="0"/>
              <a:t> in </a:t>
            </a:r>
            <a:r>
              <a:rPr lang="en-US" dirty="0" err="1" smtClean="0"/>
              <a:t>considerare</a:t>
            </a:r>
            <a:r>
              <a:rPr lang="en-US" dirty="0" smtClean="0"/>
              <a:t> </a:t>
            </a:r>
            <a:r>
              <a:rPr lang="en-US" dirty="0" err="1" smtClean="0"/>
              <a:t>unele</a:t>
            </a:r>
            <a:r>
              <a:rPr lang="en-US" dirty="0" smtClean="0"/>
              <a:t> </a:t>
            </a:r>
            <a:r>
              <a:rPr lang="en-US" dirty="0" err="1" smtClean="0"/>
              <a:t>efecte</a:t>
            </a:r>
            <a:r>
              <a:rPr lang="en-US" dirty="0" smtClean="0"/>
              <a:t> </a:t>
            </a:r>
            <a:r>
              <a:rPr lang="en-US" dirty="0" err="1" smtClean="0"/>
              <a:t>neideale</a:t>
            </a:r>
            <a:r>
              <a:rPr lang="en-US" dirty="0"/>
              <a:t> </a:t>
            </a:r>
            <a:r>
              <a:rPr lang="en-US" dirty="0" smtClean="0"/>
              <a:t>cum </a:t>
            </a:r>
            <a:r>
              <a:rPr lang="en-US" dirty="0" err="1" smtClean="0"/>
              <a:t>ar</a:t>
            </a:r>
            <a:r>
              <a:rPr lang="en-US" dirty="0" smtClean="0"/>
              <a:t> fi:</a:t>
            </a:r>
          </a:p>
          <a:p>
            <a:pPr marL="0" indent="0">
              <a:buNone/>
            </a:pPr>
            <a:r>
              <a:rPr lang="en-US" dirty="0" smtClean="0"/>
              <a:t>1) </a:t>
            </a:r>
            <a:r>
              <a:rPr lang="en-US" dirty="0" err="1" smtClean="0"/>
              <a:t>Generarea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recombinarea</a:t>
            </a:r>
            <a:r>
              <a:rPr lang="en-US" dirty="0" smtClean="0"/>
              <a:t> in </a:t>
            </a:r>
            <a:r>
              <a:rPr lang="en-US" dirty="0" err="1" smtClean="0"/>
              <a:t>regiunea</a:t>
            </a:r>
            <a:r>
              <a:rPr lang="en-US" dirty="0" smtClean="0"/>
              <a:t> </a:t>
            </a:r>
            <a:r>
              <a:rPr lang="en-US" dirty="0" err="1" smtClean="0"/>
              <a:t>saracita</a:t>
            </a:r>
            <a:endParaRPr lang="en-US" dirty="0" smtClean="0"/>
          </a:p>
          <a:p>
            <a:r>
              <a:rPr lang="en-US" dirty="0" err="1" smtClean="0"/>
              <a:t>Ecuatia</a:t>
            </a:r>
            <a:r>
              <a:rPr lang="en-US" dirty="0" smtClean="0"/>
              <a:t> </a:t>
            </a:r>
            <a:r>
              <a:rPr lang="en-US" dirty="0" err="1" smtClean="0"/>
              <a:t>continuitatii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goluri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fi: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Quazistarea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generarea</a:t>
            </a:r>
            <a:r>
              <a:rPr lang="en-US" dirty="0" smtClean="0"/>
              <a:t> stimulate non-</a:t>
            </a:r>
            <a:r>
              <a:rPr lang="en-US" dirty="0" err="1" smtClean="0"/>
              <a:t>lumina</a:t>
            </a:r>
            <a:r>
              <a:rPr lang="en-US" dirty="0" smtClean="0"/>
              <a:t>  </a:t>
            </a:r>
            <a:r>
              <a:rPr lang="en-US" b="1" dirty="0" err="1" smtClean="0"/>
              <a:t>dp</a:t>
            </a:r>
            <a:r>
              <a:rPr lang="en-US" b="1" dirty="0" smtClean="0"/>
              <a:t>/</a:t>
            </a:r>
            <a:r>
              <a:rPr lang="en-US" b="1" dirty="0" err="1" smtClean="0"/>
              <a:t>dt</a:t>
            </a:r>
            <a:r>
              <a:rPr lang="en-US" b="1" dirty="0" smtClean="0"/>
              <a:t> = 0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b="1" dirty="0" err="1" smtClean="0"/>
              <a:t>Gp</a:t>
            </a:r>
            <a:r>
              <a:rPr lang="en-US" b="1" dirty="0" smtClean="0"/>
              <a:t> =0</a:t>
            </a:r>
          </a:p>
          <a:p>
            <a:pPr marL="0" indent="0">
              <a:buNone/>
            </a:pPr>
            <a:r>
              <a:rPr lang="en-US" dirty="0" smtClean="0"/>
              <a:t>Curentul </a:t>
            </a:r>
            <a:r>
              <a:rPr lang="en-US" dirty="0" err="1" smtClean="0"/>
              <a:t>recombinarii</a:t>
            </a:r>
            <a:r>
              <a:rPr lang="en-US" dirty="0" smtClean="0"/>
              <a:t> ]n </a:t>
            </a:r>
            <a:r>
              <a:rPr lang="en-US" dirty="0" err="1" smtClean="0"/>
              <a:t>regiunea</a:t>
            </a:r>
            <a:r>
              <a:rPr lang="en-US" dirty="0" smtClean="0"/>
              <a:t> </a:t>
            </a:r>
            <a:r>
              <a:rPr lang="en-US" dirty="0" err="1" smtClean="0"/>
              <a:t>sarcinilor</a:t>
            </a:r>
            <a:r>
              <a:rPr lang="en-US" dirty="0" smtClean="0"/>
              <a:t> </a:t>
            </a:r>
            <a:r>
              <a:rPr lang="en-US" dirty="0" err="1" smtClean="0"/>
              <a:t>spatiale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714" y="2994212"/>
            <a:ext cx="3071134" cy="968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317" y="5414682"/>
            <a:ext cx="4671794" cy="1443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95" y="3229715"/>
            <a:ext cx="1943268" cy="10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02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691"/>
          </a:xfrm>
        </p:spPr>
        <p:txBody>
          <a:bodyPr/>
          <a:lstStyle/>
          <a:p>
            <a:r>
              <a:rPr lang="en-US" dirty="0" err="1" smtClean="0"/>
              <a:t>Conditiile</a:t>
            </a:r>
            <a:r>
              <a:rPr lang="en-US" dirty="0" smtClean="0"/>
              <a:t> de </a:t>
            </a:r>
            <a:r>
              <a:rPr lang="en-US" dirty="0" err="1" smtClean="0"/>
              <a:t>polarizare</a:t>
            </a:r>
            <a:r>
              <a:rPr lang="en-US" dirty="0" smtClean="0"/>
              <a:t> </a:t>
            </a:r>
            <a:r>
              <a:rPr lang="en-US" dirty="0" err="1" smtClean="0"/>
              <a:t>inversa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8816"/>
            <a:ext cx="10515600" cy="4908147"/>
          </a:xfrm>
        </p:spPr>
        <p:txBody>
          <a:bodyPr/>
          <a:lstStyle/>
          <a:p>
            <a:r>
              <a:rPr lang="en-US" dirty="0" err="1" smtClean="0"/>
              <a:t>Concentratiile</a:t>
            </a:r>
            <a:r>
              <a:rPr lang="en-US" dirty="0" smtClean="0"/>
              <a:t> n </a:t>
            </a:r>
            <a:r>
              <a:rPr lang="en-US" dirty="0" err="1" smtClean="0"/>
              <a:t>si</a:t>
            </a:r>
            <a:r>
              <a:rPr lang="en-US" dirty="0" smtClean="0"/>
              <a:t> p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neglijabile</a:t>
            </a:r>
            <a:r>
              <a:rPr lang="en-US" dirty="0" smtClean="0"/>
              <a:t> in </a:t>
            </a:r>
            <a:r>
              <a:rPr lang="en-US" dirty="0" err="1" smtClean="0"/>
              <a:t>regiunea</a:t>
            </a:r>
            <a:r>
              <a:rPr lang="en-US" dirty="0" smtClean="0"/>
              <a:t> </a:t>
            </a:r>
            <a:r>
              <a:rPr lang="en-US" dirty="0" err="1" smtClean="0"/>
              <a:t>saracita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Curentul din </a:t>
            </a:r>
            <a:r>
              <a:rPr lang="en-US" dirty="0" err="1" smtClean="0"/>
              <a:t>regiunea</a:t>
            </a:r>
            <a:r>
              <a:rPr lang="en-US" dirty="0" smtClean="0"/>
              <a:t> </a:t>
            </a:r>
            <a:r>
              <a:rPr lang="en-US" dirty="0" err="1" smtClean="0"/>
              <a:t>saracita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acum</a:t>
            </a:r>
            <a:r>
              <a:rPr lang="en-US" dirty="0" smtClean="0"/>
              <a:t> </a:t>
            </a:r>
            <a:r>
              <a:rPr lang="en-US" dirty="0" err="1" smtClean="0"/>
              <a:t>curentul</a:t>
            </a:r>
            <a:r>
              <a:rPr lang="en-US" dirty="0" smtClean="0"/>
              <a:t> de </a:t>
            </a:r>
            <a:r>
              <a:rPr lang="en-US" dirty="0" err="1" smtClean="0"/>
              <a:t>generare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Curentul total in </a:t>
            </a:r>
            <a:r>
              <a:rPr lang="en-US" dirty="0" err="1" smtClean="0"/>
              <a:t>regiunea</a:t>
            </a:r>
            <a:r>
              <a:rPr lang="en-US" dirty="0" smtClean="0"/>
              <a:t> </a:t>
            </a:r>
            <a:r>
              <a:rPr lang="en-US" dirty="0" err="1" smtClean="0"/>
              <a:t>saracita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fi </a:t>
            </a:r>
            <a:r>
              <a:rPr lang="en-US" dirty="0" err="1" smtClean="0"/>
              <a:t>atunci</a:t>
            </a:r>
            <a:r>
              <a:rPr lang="en-US" dirty="0" smtClean="0"/>
              <a:t>: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092" y="1828801"/>
            <a:ext cx="4970601" cy="1004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161" y="3419271"/>
            <a:ext cx="5834077" cy="855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117" y="5446522"/>
            <a:ext cx="7258012" cy="89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56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3" y="462989"/>
            <a:ext cx="10515600" cy="6099176"/>
          </a:xfrm>
        </p:spPr>
        <p:txBody>
          <a:bodyPr/>
          <a:lstStyle/>
          <a:p>
            <a:r>
              <a:rPr lang="en-US" dirty="0" smtClean="0"/>
              <a:t>Curentul de </a:t>
            </a:r>
            <a:r>
              <a:rPr lang="en-US" dirty="0" err="1" smtClean="0"/>
              <a:t>generare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domina</a:t>
            </a:r>
            <a:r>
              <a:rPr lang="en-US" dirty="0" smtClean="0"/>
              <a:t> </a:t>
            </a:r>
            <a:r>
              <a:rPr lang="en-US" dirty="0" err="1" smtClean="0"/>
              <a:t>cind</a:t>
            </a:r>
            <a:r>
              <a:rPr lang="en-US" dirty="0" smtClean="0"/>
              <a:t> </a:t>
            </a:r>
            <a:r>
              <a:rPr lang="en-US" b="1" i="1" dirty="0" err="1" smtClean="0"/>
              <a:t>n</a:t>
            </a:r>
            <a:r>
              <a:rPr lang="en-US" b="1" i="1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mica (are </a:t>
            </a:r>
            <a:r>
              <a:rPr lang="en-US" dirty="0" err="1" smtClean="0"/>
              <a:t>loc</a:t>
            </a:r>
            <a:r>
              <a:rPr lang="en-US" dirty="0" smtClean="0"/>
              <a:t> tot </a:t>
            </a:r>
            <a:r>
              <a:rPr lang="en-US" dirty="0" err="1" smtClean="0"/>
              <a:t>timpul</a:t>
            </a:r>
            <a:r>
              <a:rPr lang="en-US" dirty="0" smtClean="0"/>
              <a:t> in diode de Si </a:t>
            </a:r>
            <a:r>
              <a:rPr lang="en-US" dirty="0" err="1" smtClean="0"/>
              <a:t>si</a:t>
            </a:r>
            <a:r>
              <a:rPr lang="en-US" dirty="0" smtClean="0"/>
              <a:t> GaAs)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48" y="1452282"/>
            <a:ext cx="8394069" cy="32284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80095" y="5249706"/>
            <a:ext cx="5253317" cy="371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Purtastorii</a:t>
            </a:r>
            <a:r>
              <a:rPr lang="en-US" dirty="0" smtClean="0"/>
              <a:t> </a:t>
            </a:r>
            <a:r>
              <a:rPr lang="en-US" dirty="0" err="1" smtClean="0"/>
              <a:t>generat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extrasi</a:t>
            </a:r>
            <a:r>
              <a:rPr lang="en-US" dirty="0" smtClean="0"/>
              <a:t> din </a:t>
            </a:r>
            <a:r>
              <a:rPr lang="en-US" dirty="0" err="1" smtClean="0"/>
              <a:t>regiunea</a:t>
            </a:r>
            <a:r>
              <a:rPr lang="en-US" dirty="0" smtClean="0"/>
              <a:t> </a:t>
            </a:r>
            <a:r>
              <a:rPr lang="en-US" dirty="0" err="1" smtClean="0"/>
              <a:t>saracita</a:t>
            </a:r>
            <a:endParaRPr lang="ro-RO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994212" y="1039906"/>
            <a:ext cx="1954306" cy="27073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472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548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Conditia</a:t>
            </a:r>
            <a:r>
              <a:rPr lang="en-US" dirty="0" smtClean="0"/>
              <a:t> </a:t>
            </a:r>
            <a:r>
              <a:rPr lang="en-US" dirty="0" err="1" smtClean="0"/>
              <a:t>polarizarii</a:t>
            </a:r>
            <a:r>
              <a:rPr lang="en-US" dirty="0" smtClean="0"/>
              <a:t> </a:t>
            </a:r>
            <a:r>
              <a:rPr lang="en-US" dirty="0" err="1" smtClean="0"/>
              <a:t>directe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1624"/>
            <a:ext cx="10515600" cy="5065339"/>
          </a:xfrm>
        </p:spPr>
        <p:txBody>
          <a:bodyPr/>
          <a:lstStyle/>
          <a:p>
            <a:r>
              <a:rPr lang="en-US" dirty="0" err="1" smtClean="0"/>
              <a:t>Concentratiile</a:t>
            </a:r>
            <a:r>
              <a:rPr lang="en-US" dirty="0" smtClean="0"/>
              <a:t> n </a:t>
            </a:r>
            <a:r>
              <a:rPr lang="en-US" dirty="0" err="1" smtClean="0"/>
              <a:t>si</a:t>
            </a:r>
            <a:r>
              <a:rPr lang="en-US" dirty="0" smtClean="0"/>
              <a:t> p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mari</a:t>
            </a:r>
            <a:r>
              <a:rPr lang="en-US" dirty="0" smtClean="0"/>
              <a:t> in </a:t>
            </a:r>
            <a:r>
              <a:rPr lang="en-US" dirty="0" err="1" smtClean="0"/>
              <a:t>regiunea</a:t>
            </a:r>
            <a:r>
              <a:rPr lang="en-US" dirty="0" smtClean="0"/>
              <a:t> </a:t>
            </a:r>
            <a:r>
              <a:rPr lang="en-US" dirty="0" err="1" smtClean="0"/>
              <a:t>saracita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Conditia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recombinarea</a:t>
            </a:r>
            <a:r>
              <a:rPr lang="en-US" dirty="0" smtClean="0"/>
              <a:t> maxima </a:t>
            </a:r>
            <a:r>
              <a:rPr lang="en-US" dirty="0" err="1" smtClean="0"/>
              <a:t>este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Curentul estimative de </a:t>
            </a:r>
            <a:r>
              <a:rPr lang="en-US" dirty="0" err="1" smtClean="0"/>
              <a:t>recombinare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fi: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807" y="1846729"/>
            <a:ext cx="6054224" cy="1229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127" y="3639671"/>
            <a:ext cx="6807346" cy="1451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065" y="5349940"/>
            <a:ext cx="3395809" cy="10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32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224"/>
            <a:ext cx="10515600" cy="6400800"/>
          </a:xfrm>
        </p:spPr>
        <p:txBody>
          <a:bodyPr/>
          <a:lstStyle/>
          <a:p>
            <a:r>
              <a:rPr lang="en-US" dirty="0" smtClean="0"/>
              <a:t>Atunci </a:t>
            </a:r>
            <a:r>
              <a:rPr lang="en-US" dirty="0" err="1" smtClean="0"/>
              <a:t>expresia</a:t>
            </a:r>
            <a:r>
              <a:rPr lang="en-US" dirty="0" smtClean="0"/>
              <a:t> exacta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curentul</a:t>
            </a:r>
            <a:r>
              <a:rPr lang="en-US" dirty="0" smtClean="0"/>
              <a:t> de </a:t>
            </a:r>
            <a:r>
              <a:rPr lang="en-US" dirty="0" err="1" smtClean="0"/>
              <a:t>recombinare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fi: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Corectia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model </a:t>
            </a:r>
            <a:r>
              <a:rPr lang="en-US" dirty="0" err="1" smtClean="0"/>
              <a:t>va</a:t>
            </a:r>
            <a:r>
              <a:rPr lang="en-US" dirty="0" smtClean="0"/>
              <a:t> fi:</a:t>
            </a:r>
          </a:p>
          <a:p>
            <a:endParaRPr lang="en-US" dirty="0"/>
          </a:p>
          <a:p>
            <a:r>
              <a:rPr lang="en-US" dirty="0" smtClean="0"/>
              <a:t>Curentul direct total </a:t>
            </a:r>
            <a:r>
              <a:rPr lang="en-US" dirty="0" err="1" smtClean="0"/>
              <a:t>va</a:t>
            </a:r>
            <a:r>
              <a:rPr lang="en-US" dirty="0" smtClean="0"/>
              <a:t> fi: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l-GR" dirty="0" smtClean="0"/>
              <a:t>η</a:t>
            </a:r>
            <a:r>
              <a:rPr lang="en-US" dirty="0" smtClean="0"/>
              <a:t> -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factorul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idealitate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Deviatia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l-GR" dirty="0" smtClean="0">
                <a:solidFill>
                  <a:srgbClr val="FF0000"/>
                </a:solidFill>
              </a:rPr>
              <a:t>η</a:t>
            </a:r>
            <a:r>
              <a:rPr lang="en-US" dirty="0" smtClean="0">
                <a:solidFill>
                  <a:srgbClr val="FF0000"/>
                </a:solidFill>
              </a:rPr>
              <a:t> de la </a:t>
            </a:r>
            <a:r>
              <a:rPr lang="en-US" dirty="0" err="1" smtClean="0">
                <a:solidFill>
                  <a:srgbClr val="FF0000"/>
                </a:solidFill>
              </a:rPr>
              <a:t>unitate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reprezinta</a:t>
            </a:r>
            <a:r>
              <a:rPr lang="en-US" dirty="0" smtClean="0">
                <a:solidFill>
                  <a:srgbClr val="FF0000"/>
                </a:solidFill>
              </a:rPr>
              <a:t> o </a:t>
            </a:r>
            <a:r>
              <a:rPr lang="en-US" dirty="0" err="1" smtClean="0">
                <a:solidFill>
                  <a:srgbClr val="FF0000"/>
                </a:solidFill>
              </a:rPr>
              <a:t>masura</a:t>
            </a:r>
            <a:r>
              <a:rPr lang="en-US" dirty="0" smtClean="0">
                <a:solidFill>
                  <a:srgbClr val="FF0000"/>
                </a:solidFill>
              </a:rPr>
              <a:t> a </a:t>
            </a:r>
            <a:r>
              <a:rPr lang="en-US" dirty="0" err="1" smtClean="0">
                <a:solidFill>
                  <a:srgbClr val="FF0000"/>
                </a:solidFill>
              </a:rPr>
              <a:t>curentulu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recombinare</a:t>
            </a:r>
            <a:endParaRPr lang="ro-RO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531" y="917290"/>
            <a:ext cx="7577773" cy="1054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333270"/>
            <a:ext cx="2832847" cy="892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937" y="3916960"/>
            <a:ext cx="7691679" cy="119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83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488" y="230741"/>
            <a:ext cx="10515600" cy="4351338"/>
          </a:xfrm>
        </p:spPr>
        <p:txBody>
          <a:bodyPr/>
          <a:lstStyle/>
          <a:p>
            <a:r>
              <a:rPr lang="en-US" dirty="0" smtClean="0"/>
              <a:t>P-n </a:t>
            </a:r>
            <a:r>
              <a:rPr lang="en-US" dirty="0" err="1" smtClean="0"/>
              <a:t>jonctiunea</a:t>
            </a:r>
            <a:r>
              <a:rPr lang="en-US" dirty="0" smtClean="0"/>
              <a:t> – </a:t>
            </a:r>
            <a:r>
              <a:rPr lang="en-US" dirty="0" err="1" smtClean="0"/>
              <a:t>dispozitiv</a:t>
            </a:r>
            <a:r>
              <a:rPr lang="en-US" dirty="0" smtClean="0"/>
              <a:t> bi-terminal</a:t>
            </a:r>
          </a:p>
          <a:p>
            <a:r>
              <a:rPr lang="en-US" dirty="0" err="1" smtClean="0"/>
              <a:t>Bazat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profil</a:t>
            </a:r>
            <a:r>
              <a:rPr lang="en-US" dirty="0" smtClean="0"/>
              <a:t> de </a:t>
            </a:r>
            <a:r>
              <a:rPr lang="en-US" dirty="0" err="1" smtClean="0"/>
              <a:t>dopare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02" y="1765004"/>
            <a:ext cx="11482979" cy="444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45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Importanta</a:t>
            </a:r>
            <a:r>
              <a:rPr lang="en-US" dirty="0" smtClean="0"/>
              <a:t> </a:t>
            </a:r>
            <a:r>
              <a:rPr lang="en-US" dirty="0" err="1" smtClean="0"/>
              <a:t>recombinarii</a:t>
            </a:r>
            <a:r>
              <a:rPr lang="en-US" dirty="0" smtClean="0"/>
              <a:t>?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Polarizare</a:t>
            </a:r>
            <a:r>
              <a:rPr lang="en-US" dirty="0" smtClean="0"/>
              <a:t> mic[ -  </a:t>
            </a:r>
            <a:r>
              <a:rPr lang="en-US" dirty="0" err="1" smtClean="0"/>
              <a:t>ni</a:t>
            </a:r>
            <a:r>
              <a:rPr lang="en-US" dirty="0" smtClean="0"/>
              <a:t> mica – </a:t>
            </a:r>
            <a:r>
              <a:rPr lang="en-US" dirty="0" err="1" smtClean="0"/>
              <a:t>curentul</a:t>
            </a:r>
            <a:r>
              <a:rPr lang="en-US" dirty="0" smtClean="0"/>
              <a:t> </a:t>
            </a:r>
            <a:r>
              <a:rPr lang="en-US" dirty="0" err="1" smtClean="0"/>
              <a:t>recombinarii</a:t>
            </a:r>
            <a:r>
              <a:rPr lang="en-US" dirty="0" smtClean="0"/>
              <a:t> dominant</a:t>
            </a:r>
          </a:p>
          <a:p>
            <a:endParaRPr lang="en-US" dirty="0"/>
          </a:p>
          <a:p>
            <a:r>
              <a:rPr lang="en-US" dirty="0" err="1" smtClean="0"/>
              <a:t>Polarizare</a:t>
            </a:r>
            <a:r>
              <a:rPr lang="en-US" dirty="0" smtClean="0"/>
              <a:t> mare -  </a:t>
            </a:r>
            <a:r>
              <a:rPr lang="en-US" dirty="0" err="1" smtClean="0"/>
              <a:t>curentul</a:t>
            </a:r>
            <a:r>
              <a:rPr lang="en-US" dirty="0" smtClean="0"/>
              <a:t> </a:t>
            </a:r>
            <a:r>
              <a:rPr lang="en-US" dirty="0" err="1" smtClean="0"/>
              <a:t>difuzional</a:t>
            </a:r>
            <a:r>
              <a:rPr lang="en-US" dirty="0" smtClean="0"/>
              <a:t> dominant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139" y="3383875"/>
            <a:ext cx="3963837" cy="332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45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2) Efectul </a:t>
            </a:r>
            <a:r>
              <a:rPr lang="en-US" dirty="0" err="1"/>
              <a:t>rezistentei</a:t>
            </a:r>
            <a:r>
              <a:rPr lang="en-US" dirty="0"/>
              <a:t> </a:t>
            </a:r>
            <a:r>
              <a:rPr lang="en-US" dirty="0" err="1"/>
              <a:t>serie</a:t>
            </a:r>
            <a:r>
              <a:rPr lang="en-US" dirty="0"/>
              <a:t> </a:t>
            </a:r>
            <a:r>
              <a:rPr lang="en-US" dirty="0" err="1"/>
              <a:t>datorita</a:t>
            </a:r>
            <a:r>
              <a:rPr lang="en-US" dirty="0"/>
              <a:t> </a:t>
            </a:r>
            <a:r>
              <a:rPr lang="en-US" dirty="0" err="1"/>
              <a:t>caderii</a:t>
            </a:r>
            <a:r>
              <a:rPr lang="en-US" dirty="0"/>
              <a:t> de </a:t>
            </a:r>
            <a:r>
              <a:rPr lang="en-US" dirty="0" err="1"/>
              <a:t>tensiune</a:t>
            </a:r>
            <a:r>
              <a:rPr lang="en-US" dirty="0"/>
              <a:t> in </a:t>
            </a:r>
            <a:r>
              <a:rPr lang="en-US" dirty="0" err="1"/>
              <a:t>regiunea</a:t>
            </a:r>
            <a:r>
              <a:rPr lang="en-US" dirty="0"/>
              <a:t> </a:t>
            </a:r>
            <a:r>
              <a:rPr lang="en-US" dirty="0" err="1"/>
              <a:t>quazineutra</a:t>
            </a:r>
            <a:r>
              <a:rPr lang="en-US" dirty="0"/>
              <a:t/>
            </a:r>
            <a:br>
              <a:rPr lang="en-US" dirty="0"/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Breakdown mechanism are </a:t>
            </a:r>
            <a:r>
              <a:rPr lang="en-US" dirty="0" err="1" smtClean="0"/>
              <a:t>loc</a:t>
            </a:r>
            <a:r>
              <a:rPr lang="en-US" dirty="0" smtClean="0"/>
              <a:t> </a:t>
            </a:r>
            <a:r>
              <a:rPr lang="en-US" dirty="0" err="1" smtClean="0"/>
              <a:t>datorita</a:t>
            </a:r>
            <a:r>
              <a:rPr lang="en-US" dirty="0" smtClean="0"/>
              <a:t>: </a:t>
            </a:r>
            <a:r>
              <a:rPr lang="en-US" dirty="0" err="1" smtClean="0"/>
              <a:t>tunelarii</a:t>
            </a:r>
            <a:endParaRPr lang="en-US" dirty="0" smtClean="0"/>
          </a:p>
          <a:p>
            <a:r>
              <a:rPr lang="en-US" dirty="0" err="1" smtClean="0"/>
              <a:t>Multiplicarii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avalansa</a:t>
            </a:r>
            <a:endParaRPr lang="en-US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poate</a:t>
            </a:r>
            <a:r>
              <a:rPr lang="en-US" dirty="0" smtClean="0"/>
              <a:t> de </a:t>
            </a:r>
            <a:r>
              <a:rPr lang="en-US" dirty="0" err="1" smtClean="0"/>
              <a:t>determinat</a:t>
            </a:r>
            <a:r>
              <a:rPr lang="en-US" dirty="0" smtClean="0"/>
              <a:t> care mechanism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responsabil</a:t>
            </a:r>
            <a:r>
              <a:rPr lang="en-US" dirty="0" smtClean="0"/>
              <a:t> major:</a:t>
            </a:r>
          </a:p>
          <a:p>
            <a:pPr marL="0" indent="0">
              <a:buNone/>
            </a:pPr>
            <a:r>
              <a:rPr lang="en-US" dirty="0" err="1" smtClean="0"/>
              <a:t>Pentru</a:t>
            </a:r>
            <a:r>
              <a:rPr lang="en-US" dirty="0" smtClean="0"/>
              <a:t> 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BD</a:t>
            </a:r>
            <a:r>
              <a:rPr lang="en-US" dirty="0" smtClean="0"/>
              <a:t> &lt; 4Eg/q  - </a:t>
            </a:r>
            <a:r>
              <a:rPr lang="en-US" dirty="0" err="1" smtClean="0"/>
              <a:t>tunelarea</a:t>
            </a:r>
            <a:r>
              <a:rPr lang="en-US" dirty="0" smtClean="0"/>
              <a:t> </a:t>
            </a:r>
            <a:r>
              <a:rPr lang="en-US" dirty="0" err="1" smtClean="0"/>
              <a:t>predominanta</a:t>
            </a:r>
            <a:endParaRPr lang="en-US" dirty="0" smtClean="0"/>
          </a:p>
          <a:p>
            <a:r>
              <a:rPr lang="en-US" dirty="0" smtClean="0"/>
              <a:t>V</a:t>
            </a:r>
            <a:r>
              <a:rPr lang="en-US" baseline="-25000" dirty="0" smtClean="0"/>
              <a:t>BD</a:t>
            </a:r>
            <a:r>
              <a:rPr lang="en-US" dirty="0" smtClean="0"/>
              <a:t> &gt; 6Eg/q  - avalanche breakdown</a:t>
            </a:r>
          </a:p>
          <a:p>
            <a:r>
              <a:rPr lang="en-US" dirty="0" smtClean="0"/>
              <a:t>4Eg/q  &lt; V</a:t>
            </a:r>
            <a:r>
              <a:rPr lang="en-US" baseline="-25000" dirty="0" smtClean="0"/>
              <a:t>BD</a:t>
            </a:r>
            <a:r>
              <a:rPr lang="en-US" dirty="0" smtClean="0"/>
              <a:t> &lt;   6 </a:t>
            </a:r>
            <a:r>
              <a:rPr lang="en-US" dirty="0" err="1" smtClean="0"/>
              <a:t>Eg</a:t>
            </a:r>
            <a:r>
              <a:rPr lang="en-US" dirty="0" smtClean="0"/>
              <a:t>/q  - </a:t>
            </a:r>
            <a:r>
              <a:rPr lang="en-US" dirty="0" err="1" smtClean="0"/>
              <a:t>ambele</a:t>
            </a:r>
            <a:r>
              <a:rPr lang="en-US" dirty="0" smtClean="0"/>
              <a:t> </a:t>
            </a:r>
            <a:r>
              <a:rPr lang="en-US" dirty="0" err="1" smtClean="0"/>
              <a:t>mecanisme</a:t>
            </a:r>
            <a:r>
              <a:rPr lang="en-US" dirty="0" smtClean="0"/>
              <a:t> au </a:t>
            </a:r>
            <a:r>
              <a:rPr lang="en-US" dirty="0" err="1" smtClean="0"/>
              <a:t>loc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113017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Tunneling breakdown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p-n </a:t>
            </a:r>
            <a:r>
              <a:rPr lang="en-US" dirty="0" err="1" smtClean="0"/>
              <a:t>puternic</a:t>
            </a:r>
            <a:r>
              <a:rPr lang="en-US" dirty="0" smtClean="0"/>
              <a:t> </a:t>
            </a:r>
            <a:r>
              <a:rPr lang="en-US" dirty="0" err="1" smtClean="0"/>
              <a:t>dopate</a:t>
            </a:r>
            <a:r>
              <a:rPr lang="en-US" dirty="0" smtClean="0"/>
              <a:t> cu </a:t>
            </a:r>
            <a:r>
              <a:rPr lang="en-US" dirty="0" err="1" smtClean="0"/>
              <a:t>regiunea</a:t>
            </a:r>
            <a:r>
              <a:rPr lang="en-US" dirty="0" smtClean="0"/>
              <a:t> </a:t>
            </a:r>
            <a:r>
              <a:rPr lang="en-US" dirty="0" err="1" smtClean="0"/>
              <a:t>saracita</a:t>
            </a:r>
            <a:r>
              <a:rPr lang="en-US" dirty="0" smtClean="0"/>
              <a:t> </a:t>
            </a:r>
            <a:r>
              <a:rPr lang="en-US" dirty="0" err="1" smtClean="0"/>
              <a:t>ingusta</a:t>
            </a:r>
            <a:r>
              <a:rPr lang="en-US" dirty="0" smtClean="0"/>
              <a:t> (</a:t>
            </a:r>
            <a:r>
              <a:rPr lang="en-US" dirty="0" err="1" smtClean="0"/>
              <a:t>cca</a:t>
            </a:r>
            <a:r>
              <a:rPr lang="en-US" dirty="0" smtClean="0"/>
              <a:t> 10 nm)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527" y="2743200"/>
            <a:ext cx="756094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02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43" y="174766"/>
            <a:ext cx="10515600" cy="757564"/>
          </a:xfrm>
        </p:spPr>
        <p:txBody>
          <a:bodyPr/>
          <a:lstStyle/>
          <a:p>
            <a:r>
              <a:rPr lang="en-US" dirty="0" smtClean="0"/>
              <a:t>Dar la </a:t>
            </a:r>
            <a:r>
              <a:rPr lang="en-US" dirty="0" err="1" smtClean="0"/>
              <a:t>polarizarea</a:t>
            </a:r>
            <a:r>
              <a:rPr lang="en-US" dirty="0" smtClean="0"/>
              <a:t> </a:t>
            </a:r>
            <a:r>
              <a:rPr lang="en-US" dirty="0" err="1" smtClean="0"/>
              <a:t>inversa</a:t>
            </a:r>
            <a:r>
              <a:rPr lang="en-US" dirty="0" smtClean="0"/>
              <a:t>?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643" y="1126378"/>
            <a:ext cx="5700345" cy="5731622"/>
          </a:xfrm>
        </p:spPr>
        <p:txBody>
          <a:bodyPr/>
          <a:lstStyle/>
          <a:p>
            <a:r>
              <a:rPr lang="en-US" dirty="0" smtClean="0"/>
              <a:t>Curentul </a:t>
            </a:r>
            <a:r>
              <a:rPr lang="en-US" dirty="0" err="1" smtClean="0"/>
              <a:t>tunelare</a:t>
            </a:r>
            <a:r>
              <a:rPr lang="en-US" dirty="0" smtClean="0"/>
              <a:t> </a:t>
            </a:r>
            <a:r>
              <a:rPr lang="en-US" dirty="0" err="1" smtClean="0"/>
              <a:t>considerind</a:t>
            </a:r>
            <a:r>
              <a:rPr lang="en-US" dirty="0" smtClean="0"/>
              <a:t> </a:t>
            </a:r>
            <a:r>
              <a:rPr lang="en-US" dirty="0" err="1" smtClean="0"/>
              <a:t>aproximarea</a:t>
            </a:r>
            <a:r>
              <a:rPr lang="en-US" dirty="0" smtClean="0"/>
              <a:t> WKB: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b="1" dirty="0" err="1" smtClean="0"/>
              <a:t>F</a:t>
            </a:r>
            <a:r>
              <a:rPr lang="en-US" b="1" baseline="-25000" dirty="0" err="1" smtClean="0"/>
              <a:t>cr</a:t>
            </a:r>
            <a:r>
              <a:rPr lang="en-US" baseline="-25000" dirty="0" smtClean="0"/>
              <a:t> </a:t>
            </a:r>
            <a:r>
              <a:rPr lang="en-US" dirty="0" smtClean="0"/>
              <a:t> - </a:t>
            </a:r>
            <a:r>
              <a:rPr lang="en-US" dirty="0" err="1" smtClean="0"/>
              <a:t>valoarea</a:t>
            </a:r>
            <a:r>
              <a:rPr lang="en-US" dirty="0" smtClean="0"/>
              <a:t> </a:t>
            </a:r>
            <a:r>
              <a:rPr lang="en-US" dirty="0" err="1" smtClean="0"/>
              <a:t>cimpului</a:t>
            </a:r>
            <a:r>
              <a:rPr lang="en-US" dirty="0" smtClean="0"/>
              <a:t> electric </a:t>
            </a:r>
            <a:r>
              <a:rPr lang="en-US" dirty="0" err="1" smtClean="0"/>
              <a:t>mediu</a:t>
            </a:r>
            <a:r>
              <a:rPr lang="en-US" dirty="0" smtClean="0"/>
              <a:t> in </a:t>
            </a:r>
            <a:r>
              <a:rPr lang="en-US" dirty="0" err="1" smtClean="0"/>
              <a:t>jonctiune</a:t>
            </a:r>
            <a:endParaRPr lang="en-US" dirty="0" smtClean="0"/>
          </a:p>
          <a:p>
            <a:r>
              <a:rPr lang="en-US" dirty="0" err="1" smtClean="0"/>
              <a:t>Potentialul</a:t>
            </a:r>
            <a:r>
              <a:rPr lang="en-US" dirty="0" smtClean="0"/>
              <a:t> critic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tunelare</a:t>
            </a:r>
            <a:r>
              <a:rPr lang="en-US" dirty="0" smtClean="0"/>
              <a:t> </a:t>
            </a:r>
            <a:r>
              <a:rPr lang="en-US" b="1" dirty="0" smtClean="0"/>
              <a:t>V</a:t>
            </a:r>
            <a:r>
              <a:rPr lang="en-US" b="1" baseline="-25000" dirty="0" smtClean="0"/>
              <a:t>BR</a:t>
            </a:r>
            <a:r>
              <a:rPr lang="en-US" dirty="0" smtClean="0"/>
              <a:t> 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evaluat</a:t>
            </a:r>
            <a:r>
              <a:rPr lang="en-US" dirty="0"/>
              <a:t> </a:t>
            </a:r>
            <a:r>
              <a:rPr lang="en-US" dirty="0" smtClean="0"/>
              <a:t>din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Cu </a:t>
            </a:r>
            <a:r>
              <a:rPr lang="en-US" dirty="0" err="1" smtClean="0"/>
              <a:t>cresterea</a:t>
            </a:r>
            <a:r>
              <a:rPr lang="en-US" dirty="0" smtClean="0"/>
              <a:t> T - </a:t>
            </a:r>
            <a:r>
              <a:rPr lang="en-US" b="1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scade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curentul</a:t>
            </a:r>
            <a:r>
              <a:rPr lang="en-US" dirty="0" smtClean="0"/>
              <a:t> </a:t>
            </a:r>
            <a:r>
              <a:rPr lang="en-US" dirty="0" err="1" smtClean="0"/>
              <a:t>tunel</a:t>
            </a:r>
            <a:r>
              <a:rPr lang="en-US" dirty="0" smtClean="0"/>
              <a:t> </a:t>
            </a:r>
            <a:r>
              <a:rPr lang="en-US" b="1" dirty="0" smtClean="0"/>
              <a:t>I</a:t>
            </a:r>
            <a:r>
              <a:rPr lang="en-US" b="1" baseline="-25000" dirty="0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creste</a:t>
            </a:r>
            <a:r>
              <a:rPr lang="en-US" dirty="0" smtClean="0"/>
              <a:t> de </a:t>
            </a:r>
            <a:r>
              <a:rPr lang="en-US" dirty="0" err="1" smtClean="0"/>
              <a:t>asemenea</a:t>
            </a:r>
            <a:endParaRPr lang="en-US" dirty="0" smtClean="0"/>
          </a:p>
          <a:p>
            <a:endParaRPr lang="ro-R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6" y="1894210"/>
            <a:ext cx="4646300" cy="1192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930" y="4840941"/>
            <a:ext cx="2559699" cy="896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100" y="1227884"/>
            <a:ext cx="4652230" cy="481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70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Avalanche breakdown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92435" cy="4862046"/>
          </a:xfrm>
        </p:spPr>
        <p:txBody>
          <a:bodyPr>
            <a:normAutofit/>
          </a:bodyPr>
          <a:lstStyle/>
          <a:p>
            <a:r>
              <a:rPr lang="en-US" dirty="0" err="1" smtClean="0"/>
              <a:t>Cel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important mechanism in p-n </a:t>
            </a:r>
            <a:r>
              <a:rPr lang="en-US" dirty="0" err="1" smtClean="0"/>
              <a:t>jonctiune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impus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limitarea</a:t>
            </a:r>
            <a:r>
              <a:rPr lang="en-US" dirty="0" smtClean="0"/>
              <a:t> </a:t>
            </a:r>
            <a:r>
              <a:rPr lang="en-US" dirty="0" err="1" smtClean="0"/>
              <a:t>polarizarii</a:t>
            </a:r>
            <a:r>
              <a:rPr lang="en-US" dirty="0" smtClean="0"/>
              <a:t> inverse in </a:t>
            </a:r>
            <a:r>
              <a:rPr lang="en-US" dirty="0" err="1" smtClean="0"/>
              <a:t>majoritatea</a:t>
            </a:r>
            <a:r>
              <a:rPr lang="en-US" dirty="0" smtClean="0"/>
              <a:t> </a:t>
            </a:r>
            <a:r>
              <a:rPr lang="en-US" dirty="0" err="1" smtClean="0"/>
              <a:t>diodelor</a:t>
            </a:r>
            <a:endParaRPr lang="en-US" dirty="0" smtClean="0"/>
          </a:p>
          <a:p>
            <a:r>
              <a:rPr lang="en-US" dirty="0" err="1" smtClean="0"/>
              <a:t>Impactul</a:t>
            </a:r>
            <a:r>
              <a:rPr lang="en-US" dirty="0" smtClean="0"/>
              <a:t> </a:t>
            </a:r>
            <a:r>
              <a:rPr lang="en-US" dirty="0" err="1" smtClean="0"/>
              <a:t>ionizarii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caracterizat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rata </a:t>
            </a:r>
            <a:r>
              <a:rPr lang="en-US" dirty="0" err="1" smtClean="0"/>
              <a:t>ionizarii</a:t>
            </a:r>
            <a:r>
              <a:rPr lang="en-US" dirty="0" smtClean="0"/>
              <a:t> </a:t>
            </a:r>
            <a:r>
              <a:rPr lang="el-GR" dirty="0" smtClean="0"/>
              <a:t>α</a:t>
            </a:r>
            <a:r>
              <a:rPr lang="en-US" dirty="0" smtClean="0"/>
              <a:t> definite ca </a:t>
            </a:r>
            <a:r>
              <a:rPr lang="en-US" dirty="0" err="1" smtClean="0"/>
              <a:t>probabilitatea</a:t>
            </a:r>
            <a:r>
              <a:rPr lang="en-US" dirty="0" smtClean="0"/>
              <a:t> de </a:t>
            </a:r>
            <a:r>
              <a:rPr lang="en-US" dirty="0" err="1" smtClean="0"/>
              <a:t>ionizare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impact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unitate</a:t>
            </a:r>
            <a:r>
              <a:rPr lang="en-US" dirty="0" smtClean="0"/>
              <a:t> de </a:t>
            </a:r>
            <a:r>
              <a:rPr lang="en-US" dirty="0" err="1" smtClean="0"/>
              <a:t>lungime</a:t>
            </a:r>
            <a:r>
              <a:rPr lang="en-US" dirty="0" smtClean="0"/>
              <a:t> (</a:t>
            </a:r>
            <a:r>
              <a:rPr lang="en-US" dirty="0" err="1" smtClean="0"/>
              <a:t>deci</a:t>
            </a:r>
            <a:r>
              <a:rPr lang="en-US" dirty="0" smtClean="0"/>
              <a:t> cite </a:t>
            </a:r>
            <a:r>
              <a:rPr lang="en-US" dirty="0" err="1" smtClean="0"/>
              <a:t>perechi</a:t>
            </a:r>
            <a:r>
              <a:rPr lang="en-US" dirty="0" smtClean="0"/>
              <a:t> electron-</a:t>
            </a:r>
            <a:r>
              <a:rPr lang="en-US" dirty="0" err="1" smtClean="0"/>
              <a:t>gol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generate per particular per </a:t>
            </a:r>
            <a:r>
              <a:rPr lang="en-US" dirty="0" err="1" smtClean="0"/>
              <a:t>unitate</a:t>
            </a:r>
            <a:r>
              <a:rPr lang="en-US" dirty="0" smtClean="0"/>
              <a:t> de </a:t>
            </a:r>
            <a:r>
              <a:rPr lang="en-US" dirty="0" err="1" smtClean="0"/>
              <a:t>lungime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Ei</a:t>
            </a:r>
            <a:r>
              <a:rPr lang="en-US" dirty="0" smtClean="0"/>
              <a:t> – </a:t>
            </a:r>
            <a:r>
              <a:rPr lang="en-US" dirty="0" err="1" smtClean="0"/>
              <a:t>energia</a:t>
            </a:r>
            <a:r>
              <a:rPr lang="en-US" dirty="0" smtClean="0"/>
              <a:t> </a:t>
            </a:r>
            <a:r>
              <a:rPr lang="en-US" dirty="0" err="1" smtClean="0"/>
              <a:t>critica</a:t>
            </a:r>
            <a:r>
              <a:rPr lang="en-US" dirty="0" smtClean="0"/>
              <a:t> ca </a:t>
            </a:r>
            <a:r>
              <a:rPr lang="en-US" dirty="0" err="1" smtClean="0"/>
              <a:t>ionizarea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impact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aiba</a:t>
            </a:r>
            <a:r>
              <a:rPr lang="en-US" dirty="0" smtClean="0"/>
              <a:t> </a:t>
            </a:r>
            <a:r>
              <a:rPr lang="en-US" dirty="0" err="1" smtClean="0"/>
              <a:t>loc</a:t>
            </a:r>
            <a:endParaRPr lang="en-US" dirty="0" smtClean="0"/>
          </a:p>
          <a:p>
            <a:r>
              <a:rPr lang="en-US" dirty="0" err="1" smtClean="0"/>
              <a:t>Fcr</a:t>
            </a:r>
            <a:r>
              <a:rPr lang="en-US" dirty="0" smtClean="0"/>
              <a:t> – </a:t>
            </a:r>
            <a:r>
              <a:rPr lang="en-US" dirty="0" err="1" smtClean="0"/>
              <a:t>cimpul</a:t>
            </a:r>
            <a:r>
              <a:rPr lang="en-US" dirty="0" smtClean="0"/>
              <a:t> electric critic</a:t>
            </a:r>
          </a:p>
          <a:p>
            <a:r>
              <a:rPr lang="en-US" dirty="0"/>
              <a:t>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dirty="0" smtClean="0"/>
              <a:t>- </a:t>
            </a:r>
            <a:r>
              <a:rPr lang="en-US" dirty="0" err="1" smtClean="0"/>
              <a:t>parcursul</a:t>
            </a:r>
            <a:r>
              <a:rPr lang="en-US" dirty="0" smtClean="0"/>
              <a:t> liber </a:t>
            </a:r>
            <a:r>
              <a:rPr lang="en-US" dirty="0" err="1" smtClean="0"/>
              <a:t>mediu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purtatori</a:t>
            </a:r>
            <a:r>
              <a:rPr lang="en-US" dirty="0" smtClean="0"/>
              <a:t> de </a:t>
            </a:r>
            <a:r>
              <a:rPr lang="en-US" dirty="0" err="1" smtClean="0"/>
              <a:t>sarcina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899" y="4078820"/>
            <a:ext cx="2730935" cy="10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77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956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Mecanismul</a:t>
            </a:r>
            <a:r>
              <a:rPr lang="en-US" dirty="0" smtClean="0"/>
              <a:t> de </a:t>
            </a:r>
            <a:r>
              <a:rPr lang="en-US" dirty="0" err="1" smtClean="0"/>
              <a:t>avalansa</a:t>
            </a:r>
            <a:endParaRPr lang="ro-R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9177" y="1231399"/>
            <a:ext cx="4345057" cy="5053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795" y="854685"/>
            <a:ext cx="3049005" cy="575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00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Descrierea</a:t>
            </a:r>
            <a:r>
              <a:rPr lang="en-US" dirty="0" smtClean="0"/>
              <a:t> </a:t>
            </a:r>
            <a:r>
              <a:rPr lang="en-US" dirty="0" err="1" smtClean="0"/>
              <a:t>procesului</a:t>
            </a:r>
            <a:r>
              <a:rPr lang="en-US" dirty="0" smtClean="0"/>
              <a:t> de </a:t>
            </a:r>
            <a:r>
              <a:rPr lang="en-US" dirty="0" err="1" smtClean="0"/>
              <a:t>avalansa</a:t>
            </a:r>
            <a:endParaRPr lang="ro-R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609" y="1541929"/>
            <a:ext cx="8864238" cy="53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76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188" y="498849"/>
            <a:ext cx="10515600" cy="4351338"/>
          </a:xfrm>
        </p:spPr>
        <p:txBody>
          <a:bodyPr/>
          <a:lstStyle/>
          <a:p>
            <a:r>
              <a:rPr lang="en-US" dirty="0" err="1" smtClean="0"/>
              <a:t>Caderea</a:t>
            </a:r>
            <a:r>
              <a:rPr lang="en-US" dirty="0" smtClean="0"/>
              <a:t> de potential V</a:t>
            </a:r>
            <a:r>
              <a:rPr lang="en-US" baseline="-25000" dirty="0" smtClean="0"/>
              <a:t>BD</a:t>
            </a:r>
            <a:r>
              <a:rPr lang="en-US" dirty="0" smtClean="0"/>
              <a:t> – </a:t>
            </a:r>
            <a:r>
              <a:rPr lang="en-US" dirty="0" err="1" smtClean="0"/>
              <a:t>potentialul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care rata </a:t>
            </a:r>
            <a:r>
              <a:rPr lang="en-US" dirty="0" err="1" smtClean="0"/>
              <a:t>multiplicarii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p</a:t>
            </a:r>
            <a:r>
              <a:rPr lang="en-US" baseline="-25000" dirty="0" smtClean="0"/>
              <a:t> </a:t>
            </a:r>
            <a:r>
              <a:rPr lang="en-US" dirty="0" err="1" smtClean="0"/>
              <a:t>devine</a:t>
            </a:r>
            <a:r>
              <a:rPr lang="en-US" dirty="0" smtClean="0"/>
              <a:t> </a:t>
            </a:r>
            <a:r>
              <a:rPr lang="en-US" dirty="0" err="1" smtClean="0"/>
              <a:t>infinita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Atunci </a:t>
            </a:r>
            <a:r>
              <a:rPr lang="en-US" dirty="0" err="1" smtClean="0"/>
              <a:t>trebuie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exprimam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p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n-US" baseline="-25000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n-US" baseline="-25000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</a:t>
            </a:r>
            <a:r>
              <a:rPr lang="en-US" dirty="0" err="1" smtClean="0"/>
              <a:t>respectiv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206" y="2126338"/>
            <a:ext cx="8276053" cy="3726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8954" y="5852586"/>
            <a:ext cx="71888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Conditiile</a:t>
            </a:r>
            <a:r>
              <a:rPr lang="en-US" sz="2400" dirty="0" smtClean="0">
                <a:solidFill>
                  <a:srgbClr val="FF0000"/>
                </a:solidFill>
              </a:rPr>
              <a:t> de breakdown nu depend de </a:t>
            </a:r>
            <a:r>
              <a:rPr lang="en-US" sz="2400" dirty="0" err="1" smtClean="0">
                <a:solidFill>
                  <a:srgbClr val="FF0000"/>
                </a:solidFill>
              </a:rPr>
              <a:t>tipul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purtatorilor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 de </a:t>
            </a:r>
            <a:r>
              <a:rPr lang="en-US" sz="2400" dirty="0" err="1" smtClean="0">
                <a:solidFill>
                  <a:srgbClr val="FF0000"/>
                </a:solidFill>
              </a:rPr>
              <a:t>sarcina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ce</a:t>
            </a:r>
            <a:r>
              <a:rPr lang="en-US" sz="2400" dirty="0" smtClean="0">
                <a:solidFill>
                  <a:srgbClr val="FF0000"/>
                </a:solidFill>
              </a:rPr>
              <a:t> au </a:t>
            </a:r>
            <a:r>
              <a:rPr lang="en-US" sz="2400" dirty="0" err="1" smtClean="0">
                <a:solidFill>
                  <a:srgbClr val="FF0000"/>
                </a:solidFill>
              </a:rPr>
              <a:t>initiat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procesul</a:t>
            </a:r>
            <a:endParaRPr lang="ro-RO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55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676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Cazuri</a:t>
            </a:r>
            <a:r>
              <a:rPr lang="en-US" dirty="0" smtClean="0"/>
              <a:t> de </a:t>
            </a:r>
            <a:r>
              <a:rPr lang="en-US" dirty="0" err="1" smtClean="0"/>
              <a:t>limitare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95" y="1090519"/>
            <a:ext cx="11833410" cy="4351338"/>
          </a:xfrm>
        </p:spPr>
        <p:txBody>
          <a:bodyPr/>
          <a:lstStyle/>
          <a:p>
            <a:r>
              <a:rPr lang="en-US" dirty="0" smtClean="0"/>
              <a:t>(a) 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n-US" baseline="-25000" dirty="0" smtClean="0">
                <a:solidFill>
                  <a:srgbClr val="FF0000"/>
                </a:solidFill>
              </a:rPr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en-US" baseline="-25000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(SC cu </a:t>
            </a:r>
            <a:r>
              <a:rPr lang="en-US" dirty="0" err="1" smtClean="0"/>
              <a:t>ratele</a:t>
            </a:r>
            <a:r>
              <a:rPr lang="en-US" dirty="0" smtClean="0"/>
              <a:t> </a:t>
            </a:r>
            <a:r>
              <a:rPr lang="en-US" dirty="0" err="1" smtClean="0"/>
              <a:t>ionizarii</a:t>
            </a:r>
            <a:r>
              <a:rPr lang="en-US" dirty="0" smtClean="0"/>
              <a:t> </a:t>
            </a:r>
            <a:r>
              <a:rPr lang="en-US" dirty="0" err="1" smtClean="0"/>
              <a:t>electronilor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golurilor</a:t>
            </a:r>
            <a:r>
              <a:rPr lang="en-US" dirty="0" smtClean="0"/>
              <a:t> </a:t>
            </a:r>
            <a:r>
              <a:rPr lang="en-US" dirty="0" err="1" smtClean="0"/>
              <a:t>egale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(b) </a:t>
            </a:r>
            <a:r>
              <a:rPr lang="el-GR" dirty="0">
                <a:solidFill>
                  <a:srgbClr val="FF0000"/>
                </a:solidFill>
              </a:rPr>
              <a:t>α</a:t>
            </a:r>
            <a:r>
              <a:rPr lang="en-US" baseline="-25000" dirty="0">
                <a:solidFill>
                  <a:srgbClr val="FF0000"/>
                </a:solidFill>
              </a:rPr>
              <a:t>n</a:t>
            </a:r>
            <a:r>
              <a:rPr lang="en-US" baseline="-25000" dirty="0"/>
              <a:t> </a:t>
            </a:r>
            <a:r>
              <a:rPr lang="en-US" dirty="0" smtClean="0"/>
              <a:t>&gt;&gt; </a:t>
            </a:r>
            <a:r>
              <a:rPr lang="el-GR" dirty="0">
                <a:solidFill>
                  <a:srgbClr val="FF0000"/>
                </a:solidFill>
              </a:rPr>
              <a:t>α</a:t>
            </a:r>
            <a:r>
              <a:rPr lang="en-US" baseline="-25000" dirty="0">
                <a:solidFill>
                  <a:srgbClr val="FF0000"/>
                </a:solidFill>
              </a:rPr>
              <a:t>p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impactul</a:t>
            </a:r>
            <a:r>
              <a:rPr lang="en-US" dirty="0" smtClean="0"/>
              <a:t> </a:t>
            </a:r>
            <a:r>
              <a:rPr lang="en-US" dirty="0" err="1" smtClean="0"/>
              <a:t>ionizarii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dominat</a:t>
            </a:r>
            <a:r>
              <a:rPr lang="en-US" dirty="0" smtClean="0"/>
              <a:t> de un tip de </a:t>
            </a:r>
            <a:r>
              <a:rPr lang="en-US" dirty="0" err="1" smtClean="0"/>
              <a:t>purtatori</a:t>
            </a:r>
            <a:r>
              <a:rPr lang="en-US" dirty="0" smtClean="0"/>
              <a:t> de </a:t>
            </a:r>
            <a:r>
              <a:rPr lang="en-US" dirty="0" err="1" smtClean="0"/>
              <a:t>sarcina</a:t>
            </a:r>
            <a:r>
              <a:rPr lang="en-US" dirty="0" smtClean="0"/>
              <a:t>)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550" y="4956018"/>
            <a:ext cx="3834521" cy="1328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385" y="1736342"/>
            <a:ext cx="4300686" cy="23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14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8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(3) Breakdown voltage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05672"/>
            <a:ext cx="1153668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3) La </a:t>
            </a:r>
            <a:r>
              <a:rPr lang="en-US" dirty="0" err="1"/>
              <a:t>polarizare</a:t>
            </a:r>
            <a:r>
              <a:rPr lang="en-US" dirty="0"/>
              <a:t> mare </a:t>
            </a:r>
            <a:r>
              <a:rPr lang="en-US" dirty="0" err="1"/>
              <a:t>inversa</a:t>
            </a:r>
            <a:r>
              <a:rPr lang="en-US" dirty="0"/>
              <a:t> are </a:t>
            </a:r>
            <a:r>
              <a:rPr lang="en-US" dirty="0" err="1"/>
              <a:t>loc</a:t>
            </a:r>
            <a:r>
              <a:rPr lang="en-US" dirty="0"/>
              <a:t> </a:t>
            </a:r>
            <a:r>
              <a:rPr lang="en-US" dirty="0" err="1"/>
              <a:t>tunelare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efectul</a:t>
            </a:r>
            <a:r>
              <a:rPr lang="en-US" dirty="0"/>
              <a:t> </a:t>
            </a:r>
            <a:r>
              <a:rPr lang="en-US" dirty="0" err="1"/>
              <a:t>ionizarii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impact </a:t>
            </a:r>
          </a:p>
          <a:p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41" y="1846702"/>
            <a:ext cx="3716861" cy="48850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25599" y="1846702"/>
            <a:ext cx="711797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Pentru</a:t>
            </a:r>
            <a:r>
              <a:rPr lang="en-US" dirty="0" smtClean="0"/>
              <a:t> o parte a </a:t>
            </a:r>
            <a:r>
              <a:rPr lang="en-US" dirty="0" err="1" smtClean="0"/>
              <a:t>jonctiunii</a:t>
            </a:r>
            <a:r>
              <a:rPr lang="en-US" dirty="0" smtClean="0"/>
              <a:t> </a:t>
            </a:r>
            <a:r>
              <a:rPr lang="en-US" dirty="0" err="1" smtClean="0"/>
              <a:t>avem</a:t>
            </a:r>
            <a:r>
              <a:rPr lang="en-US" dirty="0" smtClean="0"/>
              <a:t> </a:t>
            </a:r>
            <a:r>
              <a:rPr lang="en-US" dirty="0" err="1" smtClean="0"/>
              <a:t>aproximarea</a:t>
            </a:r>
            <a:endParaRPr lang="en-US" dirty="0" smtClean="0"/>
          </a:p>
          <a:p>
            <a:pPr algn="ctr"/>
            <a:r>
              <a:rPr lang="en-US" b="1" dirty="0" smtClean="0"/>
              <a:t>W = </a:t>
            </a:r>
            <a:r>
              <a:rPr lang="en-US" b="1" dirty="0" err="1" smtClean="0"/>
              <a:t>W</a:t>
            </a:r>
            <a:r>
              <a:rPr lang="en-US" b="1" baseline="-25000" dirty="0" err="1" smtClean="0"/>
              <a:t>n</a:t>
            </a:r>
            <a:r>
              <a:rPr lang="en-US" b="1" baseline="-25000" dirty="0" smtClean="0"/>
              <a:t> </a:t>
            </a:r>
            <a:r>
              <a:rPr lang="en-US" b="1" dirty="0" smtClean="0"/>
              <a:t>+ </a:t>
            </a:r>
            <a:r>
              <a:rPr lang="en-US" b="1" dirty="0" err="1" smtClean="0"/>
              <a:t>W</a:t>
            </a:r>
            <a:r>
              <a:rPr lang="en-US" b="1" baseline="-25000" dirty="0" err="1" smtClean="0"/>
              <a:t>p</a:t>
            </a:r>
            <a:r>
              <a:rPr lang="en-US" b="1" dirty="0" smtClean="0"/>
              <a:t> = </a:t>
            </a:r>
            <a:r>
              <a:rPr lang="en-US" b="1" dirty="0" err="1" smtClean="0"/>
              <a:t>W</a:t>
            </a:r>
            <a:r>
              <a:rPr lang="en-US" b="1" baseline="-25000" dirty="0" err="1" smtClean="0"/>
              <a:t>n</a:t>
            </a:r>
            <a:endParaRPr lang="en-US" b="1" baseline="-25000" dirty="0" smtClean="0"/>
          </a:p>
          <a:p>
            <a:r>
              <a:rPr lang="en-US" dirty="0" err="1" smtClean="0"/>
              <a:t>Caderea</a:t>
            </a:r>
            <a:r>
              <a:rPr lang="en-US" dirty="0" smtClean="0"/>
              <a:t> de potential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regiunea</a:t>
            </a:r>
            <a:r>
              <a:rPr lang="en-US" dirty="0" smtClean="0"/>
              <a:t> </a:t>
            </a:r>
            <a:r>
              <a:rPr lang="en-US" dirty="0" err="1" smtClean="0"/>
              <a:t>saracita</a:t>
            </a:r>
            <a:r>
              <a:rPr lang="en-US" dirty="0" smtClean="0"/>
              <a:t> in parte n-SC:</a:t>
            </a:r>
          </a:p>
          <a:p>
            <a:pPr algn="ctr"/>
            <a:r>
              <a:rPr lang="en-US" b="1" dirty="0" err="1" smtClean="0"/>
              <a:t>V</a:t>
            </a:r>
            <a:r>
              <a:rPr lang="en-US" b="1" baseline="-25000" dirty="0" err="1" smtClean="0"/>
              <a:t>n</a:t>
            </a:r>
            <a:r>
              <a:rPr lang="en-US" b="1" dirty="0" smtClean="0"/>
              <a:t> = 0,5 * (</a:t>
            </a:r>
            <a:r>
              <a:rPr lang="en-US" b="1" dirty="0" err="1" smtClean="0"/>
              <a:t>F</a:t>
            </a:r>
            <a:r>
              <a:rPr lang="en-US" b="1" baseline="-25000" dirty="0" err="1" smtClean="0"/>
              <a:t>max</a:t>
            </a:r>
            <a:r>
              <a:rPr lang="en-US" b="1" dirty="0" smtClean="0"/>
              <a:t>*</a:t>
            </a:r>
            <a:r>
              <a:rPr lang="en-US" b="1" dirty="0" err="1" smtClean="0"/>
              <a:t>W</a:t>
            </a:r>
            <a:r>
              <a:rPr lang="en-US" b="1" baseline="-25000" dirty="0" err="1" smtClean="0"/>
              <a:t>n</a:t>
            </a:r>
            <a:r>
              <a:rPr lang="en-US" b="1" dirty="0" smtClean="0"/>
              <a:t>) ~ =  V</a:t>
            </a:r>
            <a:r>
              <a:rPr lang="en-US" b="1" baseline="-25000" dirty="0" smtClean="0"/>
              <a:t>BD</a:t>
            </a:r>
            <a:r>
              <a:rPr lang="en-US" b="1" dirty="0" smtClean="0"/>
              <a:t>  ~= 1/2 (</a:t>
            </a:r>
            <a:r>
              <a:rPr lang="en-US" b="1" dirty="0" err="1" smtClean="0"/>
              <a:t>F</a:t>
            </a:r>
            <a:r>
              <a:rPr lang="en-US" b="1" baseline="-25000" dirty="0" err="1" smtClean="0"/>
              <a:t>max</a:t>
            </a:r>
            <a:r>
              <a:rPr lang="en-US" b="1" dirty="0" smtClean="0"/>
              <a:t>*W)</a:t>
            </a:r>
          </a:p>
          <a:p>
            <a:r>
              <a:rPr lang="en-US" dirty="0" err="1" smtClean="0"/>
              <a:t>Cimpul</a:t>
            </a:r>
            <a:r>
              <a:rPr lang="en-US" dirty="0" smtClean="0"/>
              <a:t> electric max&gt;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 </a:t>
            </a:r>
            <a:r>
              <a:rPr lang="en-US" dirty="0" err="1" smtClean="0"/>
              <a:t>expresia</a:t>
            </a:r>
            <a:r>
              <a:rPr lang="en-US" dirty="0" smtClean="0"/>
              <a:t> </a:t>
            </a:r>
            <a:r>
              <a:rPr lang="en-US" dirty="0" err="1" smtClean="0"/>
              <a:t>empirica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caderea</a:t>
            </a:r>
            <a:r>
              <a:rPr lang="en-US" dirty="0" smtClean="0"/>
              <a:t> de potential </a:t>
            </a:r>
            <a:r>
              <a:rPr lang="en-US" dirty="0" err="1" smtClean="0"/>
              <a:t>va</a:t>
            </a:r>
            <a:r>
              <a:rPr lang="en-US" dirty="0" smtClean="0"/>
              <a:t> fi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o-R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619" y="3344604"/>
            <a:ext cx="4159279" cy="759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579" y="4850674"/>
            <a:ext cx="4172411" cy="90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0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8131"/>
          </a:xfrm>
        </p:spPr>
        <p:txBody>
          <a:bodyPr/>
          <a:lstStyle/>
          <a:p>
            <a:r>
              <a:rPr lang="en-US" dirty="0" err="1" smtClean="0"/>
              <a:t>Analiza</a:t>
            </a:r>
            <a:r>
              <a:rPr lang="en-US" dirty="0" smtClean="0"/>
              <a:t> </a:t>
            </a:r>
            <a:r>
              <a:rPr lang="en-US" dirty="0" err="1" smtClean="0"/>
              <a:t>echilibrului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step- </a:t>
            </a:r>
            <a:r>
              <a:rPr lang="en-US" dirty="0" err="1" smtClean="0"/>
              <a:t>jonctiune</a:t>
            </a:r>
            <a:endParaRPr lang="ro-R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944" y="1036345"/>
            <a:ext cx="3381154" cy="5738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543" y="1318438"/>
            <a:ext cx="5418152" cy="529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93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811" y="322729"/>
            <a:ext cx="6598023" cy="6347012"/>
          </a:xfrm>
        </p:spPr>
        <p:txBody>
          <a:bodyPr/>
          <a:lstStyle/>
          <a:p>
            <a:r>
              <a:rPr lang="en-US" dirty="0" err="1" smtClean="0"/>
              <a:t>Extensia</a:t>
            </a:r>
            <a:r>
              <a:rPr lang="en-US" dirty="0" smtClean="0"/>
              <a:t> </a:t>
            </a:r>
            <a:r>
              <a:rPr lang="en-US" dirty="0" err="1" smtClean="0"/>
              <a:t>stratului</a:t>
            </a:r>
            <a:r>
              <a:rPr lang="en-US" dirty="0" smtClean="0"/>
              <a:t> n mare: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Extensia</a:t>
            </a:r>
            <a:r>
              <a:rPr lang="en-US" dirty="0" smtClean="0"/>
              <a:t> </a:t>
            </a:r>
            <a:r>
              <a:rPr lang="en-US" dirty="0" err="1" smtClean="0"/>
              <a:t>stratului</a:t>
            </a:r>
            <a:r>
              <a:rPr lang="en-US" dirty="0" smtClean="0"/>
              <a:t> n – mica: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Expresia</a:t>
            </a:r>
            <a:r>
              <a:rPr lang="en-US" dirty="0" smtClean="0"/>
              <a:t> </a:t>
            </a:r>
            <a:r>
              <a:rPr lang="en-US" dirty="0" err="1" smtClean="0"/>
              <a:t>finala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tensiunea</a:t>
            </a:r>
            <a:r>
              <a:rPr lang="en-US" dirty="0" smtClean="0"/>
              <a:t> de </a:t>
            </a:r>
            <a:r>
              <a:rPr lang="en-US" dirty="0" err="1" smtClean="0"/>
              <a:t>trecere</a:t>
            </a:r>
            <a:r>
              <a:rPr lang="en-US" dirty="0" smtClean="0"/>
              <a:t> (punch through voltage) </a:t>
            </a:r>
            <a:r>
              <a:rPr lang="en-US" b="1" dirty="0" err="1" smtClean="0"/>
              <a:t>V</a:t>
            </a:r>
            <a:r>
              <a:rPr lang="en-US" b="1" baseline="-25000" dirty="0" err="1" smtClean="0"/>
              <a:t>p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42" y="777929"/>
            <a:ext cx="4519440" cy="5701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556" y="855394"/>
            <a:ext cx="2633668" cy="964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763" y="2528047"/>
            <a:ext cx="4229454" cy="968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8882" y="4628132"/>
            <a:ext cx="3648859" cy="137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85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(4) </a:t>
            </a:r>
            <a:r>
              <a:rPr lang="en-US" dirty="0" err="1" smtClean="0"/>
              <a:t>Analiza</a:t>
            </a:r>
            <a:r>
              <a:rPr lang="en-US" dirty="0" smtClean="0"/>
              <a:t> </a:t>
            </a:r>
            <a:r>
              <a:rPr lang="en-US" dirty="0" err="1" smtClean="0"/>
              <a:t>diodei</a:t>
            </a:r>
            <a:r>
              <a:rPr lang="en-US" dirty="0" smtClean="0"/>
              <a:t> la </a:t>
            </a:r>
            <a:r>
              <a:rPr lang="en-US" dirty="0" err="1" smtClean="0"/>
              <a:t>comutare</a:t>
            </a:r>
            <a:r>
              <a:rPr lang="en-US" dirty="0" smtClean="0"/>
              <a:t> la CA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(a) </a:t>
            </a:r>
            <a:r>
              <a:rPr lang="en-US" b="1" dirty="0" err="1" smtClean="0">
                <a:solidFill>
                  <a:srgbClr val="FF0000"/>
                </a:solidFill>
              </a:rPr>
              <a:t>capacitatea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difuzie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circuitul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echivalent</a:t>
            </a:r>
            <a:r>
              <a:rPr lang="en-US" b="1" dirty="0" smtClean="0">
                <a:solidFill>
                  <a:srgbClr val="FF0000"/>
                </a:solidFill>
              </a:rPr>
              <a:t> la </a:t>
            </a:r>
            <a:r>
              <a:rPr lang="en-US" b="1" dirty="0" err="1" smtClean="0">
                <a:solidFill>
                  <a:srgbClr val="FF0000"/>
                </a:solidFill>
              </a:rPr>
              <a:t>semnal</a:t>
            </a:r>
            <a:r>
              <a:rPr lang="en-US" b="1" dirty="0" smtClean="0">
                <a:solidFill>
                  <a:srgbClr val="FF0000"/>
                </a:solidFill>
              </a:rPr>
              <a:t> mic</a:t>
            </a:r>
          </a:p>
          <a:p>
            <a:pPr marL="0" indent="0">
              <a:buNone/>
            </a:pPr>
            <a:r>
              <a:rPr lang="en-US" dirty="0" err="1" smtClean="0"/>
              <a:t>Aceasta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capacitatea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se </a:t>
            </a:r>
            <a:r>
              <a:rPr lang="en-US" dirty="0" err="1" smtClean="0"/>
              <a:t>refera</a:t>
            </a:r>
            <a:r>
              <a:rPr lang="en-US" dirty="0" smtClean="0"/>
              <a:t> la </a:t>
            </a:r>
            <a:r>
              <a:rPr lang="en-US" dirty="0" err="1" smtClean="0"/>
              <a:t>modificarea</a:t>
            </a:r>
            <a:r>
              <a:rPr lang="en-US" dirty="0" smtClean="0"/>
              <a:t> </a:t>
            </a:r>
            <a:r>
              <a:rPr lang="en-US" dirty="0" err="1" smtClean="0"/>
              <a:t>purtatorilor</a:t>
            </a:r>
            <a:r>
              <a:rPr lang="en-US" dirty="0" smtClean="0"/>
              <a:t> </a:t>
            </a:r>
            <a:r>
              <a:rPr lang="en-US" dirty="0" err="1" smtClean="0"/>
              <a:t>minoritari</a:t>
            </a:r>
            <a:r>
              <a:rPr lang="en-US" dirty="0" smtClean="0"/>
              <a:t>. Este </a:t>
            </a:r>
            <a:r>
              <a:rPr lang="en-US" dirty="0" err="1" smtClean="0"/>
              <a:t>importanta</a:t>
            </a:r>
            <a:r>
              <a:rPr lang="en-US" dirty="0" smtClean="0"/>
              <a:t> (</a:t>
            </a:r>
            <a:r>
              <a:rPr lang="en-US" dirty="0" err="1" smtClean="0"/>
              <a:t>daca</a:t>
            </a:r>
            <a:r>
              <a:rPr lang="en-US" dirty="0" smtClean="0"/>
              <a:t> </a:t>
            </a:r>
            <a:r>
              <a:rPr lang="en-US" dirty="0" err="1" smtClean="0"/>
              <a:t>devin</a:t>
            </a:r>
            <a:r>
              <a:rPr lang="en-US" dirty="0" smtClean="0"/>
              <a:t> dominant) la </a:t>
            </a:r>
            <a:r>
              <a:rPr lang="en-US" dirty="0" err="1" smtClean="0"/>
              <a:t>polarizare</a:t>
            </a:r>
            <a:r>
              <a:rPr lang="en-US" dirty="0" smtClean="0"/>
              <a:t> </a:t>
            </a:r>
            <a:r>
              <a:rPr lang="en-US" dirty="0" err="1" smtClean="0"/>
              <a:t>directa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Capacitatea</a:t>
            </a:r>
            <a:r>
              <a:rPr lang="en-US" dirty="0" smtClean="0"/>
              <a:t> de </a:t>
            </a:r>
            <a:r>
              <a:rPr lang="en-US" dirty="0" err="1" smtClean="0"/>
              <a:t>difuzie</a:t>
            </a:r>
            <a:r>
              <a:rPr lang="en-US" dirty="0" smtClean="0"/>
              <a:t> se </a:t>
            </a:r>
            <a:r>
              <a:rPr lang="en-US" dirty="0" err="1" smtClean="0"/>
              <a:t>calcula</a:t>
            </a:r>
            <a:r>
              <a:rPr lang="en-US" dirty="0" smtClean="0"/>
              <a:t> din </a:t>
            </a:r>
            <a:r>
              <a:rPr lang="en-US" dirty="0" err="1" smtClean="0"/>
              <a:t>impedanta</a:t>
            </a:r>
            <a:r>
              <a:rPr lang="en-US" dirty="0" smtClean="0"/>
              <a:t> </a:t>
            </a:r>
            <a:r>
              <a:rPr lang="en-US" dirty="0" err="1" smtClean="0"/>
              <a:t>dispozitivului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ecuatia</a:t>
            </a:r>
            <a:r>
              <a:rPr lang="en-US" dirty="0" smtClean="0"/>
              <a:t> </a:t>
            </a:r>
            <a:r>
              <a:rPr lang="en-US" dirty="0" err="1" smtClean="0"/>
              <a:t>continuitatii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purtatori</a:t>
            </a:r>
            <a:r>
              <a:rPr lang="en-US" dirty="0" smtClean="0"/>
              <a:t> </a:t>
            </a:r>
            <a:r>
              <a:rPr lang="en-US" dirty="0" err="1" smtClean="0"/>
              <a:t>minoritari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La </a:t>
            </a:r>
            <a:r>
              <a:rPr lang="en-US" dirty="0" err="1" smtClean="0"/>
              <a:t>aplicarea</a:t>
            </a:r>
            <a:r>
              <a:rPr lang="en-US" dirty="0" smtClean="0"/>
              <a:t> </a:t>
            </a:r>
            <a:r>
              <a:rPr lang="en-US" dirty="0" err="1" smtClean="0"/>
              <a:t>tensiunii</a:t>
            </a:r>
            <a:r>
              <a:rPr lang="en-US" dirty="0" smtClean="0"/>
              <a:t>, </a:t>
            </a:r>
            <a:r>
              <a:rPr lang="en-US" dirty="0" err="1" smtClean="0"/>
              <a:t>curentul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solutia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excesul</a:t>
            </a:r>
            <a:r>
              <a:rPr lang="en-US" dirty="0" smtClean="0"/>
              <a:t> </a:t>
            </a:r>
            <a:r>
              <a:rPr lang="en-US" dirty="0" err="1" smtClean="0"/>
              <a:t>purtatorilor</a:t>
            </a:r>
            <a:r>
              <a:rPr lang="en-US" dirty="0" smtClean="0"/>
              <a:t> </a:t>
            </a:r>
            <a:r>
              <a:rPr lang="el-GR" b="1" dirty="0" smtClean="0"/>
              <a:t>Δ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n</a:t>
            </a:r>
            <a:r>
              <a:rPr lang="en-US" dirty="0" smtClean="0"/>
              <a:t>: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429" y="4177449"/>
            <a:ext cx="3027018" cy="856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830" y="5737413"/>
            <a:ext cx="9914970" cy="101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59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/>
          <a:lstStyle/>
          <a:p>
            <a:r>
              <a:rPr lang="en-US" dirty="0" err="1" smtClean="0"/>
              <a:t>Ecuatia</a:t>
            </a:r>
            <a:r>
              <a:rPr lang="en-US" dirty="0" smtClean="0"/>
              <a:t> </a:t>
            </a:r>
            <a:r>
              <a:rPr lang="en-US" dirty="0" err="1" smtClean="0"/>
              <a:t>pentu</a:t>
            </a:r>
            <a:r>
              <a:rPr lang="en-US" dirty="0" smtClean="0"/>
              <a:t> </a:t>
            </a:r>
            <a:r>
              <a:rPr lang="en-US" b="1" dirty="0" smtClean="0"/>
              <a:t>p</a:t>
            </a:r>
            <a:r>
              <a:rPr lang="en-US" b="1" baseline="-25000" dirty="0" smtClean="0"/>
              <a:t>n1</a:t>
            </a:r>
            <a:r>
              <a:rPr lang="en-US" b="1" dirty="0" smtClean="0"/>
              <a:t>(x)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Conditiile</a:t>
            </a:r>
            <a:r>
              <a:rPr lang="en-US" dirty="0" smtClean="0"/>
              <a:t> de </a:t>
            </a:r>
            <a:r>
              <a:rPr lang="en-US" dirty="0" err="1" smtClean="0"/>
              <a:t>limita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Expresia</a:t>
            </a:r>
            <a:r>
              <a:rPr lang="en-US" dirty="0" smtClean="0"/>
              <a:t> </a:t>
            </a:r>
            <a:r>
              <a:rPr lang="en-US" dirty="0" err="1" smtClean="0"/>
              <a:t>finala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b="1" dirty="0" smtClean="0"/>
              <a:t>p</a:t>
            </a:r>
            <a:r>
              <a:rPr lang="en-US" b="1" baseline="-25000" dirty="0" smtClean="0"/>
              <a:t>n1</a:t>
            </a:r>
            <a:r>
              <a:rPr lang="en-US" b="1" dirty="0" smtClean="0"/>
              <a:t>(x)</a:t>
            </a:r>
            <a:endParaRPr lang="ro-RO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264" y="448235"/>
            <a:ext cx="6490536" cy="1103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859" y="2300686"/>
            <a:ext cx="8555713" cy="1563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634" y="4868031"/>
            <a:ext cx="6293595" cy="14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91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4446"/>
            <a:ext cx="10515600" cy="6257365"/>
          </a:xfrm>
        </p:spPr>
        <p:txBody>
          <a:bodyPr/>
          <a:lstStyle/>
          <a:p>
            <a:r>
              <a:rPr lang="en-US" dirty="0" smtClean="0"/>
              <a:t>Curentul </a:t>
            </a:r>
            <a:r>
              <a:rPr lang="en-US" dirty="0" err="1" smtClean="0"/>
              <a:t>golurilor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cazul</a:t>
            </a:r>
            <a:r>
              <a:rPr lang="en-US" dirty="0" smtClean="0"/>
              <a:t> de </a:t>
            </a:r>
            <a:r>
              <a:rPr lang="en-US" dirty="0" err="1" smtClean="0"/>
              <a:t>semnal</a:t>
            </a:r>
            <a:r>
              <a:rPr lang="en-US" dirty="0" smtClean="0"/>
              <a:t> mic: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Limita</a:t>
            </a:r>
            <a:r>
              <a:rPr lang="en-US" dirty="0" smtClean="0"/>
              <a:t> </a:t>
            </a:r>
            <a:r>
              <a:rPr lang="en-US" dirty="0" err="1" smtClean="0"/>
              <a:t>frecventei</a:t>
            </a:r>
            <a:r>
              <a:rPr lang="en-US" dirty="0" smtClean="0"/>
              <a:t> de </a:t>
            </a:r>
            <a:r>
              <a:rPr lang="en-US" dirty="0" err="1" smtClean="0"/>
              <a:t>jos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admitanta</a:t>
            </a:r>
            <a:r>
              <a:rPr lang="en-US" dirty="0" smtClean="0"/>
              <a:t> </a:t>
            </a:r>
            <a:r>
              <a:rPr lang="en-US" b="1" dirty="0" smtClean="0"/>
              <a:t>Y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Constanta </a:t>
            </a:r>
            <a:r>
              <a:rPr lang="en-US" b="1" dirty="0" smtClean="0"/>
              <a:t>RC</a:t>
            </a:r>
            <a:r>
              <a:rPr lang="en-US" dirty="0" smtClean="0"/>
              <a:t>: </a:t>
            </a:r>
          </a:p>
          <a:p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765" y="1111624"/>
            <a:ext cx="6825876" cy="758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127" y="2811726"/>
            <a:ext cx="7019742" cy="2316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127" y="5630214"/>
            <a:ext cx="7602756" cy="87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04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Circuitul</a:t>
            </a:r>
            <a:r>
              <a:rPr lang="en-US" dirty="0" smtClean="0"/>
              <a:t> </a:t>
            </a:r>
            <a:r>
              <a:rPr lang="en-US" dirty="0" err="1" smtClean="0"/>
              <a:t>echivalent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model </a:t>
            </a:r>
            <a:r>
              <a:rPr lang="en-US" dirty="0" err="1" smtClean="0"/>
              <a:t>si</a:t>
            </a:r>
            <a:r>
              <a:rPr lang="en-US" dirty="0" smtClean="0"/>
              <a:t> la </a:t>
            </a:r>
            <a:r>
              <a:rPr lang="en-US" dirty="0" err="1" smtClean="0"/>
              <a:t>polarizare</a:t>
            </a:r>
            <a:r>
              <a:rPr lang="en-US" dirty="0" smtClean="0"/>
              <a:t> </a:t>
            </a:r>
            <a:r>
              <a:rPr lang="en-US" dirty="0" err="1" smtClean="0"/>
              <a:t>directa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13412"/>
            <a:ext cx="10515600" cy="196355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si</a:t>
            </a:r>
            <a:r>
              <a:rPr lang="en-US" dirty="0" smtClean="0"/>
              <a:t> dependent de </a:t>
            </a:r>
            <a:r>
              <a:rPr lang="en-US" dirty="0" err="1" smtClean="0"/>
              <a:t>polarizare</a:t>
            </a:r>
            <a:r>
              <a:rPr lang="en-US" dirty="0" smtClean="0"/>
              <a:t> a </a:t>
            </a:r>
            <a:r>
              <a:rPr lang="en-US" dirty="0" err="1" smtClean="0"/>
              <a:t>capacitatii</a:t>
            </a:r>
            <a:r>
              <a:rPr lang="en-US" dirty="0" smtClean="0"/>
              <a:t>: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463" y="4213412"/>
            <a:ext cx="3240910" cy="2212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22" y="1107716"/>
            <a:ext cx="5764190" cy="296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90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54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(b) </a:t>
            </a:r>
            <a:r>
              <a:rPr lang="en-US" dirty="0" err="1" smtClean="0"/>
              <a:t>Comutarea</a:t>
            </a:r>
            <a:r>
              <a:rPr lang="en-US" dirty="0" smtClean="0"/>
              <a:t> </a:t>
            </a:r>
            <a:r>
              <a:rPr lang="en-US" dirty="0" err="1" smtClean="0"/>
              <a:t>diodei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1624"/>
            <a:ext cx="10515600" cy="5065339"/>
          </a:xfrm>
        </p:spPr>
        <p:txBody>
          <a:bodyPr/>
          <a:lstStyle/>
          <a:p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aplicarea</a:t>
            </a:r>
            <a:r>
              <a:rPr lang="en-US" dirty="0" smtClean="0"/>
              <a:t> ca </a:t>
            </a:r>
            <a:r>
              <a:rPr lang="en-US" dirty="0" err="1" smtClean="0"/>
              <a:t>comutare</a:t>
            </a:r>
            <a:r>
              <a:rPr lang="en-US" dirty="0" smtClean="0"/>
              <a:t> </a:t>
            </a:r>
            <a:r>
              <a:rPr lang="en-US" dirty="0" err="1" smtClean="0"/>
              <a:t>tranzitia</a:t>
            </a:r>
            <a:r>
              <a:rPr lang="en-US" dirty="0" smtClean="0"/>
              <a:t> de la </a:t>
            </a:r>
            <a:r>
              <a:rPr lang="en-US" dirty="0" err="1" smtClean="0"/>
              <a:t>polarizarea</a:t>
            </a:r>
            <a:r>
              <a:rPr lang="en-US" dirty="0" smtClean="0"/>
              <a:t> </a:t>
            </a:r>
            <a:r>
              <a:rPr lang="en-US" dirty="0" err="1" smtClean="0"/>
              <a:t>directa</a:t>
            </a:r>
            <a:r>
              <a:rPr lang="en-US" dirty="0" smtClean="0"/>
              <a:t> la </a:t>
            </a:r>
            <a:r>
              <a:rPr lang="en-US" dirty="0" err="1" smtClean="0"/>
              <a:t>polarizarea</a:t>
            </a:r>
            <a:r>
              <a:rPr lang="en-US" dirty="0" smtClean="0"/>
              <a:t> </a:t>
            </a:r>
            <a:r>
              <a:rPr lang="en-US" dirty="0" err="1" smtClean="0"/>
              <a:t>inversa</a:t>
            </a:r>
            <a:r>
              <a:rPr lang="en-US" dirty="0" smtClean="0"/>
              <a:t> </a:t>
            </a:r>
            <a:r>
              <a:rPr lang="en-US" dirty="0" err="1" smtClean="0"/>
              <a:t>poate</a:t>
            </a:r>
            <a:r>
              <a:rPr lang="en-US" dirty="0" smtClean="0"/>
              <a:t> fi </a:t>
            </a:r>
            <a:r>
              <a:rPr lang="en-US" dirty="0" err="1" smtClean="0"/>
              <a:t>rapida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Caracteristica</a:t>
            </a:r>
            <a:r>
              <a:rPr lang="en-US" dirty="0" smtClean="0"/>
              <a:t> </a:t>
            </a:r>
            <a:r>
              <a:rPr lang="en-US" dirty="0" err="1" smtClean="0"/>
              <a:t>diodei</a:t>
            </a:r>
            <a:r>
              <a:rPr lang="en-US" dirty="0" smtClean="0"/>
              <a:t>  la </a:t>
            </a:r>
            <a:r>
              <a:rPr lang="en-US" dirty="0" err="1" smtClean="0"/>
              <a:t>comutare</a:t>
            </a:r>
            <a:r>
              <a:rPr lang="en-US" dirty="0" smtClean="0"/>
              <a:t> </a:t>
            </a:r>
            <a:r>
              <a:rPr lang="en-US" dirty="0" err="1" smtClean="0"/>
              <a:t>poate</a:t>
            </a:r>
            <a:r>
              <a:rPr lang="en-US" dirty="0" smtClean="0"/>
              <a:t> fi </a:t>
            </a:r>
            <a:r>
              <a:rPr lang="en-US" dirty="0" err="1" smtClean="0"/>
              <a:t>obtinuta</a:t>
            </a:r>
            <a:r>
              <a:rPr lang="en-US" dirty="0" smtClean="0"/>
              <a:t> din </a:t>
            </a:r>
            <a:r>
              <a:rPr lang="en-US" dirty="0" err="1" smtClean="0"/>
              <a:t>ecuatia</a:t>
            </a:r>
            <a:r>
              <a:rPr lang="en-US" dirty="0" smtClean="0"/>
              <a:t> </a:t>
            </a:r>
            <a:r>
              <a:rPr lang="en-US" dirty="0" err="1" smtClean="0"/>
              <a:t>continuitatii</a:t>
            </a:r>
            <a:r>
              <a:rPr lang="en-US" dirty="0" smtClean="0"/>
              <a:t>:</a:t>
            </a:r>
          </a:p>
          <a:p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57" y="3128844"/>
            <a:ext cx="6828281" cy="28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18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Dioda</a:t>
            </a:r>
            <a:r>
              <a:rPr lang="en-US" dirty="0" smtClean="0"/>
              <a:t> </a:t>
            </a:r>
            <a:r>
              <a:rPr lang="en-US" dirty="0" err="1" smtClean="0"/>
              <a:t>comutata</a:t>
            </a:r>
            <a:r>
              <a:rPr lang="en-US" dirty="0" smtClean="0"/>
              <a:t> ON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43165" cy="4351338"/>
          </a:xfrm>
        </p:spPr>
        <p:txBody>
          <a:bodyPr/>
          <a:lstStyle/>
          <a:p>
            <a:r>
              <a:rPr lang="en-US" dirty="0" err="1" smtClean="0"/>
              <a:t>Pentru</a:t>
            </a:r>
            <a:r>
              <a:rPr lang="en-US" dirty="0" smtClean="0"/>
              <a:t> t &lt;0 </a:t>
            </a:r>
            <a:r>
              <a:rPr lang="en-US" dirty="0" err="1" smtClean="0"/>
              <a:t>comutatorul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deschis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excesul</a:t>
            </a:r>
            <a:r>
              <a:rPr lang="en-US" dirty="0" smtClean="0"/>
              <a:t> de </a:t>
            </a:r>
            <a:r>
              <a:rPr lang="en-US" dirty="0" err="1" smtClean="0"/>
              <a:t>goluri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La </a:t>
            </a:r>
            <a:r>
              <a:rPr lang="en-US" dirty="0" err="1" smtClean="0"/>
              <a:t>timpul</a:t>
            </a:r>
            <a:r>
              <a:rPr lang="en-US" dirty="0" smtClean="0"/>
              <a:t> t=0 </a:t>
            </a:r>
            <a:r>
              <a:rPr lang="en-US" dirty="0" err="1" smtClean="0"/>
              <a:t>comutatorul</a:t>
            </a:r>
            <a:r>
              <a:rPr lang="en-US" dirty="0" smtClean="0"/>
              <a:t> se </a:t>
            </a:r>
            <a:r>
              <a:rPr lang="en-US" dirty="0" err="1" smtClean="0"/>
              <a:t>inchide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conditiile</a:t>
            </a:r>
            <a:r>
              <a:rPr lang="en-US" dirty="0" smtClean="0"/>
              <a:t> </a:t>
            </a:r>
            <a:r>
              <a:rPr lang="en-US" dirty="0" err="1" smtClean="0"/>
              <a:t>limita</a:t>
            </a:r>
            <a:r>
              <a:rPr lang="en-US" dirty="0" smtClean="0"/>
              <a:t> de </a:t>
            </a:r>
            <a:r>
              <a:rPr lang="en-US" dirty="0" err="1" smtClean="0"/>
              <a:t>tranzitie</a:t>
            </a:r>
            <a:r>
              <a:rPr lang="en-US" dirty="0" smtClean="0"/>
              <a:t>  </a:t>
            </a:r>
            <a:r>
              <a:rPr lang="en-US" dirty="0" err="1" smtClean="0"/>
              <a:t>sunt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err="1" smtClean="0"/>
              <a:t>Expresia</a:t>
            </a:r>
            <a:r>
              <a:rPr lang="en-US" dirty="0" smtClean="0"/>
              <a:t> </a:t>
            </a:r>
            <a:r>
              <a:rPr lang="en-US" dirty="0" err="1" smtClean="0"/>
              <a:t>finala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excesul</a:t>
            </a:r>
            <a:r>
              <a:rPr lang="en-US" dirty="0" smtClean="0"/>
              <a:t> de </a:t>
            </a:r>
            <a:r>
              <a:rPr lang="en-US" dirty="0" err="1" smtClean="0"/>
              <a:t>goluri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: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550" y="2510117"/>
            <a:ext cx="3481815" cy="755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021" y="3950352"/>
            <a:ext cx="3433376" cy="611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840" y="5683624"/>
            <a:ext cx="6079606" cy="835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7524" y="94970"/>
            <a:ext cx="3934476" cy="360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0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Reprezentarea</a:t>
            </a:r>
            <a:r>
              <a:rPr lang="en-US" dirty="0" smtClean="0"/>
              <a:t> </a:t>
            </a:r>
            <a:r>
              <a:rPr lang="en-US" dirty="0" err="1" smtClean="0"/>
              <a:t>grafica</a:t>
            </a:r>
            <a:r>
              <a:rPr lang="en-US" dirty="0" smtClean="0"/>
              <a:t> a </a:t>
            </a:r>
            <a:r>
              <a:rPr lang="en-US" dirty="0" err="1" smtClean="0"/>
              <a:t>comutarii</a:t>
            </a:r>
            <a:r>
              <a:rPr lang="en-US" dirty="0" smtClean="0"/>
              <a:t> </a:t>
            </a:r>
            <a:r>
              <a:rPr lang="en-US" dirty="0" err="1" smtClean="0"/>
              <a:t>diodei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70" y="3869577"/>
            <a:ext cx="7678271" cy="680717"/>
          </a:xfrm>
        </p:spPr>
        <p:txBody>
          <a:bodyPr/>
          <a:lstStyle/>
          <a:p>
            <a:r>
              <a:rPr lang="en-US" dirty="0" err="1" smtClean="0"/>
              <a:t>Valoarea</a:t>
            </a:r>
            <a:r>
              <a:rPr lang="en-US" dirty="0" smtClean="0"/>
              <a:t> </a:t>
            </a:r>
            <a:r>
              <a:rPr lang="en-US" dirty="0" err="1" smtClean="0"/>
              <a:t>stationara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polarizarea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diode: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50295"/>
            <a:ext cx="7090462" cy="1761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519" y="1110372"/>
            <a:ext cx="7312558" cy="256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84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0640"/>
          </a:xfrm>
        </p:spPr>
        <p:txBody>
          <a:bodyPr/>
          <a:lstStyle/>
          <a:p>
            <a:r>
              <a:rPr lang="en-US" dirty="0" err="1" smtClean="0"/>
              <a:t>Dioda</a:t>
            </a:r>
            <a:r>
              <a:rPr lang="en-US" dirty="0" smtClean="0"/>
              <a:t> </a:t>
            </a:r>
            <a:r>
              <a:rPr lang="en-US" dirty="0" err="1" smtClean="0"/>
              <a:t>turn-OFF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9813"/>
            <a:ext cx="7140388" cy="5417857"/>
          </a:xfrm>
        </p:spPr>
        <p:txBody>
          <a:bodyPr/>
          <a:lstStyle/>
          <a:p>
            <a:r>
              <a:rPr lang="en-US" dirty="0" err="1" smtClean="0"/>
              <a:t>Pentru</a:t>
            </a:r>
            <a:r>
              <a:rPr lang="en-US" dirty="0" smtClean="0"/>
              <a:t> t &lt; 0 </a:t>
            </a:r>
            <a:r>
              <a:rPr lang="en-US" dirty="0" err="1" smtClean="0"/>
              <a:t>comutatorul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in </a:t>
            </a:r>
            <a:r>
              <a:rPr lang="en-US" dirty="0" err="1" smtClean="0"/>
              <a:t>pozitia</a:t>
            </a:r>
            <a:r>
              <a:rPr lang="en-US" dirty="0" smtClean="0"/>
              <a:t> 1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situatia</a:t>
            </a:r>
            <a:r>
              <a:rPr lang="en-US" dirty="0" smtClean="0"/>
              <a:t> </a:t>
            </a:r>
            <a:r>
              <a:rPr lang="en-US" dirty="0" err="1" smtClean="0"/>
              <a:t>stationara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data de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 t=0 </a:t>
            </a:r>
            <a:r>
              <a:rPr lang="en-US" dirty="0" err="1" smtClean="0"/>
              <a:t>comutatorul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mutat</a:t>
            </a:r>
            <a:r>
              <a:rPr lang="en-US" dirty="0" smtClean="0"/>
              <a:t> in </a:t>
            </a:r>
            <a:r>
              <a:rPr lang="en-US" dirty="0" err="1" smtClean="0"/>
              <a:t>pozitia</a:t>
            </a:r>
            <a:r>
              <a:rPr lang="en-US" dirty="0" smtClean="0"/>
              <a:t> 2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pina</a:t>
            </a:r>
            <a:r>
              <a:rPr lang="en-US" dirty="0" smtClean="0"/>
              <a:t> la t=t1 </a:t>
            </a:r>
            <a:r>
              <a:rPr lang="en-US" dirty="0" err="1" smtClean="0"/>
              <a:t>avem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Curentul </a:t>
            </a:r>
            <a:r>
              <a:rPr lang="en-US" dirty="0" err="1" smtClean="0"/>
              <a:t>prin</a:t>
            </a:r>
            <a:r>
              <a:rPr lang="en-US" dirty="0" smtClean="0"/>
              <a:t> diode </a:t>
            </a:r>
            <a:r>
              <a:rPr lang="en-US" dirty="0" err="1" smtClean="0"/>
              <a:t>pina</a:t>
            </a:r>
            <a:r>
              <a:rPr lang="en-US" dirty="0" smtClean="0"/>
              <a:t> la </a:t>
            </a:r>
            <a:r>
              <a:rPr lang="en-US" baseline="-25000" dirty="0" smtClean="0"/>
              <a:t>t=t1:</a:t>
            </a:r>
          </a:p>
          <a:p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532" y="2109221"/>
            <a:ext cx="1689903" cy="1033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619" y="4131840"/>
            <a:ext cx="3469852" cy="783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034" y="5855944"/>
            <a:ext cx="1805021" cy="831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8412" y="1269813"/>
            <a:ext cx="3671563" cy="342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227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2376"/>
            <a:ext cx="10869706" cy="6203577"/>
          </a:xfrm>
        </p:spPr>
        <p:txBody>
          <a:bodyPr/>
          <a:lstStyle/>
          <a:p>
            <a:r>
              <a:rPr lang="en-US" dirty="0" err="1" smtClean="0"/>
              <a:t>Rezolvarea</a:t>
            </a:r>
            <a:r>
              <a:rPr lang="en-US" dirty="0" smtClean="0"/>
              <a:t> </a:t>
            </a:r>
            <a:r>
              <a:rPr lang="en-US" dirty="0" err="1" smtClean="0"/>
              <a:t>precisa</a:t>
            </a:r>
            <a:r>
              <a:rPr lang="en-US" dirty="0" smtClean="0"/>
              <a:t> a </a:t>
            </a:r>
            <a:r>
              <a:rPr lang="en-US" dirty="0" err="1" smtClean="0"/>
              <a:t>acestei</a:t>
            </a:r>
            <a:r>
              <a:rPr lang="en-US" dirty="0" smtClean="0"/>
              <a:t> problem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determinarea</a:t>
            </a:r>
            <a:r>
              <a:rPr lang="en-US" dirty="0" smtClean="0"/>
              <a:t> </a:t>
            </a:r>
            <a:r>
              <a:rPr lang="en-US" dirty="0" err="1" smtClean="0"/>
              <a:t>timpului</a:t>
            </a:r>
            <a:r>
              <a:rPr lang="en-US" dirty="0" smtClean="0"/>
              <a:t> de </a:t>
            </a:r>
            <a:r>
              <a:rPr lang="en-US" dirty="0" err="1" smtClean="0"/>
              <a:t>comutare</a:t>
            </a:r>
            <a:r>
              <a:rPr lang="en-US" dirty="0" smtClean="0"/>
              <a:t> a </a:t>
            </a:r>
            <a:r>
              <a:rPr lang="en-US" dirty="0" err="1" smtClean="0"/>
              <a:t>diodei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dificil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Simplificarea</a:t>
            </a:r>
            <a:r>
              <a:rPr lang="en-US" dirty="0" smtClean="0"/>
              <a:t> </a:t>
            </a:r>
            <a:r>
              <a:rPr lang="en-US" dirty="0" err="1" smtClean="0"/>
              <a:t>solutiei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admiterea</a:t>
            </a:r>
            <a:r>
              <a:rPr lang="en-US" dirty="0" smtClean="0"/>
              <a:t> ca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b="1" baseline="-25000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constant </a:t>
            </a:r>
            <a:r>
              <a:rPr lang="en-US" dirty="0" err="1" smtClean="0"/>
              <a:t>peste</a:t>
            </a:r>
            <a:r>
              <a:rPr lang="en-US" dirty="0" smtClean="0"/>
              <a:t> </a:t>
            </a:r>
            <a:r>
              <a:rPr lang="en-US" dirty="0" err="1" smtClean="0"/>
              <a:t>timpul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Ecuatia</a:t>
            </a:r>
            <a:r>
              <a:rPr lang="en-US" dirty="0" smtClean="0"/>
              <a:t> </a:t>
            </a:r>
            <a:r>
              <a:rPr lang="en-US" dirty="0" err="1" smtClean="0"/>
              <a:t>diferentiala</a:t>
            </a:r>
            <a:r>
              <a:rPr lang="en-US" dirty="0" smtClean="0"/>
              <a:t> </a:t>
            </a:r>
            <a:r>
              <a:rPr lang="en-US" dirty="0" err="1" smtClean="0"/>
              <a:t>necesara</a:t>
            </a:r>
            <a:r>
              <a:rPr lang="en-US" dirty="0" smtClean="0"/>
              <a:t> de </a:t>
            </a:r>
            <a:r>
              <a:rPr lang="en-US" dirty="0" err="1" smtClean="0"/>
              <a:t>rezolvat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conditiile</a:t>
            </a:r>
            <a:r>
              <a:rPr lang="en-US" dirty="0" smtClean="0"/>
              <a:t> </a:t>
            </a:r>
            <a:r>
              <a:rPr lang="en-US" dirty="0" err="1" smtClean="0"/>
              <a:t>initiale</a:t>
            </a:r>
            <a:r>
              <a:rPr lang="en-US" dirty="0" smtClean="0"/>
              <a:t> </a:t>
            </a:r>
            <a:r>
              <a:rPr lang="en-US" dirty="0" err="1" smtClean="0"/>
              <a:t>fiind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ce</a:t>
            </a:r>
            <a:r>
              <a:rPr lang="en-US" dirty="0" smtClean="0"/>
              <a:t> ne da </a:t>
            </a:r>
            <a:r>
              <a:rPr lang="en-US" dirty="0" err="1" smtClean="0"/>
              <a:t>solutia</a:t>
            </a:r>
            <a:r>
              <a:rPr lang="en-US" dirty="0" smtClean="0"/>
              <a:t> </a:t>
            </a:r>
            <a:r>
              <a:rPr lang="en-US" dirty="0" err="1" smtClean="0"/>
              <a:t>finala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 </a:t>
            </a:r>
            <a:r>
              <a:rPr lang="en-US" dirty="0" err="1" smtClean="0"/>
              <a:t>timpul</a:t>
            </a:r>
            <a:r>
              <a:rPr lang="en-US" dirty="0" smtClean="0"/>
              <a:t> de </a:t>
            </a:r>
            <a:r>
              <a:rPr lang="en-US" dirty="0" err="1" smtClean="0"/>
              <a:t>comutare</a:t>
            </a:r>
            <a:r>
              <a:rPr lang="en-US" dirty="0" smtClean="0"/>
              <a:t> a </a:t>
            </a:r>
            <a:r>
              <a:rPr lang="en-US" dirty="0" err="1" smtClean="0"/>
              <a:t>diodei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fi: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660" y="2494633"/>
            <a:ext cx="6133316" cy="965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048" y="3846064"/>
            <a:ext cx="6211475" cy="794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424630"/>
            <a:ext cx="5096523" cy="109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4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307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Latimea</a:t>
            </a:r>
            <a:r>
              <a:rPr lang="en-US" dirty="0" smtClean="0"/>
              <a:t> </a:t>
            </a:r>
            <a:r>
              <a:rPr lang="en-US" dirty="0" err="1" smtClean="0"/>
              <a:t>regiunii</a:t>
            </a:r>
            <a:r>
              <a:rPr lang="en-US" dirty="0" smtClean="0"/>
              <a:t> </a:t>
            </a:r>
            <a:r>
              <a:rPr lang="en-US" dirty="0" err="1" smtClean="0"/>
              <a:t>saracite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8196"/>
            <a:ext cx="10515600" cy="4351338"/>
          </a:xfrm>
        </p:spPr>
        <p:txBody>
          <a:bodyPr/>
          <a:lstStyle/>
          <a:p>
            <a:r>
              <a:rPr lang="en-US" dirty="0" err="1" smtClean="0"/>
              <a:t>Rezolvam</a:t>
            </a:r>
            <a:r>
              <a:rPr lang="en-US" dirty="0" smtClean="0"/>
              <a:t> </a:t>
            </a:r>
            <a:r>
              <a:rPr lang="en-US" dirty="0" err="1" smtClean="0"/>
              <a:t>ecuatia</a:t>
            </a:r>
            <a:r>
              <a:rPr lang="en-US" dirty="0" smtClean="0"/>
              <a:t> Poisson </a:t>
            </a:r>
            <a:r>
              <a:rPr lang="en-US" dirty="0" err="1" smtClean="0"/>
              <a:t>utilizand</a:t>
            </a:r>
            <a:r>
              <a:rPr lang="en-US" dirty="0" smtClean="0"/>
              <a:t> </a:t>
            </a:r>
            <a:r>
              <a:rPr lang="en-US" dirty="0" err="1" smtClean="0"/>
              <a:t>aproximarea</a:t>
            </a:r>
            <a:r>
              <a:rPr lang="en-US" dirty="0" smtClean="0"/>
              <a:t> </a:t>
            </a:r>
            <a:r>
              <a:rPr lang="en-US" dirty="0" err="1" smtClean="0"/>
              <a:t>saracirii</a:t>
            </a:r>
            <a:r>
              <a:rPr lang="en-US" dirty="0" smtClean="0"/>
              <a:t> de </a:t>
            </a:r>
            <a:r>
              <a:rPr lang="en-US" dirty="0" err="1" smtClean="0"/>
              <a:t>sarcini</a:t>
            </a:r>
            <a:r>
              <a:rPr lang="en-US" dirty="0" smtClean="0"/>
              <a:t>, </a:t>
            </a:r>
            <a:r>
              <a:rPr lang="en-US" dirty="0" err="1" smtClean="0"/>
              <a:t>subiect</a:t>
            </a:r>
            <a:r>
              <a:rPr lang="en-US" dirty="0" smtClean="0"/>
              <a:t> a </a:t>
            </a:r>
            <a:r>
              <a:rPr lang="en-US" dirty="0" err="1" smtClean="0"/>
              <a:t>urmatoarelor</a:t>
            </a:r>
            <a:r>
              <a:rPr lang="en-US" dirty="0" smtClean="0"/>
              <a:t> </a:t>
            </a:r>
            <a:r>
              <a:rPr lang="en-US" dirty="0" err="1" smtClean="0"/>
              <a:t>conditii</a:t>
            </a:r>
            <a:r>
              <a:rPr lang="en-US" dirty="0" smtClean="0"/>
              <a:t> de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Utilizand</a:t>
            </a:r>
            <a:r>
              <a:rPr lang="en-US" dirty="0" smtClean="0"/>
              <a:t> </a:t>
            </a:r>
            <a:r>
              <a:rPr lang="en-US" dirty="0" err="1" smtClean="0"/>
              <a:t>continuitatea</a:t>
            </a:r>
            <a:r>
              <a:rPr lang="en-US" dirty="0" smtClean="0"/>
              <a:t> a </a:t>
            </a:r>
            <a:r>
              <a:rPr lang="en-US" dirty="0" err="1" smtClean="0"/>
              <a:t>doua</a:t>
            </a:r>
            <a:r>
              <a:rPr lang="en-US" dirty="0" smtClean="0"/>
              <a:t> </a:t>
            </a:r>
            <a:r>
              <a:rPr lang="en-US" dirty="0" err="1" smtClean="0"/>
              <a:t>solutii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cazul</a:t>
            </a:r>
            <a:r>
              <a:rPr lang="en-US" dirty="0" smtClean="0"/>
              <a:t> x=0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neutralitatii</a:t>
            </a:r>
            <a:r>
              <a:rPr lang="en-US" dirty="0" smtClean="0"/>
              <a:t> </a:t>
            </a:r>
            <a:r>
              <a:rPr lang="en-US" dirty="0" err="1" smtClean="0"/>
              <a:t>sarcinilor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obtinerea</a:t>
            </a:r>
            <a:r>
              <a:rPr lang="en-US" dirty="0" smtClean="0"/>
              <a:t> </a:t>
            </a:r>
            <a:r>
              <a:rPr lang="en-US" dirty="0" err="1" smtClean="0"/>
              <a:t>expresiei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regiunea</a:t>
            </a:r>
            <a:r>
              <a:rPr lang="en-US" dirty="0" smtClean="0"/>
              <a:t> </a:t>
            </a:r>
            <a:r>
              <a:rPr lang="en-US" dirty="0" err="1" smtClean="0"/>
              <a:t>saracita</a:t>
            </a:r>
            <a:r>
              <a:rPr lang="en-US" dirty="0" smtClean="0"/>
              <a:t> cu </a:t>
            </a:r>
            <a:r>
              <a:rPr lang="en-US" dirty="0" err="1" smtClean="0"/>
              <a:t>latimea</a:t>
            </a:r>
            <a:r>
              <a:rPr lang="en-US" dirty="0" smtClean="0"/>
              <a:t> de W: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183" y="2021502"/>
            <a:ext cx="5471634" cy="1996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251" y="5154090"/>
            <a:ext cx="5372566" cy="11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10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Campul</a:t>
            </a:r>
            <a:r>
              <a:rPr lang="en-US" dirty="0" smtClean="0"/>
              <a:t> electric maxim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bariera</a:t>
            </a:r>
            <a:r>
              <a:rPr lang="en-US" dirty="0" smtClean="0"/>
              <a:t> </a:t>
            </a:r>
            <a:r>
              <a:rPr lang="en-US" dirty="0" err="1" smtClean="0"/>
              <a:t>metalurgica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err="1" smtClean="0"/>
              <a:t>Iar</a:t>
            </a:r>
            <a:r>
              <a:rPr lang="en-US" dirty="0" smtClean="0"/>
              <a:t> </a:t>
            </a:r>
            <a:r>
              <a:rPr lang="en-US" dirty="0" err="1" smtClean="0"/>
              <a:t>concentratia</a:t>
            </a:r>
            <a:r>
              <a:rPr lang="en-US" dirty="0" smtClean="0"/>
              <a:t> de </a:t>
            </a:r>
            <a:r>
              <a:rPr lang="en-US" dirty="0" err="1" smtClean="0"/>
              <a:t>purtatori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varia</a:t>
            </a:r>
            <a:r>
              <a:rPr lang="en-US" dirty="0" smtClean="0"/>
              <a:t> ca: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955" y="1825625"/>
            <a:ext cx="4054191" cy="746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700" y="3720892"/>
            <a:ext cx="7483398" cy="313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05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307" y="365125"/>
            <a:ext cx="10515600" cy="1325563"/>
          </a:xfrm>
        </p:spPr>
        <p:txBody>
          <a:bodyPr/>
          <a:lstStyle/>
          <a:p>
            <a:r>
              <a:rPr lang="en-US" dirty="0" err="1" smtClean="0"/>
              <a:t>exemplu</a:t>
            </a:r>
            <a:endParaRPr lang="ro-R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3751" y="365125"/>
            <a:ext cx="9428249" cy="563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82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Capacitatea</a:t>
            </a:r>
            <a:r>
              <a:rPr lang="en-US" dirty="0" smtClean="0"/>
              <a:t> </a:t>
            </a:r>
            <a:r>
              <a:rPr lang="en-US" dirty="0" err="1" smtClean="0"/>
              <a:t>regiunii</a:t>
            </a:r>
            <a:r>
              <a:rPr lang="en-US" dirty="0" smtClean="0"/>
              <a:t> </a:t>
            </a:r>
            <a:r>
              <a:rPr lang="en-US" dirty="0" err="1" smtClean="0"/>
              <a:t>saracite</a:t>
            </a:r>
            <a:r>
              <a:rPr lang="en-US" dirty="0" smtClean="0"/>
              <a:t>: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Consideram</a:t>
            </a:r>
            <a:r>
              <a:rPr lang="en-US" dirty="0" smtClean="0"/>
              <a:t> o p+ - n </a:t>
            </a:r>
            <a:r>
              <a:rPr lang="en-US" dirty="0" err="1" smtClean="0"/>
              <a:t>jonctiune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care:</a:t>
            </a:r>
            <a:endParaRPr lang="en-US" dirty="0"/>
          </a:p>
          <a:p>
            <a:r>
              <a:rPr lang="en-US" dirty="0" err="1" smtClean="0"/>
              <a:t>Regiunea</a:t>
            </a:r>
            <a:r>
              <a:rPr lang="en-US" dirty="0" smtClean="0"/>
              <a:t> </a:t>
            </a:r>
            <a:r>
              <a:rPr lang="en-US" dirty="0" err="1" smtClean="0"/>
              <a:t>saracita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forma o capacitate calculate ca: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773" y="1467293"/>
            <a:ext cx="3383595" cy="1082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896" y="2972740"/>
            <a:ext cx="7384708" cy="1025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896" y="4269577"/>
            <a:ext cx="7201524" cy="25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0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Analiza</a:t>
            </a:r>
            <a:r>
              <a:rPr lang="en-US" dirty="0" smtClean="0"/>
              <a:t> </a:t>
            </a:r>
            <a:r>
              <a:rPr lang="en-US" dirty="0" err="1" smtClean="0"/>
              <a:t>echilibrului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p-n </a:t>
            </a:r>
            <a:r>
              <a:rPr lang="en-US" dirty="0" err="1" smtClean="0"/>
              <a:t>jonctiune</a:t>
            </a:r>
            <a:r>
              <a:rPr lang="en-US" dirty="0" smtClean="0"/>
              <a:t> cu gradient </a:t>
            </a:r>
            <a:r>
              <a:rPr lang="en-US" dirty="0" err="1" smtClean="0"/>
              <a:t>liniar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 err="1" smtClean="0"/>
              <a:t>Latimea</a:t>
            </a:r>
            <a:r>
              <a:rPr lang="en-US" dirty="0" smtClean="0"/>
              <a:t> </a:t>
            </a:r>
            <a:r>
              <a:rPr lang="en-US" dirty="0" err="1" smtClean="0"/>
              <a:t>regiunii</a:t>
            </a:r>
            <a:r>
              <a:rPr lang="en-US" dirty="0" smtClean="0"/>
              <a:t> </a:t>
            </a:r>
            <a:r>
              <a:rPr lang="en-US" dirty="0" err="1" smtClean="0"/>
              <a:t>saracite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err="1" smtClean="0"/>
              <a:t>Cimpul</a:t>
            </a:r>
            <a:r>
              <a:rPr lang="en-US" dirty="0" smtClean="0"/>
              <a:t> electric maxim:</a:t>
            </a:r>
          </a:p>
          <a:p>
            <a:endParaRPr lang="en-US" dirty="0"/>
          </a:p>
          <a:p>
            <a:r>
              <a:rPr lang="en-US" dirty="0" err="1" smtClean="0"/>
              <a:t>Capacitatea</a:t>
            </a:r>
            <a:r>
              <a:rPr lang="en-US" dirty="0" smtClean="0"/>
              <a:t> </a:t>
            </a:r>
            <a:r>
              <a:rPr lang="en-US" dirty="0" err="1" smtClean="0"/>
              <a:t>regiunii</a:t>
            </a:r>
            <a:r>
              <a:rPr lang="en-US" dirty="0" smtClean="0"/>
              <a:t> </a:t>
            </a:r>
            <a:r>
              <a:rPr lang="en-US" dirty="0" err="1" smtClean="0"/>
              <a:t>saracite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Daca</a:t>
            </a:r>
            <a:r>
              <a:rPr lang="en-US" dirty="0" smtClean="0"/>
              <a:t> </a:t>
            </a:r>
            <a:r>
              <a:rPr lang="en-US" dirty="0" err="1" smtClean="0"/>
              <a:t>utilizam</a:t>
            </a:r>
            <a:r>
              <a:rPr lang="en-US" dirty="0" smtClean="0"/>
              <a:t> </a:t>
            </a:r>
            <a:r>
              <a:rPr lang="en-US" dirty="0" err="1" smtClean="0"/>
              <a:t>valoarea</a:t>
            </a:r>
            <a:r>
              <a:rPr lang="en-US" dirty="0" smtClean="0"/>
              <a:t> </a:t>
            </a:r>
            <a:r>
              <a:rPr lang="en-US" dirty="0" err="1" smtClean="0"/>
              <a:t>gradientului</a:t>
            </a:r>
            <a:r>
              <a:rPr lang="en-US" dirty="0" smtClean="0"/>
              <a:t> de potential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O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calculam</a:t>
            </a:r>
            <a:r>
              <a:rPr lang="en-US" dirty="0" smtClean="0"/>
              <a:t> </a:t>
            </a:r>
            <a:r>
              <a:rPr lang="en-US" dirty="0" err="1" smtClean="0"/>
              <a:t>capacitatea</a:t>
            </a:r>
            <a:r>
              <a:rPr lang="en-US" dirty="0" smtClean="0"/>
              <a:t> </a:t>
            </a:r>
            <a:r>
              <a:rPr lang="en-US" dirty="0" err="1" smtClean="0"/>
              <a:t>mult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precis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909" y="1396151"/>
            <a:ext cx="4198497" cy="1202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961" y="2598449"/>
            <a:ext cx="2502077" cy="962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038" y="3191522"/>
            <a:ext cx="2605036" cy="1008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494" y="4199925"/>
            <a:ext cx="3464572" cy="111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7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307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Caracteristica</a:t>
            </a:r>
            <a:r>
              <a:rPr lang="en-US" dirty="0" smtClean="0"/>
              <a:t> I-U </a:t>
            </a:r>
            <a:r>
              <a:rPr lang="en-US" dirty="0" err="1" smtClean="0"/>
              <a:t>ideala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7672"/>
            <a:ext cx="121920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Consideram</a:t>
            </a:r>
            <a:r>
              <a:rPr lang="en-US" dirty="0" smtClean="0"/>
              <a:t>&gt; </a:t>
            </a:r>
          </a:p>
          <a:p>
            <a:pPr marL="0" indent="0">
              <a:buNone/>
            </a:pPr>
            <a:r>
              <a:rPr lang="en-US" dirty="0" err="1" smtClean="0"/>
              <a:t>profil</a:t>
            </a:r>
            <a:r>
              <a:rPr lang="en-US" dirty="0" smtClean="0"/>
              <a:t> abrupt la granite </a:t>
            </a:r>
            <a:r>
              <a:rPr lang="en-US" dirty="0" err="1" smtClean="0"/>
              <a:t>energetica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Nivel</a:t>
            </a:r>
            <a:r>
              <a:rPr lang="en-US" dirty="0" smtClean="0"/>
              <a:t> de </a:t>
            </a:r>
            <a:r>
              <a:rPr lang="en-US" dirty="0" err="1" smtClean="0"/>
              <a:t>injectie</a:t>
            </a:r>
            <a:r>
              <a:rPr lang="en-US" dirty="0" smtClean="0"/>
              <a:t> slab (</a:t>
            </a:r>
            <a:r>
              <a:rPr lang="en-US" dirty="0" err="1" smtClean="0"/>
              <a:t>injectarea</a:t>
            </a:r>
            <a:r>
              <a:rPr lang="en-US" dirty="0" smtClean="0"/>
              <a:t> </a:t>
            </a:r>
            <a:r>
              <a:rPr lang="en-US" dirty="0" err="1" smtClean="0"/>
              <a:t>celor</a:t>
            </a:r>
            <a:r>
              <a:rPr lang="en-US" dirty="0" smtClean="0"/>
              <a:t> </a:t>
            </a:r>
            <a:r>
              <a:rPr lang="en-US" dirty="0" err="1" smtClean="0"/>
              <a:t>minoritari</a:t>
            </a:r>
            <a:r>
              <a:rPr lang="en-US" dirty="0" smtClean="0"/>
              <a:t> </a:t>
            </a:r>
            <a:r>
              <a:rPr lang="en-US" dirty="0" err="1" smtClean="0"/>
              <a:t>mult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mic ca </a:t>
            </a:r>
            <a:r>
              <a:rPr lang="en-US" dirty="0" err="1" smtClean="0"/>
              <a:t>celor</a:t>
            </a:r>
            <a:r>
              <a:rPr lang="en-US" dirty="0" smtClean="0"/>
              <a:t> </a:t>
            </a:r>
            <a:r>
              <a:rPr lang="en-US" dirty="0" err="1" smtClean="0"/>
              <a:t>majoritari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Nu </a:t>
            </a:r>
            <a:r>
              <a:rPr lang="en-US" dirty="0" err="1" smtClean="0"/>
              <a:t>exista</a:t>
            </a:r>
            <a:r>
              <a:rPr lang="en-US" dirty="0" smtClean="0"/>
              <a:t> </a:t>
            </a:r>
            <a:r>
              <a:rPr lang="en-US" dirty="0" err="1" smtClean="0"/>
              <a:t>generare-recombinare</a:t>
            </a:r>
            <a:r>
              <a:rPr lang="en-US" dirty="0" smtClean="0"/>
              <a:t> in </a:t>
            </a:r>
            <a:r>
              <a:rPr lang="en-US" dirty="0" err="1" smtClean="0"/>
              <a:t>regiunea</a:t>
            </a:r>
            <a:r>
              <a:rPr lang="en-US" dirty="0" smtClean="0"/>
              <a:t> </a:t>
            </a:r>
            <a:r>
              <a:rPr lang="en-US" dirty="0" err="1" smtClean="0"/>
              <a:t>saracita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156" y="3338623"/>
            <a:ext cx="8912705" cy="351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96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1122</Words>
  <Application>Microsoft Office PowerPoint</Application>
  <PresentationFormat>Widescreen</PresentationFormat>
  <Paragraphs>221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p- n jonctiunea  Recapitulare</vt:lpstr>
      <vt:lpstr>PowerPoint Presentation</vt:lpstr>
      <vt:lpstr>Analiza echilibrului pentru step- jonctiune</vt:lpstr>
      <vt:lpstr>Latimea regiunii saracite</vt:lpstr>
      <vt:lpstr>Campul electric maxim</vt:lpstr>
      <vt:lpstr>exemplu</vt:lpstr>
      <vt:lpstr>Capacitatea regiunii saracite:</vt:lpstr>
      <vt:lpstr>Analiza echilibrului pentru p-n jonctiune cu gradient liniar</vt:lpstr>
      <vt:lpstr>Caracteristica I-U ideala</vt:lpstr>
      <vt:lpstr>Regiunea quazineutra</vt:lpstr>
      <vt:lpstr>PowerPoint Presentation</vt:lpstr>
      <vt:lpstr>Densitatea totala a curentului:</vt:lpstr>
      <vt:lpstr>Originea fluxurilor de curenti</vt:lpstr>
      <vt:lpstr>Curentul de purtatori majoritari</vt:lpstr>
      <vt:lpstr>3 Limitari ale modelului Shockley</vt:lpstr>
      <vt:lpstr>Conditiile de polarizare inversa</vt:lpstr>
      <vt:lpstr>PowerPoint Presentation</vt:lpstr>
      <vt:lpstr>Conditia polarizarii directe</vt:lpstr>
      <vt:lpstr>PowerPoint Presentation</vt:lpstr>
      <vt:lpstr>Care este Importanta recombinarii?</vt:lpstr>
      <vt:lpstr>2) Efectul rezistentei serie datorita caderii de tensiune in regiunea quazineutra </vt:lpstr>
      <vt:lpstr>Tunneling breakdown</vt:lpstr>
      <vt:lpstr>Dar la polarizarea inversa?</vt:lpstr>
      <vt:lpstr>Avalanche breakdown</vt:lpstr>
      <vt:lpstr>Mecanismul de avalansa</vt:lpstr>
      <vt:lpstr>Descrierea procesului de avalansa</vt:lpstr>
      <vt:lpstr>PowerPoint Presentation</vt:lpstr>
      <vt:lpstr>Cazuri de limitare</vt:lpstr>
      <vt:lpstr>(3) Breakdown voltage</vt:lpstr>
      <vt:lpstr>PowerPoint Presentation</vt:lpstr>
      <vt:lpstr>(4) Analiza diodei la comutare la CA</vt:lpstr>
      <vt:lpstr>PowerPoint Presentation</vt:lpstr>
      <vt:lpstr>PowerPoint Presentation</vt:lpstr>
      <vt:lpstr>Circuitul echivalent pentru model si la polarizare directa</vt:lpstr>
      <vt:lpstr>(b) Comutarea diodei</vt:lpstr>
      <vt:lpstr>Dioda comutata ON</vt:lpstr>
      <vt:lpstr>Reprezentarea grafica a comutarii diodei</vt:lpstr>
      <vt:lpstr>Dioda turn-OFF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p- n jonctiunea  Recapitulare</dc:title>
  <dc:creator>Microsoft account</dc:creator>
  <cp:lastModifiedBy>Microsoft account</cp:lastModifiedBy>
  <cp:revision>19</cp:revision>
  <dcterms:created xsi:type="dcterms:W3CDTF">2022-02-19T20:16:22Z</dcterms:created>
  <dcterms:modified xsi:type="dcterms:W3CDTF">2022-02-20T10:15:31Z</dcterms:modified>
</cp:coreProperties>
</file>