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</p:sldIdLst>
  <p:sldSz cy="5143500" cx="9144000"/>
  <p:notesSz cx="6858000" cy="9144000"/>
  <p:embeddedFontLst>
    <p:embeddedFont>
      <p:font typeface="EB Garamond"/>
      <p:regular r:id="rId26"/>
      <p:bold r:id="rId27"/>
      <p:italic r:id="rId28"/>
      <p:boldItalic r:id="rId29"/>
    </p:embeddedFont>
    <p:embeddedFont>
      <p:font typeface="PT Sans"/>
      <p:regular r:id="rId30"/>
      <p:bold r:id="rId31"/>
      <p:italic r:id="rId32"/>
      <p:boldItalic r:id="rId3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EBGaramond-regular.fntdata"/><Relationship Id="rId25" Type="http://schemas.openxmlformats.org/officeDocument/2006/relationships/slide" Target="slides/slide20.xml"/><Relationship Id="rId28" Type="http://schemas.openxmlformats.org/officeDocument/2006/relationships/font" Target="fonts/EBGaramond-italic.fntdata"/><Relationship Id="rId27" Type="http://schemas.openxmlformats.org/officeDocument/2006/relationships/font" Target="fonts/EBGaramond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EBGaramond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PTSans-bold.fntdata"/><Relationship Id="rId30" Type="http://schemas.openxmlformats.org/officeDocument/2006/relationships/font" Target="fonts/PTSans-regular.fntdata"/><Relationship Id="rId11" Type="http://schemas.openxmlformats.org/officeDocument/2006/relationships/slide" Target="slides/slide6.xml"/><Relationship Id="rId33" Type="http://schemas.openxmlformats.org/officeDocument/2006/relationships/font" Target="fonts/PTSans-boldItalic.fntdata"/><Relationship Id="rId10" Type="http://schemas.openxmlformats.org/officeDocument/2006/relationships/slide" Target="slides/slide5.xml"/><Relationship Id="rId32" Type="http://schemas.openxmlformats.org/officeDocument/2006/relationships/font" Target="fonts/PTSans-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g7715664b19_0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" name="Google Shape;22;g7715664b19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9fb17911b8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9fb17911b8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9fb17911b8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9fb17911b8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9fb17911b8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9fb17911b8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a6e6ad96e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a6e6ad96e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a6e6ad96e1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a6e6ad96e1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9fb17911b8_0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9fb17911b8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9fb17911b8_0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9fb17911b8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a6e6ad96e1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a6e6ad96e1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a6e6ad96e1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a6e6ad96e1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951ef53652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951ef53652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g951ef53652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" name="Google Shape;30;g951ef53652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951ef53652_0_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951ef53652_0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g9e8864dca4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" name="Google Shape;40;g9e8864dca4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g9f82065bd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" name="Google Shape;50;g9f82065bd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9f82065bd5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9f82065bd5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9f82065bd5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9f82065bd5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9eaf30eae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9eaf30eae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9eaf30eae8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9eaf30eae8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9fb17911b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9fb17911b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Page" type="title">
  <p:cSld name="TITLE">
    <p:spTree>
      <p:nvGrpSpPr>
        <p:cNvPr id="6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7;p2"/>
          <p:cNvSpPr txBox="1"/>
          <p:nvPr/>
        </p:nvSpPr>
        <p:spPr>
          <a:xfrm>
            <a:off x="0" y="0"/>
            <a:ext cx="9144000" cy="2362800"/>
          </a:xfrm>
          <a:prstGeom prst="rect">
            <a:avLst/>
          </a:prstGeom>
          <a:solidFill>
            <a:srgbClr val="0B5394"/>
          </a:solidFill>
          <a:ln>
            <a:noFill/>
          </a:ln>
          <a:effectLst>
            <a:outerShdw rotWithShape="0" algn="bl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FFFFFF"/>
              </a:solidFill>
            </a:endParaRPr>
          </a:p>
        </p:txBody>
      </p:sp>
      <p:sp>
        <p:nvSpPr>
          <p:cNvPr id="8" name="Google Shape;8;p2"/>
          <p:cNvSpPr txBox="1"/>
          <p:nvPr/>
        </p:nvSpPr>
        <p:spPr>
          <a:xfrm>
            <a:off x="0" y="3012000"/>
            <a:ext cx="9144000" cy="179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" name="Google Shape;9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865200" y="3204438"/>
            <a:ext cx="1413600" cy="14136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 txBox="1"/>
          <p:nvPr/>
        </p:nvSpPr>
        <p:spPr>
          <a:xfrm>
            <a:off x="0" y="4810475"/>
            <a:ext cx="9144000" cy="333300"/>
          </a:xfrm>
          <a:prstGeom prst="rect">
            <a:avLst/>
          </a:prstGeom>
          <a:solidFill>
            <a:srgbClr val="0B5394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000"/>
              </a:spcAft>
              <a:buNone/>
            </a:pPr>
            <a:r>
              <a:t/>
            </a:r>
            <a:endParaRPr b="1" sz="1000">
              <a:solidFill>
                <a:srgbClr val="FFFFFF"/>
              </a:solidFill>
            </a:endParaRPr>
          </a:p>
        </p:txBody>
      </p:sp>
      <p:sp>
        <p:nvSpPr>
          <p:cNvPr id="11" name="Google Shape;11;p2"/>
          <p:cNvSpPr txBox="1"/>
          <p:nvPr/>
        </p:nvSpPr>
        <p:spPr>
          <a:xfrm>
            <a:off x="0" y="2362875"/>
            <a:ext cx="9144000" cy="6492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rotWithShape="0" algn="bl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solidFill>
                <a:srgbClr val="0B5394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/>
          <p:nvPr/>
        </p:nvSpPr>
        <p:spPr>
          <a:xfrm>
            <a:off x="0" y="0"/>
            <a:ext cx="9144000" cy="1017600"/>
          </a:xfrm>
          <a:prstGeom prst="rect">
            <a:avLst/>
          </a:prstGeom>
          <a:solidFill>
            <a:srgbClr val="0B539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" name="Google Shape;14;p3"/>
          <p:cNvSpPr txBox="1"/>
          <p:nvPr/>
        </p:nvSpPr>
        <p:spPr>
          <a:xfrm>
            <a:off x="0" y="1017600"/>
            <a:ext cx="9144000" cy="361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B5394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" name="Google Shape;15;p3"/>
          <p:cNvSpPr txBox="1"/>
          <p:nvPr/>
        </p:nvSpPr>
        <p:spPr>
          <a:xfrm>
            <a:off x="0" y="4632900"/>
            <a:ext cx="9144000" cy="51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6" name="Google Shape;16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556363" y="4632900"/>
            <a:ext cx="1496087" cy="45880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0" y="4632975"/>
            <a:ext cx="547800" cy="51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buNone/>
              <a:defRPr b="1" sz="1200">
                <a:solidFill>
                  <a:srgbClr val="0B5394"/>
                </a:solidFill>
              </a:defRPr>
            </a:lvl1pPr>
            <a:lvl2pPr lvl="1" rtl="0" algn="ctr">
              <a:buNone/>
              <a:defRPr b="1" sz="1200">
                <a:solidFill>
                  <a:srgbClr val="0B5394"/>
                </a:solidFill>
              </a:defRPr>
            </a:lvl2pPr>
            <a:lvl3pPr lvl="2" rtl="0" algn="ctr">
              <a:buNone/>
              <a:defRPr b="1" sz="1200">
                <a:solidFill>
                  <a:srgbClr val="0B5394"/>
                </a:solidFill>
              </a:defRPr>
            </a:lvl3pPr>
            <a:lvl4pPr lvl="3" rtl="0" algn="ctr">
              <a:buNone/>
              <a:defRPr b="1" sz="1200">
                <a:solidFill>
                  <a:srgbClr val="0B5394"/>
                </a:solidFill>
              </a:defRPr>
            </a:lvl4pPr>
            <a:lvl5pPr lvl="4" rtl="0" algn="ctr">
              <a:buNone/>
              <a:defRPr b="1" sz="1200">
                <a:solidFill>
                  <a:srgbClr val="0B5394"/>
                </a:solidFill>
              </a:defRPr>
            </a:lvl5pPr>
            <a:lvl6pPr lvl="5" rtl="0" algn="ctr">
              <a:buNone/>
              <a:defRPr b="1" sz="1200">
                <a:solidFill>
                  <a:srgbClr val="0B5394"/>
                </a:solidFill>
              </a:defRPr>
            </a:lvl6pPr>
            <a:lvl7pPr lvl="6" rtl="0" algn="ctr">
              <a:buNone/>
              <a:defRPr b="1" sz="1200">
                <a:solidFill>
                  <a:srgbClr val="0B5394"/>
                </a:solidFill>
              </a:defRPr>
            </a:lvl7pPr>
            <a:lvl8pPr lvl="7" rtl="0" algn="ctr">
              <a:buNone/>
              <a:defRPr b="1" sz="1200">
                <a:solidFill>
                  <a:srgbClr val="0B5394"/>
                </a:solidFill>
              </a:defRPr>
            </a:lvl8pPr>
            <a:lvl9pPr lvl="8" rtl="0" algn="ctr">
              <a:buNone/>
              <a:defRPr b="1" sz="1200">
                <a:solidFill>
                  <a:srgbClr val="0B5394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8" name="Google Shape;18;p3"/>
          <p:cNvCxnSpPr/>
          <p:nvPr/>
        </p:nvCxnSpPr>
        <p:spPr>
          <a:xfrm flipH="1" rot="10800000">
            <a:off x="91440" y="4636008"/>
            <a:ext cx="8961000" cy="9000"/>
          </a:xfrm>
          <a:prstGeom prst="straightConnector1">
            <a:avLst/>
          </a:prstGeom>
          <a:noFill/>
          <a:ln cap="flat" cmpd="sng" w="19050">
            <a:solidFill>
              <a:srgbClr val="0B5394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mpty">
  <p:cSld name="SECTION_HEADER_1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.png"/><Relationship Id="rId4" Type="http://schemas.openxmlformats.org/officeDocument/2006/relationships/image" Target="../media/image10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hyperlink" Target="https://sourcemaking.com/design_patterns/behavioral_patterns" TargetMode="External"/><Relationship Id="rId4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ctrTitle"/>
          </p:nvPr>
        </p:nvSpPr>
        <p:spPr>
          <a:xfrm>
            <a:off x="0" y="0"/>
            <a:ext cx="9144000" cy="2571900"/>
          </a:xfrm>
          <a:prstGeom prst="rect">
            <a:avLst/>
          </a:prstGeom>
          <a:solidFill>
            <a:srgbClr val="0B5394"/>
          </a:solidFill>
          <a:ln>
            <a:noFill/>
          </a:ln>
          <a:effectLst>
            <a:outerShdw rotWithShape="0" algn="bl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rPr>
              <a:t>Software Design Techniques and Mechanisms</a:t>
            </a:r>
            <a:endParaRPr b="1" sz="3000">
              <a:solidFill>
                <a:srgbClr val="FFFFFF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rgbClr val="FFFFFF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rPr>
              <a:t>Topic: Behavioral Design Patterns</a:t>
            </a:r>
            <a:endParaRPr b="1" sz="3000">
              <a:solidFill>
                <a:srgbClr val="FFFFFF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25" name="Google Shape;25;p5"/>
          <p:cNvSpPr txBox="1"/>
          <p:nvPr/>
        </p:nvSpPr>
        <p:spPr>
          <a:xfrm>
            <a:off x="0" y="3153450"/>
            <a:ext cx="9144000" cy="158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" name="Google Shape;26;p5"/>
          <p:cNvSpPr txBox="1"/>
          <p:nvPr/>
        </p:nvSpPr>
        <p:spPr>
          <a:xfrm>
            <a:off x="0" y="4733975"/>
            <a:ext cx="9144000" cy="409500"/>
          </a:xfrm>
          <a:prstGeom prst="rect">
            <a:avLst/>
          </a:prstGeom>
          <a:solidFill>
            <a:srgbClr val="0B5394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b="1" lang="en" sz="16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rPr>
              <a:t>Chișinău 2021</a:t>
            </a:r>
            <a:endParaRPr b="1" sz="1600">
              <a:solidFill>
                <a:srgbClr val="FFFFFF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27" name="Google Shape;27;p5"/>
          <p:cNvSpPr txBox="1"/>
          <p:nvPr/>
        </p:nvSpPr>
        <p:spPr>
          <a:xfrm>
            <a:off x="0" y="2571750"/>
            <a:ext cx="9144000" cy="5820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rotWithShape="0" algn="bl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600">
                <a:solidFill>
                  <a:srgbClr val="0B5394"/>
                </a:solidFill>
                <a:latin typeface="PT Sans"/>
                <a:ea typeface="PT Sans"/>
                <a:cs typeface="PT Sans"/>
                <a:sym typeface="PT Sans"/>
              </a:rPr>
              <a:t>Presenter: Drumea Vasile</a:t>
            </a:r>
            <a:endParaRPr b="1" sz="1600">
              <a:solidFill>
                <a:srgbClr val="0B5394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4"/>
          <p:cNvSpPr txBox="1"/>
          <p:nvPr>
            <p:ph type="title"/>
          </p:nvPr>
        </p:nvSpPr>
        <p:spPr>
          <a:xfrm>
            <a:off x="0" y="0"/>
            <a:ext cx="9144000" cy="1017600"/>
          </a:xfrm>
          <a:prstGeom prst="rect">
            <a:avLst/>
          </a:prstGeom>
          <a:solidFill>
            <a:srgbClr val="0B539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rPr>
              <a:t>    The UML Diagram for Iterator</a:t>
            </a:r>
            <a:endParaRPr b="1" sz="2400">
              <a:solidFill>
                <a:srgbClr val="FFFFFF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113" name="Google Shape;113;p14"/>
          <p:cNvSpPr txBox="1"/>
          <p:nvPr/>
        </p:nvSpPr>
        <p:spPr>
          <a:xfrm>
            <a:off x="0" y="4632900"/>
            <a:ext cx="9144000" cy="51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14" name="Google Shape;11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56363" y="4632900"/>
            <a:ext cx="1496087" cy="4588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5" name="Google Shape;115;p14"/>
          <p:cNvCxnSpPr/>
          <p:nvPr/>
        </p:nvCxnSpPr>
        <p:spPr>
          <a:xfrm flipH="1" rot="10800000">
            <a:off x="91440" y="4636008"/>
            <a:ext cx="8961000" cy="9000"/>
          </a:xfrm>
          <a:prstGeom prst="straightConnector1">
            <a:avLst/>
          </a:prstGeom>
          <a:noFill/>
          <a:ln cap="flat" cmpd="sng" w="19050">
            <a:solidFill>
              <a:srgbClr val="0B5394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16" name="Google Shape;116;p14"/>
          <p:cNvSpPr txBox="1"/>
          <p:nvPr>
            <p:ph idx="12" type="sldNum"/>
          </p:nvPr>
        </p:nvSpPr>
        <p:spPr>
          <a:xfrm>
            <a:off x="0" y="4632975"/>
            <a:ext cx="547800" cy="51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2000">
                <a:latin typeface="EB Garamond"/>
                <a:ea typeface="EB Garamond"/>
                <a:cs typeface="EB Garamond"/>
                <a:sym typeface="EB Garamond"/>
              </a:rPr>
              <a:t>‹#›</a:t>
            </a:fld>
            <a:endParaRPr sz="2000">
              <a:latin typeface="PT Sans"/>
              <a:ea typeface="PT Sans"/>
              <a:cs typeface="PT Sans"/>
              <a:sym typeface="PT Sans"/>
            </a:endParaRPr>
          </a:p>
        </p:txBody>
      </p:sp>
      <p:pic>
        <p:nvPicPr>
          <p:cNvPr id="117" name="Google Shape;117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93792" y="1073050"/>
            <a:ext cx="6956320" cy="350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5"/>
          <p:cNvSpPr txBox="1"/>
          <p:nvPr>
            <p:ph type="title"/>
          </p:nvPr>
        </p:nvSpPr>
        <p:spPr>
          <a:xfrm>
            <a:off x="0" y="0"/>
            <a:ext cx="9144000" cy="1017600"/>
          </a:xfrm>
          <a:prstGeom prst="rect">
            <a:avLst/>
          </a:prstGeom>
          <a:solidFill>
            <a:srgbClr val="0B539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rPr>
              <a:t>    Mediator Pattern</a:t>
            </a:r>
            <a:endParaRPr b="1" sz="2400">
              <a:solidFill>
                <a:srgbClr val="FFFFFF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123" name="Google Shape;123;p15"/>
          <p:cNvSpPr txBox="1"/>
          <p:nvPr>
            <p:ph idx="1" type="body"/>
          </p:nvPr>
        </p:nvSpPr>
        <p:spPr>
          <a:xfrm>
            <a:off x="-50" y="1017600"/>
            <a:ext cx="9144000" cy="361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55600" lvl="0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2000"/>
              <a:buFont typeface="PT Sans"/>
              <a:buChar char="●"/>
            </a:pPr>
            <a:r>
              <a:rPr b="1" lang="en" sz="2000">
                <a:solidFill>
                  <a:srgbClr val="0B5394"/>
                </a:solidFill>
                <a:latin typeface="PT Sans"/>
                <a:ea typeface="PT Sans"/>
                <a:cs typeface="PT Sans"/>
                <a:sym typeface="PT Sans"/>
              </a:rPr>
              <a:t>Define an object that encapsulates how a set of objects interact.</a:t>
            </a:r>
            <a:endParaRPr b="1" sz="2000">
              <a:solidFill>
                <a:srgbClr val="0B5394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indent="-355600" lvl="0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2000"/>
              <a:buFont typeface="PT Sans"/>
              <a:buChar char="●"/>
            </a:pPr>
            <a:r>
              <a:rPr b="1" lang="en" sz="2000">
                <a:solidFill>
                  <a:srgbClr val="0B5394"/>
                </a:solidFill>
                <a:latin typeface="PT Sans"/>
                <a:ea typeface="PT Sans"/>
                <a:cs typeface="PT Sans"/>
                <a:sym typeface="PT Sans"/>
              </a:rPr>
              <a:t>Mediator promotes loose coupling by keeping objects from referring to each other explicitly, and it lets you vary their interaction independently.</a:t>
            </a:r>
            <a:endParaRPr b="1" sz="2000">
              <a:solidFill>
                <a:srgbClr val="0B5394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124" name="Google Shape;124;p15"/>
          <p:cNvSpPr txBox="1"/>
          <p:nvPr/>
        </p:nvSpPr>
        <p:spPr>
          <a:xfrm>
            <a:off x="0" y="4632900"/>
            <a:ext cx="9144000" cy="51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25" name="Google Shape;125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56363" y="4632900"/>
            <a:ext cx="1496087" cy="4588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6" name="Google Shape;126;p15"/>
          <p:cNvCxnSpPr/>
          <p:nvPr/>
        </p:nvCxnSpPr>
        <p:spPr>
          <a:xfrm flipH="1" rot="10800000">
            <a:off x="91440" y="4636008"/>
            <a:ext cx="8961000" cy="9000"/>
          </a:xfrm>
          <a:prstGeom prst="straightConnector1">
            <a:avLst/>
          </a:prstGeom>
          <a:noFill/>
          <a:ln cap="flat" cmpd="sng" w="19050">
            <a:solidFill>
              <a:srgbClr val="0B5394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27" name="Google Shape;127;p15"/>
          <p:cNvSpPr txBox="1"/>
          <p:nvPr>
            <p:ph idx="12" type="sldNum"/>
          </p:nvPr>
        </p:nvSpPr>
        <p:spPr>
          <a:xfrm>
            <a:off x="0" y="4632975"/>
            <a:ext cx="547800" cy="51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2000">
                <a:latin typeface="EB Garamond"/>
                <a:ea typeface="EB Garamond"/>
                <a:cs typeface="EB Garamond"/>
                <a:sym typeface="EB Garamond"/>
              </a:rPr>
              <a:t>‹#›</a:t>
            </a:fld>
            <a:endParaRPr sz="2000">
              <a:latin typeface="PT Sans"/>
              <a:ea typeface="PT Sans"/>
              <a:cs typeface="PT Sans"/>
              <a:sym typeface="PT San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6"/>
          <p:cNvSpPr txBox="1"/>
          <p:nvPr>
            <p:ph type="title"/>
          </p:nvPr>
        </p:nvSpPr>
        <p:spPr>
          <a:xfrm>
            <a:off x="0" y="0"/>
            <a:ext cx="9144000" cy="1017600"/>
          </a:xfrm>
          <a:prstGeom prst="rect">
            <a:avLst/>
          </a:prstGeom>
          <a:solidFill>
            <a:srgbClr val="0B539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rPr>
              <a:t>    The UML Diagram for Mediator</a:t>
            </a:r>
            <a:endParaRPr b="1" sz="2400">
              <a:solidFill>
                <a:srgbClr val="FFFFFF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133" name="Google Shape;133;p16"/>
          <p:cNvSpPr txBox="1"/>
          <p:nvPr/>
        </p:nvSpPr>
        <p:spPr>
          <a:xfrm>
            <a:off x="0" y="4632900"/>
            <a:ext cx="9144000" cy="51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34" name="Google Shape;13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56363" y="4632900"/>
            <a:ext cx="1496087" cy="4588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5" name="Google Shape;135;p16"/>
          <p:cNvCxnSpPr/>
          <p:nvPr/>
        </p:nvCxnSpPr>
        <p:spPr>
          <a:xfrm flipH="1" rot="10800000">
            <a:off x="91440" y="4636008"/>
            <a:ext cx="8961000" cy="9000"/>
          </a:xfrm>
          <a:prstGeom prst="straightConnector1">
            <a:avLst/>
          </a:prstGeom>
          <a:noFill/>
          <a:ln cap="flat" cmpd="sng" w="19050">
            <a:solidFill>
              <a:srgbClr val="0B5394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36" name="Google Shape;136;p16"/>
          <p:cNvSpPr txBox="1"/>
          <p:nvPr>
            <p:ph idx="12" type="sldNum"/>
          </p:nvPr>
        </p:nvSpPr>
        <p:spPr>
          <a:xfrm>
            <a:off x="0" y="4632975"/>
            <a:ext cx="547800" cy="51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2000">
                <a:latin typeface="EB Garamond"/>
                <a:ea typeface="EB Garamond"/>
                <a:cs typeface="EB Garamond"/>
                <a:sym typeface="EB Garamond"/>
              </a:rPr>
              <a:t>‹#›</a:t>
            </a:fld>
            <a:endParaRPr sz="2000">
              <a:latin typeface="PT Sans"/>
              <a:ea typeface="PT Sans"/>
              <a:cs typeface="PT Sans"/>
              <a:sym typeface="PT Sans"/>
            </a:endParaRPr>
          </a:p>
        </p:txBody>
      </p:sp>
      <p:pic>
        <p:nvPicPr>
          <p:cNvPr id="137" name="Google Shape;137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6388" y="1507450"/>
            <a:ext cx="7631125" cy="26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7"/>
          <p:cNvSpPr txBox="1"/>
          <p:nvPr>
            <p:ph type="title"/>
          </p:nvPr>
        </p:nvSpPr>
        <p:spPr>
          <a:xfrm>
            <a:off x="0" y="0"/>
            <a:ext cx="9144000" cy="1017600"/>
          </a:xfrm>
          <a:prstGeom prst="rect">
            <a:avLst/>
          </a:prstGeom>
          <a:solidFill>
            <a:srgbClr val="0B539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rPr>
              <a:t>    Observer Pattern</a:t>
            </a:r>
            <a:endParaRPr b="1" sz="2400">
              <a:solidFill>
                <a:srgbClr val="FFFFFF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143" name="Google Shape;143;p17"/>
          <p:cNvSpPr txBox="1"/>
          <p:nvPr>
            <p:ph idx="1" type="body"/>
          </p:nvPr>
        </p:nvSpPr>
        <p:spPr>
          <a:xfrm>
            <a:off x="-50" y="1017600"/>
            <a:ext cx="9144000" cy="361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55600" lvl="0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2000"/>
              <a:buFont typeface="PT Sans"/>
              <a:buChar char="●"/>
            </a:pPr>
            <a:r>
              <a:rPr b="1" lang="en" sz="2000">
                <a:solidFill>
                  <a:srgbClr val="0B5394"/>
                </a:solidFill>
                <a:latin typeface="PT Sans"/>
                <a:ea typeface="PT Sans"/>
                <a:cs typeface="PT Sans"/>
                <a:sym typeface="PT Sans"/>
              </a:rPr>
              <a:t>Define a one-to-many dependency between objects so that when one object changes state, all its dependents are notified and updated automatically.</a:t>
            </a:r>
            <a:endParaRPr b="1" sz="2000">
              <a:solidFill>
                <a:srgbClr val="0B5394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indent="-355600" lvl="0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2000"/>
              <a:buFont typeface="PT Sans"/>
              <a:buChar char="●"/>
            </a:pPr>
            <a:r>
              <a:rPr b="1" lang="en" sz="2000">
                <a:solidFill>
                  <a:srgbClr val="0B5394"/>
                </a:solidFill>
                <a:latin typeface="PT Sans"/>
                <a:ea typeface="PT Sans"/>
                <a:cs typeface="PT Sans"/>
                <a:sym typeface="PT Sans"/>
              </a:rPr>
              <a:t>Aka Dependents, Publish-Subscribe.</a:t>
            </a:r>
            <a:endParaRPr b="1" sz="2000">
              <a:solidFill>
                <a:srgbClr val="0B5394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144" name="Google Shape;144;p17"/>
          <p:cNvSpPr txBox="1"/>
          <p:nvPr/>
        </p:nvSpPr>
        <p:spPr>
          <a:xfrm>
            <a:off x="0" y="4632900"/>
            <a:ext cx="9144000" cy="51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45" name="Google Shape;14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56363" y="4632900"/>
            <a:ext cx="1496087" cy="4588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6" name="Google Shape;146;p17"/>
          <p:cNvCxnSpPr/>
          <p:nvPr/>
        </p:nvCxnSpPr>
        <p:spPr>
          <a:xfrm flipH="1" rot="10800000">
            <a:off x="91440" y="4636008"/>
            <a:ext cx="8961000" cy="9000"/>
          </a:xfrm>
          <a:prstGeom prst="straightConnector1">
            <a:avLst/>
          </a:prstGeom>
          <a:noFill/>
          <a:ln cap="flat" cmpd="sng" w="19050">
            <a:solidFill>
              <a:srgbClr val="0B5394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47" name="Google Shape;147;p17"/>
          <p:cNvSpPr txBox="1"/>
          <p:nvPr>
            <p:ph idx="12" type="sldNum"/>
          </p:nvPr>
        </p:nvSpPr>
        <p:spPr>
          <a:xfrm>
            <a:off x="0" y="4632975"/>
            <a:ext cx="547800" cy="51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2000">
                <a:latin typeface="EB Garamond"/>
                <a:ea typeface="EB Garamond"/>
                <a:cs typeface="EB Garamond"/>
                <a:sym typeface="EB Garamond"/>
              </a:rPr>
              <a:t>‹#›</a:t>
            </a:fld>
            <a:endParaRPr sz="2000">
              <a:latin typeface="PT Sans"/>
              <a:ea typeface="PT Sans"/>
              <a:cs typeface="PT Sans"/>
              <a:sym typeface="PT San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8"/>
          <p:cNvSpPr txBox="1"/>
          <p:nvPr>
            <p:ph type="title"/>
          </p:nvPr>
        </p:nvSpPr>
        <p:spPr>
          <a:xfrm>
            <a:off x="0" y="0"/>
            <a:ext cx="9144000" cy="1017600"/>
          </a:xfrm>
          <a:prstGeom prst="rect">
            <a:avLst/>
          </a:prstGeom>
          <a:solidFill>
            <a:srgbClr val="0B539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rPr>
              <a:t>    The UML Diagram for Observer</a:t>
            </a:r>
            <a:endParaRPr b="1" sz="2400">
              <a:solidFill>
                <a:srgbClr val="FFFFFF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153" name="Google Shape;153;p18"/>
          <p:cNvSpPr txBox="1"/>
          <p:nvPr/>
        </p:nvSpPr>
        <p:spPr>
          <a:xfrm>
            <a:off x="0" y="4632900"/>
            <a:ext cx="9144000" cy="51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54" name="Google Shape;15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56363" y="4632900"/>
            <a:ext cx="1496087" cy="4588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5" name="Google Shape;155;p18"/>
          <p:cNvCxnSpPr/>
          <p:nvPr/>
        </p:nvCxnSpPr>
        <p:spPr>
          <a:xfrm flipH="1" rot="10800000">
            <a:off x="91440" y="4636008"/>
            <a:ext cx="8961000" cy="9000"/>
          </a:xfrm>
          <a:prstGeom prst="straightConnector1">
            <a:avLst/>
          </a:prstGeom>
          <a:noFill/>
          <a:ln cap="flat" cmpd="sng" w="19050">
            <a:solidFill>
              <a:srgbClr val="0B5394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56" name="Google Shape;156;p18"/>
          <p:cNvSpPr txBox="1"/>
          <p:nvPr>
            <p:ph idx="12" type="sldNum"/>
          </p:nvPr>
        </p:nvSpPr>
        <p:spPr>
          <a:xfrm>
            <a:off x="0" y="4632975"/>
            <a:ext cx="547800" cy="51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2000">
                <a:latin typeface="EB Garamond"/>
                <a:ea typeface="EB Garamond"/>
                <a:cs typeface="EB Garamond"/>
                <a:sym typeface="EB Garamond"/>
              </a:rPr>
              <a:t>‹#›</a:t>
            </a:fld>
            <a:endParaRPr sz="2000">
              <a:latin typeface="PT Sans"/>
              <a:ea typeface="PT Sans"/>
              <a:cs typeface="PT Sans"/>
              <a:sym typeface="PT Sans"/>
            </a:endParaRPr>
          </a:p>
        </p:txBody>
      </p:sp>
      <p:pic>
        <p:nvPicPr>
          <p:cNvPr id="157" name="Google Shape;157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00088" y="1391738"/>
            <a:ext cx="6943725" cy="2867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9"/>
          <p:cNvSpPr txBox="1"/>
          <p:nvPr>
            <p:ph type="title"/>
          </p:nvPr>
        </p:nvSpPr>
        <p:spPr>
          <a:xfrm>
            <a:off x="0" y="0"/>
            <a:ext cx="9144000" cy="1017600"/>
          </a:xfrm>
          <a:prstGeom prst="rect">
            <a:avLst/>
          </a:prstGeom>
          <a:solidFill>
            <a:srgbClr val="0B539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rPr>
              <a:t>    Strategy Pattern</a:t>
            </a:r>
            <a:endParaRPr b="1" sz="2400">
              <a:solidFill>
                <a:srgbClr val="FFFFFF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163" name="Google Shape;163;p19"/>
          <p:cNvSpPr txBox="1"/>
          <p:nvPr>
            <p:ph idx="1" type="body"/>
          </p:nvPr>
        </p:nvSpPr>
        <p:spPr>
          <a:xfrm>
            <a:off x="-50" y="1017600"/>
            <a:ext cx="9144000" cy="361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55600" lvl="0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2000"/>
              <a:buFont typeface="PT Sans"/>
              <a:buChar char="●"/>
            </a:pPr>
            <a:r>
              <a:rPr b="1" lang="en" sz="2000">
                <a:solidFill>
                  <a:srgbClr val="0B5394"/>
                </a:solidFill>
                <a:latin typeface="PT Sans"/>
                <a:ea typeface="PT Sans"/>
                <a:cs typeface="PT Sans"/>
                <a:sym typeface="PT Sans"/>
              </a:rPr>
              <a:t>Defines a family of algorithms, encapsulates each one and makes them interchangeable.</a:t>
            </a:r>
            <a:endParaRPr b="1" sz="2000">
              <a:solidFill>
                <a:srgbClr val="0B5394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indent="-355600" lvl="0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2000"/>
              <a:buFont typeface="PT Sans"/>
              <a:buChar char="●"/>
            </a:pPr>
            <a:r>
              <a:rPr b="1" lang="en" sz="2000">
                <a:solidFill>
                  <a:srgbClr val="0B5394"/>
                </a:solidFill>
                <a:latin typeface="PT Sans"/>
                <a:ea typeface="PT Sans"/>
                <a:cs typeface="PT Sans"/>
                <a:sym typeface="PT Sans"/>
              </a:rPr>
              <a:t>Aka Policy.</a:t>
            </a:r>
            <a:endParaRPr b="1" sz="2000">
              <a:solidFill>
                <a:srgbClr val="0B5394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164" name="Google Shape;164;p19"/>
          <p:cNvSpPr txBox="1"/>
          <p:nvPr/>
        </p:nvSpPr>
        <p:spPr>
          <a:xfrm>
            <a:off x="0" y="4632900"/>
            <a:ext cx="9144000" cy="51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65" name="Google Shape;16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56363" y="4632900"/>
            <a:ext cx="1496087" cy="4588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6" name="Google Shape;166;p19"/>
          <p:cNvCxnSpPr/>
          <p:nvPr/>
        </p:nvCxnSpPr>
        <p:spPr>
          <a:xfrm flipH="1" rot="10800000">
            <a:off x="91440" y="4636008"/>
            <a:ext cx="8961000" cy="9000"/>
          </a:xfrm>
          <a:prstGeom prst="straightConnector1">
            <a:avLst/>
          </a:prstGeom>
          <a:noFill/>
          <a:ln cap="flat" cmpd="sng" w="19050">
            <a:solidFill>
              <a:srgbClr val="0B5394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67" name="Google Shape;167;p19"/>
          <p:cNvSpPr txBox="1"/>
          <p:nvPr>
            <p:ph idx="12" type="sldNum"/>
          </p:nvPr>
        </p:nvSpPr>
        <p:spPr>
          <a:xfrm>
            <a:off x="0" y="4632975"/>
            <a:ext cx="547800" cy="51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2000">
                <a:latin typeface="EB Garamond"/>
                <a:ea typeface="EB Garamond"/>
                <a:cs typeface="EB Garamond"/>
                <a:sym typeface="EB Garamond"/>
              </a:rPr>
              <a:t>‹#›</a:t>
            </a:fld>
            <a:endParaRPr sz="2000">
              <a:latin typeface="PT Sans"/>
              <a:ea typeface="PT Sans"/>
              <a:cs typeface="PT Sans"/>
              <a:sym typeface="PT San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0"/>
          <p:cNvSpPr txBox="1"/>
          <p:nvPr>
            <p:ph type="title"/>
          </p:nvPr>
        </p:nvSpPr>
        <p:spPr>
          <a:xfrm>
            <a:off x="0" y="0"/>
            <a:ext cx="9144000" cy="1017600"/>
          </a:xfrm>
          <a:prstGeom prst="rect">
            <a:avLst/>
          </a:prstGeom>
          <a:solidFill>
            <a:srgbClr val="0B539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rPr>
              <a:t>    The UML Diagram for Strategy</a:t>
            </a:r>
            <a:endParaRPr b="1" sz="2400">
              <a:solidFill>
                <a:srgbClr val="FFFFFF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173" name="Google Shape;173;p20"/>
          <p:cNvSpPr txBox="1"/>
          <p:nvPr/>
        </p:nvSpPr>
        <p:spPr>
          <a:xfrm>
            <a:off x="0" y="4632900"/>
            <a:ext cx="9144000" cy="51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74" name="Google Shape;17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56363" y="4632900"/>
            <a:ext cx="1496087" cy="4588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5" name="Google Shape;175;p20"/>
          <p:cNvCxnSpPr/>
          <p:nvPr/>
        </p:nvCxnSpPr>
        <p:spPr>
          <a:xfrm flipH="1" rot="10800000">
            <a:off x="91440" y="4636008"/>
            <a:ext cx="8961000" cy="9000"/>
          </a:xfrm>
          <a:prstGeom prst="straightConnector1">
            <a:avLst/>
          </a:prstGeom>
          <a:noFill/>
          <a:ln cap="flat" cmpd="sng" w="19050">
            <a:solidFill>
              <a:srgbClr val="0B5394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76" name="Google Shape;176;p20"/>
          <p:cNvSpPr txBox="1"/>
          <p:nvPr>
            <p:ph idx="12" type="sldNum"/>
          </p:nvPr>
        </p:nvSpPr>
        <p:spPr>
          <a:xfrm>
            <a:off x="0" y="4632975"/>
            <a:ext cx="547800" cy="51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2000">
                <a:latin typeface="EB Garamond"/>
                <a:ea typeface="EB Garamond"/>
                <a:cs typeface="EB Garamond"/>
                <a:sym typeface="EB Garamond"/>
              </a:rPr>
              <a:t>‹#›</a:t>
            </a:fld>
            <a:endParaRPr sz="2000">
              <a:latin typeface="PT Sans"/>
              <a:ea typeface="PT Sans"/>
              <a:cs typeface="PT Sans"/>
              <a:sym typeface="PT Sans"/>
            </a:endParaRPr>
          </a:p>
        </p:txBody>
      </p:sp>
      <p:pic>
        <p:nvPicPr>
          <p:cNvPr id="177" name="Google Shape;177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3450" y="1327613"/>
            <a:ext cx="8597100" cy="2998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1"/>
          <p:cNvSpPr txBox="1"/>
          <p:nvPr>
            <p:ph type="title"/>
          </p:nvPr>
        </p:nvSpPr>
        <p:spPr>
          <a:xfrm>
            <a:off x="0" y="0"/>
            <a:ext cx="9144000" cy="1017600"/>
          </a:xfrm>
          <a:prstGeom prst="rect">
            <a:avLst/>
          </a:prstGeom>
          <a:solidFill>
            <a:srgbClr val="0B539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rPr>
              <a:t>    Visitor Pattern</a:t>
            </a:r>
            <a:endParaRPr b="1" sz="2400">
              <a:solidFill>
                <a:srgbClr val="FFFFFF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183" name="Google Shape;183;p21"/>
          <p:cNvSpPr txBox="1"/>
          <p:nvPr>
            <p:ph idx="1" type="body"/>
          </p:nvPr>
        </p:nvSpPr>
        <p:spPr>
          <a:xfrm>
            <a:off x="-50" y="1017600"/>
            <a:ext cx="9144000" cy="361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55600" lvl="0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2000"/>
              <a:buFont typeface="PT Sans"/>
              <a:buChar char="●"/>
            </a:pPr>
            <a:r>
              <a:rPr b="1" lang="en" sz="2000">
                <a:solidFill>
                  <a:srgbClr val="980000"/>
                </a:solidFill>
                <a:latin typeface="PT Sans"/>
                <a:ea typeface="PT Sans"/>
                <a:cs typeface="PT Sans"/>
                <a:sym typeface="PT Sans"/>
              </a:rPr>
              <a:t>(Common definition)</a:t>
            </a:r>
            <a:r>
              <a:rPr b="1" lang="en" sz="2000">
                <a:solidFill>
                  <a:srgbClr val="0B5394"/>
                </a:solidFill>
                <a:latin typeface="PT Sans"/>
                <a:ea typeface="PT Sans"/>
                <a:cs typeface="PT Sans"/>
                <a:sym typeface="PT Sans"/>
              </a:rPr>
              <a:t> Represent an operation to be performed on the elements of an object structure. Visitor lets you define a new operation without changing the classes of the elements on which it operates. </a:t>
            </a:r>
            <a:endParaRPr b="1" sz="2000">
              <a:solidFill>
                <a:srgbClr val="0B5394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indent="-355600" lvl="0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2000"/>
              <a:buFont typeface="PT Sans"/>
              <a:buChar char="●"/>
            </a:pPr>
            <a:r>
              <a:rPr b="1" lang="en" sz="2000">
                <a:solidFill>
                  <a:srgbClr val="0B5394"/>
                </a:solidFill>
                <a:latin typeface="PT Sans"/>
                <a:ea typeface="PT Sans"/>
                <a:cs typeface="PT Sans"/>
                <a:sym typeface="PT Sans"/>
              </a:rPr>
              <a:t>Defines an operation to be performed on the elements of a common object structure (inheritance hierarchy/composite object).</a:t>
            </a:r>
            <a:endParaRPr b="1" sz="2000">
              <a:solidFill>
                <a:srgbClr val="0B5394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indent="-355600" lvl="0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2000"/>
              <a:buFont typeface="PT Sans"/>
              <a:buChar char="●"/>
            </a:pPr>
            <a:r>
              <a:rPr b="1" lang="en" sz="2000">
                <a:solidFill>
                  <a:srgbClr val="0B5394"/>
                </a:solidFill>
                <a:latin typeface="PT Sans"/>
                <a:ea typeface="PT Sans"/>
                <a:cs typeface="PT Sans"/>
                <a:sym typeface="PT Sans"/>
              </a:rPr>
              <a:t>The operation is declared in the Visitor class and it will provide (if necessary) multiple implementations for different types of object.</a:t>
            </a:r>
            <a:endParaRPr b="1" sz="2000">
              <a:solidFill>
                <a:srgbClr val="0B5394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184" name="Google Shape;184;p21"/>
          <p:cNvSpPr txBox="1"/>
          <p:nvPr/>
        </p:nvSpPr>
        <p:spPr>
          <a:xfrm>
            <a:off x="0" y="4632900"/>
            <a:ext cx="9144000" cy="51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85" name="Google Shape;185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56363" y="4632900"/>
            <a:ext cx="1496087" cy="4588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6" name="Google Shape;186;p21"/>
          <p:cNvCxnSpPr/>
          <p:nvPr/>
        </p:nvCxnSpPr>
        <p:spPr>
          <a:xfrm flipH="1" rot="10800000">
            <a:off x="91440" y="4636008"/>
            <a:ext cx="8961000" cy="9000"/>
          </a:xfrm>
          <a:prstGeom prst="straightConnector1">
            <a:avLst/>
          </a:prstGeom>
          <a:noFill/>
          <a:ln cap="flat" cmpd="sng" w="19050">
            <a:solidFill>
              <a:srgbClr val="0B5394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87" name="Google Shape;187;p21"/>
          <p:cNvSpPr txBox="1"/>
          <p:nvPr>
            <p:ph idx="12" type="sldNum"/>
          </p:nvPr>
        </p:nvSpPr>
        <p:spPr>
          <a:xfrm>
            <a:off x="0" y="4632975"/>
            <a:ext cx="547800" cy="51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2000">
                <a:latin typeface="EB Garamond"/>
                <a:ea typeface="EB Garamond"/>
                <a:cs typeface="EB Garamond"/>
                <a:sym typeface="EB Garamond"/>
              </a:rPr>
              <a:t>‹#›</a:t>
            </a:fld>
            <a:endParaRPr sz="2000">
              <a:latin typeface="PT Sans"/>
              <a:ea typeface="PT Sans"/>
              <a:cs typeface="PT Sans"/>
              <a:sym typeface="PT San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2"/>
          <p:cNvSpPr txBox="1"/>
          <p:nvPr>
            <p:ph type="title"/>
          </p:nvPr>
        </p:nvSpPr>
        <p:spPr>
          <a:xfrm>
            <a:off x="0" y="0"/>
            <a:ext cx="9144000" cy="1017600"/>
          </a:xfrm>
          <a:prstGeom prst="rect">
            <a:avLst/>
          </a:prstGeom>
          <a:solidFill>
            <a:srgbClr val="0B539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rPr>
              <a:t>    The UML Diagram for Visitor</a:t>
            </a:r>
            <a:endParaRPr b="1" sz="2400">
              <a:solidFill>
                <a:srgbClr val="FFFFFF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193" name="Google Shape;193;p22"/>
          <p:cNvSpPr txBox="1"/>
          <p:nvPr/>
        </p:nvSpPr>
        <p:spPr>
          <a:xfrm>
            <a:off x="0" y="4632900"/>
            <a:ext cx="9144000" cy="51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94" name="Google Shape;194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56363" y="4632900"/>
            <a:ext cx="1496087" cy="4588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5" name="Google Shape;195;p22"/>
          <p:cNvCxnSpPr/>
          <p:nvPr/>
        </p:nvCxnSpPr>
        <p:spPr>
          <a:xfrm flipH="1" rot="10800000">
            <a:off x="91440" y="4636008"/>
            <a:ext cx="8961000" cy="9000"/>
          </a:xfrm>
          <a:prstGeom prst="straightConnector1">
            <a:avLst/>
          </a:prstGeom>
          <a:noFill/>
          <a:ln cap="flat" cmpd="sng" w="19050">
            <a:solidFill>
              <a:srgbClr val="0B5394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96" name="Google Shape;196;p22"/>
          <p:cNvSpPr txBox="1"/>
          <p:nvPr>
            <p:ph idx="12" type="sldNum"/>
          </p:nvPr>
        </p:nvSpPr>
        <p:spPr>
          <a:xfrm>
            <a:off x="0" y="4632975"/>
            <a:ext cx="547800" cy="51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2000">
                <a:latin typeface="EB Garamond"/>
                <a:ea typeface="EB Garamond"/>
                <a:cs typeface="EB Garamond"/>
                <a:sym typeface="EB Garamond"/>
              </a:rPr>
              <a:t>‹#›</a:t>
            </a:fld>
            <a:endParaRPr sz="2000">
              <a:latin typeface="PT Sans"/>
              <a:ea typeface="PT Sans"/>
              <a:cs typeface="PT Sans"/>
              <a:sym typeface="PT Sans"/>
            </a:endParaRPr>
          </a:p>
        </p:txBody>
      </p:sp>
      <p:pic>
        <p:nvPicPr>
          <p:cNvPr id="197" name="Google Shape;197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32925" y="1029700"/>
            <a:ext cx="4478051" cy="3603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3"/>
          <p:cNvSpPr txBox="1"/>
          <p:nvPr>
            <p:ph type="title"/>
          </p:nvPr>
        </p:nvSpPr>
        <p:spPr>
          <a:xfrm>
            <a:off x="0" y="0"/>
            <a:ext cx="9144000" cy="1017600"/>
          </a:xfrm>
          <a:prstGeom prst="rect">
            <a:avLst/>
          </a:prstGeom>
          <a:solidFill>
            <a:srgbClr val="0B539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rPr>
              <a:t>    References</a:t>
            </a:r>
            <a:endParaRPr b="1" sz="2400">
              <a:solidFill>
                <a:srgbClr val="FFFFFF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203" name="Google Shape;203;p23"/>
          <p:cNvSpPr txBox="1"/>
          <p:nvPr>
            <p:ph idx="1" type="body"/>
          </p:nvPr>
        </p:nvSpPr>
        <p:spPr>
          <a:xfrm>
            <a:off x="0" y="1017600"/>
            <a:ext cx="9144000" cy="361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42900" lvl="0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PT Sans"/>
              <a:buAutoNum type="arabicPeriod"/>
            </a:pPr>
            <a:r>
              <a:rPr b="1" lang="en" sz="1800" u="sng">
                <a:solidFill>
                  <a:schemeClr val="hlink"/>
                </a:solidFill>
                <a:latin typeface="PT Sans"/>
                <a:ea typeface="PT Sans"/>
                <a:cs typeface="PT Sans"/>
                <a:sym typeface="PT Sans"/>
                <a:hlinkClick r:id="rId3"/>
              </a:rPr>
              <a:t>https://sourcemaking.com/design_patterns/behavioral_patterns</a:t>
            </a:r>
            <a:r>
              <a:rPr b="1" lang="en" sz="1800">
                <a:solidFill>
                  <a:srgbClr val="0B5394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endParaRPr b="1" sz="1800">
              <a:solidFill>
                <a:srgbClr val="0B5394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indent="-342900" lvl="0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PT Sans"/>
              <a:buAutoNum type="arabicPeriod"/>
            </a:pPr>
            <a:r>
              <a:rPr b="1" lang="en" sz="1800">
                <a:solidFill>
                  <a:srgbClr val="0B5394"/>
                </a:solidFill>
                <a:latin typeface="PT Sans"/>
                <a:ea typeface="PT Sans"/>
                <a:cs typeface="PT Sans"/>
                <a:sym typeface="PT Sans"/>
              </a:rPr>
              <a:t>The “Gang of four”, 1994, </a:t>
            </a:r>
            <a:r>
              <a:rPr b="1" i="1" lang="en" sz="1800">
                <a:solidFill>
                  <a:srgbClr val="0B5394"/>
                </a:solidFill>
                <a:latin typeface="PT Sans"/>
                <a:ea typeface="PT Sans"/>
                <a:cs typeface="PT Sans"/>
                <a:sym typeface="PT Sans"/>
              </a:rPr>
              <a:t>Design Patterns: Elements of Reusable Object-Oriented Software</a:t>
            </a:r>
            <a:endParaRPr b="1" i="1" sz="1800">
              <a:solidFill>
                <a:srgbClr val="0B5394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indent="-342900" lvl="0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PT Sans"/>
              <a:buAutoNum type="arabicPeriod"/>
            </a:pPr>
            <a:r>
              <a:rPr b="1" lang="en" sz="1800">
                <a:solidFill>
                  <a:srgbClr val="0B5394"/>
                </a:solidFill>
                <a:latin typeface="PT Sans"/>
                <a:ea typeface="PT Sans"/>
                <a:cs typeface="PT Sans"/>
                <a:sym typeface="PT Sans"/>
              </a:rPr>
              <a:t>P.S. All the diagrams are from [2].</a:t>
            </a:r>
            <a:endParaRPr b="1" sz="1800">
              <a:solidFill>
                <a:srgbClr val="0B5394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204" name="Google Shape;204;p23"/>
          <p:cNvSpPr txBox="1"/>
          <p:nvPr/>
        </p:nvSpPr>
        <p:spPr>
          <a:xfrm>
            <a:off x="0" y="4632900"/>
            <a:ext cx="9144000" cy="51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05" name="Google Shape;205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56363" y="4632900"/>
            <a:ext cx="1496087" cy="4588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6" name="Google Shape;206;p23"/>
          <p:cNvCxnSpPr/>
          <p:nvPr/>
        </p:nvCxnSpPr>
        <p:spPr>
          <a:xfrm flipH="1" rot="10800000">
            <a:off x="91440" y="4636008"/>
            <a:ext cx="8961000" cy="9000"/>
          </a:xfrm>
          <a:prstGeom prst="straightConnector1">
            <a:avLst/>
          </a:prstGeom>
          <a:noFill/>
          <a:ln cap="flat" cmpd="sng" w="19050">
            <a:solidFill>
              <a:srgbClr val="0B5394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07" name="Google Shape;207;p23"/>
          <p:cNvSpPr txBox="1"/>
          <p:nvPr>
            <p:ph idx="12" type="sldNum"/>
          </p:nvPr>
        </p:nvSpPr>
        <p:spPr>
          <a:xfrm>
            <a:off x="0" y="4632975"/>
            <a:ext cx="547800" cy="51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2000">
                <a:latin typeface="EB Garamond"/>
                <a:ea typeface="EB Garamond"/>
                <a:cs typeface="EB Garamond"/>
                <a:sym typeface="EB Garamond"/>
              </a:rPr>
              <a:t>‹#›</a:t>
            </a:fld>
            <a:endParaRPr sz="2000">
              <a:latin typeface="PT Sans"/>
              <a:ea typeface="PT Sans"/>
              <a:cs typeface="PT Sans"/>
              <a:sym typeface="PT Sa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/>
          <p:nvPr>
            <p:ph type="title"/>
          </p:nvPr>
        </p:nvSpPr>
        <p:spPr>
          <a:xfrm>
            <a:off x="0" y="0"/>
            <a:ext cx="9144000" cy="1017600"/>
          </a:xfrm>
          <a:prstGeom prst="rect">
            <a:avLst/>
          </a:prstGeom>
          <a:solidFill>
            <a:srgbClr val="0B539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rPr>
              <a:t>    Overview</a:t>
            </a:r>
            <a:endParaRPr b="1" sz="2400">
              <a:solidFill>
                <a:srgbClr val="FFFFFF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33" name="Google Shape;33;p6"/>
          <p:cNvSpPr txBox="1"/>
          <p:nvPr>
            <p:ph idx="1" type="body"/>
          </p:nvPr>
        </p:nvSpPr>
        <p:spPr>
          <a:xfrm>
            <a:off x="-50" y="1017600"/>
            <a:ext cx="9144000" cy="361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55600" lvl="0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2000"/>
              <a:buFont typeface="PT Sans"/>
              <a:buChar char="●"/>
            </a:pPr>
            <a:r>
              <a:rPr b="1" lang="en" sz="2000">
                <a:solidFill>
                  <a:srgbClr val="0B5394"/>
                </a:solidFill>
                <a:latin typeface="PT Sans"/>
                <a:ea typeface="PT Sans"/>
                <a:cs typeface="PT Sans"/>
                <a:sym typeface="PT Sans"/>
              </a:rPr>
              <a:t>The Behavioral Design Patterns are concerned with the communication between software entities and how it can be realized optimally.</a:t>
            </a:r>
            <a:endParaRPr b="1" sz="2000">
              <a:solidFill>
                <a:srgbClr val="0B5394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indent="-355600" lvl="0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2000"/>
              <a:buFont typeface="PT Sans"/>
              <a:buChar char="●"/>
            </a:pPr>
            <a:r>
              <a:rPr b="1" lang="en" sz="2000">
                <a:solidFill>
                  <a:srgbClr val="0B5394"/>
                </a:solidFill>
                <a:latin typeface="PT Sans"/>
                <a:ea typeface="PT Sans"/>
                <a:cs typeface="PT Sans"/>
                <a:sym typeface="PT Sans"/>
              </a:rPr>
              <a:t>Based on the mechanism used there are 2 types:</a:t>
            </a:r>
            <a:endParaRPr b="1" sz="2000">
              <a:solidFill>
                <a:srgbClr val="0B5394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indent="-355600" lvl="1" marL="1371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2000"/>
              <a:buFont typeface="PT Sans"/>
              <a:buChar char="○"/>
            </a:pPr>
            <a:r>
              <a:rPr b="1" lang="en" sz="2000">
                <a:solidFill>
                  <a:srgbClr val="0B5394"/>
                </a:solidFill>
                <a:latin typeface="PT Sans"/>
                <a:ea typeface="PT Sans"/>
                <a:cs typeface="PT Sans"/>
                <a:sym typeface="PT Sans"/>
              </a:rPr>
              <a:t>Behavioral Class Patterns: Use inheritance to distribute behavior between classes.</a:t>
            </a:r>
            <a:endParaRPr b="1" sz="2000">
              <a:solidFill>
                <a:srgbClr val="0B5394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indent="-355600" lvl="1" marL="1371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2000"/>
              <a:buFont typeface="PT Sans"/>
              <a:buChar char="○"/>
            </a:pPr>
            <a:r>
              <a:rPr b="1" lang="en" sz="2000">
                <a:solidFill>
                  <a:srgbClr val="0B5394"/>
                </a:solidFill>
                <a:latin typeface="PT Sans"/>
                <a:ea typeface="PT Sans"/>
                <a:cs typeface="PT Sans"/>
                <a:sym typeface="PT Sans"/>
              </a:rPr>
              <a:t>Behavioral Object Patterns: Use object composition to have multiple objects perform common tasks.</a:t>
            </a:r>
            <a:endParaRPr b="1" sz="2000">
              <a:solidFill>
                <a:srgbClr val="0B5394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34" name="Google Shape;34;p6"/>
          <p:cNvSpPr txBox="1"/>
          <p:nvPr/>
        </p:nvSpPr>
        <p:spPr>
          <a:xfrm>
            <a:off x="0" y="4632900"/>
            <a:ext cx="9144000" cy="51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5" name="Google Shape;35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56363" y="4632900"/>
            <a:ext cx="1496087" cy="4588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6" name="Google Shape;36;p6"/>
          <p:cNvCxnSpPr/>
          <p:nvPr/>
        </p:nvCxnSpPr>
        <p:spPr>
          <a:xfrm flipH="1" rot="10800000">
            <a:off x="91440" y="4636008"/>
            <a:ext cx="8961000" cy="9000"/>
          </a:xfrm>
          <a:prstGeom prst="straightConnector1">
            <a:avLst/>
          </a:prstGeom>
          <a:noFill/>
          <a:ln cap="flat" cmpd="sng" w="19050">
            <a:solidFill>
              <a:srgbClr val="0B5394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7" name="Google Shape;37;p6"/>
          <p:cNvSpPr txBox="1"/>
          <p:nvPr>
            <p:ph idx="12" type="sldNum"/>
          </p:nvPr>
        </p:nvSpPr>
        <p:spPr>
          <a:xfrm>
            <a:off x="0" y="4632975"/>
            <a:ext cx="547800" cy="51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2000">
                <a:latin typeface="EB Garamond"/>
                <a:ea typeface="EB Garamond"/>
                <a:cs typeface="EB Garamond"/>
                <a:sym typeface="EB Garamond"/>
              </a:rPr>
              <a:t>‹#›</a:t>
            </a:fld>
            <a:endParaRPr sz="2000">
              <a:latin typeface="PT Sans"/>
              <a:ea typeface="PT Sans"/>
              <a:cs typeface="PT Sans"/>
              <a:sym typeface="PT San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4"/>
          <p:cNvSpPr txBox="1"/>
          <p:nvPr/>
        </p:nvSpPr>
        <p:spPr>
          <a:xfrm>
            <a:off x="904200" y="2143800"/>
            <a:ext cx="7335600" cy="85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0B5394"/>
                </a:solidFill>
                <a:latin typeface="PT Sans"/>
                <a:ea typeface="PT Sans"/>
                <a:cs typeface="PT Sans"/>
                <a:sym typeface="PT Sans"/>
              </a:rPr>
              <a:t>Thanks for your attention!</a:t>
            </a:r>
            <a:endParaRPr b="1" sz="2400">
              <a:solidFill>
                <a:srgbClr val="0B5394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0B5394"/>
                </a:solidFill>
                <a:latin typeface="PT Sans"/>
                <a:ea typeface="PT Sans"/>
                <a:cs typeface="PT Sans"/>
                <a:sym typeface="PT Sans"/>
              </a:rPr>
              <a:t>Questions?</a:t>
            </a:r>
            <a:endParaRPr b="1" sz="2400">
              <a:solidFill>
                <a:srgbClr val="0B5394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7"/>
          <p:cNvSpPr txBox="1"/>
          <p:nvPr>
            <p:ph type="title"/>
          </p:nvPr>
        </p:nvSpPr>
        <p:spPr>
          <a:xfrm>
            <a:off x="0" y="0"/>
            <a:ext cx="9144000" cy="1017600"/>
          </a:xfrm>
          <a:prstGeom prst="rect">
            <a:avLst/>
          </a:prstGeom>
          <a:solidFill>
            <a:srgbClr val="0B539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rPr>
              <a:t>    Chain of Responsibility Pattern</a:t>
            </a:r>
            <a:endParaRPr b="1" sz="2400">
              <a:solidFill>
                <a:srgbClr val="FFFFFF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43" name="Google Shape;43;p7"/>
          <p:cNvSpPr txBox="1"/>
          <p:nvPr>
            <p:ph idx="1" type="body"/>
          </p:nvPr>
        </p:nvSpPr>
        <p:spPr>
          <a:xfrm>
            <a:off x="-50" y="1017600"/>
            <a:ext cx="9144000" cy="361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55600" lvl="0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2000"/>
              <a:buFont typeface="PT Sans"/>
              <a:buChar char="●"/>
            </a:pPr>
            <a:r>
              <a:rPr b="1" lang="en" sz="2000">
                <a:solidFill>
                  <a:srgbClr val="0B5394"/>
                </a:solidFill>
                <a:latin typeface="PT Sans"/>
                <a:ea typeface="PT Sans"/>
                <a:cs typeface="PT Sans"/>
                <a:sym typeface="PT Sans"/>
              </a:rPr>
              <a:t>A chain of request handlers that links the sender to the receiver.</a:t>
            </a:r>
            <a:endParaRPr b="1" sz="2000">
              <a:solidFill>
                <a:srgbClr val="0B5394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indent="-355600" lvl="0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2000"/>
              <a:buFont typeface="PT Sans"/>
              <a:buChar char="●"/>
            </a:pPr>
            <a:r>
              <a:rPr b="1" lang="en" sz="2000">
                <a:solidFill>
                  <a:srgbClr val="0B5394"/>
                </a:solidFill>
                <a:latin typeface="PT Sans"/>
                <a:ea typeface="PT Sans"/>
                <a:cs typeface="PT Sans"/>
                <a:sym typeface="PT Sans"/>
              </a:rPr>
              <a:t>The request can be handled partially by all the handlers, or by one specific handler from the chain.</a:t>
            </a:r>
            <a:endParaRPr b="1" sz="2000">
              <a:solidFill>
                <a:srgbClr val="0B5394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44" name="Google Shape;44;p7"/>
          <p:cNvSpPr txBox="1"/>
          <p:nvPr/>
        </p:nvSpPr>
        <p:spPr>
          <a:xfrm>
            <a:off x="0" y="4632900"/>
            <a:ext cx="9144000" cy="51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5" name="Google Shape;45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56363" y="4632900"/>
            <a:ext cx="1496087" cy="4588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6" name="Google Shape;46;p7"/>
          <p:cNvCxnSpPr/>
          <p:nvPr/>
        </p:nvCxnSpPr>
        <p:spPr>
          <a:xfrm flipH="1" rot="10800000">
            <a:off x="91440" y="4636008"/>
            <a:ext cx="8961000" cy="9000"/>
          </a:xfrm>
          <a:prstGeom prst="straightConnector1">
            <a:avLst/>
          </a:prstGeom>
          <a:noFill/>
          <a:ln cap="flat" cmpd="sng" w="19050">
            <a:solidFill>
              <a:srgbClr val="0B5394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7" name="Google Shape;47;p7"/>
          <p:cNvSpPr txBox="1"/>
          <p:nvPr>
            <p:ph idx="12" type="sldNum"/>
          </p:nvPr>
        </p:nvSpPr>
        <p:spPr>
          <a:xfrm>
            <a:off x="0" y="4632975"/>
            <a:ext cx="547800" cy="51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2000">
                <a:latin typeface="EB Garamond"/>
                <a:ea typeface="EB Garamond"/>
                <a:cs typeface="EB Garamond"/>
                <a:sym typeface="EB Garamond"/>
              </a:rPr>
              <a:t>‹#›</a:t>
            </a:fld>
            <a:endParaRPr sz="2000">
              <a:latin typeface="PT Sans"/>
              <a:ea typeface="PT Sans"/>
              <a:cs typeface="PT Sans"/>
              <a:sym typeface="PT San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8"/>
          <p:cNvSpPr txBox="1"/>
          <p:nvPr>
            <p:ph type="title"/>
          </p:nvPr>
        </p:nvSpPr>
        <p:spPr>
          <a:xfrm>
            <a:off x="0" y="0"/>
            <a:ext cx="9144000" cy="1017600"/>
          </a:xfrm>
          <a:prstGeom prst="rect">
            <a:avLst/>
          </a:prstGeom>
          <a:solidFill>
            <a:srgbClr val="0B539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rPr>
              <a:t>    The UML Diagram for Chain of Responsibility</a:t>
            </a:r>
            <a:endParaRPr b="1" sz="2400">
              <a:solidFill>
                <a:srgbClr val="FFFFFF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53" name="Google Shape;53;p8"/>
          <p:cNvSpPr txBox="1"/>
          <p:nvPr/>
        </p:nvSpPr>
        <p:spPr>
          <a:xfrm>
            <a:off x="0" y="4632900"/>
            <a:ext cx="9144000" cy="51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4" name="Google Shape;54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56363" y="4632900"/>
            <a:ext cx="1496087" cy="4588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5" name="Google Shape;55;p8"/>
          <p:cNvCxnSpPr/>
          <p:nvPr/>
        </p:nvCxnSpPr>
        <p:spPr>
          <a:xfrm flipH="1" rot="10800000">
            <a:off x="91440" y="4636008"/>
            <a:ext cx="8961000" cy="9000"/>
          </a:xfrm>
          <a:prstGeom prst="straightConnector1">
            <a:avLst/>
          </a:prstGeom>
          <a:noFill/>
          <a:ln cap="flat" cmpd="sng" w="19050">
            <a:solidFill>
              <a:srgbClr val="0B5394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6" name="Google Shape;56;p8"/>
          <p:cNvSpPr txBox="1"/>
          <p:nvPr>
            <p:ph idx="12" type="sldNum"/>
          </p:nvPr>
        </p:nvSpPr>
        <p:spPr>
          <a:xfrm>
            <a:off x="0" y="4632975"/>
            <a:ext cx="547800" cy="51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2000">
                <a:latin typeface="EB Garamond"/>
                <a:ea typeface="EB Garamond"/>
                <a:cs typeface="EB Garamond"/>
                <a:sym typeface="EB Garamond"/>
              </a:rPr>
              <a:t>‹#›</a:t>
            </a:fld>
            <a:endParaRPr sz="2000">
              <a:latin typeface="PT Sans"/>
              <a:ea typeface="PT Sans"/>
              <a:cs typeface="PT Sans"/>
              <a:sym typeface="PT Sans"/>
            </a:endParaRPr>
          </a:p>
        </p:txBody>
      </p:sp>
      <p:pic>
        <p:nvPicPr>
          <p:cNvPr id="57" name="Google Shape;57;p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51600" y="1041562"/>
            <a:ext cx="5840692" cy="3567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 txBox="1"/>
          <p:nvPr>
            <p:ph type="title"/>
          </p:nvPr>
        </p:nvSpPr>
        <p:spPr>
          <a:xfrm>
            <a:off x="0" y="0"/>
            <a:ext cx="9144000" cy="1017600"/>
          </a:xfrm>
          <a:prstGeom prst="rect">
            <a:avLst/>
          </a:prstGeom>
          <a:solidFill>
            <a:srgbClr val="0B539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rPr>
              <a:t>    Command Pattern</a:t>
            </a:r>
            <a:endParaRPr b="1" sz="2400">
              <a:solidFill>
                <a:srgbClr val="FFFFFF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63" name="Google Shape;63;p9"/>
          <p:cNvSpPr txBox="1"/>
          <p:nvPr>
            <p:ph idx="1" type="body"/>
          </p:nvPr>
        </p:nvSpPr>
        <p:spPr>
          <a:xfrm>
            <a:off x="-50" y="1017600"/>
            <a:ext cx="9144000" cy="361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55600" lvl="0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2000"/>
              <a:buFont typeface="PT Sans"/>
              <a:buChar char="●"/>
            </a:pPr>
            <a:r>
              <a:rPr b="1" lang="en" sz="2000">
                <a:solidFill>
                  <a:srgbClr val="0B5394"/>
                </a:solidFill>
                <a:latin typeface="PT Sans"/>
                <a:ea typeface="PT Sans"/>
                <a:cs typeface="PT Sans"/>
                <a:sym typeface="PT Sans"/>
              </a:rPr>
              <a:t>Encapsulate a request as an object/class so that it can be used whenever it is needed.</a:t>
            </a:r>
            <a:endParaRPr b="1" sz="2000">
              <a:solidFill>
                <a:srgbClr val="0B5394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indent="-355600" lvl="0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2000"/>
              <a:buFont typeface="PT Sans"/>
              <a:buChar char="●"/>
            </a:pPr>
            <a:r>
              <a:rPr b="1" lang="en" sz="2000">
                <a:solidFill>
                  <a:srgbClr val="0B5394"/>
                </a:solidFill>
                <a:latin typeface="PT Sans"/>
                <a:ea typeface="PT Sans"/>
                <a:cs typeface="PT Sans"/>
                <a:sym typeface="PT Sans"/>
              </a:rPr>
              <a:t>The command object provides a blueprint which is a set of method calls for a specific command.</a:t>
            </a:r>
            <a:endParaRPr b="1" sz="2000">
              <a:solidFill>
                <a:srgbClr val="0B5394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indent="-355600" lvl="0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2000"/>
              <a:buFont typeface="PT Sans"/>
              <a:buChar char="●"/>
            </a:pPr>
            <a:r>
              <a:rPr b="1" lang="en" sz="2000">
                <a:solidFill>
                  <a:srgbClr val="0B5394"/>
                </a:solidFill>
                <a:latin typeface="PT Sans"/>
                <a:ea typeface="PT Sans"/>
                <a:cs typeface="PT Sans"/>
                <a:sym typeface="PT Sans"/>
              </a:rPr>
              <a:t>Aka Action, Transaction.</a:t>
            </a:r>
            <a:endParaRPr b="1" sz="2000">
              <a:solidFill>
                <a:srgbClr val="0B5394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64" name="Google Shape;64;p9"/>
          <p:cNvSpPr txBox="1"/>
          <p:nvPr/>
        </p:nvSpPr>
        <p:spPr>
          <a:xfrm>
            <a:off x="0" y="4632900"/>
            <a:ext cx="9144000" cy="51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5" name="Google Shape;65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56363" y="4632900"/>
            <a:ext cx="1496087" cy="4588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6" name="Google Shape;66;p9"/>
          <p:cNvCxnSpPr/>
          <p:nvPr/>
        </p:nvCxnSpPr>
        <p:spPr>
          <a:xfrm flipH="1" rot="10800000">
            <a:off x="91440" y="4636008"/>
            <a:ext cx="8961000" cy="9000"/>
          </a:xfrm>
          <a:prstGeom prst="straightConnector1">
            <a:avLst/>
          </a:prstGeom>
          <a:noFill/>
          <a:ln cap="flat" cmpd="sng" w="19050">
            <a:solidFill>
              <a:srgbClr val="0B5394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7" name="Google Shape;67;p9"/>
          <p:cNvSpPr txBox="1"/>
          <p:nvPr>
            <p:ph idx="12" type="sldNum"/>
          </p:nvPr>
        </p:nvSpPr>
        <p:spPr>
          <a:xfrm>
            <a:off x="0" y="4632975"/>
            <a:ext cx="547800" cy="51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2000">
                <a:latin typeface="EB Garamond"/>
                <a:ea typeface="EB Garamond"/>
                <a:cs typeface="EB Garamond"/>
                <a:sym typeface="EB Garamond"/>
              </a:rPr>
              <a:t>‹#›</a:t>
            </a:fld>
            <a:endParaRPr sz="2000">
              <a:latin typeface="PT Sans"/>
              <a:ea typeface="PT Sans"/>
              <a:cs typeface="PT Sans"/>
              <a:sym typeface="PT San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0"/>
          <p:cNvSpPr txBox="1"/>
          <p:nvPr>
            <p:ph type="title"/>
          </p:nvPr>
        </p:nvSpPr>
        <p:spPr>
          <a:xfrm>
            <a:off x="0" y="0"/>
            <a:ext cx="9144000" cy="1017600"/>
          </a:xfrm>
          <a:prstGeom prst="rect">
            <a:avLst/>
          </a:prstGeom>
          <a:solidFill>
            <a:srgbClr val="0B539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rPr>
              <a:t>    The UML Diagram for Command</a:t>
            </a:r>
            <a:endParaRPr b="1" sz="2400">
              <a:solidFill>
                <a:srgbClr val="FFFFFF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73" name="Google Shape;73;p10"/>
          <p:cNvSpPr txBox="1"/>
          <p:nvPr/>
        </p:nvSpPr>
        <p:spPr>
          <a:xfrm>
            <a:off x="0" y="4632900"/>
            <a:ext cx="9144000" cy="51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4" name="Google Shape;74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56363" y="4632900"/>
            <a:ext cx="1496087" cy="4588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5" name="Google Shape;75;p10"/>
          <p:cNvCxnSpPr/>
          <p:nvPr/>
        </p:nvCxnSpPr>
        <p:spPr>
          <a:xfrm flipH="1" rot="10800000">
            <a:off x="91440" y="4636008"/>
            <a:ext cx="8961000" cy="9000"/>
          </a:xfrm>
          <a:prstGeom prst="straightConnector1">
            <a:avLst/>
          </a:prstGeom>
          <a:noFill/>
          <a:ln cap="flat" cmpd="sng" w="19050">
            <a:solidFill>
              <a:srgbClr val="0B5394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6" name="Google Shape;76;p10"/>
          <p:cNvSpPr txBox="1"/>
          <p:nvPr>
            <p:ph idx="12" type="sldNum"/>
          </p:nvPr>
        </p:nvSpPr>
        <p:spPr>
          <a:xfrm>
            <a:off x="0" y="4632975"/>
            <a:ext cx="547800" cy="51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2000">
                <a:latin typeface="EB Garamond"/>
                <a:ea typeface="EB Garamond"/>
                <a:cs typeface="EB Garamond"/>
                <a:sym typeface="EB Garamond"/>
              </a:rPr>
              <a:t>‹#›</a:t>
            </a:fld>
            <a:endParaRPr sz="2000">
              <a:latin typeface="PT Sans"/>
              <a:ea typeface="PT Sans"/>
              <a:cs typeface="PT Sans"/>
              <a:sym typeface="PT Sans"/>
            </a:endParaRPr>
          </a:p>
        </p:txBody>
      </p:sp>
      <p:pic>
        <p:nvPicPr>
          <p:cNvPr id="77" name="Google Shape;77;p1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1500" y="1152017"/>
            <a:ext cx="8961000" cy="33495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1"/>
          <p:cNvSpPr txBox="1"/>
          <p:nvPr>
            <p:ph type="title"/>
          </p:nvPr>
        </p:nvSpPr>
        <p:spPr>
          <a:xfrm>
            <a:off x="0" y="0"/>
            <a:ext cx="9144000" cy="1017600"/>
          </a:xfrm>
          <a:prstGeom prst="rect">
            <a:avLst/>
          </a:prstGeom>
          <a:solidFill>
            <a:srgbClr val="0B539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b="1" lang="en" sz="24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rPr>
              <a:t>   Interpreter</a:t>
            </a:r>
            <a:r>
              <a:rPr b="1" lang="en" sz="24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rPr>
              <a:t> Pattern</a:t>
            </a:r>
            <a:endParaRPr b="1" sz="2400">
              <a:solidFill>
                <a:srgbClr val="FFFFFF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83" name="Google Shape;83;p11"/>
          <p:cNvSpPr txBox="1"/>
          <p:nvPr>
            <p:ph idx="1" type="body"/>
          </p:nvPr>
        </p:nvSpPr>
        <p:spPr>
          <a:xfrm>
            <a:off x="-50" y="1017600"/>
            <a:ext cx="9144000" cy="361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55600" lvl="0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2000"/>
              <a:buFont typeface="PT Sans"/>
              <a:buChar char="●"/>
            </a:pPr>
            <a:r>
              <a:rPr b="1" lang="en" sz="2000">
                <a:solidFill>
                  <a:srgbClr val="0B5394"/>
                </a:solidFill>
                <a:latin typeface="PT Sans"/>
                <a:ea typeface="PT Sans"/>
                <a:cs typeface="PT Sans"/>
                <a:sym typeface="PT Sans"/>
              </a:rPr>
              <a:t>Given a language, define a representation for its grammar along with an interpreter that uses the representation to interpret sentences in the language.</a:t>
            </a:r>
            <a:endParaRPr b="1" sz="2000">
              <a:solidFill>
                <a:srgbClr val="0B5394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84" name="Google Shape;84;p11"/>
          <p:cNvSpPr txBox="1"/>
          <p:nvPr/>
        </p:nvSpPr>
        <p:spPr>
          <a:xfrm>
            <a:off x="0" y="4632900"/>
            <a:ext cx="9144000" cy="51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5" name="Google Shape;85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56363" y="4632900"/>
            <a:ext cx="1496087" cy="4588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6" name="Google Shape;86;p11"/>
          <p:cNvCxnSpPr/>
          <p:nvPr/>
        </p:nvCxnSpPr>
        <p:spPr>
          <a:xfrm flipH="1" rot="10800000">
            <a:off x="91440" y="4636008"/>
            <a:ext cx="8961000" cy="9000"/>
          </a:xfrm>
          <a:prstGeom prst="straightConnector1">
            <a:avLst/>
          </a:prstGeom>
          <a:noFill/>
          <a:ln cap="flat" cmpd="sng" w="19050">
            <a:solidFill>
              <a:srgbClr val="0B5394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87" name="Google Shape;87;p11"/>
          <p:cNvSpPr txBox="1"/>
          <p:nvPr>
            <p:ph idx="12" type="sldNum"/>
          </p:nvPr>
        </p:nvSpPr>
        <p:spPr>
          <a:xfrm>
            <a:off x="0" y="4632975"/>
            <a:ext cx="547800" cy="51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2000">
                <a:latin typeface="EB Garamond"/>
                <a:ea typeface="EB Garamond"/>
                <a:cs typeface="EB Garamond"/>
                <a:sym typeface="EB Garamond"/>
              </a:rPr>
              <a:t>‹#›</a:t>
            </a:fld>
            <a:endParaRPr sz="2000">
              <a:latin typeface="PT Sans"/>
              <a:ea typeface="PT Sans"/>
              <a:cs typeface="PT Sans"/>
              <a:sym typeface="PT San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2"/>
          <p:cNvSpPr txBox="1"/>
          <p:nvPr>
            <p:ph type="title"/>
          </p:nvPr>
        </p:nvSpPr>
        <p:spPr>
          <a:xfrm>
            <a:off x="0" y="0"/>
            <a:ext cx="9144000" cy="1017600"/>
          </a:xfrm>
          <a:prstGeom prst="rect">
            <a:avLst/>
          </a:prstGeom>
          <a:solidFill>
            <a:srgbClr val="0B539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rPr>
              <a:t>    The UML Diagram for Interpreter</a:t>
            </a:r>
            <a:endParaRPr b="1" sz="2400">
              <a:solidFill>
                <a:srgbClr val="FFFFFF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93" name="Google Shape;93;p12"/>
          <p:cNvSpPr txBox="1"/>
          <p:nvPr/>
        </p:nvSpPr>
        <p:spPr>
          <a:xfrm>
            <a:off x="0" y="4632900"/>
            <a:ext cx="9144000" cy="51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4" name="Google Shape;94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56363" y="4632900"/>
            <a:ext cx="1496087" cy="4588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5" name="Google Shape;95;p12"/>
          <p:cNvCxnSpPr/>
          <p:nvPr/>
        </p:nvCxnSpPr>
        <p:spPr>
          <a:xfrm flipH="1" rot="10800000">
            <a:off x="91440" y="4636008"/>
            <a:ext cx="8961000" cy="9000"/>
          </a:xfrm>
          <a:prstGeom prst="straightConnector1">
            <a:avLst/>
          </a:prstGeom>
          <a:noFill/>
          <a:ln cap="flat" cmpd="sng" w="19050">
            <a:solidFill>
              <a:srgbClr val="0B5394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96" name="Google Shape;96;p12"/>
          <p:cNvSpPr txBox="1"/>
          <p:nvPr>
            <p:ph idx="12" type="sldNum"/>
          </p:nvPr>
        </p:nvSpPr>
        <p:spPr>
          <a:xfrm>
            <a:off x="0" y="4632975"/>
            <a:ext cx="547800" cy="51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2000">
                <a:latin typeface="EB Garamond"/>
                <a:ea typeface="EB Garamond"/>
                <a:cs typeface="EB Garamond"/>
                <a:sym typeface="EB Garamond"/>
              </a:rPr>
              <a:t>‹#›</a:t>
            </a:fld>
            <a:endParaRPr sz="2000">
              <a:latin typeface="PT Sans"/>
              <a:ea typeface="PT Sans"/>
              <a:cs typeface="PT Sans"/>
              <a:sym typeface="PT Sans"/>
            </a:endParaRPr>
          </a:p>
        </p:txBody>
      </p:sp>
      <p:pic>
        <p:nvPicPr>
          <p:cNvPr id="97" name="Google Shape;97;p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71062" y="1081117"/>
            <a:ext cx="6201774" cy="34913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3"/>
          <p:cNvSpPr txBox="1"/>
          <p:nvPr>
            <p:ph type="title"/>
          </p:nvPr>
        </p:nvSpPr>
        <p:spPr>
          <a:xfrm>
            <a:off x="0" y="0"/>
            <a:ext cx="9144000" cy="1017600"/>
          </a:xfrm>
          <a:prstGeom prst="rect">
            <a:avLst/>
          </a:prstGeom>
          <a:solidFill>
            <a:srgbClr val="0B539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rPr>
              <a:t>    Iterator Pattern</a:t>
            </a:r>
            <a:endParaRPr b="1" sz="2400">
              <a:solidFill>
                <a:srgbClr val="FFFFFF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103" name="Google Shape;103;p13"/>
          <p:cNvSpPr txBox="1"/>
          <p:nvPr>
            <p:ph idx="1" type="body"/>
          </p:nvPr>
        </p:nvSpPr>
        <p:spPr>
          <a:xfrm>
            <a:off x="-50" y="1017600"/>
            <a:ext cx="9144000" cy="361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55600" lvl="0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2000"/>
              <a:buFont typeface="PT Sans"/>
              <a:buChar char="●"/>
            </a:pPr>
            <a:r>
              <a:rPr b="1" lang="en" sz="2000">
                <a:solidFill>
                  <a:srgbClr val="0B5394"/>
                </a:solidFill>
                <a:latin typeface="PT Sans"/>
                <a:ea typeface="PT Sans"/>
                <a:cs typeface="PT Sans"/>
                <a:sym typeface="PT Sans"/>
              </a:rPr>
              <a:t>Provides a way to access sequentially the elements of an aggregate </a:t>
            </a:r>
            <a:endParaRPr b="1" sz="2000">
              <a:solidFill>
                <a:srgbClr val="0B5394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indent="0" lvl="0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0B5394"/>
                </a:solidFill>
                <a:latin typeface="PT Sans"/>
                <a:ea typeface="PT Sans"/>
                <a:cs typeface="PT Sans"/>
                <a:sym typeface="PT Sans"/>
              </a:rPr>
              <a:t>object without exposing its underlying representation.</a:t>
            </a:r>
            <a:endParaRPr b="1" sz="2000">
              <a:solidFill>
                <a:srgbClr val="0B5394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indent="-355600" lvl="0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2000"/>
              <a:buFont typeface="PT Sans"/>
              <a:buChar char="●"/>
            </a:pPr>
            <a:r>
              <a:rPr b="1" lang="en" sz="2000">
                <a:solidFill>
                  <a:srgbClr val="0B5394"/>
                </a:solidFill>
                <a:latin typeface="PT Sans"/>
                <a:ea typeface="PT Sans"/>
                <a:cs typeface="PT Sans"/>
                <a:sym typeface="PT Sans"/>
              </a:rPr>
              <a:t>Aka Cursor.</a:t>
            </a:r>
            <a:endParaRPr b="1" sz="2000">
              <a:solidFill>
                <a:srgbClr val="0B5394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104" name="Google Shape;104;p13"/>
          <p:cNvSpPr txBox="1"/>
          <p:nvPr/>
        </p:nvSpPr>
        <p:spPr>
          <a:xfrm>
            <a:off x="0" y="4632900"/>
            <a:ext cx="9144000" cy="51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05" name="Google Shape;10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56363" y="4632900"/>
            <a:ext cx="1496087" cy="4588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6" name="Google Shape;106;p13"/>
          <p:cNvCxnSpPr/>
          <p:nvPr/>
        </p:nvCxnSpPr>
        <p:spPr>
          <a:xfrm flipH="1" rot="10800000">
            <a:off x="91440" y="4636008"/>
            <a:ext cx="8961000" cy="9000"/>
          </a:xfrm>
          <a:prstGeom prst="straightConnector1">
            <a:avLst/>
          </a:prstGeom>
          <a:noFill/>
          <a:ln cap="flat" cmpd="sng" w="19050">
            <a:solidFill>
              <a:srgbClr val="0B5394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07" name="Google Shape;107;p13"/>
          <p:cNvSpPr txBox="1"/>
          <p:nvPr>
            <p:ph idx="12" type="sldNum"/>
          </p:nvPr>
        </p:nvSpPr>
        <p:spPr>
          <a:xfrm>
            <a:off x="0" y="4632975"/>
            <a:ext cx="547800" cy="51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2000">
                <a:latin typeface="EB Garamond"/>
                <a:ea typeface="EB Garamond"/>
                <a:cs typeface="EB Garamond"/>
                <a:sym typeface="EB Garamond"/>
              </a:rPr>
              <a:t>‹#›</a:t>
            </a:fld>
            <a:endParaRPr sz="2000">
              <a:latin typeface="PT Sans"/>
              <a:ea typeface="PT Sans"/>
              <a:cs typeface="PT Sans"/>
              <a:sym typeface="PT Sa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UM Slides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