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1422" r:id="rId2"/>
    <p:sldId id="1693" r:id="rId3"/>
    <p:sldId id="1692" r:id="rId4"/>
    <p:sldId id="1694" r:id="rId5"/>
    <p:sldId id="1695" r:id="rId6"/>
    <p:sldId id="1696" r:id="rId7"/>
    <p:sldId id="1697" r:id="rId8"/>
    <p:sldId id="1699" r:id="rId9"/>
    <p:sldId id="1700" r:id="rId10"/>
    <p:sldId id="1399" r:id="rId11"/>
    <p:sldId id="1660" r:id="rId12"/>
    <p:sldId id="1400" r:id="rId13"/>
    <p:sldId id="1402" r:id="rId14"/>
    <p:sldId id="1680" r:id="rId15"/>
    <p:sldId id="1681" r:id="rId16"/>
    <p:sldId id="1682" r:id="rId17"/>
    <p:sldId id="1408" r:id="rId18"/>
    <p:sldId id="1684" r:id="rId19"/>
    <p:sldId id="1405" r:id="rId20"/>
    <p:sldId id="1406" r:id="rId21"/>
    <p:sldId id="1411" r:id="rId22"/>
    <p:sldId id="1412" r:id="rId23"/>
    <p:sldId id="1413" r:id="rId24"/>
    <p:sldId id="1414" r:id="rId25"/>
    <p:sldId id="1685" r:id="rId26"/>
    <p:sldId id="1686" r:id="rId27"/>
    <p:sldId id="1687" r:id="rId28"/>
    <p:sldId id="1688" r:id="rId29"/>
    <p:sldId id="1689" r:id="rId30"/>
    <p:sldId id="1690" r:id="rId31"/>
    <p:sldId id="1691" r:id="rId32"/>
    <p:sldId id="1407" r:id="rId33"/>
    <p:sldId id="1384" r:id="rId34"/>
    <p:sldId id="1426" r:id="rId35"/>
    <p:sldId id="1427" r:id="rId36"/>
    <p:sldId id="1428" r:id="rId37"/>
    <p:sldId id="1644" r:id="rId38"/>
    <p:sldId id="1429" r:id="rId39"/>
    <p:sldId id="1421" r:id="rId40"/>
    <p:sldId id="1493" r:id="rId41"/>
    <p:sldId id="1465" r:id="rId42"/>
    <p:sldId id="1467" r:id="rId43"/>
    <p:sldId id="1503" r:id="rId44"/>
    <p:sldId id="1501" r:id="rId45"/>
    <p:sldId id="1504" r:id="rId46"/>
    <p:sldId id="1500" r:id="rId47"/>
    <p:sldId id="1505" r:id="rId48"/>
    <p:sldId id="1506" r:id="rId49"/>
    <p:sldId id="1507" r:id="rId50"/>
    <p:sldId id="1713" r:id="rId51"/>
    <p:sldId id="1712" r:id="rId52"/>
    <p:sldId id="1380" r:id="rId53"/>
    <p:sldId id="1650" r:id="rId54"/>
    <p:sldId id="1654" r:id="rId55"/>
    <p:sldId id="1655" r:id="rId56"/>
    <p:sldId id="1652" r:id="rId57"/>
    <p:sldId id="1431" r:id="rId58"/>
    <p:sldId id="1656" r:id="rId59"/>
    <p:sldId id="1658" r:id="rId60"/>
    <p:sldId id="1659" r:id="rId61"/>
    <p:sldId id="1424" r:id="rId62"/>
    <p:sldId id="1425" r:id="rId63"/>
    <p:sldId id="1434" r:id="rId64"/>
    <p:sldId id="1433" r:id="rId65"/>
    <p:sldId id="1435" r:id="rId66"/>
    <p:sldId id="1436" r:id="rId67"/>
    <p:sldId id="1437" r:id="rId68"/>
    <p:sldId id="1370" r:id="rId69"/>
    <p:sldId id="1701" r:id="rId70"/>
    <p:sldId id="1371" r:id="rId71"/>
    <p:sldId id="1117" r:id="rId72"/>
    <p:sldId id="1702" r:id="rId73"/>
    <p:sldId id="1439" r:id="rId74"/>
    <p:sldId id="1472" r:id="rId75"/>
    <p:sldId id="1473" r:id="rId76"/>
    <p:sldId id="1714" r:id="rId77"/>
    <p:sldId id="1488" r:id="rId78"/>
    <p:sldId id="257" r:id="rId79"/>
    <p:sldId id="1489" r:id="rId80"/>
    <p:sldId id="1491" r:id="rId81"/>
    <p:sldId id="1492" r:id="rId82"/>
    <p:sldId id="1494" r:id="rId83"/>
    <p:sldId id="1495" r:id="rId84"/>
    <p:sldId id="1496" r:id="rId85"/>
    <p:sldId id="1497" r:id="rId86"/>
    <p:sldId id="1498" r:id="rId87"/>
    <p:sldId id="1715" r:id="rId88"/>
    <p:sldId id="1224" r:id="rId89"/>
    <p:sldId id="1113" r:id="rId90"/>
    <p:sldId id="1444" r:id="rId91"/>
    <p:sldId id="1477" r:id="rId92"/>
    <p:sldId id="1646" r:id="rId93"/>
    <p:sldId id="1647" r:id="rId94"/>
    <p:sldId id="1648" r:id="rId95"/>
    <p:sldId id="1328"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1" autoAdjust="0"/>
    <p:restoredTop sz="94660"/>
  </p:normalViewPr>
  <p:slideViewPr>
    <p:cSldViewPr snapToGrid="0">
      <p:cViewPr varScale="1">
        <p:scale>
          <a:sx n="73" d="100"/>
          <a:sy n="73" d="100"/>
        </p:scale>
        <p:origin x="2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35FCF-751C-4113-BAA7-AE6C9D754FA7}"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B65F3-6FD4-43A8-ADB7-D5858BC3BC53}" type="slidenum">
              <a:rPr lang="en-US" smtClean="0"/>
              <a:t>‹#›</a:t>
            </a:fld>
            <a:endParaRPr lang="en-US"/>
          </a:p>
        </p:txBody>
      </p:sp>
    </p:spTree>
    <p:extLst>
      <p:ext uri="{BB962C8B-B14F-4D97-AF65-F5344CB8AC3E}">
        <p14:creationId xmlns:p14="http://schemas.microsoft.com/office/powerpoint/2010/main" val="250412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62E5-0A7B-8AC3-776A-0B4B988CF0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86C564-BE73-5674-D0B4-9C6F6AEFAB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B328FD-CBB3-BACC-2682-16A227DFFA71}"/>
              </a:ext>
            </a:extLst>
          </p:cNvPr>
          <p:cNvSpPr>
            <a:spLocks noGrp="1"/>
          </p:cNvSpPr>
          <p:nvPr>
            <p:ph type="dt" sz="half" idx="10"/>
          </p:nvPr>
        </p:nvSpPr>
        <p:spPr/>
        <p:txBody>
          <a:bodyPr/>
          <a:lstStyle/>
          <a:p>
            <a:fld id="{2FECD0A9-E859-4681-9350-7AFA401BE4F8}" type="datetime1">
              <a:rPr lang="en-US" smtClean="0"/>
              <a:t>3/10/2025</a:t>
            </a:fld>
            <a:endParaRPr lang="en-US"/>
          </a:p>
        </p:txBody>
      </p:sp>
      <p:sp>
        <p:nvSpPr>
          <p:cNvPr id="5" name="Footer Placeholder 4">
            <a:extLst>
              <a:ext uri="{FF2B5EF4-FFF2-40B4-BE49-F238E27FC236}">
                <a16:creationId xmlns:a16="http://schemas.microsoft.com/office/drawing/2014/main" id="{A7D1A3D3-0F0C-5478-29C0-569B3924E472}"/>
              </a:ext>
            </a:extLst>
          </p:cNvPr>
          <p:cNvSpPr>
            <a:spLocks noGrp="1"/>
          </p:cNvSpPr>
          <p:nvPr>
            <p:ph type="ftr" sz="quarter" idx="11"/>
          </p:nvPr>
        </p:nvSpPr>
        <p:spPr/>
        <p:txBody>
          <a:bodyPr/>
          <a:lstStyle/>
          <a:p>
            <a:r>
              <a:rPr lang="en-US"/>
              <a:t>Modelarea proceselor de afacesre, Pavel CHIREV, lect. universitar, dr, inginer, titular</a:t>
            </a:r>
          </a:p>
        </p:txBody>
      </p:sp>
      <p:sp>
        <p:nvSpPr>
          <p:cNvPr id="6" name="Slide Number Placeholder 5">
            <a:extLst>
              <a:ext uri="{FF2B5EF4-FFF2-40B4-BE49-F238E27FC236}">
                <a16:creationId xmlns:a16="http://schemas.microsoft.com/office/drawing/2014/main" id="{0835469B-CE86-7AC5-4919-4E55C29C6B79}"/>
              </a:ext>
            </a:extLst>
          </p:cNvPr>
          <p:cNvSpPr>
            <a:spLocks noGrp="1"/>
          </p:cNvSpPr>
          <p:nvPr>
            <p:ph type="sldNum" sz="quarter" idx="12"/>
          </p:nvPr>
        </p:nvSpPr>
        <p:spPr/>
        <p:txBody>
          <a:bodyPr/>
          <a:lstStyle/>
          <a:p>
            <a:fld id="{8F974663-F2F7-4167-AC6C-7035973FB71E}" type="slidenum">
              <a:rPr lang="en-US" smtClean="0"/>
              <a:t>‹#›</a:t>
            </a:fld>
            <a:endParaRPr lang="en-US"/>
          </a:p>
        </p:txBody>
      </p:sp>
    </p:spTree>
    <p:extLst>
      <p:ext uri="{BB962C8B-B14F-4D97-AF65-F5344CB8AC3E}">
        <p14:creationId xmlns:p14="http://schemas.microsoft.com/office/powerpoint/2010/main" val="315011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7653-F747-E86B-7B0C-42BD1DC8FA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9FF7CC-0F57-4DB3-C738-A97305C4A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51072-0C13-2692-62B9-F3971D8EE1E5}"/>
              </a:ext>
            </a:extLst>
          </p:cNvPr>
          <p:cNvSpPr>
            <a:spLocks noGrp="1"/>
          </p:cNvSpPr>
          <p:nvPr>
            <p:ph type="dt" sz="half" idx="10"/>
          </p:nvPr>
        </p:nvSpPr>
        <p:spPr/>
        <p:txBody>
          <a:bodyPr/>
          <a:lstStyle/>
          <a:p>
            <a:fld id="{79455DBC-9DC5-42E0-B3FE-E5ED95CC9077}" type="datetime1">
              <a:rPr lang="en-US" smtClean="0"/>
              <a:t>3/10/2025</a:t>
            </a:fld>
            <a:endParaRPr lang="en-US"/>
          </a:p>
        </p:txBody>
      </p:sp>
      <p:sp>
        <p:nvSpPr>
          <p:cNvPr id="5" name="Footer Placeholder 4">
            <a:extLst>
              <a:ext uri="{FF2B5EF4-FFF2-40B4-BE49-F238E27FC236}">
                <a16:creationId xmlns:a16="http://schemas.microsoft.com/office/drawing/2014/main" id="{E62AFA8A-919D-F6C1-B950-568BFDA9EF72}"/>
              </a:ext>
            </a:extLst>
          </p:cNvPr>
          <p:cNvSpPr>
            <a:spLocks noGrp="1"/>
          </p:cNvSpPr>
          <p:nvPr>
            <p:ph type="ftr" sz="quarter" idx="11"/>
          </p:nvPr>
        </p:nvSpPr>
        <p:spPr/>
        <p:txBody>
          <a:bodyPr/>
          <a:lstStyle/>
          <a:p>
            <a:r>
              <a:rPr lang="en-US"/>
              <a:t>Modelarea proceselor de afacesre, Pavel CHIREV, lect. universitar, dr, inginer, titular</a:t>
            </a:r>
          </a:p>
        </p:txBody>
      </p:sp>
      <p:sp>
        <p:nvSpPr>
          <p:cNvPr id="6" name="Slide Number Placeholder 5">
            <a:extLst>
              <a:ext uri="{FF2B5EF4-FFF2-40B4-BE49-F238E27FC236}">
                <a16:creationId xmlns:a16="http://schemas.microsoft.com/office/drawing/2014/main" id="{D4D62342-B5B4-42AE-B617-7F2966769906}"/>
              </a:ext>
            </a:extLst>
          </p:cNvPr>
          <p:cNvSpPr>
            <a:spLocks noGrp="1"/>
          </p:cNvSpPr>
          <p:nvPr>
            <p:ph type="sldNum" sz="quarter" idx="12"/>
          </p:nvPr>
        </p:nvSpPr>
        <p:spPr/>
        <p:txBody>
          <a:bodyPr/>
          <a:lstStyle/>
          <a:p>
            <a:fld id="{8F974663-F2F7-4167-AC6C-7035973FB71E}" type="slidenum">
              <a:rPr lang="en-US" smtClean="0"/>
              <a:t>‹#›</a:t>
            </a:fld>
            <a:endParaRPr lang="en-US"/>
          </a:p>
        </p:txBody>
      </p:sp>
    </p:spTree>
    <p:extLst>
      <p:ext uri="{BB962C8B-B14F-4D97-AF65-F5344CB8AC3E}">
        <p14:creationId xmlns:p14="http://schemas.microsoft.com/office/powerpoint/2010/main" val="313548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AACF8-3941-A64F-83D2-D4D0FD8E7B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66934B-F2AF-F080-D174-EDE4E7D46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4D315-6F53-0BC0-C9FB-4588482458B0}"/>
              </a:ext>
            </a:extLst>
          </p:cNvPr>
          <p:cNvSpPr>
            <a:spLocks noGrp="1"/>
          </p:cNvSpPr>
          <p:nvPr>
            <p:ph type="dt" sz="half" idx="10"/>
          </p:nvPr>
        </p:nvSpPr>
        <p:spPr/>
        <p:txBody>
          <a:bodyPr/>
          <a:lstStyle/>
          <a:p>
            <a:fld id="{FCA7F3EB-ED93-479E-9560-842F01A6A15E}" type="datetime1">
              <a:rPr lang="en-US" smtClean="0"/>
              <a:t>3/10/2025</a:t>
            </a:fld>
            <a:endParaRPr lang="en-US"/>
          </a:p>
        </p:txBody>
      </p:sp>
      <p:sp>
        <p:nvSpPr>
          <p:cNvPr id="5" name="Footer Placeholder 4">
            <a:extLst>
              <a:ext uri="{FF2B5EF4-FFF2-40B4-BE49-F238E27FC236}">
                <a16:creationId xmlns:a16="http://schemas.microsoft.com/office/drawing/2014/main" id="{460B13A3-4214-BC24-731B-75E6A47A6A96}"/>
              </a:ext>
            </a:extLst>
          </p:cNvPr>
          <p:cNvSpPr>
            <a:spLocks noGrp="1"/>
          </p:cNvSpPr>
          <p:nvPr>
            <p:ph type="ftr" sz="quarter" idx="11"/>
          </p:nvPr>
        </p:nvSpPr>
        <p:spPr/>
        <p:txBody>
          <a:bodyPr/>
          <a:lstStyle/>
          <a:p>
            <a:r>
              <a:rPr lang="en-US"/>
              <a:t>Modelarea proceselor de afacesre, Pavel CHIREV, lect. universitar, dr, inginer, titular</a:t>
            </a:r>
          </a:p>
        </p:txBody>
      </p:sp>
      <p:sp>
        <p:nvSpPr>
          <p:cNvPr id="6" name="Slide Number Placeholder 5">
            <a:extLst>
              <a:ext uri="{FF2B5EF4-FFF2-40B4-BE49-F238E27FC236}">
                <a16:creationId xmlns:a16="http://schemas.microsoft.com/office/drawing/2014/main" id="{F8BCA167-C656-BAB7-B436-203548541D05}"/>
              </a:ext>
            </a:extLst>
          </p:cNvPr>
          <p:cNvSpPr>
            <a:spLocks noGrp="1"/>
          </p:cNvSpPr>
          <p:nvPr>
            <p:ph type="sldNum" sz="quarter" idx="12"/>
          </p:nvPr>
        </p:nvSpPr>
        <p:spPr/>
        <p:txBody>
          <a:bodyPr/>
          <a:lstStyle/>
          <a:p>
            <a:fld id="{8F974663-F2F7-4167-AC6C-7035973FB71E}" type="slidenum">
              <a:rPr lang="en-US" smtClean="0"/>
              <a:t>‹#›</a:t>
            </a:fld>
            <a:endParaRPr lang="en-US"/>
          </a:p>
        </p:txBody>
      </p:sp>
    </p:spTree>
    <p:extLst>
      <p:ext uri="{BB962C8B-B14F-4D97-AF65-F5344CB8AC3E}">
        <p14:creationId xmlns:p14="http://schemas.microsoft.com/office/powerpoint/2010/main" val="376384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36B0-B281-6F7E-B488-8CEAB2835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05073-A7CA-00B1-1B7D-01D72F8238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8126C-AE5D-E70F-ED4A-DD0956E8ED46}"/>
              </a:ext>
            </a:extLst>
          </p:cNvPr>
          <p:cNvSpPr>
            <a:spLocks noGrp="1"/>
          </p:cNvSpPr>
          <p:nvPr>
            <p:ph type="dt" sz="half" idx="10"/>
          </p:nvPr>
        </p:nvSpPr>
        <p:spPr/>
        <p:txBody>
          <a:bodyPr/>
          <a:lstStyle/>
          <a:p>
            <a:fld id="{2BC7EDE5-038B-4315-B293-19F9182661E2}" type="datetime1">
              <a:rPr lang="en-US" smtClean="0"/>
              <a:t>3/10/2025</a:t>
            </a:fld>
            <a:endParaRPr lang="en-US"/>
          </a:p>
        </p:txBody>
      </p:sp>
      <p:sp>
        <p:nvSpPr>
          <p:cNvPr id="5" name="Footer Placeholder 4">
            <a:extLst>
              <a:ext uri="{FF2B5EF4-FFF2-40B4-BE49-F238E27FC236}">
                <a16:creationId xmlns:a16="http://schemas.microsoft.com/office/drawing/2014/main" id="{CAAC363E-90E2-9CFD-EED6-8E891A90D0C6}"/>
              </a:ext>
            </a:extLst>
          </p:cNvPr>
          <p:cNvSpPr>
            <a:spLocks noGrp="1"/>
          </p:cNvSpPr>
          <p:nvPr>
            <p:ph type="ftr" sz="quarter" idx="11"/>
          </p:nvPr>
        </p:nvSpPr>
        <p:spPr/>
        <p:txBody>
          <a:bodyPr/>
          <a:lstStyle/>
          <a:p>
            <a:r>
              <a:rPr lang="en-US"/>
              <a:t>Modelarea proceselor de afacesre, Pavel CHIREV, lect. universitar, dr, inginer, titular</a:t>
            </a:r>
          </a:p>
        </p:txBody>
      </p:sp>
      <p:sp>
        <p:nvSpPr>
          <p:cNvPr id="6" name="Slide Number Placeholder 5">
            <a:extLst>
              <a:ext uri="{FF2B5EF4-FFF2-40B4-BE49-F238E27FC236}">
                <a16:creationId xmlns:a16="http://schemas.microsoft.com/office/drawing/2014/main" id="{3E9BC867-9907-C677-5301-34EDFCBF4B28}"/>
              </a:ext>
            </a:extLst>
          </p:cNvPr>
          <p:cNvSpPr>
            <a:spLocks noGrp="1"/>
          </p:cNvSpPr>
          <p:nvPr>
            <p:ph type="sldNum" sz="quarter" idx="12"/>
          </p:nvPr>
        </p:nvSpPr>
        <p:spPr/>
        <p:txBody>
          <a:bodyPr/>
          <a:lstStyle/>
          <a:p>
            <a:fld id="{8F974663-F2F7-4167-AC6C-7035973FB71E}" type="slidenum">
              <a:rPr lang="en-US" smtClean="0"/>
              <a:t>‹#›</a:t>
            </a:fld>
            <a:endParaRPr lang="en-US"/>
          </a:p>
        </p:txBody>
      </p:sp>
    </p:spTree>
    <p:extLst>
      <p:ext uri="{BB962C8B-B14F-4D97-AF65-F5344CB8AC3E}">
        <p14:creationId xmlns:p14="http://schemas.microsoft.com/office/powerpoint/2010/main" val="169764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2233-4EA6-BA7E-83C2-893F991C28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2F31C1-C158-10A6-DDD9-98DE497EF0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ECA2FC-86F4-5FA0-6552-65B4655BF06D}"/>
              </a:ext>
            </a:extLst>
          </p:cNvPr>
          <p:cNvSpPr>
            <a:spLocks noGrp="1"/>
          </p:cNvSpPr>
          <p:nvPr>
            <p:ph type="dt" sz="half" idx="10"/>
          </p:nvPr>
        </p:nvSpPr>
        <p:spPr/>
        <p:txBody>
          <a:bodyPr/>
          <a:lstStyle/>
          <a:p>
            <a:fld id="{AFAE1C8C-B79C-4FC9-A84C-50BF358C86CD}" type="datetime1">
              <a:rPr lang="en-US" smtClean="0"/>
              <a:t>3/10/2025</a:t>
            </a:fld>
            <a:endParaRPr lang="en-US"/>
          </a:p>
        </p:txBody>
      </p:sp>
      <p:sp>
        <p:nvSpPr>
          <p:cNvPr id="5" name="Footer Placeholder 4">
            <a:extLst>
              <a:ext uri="{FF2B5EF4-FFF2-40B4-BE49-F238E27FC236}">
                <a16:creationId xmlns:a16="http://schemas.microsoft.com/office/drawing/2014/main" id="{60D4BE1C-B3B1-F656-B8D1-4D7EE7946C3E}"/>
              </a:ext>
            </a:extLst>
          </p:cNvPr>
          <p:cNvSpPr>
            <a:spLocks noGrp="1"/>
          </p:cNvSpPr>
          <p:nvPr>
            <p:ph type="ftr" sz="quarter" idx="11"/>
          </p:nvPr>
        </p:nvSpPr>
        <p:spPr/>
        <p:txBody>
          <a:bodyPr/>
          <a:lstStyle/>
          <a:p>
            <a:r>
              <a:rPr lang="en-US"/>
              <a:t>Modelarea proceselor de afacesre, Pavel CHIREV, lect. universitar, dr, inginer, titular</a:t>
            </a:r>
          </a:p>
        </p:txBody>
      </p:sp>
      <p:sp>
        <p:nvSpPr>
          <p:cNvPr id="6" name="Slide Number Placeholder 5">
            <a:extLst>
              <a:ext uri="{FF2B5EF4-FFF2-40B4-BE49-F238E27FC236}">
                <a16:creationId xmlns:a16="http://schemas.microsoft.com/office/drawing/2014/main" id="{BD3E6678-0AEF-C6C6-FE43-1699A77AB7CF}"/>
              </a:ext>
            </a:extLst>
          </p:cNvPr>
          <p:cNvSpPr>
            <a:spLocks noGrp="1"/>
          </p:cNvSpPr>
          <p:nvPr>
            <p:ph type="sldNum" sz="quarter" idx="12"/>
          </p:nvPr>
        </p:nvSpPr>
        <p:spPr/>
        <p:txBody>
          <a:bodyPr/>
          <a:lstStyle/>
          <a:p>
            <a:fld id="{8F974663-F2F7-4167-AC6C-7035973FB71E}" type="slidenum">
              <a:rPr lang="en-US" smtClean="0"/>
              <a:t>‹#›</a:t>
            </a:fld>
            <a:endParaRPr lang="en-US"/>
          </a:p>
        </p:txBody>
      </p:sp>
    </p:spTree>
    <p:extLst>
      <p:ext uri="{BB962C8B-B14F-4D97-AF65-F5344CB8AC3E}">
        <p14:creationId xmlns:p14="http://schemas.microsoft.com/office/powerpoint/2010/main" val="381896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AAE7-FC51-BC1D-BAC8-5F50F775D8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35B89F-18EB-B107-8C5F-4F879F8F87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09C8CE-AE5F-8326-D896-87E7EFB6C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D4F24D-EA01-A9AA-2465-C04911EDCFDA}"/>
              </a:ext>
            </a:extLst>
          </p:cNvPr>
          <p:cNvSpPr>
            <a:spLocks noGrp="1"/>
          </p:cNvSpPr>
          <p:nvPr>
            <p:ph type="dt" sz="half" idx="10"/>
          </p:nvPr>
        </p:nvSpPr>
        <p:spPr/>
        <p:txBody>
          <a:bodyPr/>
          <a:lstStyle/>
          <a:p>
            <a:fld id="{4406C7A5-4ED5-4018-876F-F239E782530A}" type="datetime1">
              <a:rPr lang="en-US" smtClean="0"/>
              <a:t>3/10/2025</a:t>
            </a:fld>
            <a:endParaRPr lang="en-US"/>
          </a:p>
        </p:txBody>
      </p:sp>
      <p:sp>
        <p:nvSpPr>
          <p:cNvPr id="6" name="Footer Placeholder 5">
            <a:extLst>
              <a:ext uri="{FF2B5EF4-FFF2-40B4-BE49-F238E27FC236}">
                <a16:creationId xmlns:a16="http://schemas.microsoft.com/office/drawing/2014/main" id="{A067D6D5-F409-1F3A-3FA8-0214F299844A}"/>
              </a:ext>
            </a:extLst>
          </p:cNvPr>
          <p:cNvSpPr>
            <a:spLocks noGrp="1"/>
          </p:cNvSpPr>
          <p:nvPr>
            <p:ph type="ftr" sz="quarter" idx="11"/>
          </p:nvPr>
        </p:nvSpPr>
        <p:spPr/>
        <p:txBody>
          <a:bodyPr/>
          <a:lstStyle/>
          <a:p>
            <a:r>
              <a:rPr lang="en-US"/>
              <a:t>Modelarea proceselor de afacesre, Pavel CHIREV, lect. universitar, dr, inginer, titular</a:t>
            </a:r>
          </a:p>
        </p:txBody>
      </p:sp>
      <p:sp>
        <p:nvSpPr>
          <p:cNvPr id="7" name="Slide Number Placeholder 6">
            <a:extLst>
              <a:ext uri="{FF2B5EF4-FFF2-40B4-BE49-F238E27FC236}">
                <a16:creationId xmlns:a16="http://schemas.microsoft.com/office/drawing/2014/main" id="{2D2AC6FE-8C43-9E51-D6BE-5E7966AA7982}"/>
              </a:ext>
            </a:extLst>
          </p:cNvPr>
          <p:cNvSpPr>
            <a:spLocks noGrp="1"/>
          </p:cNvSpPr>
          <p:nvPr>
            <p:ph type="sldNum" sz="quarter" idx="12"/>
          </p:nvPr>
        </p:nvSpPr>
        <p:spPr/>
        <p:txBody>
          <a:bodyPr/>
          <a:lstStyle/>
          <a:p>
            <a:fld id="{8F974663-F2F7-4167-AC6C-7035973FB71E}" type="slidenum">
              <a:rPr lang="en-US" smtClean="0"/>
              <a:t>‹#›</a:t>
            </a:fld>
            <a:endParaRPr lang="en-US"/>
          </a:p>
        </p:txBody>
      </p:sp>
    </p:spTree>
    <p:extLst>
      <p:ext uri="{BB962C8B-B14F-4D97-AF65-F5344CB8AC3E}">
        <p14:creationId xmlns:p14="http://schemas.microsoft.com/office/powerpoint/2010/main" val="396015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A1E4F-46BC-6260-7D21-2449764863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B588C8-9C99-0E80-6A0B-FA26C4822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FE5A81-A338-A26C-6A8A-F2036382E3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1F7DE9-9512-4BED-6FAB-DD5C320B74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988EF2-1D8D-6A83-FAC4-E6716B4B45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7319D2-D836-CB8A-160A-61D76FFD66F7}"/>
              </a:ext>
            </a:extLst>
          </p:cNvPr>
          <p:cNvSpPr>
            <a:spLocks noGrp="1"/>
          </p:cNvSpPr>
          <p:nvPr>
            <p:ph type="dt" sz="half" idx="10"/>
          </p:nvPr>
        </p:nvSpPr>
        <p:spPr/>
        <p:txBody>
          <a:bodyPr/>
          <a:lstStyle/>
          <a:p>
            <a:fld id="{2A89BEC3-AAB9-4493-9E1B-B3004C42B00F}" type="datetime1">
              <a:rPr lang="en-US" smtClean="0"/>
              <a:t>3/10/2025</a:t>
            </a:fld>
            <a:endParaRPr lang="en-US"/>
          </a:p>
        </p:txBody>
      </p:sp>
      <p:sp>
        <p:nvSpPr>
          <p:cNvPr id="8" name="Footer Placeholder 7">
            <a:extLst>
              <a:ext uri="{FF2B5EF4-FFF2-40B4-BE49-F238E27FC236}">
                <a16:creationId xmlns:a16="http://schemas.microsoft.com/office/drawing/2014/main" id="{5559B895-D844-A526-C5F9-ECBF265C5D38}"/>
              </a:ext>
            </a:extLst>
          </p:cNvPr>
          <p:cNvSpPr>
            <a:spLocks noGrp="1"/>
          </p:cNvSpPr>
          <p:nvPr>
            <p:ph type="ftr" sz="quarter" idx="11"/>
          </p:nvPr>
        </p:nvSpPr>
        <p:spPr/>
        <p:txBody>
          <a:bodyPr/>
          <a:lstStyle/>
          <a:p>
            <a:r>
              <a:rPr lang="en-US"/>
              <a:t>Modelarea proceselor de afacesre, Pavel CHIREV, lect. universitar, dr, inginer, titular</a:t>
            </a:r>
          </a:p>
        </p:txBody>
      </p:sp>
      <p:sp>
        <p:nvSpPr>
          <p:cNvPr id="9" name="Slide Number Placeholder 8">
            <a:extLst>
              <a:ext uri="{FF2B5EF4-FFF2-40B4-BE49-F238E27FC236}">
                <a16:creationId xmlns:a16="http://schemas.microsoft.com/office/drawing/2014/main" id="{A15E8EAC-DC60-9AA4-7053-49A279C3F0DD}"/>
              </a:ext>
            </a:extLst>
          </p:cNvPr>
          <p:cNvSpPr>
            <a:spLocks noGrp="1"/>
          </p:cNvSpPr>
          <p:nvPr>
            <p:ph type="sldNum" sz="quarter" idx="12"/>
          </p:nvPr>
        </p:nvSpPr>
        <p:spPr/>
        <p:txBody>
          <a:bodyPr/>
          <a:lstStyle/>
          <a:p>
            <a:fld id="{8F974663-F2F7-4167-AC6C-7035973FB71E}" type="slidenum">
              <a:rPr lang="en-US" smtClean="0"/>
              <a:t>‹#›</a:t>
            </a:fld>
            <a:endParaRPr lang="en-US"/>
          </a:p>
        </p:txBody>
      </p:sp>
    </p:spTree>
    <p:extLst>
      <p:ext uri="{BB962C8B-B14F-4D97-AF65-F5344CB8AC3E}">
        <p14:creationId xmlns:p14="http://schemas.microsoft.com/office/powerpoint/2010/main" val="7647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718B-696A-70D4-2704-628E00FC6E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E424C-6457-0FAE-4DE3-E93F023702C9}"/>
              </a:ext>
            </a:extLst>
          </p:cNvPr>
          <p:cNvSpPr>
            <a:spLocks noGrp="1"/>
          </p:cNvSpPr>
          <p:nvPr>
            <p:ph type="dt" sz="half" idx="10"/>
          </p:nvPr>
        </p:nvSpPr>
        <p:spPr/>
        <p:txBody>
          <a:bodyPr/>
          <a:lstStyle/>
          <a:p>
            <a:fld id="{9CF58242-2A68-471D-B012-350D77434D83}" type="datetime1">
              <a:rPr lang="en-US" smtClean="0"/>
              <a:t>3/10/2025</a:t>
            </a:fld>
            <a:endParaRPr lang="en-US"/>
          </a:p>
        </p:txBody>
      </p:sp>
      <p:sp>
        <p:nvSpPr>
          <p:cNvPr id="4" name="Footer Placeholder 3">
            <a:extLst>
              <a:ext uri="{FF2B5EF4-FFF2-40B4-BE49-F238E27FC236}">
                <a16:creationId xmlns:a16="http://schemas.microsoft.com/office/drawing/2014/main" id="{5EB7BB49-B502-1994-4649-35396D9E7DAB}"/>
              </a:ext>
            </a:extLst>
          </p:cNvPr>
          <p:cNvSpPr>
            <a:spLocks noGrp="1"/>
          </p:cNvSpPr>
          <p:nvPr>
            <p:ph type="ftr" sz="quarter" idx="11"/>
          </p:nvPr>
        </p:nvSpPr>
        <p:spPr/>
        <p:txBody>
          <a:bodyPr/>
          <a:lstStyle/>
          <a:p>
            <a:r>
              <a:rPr lang="en-US"/>
              <a:t>Modelarea proceselor de afacesre, Pavel CHIREV, lect. universitar, dr, inginer, titular</a:t>
            </a:r>
          </a:p>
        </p:txBody>
      </p:sp>
      <p:sp>
        <p:nvSpPr>
          <p:cNvPr id="5" name="Slide Number Placeholder 4">
            <a:extLst>
              <a:ext uri="{FF2B5EF4-FFF2-40B4-BE49-F238E27FC236}">
                <a16:creationId xmlns:a16="http://schemas.microsoft.com/office/drawing/2014/main" id="{10C31D90-9CE5-CF23-B121-52B0C73FA768}"/>
              </a:ext>
            </a:extLst>
          </p:cNvPr>
          <p:cNvSpPr>
            <a:spLocks noGrp="1"/>
          </p:cNvSpPr>
          <p:nvPr>
            <p:ph type="sldNum" sz="quarter" idx="12"/>
          </p:nvPr>
        </p:nvSpPr>
        <p:spPr/>
        <p:txBody>
          <a:bodyPr/>
          <a:lstStyle/>
          <a:p>
            <a:fld id="{8F974663-F2F7-4167-AC6C-7035973FB71E}" type="slidenum">
              <a:rPr lang="en-US" smtClean="0"/>
              <a:t>‹#›</a:t>
            </a:fld>
            <a:endParaRPr lang="en-US"/>
          </a:p>
        </p:txBody>
      </p:sp>
    </p:spTree>
    <p:extLst>
      <p:ext uri="{BB962C8B-B14F-4D97-AF65-F5344CB8AC3E}">
        <p14:creationId xmlns:p14="http://schemas.microsoft.com/office/powerpoint/2010/main" val="163661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451D97-A200-42CA-D129-95C495500DCB}"/>
              </a:ext>
            </a:extLst>
          </p:cNvPr>
          <p:cNvSpPr>
            <a:spLocks noGrp="1"/>
          </p:cNvSpPr>
          <p:nvPr>
            <p:ph type="dt" sz="half" idx="10"/>
          </p:nvPr>
        </p:nvSpPr>
        <p:spPr/>
        <p:txBody>
          <a:bodyPr/>
          <a:lstStyle/>
          <a:p>
            <a:fld id="{682D0984-E47C-497C-9089-0E48F39CD7FB}" type="datetime1">
              <a:rPr lang="en-US" smtClean="0"/>
              <a:t>3/10/2025</a:t>
            </a:fld>
            <a:endParaRPr lang="en-US"/>
          </a:p>
        </p:txBody>
      </p:sp>
      <p:sp>
        <p:nvSpPr>
          <p:cNvPr id="3" name="Footer Placeholder 2">
            <a:extLst>
              <a:ext uri="{FF2B5EF4-FFF2-40B4-BE49-F238E27FC236}">
                <a16:creationId xmlns:a16="http://schemas.microsoft.com/office/drawing/2014/main" id="{87975419-5AB9-D8E7-DE57-1A5C263B3E12}"/>
              </a:ext>
            </a:extLst>
          </p:cNvPr>
          <p:cNvSpPr>
            <a:spLocks noGrp="1"/>
          </p:cNvSpPr>
          <p:nvPr>
            <p:ph type="ftr" sz="quarter" idx="11"/>
          </p:nvPr>
        </p:nvSpPr>
        <p:spPr/>
        <p:txBody>
          <a:bodyPr/>
          <a:lstStyle/>
          <a:p>
            <a:r>
              <a:rPr lang="en-US"/>
              <a:t>Modelarea proceselor de afacesre, Pavel CHIREV, lect. universitar, dr, inginer, titular</a:t>
            </a:r>
          </a:p>
        </p:txBody>
      </p:sp>
      <p:sp>
        <p:nvSpPr>
          <p:cNvPr id="4" name="Slide Number Placeholder 3">
            <a:extLst>
              <a:ext uri="{FF2B5EF4-FFF2-40B4-BE49-F238E27FC236}">
                <a16:creationId xmlns:a16="http://schemas.microsoft.com/office/drawing/2014/main" id="{624C4AE7-802C-91D5-CB80-36FFED56260E}"/>
              </a:ext>
            </a:extLst>
          </p:cNvPr>
          <p:cNvSpPr>
            <a:spLocks noGrp="1"/>
          </p:cNvSpPr>
          <p:nvPr>
            <p:ph type="sldNum" sz="quarter" idx="12"/>
          </p:nvPr>
        </p:nvSpPr>
        <p:spPr/>
        <p:txBody>
          <a:bodyPr/>
          <a:lstStyle/>
          <a:p>
            <a:fld id="{8F974663-F2F7-4167-AC6C-7035973FB71E}" type="slidenum">
              <a:rPr lang="en-US" smtClean="0"/>
              <a:t>‹#›</a:t>
            </a:fld>
            <a:endParaRPr lang="en-US"/>
          </a:p>
        </p:txBody>
      </p:sp>
    </p:spTree>
    <p:extLst>
      <p:ext uri="{BB962C8B-B14F-4D97-AF65-F5344CB8AC3E}">
        <p14:creationId xmlns:p14="http://schemas.microsoft.com/office/powerpoint/2010/main" val="237348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9B92-5357-FD6F-53BA-70F25856FC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2A2827-228D-98C9-C10A-0EE3A60099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3D895B-3C4C-C91E-E7E8-17EA519E9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C93AEA-3FB5-66E8-750A-10385742526A}"/>
              </a:ext>
            </a:extLst>
          </p:cNvPr>
          <p:cNvSpPr>
            <a:spLocks noGrp="1"/>
          </p:cNvSpPr>
          <p:nvPr>
            <p:ph type="dt" sz="half" idx="10"/>
          </p:nvPr>
        </p:nvSpPr>
        <p:spPr/>
        <p:txBody>
          <a:bodyPr/>
          <a:lstStyle/>
          <a:p>
            <a:fld id="{469A2D0E-E466-430C-9E2D-E777A529B881}" type="datetime1">
              <a:rPr lang="en-US" smtClean="0"/>
              <a:t>3/10/2025</a:t>
            </a:fld>
            <a:endParaRPr lang="en-US"/>
          </a:p>
        </p:txBody>
      </p:sp>
      <p:sp>
        <p:nvSpPr>
          <p:cNvPr id="6" name="Footer Placeholder 5">
            <a:extLst>
              <a:ext uri="{FF2B5EF4-FFF2-40B4-BE49-F238E27FC236}">
                <a16:creationId xmlns:a16="http://schemas.microsoft.com/office/drawing/2014/main" id="{2AAE5F2D-F472-3716-A6C9-CD9F2E88EC49}"/>
              </a:ext>
            </a:extLst>
          </p:cNvPr>
          <p:cNvSpPr>
            <a:spLocks noGrp="1"/>
          </p:cNvSpPr>
          <p:nvPr>
            <p:ph type="ftr" sz="quarter" idx="11"/>
          </p:nvPr>
        </p:nvSpPr>
        <p:spPr/>
        <p:txBody>
          <a:bodyPr/>
          <a:lstStyle/>
          <a:p>
            <a:r>
              <a:rPr lang="en-US"/>
              <a:t>Modelarea proceselor de afacesre, Pavel CHIREV, lect. universitar, dr, inginer, titular</a:t>
            </a:r>
          </a:p>
        </p:txBody>
      </p:sp>
      <p:sp>
        <p:nvSpPr>
          <p:cNvPr id="7" name="Slide Number Placeholder 6">
            <a:extLst>
              <a:ext uri="{FF2B5EF4-FFF2-40B4-BE49-F238E27FC236}">
                <a16:creationId xmlns:a16="http://schemas.microsoft.com/office/drawing/2014/main" id="{D1C379EB-2723-86F9-01E4-0A01C3E5DE3D}"/>
              </a:ext>
            </a:extLst>
          </p:cNvPr>
          <p:cNvSpPr>
            <a:spLocks noGrp="1"/>
          </p:cNvSpPr>
          <p:nvPr>
            <p:ph type="sldNum" sz="quarter" idx="12"/>
          </p:nvPr>
        </p:nvSpPr>
        <p:spPr/>
        <p:txBody>
          <a:bodyPr/>
          <a:lstStyle/>
          <a:p>
            <a:fld id="{8F974663-F2F7-4167-AC6C-7035973FB71E}" type="slidenum">
              <a:rPr lang="en-US" smtClean="0"/>
              <a:t>‹#›</a:t>
            </a:fld>
            <a:endParaRPr lang="en-US"/>
          </a:p>
        </p:txBody>
      </p:sp>
    </p:spTree>
    <p:extLst>
      <p:ext uri="{BB962C8B-B14F-4D97-AF65-F5344CB8AC3E}">
        <p14:creationId xmlns:p14="http://schemas.microsoft.com/office/powerpoint/2010/main" val="426414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0256-2001-E676-7AE2-53E502D5D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28CA2-796C-CD63-573B-FAC1D93F1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71FCAF-9C09-1561-638B-283FD7FB1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005EF0-D0FB-E0D9-20A3-0AA3EC166280}"/>
              </a:ext>
            </a:extLst>
          </p:cNvPr>
          <p:cNvSpPr>
            <a:spLocks noGrp="1"/>
          </p:cNvSpPr>
          <p:nvPr>
            <p:ph type="dt" sz="half" idx="10"/>
          </p:nvPr>
        </p:nvSpPr>
        <p:spPr/>
        <p:txBody>
          <a:bodyPr/>
          <a:lstStyle/>
          <a:p>
            <a:fld id="{78B60AF9-1ACA-4A56-ABCA-14778DE5D2BB}" type="datetime1">
              <a:rPr lang="en-US" smtClean="0"/>
              <a:t>3/10/2025</a:t>
            </a:fld>
            <a:endParaRPr lang="en-US"/>
          </a:p>
        </p:txBody>
      </p:sp>
      <p:sp>
        <p:nvSpPr>
          <p:cNvPr id="6" name="Footer Placeholder 5">
            <a:extLst>
              <a:ext uri="{FF2B5EF4-FFF2-40B4-BE49-F238E27FC236}">
                <a16:creationId xmlns:a16="http://schemas.microsoft.com/office/drawing/2014/main" id="{CB7308DF-6678-87F8-4A4B-6097AAA281AC}"/>
              </a:ext>
            </a:extLst>
          </p:cNvPr>
          <p:cNvSpPr>
            <a:spLocks noGrp="1"/>
          </p:cNvSpPr>
          <p:nvPr>
            <p:ph type="ftr" sz="quarter" idx="11"/>
          </p:nvPr>
        </p:nvSpPr>
        <p:spPr/>
        <p:txBody>
          <a:bodyPr/>
          <a:lstStyle/>
          <a:p>
            <a:r>
              <a:rPr lang="en-US"/>
              <a:t>Modelarea proceselor de afacesre, Pavel CHIREV, lect. universitar, dr, inginer, titular</a:t>
            </a:r>
          </a:p>
        </p:txBody>
      </p:sp>
      <p:sp>
        <p:nvSpPr>
          <p:cNvPr id="7" name="Slide Number Placeholder 6">
            <a:extLst>
              <a:ext uri="{FF2B5EF4-FFF2-40B4-BE49-F238E27FC236}">
                <a16:creationId xmlns:a16="http://schemas.microsoft.com/office/drawing/2014/main" id="{3280A52E-0B0C-0DC5-ACE9-570A0F22A18D}"/>
              </a:ext>
            </a:extLst>
          </p:cNvPr>
          <p:cNvSpPr>
            <a:spLocks noGrp="1"/>
          </p:cNvSpPr>
          <p:nvPr>
            <p:ph type="sldNum" sz="quarter" idx="12"/>
          </p:nvPr>
        </p:nvSpPr>
        <p:spPr/>
        <p:txBody>
          <a:bodyPr/>
          <a:lstStyle/>
          <a:p>
            <a:fld id="{8F974663-F2F7-4167-AC6C-7035973FB71E}" type="slidenum">
              <a:rPr lang="en-US" smtClean="0"/>
              <a:t>‹#›</a:t>
            </a:fld>
            <a:endParaRPr lang="en-US"/>
          </a:p>
        </p:txBody>
      </p:sp>
    </p:spTree>
    <p:extLst>
      <p:ext uri="{BB962C8B-B14F-4D97-AF65-F5344CB8AC3E}">
        <p14:creationId xmlns:p14="http://schemas.microsoft.com/office/powerpoint/2010/main" val="286467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53BF08-D8CA-73BB-5074-E4013DC69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5EF41F-C8CF-C8C5-D1CC-1B66D22C8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25C91-68B0-BCED-E80A-8DB0416FB9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D2EE8-85A2-4F77-8508-9C023A140994}" type="datetime1">
              <a:rPr lang="en-US" smtClean="0"/>
              <a:t>3/10/2025</a:t>
            </a:fld>
            <a:endParaRPr lang="en-US"/>
          </a:p>
        </p:txBody>
      </p:sp>
      <p:sp>
        <p:nvSpPr>
          <p:cNvPr id="5" name="Footer Placeholder 4">
            <a:extLst>
              <a:ext uri="{FF2B5EF4-FFF2-40B4-BE49-F238E27FC236}">
                <a16:creationId xmlns:a16="http://schemas.microsoft.com/office/drawing/2014/main" id="{5CC2EC0A-AF90-EA93-39AA-17C7CD4B4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Modelarea proceselor de afacesre, Pavel CHIREV, lect. universitar, dr, inginer, titular</a:t>
            </a:r>
          </a:p>
        </p:txBody>
      </p:sp>
      <p:sp>
        <p:nvSpPr>
          <p:cNvPr id="6" name="Slide Number Placeholder 5">
            <a:extLst>
              <a:ext uri="{FF2B5EF4-FFF2-40B4-BE49-F238E27FC236}">
                <a16:creationId xmlns:a16="http://schemas.microsoft.com/office/drawing/2014/main" id="{6D58142B-3115-165A-BAE6-FB47796C9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74663-F2F7-4167-AC6C-7035973FB71E}" type="slidenum">
              <a:rPr lang="en-US" smtClean="0"/>
              <a:t>‹#›</a:t>
            </a:fld>
            <a:endParaRPr lang="en-US"/>
          </a:p>
        </p:txBody>
      </p:sp>
    </p:spTree>
    <p:extLst>
      <p:ext uri="{BB962C8B-B14F-4D97-AF65-F5344CB8AC3E}">
        <p14:creationId xmlns:p14="http://schemas.microsoft.com/office/powerpoint/2010/main" val="76872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investopedia.com/terms/b/business.as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razvannicoara.ro/strategie-pentru-afaceri/model-de-busines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online.maryville.edu/online-masters-degrees/cyber-security/" TargetMode="External"/><Relationship Id="rId2" Type="http://schemas.openxmlformats.org/officeDocument/2006/relationships/hyperlink" Target="https://online.maryville.edu/online-masters-degrees/business-administration/concentrations/information-technology/" TargetMode="External"/><Relationship Id="rId1" Type="http://schemas.openxmlformats.org/officeDocument/2006/relationships/slideLayout" Target="../slideLayouts/slideLayout2.xml"/><Relationship Id="rId4" Type="http://schemas.openxmlformats.org/officeDocument/2006/relationships/hyperlink" Target="https://online.maryville.edu/online-masters-degrees/software-development/"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1580F08-E6D1-7071-5A4F-9DB3DAC5CC2E}"/>
              </a:ext>
            </a:extLst>
          </p:cNvPr>
          <p:cNvSpPr txBox="1">
            <a:spLocks noGrp="1"/>
          </p:cNvSpPr>
          <p:nvPr>
            <p:ph idx="1"/>
          </p:nvPr>
        </p:nvSpPr>
        <p:spPr>
          <a:xfrm>
            <a:off x="1635144" y="1216828"/>
            <a:ext cx="8921711" cy="3876380"/>
          </a:xfrm>
        </p:spPr>
        <p:txBody>
          <a:bodyPr anchorCtr="1">
            <a:noAutofit/>
          </a:bodyPr>
          <a:lstStyle/>
          <a:p>
            <a:pPr marL="0" lvl="0" indent="0" algn="ctr">
              <a:buNone/>
            </a:pPr>
            <a:r>
              <a:rPr lang="ro-RO" sz="4000" b="1" dirty="0">
                <a:solidFill>
                  <a:srgbClr val="0070C0"/>
                </a:solidFill>
              </a:rPr>
              <a:t>Tema 1. </a:t>
            </a:r>
          </a:p>
          <a:p>
            <a:pPr marL="0" lvl="0" indent="0" algn="ctr">
              <a:buNone/>
            </a:pPr>
            <a:r>
              <a:rPr lang="ro-RO" sz="4000" dirty="0"/>
              <a:t>Business?, Procese business?</a:t>
            </a:r>
          </a:p>
          <a:p>
            <a:pPr marL="0" lvl="0" indent="0" algn="ctr">
              <a:buNone/>
            </a:pPr>
            <a:r>
              <a:rPr lang="ro-RO" sz="4000" b="1" i="1" dirty="0">
                <a:solidFill>
                  <a:srgbClr val="0070C0"/>
                </a:solidFill>
              </a:rPr>
              <a:t>Managementul Proceseloir Busines</a:t>
            </a:r>
          </a:p>
          <a:p>
            <a:pPr marL="0" indent="0" algn="ctr">
              <a:buNone/>
            </a:pPr>
            <a:r>
              <a:rPr lang="en-US" sz="4000" b="1" i="1" dirty="0">
                <a:solidFill>
                  <a:srgbClr val="00B050"/>
                </a:solidFill>
              </a:rPr>
              <a:t>O</a:t>
            </a:r>
            <a:r>
              <a:rPr lang="ro-RO" sz="4000" b="1" i="1" dirty="0">
                <a:solidFill>
                  <a:srgbClr val="00B050"/>
                </a:solidFill>
              </a:rPr>
              <a:t>ptimizarea</a:t>
            </a:r>
            <a:r>
              <a:rPr lang="en-US" sz="4000" b="1" i="1" dirty="0">
                <a:solidFill>
                  <a:srgbClr val="00B050"/>
                </a:solidFill>
              </a:rPr>
              <a:t> </a:t>
            </a:r>
            <a:r>
              <a:rPr lang="ro-RO" sz="4000" b="1" i="1" dirty="0">
                <a:solidFill>
                  <a:srgbClr val="00B050"/>
                </a:solidFill>
              </a:rPr>
              <a:t>Proceselor</a:t>
            </a:r>
            <a:r>
              <a:rPr lang="en-US" sz="4000" b="1" i="1" dirty="0">
                <a:solidFill>
                  <a:srgbClr val="00B050"/>
                </a:solidFill>
              </a:rPr>
              <a:t> </a:t>
            </a:r>
            <a:r>
              <a:rPr lang="ro-RO" sz="4000" b="1" i="1" dirty="0">
                <a:solidFill>
                  <a:srgbClr val="00B050"/>
                </a:solidFill>
              </a:rPr>
              <a:t>prin modelare</a:t>
            </a:r>
            <a:endParaRPr lang="en-US" sz="4000" dirty="0"/>
          </a:p>
          <a:p>
            <a:pPr marL="0" lvl="0" indent="0" algn="ctr">
              <a:buNone/>
            </a:pPr>
            <a:r>
              <a:rPr lang="ro-RO" sz="4000" dirty="0"/>
              <a:t>Metode de modelare Procese</a:t>
            </a:r>
            <a:r>
              <a:rPr lang="en-US" sz="4000" dirty="0"/>
              <a:t> </a:t>
            </a:r>
            <a:r>
              <a:rPr lang="ro-RO" sz="4000" dirty="0"/>
              <a:t>Busines</a:t>
            </a:r>
            <a:endParaRPr lang="en-US" sz="4000" dirty="0"/>
          </a:p>
        </p:txBody>
      </p:sp>
      <p:sp>
        <p:nvSpPr>
          <p:cNvPr id="3" name="Footer Placeholder 3">
            <a:extLst>
              <a:ext uri="{FF2B5EF4-FFF2-40B4-BE49-F238E27FC236}">
                <a16:creationId xmlns:a16="http://schemas.microsoft.com/office/drawing/2014/main" id="{08A768B3-7BE3-ADE0-F284-87E2B0A750A3}"/>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28A78908-C80A-8BA7-ECB9-2EA6A063F01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126A95-9323-49A6-B493-7739F554F7E9}" type="slidenum">
              <a:rPr lang="en-US" sz="1200" b="0" i="0" u="none" strike="noStrike" kern="1200" cap="none" spc="0" baseline="0">
                <a:solidFill>
                  <a:srgbClr val="898989"/>
                </a:solidFill>
                <a:uFillTx/>
                <a:latin typeface="Calibri"/>
              </a:rPr>
              <a:t>1</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1EE82289-D6A6-2AA5-69AC-EE781AA20B82}"/>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err="1"/>
              <a:t>Modelarea</a:t>
            </a:r>
            <a:r>
              <a:rPr lang="en-US" dirty="0"/>
              <a:t> </a:t>
            </a:r>
            <a:r>
              <a:rPr lang="en-US" dirty="0" err="1"/>
              <a:t>proceselor</a:t>
            </a:r>
            <a:r>
              <a:rPr lang="en-US" dirty="0"/>
              <a:t> de </a:t>
            </a:r>
            <a:r>
              <a:rPr lang="en-US" dirty="0" err="1"/>
              <a:t>afacesre</a:t>
            </a:r>
            <a:r>
              <a:rPr lang="en-US" dirty="0"/>
              <a:t>, Pavel CHIREV, lect. </a:t>
            </a:r>
            <a:r>
              <a:rPr lang="en-US" dirty="0" err="1"/>
              <a:t>universitar</a:t>
            </a:r>
            <a:r>
              <a:rPr lang="en-US" dirty="0"/>
              <a:t>, dr, </a:t>
            </a:r>
            <a:r>
              <a:rPr lang="en-US" dirty="0" err="1"/>
              <a:t>inginer</a:t>
            </a:r>
            <a:r>
              <a:rPr lang="en-US" dirty="0"/>
              <a:t>, titular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B1E1C17-7DBD-BEED-6ADC-FC5FFD0C45D1}"/>
              </a:ext>
            </a:extLst>
          </p:cNvPr>
          <p:cNvSpPr txBox="1">
            <a:spLocks noGrp="1"/>
          </p:cNvSpPr>
          <p:nvPr>
            <p:ph idx="1"/>
          </p:nvPr>
        </p:nvSpPr>
        <p:spPr>
          <a:xfrm>
            <a:off x="432264" y="573575"/>
            <a:ext cx="11413376" cy="5603388"/>
          </a:xfrm>
        </p:spPr>
        <p:txBody>
          <a:bodyPr/>
          <a:lstStyle/>
          <a:p>
            <a:pPr lvl="0"/>
            <a:r>
              <a:rPr lang="en-US" b="1" i="1" dirty="0" err="1">
                <a:solidFill>
                  <a:srgbClr val="00B050"/>
                </a:solidFill>
              </a:rPr>
              <a:t>Tehnologia</a:t>
            </a:r>
            <a:r>
              <a:rPr lang="en-US" b="1" i="1" dirty="0">
                <a:solidFill>
                  <a:srgbClr val="00B050"/>
                </a:solidFill>
              </a:rPr>
              <a:t> </a:t>
            </a:r>
            <a:r>
              <a:rPr lang="en-US" b="1" i="1" dirty="0" err="1">
                <a:solidFill>
                  <a:srgbClr val="00B050"/>
                </a:solidFill>
              </a:rPr>
              <a:t>proceselor</a:t>
            </a:r>
            <a:r>
              <a:rPr lang="en-US" b="1" i="1" dirty="0">
                <a:solidFill>
                  <a:srgbClr val="00B050"/>
                </a:solidFill>
              </a:rPr>
              <a:t> </a:t>
            </a:r>
            <a:r>
              <a:rPr lang="ro-RO" b="1" i="1" dirty="0">
                <a:solidFill>
                  <a:srgbClr val="00B050"/>
                </a:solidFill>
              </a:rPr>
              <a:t>Busines</a:t>
            </a:r>
          </a:p>
          <a:p>
            <a:pPr lvl="0"/>
            <a:r>
              <a:rPr lang="en-US" dirty="0" err="1"/>
              <a:t>Tehnologia</a:t>
            </a:r>
            <a:r>
              <a:rPr lang="en-US" dirty="0"/>
              <a:t> </a:t>
            </a:r>
            <a:r>
              <a:rPr lang="en-US" dirty="0" err="1"/>
              <a:t>proceselor</a:t>
            </a:r>
            <a:r>
              <a:rPr lang="en-US" dirty="0"/>
              <a:t> de </a:t>
            </a:r>
            <a:r>
              <a:rPr lang="en-US" dirty="0" err="1"/>
              <a:t>afaceri</a:t>
            </a:r>
            <a:r>
              <a:rPr lang="en-US" dirty="0"/>
              <a:t> se </a:t>
            </a:r>
            <a:r>
              <a:rPr lang="en-US" dirty="0" err="1"/>
              <a:t>referă</a:t>
            </a:r>
            <a:r>
              <a:rPr lang="en-US" dirty="0"/>
              <a:t> la </a:t>
            </a:r>
            <a:r>
              <a:rPr lang="en-US" dirty="0" err="1"/>
              <a:t>utilizarea</a:t>
            </a:r>
            <a:r>
              <a:rPr lang="en-US" dirty="0"/>
              <a:t> </a:t>
            </a:r>
            <a:r>
              <a:rPr lang="en-US" dirty="0" err="1"/>
              <a:t>tehnologiei</a:t>
            </a:r>
            <a:r>
              <a:rPr lang="en-US" dirty="0"/>
              <a:t>, cum </a:t>
            </a:r>
            <a:r>
              <a:rPr lang="en-US" dirty="0" err="1"/>
              <a:t>ar</a:t>
            </a:r>
            <a:r>
              <a:rPr lang="en-US" dirty="0"/>
              <a:t> fi </a:t>
            </a:r>
            <a:r>
              <a:rPr lang="ro-RO" dirty="0"/>
              <a:t>produsele program</a:t>
            </a:r>
            <a:r>
              <a:rPr lang="en-US" dirty="0"/>
              <a:t> </a:t>
            </a:r>
            <a:r>
              <a:rPr lang="en-US" dirty="0" err="1"/>
              <a:t>și</a:t>
            </a:r>
            <a:r>
              <a:rPr lang="en-US" dirty="0"/>
              <a:t> </a:t>
            </a:r>
            <a:r>
              <a:rPr lang="en-US" dirty="0" err="1"/>
              <a:t>sistemele</a:t>
            </a:r>
            <a:r>
              <a:rPr lang="en-US" dirty="0"/>
              <a:t>, </a:t>
            </a:r>
            <a:r>
              <a:rPr lang="en-US" dirty="0" err="1"/>
              <a:t>pentru</a:t>
            </a:r>
            <a:r>
              <a:rPr lang="en-US" dirty="0"/>
              <a:t> a </a:t>
            </a:r>
            <a:r>
              <a:rPr lang="en-US" dirty="0" err="1"/>
              <a:t>automatiza</a:t>
            </a:r>
            <a:r>
              <a:rPr lang="en-US" dirty="0"/>
              <a:t>, </a:t>
            </a:r>
            <a:r>
              <a:rPr lang="en-US" dirty="0" err="1"/>
              <a:t>eficientiza</a:t>
            </a:r>
            <a:r>
              <a:rPr lang="en-US" dirty="0"/>
              <a:t> </a:t>
            </a:r>
            <a:r>
              <a:rPr lang="en-US" dirty="0" err="1"/>
              <a:t>și</a:t>
            </a:r>
            <a:r>
              <a:rPr lang="en-US" dirty="0"/>
              <a:t> </a:t>
            </a:r>
            <a:r>
              <a:rPr lang="en-US" dirty="0" err="1"/>
              <a:t>optimiza</a:t>
            </a:r>
            <a:r>
              <a:rPr lang="en-US" dirty="0"/>
              <a:t> </a:t>
            </a:r>
            <a:r>
              <a:rPr lang="en-US" dirty="0" err="1"/>
              <a:t>procesele</a:t>
            </a:r>
            <a:r>
              <a:rPr lang="en-US" dirty="0"/>
              <a:t> de </a:t>
            </a:r>
            <a:r>
              <a:rPr lang="en-US" dirty="0" err="1"/>
              <a:t>afaceri</a:t>
            </a:r>
            <a:r>
              <a:rPr lang="en-US" dirty="0"/>
              <a:t>. </a:t>
            </a:r>
            <a:endParaRPr lang="ro-RO" dirty="0"/>
          </a:p>
          <a:p>
            <a:pPr lvl="0"/>
            <a:r>
              <a:rPr lang="ro-RO" dirty="0"/>
              <a:t>U</a:t>
            </a:r>
            <a:r>
              <a:rPr lang="en-US" dirty="0" err="1"/>
              <a:t>tilizarea</a:t>
            </a:r>
            <a:r>
              <a:rPr lang="ro-RO" dirty="0"/>
              <a:t> </a:t>
            </a:r>
            <a:r>
              <a:rPr lang="en-US" dirty="0"/>
              <a:t> </a:t>
            </a:r>
            <a:r>
              <a:rPr lang="en-US" dirty="0" err="1"/>
              <a:t>tehnologiei</a:t>
            </a:r>
            <a:r>
              <a:rPr lang="ro-RO" dirty="0"/>
              <a:t> a</a:t>
            </a:r>
            <a:r>
              <a:rPr lang="en-US" dirty="0" err="1"/>
              <a:t>jută</a:t>
            </a:r>
            <a:r>
              <a:rPr lang="en-US" dirty="0"/>
              <a:t> </a:t>
            </a:r>
            <a:r>
              <a:rPr lang="en-US" dirty="0" err="1"/>
              <a:t>organizațiile</a:t>
            </a:r>
            <a:r>
              <a:rPr lang="en-US" dirty="0"/>
              <a:t> </a:t>
            </a:r>
            <a:r>
              <a:rPr lang="en-US" dirty="0" err="1"/>
              <a:t>să</a:t>
            </a:r>
            <a:r>
              <a:rPr lang="en-US" dirty="0"/>
              <a:t> </a:t>
            </a:r>
            <a:r>
              <a:rPr lang="en-US" dirty="0" err="1"/>
              <a:t>îmbunătățească</a:t>
            </a:r>
            <a:r>
              <a:rPr lang="en-US" dirty="0"/>
              <a:t> </a:t>
            </a:r>
            <a:r>
              <a:rPr lang="en-US" dirty="0" err="1"/>
              <a:t>eficiența</a:t>
            </a:r>
            <a:r>
              <a:rPr lang="en-US" dirty="0"/>
              <a:t>, </a:t>
            </a:r>
            <a:r>
              <a:rPr lang="en-US" dirty="0" err="1"/>
              <a:t>să</a:t>
            </a:r>
            <a:r>
              <a:rPr lang="en-US" dirty="0"/>
              <a:t> </a:t>
            </a:r>
            <a:r>
              <a:rPr lang="en-US" dirty="0" err="1"/>
              <a:t>reducă</a:t>
            </a:r>
            <a:r>
              <a:rPr lang="en-US" dirty="0"/>
              <a:t> </a:t>
            </a:r>
            <a:r>
              <a:rPr lang="en-US" dirty="0" err="1"/>
              <a:t>erorile</a:t>
            </a:r>
            <a:r>
              <a:rPr lang="en-US" dirty="0"/>
              <a:t> </a:t>
            </a:r>
            <a:r>
              <a:rPr lang="en-US" dirty="0" err="1"/>
              <a:t>și</a:t>
            </a:r>
            <a:r>
              <a:rPr lang="en-US" dirty="0"/>
              <a:t> </a:t>
            </a:r>
            <a:r>
              <a:rPr lang="en-US" dirty="0" err="1"/>
              <a:t>să</a:t>
            </a:r>
            <a:r>
              <a:rPr lang="en-US" dirty="0"/>
              <a:t> </a:t>
            </a:r>
            <a:r>
              <a:rPr lang="en-US" dirty="0" err="1"/>
              <a:t>economisească</a:t>
            </a:r>
            <a:r>
              <a:rPr lang="en-US" dirty="0"/>
              <a:t> </a:t>
            </a:r>
            <a:r>
              <a:rPr lang="en-US" dirty="0" err="1"/>
              <a:t>timp</a:t>
            </a:r>
            <a:r>
              <a:rPr lang="en-US" dirty="0"/>
              <a:t> </a:t>
            </a:r>
            <a:r>
              <a:rPr lang="en-US" dirty="0" err="1"/>
              <a:t>și</a:t>
            </a:r>
            <a:r>
              <a:rPr lang="en-US" dirty="0"/>
              <a:t> </a:t>
            </a:r>
            <a:r>
              <a:rPr lang="en-US" dirty="0" err="1"/>
              <a:t>resurse</a:t>
            </a:r>
            <a:r>
              <a:rPr lang="en-US" dirty="0"/>
              <a:t> la </a:t>
            </a:r>
            <a:r>
              <a:rPr lang="en-US" dirty="0" err="1"/>
              <a:t>finalizarea</a:t>
            </a:r>
            <a:r>
              <a:rPr lang="en-US" dirty="0"/>
              <a:t> </a:t>
            </a:r>
            <a:r>
              <a:rPr lang="en-US" dirty="0" err="1"/>
              <a:t>manuală</a:t>
            </a:r>
            <a:r>
              <a:rPr lang="en-US" dirty="0"/>
              <a:t> a </a:t>
            </a:r>
            <a:r>
              <a:rPr lang="en-US" dirty="0" err="1"/>
              <a:t>sarcinilor</a:t>
            </a:r>
            <a:r>
              <a:rPr lang="en-US" dirty="0"/>
              <a:t>. </a:t>
            </a:r>
            <a:endParaRPr lang="ro-RO" dirty="0"/>
          </a:p>
          <a:p>
            <a:pPr lvl="0"/>
            <a:r>
              <a:rPr lang="en-US" dirty="0" err="1"/>
              <a:t>Poate</a:t>
            </a:r>
            <a:r>
              <a:rPr lang="en-US" dirty="0"/>
              <a:t> fi </a:t>
            </a:r>
            <a:r>
              <a:rPr lang="en-US" dirty="0" err="1"/>
              <a:t>personalizat</a:t>
            </a:r>
            <a:r>
              <a:rPr lang="ro-RO" dirty="0"/>
              <a:t>ă</a:t>
            </a:r>
            <a:r>
              <a:rPr lang="en-US" dirty="0"/>
              <a:t> </a:t>
            </a:r>
            <a:r>
              <a:rPr lang="en-US" dirty="0" err="1"/>
              <a:t>în</a:t>
            </a:r>
            <a:r>
              <a:rPr lang="en-US" dirty="0"/>
              <a:t> </a:t>
            </a:r>
            <a:r>
              <a:rPr lang="en-US" dirty="0" err="1"/>
              <a:t>funcție</a:t>
            </a:r>
            <a:r>
              <a:rPr lang="en-US" dirty="0"/>
              <a:t> de ne</a:t>
            </a:r>
            <a:r>
              <a:rPr lang="ro-RO" dirty="0"/>
              <a:t>cesități</a:t>
            </a:r>
            <a:r>
              <a:rPr lang="en-US" dirty="0"/>
              <a:t> </a:t>
            </a:r>
            <a:r>
              <a:rPr lang="en-US" dirty="0" err="1"/>
              <a:t>și</a:t>
            </a:r>
            <a:r>
              <a:rPr lang="en-US" dirty="0"/>
              <a:t> </a:t>
            </a:r>
            <a:r>
              <a:rPr lang="en-US" dirty="0" err="1"/>
              <a:t>poate</a:t>
            </a:r>
            <a:r>
              <a:rPr lang="en-US" dirty="0"/>
              <a:t> fi </a:t>
            </a:r>
            <a:r>
              <a:rPr lang="en-US" dirty="0" err="1"/>
              <a:t>utilizat</a:t>
            </a:r>
            <a:r>
              <a:rPr lang="en-US" dirty="0"/>
              <a:t> </a:t>
            </a:r>
            <a:r>
              <a:rPr lang="en-US" dirty="0" err="1"/>
              <a:t>într</a:t>
            </a:r>
            <a:r>
              <a:rPr lang="en-US" dirty="0"/>
              <a:t>-o </a:t>
            </a:r>
            <a:r>
              <a:rPr lang="en-US" dirty="0" err="1"/>
              <a:t>varietate</a:t>
            </a:r>
            <a:r>
              <a:rPr lang="en-US" dirty="0"/>
              <a:t> de </a:t>
            </a:r>
            <a:r>
              <a:rPr lang="en-US" dirty="0" err="1"/>
              <a:t>industrii</a:t>
            </a:r>
            <a:r>
              <a:rPr lang="en-US" dirty="0"/>
              <a:t>. </a:t>
            </a:r>
            <a:endParaRPr lang="ro-RO" dirty="0"/>
          </a:p>
          <a:p>
            <a:pPr lvl="0"/>
            <a:r>
              <a:rPr lang="en-US" dirty="0"/>
              <a:t>Software-</a:t>
            </a:r>
            <a:r>
              <a:rPr lang="en-US" dirty="0" err="1"/>
              <a:t>ul</a:t>
            </a:r>
            <a:r>
              <a:rPr lang="en-US" dirty="0"/>
              <a:t> de management al </a:t>
            </a:r>
            <a:r>
              <a:rPr lang="en-US" dirty="0" err="1"/>
              <a:t>fluxului</a:t>
            </a:r>
            <a:r>
              <a:rPr lang="en-US" dirty="0"/>
              <a:t> de </a:t>
            </a:r>
            <a:r>
              <a:rPr lang="en-US" dirty="0" err="1"/>
              <a:t>lucru</a:t>
            </a:r>
            <a:r>
              <a:rPr lang="en-US" dirty="0"/>
              <a:t>, </a:t>
            </a:r>
            <a:r>
              <a:rPr lang="en-US" dirty="0" err="1"/>
              <a:t>sistemele</a:t>
            </a:r>
            <a:r>
              <a:rPr lang="en-US" dirty="0"/>
              <a:t> de management al </a:t>
            </a:r>
            <a:r>
              <a:rPr lang="en-US" dirty="0" err="1"/>
              <a:t>relațiilor</a:t>
            </a:r>
            <a:r>
              <a:rPr lang="en-US" dirty="0"/>
              <a:t> cu </a:t>
            </a:r>
            <a:r>
              <a:rPr lang="en-US" dirty="0" err="1"/>
              <a:t>clienții</a:t>
            </a:r>
            <a:r>
              <a:rPr lang="en-US" dirty="0"/>
              <a:t> (CRM) </a:t>
            </a:r>
            <a:r>
              <a:rPr lang="en-US" dirty="0" err="1"/>
              <a:t>și</a:t>
            </a:r>
            <a:r>
              <a:rPr lang="en-US" dirty="0"/>
              <a:t> </a:t>
            </a:r>
            <a:r>
              <a:rPr lang="en-US" dirty="0" err="1"/>
              <a:t>sistemele</a:t>
            </a:r>
            <a:r>
              <a:rPr lang="en-US" dirty="0"/>
              <a:t> de </a:t>
            </a:r>
            <a:r>
              <a:rPr lang="en-US" dirty="0" err="1"/>
              <a:t>planificare</a:t>
            </a:r>
            <a:r>
              <a:rPr lang="en-US" dirty="0"/>
              <a:t> a </a:t>
            </a:r>
            <a:r>
              <a:rPr lang="en-US" dirty="0" err="1"/>
              <a:t>resurselor</a:t>
            </a:r>
            <a:r>
              <a:rPr lang="en-US" dirty="0"/>
              <a:t> </a:t>
            </a:r>
            <a:r>
              <a:rPr lang="en-US" dirty="0" err="1"/>
              <a:t>întreprinderii</a:t>
            </a:r>
            <a:r>
              <a:rPr lang="en-US" dirty="0"/>
              <a:t> (ERP) sunt </a:t>
            </a:r>
            <a:r>
              <a:rPr lang="en-US" dirty="0" err="1"/>
              <a:t>câteva</a:t>
            </a:r>
            <a:r>
              <a:rPr lang="en-US" dirty="0"/>
              <a:t> </a:t>
            </a:r>
            <a:r>
              <a:rPr lang="en-US" dirty="0" err="1"/>
              <a:t>exemple</a:t>
            </a:r>
            <a:r>
              <a:rPr lang="en-US" dirty="0"/>
              <a:t> d</a:t>
            </a:r>
            <a:r>
              <a:rPr lang="ro-RO" dirty="0"/>
              <a:t>in</a:t>
            </a:r>
            <a:r>
              <a:rPr lang="en-US" dirty="0"/>
              <a:t> </a:t>
            </a:r>
            <a:r>
              <a:rPr lang="en-US" dirty="0" err="1"/>
              <a:t>tehnologia</a:t>
            </a:r>
            <a:r>
              <a:rPr lang="en-US" dirty="0"/>
              <a:t> </a:t>
            </a:r>
            <a:r>
              <a:rPr lang="en-US" dirty="0" err="1"/>
              <a:t>proceselor</a:t>
            </a:r>
            <a:r>
              <a:rPr lang="en-US" dirty="0"/>
              <a:t> de </a:t>
            </a:r>
            <a:r>
              <a:rPr lang="en-US" dirty="0" err="1"/>
              <a:t>afaceri</a:t>
            </a:r>
            <a:r>
              <a:rPr lang="en-US" dirty="0"/>
              <a:t>.</a:t>
            </a:r>
          </a:p>
        </p:txBody>
      </p:sp>
      <p:sp>
        <p:nvSpPr>
          <p:cNvPr id="3" name="Footer Placeholder 3">
            <a:extLst>
              <a:ext uri="{FF2B5EF4-FFF2-40B4-BE49-F238E27FC236}">
                <a16:creationId xmlns:a16="http://schemas.microsoft.com/office/drawing/2014/main" id="{D9326D65-0249-99E8-9996-766D05F0AC76}"/>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B6E9C68F-2066-5354-D9EE-305D0D471187}"/>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1B49A2-6C68-4858-97D0-75D83BDF94D7}" type="slidenum">
              <a:rPr lang="en-US" sz="1200" b="0" i="0" u="none" strike="noStrike" kern="1200" cap="none" spc="0" baseline="0">
                <a:solidFill>
                  <a:srgbClr val="898989"/>
                </a:solidFill>
                <a:uFillTx/>
                <a:latin typeface="Calibri"/>
              </a:rPr>
              <a:t>10</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91AE617E-4526-5043-6B4E-6E3A267F5F8D}"/>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err="1"/>
              <a:t>Modelarea</a:t>
            </a:r>
            <a:r>
              <a:rPr lang="en-US" dirty="0"/>
              <a:t> </a:t>
            </a:r>
            <a:r>
              <a:rPr lang="en-US" dirty="0" err="1"/>
              <a:t>proceselor</a:t>
            </a:r>
            <a:r>
              <a:rPr lang="en-US" dirty="0"/>
              <a:t> de </a:t>
            </a:r>
            <a:r>
              <a:rPr lang="en-US" dirty="0" err="1"/>
              <a:t>afacesre</a:t>
            </a:r>
            <a:r>
              <a:rPr lang="en-US" dirty="0"/>
              <a:t>, Pavel CHIREV, lect. </a:t>
            </a:r>
            <a:r>
              <a:rPr lang="en-US" dirty="0" err="1"/>
              <a:t>universitar</a:t>
            </a:r>
            <a:r>
              <a:rPr lang="en-US" dirty="0"/>
              <a:t>, dr, </a:t>
            </a:r>
            <a:r>
              <a:rPr lang="en-US" dirty="0" err="1"/>
              <a:t>inginer</a:t>
            </a:r>
            <a:r>
              <a:rPr lang="en-US" dirty="0"/>
              <a:t>,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14F421EE-31FE-C760-9F88-A91BA1034068}"/>
              </a:ext>
            </a:extLst>
          </p:cNvPr>
          <p:cNvPicPr>
            <a:picLocks noGrp="1" noChangeAspect="1"/>
          </p:cNvPicPr>
          <p:nvPr>
            <p:ph idx="1"/>
          </p:nvPr>
        </p:nvPicPr>
        <p:blipFill>
          <a:blip r:embed="rId2"/>
          <a:stretch>
            <a:fillRect/>
          </a:stretch>
        </p:blipFill>
        <p:spPr>
          <a:xfrm>
            <a:off x="4136404" y="215079"/>
            <a:ext cx="7219407" cy="6272555"/>
          </a:xfrm>
        </p:spPr>
      </p:pic>
      <p:sp>
        <p:nvSpPr>
          <p:cNvPr id="3" name="TextBox 5">
            <a:extLst>
              <a:ext uri="{FF2B5EF4-FFF2-40B4-BE49-F238E27FC236}">
                <a16:creationId xmlns:a16="http://schemas.microsoft.com/office/drawing/2014/main" id="{924D0B8E-B635-3237-48EB-7ACFB5BE0CCD}"/>
              </a:ext>
            </a:extLst>
          </p:cNvPr>
          <p:cNvSpPr txBox="1"/>
          <p:nvPr/>
        </p:nvSpPr>
        <p:spPr>
          <a:xfrm>
            <a:off x="426723" y="757644"/>
            <a:ext cx="3955496" cy="35394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Calibri"/>
              </a:rPr>
              <a:t>Un </a:t>
            </a:r>
            <a:r>
              <a:rPr lang="en-US" sz="2800" b="0" i="0" u="none" strike="noStrike" kern="1200" cap="none" spc="0" baseline="0" dirty="0" err="1">
                <a:solidFill>
                  <a:srgbClr val="000000"/>
                </a:solidFill>
                <a:uFillTx/>
                <a:latin typeface="Calibri"/>
              </a:rPr>
              <a:t>proces</a:t>
            </a:r>
            <a:r>
              <a:rPr lang="en-US" sz="2800" b="0" i="0" u="none" strike="noStrike" kern="1200" cap="none" spc="0" baseline="0" dirty="0">
                <a:solidFill>
                  <a:srgbClr val="000000"/>
                </a:solidFill>
                <a:uFillTx/>
                <a:latin typeface="Calibri"/>
              </a:rPr>
              <a:t> </a:t>
            </a:r>
            <a:r>
              <a:rPr lang="ro-RO" sz="2800" b="1" i="0" u="none" strike="noStrike" kern="1200" cap="none" spc="0" baseline="0" dirty="0">
                <a:solidFill>
                  <a:srgbClr val="0070C0"/>
                </a:solidFill>
                <a:uFillTx/>
                <a:latin typeface="Calibri"/>
              </a:rPr>
              <a:t>busines </a:t>
            </a:r>
            <a:r>
              <a:rPr lang="en-US" sz="2800" b="1" i="0" u="none" strike="noStrike" kern="1200" cap="none" spc="0" baseline="0" dirty="0" err="1">
                <a:solidFill>
                  <a:srgbClr val="0070C0"/>
                </a:solidFill>
                <a:uFillTx/>
                <a:latin typeface="Calibri"/>
              </a:rPr>
              <a:t>formează</a:t>
            </a:r>
            <a:r>
              <a:rPr lang="en-US" sz="2800" b="1" i="0" u="none" strike="noStrike" kern="1200" cap="none" spc="0" baseline="0" dirty="0">
                <a:solidFill>
                  <a:srgbClr val="0070C0"/>
                </a:solidFill>
                <a:uFillTx/>
                <a:latin typeface="Calibri"/>
              </a:rPr>
              <a:t> </a:t>
            </a:r>
            <a:r>
              <a:rPr lang="en-US" sz="2800" b="1" i="0" u="none" strike="noStrike" kern="1200" cap="none" spc="0" baseline="0" dirty="0" err="1">
                <a:solidFill>
                  <a:srgbClr val="0070C0"/>
                </a:solidFill>
                <a:uFillTx/>
                <a:latin typeface="Calibri"/>
              </a:rPr>
              <a:t>linia</a:t>
            </a:r>
            <a:r>
              <a:rPr lang="en-US" sz="2800" b="1" i="0" u="none" strike="noStrike" kern="1200" cap="none" spc="0" baseline="0" dirty="0">
                <a:solidFill>
                  <a:srgbClr val="0070C0"/>
                </a:solidFill>
                <a:uFillTx/>
                <a:latin typeface="Calibri"/>
              </a:rPr>
              <a:t> de </a:t>
            </a:r>
            <a:r>
              <a:rPr lang="en-US" sz="2800" b="1" i="0" u="none" strike="noStrike" kern="1200" cap="none" spc="0" baseline="0" dirty="0" err="1">
                <a:solidFill>
                  <a:srgbClr val="0070C0"/>
                </a:solidFill>
                <a:uFillTx/>
                <a:latin typeface="Calibri"/>
              </a:rPr>
              <a:t>realizare</a:t>
            </a:r>
            <a:r>
              <a:rPr lang="en-US" sz="2800" b="1" i="0" u="none" strike="noStrike" kern="1200" cap="none" spc="0" baseline="0" dirty="0">
                <a:solidFill>
                  <a:srgbClr val="0070C0"/>
                </a:solidFill>
                <a:uFillTx/>
                <a:latin typeface="Calibri"/>
              </a:rPr>
              <a:t> </a:t>
            </a:r>
            <a:r>
              <a:rPr lang="en-US" sz="2800" b="1" i="0" u="none" strike="noStrike" kern="1200" cap="none" spc="0" baseline="0" dirty="0" err="1">
                <a:solidFill>
                  <a:srgbClr val="0070C0"/>
                </a:solidFill>
                <a:uFillTx/>
                <a:latin typeface="Calibri"/>
              </a:rPr>
              <a:t>pentru</a:t>
            </a:r>
            <a:r>
              <a:rPr lang="en-US" sz="2800" b="1" i="0" u="none" strike="noStrike" kern="1200" cap="none" spc="0" baseline="0" dirty="0">
                <a:solidFill>
                  <a:srgbClr val="0070C0"/>
                </a:solidFill>
                <a:uFillTx/>
                <a:latin typeface="Calibri"/>
              </a:rPr>
              <a:t> </a:t>
            </a:r>
            <a:r>
              <a:rPr lang="en-US" sz="2800" b="1" i="0" u="none" strike="noStrike" kern="1200" cap="none" spc="0" baseline="0" dirty="0" err="1">
                <a:solidFill>
                  <a:srgbClr val="0070C0"/>
                </a:solidFill>
                <a:uFillTx/>
                <a:latin typeface="Calibri"/>
              </a:rPr>
              <a:t>orice</a:t>
            </a:r>
            <a:r>
              <a:rPr lang="en-US" sz="2800" b="1" i="0" u="none" strike="noStrike" kern="1200" cap="none" spc="0" baseline="0" dirty="0">
                <a:solidFill>
                  <a:srgbClr val="0070C0"/>
                </a:solidFill>
                <a:uFillTx/>
                <a:latin typeface="Calibri"/>
              </a:rPr>
              <a:t> </a:t>
            </a:r>
            <a:r>
              <a:rPr lang="en-US" sz="2800" b="1" i="0" u="none" strike="noStrike" kern="1200" cap="none" spc="0" baseline="0" dirty="0" err="1">
                <a:solidFill>
                  <a:srgbClr val="0070C0"/>
                </a:solidFill>
                <a:uFillTx/>
                <a:latin typeface="Calibri"/>
              </a:rPr>
              <a:t>afacere</a:t>
            </a:r>
            <a:r>
              <a:rPr lang="en-US" sz="2800" b="0" i="0" u="none" strike="noStrike" kern="1200" cap="none" spc="0" baseline="0" dirty="0">
                <a:solidFill>
                  <a:srgbClr val="000000"/>
                </a:solidFill>
                <a:uFillTx/>
                <a:latin typeface="Calibri"/>
              </a:rPr>
              <a:t> </a:t>
            </a:r>
            <a:r>
              <a:rPr lang="en-US" sz="2800" b="0" i="0" u="none" strike="noStrike" kern="1200" cap="none" spc="0" baseline="0" dirty="0" err="1">
                <a:solidFill>
                  <a:srgbClr val="000000"/>
                </a:solidFill>
                <a:uFillTx/>
                <a:latin typeface="Calibri"/>
              </a:rPr>
              <a:t>și</a:t>
            </a:r>
            <a:r>
              <a:rPr lang="en-US" sz="2800" b="0" i="0" u="none" strike="noStrike" kern="1200" cap="none" spc="0" baseline="0" dirty="0">
                <a:solidFill>
                  <a:srgbClr val="000000"/>
                </a:solidFill>
                <a:uFillTx/>
                <a:latin typeface="Calibri"/>
              </a:rPr>
              <a:t> </a:t>
            </a:r>
            <a:r>
              <a:rPr lang="en-US" sz="2800" b="0" i="0" u="none" strike="noStrike" kern="1200" cap="none" spc="0" baseline="0" dirty="0" err="1">
                <a:solidFill>
                  <a:srgbClr val="000000"/>
                </a:solidFill>
                <a:uFillTx/>
                <a:latin typeface="Calibri"/>
              </a:rPr>
              <a:t>contribuie</a:t>
            </a:r>
            <a:r>
              <a:rPr lang="en-US" sz="2800" b="0" i="0" u="none" strike="noStrike" kern="1200" cap="none" spc="0" baseline="0" dirty="0">
                <a:solidFill>
                  <a:srgbClr val="000000"/>
                </a:solidFill>
                <a:uFillTx/>
                <a:latin typeface="Calibri"/>
              </a:rPr>
              <a:t> </a:t>
            </a:r>
            <a:r>
              <a:rPr lang="ro-RO" sz="2800" b="0" i="0" u="none" strike="noStrike" kern="1200" cap="none" spc="0" baseline="0" dirty="0">
                <a:solidFill>
                  <a:srgbClr val="000000"/>
                </a:solidFill>
                <a:uFillTx/>
                <a:latin typeface="Calibri"/>
              </a:rPr>
              <a:t>la</a:t>
            </a:r>
            <a:r>
              <a:rPr lang="en-US" sz="2800" b="0" i="0" u="none" strike="noStrike" kern="1200" cap="none" spc="0" baseline="0" dirty="0">
                <a:solidFill>
                  <a:srgbClr val="000000"/>
                </a:solidFill>
                <a:uFillTx/>
                <a:latin typeface="Calibri"/>
              </a:rPr>
              <a:t> </a:t>
            </a:r>
            <a:r>
              <a:rPr lang="en-US" sz="2800" b="0" i="0" u="none" strike="noStrike" kern="1200" cap="none" spc="0" baseline="0" dirty="0" err="1">
                <a:solidFill>
                  <a:srgbClr val="000000"/>
                </a:solidFill>
                <a:uFillTx/>
                <a:latin typeface="Calibri"/>
              </a:rPr>
              <a:t>eficientiz</a:t>
            </a:r>
            <a:r>
              <a:rPr lang="ro-RO" sz="2800" b="0" i="0" u="none" strike="noStrike" kern="1200" cap="none" spc="0" baseline="0" dirty="0">
                <a:solidFill>
                  <a:srgbClr val="000000"/>
                </a:solidFill>
                <a:uFillTx/>
                <a:latin typeface="Calibri"/>
              </a:rPr>
              <a:t>area</a:t>
            </a:r>
            <a:r>
              <a:rPr lang="en-US" sz="2800" b="0" i="0" u="none" strike="noStrike" kern="1200" cap="none" spc="0" baseline="0" dirty="0">
                <a:solidFill>
                  <a:srgbClr val="000000"/>
                </a:solidFill>
                <a:uFillTx/>
                <a:latin typeface="Calibri"/>
              </a:rPr>
              <a:t> </a:t>
            </a:r>
            <a:r>
              <a:rPr lang="en-US" sz="2800" b="0" i="0" u="none" strike="noStrike" kern="1200" cap="none" spc="0" baseline="0" dirty="0" err="1">
                <a:solidFill>
                  <a:srgbClr val="000000"/>
                </a:solidFill>
                <a:uFillTx/>
                <a:latin typeface="Calibri"/>
              </a:rPr>
              <a:t>activitățil</a:t>
            </a:r>
            <a:r>
              <a:rPr lang="ro-RO" sz="2800" b="0" i="0" u="none" strike="noStrike" kern="1200" cap="none" spc="0" baseline="0" dirty="0">
                <a:solidFill>
                  <a:srgbClr val="000000"/>
                </a:solidFill>
                <a:uFillTx/>
                <a:latin typeface="Calibri"/>
              </a:rPr>
              <a:t>or</a:t>
            </a:r>
            <a:r>
              <a:rPr lang="en-US" sz="2800" b="0" i="0" u="none" strike="noStrike" kern="1200" cap="none" spc="0" baseline="0" dirty="0">
                <a:solidFill>
                  <a:srgbClr val="000000"/>
                </a:solidFill>
                <a:uFillTx/>
                <a:latin typeface="Calibri"/>
              </a:rPr>
              <a:t> </a:t>
            </a:r>
            <a:r>
              <a:rPr lang="en-US" sz="2800" b="0" i="0" u="none" strike="noStrike" kern="1200" cap="none" spc="0" baseline="0" dirty="0" err="1">
                <a:solidFill>
                  <a:srgbClr val="000000"/>
                </a:solidFill>
                <a:uFillTx/>
                <a:latin typeface="Calibri"/>
              </a:rPr>
              <a:t>individuale</a:t>
            </a:r>
            <a:r>
              <a:rPr lang="en-US" sz="2800" b="0" i="0" u="none" strike="noStrike" kern="1200" cap="none" spc="0" baseline="0" dirty="0">
                <a:solidFill>
                  <a:srgbClr val="000000"/>
                </a:solidFill>
                <a:uFillTx/>
                <a:latin typeface="Calibri"/>
              </a:rPr>
              <a:t>, </a:t>
            </a:r>
            <a:r>
              <a:rPr lang="en-US" sz="2800" b="0" i="0" u="none" strike="noStrike" kern="1200" cap="none" spc="0" baseline="0" dirty="0" err="1">
                <a:solidFill>
                  <a:srgbClr val="000000"/>
                </a:solidFill>
                <a:uFillTx/>
                <a:latin typeface="Calibri"/>
              </a:rPr>
              <a:t>asigurându</a:t>
            </a:r>
            <a:r>
              <a:rPr lang="en-US" sz="2800" b="0" i="0" u="none" strike="noStrike" kern="1200" cap="none" spc="0" baseline="0" dirty="0">
                <a:solidFill>
                  <a:srgbClr val="000000"/>
                </a:solidFill>
                <a:uFillTx/>
                <a:latin typeface="Calibri"/>
              </a:rPr>
              <a:t>-se </a:t>
            </a:r>
            <a:r>
              <a:rPr lang="en-US" sz="2800" b="0" i="0" u="none" strike="noStrike" kern="1200" cap="none" spc="0" baseline="0" dirty="0" err="1">
                <a:solidFill>
                  <a:srgbClr val="000000"/>
                </a:solidFill>
                <a:uFillTx/>
                <a:latin typeface="Calibri"/>
              </a:rPr>
              <a:t>că</a:t>
            </a:r>
            <a:r>
              <a:rPr lang="en-US" sz="2800" b="0" i="0" u="none" strike="noStrike" kern="1200" cap="none" spc="0" baseline="0" dirty="0">
                <a:solidFill>
                  <a:srgbClr val="000000"/>
                </a:solidFill>
                <a:uFillTx/>
                <a:latin typeface="Calibri"/>
              </a:rPr>
              <a:t> </a:t>
            </a:r>
            <a:r>
              <a:rPr lang="en-US" sz="2800" b="0" i="0" u="none" strike="noStrike" kern="1200" cap="none" spc="0" baseline="0" dirty="0" err="1">
                <a:solidFill>
                  <a:srgbClr val="000000"/>
                </a:solidFill>
                <a:uFillTx/>
                <a:latin typeface="Calibri"/>
              </a:rPr>
              <a:t>resursele</a:t>
            </a:r>
            <a:r>
              <a:rPr lang="en-US" sz="2800" b="0" i="0" u="none" strike="noStrike" kern="1200" cap="none" spc="0" baseline="0" dirty="0">
                <a:solidFill>
                  <a:srgbClr val="000000"/>
                </a:solidFill>
                <a:uFillTx/>
                <a:latin typeface="Calibri"/>
              </a:rPr>
              <a:t> sunt </a:t>
            </a:r>
            <a:r>
              <a:rPr lang="en-US" sz="2800" b="0" i="0" u="none" strike="noStrike" kern="1200" cap="none" spc="0" baseline="0" dirty="0" err="1">
                <a:solidFill>
                  <a:srgbClr val="000000"/>
                </a:solidFill>
                <a:uFillTx/>
                <a:latin typeface="Calibri"/>
              </a:rPr>
              <a:t>utilizate</a:t>
            </a:r>
            <a:r>
              <a:rPr lang="en-US" sz="2800" b="0" i="0" u="none" strike="noStrike" kern="1200" cap="none" spc="0" baseline="0" dirty="0">
                <a:solidFill>
                  <a:srgbClr val="000000"/>
                </a:solidFill>
                <a:uFillTx/>
                <a:latin typeface="Calibri"/>
              </a:rPr>
              <a:t> </a:t>
            </a:r>
            <a:r>
              <a:rPr lang="en-US" sz="2800" b="0" i="0" u="none" strike="noStrike" kern="1200" cap="none" spc="0" baseline="0" dirty="0" err="1">
                <a:solidFill>
                  <a:srgbClr val="000000"/>
                </a:solidFill>
                <a:uFillTx/>
                <a:latin typeface="Calibri"/>
              </a:rPr>
              <a:t>în</a:t>
            </a:r>
            <a:r>
              <a:rPr lang="en-US" sz="2800" b="0" i="0" u="none" strike="noStrike" kern="1200" cap="none" spc="0" baseline="0" dirty="0">
                <a:solidFill>
                  <a:srgbClr val="000000"/>
                </a:solidFill>
                <a:uFillTx/>
                <a:latin typeface="Calibri"/>
              </a:rPr>
              <a:t> mod </a:t>
            </a:r>
            <a:r>
              <a:rPr lang="en-US" sz="2800" b="0" i="0" u="none" strike="noStrike" kern="1200" cap="none" spc="0" baseline="0" dirty="0" err="1">
                <a:solidFill>
                  <a:srgbClr val="000000"/>
                </a:solidFill>
                <a:uFillTx/>
                <a:latin typeface="Calibri"/>
              </a:rPr>
              <a:t>optim</a:t>
            </a:r>
            <a:r>
              <a:rPr lang="en-US" sz="2800" b="0" i="0" u="none" strike="noStrike" kern="1200" cap="none" spc="0" baseline="0" dirty="0">
                <a:solidFill>
                  <a:srgbClr val="000000"/>
                </a:solidFill>
                <a:uFillTx/>
                <a:latin typeface="Calibri"/>
              </a:rPr>
              <a:t>.</a:t>
            </a:r>
          </a:p>
        </p:txBody>
      </p:sp>
      <p:sp>
        <p:nvSpPr>
          <p:cNvPr id="4" name="Footer Placeholder 3">
            <a:extLst>
              <a:ext uri="{FF2B5EF4-FFF2-40B4-BE49-F238E27FC236}">
                <a16:creationId xmlns:a16="http://schemas.microsoft.com/office/drawing/2014/main" id="{6C8A6BB7-02BB-ED6C-E782-C9F579B1C05C}"/>
              </a:ext>
            </a:extLst>
          </p:cNvPr>
          <p:cNvSpPr>
            <a:spLocks noGrp="1"/>
          </p:cNvSpPr>
          <p:nvPr>
            <p:ph type="ftr" sz="quarter" idx="11"/>
          </p:nvPr>
        </p:nvSpPr>
        <p:spPr/>
        <p:txBody>
          <a:bodyPr/>
          <a:lstStyle/>
          <a:p>
            <a:r>
              <a:rPr lang="en-US"/>
              <a:t>Modelarea proceselor de afacesre, Pavel CHIREV, lect. universitar, dr, inginer, titular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78E860D-D6DD-8E8D-5B5F-F4320EF66537}"/>
              </a:ext>
            </a:extLst>
          </p:cNvPr>
          <p:cNvSpPr txBox="1">
            <a:spLocks noGrp="1"/>
          </p:cNvSpPr>
          <p:nvPr>
            <p:ph idx="1"/>
          </p:nvPr>
        </p:nvSpPr>
        <p:spPr>
          <a:xfrm>
            <a:off x="838203" y="906088"/>
            <a:ext cx="10515600" cy="5270875"/>
          </a:xfrm>
        </p:spPr>
        <p:txBody>
          <a:bodyPr/>
          <a:lstStyle/>
          <a:p>
            <a:pPr lvl="0"/>
            <a:r>
              <a:rPr lang="en-US" sz="3600" b="1" i="1" dirty="0" err="1">
                <a:solidFill>
                  <a:srgbClr val="0070C0"/>
                </a:solidFill>
              </a:rPr>
              <a:t>Importanța</a:t>
            </a:r>
            <a:r>
              <a:rPr lang="en-US" sz="3600" b="1" i="1" dirty="0">
                <a:solidFill>
                  <a:srgbClr val="0070C0"/>
                </a:solidFill>
              </a:rPr>
              <a:t> </a:t>
            </a:r>
            <a:r>
              <a:rPr lang="en-US" sz="3600" b="1" i="1" dirty="0" err="1">
                <a:solidFill>
                  <a:srgbClr val="0070C0"/>
                </a:solidFill>
              </a:rPr>
              <a:t>proceselor</a:t>
            </a:r>
            <a:r>
              <a:rPr lang="en-US" sz="3600" b="1" i="1" dirty="0">
                <a:solidFill>
                  <a:srgbClr val="0070C0"/>
                </a:solidFill>
              </a:rPr>
              <a:t> </a:t>
            </a:r>
            <a:r>
              <a:rPr lang="ro-RO" sz="3600" b="1" dirty="0">
                <a:solidFill>
                  <a:srgbClr val="0070C0"/>
                </a:solidFill>
              </a:rPr>
              <a:t>busines </a:t>
            </a:r>
          </a:p>
          <a:p>
            <a:pPr lvl="0"/>
            <a:r>
              <a:rPr lang="en-US" sz="3600" dirty="0" err="1"/>
              <a:t>Necesitatea</a:t>
            </a:r>
            <a:r>
              <a:rPr lang="en-US" sz="3600" dirty="0"/>
              <a:t> </a:t>
            </a:r>
            <a:r>
              <a:rPr lang="en-US" sz="3600" dirty="0" err="1"/>
              <a:t>și</a:t>
            </a:r>
            <a:r>
              <a:rPr lang="en-US" sz="3600" dirty="0"/>
              <a:t> </a:t>
            </a:r>
            <a:r>
              <a:rPr lang="en-US" sz="3600" dirty="0" err="1"/>
              <a:t>avantajele</a:t>
            </a:r>
            <a:r>
              <a:rPr lang="en-US" sz="3600" dirty="0"/>
              <a:t> </a:t>
            </a:r>
            <a:r>
              <a:rPr lang="en-US" sz="3600" dirty="0" err="1"/>
              <a:t>unui</a:t>
            </a:r>
            <a:r>
              <a:rPr lang="en-US" sz="3600" dirty="0"/>
              <a:t> </a:t>
            </a:r>
            <a:r>
              <a:rPr lang="en-US" sz="3600" dirty="0" err="1"/>
              <a:t>proces</a:t>
            </a:r>
            <a:r>
              <a:rPr lang="en-US" sz="3600" dirty="0"/>
              <a:t> de </a:t>
            </a:r>
            <a:r>
              <a:rPr lang="en-US" sz="3600" dirty="0" err="1"/>
              <a:t>afaceri</a:t>
            </a:r>
            <a:r>
              <a:rPr lang="en-US" sz="3600" dirty="0"/>
              <a:t> sunt </a:t>
            </a:r>
            <a:r>
              <a:rPr lang="en-US" sz="3600" dirty="0" err="1"/>
              <a:t>destul</a:t>
            </a:r>
            <a:r>
              <a:rPr lang="en-US" sz="3600" dirty="0"/>
              <a:t> de </a:t>
            </a:r>
            <a:r>
              <a:rPr lang="en-US" sz="3600" dirty="0" err="1"/>
              <a:t>evidente</a:t>
            </a:r>
            <a:r>
              <a:rPr lang="en-US" sz="3600" dirty="0"/>
              <a:t> </a:t>
            </a:r>
            <a:r>
              <a:rPr lang="en-US" sz="3600" dirty="0" err="1"/>
              <a:t>în</a:t>
            </a:r>
            <a:r>
              <a:rPr lang="en-US" sz="3600" dirty="0"/>
              <a:t> </a:t>
            </a:r>
            <a:r>
              <a:rPr lang="en-US" sz="3600" b="1" i="1" dirty="0" err="1">
                <a:solidFill>
                  <a:srgbClr val="843C0C"/>
                </a:solidFill>
              </a:rPr>
              <a:t>organizațiile</a:t>
            </a:r>
            <a:r>
              <a:rPr lang="en-US" sz="3600" b="1" i="1" dirty="0">
                <a:solidFill>
                  <a:srgbClr val="843C0C"/>
                </a:solidFill>
              </a:rPr>
              <a:t> </a:t>
            </a:r>
            <a:r>
              <a:rPr lang="en-US" sz="3600" b="1" i="1" dirty="0" err="1">
                <a:solidFill>
                  <a:srgbClr val="843C0C"/>
                </a:solidFill>
              </a:rPr>
              <a:t>mari</a:t>
            </a:r>
            <a:r>
              <a:rPr lang="en-US" sz="3600" dirty="0"/>
              <a:t>. </a:t>
            </a:r>
            <a:endParaRPr lang="ro-RO" sz="3600" dirty="0"/>
          </a:p>
          <a:p>
            <a:pPr lvl="0"/>
            <a:r>
              <a:rPr lang="en-US" sz="3600" dirty="0"/>
              <a:t>Un </a:t>
            </a:r>
            <a:r>
              <a:rPr lang="en-US" sz="3600" dirty="0" err="1"/>
              <a:t>proces</a:t>
            </a:r>
            <a:r>
              <a:rPr lang="en-US" sz="3600" dirty="0"/>
              <a:t> </a:t>
            </a:r>
            <a:r>
              <a:rPr lang="ro-RO" sz="3600" b="1" dirty="0">
                <a:solidFill>
                  <a:srgbClr val="0070C0"/>
                </a:solidFill>
              </a:rPr>
              <a:t>busines </a:t>
            </a:r>
            <a:r>
              <a:rPr lang="en-US" sz="3600" b="1" dirty="0" err="1">
                <a:solidFill>
                  <a:srgbClr val="0070C0"/>
                </a:solidFill>
              </a:rPr>
              <a:t>formează</a:t>
            </a:r>
            <a:r>
              <a:rPr lang="en-US" sz="3600" b="1" dirty="0">
                <a:solidFill>
                  <a:srgbClr val="0070C0"/>
                </a:solidFill>
              </a:rPr>
              <a:t> </a:t>
            </a:r>
            <a:r>
              <a:rPr lang="en-US" sz="3600" b="1" dirty="0" err="1">
                <a:solidFill>
                  <a:srgbClr val="0070C0"/>
                </a:solidFill>
              </a:rPr>
              <a:t>linia</a:t>
            </a:r>
            <a:r>
              <a:rPr lang="en-US" sz="3600" b="1" dirty="0">
                <a:solidFill>
                  <a:srgbClr val="0070C0"/>
                </a:solidFill>
              </a:rPr>
              <a:t> de </a:t>
            </a:r>
            <a:r>
              <a:rPr lang="en-US" sz="3600" b="1" dirty="0" err="1">
                <a:solidFill>
                  <a:srgbClr val="0070C0"/>
                </a:solidFill>
              </a:rPr>
              <a:t>realizare</a:t>
            </a:r>
            <a:r>
              <a:rPr lang="en-US" sz="3600" b="1" dirty="0">
                <a:solidFill>
                  <a:srgbClr val="0070C0"/>
                </a:solidFill>
              </a:rPr>
              <a:t> </a:t>
            </a:r>
            <a:r>
              <a:rPr lang="en-US" sz="3600" b="1" dirty="0" err="1">
                <a:solidFill>
                  <a:srgbClr val="0070C0"/>
                </a:solidFill>
              </a:rPr>
              <a:t>pentru</a:t>
            </a:r>
            <a:r>
              <a:rPr lang="en-US" sz="3600" b="1" dirty="0">
                <a:solidFill>
                  <a:srgbClr val="0070C0"/>
                </a:solidFill>
              </a:rPr>
              <a:t> </a:t>
            </a:r>
            <a:r>
              <a:rPr lang="en-US" sz="3600" b="1" dirty="0" err="1">
                <a:solidFill>
                  <a:srgbClr val="0070C0"/>
                </a:solidFill>
              </a:rPr>
              <a:t>orice</a:t>
            </a:r>
            <a:r>
              <a:rPr lang="en-US" sz="3600" b="1" dirty="0">
                <a:solidFill>
                  <a:srgbClr val="0070C0"/>
                </a:solidFill>
              </a:rPr>
              <a:t> </a:t>
            </a:r>
            <a:r>
              <a:rPr lang="en-US" sz="3600" b="1" dirty="0" err="1">
                <a:solidFill>
                  <a:srgbClr val="0070C0"/>
                </a:solidFill>
              </a:rPr>
              <a:t>afacere</a:t>
            </a:r>
            <a:r>
              <a:rPr lang="en-US" sz="3600" dirty="0"/>
              <a:t> </a:t>
            </a:r>
            <a:r>
              <a:rPr lang="en-US" sz="3600" dirty="0" err="1"/>
              <a:t>și</a:t>
            </a:r>
            <a:r>
              <a:rPr lang="en-US" sz="3600" dirty="0"/>
              <a:t> </a:t>
            </a:r>
            <a:r>
              <a:rPr lang="en-US" sz="3600" dirty="0" err="1"/>
              <a:t>contribuie</a:t>
            </a:r>
            <a:r>
              <a:rPr lang="en-US" sz="3600" dirty="0"/>
              <a:t> </a:t>
            </a:r>
            <a:r>
              <a:rPr lang="ro-RO" sz="3600" dirty="0"/>
              <a:t>la</a:t>
            </a:r>
            <a:r>
              <a:rPr lang="en-US" sz="3600" dirty="0"/>
              <a:t> </a:t>
            </a:r>
            <a:r>
              <a:rPr lang="en-US" sz="3600" dirty="0" err="1"/>
              <a:t>eficientiz</a:t>
            </a:r>
            <a:r>
              <a:rPr lang="ro-RO" sz="3600" dirty="0"/>
              <a:t>area</a:t>
            </a:r>
            <a:r>
              <a:rPr lang="en-US" sz="3600" dirty="0"/>
              <a:t> </a:t>
            </a:r>
            <a:r>
              <a:rPr lang="en-US" sz="3600" dirty="0" err="1"/>
              <a:t>activitățil</a:t>
            </a:r>
            <a:r>
              <a:rPr lang="ro-RO" sz="3600" dirty="0"/>
              <a:t>or</a:t>
            </a:r>
            <a:r>
              <a:rPr lang="en-US" sz="3600" dirty="0"/>
              <a:t> </a:t>
            </a:r>
            <a:r>
              <a:rPr lang="en-US" sz="3600" dirty="0" err="1"/>
              <a:t>individuale</a:t>
            </a:r>
            <a:r>
              <a:rPr lang="en-US" sz="3600" dirty="0"/>
              <a:t>, </a:t>
            </a:r>
            <a:r>
              <a:rPr lang="en-US" sz="3600" dirty="0" err="1"/>
              <a:t>asigurându</a:t>
            </a:r>
            <a:r>
              <a:rPr lang="en-US" sz="3600" dirty="0"/>
              <a:t>-se </a:t>
            </a:r>
            <a:r>
              <a:rPr lang="en-US" sz="3600" dirty="0" err="1"/>
              <a:t>că</a:t>
            </a:r>
            <a:r>
              <a:rPr lang="en-US" sz="3600" dirty="0"/>
              <a:t> </a:t>
            </a:r>
            <a:r>
              <a:rPr lang="en-US" sz="3600" dirty="0" err="1"/>
              <a:t>resursele</a:t>
            </a:r>
            <a:r>
              <a:rPr lang="en-US" sz="3600" dirty="0"/>
              <a:t> sunt </a:t>
            </a:r>
            <a:r>
              <a:rPr lang="en-US" sz="3600" dirty="0" err="1"/>
              <a:t>utilizate</a:t>
            </a:r>
            <a:r>
              <a:rPr lang="en-US" sz="3600" dirty="0"/>
              <a:t> </a:t>
            </a:r>
            <a:r>
              <a:rPr lang="en-US" sz="3600" dirty="0" err="1"/>
              <a:t>în</a:t>
            </a:r>
            <a:r>
              <a:rPr lang="en-US" sz="3600" dirty="0"/>
              <a:t> mod </a:t>
            </a:r>
            <a:r>
              <a:rPr lang="en-US" sz="3600" dirty="0" err="1"/>
              <a:t>optim</a:t>
            </a:r>
            <a:r>
              <a:rPr lang="en-US" sz="3600" dirty="0"/>
              <a:t>.</a:t>
            </a:r>
          </a:p>
        </p:txBody>
      </p:sp>
      <p:sp>
        <p:nvSpPr>
          <p:cNvPr id="3" name="Footer Placeholder 3">
            <a:extLst>
              <a:ext uri="{FF2B5EF4-FFF2-40B4-BE49-F238E27FC236}">
                <a16:creationId xmlns:a16="http://schemas.microsoft.com/office/drawing/2014/main" id="{9B9BD147-F142-F961-5CA9-372D27CE13C0}"/>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B9D3851A-F9AF-CE78-9E2E-CD1428F3019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E25121-8941-46EF-AEC0-EB5C876D23A0}" type="slidenum">
              <a:rPr lang="en-US" sz="1200" b="0" i="0" u="none" strike="noStrike" kern="1200" cap="none" spc="0" baseline="0">
                <a:solidFill>
                  <a:srgbClr val="898989"/>
                </a:solidFill>
                <a:uFillTx/>
                <a:latin typeface="Calibri"/>
              </a:rPr>
              <a:t>12</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36CB8CD8-9AB7-3770-8432-8151AFAF4CC9}"/>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9A68A3E-A4F5-6A58-BB88-7ABABEB860C1}"/>
              </a:ext>
            </a:extLst>
          </p:cNvPr>
          <p:cNvSpPr txBox="1">
            <a:spLocks noGrp="1"/>
          </p:cNvSpPr>
          <p:nvPr>
            <p:ph idx="1"/>
          </p:nvPr>
        </p:nvSpPr>
        <p:spPr>
          <a:xfrm>
            <a:off x="158748" y="451485"/>
            <a:ext cx="11573505" cy="5690238"/>
          </a:xfrm>
        </p:spPr>
        <p:txBody>
          <a:bodyPr>
            <a:noAutofit/>
          </a:bodyPr>
          <a:lstStyle/>
          <a:p>
            <a:pPr marL="0" lvl="0" indent="0">
              <a:buNone/>
            </a:pPr>
            <a:r>
              <a:rPr lang="ro-RO" sz="3200" b="1">
                <a:solidFill>
                  <a:srgbClr val="0070C0"/>
                </a:solidFill>
              </a:rPr>
              <a:t>Rolul </a:t>
            </a:r>
            <a:r>
              <a:rPr lang="en-US" sz="3200" b="1">
                <a:solidFill>
                  <a:srgbClr val="0070C0"/>
                </a:solidFill>
              </a:rPr>
              <a:t>procese</a:t>
            </a:r>
            <a:r>
              <a:rPr lang="ro-RO" sz="3200" b="1">
                <a:solidFill>
                  <a:srgbClr val="0070C0"/>
                </a:solidFill>
              </a:rPr>
              <a:t>lor</a:t>
            </a:r>
            <a:r>
              <a:rPr lang="en-US" sz="3200" b="1">
                <a:solidFill>
                  <a:srgbClr val="0070C0"/>
                </a:solidFill>
              </a:rPr>
              <a:t> </a:t>
            </a:r>
            <a:r>
              <a:rPr lang="ro-RO" sz="3200" b="1">
                <a:solidFill>
                  <a:srgbClr val="0070C0"/>
                </a:solidFill>
              </a:rPr>
              <a:t>busines:</a:t>
            </a:r>
          </a:p>
          <a:p>
            <a:pPr lvl="0">
              <a:buFont typeface="Wingdings" pitchFamily="2"/>
              <a:buChar char="Ø"/>
            </a:pPr>
            <a:r>
              <a:rPr lang="en-US" sz="3200"/>
              <a:t>Identifica</a:t>
            </a:r>
            <a:r>
              <a:rPr lang="ro-RO" sz="3200"/>
              <a:t>rea</a:t>
            </a:r>
            <a:r>
              <a:rPr lang="en-US" sz="3200"/>
              <a:t> sarcini</a:t>
            </a:r>
            <a:r>
              <a:rPr lang="ro-RO" sz="3200"/>
              <a:t>lor</a:t>
            </a:r>
            <a:r>
              <a:rPr lang="en-US" sz="3200"/>
              <a:t> importante pentru obiectivele mari de </a:t>
            </a:r>
            <a:r>
              <a:rPr lang="ro-RO" sz="3200" b="1">
                <a:solidFill>
                  <a:srgbClr val="0070C0"/>
                </a:solidFill>
              </a:rPr>
              <a:t>busines,</a:t>
            </a:r>
            <a:r>
              <a:rPr lang="en-US" sz="3200"/>
              <a:t>     </a:t>
            </a:r>
            <a:endParaRPr lang="ro-RO" sz="3200"/>
          </a:p>
          <a:p>
            <a:pPr lvl="0">
              <a:buFont typeface="Wingdings" pitchFamily="2"/>
              <a:buChar char="Ø"/>
            </a:pPr>
            <a:r>
              <a:rPr lang="en-US" sz="3200"/>
              <a:t>Îmbunătăți</a:t>
            </a:r>
            <a:r>
              <a:rPr lang="ro-RO" sz="3200"/>
              <a:t>rea</a:t>
            </a:r>
            <a:r>
              <a:rPr lang="en-US" sz="3200"/>
              <a:t> eficienț</a:t>
            </a:r>
            <a:r>
              <a:rPr lang="ro-RO" sz="3200"/>
              <a:t>ei</a:t>
            </a:r>
            <a:r>
              <a:rPr lang="en-US" sz="3200"/>
              <a:t> procesului</a:t>
            </a:r>
            <a:r>
              <a:rPr lang="ro-RO" sz="3200"/>
              <a:t>,</a:t>
            </a:r>
            <a:r>
              <a:rPr lang="en-US" sz="3200"/>
              <a:t>     </a:t>
            </a:r>
            <a:endParaRPr lang="ro-RO" sz="3200"/>
          </a:p>
          <a:p>
            <a:pPr lvl="0">
              <a:buFont typeface="Wingdings" pitchFamily="2"/>
              <a:buChar char="Ø"/>
            </a:pPr>
            <a:r>
              <a:rPr lang="en-US" sz="3200"/>
              <a:t>Eficientiza</a:t>
            </a:r>
            <a:r>
              <a:rPr lang="ro-RO" sz="3200"/>
              <a:t>rea</a:t>
            </a:r>
            <a:r>
              <a:rPr lang="en-US" sz="3200"/>
              <a:t> comunic</a:t>
            </a:r>
            <a:r>
              <a:rPr lang="ro-RO" sz="3200"/>
              <a:t>ării</a:t>
            </a:r>
            <a:r>
              <a:rPr lang="en-US" sz="3200"/>
              <a:t> între</a:t>
            </a:r>
            <a:r>
              <a:rPr lang="ro-RO" sz="3200"/>
              <a:t> entitățile participante -</a:t>
            </a:r>
            <a:r>
              <a:rPr lang="en-US" sz="3200"/>
              <a:t> </a:t>
            </a:r>
            <a:r>
              <a:rPr lang="ro-RO" sz="3200" b="1">
                <a:solidFill>
                  <a:srgbClr val="00B050"/>
                </a:solidFill>
              </a:rPr>
              <a:t>personalul</a:t>
            </a:r>
            <a:r>
              <a:rPr lang="en-US" sz="3200" b="1">
                <a:solidFill>
                  <a:srgbClr val="00B050"/>
                </a:solidFill>
              </a:rPr>
              <a:t>/funcții/departamente</a:t>
            </a:r>
            <a:endParaRPr lang="ro-RO" sz="3200" b="1">
              <a:solidFill>
                <a:srgbClr val="00B050"/>
              </a:solidFill>
            </a:endParaRPr>
          </a:p>
          <a:p>
            <a:pPr lvl="0">
              <a:buFont typeface="Wingdings" pitchFamily="2"/>
              <a:buChar char="Ø"/>
            </a:pPr>
            <a:r>
              <a:rPr lang="en-US" sz="3200"/>
              <a:t>Stabili</a:t>
            </a:r>
            <a:r>
              <a:rPr lang="ro-RO" sz="3200"/>
              <a:t>rea și </a:t>
            </a:r>
            <a:r>
              <a:rPr lang="en-US" sz="3200"/>
              <a:t>aprob</a:t>
            </a:r>
            <a:r>
              <a:rPr lang="ro-RO" sz="3200"/>
              <a:t>area</a:t>
            </a:r>
            <a:r>
              <a:rPr lang="en-US" sz="3200"/>
              <a:t> responsabilit</a:t>
            </a:r>
            <a:r>
              <a:rPr lang="ro-RO" sz="3200"/>
              <a:t>ăților (matricea responsabilităților),</a:t>
            </a:r>
            <a:r>
              <a:rPr lang="en-US" sz="3200"/>
              <a:t> și utilizarea optimă a resurselor</a:t>
            </a:r>
            <a:r>
              <a:rPr lang="ro-RO" sz="3200"/>
              <a:t>,</a:t>
            </a:r>
            <a:r>
              <a:rPr lang="en-US" sz="3200"/>
              <a:t>     </a:t>
            </a:r>
            <a:endParaRPr lang="ro-RO" sz="3200"/>
          </a:p>
          <a:p>
            <a:pPr lvl="0">
              <a:buFont typeface="Wingdings" pitchFamily="2"/>
              <a:buChar char="Ø"/>
            </a:pPr>
            <a:r>
              <a:rPr lang="en-US" sz="3200"/>
              <a:t>Preveni</a:t>
            </a:r>
            <a:r>
              <a:rPr lang="ro-RO" sz="3200"/>
              <a:t>rea</a:t>
            </a:r>
            <a:r>
              <a:rPr lang="en-US" sz="3200"/>
              <a:t> haosul</a:t>
            </a:r>
            <a:r>
              <a:rPr lang="ro-RO" sz="3200"/>
              <a:t>ui</a:t>
            </a:r>
            <a:r>
              <a:rPr lang="en-US" sz="3200"/>
              <a:t> în operațiunile </a:t>
            </a:r>
            <a:r>
              <a:rPr lang="ro-RO" sz="3200"/>
              <a:t>participanților </a:t>
            </a:r>
            <a:r>
              <a:rPr lang="en-US" sz="3200"/>
              <a:t>de zi cu zi</a:t>
            </a:r>
            <a:r>
              <a:rPr lang="ro-RO" sz="3200"/>
              <a:t>,</a:t>
            </a:r>
            <a:r>
              <a:rPr lang="en-US" sz="3200"/>
              <a:t>     </a:t>
            </a:r>
            <a:endParaRPr lang="ro-RO" sz="3200"/>
          </a:p>
          <a:p>
            <a:pPr lvl="0">
              <a:buFont typeface="Wingdings" pitchFamily="2"/>
              <a:buChar char="Ø"/>
            </a:pPr>
            <a:r>
              <a:rPr lang="en-US" sz="3200"/>
              <a:t>Standardiza</a:t>
            </a:r>
            <a:r>
              <a:rPr lang="ro-RO" sz="3200"/>
              <a:t>rea</a:t>
            </a:r>
            <a:r>
              <a:rPr lang="en-US" sz="3200"/>
              <a:t> proceduri</a:t>
            </a:r>
            <a:r>
              <a:rPr lang="ro-RO" sz="3200"/>
              <a:t>lor</a:t>
            </a:r>
            <a:r>
              <a:rPr lang="en-US" sz="3200"/>
              <a:t> </a:t>
            </a:r>
            <a:r>
              <a:rPr lang="ro-RO" sz="3200"/>
              <a:t>în realizarea </a:t>
            </a:r>
            <a:r>
              <a:rPr lang="en-US" sz="3200"/>
              <a:t>sarcinil</a:t>
            </a:r>
            <a:r>
              <a:rPr lang="ro-RO" sz="3200"/>
              <a:t>or</a:t>
            </a:r>
            <a:r>
              <a:rPr lang="en-US" sz="3200"/>
              <a:t> pentru </a:t>
            </a:r>
            <a:r>
              <a:rPr lang="ro-RO" sz="3200"/>
              <a:t>businesul unității socoal-economice</a:t>
            </a:r>
          </a:p>
        </p:txBody>
      </p:sp>
      <p:sp>
        <p:nvSpPr>
          <p:cNvPr id="3" name="Footer Placeholder 3">
            <a:extLst>
              <a:ext uri="{FF2B5EF4-FFF2-40B4-BE49-F238E27FC236}">
                <a16:creationId xmlns:a16="http://schemas.microsoft.com/office/drawing/2014/main" id="{8CF53BEC-C346-8128-0ED4-4502CB258213}"/>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AA7AB9BB-B825-1112-7CA1-6EC26066F555}"/>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47E8C5-8DDC-47BA-91B2-2DDFBBBA0AC1}" type="slidenum">
              <a:rPr lang="en-US" sz="1200" b="0" i="0" u="none" strike="noStrike" kern="1200" cap="none" spc="0" baseline="0">
                <a:solidFill>
                  <a:srgbClr val="898989"/>
                </a:solidFill>
                <a:uFillTx/>
                <a:latin typeface="Calibri"/>
              </a:rPr>
              <a:t>13</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50BD8DD1-0694-B7F4-BAF1-3C298CEFF8AE}"/>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9C0C5FB4-EE8D-0449-EA24-28B46A4BFB84}"/>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pic>
        <p:nvPicPr>
          <p:cNvPr id="3" name="Picture 7">
            <a:extLst>
              <a:ext uri="{FF2B5EF4-FFF2-40B4-BE49-F238E27FC236}">
                <a16:creationId xmlns:a16="http://schemas.microsoft.com/office/drawing/2014/main" id="{F536A8E1-F4AA-3CA8-164B-8172C2C290F1}"/>
              </a:ext>
            </a:extLst>
          </p:cNvPr>
          <p:cNvPicPr>
            <a:picLocks noChangeAspect="1"/>
          </p:cNvPicPr>
          <p:nvPr/>
        </p:nvPicPr>
        <p:blipFill>
          <a:blip r:embed="rId2"/>
          <a:stretch>
            <a:fillRect/>
          </a:stretch>
        </p:blipFill>
        <p:spPr>
          <a:xfrm>
            <a:off x="1429792" y="1205791"/>
            <a:ext cx="8819113" cy="5150559"/>
          </a:xfrm>
          <a:prstGeom prst="rect">
            <a:avLst/>
          </a:prstGeom>
          <a:noFill/>
          <a:ln cap="flat">
            <a:noFill/>
          </a:ln>
        </p:spPr>
      </p:pic>
      <p:sp>
        <p:nvSpPr>
          <p:cNvPr id="4" name="TextBox 8">
            <a:extLst>
              <a:ext uri="{FF2B5EF4-FFF2-40B4-BE49-F238E27FC236}">
                <a16:creationId xmlns:a16="http://schemas.microsoft.com/office/drawing/2014/main" id="{0EA395E0-27DE-DAD2-58A6-9FEBEB4A485B}"/>
              </a:ext>
            </a:extLst>
          </p:cNvPr>
          <p:cNvSpPr txBox="1"/>
          <p:nvPr/>
        </p:nvSpPr>
        <p:spPr>
          <a:xfrm>
            <a:off x="2319247" y="299255"/>
            <a:ext cx="6006144"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800" b="0" i="0" u="none" strike="noStrike" kern="0" cap="none" spc="0" baseline="0">
                <a:solidFill>
                  <a:srgbClr val="000000"/>
                </a:solidFill>
                <a:uFillTx/>
                <a:latin typeface="Calibri"/>
              </a:rPr>
              <a:t>C</a:t>
            </a:r>
            <a:r>
              <a:rPr lang="pt-BR" sz="2800" b="0" i="0" u="none" strike="noStrike" kern="1200" cap="none" spc="0" baseline="0">
                <a:solidFill>
                  <a:srgbClr val="000000"/>
                </a:solidFill>
                <a:uFillTx/>
                <a:latin typeface="Calibri"/>
              </a:rPr>
              <a:t>iclul de viață al proces</a:t>
            </a:r>
            <a:r>
              <a:rPr lang="ro-RO" sz="2800" b="0" i="0" u="none" strike="noStrike" kern="1200" cap="none" spc="0" baseline="0">
                <a:solidFill>
                  <a:srgbClr val="000000"/>
                </a:solidFill>
                <a:uFillTx/>
                <a:latin typeface="Calibri"/>
              </a:rPr>
              <a:t>elor</a:t>
            </a:r>
            <a:r>
              <a:rPr lang="pt-BR" sz="2800" b="0" i="0" u="none" strike="noStrike" kern="1200" cap="none" spc="0" baseline="0">
                <a:solidFill>
                  <a:srgbClr val="000000"/>
                </a:solidFill>
                <a:uFillTx/>
                <a:latin typeface="Calibri"/>
              </a:rPr>
              <a:t> </a:t>
            </a:r>
            <a:r>
              <a:rPr lang="ro-RO" sz="2800" b="0" i="0" u="none" strike="noStrike" kern="1200" cap="none" spc="0" baseline="0">
                <a:solidFill>
                  <a:srgbClr val="000000"/>
                </a:solidFill>
                <a:uFillTx/>
                <a:latin typeface="Calibri"/>
              </a:rPr>
              <a:t>business</a:t>
            </a:r>
            <a:r>
              <a:rPr lang="pt-BR" sz="2800" b="0" i="0" u="none" strike="noStrike" kern="1200" cap="none" spc="0" baseline="0">
                <a:solidFill>
                  <a:srgbClr val="000000"/>
                </a:solidFill>
                <a:uFillTx/>
                <a:latin typeface="Calibri"/>
              </a:rPr>
              <a:t>.</a:t>
            </a:r>
            <a:endParaRPr lang="en-US" sz="2800" b="0" i="0" u="none" strike="noStrike" kern="1200" cap="none" spc="0" baseline="0">
              <a:solidFill>
                <a:srgbClr val="000000"/>
              </a:solidFill>
              <a:uFillTx/>
              <a:latin typeface="Calibri"/>
            </a:endParaRPr>
          </a:p>
        </p:txBody>
      </p:sp>
      <p:sp>
        <p:nvSpPr>
          <p:cNvPr id="5" name="Slide Number Placeholder 1">
            <a:extLst>
              <a:ext uri="{FF2B5EF4-FFF2-40B4-BE49-F238E27FC236}">
                <a16:creationId xmlns:a16="http://schemas.microsoft.com/office/drawing/2014/main" id="{B9552828-E1C0-4621-793B-75D7D2F60F6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9C9CD1-B499-4F1E-B03A-22E526B434F2}" type="slidenum">
              <a:rPr lang="en-US" sz="1200" b="0" i="0" u="none" strike="noStrike" kern="1200" cap="none" spc="0" baseline="0">
                <a:solidFill>
                  <a:srgbClr val="898989"/>
                </a:solidFill>
                <a:uFillTx/>
                <a:latin typeface="Calibri"/>
              </a:rPr>
              <a:t>14</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9DA5D041-F70C-DEA2-169D-D5A41031C35C}"/>
              </a:ext>
            </a:extLst>
          </p:cNvPr>
          <p:cNvSpPr>
            <a:spLocks noGrp="1"/>
          </p:cNvSpPr>
          <p:nvPr>
            <p:ph type="ftr" sz="quarter" idx="11"/>
          </p:nvPr>
        </p:nvSpPr>
        <p:spPr/>
        <p:txBody>
          <a:bodyPr/>
          <a:lstStyle/>
          <a:p>
            <a:r>
              <a:rPr lang="en-US"/>
              <a:t>Modelarea proceselor de afacesre, Pavel CHIREV, lect. universitar, dr, inginer, titular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D945291-FFE4-58DF-0CE7-5EE937B6D790}"/>
              </a:ext>
            </a:extLst>
          </p:cNvPr>
          <p:cNvSpPr txBox="1">
            <a:spLocks noGrp="1"/>
          </p:cNvSpPr>
          <p:nvPr>
            <p:ph idx="1"/>
          </p:nvPr>
        </p:nvSpPr>
        <p:spPr>
          <a:xfrm>
            <a:off x="482135" y="407319"/>
            <a:ext cx="11288679" cy="5769635"/>
          </a:xfrm>
        </p:spPr>
        <p:txBody>
          <a:bodyPr/>
          <a:lstStyle/>
          <a:p>
            <a:pPr marL="0" lvl="0" indent="0">
              <a:lnSpc>
                <a:spcPct val="80000"/>
              </a:lnSpc>
              <a:buNone/>
            </a:pPr>
            <a:r>
              <a:rPr lang="ro-RO" sz="2600" b="1" dirty="0">
                <a:solidFill>
                  <a:srgbClr val="843C0C"/>
                </a:solidFill>
              </a:rPr>
              <a:t>Etapa </a:t>
            </a:r>
            <a:r>
              <a:rPr lang="en-US" sz="2600" b="1" dirty="0">
                <a:solidFill>
                  <a:srgbClr val="843C0C"/>
                </a:solidFill>
              </a:rPr>
              <a:t> 1: </a:t>
            </a:r>
            <a:r>
              <a:rPr lang="en-US" sz="2600" dirty="0" err="1">
                <a:solidFill>
                  <a:srgbClr val="0070C0"/>
                </a:solidFill>
              </a:rPr>
              <a:t>Definiți</a:t>
            </a:r>
            <a:r>
              <a:rPr lang="ro-RO" sz="2600" dirty="0">
                <a:solidFill>
                  <a:srgbClr val="0070C0"/>
                </a:solidFill>
              </a:rPr>
              <a:t>a</a:t>
            </a:r>
            <a:r>
              <a:rPr lang="en-US" sz="2600" dirty="0">
                <a:solidFill>
                  <a:srgbClr val="0070C0"/>
                </a:solidFill>
              </a:rPr>
              <a:t> </a:t>
            </a:r>
            <a:r>
              <a:rPr lang="en-US" sz="2600" dirty="0" err="1">
                <a:solidFill>
                  <a:srgbClr val="0070C0"/>
                </a:solidFill>
              </a:rPr>
              <a:t>obiectivele</a:t>
            </a:r>
            <a:r>
              <a:rPr lang="ro-RO" sz="2600" dirty="0">
                <a:solidFill>
                  <a:srgbClr val="0070C0"/>
                </a:solidFill>
              </a:rPr>
              <a:t>: </a:t>
            </a:r>
            <a:r>
              <a:rPr lang="en-US" sz="2600" dirty="0"/>
              <a:t>Care </a:t>
            </a:r>
            <a:r>
              <a:rPr lang="en-US" sz="2600" dirty="0" err="1"/>
              <a:t>este</a:t>
            </a:r>
            <a:r>
              <a:rPr lang="en-US" sz="2600" dirty="0"/>
              <a:t> </a:t>
            </a:r>
            <a:r>
              <a:rPr lang="en-US" sz="2600" dirty="0" err="1"/>
              <a:t>scopul</a:t>
            </a:r>
            <a:r>
              <a:rPr lang="en-US" sz="2600" dirty="0"/>
              <a:t> </a:t>
            </a:r>
            <a:r>
              <a:rPr lang="en-US" sz="2600" dirty="0" err="1"/>
              <a:t>procesului</a:t>
            </a:r>
            <a:r>
              <a:rPr lang="en-US" sz="2600" dirty="0"/>
              <a:t>? De </a:t>
            </a:r>
            <a:r>
              <a:rPr lang="en-US" sz="2600" dirty="0" err="1"/>
              <a:t>ce</a:t>
            </a:r>
            <a:r>
              <a:rPr lang="en-US" sz="2600" dirty="0"/>
              <a:t> a </a:t>
            </a:r>
            <a:r>
              <a:rPr lang="en-US" sz="2600" dirty="0" err="1"/>
              <a:t>fost</a:t>
            </a:r>
            <a:r>
              <a:rPr lang="en-US" sz="2600" dirty="0"/>
              <a:t> </a:t>
            </a:r>
            <a:r>
              <a:rPr lang="en-US" sz="2600" dirty="0" err="1"/>
              <a:t>creat</a:t>
            </a:r>
            <a:r>
              <a:rPr lang="en-US" sz="2600" dirty="0"/>
              <a:t>? Cum </a:t>
            </a:r>
            <a:r>
              <a:rPr lang="en-US" sz="2600" dirty="0" err="1"/>
              <a:t>vei</a:t>
            </a:r>
            <a:r>
              <a:rPr lang="en-US" sz="2600" dirty="0"/>
              <a:t> </a:t>
            </a:r>
            <a:r>
              <a:rPr lang="en-US" sz="2600" dirty="0" err="1"/>
              <a:t>ști</a:t>
            </a:r>
            <a:r>
              <a:rPr lang="en-US" sz="2600" dirty="0"/>
              <a:t> </a:t>
            </a:r>
            <a:r>
              <a:rPr lang="en-US" sz="2600" dirty="0" err="1"/>
              <a:t>dacă</a:t>
            </a:r>
            <a:r>
              <a:rPr lang="en-US" sz="2600" dirty="0"/>
              <a:t> are </a:t>
            </a:r>
            <a:r>
              <a:rPr lang="en-US" sz="2600" dirty="0" err="1"/>
              <a:t>succes</a:t>
            </a:r>
            <a:r>
              <a:rPr lang="en-US" sz="2600" dirty="0"/>
              <a:t>?</a:t>
            </a:r>
            <a:endParaRPr lang="ro-RO" sz="2600" dirty="0"/>
          </a:p>
          <a:p>
            <a:pPr marL="0" lvl="0" indent="0">
              <a:lnSpc>
                <a:spcPct val="80000"/>
              </a:lnSpc>
              <a:buNone/>
            </a:pPr>
            <a:r>
              <a:rPr lang="ro-RO" sz="2600" b="1" dirty="0">
                <a:solidFill>
                  <a:srgbClr val="843C0C"/>
                </a:solidFill>
              </a:rPr>
              <a:t>Etapa</a:t>
            </a:r>
            <a:r>
              <a:rPr lang="en-US" sz="2600" b="1" dirty="0">
                <a:solidFill>
                  <a:srgbClr val="843C0C"/>
                </a:solidFill>
              </a:rPr>
              <a:t> 2: </a:t>
            </a:r>
            <a:r>
              <a:rPr lang="en-US" sz="2600" dirty="0" err="1">
                <a:solidFill>
                  <a:srgbClr val="0070C0"/>
                </a:solidFill>
              </a:rPr>
              <a:t>Planifica</a:t>
            </a:r>
            <a:r>
              <a:rPr lang="ro-RO" sz="2600" dirty="0">
                <a:solidFill>
                  <a:srgbClr val="0070C0"/>
                </a:solidFill>
              </a:rPr>
              <a:t>rea</a:t>
            </a:r>
            <a:r>
              <a:rPr lang="en-US" sz="2600" dirty="0">
                <a:solidFill>
                  <a:srgbClr val="0070C0"/>
                </a:solidFill>
              </a:rPr>
              <a:t> </a:t>
            </a:r>
            <a:r>
              <a:rPr lang="en-US" sz="2600" dirty="0" err="1">
                <a:solidFill>
                  <a:srgbClr val="0070C0"/>
                </a:solidFill>
              </a:rPr>
              <a:t>și</a:t>
            </a:r>
            <a:r>
              <a:rPr lang="en-US" sz="2600" dirty="0">
                <a:solidFill>
                  <a:srgbClr val="0070C0"/>
                </a:solidFill>
              </a:rPr>
              <a:t> </a:t>
            </a:r>
            <a:r>
              <a:rPr lang="en-US" sz="2600" dirty="0" err="1">
                <a:solidFill>
                  <a:srgbClr val="0070C0"/>
                </a:solidFill>
              </a:rPr>
              <a:t>mapa</a:t>
            </a:r>
            <a:r>
              <a:rPr lang="ro-RO" sz="2600" dirty="0">
                <a:solidFill>
                  <a:srgbClr val="0070C0"/>
                </a:solidFill>
              </a:rPr>
              <a:t>rea</a:t>
            </a:r>
            <a:r>
              <a:rPr lang="en-US" sz="2600" dirty="0">
                <a:solidFill>
                  <a:srgbClr val="0070C0"/>
                </a:solidFill>
              </a:rPr>
              <a:t> </a:t>
            </a:r>
            <a:r>
              <a:rPr lang="en-US" sz="2600" dirty="0" err="1">
                <a:solidFill>
                  <a:srgbClr val="0070C0"/>
                </a:solidFill>
              </a:rPr>
              <a:t>procesul</a:t>
            </a:r>
            <a:r>
              <a:rPr lang="ro-RO" sz="2600" dirty="0">
                <a:solidFill>
                  <a:srgbClr val="0070C0"/>
                </a:solidFill>
              </a:rPr>
              <a:t>ui: </a:t>
            </a:r>
            <a:r>
              <a:rPr lang="en-US" sz="2600" dirty="0"/>
              <a:t>Care sunt </a:t>
            </a:r>
            <a:r>
              <a:rPr lang="en-US" sz="2600" dirty="0" err="1"/>
              <a:t>strategiile</a:t>
            </a:r>
            <a:r>
              <a:rPr lang="en-US" sz="2600" dirty="0"/>
              <a:t> </a:t>
            </a:r>
            <a:r>
              <a:rPr lang="en-US" sz="2600" dirty="0" err="1"/>
              <a:t>necesare</a:t>
            </a:r>
            <a:r>
              <a:rPr lang="en-US" sz="2600" dirty="0"/>
              <a:t> </a:t>
            </a:r>
            <a:r>
              <a:rPr lang="en-US" sz="2600" dirty="0" err="1"/>
              <a:t>pentru</a:t>
            </a:r>
            <a:r>
              <a:rPr lang="en-US" sz="2600" dirty="0"/>
              <a:t> </a:t>
            </a:r>
            <a:r>
              <a:rPr lang="en-US" sz="2600" dirty="0" err="1"/>
              <a:t>atingerea</a:t>
            </a:r>
            <a:r>
              <a:rPr lang="en-US" sz="2600" dirty="0"/>
              <a:t> </a:t>
            </a:r>
            <a:r>
              <a:rPr lang="en-US" sz="2600" dirty="0" err="1"/>
              <a:t>obiectivelor</a:t>
            </a:r>
            <a:r>
              <a:rPr lang="en-US" sz="2600" dirty="0"/>
              <a:t>? </a:t>
            </a:r>
            <a:r>
              <a:rPr lang="en-US" sz="2600" b="1" i="1" dirty="0" err="1">
                <a:solidFill>
                  <a:srgbClr val="00B0F0"/>
                </a:solidFill>
              </a:rPr>
              <a:t>Aceasta</a:t>
            </a:r>
            <a:r>
              <a:rPr lang="en-US" sz="2600" b="1" i="1" dirty="0">
                <a:solidFill>
                  <a:srgbClr val="00B0F0"/>
                </a:solidFill>
              </a:rPr>
              <a:t> </a:t>
            </a:r>
            <a:r>
              <a:rPr lang="en-US" sz="2600" b="1" i="1" dirty="0" err="1">
                <a:solidFill>
                  <a:srgbClr val="00B0F0"/>
                </a:solidFill>
              </a:rPr>
              <a:t>este</a:t>
            </a:r>
            <a:r>
              <a:rPr lang="en-US" sz="2600" b="1" i="1" dirty="0">
                <a:solidFill>
                  <a:srgbClr val="00B0F0"/>
                </a:solidFill>
              </a:rPr>
              <a:t> </a:t>
            </a:r>
            <a:r>
              <a:rPr lang="en-US" sz="2600" b="1" i="1" dirty="0" err="1">
                <a:solidFill>
                  <a:srgbClr val="00B0F0"/>
                </a:solidFill>
              </a:rPr>
              <a:t>foaia</a:t>
            </a:r>
            <a:r>
              <a:rPr lang="en-US" sz="2600" b="1" i="1" dirty="0">
                <a:solidFill>
                  <a:srgbClr val="00B0F0"/>
                </a:solidFill>
              </a:rPr>
              <a:t> de </a:t>
            </a:r>
            <a:r>
              <a:rPr lang="en-US" sz="2600" b="1" i="1" dirty="0" err="1">
                <a:solidFill>
                  <a:srgbClr val="00B0F0"/>
                </a:solidFill>
              </a:rPr>
              <a:t>parcurs</a:t>
            </a:r>
            <a:r>
              <a:rPr lang="en-US" sz="2600" b="1" i="1" dirty="0">
                <a:solidFill>
                  <a:srgbClr val="00B0F0"/>
                </a:solidFill>
              </a:rPr>
              <a:t> </a:t>
            </a:r>
            <a:r>
              <a:rPr lang="en-US" sz="2600" b="1" i="1" dirty="0" err="1">
                <a:solidFill>
                  <a:srgbClr val="00B0F0"/>
                </a:solidFill>
              </a:rPr>
              <a:t>amplă</a:t>
            </a:r>
            <a:r>
              <a:rPr lang="en-US" sz="2600" b="1" i="1" dirty="0">
                <a:solidFill>
                  <a:srgbClr val="00B0F0"/>
                </a:solidFill>
              </a:rPr>
              <a:t> a </a:t>
            </a:r>
            <a:r>
              <a:rPr lang="en-US" sz="2600" b="1" i="1" dirty="0" err="1">
                <a:solidFill>
                  <a:srgbClr val="00B0F0"/>
                </a:solidFill>
              </a:rPr>
              <a:t>procesului</a:t>
            </a:r>
            <a:r>
              <a:rPr lang="en-US" sz="2600" dirty="0"/>
              <a:t>.</a:t>
            </a:r>
            <a:endParaRPr lang="ro-RO" sz="2600" dirty="0"/>
          </a:p>
          <a:p>
            <a:pPr marL="0" lvl="0" indent="0">
              <a:lnSpc>
                <a:spcPct val="80000"/>
              </a:lnSpc>
              <a:buNone/>
            </a:pPr>
            <a:r>
              <a:rPr lang="ro-RO" sz="2600" b="1" dirty="0">
                <a:solidFill>
                  <a:srgbClr val="843C0C"/>
                </a:solidFill>
              </a:rPr>
              <a:t>Etapa</a:t>
            </a:r>
            <a:r>
              <a:rPr lang="en-US" sz="2600" b="1" dirty="0">
                <a:solidFill>
                  <a:srgbClr val="843C0C"/>
                </a:solidFill>
              </a:rPr>
              <a:t> 3: </a:t>
            </a:r>
            <a:r>
              <a:rPr lang="en-US" sz="2600" dirty="0" err="1">
                <a:solidFill>
                  <a:srgbClr val="0070C0"/>
                </a:solidFill>
              </a:rPr>
              <a:t>Stabili</a:t>
            </a:r>
            <a:r>
              <a:rPr lang="ro-RO" sz="2600" dirty="0">
                <a:solidFill>
                  <a:srgbClr val="0070C0"/>
                </a:solidFill>
              </a:rPr>
              <a:t>rea</a:t>
            </a:r>
            <a:r>
              <a:rPr lang="en-US" sz="2600" dirty="0">
                <a:solidFill>
                  <a:srgbClr val="0070C0"/>
                </a:solidFill>
              </a:rPr>
              <a:t> </a:t>
            </a:r>
            <a:r>
              <a:rPr lang="en-US" sz="2600" dirty="0" err="1">
                <a:solidFill>
                  <a:srgbClr val="0070C0"/>
                </a:solidFill>
              </a:rPr>
              <a:t>acțiuni</a:t>
            </a:r>
            <a:r>
              <a:rPr lang="ro-RO" sz="2600" dirty="0">
                <a:solidFill>
                  <a:srgbClr val="0070C0"/>
                </a:solidFill>
              </a:rPr>
              <a:t>lor</a:t>
            </a:r>
            <a:r>
              <a:rPr lang="en-US" sz="2600" dirty="0">
                <a:solidFill>
                  <a:srgbClr val="0070C0"/>
                </a:solidFill>
              </a:rPr>
              <a:t> </a:t>
            </a:r>
            <a:r>
              <a:rPr lang="en-US" sz="2600" dirty="0" err="1"/>
              <a:t>și</a:t>
            </a:r>
            <a:r>
              <a:rPr lang="en-US" sz="2600" dirty="0"/>
              <a:t> </a:t>
            </a:r>
            <a:r>
              <a:rPr lang="en-US" sz="2600" dirty="0" err="1"/>
              <a:t>desemnați</a:t>
            </a:r>
            <a:r>
              <a:rPr lang="en-US" sz="2600" dirty="0"/>
              <a:t> </a:t>
            </a:r>
            <a:r>
              <a:rPr lang="ro-RO" sz="2600" dirty="0"/>
              <a:t>executanții, </a:t>
            </a:r>
            <a:r>
              <a:rPr lang="en-US" sz="2600" dirty="0" err="1"/>
              <a:t>Identificați</a:t>
            </a:r>
            <a:r>
              <a:rPr lang="en-US" sz="2600" dirty="0"/>
              <a:t> </a:t>
            </a:r>
            <a:r>
              <a:rPr lang="en-US" sz="2600" dirty="0" err="1"/>
              <a:t>sarcinile</a:t>
            </a:r>
            <a:r>
              <a:rPr lang="en-US" sz="2600" dirty="0"/>
              <a:t> </a:t>
            </a:r>
            <a:r>
              <a:rPr lang="en-US" sz="2600" dirty="0" err="1"/>
              <a:t>individuale</a:t>
            </a:r>
            <a:r>
              <a:rPr lang="en-US" sz="2600" dirty="0"/>
              <a:t> pe care </a:t>
            </a:r>
            <a:r>
              <a:rPr lang="en-US" sz="2600" dirty="0" err="1"/>
              <a:t>echipele</a:t>
            </a:r>
            <a:r>
              <a:rPr lang="en-US" sz="2600" dirty="0"/>
              <a:t> </a:t>
            </a:r>
            <a:r>
              <a:rPr lang="en-US" sz="2600" dirty="0" err="1"/>
              <a:t>și</a:t>
            </a:r>
            <a:r>
              <a:rPr lang="en-US" sz="2600" dirty="0"/>
              <a:t> </a:t>
            </a:r>
            <a:r>
              <a:rPr lang="en-US" sz="2600" dirty="0" err="1"/>
              <a:t>mașinile</a:t>
            </a:r>
            <a:r>
              <a:rPr lang="en-US" sz="2600" dirty="0"/>
              <a:t> </a:t>
            </a:r>
            <a:r>
              <a:rPr lang="en-US" sz="2600" dirty="0" err="1"/>
              <a:t>dvs</a:t>
            </a:r>
            <a:r>
              <a:rPr lang="en-US" sz="2600" dirty="0"/>
              <a:t>. </a:t>
            </a:r>
            <a:r>
              <a:rPr lang="en-US" sz="2600" dirty="0" err="1"/>
              <a:t>trebuie</a:t>
            </a:r>
            <a:r>
              <a:rPr lang="en-US" sz="2600" dirty="0"/>
              <a:t> </a:t>
            </a:r>
            <a:r>
              <a:rPr lang="en-US" sz="2600" dirty="0" err="1"/>
              <a:t>să</a:t>
            </a:r>
            <a:r>
              <a:rPr lang="en-US" sz="2600" dirty="0"/>
              <a:t> le </a:t>
            </a:r>
            <a:r>
              <a:rPr lang="en-US" sz="2600" dirty="0" err="1"/>
              <a:t>facă</a:t>
            </a:r>
            <a:r>
              <a:rPr lang="en-US" sz="2600" dirty="0"/>
              <a:t> </a:t>
            </a:r>
            <a:r>
              <a:rPr lang="en-US" sz="2600" dirty="0" err="1"/>
              <a:t>pentru</a:t>
            </a:r>
            <a:r>
              <a:rPr lang="en-US" sz="2600" dirty="0"/>
              <a:t> a </a:t>
            </a:r>
            <a:r>
              <a:rPr lang="en-US" sz="2600" dirty="0" err="1"/>
              <a:t>executa</a:t>
            </a:r>
            <a:r>
              <a:rPr lang="en-US" sz="2600" dirty="0"/>
              <a:t> p</a:t>
            </a:r>
            <a:r>
              <a:rPr lang="ro-RO" sz="2600" dirty="0"/>
              <a:t>rocesul</a:t>
            </a:r>
            <a:r>
              <a:rPr lang="en-US" sz="2600" dirty="0"/>
              <a:t>.</a:t>
            </a:r>
            <a:endParaRPr lang="ro-RO" sz="2600" dirty="0"/>
          </a:p>
          <a:p>
            <a:pPr marL="0" lvl="0" indent="0">
              <a:lnSpc>
                <a:spcPct val="80000"/>
              </a:lnSpc>
              <a:buNone/>
            </a:pPr>
            <a:r>
              <a:rPr lang="ro-RO" sz="2600" b="1" dirty="0">
                <a:solidFill>
                  <a:srgbClr val="843C0C"/>
                </a:solidFill>
              </a:rPr>
              <a:t>Etapa</a:t>
            </a:r>
            <a:r>
              <a:rPr lang="en-US" sz="2600" b="1" dirty="0">
                <a:solidFill>
                  <a:srgbClr val="843C0C"/>
                </a:solidFill>
              </a:rPr>
              <a:t> 4: </a:t>
            </a:r>
            <a:r>
              <a:rPr lang="en-US" sz="2600" dirty="0">
                <a:solidFill>
                  <a:srgbClr val="0070C0"/>
                </a:solidFill>
              </a:rPr>
              <a:t>Testa</a:t>
            </a:r>
            <a:r>
              <a:rPr lang="ro-RO" sz="2600" dirty="0">
                <a:solidFill>
                  <a:srgbClr val="0070C0"/>
                </a:solidFill>
              </a:rPr>
              <a:t>rea</a:t>
            </a:r>
            <a:r>
              <a:rPr lang="en-US" sz="2600" dirty="0">
                <a:solidFill>
                  <a:srgbClr val="0070C0"/>
                </a:solidFill>
              </a:rPr>
              <a:t> </a:t>
            </a:r>
            <a:r>
              <a:rPr lang="en-US" sz="2600" dirty="0" err="1">
                <a:solidFill>
                  <a:srgbClr val="0070C0"/>
                </a:solidFill>
              </a:rPr>
              <a:t>procesul</a:t>
            </a:r>
            <a:r>
              <a:rPr lang="ro-RO" sz="2600" dirty="0">
                <a:solidFill>
                  <a:srgbClr val="0070C0"/>
                </a:solidFill>
              </a:rPr>
              <a:t>ui:  </a:t>
            </a:r>
            <a:r>
              <a:rPr lang="en-US" sz="2600" dirty="0" err="1"/>
              <a:t>Rulați</a:t>
            </a:r>
            <a:r>
              <a:rPr lang="en-US" sz="2600" dirty="0"/>
              <a:t> </a:t>
            </a:r>
            <a:r>
              <a:rPr lang="en-US" sz="2600" dirty="0" err="1"/>
              <a:t>procesul</a:t>
            </a:r>
            <a:r>
              <a:rPr lang="en-US" sz="2600" dirty="0"/>
              <a:t> la </a:t>
            </a:r>
            <a:r>
              <a:rPr lang="en-US" sz="2600" dirty="0" err="1"/>
              <a:t>scară</a:t>
            </a:r>
            <a:r>
              <a:rPr lang="en-US" sz="2600" dirty="0"/>
              <a:t> </a:t>
            </a:r>
            <a:r>
              <a:rPr lang="en-US" sz="2600" dirty="0" err="1"/>
              <a:t>mică</a:t>
            </a:r>
            <a:r>
              <a:rPr lang="en-US" sz="2600" dirty="0"/>
              <a:t> </a:t>
            </a:r>
            <a:r>
              <a:rPr lang="en-US" sz="2600" dirty="0" err="1"/>
              <a:t>pentru</a:t>
            </a:r>
            <a:r>
              <a:rPr lang="en-US" sz="2600" dirty="0"/>
              <a:t> a </a:t>
            </a:r>
            <a:r>
              <a:rPr lang="en-US" sz="2600" dirty="0" err="1"/>
              <a:t>vedea</a:t>
            </a:r>
            <a:r>
              <a:rPr lang="en-US" sz="2600" dirty="0"/>
              <a:t> cum </a:t>
            </a:r>
            <a:r>
              <a:rPr lang="en-US" sz="2600" dirty="0" err="1"/>
              <a:t>funcționează</a:t>
            </a:r>
            <a:r>
              <a:rPr lang="en-US" sz="2600" dirty="0"/>
              <a:t>. </a:t>
            </a:r>
            <a:r>
              <a:rPr lang="en-US" sz="2600" dirty="0" err="1"/>
              <a:t>Observați</a:t>
            </a:r>
            <a:r>
              <a:rPr lang="en-US" sz="2600" dirty="0"/>
              <a:t> </a:t>
            </a:r>
            <a:r>
              <a:rPr lang="en-US" sz="2600" dirty="0" err="1"/>
              <a:t>orice</a:t>
            </a:r>
            <a:r>
              <a:rPr lang="en-US" sz="2600" dirty="0"/>
              <a:t> </a:t>
            </a:r>
            <a:r>
              <a:rPr lang="en-US" sz="2600" dirty="0" err="1"/>
              <a:t>goluri</a:t>
            </a:r>
            <a:r>
              <a:rPr lang="en-US" sz="2600" dirty="0"/>
              <a:t> </a:t>
            </a:r>
            <a:r>
              <a:rPr lang="en-US" sz="2600" dirty="0" err="1"/>
              <a:t>și</a:t>
            </a:r>
            <a:r>
              <a:rPr lang="en-US" sz="2600" dirty="0"/>
              <a:t> </a:t>
            </a:r>
            <a:r>
              <a:rPr lang="en-US" sz="2600" dirty="0" err="1"/>
              <a:t>faceți</a:t>
            </a:r>
            <a:r>
              <a:rPr lang="en-US" sz="2600" dirty="0"/>
              <a:t> </a:t>
            </a:r>
            <a:r>
              <a:rPr lang="en-US" sz="2600" dirty="0" err="1"/>
              <a:t>ajustări</a:t>
            </a:r>
            <a:r>
              <a:rPr lang="en-US" sz="2600" dirty="0"/>
              <a:t>.</a:t>
            </a:r>
            <a:endParaRPr lang="ro-RO" sz="2600" dirty="0"/>
          </a:p>
          <a:p>
            <a:pPr marL="0" lvl="0" indent="0">
              <a:lnSpc>
                <a:spcPct val="80000"/>
              </a:lnSpc>
              <a:buNone/>
            </a:pPr>
            <a:r>
              <a:rPr lang="ro-RO" sz="2600" b="1" dirty="0">
                <a:solidFill>
                  <a:srgbClr val="843C0C"/>
                </a:solidFill>
              </a:rPr>
              <a:t>Etapa</a:t>
            </a:r>
            <a:r>
              <a:rPr lang="en-US" sz="2600" b="1" dirty="0">
                <a:solidFill>
                  <a:srgbClr val="843C0C"/>
                </a:solidFill>
              </a:rPr>
              <a:t> 5: </a:t>
            </a:r>
            <a:r>
              <a:rPr lang="en-US" sz="2600" dirty="0" err="1">
                <a:solidFill>
                  <a:srgbClr val="0070C0"/>
                </a:solidFill>
              </a:rPr>
              <a:t>Implementa</a:t>
            </a:r>
            <a:r>
              <a:rPr lang="ro-RO" sz="2600" dirty="0">
                <a:solidFill>
                  <a:srgbClr val="0070C0"/>
                </a:solidFill>
              </a:rPr>
              <a:t>rea</a:t>
            </a:r>
            <a:r>
              <a:rPr lang="en-US" sz="2600" dirty="0">
                <a:solidFill>
                  <a:srgbClr val="0070C0"/>
                </a:solidFill>
              </a:rPr>
              <a:t> </a:t>
            </a:r>
            <a:r>
              <a:rPr lang="en-US" sz="2600" dirty="0" err="1">
                <a:solidFill>
                  <a:srgbClr val="0070C0"/>
                </a:solidFill>
              </a:rPr>
              <a:t>procesul</a:t>
            </a:r>
            <a:r>
              <a:rPr lang="ro-RO" sz="2600" dirty="0">
                <a:solidFill>
                  <a:srgbClr val="0070C0"/>
                </a:solidFill>
              </a:rPr>
              <a:t>ui: </a:t>
            </a:r>
            <a:r>
              <a:rPr lang="en-US" sz="2600" dirty="0" err="1"/>
              <a:t>Începeți</a:t>
            </a:r>
            <a:r>
              <a:rPr lang="en-US" sz="2600" dirty="0"/>
              <a:t> </a:t>
            </a:r>
            <a:r>
              <a:rPr lang="en-US" sz="2600" dirty="0" err="1"/>
              <a:t>să</a:t>
            </a:r>
            <a:r>
              <a:rPr lang="en-US" sz="2600" dirty="0"/>
              <a:t> </a:t>
            </a:r>
            <a:r>
              <a:rPr lang="en-US" sz="2600" dirty="0" err="1"/>
              <a:t>rulați</a:t>
            </a:r>
            <a:r>
              <a:rPr lang="en-US" sz="2600" dirty="0"/>
              <a:t> </a:t>
            </a:r>
            <a:r>
              <a:rPr lang="en-US" sz="2600" dirty="0" err="1"/>
              <a:t>procesul</a:t>
            </a:r>
            <a:r>
              <a:rPr lang="en-US" sz="2600" dirty="0"/>
              <a:t> </a:t>
            </a:r>
            <a:r>
              <a:rPr lang="en-US" sz="2600" dirty="0" err="1"/>
              <a:t>într</a:t>
            </a:r>
            <a:r>
              <a:rPr lang="en-US" sz="2600" dirty="0"/>
              <a:t>-un </a:t>
            </a:r>
            <a:r>
              <a:rPr lang="en-US" sz="2600" dirty="0" err="1"/>
              <a:t>mediu</a:t>
            </a:r>
            <a:r>
              <a:rPr lang="en-US" sz="2600" dirty="0"/>
              <a:t> </a:t>
            </a:r>
            <a:r>
              <a:rPr lang="ro-RO" sz="2600" dirty="0"/>
              <a:t>real</a:t>
            </a:r>
            <a:r>
              <a:rPr lang="en-US" sz="2600" dirty="0"/>
              <a:t>. </a:t>
            </a:r>
            <a:r>
              <a:rPr lang="en-US" sz="2600" dirty="0" err="1"/>
              <a:t>Comunicați</a:t>
            </a:r>
            <a:r>
              <a:rPr lang="en-US" sz="2600" dirty="0"/>
              <a:t> </a:t>
            </a:r>
            <a:r>
              <a:rPr lang="en-US" sz="2600" dirty="0" err="1"/>
              <a:t>și</a:t>
            </a:r>
            <a:r>
              <a:rPr lang="en-US" sz="2600" dirty="0"/>
              <a:t> </a:t>
            </a:r>
            <a:r>
              <a:rPr lang="en-US" sz="2600" dirty="0" err="1"/>
              <a:t>instruiți</a:t>
            </a:r>
            <a:r>
              <a:rPr lang="en-US" sz="2600" dirty="0"/>
              <a:t> </a:t>
            </a:r>
            <a:r>
              <a:rPr lang="en-US" sz="2600" dirty="0" err="1"/>
              <a:t>în</a:t>
            </a:r>
            <a:r>
              <a:rPr lang="en-US" sz="2600" dirty="0"/>
              <a:t> mod </a:t>
            </a:r>
            <a:r>
              <a:rPr lang="en-US" sz="2600" dirty="0" err="1"/>
              <a:t>corespunzător</a:t>
            </a:r>
            <a:r>
              <a:rPr lang="en-US" sz="2600" dirty="0"/>
              <a:t> </a:t>
            </a:r>
            <a:r>
              <a:rPr lang="en-US" sz="2600" dirty="0" err="1"/>
              <a:t>toate</a:t>
            </a:r>
            <a:r>
              <a:rPr lang="en-US" sz="2600" dirty="0"/>
              <a:t> </a:t>
            </a:r>
            <a:r>
              <a:rPr lang="en-US" sz="2600" dirty="0" err="1"/>
              <a:t>părțile</a:t>
            </a:r>
            <a:r>
              <a:rPr lang="en-US" sz="2600" dirty="0"/>
              <a:t> </a:t>
            </a:r>
            <a:r>
              <a:rPr lang="en-US" sz="2600" dirty="0" err="1"/>
              <a:t>interesate</a:t>
            </a:r>
            <a:r>
              <a:rPr lang="en-US" sz="2600" dirty="0"/>
              <a:t>.</a:t>
            </a:r>
            <a:endParaRPr lang="ro-RO" sz="2600" dirty="0"/>
          </a:p>
          <a:p>
            <a:pPr marL="0" lvl="0" indent="0">
              <a:lnSpc>
                <a:spcPct val="80000"/>
              </a:lnSpc>
              <a:buNone/>
            </a:pPr>
            <a:r>
              <a:rPr lang="ro-RO" sz="2600" b="1" dirty="0">
                <a:solidFill>
                  <a:srgbClr val="843C0C"/>
                </a:solidFill>
              </a:rPr>
              <a:t>Etapa</a:t>
            </a:r>
            <a:r>
              <a:rPr lang="en-US" sz="2600" b="1" dirty="0">
                <a:solidFill>
                  <a:srgbClr val="843C0C"/>
                </a:solidFill>
              </a:rPr>
              <a:t> 6: </a:t>
            </a:r>
            <a:r>
              <a:rPr lang="en-US" sz="2600" dirty="0" err="1">
                <a:solidFill>
                  <a:srgbClr val="0070C0"/>
                </a:solidFill>
              </a:rPr>
              <a:t>Monitorizați</a:t>
            </a:r>
            <a:r>
              <a:rPr lang="en-US" sz="2600" dirty="0">
                <a:solidFill>
                  <a:srgbClr val="0070C0"/>
                </a:solidFill>
              </a:rPr>
              <a:t> </a:t>
            </a:r>
            <a:r>
              <a:rPr lang="en-US" sz="2600" dirty="0" err="1">
                <a:solidFill>
                  <a:srgbClr val="0070C0"/>
                </a:solidFill>
              </a:rPr>
              <a:t>rezultatele</a:t>
            </a:r>
            <a:r>
              <a:rPr lang="ro-RO" sz="2600" dirty="0">
                <a:solidFill>
                  <a:srgbClr val="0070C0"/>
                </a:solidFill>
              </a:rPr>
              <a:t>: </a:t>
            </a:r>
            <a:r>
              <a:rPr lang="en-US" sz="2600" dirty="0" err="1"/>
              <a:t>Examinați</a:t>
            </a:r>
            <a:r>
              <a:rPr lang="en-US" sz="2600" dirty="0"/>
              <a:t> </a:t>
            </a:r>
            <a:r>
              <a:rPr lang="en-US" sz="2600" dirty="0" err="1"/>
              <a:t>procesul</a:t>
            </a:r>
            <a:r>
              <a:rPr lang="en-US" sz="2600" dirty="0"/>
              <a:t> </a:t>
            </a:r>
            <a:r>
              <a:rPr lang="en-US" sz="2600" dirty="0" err="1"/>
              <a:t>și</a:t>
            </a:r>
            <a:r>
              <a:rPr lang="en-US" sz="2600" dirty="0"/>
              <a:t> </a:t>
            </a:r>
            <a:r>
              <a:rPr lang="en-US" sz="2600" dirty="0" err="1"/>
              <a:t>analizați</a:t>
            </a:r>
            <a:r>
              <a:rPr lang="en-US" sz="2600" dirty="0"/>
              <a:t> </a:t>
            </a:r>
            <a:r>
              <a:rPr lang="ro-RO" sz="2600" dirty="0"/>
              <a:t>rezultatele</a:t>
            </a:r>
            <a:r>
              <a:rPr lang="en-US" sz="2600" dirty="0"/>
              <a:t> </a:t>
            </a:r>
            <a:r>
              <a:rPr lang="en-US" sz="2600" dirty="0" err="1"/>
              <a:t>acestuia</a:t>
            </a:r>
            <a:r>
              <a:rPr lang="en-US" sz="2600" dirty="0"/>
              <a:t>. </a:t>
            </a:r>
            <a:r>
              <a:rPr lang="en-US" sz="2600" dirty="0" err="1"/>
              <a:t>Documentați</a:t>
            </a:r>
            <a:r>
              <a:rPr lang="en-US" sz="2600" dirty="0"/>
              <a:t> </a:t>
            </a:r>
            <a:r>
              <a:rPr lang="en-US" sz="2600" dirty="0" err="1"/>
              <a:t>istoricul</a:t>
            </a:r>
            <a:r>
              <a:rPr lang="en-US" sz="2600" dirty="0"/>
              <a:t> </a:t>
            </a:r>
            <a:r>
              <a:rPr lang="en-US" sz="2600" dirty="0" err="1"/>
              <a:t>procesului</a:t>
            </a:r>
            <a:r>
              <a:rPr lang="en-US" sz="2600" dirty="0"/>
              <a:t>.</a:t>
            </a:r>
            <a:endParaRPr lang="ro-RO" sz="2600" dirty="0"/>
          </a:p>
          <a:p>
            <a:pPr marL="0" lvl="0" indent="0">
              <a:lnSpc>
                <a:spcPct val="80000"/>
              </a:lnSpc>
              <a:buNone/>
            </a:pPr>
            <a:r>
              <a:rPr lang="ro-RO" sz="2600" b="1" dirty="0">
                <a:solidFill>
                  <a:srgbClr val="843C0C"/>
                </a:solidFill>
              </a:rPr>
              <a:t>Etapa</a:t>
            </a:r>
            <a:r>
              <a:rPr lang="en-US" sz="2600" b="1" dirty="0">
                <a:solidFill>
                  <a:srgbClr val="843C0C"/>
                </a:solidFill>
              </a:rPr>
              <a:t> 7</a:t>
            </a:r>
            <a:r>
              <a:rPr lang="en-US" sz="2600" dirty="0"/>
              <a:t>: </a:t>
            </a:r>
            <a:r>
              <a:rPr lang="en-US" sz="2600" dirty="0">
                <a:solidFill>
                  <a:srgbClr val="0070C0"/>
                </a:solidFill>
              </a:rPr>
              <a:t>Rep</a:t>
            </a:r>
            <a:r>
              <a:rPr lang="ro-RO" sz="2600" dirty="0">
                <a:solidFill>
                  <a:srgbClr val="0070C0"/>
                </a:solidFill>
              </a:rPr>
              <a:t>licare: </a:t>
            </a:r>
            <a:r>
              <a:rPr lang="en-US" sz="2600" dirty="0" err="1"/>
              <a:t>Dacă</a:t>
            </a:r>
            <a:r>
              <a:rPr lang="en-US" sz="2600" dirty="0"/>
              <a:t> </a:t>
            </a:r>
            <a:r>
              <a:rPr lang="en-US" sz="2600" dirty="0" err="1"/>
              <a:t>procesul</a:t>
            </a:r>
            <a:r>
              <a:rPr lang="en-US" sz="2600" dirty="0"/>
              <a:t> </a:t>
            </a:r>
            <a:r>
              <a:rPr lang="en-US" sz="2600" dirty="0" err="1"/>
              <a:t>este</a:t>
            </a:r>
            <a:r>
              <a:rPr lang="en-US" sz="2600" dirty="0"/>
              <a:t> </a:t>
            </a:r>
            <a:r>
              <a:rPr lang="en-US" sz="2600" dirty="0" err="1"/>
              <a:t>capabil</a:t>
            </a:r>
            <a:r>
              <a:rPr lang="en-US" sz="2600" dirty="0"/>
              <a:t> </a:t>
            </a:r>
            <a:r>
              <a:rPr lang="en-US" sz="2600" dirty="0" err="1"/>
              <a:t>să</a:t>
            </a:r>
            <a:r>
              <a:rPr lang="en-US" sz="2600" dirty="0"/>
              <a:t> </a:t>
            </a:r>
            <a:r>
              <a:rPr lang="en-US" sz="2600" dirty="0" err="1"/>
              <a:t>atingă</a:t>
            </a:r>
            <a:r>
              <a:rPr lang="en-US" sz="2600" dirty="0"/>
              <a:t> </a:t>
            </a:r>
            <a:r>
              <a:rPr lang="en-US" sz="2600" dirty="0" err="1"/>
              <a:t>obiectivele</a:t>
            </a:r>
            <a:r>
              <a:rPr lang="en-US" sz="2600" dirty="0"/>
              <a:t> </a:t>
            </a:r>
            <a:r>
              <a:rPr lang="en-US" sz="2600" dirty="0" err="1"/>
              <a:t>stabilite</a:t>
            </a:r>
            <a:r>
              <a:rPr lang="en-US" sz="2600" dirty="0"/>
              <a:t> </a:t>
            </a:r>
            <a:r>
              <a:rPr lang="en-US" sz="2600" dirty="0" err="1"/>
              <a:t>pentru</a:t>
            </a:r>
            <a:r>
              <a:rPr lang="en-US" sz="2600" dirty="0"/>
              <a:t> </a:t>
            </a:r>
            <a:r>
              <a:rPr lang="en-US" sz="2600" dirty="0" err="1"/>
              <a:t>el</a:t>
            </a:r>
            <a:r>
              <a:rPr lang="en-US" sz="2600" dirty="0"/>
              <a:t>, </a:t>
            </a:r>
            <a:r>
              <a:rPr lang="en-US" sz="2600" dirty="0" err="1"/>
              <a:t>replicați</a:t>
            </a:r>
            <a:r>
              <a:rPr lang="en-US" sz="2600" dirty="0"/>
              <a:t>-l </a:t>
            </a:r>
            <a:r>
              <a:rPr lang="en-US" sz="2600" dirty="0" err="1"/>
              <a:t>pentru</a:t>
            </a:r>
            <a:r>
              <a:rPr lang="en-US" sz="2600" dirty="0"/>
              <a:t> </a:t>
            </a:r>
            <a:r>
              <a:rPr lang="en-US" sz="2600" dirty="0" err="1"/>
              <a:t>procesele</a:t>
            </a:r>
            <a:r>
              <a:rPr lang="en-US" sz="2600" dirty="0"/>
              <a:t> </a:t>
            </a:r>
            <a:r>
              <a:rPr lang="en-US" sz="2600" dirty="0" err="1"/>
              <a:t>viitoare</a:t>
            </a:r>
            <a:r>
              <a:rPr lang="en-US" sz="2600" dirty="0"/>
              <a:t>.</a:t>
            </a:r>
          </a:p>
        </p:txBody>
      </p:sp>
      <p:sp>
        <p:nvSpPr>
          <p:cNvPr id="3" name="Footer Placeholder 3">
            <a:extLst>
              <a:ext uri="{FF2B5EF4-FFF2-40B4-BE49-F238E27FC236}">
                <a16:creationId xmlns:a16="http://schemas.microsoft.com/office/drawing/2014/main" id="{CC4643D3-ABE7-66DB-59B7-B434B6B70041}"/>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C98B1A08-0E2C-0029-D97D-FDA667EA3966}"/>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0C1328-4E01-4884-914F-BBB4515A712C}" type="slidenum">
              <a:rPr lang="en-US" sz="1200" b="0" i="0" u="none" strike="noStrike" kern="1200" cap="none" spc="0" baseline="0">
                <a:solidFill>
                  <a:srgbClr val="898989"/>
                </a:solidFill>
                <a:uFillTx/>
                <a:latin typeface="Calibri"/>
              </a:rPr>
              <a:t>15</a:t>
            </a:fld>
            <a:endParaRPr lang="en-US"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4A434F2B-FABB-C5AE-F0C1-E397F5BDDB5A}"/>
              </a:ext>
            </a:extLst>
          </p:cNvPr>
          <p:cNvSpPr>
            <a:spLocks noGrp="1"/>
          </p:cNvSpPr>
          <p:nvPr>
            <p:ph type="ftr" sz="quarter" idx="11"/>
          </p:nvPr>
        </p:nvSpPr>
        <p:spPr/>
        <p:txBody>
          <a:bodyPr/>
          <a:lstStyle/>
          <a:p>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EEEC-04D2-795E-9DC1-291728DE4029}"/>
              </a:ext>
            </a:extLst>
          </p:cNvPr>
          <p:cNvSpPr txBox="1">
            <a:spLocks noGrp="1"/>
          </p:cNvSpPr>
          <p:nvPr>
            <p:ph type="title"/>
          </p:nvPr>
        </p:nvSpPr>
        <p:spPr>
          <a:xfrm>
            <a:off x="1151714" y="2211348"/>
            <a:ext cx="9533708" cy="1325559"/>
          </a:xfrm>
        </p:spPr>
        <p:txBody>
          <a:bodyPr/>
          <a:lstStyle/>
          <a:p>
            <a:pPr lvl="0"/>
            <a:r>
              <a:rPr lang="ro-RO" b="1" i="1" dirty="0">
                <a:solidFill>
                  <a:srgbClr val="0070C0"/>
                </a:solidFill>
              </a:rPr>
              <a:t>Managementul Proceseloir Busines</a:t>
            </a:r>
            <a:r>
              <a:rPr lang="en-US" b="1" i="1" dirty="0">
                <a:solidFill>
                  <a:srgbClr val="0070C0"/>
                </a:solidFill>
              </a:rPr>
              <a:t> </a:t>
            </a:r>
            <a:r>
              <a:rPr lang="ro-RO" b="1" i="1" dirty="0">
                <a:solidFill>
                  <a:srgbClr val="0070C0"/>
                </a:solidFill>
              </a:rPr>
              <a:t>(</a:t>
            </a:r>
            <a:r>
              <a:rPr lang="en-US" b="1" i="1" dirty="0">
                <a:solidFill>
                  <a:srgbClr val="0070C0"/>
                </a:solidFill>
              </a:rPr>
              <a:t>BPM</a:t>
            </a:r>
            <a:r>
              <a:rPr lang="ro-RO" b="1" i="1" dirty="0">
                <a:solidFill>
                  <a:srgbClr val="0070C0"/>
                </a:solidFill>
              </a:rPr>
              <a:t>)</a:t>
            </a:r>
            <a:endParaRPr lang="en-US" b="1" i="1" dirty="0"/>
          </a:p>
        </p:txBody>
      </p:sp>
      <p:sp>
        <p:nvSpPr>
          <p:cNvPr id="3" name="Footer Placeholder 2">
            <a:extLst>
              <a:ext uri="{FF2B5EF4-FFF2-40B4-BE49-F238E27FC236}">
                <a16:creationId xmlns:a16="http://schemas.microsoft.com/office/drawing/2014/main" id="{01B1E0D6-69F8-657C-FEC7-28D3250FDDDF}"/>
              </a:ext>
            </a:extLst>
          </p:cNvPr>
          <p:cNvSpPr>
            <a:spLocks noGrp="1"/>
          </p:cNvSpPr>
          <p:nvPr>
            <p:ph type="ftr" sz="quarter" idx="11"/>
          </p:nvPr>
        </p:nvSpPr>
        <p:spPr/>
        <p:txBody>
          <a:bodyPr/>
          <a:lstStyle/>
          <a:p>
            <a:r>
              <a:rPr lang="en-US"/>
              <a:t>Modelarea proceselor de afacesre, Pavel CHIREV, lect. universitar, dr, inginer, titular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DC696AF-485D-88C2-A716-969E739349FA}"/>
              </a:ext>
            </a:extLst>
          </p:cNvPr>
          <p:cNvSpPr txBox="1">
            <a:spLocks noGrp="1"/>
          </p:cNvSpPr>
          <p:nvPr>
            <p:ph idx="1"/>
          </p:nvPr>
        </p:nvSpPr>
        <p:spPr>
          <a:xfrm>
            <a:off x="382383" y="266008"/>
            <a:ext cx="11222184" cy="6010104"/>
          </a:xfrm>
        </p:spPr>
        <p:txBody>
          <a:bodyPr/>
          <a:lstStyle/>
          <a:p>
            <a:pPr lvl="0">
              <a:lnSpc>
                <a:spcPct val="100000"/>
              </a:lnSpc>
            </a:pPr>
            <a:r>
              <a:rPr lang="ro-RO" sz="2400" b="1" i="1" dirty="0">
                <a:solidFill>
                  <a:srgbClr val="0070C0"/>
                </a:solidFill>
              </a:rPr>
              <a:t>Management a Proceseloir Busines</a:t>
            </a:r>
            <a:r>
              <a:rPr lang="en-US" sz="2400" b="1" i="1" dirty="0">
                <a:solidFill>
                  <a:srgbClr val="0070C0"/>
                </a:solidFill>
              </a:rPr>
              <a:t> </a:t>
            </a:r>
            <a:r>
              <a:rPr lang="ro-RO" sz="2400" b="1" i="1" dirty="0">
                <a:solidFill>
                  <a:srgbClr val="0070C0"/>
                </a:solidFill>
              </a:rPr>
              <a:t>(</a:t>
            </a:r>
            <a:r>
              <a:rPr lang="en-US" sz="2400" dirty="0"/>
              <a:t>BPM</a:t>
            </a:r>
            <a:r>
              <a:rPr lang="ro-RO" sz="2400" dirty="0"/>
              <a:t>)</a:t>
            </a:r>
            <a:r>
              <a:rPr lang="en-US" sz="2400" dirty="0"/>
              <a:t> </a:t>
            </a:r>
            <a:r>
              <a:rPr lang="en-US" sz="2400" dirty="0" err="1"/>
              <a:t>este</a:t>
            </a:r>
            <a:r>
              <a:rPr lang="en-US" sz="2400" dirty="0"/>
              <a:t> </a:t>
            </a:r>
            <a:r>
              <a:rPr lang="en-US" sz="2400" dirty="0" err="1"/>
              <a:t>cadru</a:t>
            </a:r>
            <a:r>
              <a:rPr lang="ro-RO" sz="2400" dirty="0"/>
              <a:t>l</a:t>
            </a:r>
            <a:r>
              <a:rPr lang="en-US" sz="2400" dirty="0"/>
              <a:t> care </a:t>
            </a:r>
            <a:r>
              <a:rPr lang="en-US" sz="2400" dirty="0" err="1"/>
              <a:t>oferă</a:t>
            </a:r>
            <a:r>
              <a:rPr lang="en-US" sz="2400" dirty="0"/>
              <a:t> o </a:t>
            </a:r>
            <a:r>
              <a:rPr lang="en-US" sz="2400" dirty="0" err="1"/>
              <a:t>abordare</a:t>
            </a:r>
            <a:r>
              <a:rPr lang="en-US" sz="2400" dirty="0"/>
              <a:t> </a:t>
            </a:r>
            <a:r>
              <a:rPr lang="en-US" sz="2400" dirty="0" err="1"/>
              <a:t>standardizată</a:t>
            </a:r>
            <a:r>
              <a:rPr lang="en-US" sz="2400" dirty="0"/>
              <a:t> </a:t>
            </a:r>
            <a:r>
              <a:rPr lang="en-US" sz="2400" dirty="0" err="1"/>
              <a:t>pentru</a:t>
            </a:r>
            <a:r>
              <a:rPr lang="en-US" sz="2400" dirty="0"/>
              <a:t> </a:t>
            </a:r>
            <a:r>
              <a:rPr lang="en-US" sz="2400" dirty="0" err="1"/>
              <a:t>proiectarea</a:t>
            </a:r>
            <a:r>
              <a:rPr lang="en-US" sz="2400" dirty="0"/>
              <a:t>, </a:t>
            </a:r>
            <a:r>
              <a:rPr lang="en-US" sz="2400" dirty="0" err="1"/>
              <a:t>implementarea</a:t>
            </a:r>
            <a:r>
              <a:rPr lang="en-US" sz="2400" dirty="0"/>
              <a:t> </a:t>
            </a:r>
            <a:r>
              <a:rPr lang="en-US" sz="2400" dirty="0" err="1"/>
              <a:t>și</a:t>
            </a:r>
            <a:r>
              <a:rPr lang="en-US" sz="2400" dirty="0"/>
              <a:t> </a:t>
            </a:r>
            <a:r>
              <a:rPr lang="en-US" sz="2400" dirty="0" err="1"/>
              <a:t>gestionarea</a:t>
            </a:r>
            <a:r>
              <a:rPr lang="en-US" sz="2400" dirty="0"/>
              <a:t> </a:t>
            </a:r>
            <a:r>
              <a:rPr lang="en-US" sz="2400" dirty="0" err="1"/>
              <a:t>proceselor</a:t>
            </a:r>
            <a:r>
              <a:rPr lang="en-US" sz="2400" dirty="0"/>
              <a:t> de </a:t>
            </a:r>
            <a:r>
              <a:rPr lang="en-US" sz="2400" dirty="0" err="1"/>
              <a:t>afaceri</a:t>
            </a:r>
            <a:r>
              <a:rPr lang="en-US" sz="2400" dirty="0"/>
              <a:t> </a:t>
            </a:r>
            <a:r>
              <a:rPr lang="en-US" sz="2400" dirty="0" err="1"/>
              <a:t>în</a:t>
            </a:r>
            <a:r>
              <a:rPr lang="en-US" sz="2400" dirty="0"/>
              <a:t> </a:t>
            </a:r>
            <a:r>
              <a:rPr lang="en-US" sz="2400" dirty="0" err="1"/>
              <a:t>cadrul</a:t>
            </a:r>
            <a:r>
              <a:rPr lang="en-US" sz="2400" dirty="0"/>
              <a:t> </a:t>
            </a:r>
            <a:r>
              <a:rPr lang="en-US" sz="2400" dirty="0" err="1"/>
              <a:t>unei</a:t>
            </a:r>
            <a:r>
              <a:rPr lang="en-US" sz="2400" dirty="0"/>
              <a:t> </a:t>
            </a:r>
            <a:r>
              <a:rPr lang="ro-RO" sz="2400" dirty="0"/>
              <a:t>unității socoal-economice</a:t>
            </a:r>
            <a:r>
              <a:rPr lang="en-US" sz="2400" dirty="0"/>
              <a:t>. </a:t>
            </a:r>
          </a:p>
          <a:p>
            <a:pPr lvl="0">
              <a:lnSpc>
                <a:spcPct val="100000"/>
              </a:lnSpc>
            </a:pPr>
            <a:r>
              <a:rPr lang="ro-RO" sz="2400" b="1" i="1" dirty="0">
                <a:solidFill>
                  <a:srgbClr val="0070C0"/>
                </a:solidFill>
              </a:rPr>
              <a:t>Managementul </a:t>
            </a:r>
            <a:r>
              <a:rPr lang="ro-RO" sz="2400" dirty="0"/>
              <a:t>se realizează prin </a:t>
            </a:r>
            <a:r>
              <a:rPr lang="ro-RO" sz="2400" b="1" i="1" dirty="0">
                <a:solidFill>
                  <a:srgbClr val="0070C0"/>
                </a:solidFill>
              </a:rPr>
              <a:t>6 faze:</a:t>
            </a:r>
          </a:p>
          <a:p>
            <a:pPr marL="457200" lvl="0" indent="-457200">
              <a:lnSpc>
                <a:spcPct val="100000"/>
              </a:lnSpc>
              <a:buFont typeface="+mj-lt"/>
              <a:buAutoNum type="arabicPeriod"/>
            </a:pPr>
            <a:r>
              <a:rPr lang="en-US" sz="2400" dirty="0" err="1"/>
              <a:t>Planificare</a:t>
            </a:r>
            <a:r>
              <a:rPr lang="ro-RO" sz="2400" dirty="0"/>
              <a:t> proceselor</a:t>
            </a:r>
            <a:r>
              <a:rPr lang="en-US" sz="2400" dirty="0"/>
              <a:t>, </a:t>
            </a:r>
            <a:endParaRPr lang="ro-RO" sz="2400" dirty="0"/>
          </a:p>
          <a:p>
            <a:pPr marL="457200" lvl="0" indent="-457200">
              <a:lnSpc>
                <a:spcPct val="100000"/>
              </a:lnSpc>
              <a:buFont typeface="+mj-lt"/>
              <a:buAutoNum type="arabicPeriod"/>
            </a:pPr>
            <a:r>
              <a:rPr lang="en-US" sz="2400" dirty="0" err="1"/>
              <a:t>Analiză</a:t>
            </a:r>
            <a:r>
              <a:rPr lang="ro-RO" sz="2400" dirty="0"/>
              <a:t> proceselor</a:t>
            </a:r>
            <a:r>
              <a:rPr lang="en-US" sz="2400" dirty="0"/>
              <a:t>, </a:t>
            </a:r>
            <a:endParaRPr lang="ro-RO" sz="2400" dirty="0"/>
          </a:p>
          <a:p>
            <a:pPr marL="457200" lvl="0" indent="-457200">
              <a:lnSpc>
                <a:spcPct val="100000"/>
              </a:lnSpc>
              <a:buFont typeface="+mj-lt"/>
              <a:buAutoNum type="arabicPeriod"/>
            </a:pPr>
            <a:r>
              <a:rPr lang="en-US" sz="2400" dirty="0" err="1"/>
              <a:t>Proiectare</a:t>
            </a:r>
            <a:r>
              <a:rPr lang="ro-RO" sz="2400" dirty="0"/>
              <a:t> proceselor&amp;</a:t>
            </a:r>
            <a:r>
              <a:rPr lang="en-US" sz="2400" dirty="0" err="1"/>
              <a:t>Modelare</a:t>
            </a:r>
            <a:r>
              <a:rPr lang="ro-RO" sz="2400" dirty="0"/>
              <a:t> proceselor</a:t>
            </a:r>
            <a:r>
              <a:rPr lang="en-US" sz="2400" dirty="0"/>
              <a:t>, </a:t>
            </a:r>
            <a:endParaRPr lang="ro-RO" sz="2400" dirty="0"/>
          </a:p>
          <a:p>
            <a:pPr marL="457200" lvl="0" indent="-457200">
              <a:lnSpc>
                <a:spcPct val="100000"/>
              </a:lnSpc>
              <a:buFont typeface="+mj-lt"/>
              <a:buAutoNum type="arabicPeriod"/>
            </a:pPr>
            <a:r>
              <a:rPr lang="en-US" sz="2400" dirty="0" err="1"/>
              <a:t>Implementare</a:t>
            </a:r>
            <a:r>
              <a:rPr lang="ro-RO" sz="2400" dirty="0"/>
              <a:t> proceselor</a:t>
            </a:r>
            <a:r>
              <a:rPr lang="en-US" sz="2400" dirty="0"/>
              <a:t>, </a:t>
            </a:r>
            <a:endParaRPr lang="ro-RO" sz="2400" dirty="0"/>
          </a:p>
          <a:p>
            <a:pPr marL="457200" lvl="0" indent="-457200">
              <a:lnSpc>
                <a:spcPct val="100000"/>
              </a:lnSpc>
              <a:buFont typeface="+mj-lt"/>
              <a:buAutoNum type="arabicPeriod"/>
            </a:pPr>
            <a:r>
              <a:rPr lang="en-US" sz="2400" dirty="0" err="1"/>
              <a:t>Monitorizare</a:t>
            </a:r>
            <a:r>
              <a:rPr lang="ro-RO" sz="2400" dirty="0"/>
              <a:t> proceselor</a:t>
            </a:r>
            <a:r>
              <a:rPr lang="en-US" sz="2400" dirty="0"/>
              <a:t> </a:t>
            </a:r>
            <a:r>
              <a:rPr lang="en-US" sz="2400" dirty="0" err="1"/>
              <a:t>și</a:t>
            </a:r>
            <a:r>
              <a:rPr lang="en-US" sz="2400" dirty="0"/>
              <a:t> </a:t>
            </a:r>
            <a:endParaRPr lang="ro-RO" sz="2400" dirty="0"/>
          </a:p>
          <a:p>
            <a:pPr marL="457200" lvl="0" indent="-457200">
              <a:lnSpc>
                <a:spcPct val="100000"/>
              </a:lnSpc>
              <a:buFont typeface="+mj-lt"/>
              <a:buAutoNum type="arabicPeriod"/>
            </a:pPr>
            <a:r>
              <a:rPr lang="en-US" sz="2400" dirty="0" err="1"/>
              <a:t>Rafinare</a:t>
            </a:r>
            <a:r>
              <a:rPr lang="en-US" sz="2400" dirty="0"/>
              <a:t> </a:t>
            </a:r>
            <a:r>
              <a:rPr lang="ro-RO" sz="2400" dirty="0"/>
              <a:t>proceselor.</a:t>
            </a:r>
          </a:p>
          <a:p>
            <a:pPr marL="0" lvl="0" indent="0">
              <a:lnSpc>
                <a:spcPct val="100000"/>
              </a:lnSpc>
              <a:buNone/>
            </a:pPr>
            <a:r>
              <a:rPr lang="en-US" sz="2400" dirty="0"/>
              <a:t>- </a:t>
            </a:r>
            <a:r>
              <a:rPr lang="ro-RO" sz="2400" b="1" i="1" dirty="0">
                <a:solidFill>
                  <a:srgbClr val="0070C0"/>
                </a:solidFill>
              </a:rPr>
              <a:t>Managementul Proceselor Busines</a:t>
            </a:r>
            <a:r>
              <a:rPr lang="en-US" sz="2400" b="1" i="1" dirty="0">
                <a:solidFill>
                  <a:srgbClr val="0070C0"/>
                </a:solidFill>
              </a:rPr>
              <a:t> </a:t>
            </a:r>
            <a:r>
              <a:rPr lang="en-US" sz="2400" dirty="0" err="1"/>
              <a:t>oferă</a:t>
            </a:r>
            <a:r>
              <a:rPr lang="en-US" sz="2400" dirty="0"/>
              <a:t> o </a:t>
            </a:r>
            <a:r>
              <a:rPr lang="en-US" sz="2400" dirty="0" err="1"/>
              <a:t>abordare</a:t>
            </a:r>
            <a:r>
              <a:rPr lang="en-US" sz="2400" dirty="0"/>
              <a:t> </a:t>
            </a:r>
            <a:r>
              <a:rPr lang="en-US" sz="2400" dirty="0" err="1"/>
              <a:t>cuprinzătoare</a:t>
            </a:r>
            <a:r>
              <a:rPr lang="en-US" sz="2400" dirty="0"/>
              <a:t> </a:t>
            </a:r>
            <a:r>
              <a:rPr lang="en-US" sz="2400" dirty="0" err="1"/>
              <a:t>și</a:t>
            </a:r>
            <a:r>
              <a:rPr lang="en-US" sz="2400" dirty="0"/>
              <a:t> </a:t>
            </a:r>
            <a:r>
              <a:rPr lang="en-US" sz="2400" dirty="0" err="1"/>
              <a:t>structurată</a:t>
            </a:r>
            <a:r>
              <a:rPr lang="en-US" sz="2400" dirty="0"/>
              <a:t> </a:t>
            </a:r>
            <a:r>
              <a:rPr lang="en-US" sz="2400" dirty="0" err="1"/>
              <a:t>pentru</a:t>
            </a:r>
            <a:r>
              <a:rPr lang="en-US" sz="2400" dirty="0"/>
              <a:t> </a:t>
            </a:r>
            <a:r>
              <a:rPr lang="en-US" sz="2400" dirty="0" err="1"/>
              <a:t>îmbunătățirea</a:t>
            </a:r>
            <a:r>
              <a:rPr lang="en-US" sz="2400" dirty="0"/>
              <a:t> </a:t>
            </a:r>
            <a:r>
              <a:rPr lang="en-US" sz="2400" dirty="0" err="1"/>
              <a:t>și</a:t>
            </a:r>
            <a:r>
              <a:rPr lang="en-US" sz="2400" dirty="0"/>
              <a:t> </a:t>
            </a:r>
            <a:r>
              <a:rPr lang="en-US" sz="2400" dirty="0" err="1"/>
              <a:t>eficientizarea</a:t>
            </a:r>
            <a:r>
              <a:rPr lang="en-US" sz="2400" dirty="0"/>
              <a:t> </a:t>
            </a:r>
            <a:r>
              <a:rPr lang="en-US" sz="2400" dirty="0" err="1"/>
              <a:t>proceselor</a:t>
            </a:r>
            <a:r>
              <a:rPr lang="en-US" sz="2400" dirty="0"/>
              <a:t> de </a:t>
            </a:r>
            <a:r>
              <a:rPr lang="en-US" sz="2400" dirty="0" err="1"/>
              <a:t>afaceri</a:t>
            </a:r>
            <a:r>
              <a:rPr lang="en-US" sz="2400" dirty="0"/>
              <a:t>.</a:t>
            </a:r>
          </a:p>
        </p:txBody>
      </p:sp>
      <p:sp>
        <p:nvSpPr>
          <p:cNvPr id="3" name="Footer Placeholder 3">
            <a:extLst>
              <a:ext uri="{FF2B5EF4-FFF2-40B4-BE49-F238E27FC236}">
                <a16:creationId xmlns:a16="http://schemas.microsoft.com/office/drawing/2014/main" id="{C7A49E66-60AE-6EF4-CD38-5E97C309E324}"/>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C90315ED-B774-28E0-5AF4-11C29977D92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AD7E5A-B20B-4214-8A2E-3C46E9212D60}" type="slidenum">
              <a:rPr lang="en-US" sz="1200" b="0" i="0" u="none" strike="noStrike" kern="1200" cap="none" spc="0" baseline="0">
                <a:solidFill>
                  <a:srgbClr val="898989"/>
                </a:solidFill>
                <a:uFillTx/>
                <a:latin typeface="Calibri"/>
              </a:rPr>
              <a:t>17</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8ED19AD7-5596-07B6-05A1-9F7FB1FD6918}"/>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55BCD2AD-98B1-2C1C-F175-462CC2E412F1}"/>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3" name="Slide Number Placeholder 1">
            <a:extLst>
              <a:ext uri="{FF2B5EF4-FFF2-40B4-BE49-F238E27FC236}">
                <a16:creationId xmlns:a16="http://schemas.microsoft.com/office/drawing/2014/main" id="{DE31CA26-9048-A7FE-426B-EE4600F7442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3BFF47-CB8D-4385-B407-68F2A2F6D4D2}" type="slidenum">
              <a:rPr lang="en-US" sz="1200" b="0" i="0" u="none" strike="noStrike" kern="1200" cap="none" spc="0" baseline="0">
                <a:solidFill>
                  <a:srgbClr val="898989"/>
                </a:solidFill>
                <a:uFillTx/>
                <a:latin typeface="Calibri"/>
              </a:rPr>
              <a:t>18</a:t>
            </a:fld>
            <a:endParaRPr lang="en-US" sz="1200" b="0" i="0" u="none" strike="noStrike" kern="1200" cap="none" spc="0" baseline="0">
              <a:solidFill>
                <a:srgbClr val="898989"/>
              </a:solidFill>
              <a:uFillTx/>
              <a:latin typeface="Calibri"/>
            </a:endParaRPr>
          </a:p>
        </p:txBody>
      </p:sp>
      <p:pic>
        <p:nvPicPr>
          <p:cNvPr id="4" name="Content Placeholder 7">
            <a:extLst>
              <a:ext uri="{FF2B5EF4-FFF2-40B4-BE49-F238E27FC236}">
                <a16:creationId xmlns:a16="http://schemas.microsoft.com/office/drawing/2014/main" id="{1D906A17-9771-AC34-DF80-808E7173CFF2}"/>
              </a:ext>
            </a:extLst>
          </p:cNvPr>
          <p:cNvPicPr>
            <a:picLocks noGrp="1" noChangeAspect="1"/>
          </p:cNvPicPr>
          <p:nvPr>
            <p:ph idx="1"/>
          </p:nvPr>
        </p:nvPicPr>
        <p:blipFill>
          <a:blip r:embed="rId2"/>
          <a:stretch>
            <a:fillRect/>
          </a:stretch>
        </p:blipFill>
        <p:spPr>
          <a:xfrm>
            <a:off x="1036655" y="704846"/>
            <a:ext cx="10118695" cy="5472117"/>
          </a:xfrm>
        </p:spPr>
      </p:pic>
      <p:sp>
        <p:nvSpPr>
          <p:cNvPr id="5" name="Footer Placeholder 4">
            <a:extLst>
              <a:ext uri="{FF2B5EF4-FFF2-40B4-BE49-F238E27FC236}">
                <a16:creationId xmlns:a16="http://schemas.microsoft.com/office/drawing/2014/main" id="{F22AFE77-6F6B-8394-9472-23827333D95B}"/>
              </a:ext>
            </a:extLst>
          </p:cNvPr>
          <p:cNvSpPr>
            <a:spLocks noGrp="1"/>
          </p:cNvSpPr>
          <p:nvPr>
            <p:ph type="ftr" sz="quarter" idx="11"/>
          </p:nvPr>
        </p:nvSpPr>
        <p:spPr/>
        <p:txBody>
          <a:bodyPr/>
          <a:lstStyle/>
          <a:p>
            <a:r>
              <a:rPr lang="en-US"/>
              <a:t>Modelarea proceselor de afacesre, Pavel CHIREV, lect. universitar, dr, inginer, titular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769E311-E33A-9321-8723-6F39F11F18BC}"/>
              </a:ext>
            </a:extLst>
          </p:cNvPr>
          <p:cNvSpPr txBox="1">
            <a:spLocks noGrp="1"/>
          </p:cNvSpPr>
          <p:nvPr>
            <p:ph idx="1"/>
          </p:nvPr>
        </p:nvSpPr>
        <p:spPr>
          <a:xfrm>
            <a:off x="523704" y="290943"/>
            <a:ext cx="11263743" cy="6065407"/>
          </a:xfrm>
        </p:spPr>
        <p:txBody>
          <a:bodyPr>
            <a:noAutofit/>
          </a:bodyPr>
          <a:lstStyle/>
          <a:p>
            <a:pPr lvl="0"/>
            <a:r>
              <a:rPr lang="en-US" sz="2000" b="1" i="1">
                <a:solidFill>
                  <a:srgbClr val="0070C0"/>
                </a:solidFill>
              </a:rPr>
              <a:t>1. Planificare și aliniere strategică</a:t>
            </a:r>
            <a:endParaRPr lang="ro-RO" sz="2000" b="1" i="1">
              <a:solidFill>
                <a:srgbClr val="0070C0"/>
              </a:solidFill>
            </a:endParaRPr>
          </a:p>
          <a:p>
            <a:pPr lvl="0"/>
            <a:r>
              <a:rPr lang="en-US" sz="2000"/>
              <a:t>Prima etapă a BPM implică obținerea unei înțelegeri aprofundate a modului în care procesele sunt aliniate cu lanțul valoric.</a:t>
            </a:r>
            <a:endParaRPr lang="ro-RO" sz="2000"/>
          </a:p>
          <a:p>
            <a:pPr lvl="0"/>
            <a:r>
              <a:rPr lang="en-US" sz="2000" b="1" i="1">
                <a:solidFill>
                  <a:srgbClr val="00B050"/>
                </a:solidFill>
              </a:rPr>
              <a:t>Activitățile tipice întreprinse în această etapă pot include:     </a:t>
            </a:r>
            <a:endParaRPr lang="ro-RO" sz="2000" b="1" i="1">
              <a:solidFill>
                <a:srgbClr val="00B050"/>
              </a:solidFill>
            </a:endParaRPr>
          </a:p>
          <a:p>
            <a:pPr lvl="0">
              <a:buFont typeface="Wingdings" pitchFamily="2"/>
              <a:buChar char="ü"/>
            </a:pPr>
            <a:r>
              <a:rPr lang="en-US" sz="2000"/>
              <a:t>Profilarea organizației</a:t>
            </a:r>
            <a:r>
              <a:rPr lang="ro-RO" sz="2000"/>
              <a:t>,</a:t>
            </a:r>
            <a:r>
              <a:rPr lang="en-US" sz="2000"/>
              <a:t>     </a:t>
            </a:r>
            <a:endParaRPr lang="ro-RO" sz="2000"/>
          </a:p>
          <a:p>
            <a:pPr lvl="0">
              <a:buFont typeface="Wingdings" pitchFamily="2"/>
              <a:buChar char="ü"/>
            </a:pPr>
            <a:r>
              <a:rPr lang="en-US" sz="2000"/>
              <a:t>Identificarea proceselor primare, de management și suport</a:t>
            </a:r>
            <a:r>
              <a:rPr lang="ro-RO" sz="2000"/>
              <a:t>,</a:t>
            </a:r>
            <a:r>
              <a:rPr lang="en-US" sz="2000"/>
              <a:t>     </a:t>
            </a:r>
            <a:endParaRPr lang="ro-RO" sz="2000"/>
          </a:p>
          <a:p>
            <a:pPr lvl="0">
              <a:buFont typeface="Wingdings" pitchFamily="2"/>
              <a:buChar char="ü"/>
            </a:pPr>
            <a:r>
              <a:rPr lang="en-US" sz="2000"/>
              <a:t>Notarea indicatorilor cheie de performanță (KPI)</a:t>
            </a:r>
            <a:r>
              <a:rPr lang="ro-RO" sz="2000"/>
              <a:t>,</a:t>
            </a:r>
            <a:r>
              <a:rPr lang="en-US" sz="2000"/>
              <a:t>     </a:t>
            </a:r>
            <a:endParaRPr lang="ro-RO" sz="2000"/>
          </a:p>
          <a:p>
            <a:pPr lvl="0">
              <a:buFont typeface="Wingdings" pitchFamily="2"/>
              <a:buChar char="ü"/>
            </a:pPr>
            <a:r>
              <a:rPr lang="en-US" sz="2000"/>
              <a:t>Pregătirea pentru analiza procesului</a:t>
            </a:r>
            <a:r>
              <a:rPr lang="ro-RO" sz="2000"/>
              <a:t>.</a:t>
            </a:r>
          </a:p>
          <a:p>
            <a:pPr marL="0" lvl="0" indent="0">
              <a:buNone/>
            </a:pPr>
            <a:r>
              <a:rPr lang="ro-RO" sz="2000" b="1" i="1">
                <a:solidFill>
                  <a:srgbClr val="843C0C"/>
                </a:solidFill>
              </a:rPr>
              <a:t>- </a:t>
            </a:r>
            <a:r>
              <a:rPr lang="en-US" sz="2000" b="1" i="1">
                <a:solidFill>
                  <a:srgbClr val="843C0C"/>
                </a:solidFill>
              </a:rPr>
              <a:t>Procesele primare </a:t>
            </a:r>
            <a:r>
              <a:rPr lang="en-US" sz="2000"/>
              <a:t>sunt operațiunile de bază ale unei organizații. Ele aduc direct valoare clienților. Toate procesele care implică proiectarea, crearea și vânzarea produselor sau serviciilor către clienți sunt considerate principale.</a:t>
            </a:r>
            <a:endParaRPr lang="ro-RO" sz="2000"/>
          </a:p>
          <a:p>
            <a:pPr marL="0" lvl="0" indent="0">
              <a:buNone/>
            </a:pPr>
            <a:r>
              <a:rPr lang="ro-RO" sz="2000" b="1" i="1">
                <a:solidFill>
                  <a:srgbClr val="843C0C"/>
                </a:solidFill>
              </a:rPr>
              <a:t>- </a:t>
            </a:r>
            <a:r>
              <a:rPr lang="en-US" sz="2000" b="1" i="1">
                <a:solidFill>
                  <a:srgbClr val="843C0C"/>
                </a:solidFill>
              </a:rPr>
              <a:t>Procesele secundare </a:t>
            </a:r>
            <a:r>
              <a:rPr lang="en-US" sz="2000"/>
              <a:t>sprijină procesele primare. Exemplele includ resursele umane, managementul IT, achizițiile, administrarea biroului și așa mai departe.</a:t>
            </a:r>
            <a:endParaRPr lang="ro-RO" sz="2000"/>
          </a:p>
          <a:p>
            <a:pPr marL="0" lvl="0" indent="0">
              <a:buNone/>
            </a:pPr>
            <a:r>
              <a:rPr lang="ro-RO" sz="2000" b="1" i="1">
                <a:solidFill>
                  <a:srgbClr val="843C0C"/>
                </a:solidFill>
              </a:rPr>
              <a:t>- </a:t>
            </a:r>
            <a:r>
              <a:rPr lang="en-US" sz="2000" b="1" i="1">
                <a:solidFill>
                  <a:srgbClr val="843C0C"/>
                </a:solidFill>
              </a:rPr>
              <a:t>Procesele de management </a:t>
            </a:r>
            <a:r>
              <a:rPr lang="en-US" sz="2000"/>
              <a:t>implică monitorizarea proceselor primare și secundare pentru a se asigura că organizația îndeplinește obiectivele financiare și operaționale generale. </a:t>
            </a:r>
            <a:endParaRPr lang="ro-RO" sz="2000"/>
          </a:p>
          <a:p>
            <a:pPr marL="0" lvl="0" indent="0">
              <a:buNone/>
            </a:pPr>
            <a:r>
              <a:rPr lang="en-US" sz="2000"/>
              <a:t>Aceste procese implică, de asemenea, activități pentru a asigura conformitatea cu liniile directoare de reglementare.</a:t>
            </a:r>
          </a:p>
        </p:txBody>
      </p:sp>
      <p:sp>
        <p:nvSpPr>
          <p:cNvPr id="3" name="Footer Placeholder 3">
            <a:extLst>
              <a:ext uri="{FF2B5EF4-FFF2-40B4-BE49-F238E27FC236}">
                <a16:creationId xmlns:a16="http://schemas.microsoft.com/office/drawing/2014/main" id="{6091235C-B212-2E27-F866-6E2BE16828A4}"/>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9D847AF1-E59E-A377-2192-E698CC002476}"/>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C1EA30-5943-47FC-81C1-6D8C32C63561}" type="slidenum">
              <a:rPr lang="en-US" sz="1200" b="0" i="0" u="none" strike="noStrike" kern="1200" cap="none" spc="0" baseline="0">
                <a:solidFill>
                  <a:srgbClr val="898989"/>
                </a:solidFill>
                <a:uFillTx/>
                <a:latin typeface="Calibri"/>
              </a:rPr>
              <a:t>19</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E4C9EDA1-8991-EF15-DF59-55DFF0AFC010}"/>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225C2-B70B-759B-EB94-D0CB52F0AA4C}"/>
              </a:ext>
            </a:extLst>
          </p:cNvPr>
          <p:cNvSpPr>
            <a:spLocks noGrp="1"/>
          </p:cNvSpPr>
          <p:nvPr>
            <p:ph idx="1"/>
          </p:nvPr>
        </p:nvSpPr>
        <p:spPr>
          <a:xfrm>
            <a:off x="2183921" y="2791783"/>
            <a:ext cx="7080849" cy="1693953"/>
          </a:xfrm>
        </p:spPr>
        <p:txBody>
          <a:bodyPr>
            <a:normAutofit lnSpcReduction="10000"/>
          </a:bodyPr>
          <a:lstStyle/>
          <a:p>
            <a:pPr marL="0" indent="0" algn="ctr">
              <a:buNone/>
            </a:pPr>
            <a:r>
              <a:rPr lang="en-US" sz="3600" dirty="0"/>
              <a:t>Ce </a:t>
            </a:r>
            <a:r>
              <a:rPr lang="en-US" sz="3600" dirty="0" err="1"/>
              <a:t>este</a:t>
            </a:r>
            <a:r>
              <a:rPr lang="en-US" sz="3600" dirty="0"/>
              <a:t> o </a:t>
            </a:r>
            <a:r>
              <a:rPr lang="en-US" sz="3600" dirty="0" err="1"/>
              <a:t>afacere</a:t>
            </a:r>
            <a:r>
              <a:rPr lang="en-US" sz="3600" dirty="0"/>
              <a:t>?</a:t>
            </a:r>
          </a:p>
          <a:p>
            <a:pPr marL="0" indent="0" algn="ctr">
              <a:buNone/>
            </a:pPr>
            <a:r>
              <a:rPr lang="en-US" sz="3600" dirty="0">
                <a:hlinkClick r:id="rId2"/>
              </a:rPr>
              <a:t>https://www.investopedia.com/terms/b/business.asp</a:t>
            </a:r>
            <a:r>
              <a:rPr lang="en-US" sz="3600" dirty="0"/>
              <a:t> </a:t>
            </a:r>
          </a:p>
          <a:p>
            <a:pPr marL="0" indent="0">
              <a:buNone/>
            </a:pPr>
            <a:endParaRPr lang="en-US" dirty="0"/>
          </a:p>
        </p:txBody>
      </p:sp>
      <p:sp>
        <p:nvSpPr>
          <p:cNvPr id="2" name="Footer Placeholder 1">
            <a:extLst>
              <a:ext uri="{FF2B5EF4-FFF2-40B4-BE49-F238E27FC236}">
                <a16:creationId xmlns:a16="http://schemas.microsoft.com/office/drawing/2014/main" id="{9D6565D2-0CD5-A18F-31C2-73EEC65EA6BB}"/>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3797611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E8E0624-5591-EBBD-22CA-00949BAF1916}"/>
              </a:ext>
            </a:extLst>
          </p:cNvPr>
          <p:cNvSpPr txBox="1">
            <a:spLocks noGrp="1"/>
          </p:cNvSpPr>
          <p:nvPr>
            <p:ph idx="1"/>
          </p:nvPr>
        </p:nvSpPr>
        <p:spPr>
          <a:xfrm>
            <a:off x="838203" y="631768"/>
            <a:ext cx="10957556" cy="5545195"/>
          </a:xfrm>
        </p:spPr>
        <p:txBody>
          <a:bodyPr/>
          <a:lstStyle/>
          <a:p>
            <a:pPr marL="0" lvl="0" indent="0">
              <a:lnSpc>
                <a:spcPct val="80000"/>
              </a:lnSpc>
              <a:buNone/>
            </a:pPr>
            <a:r>
              <a:rPr lang="en-US" b="1" i="1">
                <a:solidFill>
                  <a:srgbClr val="0070C0"/>
                </a:solidFill>
              </a:rPr>
              <a:t>2. Analiza procesului</a:t>
            </a:r>
            <a:endParaRPr lang="ro-RO" b="1" i="1">
              <a:solidFill>
                <a:srgbClr val="0070C0"/>
              </a:solidFill>
            </a:endParaRPr>
          </a:p>
          <a:p>
            <a:pPr lvl="0">
              <a:lnSpc>
                <a:spcPct val="80000"/>
              </a:lnSpc>
            </a:pPr>
            <a:r>
              <a:rPr lang="en-US"/>
              <a:t>În etapa de analiză, trebuie să observăm procesul </a:t>
            </a:r>
            <a:r>
              <a:rPr lang="en-US" b="1" i="1">
                <a:solidFill>
                  <a:srgbClr val="00B050"/>
                </a:solidFill>
              </a:rPr>
              <a:t>așa cum este </a:t>
            </a:r>
            <a:r>
              <a:rPr lang="en-US"/>
              <a:t>practicat în prezent pentru a obține o imagine completă. </a:t>
            </a:r>
            <a:endParaRPr lang="ro-RO"/>
          </a:p>
          <a:p>
            <a:pPr lvl="0">
              <a:lnSpc>
                <a:spcPct val="80000"/>
              </a:lnSpc>
            </a:pPr>
            <a:r>
              <a:rPr lang="en-US"/>
              <a:t>Trebuie neapărat să precedă modelarea dacă urmează să fie introduse schimbări eficiente.</a:t>
            </a:r>
            <a:endParaRPr lang="ro-RO"/>
          </a:p>
          <a:p>
            <a:pPr lvl="0">
              <a:lnSpc>
                <a:spcPct val="80000"/>
              </a:lnSpc>
            </a:pPr>
            <a:r>
              <a:rPr lang="en-US"/>
              <a:t>Pe baza naturii proceselor, metoda de analiză aleasă poate fi calitativă sau cantitativă. </a:t>
            </a:r>
            <a:endParaRPr lang="ro-RO"/>
          </a:p>
          <a:p>
            <a:pPr lvl="0">
              <a:lnSpc>
                <a:spcPct val="80000"/>
              </a:lnSpc>
            </a:pPr>
            <a:r>
              <a:rPr lang="en-US"/>
              <a:t>În general, analiza include</a:t>
            </a:r>
            <a:r>
              <a:rPr lang="ro-RO"/>
              <a:t>:</a:t>
            </a:r>
          </a:p>
          <a:p>
            <a:pPr marL="0" lvl="0" indent="0">
              <a:lnSpc>
                <a:spcPct val="80000"/>
              </a:lnSpc>
              <a:buNone/>
            </a:pPr>
            <a:r>
              <a:rPr lang="ro-RO"/>
              <a:t>- </a:t>
            </a:r>
            <a:r>
              <a:rPr lang="en-US"/>
              <a:t>intervievarea executanților procesului, </a:t>
            </a:r>
            <a:endParaRPr lang="ro-RO"/>
          </a:p>
          <a:p>
            <a:pPr marL="0" lvl="0" indent="0">
              <a:lnSpc>
                <a:spcPct val="80000"/>
              </a:lnSpc>
              <a:buNone/>
            </a:pPr>
            <a:r>
              <a:rPr lang="ro-RO"/>
              <a:t>- </a:t>
            </a:r>
            <a:r>
              <a:rPr lang="en-US"/>
              <a:t>analiza documentației de proces disponibilă și </a:t>
            </a:r>
            <a:endParaRPr lang="ro-RO"/>
          </a:p>
          <a:p>
            <a:pPr marL="0" lvl="0" indent="0">
              <a:lnSpc>
                <a:spcPct val="80000"/>
              </a:lnSpc>
              <a:buNone/>
            </a:pPr>
            <a:r>
              <a:rPr lang="en-US"/>
              <a:t>obținerea unei imagini complete a modului în care procesele sunt executate.</a:t>
            </a:r>
          </a:p>
        </p:txBody>
      </p:sp>
      <p:sp>
        <p:nvSpPr>
          <p:cNvPr id="3" name="Footer Placeholder 3">
            <a:extLst>
              <a:ext uri="{FF2B5EF4-FFF2-40B4-BE49-F238E27FC236}">
                <a16:creationId xmlns:a16="http://schemas.microsoft.com/office/drawing/2014/main" id="{CC6F2779-DB14-3BE7-5322-D43DA5076077}"/>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02A8A6AE-AEA6-3ED7-D0A3-9ECA5EB01D2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01B2E9-7E09-4441-BF67-B2CEA72A4FD8}" type="slidenum">
              <a:rPr lang="en-US" sz="1200" b="0" i="0" u="none" strike="noStrike" kern="1200" cap="none" spc="0" baseline="0">
                <a:solidFill>
                  <a:srgbClr val="898989"/>
                </a:solidFill>
                <a:uFillTx/>
                <a:latin typeface="Calibri"/>
              </a:rPr>
              <a:t>20</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F01525F8-0D32-11A9-BF35-9CD3190E9A11}"/>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095B09B-C439-ED86-B483-7829A684395A}"/>
              </a:ext>
            </a:extLst>
          </p:cNvPr>
          <p:cNvSpPr txBox="1">
            <a:spLocks noGrp="1"/>
          </p:cNvSpPr>
          <p:nvPr>
            <p:ph idx="1"/>
          </p:nvPr>
        </p:nvSpPr>
        <p:spPr>
          <a:xfrm>
            <a:off x="838203" y="523704"/>
            <a:ext cx="10874428" cy="5653259"/>
          </a:xfrm>
        </p:spPr>
        <p:txBody>
          <a:bodyPr/>
          <a:lstStyle/>
          <a:p>
            <a:pPr marL="0" lvl="0" indent="0">
              <a:lnSpc>
                <a:spcPct val="70000"/>
              </a:lnSpc>
              <a:buNone/>
            </a:pPr>
            <a:r>
              <a:rPr lang="en-US" sz="2600" b="1" i="1" dirty="0">
                <a:solidFill>
                  <a:srgbClr val="0070C0"/>
                </a:solidFill>
              </a:rPr>
              <a:t>3. </a:t>
            </a:r>
            <a:r>
              <a:rPr lang="en-US" sz="2600" b="1" i="1" dirty="0" err="1">
                <a:solidFill>
                  <a:srgbClr val="0070C0"/>
                </a:solidFill>
              </a:rPr>
              <a:t>Proiectarea</a:t>
            </a:r>
            <a:r>
              <a:rPr lang="en-US" sz="2600" b="1" i="1" dirty="0">
                <a:solidFill>
                  <a:srgbClr val="0070C0"/>
                </a:solidFill>
              </a:rPr>
              <a:t> </a:t>
            </a:r>
            <a:r>
              <a:rPr lang="ro-RO" sz="2600" b="1" i="1" dirty="0">
                <a:solidFill>
                  <a:srgbClr val="0070C0"/>
                </a:solidFill>
              </a:rPr>
              <a:t>și modelarea </a:t>
            </a:r>
            <a:r>
              <a:rPr lang="en-US" sz="2600" b="1" i="1" dirty="0" err="1">
                <a:solidFill>
                  <a:srgbClr val="0070C0"/>
                </a:solidFill>
              </a:rPr>
              <a:t>procesului</a:t>
            </a:r>
            <a:endParaRPr lang="ro-RO" sz="2600" b="1" i="1" dirty="0">
              <a:solidFill>
                <a:srgbClr val="0070C0"/>
              </a:solidFill>
            </a:endParaRPr>
          </a:p>
          <a:p>
            <a:pPr lvl="0">
              <a:lnSpc>
                <a:spcPct val="70000"/>
              </a:lnSpc>
            </a:pPr>
            <a:r>
              <a:rPr lang="en-US" sz="2600" dirty="0" err="1"/>
              <a:t>Observațiile</a:t>
            </a:r>
            <a:r>
              <a:rPr lang="en-US" sz="2600" dirty="0"/>
              <a:t> din </a:t>
            </a:r>
            <a:r>
              <a:rPr lang="en-US" sz="2600" dirty="0" err="1"/>
              <a:t>analiza</a:t>
            </a:r>
            <a:r>
              <a:rPr lang="en-US" sz="2600" dirty="0"/>
              <a:t> </a:t>
            </a:r>
            <a:r>
              <a:rPr lang="en-US" sz="2600" dirty="0" err="1"/>
              <a:t>procesului</a:t>
            </a:r>
            <a:r>
              <a:rPr lang="en-US" sz="2600" dirty="0"/>
              <a:t> sunt </a:t>
            </a:r>
            <a:r>
              <a:rPr lang="en-US" sz="2600" dirty="0" err="1"/>
              <a:t>utilizate</a:t>
            </a:r>
            <a:r>
              <a:rPr lang="en-US" sz="2600" dirty="0"/>
              <a:t> </a:t>
            </a:r>
            <a:r>
              <a:rPr lang="en-US" sz="2600" dirty="0" err="1"/>
              <a:t>în</a:t>
            </a:r>
            <a:r>
              <a:rPr lang="en-US" sz="2600" dirty="0"/>
              <a:t> </a:t>
            </a:r>
            <a:r>
              <a:rPr lang="en-US" sz="2600" dirty="0" err="1"/>
              <a:t>etapa</a:t>
            </a:r>
            <a:r>
              <a:rPr lang="en-US" sz="2600" dirty="0"/>
              <a:t> de </a:t>
            </a:r>
            <a:r>
              <a:rPr lang="en-US" sz="2600" dirty="0" err="1"/>
              <a:t>proiectare</a:t>
            </a:r>
            <a:r>
              <a:rPr lang="en-US" sz="2600" dirty="0"/>
              <a:t>. </a:t>
            </a:r>
            <a:endParaRPr lang="ro-RO" sz="2600" dirty="0"/>
          </a:p>
          <a:p>
            <a:pPr lvl="0">
              <a:lnSpc>
                <a:spcPct val="70000"/>
              </a:lnSpc>
            </a:pPr>
            <a:r>
              <a:rPr lang="en-US" sz="2600" dirty="0" err="1"/>
              <a:t>În</a:t>
            </a:r>
            <a:r>
              <a:rPr lang="en-US" sz="2600" dirty="0"/>
              <a:t> </a:t>
            </a:r>
            <a:r>
              <a:rPr lang="en-US" sz="2600" dirty="0" err="1"/>
              <a:t>acest</a:t>
            </a:r>
            <a:r>
              <a:rPr lang="en-US" sz="2600" dirty="0"/>
              <a:t> moment, </a:t>
            </a:r>
            <a:r>
              <a:rPr lang="en-US" sz="2600" dirty="0" err="1"/>
              <a:t>ar</a:t>
            </a:r>
            <a:r>
              <a:rPr lang="en-US" sz="2600" dirty="0"/>
              <a:t> </a:t>
            </a:r>
            <a:r>
              <a:rPr lang="en-US" sz="2600" dirty="0" err="1"/>
              <a:t>trebui</a:t>
            </a:r>
            <a:r>
              <a:rPr lang="en-US" sz="2600" dirty="0"/>
              <a:t> </a:t>
            </a:r>
            <a:r>
              <a:rPr lang="en-US" sz="2600" dirty="0" err="1"/>
              <a:t>să</a:t>
            </a:r>
            <a:r>
              <a:rPr lang="en-US" sz="2600" dirty="0"/>
              <a:t> </a:t>
            </a:r>
            <a:r>
              <a:rPr lang="en-US" sz="2600" dirty="0" err="1"/>
              <a:t>fiți</a:t>
            </a:r>
            <a:r>
              <a:rPr lang="en-US" sz="2600" dirty="0"/>
              <a:t> </a:t>
            </a:r>
            <a:r>
              <a:rPr lang="en-US" sz="2600" dirty="0" err="1"/>
              <a:t>conștient</a:t>
            </a:r>
            <a:r>
              <a:rPr lang="en-US" sz="2600" dirty="0"/>
              <a:t> de </a:t>
            </a:r>
            <a:r>
              <a:rPr lang="en-US" sz="2600" dirty="0" err="1"/>
              <a:t>blocajele</a:t>
            </a:r>
            <a:r>
              <a:rPr lang="ro-RO" sz="2600" dirty="0"/>
              <a:t> </a:t>
            </a:r>
            <a:r>
              <a:rPr lang="en-US" sz="2600" dirty="0" err="1"/>
              <a:t>și</a:t>
            </a:r>
            <a:r>
              <a:rPr lang="en-US" sz="2600" dirty="0"/>
              <a:t> </a:t>
            </a:r>
            <a:r>
              <a:rPr lang="en-US" sz="2600" dirty="0" err="1"/>
              <a:t>întârzierile</a:t>
            </a:r>
            <a:r>
              <a:rPr lang="en-US" sz="2600" dirty="0"/>
              <a:t> </a:t>
            </a:r>
            <a:r>
              <a:rPr lang="en-US" sz="2600" dirty="0" err="1"/>
              <a:t>în</a:t>
            </a:r>
            <a:r>
              <a:rPr lang="en-US" sz="2600" dirty="0"/>
              <a:t> </a:t>
            </a:r>
            <a:r>
              <a:rPr lang="en-US" sz="2600" dirty="0" err="1"/>
              <a:t>detaliu</a:t>
            </a:r>
            <a:r>
              <a:rPr lang="en-US" sz="2600" dirty="0"/>
              <a:t>.</a:t>
            </a:r>
            <a:endParaRPr lang="ro-RO" sz="2600" dirty="0"/>
          </a:p>
          <a:p>
            <a:pPr lvl="0">
              <a:lnSpc>
                <a:spcPct val="70000"/>
              </a:lnSpc>
            </a:pPr>
            <a:r>
              <a:rPr lang="en-US" sz="2600" dirty="0" err="1"/>
              <a:t>Întrebarea</a:t>
            </a:r>
            <a:r>
              <a:rPr lang="en-US" sz="2600" dirty="0"/>
              <a:t> </a:t>
            </a:r>
            <a:r>
              <a:rPr lang="en-US" sz="2600" dirty="0" err="1"/>
              <a:t>importantă</a:t>
            </a:r>
            <a:r>
              <a:rPr lang="en-US" sz="2600" dirty="0"/>
              <a:t> la care </a:t>
            </a:r>
            <a:r>
              <a:rPr lang="en-US" sz="2600" dirty="0" err="1"/>
              <a:t>trebuie</a:t>
            </a:r>
            <a:r>
              <a:rPr lang="en-US" sz="2600" dirty="0"/>
              <a:t> </a:t>
            </a:r>
            <a:r>
              <a:rPr lang="en-US" sz="2600" dirty="0" err="1"/>
              <a:t>să</a:t>
            </a:r>
            <a:r>
              <a:rPr lang="en-US" sz="2600" dirty="0"/>
              <a:t> </a:t>
            </a:r>
            <a:r>
              <a:rPr lang="ro-RO" sz="2600" dirty="0"/>
              <a:t>găsim </a:t>
            </a:r>
            <a:r>
              <a:rPr lang="en-US" sz="2600" dirty="0" err="1"/>
              <a:t>răspun</a:t>
            </a:r>
            <a:r>
              <a:rPr lang="ro-RO" sz="2600" dirty="0"/>
              <a:t>s</a:t>
            </a:r>
            <a:r>
              <a:rPr lang="en-US" sz="2600" dirty="0"/>
              <a:t> </a:t>
            </a:r>
            <a:r>
              <a:rPr lang="en-US" sz="2600" dirty="0" err="1"/>
              <a:t>este</a:t>
            </a:r>
            <a:r>
              <a:rPr lang="en-US" sz="2600" dirty="0"/>
              <a:t> </a:t>
            </a:r>
            <a:r>
              <a:rPr lang="en-US" sz="2600" dirty="0" err="1"/>
              <a:t>dacă</a:t>
            </a:r>
            <a:r>
              <a:rPr lang="en-US" sz="2600" dirty="0"/>
              <a:t> </a:t>
            </a:r>
            <a:r>
              <a:rPr lang="en-US" sz="2600" dirty="0" err="1"/>
              <a:t>procesul</a:t>
            </a:r>
            <a:r>
              <a:rPr lang="en-US" sz="2600" dirty="0"/>
              <a:t> </a:t>
            </a:r>
            <a:r>
              <a:rPr lang="en-US" sz="2600" b="1" i="1" dirty="0" err="1">
                <a:solidFill>
                  <a:srgbClr val="00B050"/>
                </a:solidFill>
              </a:rPr>
              <a:t>trebuie</a:t>
            </a:r>
            <a:r>
              <a:rPr lang="en-US" sz="2600" b="1" i="1" dirty="0">
                <a:solidFill>
                  <a:srgbClr val="00B050"/>
                </a:solidFill>
              </a:rPr>
              <a:t> </a:t>
            </a:r>
            <a:r>
              <a:rPr lang="en-US" sz="2600" b="1" i="1" dirty="0" err="1">
                <a:solidFill>
                  <a:srgbClr val="00B050"/>
                </a:solidFill>
              </a:rPr>
              <a:t>menținut</a:t>
            </a:r>
            <a:r>
              <a:rPr lang="en-US" sz="2600" b="1" i="1" dirty="0">
                <a:solidFill>
                  <a:srgbClr val="00B050"/>
                </a:solidFill>
              </a:rPr>
              <a:t> </a:t>
            </a:r>
            <a:r>
              <a:rPr lang="en-US" sz="2600" b="1" i="1" dirty="0" err="1">
                <a:solidFill>
                  <a:srgbClr val="00B050"/>
                </a:solidFill>
              </a:rPr>
              <a:t>așa</a:t>
            </a:r>
            <a:r>
              <a:rPr lang="en-US" sz="2600" b="1" i="1" dirty="0">
                <a:solidFill>
                  <a:srgbClr val="00B050"/>
                </a:solidFill>
              </a:rPr>
              <a:t> cum </a:t>
            </a:r>
            <a:r>
              <a:rPr lang="en-US" sz="2600" b="1" i="1" dirty="0" err="1">
                <a:solidFill>
                  <a:srgbClr val="00B050"/>
                </a:solidFill>
              </a:rPr>
              <a:t>este</a:t>
            </a:r>
            <a:r>
              <a:rPr lang="en-US" sz="2600" b="1" i="1" dirty="0">
                <a:solidFill>
                  <a:srgbClr val="00B050"/>
                </a:solidFill>
              </a:rPr>
              <a:t> </a:t>
            </a:r>
            <a:r>
              <a:rPr lang="en-US" sz="2600" b="1" i="1" dirty="0" err="1">
                <a:solidFill>
                  <a:srgbClr val="0070C0"/>
                </a:solidFill>
              </a:rPr>
              <a:t>sau</a:t>
            </a:r>
            <a:r>
              <a:rPr lang="en-US" sz="2600" b="1" i="1" dirty="0">
                <a:solidFill>
                  <a:srgbClr val="0070C0"/>
                </a:solidFill>
              </a:rPr>
              <a:t> </a:t>
            </a:r>
            <a:r>
              <a:rPr lang="en-US" sz="2600" b="1" i="1" dirty="0" err="1">
                <a:solidFill>
                  <a:srgbClr val="0070C0"/>
                </a:solidFill>
              </a:rPr>
              <a:t>reproiectat</a:t>
            </a:r>
            <a:r>
              <a:rPr lang="en-US" sz="2600" b="1" i="1" dirty="0">
                <a:solidFill>
                  <a:srgbClr val="0070C0"/>
                </a:solidFill>
              </a:rPr>
              <a:t> </a:t>
            </a:r>
            <a:r>
              <a:rPr lang="en-US" sz="2600" b="1" i="1" dirty="0" err="1">
                <a:solidFill>
                  <a:srgbClr val="0070C0"/>
                </a:solidFill>
              </a:rPr>
              <a:t>pentru</a:t>
            </a:r>
            <a:r>
              <a:rPr lang="en-US" sz="2600" b="1" i="1" dirty="0">
                <a:solidFill>
                  <a:srgbClr val="0070C0"/>
                </a:solidFill>
              </a:rPr>
              <a:t> a </a:t>
            </a:r>
            <a:r>
              <a:rPr lang="en-US" sz="2600" b="1" i="1" dirty="0" err="1">
                <a:solidFill>
                  <a:srgbClr val="0070C0"/>
                </a:solidFill>
              </a:rPr>
              <a:t>remedia</a:t>
            </a:r>
            <a:r>
              <a:rPr lang="en-US" sz="2600" b="1" i="1" dirty="0">
                <a:solidFill>
                  <a:srgbClr val="0070C0"/>
                </a:solidFill>
              </a:rPr>
              <a:t> </a:t>
            </a:r>
            <a:r>
              <a:rPr lang="en-US" sz="2600" b="1" i="1" dirty="0" err="1">
                <a:solidFill>
                  <a:srgbClr val="0070C0"/>
                </a:solidFill>
              </a:rPr>
              <a:t>problemele</a:t>
            </a:r>
            <a:r>
              <a:rPr lang="en-US" sz="2600" b="1" i="1" dirty="0">
                <a:solidFill>
                  <a:srgbClr val="0070C0"/>
                </a:solidFill>
              </a:rPr>
              <a:t> </a:t>
            </a:r>
            <a:r>
              <a:rPr lang="en-US" sz="2600" b="1" i="1" dirty="0" err="1">
                <a:solidFill>
                  <a:srgbClr val="0070C0"/>
                </a:solidFill>
              </a:rPr>
              <a:t>identificate</a:t>
            </a:r>
            <a:r>
              <a:rPr lang="en-US" sz="2600" b="1" i="1" dirty="0">
                <a:solidFill>
                  <a:srgbClr val="0070C0"/>
                </a:solidFill>
              </a:rPr>
              <a:t>. </a:t>
            </a:r>
            <a:endParaRPr lang="ro-RO" sz="2600" b="1" i="1" dirty="0">
              <a:solidFill>
                <a:srgbClr val="0070C0"/>
              </a:solidFill>
            </a:endParaRPr>
          </a:p>
          <a:p>
            <a:pPr lvl="0">
              <a:lnSpc>
                <a:spcPct val="70000"/>
              </a:lnSpc>
            </a:pPr>
            <a:r>
              <a:rPr lang="en-US" sz="2600" dirty="0"/>
              <a:t>Pe </a:t>
            </a:r>
            <a:r>
              <a:rPr lang="en-US" sz="2600" dirty="0" err="1"/>
              <a:t>baza</a:t>
            </a:r>
            <a:r>
              <a:rPr lang="en-US" sz="2600" dirty="0"/>
              <a:t> </a:t>
            </a:r>
            <a:r>
              <a:rPr lang="en-US" sz="2600" dirty="0" err="1"/>
              <a:t>răspunsului</a:t>
            </a:r>
            <a:r>
              <a:rPr lang="en-US" sz="2600" dirty="0"/>
              <a:t>, </a:t>
            </a:r>
            <a:r>
              <a:rPr lang="ro-RO" sz="2600" dirty="0"/>
              <a:t>poate fi </a:t>
            </a:r>
            <a:r>
              <a:rPr lang="en-US" sz="2600" dirty="0"/>
              <a:t>un</a:t>
            </a:r>
            <a:r>
              <a:rPr lang="ro-RO" sz="2600" dirty="0"/>
              <a:t>a</a:t>
            </a:r>
            <a:r>
              <a:rPr lang="en-US" sz="2600" dirty="0"/>
              <a:t> din </a:t>
            </a:r>
            <a:r>
              <a:rPr lang="en-US" sz="2600" dirty="0" err="1"/>
              <a:t>două</a:t>
            </a:r>
            <a:r>
              <a:rPr lang="en-US" sz="2600" dirty="0"/>
              <a:t> abord</a:t>
            </a:r>
            <a:r>
              <a:rPr lang="ro-RO" sz="2600" dirty="0"/>
              <a:t>ări</a:t>
            </a:r>
            <a:r>
              <a:rPr lang="en-US" sz="2600" dirty="0"/>
              <a:t>:     </a:t>
            </a:r>
            <a:endParaRPr lang="ro-RO" sz="2600" dirty="0"/>
          </a:p>
          <a:p>
            <a:pPr marL="0" lvl="0" indent="0">
              <a:lnSpc>
                <a:spcPct val="70000"/>
              </a:lnSpc>
              <a:buNone/>
            </a:pPr>
            <a:r>
              <a:rPr lang="ro-RO" sz="2600" dirty="0"/>
              <a:t>1.- </a:t>
            </a:r>
            <a:r>
              <a:rPr lang="en-US" sz="2600" b="1" i="1" dirty="0" err="1">
                <a:solidFill>
                  <a:srgbClr val="843C0C"/>
                </a:solidFill>
              </a:rPr>
              <a:t>Îmbunătățirea</a:t>
            </a:r>
            <a:r>
              <a:rPr lang="en-US" sz="2600" b="1" i="1" dirty="0">
                <a:solidFill>
                  <a:srgbClr val="843C0C"/>
                </a:solidFill>
              </a:rPr>
              <a:t> </a:t>
            </a:r>
            <a:r>
              <a:rPr lang="en-US" sz="2600" b="1" i="1" dirty="0" err="1">
                <a:solidFill>
                  <a:srgbClr val="843C0C"/>
                </a:solidFill>
              </a:rPr>
              <a:t>continuă</a:t>
            </a:r>
            <a:r>
              <a:rPr lang="en-US" sz="2600" b="1" i="1" dirty="0">
                <a:solidFill>
                  <a:srgbClr val="843C0C"/>
                </a:solidFill>
              </a:rPr>
              <a:t> </a:t>
            </a:r>
            <a:r>
              <a:rPr lang="en-US" sz="2600" dirty="0"/>
              <a:t>a </a:t>
            </a:r>
            <a:r>
              <a:rPr lang="en-US" sz="2600" dirty="0" err="1"/>
              <a:t>procesului</a:t>
            </a:r>
            <a:r>
              <a:rPr lang="en-US" sz="2600" dirty="0"/>
              <a:t> </a:t>
            </a:r>
            <a:r>
              <a:rPr lang="en-US" sz="2600" dirty="0" err="1"/>
              <a:t>în</a:t>
            </a:r>
            <a:r>
              <a:rPr lang="en-US" sz="2600" dirty="0"/>
              <a:t> care </a:t>
            </a:r>
            <a:r>
              <a:rPr lang="en-US" sz="2600" dirty="0" err="1"/>
              <a:t>procesul</a:t>
            </a:r>
            <a:r>
              <a:rPr lang="en-US" sz="2600" dirty="0"/>
              <a:t> </a:t>
            </a:r>
            <a:r>
              <a:rPr lang="en-US" sz="2600" dirty="0" err="1"/>
              <a:t>este</a:t>
            </a:r>
            <a:r>
              <a:rPr lang="en-US" sz="2600" dirty="0"/>
              <a:t> </a:t>
            </a:r>
            <a:r>
              <a:rPr lang="en-US" sz="2600" dirty="0" err="1"/>
              <a:t>acceptat</a:t>
            </a:r>
            <a:r>
              <a:rPr lang="en-US" sz="2600" dirty="0"/>
              <a:t> </a:t>
            </a:r>
            <a:r>
              <a:rPr lang="en-US" sz="2600" dirty="0" err="1"/>
              <a:t>în</a:t>
            </a:r>
            <a:r>
              <a:rPr lang="en-US" sz="2600" dirty="0"/>
              <a:t> </a:t>
            </a:r>
            <a:r>
              <a:rPr lang="en-US" sz="2600" dirty="0" err="1"/>
              <a:t>structura</a:t>
            </a:r>
            <a:r>
              <a:rPr lang="en-US" sz="2600" dirty="0"/>
              <a:t> </a:t>
            </a:r>
            <a:r>
              <a:rPr lang="en-US" sz="2600" dirty="0" err="1"/>
              <a:t>sa</a:t>
            </a:r>
            <a:r>
              <a:rPr lang="en-US" sz="2600" dirty="0"/>
              <a:t> </a:t>
            </a:r>
            <a:r>
              <a:rPr lang="en-US" sz="2600" dirty="0" err="1"/>
              <a:t>actuală</a:t>
            </a:r>
            <a:r>
              <a:rPr lang="en-US" sz="2600" dirty="0"/>
              <a:t> </a:t>
            </a:r>
            <a:r>
              <a:rPr lang="en-US" sz="2600" dirty="0" err="1"/>
              <a:t>și</a:t>
            </a:r>
            <a:r>
              <a:rPr lang="en-US" sz="2600" dirty="0"/>
              <a:t> </a:t>
            </a:r>
            <a:r>
              <a:rPr lang="en-US" sz="2600" dirty="0" err="1"/>
              <a:t>problemele</a:t>
            </a:r>
            <a:r>
              <a:rPr lang="en-US" sz="2600" dirty="0"/>
              <a:t> sunt </a:t>
            </a:r>
            <a:r>
              <a:rPr lang="en-US" sz="2600" dirty="0" err="1"/>
              <a:t>corectate</a:t>
            </a:r>
            <a:r>
              <a:rPr lang="en-US" sz="2600" dirty="0"/>
              <a:t> </a:t>
            </a:r>
            <a:r>
              <a:rPr lang="en-US" sz="2600" dirty="0" err="1"/>
              <a:t>una</a:t>
            </a:r>
            <a:r>
              <a:rPr lang="en-US" sz="2600" dirty="0"/>
              <a:t> </a:t>
            </a:r>
            <a:r>
              <a:rPr lang="en-US" sz="2600" dirty="0" err="1"/>
              <a:t>după</a:t>
            </a:r>
            <a:r>
              <a:rPr lang="en-US" sz="2600" dirty="0"/>
              <a:t> </a:t>
            </a:r>
            <a:r>
              <a:rPr lang="en-US" sz="2600" dirty="0" err="1"/>
              <a:t>alta</a:t>
            </a:r>
            <a:r>
              <a:rPr lang="en-US" sz="2600" dirty="0"/>
              <a:t>, </a:t>
            </a:r>
            <a:r>
              <a:rPr lang="en-US" sz="2600" dirty="0" err="1"/>
              <a:t>sau</a:t>
            </a:r>
            <a:r>
              <a:rPr lang="en-US" sz="2600" dirty="0"/>
              <a:t>     </a:t>
            </a:r>
            <a:endParaRPr lang="ro-RO" sz="2600" dirty="0"/>
          </a:p>
          <a:p>
            <a:pPr marL="0" lvl="0" indent="0">
              <a:lnSpc>
                <a:spcPct val="70000"/>
              </a:lnSpc>
              <a:buNone/>
            </a:pPr>
            <a:r>
              <a:rPr lang="ro-RO" sz="2600" b="1" i="1" dirty="0">
                <a:solidFill>
                  <a:srgbClr val="843C0C"/>
                </a:solidFill>
              </a:rPr>
              <a:t>2.- </a:t>
            </a:r>
            <a:r>
              <a:rPr lang="en-US" sz="2600" b="1" i="1" dirty="0" err="1">
                <a:solidFill>
                  <a:srgbClr val="843C0C"/>
                </a:solidFill>
              </a:rPr>
              <a:t>Reproiectare</a:t>
            </a:r>
            <a:r>
              <a:rPr lang="en-US" sz="2600" dirty="0"/>
              <a:t>, </a:t>
            </a:r>
            <a:r>
              <a:rPr lang="en-US" sz="2600" dirty="0" err="1"/>
              <a:t>în</a:t>
            </a:r>
            <a:r>
              <a:rPr lang="en-US" sz="2600" dirty="0"/>
              <a:t> care </a:t>
            </a:r>
            <a:r>
              <a:rPr lang="en-US" sz="2600" dirty="0" err="1"/>
              <a:t>întregul</a:t>
            </a:r>
            <a:r>
              <a:rPr lang="en-US" sz="2600" dirty="0"/>
              <a:t> </a:t>
            </a:r>
            <a:r>
              <a:rPr lang="en-US" sz="2600" dirty="0" err="1"/>
              <a:t>proces</a:t>
            </a:r>
            <a:r>
              <a:rPr lang="en-US" sz="2600" dirty="0"/>
              <a:t> </a:t>
            </a:r>
            <a:r>
              <a:rPr lang="en-US" sz="2600" dirty="0" err="1"/>
              <a:t>este</a:t>
            </a:r>
            <a:r>
              <a:rPr lang="en-US" sz="2600" dirty="0"/>
              <a:t> </a:t>
            </a:r>
            <a:r>
              <a:rPr lang="en-US" sz="2600" dirty="0" err="1"/>
              <a:t>remodelat</a:t>
            </a:r>
            <a:r>
              <a:rPr lang="en-US" sz="2600" dirty="0"/>
              <a:t> </a:t>
            </a:r>
            <a:r>
              <a:rPr lang="en-US" sz="2600" dirty="0" err="1"/>
              <a:t>în</a:t>
            </a:r>
            <a:r>
              <a:rPr lang="en-US" sz="2600" dirty="0"/>
              <a:t> </a:t>
            </a:r>
            <a:r>
              <a:rPr lang="en-US" sz="2600" dirty="0" err="1"/>
              <a:t>întregime</a:t>
            </a:r>
            <a:r>
              <a:rPr lang="en-US" sz="2600" dirty="0"/>
              <a:t>.</a:t>
            </a:r>
            <a:r>
              <a:rPr lang="ro-RO" sz="2600" dirty="0"/>
              <a:t> </a:t>
            </a:r>
            <a:r>
              <a:rPr lang="en-US" sz="2600" dirty="0" err="1"/>
              <a:t>Odată</a:t>
            </a:r>
            <a:r>
              <a:rPr lang="en-US" sz="2600" dirty="0"/>
              <a:t> </a:t>
            </a:r>
            <a:r>
              <a:rPr lang="en-US" sz="2600" dirty="0" err="1"/>
              <a:t>ce</a:t>
            </a:r>
            <a:r>
              <a:rPr lang="en-US" sz="2600" dirty="0"/>
              <a:t> </a:t>
            </a:r>
            <a:r>
              <a:rPr lang="en-US" sz="2600" dirty="0" err="1"/>
              <a:t>modelarea</a:t>
            </a:r>
            <a:r>
              <a:rPr lang="en-US" sz="2600" dirty="0"/>
              <a:t> </a:t>
            </a:r>
            <a:r>
              <a:rPr lang="en-US" sz="2600" dirty="0" err="1"/>
              <a:t>procesului</a:t>
            </a:r>
            <a:r>
              <a:rPr lang="en-US" sz="2600" dirty="0"/>
              <a:t> </a:t>
            </a:r>
            <a:r>
              <a:rPr lang="en-US" sz="2600" dirty="0" err="1"/>
              <a:t>este</a:t>
            </a:r>
            <a:r>
              <a:rPr lang="en-US" sz="2600" dirty="0"/>
              <a:t> </a:t>
            </a:r>
            <a:r>
              <a:rPr lang="en-US" sz="2600" dirty="0" err="1"/>
              <a:t>completă</a:t>
            </a:r>
            <a:r>
              <a:rPr lang="en-US" sz="2600" dirty="0"/>
              <a:t>, </a:t>
            </a:r>
            <a:r>
              <a:rPr lang="en-US" sz="2600" dirty="0" err="1"/>
              <a:t>trebuie</a:t>
            </a:r>
            <a:r>
              <a:rPr lang="en-US" sz="2600" dirty="0"/>
              <a:t> </a:t>
            </a:r>
            <a:r>
              <a:rPr lang="en-US" sz="2600" dirty="0" err="1"/>
              <a:t>aprobate</a:t>
            </a:r>
            <a:r>
              <a:rPr lang="ro-RO" sz="2600" dirty="0"/>
              <a:t> </a:t>
            </a:r>
            <a:r>
              <a:rPr lang="en-US" sz="2600" dirty="0" err="1"/>
              <a:t>noi</a:t>
            </a:r>
            <a:r>
              <a:rPr lang="en-US" sz="2600" dirty="0"/>
              <a:t> </a:t>
            </a:r>
            <a:r>
              <a:rPr lang="en-US" sz="2600" dirty="0" err="1"/>
              <a:t>proceduri</a:t>
            </a:r>
            <a:r>
              <a:rPr lang="en-US" sz="2600" dirty="0"/>
              <a:t>.</a:t>
            </a:r>
            <a:endParaRPr lang="ro-RO" sz="2600" dirty="0"/>
          </a:p>
          <a:p>
            <a:pPr marL="0" lvl="0" indent="0">
              <a:lnSpc>
                <a:spcPct val="70000"/>
              </a:lnSpc>
              <a:buNone/>
            </a:pPr>
            <a:r>
              <a:rPr lang="en-US" sz="2600" dirty="0"/>
              <a:t> </a:t>
            </a:r>
            <a:r>
              <a:rPr lang="ro-RO" sz="2600" dirty="0"/>
              <a:t>Se elaborează u</a:t>
            </a:r>
            <a:r>
              <a:rPr lang="en-US" sz="2600" dirty="0"/>
              <a:t>n plan de </a:t>
            </a:r>
            <a:r>
              <a:rPr lang="en-US" sz="2600" dirty="0" err="1"/>
              <a:t>implementare</a:t>
            </a:r>
            <a:r>
              <a:rPr lang="en-US" sz="2600" dirty="0"/>
              <a:t> </a:t>
            </a:r>
            <a:r>
              <a:rPr lang="en-US" sz="2600" dirty="0" err="1"/>
              <a:t>pentru</a:t>
            </a:r>
            <a:r>
              <a:rPr lang="en-US" sz="2600" dirty="0"/>
              <a:t> a se </a:t>
            </a:r>
            <a:r>
              <a:rPr lang="en-US" sz="2600" dirty="0" err="1"/>
              <a:t>asigura</a:t>
            </a:r>
            <a:r>
              <a:rPr lang="en-US" sz="2600" dirty="0"/>
              <a:t> </a:t>
            </a:r>
            <a:r>
              <a:rPr lang="en-US" sz="2600" dirty="0" err="1"/>
              <a:t>că</a:t>
            </a:r>
            <a:r>
              <a:rPr lang="en-US" sz="2600" dirty="0"/>
              <a:t> </a:t>
            </a:r>
            <a:r>
              <a:rPr lang="ro-RO" sz="2600" dirty="0"/>
              <a:t>executorii</a:t>
            </a:r>
            <a:r>
              <a:rPr lang="en-US" sz="2600" dirty="0"/>
              <a:t> </a:t>
            </a:r>
            <a:r>
              <a:rPr lang="en-US" sz="2600" dirty="0" err="1"/>
              <a:t>procesului</a:t>
            </a:r>
            <a:r>
              <a:rPr lang="en-US" sz="2600" dirty="0"/>
              <a:t> </a:t>
            </a:r>
            <a:r>
              <a:rPr lang="en-US" sz="2600" dirty="0" err="1"/>
              <a:t>relevanți</a:t>
            </a:r>
            <a:r>
              <a:rPr lang="en-US" sz="2600" dirty="0"/>
              <a:t> sunt </a:t>
            </a:r>
            <a:r>
              <a:rPr lang="en-US" sz="2600" dirty="0" err="1"/>
              <a:t>instruiți</a:t>
            </a:r>
            <a:r>
              <a:rPr lang="en-US" sz="2600" dirty="0"/>
              <a:t> </a:t>
            </a:r>
            <a:r>
              <a:rPr lang="en-US" sz="2600" dirty="0" err="1"/>
              <a:t>pentru</a:t>
            </a:r>
            <a:r>
              <a:rPr lang="en-US" sz="2600" dirty="0"/>
              <a:t> </a:t>
            </a:r>
            <a:r>
              <a:rPr lang="en-US" sz="2600" dirty="0" err="1"/>
              <a:t>schimbări</a:t>
            </a:r>
            <a:r>
              <a:rPr lang="en-US" sz="2600" dirty="0"/>
              <a:t>, </a:t>
            </a:r>
            <a:r>
              <a:rPr lang="en-US" sz="2600" dirty="0" err="1"/>
              <a:t>iar</a:t>
            </a:r>
            <a:r>
              <a:rPr lang="en-US" sz="2600" dirty="0"/>
              <a:t> </a:t>
            </a:r>
            <a:r>
              <a:rPr lang="en-US" sz="2600" dirty="0" err="1"/>
              <a:t>tranziți</a:t>
            </a:r>
            <a:r>
              <a:rPr lang="ro-RO" sz="2600" dirty="0"/>
              <a:t>a</a:t>
            </a:r>
            <a:r>
              <a:rPr lang="en-US" sz="2600" dirty="0"/>
              <a:t> </a:t>
            </a:r>
            <a:r>
              <a:rPr lang="ro-RO" sz="2600" dirty="0"/>
              <a:t>este</a:t>
            </a:r>
            <a:r>
              <a:rPr lang="en-US" sz="2600" dirty="0"/>
              <a:t> </a:t>
            </a:r>
            <a:r>
              <a:rPr lang="en-US" sz="2600" dirty="0" err="1"/>
              <a:t>fără</a:t>
            </a:r>
            <a:r>
              <a:rPr lang="en-US" sz="2600" dirty="0"/>
              <a:t> </a:t>
            </a:r>
            <a:r>
              <a:rPr lang="en-US" sz="2600" dirty="0" err="1"/>
              <a:t>probleme</a:t>
            </a:r>
            <a:r>
              <a:rPr lang="en-US" sz="2600" dirty="0"/>
              <a:t>.</a:t>
            </a:r>
          </a:p>
        </p:txBody>
      </p:sp>
      <p:sp>
        <p:nvSpPr>
          <p:cNvPr id="3" name="Footer Placeholder 3">
            <a:extLst>
              <a:ext uri="{FF2B5EF4-FFF2-40B4-BE49-F238E27FC236}">
                <a16:creationId xmlns:a16="http://schemas.microsoft.com/office/drawing/2014/main" id="{01C4D6BD-82F5-C4AC-ECAD-6251E04389A0}"/>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E5ED2408-8D17-314B-BD5C-BEBACC9A7EA6}"/>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AB4D66-5190-44B3-A55A-F4D91BF32F67}" type="slidenum">
              <a:rPr lang="en-US" sz="1200" b="0" i="0" u="none" strike="noStrike" kern="1200" cap="none" spc="0" baseline="0">
                <a:solidFill>
                  <a:srgbClr val="898989"/>
                </a:solidFill>
                <a:uFillTx/>
                <a:latin typeface="Calibri"/>
              </a:rPr>
              <a:t>21</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72FA9503-E0A9-D39D-DA35-11BDDCBD0F60}"/>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BF65939-8CBF-1002-38C9-714982EAACAF}"/>
              </a:ext>
            </a:extLst>
          </p:cNvPr>
          <p:cNvSpPr txBox="1">
            <a:spLocks noGrp="1"/>
          </p:cNvSpPr>
          <p:nvPr>
            <p:ph idx="1"/>
          </p:nvPr>
        </p:nvSpPr>
        <p:spPr>
          <a:xfrm>
            <a:off x="838203" y="307567"/>
            <a:ext cx="10515600" cy="5869396"/>
          </a:xfrm>
        </p:spPr>
        <p:txBody>
          <a:bodyPr/>
          <a:lstStyle/>
          <a:p>
            <a:pPr lvl="0"/>
            <a:r>
              <a:rPr lang="en-US" b="1" i="1">
                <a:solidFill>
                  <a:srgbClr val="0070C0"/>
                </a:solidFill>
              </a:rPr>
              <a:t>4. Implementarea Procesului</a:t>
            </a:r>
            <a:endParaRPr lang="ro-RO" b="1" i="1">
              <a:solidFill>
                <a:srgbClr val="0070C0"/>
              </a:solidFill>
            </a:endParaRPr>
          </a:p>
          <a:p>
            <a:pPr lvl="0"/>
            <a:r>
              <a:rPr lang="en-US"/>
              <a:t>Când vine vorba de implementarea noului design de proces, există două moduri de a-l executa: </a:t>
            </a:r>
            <a:endParaRPr lang="ro-RO"/>
          </a:p>
          <a:p>
            <a:pPr lvl="0">
              <a:buFont typeface="Wingdings" pitchFamily="2"/>
              <a:buChar char="Ø"/>
            </a:pPr>
            <a:r>
              <a:rPr lang="en-US" b="1" i="1">
                <a:solidFill>
                  <a:srgbClr val="00B050"/>
                </a:solidFill>
              </a:rPr>
              <a:t>implementare sistemică </a:t>
            </a:r>
            <a:r>
              <a:rPr lang="en-US"/>
              <a:t>și </a:t>
            </a:r>
            <a:r>
              <a:rPr lang="en-US" b="1" i="1">
                <a:solidFill>
                  <a:srgbClr val="00B050"/>
                </a:solidFill>
              </a:rPr>
              <a:t>non-sistemică</a:t>
            </a:r>
            <a:r>
              <a:rPr lang="en-US"/>
              <a:t>. </a:t>
            </a:r>
            <a:endParaRPr lang="ro-RO"/>
          </a:p>
          <a:p>
            <a:pPr marL="0" lvl="0" indent="0">
              <a:buNone/>
            </a:pPr>
            <a:r>
              <a:rPr lang="en-US"/>
              <a:t>Primul folosește software sau instrumente specifice pentru implementare, în timp ce al doilea </a:t>
            </a:r>
            <a:r>
              <a:rPr lang="en-US" b="1">
                <a:solidFill>
                  <a:srgbClr val="0070C0"/>
                </a:solidFill>
              </a:rPr>
              <a:t>nu</a:t>
            </a:r>
            <a:r>
              <a:rPr lang="en-US"/>
              <a:t>.</a:t>
            </a:r>
            <a:endParaRPr lang="ro-RO"/>
          </a:p>
          <a:p>
            <a:pPr marL="0" lvl="0" indent="0">
              <a:buNone/>
            </a:pPr>
            <a:r>
              <a:rPr lang="en-US"/>
              <a:t>Alegerea dintre cele două tipuri depinde de natura procesului de afaceri și de resursele de care dispune organizația.</a:t>
            </a:r>
            <a:r>
              <a:rPr lang="ro-RO"/>
              <a:t>                            </a:t>
            </a:r>
            <a:r>
              <a:rPr lang="en-US"/>
              <a:t>Totuși, scopul rămâne același – de a pune în practică fluxul de lucru conceput în etapa anterioară.</a:t>
            </a:r>
            <a:endParaRPr lang="ro-RO"/>
          </a:p>
        </p:txBody>
      </p:sp>
      <p:sp>
        <p:nvSpPr>
          <p:cNvPr id="3" name="Footer Placeholder 3">
            <a:extLst>
              <a:ext uri="{FF2B5EF4-FFF2-40B4-BE49-F238E27FC236}">
                <a16:creationId xmlns:a16="http://schemas.microsoft.com/office/drawing/2014/main" id="{2AB6F7F6-CE30-3D4B-A669-8DDA55D9A0DD}"/>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9FCBA2CC-3973-BD54-7720-357A13C8B83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EA5D8B-C846-4EDC-83B0-ACA2672B302A}" type="slidenum">
              <a:rPr lang="en-US" sz="1200" b="0" i="0" u="none" strike="noStrike" kern="1200" cap="none" spc="0" baseline="0">
                <a:solidFill>
                  <a:srgbClr val="898989"/>
                </a:solidFill>
                <a:uFillTx/>
                <a:latin typeface="Calibri"/>
              </a:rPr>
              <a:t>22</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0B5D00AB-C0D5-FF45-E689-5B22AE3561E6}"/>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F1817E3-4CFD-C4DA-2528-22A8C302D230}"/>
              </a:ext>
            </a:extLst>
          </p:cNvPr>
          <p:cNvSpPr txBox="1">
            <a:spLocks noGrp="1"/>
          </p:cNvSpPr>
          <p:nvPr>
            <p:ph idx="1"/>
          </p:nvPr>
        </p:nvSpPr>
        <p:spPr>
          <a:xfrm>
            <a:off x="838203" y="565263"/>
            <a:ext cx="10708181" cy="5611700"/>
          </a:xfrm>
        </p:spPr>
        <p:txBody>
          <a:bodyPr/>
          <a:lstStyle/>
          <a:p>
            <a:pPr marL="0" lvl="0" indent="0">
              <a:buNone/>
            </a:pPr>
            <a:r>
              <a:rPr lang="en-US" b="1" i="1">
                <a:solidFill>
                  <a:srgbClr val="0070C0"/>
                </a:solidFill>
              </a:rPr>
              <a:t>5. Monitorizarea procesului</a:t>
            </a:r>
            <a:endParaRPr lang="ro-RO" b="1" i="1">
              <a:solidFill>
                <a:srgbClr val="0070C0"/>
              </a:solidFill>
            </a:endParaRPr>
          </a:p>
          <a:p>
            <a:pPr lvl="0"/>
            <a:r>
              <a:rPr lang="en-US"/>
              <a:t>În această etapă, </a:t>
            </a:r>
            <a:r>
              <a:rPr lang="ro-RO"/>
              <a:t>Indicatorii de performanță (</a:t>
            </a:r>
            <a:r>
              <a:rPr lang="en-US"/>
              <a:t>KPI</a:t>
            </a:r>
            <a:r>
              <a:rPr lang="ro-RO"/>
              <a:t>) </a:t>
            </a:r>
            <a:r>
              <a:rPr lang="en-US"/>
              <a:t> identificat</a:t>
            </a:r>
            <a:r>
              <a:rPr lang="ro-RO"/>
              <a:t>i</a:t>
            </a:r>
            <a:r>
              <a:rPr lang="en-US"/>
              <a:t> anterior sunt monitoriza</a:t>
            </a:r>
            <a:r>
              <a:rPr lang="ro-RO"/>
              <a:t>ți</a:t>
            </a:r>
            <a:r>
              <a:rPr lang="en-US"/>
              <a:t> pentru </a:t>
            </a:r>
            <a:r>
              <a:rPr lang="en-US" b="1" i="1">
                <a:solidFill>
                  <a:srgbClr val="0070C0"/>
                </a:solidFill>
              </a:rPr>
              <a:t>a se asigura că procesul se aliniază cu obiectivele generale ale </a:t>
            </a:r>
            <a:r>
              <a:rPr lang="ro-RO" b="1" i="1">
                <a:solidFill>
                  <a:srgbClr val="0070C0"/>
                </a:solidFill>
              </a:rPr>
              <a:t>companiei</a:t>
            </a:r>
            <a:r>
              <a:rPr lang="en-US" b="1" i="1">
                <a:solidFill>
                  <a:srgbClr val="0070C0"/>
                </a:solidFill>
              </a:rPr>
              <a:t>. </a:t>
            </a:r>
            <a:endParaRPr lang="ro-RO" b="1" i="1">
              <a:solidFill>
                <a:srgbClr val="0070C0"/>
              </a:solidFill>
            </a:endParaRPr>
          </a:p>
          <a:p>
            <a:pPr lvl="0"/>
            <a:r>
              <a:rPr lang="en-US"/>
              <a:t>Aici</a:t>
            </a:r>
            <a:r>
              <a:rPr lang="ro-RO"/>
              <a:t> </a:t>
            </a:r>
            <a:r>
              <a:rPr lang="en-US"/>
              <a:t>ar fi</a:t>
            </a:r>
            <a:r>
              <a:rPr lang="ro-RO"/>
              <a:t>:</a:t>
            </a:r>
            <a:r>
              <a:rPr lang="en-US"/>
              <a:t>  urmărirea, măsurarea și controlul în </a:t>
            </a:r>
            <a:r>
              <a:rPr lang="en-US" b="1" i="1">
                <a:solidFill>
                  <a:srgbClr val="00B050"/>
                </a:solidFill>
              </a:rPr>
              <a:t>mod continuu</a:t>
            </a:r>
            <a:r>
              <a:rPr lang="en-US"/>
              <a:t>.</a:t>
            </a:r>
            <a:endParaRPr lang="ro-RO"/>
          </a:p>
          <a:p>
            <a:pPr lvl="0"/>
            <a:r>
              <a:rPr lang="en-US"/>
              <a:t>Unii KPI obișnuiți care sunt monitorizați includ </a:t>
            </a:r>
            <a:r>
              <a:rPr lang="en-US">
                <a:solidFill>
                  <a:srgbClr val="00B050"/>
                </a:solidFill>
              </a:rPr>
              <a:t>durata procesului</a:t>
            </a:r>
            <a:r>
              <a:rPr lang="en-US"/>
              <a:t>, </a:t>
            </a:r>
            <a:r>
              <a:rPr lang="en-US">
                <a:solidFill>
                  <a:srgbClr val="843C0C"/>
                </a:solidFill>
              </a:rPr>
              <a:t>costul procesului</a:t>
            </a:r>
            <a:r>
              <a:rPr lang="en-US"/>
              <a:t>, </a:t>
            </a:r>
            <a:r>
              <a:rPr lang="en-US">
                <a:solidFill>
                  <a:srgbClr val="0070C0"/>
                </a:solidFill>
              </a:rPr>
              <a:t>capacitatea sau cât de mult poate produce procesul </a:t>
            </a:r>
            <a:r>
              <a:rPr lang="en-US"/>
              <a:t>și </a:t>
            </a:r>
            <a:r>
              <a:rPr lang="en-US">
                <a:solidFill>
                  <a:srgbClr val="843C0C"/>
                </a:solidFill>
              </a:rPr>
              <a:t>erori sau probleme</a:t>
            </a:r>
            <a:r>
              <a:rPr lang="en-US"/>
              <a:t> care </a:t>
            </a:r>
            <a:r>
              <a:rPr lang="en-US">
                <a:solidFill>
                  <a:srgbClr val="C00000"/>
                </a:solidFill>
              </a:rPr>
              <a:t>afectează negativ satisfacția clienților</a:t>
            </a:r>
            <a:r>
              <a:rPr lang="en-US"/>
              <a:t>.</a:t>
            </a:r>
            <a:endParaRPr lang="ro-RO"/>
          </a:p>
          <a:p>
            <a:pPr lvl="0"/>
            <a:r>
              <a:rPr lang="en-US"/>
              <a:t>Informațiile obținute în timpul monitorizării procesului vă vor ajuta să evaluați dacă procesul are nevoie de modificări sau ajustări, iar procesul reproiectat îndeplinește scopurile și obiectivele.</a:t>
            </a:r>
          </a:p>
          <a:p>
            <a:pPr lvl="0"/>
            <a:endParaRPr lang="en-US"/>
          </a:p>
        </p:txBody>
      </p:sp>
      <p:sp>
        <p:nvSpPr>
          <p:cNvPr id="3" name="Footer Placeholder 3">
            <a:extLst>
              <a:ext uri="{FF2B5EF4-FFF2-40B4-BE49-F238E27FC236}">
                <a16:creationId xmlns:a16="http://schemas.microsoft.com/office/drawing/2014/main" id="{8B61E0B7-E121-A596-B7CD-BA727127CB1F}"/>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A6136341-24B8-E7CE-3C88-D4781E38FCE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79D676-6FC7-444F-94D1-B8E2BF72BB63}" type="slidenum">
              <a:rPr lang="en-US" sz="1200" b="0" i="0" u="none" strike="noStrike" kern="1200" cap="none" spc="0" baseline="0">
                <a:solidFill>
                  <a:srgbClr val="898989"/>
                </a:solidFill>
                <a:uFillTx/>
                <a:latin typeface="Calibri"/>
              </a:rPr>
              <a:t>23</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BD7895E1-3D94-2812-B810-4F9FB844D993}"/>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FDFC63D-DEDA-CBBA-0529-C8948A855BFD}"/>
              </a:ext>
            </a:extLst>
          </p:cNvPr>
          <p:cNvSpPr txBox="1">
            <a:spLocks noGrp="1"/>
          </p:cNvSpPr>
          <p:nvPr>
            <p:ph idx="1"/>
          </p:nvPr>
        </p:nvSpPr>
        <p:spPr>
          <a:xfrm>
            <a:off x="838203" y="1047399"/>
            <a:ext cx="10724805" cy="5129555"/>
          </a:xfrm>
        </p:spPr>
        <p:txBody>
          <a:bodyPr/>
          <a:lstStyle/>
          <a:p>
            <a:pPr lvl="0"/>
            <a:r>
              <a:rPr lang="en-US" b="1">
                <a:solidFill>
                  <a:srgbClr val="0070C0"/>
                </a:solidFill>
              </a:rPr>
              <a:t>6. Rafinarea procesului</a:t>
            </a:r>
            <a:endParaRPr lang="ro-RO" b="1">
              <a:solidFill>
                <a:srgbClr val="0070C0"/>
              </a:solidFill>
            </a:endParaRPr>
          </a:p>
          <a:p>
            <a:pPr lvl="0"/>
            <a:r>
              <a:rPr lang="en-US"/>
              <a:t>În etapa de rafinare, se face efortul de a reduce decalajul dintre performanța actuală și procesul modelat cu modificări atent măsurate.</a:t>
            </a:r>
            <a:endParaRPr lang="ro-RO"/>
          </a:p>
          <a:p>
            <a:pPr lvl="0"/>
            <a:r>
              <a:rPr lang="ro-RO" b="1" i="1">
                <a:solidFill>
                  <a:srgbClr val="0070C0"/>
                </a:solidFill>
              </a:rPr>
              <a:t>Managementul Proceselor Busines</a:t>
            </a:r>
            <a:r>
              <a:rPr lang="en-US" b="1" i="1">
                <a:solidFill>
                  <a:srgbClr val="0070C0"/>
                </a:solidFill>
              </a:rPr>
              <a:t> </a:t>
            </a:r>
            <a:r>
              <a:rPr lang="en-US"/>
              <a:t>se bazează pe noțiunea de îmbunătățire continuă a procesului. </a:t>
            </a:r>
            <a:endParaRPr lang="ro-RO"/>
          </a:p>
          <a:p>
            <a:pPr lvl="0"/>
            <a:r>
              <a:rPr lang="en-US"/>
              <a:t>Ciclul</a:t>
            </a:r>
            <a:r>
              <a:rPr lang="ro-RO"/>
              <a:t> de managment</a:t>
            </a:r>
            <a:r>
              <a:rPr lang="en-US"/>
              <a:t> se repetă pe măsură ce organizația încearcă să sporească performanța și să stimuleze creșterea. </a:t>
            </a:r>
            <a:endParaRPr lang="ro-RO"/>
          </a:p>
          <a:p>
            <a:pPr lvl="0"/>
            <a:r>
              <a:rPr lang="en-US"/>
              <a:t>Iată un ghid în 5 pași pentru a crește eficiența procesului.</a:t>
            </a:r>
          </a:p>
        </p:txBody>
      </p:sp>
      <p:sp>
        <p:nvSpPr>
          <p:cNvPr id="3" name="Footer Placeholder 3">
            <a:extLst>
              <a:ext uri="{FF2B5EF4-FFF2-40B4-BE49-F238E27FC236}">
                <a16:creationId xmlns:a16="http://schemas.microsoft.com/office/drawing/2014/main" id="{B89525A4-2766-682C-9F1D-C4FAAF1414D6}"/>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1DA7A5A4-5849-1582-5769-BE52DA0D0165}"/>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1EE6A8-7A87-4D67-A414-02F9893DE0A5}" type="slidenum">
              <a:rPr lang="en-US" sz="1200" b="0" i="0" u="none" strike="noStrike" kern="1200" cap="none" spc="0" baseline="0">
                <a:solidFill>
                  <a:srgbClr val="898989"/>
                </a:solidFill>
                <a:uFillTx/>
                <a:latin typeface="Calibri"/>
              </a:rPr>
              <a:t>24</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DEB8FD47-8F4F-B225-6465-ABF278264DC5}"/>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39BDD6B-E770-3E5E-FD5C-085AC3441A11}"/>
              </a:ext>
            </a:extLst>
          </p:cNvPr>
          <p:cNvSpPr txBox="1">
            <a:spLocks noGrp="1"/>
          </p:cNvSpPr>
          <p:nvPr>
            <p:ph idx="1"/>
          </p:nvPr>
        </p:nvSpPr>
        <p:spPr>
          <a:xfrm>
            <a:off x="523704" y="290943"/>
            <a:ext cx="11263743" cy="6065407"/>
          </a:xfrm>
        </p:spPr>
        <p:txBody>
          <a:bodyPr>
            <a:noAutofit/>
          </a:bodyPr>
          <a:lstStyle/>
          <a:p>
            <a:pPr lvl="0">
              <a:lnSpc>
                <a:spcPct val="100000"/>
              </a:lnSpc>
            </a:pPr>
            <a:r>
              <a:rPr lang="en-US" sz="3200" b="1" i="1">
                <a:solidFill>
                  <a:srgbClr val="0070C0"/>
                </a:solidFill>
              </a:rPr>
              <a:t>1. Planificare și aliniere strategică</a:t>
            </a:r>
            <a:endParaRPr lang="ro-RO" sz="3200" b="1" i="1">
              <a:solidFill>
                <a:srgbClr val="0070C0"/>
              </a:solidFill>
            </a:endParaRPr>
          </a:p>
          <a:p>
            <a:pPr marL="0" lvl="0" indent="0">
              <a:lnSpc>
                <a:spcPct val="100000"/>
              </a:lnSpc>
              <a:buNone/>
            </a:pPr>
            <a:endParaRPr lang="ro-RO" sz="3200" b="1" i="1">
              <a:solidFill>
                <a:srgbClr val="0070C0"/>
              </a:solidFill>
            </a:endParaRPr>
          </a:p>
          <a:p>
            <a:pPr lvl="0">
              <a:lnSpc>
                <a:spcPct val="100000"/>
              </a:lnSpc>
            </a:pPr>
            <a:r>
              <a:rPr lang="en-US" sz="3200" b="1" i="1">
                <a:solidFill>
                  <a:srgbClr val="0070C0"/>
                </a:solidFill>
              </a:rPr>
              <a:t>Prima </a:t>
            </a:r>
            <a:r>
              <a:rPr lang="ro-RO" sz="3200" b="1" i="1">
                <a:solidFill>
                  <a:srgbClr val="0070C0"/>
                </a:solidFill>
              </a:rPr>
              <a:t>fază</a:t>
            </a:r>
            <a:r>
              <a:rPr lang="en-US" sz="3200" b="1" i="1">
                <a:solidFill>
                  <a:srgbClr val="0070C0"/>
                </a:solidFill>
              </a:rPr>
              <a:t> </a:t>
            </a:r>
            <a:r>
              <a:rPr lang="en-US" sz="3200"/>
              <a:t>a BPM </a:t>
            </a:r>
            <a:r>
              <a:rPr lang="ro-RO" sz="3200"/>
              <a:t>presupune</a:t>
            </a:r>
            <a:r>
              <a:rPr lang="en-US" sz="3200"/>
              <a:t> obținerea unei înțelegeri profunde a modului în care procesele sunt aliniate cu lanțul valoric.</a:t>
            </a:r>
            <a:endParaRPr lang="ro-RO" sz="3200"/>
          </a:p>
          <a:p>
            <a:pPr lvl="0">
              <a:lnSpc>
                <a:spcPct val="100000"/>
              </a:lnSpc>
            </a:pPr>
            <a:r>
              <a:rPr lang="en-US" sz="3200" b="1" i="1">
                <a:solidFill>
                  <a:srgbClr val="00B050"/>
                </a:solidFill>
              </a:rPr>
              <a:t>Activitățile tipice întreprinse în această </a:t>
            </a:r>
            <a:r>
              <a:rPr lang="ro-RO" sz="3200" b="1" i="1">
                <a:solidFill>
                  <a:srgbClr val="00B050"/>
                </a:solidFill>
              </a:rPr>
              <a:t>fază</a:t>
            </a:r>
            <a:r>
              <a:rPr lang="en-US" sz="3200" b="1" i="1">
                <a:solidFill>
                  <a:srgbClr val="00B050"/>
                </a:solidFill>
              </a:rPr>
              <a:t> pot include:     </a:t>
            </a:r>
            <a:endParaRPr lang="ro-RO" sz="3200" b="1" i="1">
              <a:solidFill>
                <a:srgbClr val="00B050"/>
              </a:solidFill>
            </a:endParaRPr>
          </a:p>
          <a:p>
            <a:pPr lvl="0">
              <a:lnSpc>
                <a:spcPct val="100000"/>
              </a:lnSpc>
              <a:buFont typeface="Wingdings" pitchFamily="2"/>
              <a:buChar char="ü"/>
            </a:pPr>
            <a:r>
              <a:rPr lang="en-US" sz="3200"/>
              <a:t>Profilarea organizației</a:t>
            </a:r>
            <a:r>
              <a:rPr lang="ro-RO" sz="3200"/>
              <a:t>,</a:t>
            </a:r>
            <a:r>
              <a:rPr lang="en-US" sz="3200"/>
              <a:t> </a:t>
            </a:r>
            <a:endParaRPr lang="ro-RO" sz="3200"/>
          </a:p>
          <a:p>
            <a:pPr lvl="0">
              <a:lnSpc>
                <a:spcPct val="100000"/>
              </a:lnSpc>
              <a:buFont typeface="Wingdings" pitchFamily="2"/>
              <a:buChar char="ü"/>
            </a:pPr>
            <a:r>
              <a:rPr lang="en-US" sz="3200"/>
              <a:t>Pregătirea pentru analiza procesului</a:t>
            </a:r>
            <a:r>
              <a:rPr lang="ro-RO" sz="3200"/>
              <a:t>.</a:t>
            </a:r>
          </a:p>
          <a:p>
            <a:pPr lvl="0">
              <a:lnSpc>
                <a:spcPct val="100000"/>
              </a:lnSpc>
              <a:buFont typeface="Wingdings" pitchFamily="2"/>
              <a:buChar char="ü"/>
            </a:pPr>
            <a:r>
              <a:rPr lang="en-US" sz="3200"/>
              <a:t> </a:t>
            </a:r>
            <a:r>
              <a:rPr lang="ro-RO" sz="3200"/>
              <a:t>identificarea</a:t>
            </a:r>
            <a:r>
              <a:rPr lang="en-US" sz="3200"/>
              <a:t> indicatorilor cheie de performanță (KPI)</a:t>
            </a:r>
            <a:r>
              <a:rPr lang="ro-RO" sz="3200"/>
              <a:t>,</a:t>
            </a:r>
            <a:r>
              <a:rPr lang="en-US" sz="3200"/>
              <a:t>     </a:t>
            </a:r>
            <a:endParaRPr lang="ro-RO" sz="3200"/>
          </a:p>
          <a:p>
            <a:pPr lvl="0">
              <a:lnSpc>
                <a:spcPct val="100000"/>
              </a:lnSpc>
              <a:buFont typeface="Wingdings" pitchFamily="2"/>
              <a:buChar char="ü"/>
            </a:pPr>
            <a:r>
              <a:rPr lang="en-US" sz="3200"/>
              <a:t>Identificarea </a:t>
            </a:r>
            <a:r>
              <a:rPr lang="ro-RO" sz="3200"/>
              <a:t>celor trei categorii de procese: </a:t>
            </a:r>
            <a:r>
              <a:rPr lang="en-US" sz="3200" b="1">
                <a:solidFill>
                  <a:srgbClr val="00B050"/>
                </a:solidFill>
              </a:rPr>
              <a:t>procesel</a:t>
            </a:r>
            <a:r>
              <a:rPr lang="ro-RO" sz="3200" b="1">
                <a:solidFill>
                  <a:srgbClr val="00B050"/>
                </a:solidFill>
              </a:rPr>
              <a:t>e</a:t>
            </a:r>
            <a:r>
              <a:rPr lang="en-US" sz="3200" b="1">
                <a:solidFill>
                  <a:srgbClr val="00B050"/>
                </a:solidFill>
              </a:rPr>
              <a:t> primare</a:t>
            </a:r>
            <a:r>
              <a:rPr lang="en-US" sz="3200"/>
              <a:t>, </a:t>
            </a:r>
            <a:r>
              <a:rPr lang="en-US" sz="3200" b="1">
                <a:solidFill>
                  <a:srgbClr val="0070C0"/>
                </a:solidFill>
              </a:rPr>
              <a:t>Procese</a:t>
            </a:r>
            <a:r>
              <a:rPr lang="ro-RO" sz="3200" b="1">
                <a:solidFill>
                  <a:srgbClr val="0070C0"/>
                </a:solidFill>
              </a:rPr>
              <a:t>le</a:t>
            </a:r>
            <a:r>
              <a:rPr lang="en-US" sz="3200" b="1">
                <a:solidFill>
                  <a:srgbClr val="0070C0"/>
                </a:solidFill>
              </a:rPr>
              <a:t> de sprijin </a:t>
            </a:r>
            <a:r>
              <a:rPr lang="en-US" sz="3200"/>
              <a:t>și </a:t>
            </a:r>
            <a:r>
              <a:rPr lang="en-US" sz="3200" b="1">
                <a:solidFill>
                  <a:srgbClr val="843C0C"/>
                </a:solidFill>
              </a:rPr>
              <a:t>Procese</a:t>
            </a:r>
            <a:r>
              <a:rPr lang="ro-RO" sz="3200" b="1">
                <a:solidFill>
                  <a:srgbClr val="843C0C"/>
                </a:solidFill>
              </a:rPr>
              <a:t>le</a:t>
            </a:r>
            <a:r>
              <a:rPr lang="en-US" sz="3200" b="1">
                <a:solidFill>
                  <a:srgbClr val="843C0C"/>
                </a:solidFill>
              </a:rPr>
              <a:t> de management</a:t>
            </a:r>
            <a:r>
              <a:rPr lang="ro-RO" sz="3200"/>
              <a:t>,</a:t>
            </a:r>
            <a:r>
              <a:rPr lang="en-US" sz="3200"/>
              <a:t>     </a:t>
            </a:r>
            <a:endParaRPr lang="ro-RO" sz="3200"/>
          </a:p>
        </p:txBody>
      </p:sp>
      <p:sp>
        <p:nvSpPr>
          <p:cNvPr id="3" name="Footer Placeholder 3">
            <a:extLst>
              <a:ext uri="{FF2B5EF4-FFF2-40B4-BE49-F238E27FC236}">
                <a16:creationId xmlns:a16="http://schemas.microsoft.com/office/drawing/2014/main" id="{CB8CB4F6-E3A8-E0F2-8C92-C522CDA34595}"/>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C96878D1-352C-63DB-7374-B6E382C1466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F2F243-D62D-435E-9308-45E35F9325BC}" type="slidenum">
              <a:rPr lang="en-US" sz="1200" b="0" i="0" u="none" strike="noStrike" kern="1200" cap="none" spc="0" baseline="0">
                <a:solidFill>
                  <a:srgbClr val="898989"/>
                </a:solidFill>
                <a:uFillTx/>
                <a:latin typeface="Calibri"/>
              </a:rPr>
              <a:t>25</a:t>
            </a:fld>
            <a:endParaRPr lang="en-US" sz="1200" b="0" i="0" u="none" strike="noStrike" kern="1200" cap="none" spc="0" baseline="0">
              <a:solidFill>
                <a:srgbClr val="898989"/>
              </a:solidFill>
              <a:uFillTx/>
              <a:latin typeface="Calibri"/>
            </a:endParaRPr>
          </a:p>
        </p:txBody>
      </p:sp>
      <p:pic>
        <p:nvPicPr>
          <p:cNvPr id="5" name="Picture 9">
            <a:extLst>
              <a:ext uri="{FF2B5EF4-FFF2-40B4-BE49-F238E27FC236}">
                <a16:creationId xmlns:a16="http://schemas.microsoft.com/office/drawing/2014/main" id="{D082E36E-F935-490D-9C25-52E99A45199D}"/>
              </a:ext>
            </a:extLst>
          </p:cNvPr>
          <p:cNvPicPr>
            <a:picLocks noChangeAspect="1"/>
          </p:cNvPicPr>
          <p:nvPr/>
        </p:nvPicPr>
        <p:blipFill>
          <a:blip r:embed="rId2"/>
          <a:stretch>
            <a:fillRect/>
          </a:stretch>
        </p:blipFill>
        <p:spPr>
          <a:xfrm>
            <a:off x="7114900" y="406487"/>
            <a:ext cx="3896953" cy="879570"/>
          </a:xfrm>
          <a:prstGeom prst="rect">
            <a:avLst/>
          </a:prstGeom>
          <a:noFill/>
          <a:ln cap="flat">
            <a:noFill/>
          </a:ln>
        </p:spPr>
      </p:pic>
      <p:sp>
        <p:nvSpPr>
          <p:cNvPr id="6" name="Footer Placeholder 5">
            <a:extLst>
              <a:ext uri="{FF2B5EF4-FFF2-40B4-BE49-F238E27FC236}">
                <a16:creationId xmlns:a16="http://schemas.microsoft.com/office/drawing/2014/main" id="{36170360-0711-BDAF-E2FB-2BA1812EC49A}"/>
              </a:ext>
            </a:extLst>
          </p:cNvPr>
          <p:cNvSpPr>
            <a:spLocks noGrp="1"/>
          </p:cNvSpPr>
          <p:nvPr>
            <p:ph type="ftr" sz="quarter" idx="11"/>
          </p:nvPr>
        </p:nvSpPr>
        <p:spPr/>
        <p:txBody>
          <a:bodyPr/>
          <a:lstStyle/>
          <a:p>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039E0EA-0281-90B8-1F7C-21AB82D5BBC7}"/>
              </a:ext>
            </a:extLst>
          </p:cNvPr>
          <p:cNvSpPr txBox="1">
            <a:spLocks noGrp="1"/>
          </p:cNvSpPr>
          <p:nvPr>
            <p:ph idx="1"/>
          </p:nvPr>
        </p:nvSpPr>
        <p:spPr>
          <a:xfrm>
            <a:off x="838203" y="740225"/>
            <a:ext cx="10515600" cy="5436729"/>
          </a:xfrm>
        </p:spPr>
        <p:txBody>
          <a:bodyPr/>
          <a:lstStyle/>
          <a:p>
            <a:pPr marL="0" lvl="0" indent="0">
              <a:buNone/>
            </a:pPr>
            <a:r>
              <a:rPr lang="ro-RO" b="1" i="1">
                <a:solidFill>
                  <a:srgbClr val="843C0C"/>
                </a:solidFill>
              </a:rPr>
              <a:t>- </a:t>
            </a:r>
            <a:r>
              <a:rPr lang="en-US" b="1" i="1">
                <a:solidFill>
                  <a:srgbClr val="843C0C"/>
                </a:solidFill>
              </a:rPr>
              <a:t>Procesele primare </a:t>
            </a:r>
            <a:r>
              <a:rPr lang="en-US"/>
              <a:t>sunt operațiunile de bază ale unei organizații. Ele aduc direct valoare clienților. Toate procesele care implică proiectarea, crearea și vânzarea produselor sau serviciilor către clienți sunt considerate principale.</a:t>
            </a:r>
            <a:endParaRPr lang="ro-RO"/>
          </a:p>
          <a:p>
            <a:pPr marL="0" lvl="0" indent="0">
              <a:buNone/>
            </a:pPr>
            <a:r>
              <a:rPr lang="ro-RO" b="1" i="1">
                <a:solidFill>
                  <a:srgbClr val="843C0C"/>
                </a:solidFill>
              </a:rPr>
              <a:t>- </a:t>
            </a:r>
            <a:r>
              <a:rPr lang="en-US" b="1">
                <a:solidFill>
                  <a:srgbClr val="0070C0"/>
                </a:solidFill>
              </a:rPr>
              <a:t>Procese</a:t>
            </a:r>
            <a:r>
              <a:rPr lang="ro-RO" b="1">
                <a:solidFill>
                  <a:srgbClr val="0070C0"/>
                </a:solidFill>
              </a:rPr>
              <a:t>le</a:t>
            </a:r>
            <a:r>
              <a:rPr lang="en-US" b="1">
                <a:solidFill>
                  <a:srgbClr val="0070C0"/>
                </a:solidFill>
              </a:rPr>
              <a:t> de sprijin </a:t>
            </a:r>
            <a:r>
              <a:rPr lang="ro-RO" b="1">
                <a:solidFill>
                  <a:srgbClr val="0070C0"/>
                </a:solidFill>
              </a:rPr>
              <a:t>- </a:t>
            </a:r>
            <a:r>
              <a:rPr lang="en-US"/>
              <a:t>sprijină procesele primare. Exemplele includ resursele umane, managementul IT, achizițiile, administrarea biroului și așa mai departe.</a:t>
            </a:r>
            <a:endParaRPr lang="ro-RO"/>
          </a:p>
          <a:p>
            <a:pPr marL="0" lvl="0" indent="0">
              <a:buNone/>
            </a:pPr>
            <a:r>
              <a:rPr lang="ro-RO" b="1" i="1">
                <a:solidFill>
                  <a:srgbClr val="843C0C"/>
                </a:solidFill>
              </a:rPr>
              <a:t>- </a:t>
            </a:r>
            <a:r>
              <a:rPr lang="en-US" b="1" i="1">
                <a:solidFill>
                  <a:srgbClr val="843C0C"/>
                </a:solidFill>
              </a:rPr>
              <a:t>Procesele de management </a:t>
            </a:r>
            <a:r>
              <a:rPr lang="en-US"/>
              <a:t>implică monitorizarea proceselor primare și </a:t>
            </a:r>
            <a:r>
              <a:rPr lang="en-US" b="1">
                <a:solidFill>
                  <a:srgbClr val="0070C0"/>
                </a:solidFill>
              </a:rPr>
              <a:t>de sprijin</a:t>
            </a:r>
            <a:r>
              <a:rPr lang="en-US"/>
              <a:t> pentru a se asigura că organizația îndeplinește obiectivele financiare și operaționale generale. </a:t>
            </a:r>
            <a:r>
              <a:rPr lang="ro-RO"/>
              <a:t> </a:t>
            </a:r>
            <a:r>
              <a:rPr lang="en-US">
                <a:solidFill>
                  <a:srgbClr val="843C0C"/>
                </a:solidFill>
              </a:rPr>
              <a:t>Procesele de management </a:t>
            </a:r>
            <a:r>
              <a:rPr lang="en-US"/>
              <a:t>implică</a:t>
            </a:r>
            <a:r>
              <a:rPr lang="ro-RO"/>
              <a:t> și</a:t>
            </a:r>
            <a:r>
              <a:rPr lang="en-US"/>
              <a:t> activități pentru a asigura conformitatea cu liniile directoare de reglementare.</a:t>
            </a:r>
          </a:p>
          <a:p>
            <a:pPr lvl="0">
              <a:lnSpc>
                <a:spcPct val="80000"/>
              </a:lnSpc>
            </a:pPr>
            <a:endParaRPr lang="en-US"/>
          </a:p>
        </p:txBody>
      </p:sp>
      <p:sp>
        <p:nvSpPr>
          <p:cNvPr id="3" name="Footer Placeholder 2">
            <a:extLst>
              <a:ext uri="{FF2B5EF4-FFF2-40B4-BE49-F238E27FC236}">
                <a16:creationId xmlns:a16="http://schemas.microsoft.com/office/drawing/2014/main" id="{DA7205A3-F4DC-9C89-4307-0377343B199B}"/>
              </a:ext>
            </a:extLst>
          </p:cNvPr>
          <p:cNvSpPr>
            <a:spLocks noGrp="1"/>
          </p:cNvSpPr>
          <p:nvPr>
            <p:ph type="ftr" sz="quarter" idx="11"/>
          </p:nvPr>
        </p:nvSpPr>
        <p:spPr/>
        <p:txBody>
          <a:bodyPr/>
          <a:lstStyle/>
          <a:p>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8BBD5C4-AD6F-6976-488C-301D766FF1D8}"/>
              </a:ext>
            </a:extLst>
          </p:cNvPr>
          <p:cNvSpPr txBox="1">
            <a:spLocks noGrp="1"/>
          </p:cNvSpPr>
          <p:nvPr>
            <p:ph idx="1"/>
          </p:nvPr>
        </p:nvSpPr>
        <p:spPr>
          <a:xfrm>
            <a:off x="838203" y="391884"/>
            <a:ext cx="10957556" cy="5934894"/>
          </a:xfrm>
        </p:spPr>
        <p:txBody>
          <a:bodyPr/>
          <a:lstStyle/>
          <a:p>
            <a:pPr marL="0" lvl="0" indent="0">
              <a:lnSpc>
                <a:spcPct val="80000"/>
              </a:lnSpc>
              <a:buNone/>
            </a:pPr>
            <a:r>
              <a:rPr lang="en-US" b="1" i="1">
                <a:solidFill>
                  <a:srgbClr val="0070C0"/>
                </a:solidFill>
              </a:rPr>
              <a:t>2. Analiza proces</a:t>
            </a:r>
            <a:r>
              <a:rPr lang="ro-RO" b="1" i="1">
                <a:solidFill>
                  <a:srgbClr val="0070C0"/>
                </a:solidFill>
              </a:rPr>
              <a:t>elor</a:t>
            </a:r>
          </a:p>
          <a:p>
            <a:pPr marL="0" lvl="0" indent="0">
              <a:lnSpc>
                <a:spcPct val="80000"/>
              </a:lnSpc>
              <a:buNone/>
            </a:pPr>
            <a:endParaRPr lang="ro-RO" b="1" i="1">
              <a:solidFill>
                <a:srgbClr val="0070C0"/>
              </a:solidFill>
            </a:endParaRPr>
          </a:p>
          <a:p>
            <a:pPr lvl="0">
              <a:lnSpc>
                <a:spcPct val="80000"/>
              </a:lnSpc>
            </a:pPr>
            <a:r>
              <a:rPr lang="en-US"/>
              <a:t>În etapa de analiză, trebuie să observăm procesul </a:t>
            </a:r>
            <a:r>
              <a:rPr lang="en-US" b="1" i="1">
                <a:solidFill>
                  <a:srgbClr val="00B050"/>
                </a:solidFill>
              </a:rPr>
              <a:t>așa cum este </a:t>
            </a:r>
            <a:r>
              <a:rPr lang="en-US"/>
              <a:t>practicat în prezent pentru a obține o imagine completă. </a:t>
            </a:r>
            <a:endParaRPr lang="ro-RO"/>
          </a:p>
          <a:p>
            <a:pPr lvl="0">
              <a:lnSpc>
                <a:spcPct val="80000"/>
              </a:lnSpc>
            </a:pPr>
            <a:r>
              <a:rPr lang="en-US"/>
              <a:t>Trebuie neapărat să precedă modelarea dacă urmează să fie introduse schimbări eficiente.</a:t>
            </a:r>
            <a:endParaRPr lang="ro-RO"/>
          </a:p>
          <a:p>
            <a:pPr lvl="0">
              <a:lnSpc>
                <a:spcPct val="80000"/>
              </a:lnSpc>
            </a:pPr>
            <a:r>
              <a:rPr lang="en-US"/>
              <a:t>Pe baza naturii proceselor, metoda de analiză aleasă poate fi calitativă sau cantitativă. </a:t>
            </a:r>
            <a:endParaRPr lang="ro-RO"/>
          </a:p>
          <a:p>
            <a:pPr lvl="0">
              <a:lnSpc>
                <a:spcPct val="80000"/>
              </a:lnSpc>
            </a:pPr>
            <a:r>
              <a:rPr lang="en-US"/>
              <a:t>În general, analiza include</a:t>
            </a:r>
            <a:r>
              <a:rPr lang="ro-RO"/>
              <a:t>:</a:t>
            </a:r>
          </a:p>
          <a:p>
            <a:pPr marL="0" lvl="0" indent="0">
              <a:lnSpc>
                <a:spcPct val="80000"/>
              </a:lnSpc>
              <a:buNone/>
            </a:pPr>
            <a:r>
              <a:rPr lang="ro-RO"/>
              <a:t>- </a:t>
            </a:r>
            <a:r>
              <a:rPr lang="en-US"/>
              <a:t>intervievarea executanților procesului, </a:t>
            </a:r>
            <a:endParaRPr lang="ro-RO"/>
          </a:p>
          <a:p>
            <a:pPr marL="0" lvl="0" indent="0">
              <a:lnSpc>
                <a:spcPct val="80000"/>
              </a:lnSpc>
              <a:buNone/>
            </a:pPr>
            <a:r>
              <a:rPr lang="ro-RO"/>
              <a:t>- </a:t>
            </a:r>
            <a:r>
              <a:rPr lang="en-US"/>
              <a:t>analiza documentației de proces disponibilă și </a:t>
            </a:r>
            <a:endParaRPr lang="ro-RO"/>
          </a:p>
          <a:p>
            <a:pPr marL="0" lvl="0" indent="0">
              <a:lnSpc>
                <a:spcPct val="80000"/>
              </a:lnSpc>
              <a:buNone/>
            </a:pPr>
            <a:r>
              <a:rPr lang="en-US"/>
              <a:t>obținerea unei imagini complete a modului în care procesele sunt executate.</a:t>
            </a:r>
          </a:p>
        </p:txBody>
      </p:sp>
      <p:sp>
        <p:nvSpPr>
          <p:cNvPr id="3" name="Footer Placeholder 3">
            <a:extLst>
              <a:ext uri="{FF2B5EF4-FFF2-40B4-BE49-F238E27FC236}">
                <a16:creationId xmlns:a16="http://schemas.microsoft.com/office/drawing/2014/main" id="{BB88F635-C2F4-0A69-87DD-82ACE723880F}"/>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D04135C3-7BC5-3A99-B745-9EF14A5029F7}"/>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F5696D-0E42-4788-AA85-6382602535E6}" type="slidenum">
              <a:rPr lang="en-US" sz="1200" b="0" i="0" u="none" strike="noStrike" kern="1200" cap="none" spc="0" baseline="0">
                <a:solidFill>
                  <a:srgbClr val="898989"/>
                </a:solidFill>
                <a:uFillTx/>
                <a:latin typeface="Calibri"/>
              </a:rPr>
              <a:t>27</a:t>
            </a:fld>
            <a:endParaRPr lang="en-US" sz="1200" b="0" i="0" u="none" strike="noStrike" kern="1200" cap="none" spc="0" baseline="0">
              <a:solidFill>
                <a:srgbClr val="898989"/>
              </a:solidFill>
              <a:uFillTx/>
              <a:latin typeface="Calibri"/>
            </a:endParaRPr>
          </a:p>
        </p:txBody>
      </p:sp>
      <p:pic>
        <p:nvPicPr>
          <p:cNvPr id="5" name="Picture 5">
            <a:extLst>
              <a:ext uri="{FF2B5EF4-FFF2-40B4-BE49-F238E27FC236}">
                <a16:creationId xmlns:a16="http://schemas.microsoft.com/office/drawing/2014/main" id="{566344F7-3CC7-894C-C774-9CF46A514630}"/>
              </a:ext>
            </a:extLst>
          </p:cNvPr>
          <p:cNvPicPr>
            <a:picLocks noChangeAspect="1"/>
          </p:cNvPicPr>
          <p:nvPr/>
        </p:nvPicPr>
        <p:blipFill>
          <a:blip r:embed="rId2"/>
          <a:stretch>
            <a:fillRect/>
          </a:stretch>
        </p:blipFill>
        <p:spPr>
          <a:xfrm>
            <a:off x="6749140" y="531220"/>
            <a:ext cx="3347499" cy="854570"/>
          </a:xfrm>
          <a:prstGeom prst="rect">
            <a:avLst/>
          </a:prstGeom>
          <a:noFill/>
          <a:ln cap="flat">
            <a:noFill/>
          </a:ln>
        </p:spPr>
      </p:pic>
      <p:sp>
        <p:nvSpPr>
          <p:cNvPr id="6" name="Footer Placeholder 5">
            <a:extLst>
              <a:ext uri="{FF2B5EF4-FFF2-40B4-BE49-F238E27FC236}">
                <a16:creationId xmlns:a16="http://schemas.microsoft.com/office/drawing/2014/main" id="{743CDE4B-8CAE-7A49-C45A-E66E1452D554}"/>
              </a:ext>
            </a:extLst>
          </p:cNvPr>
          <p:cNvSpPr>
            <a:spLocks noGrp="1"/>
          </p:cNvSpPr>
          <p:nvPr>
            <p:ph type="ftr" sz="quarter" idx="11"/>
          </p:nvPr>
        </p:nvSpPr>
        <p:spPr/>
        <p:txBody>
          <a:bodyPr/>
          <a:lstStyle/>
          <a:p>
            <a:r>
              <a:rPr lang="en-US"/>
              <a:t>Modelarea proceselor de afacesre, Pavel CHIREV, lect. universitar, dr, inginer, titular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54C1704-DA96-80CA-1856-2C4595ADD3B2}"/>
              </a:ext>
            </a:extLst>
          </p:cNvPr>
          <p:cNvSpPr txBox="1">
            <a:spLocks noGrp="1"/>
          </p:cNvSpPr>
          <p:nvPr>
            <p:ph idx="1"/>
          </p:nvPr>
        </p:nvSpPr>
        <p:spPr>
          <a:xfrm>
            <a:off x="838203" y="523704"/>
            <a:ext cx="10874428" cy="5653259"/>
          </a:xfrm>
        </p:spPr>
        <p:txBody>
          <a:bodyPr/>
          <a:lstStyle/>
          <a:p>
            <a:pPr marL="0" lvl="0" indent="0">
              <a:lnSpc>
                <a:spcPct val="70000"/>
              </a:lnSpc>
              <a:buNone/>
            </a:pPr>
            <a:r>
              <a:rPr lang="en-US" sz="2600" b="1" i="1">
                <a:solidFill>
                  <a:srgbClr val="0070C0"/>
                </a:solidFill>
              </a:rPr>
              <a:t>3. Proiectarea procesului</a:t>
            </a:r>
            <a:endParaRPr lang="ro-RO" sz="2600" b="1" i="1">
              <a:solidFill>
                <a:srgbClr val="0070C0"/>
              </a:solidFill>
            </a:endParaRPr>
          </a:p>
          <a:p>
            <a:pPr marL="0" lvl="0" indent="0">
              <a:lnSpc>
                <a:spcPct val="70000"/>
              </a:lnSpc>
              <a:buNone/>
            </a:pPr>
            <a:endParaRPr lang="ro-RO" sz="2600" b="1" i="1">
              <a:solidFill>
                <a:srgbClr val="0070C0"/>
              </a:solidFill>
            </a:endParaRPr>
          </a:p>
          <a:p>
            <a:pPr lvl="0">
              <a:lnSpc>
                <a:spcPct val="70000"/>
              </a:lnSpc>
            </a:pPr>
            <a:r>
              <a:rPr lang="en-US" sz="2600"/>
              <a:t>Observațiile din analiza procesului sunt utilizate în etapa de proiectare. </a:t>
            </a:r>
            <a:endParaRPr lang="ro-RO" sz="2600"/>
          </a:p>
          <a:p>
            <a:pPr lvl="0">
              <a:lnSpc>
                <a:spcPct val="70000"/>
              </a:lnSpc>
            </a:pPr>
            <a:r>
              <a:rPr lang="en-US" sz="2600"/>
              <a:t>În acest moment, ar trebui să fiți conștient de blocajele</a:t>
            </a:r>
            <a:r>
              <a:rPr lang="ro-RO" sz="2600"/>
              <a:t> </a:t>
            </a:r>
            <a:r>
              <a:rPr lang="en-US" sz="2600"/>
              <a:t>și întârzierile în detaliu.</a:t>
            </a:r>
            <a:endParaRPr lang="ro-RO" sz="2600"/>
          </a:p>
          <a:p>
            <a:pPr lvl="0">
              <a:lnSpc>
                <a:spcPct val="70000"/>
              </a:lnSpc>
            </a:pPr>
            <a:r>
              <a:rPr lang="en-US" sz="2600"/>
              <a:t>Întrebarea importantă la care trebuie să </a:t>
            </a:r>
            <a:r>
              <a:rPr lang="ro-RO" sz="2600"/>
              <a:t>găsim </a:t>
            </a:r>
            <a:r>
              <a:rPr lang="en-US" sz="2600"/>
              <a:t>răspun</a:t>
            </a:r>
            <a:r>
              <a:rPr lang="ro-RO" sz="2600"/>
              <a:t>s</a:t>
            </a:r>
            <a:r>
              <a:rPr lang="en-US" sz="2600"/>
              <a:t> este dacă procesul </a:t>
            </a:r>
            <a:r>
              <a:rPr lang="en-US" sz="2600" b="1" i="1">
                <a:solidFill>
                  <a:srgbClr val="00B050"/>
                </a:solidFill>
              </a:rPr>
              <a:t>trebuie menținut așa cum este </a:t>
            </a:r>
            <a:r>
              <a:rPr lang="en-US" sz="2600" b="1" i="1">
                <a:solidFill>
                  <a:srgbClr val="0070C0"/>
                </a:solidFill>
              </a:rPr>
              <a:t>sau reproiectat pentru a remedia problemele identificate. </a:t>
            </a:r>
            <a:endParaRPr lang="ro-RO" sz="2600" b="1" i="1">
              <a:solidFill>
                <a:srgbClr val="0070C0"/>
              </a:solidFill>
            </a:endParaRPr>
          </a:p>
          <a:p>
            <a:pPr lvl="0">
              <a:lnSpc>
                <a:spcPct val="70000"/>
              </a:lnSpc>
            </a:pPr>
            <a:r>
              <a:rPr lang="en-US" sz="2600"/>
              <a:t>Pe baza răspunsului, </a:t>
            </a:r>
            <a:r>
              <a:rPr lang="ro-RO" sz="2600"/>
              <a:t>poate fi </a:t>
            </a:r>
            <a:r>
              <a:rPr lang="en-US" sz="2600"/>
              <a:t>un</a:t>
            </a:r>
            <a:r>
              <a:rPr lang="ro-RO" sz="2600"/>
              <a:t>a</a:t>
            </a:r>
            <a:r>
              <a:rPr lang="en-US" sz="2600"/>
              <a:t> din două abord</a:t>
            </a:r>
            <a:r>
              <a:rPr lang="ro-RO" sz="2600"/>
              <a:t>ări</a:t>
            </a:r>
            <a:r>
              <a:rPr lang="en-US" sz="2600"/>
              <a:t>:     </a:t>
            </a:r>
            <a:endParaRPr lang="ro-RO" sz="2600"/>
          </a:p>
          <a:p>
            <a:pPr marL="0" lvl="0" indent="0">
              <a:lnSpc>
                <a:spcPct val="70000"/>
              </a:lnSpc>
              <a:buNone/>
            </a:pPr>
            <a:r>
              <a:rPr lang="ro-RO" sz="2600"/>
              <a:t>1.- </a:t>
            </a:r>
            <a:r>
              <a:rPr lang="en-US" sz="2600" b="1" i="1">
                <a:solidFill>
                  <a:srgbClr val="843C0C"/>
                </a:solidFill>
              </a:rPr>
              <a:t>Îmbunătățirea continuă </a:t>
            </a:r>
            <a:r>
              <a:rPr lang="en-US" sz="2600"/>
              <a:t>a procesului în care procesul este acceptat în structura sa actuală și problemele sunt corectate una după alta, sau     </a:t>
            </a:r>
            <a:endParaRPr lang="ro-RO" sz="2600"/>
          </a:p>
          <a:p>
            <a:pPr marL="0" lvl="0" indent="0">
              <a:lnSpc>
                <a:spcPct val="70000"/>
              </a:lnSpc>
              <a:buNone/>
            </a:pPr>
            <a:r>
              <a:rPr lang="ro-RO" sz="2600" b="1" i="1">
                <a:solidFill>
                  <a:srgbClr val="843C0C"/>
                </a:solidFill>
              </a:rPr>
              <a:t>2.- </a:t>
            </a:r>
            <a:r>
              <a:rPr lang="en-US" sz="2600" b="1" i="1">
                <a:solidFill>
                  <a:srgbClr val="843C0C"/>
                </a:solidFill>
              </a:rPr>
              <a:t>Reproiectare</a:t>
            </a:r>
            <a:r>
              <a:rPr lang="en-US" sz="2600"/>
              <a:t>, în care întregul proces este remodelat în întregime.</a:t>
            </a:r>
            <a:r>
              <a:rPr lang="ro-RO" sz="2600"/>
              <a:t> </a:t>
            </a:r>
            <a:r>
              <a:rPr lang="en-US" sz="2600"/>
              <a:t>Odată ce modelarea procesului este completă, trebuie aprobate</a:t>
            </a:r>
            <a:r>
              <a:rPr lang="ro-RO" sz="2600"/>
              <a:t> </a:t>
            </a:r>
            <a:r>
              <a:rPr lang="en-US" sz="2600"/>
              <a:t>noi proceduri.</a:t>
            </a:r>
            <a:endParaRPr lang="ro-RO" sz="2600"/>
          </a:p>
          <a:p>
            <a:pPr marL="0" lvl="0" indent="0">
              <a:lnSpc>
                <a:spcPct val="70000"/>
              </a:lnSpc>
              <a:buNone/>
            </a:pPr>
            <a:r>
              <a:rPr lang="en-US" sz="2600"/>
              <a:t> </a:t>
            </a:r>
            <a:r>
              <a:rPr lang="ro-RO" sz="2600"/>
              <a:t>Se elaborează u</a:t>
            </a:r>
            <a:r>
              <a:rPr lang="en-US" sz="2600"/>
              <a:t>n plan de implementare pentru a se asigura că </a:t>
            </a:r>
            <a:r>
              <a:rPr lang="ro-RO" sz="2600"/>
              <a:t>executorii</a:t>
            </a:r>
            <a:r>
              <a:rPr lang="en-US" sz="2600"/>
              <a:t> procesului relevanți sunt instruiți pentru schimbări, iar tranziți</a:t>
            </a:r>
            <a:r>
              <a:rPr lang="ro-RO" sz="2600"/>
              <a:t>a</a:t>
            </a:r>
            <a:r>
              <a:rPr lang="en-US" sz="2600"/>
              <a:t> </a:t>
            </a:r>
            <a:r>
              <a:rPr lang="ro-RO" sz="2600"/>
              <a:t>este</a:t>
            </a:r>
            <a:r>
              <a:rPr lang="en-US" sz="2600"/>
              <a:t> fără probleme.</a:t>
            </a:r>
          </a:p>
        </p:txBody>
      </p:sp>
      <p:sp>
        <p:nvSpPr>
          <p:cNvPr id="3" name="Footer Placeholder 3">
            <a:extLst>
              <a:ext uri="{FF2B5EF4-FFF2-40B4-BE49-F238E27FC236}">
                <a16:creationId xmlns:a16="http://schemas.microsoft.com/office/drawing/2014/main" id="{0018D5CB-A3EB-DBC4-4A8B-F691FC66A8DB}"/>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44C327C3-BC9B-B260-1961-8461F1F3EF3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E5A0C9-5C1D-48A1-8150-706BF672302B}" type="slidenum">
              <a:rPr lang="en-US" sz="1200" b="0" i="0" u="none" strike="noStrike" kern="1200" cap="none" spc="0" baseline="0">
                <a:solidFill>
                  <a:srgbClr val="898989"/>
                </a:solidFill>
                <a:uFillTx/>
                <a:latin typeface="Calibri"/>
              </a:rPr>
              <a:t>28</a:t>
            </a:fld>
            <a:endParaRPr lang="en-US" sz="1200" b="0" i="0" u="none" strike="noStrike" kern="1200" cap="none" spc="0" baseline="0">
              <a:solidFill>
                <a:srgbClr val="898989"/>
              </a:solidFill>
              <a:uFillTx/>
              <a:latin typeface="Calibri"/>
            </a:endParaRPr>
          </a:p>
        </p:txBody>
      </p:sp>
      <p:pic>
        <p:nvPicPr>
          <p:cNvPr id="5" name="Picture 5">
            <a:extLst>
              <a:ext uri="{FF2B5EF4-FFF2-40B4-BE49-F238E27FC236}">
                <a16:creationId xmlns:a16="http://schemas.microsoft.com/office/drawing/2014/main" id="{68C6B317-EEE7-0365-C3CC-88658EB28601}"/>
              </a:ext>
            </a:extLst>
          </p:cNvPr>
          <p:cNvPicPr>
            <a:picLocks noChangeAspect="1"/>
          </p:cNvPicPr>
          <p:nvPr/>
        </p:nvPicPr>
        <p:blipFill>
          <a:blip r:embed="rId2"/>
          <a:stretch>
            <a:fillRect/>
          </a:stretch>
        </p:blipFill>
        <p:spPr>
          <a:xfrm>
            <a:off x="5416731" y="245607"/>
            <a:ext cx="3779516" cy="870856"/>
          </a:xfrm>
          <a:prstGeom prst="rect">
            <a:avLst/>
          </a:prstGeom>
          <a:noFill/>
          <a:ln cap="flat">
            <a:noFill/>
          </a:ln>
        </p:spPr>
      </p:pic>
      <p:sp>
        <p:nvSpPr>
          <p:cNvPr id="6" name="Footer Placeholder 5">
            <a:extLst>
              <a:ext uri="{FF2B5EF4-FFF2-40B4-BE49-F238E27FC236}">
                <a16:creationId xmlns:a16="http://schemas.microsoft.com/office/drawing/2014/main" id="{5D67EDF8-D6F0-9D90-74C6-77C5BDE330A6}"/>
              </a:ext>
            </a:extLst>
          </p:cNvPr>
          <p:cNvSpPr>
            <a:spLocks noGrp="1"/>
          </p:cNvSpPr>
          <p:nvPr>
            <p:ph type="ftr" sz="quarter" idx="11"/>
          </p:nvPr>
        </p:nvSpPr>
        <p:spPr/>
        <p:txBody>
          <a:bodyPr/>
          <a:lstStyle/>
          <a:p>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7299A98-09FE-5558-E84B-A11879F44260}"/>
              </a:ext>
            </a:extLst>
          </p:cNvPr>
          <p:cNvSpPr txBox="1">
            <a:spLocks noGrp="1"/>
          </p:cNvSpPr>
          <p:nvPr>
            <p:ph idx="1"/>
          </p:nvPr>
        </p:nvSpPr>
        <p:spPr>
          <a:xfrm>
            <a:off x="838203" y="307567"/>
            <a:ext cx="10515600" cy="5869396"/>
          </a:xfrm>
        </p:spPr>
        <p:txBody>
          <a:bodyPr/>
          <a:lstStyle/>
          <a:p>
            <a:pPr lvl="0"/>
            <a:r>
              <a:rPr lang="en-US" b="1" i="1">
                <a:solidFill>
                  <a:srgbClr val="0070C0"/>
                </a:solidFill>
              </a:rPr>
              <a:t>4. Implementarea Procesului</a:t>
            </a:r>
            <a:r>
              <a:rPr lang="ro-RO" b="1" i="1">
                <a:solidFill>
                  <a:srgbClr val="0070C0"/>
                </a:solidFill>
              </a:rPr>
              <a:t>  </a:t>
            </a:r>
          </a:p>
          <a:p>
            <a:pPr lvl="0"/>
            <a:endParaRPr lang="ro-RO" b="1" i="1">
              <a:solidFill>
                <a:srgbClr val="0070C0"/>
              </a:solidFill>
            </a:endParaRPr>
          </a:p>
          <a:p>
            <a:pPr lvl="0"/>
            <a:r>
              <a:rPr lang="en-US"/>
              <a:t>Când vine vorba de implementarea noului design de proces, există două moduri de a-l executa: </a:t>
            </a:r>
            <a:endParaRPr lang="ro-RO"/>
          </a:p>
          <a:p>
            <a:pPr lvl="0">
              <a:buFont typeface="Wingdings" pitchFamily="2"/>
              <a:buChar char="Ø"/>
            </a:pPr>
            <a:r>
              <a:rPr lang="en-US" b="1" i="1">
                <a:solidFill>
                  <a:srgbClr val="00B050"/>
                </a:solidFill>
              </a:rPr>
              <a:t>implementare sistemică </a:t>
            </a:r>
            <a:r>
              <a:rPr lang="en-US"/>
              <a:t>și </a:t>
            </a:r>
            <a:r>
              <a:rPr lang="en-US" b="1" i="1">
                <a:solidFill>
                  <a:srgbClr val="00B050"/>
                </a:solidFill>
              </a:rPr>
              <a:t>non-sistemică</a:t>
            </a:r>
            <a:r>
              <a:rPr lang="en-US"/>
              <a:t>. </a:t>
            </a:r>
            <a:endParaRPr lang="ro-RO"/>
          </a:p>
          <a:p>
            <a:pPr marL="0" lvl="0" indent="0">
              <a:buNone/>
            </a:pPr>
            <a:r>
              <a:rPr lang="en-US"/>
              <a:t>Primul folosește software sau instrumente specifice pentru implementare, în timp ce al doilea </a:t>
            </a:r>
            <a:r>
              <a:rPr lang="en-US" b="1">
                <a:solidFill>
                  <a:srgbClr val="0070C0"/>
                </a:solidFill>
              </a:rPr>
              <a:t>nu</a:t>
            </a:r>
            <a:r>
              <a:rPr lang="en-US"/>
              <a:t>.</a:t>
            </a:r>
            <a:endParaRPr lang="ro-RO"/>
          </a:p>
          <a:p>
            <a:pPr marL="0" lvl="0" indent="0">
              <a:buNone/>
            </a:pPr>
            <a:r>
              <a:rPr lang="en-US"/>
              <a:t>Alegerea dintre cele două tipuri depinde de natura procesului de afaceri și de resursele de care dispune organizația.</a:t>
            </a:r>
            <a:r>
              <a:rPr lang="ro-RO"/>
              <a:t>                            </a:t>
            </a:r>
            <a:r>
              <a:rPr lang="en-US"/>
              <a:t>Totuși, scopul rămâne același – de a pune în practică fluxul de lucru conceput în etapa anterioară.</a:t>
            </a:r>
            <a:endParaRPr lang="ro-RO"/>
          </a:p>
        </p:txBody>
      </p:sp>
      <p:sp>
        <p:nvSpPr>
          <p:cNvPr id="3" name="Footer Placeholder 3">
            <a:extLst>
              <a:ext uri="{FF2B5EF4-FFF2-40B4-BE49-F238E27FC236}">
                <a16:creationId xmlns:a16="http://schemas.microsoft.com/office/drawing/2014/main" id="{69FBA289-3FA5-9918-11B8-375E62A639C3}"/>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5B492007-A32F-D4B6-7185-D9DE8099FA17}"/>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CDDF9A8-B6F3-44CA-B757-21E4FCB4D69D}" type="slidenum">
              <a:rPr lang="en-US" sz="1200" b="0" i="0" u="none" strike="noStrike" kern="1200" cap="none" spc="0" baseline="0">
                <a:solidFill>
                  <a:srgbClr val="898989"/>
                </a:solidFill>
                <a:uFillTx/>
                <a:latin typeface="Calibri"/>
              </a:rPr>
              <a:t>29</a:t>
            </a:fld>
            <a:endParaRPr lang="en-US" sz="1200" b="0" i="0" u="none" strike="noStrike" kern="1200" cap="none" spc="0" baseline="0">
              <a:solidFill>
                <a:srgbClr val="898989"/>
              </a:solidFill>
              <a:uFillTx/>
              <a:latin typeface="Calibri"/>
            </a:endParaRPr>
          </a:p>
        </p:txBody>
      </p:sp>
      <p:pic>
        <p:nvPicPr>
          <p:cNvPr id="5" name="Picture 5">
            <a:extLst>
              <a:ext uri="{FF2B5EF4-FFF2-40B4-BE49-F238E27FC236}">
                <a16:creationId xmlns:a16="http://schemas.microsoft.com/office/drawing/2014/main" id="{76FF6BAD-427A-0096-EEDE-83E9327C6F50}"/>
              </a:ext>
            </a:extLst>
          </p:cNvPr>
          <p:cNvPicPr>
            <a:picLocks noChangeAspect="1"/>
          </p:cNvPicPr>
          <p:nvPr/>
        </p:nvPicPr>
        <p:blipFill>
          <a:blip r:embed="rId2"/>
          <a:stretch>
            <a:fillRect/>
          </a:stretch>
        </p:blipFill>
        <p:spPr>
          <a:xfrm>
            <a:off x="5867339" y="191950"/>
            <a:ext cx="4397962" cy="978179"/>
          </a:xfrm>
          <a:prstGeom prst="rect">
            <a:avLst/>
          </a:prstGeom>
          <a:noFill/>
          <a:ln cap="flat">
            <a:noFill/>
          </a:ln>
        </p:spPr>
      </p:pic>
      <p:sp>
        <p:nvSpPr>
          <p:cNvPr id="6" name="Footer Placeholder 5">
            <a:extLst>
              <a:ext uri="{FF2B5EF4-FFF2-40B4-BE49-F238E27FC236}">
                <a16:creationId xmlns:a16="http://schemas.microsoft.com/office/drawing/2014/main" id="{AE8ABD3C-6A94-60BC-2076-49129CC12DBA}"/>
              </a:ext>
            </a:extLst>
          </p:cNvPr>
          <p:cNvSpPr>
            <a:spLocks noGrp="1"/>
          </p:cNvSpPr>
          <p:nvPr>
            <p:ph type="ftr" sz="quarter" idx="11"/>
          </p:nvPr>
        </p:nvSpPr>
        <p:spPr/>
        <p:txBody>
          <a:bodyPr/>
          <a:lstStyle/>
          <a:p>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E10BD-4AC5-4BAD-86A9-01F93BA0A6A9}"/>
              </a:ext>
            </a:extLst>
          </p:cNvPr>
          <p:cNvSpPr>
            <a:spLocks noGrp="1"/>
          </p:cNvSpPr>
          <p:nvPr>
            <p:ph idx="1"/>
          </p:nvPr>
        </p:nvSpPr>
        <p:spPr>
          <a:xfrm>
            <a:off x="457199" y="265176"/>
            <a:ext cx="11119449" cy="5998464"/>
          </a:xfrm>
        </p:spPr>
        <p:txBody>
          <a:bodyPr>
            <a:normAutofit fontScale="92500" lnSpcReduction="10000"/>
          </a:bodyPr>
          <a:lstStyle/>
          <a:p>
            <a:r>
              <a:rPr lang="ro-RO" sz="3900" b="1" dirty="0">
                <a:solidFill>
                  <a:srgbClr val="0070C0"/>
                </a:solidFill>
              </a:rPr>
              <a:t>Afacere?</a:t>
            </a:r>
          </a:p>
          <a:p>
            <a:r>
              <a:rPr lang="ro-RO" sz="3200" dirty="0"/>
              <a:t>Nuțiunea</a:t>
            </a:r>
            <a:r>
              <a:rPr lang="en-US" sz="3200" dirty="0"/>
              <a:t> de </a:t>
            </a:r>
            <a:r>
              <a:rPr lang="en-US" sz="3200" dirty="0" err="1"/>
              <a:t>afaceri</a:t>
            </a:r>
            <a:r>
              <a:rPr lang="en-US" sz="3200" dirty="0"/>
              <a:t> se </a:t>
            </a:r>
            <a:r>
              <a:rPr lang="en-US" sz="3200" dirty="0" err="1"/>
              <a:t>referă</a:t>
            </a:r>
            <a:r>
              <a:rPr lang="en-US" sz="3200" dirty="0"/>
              <a:t> la </a:t>
            </a:r>
            <a:r>
              <a:rPr lang="en-US" sz="3200" b="1" dirty="0">
                <a:solidFill>
                  <a:srgbClr val="00B050"/>
                </a:solidFill>
              </a:rPr>
              <a:t>o </a:t>
            </a:r>
            <a:r>
              <a:rPr lang="en-US" sz="3200" b="1" dirty="0" err="1">
                <a:solidFill>
                  <a:srgbClr val="00B050"/>
                </a:solidFill>
              </a:rPr>
              <a:t>organizație</a:t>
            </a:r>
            <a:r>
              <a:rPr lang="en-US" sz="3200" b="1" dirty="0">
                <a:solidFill>
                  <a:srgbClr val="00B050"/>
                </a:solidFill>
              </a:rPr>
              <a:t> </a:t>
            </a:r>
            <a:r>
              <a:rPr lang="en-US" sz="3200" b="1" dirty="0" err="1">
                <a:solidFill>
                  <a:srgbClr val="00B050"/>
                </a:solidFill>
              </a:rPr>
              <a:t>sau</a:t>
            </a:r>
            <a:r>
              <a:rPr lang="en-US" sz="3200" b="1" dirty="0">
                <a:solidFill>
                  <a:srgbClr val="00B050"/>
                </a:solidFill>
              </a:rPr>
              <a:t> o </a:t>
            </a:r>
            <a:r>
              <a:rPr lang="en-US" sz="3200" b="1" dirty="0" err="1">
                <a:solidFill>
                  <a:srgbClr val="00B050"/>
                </a:solidFill>
              </a:rPr>
              <a:t>entitate</a:t>
            </a:r>
            <a:r>
              <a:rPr lang="en-US" sz="3200" b="1" dirty="0">
                <a:solidFill>
                  <a:srgbClr val="00B050"/>
                </a:solidFill>
              </a:rPr>
              <a:t> </a:t>
            </a:r>
            <a:r>
              <a:rPr lang="en-US" sz="3200" b="1" dirty="0" err="1">
                <a:solidFill>
                  <a:srgbClr val="00B050"/>
                </a:solidFill>
              </a:rPr>
              <a:t>întreprinzătoare</a:t>
            </a:r>
            <a:r>
              <a:rPr lang="en-US" sz="3200" dirty="0"/>
              <a:t> </a:t>
            </a:r>
            <a:r>
              <a:rPr lang="en-US" sz="3200" b="1" dirty="0" err="1">
                <a:solidFill>
                  <a:srgbClr val="0070C0"/>
                </a:solidFill>
              </a:rPr>
              <a:t>angajată</a:t>
            </a:r>
            <a:r>
              <a:rPr lang="en-US" sz="3200" b="1" dirty="0">
                <a:solidFill>
                  <a:srgbClr val="0070C0"/>
                </a:solidFill>
              </a:rPr>
              <a:t> </a:t>
            </a:r>
            <a:r>
              <a:rPr lang="en-US" sz="3200" b="1" dirty="0" err="1">
                <a:solidFill>
                  <a:srgbClr val="0070C0"/>
                </a:solidFill>
              </a:rPr>
              <a:t>în</a:t>
            </a:r>
            <a:r>
              <a:rPr lang="en-US" sz="3200" b="1" dirty="0">
                <a:solidFill>
                  <a:srgbClr val="0070C0"/>
                </a:solidFill>
              </a:rPr>
              <a:t> </a:t>
            </a:r>
            <a:r>
              <a:rPr lang="en-US" sz="3200" b="1" dirty="0" err="1">
                <a:solidFill>
                  <a:srgbClr val="0070C0"/>
                </a:solidFill>
              </a:rPr>
              <a:t>activități</a:t>
            </a:r>
            <a:r>
              <a:rPr lang="en-US" sz="3200" b="1" dirty="0">
                <a:solidFill>
                  <a:srgbClr val="0070C0"/>
                </a:solidFill>
              </a:rPr>
              <a:t> </a:t>
            </a:r>
            <a:r>
              <a:rPr lang="en-US" sz="3200" b="1" dirty="0" err="1">
                <a:solidFill>
                  <a:schemeClr val="accent2">
                    <a:lumMod val="50000"/>
                  </a:schemeClr>
                </a:solidFill>
              </a:rPr>
              <a:t>comerciale</a:t>
            </a:r>
            <a:r>
              <a:rPr lang="en-US" sz="3200" b="1" dirty="0">
                <a:solidFill>
                  <a:schemeClr val="accent2">
                    <a:lumMod val="50000"/>
                  </a:schemeClr>
                </a:solidFill>
              </a:rPr>
              <a:t>, </a:t>
            </a:r>
            <a:r>
              <a:rPr lang="en-US" sz="3200" b="1" dirty="0" err="1">
                <a:solidFill>
                  <a:schemeClr val="accent2">
                    <a:lumMod val="50000"/>
                  </a:schemeClr>
                </a:solidFill>
              </a:rPr>
              <a:t>industriale</a:t>
            </a:r>
            <a:r>
              <a:rPr lang="en-US" sz="3200" b="1" dirty="0">
                <a:solidFill>
                  <a:schemeClr val="accent2">
                    <a:lumMod val="50000"/>
                  </a:schemeClr>
                </a:solidFill>
              </a:rPr>
              <a:t> </a:t>
            </a:r>
            <a:r>
              <a:rPr lang="en-US" sz="3200" b="1" dirty="0" err="1">
                <a:solidFill>
                  <a:schemeClr val="accent2">
                    <a:lumMod val="50000"/>
                  </a:schemeClr>
                </a:solidFill>
              </a:rPr>
              <a:t>sau</a:t>
            </a:r>
            <a:r>
              <a:rPr lang="en-US" sz="3200" b="1" dirty="0">
                <a:solidFill>
                  <a:schemeClr val="accent2">
                    <a:lumMod val="50000"/>
                  </a:schemeClr>
                </a:solidFill>
              </a:rPr>
              <a:t> </a:t>
            </a:r>
            <a:r>
              <a:rPr lang="en-US" sz="3200" b="1" dirty="0" err="1">
                <a:solidFill>
                  <a:schemeClr val="accent2">
                    <a:lumMod val="50000"/>
                  </a:schemeClr>
                </a:solidFill>
              </a:rPr>
              <a:t>profesionale</a:t>
            </a:r>
            <a:r>
              <a:rPr lang="en-US" sz="3200" b="1" dirty="0">
                <a:solidFill>
                  <a:schemeClr val="accent2">
                    <a:lumMod val="50000"/>
                  </a:schemeClr>
                </a:solidFill>
              </a:rPr>
              <a:t>. </a:t>
            </a:r>
          </a:p>
          <a:p>
            <a:r>
              <a:rPr lang="en-US" sz="3200" b="1" i="1" dirty="0" err="1"/>
              <a:t>Scopul</a:t>
            </a:r>
            <a:r>
              <a:rPr lang="en-US" sz="3200" b="1" i="1" dirty="0"/>
              <a:t> </a:t>
            </a:r>
            <a:r>
              <a:rPr lang="en-US" sz="3200" b="1" i="1" dirty="0" err="1"/>
              <a:t>unei</a:t>
            </a:r>
            <a:r>
              <a:rPr lang="en-US" sz="3200" b="1" i="1" dirty="0"/>
              <a:t> </a:t>
            </a:r>
            <a:r>
              <a:rPr lang="en-US" sz="3200" b="1" i="1" dirty="0" err="1"/>
              <a:t>afaceri</a:t>
            </a:r>
            <a:r>
              <a:rPr lang="en-US" sz="3200" b="1" i="1" dirty="0"/>
              <a:t> </a:t>
            </a:r>
            <a:r>
              <a:rPr lang="en-US" sz="3200" dirty="0" err="1"/>
              <a:t>este</a:t>
            </a:r>
            <a:r>
              <a:rPr lang="en-US" sz="3200" dirty="0"/>
              <a:t> de a </a:t>
            </a:r>
            <a:r>
              <a:rPr lang="en-US" sz="3200" dirty="0" err="1"/>
              <a:t>organiza</a:t>
            </a:r>
            <a:r>
              <a:rPr lang="en-US" sz="3200" dirty="0"/>
              <a:t> un </a:t>
            </a:r>
            <a:r>
              <a:rPr lang="en-US" sz="3200" dirty="0" err="1"/>
              <a:t>fel</a:t>
            </a:r>
            <a:r>
              <a:rPr lang="en-US" sz="3200" dirty="0"/>
              <a:t> de </a:t>
            </a:r>
            <a:r>
              <a:rPr lang="en-US" sz="3200" dirty="0" err="1"/>
              <a:t>producție</a:t>
            </a:r>
            <a:r>
              <a:rPr lang="en-US" sz="3200" dirty="0"/>
              <a:t> </a:t>
            </a:r>
            <a:r>
              <a:rPr lang="en-US" sz="3200" dirty="0" err="1"/>
              <a:t>economică</a:t>
            </a:r>
            <a:r>
              <a:rPr lang="en-US" sz="3200" dirty="0"/>
              <a:t> de </a:t>
            </a:r>
            <a:r>
              <a:rPr lang="en-US" sz="3200" dirty="0" err="1"/>
              <a:t>bunuri</a:t>
            </a:r>
            <a:r>
              <a:rPr lang="en-US" sz="3200" dirty="0"/>
              <a:t> </a:t>
            </a:r>
            <a:r>
              <a:rPr lang="ro-RO" sz="3200" dirty="0"/>
              <a:t>și/</a:t>
            </a:r>
            <a:r>
              <a:rPr lang="en-US" sz="3200" dirty="0" err="1"/>
              <a:t>sau</a:t>
            </a:r>
            <a:r>
              <a:rPr lang="en-US" sz="3200" dirty="0"/>
              <a:t> </a:t>
            </a:r>
            <a:r>
              <a:rPr lang="en-US" sz="3200" dirty="0" err="1"/>
              <a:t>servicii</a:t>
            </a:r>
            <a:r>
              <a:rPr lang="en-US" sz="3200" dirty="0"/>
              <a:t>. </a:t>
            </a:r>
          </a:p>
          <a:p>
            <a:r>
              <a:rPr lang="en-US" sz="3200" dirty="0" err="1"/>
              <a:t>Afacerile</a:t>
            </a:r>
            <a:r>
              <a:rPr lang="en-US" sz="3200" dirty="0"/>
              <a:t> pot fi </a:t>
            </a:r>
            <a:r>
              <a:rPr lang="en-US" sz="3200" dirty="0" err="1"/>
              <a:t>entități</a:t>
            </a:r>
            <a:r>
              <a:rPr lang="en-US" sz="3200" dirty="0"/>
              <a:t> cu </a:t>
            </a:r>
            <a:r>
              <a:rPr lang="en-US" sz="3200" b="1" i="1" dirty="0"/>
              <a:t>scop</a:t>
            </a:r>
            <a:r>
              <a:rPr lang="ro-RO" sz="3200" b="1" i="1" dirty="0"/>
              <a:t> de</a:t>
            </a:r>
            <a:r>
              <a:rPr lang="en-US" sz="3200" b="1" i="1" dirty="0"/>
              <a:t> profit </a:t>
            </a:r>
            <a:r>
              <a:rPr lang="en-US" sz="3200" b="1" i="1" dirty="0" err="1"/>
              <a:t>sau</a:t>
            </a:r>
            <a:r>
              <a:rPr lang="en-US" sz="3200" b="1" i="1" dirty="0"/>
              <a:t> </a:t>
            </a:r>
            <a:r>
              <a:rPr lang="en-US" sz="3200" b="1" i="1" dirty="0" err="1">
                <a:solidFill>
                  <a:schemeClr val="accent5">
                    <a:lumMod val="75000"/>
                  </a:schemeClr>
                </a:solidFill>
              </a:rPr>
              <a:t>organizații</a:t>
            </a:r>
            <a:r>
              <a:rPr lang="en-US" sz="3200" b="1" i="1" dirty="0">
                <a:solidFill>
                  <a:schemeClr val="accent5">
                    <a:lumMod val="75000"/>
                  </a:schemeClr>
                </a:solidFill>
              </a:rPr>
              <a:t> non-profit </a:t>
            </a:r>
            <a:r>
              <a:rPr lang="en-US" sz="3200" dirty="0" err="1">
                <a:solidFill>
                  <a:schemeClr val="accent5">
                    <a:lumMod val="75000"/>
                  </a:schemeClr>
                </a:solidFill>
              </a:rPr>
              <a:t>ce</a:t>
            </a:r>
            <a:r>
              <a:rPr lang="en-US" sz="3200" dirty="0">
                <a:solidFill>
                  <a:schemeClr val="accent5">
                    <a:lumMod val="75000"/>
                  </a:schemeClr>
                </a:solidFill>
              </a:rPr>
              <a:t> </a:t>
            </a:r>
            <a:r>
              <a:rPr lang="en-US" sz="3200" dirty="0" err="1">
                <a:solidFill>
                  <a:schemeClr val="accent5">
                    <a:lumMod val="75000"/>
                  </a:schemeClr>
                </a:solidFill>
              </a:rPr>
              <a:t>îndeplinesc</a:t>
            </a:r>
            <a:r>
              <a:rPr lang="en-US" sz="3200" dirty="0">
                <a:solidFill>
                  <a:schemeClr val="accent5">
                    <a:lumMod val="75000"/>
                  </a:schemeClr>
                </a:solidFill>
              </a:rPr>
              <a:t> o </a:t>
            </a:r>
            <a:r>
              <a:rPr lang="en-US" sz="3200" dirty="0" err="1">
                <a:solidFill>
                  <a:schemeClr val="accent5">
                    <a:lumMod val="75000"/>
                  </a:schemeClr>
                </a:solidFill>
              </a:rPr>
              <a:t>misiune</a:t>
            </a:r>
            <a:r>
              <a:rPr lang="en-US" sz="3200" dirty="0">
                <a:solidFill>
                  <a:schemeClr val="accent5">
                    <a:lumMod val="75000"/>
                  </a:schemeClr>
                </a:solidFill>
              </a:rPr>
              <a:t> </a:t>
            </a:r>
            <a:r>
              <a:rPr lang="en-US" sz="3200" dirty="0" err="1">
                <a:solidFill>
                  <a:schemeClr val="accent5">
                    <a:lumMod val="75000"/>
                  </a:schemeClr>
                </a:solidFill>
              </a:rPr>
              <a:t>caritabilă</a:t>
            </a:r>
            <a:r>
              <a:rPr lang="en-US" sz="3200" dirty="0">
                <a:solidFill>
                  <a:schemeClr val="accent5">
                    <a:lumMod val="75000"/>
                  </a:schemeClr>
                </a:solidFill>
              </a:rPr>
              <a:t> </a:t>
            </a:r>
            <a:r>
              <a:rPr lang="en-US" sz="3200" dirty="0" err="1">
                <a:solidFill>
                  <a:schemeClr val="accent5">
                    <a:lumMod val="75000"/>
                  </a:schemeClr>
                </a:solidFill>
              </a:rPr>
              <a:t>sau</a:t>
            </a:r>
            <a:r>
              <a:rPr lang="en-US" sz="3200" dirty="0">
                <a:solidFill>
                  <a:schemeClr val="accent5">
                    <a:lumMod val="75000"/>
                  </a:schemeClr>
                </a:solidFill>
              </a:rPr>
              <a:t> </a:t>
            </a:r>
            <a:r>
              <a:rPr lang="en-US" sz="3200" dirty="0" err="1">
                <a:solidFill>
                  <a:schemeClr val="accent5">
                    <a:lumMod val="75000"/>
                  </a:schemeClr>
                </a:solidFill>
              </a:rPr>
              <a:t>promovează</a:t>
            </a:r>
            <a:r>
              <a:rPr lang="en-US" sz="3200" dirty="0">
                <a:solidFill>
                  <a:schemeClr val="accent5">
                    <a:lumMod val="75000"/>
                  </a:schemeClr>
                </a:solidFill>
              </a:rPr>
              <a:t> o </a:t>
            </a:r>
            <a:r>
              <a:rPr lang="en-US" sz="3200" dirty="0" err="1">
                <a:solidFill>
                  <a:schemeClr val="accent5">
                    <a:lumMod val="75000"/>
                  </a:schemeClr>
                </a:solidFill>
              </a:rPr>
              <a:t>cauză</a:t>
            </a:r>
            <a:r>
              <a:rPr lang="en-US" sz="3200" dirty="0">
                <a:solidFill>
                  <a:schemeClr val="accent5">
                    <a:lumMod val="75000"/>
                  </a:schemeClr>
                </a:solidFill>
              </a:rPr>
              <a:t> </a:t>
            </a:r>
            <a:r>
              <a:rPr lang="en-US" sz="3200" dirty="0" err="1">
                <a:solidFill>
                  <a:schemeClr val="accent5">
                    <a:lumMod val="75000"/>
                  </a:schemeClr>
                </a:solidFill>
              </a:rPr>
              <a:t>socială</a:t>
            </a:r>
            <a:r>
              <a:rPr lang="en-US" sz="3200" dirty="0"/>
              <a:t>.</a:t>
            </a:r>
          </a:p>
          <a:p>
            <a:r>
              <a:rPr lang="en-US" sz="3200" dirty="0"/>
              <a:t> </a:t>
            </a:r>
            <a:r>
              <a:rPr lang="en-US" sz="3200" dirty="0" err="1"/>
              <a:t>Afacerile</a:t>
            </a:r>
            <a:r>
              <a:rPr lang="en-US" sz="3200" dirty="0"/>
              <a:t> </a:t>
            </a:r>
            <a:r>
              <a:rPr lang="en-US" sz="3200" b="1" i="1" dirty="0" err="1"/>
              <a:t>variază</a:t>
            </a:r>
            <a:r>
              <a:rPr lang="en-US" sz="3200" b="1" i="1" dirty="0"/>
              <a:t> ca </a:t>
            </a:r>
            <a:r>
              <a:rPr lang="en-US" sz="3200" b="1" i="1" dirty="0" err="1"/>
              <a:t>amploare</a:t>
            </a:r>
            <a:r>
              <a:rPr lang="en-US" sz="3200" dirty="0"/>
              <a:t> de la </a:t>
            </a:r>
            <a:r>
              <a:rPr lang="en-US" sz="3200" b="1" i="1" dirty="0" err="1">
                <a:solidFill>
                  <a:srgbClr val="00B050"/>
                </a:solidFill>
              </a:rPr>
              <a:t>întreprinderi</a:t>
            </a:r>
            <a:r>
              <a:rPr lang="en-US" sz="3200" b="1" i="1" dirty="0">
                <a:solidFill>
                  <a:srgbClr val="00B050"/>
                </a:solidFill>
              </a:rPr>
              <a:t> </a:t>
            </a:r>
            <a:r>
              <a:rPr lang="en-US" sz="3200" dirty="0" err="1"/>
              <a:t>individuale</a:t>
            </a:r>
            <a:r>
              <a:rPr lang="en-US" sz="3200" dirty="0"/>
              <a:t> la </a:t>
            </a:r>
            <a:r>
              <a:rPr lang="en-US" sz="3200" dirty="0" err="1"/>
              <a:t>corporații</a:t>
            </a:r>
            <a:r>
              <a:rPr lang="en-US" sz="3200" dirty="0"/>
              <a:t> </a:t>
            </a:r>
            <a:r>
              <a:rPr lang="en-US" sz="3200" dirty="0" err="1"/>
              <a:t>mari</a:t>
            </a:r>
            <a:r>
              <a:rPr lang="en-US" sz="3200" dirty="0"/>
              <a:t> </a:t>
            </a:r>
            <a:r>
              <a:rPr lang="en-US" sz="3200" dirty="0" err="1"/>
              <a:t>internaționale</a:t>
            </a:r>
            <a:r>
              <a:rPr lang="en-US" sz="3200" dirty="0"/>
              <a:t>.</a:t>
            </a:r>
          </a:p>
          <a:p>
            <a:r>
              <a:rPr lang="en-US" sz="3200" dirty="0" err="1"/>
              <a:t>Termenul</a:t>
            </a:r>
            <a:r>
              <a:rPr lang="en-US" sz="3200" dirty="0"/>
              <a:t> de </a:t>
            </a:r>
            <a:r>
              <a:rPr lang="en-US" sz="3200" dirty="0" err="1"/>
              <a:t>afaceri</a:t>
            </a:r>
            <a:r>
              <a:rPr lang="en-US" sz="3200" dirty="0"/>
              <a:t> se </a:t>
            </a:r>
            <a:r>
              <a:rPr lang="en-US" sz="3200" dirty="0" err="1"/>
              <a:t>referă</a:t>
            </a:r>
            <a:r>
              <a:rPr lang="en-US" sz="3200" dirty="0"/>
              <a:t>, de </a:t>
            </a:r>
            <a:r>
              <a:rPr lang="en-US" sz="3200" dirty="0" err="1"/>
              <a:t>asemenea</a:t>
            </a:r>
            <a:r>
              <a:rPr lang="en-US" sz="3200" dirty="0"/>
              <a:t>, la </a:t>
            </a:r>
            <a:r>
              <a:rPr lang="en-US" sz="3200" b="1" i="1" dirty="0" err="1">
                <a:solidFill>
                  <a:schemeClr val="accent5">
                    <a:lumMod val="75000"/>
                  </a:schemeClr>
                </a:solidFill>
              </a:rPr>
              <a:t>eforturile</a:t>
            </a:r>
            <a:r>
              <a:rPr lang="en-US" sz="3200" b="1" i="1" dirty="0">
                <a:solidFill>
                  <a:schemeClr val="accent5">
                    <a:lumMod val="75000"/>
                  </a:schemeClr>
                </a:solidFill>
              </a:rPr>
              <a:t> </a:t>
            </a:r>
            <a:r>
              <a:rPr lang="en-US" sz="3200" b="1" i="1" dirty="0" err="1">
                <a:solidFill>
                  <a:schemeClr val="accent5">
                    <a:lumMod val="75000"/>
                  </a:schemeClr>
                </a:solidFill>
              </a:rPr>
              <a:t>și</a:t>
            </a:r>
            <a:r>
              <a:rPr lang="en-US" sz="3200" b="1" i="1" dirty="0">
                <a:solidFill>
                  <a:schemeClr val="accent5">
                    <a:lumMod val="75000"/>
                  </a:schemeClr>
                </a:solidFill>
              </a:rPr>
              <a:t> </a:t>
            </a:r>
            <a:r>
              <a:rPr lang="en-US" sz="3200" b="1" i="1" dirty="0" err="1">
                <a:solidFill>
                  <a:schemeClr val="accent5">
                    <a:lumMod val="75000"/>
                  </a:schemeClr>
                </a:solidFill>
              </a:rPr>
              <a:t>activitățile</a:t>
            </a:r>
            <a:r>
              <a:rPr lang="en-US" sz="3200" b="1" i="1" dirty="0">
                <a:solidFill>
                  <a:schemeClr val="accent5">
                    <a:lumMod val="75000"/>
                  </a:schemeClr>
                </a:solidFill>
              </a:rPr>
              <a:t> </a:t>
            </a:r>
            <a:r>
              <a:rPr lang="en-US" sz="3200" b="1" i="1" dirty="0" err="1">
                <a:solidFill>
                  <a:schemeClr val="accent5">
                    <a:lumMod val="75000"/>
                  </a:schemeClr>
                </a:solidFill>
              </a:rPr>
              <a:t>personale</a:t>
            </a:r>
            <a:r>
              <a:rPr lang="en-US" sz="3200" dirty="0"/>
              <a:t> </a:t>
            </a:r>
            <a:r>
              <a:rPr lang="en-US" sz="3200" dirty="0" err="1"/>
              <a:t>pentru</a:t>
            </a:r>
            <a:r>
              <a:rPr lang="en-US" sz="3200" dirty="0"/>
              <a:t> a produce </a:t>
            </a:r>
            <a:r>
              <a:rPr lang="en-US" sz="3200" dirty="0" err="1"/>
              <a:t>și</a:t>
            </a:r>
            <a:r>
              <a:rPr lang="en-US" sz="3200" dirty="0"/>
              <a:t> </a:t>
            </a:r>
            <a:r>
              <a:rPr lang="en-US" sz="3200" dirty="0" err="1"/>
              <a:t>vinde</a:t>
            </a:r>
            <a:r>
              <a:rPr lang="en-US" sz="3200" dirty="0"/>
              <a:t> </a:t>
            </a:r>
            <a:r>
              <a:rPr lang="en-US" sz="3200" dirty="0" err="1"/>
              <a:t>bunuri</a:t>
            </a:r>
            <a:r>
              <a:rPr lang="en-US" sz="3200" dirty="0"/>
              <a:t> </a:t>
            </a:r>
            <a:r>
              <a:rPr lang="en-US" sz="3200" dirty="0" err="1"/>
              <a:t>și</a:t>
            </a:r>
            <a:r>
              <a:rPr lang="en-US" sz="3200" dirty="0"/>
              <a:t> </a:t>
            </a:r>
            <a:r>
              <a:rPr lang="en-US" sz="3200" dirty="0" err="1"/>
              <a:t>servicii</a:t>
            </a:r>
            <a:r>
              <a:rPr lang="en-US" sz="3200" dirty="0"/>
              <a:t> </a:t>
            </a:r>
            <a:r>
              <a:rPr lang="en-US" sz="3200" dirty="0" err="1"/>
              <a:t>pentru</a:t>
            </a:r>
            <a:r>
              <a:rPr lang="en-US" sz="3200" dirty="0"/>
              <a:t> profit.</a:t>
            </a:r>
          </a:p>
        </p:txBody>
      </p:sp>
      <p:sp>
        <p:nvSpPr>
          <p:cNvPr id="2" name="Footer Placeholder 1">
            <a:extLst>
              <a:ext uri="{FF2B5EF4-FFF2-40B4-BE49-F238E27FC236}">
                <a16:creationId xmlns:a16="http://schemas.microsoft.com/office/drawing/2014/main" id="{A5EF98BF-4A16-8D87-F445-1D4222F1D0CE}"/>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250406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5F63E8B-BAB4-41B8-8819-172A22EE8D89}"/>
              </a:ext>
            </a:extLst>
          </p:cNvPr>
          <p:cNvSpPr txBox="1">
            <a:spLocks noGrp="1"/>
          </p:cNvSpPr>
          <p:nvPr>
            <p:ph idx="1"/>
          </p:nvPr>
        </p:nvSpPr>
        <p:spPr>
          <a:xfrm>
            <a:off x="838203" y="565263"/>
            <a:ext cx="10708181" cy="5611700"/>
          </a:xfrm>
        </p:spPr>
        <p:txBody>
          <a:bodyPr/>
          <a:lstStyle/>
          <a:p>
            <a:pPr marL="0" lvl="0" indent="0">
              <a:buNone/>
            </a:pPr>
            <a:r>
              <a:rPr lang="en-US" b="1" i="1">
                <a:solidFill>
                  <a:srgbClr val="0070C0"/>
                </a:solidFill>
              </a:rPr>
              <a:t>5. Monitorizarea procesului</a:t>
            </a:r>
            <a:endParaRPr lang="ro-RO" b="1" i="1">
              <a:solidFill>
                <a:srgbClr val="0070C0"/>
              </a:solidFill>
            </a:endParaRPr>
          </a:p>
          <a:p>
            <a:pPr marL="0" lvl="0" indent="0">
              <a:buNone/>
            </a:pPr>
            <a:endParaRPr lang="ro-RO" b="1" i="1">
              <a:solidFill>
                <a:srgbClr val="0070C0"/>
              </a:solidFill>
            </a:endParaRPr>
          </a:p>
          <a:p>
            <a:pPr lvl="0"/>
            <a:r>
              <a:rPr lang="en-US"/>
              <a:t>În această etapă, </a:t>
            </a:r>
            <a:r>
              <a:rPr lang="ro-RO"/>
              <a:t>Indicatorii de performanță (</a:t>
            </a:r>
            <a:r>
              <a:rPr lang="en-US"/>
              <a:t>KPI</a:t>
            </a:r>
            <a:r>
              <a:rPr lang="ro-RO"/>
              <a:t>) </a:t>
            </a:r>
            <a:r>
              <a:rPr lang="en-US"/>
              <a:t> identificat</a:t>
            </a:r>
            <a:r>
              <a:rPr lang="ro-RO"/>
              <a:t>i</a:t>
            </a:r>
            <a:r>
              <a:rPr lang="en-US"/>
              <a:t> anterior sunt monitoriza</a:t>
            </a:r>
            <a:r>
              <a:rPr lang="ro-RO"/>
              <a:t>ți</a:t>
            </a:r>
            <a:r>
              <a:rPr lang="en-US"/>
              <a:t> pentru </a:t>
            </a:r>
            <a:r>
              <a:rPr lang="en-US" b="1" i="1">
                <a:solidFill>
                  <a:srgbClr val="0070C0"/>
                </a:solidFill>
              </a:rPr>
              <a:t>a se asigura că procesul se aliniază cu obiectivele generale ale </a:t>
            </a:r>
            <a:r>
              <a:rPr lang="ro-RO" b="1" i="1">
                <a:solidFill>
                  <a:srgbClr val="0070C0"/>
                </a:solidFill>
              </a:rPr>
              <a:t>companiei</a:t>
            </a:r>
            <a:r>
              <a:rPr lang="en-US" b="1" i="1">
                <a:solidFill>
                  <a:srgbClr val="0070C0"/>
                </a:solidFill>
              </a:rPr>
              <a:t>. </a:t>
            </a:r>
            <a:endParaRPr lang="ro-RO" b="1" i="1">
              <a:solidFill>
                <a:srgbClr val="0070C0"/>
              </a:solidFill>
            </a:endParaRPr>
          </a:p>
          <a:p>
            <a:pPr lvl="0"/>
            <a:r>
              <a:rPr lang="en-US"/>
              <a:t>Aici</a:t>
            </a:r>
            <a:r>
              <a:rPr lang="ro-RO"/>
              <a:t> </a:t>
            </a:r>
            <a:r>
              <a:rPr lang="en-US"/>
              <a:t>ar fi</a:t>
            </a:r>
            <a:r>
              <a:rPr lang="ro-RO"/>
              <a:t>:</a:t>
            </a:r>
            <a:r>
              <a:rPr lang="en-US"/>
              <a:t>  urmărirea, măsurarea și controlul în </a:t>
            </a:r>
            <a:r>
              <a:rPr lang="en-US" b="1" i="1">
                <a:solidFill>
                  <a:srgbClr val="00B050"/>
                </a:solidFill>
              </a:rPr>
              <a:t>mod continuu</a:t>
            </a:r>
            <a:r>
              <a:rPr lang="en-US"/>
              <a:t>.</a:t>
            </a:r>
            <a:endParaRPr lang="ro-RO"/>
          </a:p>
          <a:p>
            <a:pPr lvl="0"/>
            <a:r>
              <a:rPr lang="en-US"/>
              <a:t>Unii KPI obișnuiți care sunt monitorizați includ </a:t>
            </a:r>
            <a:r>
              <a:rPr lang="en-US">
                <a:solidFill>
                  <a:srgbClr val="00B050"/>
                </a:solidFill>
              </a:rPr>
              <a:t>durata procesului</a:t>
            </a:r>
            <a:r>
              <a:rPr lang="en-US"/>
              <a:t>, </a:t>
            </a:r>
            <a:r>
              <a:rPr lang="en-US">
                <a:solidFill>
                  <a:srgbClr val="843C0C"/>
                </a:solidFill>
              </a:rPr>
              <a:t>costul procesului</a:t>
            </a:r>
            <a:r>
              <a:rPr lang="en-US"/>
              <a:t>, </a:t>
            </a:r>
            <a:r>
              <a:rPr lang="en-US">
                <a:solidFill>
                  <a:srgbClr val="0070C0"/>
                </a:solidFill>
              </a:rPr>
              <a:t>capacitatea sau cât de mult poate produce procesul </a:t>
            </a:r>
            <a:r>
              <a:rPr lang="en-US"/>
              <a:t>și </a:t>
            </a:r>
            <a:r>
              <a:rPr lang="en-US">
                <a:solidFill>
                  <a:srgbClr val="843C0C"/>
                </a:solidFill>
              </a:rPr>
              <a:t>erori sau probleme</a:t>
            </a:r>
            <a:r>
              <a:rPr lang="en-US"/>
              <a:t> care </a:t>
            </a:r>
            <a:r>
              <a:rPr lang="en-US">
                <a:solidFill>
                  <a:srgbClr val="C00000"/>
                </a:solidFill>
              </a:rPr>
              <a:t>afectează negativ satisfacția clienților</a:t>
            </a:r>
            <a:r>
              <a:rPr lang="en-US"/>
              <a:t>.</a:t>
            </a:r>
            <a:endParaRPr lang="ro-RO"/>
          </a:p>
          <a:p>
            <a:pPr lvl="0"/>
            <a:r>
              <a:rPr lang="en-US"/>
              <a:t>Informațiile obținute în timpul monitorizării procesului vă vor ajuta să evaluați dacă procesul are nevoie de modificări sau ajustări, iar procesul reproiectat îndeplinește scopurile și obiectivele.</a:t>
            </a:r>
          </a:p>
          <a:p>
            <a:pPr lvl="0"/>
            <a:endParaRPr lang="en-US"/>
          </a:p>
        </p:txBody>
      </p:sp>
      <p:sp>
        <p:nvSpPr>
          <p:cNvPr id="3" name="Footer Placeholder 3">
            <a:extLst>
              <a:ext uri="{FF2B5EF4-FFF2-40B4-BE49-F238E27FC236}">
                <a16:creationId xmlns:a16="http://schemas.microsoft.com/office/drawing/2014/main" id="{9C72F12F-013D-0BA0-3A99-F4CCD7C6C773}"/>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B8204F59-0D7C-574E-34A4-7401E05B3B8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A228AC-271D-494E-A720-AE6AE9B06664}" type="slidenum">
              <a:rPr lang="en-US" sz="1200" b="0" i="0" u="none" strike="noStrike" kern="1200" cap="none" spc="0" baseline="0">
                <a:solidFill>
                  <a:srgbClr val="898989"/>
                </a:solidFill>
                <a:uFillTx/>
                <a:latin typeface="Calibri"/>
              </a:rPr>
              <a:t>30</a:t>
            </a:fld>
            <a:endParaRPr lang="en-US" sz="1200" b="0" i="0" u="none" strike="noStrike" kern="1200" cap="none" spc="0" baseline="0">
              <a:solidFill>
                <a:srgbClr val="898989"/>
              </a:solidFill>
              <a:uFillTx/>
              <a:latin typeface="Calibri"/>
            </a:endParaRPr>
          </a:p>
        </p:txBody>
      </p:sp>
      <p:pic>
        <p:nvPicPr>
          <p:cNvPr id="5" name="Picture 5">
            <a:extLst>
              <a:ext uri="{FF2B5EF4-FFF2-40B4-BE49-F238E27FC236}">
                <a16:creationId xmlns:a16="http://schemas.microsoft.com/office/drawing/2014/main" id="{F33DD7FA-E765-E4C7-EEAA-02290F32DFBE}"/>
              </a:ext>
            </a:extLst>
          </p:cNvPr>
          <p:cNvPicPr>
            <a:picLocks noChangeAspect="1"/>
          </p:cNvPicPr>
          <p:nvPr/>
        </p:nvPicPr>
        <p:blipFill>
          <a:blip r:embed="rId2"/>
          <a:stretch>
            <a:fillRect/>
          </a:stretch>
        </p:blipFill>
        <p:spPr>
          <a:xfrm>
            <a:off x="6322426" y="136519"/>
            <a:ext cx="4100782" cy="1222013"/>
          </a:xfrm>
          <a:prstGeom prst="rect">
            <a:avLst/>
          </a:prstGeom>
          <a:noFill/>
          <a:ln cap="flat">
            <a:noFill/>
          </a:ln>
        </p:spPr>
      </p:pic>
      <p:sp>
        <p:nvSpPr>
          <p:cNvPr id="6" name="Footer Placeholder 5">
            <a:extLst>
              <a:ext uri="{FF2B5EF4-FFF2-40B4-BE49-F238E27FC236}">
                <a16:creationId xmlns:a16="http://schemas.microsoft.com/office/drawing/2014/main" id="{65580825-3EC5-C8F9-2AD7-81F114EC3083}"/>
              </a:ext>
            </a:extLst>
          </p:cNvPr>
          <p:cNvSpPr>
            <a:spLocks noGrp="1"/>
          </p:cNvSpPr>
          <p:nvPr>
            <p:ph type="ftr" sz="quarter" idx="11"/>
          </p:nvPr>
        </p:nvSpPr>
        <p:spPr/>
        <p:txBody>
          <a:bodyPr/>
          <a:lstStyle/>
          <a:p>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FF1F5C9-2CF3-EBA6-B945-FE5051E9DC97}"/>
              </a:ext>
            </a:extLst>
          </p:cNvPr>
          <p:cNvSpPr txBox="1">
            <a:spLocks noGrp="1"/>
          </p:cNvSpPr>
          <p:nvPr>
            <p:ph idx="1"/>
          </p:nvPr>
        </p:nvSpPr>
        <p:spPr>
          <a:xfrm>
            <a:off x="838203" y="1047399"/>
            <a:ext cx="10724805" cy="5129555"/>
          </a:xfrm>
        </p:spPr>
        <p:txBody>
          <a:bodyPr/>
          <a:lstStyle/>
          <a:p>
            <a:pPr lvl="0"/>
            <a:r>
              <a:rPr lang="en-US" b="1">
                <a:solidFill>
                  <a:srgbClr val="0070C0"/>
                </a:solidFill>
              </a:rPr>
              <a:t>6. Rafinarea procesului</a:t>
            </a:r>
            <a:endParaRPr lang="ro-RO" b="1">
              <a:solidFill>
                <a:srgbClr val="0070C0"/>
              </a:solidFill>
            </a:endParaRPr>
          </a:p>
          <a:p>
            <a:pPr lvl="0"/>
            <a:endParaRPr lang="ro-RO" b="1">
              <a:solidFill>
                <a:srgbClr val="0070C0"/>
              </a:solidFill>
            </a:endParaRPr>
          </a:p>
          <a:p>
            <a:pPr lvl="0"/>
            <a:r>
              <a:rPr lang="en-US"/>
              <a:t>În etapa de rafinare, se face efortul de a reduce decalajul dintre performanța actuală și procesul modelat cu modificări atent măsurate.</a:t>
            </a:r>
            <a:endParaRPr lang="ro-RO"/>
          </a:p>
          <a:p>
            <a:pPr lvl="0"/>
            <a:r>
              <a:rPr lang="ro-RO" b="1" i="1">
                <a:solidFill>
                  <a:srgbClr val="0070C0"/>
                </a:solidFill>
              </a:rPr>
              <a:t>Managementul Proceselor Busines</a:t>
            </a:r>
            <a:r>
              <a:rPr lang="en-US" b="1" i="1">
                <a:solidFill>
                  <a:srgbClr val="0070C0"/>
                </a:solidFill>
              </a:rPr>
              <a:t> </a:t>
            </a:r>
            <a:r>
              <a:rPr lang="en-US"/>
              <a:t>se bazează pe noțiunea de îmbunătățire continuă a procesului. </a:t>
            </a:r>
            <a:endParaRPr lang="ro-RO"/>
          </a:p>
          <a:p>
            <a:pPr lvl="0"/>
            <a:r>
              <a:rPr lang="en-US"/>
              <a:t>Ciclul</a:t>
            </a:r>
            <a:r>
              <a:rPr lang="ro-RO"/>
              <a:t> de managment</a:t>
            </a:r>
            <a:r>
              <a:rPr lang="en-US"/>
              <a:t> se repetă pe măsură ce organizația încearcă să sporească performanța și să stimuleze creșterea. </a:t>
            </a:r>
            <a:endParaRPr lang="ro-RO"/>
          </a:p>
          <a:p>
            <a:pPr lvl="0"/>
            <a:r>
              <a:rPr lang="en-US"/>
              <a:t>Iată un ghid în 5 pași pentru a crește eficiența procesului.</a:t>
            </a:r>
          </a:p>
        </p:txBody>
      </p:sp>
      <p:sp>
        <p:nvSpPr>
          <p:cNvPr id="3" name="Footer Placeholder 3">
            <a:extLst>
              <a:ext uri="{FF2B5EF4-FFF2-40B4-BE49-F238E27FC236}">
                <a16:creationId xmlns:a16="http://schemas.microsoft.com/office/drawing/2014/main" id="{9E644350-8961-9818-D149-32BE9E6F9B9B}"/>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502180B1-B46A-0521-1C81-ED2901A25A9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B21D93-7A30-4B0D-AAFE-F564BA57F8B5}" type="slidenum">
              <a:rPr lang="en-US" sz="1200" b="0" i="0" u="none" strike="noStrike" kern="1200" cap="none" spc="0" baseline="0">
                <a:solidFill>
                  <a:srgbClr val="898989"/>
                </a:solidFill>
                <a:uFillTx/>
                <a:latin typeface="Calibri"/>
              </a:rPr>
              <a:t>31</a:t>
            </a:fld>
            <a:endParaRPr lang="en-US" sz="1200" b="0" i="0" u="none" strike="noStrike" kern="1200" cap="none" spc="0" baseline="0">
              <a:solidFill>
                <a:srgbClr val="898989"/>
              </a:solidFill>
              <a:uFillTx/>
              <a:latin typeface="Calibri"/>
            </a:endParaRPr>
          </a:p>
        </p:txBody>
      </p:sp>
      <p:pic>
        <p:nvPicPr>
          <p:cNvPr id="5" name="Picture 5">
            <a:extLst>
              <a:ext uri="{FF2B5EF4-FFF2-40B4-BE49-F238E27FC236}">
                <a16:creationId xmlns:a16="http://schemas.microsoft.com/office/drawing/2014/main" id="{C87AA63A-5DAA-1604-EAF2-8D4AF2050DC1}"/>
              </a:ext>
            </a:extLst>
          </p:cNvPr>
          <p:cNvPicPr>
            <a:picLocks noChangeAspect="1"/>
          </p:cNvPicPr>
          <p:nvPr/>
        </p:nvPicPr>
        <p:blipFill>
          <a:blip r:embed="rId2"/>
          <a:stretch>
            <a:fillRect/>
          </a:stretch>
        </p:blipFill>
        <p:spPr>
          <a:xfrm>
            <a:off x="5860865" y="209196"/>
            <a:ext cx="4292641" cy="1450110"/>
          </a:xfrm>
          <a:prstGeom prst="rect">
            <a:avLst/>
          </a:prstGeom>
          <a:noFill/>
          <a:ln cap="flat">
            <a:noFill/>
          </a:ln>
        </p:spPr>
      </p:pic>
      <p:sp>
        <p:nvSpPr>
          <p:cNvPr id="6" name="Footer Placeholder 5">
            <a:extLst>
              <a:ext uri="{FF2B5EF4-FFF2-40B4-BE49-F238E27FC236}">
                <a16:creationId xmlns:a16="http://schemas.microsoft.com/office/drawing/2014/main" id="{E0725911-97EC-2140-256C-EDF6F7457225}"/>
              </a:ext>
            </a:extLst>
          </p:cNvPr>
          <p:cNvSpPr>
            <a:spLocks noGrp="1"/>
          </p:cNvSpPr>
          <p:nvPr>
            <p:ph type="ftr" sz="quarter" idx="11"/>
          </p:nvPr>
        </p:nvSpPr>
        <p:spPr/>
        <p:txBody>
          <a:bodyPr/>
          <a:lstStyle/>
          <a:p>
            <a:r>
              <a:rPr lang="en-US"/>
              <a:t>Modelarea proceselor de afacesre, Pavel CHIREV, lect. universitar, dr, inginer, titular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09F49-9178-CD24-CA1B-8D23D4812818}"/>
              </a:ext>
            </a:extLst>
          </p:cNvPr>
          <p:cNvSpPr txBox="1">
            <a:spLocks noGrp="1"/>
          </p:cNvSpPr>
          <p:nvPr>
            <p:ph idx="1"/>
          </p:nvPr>
        </p:nvSpPr>
        <p:spPr>
          <a:xfrm>
            <a:off x="838200" y="370936"/>
            <a:ext cx="10790208" cy="5806027"/>
          </a:xfrm>
        </p:spPr>
        <p:txBody>
          <a:bodyPr/>
          <a:lstStyle/>
          <a:p>
            <a:pPr lvl="0"/>
            <a:endParaRPr lang="ro-RO" sz="2600" dirty="0"/>
          </a:p>
          <a:p>
            <a:pPr lvl="0"/>
            <a:r>
              <a:rPr lang="ro-RO" sz="2800" b="1" dirty="0"/>
              <a:t>P</a:t>
            </a:r>
            <a:r>
              <a:rPr lang="en-US" sz="2800" b="1" dirty="0" err="1"/>
              <a:t>ași</a:t>
            </a:r>
            <a:r>
              <a:rPr lang="en-US" sz="2800" b="1" dirty="0"/>
              <a:t> </a:t>
            </a:r>
            <a:r>
              <a:rPr lang="en-US" sz="2800" b="1" dirty="0" err="1"/>
              <a:t>pentru</a:t>
            </a:r>
            <a:r>
              <a:rPr lang="en-US" sz="2800" b="1" dirty="0"/>
              <a:t> </a:t>
            </a:r>
            <a:r>
              <a:rPr lang="en-US" sz="2800" b="1" dirty="0" err="1"/>
              <a:t>creșterea</a:t>
            </a:r>
            <a:r>
              <a:rPr lang="en-US" sz="2800" b="1" dirty="0"/>
              <a:t> </a:t>
            </a:r>
            <a:r>
              <a:rPr lang="en-US" sz="2800" b="1" dirty="0" err="1"/>
              <a:t>eficienței</a:t>
            </a:r>
            <a:r>
              <a:rPr lang="en-US" sz="2800" b="1" dirty="0"/>
              <a:t> </a:t>
            </a:r>
            <a:r>
              <a:rPr lang="en-US" sz="2800" b="1" dirty="0" err="1"/>
              <a:t>proceselor</a:t>
            </a:r>
            <a:r>
              <a:rPr lang="en-US" sz="2800" b="1" dirty="0"/>
              <a:t> </a:t>
            </a:r>
            <a:r>
              <a:rPr lang="ro-RO" sz="2800" b="1" dirty="0"/>
              <a:t>de</a:t>
            </a:r>
            <a:r>
              <a:rPr lang="en-US" sz="2800" b="1" dirty="0"/>
              <a:t> </a:t>
            </a:r>
            <a:r>
              <a:rPr lang="en-US" sz="2800" b="1" dirty="0" err="1"/>
              <a:t>afacer</a:t>
            </a:r>
            <a:r>
              <a:rPr lang="ro-RO" sz="2800" b="1" dirty="0"/>
              <a:t>e a</a:t>
            </a:r>
            <a:r>
              <a:rPr lang="en-US" sz="2800" b="1" dirty="0"/>
              <a:t> </a:t>
            </a:r>
            <a:r>
              <a:rPr lang="en-US" sz="2800" b="1" dirty="0" err="1"/>
              <a:t>companiei</a:t>
            </a:r>
            <a:r>
              <a:rPr lang="en-US" sz="2800" b="1" dirty="0"/>
              <a:t> </a:t>
            </a:r>
            <a:endParaRPr lang="ro-RO" sz="2600" b="1" dirty="0"/>
          </a:p>
          <a:p>
            <a:pPr lvl="0"/>
            <a:r>
              <a:rPr lang="ro-RO" sz="2600" dirty="0"/>
              <a:t>Orișce </a:t>
            </a:r>
            <a:r>
              <a:rPr lang="en-US" sz="2400" b="1" dirty="0" err="1"/>
              <a:t>companie</a:t>
            </a:r>
            <a:r>
              <a:rPr lang="en-US" sz="2600" dirty="0"/>
              <a:t> </a:t>
            </a:r>
            <a:r>
              <a:rPr lang="ro-RO" sz="2600" dirty="0"/>
              <a:t>(Unitate economică)</a:t>
            </a:r>
            <a:r>
              <a:rPr lang="en-US" sz="2600" dirty="0"/>
              <a:t> </a:t>
            </a:r>
            <a:r>
              <a:rPr lang="en-US" sz="2600" dirty="0" err="1"/>
              <a:t>este</a:t>
            </a:r>
            <a:r>
              <a:rPr lang="en-US" sz="2600" dirty="0"/>
              <a:t> </a:t>
            </a:r>
            <a:r>
              <a:rPr lang="en-US" sz="2600" dirty="0" err="1"/>
              <a:t>construită</a:t>
            </a:r>
            <a:r>
              <a:rPr lang="en-US" sz="2600" dirty="0"/>
              <a:t> pe o </a:t>
            </a:r>
            <a:r>
              <a:rPr lang="en-US" sz="2600" dirty="0" err="1"/>
              <a:t>serie</a:t>
            </a:r>
            <a:r>
              <a:rPr lang="en-US" sz="2600" dirty="0"/>
              <a:t> de </a:t>
            </a:r>
            <a:r>
              <a:rPr lang="en-US" sz="2600" dirty="0" err="1"/>
              <a:t>procese</a:t>
            </a:r>
            <a:r>
              <a:rPr lang="en-US" sz="2600" dirty="0"/>
              <a:t>. </a:t>
            </a:r>
            <a:endParaRPr lang="ro-RO" sz="2600" dirty="0"/>
          </a:p>
          <a:p>
            <a:pPr lvl="0"/>
            <a:r>
              <a:rPr lang="en-US" sz="2600" dirty="0"/>
              <a:t>Cu </a:t>
            </a:r>
            <a:r>
              <a:rPr lang="en-US" sz="2600" dirty="0" err="1"/>
              <a:t>cât</a:t>
            </a:r>
            <a:r>
              <a:rPr lang="en-US" sz="2600" dirty="0"/>
              <a:t> </a:t>
            </a:r>
            <a:r>
              <a:rPr lang="en-US" sz="2600" dirty="0" err="1"/>
              <a:t>procesele</a:t>
            </a:r>
            <a:r>
              <a:rPr lang="en-US" sz="2600" dirty="0"/>
              <a:t> sunt </a:t>
            </a:r>
            <a:r>
              <a:rPr lang="en-US" sz="2600" dirty="0" err="1"/>
              <a:t>mai</a:t>
            </a:r>
            <a:r>
              <a:rPr lang="en-US" sz="2600" dirty="0"/>
              <a:t> </a:t>
            </a:r>
            <a:r>
              <a:rPr lang="en-US" sz="2600" dirty="0" err="1"/>
              <a:t>eficiente</a:t>
            </a:r>
            <a:r>
              <a:rPr lang="en-US" sz="2600" dirty="0"/>
              <a:t>, cu </a:t>
            </a:r>
            <a:r>
              <a:rPr lang="en-US" sz="2600" dirty="0" err="1"/>
              <a:t>atât</a:t>
            </a:r>
            <a:r>
              <a:rPr lang="en-US" sz="2600" dirty="0"/>
              <a:t> </a:t>
            </a:r>
            <a:r>
              <a:rPr lang="en-US" sz="2600" dirty="0" err="1"/>
              <a:t>aduc</a:t>
            </a:r>
            <a:r>
              <a:rPr lang="en-US" sz="2600" dirty="0"/>
              <a:t> </a:t>
            </a:r>
            <a:r>
              <a:rPr lang="en-US" sz="2600" dirty="0" err="1"/>
              <a:t>mai</a:t>
            </a:r>
            <a:r>
              <a:rPr lang="en-US" sz="2600" dirty="0"/>
              <a:t> </a:t>
            </a:r>
            <a:r>
              <a:rPr lang="en-US" sz="2600" dirty="0" err="1"/>
              <a:t>multă</a:t>
            </a:r>
            <a:r>
              <a:rPr lang="en-US" sz="2600" dirty="0"/>
              <a:t> </a:t>
            </a:r>
            <a:r>
              <a:rPr lang="en-US" sz="2600" dirty="0" err="1"/>
              <a:t>valoare</a:t>
            </a:r>
            <a:r>
              <a:rPr lang="en-US" sz="2600" dirty="0"/>
              <a:t> </a:t>
            </a:r>
            <a:r>
              <a:rPr lang="en-US" sz="2600" dirty="0" err="1"/>
              <a:t>afacerii</a:t>
            </a:r>
            <a:r>
              <a:rPr lang="en-US" sz="2600" dirty="0"/>
              <a:t>. </a:t>
            </a:r>
            <a:endParaRPr lang="ro-RO" sz="2600" dirty="0"/>
          </a:p>
          <a:p>
            <a:pPr lvl="0"/>
            <a:r>
              <a:rPr lang="en-US" sz="2600" dirty="0" err="1"/>
              <a:t>Fără</a:t>
            </a:r>
            <a:r>
              <a:rPr lang="en-US" sz="2600" dirty="0"/>
              <a:t> </a:t>
            </a:r>
            <a:r>
              <a:rPr lang="en-US" sz="2600" dirty="0" err="1"/>
              <a:t>procese</a:t>
            </a:r>
            <a:r>
              <a:rPr lang="en-US" sz="2600" dirty="0"/>
              <a:t> bine </a:t>
            </a:r>
            <a:r>
              <a:rPr lang="en-US" sz="2600" dirty="0" err="1"/>
              <a:t>concepute</a:t>
            </a:r>
            <a:r>
              <a:rPr lang="en-US" sz="2600" dirty="0"/>
              <a:t> </a:t>
            </a:r>
            <a:r>
              <a:rPr lang="en-US" sz="2600" dirty="0" err="1"/>
              <a:t>și</a:t>
            </a:r>
            <a:r>
              <a:rPr lang="en-US" sz="2600" dirty="0"/>
              <a:t> un plan de </a:t>
            </a:r>
            <a:r>
              <a:rPr lang="en-US" sz="2600" dirty="0" err="1"/>
              <a:t>monitorizare</a:t>
            </a:r>
            <a:r>
              <a:rPr lang="en-US" sz="2600" dirty="0"/>
              <a:t> </a:t>
            </a:r>
            <a:r>
              <a:rPr lang="en-US" sz="2600" dirty="0" err="1"/>
              <a:t>și</a:t>
            </a:r>
            <a:r>
              <a:rPr lang="en-US" sz="2600" dirty="0"/>
              <a:t> </a:t>
            </a:r>
            <a:r>
              <a:rPr lang="en-US" sz="2600" dirty="0" err="1"/>
              <a:t>optimizare</a:t>
            </a:r>
            <a:r>
              <a:rPr lang="en-US" sz="2600" dirty="0"/>
              <a:t> </a:t>
            </a:r>
            <a:r>
              <a:rPr lang="en-US" sz="2600" dirty="0" err="1"/>
              <a:t>constantă</a:t>
            </a:r>
            <a:r>
              <a:rPr lang="en-US" sz="2600" dirty="0"/>
              <a:t> a </a:t>
            </a:r>
            <a:r>
              <a:rPr lang="en-US" sz="2600" dirty="0" err="1"/>
              <a:t>acestora</a:t>
            </a:r>
            <a:r>
              <a:rPr lang="en-US" sz="2600" dirty="0"/>
              <a:t>, nu </a:t>
            </a:r>
            <a:r>
              <a:rPr lang="en-US" sz="2600" dirty="0" err="1"/>
              <a:t>vă</a:t>
            </a:r>
            <a:r>
              <a:rPr lang="en-US" sz="2600" dirty="0"/>
              <a:t> </a:t>
            </a:r>
            <a:r>
              <a:rPr lang="en-US" sz="2600" dirty="0" err="1"/>
              <a:t>puteți</a:t>
            </a:r>
            <a:r>
              <a:rPr lang="en-US" sz="2600" dirty="0"/>
              <a:t> conduce </a:t>
            </a:r>
            <a:r>
              <a:rPr lang="en-US" sz="2600" dirty="0" err="1"/>
              <a:t>niciodată</a:t>
            </a:r>
            <a:r>
              <a:rPr lang="en-US" sz="2600" dirty="0"/>
              <a:t> </a:t>
            </a:r>
            <a:r>
              <a:rPr lang="en-US" sz="2600" dirty="0" err="1"/>
              <a:t>afacerea</a:t>
            </a:r>
            <a:r>
              <a:rPr lang="en-US" sz="2600" dirty="0"/>
              <a:t> </a:t>
            </a:r>
            <a:r>
              <a:rPr lang="en-US" sz="2600" dirty="0" err="1"/>
              <a:t>către</a:t>
            </a:r>
            <a:r>
              <a:rPr lang="en-US" sz="2600" dirty="0"/>
              <a:t> </a:t>
            </a:r>
            <a:r>
              <a:rPr lang="en-US" sz="2600" dirty="0" err="1"/>
              <a:t>succes</a:t>
            </a:r>
            <a:r>
              <a:rPr lang="en-US" sz="2600" dirty="0"/>
              <a:t>.</a:t>
            </a:r>
            <a:endParaRPr lang="ro-RO" sz="2600" dirty="0"/>
          </a:p>
          <a:p>
            <a:pPr lvl="0"/>
            <a:r>
              <a:rPr lang="en-US" sz="2600" dirty="0" err="1"/>
              <a:t>Ineficiențele</a:t>
            </a:r>
            <a:r>
              <a:rPr lang="en-US" sz="2600" dirty="0"/>
              <a:t> </a:t>
            </a:r>
            <a:r>
              <a:rPr lang="en-US" sz="2600" dirty="0" err="1"/>
              <a:t>proceselor</a:t>
            </a:r>
            <a:r>
              <a:rPr lang="en-US" sz="2600" dirty="0"/>
              <a:t> pot </a:t>
            </a:r>
            <a:r>
              <a:rPr lang="ro-RO" sz="2600" dirty="0"/>
              <a:t>frâna</a:t>
            </a:r>
            <a:r>
              <a:rPr lang="en-US" sz="2600" dirty="0"/>
              <a:t> </a:t>
            </a:r>
            <a:r>
              <a:rPr lang="en-US" sz="2600" dirty="0" err="1"/>
              <a:t>semnificativ</a:t>
            </a:r>
            <a:r>
              <a:rPr lang="en-US" sz="2600" dirty="0"/>
              <a:t> </a:t>
            </a:r>
            <a:r>
              <a:rPr lang="en-US" sz="2600" dirty="0" err="1"/>
              <a:t>operațiunile</a:t>
            </a:r>
            <a:r>
              <a:rPr lang="en-US" sz="2600" dirty="0"/>
              <a:t> </a:t>
            </a:r>
            <a:r>
              <a:rPr lang="en-US" sz="2600" dirty="0" err="1"/>
              <a:t>companiei</a:t>
            </a:r>
            <a:r>
              <a:rPr lang="en-US" sz="2600" dirty="0"/>
              <a:t>, pot </a:t>
            </a:r>
            <a:r>
              <a:rPr lang="ro-RO" sz="2600" dirty="0"/>
              <a:t>aduce</a:t>
            </a:r>
            <a:r>
              <a:rPr lang="en-US" sz="2600" dirty="0"/>
              <a:t> </a:t>
            </a:r>
            <a:r>
              <a:rPr lang="en-US" sz="2600" dirty="0" err="1"/>
              <a:t>erori</a:t>
            </a:r>
            <a:r>
              <a:rPr lang="en-US" sz="2600" dirty="0"/>
              <a:t>, pot </a:t>
            </a:r>
            <a:r>
              <a:rPr lang="en-US" sz="2600" dirty="0" err="1"/>
              <a:t>scădea</a:t>
            </a:r>
            <a:r>
              <a:rPr lang="en-US" sz="2600" dirty="0"/>
              <a:t> </a:t>
            </a:r>
            <a:r>
              <a:rPr lang="en-US" sz="2600" dirty="0" err="1"/>
              <a:t>satisfacția</a:t>
            </a:r>
            <a:r>
              <a:rPr lang="en-US" sz="2600" dirty="0"/>
              <a:t> </a:t>
            </a:r>
            <a:r>
              <a:rPr lang="en-US" sz="2600" dirty="0" err="1"/>
              <a:t>clienților</a:t>
            </a:r>
            <a:r>
              <a:rPr lang="ro-RO" sz="2600" dirty="0"/>
              <a:t>,</a:t>
            </a:r>
            <a:r>
              <a:rPr lang="en-US" sz="2600" dirty="0"/>
              <a:t> pot </a:t>
            </a:r>
            <a:r>
              <a:rPr lang="en-US" sz="2600" dirty="0" err="1"/>
              <a:t>afecta</a:t>
            </a:r>
            <a:r>
              <a:rPr lang="en-US" sz="2600" dirty="0"/>
              <a:t> </a:t>
            </a:r>
            <a:r>
              <a:rPr lang="en-US" sz="2600" dirty="0" err="1"/>
              <a:t>moralul</a:t>
            </a:r>
            <a:r>
              <a:rPr lang="en-US" sz="2600" dirty="0"/>
              <a:t> </a:t>
            </a:r>
            <a:r>
              <a:rPr lang="en-US" sz="2600" dirty="0" err="1"/>
              <a:t>angajaților</a:t>
            </a:r>
            <a:r>
              <a:rPr lang="en-US" sz="2600" dirty="0"/>
              <a:t> </a:t>
            </a:r>
            <a:r>
              <a:rPr lang="en-US" sz="2600" dirty="0" err="1"/>
              <a:t>și</a:t>
            </a:r>
            <a:r>
              <a:rPr lang="en-US" sz="2600" dirty="0"/>
              <a:t> c</a:t>
            </a:r>
            <a:r>
              <a:rPr lang="ro-RO" sz="2600" dirty="0"/>
              <a:t>a consecință</a:t>
            </a:r>
            <a:r>
              <a:rPr lang="en-US" sz="2600" dirty="0"/>
              <a:t> pot </a:t>
            </a:r>
            <a:r>
              <a:rPr lang="en-US" sz="2600" dirty="0" err="1"/>
              <a:t>afecta</a:t>
            </a:r>
            <a:r>
              <a:rPr lang="en-US" sz="2600" dirty="0"/>
              <a:t> </a:t>
            </a:r>
            <a:r>
              <a:rPr lang="en-US" sz="2600" dirty="0" err="1"/>
              <a:t>veniturile</a:t>
            </a:r>
            <a:r>
              <a:rPr lang="en-US" sz="2600" dirty="0"/>
              <a:t> </a:t>
            </a:r>
            <a:r>
              <a:rPr lang="en-US" sz="2600" dirty="0" err="1"/>
              <a:t>companiei</a:t>
            </a:r>
            <a:r>
              <a:rPr lang="en-US" sz="2600" dirty="0"/>
              <a:t>.</a:t>
            </a:r>
            <a:endParaRPr lang="ro-RO" sz="2600" dirty="0"/>
          </a:p>
          <a:p>
            <a:pPr lvl="0"/>
            <a:r>
              <a:rPr lang="en-US" sz="2600" dirty="0"/>
              <a:t>C</a:t>
            </a:r>
            <a:r>
              <a:rPr lang="ro-RO" sz="2600" dirty="0"/>
              <a:t>onducerea companiei</a:t>
            </a:r>
            <a:r>
              <a:rPr lang="en-US" sz="2600" dirty="0"/>
              <a:t> care </a:t>
            </a:r>
            <a:r>
              <a:rPr lang="en-US" sz="2600" dirty="0" err="1"/>
              <a:t>dore</a:t>
            </a:r>
            <a:r>
              <a:rPr lang="ro-RO" sz="2600" dirty="0"/>
              <a:t>ște</a:t>
            </a:r>
            <a:r>
              <a:rPr lang="en-US" sz="2600" dirty="0"/>
              <a:t> </a:t>
            </a:r>
            <a:r>
              <a:rPr lang="en-US" sz="2600" dirty="0" err="1"/>
              <a:t>să-și</a:t>
            </a:r>
            <a:r>
              <a:rPr lang="en-US" sz="2600" dirty="0"/>
              <a:t> </a:t>
            </a:r>
            <a:r>
              <a:rPr lang="en-US" sz="2600" dirty="0" err="1"/>
              <a:t>dezvolte</a:t>
            </a:r>
            <a:r>
              <a:rPr lang="en-US" sz="2600" dirty="0"/>
              <a:t> </a:t>
            </a:r>
            <a:r>
              <a:rPr lang="en-US" sz="2600" dirty="0" err="1"/>
              <a:t>și</a:t>
            </a:r>
            <a:r>
              <a:rPr lang="en-US" sz="2600" dirty="0"/>
              <a:t> </a:t>
            </a:r>
            <a:r>
              <a:rPr lang="en-US" sz="2600" dirty="0" err="1"/>
              <a:t>să-și</a:t>
            </a:r>
            <a:r>
              <a:rPr lang="en-US" sz="2600" dirty="0"/>
              <a:t> </a:t>
            </a:r>
            <a:r>
              <a:rPr lang="en-US" sz="2600" dirty="0" err="1"/>
              <a:t>extindă</a:t>
            </a:r>
            <a:r>
              <a:rPr lang="en-US" sz="2600" dirty="0"/>
              <a:t> </a:t>
            </a:r>
            <a:r>
              <a:rPr lang="ro-RO" sz="2600" dirty="0"/>
              <a:t>compania</a:t>
            </a:r>
            <a:r>
              <a:rPr lang="en-US" sz="2600" dirty="0"/>
              <a:t> </a:t>
            </a:r>
            <a:r>
              <a:rPr lang="en-US" sz="2600" dirty="0" err="1"/>
              <a:t>trebuie</a:t>
            </a:r>
            <a:r>
              <a:rPr lang="en-US" sz="2600" dirty="0"/>
              <a:t> </a:t>
            </a:r>
            <a:r>
              <a:rPr lang="en-US" sz="2600" dirty="0" err="1"/>
              <a:t>să</a:t>
            </a:r>
            <a:r>
              <a:rPr lang="en-US" sz="2600" dirty="0"/>
              <a:t> </a:t>
            </a:r>
            <a:r>
              <a:rPr lang="en-US" sz="2600" dirty="0" err="1"/>
              <a:t>acorde</a:t>
            </a:r>
            <a:r>
              <a:rPr lang="en-US" sz="2600" dirty="0"/>
              <a:t> </a:t>
            </a:r>
            <a:r>
              <a:rPr lang="en-US" sz="2600" dirty="0" err="1"/>
              <a:t>prioritate</a:t>
            </a:r>
            <a:r>
              <a:rPr lang="en-US" sz="2600" dirty="0"/>
              <a:t> </a:t>
            </a:r>
            <a:r>
              <a:rPr lang="en-US" sz="2600" dirty="0" err="1"/>
              <a:t>managementului</a:t>
            </a:r>
            <a:r>
              <a:rPr lang="en-US" sz="2600" dirty="0"/>
              <a:t> </a:t>
            </a:r>
            <a:r>
              <a:rPr lang="en-US" sz="2600" dirty="0" err="1"/>
              <a:t>eficient</a:t>
            </a:r>
            <a:r>
              <a:rPr lang="en-US" sz="2600" dirty="0"/>
              <a:t> al </a:t>
            </a:r>
            <a:r>
              <a:rPr lang="en-US" sz="2600" dirty="0" err="1"/>
              <a:t>proceselor</a:t>
            </a:r>
            <a:r>
              <a:rPr lang="en-US" sz="2600" dirty="0"/>
              <a:t> de </a:t>
            </a:r>
            <a:r>
              <a:rPr lang="en-US" sz="2600" dirty="0" err="1"/>
              <a:t>afaceri</a:t>
            </a:r>
            <a:r>
              <a:rPr lang="en-US" sz="2600" dirty="0"/>
              <a:t> </a:t>
            </a:r>
            <a:r>
              <a:rPr lang="en-US" sz="2600" dirty="0" err="1"/>
              <a:t>pentru</a:t>
            </a:r>
            <a:r>
              <a:rPr lang="en-US" sz="2600" dirty="0"/>
              <a:t> o </a:t>
            </a:r>
            <a:r>
              <a:rPr lang="en-US" sz="2600" dirty="0" err="1"/>
              <a:t>transformare</a:t>
            </a:r>
            <a:r>
              <a:rPr lang="en-US" sz="2600" dirty="0"/>
              <a:t> </a:t>
            </a:r>
            <a:r>
              <a:rPr lang="en-US" sz="2600" dirty="0" err="1"/>
              <a:t>digitală</a:t>
            </a:r>
            <a:r>
              <a:rPr lang="en-US" sz="2600" dirty="0"/>
              <a:t> </a:t>
            </a:r>
            <a:r>
              <a:rPr lang="ro-RO" sz="2600" dirty="0"/>
              <a:t>continuă</a:t>
            </a:r>
            <a:r>
              <a:rPr lang="en-US" sz="2600" dirty="0"/>
              <a:t>.</a:t>
            </a:r>
          </a:p>
        </p:txBody>
      </p:sp>
      <p:sp>
        <p:nvSpPr>
          <p:cNvPr id="4" name="Footer Placeholder 3">
            <a:extLst>
              <a:ext uri="{FF2B5EF4-FFF2-40B4-BE49-F238E27FC236}">
                <a16:creationId xmlns:a16="http://schemas.microsoft.com/office/drawing/2014/main" id="{B69BEFB5-3932-80E0-92E5-B88E96F6890F}"/>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5" name="Slide Number Placeholder 5">
            <a:extLst>
              <a:ext uri="{FF2B5EF4-FFF2-40B4-BE49-F238E27FC236}">
                <a16:creationId xmlns:a16="http://schemas.microsoft.com/office/drawing/2014/main" id="{9A8BC84C-EE60-8A07-6708-847297A0058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C3620D-2927-47CC-8C81-E66E0DCE9843}" type="slidenum">
              <a:rPr lang="en-US" sz="1200" b="0" i="0" u="none" strike="noStrike" kern="1200" cap="none" spc="0" baseline="0">
                <a:solidFill>
                  <a:srgbClr val="898989"/>
                </a:solidFill>
                <a:uFillTx/>
                <a:latin typeface="Calibri"/>
              </a:rPr>
              <a:t>32</a:t>
            </a:fld>
            <a:endParaRPr lang="en-US" sz="1200" b="0" i="0" u="none" strike="noStrike" kern="1200" cap="none" spc="0" baseline="0">
              <a:solidFill>
                <a:srgbClr val="898989"/>
              </a:solidFill>
              <a:uFillTx/>
              <a:latin typeface="Calibri"/>
            </a:endParaRPr>
          </a:p>
        </p:txBody>
      </p:sp>
      <p:sp>
        <p:nvSpPr>
          <p:cNvPr id="7" name="Footer Placeholder 6">
            <a:extLst>
              <a:ext uri="{FF2B5EF4-FFF2-40B4-BE49-F238E27FC236}">
                <a16:creationId xmlns:a16="http://schemas.microsoft.com/office/drawing/2014/main" id="{18542EC8-DDCB-1817-85B2-1B1C1DC6BEEE}"/>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3D226A2-E154-2DFE-1AC2-FCE6A3B46B2A}"/>
              </a:ext>
            </a:extLst>
          </p:cNvPr>
          <p:cNvSpPr txBox="1">
            <a:spLocks noGrp="1"/>
          </p:cNvSpPr>
          <p:nvPr>
            <p:ph idx="1"/>
          </p:nvPr>
        </p:nvSpPr>
        <p:spPr>
          <a:xfrm>
            <a:off x="345057" y="631768"/>
            <a:ext cx="11533832" cy="5545195"/>
          </a:xfrm>
        </p:spPr>
        <p:txBody>
          <a:bodyPr>
            <a:normAutofit/>
          </a:bodyPr>
          <a:lstStyle/>
          <a:p>
            <a:pPr lvl="0">
              <a:lnSpc>
                <a:spcPct val="80000"/>
              </a:lnSpc>
            </a:pPr>
            <a:r>
              <a:rPr lang="ro-RO" b="1" i="1" dirty="0">
                <a:solidFill>
                  <a:srgbClr val="0070C0"/>
                </a:solidFill>
              </a:rPr>
              <a:t>eficiența procesului</a:t>
            </a:r>
            <a:r>
              <a:rPr lang="en-US" b="1" i="1" dirty="0">
                <a:solidFill>
                  <a:srgbClr val="0070C0"/>
                </a:solidFill>
              </a:rPr>
              <a:t> </a:t>
            </a:r>
            <a:r>
              <a:rPr lang="en-US" b="1" i="1" dirty="0" err="1">
                <a:solidFill>
                  <a:srgbClr val="0070C0"/>
                </a:solidFill>
              </a:rPr>
              <a:t>busines</a:t>
            </a:r>
            <a:r>
              <a:rPr lang="ro-RO" b="1" i="1" dirty="0">
                <a:solidFill>
                  <a:srgbClr val="0070C0"/>
                </a:solidFill>
              </a:rPr>
              <a:t>?</a:t>
            </a:r>
          </a:p>
          <a:p>
            <a:pPr lvl="0">
              <a:lnSpc>
                <a:spcPct val="80000"/>
              </a:lnSpc>
            </a:pPr>
            <a:r>
              <a:rPr lang="en-US" b="1" i="1" dirty="0" err="1">
                <a:solidFill>
                  <a:srgbClr val="0070C0"/>
                </a:solidFill>
              </a:rPr>
              <a:t>Eficiența</a:t>
            </a:r>
            <a:r>
              <a:rPr lang="en-US" b="1" i="1" dirty="0">
                <a:solidFill>
                  <a:srgbClr val="0070C0"/>
                </a:solidFill>
              </a:rPr>
              <a:t> </a:t>
            </a:r>
            <a:r>
              <a:rPr lang="en-US" b="1" i="1" dirty="0" err="1">
                <a:solidFill>
                  <a:srgbClr val="0070C0"/>
                </a:solidFill>
              </a:rPr>
              <a:t>proceselor</a:t>
            </a:r>
            <a:r>
              <a:rPr lang="en-US" b="1" i="1" dirty="0">
                <a:solidFill>
                  <a:srgbClr val="0070C0"/>
                </a:solidFill>
              </a:rPr>
              <a:t> </a:t>
            </a:r>
            <a:r>
              <a:rPr lang="en-US" b="1" i="1" dirty="0" err="1">
                <a:solidFill>
                  <a:srgbClr val="0070C0"/>
                </a:solidFill>
              </a:rPr>
              <a:t>busines</a:t>
            </a:r>
            <a:r>
              <a:rPr lang="en-US" b="1" i="1" dirty="0">
                <a:solidFill>
                  <a:srgbClr val="0070C0"/>
                </a:solidFill>
              </a:rPr>
              <a:t> </a:t>
            </a:r>
            <a:r>
              <a:rPr lang="en-US" dirty="0" err="1"/>
              <a:t>este</a:t>
            </a:r>
            <a:r>
              <a:rPr lang="en-US" dirty="0"/>
              <a:t> o </a:t>
            </a:r>
            <a:r>
              <a:rPr lang="en-US" dirty="0" err="1"/>
              <a:t>măsură</a:t>
            </a:r>
            <a:r>
              <a:rPr lang="en-US" dirty="0"/>
              <a:t> a </a:t>
            </a:r>
            <a:r>
              <a:rPr lang="en-US" b="1" i="1" dirty="0" err="1">
                <a:solidFill>
                  <a:srgbClr val="00B050"/>
                </a:solidFill>
              </a:rPr>
              <a:t>cât</a:t>
            </a:r>
            <a:r>
              <a:rPr lang="en-US" b="1" i="1" dirty="0">
                <a:solidFill>
                  <a:srgbClr val="00B050"/>
                </a:solidFill>
              </a:rPr>
              <a:t> de </a:t>
            </a:r>
            <a:r>
              <a:rPr lang="en-US" b="1" i="1" dirty="0" err="1">
                <a:solidFill>
                  <a:srgbClr val="00B050"/>
                </a:solidFill>
              </a:rPr>
              <a:t>ușor</a:t>
            </a:r>
            <a:r>
              <a:rPr lang="en-US" b="1" i="1" dirty="0">
                <a:solidFill>
                  <a:srgbClr val="00B050"/>
                </a:solidFill>
              </a:rPr>
              <a:t> sunt </a:t>
            </a:r>
            <a:r>
              <a:rPr lang="en-US" b="1" i="1" dirty="0" err="1">
                <a:solidFill>
                  <a:srgbClr val="00B050"/>
                </a:solidFill>
              </a:rPr>
              <a:t>executate</a:t>
            </a:r>
            <a:r>
              <a:rPr lang="en-US" b="1" i="1" dirty="0">
                <a:solidFill>
                  <a:srgbClr val="00B050"/>
                </a:solidFill>
              </a:rPr>
              <a:t> </a:t>
            </a:r>
            <a:r>
              <a:rPr lang="en-US" b="1" i="1" dirty="0" err="1">
                <a:solidFill>
                  <a:srgbClr val="00B050"/>
                </a:solidFill>
              </a:rPr>
              <a:t>procesele</a:t>
            </a:r>
            <a:r>
              <a:rPr lang="en-US" dirty="0"/>
              <a:t>, </a:t>
            </a:r>
            <a:r>
              <a:rPr lang="en-US" b="1" i="1" dirty="0" err="1">
                <a:solidFill>
                  <a:schemeClr val="accent2">
                    <a:lumMod val="50000"/>
                  </a:schemeClr>
                </a:solidFill>
              </a:rPr>
              <a:t>luând</a:t>
            </a:r>
            <a:r>
              <a:rPr lang="en-US" b="1" i="1" dirty="0">
                <a:solidFill>
                  <a:schemeClr val="accent2">
                    <a:lumMod val="50000"/>
                  </a:schemeClr>
                </a:solidFill>
              </a:rPr>
              <a:t> </a:t>
            </a:r>
            <a:r>
              <a:rPr lang="en-US" b="1" i="1" dirty="0" err="1">
                <a:solidFill>
                  <a:schemeClr val="accent2">
                    <a:lumMod val="50000"/>
                  </a:schemeClr>
                </a:solidFill>
              </a:rPr>
              <a:t>în</a:t>
            </a:r>
            <a:r>
              <a:rPr lang="en-US" b="1" i="1" dirty="0">
                <a:solidFill>
                  <a:schemeClr val="accent2">
                    <a:lumMod val="50000"/>
                  </a:schemeClr>
                </a:solidFill>
              </a:rPr>
              <a:t> </a:t>
            </a:r>
            <a:r>
              <a:rPr lang="en-US" b="1" i="1" dirty="0" err="1">
                <a:solidFill>
                  <a:schemeClr val="accent2">
                    <a:lumMod val="50000"/>
                  </a:schemeClr>
                </a:solidFill>
              </a:rPr>
              <a:t>considerare</a:t>
            </a:r>
            <a:r>
              <a:rPr lang="en-US" b="1" i="1" dirty="0">
                <a:solidFill>
                  <a:schemeClr val="accent2">
                    <a:lumMod val="50000"/>
                  </a:schemeClr>
                </a:solidFill>
              </a:rPr>
              <a:t> </a:t>
            </a:r>
            <a:r>
              <a:rPr lang="en-US" b="1" i="1" dirty="0" err="1">
                <a:solidFill>
                  <a:schemeClr val="accent2">
                    <a:lumMod val="50000"/>
                  </a:schemeClr>
                </a:solidFill>
              </a:rPr>
              <a:t>timpul</a:t>
            </a:r>
            <a:r>
              <a:rPr lang="en-US" b="1" i="1" dirty="0">
                <a:solidFill>
                  <a:schemeClr val="accent2">
                    <a:lumMod val="50000"/>
                  </a:schemeClr>
                </a:solidFill>
              </a:rPr>
              <a:t> </a:t>
            </a:r>
            <a:r>
              <a:rPr lang="en-US" b="1" i="1" dirty="0" err="1">
                <a:solidFill>
                  <a:schemeClr val="accent2">
                    <a:lumMod val="50000"/>
                  </a:schemeClr>
                </a:solidFill>
              </a:rPr>
              <a:t>și</a:t>
            </a:r>
            <a:r>
              <a:rPr lang="en-US" b="1" i="1" dirty="0">
                <a:solidFill>
                  <a:schemeClr val="accent2">
                    <a:lumMod val="50000"/>
                  </a:schemeClr>
                </a:solidFill>
              </a:rPr>
              <a:t> </a:t>
            </a:r>
            <a:r>
              <a:rPr lang="en-US" b="1" i="1" dirty="0" err="1">
                <a:solidFill>
                  <a:schemeClr val="accent2">
                    <a:lumMod val="50000"/>
                  </a:schemeClr>
                </a:solidFill>
              </a:rPr>
              <a:t>resursele</a:t>
            </a:r>
            <a:r>
              <a:rPr lang="en-US" b="1" i="1" dirty="0">
                <a:solidFill>
                  <a:schemeClr val="accent2">
                    <a:lumMod val="50000"/>
                  </a:schemeClr>
                </a:solidFill>
              </a:rPr>
              <a:t> </a:t>
            </a:r>
            <a:r>
              <a:rPr lang="en-US" b="1" i="1" dirty="0" err="1">
                <a:solidFill>
                  <a:schemeClr val="accent2">
                    <a:lumMod val="50000"/>
                  </a:schemeClr>
                </a:solidFill>
              </a:rPr>
              <a:t>cheltuite</a:t>
            </a:r>
            <a:r>
              <a:rPr lang="en-US" b="1" i="1" dirty="0">
                <a:solidFill>
                  <a:schemeClr val="accent2">
                    <a:lumMod val="50000"/>
                  </a:schemeClr>
                </a:solidFill>
              </a:rPr>
              <a:t>. </a:t>
            </a:r>
            <a:r>
              <a:rPr lang="en-US" b="1" i="1" dirty="0" err="1">
                <a:solidFill>
                  <a:srgbClr val="0070C0"/>
                </a:solidFill>
              </a:rPr>
              <a:t>Eficiența</a:t>
            </a:r>
            <a:r>
              <a:rPr lang="en-US" b="1" i="1" dirty="0">
                <a:solidFill>
                  <a:srgbClr val="0070C0"/>
                </a:solidFill>
              </a:rPr>
              <a:t> </a:t>
            </a:r>
            <a:r>
              <a:rPr lang="en-US" b="1" i="1" dirty="0" err="1">
                <a:solidFill>
                  <a:srgbClr val="0070C0"/>
                </a:solidFill>
              </a:rPr>
              <a:t>proceselor</a:t>
            </a:r>
            <a:r>
              <a:rPr lang="en-US" b="1" i="1" dirty="0">
                <a:solidFill>
                  <a:srgbClr val="0070C0"/>
                </a:solidFill>
              </a:rPr>
              <a:t> </a:t>
            </a:r>
            <a:r>
              <a:rPr lang="en-US" b="1" i="1" dirty="0" err="1">
                <a:solidFill>
                  <a:srgbClr val="0070C0"/>
                </a:solidFill>
              </a:rPr>
              <a:t>busines</a:t>
            </a:r>
            <a:r>
              <a:rPr lang="en-US" b="1" i="1" dirty="0">
                <a:solidFill>
                  <a:srgbClr val="0070C0"/>
                </a:solidFill>
              </a:rPr>
              <a:t> </a:t>
            </a:r>
            <a:r>
              <a:rPr lang="en-US" dirty="0"/>
              <a:t>au un impact direct </a:t>
            </a:r>
            <a:r>
              <a:rPr lang="en-US" dirty="0" err="1"/>
              <a:t>asupra</a:t>
            </a:r>
            <a:r>
              <a:rPr lang="en-US" dirty="0"/>
              <a:t> </a:t>
            </a:r>
            <a:r>
              <a:rPr lang="en-US" dirty="0" err="1"/>
              <a:t>profitabilității</a:t>
            </a:r>
            <a:r>
              <a:rPr lang="en-US" dirty="0"/>
              <a:t>.</a:t>
            </a:r>
          </a:p>
          <a:p>
            <a:pPr lvl="0">
              <a:lnSpc>
                <a:spcPct val="80000"/>
              </a:lnSpc>
            </a:pPr>
            <a:r>
              <a:rPr lang="en-US" dirty="0" err="1"/>
              <a:t>Pentru</a:t>
            </a:r>
            <a:r>
              <a:rPr lang="en-US" dirty="0"/>
              <a:t> a </a:t>
            </a:r>
            <a:r>
              <a:rPr lang="en-US" dirty="0" err="1"/>
              <a:t>spori</a:t>
            </a:r>
            <a:r>
              <a:rPr lang="en-US" dirty="0"/>
              <a:t> </a:t>
            </a:r>
            <a:r>
              <a:rPr lang="en-US" b="1" i="1" dirty="0" err="1">
                <a:solidFill>
                  <a:srgbClr val="0070C0"/>
                </a:solidFill>
              </a:rPr>
              <a:t>Eficiența</a:t>
            </a:r>
            <a:r>
              <a:rPr lang="en-US" b="1" i="1" dirty="0">
                <a:solidFill>
                  <a:srgbClr val="0070C0"/>
                </a:solidFill>
              </a:rPr>
              <a:t> </a:t>
            </a:r>
            <a:r>
              <a:rPr lang="en-US" b="1" i="1" dirty="0" err="1">
                <a:solidFill>
                  <a:srgbClr val="0070C0"/>
                </a:solidFill>
              </a:rPr>
              <a:t>proceselor</a:t>
            </a:r>
            <a:r>
              <a:rPr lang="en-US" b="1" i="1" dirty="0">
                <a:solidFill>
                  <a:srgbClr val="0070C0"/>
                </a:solidFill>
              </a:rPr>
              <a:t> </a:t>
            </a:r>
            <a:r>
              <a:rPr lang="en-US" b="1" i="1" dirty="0" err="1">
                <a:solidFill>
                  <a:srgbClr val="0070C0"/>
                </a:solidFill>
              </a:rPr>
              <a:t>busines</a:t>
            </a:r>
            <a:r>
              <a:rPr lang="en-US" b="1" i="1" dirty="0">
                <a:solidFill>
                  <a:srgbClr val="0070C0"/>
                </a:solidFill>
              </a:rPr>
              <a:t> </a:t>
            </a:r>
            <a:r>
              <a:rPr lang="en-US" dirty="0" err="1"/>
              <a:t>trebuie</a:t>
            </a:r>
            <a:r>
              <a:rPr lang="en-US" dirty="0"/>
              <a:t> de </a:t>
            </a:r>
            <a:r>
              <a:rPr lang="en-US" dirty="0" err="1"/>
              <a:t>efectuat</a:t>
            </a:r>
            <a:r>
              <a:rPr lang="en-US" dirty="0"/>
              <a:t> </a:t>
            </a:r>
            <a:r>
              <a:rPr lang="en-US" dirty="0" err="1"/>
              <a:t>unele</a:t>
            </a:r>
            <a:r>
              <a:rPr lang="en-US" dirty="0"/>
              <a:t> </a:t>
            </a:r>
            <a:r>
              <a:rPr lang="en-US" dirty="0" err="1"/>
              <a:t>activit</a:t>
            </a:r>
            <a:r>
              <a:rPr lang="ro-RO" dirty="0"/>
              <a:t>ăți:</a:t>
            </a:r>
          </a:p>
          <a:p>
            <a:pPr lvl="0">
              <a:lnSpc>
                <a:spcPct val="80000"/>
              </a:lnSpc>
              <a:buFont typeface="Wingdings" panose="05000000000000000000" pitchFamily="2" charset="2"/>
              <a:buChar char="ü"/>
            </a:pPr>
            <a:r>
              <a:rPr lang="ro-RO" dirty="0"/>
              <a:t> </a:t>
            </a:r>
            <a:r>
              <a:rPr lang="en-US" b="1" dirty="0" err="1"/>
              <a:t>Efectuați</a:t>
            </a:r>
            <a:r>
              <a:rPr lang="en-US" dirty="0"/>
              <a:t> </a:t>
            </a:r>
            <a:r>
              <a:rPr lang="en-US" b="1" dirty="0"/>
              <a:t>o </a:t>
            </a:r>
            <a:r>
              <a:rPr lang="en-US" b="1" dirty="0" err="1"/>
              <a:t>revizuire</a:t>
            </a:r>
            <a:r>
              <a:rPr lang="en-US" b="1" dirty="0"/>
              <a:t> </a:t>
            </a:r>
            <a:r>
              <a:rPr lang="en-US" dirty="0" err="1"/>
              <a:t>amănunțită</a:t>
            </a:r>
            <a:r>
              <a:rPr lang="en-US" dirty="0"/>
              <a:t> a </a:t>
            </a:r>
            <a:r>
              <a:rPr lang="en-US" dirty="0" err="1"/>
              <a:t>proceselor</a:t>
            </a:r>
            <a:r>
              <a:rPr lang="en-US" dirty="0"/>
              <a:t> </a:t>
            </a:r>
            <a:r>
              <a:rPr lang="en-US" dirty="0" err="1"/>
              <a:t>existente</a:t>
            </a:r>
            <a:r>
              <a:rPr lang="en-US" dirty="0"/>
              <a:t> </a:t>
            </a:r>
            <a:r>
              <a:rPr lang="en-US" dirty="0" err="1"/>
              <a:t>pentru</a:t>
            </a:r>
            <a:r>
              <a:rPr lang="en-US" dirty="0"/>
              <a:t> a </a:t>
            </a:r>
            <a:r>
              <a:rPr lang="en-US" dirty="0" err="1"/>
              <a:t>identifica</a:t>
            </a:r>
            <a:r>
              <a:rPr lang="en-US" dirty="0"/>
              <a:t> </a:t>
            </a:r>
            <a:r>
              <a:rPr lang="en-US" dirty="0" err="1"/>
              <a:t>punctele</a:t>
            </a:r>
            <a:r>
              <a:rPr lang="en-US" dirty="0"/>
              <a:t> </a:t>
            </a:r>
            <a:r>
              <a:rPr lang="en-US" dirty="0" err="1"/>
              <a:t>vulnerabile</a:t>
            </a:r>
            <a:r>
              <a:rPr lang="en-US" dirty="0"/>
              <a:t>, </a:t>
            </a:r>
            <a:r>
              <a:rPr lang="en-US" dirty="0" err="1"/>
              <a:t>ineficiențele</a:t>
            </a:r>
            <a:r>
              <a:rPr lang="en-US" dirty="0"/>
              <a:t> </a:t>
            </a:r>
            <a:r>
              <a:rPr lang="en-US" dirty="0" err="1"/>
              <a:t>și</a:t>
            </a:r>
            <a:r>
              <a:rPr lang="en-US" dirty="0"/>
              <a:t> </a:t>
            </a:r>
            <a:r>
              <a:rPr lang="en-US" dirty="0" err="1"/>
              <a:t>zonele</a:t>
            </a:r>
            <a:r>
              <a:rPr lang="en-US" dirty="0"/>
              <a:t> care </a:t>
            </a:r>
            <a:r>
              <a:rPr lang="en-US" dirty="0" err="1"/>
              <a:t>ar</a:t>
            </a:r>
            <a:r>
              <a:rPr lang="en-US" dirty="0"/>
              <a:t> </a:t>
            </a:r>
            <a:r>
              <a:rPr lang="en-US" dirty="0" err="1"/>
              <a:t>putea</a:t>
            </a:r>
            <a:r>
              <a:rPr lang="en-US" dirty="0"/>
              <a:t> fi </a:t>
            </a:r>
            <a:r>
              <a:rPr lang="ro-RO" dirty="0"/>
              <a:t>îmbunătățite</a:t>
            </a:r>
            <a:r>
              <a:rPr lang="en-US" dirty="0"/>
              <a:t>. </a:t>
            </a:r>
          </a:p>
          <a:p>
            <a:pPr lvl="0">
              <a:lnSpc>
                <a:spcPct val="80000"/>
              </a:lnSpc>
              <a:buFont typeface="Wingdings" panose="05000000000000000000" pitchFamily="2" charset="2"/>
              <a:buChar char="ü"/>
            </a:pPr>
            <a:r>
              <a:rPr lang="ro-RO" dirty="0"/>
              <a:t> </a:t>
            </a:r>
            <a:r>
              <a:rPr lang="en-US" b="1" dirty="0" err="1"/>
              <a:t>Căutați</a:t>
            </a:r>
            <a:r>
              <a:rPr lang="en-US" b="1" dirty="0"/>
              <a:t> </a:t>
            </a:r>
            <a:r>
              <a:rPr lang="en-US" b="1" dirty="0" err="1"/>
              <a:t>sarcini</a:t>
            </a:r>
            <a:r>
              <a:rPr lang="en-US" b="1" dirty="0"/>
              <a:t> </a:t>
            </a:r>
            <a:r>
              <a:rPr lang="en-US" dirty="0"/>
              <a:t>care sunt repetitive, </a:t>
            </a:r>
            <a:r>
              <a:rPr lang="en-US" dirty="0" err="1"/>
              <a:t>consumatoare</a:t>
            </a:r>
            <a:r>
              <a:rPr lang="en-US" dirty="0"/>
              <a:t> de </a:t>
            </a:r>
            <a:r>
              <a:rPr lang="en-US" dirty="0" err="1"/>
              <a:t>timp</a:t>
            </a:r>
            <a:r>
              <a:rPr lang="en-US" dirty="0"/>
              <a:t> </a:t>
            </a:r>
            <a:r>
              <a:rPr lang="en-US" dirty="0" err="1"/>
              <a:t>și</a:t>
            </a:r>
            <a:r>
              <a:rPr lang="en-US" dirty="0"/>
              <a:t> </a:t>
            </a:r>
            <a:r>
              <a:rPr lang="en-US" dirty="0" err="1"/>
              <a:t>necesită</a:t>
            </a:r>
            <a:r>
              <a:rPr lang="en-US" dirty="0"/>
              <a:t> </a:t>
            </a:r>
            <a:r>
              <a:rPr lang="en-US" dirty="0" err="1"/>
              <a:t>introducere</a:t>
            </a:r>
            <a:r>
              <a:rPr lang="en-US" dirty="0"/>
              <a:t> </a:t>
            </a:r>
            <a:r>
              <a:rPr lang="en-US" dirty="0" err="1"/>
              <a:t>manuală</a:t>
            </a:r>
            <a:r>
              <a:rPr lang="en-US" dirty="0"/>
              <a:t> </a:t>
            </a:r>
            <a:r>
              <a:rPr lang="en-US" dirty="0" err="1"/>
              <a:t>sau</a:t>
            </a:r>
            <a:r>
              <a:rPr lang="en-US" dirty="0"/>
              <a:t> </a:t>
            </a:r>
            <a:r>
              <a:rPr lang="en-US" dirty="0" err="1"/>
              <a:t>calcule</a:t>
            </a:r>
            <a:r>
              <a:rPr lang="en-US" dirty="0"/>
              <a:t>. </a:t>
            </a:r>
          </a:p>
          <a:p>
            <a:pPr lvl="0">
              <a:lnSpc>
                <a:spcPct val="80000"/>
              </a:lnSpc>
            </a:pPr>
            <a:r>
              <a:rPr lang="en-US" b="1" dirty="0" err="1"/>
              <a:t>Luați</a:t>
            </a:r>
            <a:r>
              <a:rPr lang="en-US" b="1" dirty="0"/>
              <a:t> </a:t>
            </a:r>
            <a:r>
              <a:rPr lang="en-US" b="1" dirty="0" err="1"/>
              <a:t>în</a:t>
            </a:r>
            <a:r>
              <a:rPr lang="en-US" b="1" dirty="0"/>
              <a:t> </a:t>
            </a:r>
            <a:r>
              <a:rPr lang="en-US" b="1" dirty="0" err="1"/>
              <a:t>considerare</a:t>
            </a:r>
            <a:r>
              <a:rPr lang="en-US" b="1" dirty="0"/>
              <a:t> </a:t>
            </a:r>
            <a:r>
              <a:rPr lang="en-US" b="1" dirty="0" err="1"/>
              <a:t>impactul</a:t>
            </a:r>
            <a:r>
              <a:rPr lang="en-US" b="1" dirty="0"/>
              <a:t> </a:t>
            </a:r>
            <a:r>
              <a:rPr lang="en-US" dirty="0"/>
              <a:t>pe care </a:t>
            </a:r>
            <a:r>
              <a:rPr lang="en-US" dirty="0" err="1"/>
              <a:t>aceste</a:t>
            </a:r>
            <a:r>
              <a:rPr lang="en-US" dirty="0"/>
              <a:t> </a:t>
            </a:r>
            <a:r>
              <a:rPr lang="en-US" dirty="0" err="1"/>
              <a:t>procese</a:t>
            </a:r>
            <a:r>
              <a:rPr lang="en-US" dirty="0"/>
              <a:t> </a:t>
            </a:r>
            <a:r>
              <a:rPr lang="en-US" dirty="0" err="1"/>
              <a:t>îl</a:t>
            </a:r>
            <a:r>
              <a:rPr lang="en-US" dirty="0"/>
              <a:t> au </a:t>
            </a:r>
            <a:r>
              <a:rPr lang="en-US" dirty="0" err="1"/>
              <a:t>asupra</a:t>
            </a:r>
            <a:r>
              <a:rPr lang="ro-RO" dirty="0"/>
              <a:t> </a:t>
            </a:r>
            <a:r>
              <a:rPr lang="en-US" dirty="0" err="1"/>
              <a:t>angajaților</a:t>
            </a:r>
            <a:r>
              <a:rPr lang="en-US" dirty="0"/>
              <a:t>,  </a:t>
            </a:r>
          </a:p>
          <a:p>
            <a:pPr lvl="0">
              <a:lnSpc>
                <a:spcPct val="80000"/>
              </a:lnSpc>
            </a:pPr>
            <a:r>
              <a:rPr lang="en-US" b="1" dirty="0" err="1"/>
              <a:t>Identifica</a:t>
            </a:r>
            <a:r>
              <a:rPr lang="ro-RO" b="1" dirty="0"/>
              <a:t>ți</a:t>
            </a:r>
            <a:r>
              <a:rPr lang="en-US" b="1" dirty="0"/>
              <a:t> </a:t>
            </a:r>
            <a:r>
              <a:rPr lang="ro-RO" b="1" dirty="0"/>
              <a:t>soluții </a:t>
            </a:r>
            <a:r>
              <a:rPr lang="en-US" dirty="0"/>
              <a:t>care </a:t>
            </a:r>
            <a:r>
              <a:rPr lang="en-US" dirty="0" err="1"/>
              <a:t>ar</a:t>
            </a:r>
            <a:r>
              <a:rPr lang="en-US" dirty="0"/>
              <a:t> </a:t>
            </a:r>
            <a:r>
              <a:rPr lang="en-US" dirty="0" err="1"/>
              <a:t>putea</a:t>
            </a:r>
            <a:r>
              <a:rPr lang="en-US" dirty="0"/>
              <a:t> </a:t>
            </a:r>
            <a:r>
              <a:rPr lang="ro-RO" dirty="0"/>
              <a:t>ridica</a:t>
            </a:r>
            <a:r>
              <a:rPr lang="en-US" dirty="0"/>
              <a:t> </a:t>
            </a:r>
            <a:r>
              <a:rPr lang="ro-RO" dirty="0"/>
              <a:t>e</a:t>
            </a:r>
            <a:r>
              <a:rPr lang="en-US" dirty="0" err="1"/>
              <a:t>ficiența</a:t>
            </a:r>
            <a:r>
              <a:rPr lang="en-US" dirty="0"/>
              <a:t> </a:t>
            </a:r>
            <a:r>
              <a:rPr lang="en-US" dirty="0" err="1"/>
              <a:t>procesului</a:t>
            </a:r>
            <a:r>
              <a:rPr lang="en-US" dirty="0"/>
              <a:t> </a:t>
            </a:r>
            <a:r>
              <a:rPr lang="en-US" b="1" i="1" dirty="0" err="1">
                <a:solidFill>
                  <a:srgbClr val="0070C0"/>
                </a:solidFill>
              </a:rPr>
              <a:t>busines</a:t>
            </a:r>
            <a:r>
              <a:rPr lang="en-US" dirty="0"/>
              <a:t>.”</a:t>
            </a:r>
            <a:endParaRPr lang="ro-RO" dirty="0"/>
          </a:p>
        </p:txBody>
      </p:sp>
      <p:sp>
        <p:nvSpPr>
          <p:cNvPr id="3" name="Footer Placeholder 3">
            <a:extLst>
              <a:ext uri="{FF2B5EF4-FFF2-40B4-BE49-F238E27FC236}">
                <a16:creationId xmlns:a16="http://schemas.microsoft.com/office/drawing/2014/main" id="{B5591C8D-6DF5-CD20-6548-073458C7E52D}"/>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57FCA831-31F8-8701-5260-154F40DA906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F71BD5-16F9-48B6-A9DA-9B1BF822F3FF}" type="slidenum">
              <a:rPr lang="en-US" sz="1200" b="0" i="0" u="none" strike="noStrike" kern="1200" cap="none" spc="0" baseline="0">
                <a:solidFill>
                  <a:srgbClr val="898989"/>
                </a:solidFill>
                <a:uFillTx/>
                <a:latin typeface="Calibri"/>
              </a:rPr>
              <a:t>33</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7AAFE979-C95B-28E9-98EA-F154B487D647}"/>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21D1F1D-0C74-9EDD-7B1E-ACBD7AE02CA6}"/>
              </a:ext>
            </a:extLst>
          </p:cNvPr>
          <p:cNvSpPr txBox="1">
            <a:spLocks noGrp="1"/>
          </p:cNvSpPr>
          <p:nvPr>
            <p:ph idx="1"/>
          </p:nvPr>
        </p:nvSpPr>
        <p:spPr>
          <a:xfrm>
            <a:off x="606832" y="423952"/>
            <a:ext cx="11114120" cy="5932398"/>
          </a:xfrm>
        </p:spPr>
        <p:txBody>
          <a:bodyPr>
            <a:normAutofit/>
          </a:bodyPr>
          <a:lstStyle/>
          <a:p>
            <a:pPr>
              <a:lnSpc>
                <a:spcPct val="70000"/>
              </a:lnSpc>
            </a:pPr>
            <a:r>
              <a:rPr lang="en-US" sz="2400" b="1" i="1" dirty="0" err="1">
                <a:solidFill>
                  <a:srgbClr val="0070C0"/>
                </a:solidFill>
              </a:rPr>
              <a:t>Eficiența</a:t>
            </a:r>
            <a:r>
              <a:rPr lang="en-US" sz="2400" b="1" i="1" dirty="0">
                <a:solidFill>
                  <a:srgbClr val="0070C0"/>
                </a:solidFill>
              </a:rPr>
              <a:t> </a:t>
            </a:r>
            <a:r>
              <a:rPr lang="en-US" sz="2400" b="1" i="1" dirty="0" err="1">
                <a:solidFill>
                  <a:srgbClr val="0070C0"/>
                </a:solidFill>
              </a:rPr>
              <a:t>proceselor</a:t>
            </a:r>
            <a:r>
              <a:rPr lang="en-US" sz="2400" b="1" i="1" dirty="0">
                <a:solidFill>
                  <a:srgbClr val="0070C0"/>
                </a:solidFill>
              </a:rPr>
              <a:t> </a:t>
            </a:r>
            <a:r>
              <a:rPr lang="en-US" sz="2400" b="1" i="1" dirty="0" err="1">
                <a:solidFill>
                  <a:srgbClr val="0070C0"/>
                </a:solidFill>
              </a:rPr>
              <a:t>busines</a:t>
            </a:r>
            <a:r>
              <a:rPr lang="ro-RO" sz="2400" b="1" i="1" dirty="0">
                <a:solidFill>
                  <a:srgbClr val="0070C0"/>
                </a:solidFill>
              </a:rPr>
              <a:t> </a:t>
            </a:r>
            <a:r>
              <a:rPr lang="ro-RO" sz="2400" dirty="0"/>
              <a:t>poate fi ridicată (ogmentată) dacă veți realiza următorii pași: </a:t>
            </a:r>
            <a:endParaRPr lang="ro-RO" sz="2200" b="1" i="1" dirty="0">
              <a:solidFill>
                <a:srgbClr val="0070C0"/>
              </a:solidFill>
            </a:endParaRPr>
          </a:p>
          <a:p>
            <a:pPr lvl="0">
              <a:lnSpc>
                <a:spcPct val="70000"/>
              </a:lnSpc>
            </a:pPr>
            <a:r>
              <a:rPr lang="ro-RO" sz="2200" b="1" i="1" dirty="0">
                <a:solidFill>
                  <a:srgbClr val="0070C0"/>
                </a:solidFill>
              </a:rPr>
              <a:t>Pasul 1. </a:t>
            </a:r>
            <a:r>
              <a:rPr lang="en-US" sz="2200" b="1" i="1" dirty="0" err="1">
                <a:solidFill>
                  <a:srgbClr val="0070C0"/>
                </a:solidFill>
              </a:rPr>
              <a:t>Înțelegeți</a:t>
            </a:r>
            <a:r>
              <a:rPr lang="en-US" sz="2200" b="1" i="1" dirty="0">
                <a:solidFill>
                  <a:srgbClr val="0070C0"/>
                </a:solidFill>
              </a:rPr>
              <a:t> </a:t>
            </a:r>
            <a:r>
              <a:rPr lang="en-US" sz="2200" b="1" i="1" dirty="0" err="1">
                <a:solidFill>
                  <a:srgbClr val="0070C0"/>
                </a:solidFill>
              </a:rPr>
              <a:t>procesul</a:t>
            </a:r>
            <a:r>
              <a:rPr lang="en-US" sz="2200" b="1" i="1" dirty="0">
                <a:solidFill>
                  <a:srgbClr val="0070C0"/>
                </a:solidFill>
              </a:rPr>
              <a:t> </a:t>
            </a:r>
            <a:r>
              <a:rPr lang="ro-RO" sz="2200" b="1" i="1" dirty="0">
                <a:solidFill>
                  <a:srgbClr val="0070C0"/>
                </a:solidFill>
              </a:rPr>
              <a:t>busines e</a:t>
            </a:r>
            <a:r>
              <a:rPr lang="en-US" sz="2200" b="1" i="1" dirty="0" err="1">
                <a:solidFill>
                  <a:srgbClr val="0070C0"/>
                </a:solidFill>
              </a:rPr>
              <a:t>xistent</a:t>
            </a:r>
            <a:endParaRPr lang="ro-RO" sz="2200" b="1" i="1" dirty="0">
              <a:solidFill>
                <a:srgbClr val="0070C0"/>
              </a:solidFill>
            </a:endParaRPr>
          </a:p>
          <a:p>
            <a:pPr lvl="0">
              <a:lnSpc>
                <a:spcPct val="70000"/>
              </a:lnSpc>
            </a:pPr>
            <a:r>
              <a:rPr lang="en-US" sz="2200" dirty="0" err="1"/>
              <a:t>Adunați</a:t>
            </a:r>
            <a:r>
              <a:rPr lang="en-US" sz="2200" dirty="0"/>
              <a:t> date </a:t>
            </a:r>
            <a:r>
              <a:rPr lang="en-US" sz="2200" dirty="0" err="1"/>
              <a:t>despre</a:t>
            </a:r>
            <a:r>
              <a:rPr lang="en-US" sz="2200" dirty="0"/>
              <a:t> </a:t>
            </a:r>
            <a:r>
              <a:rPr lang="ro-RO" sz="2200" dirty="0"/>
              <a:t>locurile </a:t>
            </a:r>
            <a:r>
              <a:rPr lang="en-US" sz="2200" dirty="0" err="1"/>
              <a:t>unde</a:t>
            </a:r>
            <a:r>
              <a:rPr lang="en-US" sz="2200" dirty="0"/>
              <a:t> apar </a:t>
            </a:r>
            <a:r>
              <a:rPr lang="en-US" sz="2200" dirty="0" err="1"/>
              <a:t>discrepanțe</a:t>
            </a:r>
            <a:r>
              <a:rPr lang="en-US" sz="2200" dirty="0"/>
              <a:t> </a:t>
            </a:r>
            <a:r>
              <a:rPr lang="en-US" sz="2200" dirty="0" err="1"/>
              <a:t>și</a:t>
            </a:r>
            <a:r>
              <a:rPr lang="en-US" sz="2200" dirty="0"/>
              <a:t> </a:t>
            </a:r>
            <a:r>
              <a:rPr lang="en-US" sz="2200" dirty="0" err="1"/>
              <a:t>despre</a:t>
            </a:r>
            <a:r>
              <a:rPr lang="en-US" sz="2200" dirty="0"/>
              <a:t> </a:t>
            </a:r>
            <a:r>
              <a:rPr lang="en-US" sz="2200" dirty="0" err="1"/>
              <a:t>modul</a:t>
            </a:r>
            <a:r>
              <a:rPr lang="en-US" sz="2200" dirty="0"/>
              <a:t> </a:t>
            </a:r>
            <a:r>
              <a:rPr lang="en-US" sz="2200" dirty="0" err="1"/>
              <a:t>în</a:t>
            </a:r>
            <a:r>
              <a:rPr lang="en-US" sz="2200" dirty="0"/>
              <a:t> care </a:t>
            </a:r>
            <a:r>
              <a:rPr lang="en-US" sz="2200" dirty="0" err="1"/>
              <a:t>procesul</a:t>
            </a:r>
            <a:r>
              <a:rPr lang="en-US" sz="2200" dirty="0"/>
              <a:t> a </a:t>
            </a:r>
            <a:r>
              <a:rPr lang="en-US" sz="2200" dirty="0" err="1"/>
              <a:t>deviat</a:t>
            </a:r>
            <a:r>
              <a:rPr lang="en-US" sz="2200" dirty="0"/>
              <a:t> de la d</a:t>
            </a:r>
            <a:r>
              <a:rPr lang="ro-RO" sz="2200" dirty="0"/>
              <a:t>reglamentare</a:t>
            </a:r>
            <a:r>
              <a:rPr lang="en-US" sz="2200" dirty="0"/>
              <a:t>.</a:t>
            </a:r>
            <a:endParaRPr lang="ro-RO" sz="2200" dirty="0"/>
          </a:p>
          <a:p>
            <a:pPr lvl="0">
              <a:lnSpc>
                <a:spcPct val="70000"/>
              </a:lnSpc>
            </a:pPr>
            <a:r>
              <a:rPr lang="en-US" sz="2200" dirty="0" err="1"/>
              <a:t>Iată</a:t>
            </a:r>
            <a:r>
              <a:rPr lang="en-US" sz="2200" dirty="0"/>
              <a:t> </a:t>
            </a:r>
            <a:r>
              <a:rPr lang="en-US" sz="2200" dirty="0" err="1"/>
              <a:t>câteva</a:t>
            </a:r>
            <a:r>
              <a:rPr lang="en-US" sz="2200" dirty="0"/>
              <a:t> </a:t>
            </a:r>
            <a:r>
              <a:rPr lang="en-US" sz="2200" dirty="0" err="1"/>
              <a:t>situații</a:t>
            </a:r>
            <a:r>
              <a:rPr lang="en-US" sz="2200" dirty="0"/>
              <a:t> </a:t>
            </a:r>
            <a:r>
              <a:rPr lang="en-US" sz="2200" dirty="0" err="1"/>
              <a:t>posibile</a:t>
            </a:r>
            <a:r>
              <a:rPr lang="en-US" sz="2200" dirty="0"/>
              <a:t> car</a:t>
            </a:r>
            <a:r>
              <a:rPr lang="ro-RO" sz="2200" dirty="0"/>
              <a:t>e</a:t>
            </a:r>
            <a:r>
              <a:rPr lang="en-US" sz="2200" dirty="0"/>
              <a:t> p</a:t>
            </a:r>
            <a:r>
              <a:rPr lang="ro-RO" sz="2200" dirty="0"/>
              <a:t>ot</a:t>
            </a:r>
            <a:r>
              <a:rPr lang="en-US" sz="2200" dirty="0"/>
              <a:t> duce la </a:t>
            </a:r>
            <a:r>
              <a:rPr lang="en-US" sz="2200" dirty="0" err="1"/>
              <a:t>ineficiențe</a:t>
            </a:r>
            <a:r>
              <a:rPr lang="en-US" sz="2200" dirty="0"/>
              <a:t>.</a:t>
            </a:r>
            <a:endParaRPr lang="ro-RO" sz="2200" dirty="0"/>
          </a:p>
          <a:p>
            <a:pPr marL="514350" lvl="0" indent="-514350">
              <a:lnSpc>
                <a:spcPct val="70000"/>
              </a:lnSpc>
              <a:buAutoNum type="alphaUcPeriod"/>
            </a:pPr>
            <a:r>
              <a:rPr lang="en-US" sz="2200" b="1" i="1" dirty="0" err="1">
                <a:solidFill>
                  <a:srgbClr val="0070C0"/>
                </a:solidFill>
              </a:rPr>
              <a:t>Procese</a:t>
            </a:r>
            <a:r>
              <a:rPr lang="en-US" sz="2200" b="1" i="1" dirty="0">
                <a:solidFill>
                  <a:srgbClr val="0070C0"/>
                </a:solidFill>
              </a:rPr>
              <a:t> </a:t>
            </a:r>
            <a:r>
              <a:rPr lang="en-US" sz="2200" b="1" i="1" dirty="0" err="1">
                <a:solidFill>
                  <a:srgbClr val="0070C0"/>
                </a:solidFill>
              </a:rPr>
              <a:t>umbră</a:t>
            </a:r>
            <a:r>
              <a:rPr lang="ro-RO" sz="2200" b="1" i="1" dirty="0">
                <a:solidFill>
                  <a:srgbClr val="0070C0"/>
                </a:solidFill>
              </a:rPr>
              <a:t>: </a:t>
            </a:r>
            <a:r>
              <a:rPr lang="en-US" sz="2200" dirty="0"/>
              <a:t>„</a:t>
            </a:r>
            <a:r>
              <a:rPr lang="ro-RO" sz="2200" dirty="0"/>
              <a:t>deseori se întâmplă </a:t>
            </a:r>
            <a:r>
              <a:rPr lang="en-US" sz="2200" dirty="0" err="1"/>
              <a:t>să</a:t>
            </a:r>
            <a:r>
              <a:rPr lang="en-US" sz="2200" dirty="0"/>
              <a:t> nu </a:t>
            </a:r>
            <a:r>
              <a:rPr lang="en-US" sz="2200" dirty="0" err="1"/>
              <a:t>informez</a:t>
            </a:r>
            <a:r>
              <a:rPr lang="ro-RO" sz="2200" dirty="0"/>
              <a:t>i</a:t>
            </a:r>
            <a:r>
              <a:rPr lang="en-US" sz="2200" dirty="0"/>
              <a:t> </a:t>
            </a:r>
            <a:r>
              <a:rPr lang="en-US" sz="2200" dirty="0" err="1"/>
              <a:t>persoan</a:t>
            </a:r>
            <a:r>
              <a:rPr lang="ro-RO" sz="2200" dirty="0"/>
              <a:t>a</a:t>
            </a:r>
            <a:r>
              <a:rPr lang="en-US" sz="2200" dirty="0"/>
              <a:t> </a:t>
            </a:r>
            <a:r>
              <a:rPr lang="ro-RO" sz="2200" dirty="0"/>
              <a:t>responsabilă </a:t>
            </a:r>
            <a:r>
              <a:rPr lang="en-US" sz="2200" dirty="0"/>
              <a:t>de ace</a:t>
            </a:r>
            <a:r>
              <a:rPr lang="ro-RO" sz="2200" dirty="0"/>
              <a:t>st proces</a:t>
            </a:r>
            <a:r>
              <a:rPr lang="en-US" sz="2200" dirty="0"/>
              <a:t>”, </a:t>
            </a:r>
            <a:r>
              <a:rPr lang="en-US" sz="2200" dirty="0">
                <a:solidFill>
                  <a:srgbClr val="843C0C"/>
                </a:solidFill>
              </a:rPr>
              <a:t>„O </a:t>
            </a:r>
            <a:r>
              <a:rPr lang="en-US" sz="2200" dirty="0" err="1">
                <a:solidFill>
                  <a:srgbClr val="843C0C"/>
                </a:solidFill>
              </a:rPr>
              <a:t>voi</a:t>
            </a:r>
            <a:r>
              <a:rPr lang="en-US" sz="2200" dirty="0">
                <a:solidFill>
                  <a:srgbClr val="843C0C"/>
                </a:solidFill>
              </a:rPr>
              <a:t> face </a:t>
            </a:r>
            <a:r>
              <a:rPr lang="en-US" sz="2200" dirty="0" err="1">
                <a:solidFill>
                  <a:srgbClr val="843C0C"/>
                </a:solidFill>
              </a:rPr>
              <a:t>mai</a:t>
            </a:r>
            <a:r>
              <a:rPr lang="en-US" sz="2200" dirty="0">
                <a:solidFill>
                  <a:srgbClr val="843C0C"/>
                </a:solidFill>
              </a:rPr>
              <a:t> </a:t>
            </a:r>
            <a:r>
              <a:rPr lang="en-US" sz="2200" dirty="0" err="1">
                <a:solidFill>
                  <a:srgbClr val="843C0C"/>
                </a:solidFill>
              </a:rPr>
              <a:t>târziu</a:t>
            </a:r>
            <a:r>
              <a:rPr lang="en-US" sz="2200" dirty="0">
                <a:solidFill>
                  <a:srgbClr val="843C0C"/>
                </a:solidFill>
              </a:rPr>
              <a:t>”, </a:t>
            </a:r>
            <a:r>
              <a:rPr lang="en-US" sz="2200" dirty="0">
                <a:solidFill>
                  <a:srgbClr val="0070C0"/>
                </a:solidFill>
              </a:rPr>
              <a:t>„</a:t>
            </a:r>
            <a:r>
              <a:rPr lang="en-US" sz="2200" dirty="0" err="1">
                <a:solidFill>
                  <a:srgbClr val="0070C0"/>
                </a:solidFill>
              </a:rPr>
              <a:t>Serverul</a:t>
            </a:r>
            <a:r>
              <a:rPr lang="en-US" sz="2200" dirty="0">
                <a:solidFill>
                  <a:srgbClr val="0070C0"/>
                </a:solidFill>
              </a:rPr>
              <a:t> </a:t>
            </a:r>
            <a:r>
              <a:rPr lang="en-US" sz="2200" dirty="0" err="1">
                <a:solidFill>
                  <a:srgbClr val="0070C0"/>
                </a:solidFill>
              </a:rPr>
              <a:t>este</a:t>
            </a:r>
            <a:r>
              <a:rPr lang="en-US" sz="2200" dirty="0">
                <a:solidFill>
                  <a:srgbClr val="0070C0"/>
                </a:solidFill>
              </a:rPr>
              <a:t> </a:t>
            </a:r>
            <a:r>
              <a:rPr lang="en-US" sz="2200" dirty="0" err="1">
                <a:solidFill>
                  <a:srgbClr val="0070C0"/>
                </a:solidFill>
              </a:rPr>
              <a:t>oprit</a:t>
            </a:r>
            <a:r>
              <a:rPr lang="en-US" sz="2200" dirty="0">
                <a:solidFill>
                  <a:srgbClr val="0070C0"/>
                </a:solidFill>
              </a:rPr>
              <a:t>, </a:t>
            </a:r>
            <a:r>
              <a:rPr lang="en-US" sz="2200" dirty="0" err="1">
                <a:solidFill>
                  <a:srgbClr val="0070C0"/>
                </a:solidFill>
              </a:rPr>
              <a:t>așa</a:t>
            </a:r>
            <a:r>
              <a:rPr lang="en-US" sz="2200" dirty="0">
                <a:solidFill>
                  <a:srgbClr val="0070C0"/>
                </a:solidFill>
              </a:rPr>
              <a:t> </a:t>
            </a:r>
            <a:r>
              <a:rPr lang="en-US" sz="2200" dirty="0" err="1">
                <a:solidFill>
                  <a:srgbClr val="0070C0"/>
                </a:solidFill>
              </a:rPr>
              <a:t>că</a:t>
            </a:r>
            <a:r>
              <a:rPr lang="en-US" sz="2200" dirty="0">
                <a:solidFill>
                  <a:srgbClr val="0070C0"/>
                </a:solidFill>
              </a:rPr>
              <a:t> o </a:t>
            </a:r>
            <a:r>
              <a:rPr lang="en-US" sz="2200" dirty="0" err="1">
                <a:solidFill>
                  <a:srgbClr val="0070C0"/>
                </a:solidFill>
              </a:rPr>
              <a:t>voi</a:t>
            </a:r>
            <a:r>
              <a:rPr lang="en-US" sz="2200" dirty="0">
                <a:solidFill>
                  <a:srgbClr val="0070C0"/>
                </a:solidFill>
              </a:rPr>
              <a:t> nota </a:t>
            </a:r>
            <a:r>
              <a:rPr lang="en-US" sz="2200" dirty="0" err="1">
                <a:solidFill>
                  <a:srgbClr val="0070C0"/>
                </a:solidFill>
              </a:rPr>
              <a:t>pentru</a:t>
            </a:r>
            <a:r>
              <a:rPr lang="en-US" sz="2200" dirty="0">
                <a:solidFill>
                  <a:srgbClr val="0070C0"/>
                </a:solidFill>
              </a:rPr>
              <a:t> moment”. </a:t>
            </a:r>
            <a:r>
              <a:rPr lang="en-US" sz="2200" b="1" i="1" dirty="0" err="1">
                <a:solidFill>
                  <a:srgbClr val="7030A0"/>
                </a:solidFill>
              </a:rPr>
              <a:t>Acestea</a:t>
            </a:r>
            <a:r>
              <a:rPr lang="en-US" sz="2200" b="1" i="1" dirty="0">
                <a:solidFill>
                  <a:srgbClr val="7030A0"/>
                </a:solidFill>
              </a:rPr>
              <a:t> sunt </a:t>
            </a:r>
            <a:r>
              <a:rPr lang="en-US" sz="2200" b="1" i="1" dirty="0" err="1">
                <a:solidFill>
                  <a:srgbClr val="7030A0"/>
                </a:solidFill>
              </a:rPr>
              <a:t>procese</a:t>
            </a:r>
            <a:r>
              <a:rPr lang="en-US" sz="2200" b="1" i="1" dirty="0">
                <a:solidFill>
                  <a:srgbClr val="7030A0"/>
                </a:solidFill>
              </a:rPr>
              <a:t> </a:t>
            </a:r>
            <a:r>
              <a:rPr lang="en-US" sz="2200" b="1" i="1" dirty="0" err="1">
                <a:solidFill>
                  <a:srgbClr val="7030A0"/>
                </a:solidFill>
              </a:rPr>
              <a:t>umbră</a:t>
            </a:r>
            <a:r>
              <a:rPr lang="en-US" sz="2200" b="1" i="1" dirty="0">
                <a:solidFill>
                  <a:srgbClr val="7030A0"/>
                </a:solidFill>
              </a:rPr>
              <a:t> </a:t>
            </a:r>
            <a:r>
              <a:rPr lang="en-US" sz="2200" dirty="0"/>
              <a:t>care </a:t>
            </a:r>
            <a:r>
              <a:rPr lang="en-US" sz="2200" dirty="0" err="1"/>
              <a:t>provoacă</a:t>
            </a:r>
            <a:r>
              <a:rPr lang="en-US" sz="2200" dirty="0"/>
              <a:t> </a:t>
            </a:r>
            <a:r>
              <a:rPr lang="en-US" sz="2200" dirty="0" err="1"/>
              <a:t>erori</a:t>
            </a:r>
            <a:r>
              <a:rPr lang="en-US" sz="2200" dirty="0"/>
              <a:t>.</a:t>
            </a:r>
            <a:endParaRPr lang="ro-RO" sz="2200" dirty="0"/>
          </a:p>
          <a:p>
            <a:pPr marL="514350" lvl="0" indent="-514350">
              <a:lnSpc>
                <a:spcPct val="70000"/>
              </a:lnSpc>
              <a:buAutoNum type="alphaUcPeriod"/>
            </a:pPr>
            <a:r>
              <a:rPr lang="en-US" sz="2200" b="1" i="1" dirty="0" err="1">
                <a:solidFill>
                  <a:srgbClr val="0070C0"/>
                </a:solidFill>
              </a:rPr>
              <a:t>Angaja</a:t>
            </a:r>
            <a:r>
              <a:rPr lang="ro-RO" sz="2200" b="1" i="1" dirty="0">
                <a:solidFill>
                  <a:srgbClr val="0070C0"/>
                </a:solidFill>
              </a:rPr>
              <a:t>ț</a:t>
            </a:r>
            <a:r>
              <a:rPr lang="en-US" sz="2200" b="1" i="1" dirty="0" err="1">
                <a:solidFill>
                  <a:srgbClr val="0070C0"/>
                </a:solidFill>
              </a:rPr>
              <a:t>i</a:t>
            </a:r>
            <a:r>
              <a:rPr lang="en-US" sz="2200" b="1" i="1" dirty="0">
                <a:solidFill>
                  <a:srgbClr val="0070C0"/>
                </a:solidFill>
              </a:rPr>
              <a:t> </a:t>
            </a:r>
            <a:r>
              <a:rPr lang="en-US" sz="2200" b="1" i="1" dirty="0" err="1">
                <a:solidFill>
                  <a:srgbClr val="0070C0"/>
                </a:solidFill>
              </a:rPr>
              <a:t>necalifica</a:t>
            </a:r>
            <a:r>
              <a:rPr lang="ro-RO" sz="2200" b="1" i="1" dirty="0">
                <a:solidFill>
                  <a:srgbClr val="0070C0"/>
                </a:solidFill>
              </a:rPr>
              <a:t>ț</a:t>
            </a:r>
            <a:r>
              <a:rPr lang="en-US" sz="2200" b="1" i="1" dirty="0" err="1">
                <a:solidFill>
                  <a:srgbClr val="0070C0"/>
                </a:solidFill>
              </a:rPr>
              <a:t>i</a:t>
            </a:r>
            <a:r>
              <a:rPr lang="ro-RO" sz="2200" b="1" i="1" dirty="0">
                <a:solidFill>
                  <a:srgbClr val="0070C0"/>
                </a:solidFill>
              </a:rPr>
              <a:t> - </a:t>
            </a:r>
            <a:r>
              <a:rPr lang="en-US" sz="2200" dirty="0" err="1"/>
              <a:t>Angajatului</a:t>
            </a:r>
            <a:r>
              <a:rPr lang="en-US" sz="2200" dirty="0"/>
              <a:t> </a:t>
            </a:r>
            <a:r>
              <a:rPr lang="en-US" sz="2200" u="sng" dirty="0" err="1"/>
              <a:t>îi</a:t>
            </a:r>
            <a:r>
              <a:rPr lang="en-US" sz="2200" u="sng" dirty="0"/>
              <a:t> </a:t>
            </a:r>
            <a:r>
              <a:rPr lang="en-US" sz="2200" u="sng" dirty="0" err="1"/>
              <a:t>lipsește</a:t>
            </a:r>
            <a:r>
              <a:rPr lang="en-US" sz="2200" u="sng" dirty="0"/>
              <a:t> </a:t>
            </a:r>
            <a:r>
              <a:rPr lang="en-US" sz="2200" u="sng" dirty="0" err="1"/>
              <a:t>abilitățile</a:t>
            </a:r>
            <a:r>
              <a:rPr lang="en-US" sz="2200" u="sng" dirty="0"/>
              <a:t> </a:t>
            </a:r>
            <a:r>
              <a:rPr lang="en-US" sz="2200" u="sng" dirty="0" err="1"/>
              <a:t>necesare</a:t>
            </a:r>
            <a:r>
              <a:rPr lang="en-US" sz="2200" u="sng" dirty="0"/>
              <a:t> </a:t>
            </a:r>
            <a:r>
              <a:rPr lang="en-US" sz="2200" dirty="0" err="1"/>
              <a:t>pentru</a:t>
            </a:r>
            <a:r>
              <a:rPr lang="en-US" sz="2200" dirty="0"/>
              <a:t> a </a:t>
            </a:r>
            <a:r>
              <a:rPr lang="en-US" sz="2200" dirty="0" err="1"/>
              <a:t>îndeplini</a:t>
            </a:r>
            <a:r>
              <a:rPr lang="en-US" sz="2200" dirty="0"/>
              <a:t> o </a:t>
            </a:r>
            <a:r>
              <a:rPr lang="en-US" sz="2200" dirty="0" err="1"/>
              <a:t>anumită</a:t>
            </a:r>
            <a:r>
              <a:rPr lang="en-US" sz="2200" dirty="0"/>
              <a:t> </a:t>
            </a:r>
            <a:r>
              <a:rPr lang="en-US" sz="2200" dirty="0" err="1"/>
              <a:t>sarcină</a:t>
            </a:r>
            <a:r>
              <a:rPr lang="en-US" sz="2200" dirty="0"/>
              <a:t> cu </a:t>
            </a:r>
            <a:r>
              <a:rPr lang="en-US" sz="2200" dirty="0" err="1"/>
              <a:t>competență</a:t>
            </a:r>
            <a:r>
              <a:rPr lang="en-US" sz="2200" dirty="0"/>
              <a:t>.</a:t>
            </a:r>
            <a:endParaRPr lang="ro-RO" sz="2200" dirty="0"/>
          </a:p>
          <a:p>
            <a:pPr marL="514350" lvl="0" indent="-514350">
              <a:lnSpc>
                <a:spcPct val="70000"/>
              </a:lnSpc>
              <a:buAutoNum type="alphaUcPeriod"/>
            </a:pPr>
            <a:r>
              <a:rPr lang="en-US" sz="2200" b="1" i="1" dirty="0" err="1">
                <a:solidFill>
                  <a:srgbClr val="0070C0"/>
                </a:solidFill>
              </a:rPr>
              <a:t>Supraîncărcare</a:t>
            </a:r>
            <a:r>
              <a:rPr lang="en-US" sz="2200" b="1" i="1" dirty="0">
                <a:solidFill>
                  <a:srgbClr val="0070C0"/>
                </a:solidFill>
              </a:rPr>
              <a:t>/</a:t>
            </a:r>
            <a:r>
              <a:rPr lang="en-US" sz="2200" b="1" i="1" dirty="0" err="1">
                <a:solidFill>
                  <a:srgbClr val="0070C0"/>
                </a:solidFill>
              </a:rPr>
              <a:t>insuficiență</a:t>
            </a:r>
            <a:r>
              <a:rPr lang="en-US" sz="2200" b="1" i="1" dirty="0">
                <a:solidFill>
                  <a:srgbClr val="0070C0"/>
                </a:solidFill>
              </a:rPr>
              <a:t> de </a:t>
            </a:r>
            <a:r>
              <a:rPr lang="en-US" sz="2200" b="1" i="1" dirty="0" err="1">
                <a:solidFill>
                  <a:srgbClr val="0070C0"/>
                </a:solidFill>
              </a:rPr>
              <a:t>informații</a:t>
            </a:r>
            <a:r>
              <a:rPr lang="ro-RO" sz="2200" b="1" i="1" dirty="0">
                <a:solidFill>
                  <a:srgbClr val="0070C0"/>
                </a:solidFill>
              </a:rPr>
              <a:t>- </a:t>
            </a:r>
            <a:r>
              <a:rPr lang="en-US" sz="2200" dirty="0" err="1"/>
              <a:t>Angajații</a:t>
            </a:r>
            <a:r>
              <a:rPr lang="en-US" sz="2200" dirty="0"/>
              <a:t> </a:t>
            </a:r>
            <a:r>
              <a:rPr lang="en-US" sz="2200" dirty="0" err="1"/>
              <a:t>continuă</a:t>
            </a:r>
            <a:r>
              <a:rPr lang="en-US" sz="2200" dirty="0"/>
              <a:t> </a:t>
            </a:r>
            <a:r>
              <a:rPr lang="en-US" sz="2200" dirty="0" err="1"/>
              <a:t>să</a:t>
            </a:r>
            <a:r>
              <a:rPr lang="en-US" sz="2200" dirty="0"/>
              <a:t> </a:t>
            </a:r>
            <a:r>
              <a:rPr lang="en-US" sz="2200" dirty="0" err="1"/>
              <a:t>meargă</a:t>
            </a:r>
            <a:r>
              <a:rPr lang="en-US" sz="2200" dirty="0"/>
              <a:t> </a:t>
            </a:r>
            <a:r>
              <a:rPr lang="en-US" sz="2200" dirty="0" err="1"/>
              <a:t>înainte</a:t>
            </a:r>
            <a:r>
              <a:rPr lang="en-US" sz="2200" dirty="0"/>
              <a:t> </a:t>
            </a:r>
            <a:r>
              <a:rPr lang="en-US" sz="2200" dirty="0" err="1"/>
              <a:t>și</a:t>
            </a:r>
            <a:r>
              <a:rPr lang="en-US" sz="2200" dirty="0"/>
              <a:t> </a:t>
            </a:r>
            <a:r>
              <a:rPr lang="en-US" sz="2200" dirty="0" err="1"/>
              <a:t>înapoi</a:t>
            </a:r>
            <a:r>
              <a:rPr lang="en-US" sz="2200" dirty="0"/>
              <a:t> </a:t>
            </a:r>
            <a:r>
              <a:rPr lang="en-US" sz="2200" dirty="0" err="1"/>
              <a:t>cerând</a:t>
            </a:r>
            <a:r>
              <a:rPr lang="en-US" sz="2200" dirty="0"/>
              <a:t> </a:t>
            </a:r>
            <a:r>
              <a:rPr lang="en-US" sz="2200" dirty="0" err="1"/>
              <a:t>mai</a:t>
            </a:r>
            <a:r>
              <a:rPr lang="en-US" sz="2200" dirty="0"/>
              <a:t> </a:t>
            </a:r>
            <a:r>
              <a:rPr lang="en-US" sz="2200" dirty="0" err="1"/>
              <a:t>multe</a:t>
            </a:r>
            <a:r>
              <a:rPr lang="en-US" sz="2200" dirty="0"/>
              <a:t> </a:t>
            </a:r>
            <a:r>
              <a:rPr lang="en-US" sz="2200" dirty="0" err="1"/>
              <a:t>informații</a:t>
            </a:r>
            <a:r>
              <a:rPr lang="en-US" sz="2200" dirty="0"/>
              <a:t> </a:t>
            </a:r>
            <a:r>
              <a:rPr lang="en-US" sz="2200" dirty="0" err="1"/>
              <a:t>sau</a:t>
            </a:r>
            <a:r>
              <a:rPr lang="en-US" sz="2200" dirty="0"/>
              <a:t> </a:t>
            </a:r>
            <a:r>
              <a:rPr lang="en-US" sz="2200" dirty="0" err="1"/>
              <a:t>solicită</a:t>
            </a:r>
            <a:r>
              <a:rPr lang="en-US" sz="2200" dirty="0"/>
              <a:t> </a:t>
            </a:r>
            <a:r>
              <a:rPr lang="en-US" sz="2200" dirty="0" err="1"/>
              <a:t>același</a:t>
            </a:r>
            <a:r>
              <a:rPr lang="en-US" sz="2200" dirty="0"/>
              <a:t> set de </a:t>
            </a:r>
            <a:r>
              <a:rPr lang="en-US" sz="2200" dirty="0" err="1"/>
              <a:t>instrucțiuni</a:t>
            </a:r>
            <a:r>
              <a:rPr lang="en-US" sz="2200" dirty="0"/>
              <a:t>/date de </a:t>
            </a:r>
            <a:r>
              <a:rPr lang="en-US" sz="2200" dirty="0" err="1"/>
              <a:t>fiecare</a:t>
            </a:r>
            <a:r>
              <a:rPr lang="en-US" sz="2200" dirty="0"/>
              <a:t> </a:t>
            </a:r>
            <a:r>
              <a:rPr lang="en-US" sz="2200" dirty="0" err="1"/>
              <a:t>dată</a:t>
            </a:r>
            <a:r>
              <a:rPr lang="en-US" sz="2200" dirty="0"/>
              <a:t>.</a:t>
            </a:r>
            <a:endParaRPr lang="ro-RO" sz="2200" dirty="0"/>
          </a:p>
          <a:p>
            <a:pPr marL="514350" lvl="0" indent="-514350">
              <a:lnSpc>
                <a:spcPct val="70000"/>
              </a:lnSpc>
              <a:buAutoNum type="alphaUcPeriod"/>
            </a:pPr>
            <a:r>
              <a:rPr lang="en-US" sz="2200" b="1" i="1" dirty="0" err="1">
                <a:solidFill>
                  <a:srgbClr val="0070C0"/>
                </a:solidFill>
              </a:rPr>
              <a:t>Pași</a:t>
            </a:r>
            <a:r>
              <a:rPr lang="en-US" sz="2200" b="1" i="1" dirty="0">
                <a:solidFill>
                  <a:srgbClr val="0070C0"/>
                </a:solidFill>
              </a:rPr>
              <a:t> </a:t>
            </a:r>
            <a:r>
              <a:rPr lang="en-US" sz="2200" b="1" i="1" dirty="0" err="1">
                <a:solidFill>
                  <a:srgbClr val="0070C0"/>
                </a:solidFill>
              </a:rPr>
              <a:t>redundanți</a:t>
            </a:r>
            <a:r>
              <a:rPr lang="ro-RO" sz="2200" dirty="0"/>
              <a:t>- </a:t>
            </a:r>
            <a:r>
              <a:rPr lang="en-US" sz="2200" dirty="0" err="1"/>
              <a:t>Unii</a:t>
            </a:r>
            <a:r>
              <a:rPr lang="en-US" sz="2200" dirty="0"/>
              <a:t> </a:t>
            </a:r>
            <a:r>
              <a:rPr lang="en-US" sz="2200" dirty="0" err="1"/>
              <a:t>pași</a:t>
            </a:r>
            <a:r>
              <a:rPr lang="en-US" sz="2200" dirty="0"/>
              <a:t> ai </a:t>
            </a:r>
            <a:r>
              <a:rPr lang="en-US" sz="2200" dirty="0" err="1"/>
              <a:t>procesului</a:t>
            </a:r>
            <a:r>
              <a:rPr lang="en-US" sz="2200" dirty="0"/>
              <a:t> </a:t>
            </a:r>
            <a:r>
              <a:rPr lang="en-US" sz="2200" dirty="0" err="1"/>
              <a:t>consumă</a:t>
            </a:r>
            <a:r>
              <a:rPr lang="en-US" sz="2200" dirty="0"/>
              <a:t> </a:t>
            </a:r>
            <a:r>
              <a:rPr lang="en-US" sz="2200" dirty="0" err="1"/>
              <a:t>timp</a:t>
            </a:r>
            <a:r>
              <a:rPr lang="en-US" sz="2200" dirty="0"/>
              <a:t> </a:t>
            </a:r>
            <a:r>
              <a:rPr lang="en-US" sz="2200" dirty="0" err="1"/>
              <a:t>și</a:t>
            </a:r>
            <a:r>
              <a:rPr lang="en-US" sz="2200" dirty="0"/>
              <a:t> nu </a:t>
            </a:r>
            <a:r>
              <a:rPr lang="en-US" sz="2200" dirty="0" err="1"/>
              <a:t>adaugă</a:t>
            </a:r>
            <a:r>
              <a:rPr lang="en-US" sz="2200" dirty="0"/>
              <a:t> </a:t>
            </a:r>
            <a:r>
              <a:rPr lang="en-US" sz="2200" dirty="0" err="1"/>
              <a:t>nicio</a:t>
            </a:r>
            <a:r>
              <a:rPr lang="en-US" sz="2200" dirty="0"/>
              <a:t> </a:t>
            </a:r>
            <a:r>
              <a:rPr lang="en-US" sz="2200" dirty="0" err="1"/>
              <a:t>valoare</a:t>
            </a:r>
            <a:r>
              <a:rPr lang="en-US" sz="2200" dirty="0"/>
              <a:t> </a:t>
            </a:r>
            <a:r>
              <a:rPr lang="en-US" sz="2200" dirty="0" err="1"/>
              <a:t>sarcinii</a:t>
            </a:r>
            <a:r>
              <a:rPr lang="en-US" sz="2200" dirty="0"/>
              <a:t>.</a:t>
            </a:r>
            <a:endParaRPr lang="ro-RO" sz="2200" dirty="0"/>
          </a:p>
          <a:p>
            <a:pPr marL="514350" lvl="0" indent="-514350">
              <a:lnSpc>
                <a:spcPct val="70000"/>
              </a:lnSpc>
              <a:buAutoNum type="alphaUcPeriod"/>
            </a:pPr>
            <a:r>
              <a:rPr lang="en-US" sz="2200" b="1" i="1" dirty="0" err="1">
                <a:solidFill>
                  <a:srgbClr val="0070C0"/>
                </a:solidFill>
              </a:rPr>
              <a:t>Lipsa</a:t>
            </a:r>
            <a:r>
              <a:rPr lang="en-US" sz="2200" b="1" i="1" dirty="0">
                <a:solidFill>
                  <a:srgbClr val="0070C0"/>
                </a:solidFill>
              </a:rPr>
              <a:t> de con</a:t>
            </a:r>
            <a:r>
              <a:rPr lang="ro-RO" sz="2200" b="1" i="1" dirty="0">
                <a:solidFill>
                  <a:srgbClr val="0070C0"/>
                </a:solidFill>
              </a:rPr>
              <a:t>ș</a:t>
            </a:r>
            <a:r>
              <a:rPr lang="en-US" sz="2200" b="1" i="1" dirty="0" err="1">
                <a:solidFill>
                  <a:srgbClr val="0070C0"/>
                </a:solidFill>
              </a:rPr>
              <a:t>tientizare</a:t>
            </a:r>
            <a:r>
              <a:rPr lang="ro-RO" sz="2200" dirty="0"/>
              <a:t>- </a:t>
            </a:r>
            <a:r>
              <a:rPr lang="en-US" sz="2200" dirty="0"/>
              <a:t>N</a:t>
            </a:r>
            <a:r>
              <a:rPr lang="ro-RO" sz="2200" dirty="0"/>
              <a:t>u este</a:t>
            </a:r>
            <a:r>
              <a:rPr lang="en-US" sz="2200" dirty="0"/>
              <a:t> </a:t>
            </a:r>
            <a:r>
              <a:rPr lang="en-US" sz="2200" dirty="0" err="1"/>
              <a:t>conștientizare</a:t>
            </a:r>
            <a:r>
              <a:rPr lang="en-US" sz="2200" dirty="0"/>
              <a:t> </a:t>
            </a:r>
            <a:r>
              <a:rPr lang="en-US" sz="2200" dirty="0" err="1"/>
              <a:t>în</a:t>
            </a:r>
            <a:r>
              <a:rPr lang="en-US" sz="2200" dirty="0"/>
              <a:t> </a:t>
            </a:r>
            <a:r>
              <a:rPr lang="en-US" sz="2200" dirty="0" err="1"/>
              <a:t>rândul</a:t>
            </a:r>
            <a:r>
              <a:rPr lang="en-US" sz="2200" dirty="0"/>
              <a:t> </a:t>
            </a:r>
            <a:r>
              <a:rPr lang="en-US" sz="2200" dirty="0" err="1"/>
              <a:t>angajaților</a:t>
            </a:r>
            <a:r>
              <a:rPr lang="en-US" sz="2200" dirty="0"/>
              <a:t> cu </a:t>
            </a:r>
            <a:r>
              <a:rPr lang="en-US" sz="2200" dirty="0" err="1"/>
              <a:t>privire</a:t>
            </a:r>
            <a:r>
              <a:rPr lang="en-US" sz="2200" dirty="0"/>
              <a:t> la </a:t>
            </a:r>
            <a:r>
              <a:rPr lang="en-US" sz="2200" dirty="0" err="1"/>
              <a:t>domeniul</a:t>
            </a:r>
            <a:r>
              <a:rPr lang="en-US" sz="2200" dirty="0"/>
              <a:t> de </a:t>
            </a:r>
            <a:r>
              <a:rPr lang="en-US" sz="2200" dirty="0" err="1"/>
              <a:t>aplicare</a:t>
            </a:r>
            <a:r>
              <a:rPr lang="en-US" sz="2200" dirty="0"/>
              <a:t> al </a:t>
            </a:r>
            <a:r>
              <a:rPr lang="en-US" sz="2200" dirty="0" err="1"/>
              <a:t>procesului</a:t>
            </a:r>
            <a:r>
              <a:rPr lang="en-US" sz="2200" dirty="0"/>
              <a:t> </a:t>
            </a:r>
            <a:r>
              <a:rPr lang="en-US" sz="2200" dirty="0" err="1"/>
              <a:t>și</a:t>
            </a:r>
            <a:r>
              <a:rPr lang="en-US" sz="2200" dirty="0"/>
              <a:t> </a:t>
            </a:r>
            <a:r>
              <a:rPr lang="en-US" sz="2200" dirty="0" err="1"/>
              <a:t>scopul</a:t>
            </a:r>
            <a:r>
              <a:rPr lang="en-US" sz="2200" dirty="0"/>
              <a:t> pe care </a:t>
            </a:r>
            <a:r>
              <a:rPr lang="ro-RO" sz="2200" dirty="0"/>
              <a:t>se </a:t>
            </a:r>
            <a:r>
              <a:rPr lang="en-US" sz="2200" dirty="0" err="1"/>
              <a:t>încerc</a:t>
            </a:r>
            <a:r>
              <a:rPr lang="ro-RO" sz="2200" dirty="0"/>
              <a:t>ă</a:t>
            </a:r>
            <a:r>
              <a:rPr lang="en-US" sz="2200" dirty="0"/>
              <a:t> </a:t>
            </a:r>
            <a:r>
              <a:rPr lang="en-US" sz="2200" dirty="0" err="1"/>
              <a:t>să</a:t>
            </a:r>
            <a:r>
              <a:rPr lang="en-US" sz="2200" dirty="0"/>
              <a:t> </a:t>
            </a:r>
            <a:r>
              <a:rPr lang="ro-RO" sz="2200" dirty="0"/>
              <a:t>fie</a:t>
            </a:r>
            <a:r>
              <a:rPr lang="en-US" sz="2200" dirty="0"/>
              <a:t> </a:t>
            </a:r>
            <a:r>
              <a:rPr lang="en-US" sz="2200" dirty="0" err="1"/>
              <a:t>atin</a:t>
            </a:r>
            <a:r>
              <a:rPr lang="ro-RO" sz="2200" dirty="0"/>
              <a:t>s</a:t>
            </a:r>
            <a:r>
              <a:rPr lang="en-US" sz="2200" dirty="0"/>
              <a:t> cu </a:t>
            </a:r>
            <a:r>
              <a:rPr lang="en-US" sz="2200" dirty="0" err="1"/>
              <a:t>acest</a:t>
            </a:r>
            <a:r>
              <a:rPr lang="ro-RO" sz="2200" dirty="0"/>
              <a:t> proces</a:t>
            </a:r>
            <a:r>
              <a:rPr lang="en-US" sz="2200" dirty="0"/>
              <a:t>.</a:t>
            </a:r>
            <a:endParaRPr lang="ro-RO" sz="2200" dirty="0"/>
          </a:p>
          <a:p>
            <a:pPr marL="514350" lvl="0" indent="-514350">
              <a:lnSpc>
                <a:spcPct val="70000"/>
              </a:lnSpc>
              <a:buAutoNum type="alphaUcPeriod"/>
            </a:pPr>
            <a:r>
              <a:rPr lang="en-US" sz="2200" b="1" i="1" dirty="0">
                <a:solidFill>
                  <a:srgbClr val="0070C0"/>
                </a:solidFill>
              </a:rPr>
              <a:t>Nu </a:t>
            </a:r>
            <a:r>
              <a:rPr lang="en-US" sz="2200" b="1" i="1" dirty="0" err="1">
                <a:solidFill>
                  <a:srgbClr val="0070C0"/>
                </a:solidFill>
              </a:rPr>
              <a:t>există</a:t>
            </a:r>
            <a:r>
              <a:rPr lang="en-US" sz="2200" b="1" i="1" dirty="0">
                <a:solidFill>
                  <a:srgbClr val="0070C0"/>
                </a:solidFill>
              </a:rPr>
              <a:t> o </a:t>
            </a:r>
            <a:r>
              <a:rPr lang="en-US" sz="2200" b="1" i="1" dirty="0" err="1">
                <a:solidFill>
                  <a:srgbClr val="0070C0"/>
                </a:solidFill>
              </a:rPr>
              <a:t>terminologie</a:t>
            </a:r>
            <a:r>
              <a:rPr lang="en-US" sz="2200" b="1" i="1" dirty="0">
                <a:solidFill>
                  <a:srgbClr val="0070C0"/>
                </a:solidFill>
              </a:rPr>
              <a:t> </a:t>
            </a:r>
            <a:r>
              <a:rPr lang="en-US" sz="2200" b="1" i="1" dirty="0" err="1">
                <a:solidFill>
                  <a:srgbClr val="0070C0"/>
                </a:solidFill>
              </a:rPr>
              <a:t>comună</a:t>
            </a:r>
            <a:r>
              <a:rPr lang="ro-RO" sz="2200" dirty="0"/>
              <a:t>- </a:t>
            </a:r>
            <a:r>
              <a:rPr lang="en-US" sz="2200" dirty="0" err="1"/>
              <a:t>Lipsa</a:t>
            </a:r>
            <a:r>
              <a:rPr lang="en-US" sz="2200" dirty="0"/>
              <a:t> </a:t>
            </a:r>
            <a:r>
              <a:rPr lang="en-US" sz="2200" dirty="0" err="1"/>
              <a:t>unei</a:t>
            </a:r>
            <a:r>
              <a:rPr lang="en-US" sz="2200" dirty="0"/>
              <a:t> </a:t>
            </a:r>
            <a:r>
              <a:rPr lang="ro-RO" sz="2200" dirty="0"/>
              <a:t>ontologii</a:t>
            </a:r>
            <a:r>
              <a:rPr lang="en-US" sz="2200" dirty="0"/>
              <a:t> standard </a:t>
            </a:r>
            <a:r>
              <a:rPr lang="en-US" sz="2200" dirty="0" err="1"/>
              <a:t>pentru</a:t>
            </a:r>
            <a:r>
              <a:rPr lang="en-US" sz="2200" dirty="0"/>
              <a:t> </a:t>
            </a:r>
            <a:r>
              <a:rPr lang="en-US" sz="2200" dirty="0" err="1"/>
              <a:t>procesul</a:t>
            </a:r>
            <a:r>
              <a:rPr lang="en-US" sz="2200" dirty="0"/>
              <a:t> care duce la </a:t>
            </a:r>
            <a:r>
              <a:rPr lang="en-US" sz="2200" dirty="0" err="1"/>
              <a:t>confuzie</a:t>
            </a:r>
            <a:r>
              <a:rPr lang="en-US" sz="2200" dirty="0"/>
              <a:t>.</a:t>
            </a:r>
            <a:r>
              <a:rPr lang="ro-RO" sz="2200" dirty="0"/>
              <a:t> </a:t>
            </a:r>
            <a:endParaRPr lang="en-US" sz="2200" dirty="0"/>
          </a:p>
        </p:txBody>
      </p:sp>
      <p:sp>
        <p:nvSpPr>
          <p:cNvPr id="3" name="Footer Placeholder 3">
            <a:extLst>
              <a:ext uri="{FF2B5EF4-FFF2-40B4-BE49-F238E27FC236}">
                <a16:creationId xmlns:a16="http://schemas.microsoft.com/office/drawing/2014/main" id="{8FD31E16-884C-4BFC-C66F-8056A1CA265A}"/>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88C1DB94-B2E9-2AF2-0DFF-20CE5E3CF8F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6D8B08-FEAF-4354-A3E0-AF58B7CFEF01}" type="slidenum">
              <a:rPr lang="en-US" sz="1200" b="0" i="0" u="none" strike="noStrike" kern="1200" cap="none" spc="0" baseline="0">
                <a:solidFill>
                  <a:srgbClr val="898989"/>
                </a:solidFill>
                <a:uFillTx/>
                <a:latin typeface="Calibri"/>
              </a:rPr>
              <a:t>34</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2DDB3F5D-55E1-E91A-1AD6-EF874A2FD796}"/>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3317003-E1BF-FC27-4265-7336A561C743}"/>
              </a:ext>
            </a:extLst>
          </p:cNvPr>
          <p:cNvSpPr txBox="1">
            <a:spLocks noGrp="1"/>
          </p:cNvSpPr>
          <p:nvPr>
            <p:ph idx="1"/>
          </p:nvPr>
        </p:nvSpPr>
        <p:spPr>
          <a:xfrm>
            <a:off x="798024" y="681337"/>
            <a:ext cx="10964488" cy="5495315"/>
          </a:xfrm>
        </p:spPr>
        <p:txBody>
          <a:bodyPr/>
          <a:lstStyle/>
          <a:p>
            <a:pPr lvl="0"/>
            <a:r>
              <a:rPr lang="en-US" b="1" i="1" dirty="0">
                <a:solidFill>
                  <a:srgbClr val="0070C0"/>
                </a:solidFill>
              </a:rPr>
              <a:t>2. </a:t>
            </a:r>
            <a:r>
              <a:rPr lang="en-US" b="1" i="1" dirty="0" err="1">
                <a:solidFill>
                  <a:srgbClr val="0070C0"/>
                </a:solidFill>
              </a:rPr>
              <a:t>Stabiliți</a:t>
            </a:r>
            <a:r>
              <a:rPr lang="en-US" b="1" i="1" dirty="0">
                <a:solidFill>
                  <a:srgbClr val="0070C0"/>
                </a:solidFill>
              </a:rPr>
              <a:t> </a:t>
            </a:r>
            <a:r>
              <a:rPr lang="en-US" b="1" i="1" dirty="0" err="1">
                <a:solidFill>
                  <a:srgbClr val="0070C0"/>
                </a:solidFill>
              </a:rPr>
              <a:t>obiective</a:t>
            </a:r>
            <a:r>
              <a:rPr lang="ro-RO" b="1" i="1" dirty="0">
                <a:solidFill>
                  <a:srgbClr val="0070C0"/>
                </a:solidFill>
              </a:rPr>
              <a:t>le</a:t>
            </a:r>
            <a:r>
              <a:rPr lang="en-US" b="1" i="1" dirty="0">
                <a:solidFill>
                  <a:srgbClr val="0070C0"/>
                </a:solidFill>
              </a:rPr>
              <a:t> de </a:t>
            </a:r>
            <a:r>
              <a:rPr lang="en-US" b="1" i="1" dirty="0" err="1">
                <a:solidFill>
                  <a:srgbClr val="0070C0"/>
                </a:solidFill>
              </a:rPr>
              <a:t>afaceri</a:t>
            </a:r>
            <a:r>
              <a:rPr lang="en-US" b="1" i="1" dirty="0">
                <a:solidFill>
                  <a:srgbClr val="0070C0"/>
                </a:solidFill>
              </a:rPr>
              <a:t> </a:t>
            </a:r>
            <a:r>
              <a:rPr lang="en-US" b="1" i="1" dirty="0" err="1">
                <a:solidFill>
                  <a:srgbClr val="0070C0"/>
                </a:solidFill>
              </a:rPr>
              <a:t>și</a:t>
            </a:r>
            <a:r>
              <a:rPr lang="en-US" b="1" i="1" dirty="0">
                <a:solidFill>
                  <a:srgbClr val="0070C0"/>
                </a:solidFill>
              </a:rPr>
              <a:t> KPI-</a:t>
            </a:r>
            <a:r>
              <a:rPr lang="en-US" b="1" i="1" dirty="0" err="1">
                <a:solidFill>
                  <a:srgbClr val="0070C0"/>
                </a:solidFill>
              </a:rPr>
              <a:t>uri</a:t>
            </a:r>
            <a:r>
              <a:rPr lang="ro-RO" b="1" i="1" dirty="0">
                <a:solidFill>
                  <a:srgbClr val="0070C0"/>
                </a:solidFill>
              </a:rPr>
              <a:t> - </a:t>
            </a:r>
            <a:r>
              <a:rPr lang="en-US" dirty="0"/>
              <a:t>F</a:t>
            </a:r>
            <a:r>
              <a:rPr lang="ro-RO" dirty="0"/>
              <a:t>aceți o claritate </a:t>
            </a:r>
            <a:r>
              <a:rPr lang="en-US" dirty="0"/>
              <a:t>a </a:t>
            </a:r>
            <a:r>
              <a:rPr lang="en-US" dirty="0" err="1"/>
              <a:t>obiective</a:t>
            </a:r>
            <a:r>
              <a:rPr lang="ro-RO" dirty="0"/>
              <a:t>lor de busines</a:t>
            </a:r>
            <a:r>
              <a:rPr lang="en-US" dirty="0"/>
              <a:t>. </a:t>
            </a:r>
            <a:endParaRPr lang="ro-RO" b="1" i="1" dirty="0">
              <a:solidFill>
                <a:srgbClr val="0070C0"/>
              </a:solidFill>
            </a:endParaRPr>
          </a:p>
          <a:p>
            <a:pPr marL="0" lvl="0" indent="0">
              <a:buNone/>
            </a:pPr>
            <a:r>
              <a:rPr lang="ro-RO" dirty="0"/>
              <a:t>- Care este</a:t>
            </a:r>
            <a:r>
              <a:rPr lang="en-US" dirty="0"/>
              <a:t> </a:t>
            </a:r>
            <a:r>
              <a:rPr lang="en-US" dirty="0" err="1"/>
              <a:t>obiectiv</a:t>
            </a:r>
            <a:r>
              <a:rPr lang="ro-RO" dirty="0"/>
              <a:t>ul țintă</a:t>
            </a:r>
            <a:r>
              <a:rPr lang="en-US" dirty="0"/>
              <a:t> </a:t>
            </a:r>
            <a:r>
              <a:rPr lang="en-US" dirty="0" err="1"/>
              <a:t>acum</a:t>
            </a:r>
            <a:r>
              <a:rPr lang="en-US" dirty="0"/>
              <a:t>? </a:t>
            </a:r>
            <a:endParaRPr lang="ro-RO" dirty="0"/>
          </a:p>
          <a:p>
            <a:pPr marL="0" lvl="0" indent="0">
              <a:buNone/>
            </a:pPr>
            <a:r>
              <a:rPr lang="ro-RO" dirty="0"/>
              <a:t>- </a:t>
            </a:r>
            <a:r>
              <a:rPr lang="en-US" dirty="0" err="1"/>
              <a:t>Să-ți</a:t>
            </a:r>
            <a:r>
              <a:rPr lang="en-US" dirty="0"/>
              <a:t> </a:t>
            </a:r>
            <a:r>
              <a:rPr lang="en-US" dirty="0" err="1"/>
              <a:t>crești</a:t>
            </a:r>
            <a:r>
              <a:rPr lang="en-US" dirty="0"/>
              <a:t> </a:t>
            </a:r>
            <a:r>
              <a:rPr lang="en-US" dirty="0" err="1"/>
              <a:t>veniturile</a:t>
            </a:r>
            <a:r>
              <a:rPr lang="en-US" dirty="0"/>
              <a:t> cu </a:t>
            </a:r>
            <a:r>
              <a:rPr lang="ro-RO" dirty="0"/>
              <a:t>XX</a:t>
            </a:r>
            <a:r>
              <a:rPr lang="en-US" dirty="0"/>
              <a:t>% </a:t>
            </a:r>
            <a:r>
              <a:rPr lang="en-US" dirty="0" err="1"/>
              <a:t>până</a:t>
            </a:r>
            <a:r>
              <a:rPr lang="en-US" dirty="0"/>
              <a:t> </a:t>
            </a:r>
            <a:r>
              <a:rPr lang="en-US" dirty="0" err="1"/>
              <a:t>anul</a:t>
            </a:r>
            <a:r>
              <a:rPr lang="en-US" dirty="0"/>
              <a:t> </a:t>
            </a:r>
            <a:r>
              <a:rPr lang="en-US" dirty="0" err="1"/>
              <a:t>viitor</a:t>
            </a:r>
            <a:r>
              <a:rPr lang="en-US" dirty="0"/>
              <a:t>? </a:t>
            </a:r>
            <a:endParaRPr lang="ro-RO" dirty="0"/>
          </a:p>
          <a:p>
            <a:pPr marL="0" lvl="0" indent="0">
              <a:buNone/>
            </a:pPr>
            <a:r>
              <a:rPr lang="ro-RO" dirty="0"/>
              <a:t>- Să  ridici</a:t>
            </a:r>
            <a:r>
              <a:rPr lang="en-US" dirty="0"/>
              <a:t> </a:t>
            </a:r>
            <a:r>
              <a:rPr lang="en-US" dirty="0" err="1"/>
              <a:t>scorul</a:t>
            </a:r>
            <a:r>
              <a:rPr lang="en-US" dirty="0"/>
              <a:t> </a:t>
            </a:r>
            <a:r>
              <a:rPr lang="en-US" dirty="0" err="1"/>
              <a:t>satisfacția</a:t>
            </a:r>
            <a:r>
              <a:rPr lang="en-US" dirty="0"/>
              <a:t> </a:t>
            </a:r>
            <a:r>
              <a:rPr lang="en-US" dirty="0" err="1"/>
              <a:t>clientului</a:t>
            </a:r>
            <a:r>
              <a:rPr lang="ro-RO" dirty="0"/>
              <a:t> până</a:t>
            </a:r>
            <a:r>
              <a:rPr lang="en-US" dirty="0"/>
              <a:t> la 90% </a:t>
            </a:r>
            <a:r>
              <a:rPr lang="en-US" dirty="0" err="1"/>
              <a:t>în</a:t>
            </a:r>
            <a:r>
              <a:rPr lang="en-US" dirty="0"/>
              <a:t> </a:t>
            </a:r>
            <a:r>
              <a:rPr lang="en-US" dirty="0" err="1"/>
              <a:t>trimestrul</a:t>
            </a:r>
            <a:r>
              <a:rPr lang="en-US" dirty="0"/>
              <a:t> </a:t>
            </a:r>
            <a:r>
              <a:rPr lang="en-US" dirty="0" err="1"/>
              <a:t>următor</a:t>
            </a:r>
            <a:r>
              <a:rPr lang="en-US" dirty="0"/>
              <a:t>? </a:t>
            </a:r>
            <a:endParaRPr lang="ro-RO" dirty="0"/>
          </a:p>
          <a:p>
            <a:pPr marL="0" lvl="0" indent="0">
              <a:buNone/>
            </a:pPr>
            <a:r>
              <a:rPr lang="ro-RO" dirty="0"/>
              <a:t>- Să c</a:t>
            </a:r>
            <a:r>
              <a:rPr lang="en-US" dirty="0" err="1"/>
              <a:t>rești</a:t>
            </a:r>
            <a:r>
              <a:rPr lang="en-US" dirty="0"/>
              <a:t> </a:t>
            </a:r>
            <a:r>
              <a:rPr lang="en-US" dirty="0" err="1"/>
              <a:t>numărul</a:t>
            </a:r>
            <a:r>
              <a:rPr lang="en-US" dirty="0"/>
              <a:t> de </a:t>
            </a:r>
            <a:r>
              <a:rPr lang="en-US" dirty="0" err="1"/>
              <a:t>produse</a:t>
            </a:r>
            <a:r>
              <a:rPr lang="en-US" dirty="0"/>
              <a:t> fabricate cu </a:t>
            </a:r>
            <a:r>
              <a:rPr lang="ro-RO" dirty="0"/>
              <a:t>YY</a:t>
            </a:r>
            <a:r>
              <a:rPr lang="en-US" dirty="0"/>
              <a:t>%? </a:t>
            </a:r>
            <a:endParaRPr lang="ro-RO" dirty="0"/>
          </a:p>
          <a:p>
            <a:pPr marL="0" lvl="0" indent="0">
              <a:buNone/>
            </a:pPr>
            <a:r>
              <a:rPr lang="en-US" dirty="0" err="1"/>
              <a:t>După</a:t>
            </a:r>
            <a:r>
              <a:rPr lang="en-US" dirty="0"/>
              <a:t> </a:t>
            </a:r>
            <a:r>
              <a:rPr lang="en-US" dirty="0" err="1"/>
              <a:t>ce</a:t>
            </a:r>
            <a:r>
              <a:rPr lang="en-US" dirty="0"/>
              <a:t> v-</a:t>
            </a:r>
            <a:r>
              <a:rPr lang="en-US" dirty="0" err="1"/>
              <a:t>ați</a:t>
            </a:r>
            <a:r>
              <a:rPr lang="en-US" dirty="0"/>
              <a:t> </a:t>
            </a:r>
            <a:r>
              <a:rPr lang="en-US" dirty="0" err="1"/>
              <a:t>stabilit</a:t>
            </a:r>
            <a:r>
              <a:rPr lang="en-US" dirty="0"/>
              <a:t> </a:t>
            </a:r>
            <a:r>
              <a:rPr lang="en-US" dirty="0" err="1"/>
              <a:t>obiectivele</a:t>
            </a:r>
            <a:r>
              <a:rPr lang="en-US" dirty="0"/>
              <a:t> de </a:t>
            </a:r>
            <a:r>
              <a:rPr lang="en-US" dirty="0" err="1"/>
              <a:t>afaceri</a:t>
            </a:r>
            <a:r>
              <a:rPr lang="en-US" dirty="0"/>
              <a:t>, </a:t>
            </a:r>
            <a:r>
              <a:rPr lang="en-US" dirty="0" err="1"/>
              <a:t>obțineți</a:t>
            </a:r>
            <a:r>
              <a:rPr lang="en-US" dirty="0"/>
              <a:t> KPI-</a:t>
            </a:r>
            <a:r>
              <a:rPr lang="en-US" dirty="0" err="1"/>
              <a:t>uri</a:t>
            </a:r>
            <a:r>
              <a:rPr lang="ro-RO" dirty="0"/>
              <a:t>le </a:t>
            </a:r>
            <a:r>
              <a:rPr lang="ro-RO" i="1" dirty="0">
                <a:solidFill>
                  <a:srgbClr val="00B050"/>
                </a:solidFill>
              </a:rPr>
              <a:t>(</a:t>
            </a:r>
            <a:r>
              <a:rPr lang="en-US" i="1" dirty="0">
                <a:solidFill>
                  <a:srgbClr val="00B050"/>
                </a:solidFill>
              </a:rPr>
              <a:t>Key Performance Indicators (KPIs)</a:t>
            </a:r>
            <a:r>
              <a:rPr lang="ro-RO" i="1" dirty="0">
                <a:solidFill>
                  <a:srgbClr val="00B050"/>
                </a:solidFill>
              </a:rPr>
              <a:t>)</a:t>
            </a:r>
            <a:r>
              <a:rPr lang="en-US" i="1" dirty="0">
                <a:solidFill>
                  <a:srgbClr val="00B050"/>
                </a:solidFill>
              </a:rPr>
              <a:t> </a:t>
            </a:r>
            <a:r>
              <a:rPr lang="en-US" dirty="0"/>
              <a:t>care </a:t>
            </a:r>
            <a:r>
              <a:rPr lang="en-US" dirty="0" err="1"/>
              <a:t>servesc</a:t>
            </a:r>
            <a:r>
              <a:rPr lang="en-US" dirty="0"/>
              <a:t> </a:t>
            </a:r>
            <a:r>
              <a:rPr lang="en-US" dirty="0" err="1"/>
              <a:t>drept</a:t>
            </a:r>
            <a:r>
              <a:rPr lang="en-US" dirty="0"/>
              <a:t> </a:t>
            </a:r>
            <a:r>
              <a:rPr lang="en-US" dirty="0" err="1"/>
              <a:t>puncte</a:t>
            </a:r>
            <a:r>
              <a:rPr lang="en-US" dirty="0"/>
              <a:t> de control </a:t>
            </a:r>
            <a:r>
              <a:rPr lang="en-US" dirty="0" err="1"/>
              <a:t>pentru</a:t>
            </a:r>
            <a:r>
              <a:rPr lang="en-US" dirty="0"/>
              <a:t> a </a:t>
            </a:r>
            <a:r>
              <a:rPr lang="en-US" dirty="0" err="1"/>
              <a:t>vă</a:t>
            </a:r>
            <a:r>
              <a:rPr lang="en-US" dirty="0"/>
              <a:t> </a:t>
            </a:r>
            <a:r>
              <a:rPr lang="en-US" dirty="0" err="1"/>
              <a:t>atinge</a:t>
            </a:r>
            <a:r>
              <a:rPr lang="en-US" dirty="0"/>
              <a:t> </a:t>
            </a:r>
            <a:r>
              <a:rPr lang="en-US" dirty="0" err="1"/>
              <a:t>obiectivele</a:t>
            </a:r>
            <a:r>
              <a:rPr lang="en-US" dirty="0"/>
              <a:t>.</a:t>
            </a:r>
            <a:endParaRPr lang="ro-RO" dirty="0"/>
          </a:p>
          <a:p>
            <a:pPr marL="0" lvl="0" indent="0">
              <a:buNone/>
            </a:pPr>
            <a:r>
              <a:rPr lang="en-US" dirty="0"/>
              <a:t>Ca </a:t>
            </a:r>
            <a:r>
              <a:rPr lang="en-US" dirty="0" err="1"/>
              <a:t>regulă</a:t>
            </a:r>
            <a:r>
              <a:rPr lang="en-US" dirty="0"/>
              <a:t> </a:t>
            </a:r>
            <a:r>
              <a:rPr lang="en-US" dirty="0" err="1"/>
              <a:t>generală</a:t>
            </a:r>
            <a:r>
              <a:rPr lang="en-US" dirty="0"/>
              <a:t>, </a:t>
            </a:r>
            <a:r>
              <a:rPr lang="en-US" dirty="0" err="1"/>
              <a:t>procesele</a:t>
            </a:r>
            <a:r>
              <a:rPr lang="en-US" dirty="0"/>
              <a:t> </a:t>
            </a:r>
            <a:r>
              <a:rPr lang="en-US" dirty="0" err="1"/>
              <a:t>trebui</a:t>
            </a:r>
            <a:r>
              <a:rPr lang="en-US" dirty="0"/>
              <a:t> </a:t>
            </a:r>
            <a:r>
              <a:rPr lang="en-US" dirty="0" err="1"/>
              <a:t>să</a:t>
            </a:r>
            <a:r>
              <a:rPr lang="en-US" dirty="0"/>
              <a:t> </a:t>
            </a:r>
            <a:r>
              <a:rPr lang="ro-RO" dirty="0"/>
              <a:t>fie</a:t>
            </a:r>
            <a:r>
              <a:rPr lang="en-US" dirty="0"/>
              <a:t> </a:t>
            </a:r>
            <a:r>
              <a:rPr lang="en-US" dirty="0" err="1"/>
              <a:t>întotdeauna</a:t>
            </a:r>
            <a:r>
              <a:rPr lang="en-US" dirty="0"/>
              <a:t> </a:t>
            </a:r>
            <a:r>
              <a:rPr lang="en-US" dirty="0" err="1"/>
              <a:t>alinie</a:t>
            </a:r>
            <a:r>
              <a:rPr lang="ro-RO" dirty="0"/>
              <a:t>te</a:t>
            </a:r>
            <a:r>
              <a:rPr lang="en-US" dirty="0"/>
              <a:t> cu </a:t>
            </a:r>
            <a:r>
              <a:rPr lang="en-US" dirty="0" err="1"/>
              <a:t>obiectivele</a:t>
            </a:r>
            <a:r>
              <a:rPr lang="en-US" dirty="0"/>
              <a:t> </a:t>
            </a:r>
            <a:r>
              <a:rPr lang="en-US" dirty="0" err="1"/>
              <a:t>actuale</a:t>
            </a:r>
            <a:r>
              <a:rPr lang="en-US" dirty="0"/>
              <a:t> de </a:t>
            </a:r>
            <a:r>
              <a:rPr lang="en-US" dirty="0" err="1"/>
              <a:t>afaceri</a:t>
            </a:r>
            <a:r>
              <a:rPr lang="en-US" dirty="0"/>
              <a:t> </a:t>
            </a:r>
            <a:r>
              <a:rPr lang="ro-RO" dirty="0"/>
              <a:t>a companiei </a:t>
            </a:r>
            <a:r>
              <a:rPr lang="en-US" dirty="0" err="1"/>
              <a:t>și</a:t>
            </a:r>
            <a:r>
              <a:rPr lang="en-US" dirty="0"/>
              <a:t> </a:t>
            </a:r>
            <a:r>
              <a:rPr lang="en-US" dirty="0" err="1"/>
              <a:t>să</a:t>
            </a:r>
            <a:r>
              <a:rPr lang="en-US" dirty="0"/>
              <a:t> se </a:t>
            </a:r>
            <a:r>
              <a:rPr lang="en-US" dirty="0" err="1"/>
              <a:t>prelucreze</a:t>
            </a:r>
            <a:r>
              <a:rPr lang="en-US" dirty="0"/>
              <a:t> la </a:t>
            </a:r>
            <a:r>
              <a:rPr lang="en-US" dirty="0" err="1"/>
              <a:t>pași</a:t>
            </a:r>
            <a:r>
              <a:rPr lang="en-US" dirty="0"/>
              <a:t> </a:t>
            </a:r>
            <a:r>
              <a:rPr lang="en-US" dirty="0" err="1"/>
              <a:t>individuali</a:t>
            </a:r>
            <a:r>
              <a:rPr lang="en-US" dirty="0"/>
              <a:t> </a:t>
            </a:r>
            <a:r>
              <a:rPr lang="en-US" dirty="0" err="1"/>
              <a:t>prin</a:t>
            </a:r>
            <a:r>
              <a:rPr lang="en-US" dirty="0"/>
              <a:t> KPI. </a:t>
            </a:r>
          </a:p>
        </p:txBody>
      </p:sp>
      <p:sp>
        <p:nvSpPr>
          <p:cNvPr id="3" name="Footer Placeholder 3">
            <a:extLst>
              <a:ext uri="{FF2B5EF4-FFF2-40B4-BE49-F238E27FC236}">
                <a16:creationId xmlns:a16="http://schemas.microsoft.com/office/drawing/2014/main" id="{10FD4ACE-63F7-7862-5C02-9F88B32D2A12}"/>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E1C41D31-D82D-EE82-B280-80F2F49A08C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9CAA86-C50A-4FAC-8402-702BF0438ABD}" type="slidenum">
              <a:rPr lang="en-US" sz="1200" b="0" i="0" u="none" strike="noStrike" kern="1200" cap="none" spc="0" baseline="0">
                <a:solidFill>
                  <a:srgbClr val="898989"/>
                </a:solidFill>
                <a:uFillTx/>
                <a:latin typeface="Calibri"/>
              </a:rPr>
              <a:t>35</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1EBA034A-CCCF-0F41-73D9-3D513358D9E0}"/>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739B44E-599B-7082-3FB1-826487BCD71E}"/>
              </a:ext>
            </a:extLst>
          </p:cNvPr>
          <p:cNvSpPr txBox="1">
            <a:spLocks noGrp="1"/>
          </p:cNvSpPr>
          <p:nvPr>
            <p:ph idx="1"/>
          </p:nvPr>
        </p:nvSpPr>
        <p:spPr>
          <a:xfrm>
            <a:off x="490447" y="523704"/>
            <a:ext cx="11371807" cy="5653259"/>
          </a:xfrm>
        </p:spPr>
        <p:txBody>
          <a:bodyPr/>
          <a:lstStyle/>
          <a:p>
            <a:pPr lvl="0">
              <a:lnSpc>
                <a:spcPct val="80000"/>
              </a:lnSpc>
            </a:pPr>
            <a:r>
              <a:rPr lang="en-US" b="1" i="1">
                <a:solidFill>
                  <a:srgbClr val="0070C0"/>
                </a:solidFill>
              </a:rPr>
              <a:t>3. Reproiectează procesul</a:t>
            </a:r>
            <a:endParaRPr lang="ro-RO" b="1" i="1">
              <a:solidFill>
                <a:srgbClr val="0070C0"/>
              </a:solidFill>
            </a:endParaRPr>
          </a:p>
          <a:p>
            <a:pPr lvl="0">
              <a:lnSpc>
                <a:spcPct val="80000"/>
              </a:lnSpc>
            </a:pPr>
            <a:r>
              <a:rPr lang="en-US"/>
              <a:t>Acum că aveți informații despre procesul dvs. existent și obiectivele și KPI-urile afacerii dvs., reduceți diferența dintre acestea două prin proiectarea unui nou proces care va crește eficiența procesului.</a:t>
            </a:r>
            <a:endParaRPr lang="ro-RO"/>
          </a:p>
          <a:p>
            <a:pPr lvl="0">
              <a:lnSpc>
                <a:spcPct val="80000"/>
              </a:lnSpc>
            </a:pPr>
            <a:r>
              <a:rPr lang="en-US"/>
              <a:t>Ca prima acțiune într-un proces de reproiectare, </a:t>
            </a:r>
            <a:r>
              <a:rPr lang="en-US" b="1">
                <a:solidFill>
                  <a:srgbClr val="0070C0"/>
                </a:solidFill>
              </a:rPr>
              <a:t>identificați parte</a:t>
            </a:r>
            <a:r>
              <a:rPr lang="ro-RO" b="1">
                <a:solidFill>
                  <a:srgbClr val="0070C0"/>
                </a:solidFill>
              </a:rPr>
              <a:t>a</a:t>
            </a:r>
            <a:r>
              <a:rPr lang="en-US" b="1">
                <a:solidFill>
                  <a:srgbClr val="0070C0"/>
                </a:solidFill>
              </a:rPr>
              <a:t> interesată </a:t>
            </a:r>
            <a:r>
              <a:rPr lang="en-US"/>
              <a:t>pentru fiecare KPI. Ace</a:t>
            </a:r>
            <a:r>
              <a:rPr lang="ro-RO"/>
              <a:t>ste</a:t>
            </a:r>
            <a:r>
              <a:rPr lang="en-US"/>
              <a:t> </a:t>
            </a:r>
            <a:r>
              <a:rPr lang="ro-RO"/>
              <a:t>persoane</a:t>
            </a:r>
            <a:r>
              <a:rPr lang="en-US"/>
              <a:t> sunt responsabil</a:t>
            </a:r>
            <a:r>
              <a:rPr lang="ro-RO"/>
              <a:t>e</a:t>
            </a:r>
            <a:r>
              <a:rPr lang="en-US"/>
              <a:t> pentru monitorizarea și optimizarea pentru metrica care măsoară KPI-urile lor respective.</a:t>
            </a:r>
            <a:endParaRPr lang="ro-RO"/>
          </a:p>
          <a:p>
            <a:pPr lvl="0">
              <a:lnSpc>
                <a:spcPct val="80000"/>
              </a:lnSpc>
            </a:pPr>
            <a:r>
              <a:rPr lang="en-US"/>
              <a:t>După ce desemnați părțile interesate, începeți să reproiectați fluxul de lucru. </a:t>
            </a:r>
            <a:endParaRPr lang="ro-RO"/>
          </a:p>
          <a:p>
            <a:pPr marL="0" lvl="0" indent="0">
              <a:lnSpc>
                <a:spcPct val="80000"/>
              </a:lnSpc>
              <a:buNone/>
            </a:pPr>
            <a:r>
              <a:rPr lang="ro-RO"/>
              <a:t>- </a:t>
            </a:r>
            <a:r>
              <a:rPr lang="en-US"/>
              <a:t>Faceți pașii existenți și începeți să-i remediați unul câte unul. </a:t>
            </a:r>
            <a:endParaRPr lang="ro-RO"/>
          </a:p>
          <a:p>
            <a:pPr marL="0" lvl="0" indent="0">
              <a:lnSpc>
                <a:spcPct val="80000"/>
              </a:lnSpc>
              <a:buNone/>
            </a:pPr>
            <a:r>
              <a:rPr lang="ro-RO"/>
              <a:t>- </a:t>
            </a:r>
            <a:r>
              <a:rPr lang="en-US"/>
              <a:t>Începe cu persoana potrivită</a:t>
            </a:r>
            <a:r>
              <a:rPr lang="ro-RO"/>
              <a:t> (persoana chie)</a:t>
            </a:r>
            <a:r>
              <a:rPr lang="en-US"/>
              <a:t>? </a:t>
            </a:r>
            <a:endParaRPr lang="ro-RO"/>
          </a:p>
          <a:p>
            <a:pPr marL="0" lvl="0" indent="0">
              <a:lnSpc>
                <a:spcPct val="80000"/>
              </a:lnSpc>
              <a:buNone/>
            </a:pPr>
            <a:r>
              <a:rPr lang="ro-RO"/>
              <a:t>- </a:t>
            </a:r>
            <a:r>
              <a:rPr lang="en-US"/>
              <a:t>De ce informații are nevoie </a:t>
            </a:r>
            <a:r>
              <a:rPr lang="ro-RO"/>
              <a:t>persoana chie </a:t>
            </a:r>
            <a:r>
              <a:rPr lang="en-US"/>
              <a:t>pentru a lua măsurile necesare? Enumerați-le și includeți-le. </a:t>
            </a:r>
          </a:p>
        </p:txBody>
      </p:sp>
      <p:sp>
        <p:nvSpPr>
          <p:cNvPr id="3" name="Footer Placeholder 3">
            <a:extLst>
              <a:ext uri="{FF2B5EF4-FFF2-40B4-BE49-F238E27FC236}">
                <a16:creationId xmlns:a16="http://schemas.microsoft.com/office/drawing/2014/main" id="{1A92DC62-AF60-1887-1D88-510ECC27016D}"/>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4F45D423-3954-962A-CABA-C2C992B2F39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FED211-6529-4B1D-8B87-0E54CE7D8132}" type="slidenum">
              <a:rPr lang="en-US" sz="1200" b="0" i="0" u="none" strike="noStrike" kern="1200" cap="none" spc="0" baseline="0">
                <a:solidFill>
                  <a:srgbClr val="898989"/>
                </a:solidFill>
                <a:uFillTx/>
                <a:latin typeface="Calibri"/>
              </a:rPr>
              <a:t>36</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91C80E0A-DC50-0DD6-A891-1AA58E66082C}"/>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B7B1EFB-DF5B-661E-BFFF-3E9A7FB7E680}"/>
              </a:ext>
            </a:extLst>
          </p:cNvPr>
          <p:cNvSpPr txBox="1">
            <a:spLocks noGrp="1"/>
          </p:cNvSpPr>
          <p:nvPr>
            <p:ph idx="1"/>
          </p:nvPr>
        </p:nvSpPr>
        <p:spPr>
          <a:xfrm>
            <a:off x="838203" y="440576"/>
            <a:ext cx="10515600" cy="5736387"/>
          </a:xfrm>
        </p:spPr>
        <p:txBody>
          <a:bodyPr/>
          <a:lstStyle/>
          <a:p>
            <a:pPr marL="0" lvl="0" indent="0">
              <a:buNone/>
            </a:pPr>
            <a:r>
              <a:rPr lang="en-US" sz="2600"/>
              <a:t>O practică excelentă este să arăți doar date care sunt relevante pentru o anumită persoană. Dacă o parte de date nu este necesară pentru ca persoana să evalueze și să ia măsuri, cel </a:t>
            </a:r>
            <a:r>
              <a:rPr lang="en-US" sz="2600" i="1">
                <a:solidFill>
                  <a:srgbClr val="843C0C"/>
                </a:solidFill>
              </a:rPr>
              <a:t>mai bine este să o ascundeți</a:t>
            </a:r>
            <a:r>
              <a:rPr lang="en-US" sz="2600"/>
              <a:t>. </a:t>
            </a:r>
            <a:endParaRPr lang="ro-RO" sz="2600"/>
          </a:p>
          <a:p>
            <a:pPr marL="0" lvl="0" indent="0">
              <a:buNone/>
            </a:pPr>
            <a:r>
              <a:rPr lang="en-US" sz="2600"/>
              <a:t>Evi</a:t>
            </a:r>
            <a:r>
              <a:rPr lang="ro-RO" sz="2600"/>
              <a:t>ta</a:t>
            </a:r>
            <a:r>
              <a:rPr lang="en-US" sz="2600"/>
              <a:t>ți multe confuzii arătându-le oamenilor exact ceea ce trebuie să vadă.</a:t>
            </a:r>
            <a:endParaRPr lang="ro-RO" sz="2600"/>
          </a:p>
          <a:p>
            <a:pPr marL="0" lvl="0" indent="0">
              <a:buNone/>
            </a:pPr>
            <a:r>
              <a:rPr lang="en-US" sz="2600"/>
              <a:t>După ce proiectați fluxul de lucru, luați în considerare situațiile în care pașii din procesul dvs. trebuie să întrerupă fluxul de lucru proiectat. Ai o mulțime de acestea în vechiul tău process</a:t>
            </a:r>
            <a:r>
              <a:rPr lang="ro-RO" sz="2600"/>
              <a:t>:</a:t>
            </a:r>
          </a:p>
          <a:p>
            <a:pPr marL="0" lvl="0" indent="0">
              <a:buNone/>
            </a:pPr>
            <a:r>
              <a:rPr lang="ro-RO" sz="2600"/>
              <a:t>-</a:t>
            </a:r>
            <a:r>
              <a:rPr lang="en-US" sz="2600"/>
              <a:t> De ce s-a întâmplat? </a:t>
            </a:r>
            <a:endParaRPr lang="ro-RO" sz="2600"/>
          </a:p>
          <a:p>
            <a:pPr marL="0" lvl="0" indent="0">
              <a:buNone/>
            </a:pPr>
            <a:r>
              <a:rPr lang="ro-RO" sz="2600"/>
              <a:t>-</a:t>
            </a:r>
            <a:r>
              <a:rPr lang="en-US" sz="2600"/>
              <a:t>Are </a:t>
            </a:r>
            <a:r>
              <a:rPr lang="ro-RO" sz="2600"/>
              <a:t>oare </a:t>
            </a:r>
            <a:r>
              <a:rPr lang="en-US" sz="2600"/>
              <a:t>nevoie de mai multe informații de la pasul anterior? </a:t>
            </a:r>
            <a:endParaRPr lang="ro-RO" sz="2600"/>
          </a:p>
          <a:p>
            <a:pPr marL="0" lvl="0" indent="0">
              <a:buNone/>
            </a:pPr>
            <a:r>
              <a:rPr lang="en-US" sz="2600"/>
              <a:t>Oare persoana a uitat de asta? </a:t>
            </a:r>
            <a:endParaRPr lang="ro-RO" sz="2600"/>
          </a:p>
          <a:p>
            <a:pPr marL="0" lvl="0" indent="0">
              <a:buNone/>
            </a:pPr>
            <a:r>
              <a:rPr lang="en-US" sz="2600"/>
              <a:t>A apărut o situație neașteptată care necesita o soluție </a:t>
            </a:r>
            <a:r>
              <a:rPr lang="ro-RO" sz="2600"/>
              <a:t>specială</a:t>
            </a:r>
            <a:r>
              <a:rPr lang="en-US" sz="2600"/>
              <a:t>? </a:t>
            </a:r>
            <a:endParaRPr lang="ro-RO" sz="2600"/>
          </a:p>
          <a:p>
            <a:pPr marL="0" lvl="0" indent="0">
              <a:buNone/>
            </a:pPr>
            <a:r>
              <a:rPr lang="en-US" sz="2600"/>
              <a:t>Documentați toate aceste valori aberante în reproiectarea procesului și decideți ce se întâmplă în acele situații.</a:t>
            </a:r>
          </a:p>
          <a:p>
            <a:pPr lvl="0"/>
            <a:endParaRPr lang="en-US" sz="2600"/>
          </a:p>
        </p:txBody>
      </p:sp>
      <p:sp>
        <p:nvSpPr>
          <p:cNvPr id="3" name="Footer Placeholder 3">
            <a:extLst>
              <a:ext uri="{FF2B5EF4-FFF2-40B4-BE49-F238E27FC236}">
                <a16:creationId xmlns:a16="http://schemas.microsoft.com/office/drawing/2014/main" id="{A7DE1539-6947-BB68-0684-CB3D48813D76}"/>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DAE8DDE4-6052-DFCB-3635-B2A5B60F602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26DC6E-FC38-4AA2-A104-1F628C0450B4}" type="slidenum">
              <a:rPr lang="en-US" sz="1200" b="0" i="0" u="none" strike="noStrike" kern="1200" cap="none" spc="0" baseline="0">
                <a:solidFill>
                  <a:srgbClr val="898989"/>
                </a:solidFill>
                <a:uFillTx/>
                <a:latin typeface="Calibri"/>
              </a:rPr>
              <a:t>37</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C0BCF5B8-3C15-042D-50D1-BD1221A6517A}"/>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50A442F-B42F-CF43-3C9F-4ED84111BBC5}"/>
              </a:ext>
            </a:extLst>
          </p:cNvPr>
          <p:cNvSpPr txBox="1">
            <a:spLocks noGrp="1"/>
          </p:cNvSpPr>
          <p:nvPr>
            <p:ph idx="1"/>
          </p:nvPr>
        </p:nvSpPr>
        <p:spPr>
          <a:xfrm>
            <a:off x="838203" y="548640"/>
            <a:ext cx="10816245" cy="5628324"/>
          </a:xfrm>
        </p:spPr>
        <p:txBody>
          <a:bodyPr/>
          <a:lstStyle/>
          <a:p>
            <a:pPr lvl="0"/>
            <a:r>
              <a:rPr lang="en-US" b="1" i="1">
                <a:solidFill>
                  <a:srgbClr val="0070C0"/>
                </a:solidFill>
              </a:rPr>
              <a:t>4. Implementați procesul îmbunătățit</a:t>
            </a:r>
            <a:endParaRPr lang="ro-RO" b="1" i="1">
              <a:solidFill>
                <a:srgbClr val="0070C0"/>
              </a:solidFill>
            </a:endParaRPr>
          </a:p>
          <a:p>
            <a:pPr lvl="0"/>
            <a:r>
              <a:rPr lang="en-US"/>
              <a:t>Acum că aveți</a:t>
            </a:r>
            <a:r>
              <a:rPr lang="ro-RO"/>
              <a:t> </a:t>
            </a:r>
            <a:r>
              <a:rPr lang="en-US"/>
              <a:t>în mână un proces solid, este timpul să îl faceți </a:t>
            </a:r>
            <a:r>
              <a:rPr lang="ro-RO"/>
              <a:t>public</a:t>
            </a:r>
            <a:r>
              <a:rPr lang="en-US"/>
              <a:t>.</a:t>
            </a:r>
            <a:endParaRPr lang="ro-RO"/>
          </a:p>
          <a:p>
            <a:pPr lvl="0"/>
            <a:r>
              <a:rPr lang="en-US"/>
              <a:t>Pentru a implementa procesul cu succes, </a:t>
            </a:r>
            <a:endParaRPr lang="ro-RO"/>
          </a:p>
          <a:p>
            <a:pPr lvl="0"/>
            <a:r>
              <a:rPr lang="en-US" b="1" i="1">
                <a:solidFill>
                  <a:srgbClr val="00B050"/>
                </a:solidFill>
              </a:rPr>
              <a:t>prima etapă </a:t>
            </a:r>
            <a:r>
              <a:rPr lang="en-US"/>
              <a:t>este să obțineți acceptarea tuturor părților interesate ale procesului. </a:t>
            </a:r>
            <a:endParaRPr lang="ro-RO"/>
          </a:p>
          <a:p>
            <a:pPr lvl="0"/>
            <a:r>
              <a:rPr lang="en-US"/>
              <a:t>Trebuie să le arăți de ce ai reproiectat procesul în primul rând și cum noul proces îi va ajuta pe toți să-și atingă obiectivele mai repede.</a:t>
            </a:r>
            <a:endParaRPr lang="ro-RO"/>
          </a:p>
          <a:p>
            <a:pPr lvl="0"/>
            <a:r>
              <a:rPr lang="en-US"/>
              <a:t>A </a:t>
            </a:r>
            <a:r>
              <a:rPr lang="en-US" b="1" i="1">
                <a:solidFill>
                  <a:srgbClr val="00B050"/>
                </a:solidFill>
              </a:rPr>
              <a:t>doua etapă </a:t>
            </a:r>
            <a:r>
              <a:rPr lang="en-US"/>
              <a:t>este implementarea procesului în mai mul</a:t>
            </a:r>
            <a:r>
              <a:rPr lang="ro-RO"/>
              <a:t>ți</a:t>
            </a:r>
            <a:r>
              <a:rPr lang="en-US"/>
              <a:t> </a:t>
            </a:r>
            <a:r>
              <a:rPr lang="ro-RO"/>
              <a:t>pași</a:t>
            </a:r>
            <a:r>
              <a:rPr lang="en-US"/>
              <a:t>. </a:t>
            </a:r>
            <a:endParaRPr lang="ro-RO"/>
          </a:p>
          <a:p>
            <a:pPr lvl="0"/>
            <a:r>
              <a:rPr lang="en-US"/>
              <a:t>Oamenii au nevoie de timp pentru a înțelege, a se adapta și a a</a:t>
            </a:r>
            <a:r>
              <a:rPr lang="ro-RO"/>
              <a:t>ccepta</a:t>
            </a:r>
            <a:r>
              <a:rPr lang="en-US"/>
              <a:t>. Dacă </a:t>
            </a:r>
            <a:r>
              <a:rPr lang="ro-RO"/>
              <a:t>au nevoie de </a:t>
            </a:r>
            <a:r>
              <a:rPr lang="en-US"/>
              <a:t>noi abilități, ajutați</a:t>
            </a:r>
            <a:r>
              <a:rPr lang="ro-RO"/>
              <a:t>i</a:t>
            </a:r>
            <a:r>
              <a:rPr lang="en-US"/>
              <a:t> să învețe. </a:t>
            </a:r>
          </a:p>
        </p:txBody>
      </p:sp>
      <p:sp>
        <p:nvSpPr>
          <p:cNvPr id="3" name="Footer Placeholder 3">
            <a:extLst>
              <a:ext uri="{FF2B5EF4-FFF2-40B4-BE49-F238E27FC236}">
                <a16:creationId xmlns:a16="http://schemas.microsoft.com/office/drawing/2014/main" id="{66EAEA29-EDD7-33C3-FFBA-7ABF6A1AED66}"/>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180D3631-5844-11B2-F998-60A162562DD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FBE6FD-D7B7-4499-B21D-580D4AA5AC7B}" type="slidenum">
              <a:rPr lang="en-US" sz="1200" b="0" i="0" u="none" strike="noStrike" kern="1200" cap="none" spc="0" baseline="0">
                <a:solidFill>
                  <a:srgbClr val="898989"/>
                </a:solidFill>
                <a:uFillTx/>
                <a:latin typeface="Calibri"/>
              </a:rPr>
              <a:t>38</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D20FCFC9-7D2D-025A-6D90-0FECB3C6367C}"/>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7A6EDA7-7ACA-1FD0-B094-2C9CBDC89DB3}"/>
              </a:ext>
            </a:extLst>
          </p:cNvPr>
          <p:cNvSpPr txBox="1">
            <a:spLocks noGrp="1"/>
          </p:cNvSpPr>
          <p:nvPr>
            <p:ph idx="1"/>
          </p:nvPr>
        </p:nvSpPr>
        <p:spPr>
          <a:xfrm>
            <a:off x="838203" y="540328"/>
            <a:ext cx="11015749" cy="5636635"/>
          </a:xfrm>
        </p:spPr>
        <p:txBody>
          <a:bodyPr/>
          <a:lstStyle/>
          <a:p>
            <a:pPr marL="0" lvl="0" indent="0">
              <a:lnSpc>
                <a:spcPct val="70000"/>
              </a:lnSpc>
              <a:buNone/>
            </a:pPr>
            <a:r>
              <a:rPr lang="en-US" sz="2600" b="1" i="1">
                <a:solidFill>
                  <a:srgbClr val="0070C0"/>
                </a:solidFill>
              </a:rPr>
              <a:t>5. Monitorizați, măsurați și optimizați noul process</a:t>
            </a:r>
            <a:endParaRPr lang="ro-RO" sz="2600" b="1" i="1">
              <a:solidFill>
                <a:srgbClr val="0070C0"/>
              </a:solidFill>
            </a:endParaRPr>
          </a:p>
          <a:p>
            <a:pPr lvl="0">
              <a:lnSpc>
                <a:spcPct val="70000"/>
              </a:lnSpc>
            </a:pPr>
            <a:r>
              <a:rPr lang="ro-RO" sz="2600"/>
              <a:t>Activitatea </a:t>
            </a:r>
            <a:r>
              <a:rPr lang="en-US" sz="2600"/>
              <a:t>nu se oprește </a:t>
            </a:r>
            <a:r>
              <a:rPr lang="ro-RO" sz="2600"/>
              <a:t>doar </a:t>
            </a:r>
            <a:r>
              <a:rPr lang="en-US" sz="2600"/>
              <a:t>la implementare. </a:t>
            </a:r>
            <a:endParaRPr lang="ro-RO" sz="2600"/>
          </a:p>
          <a:p>
            <a:pPr lvl="0">
              <a:lnSpc>
                <a:spcPct val="70000"/>
              </a:lnSpc>
            </a:pPr>
            <a:r>
              <a:rPr lang="en-US" sz="2600"/>
              <a:t>Procesele eficiente necesită monitorizare și optimizare constantă pentru a observa o creștere. Așa cum a spus </a:t>
            </a:r>
            <a:r>
              <a:rPr lang="ro-RO" sz="2600"/>
              <a:t>renumitul</a:t>
            </a:r>
            <a:r>
              <a:rPr lang="en-US" sz="2600"/>
              <a:t> consultant de management Peter Drucker</a:t>
            </a:r>
            <a:r>
              <a:rPr lang="ro-RO" sz="2600"/>
              <a:t> </a:t>
            </a:r>
            <a:r>
              <a:rPr lang="ro-RO" sz="2000"/>
              <a:t>(</a:t>
            </a:r>
            <a:r>
              <a:rPr lang="fr-FR" sz="2000"/>
              <a:t>Peter Ferdinand Drucker a fost un consultant de management de origine austro-americană</a:t>
            </a:r>
            <a:r>
              <a:rPr lang="ro-RO" sz="2000"/>
              <a:t>)</a:t>
            </a:r>
            <a:r>
              <a:rPr lang="en-US" sz="2600"/>
              <a:t>, </a:t>
            </a:r>
            <a:endParaRPr lang="ro-RO" sz="2600"/>
          </a:p>
          <a:p>
            <a:pPr lvl="0">
              <a:lnSpc>
                <a:spcPct val="70000"/>
              </a:lnSpc>
            </a:pPr>
            <a:r>
              <a:rPr lang="en-US" sz="2600"/>
              <a:t>„Dacă nu o poți măsura, nu o poți gestiona”. </a:t>
            </a:r>
            <a:endParaRPr lang="ro-RO" sz="2600"/>
          </a:p>
          <a:p>
            <a:pPr lvl="0">
              <a:lnSpc>
                <a:spcPct val="70000"/>
              </a:lnSpc>
            </a:pPr>
            <a:r>
              <a:rPr lang="en-US" sz="2600"/>
              <a:t>Orice proces pe care îl aveți ar trebui să fie măsurabil pentru a lua măsuri și pentru a îmbunătăți eficiența procesului.</a:t>
            </a:r>
            <a:r>
              <a:rPr lang="ro-RO" sz="2600"/>
              <a:t> </a:t>
            </a:r>
          </a:p>
          <a:p>
            <a:pPr lvl="0">
              <a:lnSpc>
                <a:spcPct val="70000"/>
              </a:lnSpc>
            </a:pPr>
            <a:r>
              <a:rPr lang="en-US" sz="2600"/>
              <a:t>Păstrați evidența tuturor KPI-urilor dvs. pe toată durata unui proces live.</a:t>
            </a:r>
            <a:endParaRPr lang="ro-RO" sz="2600"/>
          </a:p>
          <a:p>
            <a:pPr lvl="0">
              <a:lnSpc>
                <a:spcPct val="70000"/>
              </a:lnSpc>
            </a:pPr>
            <a:r>
              <a:rPr lang="en-US" sz="2600"/>
              <a:t>  Genera</a:t>
            </a:r>
            <a:r>
              <a:rPr lang="ro-RO" sz="2600"/>
              <a:t>ți</a:t>
            </a:r>
            <a:r>
              <a:rPr lang="en-US" sz="2600"/>
              <a:t> rapoarte la intervale constante pentru a le analiza în bucăți mici. </a:t>
            </a:r>
            <a:endParaRPr lang="ro-RO" sz="2600"/>
          </a:p>
          <a:p>
            <a:pPr lvl="0">
              <a:lnSpc>
                <a:spcPct val="70000"/>
              </a:lnSpc>
            </a:pPr>
            <a:r>
              <a:rPr lang="en-US" sz="2600"/>
              <a:t>Adunați feedback de la părțile interesate și vedeți unde se confruntă cu dificultăți</a:t>
            </a:r>
            <a:r>
              <a:rPr lang="ro-RO" sz="2600"/>
              <a:t>, - </a:t>
            </a:r>
            <a:r>
              <a:rPr lang="en-US" sz="2600"/>
              <a:t> </a:t>
            </a:r>
            <a:r>
              <a:rPr lang="ro-RO" sz="2600"/>
              <a:t>Corectați</a:t>
            </a:r>
            <a:r>
              <a:rPr lang="en-US" sz="2600"/>
              <a:t>le.</a:t>
            </a:r>
            <a:endParaRPr lang="ro-RO" sz="2600"/>
          </a:p>
          <a:p>
            <a:pPr lvl="0">
              <a:lnSpc>
                <a:spcPct val="70000"/>
              </a:lnSpc>
            </a:pPr>
            <a:r>
              <a:rPr lang="ro-RO" sz="2600"/>
              <a:t>După finalizarea unui volum decent de sarcini, analizați rapoartele și vedeți unde pot fi aduse îmbunătățiri.</a:t>
            </a:r>
            <a:endParaRPr lang="en-US" sz="2600"/>
          </a:p>
        </p:txBody>
      </p:sp>
      <p:sp>
        <p:nvSpPr>
          <p:cNvPr id="3" name="Footer Placeholder 3">
            <a:extLst>
              <a:ext uri="{FF2B5EF4-FFF2-40B4-BE49-F238E27FC236}">
                <a16:creationId xmlns:a16="http://schemas.microsoft.com/office/drawing/2014/main" id="{E8A998DF-06D4-2BDB-CC6C-1C06BE6B52A4}"/>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E524FF7F-10F0-CD05-587F-56C957A8926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0DEA65-0FA1-4FAE-B2F9-EBCF975C4A8C}" type="slidenum">
              <a:rPr lang="en-US" sz="1200" b="0" i="0" u="none" strike="noStrike" kern="1200" cap="none" spc="0" baseline="0">
                <a:solidFill>
                  <a:srgbClr val="898989"/>
                </a:solidFill>
                <a:uFillTx/>
                <a:latin typeface="Calibri"/>
              </a:rPr>
              <a:t>39</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E9B13F44-E7FB-E1A6-4A4F-7200653BE6A3}"/>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E440C-C21F-8545-6BBA-5F2F8478DC24}"/>
              </a:ext>
            </a:extLst>
          </p:cNvPr>
          <p:cNvSpPr>
            <a:spLocks noGrp="1"/>
          </p:cNvSpPr>
          <p:nvPr>
            <p:ph idx="1"/>
          </p:nvPr>
        </p:nvSpPr>
        <p:spPr>
          <a:xfrm>
            <a:off x="557349" y="435429"/>
            <a:ext cx="11216639" cy="5741534"/>
          </a:xfrm>
        </p:spPr>
        <p:txBody>
          <a:bodyPr>
            <a:normAutofit lnSpcReduction="10000"/>
          </a:bodyPr>
          <a:lstStyle/>
          <a:p>
            <a:r>
              <a:rPr lang="ro-RO" dirty="0"/>
              <a:t>Noțiunea </a:t>
            </a:r>
            <a:r>
              <a:rPr lang="en-US" dirty="0"/>
              <a:t> de </a:t>
            </a:r>
            <a:r>
              <a:rPr lang="en-US" dirty="0" err="1"/>
              <a:t>afaceri</a:t>
            </a:r>
            <a:r>
              <a:rPr lang="en-US" dirty="0"/>
              <a:t> se </a:t>
            </a:r>
            <a:r>
              <a:rPr lang="en-US" dirty="0" err="1"/>
              <a:t>referă</a:t>
            </a:r>
            <a:r>
              <a:rPr lang="en-US" dirty="0"/>
              <a:t> </a:t>
            </a:r>
            <a:r>
              <a:rPr lang="en-US" dirty="0" err="1"/>
              <a:t>adesea</a:t>
            </a:r>
            <a:r>
              <a:rPr lang="en-US" dirty="0"/>
              <a:t> la </a:t>
            </a:r>
            <a:r>
              <a:rPr lang="en-US" b="1" i="1" dirty="0">
                <a:solidFill>
                  <a:srgbClr val="00B050"/>
                </a:solidFill>
              </a:rPr>
              <a:t>o </a:t>
            </a:r>
            <a:r>
              <a:rPr lang="en-US" b="1" i="1" dirty="0" err="1">
                <a:solidFill>
                  <a:srgbClr val="00B050"/>
                </a:solidFill>
              </a:rPr>
              <a:t>entitate</a:t>
            </a:r>
            <a:r>
              <a:rPr lang="en-US" b="1" i="1" dirty="0">
                <a:solidFill>
                  <a:srgbClr val="00B050"/>
                </a:solidFill>
              </a:rPr>
              <a:t> care </a:t>
            </a:r>
            <a:r>
              <a:rPr lang="en-US" b="1" i="1" dirty="0" err="1">
                <a:solidFill>
                  <a:srgbClr val="00B050"/>
                </a:solidFill>
              </a:rPr>
              <a:t>operează</a:t>
            </a:r>
            <a:r>
              <a:rPr lang="en-US" b="1" i="1" dirty="0">
                <a:solidFill>
                  <a:srgbClr val="00B050"/>
                </a:solidFill>
              </a:rPr>
              <a:t> din motive </a:t>
            </a:r>
            <a:r>
              <a:rPr lang="en-US" b="1" i="1" dirty="0" err="1">
                <a:solidFill>
                  <a:srgbClr val="00B050"/>
                </a:solidFill>
              </a:rPr>
              <a:t>comerciale</a:t>
            </a:r>
            <a:r>
              <a:rPr lang="en-US" b="1" i="1" dirty="0">
                <a:solidFill>
                  <a:srgbClr val="00B050"/>
                </a:solidFill>
              </a:rPr>
              <a:t>, </a:t>
            </a:r>
            <a:r>
              <a:rPr lang="en-US" b="1" i="1" dirty="0" err="1">
                <a:solidFill>
                  <a:srgbClr val="00B050"/>
                </a:solidFill>
              </a:rPr>
              <a:t>industriale</a:t>
            </a:r>
            <a:r>
              <a:rPr lang="en-US" b="1" i="1" dirty="0">
                <a:solidFill>
                  <a:srgbClr val="00B050"/>
                </a:solidFill>
              </a:rPr>
              <a:t> </a:t>
            </a:r>
            <a:r>
              <a:rPr lang="en-US" b="1" i="1" dirty="0" err="1">
                <a:solidFill>
                  <a:srgbClr val="00B050"/>
                </a:solidFill>
              </a:rPr>
              <a:t>sau</a:t>
            </a:r>
            <a:r>
              <a:rPr lang="en-US" b="1" i="1" dirty="0">
                <a:solidFill>
                  <a:srgbClr val="00B050"/>
                </a:solidFill>
              </a:rPr>
              <a:t> </a:t>
            </a:r>
            <a:r>
              <a:rPr lang="en-US" b="1" i="1" dirty="0" err="1">
                <a:solidFill>
                  <a:srgbClr val="00B050"/>
                </a:solidFill>
              </a:rPr>
              <a:t>profesionale</a:t>
            </a:r>
            <a:r>
              <a:rPr lang="en-US" dirty="0"/>
              <a:t>. </a:t>
            </a:r>
          </a:p>
          <a:p>
            <a:r>
              <a:rPr lang="en-US" dirty="0" err="1"/>
              <a:t>Conceptul</a:t>
            </a:r>
            <a:r>
              <a:rPr lang="en-US" dirty="0"/>
              <a:t> de </a:t>
            </a:r>
            <a:r>
              <a:rPr lang="en-US" dirty="0" err="1"/>
              <a:t>afaceri</a:t>
            </a:r>
            <a:r>
              <a:rPr lang="en-US" dirty="0"/>
              <a:t> </a:t>
            </a:r>
            <a:r>
              <a:rPr lang="en-US" dirty="0" err="1"/>
              <a:t>începe</a:t>
            </a:r>
            <a:r>
              <a:rPr lang="en-US" dirty="0"/>
              <a:t> cu o </a:t>
            </a:r>
            <a:r>
              <a:rPr lang="en-US" b="1" i="1" dirty="0">
                <a:solidFill>
                  <a:srgbClr val="00B050"/>
                </a:solidFill>
              </a:rPr>
              <a:t>idee </a:t>
            </a:r>
            <a:r>
              <a:rPr lang="en-US" b="1" i="1" dirty="0" err="1">
                <a:solidFill>
                  <a:srgbClr val="00B050"/>
                </a:solidFill>
              </a:rPr>
              <a:t>și</a:t>
            </a:r>
            <a:r>
              <a:rPr lang="en-US" b="1" i="1" dirty="0">
                <a:solidFill>
                  <a:srgbClr val="00B050"/>
                </a:solidFill>
              </a:rPr>
              <a:t> un </a:t>
            </a:r>
            <a:r>
              <a:rPr lang="en-US" b="1" i="1" dirty="0" err="1">
                <a:solidFill>
                  <a:srgbClr val="00B050"/>
                </a:solidFill>
              </a:rPr>
              <a:t>nume</a:t>
            </a:r>
            <a:r>
              <a:rPr lang="en-US" b="1" i="1" dirty="0">
                <a:solidFill>
                  <a:srgbClr val="00B050"/>
                </a:solidFill>
              </a:rPr>
              <a:t> </a:t>
            </a:r>
            <a:r>
              <a:rPr lang="en-US" dirty="0" err="1"/>
              <a:t>și</a:t>
            </a:r>
            <a:r>
              <a:rPr lang="en-US" dirty="0"/>
              <a:t> </a:t>
            </a:r>
            <a:r>
              <a:rPr lang="en-US" dirty="0" err="1"/>
              <a:t>poate</a:t>
            </a:r>
            <a:r>
              <a:rPr lang="en-US" dirty="0"/>
              <a:t> fi </a:t>
            </a:r>
            <a:r>
              <a:rPr lang="en-US" dirty="0" err="1"/>
              <a:t>necesară</a:t>
            </a:r>
            <a:r>
              <a:rPr lang="en-US" dirty="0"/>
              <a:t> o </a:t>
            </a:r>
            <a:r>
              <a:rPr lang="en-US" dirty="0" err="1"/>
              <a:t>cercetare</a:t>
            </a:r>
            <a:r>
              <a:rPr lang="en-US" dirty="0"/>
              <a:t> </a:t>
            </a:r>
            <a:r>
              <a:rPr lang="en-US" dirty="0" err="1"/>
              <a:t>amplă</a:t>
            </a:r>
            <a:r>
              <a:rPr lang="en-US" dirty="0"/>
              <a:t> de </a:t>
            </a:r>
            <a:r>
              <a:rPr lang="en-US" dirty="0" err="1"/>
              <a:t>piață</a:t>
            </a:r>
            <a:r>
              <a:rPr lang="en-US" dirty="0"/>
              <a:t> </a:t>
            </a:r>
            <a:r>
              <a:rPr lang="en-US" dirty="0" err="1"/>
              <a:t>pentru</a:t>
            </a:r>
            <a:r>
              <a:rPr lang="en-US" dirty="0"/>
              <a:t> a </a:t>
            </a:r>
            <a:r>
              <a:rPr lang="en-US" dirty="0" err="1"/>
              <a:t>determina</a:t>
            </a:r>
            <a:r>
              <a:rPr lang="en-US" dirty="0"/>
              <a:t> </a:t>
            </a:r>
            <a:r>
              <a:rPr lang="en-US" dirty="0" err="1"/>
              <a:t>cât</a:t>
            </a:r>
            <a:r>
              <a:rPr lang="en-US" dirty="0"/>
              <a:t> de </a:t>
            </a:r>
            <a:r>
              <a:rPr lang="en-US" dirty="0" err="1"/>
              <a:t>fezabil</a:t>
            </a:r>
            <a:r>
              <a:rPr lang="en-US" dirty="0"/>
              <a:t> </a:t>
            </a:r>
            <a:r>
              <a:rPr lang="en-US" dirty="0" err="1"/>
              <a:t>este</a:t>
            </a:r>
            <a:r>
              <a:rPr lang="en-US" dirty="0"/>
              <a:t> </a:t>
            </a:r>
            <a:r>
              <a:rPr lang="en-US" b="1" i="1" dirty="0" err="1">
                <a:solidFill>
                  <a:srgbClr val="7030A0"/>
                </a:solidFill>
              </a:rPr>
              <a:t>transformarea</a:t>
            </a:r>
            <a:r>
              <a:rPr lang="en-US" b="1" i="1" dirty="0">
                <a:solidFill>
                  <a:srgbClr val="7030A0"/>
                </a:solidFill>
              </a:rPr>
              <a:t> </a:t>
            </a:r>
            <a:r>
              <a:rPr lang="en-US" b="1" i="1" dirty="0" err="1">
                <a:solidFill>
                  <a:srgbClr val="7030A0"/>
                </a:solidFill>
              </a:rPr>
              <a:t>ideii</a:t>
            </a:r>
            <a:r>
              <a:rPr lang="en-US" b="1" i="1" dirty="0">
                <a:solidFill>
                  <a:srgbClr val="7030A0"/>
                </a:solidFill>
              </a:rPr>
              <a:t> </a:t>
            </a:r>
            <a:r>
              <a:rPr lang="en-US" b="1" i="1" dirty="0" err="1">
                <a:solidFill>
                  <a:srgbClr val="7030A0"/>
                </a:solidFill>
              </a:rPr>
              <a:t>într</a:t>
            </a:r>
            <a:r>
              <a:rPr lang="en-US" b="1" i="1" dirty="0">
                <a:solidFill>
                  <a:srgbClr val="7030A0"/>
                </a:solidFill>
              </a:rPr>
              <a:t>-o </a:t>
            </a:r>
            <a:r>
              <a:rPr lang="en-US" b="1" i="1" dirty="0" err="1">
                <a:solidFill>
                  <a:srgbClr val="7030A0"/>
                </a:solidFill>
              </a:rPr>
              <a:t>afacere</a:t>
            </a:r>
            <a:r>
              <a:rPr lang="en-US" dirty="0"/>
              <a:t>.</a:t>
            </a:r>
          </a:p>
          <a:p>
            <a:r>
              <a:rPr lang="en-US" dirty="0"/>
              <a:t>Este</a:t>
            </a:r>
            <a:r>
              <a:rPr lang="ro-RO" dirty="0"/>
              <a:t> </a:t>
            </a:r>
            <a:r>
              <a:rPr lang="en-US" dirty="0"/>
              <a:t>important ca </a:t>
            </a:r>
            <a:r>
              <a:rPr lang="en-US" dirty="0" err="1"/>
              <a:t>proprietarii</a:t>
            </a:r>
            <a:r>
              <a:rPr lang="en-US" dirty="0"/>
              <a:t> de </a:t>
            </a:r>
            <a:r>
              <a:rPr lang="en-US" dirty="0" err="1"/>
              <a:t>afaceri</a:t>
            </a:r>
            <a:r>
              <a:rPr lang="en-US" dirty="0"/>
              <a:t> </a:t>
            </a:r>
            <a:r>
              <a:rPr lang="en-US" dirty="0" err="1"/>
              <a:t>să-și</a:t>
            </a:r>
            <a:r>
              <a:rPr lang="en-US" dirty="0"/>
              <a:t> </a:t>
            </a:r>
            <a:r>
              <a:rPr lang="en-US" dirty="0" err="1"/>
              <a:t>aleagă</a:t>
            </a:r>
            <a:r>
              <a:rPr lang="en-US" dirty="0"/>
              <a:t> </a:t>
            </a:r>
            <a:r>
              <a:rPr lang="ro-RO" dirty="0"/>
              <a:t>denumirea</a:t>
            </a:r>
            <a:r>
              <a:rPr lang="en-US" dirty="0"/>
              <a:t> cu </a:t>
            </a:r>
            <a:r>
              <a:rPr lang="en-US" dirty="0" err="1"/>
              <a:t>înțelepciune</a:t>
            </a:r>
            <a:r>
              <a:rPr lang="en-US" dirty="0"/>
              <a:t> </a:t>
            </a:r>
            <a:r>
              <a:rPr lang="en-US" b="1" i="1" dirty="0">
                <a:solidFill>
                  <a:srgbClr val="00B050"/>
                </a:solidFill>
              </a:rPr>
              <a:t>Un </a:t>
            </a:r>
            <a:r>
              <a:rPr lang="en-US" b="1" i="1" dirty="0" err="1">
                <a:solidFill>
                  <a:srgbClr val="00B050"/>
                </a:solidFill>
              </a:rPr>
              <a:t>nume</a:t>
            </a:r>
            <a:r>
              <a:rPr lang="en-US" b="1" i="1" dirty="0">
                <a:solidFill>
                  <a:srgbClr val="00B050"/>
                </a:solidFill>
              </a:rPr>
              <a:t> </a:t>
            </a:r>
            <a:r>
              <a:rPr lang="en-US" dirty="0"/>
              <a:t>bun </a:t>
            </a:r>
            <a:r>
              <a:rPr lang="en-US" b="1" i="1" dirty="0" err="1">
                <a:solidFill>
                  <a:srgbClr val="0070C0"/>
                </a:solidFill>
              </a:rPr>
              <a:t>este</a:t>
            </a:r>
            <a:r>
              <a:rPr lang="en-US" b="1" i="1" dirty="0">
                <a:solidFill>
                  <a:srgbClr val="0070C0"/>
                </a:solidFill>
              </a:rPr>
              <a:t> </a:t>
            </a:r>
            <a:r>
              <a:rPr lang="en-US" b="1" i="1" dirty="0" err="1">
                <a:solidFill>
                  <a:srgbClr val="0070C0"/>
                </a:solidFill>
              </a:rPr>
              <a:t>unul</a:t>
            </a:r>
            <a:r>
              <a:rPr lang="en-US" b="1" i="1" dirty="0">
                <a:solidFill>
                  <a:srgbClr val="0070C0"/>
                </a:solidFill>
              </a:rPr>
              <a:t> </a:t>
            </a:r>
            <a:r>
              <a:rPr lang="en-US" b="1" i="1" dirty="0" err="1">
                <a:solidFill>
                  <a:srgbClr val="0070C0"/>
                </a:solidFill>
              </a:rPr>
              <a:t>dintre</a:t>
            </a:r>
            <a:r>
              <a:rPr lang="en-US" b="1" i="1" dirty="0">
                <a:solidFill>
                  <a:srgbClr val="0070C0"/>
                </a:solidFill>
              </a:rPr>
              <a:t> </a:t>
            </a:r>
            <a:r>
              <a:rPr lang="en-US" b="1" i="1" dirty="0" err="1">
                <a:solidFill>
                  <a:srgbClr val="0070C0"/>
                </a:solidFill>
              </a:rPr>
              <a:t>cele</a:t>
            </a:r>
            <a:r>
              <a:rPr lang="en-US" b="1" i="1" dirty="0">
                <a:solidFill>
                  <a:srgbClr val="0070C0"/>
                </a:solidFill>
              </a:rPr>
              <a:t> </a:t>
            </a:r>
            <a:r>
              <a:rPr lang="en-US" b="1" i="1" dirty="0" err="1">
                <a:solidFill>
                  <a:srgbClr val="0070C0"/>
                </a:solidFill>
              </a:rPr>
              <a:t>mai</a:t>
            </a:r>
            <a:r>
              <a:rPr lang="en-US" b="1" i="1" dirty="0">
                <a:solidFill>
                  <a:srgbClr val="0070C0"/>
                </a:solidFill>
              </a:rPr>
              <a:t> </a:t>
            </a:r>
            <a:r>
              <a:rPr lang="en-US" b="1" i="1" dirty="0" err="1">
                <a:solidFill>
                  <a:srgbClr val="0070C0"/>
                </a:solidFill>
              </a:rPr>
              <a:t>valoroase</a:t>
            </a:r>
            <a:r>
              <a:rPr lang="en-US" b="1" i="1" dirty="0">
                <a:solidFill>
                  <a:srgbClr val="0070C0"/>
                </a:solidFill>
              </a:rPr>
              <a:t> active ale </a:t>
            </a:r>
            <a:r>
              <a:rPr lang="en-US" b="1" i="1" dirty="0" err="1">
                <a:solidFill>
                  <a:srgbClr val="0070C0"/>
                </a:solidFill>
              </a:rPr>
              <a:t>unei</a:t>
            </a:r>
            <a:r>
              <a:rPr lang="en-US" b="1" i="1" dirty="0">
                <a:solidFill>
                  <a:srgbClr val="0070C0"/>
                </a:solidFill>
              </a:rPr>
              <a:t> </a:t>
            </a:r>
            <a:r>
              <a:rPr lang="en-US" b="1" i="1" dirty="0" err="1">
                <a:solidFill>
                  <a:srgbClr val="0070C0"/>
                </a:solidFill>
              </a:rPr>
              <a:t>afaceri</a:t>
            </a:r>
            <a:r>
              <a:rPr lang="ro-RO" dirty="0"/>
              <a:t>.</a:t>
            </a:r>
            <a:endParaRPr lang="en-US" dirty="0"/>
          </a:p>
          <a:p>
            <a:r>
              <a:rPr lang="en-US" dirty="0" err="1"/>
              <a:t>Activitățile</a:t>
            </a:r>
            <a:r>
              <a:rPr lang="en-US" dirty="0"/>
              <a:t> de </a:t>
            </a:r>
            <a:r>
              <a:rPr lang="en-US" dirty="0" err="1"/>
              <a:t>afaceri</a:t>
            </a:r>
            <a:r>
              <a:rPr lang="en-US" dirty="0"/>
              <a:t> pot include </a:t>
            </a:r>
            <a:r>
              <a:rPr lang="en-US" b="1" i="1" dirty="0" err="1">
                <a:solidFill>
                  <a:srgbClr val="7030A0"/>
                </a:solidFill>
              </a:rPr>
              <a:t>vânzarea</a:t>
            </a:r>
            <a:r>
              <a:rPr lang="en-US" b="1" i="1" dirty="0">
                <a:solidFill>
                  <a:srgbClr val="7030A0"/>
                </a:solidFill>
              </a:rPr>
              <a:t> </a:t>
            </a:r>
            <a:r>
              <a:rPr lang="en-US" b="1" i="1" dirty="0" err="1">
                <a:solidFill>
                  <a:srgbClr val="7030A0"/>
                </a:solidFill>
              </a:rPr>
              <a:t>și</a:t>
            </a:r>
            <a:r>
              <a:rPr lang="ro-RO" b="1" i="1" dirty="0">
                <a:solidFill>
                  <a:srgbClr val="7030A0"/>
                </a:solidFill>
              </a:rPr>
              <a:t>/sau</a:t>
            </a:r>
            <a:r>
              <a:rPr lang="en-US" b="1" i="1" dirty="0">
                <a:solidFill>
                  <a:srgbClr val="7030A0"/>
                </a:solidFill>
              </a:rPr>
              <a:t> </a:t>
            </a:r>
            <a:r>
              <a:rPr lang="en-US" b="1" i="1" dirty="0" err="1">
                <a:solidFill>
                  <a:srgbClr val="7030A0"/>
                </a:solidFill>
              </a:rPr>
              <a:t>cumpărarea</a:t>
            </a:r>
            <a:r>
              <a:rPr lang="en-US" b="1" i="1" dirty="0">
                <a:solidFill>
                  <a:srgbClr val="7030A0"/>
                </a:solidFill>
              </a:rPr>
              <a:t> de </a:t>
            </a:r>
            <a:r>
              <a:rPr lang="en-US" b="1" i="1" dirty="0" err="1">
                <a:solidFill>
                  <a:srgbClr val="7030A0"/>
                </a:solidFill>
              </a:rPr>
              <a:t>bunuri</a:t>
            </a:r>
            <a:r>
              <a:rPr lang="en-US" b="1" i="1" dirty="0">
                <a:solidFill>
                  <a:srgbClr val="7030A0"/>
                </a:solidFill>
              </a:rPr>
              <a:t> </a:t>
            </a:r>
            <a:r>
              <a:rPr lang="en-US" b="1" i="1" dirty="0" err="1">
                <a:solidFill>
                  <a:srgbClr val="7030A0"/>
                </a:solidFill>
              </a:rPr>
              <a:t>și</a:t>
            </a:r>
            <a:r>
              <a:rPr lang="en-US" b="1" i="1" dirty="0">
                <a:solidFill>
                  <a:srgbClr val="7030A0"/>
                </a:solidFill>
              </a:rPr>
              <a:t> </a:t>
            </a:r>
            <a:r>
              <a:rPr lang="en-US" b="1" i="1" dirty="0" err="1">
                <a:solidFill>
                  <a:srgbClr val="7030A0"/>
                </a:solidFill>
              </a:rPr>
              <a:t>servicii</a:t>
            </a:r>
            <a:r>
              <a:rPr lang="en-US" b="1" i="1" dirty="0">
                <a:solidFill>
                  <a:srgbClr val="7030A0"/>
                </a:solidFill>
              </a:rPr>
              <a:t>. </a:t>
            </a:r>
          </a:p>
          <a:p>
            <a:r>
              <a:rPr lang="en-US" b="1" dirty="0" err="1">
                <a:solidFill>
                  <a:srgbClr val="00B050"/>
                </a:solidFill>
              </a:rPr>
              <a:t>Activitatea</a:t>
            </a:r>
            <a:r>
              <a:rPr lang="en-US" b="1" dirty="0">
                <a:solidFill>
                  <a:srgbClr val="00B050"/>
                </a:solidFill>
              </a:rPr>
              <a:t> de </a:t>
            </a:r>
            <a:r>
              <a:rPr lang="en-US" b="1" dirty="0" err="1">
                <a:solidFill>
                  <a:srgbClr val="00B050"/>
                </a:solidFill>
              </a:rPr>
              <a:t>afaceri</a:t>
            </a:r>
            <a:r>
              <a:rPr lang="en-US" b="1" dirty="0">
                <a:solidFill>
                  <a:srgbClr val="00B050"/>
                </a:solidFill>
              </a:rPr>
              <a:t> </a:t>
            </a:r>
            <a:r>
              <a:rPr lang="en-US" b="1" dirty="0" err="1">
                <a:solidFill>
                  <a:srgbClr val="00B050"/>
                </a:solidFill>
              </a:rPr>
              <a:t>poate</a:t>
            </a:r>
            <a:r>
              <a:rPr lang="en-US" b="1" dirty="0">
                <a:solidFill>
                  <a:srgbClr val="00B050"/>
                </a:solidFill>
              </a:rPr>
              <a:t> </a:t>
            </a:r>
            <a:r>
              <a:rPr lang="en-US" b="1" dirty="0" err="1">
                <a:solidFill>
                  <a:srgbClr val="00B050"/>
                </a:solidFill>
              </a:rPr>
              <a:t>avea</a:t>
            </a:r>
            <a:r>
              <a:rPr lang="en-US" b="1" dirty="0">
                <a:solidFill>
                  <a:srgbClr val="00B050"/>
                </a:solidFill>
              </a:rPr>
              <a:t> loc </a:t>
            </a:r>
            <a:r>
              <a:rPr lang="en-US" b="1" dirty="0" err="1">
                <a:solidFill>
                  <a:srgbClr val="00B050"/>
                </a:solidFill>
              </a:rPr>
              <a:t>oriunde</a:t>
            </a:r>
            <a:r>
              <a:rPr lang="en-US" dirty="0"/>
              <a:t>, fie </a:t>
            </a:r>
            <a:r>
              <a:rPr lang="en-US" dirty="0" err="1"/>
              <a:t>că</a:t>
            </a:r>
            <a:r>
              <a:rPr lang="en-US" dirty="0"/>
              <a:t> </a:t>
            </a:r>
            <a:r>
              <a:rPr lang="en-US" dirty="0" err="1"/>
              <a:t>este</a:t>
            </a:r>
            <a:r>
              <a:rPr lang="en-US" dirty="0"/>
              <a:t> </a:t>
            </a:r>
            <a:r>
              <a:rPr lang="en-US" dirty="0" err="1"/>
              <a:t>într</a:t>
            </a:r>
            <a:r>
              <a:rPr lang="en-US" dirty="0"/>
              <a:t>-o</a:t>
            </a:r>
            <a:r>
              <a:rPr lang="ro-RO" dirty="0"/>
              <a:t> încăpere </a:t>
            </a:r>
            <a:r>
              <a:rPr lang="en-US" dirty="0" err="1"/>
              <a:t>fizică</a:t>
            </a:r>
            <a:r>
              <a:rPr lang="en-US" dirty="0"/>
              <a:t>, online </a:t>
            </a:r>
            <a:r>
              <a:rPr lang="en-US" dirty="0" err="1"/>
              <a:t>sau</a:t>
            </a:r>
            <a:r>
              <a:rPr lang="en-US" dirty="0"/>
              <a:t> pe </a:t>
            </a:r>
            <a:r>
              <a:rPr lang="en-US" dirty="0" err="1">
                <a:solidFill>
                  <a:srgbClr val="0070C0"/>
                </a:solidFill>
              </a:rPr>
              <a:t>marginea</a:t>
            </a:r>
            <a:r>
              <a:rPr lang="en-US" dirty="0">
                <a:solidFill>
                  <a:srgbClr val="0070C0"/>
                </a:solidFill>
              </a:rPr>
              <a:t> </a:t>
            </a:r>
            <a:r>
              <a:rPr lang="en-US" dirty="0" err="1">
                <a:solidFill>
                  <a:srgbClr val="0070C0"/>
                </a:solidFill>
              </a:rPr>
              <a:t>drumului</a:t>
            </a:r>
            <a:r>
              <a:rPr lang="en-US" dirty="0"/>
              <a:t>. </a:t>
            </a:r>
            <a:r>
              <a:rPr lang="en-US" dirty="0" err="1"/>
              <a:t>Oricine</a:t>
            </a:r>
            <a:r>
              <a:rPr lang="en-US" dirty="0"/>
              <a:t> </a:t>
            </a:r>
            <a:r>
              <a:rPr lang="en-US" dirty="0" err="1"/>
              <a:t>desfășoară</a:t>
            </a:r>
            <a:r>
              <a:rPr lang="en-US" dirty="0"/>
              <a:t> </a:t>
            </a:r>
            <a:r>
              <a:rPr lang="en-US" dirty="0" err="1"/>
              <a:t>activitate</a:t>
            </a:r>
            <a:r>
              <a:rPr lang="en-US" dirty="0"/>
              <a:t> de </a:t>
            </a:r>
            <a:r>
              <a:rPr lang="en-US" dirty="0" err="1"/>
              <a:t>afaceri</a:t>
            </a:r>
            <a:r>
              <a:rPr lang="en-US" dirty="0"/>
              <a:t> cu </a:t>
            </a:r>
            <a:r>
              <a:rPr lang="en-US" dirty="0" err="1"/>
              <a:t>câștiguri</a:t>
            </a:r>
            <a:r>
              <a:rPr lang="en-US" dirty="0"/>
              <a:t> </a:t>
            </a:r>
            <a:r>
              <a:rPr lang="en-US" dirty="0" err="1"/>
              <a:t>financiare</a:t>
            </a:r>
            <a:r>
              <a:rPr lang="en-US" dirty="0"/>
              <a:t> </a:t>
            </a:r>
            <a:r>
              <a:rPr lang="en-US" b="1" i="1" dirty="0" err="1">
                <a:solidFill>
                  <a:srgbClr val="7030A0"/>
                </a:solidFill>
              </a:rPr>
              <a:t>trebuie</a:t>
            </a:r>
            <a:r>
              <a:rPr lang="en-US" b="1" i="1" dirty="0">
                <a:solidFill>
                  <a:srgbClr val="7030A0"/>
                </a:solidFill>
              </a:rPr>
              <a:t> </a:t>
            </a:r>
            <a:r>
              <a:rPr lang="en-US" b="1" i="1" dirty="0" err="1">
                <a:solidFill>
                  <a:srgbClr val="7030A0"/>
                </a:solidFill>
              </a:rPr>
              <a:t>să</a:t>
            </a:r>
            <a:r>
              <a:rPr lang="en-US" b="1" i="1" dirty="0">
                <a:solidFill>
                  <a:srgbClr val="7030A0"/>
                </a:solidFill>
              </a:rPr>
              <a:t> </a:t>
            </a:r>
            <a:r>
              <a:rPr lang="en-US" b="1" i="1" dirty="0" err="1">
                <a:solidFill>
                  <a:srgbClr val="7030A0"/>
                </a:solidFill>
              </a:rPr>
              <a:t>raporteze</a:t>
            </a:r>
            <a:r>
              <a:rPr lang="en-US" b="1" i="1" dirty="0">
                <a:solidFill>
                  <a:srgbClr val="7030A0"/>
                </a:solidFill>
              </a:rPr>
              <a:t> </a:t>
            </a:r>
            <a:r>
              <a:rPr lang="en-US" b="1" i="1" dirty="0" err="1">
                <a:solidFill>
                  <a:srgbClr val="7030A0"/>
                </a:solidFill>
              </a:rPr>
              <a:t>acest</a:t>
            </a:r>
            <a:r>
              <a:rPr lang="en-US" b="1" i="1" dirty="0">
                <a:solidFill>
                  <a:srgbClr val="7030A0"/>
                </a:solidFill>
              </a:rPr>
              <a:t> </a:t>
            </a:r>
            <a:r>
              <a:rPr lang="en-US" b="1" i="1" dirty="0" err="1">
                <a:solidFill>
                  <a:srgbClr val="7030A0"/>
                </a:solidFill>
              </a:rPr>
              <a:t>venit</a:t>
            </a:r>
            <a:r>
              <a:rPr lang="en-US" b="1" i="1" dirty="0">
                <a:solidFill>
                  <a:srgbClr val="7030A0"/>
                </a:solidFill>
              </a:rPr>
              <a:t> la </a:t>
            </a:r>
            <a:r>
              <a:rPr lang="en-US" b="1" i="1" dirty="0" err="1">
                <a:solidFill>
                  <a:srgbClr val="7030A0"/>
                </a:solidFill>
              </a:rPr>
              <a:t>Serviciul</a:t>
            </a:r>
            <a:r>
              <a:rPr lang="en-US" b="1" i="1" dirty="0">
                <a:solidFill>
                  <a:srgbClr val="7030A0"/>
                </a:solidFill>
              </a:rPr>
              <a:t> Fiscal</a:t>
            </a:r>
            <a:r>
              <a:rPr lang="en-US" dirty="0"/>
              <a:t>.</a:t>
            </a:r>
          </a:p>
        </p:txBody>
      </p:sp>
      <p:sp>
        <p:nvSpPr>
          <p:cNvPr id="2" name="Footer Placeholder 1">
            <a:extLst>
              <a:ext uri="{FF2B5EF4-FFF2-40B4-BE49-F238E27FC236}">
                <a16:creationId xmlns:a16="http://schemas.microsoft.com/office/drawing/2014/main" id="{E54E9189-A8F5-435C-8FC8-528CA4052518}"/>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34920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2BF79-9CED-DAE8-266F-7A00BC99C900}"/>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0D5A14A-05CE-04D9-C575-CFA4311E3268}"/>
              </a:ext>
            </a:extLst>
          </p:cNvPr>
          <p:cNvSpPr txBox="1">
            <a:spLocks noGrp="1"/>
          </p:cNvSpPr>
          <p:nvPr>
            <p:ph idx="1"/>
          </p:nvPr>
        </p:nvSpPr>
        <p:spPr>
          <a:xfrm>
            <a:off x="2366284" y="2323645"/>
            <a:ext cx="7459437" cy="672641"/>
          </a:xfrm>
        </p:spPr>
        <p:txBody>
          <a:bodyPr anchorCtr="1">
            <a:normAutofit fontScale="85000" lnSpcReduction="10000"/>
          </a:bodyPr>
          <a:lstStyle/>
          <a:p>
            <a:pPr marL="0" lvl="0" indent="0" algn="ctr">
              <a:buNone/>
            </a:pPr>
            <a:r>
              <a:rPr lang="en-US" sz="3200" b="1" i="1" dirty="0">
                <a:solidFill>
                  <a:srgbClr val="00B050"/>
                </a:solidFill>
              </a:rPr>
              <a:t>O</a:t>
            </a:r>
            <a:r>
              <a:rPr lang="ro-RO" sz="3200" b="1" i="1" dirty="0">
                <a:solidFill>
                  <a:srgbClr val="00B050"/>
                </a:solidFill>
              </a:rPr>
              <a:t>ptimizarea</a:t>
            </a:r>
            <a:r>
              <a:rPr lang="en-US" sz="3200" b="1" i="1" dirty="0">
                <a:solidFill>
                  <a:srgbClr val="00B050"/>
                </a:solidFill>
              </a:rPr>
              <a:t> </a:t>
            </a:r>
            <a:r>
              <a:rPr lang="ro-RO" sz="3200" b="1" i="1" dirty="0">
                <a:solidFill>
                  <a:srgbClr val="00B050"/>
                </a:solidFill>
              </a:rPr>
              <a:t>Proceselor </a:t>
            </a:r>
            <a:r>
              <a:rPr lang="en-US" sz="3200" b="1" i="1" dirty="0">
                <a:solidFill>
                  <a:srgbClr val="00B050"/>
                </a:solidFill>
              </a:rPr>
              <a:t>(de </a:t>
            </a:r>
            <a:r>
              <a:rPr lang="en-US" sz="3200" b="1" i="1" dirty="0" err="1">
                <a:solidFill>
                  <a:srgbClr val="00B050"/>
                </a:solidFill>
              </a:rPr>
              <a:t>afacere</a:t>
            </a:r>
            <a:r>
              <a:rPr lang="en-US" sz="3200" b="1" i="1" dirty="0">
                <a:solidFill>
                  <a:srgbClr val="00B050"/>
                </a:solidFill>
              </a:rPr>
              <a:t>) </a:t>
            </a:r>
            <a:r>
              <a:rPr lang="ro-RO" sz="3200" b="1" i="1" dirty="0">
                <a:solidFill>
                  <a:srgbClr val="00B050"/>
                </a:solidFill>
              </a:rPr>
              <a:t>prin modelare</a:t>
            </a:r>
            <a:endParaRPr lang="en-US" dirty="0"/>
          </a:p>
        </p:txBody>
      </p:sp>
      <p:sp>
        <p:nvSpPr>
          <p:cNvPr id="3" name="Footer Placeholder 3">
            <a:extLst>
              <a:ext uri="{FF2B5EF4-FFF2-40B4-BE49-F238E27FC236}">
                <a16:creationId xmlns:a16="http://schemas.microsoft.com/office/drawing/2014/main" id="{E189B075-6160-1EA0-88EB-9BD9946503B5}"/>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B85AF57B-8C5F-21E2-97B0-1B5A2903D93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4AD0BD-9799-4E79-A0A9-510085A71F4B}" type="slidenum">
              <a:rPr/>
              <a:t>40</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6800CC28-131D-B468-633B-13E9BDDB9AD9}"/>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2235463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CF127-DBB2-163F-416C-9FCF9C5EEB2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50C2F07-E6DE-B8B2-71FE-6672B8E05656}"/>
              </a:ext>
            </a:extLst>
          </p:cNvPr>
          <p:cNvSpPr txBox="1">
            <a:spLocks noGrp="1"/>
          </p:cNvSpPr>
          <p:nvPr>
            <p:ph idx="1"/>
          </p:nvPr>
        </p:nvSpPr>
        <p:spPr>
          <a:xfrm>
            <a:off x="436223" y="620786"/>
            <a:ext cx="11249634" cy="5556177"/>
          </a:xfrm>
        </p:spPr>
        <p:txBody>
          <a:bodyPr/>
          <a:lstStyle/>
          <a:p>
            <a:pPr lvl="0">
              <a:lnSpc>
                <a:spcPct val="80000"/>
              </a:lnSpc>
            </a:pPr>
            <a:r>
              <a:rPr lang="en-US" sz="2600" b="1" i="1" dirty="0">
                <a:solidFill>
                  <a:srgbClr val="00B050"/>
                </a:solidFill>
              </a:rPr>
              <a:t>O</a:t>
            </a:r>
            <a:r>
              <a:rPr lang="ro-RO" sz="2600" b="1" i="1" dirty="0">
                <a:solidFill>
                  <a:srgbClr val="00B050"/>
                </a:solidFill>
              </a:rPr>
              <a:t>ptimizarea</a:t>
            </a:r>
            <a:r>
              <a:rPr lang="en-US" sz="2600" b="1" i="1" dirty="0">
                <a:solidFill>
                  <a:srgbClr val="00B050"/>
                </a:solidFill>
              </a:rPr>
              <a:t> </a:t>
            </a:r>
            <a:r>
              <a:rPr lang="ro-RO" sz="2600" b="1" i="1" dirty="0">
                <a:solidFill>
                  <a:srgbClr val="00B050"/>
                </a:solidFill>
              </a:rPr>
              <a:t>Proceselor </a:t>
            </a:r>
            <a:r>
              <a:rPr lang="en-US" sz="2600" b="1" i="1" dirty="0">
                <a:solidFill>
                  <a:srgbClr val="00B050"/>
                </a:solidFill>
              </a:rPr>
              <a:t>(de </a:t>
            </a:r>
            <a:r>
              <a:rPr lang="en-US" sz="2600" b="1" i="1" dirty="0" err="1">
                <a:solidFill>
                  <a:srgbClr val="00B050"/>
                </a:solidFill>
              </a:rPr>
              <a:t>afacere</a:t>
            </a:r>
            <a:r>
              <a:rPr lang="en-US" sz="2600" b="1" i="1" dirty="0">
                <a:solidFill>
                  <a:srgbClr val="00B050"/>
                </a:solidFill>
              </a:rPr>
              <a:t>) </a:t>
            </a:r>
            <a:r>
              <a:rPr lang="ro-RO" sz="2600" b="1" i="1" dirty="0">
                <a:solidFill>
                  <a:srgbClr val="00B050"/>
                </a:solidFill>
              </a:rPr>
              <a:t>prin modelare.</a:t>
            </a:r>
          </a:p>
          <a:p>
            <a:pPr lvl="0">
              <a:lnSpc>
                <a:spcPct val="80000"/>
              </a:lnSpc>
            </a:pPr>
            <a:r>
              <a:rPr lang="en-US" sz="2600" dirty="0" err="1"/>
              <a:t>Modelul</a:t>
            </a:r>
            <a:r>
              <a:rPr lang="en-US" sz="2600" dirty="0"/>
              <a:t> de </a:t>
            </a:r>
            <a:r>
              <a:rPr lang="en-US" sz="2600" dirty="0" err="1"/>
              <a:t>optimizare</a:t>
            </a:r>
            <a:r>
              <a:rPr lang="en-US" sz="2600" dirty="0"/>
              <a:t> </a:t>
            </a:r>
            <a:r>
              <a:rPr lang="en-US" sz="2600" dirty="0" err="1"/>
              <a:t>este</a:t>
            </a:r>
            <a:r>
              <a:rPr lang="en-US" sz="2600" dirty="0"/>
              <a:t> o </a:t>
            </a:r>
            <a:r>
              <a:rPr lang="en-US" sz="2600" dirty="0" err="1"/>
              <a:t>construcţie</a:t>
            </a:r>
            <a:r>
              <a:rPr lang="en-US" sz="2600" dirty="0"/>
              <a:t> </a:t>
            </a:r>
            <a:r>
              <a:rPr lang="en-US" sz="2600" dirty="0" err="1"/>
              <a:t>matematică</a:t>
            </a:r>
            <a:r>
              <a:rPr lang="en-US" sz="2600" dirty="0"/>
              <a:t> </a:t>
            </a:r>
            <a:r>
              <a:rPr lang="en-US" sz="2600" dirty="0" err="1"/>
              <a:t>ce</a:t>
            </a:r>
            <a:r>
              <a:rPr lang="en-US" sz="2600" dirty="0"/>
              <a:t> </a:t>
            </a:r>
            <a:r>
              <a:rPr lang="en-US" sz="2600" dirty="0" err="1"/>
              <a:t>operează</a:t>
            </a:r>
            <a:r>
              <a:rPr lang="en-US" sz="2600" dirty="0"/>
              <a:t> cu un </a:t>
            </a:r>
            <a:r>
              <a:rPr lang="en-US" sz="2600" dirty="0" err="1"/>
              <a:t>sistem</a:t>
            </a:r>
            <a:r>
              <a:rPr lang="en-US" sz="2600" dirty="0"/>
              <a:t> de </a:t>
            </a:r>
            <a:r>
              <a:rPr lang="en-US" sz="2600" dirty="0" err="1"/>
              <a:t>variabile</a:t>
            </a:r>
            <a:r>
              <a:rPr lang="en-US" sz="2600" dirty="0"/>
              <a:t>, care sunt</a:t>
            </a:r>
            <a:r>
              <a:rPr lang="ro-RO" sz="2600" dirty="0"/>
              <a:t> </a:t>
            </a:r>
            <a:r>
              <a:rPr lang="en-US" sz="2600" dirty="0" err="1"/>
              <a:t>supuse</a:t>
            </a:r>
            <a:r>
              <a:rPr lang="en-US" sz="2600" dirty="0"/>
              <a:t> </a:t>
            </a:r>
            <a:r>
              <a:rPr lang="en-US" sz="2600" dirty="0" err="1"/>
              <a:t>unor</a:t>
            </a:r>
            <a:r>
              <a:rPr lang="en-US" sz="2600" dirty="0"/>
              <a:t> </a:t>
            </a:r>
            <a:r>
              <a:rPr lang="en-US" sz="2600" dirty="0" err="1"/>
              <a:t>restricţii</a:t>
            </a:r>
            <a:r>
              <a:rPr lang="en-US" sz="2600" dirty="0"/>
              <a:t> (</a:t>
            </a:r>
            <a:r>
              <a:rPr lang="en-US" sz="2600" dirty="0" err="1"/>
              <a:t>egalităţi</a:t>
            </a:r>
            <a:r>
              <a:rPr lang="en-US" sz="2600" dirty="0"/>
              <a:t> </a:t>
            </a:r>
            <a:r>
              <a:rPr lang="en-US" sz="2600" dirty="0" err="1"/>
              <a:t>şi</a:t>
            </a:r>
            <a:r>
              <a:rPr lang="en-US" sz="2600" dirty="0"/>
              <a:t>/</a:t>
            </a:r>
            <a:r>
              <a:rPr lang="en-US" sz="2600" dirty="0" err="1"/>
              <a:t>sau</a:t>
            </a:r>
            <a:r>
              <a:rPr lang="en-US" sz="2600" dirty="0"/>
              <a:t> </a:t>
            </a:r>
            <a:r>
              <a:rPr lang="en-US" sz="2600" dirty="0" err="1"/>
              <a:t>inegalităţi</a:t>
            </a:r>
            <a:r>
              <a:rPr lang="en-US" sz="2600" dirty="0"/>
              <a:t>), </a:t>
            </a:r>
            <a:r>
              <a:rPr lang="en-US" sz="2600" dirty="0" err="1"/>
              <a:t>urmărindu</a:t>
            </a:r>
            <a:r>
              <a:rPr lang="en-US" sz="2600" dirty="0"/>
              <a:t>-se </a:t>
            </a:r>
            <a:r>
              <a:rPr lang="en-US" sz="2600" dirty="0" err="1"/>
              <a:t>determinarea</a:t>
            </a:r>
            <a:r>
              <a:rPr lang="en-US" sz="2600" dirty="0"/>
              <a:t> </a:t>
            </a:r>
            <a:r>
              <a:rPr lang="en-US" sz="2600" dirty="0" err="1"/>
              <a:t>celei</a:t>
            </a:r>
            <a:r>
              <a:rPr lang="en-US" sz="2600" dirty="0"/>
              <a:t> </a:t>
            </a:r>
            <a:r>
              <a:rPr lang="en-US" sz="2600" dirty="0" err="1"/>
              <a:t>mai</a:t>
            </a:r>
            <a:r>
              <a:rPr lang="en-US" sz="2600" dirty="0"/>
              <a:t> </a:t>
            </a:r>
            <a:r>
              <a:rPr lang="en-US" sz="2600" dirty="0" err="1"/>
              <a:t>bune</a:t>
            </a:r>
            <a:r>
              <a:rPr lang="en-US" sz="2600" dirty="0"/>
              <a:t> </a:t>
            </a:r>
            <a:r>
              <a:rPr lang="en-US" sz="2600" dirty="0" err="1"/>
              <a:t>soluţii</a:t>
            </a:r>
            <a:r>
              <a:rPr lang="en-US" sz="2600" dirty="0"/>
              <a:t>, </a:t>
            </a:r>
            <a:r>
              <a:rPr lang="en-US" sz="2600" dirty="0" err="1"/>
              <a:t>după</a:t>
            </a:r>
            <a:r>
              <a:rPr lang="ro-RO" sz="2600" dirty="0"/>
              <a:t> </a:t>
            </a:r>
            <a:r>
              <a:rPr lang="en-US" sz="2600" dirty="0" err="1"/>
              <a:t>criteriul</a:t>
            </a:r>
            <a:r>
              <a:rPr lang="en-US" sz="2600" dirty="0"/>
              <a:t> </a:t>
            </a:r>
            <a:r>
              <a:rPr lang="en-US" sz="2600" dirty="0" err="1"/>
              <a:t>optimizării</a:t>
            </a:r>
            <a:r>
              <a:rPr lang="en-US" sz="2600" dirty="0"/>
              <a:t> </a:t>
            </a:r>
            <a:r>
              <a:rPr lang="en-US" sz="2600" dirty="0" err="1"/>
              <a:t>unei</a:t>
            </a:r>
            <a:r>
              <a:rPr lang="en-US" sz="2600" dirty="0"/>
              <a:t> </a:t>
            </a:r>
            <a:r>
              <a:rPr lang="en-US" sz="2600" dirty="0" err="1"/>
              <a:t>funcţii-obiectiv</a:t>
            </a:r>
            <a:r>
              <a:rPr lang="en-US" sz="2600" dirty="0"/>
              <a:t> (</a:t>
            </a:r>
            <a:r>
              <a:rPr lang="en-US" sz="2600" dirty="0" err="1"/>
              <a:t>minimizarea</a:t>
            </a:r>
            <a:r>
              <a:rPr lang="en-US" sz="2600" dirty="0"/>
              <a:t> </a:t>
            </a:r>
            <a:r>
              <a:rPr lang="en-US" sz="2600" dirty="0" err="1"/>
              <a:t>sau</a:t>
            </a:r>
            <a:r>
              <a:rPr lang="en-US" sz="2600" dirty="0"/>
              <a:t> </a:t>
            </a:r>
            <a:r>
              <a:rPr lang="en-US" sz="2600" dirty="0" err="1"/>
              <a:t>maximizarea</a:t>
            </a:r>
            <a:r>
              <a:rPr lang="en-US" sz="2600" dirty="0"/>
              <a:t> </a:t>
            </a:r>
            <a:r>
              <a:rPr lang="en-US" sz="2600" dirty="0" err="1"/>
              <a:t>valorii</a:t>
            </a:r>
            <a:r>
              <a:rPr lang="en-US" sz="2600" dirty="0"/>
              <a:t> </a:t>
            </a:r>
            <a:r>
              <a:rPr lang="en-US" sz="2600" dirty="0" err="1"/>
              <a:t>unui</a:t>
            </a:r>
            <a:r>
              <a:rPr lang="en-US" sz="2600" dirty="0"/>
              <a:t> indicator). </a:t>
            </a:r>
            <a:endParaRPr lang="ro-RO" sz="2600" dirty="0"/>
          </a:p>
          <a:p>
            <a:pPr lvl="0">
              <a:lnSpc>
                <a:spcPct val="80000"/>
              </a:lnSpc>
            </a:pPr>
            <a:r>
              <a:rPr lang="en-US" sz="2600" dirty="0" err="1"/>
              <a:t>În</a:t>
            </a:r>
            <a:r>
              <a:rPr lang="en-US" sz="2600" dirty="0"/>
              <a:t> </a:t>
            </a:r>
            <a:r>
              <a:rPr lang="en-US" sz="2600" dirty="0" err="1"/>
              <a:t>activitatea</a:t>
            </a:r>
            <a:r>
              <a:rPr lang="ro-RO" sz="2600" dirty="0"/>
              <a:t> </a:t>
            </a:r>
            <a:r>
              <a:rPr lang="en-US" sz="2600" dirty="0" err="1"/>
              <a:t>previzională</a:t>
            </a:r>
            <a:r>
              <a:rPr lang="en-US" sz="2600" dirty="0"/>
              <a:t>, se </a:t>
            </a:r>
            <a:r>
              <a:rPr lang="en-US" sz="2600" dirty="0" err="1"/>
              <a:t>începe</a:t>
            </a:r>
            <a:r>
              <a:rPr lang="en-US" sz="2600" dirty="0"/>
              <a:t> cu </a:t>
            </a:r>
            <a:r>
              <a:rPr lang="en-US" sz="2600" dirty="0" err="1"/>
              <a:t>anticiparea</a:t>
            </a:r>
            <a:r>
              <a:rPr lang="en-US" sz="2600" dirty="0"/>
              <a:t> </a:t>
            </a:r>
            <a:r>
              <a:rPr lang="en-US" sz="2600" dirty="0" err="1"/>
              <a:t>variabilelor</a:t>
            </a:r>
            <a:r>
              <a:rPr lang="en-US" sz="2600" dirty="0"/>
              <a:t> considerate cu </a:t>
            </a:r>
            <a:r>
              <a:rPr lang="en-US" sz="2600" dirty="0" err="1"/>
              <a:t>restricţii</a:t>
            </a:r>
            <a:r>
              <a:rPr lang="en-US" sz="2600" dirty="0"/>
              <a:t>. </a:t>
            </a:r>
            <a:endParaRPr lang="ro-RO" sz="2600" dirty="0"/>
          </a:p>
          <a:p>
            <a:pPr lvl="0">
              <a:lnSpc>
                <a:spcPct val="80000"/>
              </a:lnSpc>
            </a:pPr>
            <a:r>
              <a:rPr lang="en-US" sz="2600" dirty="0" err="1"/>
              <a:t>Modelele</a:t>
            </a:r>
            <a:r>
              <a:rPr lang="en-US" sz="2600" dirty="0"/>
              <a:t> de </a:t>
            </a:r>
            <a:r>
              <a:rPr lang="en-US" sz="2600" dirty="0" err="1"/>
              <a:t>optimizare</a:t>
            </a:r>
            <a:r>
              <a:rPr lang="en-US" sz="2600" dirty="0"/>
              <a:t> sunt, </a:t>
            </a:r>
            <a:r>
              <a:rPr lang="en-US" sz="2600" dirty="0" err="1"/>
              <a:t>în</a:t>
            </a:r>
            <a:r>
              <a:rPr lang="ro-RO" sz="2600" dirty="0"/>
              <a:t> </a:t>
            </a:r>
            <a:r>
              <a:rPr lang="en-US" sz="2600" dirty="0"/>
              <a:t>general, simple, </a:t>
            </a:r>
            <a:r>
              <a:rPr lang="en-US" sz="2600" dirty="0" err="1"/>
              <a:t>şi</a:t>
            </a:r>
            <a:r>
              <a:rPr lang="en-US" sz="2600" dirty="0"/>
              <a:t> de </a:t>
            </a:r>
            <a:r>
              <a:rPr lang="en-US" sz="2600" dirty="0" err="1"/>
              <a:t>aceea</a:t>
            </a:r>
            <a:r>
              <a:rPr lang="en-US" sz="2600" dirty="0"/>
              <a:t>, </a:t>
            </a:r>
            <a:r>
              <a:rPr lang="en-US" sz="2600" dirty="0" err="1"/>
              <a:t>aplicarea</a:t>
            </a:r>
            <a:r>
              <a:rPr lang="en-US" sz="2600" dirty="0"/>
              <a:t> lor </a:t>
            </a:r>
            <a:r>
              <a:rPr lang="en-US" sz="2600" dirty="0" err="1"/>
              <a:t>în</a:t>
            </a:r>
            <a:r>
              <a:rPr lang="en-US" sz="2600" dirty="0"/>
              <a:t> </a:t>
            </a:r>
            <a:r>
              <a:rPr lang="en-US" sz="2600" dirty="0" err="1"/>
              <a:t>economie</a:t>
            </a:r>
            <a:r>
              <a:rPr lang="en-US" sz="2600" dirty="0"/>
              <a:t> e </a:t>
            </a:r>
            <a:r>
              <a:rPr lang="en-US" sz="2600" dirty="0" err="1"/>
              <a:t>dificilă</a:t>
            </a:r>
            <a:r>
              <a:rPr lang="en-US" sz="2600" dirty="0"/>
              <a:t>, </a:t>
            </a:r>
            <a:r>
              <a:rPr lang="en-US" sz="2600" dirty="0" err="1"/>
              <a:t>economia</a:t>
            </a:r>
            <a:r>
              <a:rPr lang="en-US" sz="2600" dirty="0"/>
              <a:t> </a:t>
            </a:r>
            <a:r>
              <a:rPr lang="en-US" sz="2600" dirty="0" err="1"/>
              <a:t>fiind</a:t>
            </a:r>
            <a:r>
              <a:rPr lang="en-US" sz="2600" dirty="0"/>
              <a:t> un </a:t>
            </a:r>
            <a:r>
              <a:rPr lang="en-US" sz="2600" dirty="0" err="1"/>
              <a:t>sistem</a:t>
            </a:r>
            <a:r>
              <a:rPr lang="en-US" sz="2600" dirty="0"/>
              <a:t> complex </a:t>
            </a:r>
            <a:r>
              <a:rPr lang="en-US" sz="2600" dirty="0" err="1"/>
              <a:t>şi</a:t>
            </a:r>
            <a:r>
              <a:rPr lang="en-US" sz="2600" dirty="0"/>
              <a:t> </a:t>
            </a:r>
            <a:r>
              <a:rPr lang="en-US" sz="2600" dirty="0" err="1"/>
              <a:t>dinamic</a:t>
            </a:r>
            <a:r>
              <a:rPr lang="en-US" sz="2600" dirty="0"/>
              <a:t>.</a:t>
            </a:r>
          </a:p>
          <a:p>
            <a:pPr lvl="0">
              <a:lnSpc>
                <a:spcPct val="80000"/>
              </a:lnSpc>
            </a:pPr>
            <a:r>
              <a:rPr lang="en-US" sz="2600" dirty="0"/>
              <a:t>La </a:t>
            </a:r>
            <a:r>
              <a:rPr lang="en-US" sz="2600" dirty="0" err="1"/>
              <a:t>nivel</a:t>
            </a:r>
            <a:r>
              <a:rPr lang="en-US" sz="2600" dirty="0"/>
              <a:t> macroeconomic, </a:t>
            </a:r>
            <a:r>
              <a:rPr lang="en-US" sz="2600" dirty="0" err="1"/>
              <a:t>există</a:t>
            </a:r>
            <a:r>
              <a:rPr lang="en-US" sz="2600" dirty="0"/>
              <a:t> o </a:t>
            </a:r>
            <a:r>
              <a:rPr lang="en-US" sz="2600" dirty="0" err="1"/>
              <a:t>pondere</a:t>
            </a:r>
            <a:r>
              <a:rPr lang="en-US" sz="2600" dirty="0"/>
              <a:t> </a:t>
            </a:r>
            <a:r>
              <a:rPr lang="en-US" sz="2600" dirty="0" err="1"/>
              <a:t>mai</a:t>
            </a:r>
            <a:r>
              <a:rPr lang="en-US" sz="2600" dirty="0"/>
              <a:t> mare a </a:t>
            </a:r>
            <a:r>
              <a:rPr lang="en-US" sz="2600" dirty="0" err="1"/>
              <a:t>incertitudinii</a:t>
            </a:r>
            <a:r>
              <a:rPr lang="en-US" sz="2600" dirty="0"/>
              <a:t> </a:t>
            </a:r>
            <a:r>
              <a:rPr lang="en-US" sz="2600" dirty="0" err="1"/>
              <a:t>şi</a:t>
            </a:r>
            <a:r>
              <a:rPr lang="en-US" sz="2600" dirty="0"/>
              <a:t> a </a:t>
            </a:r>
            <a:r>
              <a:rPr lang="en-US" sz="2600" dirty="0" err="1"/>
              <a:t>factorului</a:t>
            </a:r>
            <a:r>
              <a:rPr lang="en-US" sz="2600" dirty="0"/>
              <a:t> </a:t>
            </a:r>
            <a:r>
              <a:rPr lang="en-US" sz="2600" dirty="0" err="1"/>
              <a:t>aleatoriu</a:t>
            </a:r>
            <a:r>
              <a:rPr lang="en-US" sz="2600" dirty="0"/>
              <a:t>, </a:t>
            </a:r>
            <a:r>
              <a:rPr lang="en-US" sz="2600" dirty="0" err="1"/>
              <a:t>datorită</a:t>
            </a:r>
            <a:r>
              <a:rPr lang="en-US" sz="2600" dirty="0"/>
              <a:t> </a:t>
            </a:r>
            <a:r>
              <a:rPr lang="en-US" sz="2600" dirty="0" err="1"/>
              <a:t>lipsei</a:t>
            </a:r>
            <a:r>
              <a:rPr lang="en-US" sz="2600" dirty="0"/>
              <a:t> de</a:t>
            </a:r>
            <a:r>
              <a:rPr lang="ro-RO" sz="2600" dirty="0"/>
              <a:t> </a:t>
            </a:r>
            <a:r>
              <a:rPr lang="en-US" sz="2600" dirty="0" err="1"/>
              <a:t>informaţii</a:t>
            </a:r>
            <a:r>
              <a:rPr lang="en-US" sz="2600" dirty="0"/>
              <a:t>.</a:t>
            </a:r>
            <a:endParaRPr lang="ro-RO" sz="2600" dirty="0"/>
          </a:p>
          <a:p>
            <a:pPr lvl="0">
              <a:lnSpc>
                <a:spcPct val="80000"/>
              </a:lnSpc>
            </a:pPr>
            <a:r>
              <a:rPr lang="en-US" sz="2600" dirty="0" err="1"/>
              <a:t>Modelul</a:t>
            </a:r>
            <a:r>
              <a:rPr lang="en-US" sz="2600" dirty="0"/>
              <a:t> se </a:t>
            </a:r>
            <a:r>
              <a:rPr lang="en-US" sz="2600" dirty="0" err="1"/>
              <a:t>justifică</a:t>
            </a:r>
            <a:r>
              <a:rPr lang="en-US" sz="2600" dirty="0"/>
              <a:t> </a:t>
            </a:r>
            <a:r>
              <a:rPr lang="en-US" sz="2600" dirty="0" err="1"/>
              <a:t>numai</a:t>
            </a:r>
            <a:r>
              <a:rPr lang="en-US" sz="2600" dirty="0"/>
              <a:t> </a:t>
            </a:r>
            <a:r>
              <a:rPr lang="en-US" sz="2600" dirty="0" err="1"/>
              <a:t>pentru</a:t>
            </a:r>
            <a:r>
              <a:rPr lang="en-US" sz="2600" dirty="0"/>
              <a:t> </a:t>
            </a:r>
            <a:r>
              <a:rPr lang="en-US" sz="2600" dirty="0" err="1"/>
              <a:t>fenomene</a:t>
            </a:r>
            <a:r>
              <a:rPr lang="en-US" sz="2600" dirty="0"/>
              <a:t> </a:t>
            </a:r>
            <a:r>
              <a:rPr lang="en-US" sz="2600" dirty="0" err="1"/>
              <a:t>complexe</a:t>
            </a:r>
            <a:r>
              <a:rPr lang="en-US" sz="2600" dirty="0"/>
              <a:t>. Un loc </a:t>
            </a:r>
            <a:r>
              <a:rPr lang="en-US" sz="2600" dirty="0" err="1"/>
              <a:t>aparte</a:t>
            </a:r>
            <a:r>
              <a:rPr lang="en-US" sz="2600" dirty="0"/>
              <a:t> </a:t>
            </a:r>
            <a:r>
              <a:rPr lang="en-US" sz="2600" dirty="0" err="1"/>
              <a:t>îl</a:t>
            </a:r>
            <a:r>
              <a:rPr lang="en-US" sz="2600" dirty="0"/>
              <a:t> </a:t>
            </a:r>
            <a:r>
              <a:rPr lang="en-US" sz="2600" dirty="0" err="1"/>
              <a:t>ocupă</a:t>
            </a:r>
            <a:r>
              <a:rPr lang="en-US" sz="2600" dirty="0"/>
              <a:t> </a:t>
            </a:r>
            <a:r>
              <a:rPr lang="en-US" sz="2600" dirty="0" err="1"/>
              <a:t>modelele</a:t>
            </a:r>
            <a:r>
              <a:rPr lang="en-US" sz="2600" dirty="0"/>
              <a:t> </a:t>
            </a:r>
            <a:r>
              <a:rPr lang="en-US" sz="2600" dirty="0" err="1"/>
              <a:t>economico-matematice</a:t>
            </a:r>
            <a:r>
              <a:rPr lang="en-US" sz="2600" dirty="0"/>
              <a:t>, </a:t>
            </a:r>
            <a:r>
              <a:rPr lang="en-US" sz="2600" dirty="0" err="1"/>
              <a:t>ele</a:t>
            </a:r>
            <a:r>
              <a:rPr lang="en-US" sz="2600" dirty="0"/>
              <a:t> </a:t>
            </a:r>
            <a:r>
              <a:rPr lang="en-US" sz="2600" dirty="0" err="1"/>
              <a:t>având</a:t>
            </a:r>
            <a:r>
              <a:rPr lang="en-US" sz="2600" dirty="0"/>
              <a:t> ca </a:t>
            </a:r>
            <a:r>
              <a:rPr lang="en-US" sz="2600" dirty="0" err="1"/>
              <a:t>şi</a:t>
            </a:r>
            <a:r>
              <a:rPr lang="en-US" sz="2600" dirty="0"/>
              <a:t> </a:t>
            </a:r>
            <a:r>
              <a:rPr lang="en-US" sz="2600" dirty="0" err="1"/>
              <a:t>componente</a:t>
            </a:r>
            <a:r>
              <a:rPr lang="en-US" sz="2600" dirty="0"/>
              <a:t>: </a:t>
            </a:r>
            <a:r>
              <a:rPr lang="en-US" sz="2600" dirty="0" err="1"/>
              <a:t>baza</a:t>
            </a:r>
            <a:r>
              <a:rPr lang="en-US" sz="2600" dirty="0"/>
              <a:t> </a:t>
            </a:r>
            <a:r>
              <a:rPr lang="en-US" sz="2600" dirty="0" err="1"/>
              <a:t>teoretică</a:t>
            </a:r>
            <a:r>
              <a:rPr lang="en-US" sz="2600" dirty="0"/>
              <a:t> (din </a:t>
            </a:r>
            <a:r>
              <a:rPr lang="en-US" sz="2600" dirty="0" err="1"/>
              <a:t>economie</a:t>
            </a:r>
            <a:r>
              <a:rPr lang="en-US" sz="2600" dirty="0"/>
              <a:t> </a:t>
            </a:r>
            <a:r>
              <a:rPr lang="en-US" sz="2600" dirty="0" err="1"/>
              <a:t>şi</a:t>
            </a:r>
            <a:r>
              <a:rPr lang="en-US" sz="2600" dirty="0"/>
              <a:t> din </a:t>
            </a:r>
            <a:r>
              <a:rPr lang="en-US" sz="2600" dirty="0" err="1"/>
              <a:t>matematică</a:t>
            </a:r>
            <a:r>
              <a:rPr lang="en-US" sz="2600" dirty="0"/>
              <a:t>), </a:t>
            </a:r>
            <a:r>
              <a:rPr lang="en-US" sz="2600" dirty="0" err="1"/>
              <a:t>baza</a:t>
            </a:r>
            <a:r>
              <a:rPr lang="en-US" sz="2600" dirty="0"/>
              <a:t> </a:t>
            </a:r>
            <a:r>
              <a:rPr lang="en-US" sz="2600" dirty="0" err="1"/>
              <a:t>empirică</a:t>
            </a:r>
            <a:r>
              <a:rPr lang="ro-RO" sz="2600" dirty="0"/>
              <a:t> </a:t>
            </a:r>
            <a:r>
              <a:rPr lang="en-US" sz="2600" dirty="0"/>
              <a:t>(</a:t>
            </a:r>
            <a:r>
              <a:rPr lang="en-US" sz="2600" dirty="0" err="1"/>
              <a:t>enunţurile</a:t>
            </a:r>
            <a:r>
              <a:rPr lang="en-US" sz="2600" dirty="0"/>
              <a:t> sunt </a:t>
            </a:r>
            <a:r>
              <a:rPr lang="en-US" sz="2600" dirty="0" err="1"/>
              <a:t>verificate</a:t>
            </a:r>
            <a:r>
              <a:rPr lang="en-US" sz="2600" dirty="0"/>
              <a:t> experimental </a:t>
            </a:r>
            <a:r>
              <a:rPr lang="en-US" sz="2600" dirty="0" err="1"/>
              <a:t>în</a:t>
            </a:r>
            <a:r>
              <a:rPr lang="en-US" sz="2600" dirty="0"/>
              <a:t> </a:t>
            </a:r>
            <a:r>
              <a:rPr lang="en-US" sz="2600" dirty="0" err="1"/>
              <a:t>practică</a:t>
            </a:r>
            <a:r>
              <a:rPr lang="en-US" sz="2600" dirty="0"/>
              <a:t>), </a:t>
            </a:r>
            <a:r>
              <a:rPr lang="en-US" sz="2600" dirty="0" err="1"/>
              <a:t>baza</a:t>
            </a:r>
            <a:r>
              <a:rPr lang="en-US" sz="2600" dirty="0"/>
              <a:t> </a:t>
            </a:r>
            <a:r>
              <a:rPr lang="en-US" sz="2600" dirty="0" err="1"/>
              <a:t>informaţională</a:t>
            </a:r>
            <a:r>
              <a:rPr lang="en-US" sz="2600" dirty="0"/>
              <a:t> </a:t>
            </a:r>
            <a:r>
              <a:rPr lang="en-US" sz="2600" dirty="0" err="1"/>
              <a:t>şi</a:t>
            </a:r>
            <a:r>
              <a:rPr lang="en-US" sz="2600" dirty="0"/>
              <a:t> </a:t>
            </a:r>
            <a:r>
              <a:rPr lang="en-US" sz="2600" dirty="0" err="1"/>
              <a:t>algoritmul</a:t>
            </a:r>
            <a:r>
              <a:rPr lang="en-US" sz="2600" dirty="0"/>
              <a:t> de </a:t>
            </a:r>
            <a:r>
              <a:rPr lang="en-US" sz="2600" dirty="0" err="1"/>
              <a:t>calcul</a:t>
            </a:r>
            <a:r>
              <a:rPr lang="en-US" sz="2600" dirty="0"/>
              <a:t>.</a:t>
            </a:r>
          </a:p>
        </p:txBody>
      </p:sp>
      <p:sp>
        <p:nvSpPr>
          <p:cNvPr id="3" name="Footer Placeholder 3">
            <a:extLst>
              <a:ext uri="{FF2B5EF4-FFF2-40B4-BE49-F238E27FC236}">
                <a16:creationId xmlns:a16="http://schemas.microsoft.com/office/drawing/2014/main" id="{FE701602-1C0A-1C74-0E14-02769C83E4EA}"/>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719FB606-8364-BEF9-F197-B4764ADD3C86}"/>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70C78C-9813-48FA-94B2-35F6B01A1C1F}" type="slidenum">
              <a:rPr/>
              <a:t>41</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B2E1AF22-9F0C-8DB0-0DA5-095652AC6600}"/>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4217039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6E7BA-EEC7-8D4B-D3A0-C11565713F20}"/>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A4327D2-B02B-C61B-DE6E-13D8DD86A78F}"/>
              </a:ext>
            </a:extLst>
          </p:cNvPr>
          <p:cNvSpPr txBox="1">
            <a:spLocks noGrp="1"/>
          </p:cNvSpPr>
          <p:nvPr>
            <p:ph idx="1"/>
          </p:nvPr>
        </p:nvSpPr>
        <p:spPr>
          <a:xfrm>
            <a:off x="838203" y="226506"/>
            <a:ext cx="10906387" cy="5950457"/>
          </a:xfrm>
        </p:spPr>
        <p:txBody>
          <a:bodyPr/>
          <a:lstStyle/>
          <a:p>
            <a:pPr lvl="0">
              <a:lnSpc>
                <a:spcPct val="70000"/>
              </a:lnSpc>
            </a:pPr>
            <a:r>
              <a:rPr lang="en-US" sz="2600" b="1" i="1">
                <a:solidFill>
                  <a:srgbClr val="0070C0"/>
                </a:solidFill>
              </a:rPr>
              <a:t>Optimizarea unui proces - </a:t>
            </a:r>
            <a:r>
              <a:rPr lang="en-US" sz="2600" i="1">
                <a:solidFill>
                  <a:srgbClr val="0070C0"/>
                </a:solidFill>
              </a:rPr>
              <a:t>înseamnă </a:t>
            </a:r>
            <a:r>
              <a:rPr lang="en-US" sz="2600" i="1">
                <a:solidFill>
                  <a:srgbClr val="00B050"/>
                </a:solidFill>
              </a:rPr>
              <a:t>a găsi</a:t>
            </a:r>
            <a:r>
              <a:rPr lang="en-US" sz="2600" i="1">
                <a:solidFill>
                  <a:srgbClr val="0070C0"/>
                </a:solidFill>
              </a:rPr>
              <a:t> într-o problemă sau într-o situaţie de decizie </a:t>
            </a:r>
            <a:r>
              <a:rPr lang="en-US" sz="2600" i="1">
                <a:solidFill>
                  <a:srgbClr val="00B050"/>
                </a:solidFill>
              </a:rPr>
              <a:t>soluţia care</a:t>
            </a:r>
            <a:r>
              <a:rPr lang="en-US" sz="2600" i="1">
                <a:solidFill>
                  <a:srgbClr val="0070C0"/>
                </a:solidFill>
              </a:rPr>
              <a:t>,</a:t>
            </a:r>
            <a:r>
              <a:rPr lang="ro-RO" sz="2600" i="1">
                <a:solidFill>
                  <a:srgbClr val="0070C0"/>
                </a:solidFill>
              </a:rPr>
              <a:t> </a:t>
            </a:r>
            <a:r>
              <a:rPr lang="en-US" sz="2600" i="1">
                <a:solidFill>
                  <a:srgbClr val="843C0C"/>
                </a:solidFill>
              </a:rPr>
              <a:t>dintr-un anumit punct de vedere prestabilit</a:t>
            </a:r>
            <a:r>
              <a:rPr lang="en-US" sz="2600" i="1">
                <a:solidFill>
                  <a:srgbClr val="0070C0"/>
                </a:solidFill>
              </a:rPr>
              <a:t>, </a:t>
            </a:r>
            <a:r>
              <a:rPr lang="en-US" sz="2600" i="1">
                <a:solidFill>
                  <a:srgbClr val="00B050"/>
                </a:solidFill>
              </a:rPr>
              <a:t>este cea mai bună dintre toate soluţiile posibile.</a:t>
            </a:r>
          </a:p>
          <a:p>
            <a:pPr lvl="0">
              <a:lnSpc>
                <a:spcPct val="70000"/>
              </a:lnSpc>
            </a:pPr>
            <a:r>
              <a:rPr lang="en-US" sz="2600"/>
              <a:t>Optimizarea conduce la determinarea unei stări speciale a sistemului, care este cea mai favorabilă</a:t>
            </a:r>
            <a:r>
              <a:rPr lang="ro-RO" sz="2600"/>
              <a:t> </a:t>
            </a:r>
            <a:r>
              <a:rPr lang="en-US" sz="2600"/>
              <a:t>dintr-un anumit punct de vedere. Astfel optimizarea unei probleme fără constrîngeri se reduce la a găsi</a:t>
            </a:r>
            <a:r>
              <a:rPr lang="ro-RO" sz="2600"/>
              <a:t> </a:t>
            </a:r>
            <a:r>
              <a:rPr lang="en-US" sz="2600"/>
              <a:t>maximul sau minimul unei funcţii de </a:t>
            </a:r>
            <a:r>
              <a:rPr lang="en-US" sz="3500" b="1">
                <a:solidFill>
                  <a:srgbClr val="00B050"/>
                </a:solidFill>
              </a:rPr>
              <a:t>n</a:t>
            </a:r>
            <a:r>
              <a:rPr lang="en-US" sz="2600"/>
              <a:t> variabile.</a:t>
            </a:r>
          </a:p>
          <a:p>
            <a:pPr lvl="0">
              <a:lnSpc>
                <a:spcPct val="70000"/>
              </a:lnSpc>
            </a:pPr>
            <a:r>
              <a:rPr lang="en-US" sz="2600"/>
              <a:t>Se numeşte politică optimă acea succesiune de decizii care optimizează procesul în ansamblu lui, fiind</a:t>
            </a:r>
            <a:r>
              <a:rPr lang="ro-RO" sz="2600"/>
              <a:t> </a:t>
            </a:r>
            <a:r>
              <a:rPr lang="en-US" sz="2600"/>
              <a:t>vorba de un </a:t>
            </a:r>
            <a:r>
              <a:rPr lang="en-US" sz="2600" b="1" i="1">
                <a:solidFill>
                  <a:srgbClr val="0070C0"/>
                </a:solidFill>
              </a:rPr>
              <a:t>proces determinist</a:t>
            </a:r>
            <a:r>
              <a:rPr lang="en-US" sz="2600"/>
              <a:t>. </a:t>
            </a:r>
            <a:endParaRPr lang="ro-RO" sz="2600"/>
          </a:p>
          <a:p>
            <a:pPr lvl="0">
              <a:lnSpc>
                <a:spcPct val="70000"/>
              </a:lnSpc>
            </a:pPr>
            <a:r>
              <a:rPr lang="en-US" sz="2600"/>
              <a:t>În cazul unui proces </a:t>
            </a:r>
            <a:r>
              <a:rPr lang="en-US" sz="2600" b="1" i="1">
                <a:solidFill>
                  <a:srgbClr val="0070C0"/>
                </a:solidFill>
              </a:rPr>
              <a:t>stohastic</a:t>
            </a:r>
            <a:r>
              <a:rPr lang="en-US" sz="2600"/>
              <a:t>, se foloseste în mod corespunzator noţiunea de</a:t>
            </a:r>
            <a:r>
              <a:rPr lang="ro-RO" sz="2600"/>
              <a:t> </a:t>
            </a:r>
            <a:r>
              <a:rPr lang="en-US" sz="2600"/>
              <a:t>strategie optimă. Procesele dinamice pot fi continue sau discrete.</a:t>
            </a:r>
          </a:p>
          <a:p>
            <a:pPr lvl="0">
              <a:lnSpc>
                <a:spcPct val="70000"/>
              </a:lnSpc>
            </a:pPr>
            <a:r>
              <a:rPr lang="en-US" sz="2600"/>
              <a:t>Optimizarea este operaţia de studiere a unei probleme în urma căreia se obţine un rezultat, care în</a:t>
            </a:r>
            <a:r>
              <a:rPr lang="ro-RO" sz="2600"/>
              <a:t> </a:t>
            </a:r>
            <a:r>
              <a:rPr lang="en-US" sz="2600"/>
              <a:t>comparaţie cu alte rezultate posibile, este cel mai bun, cel mai potrivit, cel mai indicat şi în baza căruia se poate</a:t>
            </a:r>
            <a:r>
              <a:rPr lang="ro-RO" sz="2600"/>
              <a:t> </a:t>
            </a:r>
            <a:r>
              <a:rPr lang="en-US" sz="2600"/>
              <a:t>lua o decizie cu caracter tehnico-economic</a:t>
            </a:r>
          </a:p>
          <a:p>
            <a:pPr lvl="0">
              <a:lnSpc>
                <a:spcPct val="70000"/>
              </a:lnSpc>
            </a:pPr>
            <a:r>
              <a:rPr lang="en-US" sz="2600" b="1" i="1">
                <a:solidFill>
                  <a:srgbClr val="843C0C"/>
                </a:solidFill>
              </a:rPr>
              <a:t>Optimizarea </a:t>
            </a:r>
            <a:r>
              <a:rPr lang="ro-RO" sz="2600" b="1" i="1">
                <a:solidFill>
                  <a:srgbClr val="843C0C"/>
                </a:solidFill>
              </a:rPr>
              <a:t>procesului </a:t>
            </a:r>
            <a:r>
              <a:rPr lang="en-US" sz="2600" b="1" i="1">
                <a:solidFill>
                  <a:srgbClr val="843C0C"/>
                </a:solidFill>
              </a:rPr>
              <a:t>se efectueaz</a:t>
            </a:r>
            <a:r>
              <a:rPr lang="ro-RO" sz="2600" b="1" i="1">
                <a:solidFill>
                  <a:srgbClr val="843C0C"/>
                </a:solidFill>
              </a:rPr>
              <a:t>ă prin procedura de modelare iterativă a procesului studiat</a:t>
            </a:r>
            <a:endParaRPr lang="en-US" sz="2600" b="1" i="1">
              <a:solidFill>
                <a:srgbClr val="843C0C"/>
              </a:solidFill>
            </a:endParaRPr>
          </a:p>
        </p:txBody>
      </p:sp>
      <p:sp>
        <p:nvSpPr>
          <p:cNvPr id="3" name="Footer Placeholder 3">
            <a:extLst>
              <a:ext uri="{FF2B5EF4-FFF2-40B4-BE49-F238E27FC236}">
                <a16:creationId xmlns:a16="http://schemas.microsoft.com/office/drawing/2014/main" id="{CCA5F432-7DB6-491B-E622-F94EE851A330}"/>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09735000-2056-FBB8-19E2-2A960EA8D18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4BA324-0B09-4B7A-9F92-A18306B9B715}" type="slidenum">
              <a:rPr/>
              <a:t>42</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BF374CA8-4273-2583-3785-17F27D7F55CF}"/>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3282361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A7BFE-D1E2-04B9-F932-1B0DA7B045C8}"/>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E65A604-069B-687F-1548-23C5125D282B}"/>
              </a:ext>
            </a:extLst>
          </p:cNvPr>
          <p:cNvSpPr txBox="1">
            <a:spLocks noGrp="1"/>
          </p:cNvSpPr>
          <p:nvPr>
            <p:ph idx="1"/>
          </p:nvPr>
        </p:nvSpPr>
        <p:spPr>
          <a:xfrm>
            <a:off x="416381" y="514350"/>
            <a:ext cx="11111587" cy="5662614"/>
          </a:xfrm>
        </p:spPr>
        <p:txBody>
          <a:bodyPr/>
          <a:lstStyle/>
          <a:p>
            <a:pPr lvl="0"/>
            <a:r>
              <a:rPr lang="en-US" sz="3200"/>
              <a:t>Proce</a:t>
            </a:r>
            <a:r>
              <a:rPr lang="ro-RO" sz="3200"/>
              <a:t>dura</a:t>
            </a:r>
            <a:r>
              <a:rPr lang="en-US" sz="3200"/>
              <a:t> iterativ</a:t>
            </a:r>
            <a:r>
              <a:rPr lang="ro-RO" sz="3200"/>
              <a:t>ă</a:t>
            </a:r>
            <a:r>
              <a:rPr lang="en-US" sz="3200"/>
              <a:t> rafinează un produs prin cicluri repetate de ajustare. În matematică, o procedură iterativă identifică soluția unei probleme pe baza unei presupuneri inițiale. Apoi, </a:t>
            </a:r>
            <a:r>
              <a:rPr lang="ro-RO" sz="3200"/>
              <a:t>se </a:t>
            </a:r>
            <a:r>
              <a:rPr lang="en-US" sz="3200"/>
              <a:t>introduce o secvență de algoritmi pentru a găsi răspunsul</a:t>
            </a:r>
            <a:r>
              <a:rPr lang="ro-RO" sz="3200"/>
              <a:t> corect</a:t>
            </a:r>
            <a:r>
              <a:rPr lang="en-US" sz="3200"/>
              <a:t>.</a:t>
            </a:r>
            <a:endParaRPr lang="ro-RO" sz="3200"/>
          </a:p>
          <a:p>
            <a:pPr lvl="0"/>
            <a:r>
              <a:rPr lang="en-US" sz="3200"/>
              <a:t>Această</a:t>
            </a:r>
            <a:r>
              <a:rPr lang="ro-RO" sz="3200"/>
              <a:t> </a:t>
            </a:r>
            <a:r>
              <a:rPr lang="en-US" sz="3200"/>
              <a:t> procedură matematică </a:t>
            </a:r>
            <a:r>
              <a:rPr lang="ro-RO" sz="3200"/>
              <a:t>poate fi</a:t>
            </a:r>
            <a:r>
              <a:rPr lang="en-US" sz="3200"/>
              <a:t> adapta pentru orice problemă care necesită o soluție specifică. </a:t>
            </a:r>
            <a:endParaRPr lang="ro-RO" sz="3200"/>
          </a:p>
          <a:p>
            <a:pPr lvl="0"/>
            <a:r>
              <a:rPr lang="en-US" sz="3200"/>
              <a:t>Deși este posibil să nu aveți răspunsul corect inițial, puteți începe cu o ipoteză, puteți revizui soluția, vă puteți rafina ipoteza, revizuiți soluția revizuită și repetați până când obțineți răspunsul corect.</a:t>
            </a:r>
          </a:p>
        </p:txBody>
      </p:sp>
      <p:sp>
        <p:nvSpPr>
          <p:cNvPr id="3" name="Footer Placeholder 3">
            <a:extLst>
              <a:ext uri="{FF2B5EF4-FFF2-40B4-BE49-F238E27FC236}">
                <a16:creationId xmlns:a16="http://schemas.microsoft.com/office/drawing/2014/main" id="{6DF77B3E-C4B0-B0D0-1CD0-F61ED468CC69}"/>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ACC37B3E-3E0C-5414-3A15-F637A5FCDDE7}"/>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AA469B-A773-4B5F-983F-AAF6183F0627}" type="slidenum">
              <a:rPr/>
              <a:t>43</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6043313F-BF87-798E-7143-A94680237F15}"/>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3686527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E538C-8743-D37E-DB6A-73D86E5170D9}"/>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D66D6DD-7FD8-27BF-7D69-65BEB24732E5}"/>
              </a:ext>
            </a:extLst>
          </p:cNvPr>
          <p:cNvSpPr txBox="1">
            <a:spLocks noGrp="1"/>
          </p:cNvSpPr>
          <p:nvPr>
            <p:ph idx="1"/>
          </p:nvPr>
        </p:nvSpPr>
        <p:spPr>
          <a:xfrm>
            <a:off x="838203" y="628650"/>
            <a:ext cx="10515600" cy="5548314"/>
          </a:xfrm>
        </p:spPr>
        <p:txBody>
          <a:bodyPr/>
          <a:lstStyle/>
          <a:p>
            <a:pPr lvl="0"/>
            <a:r>
              <a:rPr lang="en-US"/>
              <a:t>Ce se înțelege prin „procesul iterativ”?</a:t>
            </a:r>
          </a:p>
          <a:p>
            <a:pPr lvl="0">
              <a:buFont typeface="Wingdings" pitchFamily="2"/>
              <a:buChar char="Ø"/>
            </a:pPr>
            <a:r>
              <a:rPr lang="en-US"/>
              <a:t>Procesul iterativ este o abordare pentru îmbunătățirea continuă a unui concept, design sau produs. </a:t>
            </a:r>
            <a:endParaRPr lang="ro-RO"/>
          </a:p>
          <a:p>
            <a:pPr lvl="0">
              <a:buFont typeface="Wingdings" pitchFamily="2"/>
              <a:buChar char="Ø"/>
            </a:pPr>
            <a:r>
              <a:rPr lang="en-US"/>
              <a:t>Creatorii </a:t>
            </a:r>
            <a:r>
              <a:rPr lang="en-US">
                <a:solidFill>
                  <a:srgbClr val="00B050"/>
                </a:solidFill>
              </a:rPr>
              <a:t>produc un prototip</a:t>
            </a:r>
            <a:r>
              <a:rPr lang="en-US"/>
              <a:t>, </a:t>
            </a:r>
            <a:r>
              <a:rPr lang="en-US">
                <a:solidFill>
                  <a:srgbClr val="0070C0"/>
                </a:solidFill>
              </a:rPr>
              <a:t>îl testează</a:t>
            </a:r>
            <a:r>
              <a:rPr lang="en-US"/>
              <a:t>, </a:t>
            </a:r>
            <a:r>
              <a:rPr lang="en-US">
                <a:solidFill>
                  <a:srgbClr val="7030A0"/>
                </a:solidFill>
              </a:rPr>
              <a:t>îl modifică </a:t>
            </a:r>
            <a:r>
              <a:rPr lang="en-US"/>
              <a:t>și </a:t>
            </a:r>
            <a:r>
              <a:rPr lang="en-US" b="1" i="1">
                <a:solidFill>
                  <a:srgbClr val="5B9BD5"/>
                </a:solidFill>
              </a:rPr>
              <a:t>repetă ciclul cu scopul de a se apropia de soluție.</a:t>
            </a:r>
          </a:p>
        </p:txBody>
      </p:sp>
      <p:sp>
        <p:nvSpPr>
          <p:cNvPr id="3" name="Footer Placeholder 3">
            <a:extLst>
              <a:ext uri="{FF2B5EF4-FFF2-40B4-BE49-F238E27FC236}">
                <a16:creationId xmlns:a16="http://schemas.microsoft.com/office/drawing/2014/main" id="{DCF388AC-C197-D3EF-F551-C58F4024FD72}"/>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7D0A2F36-58E9-DA1C-6844-89E14670302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B5AA36F-9D93-497C-8979-C77EC3AD54CF}" type="slidenum">
              <a:rPr/>
              <a:t>44</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60EFC0E8-DD79-9D1E-783E-FB09FC0E4A90}"/>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1599342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1FE2-F3BE-3AC6-6100-0600374893AA}"/>
            </a:ext>
          </a:extLst>
        </p:cNvPr>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DA505929-EA85-9F13-96FA-CA6E02567BA5}"/>
              </a:ext>
            </a:extLst>
          </p:cNvPr>
          <p:cNvPicPr>
            <a:picLocks noGrp="1" noChangeAspect="1"/>
          </p:cNvPicPr>
          <p:nvPr>
            <p:ph idx="1"/>
          </p:nvPr>
        </p:nvPicPr>
        <p:blipFill>
          <a:blip r:embed="rId2"/>
          <a:stretch>
            <a:fillRect/>
          </a:stretch>
        </p:blipFill>
        <p:spPr>
          <a:xfrm>
            <a:off x="3526968" y="186281"/>
            <a:ext cx="4972050" cy="5990682"/>
          </a:xfrm>
        </p:spPr>
      </p:pic>
      <p:sp>
        <p:nvSpPr>
          <p:cNvPr id="3" name="Footer Placeholder 3">
            <a:extLst>
              <a:ext uri="{FF2B5EF4-FFF2-40B4-BE49-F238E27FC236}">
                <a16:creationId xmlns:a16="http://schemas.microsoft.com/office/drawing/2014/main" id="{8D2F10EE-48E0-B138-53F5-4FCED88DCD3A}"/>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9BDD7E04-9C52-9DAF-F049-E902BAA40B90}"/>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FDFBAD-AF1D-480B-BDE5-F861FA81298B}" type="slidenum">
              <a:rPr/>
              <a:t>45</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8FAD967E-9FDF-3CE7-83E9-274D766F8672}"/>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159851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9F15E-75B1-3172-D83D-F0ACE836BB36}"/>
            </a:ext>
          </a:extLst>
        </p:cNvPr>
        <p:cNvGrpSpPr/>
        <p:nvPr/>
      </p:nvGrpSpPr>
      <p:grpSpPr>
        <a:xfrm>
          <a:off x="0" y="0"/>
          <a:ext cx="0" cy="0"/>
          <a:chOff x="0" y="0"/>
          <a:chExt cx="0" cy="0"/>
        </a:xfrm>
      </p:grpSpPr>
      <p:sp>
        <p:nvSpPr>
          <p:cNvPr id="3" name="Footer Placeholder 3">
            <a:extLst>
              <a:ext uri="{FF2B5EF4-FFF2-40B4-BE49-F238E27FC236}">
                <a16:creationId xmlns:a16="http://schemas.microsoft.com/office/drawing/2014/main" id="{1954F89A-56AB-6DB2-2161-9C92BDD07F45}"/>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E65BD9D2-E582-4611-4FB6-3D8CD041DAA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ED1564A-1C38-44B4-9C02-ECE7F6B55AF5}" type="slidenum">
              <a:rPr/>
              <a:t>46</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27C3AFE5-D7FC-74DE-2928-8D2AC0A490FA}"/>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pic>
        <p:nvPicPr>
          <p:cNvPr id="8" name="Content Placeholder 7">
            <a:extLst>
              <a:ext uri="{FF2B5EF4-FFF2-40B4-BE49-F238E27FC236}">
                <a16:creationId xmlns:a16="http://schemas.microsoft.com/office/drawing/2014/main" id="{F767D6BF-D8EC-EFA0-9AA4-F152C743298E}"/>
              </a:ext>
            </a:extLst>
          </p:cNvPr>
          <p:cNvPicPr>
            <a:picLocks noGrp="1" noChangeAspect="1"/>
          </p:cNvPicPr>
          <p:nvPr>
            <p:ph idx="1"/>
          </p:nvPr>
        </p:nvPicPr>
        <p:blipFill>
          <a:blip r:embed="rId2"/>
          <a:stretch>
            <a:fillRect/>
          </a:stretch>
        </p:blipFill>
        <p:spPr>
          <a:xfrm>
            <a:off x="2041257" y="762000"/>
            <a:ext cx="8435942" cy="5414963"/>
          </a:xfrm>
          <a:prstGeom prst="rect">
            <a:avLst/>
          </a:prstGeom>
        </p:spPr>
      </p:pic>
    </p:spTree>
    <p:extLst>
      <p:ext uri="{BB962C8B-B14F-4D97-AF65-F5344CB8AC3E}">
        <p14:creationId xmlns:p14="http://schemas.microsoft.com/office/powerpoint/2010/main" val="2034468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0B90D-8EB0-422D-7573-1C6F3289A619}"/>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9F9FC67-9516-75B4-73F7-BB833E752185}"/>
              </a:ext>
            </a:extLst>
          </p:cNvPr>
          <p:cNvSpPr txBox="1">
            <a:spLocks noGrp="1"/>
          </p:cNvSpPr>
          <p:nvPr>
            <p:ph idx="1"/>
          </p:nvPr>
        </p:nvSpPr>
        <p:spPr>
          <a:xfrm>
            <a:off x="481696" y="449034"/>
            <a:ext cx="11266715" cy="5727929"/>
          </a:xfrm>
        </p:spPr>
        <p:txBody>
          <a:bodyPr/>
          <a:lstStyle/>
          <a:p>
            <a:pPr lvl="0"/>
            <a:r>
              <a:rPr lang="en-US"/>
              <a:t>Un model iterativ ia în considerare peisajul în schimbare, vă permite să planificați schimbările pe măsură ce vă creați produsul și vă ajută să produceți livrabile care sunt adaptate pieței dvs. </a:t>
            </a:r>
            <a:endParaRPr lang="ro-RO"/>
          </a:p>
          <a:p>
            <a:pPr lvl="0"/>
            <a:r>
              <a:rPr lang="en-US" b="1" i="1">
                <a:solidFill>
                  <a:srgbClr val="0070C0"/>
                </a:solidFill>
              </a:rPr>
              <a:t>Iată câteva dintre beneficiile specifice:     </a:t>
            </a:r>
            <a:endParaRPr lang="ro-RO" b="1" i="1">
              <a:solidFill>
                <a:srgbClr val="0070C0"/>
              </a:solidFill>
            </a:endParaRPr>
          </a:p>
          <a:p>
            <a:pPr lvl="0">
              <a:buFont typeface="Wingdings" pitchFamily="2"/>
              <a:buChar char="Ø"/>
            </a:pPr>
            <a:r>
              <a:rPr lang="en-US" b="1" i="1">
                <a:solidFill>
                  <a:srgbClr val="00B050"/>
                </a:solidFill>
              </a:rPr>
              <a:t>Este eficient. </a:t>
            </a:r>
            <a:r>
              <a:rPr lang="en-US"/>
              <a:t>Puteți să vă construiți produsul pas cu pas, mai degrabă decât să trebuiască să reluați un întreg plan pe măsură ce apar modificări. În plus, volumul de muncă al echipei este distribuit mai eficient pe parcursul ciclului de viață al dezvoltării proiectului.     </a:t>
            </a:r>
            <a:endParaRPr lang="ro-RO"/>
          </a:p>
          <a:p>
            <a:pPr lvl="0">
              <a:buFont typeface="Wingdings" pitchFamily="2"/>
              <a:buChar char="Ø"/>
            </a:pPr>
            <a:r>
              <a:rPr lang="en-US" b="1" i="1">
                <a:solidFill>
                  <a:srgbClr val="00B050"/>
                </a:solidFill>
              </a:rPr>
              <a:t>Este în timp util</a:t>
            </a:r>
            <a:r>
              <a:rPr lang="en-US"/>
              <a:t>. Prima iterație vă permite să dezvoltați prioritatea maximă în funcționalitate. Fiecare iterație se bazează pe orice îmbunătățiri identificate în ciclul trecut, iar testarea continuă vă oferă o imagine clară a stării proiectului dumneavoastră. Puteți vedea rezultatele devreme și des, deoarece fiecare iterație este o etapă gestionată.</a:t>
            </a:r>
          </a:p>
        </p:txBody>
      </p:sp>
      <p:sp>
        <p:nvSpPr>
          <p:cNvPr id="3" name="Footer Placeholder 3">
            <a:extLst>
              <a:ext uri="{FF2B5EF4-FFF2-40B4-BE49-F238E27FC236}">
                <a16:creationId xmlns:a16="http://schemas.microsoft.com/office/drawing/2014/main" id="{714C577A-C111-20CD-3C94-717E255FF9FF}"/>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EE0A4DC2-5354-AEFB-448C-8F4E768597C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6F56FC-7A80-4B37-9257-0CA405B127C4}" type="slidenum">
              <a:rPr/>
              <a:t>47</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DC55EF9B-9DE8-FEF1-93C3-B96610F4B674}"/>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2809746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40845-CB76-8AA8-941E-53AE09D0559F}"/>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99C5D50-2829-E9AF-2EE9-2F5CF1A38861}"/>
              </a:ext>
            </a:extLst>
          </p:cNvPr>
          <p:cNvSpPr txBox="1">
            <a:spLocks noGrp="1"/>
          </p:cNvSpPr>
          <p:nvPr>
            <p:ph idx="1"/>
          </p:nvPr>
        </p:nvSpPr>
        <p:spPr>
          <a:xfrm>
            <a:off x="838203" y="775603"/>
            <a:ext cx="10795909" cy="5401351"/>
          </a:xfrm>
        </p:spPr>
        <p:txBody>
          <a:bodyPr/>
          <a:lstStyle/>
          <a:p>
            <a:pPr lvl="0">
              <a:buFont typeface="Wingdings" pitchFamily="2"/>
              <a:buChar char="Ø"/>
            </a:pPr>
            <a:r>
              <a:rPr lang="en-US" sz="3200" b="1" i="1">
                <a:solidFill>
                  <a:srgbClr val="00B050"/>
                </a:solidFill>
              </a:rPr>
              <a:t>Este rentabil. </a:t>
            </a:r>
            <a:r>
              <a:rPr lang="en-US" sz="3200"/>
              <a:t>Orice modificări aduse domeniului sau cerințelor proiectului, care sunt comune în majoritatea proiectelor, sunt mai puțin costisitoare decât în cazul unei abordări în cascadă.</a:t>
            </a:r>
            <a:endParaRPr lang="ro-RO" sz="3200"/>
          </a:p>
          <a:p>
            <a:pPr lvl="0">
              <a:buFont typeface="Wingdings" pitchFamily="2"/>
              <a:buChar char="Ø"/>
            </a:pPr>
            <a:r>
              <a:rPr lang="en-US" sz="3200" b="1" i="1">
                <a:solidFill>
                  <a:srgbClr val="00B050"/>
                </a:solidFill>
              </a:rPr>
              <a:t>Este colaborativ</a:t>
            </a:r>
            <a:r>
              <a:rPr lang="en-US" sz="3200"/>
              <a:t>. Puteți prezenta rezultatele fiecărei iterații părților interesate și clienților. Ei pot vedea evoluția proiectului și se pot asigura că le îndepliniți cerințele.</a:t>
            </a:r>
            <a:r>
              <a:rPr lang="ro-RO" sz="3200"/>
              <a:t> </a:t>
            </a:r>
          </a:p>
          <a:p>
            <a:pPr lvl="0">
              <a:buFont typeface="Wingdings" pitchFamily="2"/>
              <a:buChar char="Ø"/>
            </a:pPr>
            <a:r>
              <a:rPr lang="en-US" sz="3200" b="1" i="1">
                <a:solidFill>
                  <a:srgbClr val="00B050"/>
                </a:solidFill>
              </a:rPr>
              <a:t>Îmbunătățește gradul de utilizare. </a:t>
            </a:r>
            <a:r>
              <a:rPr lang="en-US" sz="3200"/>
              <a:t>Testarea și depanarea sunt mai ușoare cu iterații mai mici, deoarece puteți identifica defectele la începutul procesului, iar utilizatorii și clienții sunt implicați cu fiecare iterație.</a:t>
            </a:r>
          </a:p>
        </p:txBody>
      </p:sp>
      <p:sp>
        <p:nvSpPr>
          <p:cNvPr id="3" name="Footer Placeholder 3">
            <a:extLst>
              <a:ext uri="{FF2B5EF4-FFF2-40B4-BE49-F238E27FC236}">
                <a16:creationId xmlns:a16="http://schemas.microsoft.com/office/drawing/2014/main" id="{BCA09211-5468-9032-F303-362ECCE1531E}"/>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DA2412F5-ECB2-5C72-05C0-4B9CB0C7D08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F783E1-AA60-4A41-93C0-B6B1A3A29F85}" type="slidenum">
              <a:rPr/>
              <a:t>48</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79027A69-93E8-0C63-5BC3-7BD69039FE66}"/>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3570247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D5C9A-5E74-AD5D-374D-2D4DF4D1A86D}"/>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35D145F-B824-31BB-E12F-05D0531E4941}"/>
              </a:ext>
            </a:extLst>
          </p:cNvPr>
          <p:cNvSpPr txBox="1">
            <a:spLocks noGrp="1"/>
          </p:cNvSpPr>
          <p:nvPr>
            <p:ph idx="1"/>
          </p:nvPr>
        </p:nvSpPr>
        <p:spPr>
          <a:xfrm>
            <a:off x="432703" y="718453"/>
            <a:ext cx="11185068" cy="5458501"/>
          </a:xfrm>
        </p:spPr>
        <p:txBody>
          <a:bodyPr/>
          <a:lstStyle/>
          <a:p>
            <a:pPr lvl="0">
              <a:buFont typeface="Wingdings" pitchFamily="2"/>
              <a:buChar char="Ø"/>
            </a:pPr>
            <a:r>
              <a:rPr lang="en-US" sz="3200" b="1" i="1">
                <a:solidFill>
                  <a:srgbClr val="00B050"/>
                </a:solidFill>
              </a:rPr>
              <a:t>Elimină confuzia. </a:t>
            </a:r>
            <a:r>
              <a:rPr lang="en-US" sz="3200"/>
              <a:t>Puteți detecta inconsecvențe sau defecte în cerințe, design, cod și alte implementări cu fiecare iterație, astfel încât să puteți evita neînțelegerile.</a:t>
            </a:r>
            <a:r>
              <a:rPr lang="ro-RO" sz="3200"/>
              <a:t> </a:t>
            </a:r>
          </a:p>
          <a:p>
            <a:pPr lvl="0">
              <a:buFont typeface="Wingdings" pitchFamily="2"/>
              <a:buChar char="Ø"/>
            </a:pPr>
            <a:r>
              <a:rPr lang="en-US" sz="3200" b="1" i="1">
                <a:solidFill>
                  <a:srgbClr val="00B050"/>
                </a:solidFill>
              </a:rPr>
              <a:t>Este mai ușor să gestionezi riscul</a:t>
            </a:r>
            <a:r>
              <a:rPr lang="en-US" sz="3200"/>
              <a:t>. În primul rând, abordați părțile cu risc ridicat ale unui proiect, iar fiecare iterație vă permite să identificați și să rezolvați riscurile.</a:t>
            </a:r>
            <a:endParaRPr lang="ro-RO" sz="3200"/>
          </a:p>
          <a:p>
            <a:pPr lvl="0">
              <a:buFont typeface="Wingdings" pitchFamily="2"/>
              <a:buChar char="Ø"/>
            </a:pPr>
            <a:r>
              <a:rPr lang="en-US" sz="3200" b="1" i="1">
                <a:solidFill>
                  <a:srgbClr val="00B050"/>
                </a:solidFill>
              </a:rPr>
              <a:t>Oferă îmbunătățire continuă. </a:t>
            </a:r>
            <a:r>
              <a:rPr lang="en-US" sz="3200"/>
              <a:t>Fiecare iterație permite echipei să încorporeze cu ușurință orice lecții învățate din rulările anterioare și să îmbunătățească continuu procesul de dezvoltare.</a:t>
            </a:r>
          </a:p>
        </p:txBody>
      </p:sp>
      <p:sp>
        <p:nvSpPr>
          <p:cNvPr id="3" name="Footer Placeholder 3">
            <a:extLst>
              <a:ext uri="{FF2B5EF4-FFF2-40B4-BE49-F238E27FC236}">
                <a16:creationId xmlns:a16="http://schemas.microsoft.com/office/drawing/2014/main" id="{3D8CD50C-6077-8902-B5F7-F446F9CD5996}"/>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7E625FC6-A6C5-9B2A-F5CE-2694F0777DA0}"/>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8CCBF6-F82C-432E-9916-22F60D180CC5}" type="slidenum">
              <a:rPr/>
              <a:t>49</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9C1398B9-144C-EAE4-D836-94D343B0B34E}"/>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227947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D5A79-E3F8-D6FA-E1F2-CCDF36DD109C}"/>
              </a:ext>
            </a:extLst>
          </p:cNvPr>
          <p:cNvSpPr>
            <a:spLocks noGrp="1"/>
          </p:cNvSpPr>
          <p:nvPr>
            <p:ph idx="1"/>
          </p:nvPr>
        </p:nvSpPr>
        <p:spPr>
          <a:xfrm>
            <a:off x="301925" y="243840"/>
            <a:ext cx="11412747" cy="6096575"/>
          </a:xfrm>
        </p:spPr>
        <p:txBody>
          <a:bodyPr>
            <a:normAutofit fontScale="77500" lnSpcReduction="20000"/>
          </a:bodyPr>
          <a:lstStyle/>
          <a:p>
            <a:r>
              <a:rPr lang="ro-RO" sz="3600" b="1" dirty="0"/>
              <a:t>P</a:t>
            </a:r>
            <a:r>
              <a:rPr lang="en-US" sz="3600" b="1" dirty="0" err="1"/>
              <a:t>roces</a:t>
            </a:r>
            <a:r>
              <a:rPr lang="en-US" sz="3600" b="1" dirty="0"/>
              <a:t> de </a:t>
            </a:r>
            <a:r>
              <a:rPr lang="en-US" sz="3600" b="1" dirty="0" err="1"/>
              <a:t>afaceri</a:t>
            </a:r>
            <a:r>
              <a:rPr lang="en-US" sz="3600" b="1" dirty="0"/>
              <a:t>?</a:t>
            </a:r>
          </a:p>
          <a:p>
            <a:r>
              <a:rPr lang="en-US" dirty="0"/>
              <a:t>Un </a:t>
            </a:r>
            <a:r>
              <a:rPr lang="en-US" dirty="0" err="1"/>
              <a:t>proces</a:t>
            </a:r>
            <a:r>
              <a:rPr lang="en-US" dirty="0"/>
              <a:t> de </a:t>
            </a:r>
            <a:r>
              <a:rPr lang="en-US" dirty="0" err="1"/>
              <a:t>afaceri</a:t>
            </a:r>
            <a:r>
              <a:rPr lang="en-US" dirty="0"/>
              <a:t> </a:t>
            </a:r>
            <a:r>
              <a:rPr lang="en-US" dirty="0" err="1"/>
              <a:t>este</a:t>
            </a:r>
            <a:r>
              <a:rPr lang="ro-RO" dirty="0"/>
              <a:t> ”</a:t>
            </a:r>
            <a:r>
              <a:rPr lang="en-US" dirty="0"/>
              <a:t>o </a:t>
            </a:r>
            <a:r>
              <a:rPr lang="en-US" dirty="0" err="1"/>
              <a:t>activitate</a:t>
            </a:r>
            <a:r>
              <a:rPr lang="en-US" dirty="0"/>
              <a:t> </a:t>
            </a:r>
            <a:r>
              <a:rPr lang="en-US" dirty="0" err="1"/>
              <a:t>sau</a:t>
            </a:r>
            <a:r>
              <a:rPr lang="en-US" dirty="0"/>
              <a:t> un set de </a:t>
            </a:r>
            <a:r>
              <a:rPr lang="en-US" dirty="0" err="1"/>
              <a:t>activități</a:t>
            </a:r>
            <a:r>
              <a:rPr lang="en-US" dirty="0"/>
              <a:t> care </a:t>
            </a:r>
            <a:r>
              <a:rPr lang="en-US" dirty="0" err="1"/>
              <a:t>realizează</a:t>
            </a:r>
            <a:r>
              <a:rPr lang="en-US" dirty="0"/>
              <a:t> un </a:t>
            </a:r>
            <a:r>
              <a:rPr lang="en-US" dirty="0" err="1"/>
              <a:t>anumit</a:t>
            </a:r>
            <a:r>
              <a:rPr lang="en-US" dirty="0"/>
              <a:t> scop </a:t>
            </a:r>
            <a:r>
              <a:rPr lang="ro-RO" dirty="0"/>
              <a:t>predefinit</a:t>
            </a:r>
            <a:r>
              <a:rPr lang="en-US" dirty="0"/>
              <a:t>. </a:t>
            </a:r>
          </a:p>
          <a:p>
            <a:r>
              <a:rPr lang="en-US" dirty="0" err="1"/>
              <a:t>Procesele</a:t>
            </a:r>
            <a:r>
              <a:rPr lang="en-US" dirty="0"/>
              <a:t> de </a:t>
            </a:r>
            <a:r>
              <a:rPr lang="en-US" dirty="0" err="1"/>
              <a:t>afaceri</a:t>
            </a:r>
            <a:r>
              <a:rPr lang="en-US" dirty="0"/>
              <a:t> </a:t>
            </a:r>
            <a:r>
              <a:rPr lang="en-US" dirty="0" err="1"/>
              <a:t>trebuie</a:t>
            </a:r>
            <a:r>
              <a:rPr lang="en-US" dirty="0"/>
              <a:t> </a:t>
            </a:r>
            <a:r>
              <a:rPr lang="en-US" dirty="0" err="1"/>
              <a:t>să</a:t>
            </a:r>
            <a:r>
              <a:rPr lang="en-US" dirty="0"/>
              <a:t> </a:t>
            </a:r>
            <a:r>
              <a:rPr lang="en-US" dirty="0" err="1"/>
              <a:t>aibă</a:t>
            </a:r>
            <a:r>
              <a:rPr lang="en-US" dirty="0"/>
              <a:t> </a:t>
            </a:r>
            <a:r>
              <a:rPr lang="en-US" b="1" i="1" dirty="0" err="1">
                <a:solidFill>
                  <a:srgbClr val="00B050"/>
                </a:solidFill>
              </a:rPr>
              <a:t>obiective</a:t>
            </a:r>
            <a:r>
              <a:rPr lang="en-US" b="1" i="1" dirty="0">
                <a:solidFill>
                  <a:srgbClr val="00B050"/>
                </a:solidFill>
              </a:rPr>
              <a:t> </a:t>
            </a:r>
            <a:r>
              <a:rPr lang="ro-RO" b="1" i="1" dirty="0">
                <a:solidFill>
                  <a:srgbClr val="00B050"/>
                </a:solidFill>
              </a:rPr>
              <a:t>formulate</a:t>
            </a:r>
            <a:r>
              <a:rPr lang="en-US" dirty="0"/>
              <a:t>, </a:t>
            </a:r>
            <a:r>
              <a:rPr lang="en-US" dirty="0" err="1"/>
              <a:t>să</a:t>
            </a:r>
            <a:r>
              <a:rPr lang="en-US" dirty="0"/>
              <a:t> fie </a:t>
            </a:r>
            <a:r>
              <a:rPr lang="en-US" dirty="0" err="1"/>
              <a:t>cât</a:t>
            </a:r>
            <a:r>
              <a:rPr lang="en-US" dirty="0"/>
              <a:t> </a:t>
            </a:r>
            <a:r>
              <a:rPr lang="en-US" dirty="0" err="1"/>
              <a:t>mai</a:t>
            </a:r>
            <a:r>
              <a:rPr lang="en-US" dirty="0"/>
              <a:t> </a:t>
            </a:r>
            <a:r>
              <a:rPr lang="en-US" b="1" i="1" dirty="0" err="1">
                <a:solidFill>
                  <a:srgbClr val="00B050"/>
                </a:solidFill>
              </a:rPr>
              <a:t>specifice</a:t>
            </a:r>
            <a:r>
              <a:rPr lang="en-US" dirty="0"/>
              <a:t> </a:t>
            </a:r>
            <a:r>
              <a:rPr lang="en-US" dirty="0" err="1"/>
              <a:t>posibil</a:t>
            </a:r>
            <a:r>
              <a:rPr lang="en-US" dirty="0"/>
              <a:t> </a:t>
            </a:r>
            <a:r>
              <a:rPr lang="en-US" b="1" i="1" dirty="0" err="1">
                <a:solidFill>
                  <a:srgbClr val="00B050"/>
                </a:solidFill>
              </a:rPr>
              <a:t>și</a:t>
            </a:r>
            <a:r>
              <a:rPr lang="en-US" b="1" i="1" dirty="0">
                <a:solidFill>
                  <a:srgbClr val="00B050"/>
                </a:solidFill>
              </a:rPr>
              <a:t> </a:t>
            </a:r>
            <a:r>
              <a:rPr lang="en-US" b="1" i="1" dirty="0" err="1">
                <a:solidFill>
                  <a:srgbClr val="00B050"/>
                </a:solidFill>
              </a:rPr>
              <a:t>să</a:t>
            </a:r>
            <a:r>
              <a:rPr lang="en-US" b="1" i="1" dirty="0">
                <a:solidFill>
                  <a:srgbClr val="00B050"/>
                </a:solidFill>
              </a:rPr>
              <a:t> </a:t>
            </a:r>
            <a:r>
              <a:rPr lang="en-US" b="1" i="1" dirty="0" err="1">
                <a:solidFill>
                  <a:srgbClr val="00B050"/>
                </a:solidFill>
              </a:rPr>
              <a:t>producă</a:t>
            </a:r>
            <a:r>
              <a:rPr lang="en-US" b="1" i="1" dirty="0">
                <a:solidFill>
                  <a:srgbClr val="00B050"/>
                </a:solidFill>
              </a:rPr>
              <a:t> </a:t>
            </a:r>
            <a:r>
              <a:rPr lang="en-US" b="1" i="1" dirty="0" err="1">
                <a:solidFill>
                  <a:srgbClr val="00B050"/>
                </a:solidFill>
              </a:rPr>
              <a:t>rezultate</a:t>
            </a:r>
            <a:r>
              <a:rPr lang="en-US" b="1" i="1" dirty="0">
                <a:solidFill>
                  <a:srgbClr val="00B050"/>
                </a:solidFill>
              </a:rPr>
              <a:t> </a:t>
            </a:r>
            <a:r>
              <a:rPr lang="en-US" b="1" i="1" dirty="0" err="1">
                <a:solidFill>
                  <a:srgbClr val="00B050"/>
                </a:solidFill>
              </a:rPr>
              <a:t>consistente</a:t>
            </a:r>
            <a:r>
              <a:rPr lang="en-US" b="1" i="1" dirty="0">
                <a:solidFill>
                  <a:srgbClr val="00B050"/>
                </a:solidFill>
              </a:rPr>
              <a:t>.</a:t>
            </a:r>
          </a:p>
          <a:p>
            <a:r>
              <a:rPr lang="en-US" dirty="0" err="1"/>
              <a:t>Pentru</a:t>
            </a:r>
            <a:r>
              <a:rPr lang="en-US" dirty="0"/>
              <a:t> a </a:t>
            </a:r>
            <a:r>
              <a:rPr lang="en-US" dirty="0" err="1"/>
              <a:t>evalua</a:t>
            </a:r>
            <a:r>
              <a:rPr lang="en-US" dirty="0"/>
              <a:t> </a:t>
            </a:r>
            <a:r>
              <a:rPr lang="en-US" dirty="0" err="1"/>
              <a:t>succesul</a:t>
            </a:r>
            <a:r>
              <a:rPr lang="en-US" dirty="0"/>
              <a:t> </a:t>
            </a:r>
            <a:r>
              <a:rPr lang="en-US" dirty="0" err="1"/>
              <a:t>unui</a:t>
            </a:r>
            <a:r>
              <a:rPr lang="en-US" dirty="0"/>
              <a:t> </a:t>
            </a:r>
            <a:r>
              <a:rPr lang="en-US" dirty="0" err="1"/>
              <a:t>proces</a:t>
            </a:r>
            <a:r>
              <a:rPr lang="en-US" dirty="0"/>
              <a:t> de </a:t>
            </a:r>
            <a:r>
              <a:rPr lang="en-US" dirty="0" err="1"/>
              <a:t>afaceri</a:t>
            </a:r>
            <a:r>
              <a:rPr lang="en-US" dirty="0"/>
              <a:t>, </a:t>
            </a:r>
            <a:r>
              <a:rPr lang="en-US" dirty="0" err="1"/>
              <a:t>unitatea</a:t>
            </a:r>
            <a:r>
              <a:rPr lang="en-US" dirty="0"/>
              <a:t> economic</a:t>
            </a:r>
            <a:r>
              <a:rPr lang="ro-RO" dirty="0"/>
              <a:t>ă</a:t>
            </a:r>
            <a:r>
              <a:rPr lang="en-US" dirty="0"/>
              <a:t> </a:t>
            </a:r>
            <a:r>
              <a:rPr lang="en-US" dirty="0" err="1"/>
              <a:t>urmăre</a:t>
            </a:r>
            <a:r>
              <a:rPr lang="ro-RO" dirty="0"/>
              <a:t>ște</a:t>
            </a:r>
            <a:r>
              <a:rPr lang="en-US" dirty="0"/>
              <a:t> </a:t>
            </a:r>
            <a:r>
              <a:rPr lang="ro-RO" dirty="0"/>
              <a:t>executarea</a:t>
            </a:r>
            <a:r>
              <a:rPr lang="en-US" dirty="0"/>
              <a:t> </a:t>
            </a:r>
            <a:r>
              <a:rPr lang="ro-RO" dirty="0"/>
              <a:t>unor</a:t>
            </a:r>
            <a:r>
              <a:rPr lang="en-US" dirty="0"/>
              <a:t> </a:t>
            </a:r>
            <a:r>
              <a:rPr lang="ro-RO" dirty="0"/>
              <a:t>sarcini</a:t>
            </a:r>
            <a:r>
              <a:rPr lang="en-US" dirty="0"/>
              <a:t> din </a:t>
            </a:r>
            <a:r>
              <a:rPr lang="en-US" dirty="0" err="1"/>
              <a:t>cadrul</a:t>
            </a:r>
            <a:r>
              <a:rPr lang="en-US" dirty="0"/>
              <a:t> </a:t>
            </a:r>
            <a:r>
              <a:rPr lang="en-US" dirty="0" err="1"/>
              <a:t>procesului</a:t>
            </a:r>
            <a:r>
              <a:rPr lang="en-US" dirty="0"/>
              <a:t> – </a:t>
            </a:r>
            <a:r>
              <a:rPr lang="ro-RO" dirty="0"/>
              <a:t>cum ar fi:</a:t>
            </a:r>
          </a:p>
          <a:p>
            <a:pPr>
              <a:buFont typeface="Wingdings" panose="05000000000000000000" pitchFamily="2" charset="2"/>
              <a:buChar char="ü"/>
            </a:pPr>
            <a:r>
              <a:rPr lang="en-US" dirty="0"/>
              <a:t> </a:t>
            </a:r>
            <a:r>
              <a:rPr lang="ro-RO" dirty="0"/>
              <a:t>puncte </a:t>
            </a:r>
            <a:r>
              <a:rPr lang="en-US" dirty="0" err="1"/>
              <a:t>repere</a:t>
            </a:r>
            <a:r>
              <a:rPr lang="en-US" dirty="0"/>
              <a:t> al </a:t>
            </a:r>
            <a:r>
              <a:rPr lang="en-US" dirty="0" err="1"/>
              <a:t>procesului</a:t>
            </a:r>
            <a:r>
              <a:rPr lang="en-US" dirty="0"/>
              <a:t> – </a:t>
            </a:r>
            <a:r>
              <a:rPr lang="en-US" dirty="0" err="1"/>
              <a:t>sau</a:t>
            </a:r>
            <a:r>
              <a:rPr lang="ro-RO" dirty="0"/>
              <a:t>,</a:t>
            </a:r>
            <a:r>
              <a:rPr lang="en-US" dirty="0"/>
              <a:t> </a:t>
            </a:r>
            <a:endParaRPr lang="ro-RO" dirty="0"/>
          </a:p>
          <a:p>
            <a:pPr>
              <a:buFont typeface="Wingdings" panose="05000000000000000000" pitchFamily="2" charset="2"/>
              <a:buChar char="ü"/>
            </a:pPr>
            <a:r>
              <a:rPr lang="en-US" dirty="0" err="1"/>
              <a:t>calitatea</a:t>
            </a:r>
            <a:r>
              <a:rPr lang="en-US" dirty="0"/>
              <a:t> p</a:t>
            </a:r>
            <a:r>
              <a:rPr lang="ro-RO" dirty="0"/>
              <a:t>rodusului</a:t>
            </a:r>
            <a:r>
              <a:rPr lang="en-US" dirty="0"/>
              <a:t> final al </a:t>
            </a:r>
            <a:r>
              <a:rPr lang="en-US" dirty="0" err="1"/>
              <a:t>procesului</a:t>
            </a:r>
            <a:r>
              <a:rPr lang="en-US" dirty="0"/>
              <a:t>. </a:t>
            </a:r>
            <a:endParaRPr lang="ro-RO" dirty="0"/>
          </a:p>
          <a:p>
            <a:pPr>
              <a:buFont typeface="Wingdings" panose="05000000000000000000" pitchFamily="2" charset="2"/>
              <a:buChar char="ü"/>
            </a:pPr>
            <a:r>
              <a:rPr lang="en-US" dirty="0" err="1"/>
              <a:t>Atunci</a:t>
            </a:r>
            <a:r>
              <a:rPr lang="en-US" dirty="0"/>
              <a:t> </a:t>
            </a:r>
            <a:r>
              <a:rPr lang="en-US" dirty="0" err="1"/>
              <a:t>când</a:t>
            </a:r>
            <a:r>
              <a:rPr lang="en-US" dirty="0"/>
              <a:t> </a:t>
            </a:r>
            <a:r>
              <a:rPr lang="en-US" dirty="0" err="1"/>
              <a:t>unitatea</a:t>
            </a:r>
            <a:r>
              <a:rPr lang="en-US" dirty="0"/>
              <a:t> economic</a:t>
            </a:r>
            <a:r>
              <a:rPr lang="ro-RO" dirty="0"/>
              <a:t>ă</a:t>
            </a:r>
            <a:r>
              <a:rPr lang="en-US" dirty="0"/>
              <a:t> </a:t>
            </a:r>
            <a:r>
              <a:rPr lang="en-US" dirty="0" err="1"/>
              <a:t>stabilește</a:t>
            </a:r>
            <a:r>
              <a:rPr lang="en-US" dirty="0"/>
              <a:t> </a:t>
            </a:r>
            <a:r>
              <a:rPr lang="en-US" dirty="0" err="1"/>
              <a:t>că</a:t>
            </a:r>
            <a:r>
              <a:rPr lang="en-US" dirty="0"/>
              <a:t> un </a:t>
            </a:r>
            <a:r>
              <a:rPr lang="en-US" dirty="0" err="1"/>
              <a:t>proces</a:t>
            </a:r>
            <a:r>
              <a:rPr lang="en-US" dirty="0"/>
              <a:t> de </a:t>
            </a:r>
            <a:r>
              <a:rPr lang="en-US" dirty="0" err="1"/>
              <a:t>afaceri</a:t>
            </a:r>
            <a:r>
              <a:rPr lang="en-US" dirty="0"/>
              <a:t> </a:t>
            </a:r>
            <a:r>
              <a:rPr lang="en-US" b="1" i="1" dirty="0">
                <a:solidFill>
                  <a:srgbClr val="C00000"/>
                </a:solidFill>
              </a:rPr>
              <a:t>nu </a:t>
            </a:r>
            <a:r>
              <a:rPr lang="en-US" b="1" i="1" dirty="0" err="1">
                <a:solidFill>
                  <a:srgbClr val="C00000"/>
                </a:solidFill>
              </a:rPr>
              <a:t>atinge</a:t>
            </a:r>
            <a:r>
              <a:rPr lang="en-US" b="1" i="1" dirty="0">
                <a:solidFill>
                  <a:srgbClr val="C00000"/>
                </a:solidFill>
              </a:rPr>
              <a:t> </a:t>
            </a:r>
            <a:r>
              <a:rPr lang="en-US" b="1" i="1" dirty="0" err="1">
                <a:solidFill>
                  <a:srgbClr val="C00000"/>
                </a:solidFill>
              </a:rPr>
              <a:t>obiectivele</a:t>
            </a:r>
            <a:r>
              <a:rPr lang="en-US" b="1" i="1" dirty="0">
                <a:solidFill>
                  <a:srgbClr val="C00000"/>
                </a:solidFill>
              </a:rPr>
              <a:t> </a:t>
            </a:r>
            <a:r>
              <a:rPr lang="en-US" dirty="0" err="1"/>
              <a:t>sau</a:t>
            </a:r>
            <a:r>
              <a:rPr lang="en-US" dirty="0"/>
              <a:t> </a:t>
            </a:r>
            <a:r>
              <a:rPr lang="en-US" dirty="0" err="1"/>
              <a:t>rezultatele</a:t>
            </a:r>
            <a:r>
              <a:rPr lang="en-US" dirty="0"/>
              <a:t> </a:t>
            </a:r>
            <a:r>
              <a:rPr lang="en-US" dirty="0" err="1"/>
              <a:t>dorite</a:t>
            </a:r>
            <a:r>
              <a:rPr lang="en-US" dirty="0"/>
              <a:t>, </a:t>
            </a:r>
            <a:r>
              <a:rPr lang="en-US" dirty="0" err="1"/>
              <a:t>există</a:t>
            </a:r>
            <a:r>
              <a:rPr lang="en-US" dirty="0"/>
              <a:t> </a:t>
            </a:r>
            <a:r>
              <a:rPr lang="en-US" dirty="0" err="1"/>
              <a:t>mai</a:t>
            </a:r>
            <a:r>
              <a:rPr lang="en-US" dirty="0"/>
              <a:t> </a:t>
            </a:r>
            <a:r>
              <a:rPr lang="en-US" dirty="0" err="1"/>
              <a:t>multe</a:t>
            </a:r>
            <a:r>
              <a:rPr lang="en-US" dirty="0"/>
              <a:t> </a:t>
            </a:r>
            <a:r>
              <a:rPr lang="en-US" dirty="0" err="1"/>
              <a:t>strategii</a:t>
            </a:r>
            <a:r>
              <a:rPr lang="en-US" dirty="0"/>
              <a:t> pe care le </a:t>
            </a:r>
            <a:r>
              <a:rPr lang="en-US" dirty="0" err="1"/>
              <a:t>poate</a:t>
            </a:r>
            <a:r>
              <a:rPr lang="en-US" dirty="0"/>
              <a:t> </a:t>
            </a:r>
            <a:r>
              <a:rPr lang="en-US" dirty="0" err="1"/>
              <a:t>folosi</a:t>
            </a:r>
            <a:r>
              <a:rPr lang="en-US" dirty="0"/>
              <a:t> </a:t>
            </a:r>
            <a:r>
              <a:rPr lang="en-US" dirty="0" err="1"/>
              <a:t>pentru</a:t>
            </a:r>
            <a:r>
              <a:rPr lang="en-US" dirty="0"/>
              <a:t> </a:t>
            </a:r>
            <a:r>
              <a:rPr lang="en-US" dirty="0" err="1"/>
              <a:t>îmbunătățiri</a:t>
            </a:r>
            <a:r>
              <a:rPr lang="ro-RO" dirty="0"/>
              <a:t>:</a:t>
            </a:r>
            <a:r>
              <a:rPr lang="en-US" dirty="0"/>
              <a:t> </a:t>
            </a:r>
            <a:endParaRPr lang="ro-RO" dirty="0"/>
          </a:p>
          <a:p>
            <a:pPr>
              <a:buFont typeface="Wingdings" panose="05000000000000000000" pitchFamily="2" charset="2"/>
              <a:buChar char="Ø"/>
            </a:pPr>
            <a:r>
              <a:rPr lang="ro-RO" dirty="0"/>
              <a:t>U</a:t>
            </a:r>
            <a:r>
              <a:rPr lang="en-US" dirty="0" err="1"/>
              <a:t>nitatea</a:t>
            </a:r>
            <a:r>
              <a:rPr lang="en-US" dirty="0"/>
              <a:t> economic</a:t>
            </a:r>
            <a:r>
              <a:rPr lang="ro-RO" dirty="0"/>
              <a:t>ă</a:t>
            </a:r>
            <a:r>
              <a:rPr lang="en-US" dirty="0"/>
              <a:t> </a:t>
            </a:r>
            <a:r>
              <a:rPr lang="en-US" dirty="0" err="1"/>
              <a:t>poate</a:t>
            </a:r>
            <a:r>
              <a:rPr lang="en-US" dirty="0"/>
              <a:t> </a:t>
            </a:r>
            <a:r>
              <a:rPr lang="en-US" dirty="0" err="1"/>
              <a:t>opta</a:t>
            </a:r>
            <a:r>
              <a:rPr lang="en-US" dirty="0"/>
              <a:t> </a:t>
            </a:r>
            <a:r>
              <a:rPr lang="en-US" dirty="0" err="1"/>
              <a:t>să</a:t>
            </a:r>
            <a:r>
              <a:rPr lang="en-US" dirty="0"/>
              <a:t> se </a:t>
            </a:r>
            <a:r>
              <a:rPr lang="en-US" dirty="0" err="1"/>
              <a:t>concentreze</a:t>
            </a:r>
            <a:r>
              <a:rPr lang="en-US" dirty="0"/>
              <a:t> pe </a:t>
            </a:r>
            <a:r>
              <a:rPr lang="en-US" dirty="0" err="1"/>
              <a:t>vizibilitatea</a:t>
            </a:r>
            <a:r>
              <a:rPr lang="en-US" dirty="0"/>
              <a:t> </a:t>
            </a:r>
            <a:r>
              <a:rPr lang="en-US" dirty="0" err="1"/>
              <a:t>procesului</a:t>
            </a:r>
            <a:r>
              <a:rPr lang="en-US" dirty="0"/>
              <a:t> de </a:t>
            </a:r>
            <a:r>
              <a:rPr lang="en-US" dirty="0" err="1"/>
              <a:t>afaceri</a:t>
            </a:r>
            <a:r>
              <a:rPr lang="en-US" dirty="0"/>
              <a:t> </a:t>
            </a:r>
            <a:r>
              <a:rPr lang="en-US" dirty="0" err="1"/>
              <a:t>pentru</a:t>
            </a:r>
            <a:r>
              <a:rPr lang="en-US" dirty="0"/>
              <a:t> a </a:t>
            </a:r>
            <a:r>
              <a:rPr lang="en-US" dirty="0" err="1"/>
              <a:t>identifica</a:t>
            </a:r>
            <a:r>
              <a:rPr lang="en-US" dirty="0"/>
              <a:t> </a:t>
            </a:r>
            <a:r>
              <a:rPr lang="en-US" dirty="0" err="1"/>
              <a:t>problemele</a:t>
            </a:r>
            <a:r>
              <a:rPr lang="en-US" dirty="0"/>
              <a:t> legate de </a:t>
            </a:r>
            <a:r>
              <a:rPr lang="en-US" dirty="0" err="1"/>
              <a:t>performanța</a:t>
            </a:r>
            <a:r>
              <a:rPr lang="en-US" dirty="0"/>
              <a:t> </a:t>
            </a:r>
            <a:r>
              <a:rPr lang="en-US" dirty="0" err="1"/>
              <a:t>sau</a:t>
            </a:r>
            <a:r>
              <a:rPr lang="en-US" dirty="0"/>
              <a:t> </a:t>
            </a:r>
            <a:r>
              <a:rPr lang="en-US" dirty="0" err="1"/>
              <a:t>execuția</a:t>
            </a:r>
            <a:r>
              <a:rPr lang="en-US" dirty="0"/>
              <a:t> </a:t>
            </a:r>
            <a:r>
              <a:rPr lang="en-US" dirty="0" err="1"/>
              <a:t>procesului</a:t>
            </a:r>
            <a:r>
              <a:rPr lang="en-US" dirty="0"/>
              <a:t>.</a:t>
            </a:r>
            <a:r>
              <a:rPr lang="ro-RO" dirty="0"/>
              <a:t>  </a:t>
            </a:r>
          </a:p>
          <a:p>
            <a:pPr>
              <a:buFont typeface="Wingdings" panose="05000000000000000000" pitchFamily="2" charset="2"/>
              <a:buChar char="Ø"/>
            </a:pPr>
            <a:r>
              <a:rPr lang="ro-RO" dirty="0"/>
              <a:t>U</a:t>
            </a:r>
            <a:r>
              <a:rPr lang="en-US" dirty="0" err="1"/>
              <a:t>nitatea</a:t>
            </a:r>
            <a:r>
              <a:rPr lang="en-US" dirty="0"/>
              <a:t> economic</a:t>
            </a:r>
            <a:r>
              <a:rPr lang="ro-RO" dirty="0"/>
              <a:t>ă</a:t>
            </a:r>
            <a:r>
              <a:rPr lang="en-US" dirty="0"/>
              <a:t> </a:t>
            </a:r>
            <a:r>
              <a:rPr lang="ro-RO" dirty="0"/>
              <a:t>efectuează</a:t>
            </a:r>
            <a:r>
              <a:rPr lang="en-US" dirty="0"/>
              <a:t> </a:t>
            </a:r>
            <a:r>
              <a:rPr lang="en-US" dirty="0" err="1"/>
              <a:t>maparea</a:t>
            </a:r>
            <a:r>
              <a:rPr lang="en-US" dirty="0"/>
              <a:t> </a:t>
            </a:r>
            <a:r>
              <a:rPr lang="en-US" dirty="0" err="1"/>
              <a:t>proceselor</a:t>
            </a:r>
            <a:r>
              <a:rPr lang="en-US" dirty="0"/>
              <a:t> de </a:t>
            </a:r>
            <a:r>
              <a:rPr lang="en-US" dirty="0" err="1"/>
              <a:t>afaceri</a:t>
            </a:r>
            <a:r>
              <a:rPr lang="en-US" dirty="0"/>
              <a:t> </a:t>
            </a:r>
            <a:r>
              <a:rPr lang="en-US" dirty="0" err="1"/>
              <a:t>pentru</a:t>
            </a:r>
            <a:r>
              <a:rPr lang="en-US" dirty="0"/>
              <a:t> </a:t>
            </a:r>
            <a:r>
              <a:rPr lang="en-US" b="1" i="1" dirty="0">
                <a:solidFill>
                  <a:srgbClr val="0070C0"/>
                </a:solidFill>
              </a:rPr>
              <a:t>a </a:t>
            </a:r>
            <a:r>
              <a:rPr lang="ro-RO" b="1" i="1" dirty="0">
                <a:solidFill>
                  <a:srgbClr val="0070C0"/>
                </a:solidFill>
              </a:rPr>
              <a:t>identifica  pricina de </a:t>
            </a:r>
            <a:r>
              <a:rPr lang="en-US" b="1" i="1" dirty="0" err="1">
                <a:solidFill>
                  <a:srgbClr val="0070C0"/>
                </a:solidFill>
              </a:rPr>
              <a:t>eficienț</a:t>
            </a:r>
            <a:r>
              <a:rPr lang="ro-RO" b="1" i="1" dirty="0">
                <a:solidFill>
                  <a:srgbClr val="0070C0"/>
                </a:solidFill>
              </a:rPr>
              <a:t>ă mică a </a:t>
            </a:r>
            <a:r>
              <a:rPr lang="en-US" b="1" i="1" dirty="0">
                <a:solidFill>
                  <a:srgbClr val="0070C0"/>
                </a:solidFill>
              </a:rPr>
              <a:t> </a:t>
            </a:r>
            <a:r>
              <a:rPr lang="en-US" b="1" i="1" dirty="0" err="1">
                <a:solidFill>
                  <a:srgbClr val="0070C0"/>
                </a:solidFill>
              </a:rPr>
              <a:t>operațiunilor</a:t>
            </a:r>
            <a:r>
              <a:rPr lang="en-US" b="1" i="1" dirty="0">
                <a:solidFill>
                  <a:srgbClr val="0070C0"/>
                </a:solidFill>
              </a:rPr>
              <a:t> de </a:t>
            </a:r>
            <a:r>
              <a:rPr lang="en-US" b="1" i="1" dirty="0" err="1">
                <a:solidFill>
                  <a:srgbClr val="0070C0"/>
                </a:solidFill>
              </a:rPr>
              <a:t>afaceri</a:t>
            </a:r>
            <a:r>
              <a:rPr lang="en-US" dirty="0"/>
              <a:t>. </a:t>
            </a:r>
            <a:r>
              <a:rPr lang="ro-RO" dirty="0"/>
              <a:t>  </a:t>
            </a:r>
          </a:p>
          <a:p>
            <a:pPr>
              <a:buFont typeface="Wingdings" panose="05000000000000000000" pitchFamily="2" charset="2"/>
              <a:buChar char="Ø"/>
            </a:pPr>
            <a:r>
              <a:rPr lang="en-US" b="1" i="1" dirty="0" err="1">
                <a:solidFill>
                  <a:srgbClr val="00B050"/>
                </a:solidFill>
              </a:rPr>
              <a:t>Maparea</a:t>
            </a:r>
            <a:r>
              <a:rPr lang="en-US" b="1" i="1" dirty="0">
                <a:solidFill>
                  <a:srgbClr val="00B050"/>
                </a:solidFill>
              </a:rPr>
              <a:t> </a:t>
            </a:r>
            <a:r>
              <a:rPr lang="en-US" b="1" i="1" dirty="0" err="1">
                <a:solidFill>
                  <a:srgbClr val="00B050"/>
                </a:solidFill>
              </a:rPr>
              <a:t>proceselor</a:t>
            </a:r>
            <a:r>
              <a:rPr lang="en-US" b="1" i="1" dirty="0">
                <a:solidFill>
                  <a:srgbClr val="00B050"/>
                </a:solidFill>
              </a:rPr>
              <a:t> de </a:t>
            </a:r>
            <a:r>
              <a:rPr lang="en-US" b="1" i="1" dirty="0" err="1">
                <a:solidFill>
                  <a:srgbClr val="00B050"/>
                </a:solidFill>
              </a:rPr>
              <a:t>afaceri</a:t>
            </a:r>
            <a:r>
              <a:rPr lang="en-US" b="1" i="1" dirty="0">
                <a:solidFill>
                  <a:srgbClr val="00B050"/>
                </a:solidFill>
              </a:rPr>
              <a:t> </a:t>
            </a:r>
            <a:r>
              <a:rPr lang="en-US" b="1" i="1" dirty="0" err="1">
                <a:solidFill>
                  <a:srgbClr val="00B050"/>
                </a:solidFill>
              </a:rPr>
              <a:t>oferă</a:t>
            </a:r>
            <a:r>
              <a:rPr lang="en-US" b="1" i="1" dirty="0">
                <a:solidFill>
                  <a:srgbClr val="00B050"/>
                </a:solidFill>
              </a:rPr>
              <a:t> o </a:t>
            </a:r>
            <a:r>
              <a:rPr lang="en-US" b="1" i="1" dirty="0" err="1">
                <a:solidFill>
                  <a:srgbClr val="00B050"/>
                </a:solidFill>
              </a:rPr>
              <a:t>reprezentare</a:t>
            </a:r>
            <a:r>
              <a:rPr lang="en-US" b="1" i="1" dirty="0">
                <a:solidFill>
                  <a:srgbClr val="00B050"/>
                </a:solidFill>
              </a:rPr>
              <a:t> </a:t>
            </a:r>
            <a:r>
              <a:rPr lang="en-US" b="1" i="1" dirty="0" err="1">
                <a:solidFill>
                  <a:srgbClr val="00B050"/>
                </a:solidFill>
              </a:rPr>
              <a:t>vizuală</a:t>
            </a:r>
            <a:r>
              <a:rPr lang="en-US" b="1" i="1" dirty="0">
                <a:solidFill>
                  <a:srgbClr val="00B050"/>
                </a:solidFill>
              </a:rPr>
              <a:t> a </a:t>
            </a:r>
            <a:r>
              <a:rPr lang="en-US" b="1" i="1" dirty="0" err="1">
                <a:solidFill>
                  <a:srgbClr val="00B050"/>
                </a:solidFill>
              </a:rPr>
              <a:t>modului</a:t>
            </a:r>
            <a:r>
              <a:rPr lang="en-US" b="1" i="1" dirty="0">
                <a:solidFill>
                  <a:srgbClr val="00B050"/>
                </a:solidFill>
              </a:rPr>
              <a:t> </a:t>
            </a:r>
            <a:r>
              <a:rPr lang="en-US" b="1" i="1" dirty="0" err="1">
                <a:solidFill>
                  <a:srgbClr val="00B050"/>
                </a:solidFill>
              </a:rPr>
              <a:t>în</a:t>
            </a:r>
            <a:r>
              <a:rPr lang="en-US" b="1" i="1" dirty="0">
                <a:solidFill>
                  <a:srgbClr val="00B050"/>
                </a:solidFill>
              </a:rPr>
              <a:t> care </a:t>
            </a:r>
            <a:r>
              <a:rPr lang="en-US" b="1" i="1" dirty="0" err="1">
                <a:solidFill>
                  <a:srgbClr val="00B050"/>
                </a:solidFill>
              </a:rPr>
              <a:t>funcționează</a:t>
            </a:r>
            <a:r>
              <a:rPr lang="en-US" b="1" i="1" dirty="0">
                <a:solidFill>
                  <a:srgbClr val="00B050"/>
                </a:solidFill>
              </a:rPr>
              <a:t> </a:t>
            </a:r>
            <a:r>
              <a:rPr lang="en-US" b="1" i="1" dirty="0" err="1">
                <a:solidFill>
                  <a:srgbClr val="00B050"/>
                </a:solidFill>
              </a:rPr>
              <a:t>procese</a:t>
            </a:r>
            <a:r>
              <a:rPr lang="ro-RO" b="1" i="1" dirty="0">
                <a:solidFill>
                  <a:srgbClr val="00B050"/>
                </a:solidFill>
              </a:rPr>
              <a:t>le</a:t>
            </a:r>
            <a:r>
              <a:rPr lang="en-US" b="1" i="1" dirty="0">
                <a:solidFill>
                  <a:srgbClr val="00B050"/>
                </a:solidFill>
              </a:rPr>
              <a:t> </a:t>
            </a:r>
            <a:r>
              <a:rPr lang="en-US" dirty="0" err="1"/>
              <a:t>și</a:t>
            </a:r>
            <a:r>
              <a:rPr lang="en-US" dirty="0"/>
              <a:t> </a:t>
            </a:r>
            <a:r>
              <a:rPr lang="en-US" b="1" i="1" dirty="0" err="1">
                <a:solidFill>
                  <a:srgbClr val="0070C0"/>
                </a:solidFill>
              </a:rPr>
              <a:t>oferă</a:t>
            </a:r>
            <a:r>
              <a:rPr lang="en-US" b="1" i="1" dirty="0">
                <a:solidFill>
                  <a:srgbClr val="0070C0"/>
                </a:solidFill>
              </a:rPr>
              <a:t> o </a:t>
            </a:r>
            <a:r>
              <a:rPr lang="en-US" b="1" i="1" dirty="0" err="1">
                <a:solidFill>
                  <a:srgbClr val="0070C0"/>
                </a:solidFill>
              </a:rPr>
              <a:t>mai</a:t>
            </a:r>
            <a:r>
              <a:rPr lang="en-US" b="1" i="1" dirty="0">
                <a:solidFill>
                  <a:srgbClr val="0070C0"/>
                </a:solidFill>
              </a:rPr>
              <a:t> </a:t>
            </a:r>
            <a:r>
              <a:rPr lang="en-US" b="1" i="1" dirty="0" err="1">
                <a:solidFill>
                  <a:srgbClr val="0070C0"/>
                </a:solidFill>
              </a:rPr>
              <a:t>bună</a:t>
            </a:r>
            <a:r>
              <a:rPr lang="en-US" b="1" i="1" dirty="0">
                <a:solidFill>
                  <a:srgbClr val="0070C0"/>
                </a:solidFill>
              </a:rPr>
              <a:t> </a:t>
            </a:r>
            <a:r>
              <a:rPr lang="en-US" b="1" i="1" dirty="0" err="1">
                <a:solidFill>
                  <a:srgbClr val="0070C0"/>
                </a:solidFill>
              </a:rPr>
              <a:t>vizibilitate</a:t>
            </a:r>
            <a:r>
              <a:rPr lang="en-US" b="1" i="1" dirty="0">
                <a:solidFill>
                  <a:srgbClr val="0070C0"/>
                </a:solidFill>
              </a:rPr>
              <a:t> </a:t>
            </a:r>
            <a:r>
              <a:rPr lang="en-US" b="1" i="1" dirty="0" err="1">
                <a:solidFill>
                  <a:srgbClr val="0070C0"/>
                </a:solidFill>
              </a:rPr>
              <a:t>asupra</a:t>
            </a:r>
            <a:r>
              <a:rPr lang="en-US" b="1" i="1" dirty="0">
                <a:solidFill>
                  <a:srgbClr val="0070C0"/>
                </a:solidFill>
              </a:rPr>
              <a:t> </a:t>
            </a:r>
            <a:r>
              <a:rPr lang="en-US" b="1" i="1" dirty="0" err="1">
                <a:solidFill>
                  <a:srgbClr val="0070C0"/>
                </a:solidFill>
              </a:rPr>
              <a:t>modului</a:t>
            </a:r>
            <a:r>
              <a:rPr lang="en-US" b="1" i="1" dirty="0">
                <a:solidFill>
                  <a:srgbClr val="0070C0"/>
                </a:solidFill>
              </a:rPr>
              <a:t> </a:t>
            </a:r>
            <a:r>
              <a:rPr lang="en-US" b="1" i="1" dirty="0" err="1">
                <a:solidFill>
                  <a:srgbClr val="0070C0"/>
                </a:solidFill>
              </a:rPr>
              <a:t>în</a:t>
            </a:r>
            <a:r>
              <a:rPr lang="en-US" b="1" i="1" dirty="0">
                <a:solidFill>
                  <a:srgbClr val="0070C0"/>
                </a:solidFill>
              </a:rPr>
              <a:t> care </a:t>
            </a:r>
            <a:r>
              <a:rPr lang="en-US" b="1" i="1" dirty="0" err="1">
                <a:solidFill>
                  <a:srgbClr val="0070C0"/>
                </a:solidFill>
              </a:rPr>
              <a:t>funcționează</a:t>
            </a:r>
            <a:r>
              <a:rPr lang="en-US" b="1" i="1" dirty="0">
                <a:solidFill>
                  <a:srgbClr val="0070C0"/>
                </a:solidFill>
              </a:rPr>
              <a:t> </a:t>
            </a:r>
            <a:r>
              <a:rPr lang="en-US" b="1" i="1" dirty="0" err="1">
                <a:solidFill>
                  <a:srgbClr val="0070C0"/>
                </a:solidFill>
              </a:rPr>
              <a:t>afacerea</a:t>
            </a:r>
            <a:r>
              <a:rPr lang="en-US" b="1" i="1" dirty="0">
                <a:solidFill>
                  <a:srgbClr val="0070C0"/>
                </a:solidFill>
              </a:rPr>
              <a:t> </a:t>
            </a:r>
            <a:r>
              <a:rPr lang="ro-RO" dirty="0"/>
              <a:t>respectivă</a:t>
            </a:r>
            <a:r>
              <a:rPr lang="en-US" dirty="0"/>
              <a:t>.</a:t>
            </a:r>
          </a:p>
        </p:txBody>
      </p:sp>
      <p:sp>
        <p:nvSpPr>
          <p:cNvPr id="2" name="Footer Placeholder 1">
            <a:extLst>
              <a:ext uri="{FF2B5EF4-FFF2-40B4-BE49-F238E27FC236}">
                <a16:creationId xmlns:a16="http://schemas.microsoft.com/office/drawing/2014/main" id="{8FAE8F11-7C69-1033-5962-393B5DA5B6FA}"/>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402611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9FF2E-59F0-7ECB-59DB-72C2A30A909F}"/>
            </a:ext>
          </a:extLst>
        </p:cNvPr>
        <p:cNvGrpSpPr/>
        <p:nvPr/>
      </p:nvGrpSpPr>
      <p:grpSpPr>
        <a:xfrm>
          <a:off x="0" y="0"/>
          <a:ext cx="0" cy="0"/>
          <a:chOff x="0" y="0"/>
          <a:chExt cx="0" cy="0"/>
        </a:xfrm>
      </p:grpSpPr>
      <p:pic>
        <p:nvPicPr>
          <p:cNvPr id="7" name="Graphic 4" descr="Tea">
            <a:extLst>
              <a:ext uri="{FF2B5EF4-FFF2-40B4-BE49-F238E27FC236}">
                <a16:creationId xmlns:a16="http://schemas.microsoft.com/office/drawing/2014/main" id="{83BB8538-AA78-3BD5-E56D-80A53F4A795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641011" y="2043097"/>
            <a:ext cx="2415397" cy="2415397"/>
          </a:xfrm>
          <a:prstGeom prst="rect">
            <a:avLst/>
          </a:prstGeom>
        </p:spPr>
      </p:pic>
      <p:sp>
        <p:nvSpPr>
          <p:cNvPr id="2" name="Footer Placeholder 1">
            <a:extLst>
              <a:ext uri="{FF2B5EF4-FFF2-40B4-BE49-F238E27FC236}">
                <a16:creationId xmlns:a16="http://schemas.microsoft.com/office/drawing/2014/main" id="{F9D63A31-616E-2E0B-45DE-349E27E88B92}"/>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2628842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71FE8-DD7E-7CB8-81C3-D0F8181A70B8}"/>
              </a:ext>
            </a:extLst>
          </p:cNvPr>
          <p:cNvSpPr>
            <a:spLocks noGrp="1"/>
          </p:cNvSpPr>
          <p:nvPr>
            <p:ph idx="1"/>
          </p:nvPr>
        </p:nvSpPr>
        <p:spPr>
          <a:xfrm>
            <a:off x="2020824" y="1944497"/>
            <a:ext cx="7632192" cy="670687"/>
          </a:xfrm>
        </p:spPr>
        <p:txBody>
          <a:bodyPr/>
          <a:lstStyle/>
          <a:p>
            <a:pPr marL="0" indent="0" algn="ctr">
              <a:buNone/>
            </a:pPr>
            <a:r>
              <a:rPr lang="en-US" sz="3600" b="1" dirty="0" err="1"/>
              <a:t>Modelarea</a:t>
            </a:r>
            <a:r>
              <a:rPr lang="en-US" sz="3600" b="1" dirty="0"/>
              <a:t> </a:t>
            </a:r>
            <a:r>
              <a:rPr lang="en-US" sz="3600" b="1" dirty="0" err="1"/>
              <a:t>proceselor</a:t>
            </a:r>
            <a:r>
              <a:rPr lang="en-US" sz="3600" b="1" dirty="0"/>
              <a:t> business</a:t>
            </a:r>
            <a:r>
              <a:rPr lang="ro-RO" sz="3600" b="1" dirty="0"/>
              <a:t>!</a:t>
            </a:r>
          </a:p>
          <a:p>
            <a:endParaRPr lang="en-US" b="1" dirty="0"/>
          </a:p>
        </p:txBody>
      </p:sp>
      <p:sp>
        <p:nvSpPr>
          <p:cNvPr id="4" name="Footer Placeholder 3">
            <a:extLst>
              <a:ext uri="{FF2B5EF4-FFF2-40B4-BE49-F238E27FC236}">
                <a16:creationId xmlns:a16="http://schemas.microsoft.com/office/drawing/2014/main" id="{F29BC0ED-DB67-CAC8-5B34-33B1978BDF9C}"/>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888102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BA221E5-81E4-6DF1-0858-1DD8A954FAA2}"/>
              </a:ext>
            </a:extLst>
          </p:cNvPr>
          <p:cNvSpPr txBox="1">
            <a:spLocks noGrp="1"/>
          </p:cNvSpPr>
          <p:nvPr>
            <p:ph idx="1"/>
          </p:nvPr>
        </p:nvSpPr>
        <p:spPr>
          <a:xfrm>
            <a:off x="838203" y="1172096"/>
            <a:ext cx="10515600" cy="5004867"/>
          </a:xfrm>
        </p:spPr>
        <p:txBody>
          <a:bodyPr anchorCtr="1"/>
          <a:lstStyle/>
          <a:p>
            <a:pPr marL="0" lvl="0" indent="0" algn="ctr">
              <a:buNone/>
            </a:pPr>
            <a:endParaRPr lang="ro-RO" sz="3200" dirty="0"/>
          </a:p>
          <a:p>
            <a:pPr marL="0" lvl="0" indent="0" algn="ctr">
              <a:buNone/>
            </a:pPr>
            <a:r>
              <a:rPr lang="en-US" sz="3200" b="1" dirty="0">
                <a:solidFill>
                  <a:srgbClr val="0070C0"/>
                </a:solidFill>
              </a:rPr>
              <a:t>M</a:t>
            </a:r>
            <a:r>
              <a:rPr lang="ro-RO" sz="3200" b="1" dirty="0">
                <a:solidFill>
                  <a:srgbClr val="0070C0"/>
                </a:solidFill>
              </a:rPr>
              <a:t>odelarea proceselor?</a:t>
            </a:r>
          </a:p>
          <a:p>
            <a:pPr marL="0" lvl="0" indent="0" algn="ctr">
              <a:buNone/>
            </a:pPr>
            <a:r>
              <a:rPr lang="ro-RO" sz="3200" b="1" dirty="0">
                <a:solidFill>
                  <a:srgbClr val="0070C0"/>
                </a:solidFill>
              </a:rPr>
              <a:t>Modelarea proceselor este practica de a crea reprezentări vizuale bazate pe date ale proceselor cheie de afaceri. </a:t>
            </a:r>
            <a:endParaRPr lang="en-US" sz="3200" b="1" dirty="0">
              <a:solidFill>
                <a:srgbClr val="0070C0"/>
              </a:solidFill>
            </a:endParaRPr>
          </a:p>
          <a:p>
            <a:pPr marL="0" lvl="0" indent="0" algn="ctr">
              <a:buNone/>
            </a:pPr>
            <a:r>
              <a:rPr lang="ro-RO" sz="3200" b="1" dirty="0">
                <a:solidFill>
                  <a:srgbClr val="00B050"/>
                </a:solidFill>
              </a:rPr>
              <a:t>Oferă </a:t>
            </a:r>
            <a:r>
              <a:rPr lang="en-US" sz="3200" b="1" dirty="0" err="1">
                <a:solidFill>
                  <a:srgbClr val="00B050"/>
                </a:solidFill>
              </a:rPr>
              <a:t>companiilor</a:t>
            </a:r>
            <a:r>
              <a:rPr lang="ro-RO" sz="3200" b="1" dirty="0">
                <a:solidFill>
                  <a:srgbClr val="00B050"/>
                </a:solidFill>
              </a:rPr>
              <a:t> un limbaj comun cu care pot înțelege și optimiza fluxurile de lucru</a:t>
            </a:r>
          </a:p>
          <a:p>
            <a:pPr marL="0" lvl="0" indent="0" algn="ctr">
              <a:buNone/>
            </a:pPr>
            <a:endParaRPr lang="ro-RO" sz="3200" dirty="0"/>
          </a:p>
          <a:p>
            <a:pPr marL="0" lvl="0" indent="0" algn="ctr">
              <a:buNone/>
            </a:pPr>
            <a:endParaRPr lang="ro-RO" sz="3200" b="1" dirty="0">
              <a:solidFill>
                <a:srgbClr val="00B050"/>
              </a:solidFill>
            </a:endParaRPr>
          </a:p>
        </p:txBody>
      </p:sp>
      <p:sp>
        <p:nvSpPr>
          <p:cNvPr id="3" name="Footer Placeholder 3">
            <a:extLst>
              <a:ext uri="{FF2B5EF4-FFF2-40B4-BE49-F238E27FC236}">
                <a16:creationId xmlns:a16="http://schemas.microsoft.com/office/drawing/2014/main" id="{89217012-6578-2E00-7983-63B5263CF5EF}"/>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70F26DCF-127C-0359-069A-11D6A3975E6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0D59AA-79A5-4BBD-A270-7EA487DD57B6}" type="slidenum">
              <a:rPr lang="en-US" sz="1200" b="0" i="0" u="none" strike="noStrike" kern="1200" cap="none" spc="0" baseline="0">
                <a:solidFill>
                  <a:srgbClr val="898989"/>
                </a:solidFill>
                <a:uFillTx/>
                <a:latin typeface="Calibri"/>
              </a:rPr>
              <a:t>52</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46EAA417-772D-7581-3228-8E753AB992D4}"/>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1D94A-2B30-8D70-C209-B98D2FBCC2F4}"/>
              </a:ext>
            </a:extLst>
          </p:cNvPr>
          <p:cNvSpPr>
            <a:spLocks noGrp="1"/>
          </p:cNvSpPr>
          <p:nvPr>
            <p:ph idx="1"/>
          </p:nvPr>
        </p:nvSpPr>
        <p:spPr>
          <a:xfrm>
            <a:off x="838200" y="548639"/>
            <a:ext cx="10515600" cy="5637032"/>
          </a:xfrm>
        </p:spPr>
        <p:txBody>
          <a:bodyPr>
            <a:normAutofit/>
          </a:bodyPr>
          <a:lstStyle/>
          <a:p>
            <a:r>
              <a:rPr lang="ro-RO" dirty="0"/>
              <a:t>Proprietarii </a:t>
            </a:r>
            <a:r>
              <a:rPr lang="en-US" dirty="0"/>
              <a:t>de </a:t>
            </a:r>
            <a:r>
              <a:rPr lang="en-US" dirty="0" err="1"/>
              <a:t>afaceri</a:t>
            </a:r>
            <a:r>
              <a:rPr lang="en-US" dirty="0"/>
              <a:t> nu </a:t>
            </a:r>
            <a:r>
              <a:rPr lang="ro-RO" dirty="0"/>
              <a:t>întodeauna au</a:t>
            </a:r>
            <a:r>
              <a:rPr lang="en-US" dirty="0"/>
              <a:t> o </a:t>
            </a:r>
            <a:r>
              <a:rPr lang="en-US" dirty="0" err="1"/>
              <a:t>transparență</a:t>
            </a:r>
            <a:r>
              <a:rPr lang="en-US" dirty="0"/>
              <a:t> </a:t>
            </a:r>
            <a:r>
              <a:rPr lang="en-US" dirty="0" err="1"/>
              <a:t>totală</a:t>
            </a:r>
            <a:r>
              <a:rPr lang="en-US" dirty="0"/>
              <a:t> </a:t>
            </a:r>
            <a:r>
              <a:rPr lang="en-US" dirty="0" err="1"/>
              <a:t>în</a:t>
            </a:r>
            <a:r>
              <a:rPr lang="en-US" dirty="0"/>
              <a:t> </a:t>
            </a:r>
            <a:r>
              <a:rPr lang="en-US" dirty="0" err="1"/>
              <a:t>ceea</a:t>
            </a:r>
            <a:r>
              <a:rPr lang="en-US" dirty="0"/>
              <a:t> </a:t>
            </a:r>
            <a:r>
              <a:rPr lang="en-US" dirty="0" err="1"/>
              <a:t>ce</a:t>
            </a:r>
            <a:r>
              <a:rPr lang="en-US" dirty="0"/>
              <a:t> se </a:t>
            </a:r>
            <a:r>
              <a:rPr lang="en-US" dirty="0" err="1"/>
              <a:t>întâmplă</a:t>
            </a:r>
            <a:r>
              <a:rPr lang="en-US" dirty="0"/>
              <a:t> exact la </a:t>
            </a:r>
            <a:r>
              <a:rPr lang="en-US" dirty="0" err="1"/>
              <a:t>fiecare</a:t>
            </a:r>
            <a:r>
              <a:rPr lang="en-US" dirty="0"/>
              <a:t> pas.</a:t>
            </a:r>
            <a:endParaRPr lang="ro-RO" dirty="0"/>
          </a:p>
          <a:p>
            <a:r>
              <a:rPr lang="en-US" dirty="0" err="1"/>
              <a:t>Analiștii</a:t>
            </a:r>
            <a:r>
              <a:rPr lang="en-US" dirty="0"/>
              <a:t> de </a:t>
            </a:r>
            <a:r>
              <a:rPr lang="en-US" dirty="0" err="1"/>
              <a:t>afaceri</a:t>
            </a:r>
            <a:r>
              <a:rPr lang="en-US" dirty="0"/>
              <a:t> pot </a:t>
            </a:r>
            <a:r>
              <a:rPr lang="en-US" dirty="0" err="1"/>
              <a:t>obține</a:t>
            </a:r>
            <a:r>
              <a:rPr lang="en-US" dirty="0"/>
              <a:t> </a:t>
            </a:r>
            <a:r>
              <a:rPr lang="en-US" dirty="0" err="1"/>
              <a:t>vederi</a:t>
            </a:r>
            <a:r>
              <a:rPr lang="en-US" dirty="0"/>
              <a:t> de la </a:t>
            </a:r>
            <a:r>
              <a:rPr lang="ro-RO" dirty="0"/>
              <a:t>”</a:t>
            </a:r>
            <a:r>
              <a:rPr lang="en-US" b="1" i="1" dirty="0">
                <a:solidFill>
                  <a:srgbClr val="00B050"/>
                </a:solidFill>
              </a:rPr>
              <a:t>cap la c</a:t>
            </a:r>
            <a:r>
              <a:rPr lang="ro-RO" b="1" i="1" dirty="0">
                <a:solidFill>
                  <a:srgbClr val="00B050"/>
                </a:solidFill>
              </a:rPr>
              <a:t>oadă”</a:t>
            </a:r>
            <a:r>
              <a:rPr lang="en-US" b="1" i="1" dirty="0">
                <a:solidFill>
                  <a:srgbClr val="00B050"/>
                </a:solidFill>
              </a:rPr>
              <a:t> </a:t>
            </a:r>
            <a:r>
              <a:rPr lang="en-US" dirty="0" err="1"/>
              <a:t>asupra</a:t>
            </a:r>
            <a:r>
              <a:rPr lang="en-US" dirty="0"/>
              <a:t> </a:t>
            </a:r>
            <a:r>
              <a:rPr lang="en-US" dirty="0" err="1"/>
              <a:t>stării</a:t>
            </a:r>
            <a:r>
              <a:rPr lang="en-US" dirty="0"/>
              <a:t> </a:t>
            </a:r>
            <a:r>
              <a:rPr lang="en-US" dirty="0" err="1"/>
              <a:t>actuale</a:t>
            </a:r>
            <a:r>
              <a:rPr lang="en-US" dirty="0"/>
              <a:t> a </a:t>
            </a:r>
            <a:r>
              <a:rPr lang="en-US" dirty="0" err="1"/>
              <a:t>ciclului</a:t>
            </a:r>
            <a:r>
              <a:rPr lang="en-US" dirty="0"/>
              <a:t> de </a:t>
            </a:r>
            <a:r>
              <a:rPr lang="en-US" dirty="0" err="1"/>
              <a:t>viață</a:t>
            </a:r>
            <a:r>
              <a:rPr lang="en-US" dirty="0"/>
              <a:t> al </a:t>
            </a:r>
            <a:r>
              <a:rPr lang="en-US" dirty="0" err="1"/>
              <a:t>procesului</a:t>
            </a:r>
            <a:r>
              <a:rPr lang="en-US" dirty="0"/>
              <a:t> lor de </a:t>
            </a:r>
            <a:r>
              <a:rPr lang="en-US" dirty="0" err="1"/>
              <a:t>afaceri</a:t>
            </a:r>
            <a:r>
              <a:rPr lang="en-US" dirty="0"/>
              <a:t> </a:t>
            </a:r>
            <a:r>
              <a:rPr lang="en-US" dirty="0" err="1"/>
              <a:t>prin</a:t>
            </a:r>
            <a:r>
              <a:rPr lang="en-US" dirty="0"/>
              <a:t> </a:t>
            </a:r>
            <a:r>
              <a:rPr lang="en-US" dirty="0" err="1"/>
              <a:t>modelarea</a:t>
            </a:r>
            <a:r>
              <a:rPr lang="en-US" dirty="0"/>
              <a:t> </a:t>
            </a:r>
            <a:r>
              <a:rPr lang="en-US" dirty="0" err="1"/>
              <a:t>procesului</a:t>
            </a:r>
            <a:r>
              <a:rPr lang="en-US" dirty="0"/>
              <a:t>. </a:t>
            </a:r>
            <a:endParaRPr lang="ro-RO" dirty="0"/>
          </a:p>
          <a:p>
            <a:r>
              <a:rPr lang="en-US" dirty="0"/>
              <a:t>Este o </a:t>
            </a:r>
            <a:r>
              <a:rPr lang="en-US" dirty="0" err="1"/>
              <a:t>tehnică</a:t>
            </a:r>
            <a:r>
              <a:rPr lang="en-US" dirty="0"/>
              <a:t> de management al </a:t>
            </a:r>
            <a:r>
              <a:rPr lang="en-US" dirty="0" err="1"/>
              <a:t>proceselor</a:t>
            </a:r>
            <a:r>
              <a:rPr lang="en-US" dirty="0"/>
              <a:t> de </a:t>
            </a:r>
            <a:r>
              <a:rPr lang="en-US" dirty="0" err="1"/>
              <a:t>afaceri</a:t>
            </a:r>
            <a:r>
              <a:rPr lang="en-US" dirty="0"/>
              <a:t> (BPM) care </a:t>
            </a:r>
            <a:r>
              <a:rPr lang="en-US" dirty="0" err="1"/>
              <a:t>creează</a:t>
            </a:r>
            <a:r>
              <a:rPr lang="en-US" dirty="0"/>
              <a:t> </a:t>
            </a:r>
            <a:r>
              <a:rPr lang="en-US" dirty="0" err="1"/>
              <a:t>vizualizări</a:t>
            </a:r>
            <a:r>
              <a:rPr lang="en-US" dirty="0"/>
              <a:t> </a:t>
            </a:r>
            <a:r>
              <a:rPr lang="en-US" dirty="0" err="1"/>
              <a:t>bazate</a:t>
            </a:r>
            <a:r>
              <a:rPr lang="en-US" dirty="0"/>
              <a:t> pe date ale </a:t>
            </a:r>
            <a:r>
              <a:rPr lang="en-US" dirty="0" err="1"/>
              <a:t>fluxurilor</a:t>
            </a:r>
            <a:r>
              <a:rPr lang="en-US" dirty="0"/>
              <a:t> de </a:t>
            </a:r>
            <a:r>
              <a:rPr lang="en-US" dirty="0" err="1"/>
              <a:t>lucru</a:t>
            </a:r>
            <a:r>
              <a:rPr lang="en-US" dirty="0"/>
              <a:t>. </a:t>
            </a:r>
            <a:endParaRPr lang="ro-RO" dirty="0"/>
          </a:p>
          <a:p>
            <a:r>
              <a:rPr lang="en-US" dirty="0" err="1"/>
              <a:t>Aceste</a:t>
            </a:r>
            <a:r>
              <a:rPr lang="en-US" dirty="0"/>
              <a:t> </a:t>
            </a:r>
            <a:r>
              <a:rPr lang="en-US" dirty="0" err="1"/>
              <a:t>modele</a:t>
            </a:r>
            <a:r>
              <a:rPr lang="en-US" dirty="0"/>
              <a:t> de </a:t>
            </a:r>
            <a:r>
              <a:rPr lang="en-US" dirty="0" err="1"/>
              <a:t>proces</a:t>
            </a:r>
            <a:r>
              <a:rPr lang="en-US" dirty="0"/>
              <a:t> </a:t>
            </a:r>
            <a:r>
              <a:rPr lang="en-US" dirty="0" err="1"/>
              <a:t>ajută</a:t>
            </a:r>
            <a:r>
              <a:rPr lang="en-US" dirty="0"/>
              <a:t> </a:t>
            </a:r>
            <a:r>
              <a:rPr lang="ro-RO" dirty="0"/>
              <a:t>companiile</a:t>
            </a:r>
            <a:r>
              <a:rPr lang="en-US" dirty="0"/>
              <a:t> </a:t>
            </a:r>
            <a:r>
              <a:rPr lang="en-US" dirty="0" err="1"/>
              <a:t>să</a:t>
            </a:r>
            <a:r>
              <a:rPr lang="en-US" dirty="0"/>
              <a:t> </a:t>
            </a:r>
            <a:r>
              <a:rPr lang="en-US" dirty="0" err="1"/>
              <a:t>documenteze</a:t>
            </a:r>
            <a:r>
              <a:rPr lang="ro-RO" dirty="0"/>
              <a:t>:</a:t>
            </a:r>
          </a:p>
          <a:p>
            <a:pPr>
              <a:buFont typeface="Wingdings" panose="05000000000000000000" pitchFamily="2" charset="2"/>
              <a:buChar char="ü"/>
            </a:pPr>
            <a:r>
              <a:rPr lang="en-US" dirty="0"/>
              <a:t> </a:t>
            </a:r>
            <a:r>
              <a:rPr lang="en-US" dirty="0" err="1"/>
              <a:t>fluxurile</a:t>
            </a:r>
            <a:r>
              <a:rPr lang="en-US" dirty="0"/>
              <a:t> de </a:t>
            </a:r>
            <a:r>
              <a:rPr lang="en-US" dirty="0" err="1"/>
              <a:t>lucru</a:t>
            </a:r>
            <a:r>
              <a:rPr lang="en-US" dirty="0"/>
              <a:t>,</a:t>
            </a:r>
            <a:endParaRPr lang="ro-RO" dirty="0"/>
          </a:p>
          <a:p>
            <a:pPr>
              <a:buFont typeface="Wingdings" panose="05000000000000000000" pitchFamily="2" charset="2"/>
              <a:buChar char="ü"/>
            </a:pPr>
            <a:r>
              <a:rPr lang="en-US" dirty="0"/>
              <a:t> </a:t>
            </a:r>
            <a:r>
              <a:rPr lang="en-US" dirty="0" err="1"/>
              <a:t>valorile</a:t>
            </a:r>
            <a:r>
              <a:rPr lang="en-US" dirty="0"/>
              <a:t> </a:t>
            </a:r>
            <a:r>
              <a:rPr lang="en-US" dirty="0" err="1"/>
              <a:t>cheie</a:t>
            </a:r>
            <a:r>
              <a:rPr lang="en-US" dirty="0"/>
              <a:t>, </a:t>
            </a:r>
            <a:r>
              <a:rPr lang="en-US" dirty="0" err="1"/>
              <a:t>să</a:t>
            </a:r>
            <a:r>
              <a:rPr lang="en-US" dirty="0"/>
              <a:t> </a:t>
            </a:r>
            <a:endParaRPr lang="ro-RO" dirty="0"/>
          </a:p>
          <a:p>
            <a:pPr>
              <a:buFont typeface="Wingdings" panose="05000000000000000000" pitchFamily="2" charset="2"/>
              <a:buChar char="ü"/>
            </a:pPr>
            <a:r>
              <a:rPr lang="en-US" dirty="0" err="1"/>
              <a:t>identifice</a:t>
            </a:r>
            <a:r>
              <a:rPr lang="en-US" dirty="0"/>
              <a:t> </a:t>
            </a:r>
            <a:r>
              <a:rPr lang="en-US" dirty="0" err="1"/>
              <a:t>problemele</a:t>
            </a:r>
            <a:r>
              <a:rPr lang="en-US" dirty="0"/>
              <a:t> </a:t>
            </a:r>
            <a:r>
              <a:rPr lang="en-US" dirty="0" err="1"/>
              <a:t>potențiale</a:t>
            </a:r>
            <a:r>
              <a:rPr lang="en-US" dirty="0"/>
              <a:t> </a:t>
            </a:r>
            <a:r>
              <a:rPr lang="en-US" dirty="0" err="1"/>
              <a:t>și</a:t>
            </a:r>
            <a:r>
              <a:rPr lang="en-US" dirty="0"/>
              <a:t> </a:t>
            </a:r>
            <a:r>
              <a:rPr lang="en-US" dirty="0" err="1"/>
              <a:t>să</a:t>
            </a:r>
            <a:r>
              <a:rPr lang="en-US" dirty="0"/>
              <a:t> </a:t>
            </a:r>
            <a:endParaRPr lang="ro-RO" dirty="0"/>
          </a:p>
          <a:p>
            <a:pPr>
              <a:buFont typeface="Wingdings" panose="05000000000000000000" pitchFamily="2" charset="2"/>
              <a:buChar char="ü"/>
            </a:pPr>
            <a:r>
              <a:rPr lang="en-US" dirty="0" err="1"/>
              <a:t>automatizeze</a:t>
            </a:r>
            <a:r>
              <a:rPr lang="en-US" dirty="0"/>
              <a:t> </a:t>
            </a:r>
            <a:r>
              <a:rPr lang="en-US" dirty="0" err="1"/>
              <a:t>procesele</a:t>
            </a:r>
            <a:r>
              <a:rPr lang="en-US" dirty="0"/>
              <a:t>.</a:t>
            </a:r>
          </a:p>
        </p:txBody>
      </p:sp>
      <p:sp>
        <p:nvSpPr>
          <p:cNvPr id="2" name="Footer Placeholder 1">
            <a:extLst>
              <a:ext uri="{FF2B5EF4-FFF2-40B4-BE49-F238E27FC236}">
                <a16:creationId xmlns:a16="http://schemas.microsoft.com/office/drawing/2014/main" id="{060283D7-9968-11E0-1604-C08BE48819E6}"/>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1617486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BA29A2-B7F4-4C88-6DB2-38801250DB8B}"/>
              </a:ext>
            </a:extLst>
          </p:cNvPr>
          <p:cNvSpPr>
            <a:spLocks noGrp="1"/>
          </p:cNvSpPr>
          <p:nvPr>
            <p:ph idx="1"/>
          </p:nvPr>
        </p:nvSpPr>
        <p:spPr>
          <a:xfrm>
            <a:off x="622662" y="136525"/>
            <a:ext cx="10946675" cy="6130834"/>
          </a:xfrm>
        </p:spPr>
        <p:txBody>
          <a:bodyPr>
            <a:normAutofit/>
          </a:bodyPr>
          <a:lstStyle/>
          <a:p>
            <a:r>
              <a:rPr lang="en-US" b="1" dirty="0" err="1"/>
              <a:t>Definiția</a:t>
            </a:r>
            <a:r>
              <a:rPr lang="en-US" b="1" dirty="0"/>
              <a:t> </a:t>
            </a:r>
            <a:r>
              <a:rPr lang="en-US" b="1" dirty="0" err="1"/>
              <a:t>modelării</a:t>
            </a:r>
            <a:r>
              <a:rPr lang="en-US" b="1" dirty="0"/>
              <a:t> </a:t>
            </a:r>
            <a:r>
              <a:rPr lang="en-US" b="1" dirty="0" err="1"/>
              <a:t>proceselor</a:t>
            </a:r>
            <a:r>
              <a:rPr lang="en-US" b="1" dirty="0"/>
              <a:t>?</a:t>
            </a:r>
          </a:p>
          <a:p>
            <a:pPr marL="0" indent="0">
              <a:buNone/>
            </a:pPr>
            <a:r>
              <a:rPr lang="ro-RO" b="1" dirty="0"/>
              <a:t>”</a:t>
            </a:r>
            <a:r>
              <a:rPr lang="en-US" b="1" dirty="0" err="1"/>
              <a:t>Modelarea</a:t>
            </a:r>
            <a:r>
              <a:rPr lang="en-US" b="1" dirty="0"/>
              <a:t> </a:t>
            </a:r>
            <a:r>
              <a:rPr lang="en-US" b="1" dirty="0" err="1"/>
              <a:t>proceselor</a:t>
            </a:r>
            <a:r>
              <a:rPr lang="en-US" b="1" dirty="0"/>
              <a:t> </a:t>
            </a:r>
            <a:r>
              <a:rPr lang="en-US" b="1" dirty="0" err="1"/>
              <a:t>este</a:t>
            </a:r>
            <a:r>
              <a:rPr lang="en-US" b="1" dirty="0"/>
              <a:t> </a:t>
            </a:r>
            <a:r>
              <a:rPr lang="en-US" b="1" i="1" dirty="0" err="1">
                <a:solidFill>
                  <a:srgbClr val="00B050"/>
                </a:solidFill>
              </a:rPr>
              <a:t>reprezentarea</a:t>
            </a:r>
            <a:r>
              <a:rPr lang="en-US" b="1" i="1" dirty="0">
                <a:solidFill>
                  <a:srgbClr val="00B050"/>
                </a:solidFill>
              </a:rPr>
              <a:t> </a:t>
            </a:r>
            <a:r>
              <a:rPr lang="en-US" b="1" i="1" dirty="0" err="1">
                <a:solidFill>
                  <a:srgbClr val="00B050"/>
                </a:solidFill>
              </a:rPr>
              <a:t>grafică</a:t>
            </a:r>
            <a:r>
              <a:rPr lang="en-US" b="1" i="1" dirty="0">
                <a:solidFill>
                  <a:srgbClr val="00B050"/>
                </a:solidFill>
              </a:rPr>
              <a:t> a </a:t>
            </a:r>
            <a:r>
              <a:rPr lang="en-US" b="1" i="1" dirty="0" err="1">
                <a:solidFill>
                  <a:srgbClr val="00B050"/>
                </a:solidFill>
              </a:rPr>
              <a:t>proceselor</a:t>
            </a:r>
            <a:r>
              <a:rPr lang="en-US" b="1" i="1" dirty="0">
                <a:solidFill>
                  <a:srgbClr val="00B050"/>
                </a:solidFill>
              </a:rPr>
              <a:t> de </a:t>
            </a:r>
            <a:r>
              <a:rPr lang="en-US" b="1" i="1" dirty="0" err="1">
                <a:solidFill>
                  <a:srgbClr val="00B050"/>
                </a:solidFill>
              </a:rPr>
              <a:t>afaceri</a:t>
            </a:r>
            <a:r>
              <a:rPr lang="en-US" b="1" i="1" dirty="0">
                <a:solidFill>
                  <a:srgbClr val="00B050"/>
                </a:solidFill>
              </a:rPr>
              <a:t> </a:t>
            </a:r>
            <a:r>
              <a:rPr lang="en-US" b="1" dirty="0" err="1"/>
              <a:t>sau</a:t>
            </a:r>
            <a:r>
              <a:rPr lang="en-US" b="1" dirty="0"/>
              <a:t> </a:t>
            </a:r>
            <a:r>
              <a:rPr lang="en-US" b="1" i="1" dirty="0">
                <a:solidFill>
                  <a:schemeClr val="accent2">
                    <a:lumMod val="50000"/>
                  </a:schemeClr>
                </a:solidFill>
              </a:rPr>
              <a:t>a </a:t>
            </a:r>
            <a:r>
              <a:rPr lang="en-US" b="1" i="1" dirty="0" err="1">
                <a:solidFill>
                  <a:schemeClr val="accent2">
                    <a:lumMod val="50000"/>
                  </a:schemeClr>
                </a:solidFill>
              </a:rPr>
              <a:t>fluxurilor</a:t>
            </a:r>
            <a:r>
              <a:rPr lang="en-US" b="1" i="1" dirty="0">
                <a:solidFill>
                  <a:schemeClr val="accent2">
                    <a:lumMod val="50000"/>
                  </a:schemeClr>
                </a:solidFill>
              </a:rPr>
              <a:t> de </a:t>
            </a:r>
            <a:r>
              <a:rPr lang="en-US" b="1" i="1" dirty="0" err="1">
                <a:solidFill>
                  <a:schemeClr val="accent2">
                    <a:lumMod val="50000"/>
                  </a:schemeClr>
                </a:solidFill>
              </a:rPr>
              <a:t>lucru</a:t>
            </a:r>
            <a:r>
              <a:rPr lang="ro-RO" b="1" i="1" dirty="0">
                <a:solidFill>
                  <a:schemeClr val="accent2">
                    <a:lumMod val="50000"/>
                  </a:schemeClr>
                </a:solidFill>
              </a:rPr>
              <a:t>”</a:t>
            </a:r>
            <a:r>
              <a:rPr lang="en-US" b="1" dirty="0"/>
              <a:t>. </a:t>
            </a:r>
          </a:p>
          <a:p>
            <a:r>
              <a:rPr lang="en-US" b="1" i="1" dirty="0" err="1">
                <a:solidFill>
                  <a:srgbClr val="0070C0"/>
                </a:solidFill>
              </a:rPr>
              <a:t>Pașii</a:t>
            </a:r>
            <a:r>
              <a:rPr lang="en-US" b="1" i="1" dirty="0">
                <a:solidFill>
                  <a:srgbClr val="0070C0"/>
                </a:solidFill>
              </a:rPr>
              <a:t> </a:t>
            </a:r>
            <a:r>
              <a:rPr lang="ro-RO" b="1" i="1" dirty="0">
                <a:solidFill>
                  <a:srgbClr val="0070C0"/>
                </a:solidFill>
              </a:rPr>
              <a:t>secvențiali</a:t>
            </a:r>
            <a:r>
              <a:rPr lang="en-US" b="1" i="1" dirty="0">
                <a:solidFill>
                  <a:srgbClr val="0070C0"/>
                </a:solidFill>
              </a:rPr>
              <a:t> ai </a:t>
            </a:r>
            <a:r>
              <a:rPr lang="en-US" b="1" i="1" dirty="0" err="1">
                <a:solidFill>
                  <a:srgbClr val="0070C0"/>
                </a:solidFill>
              </a:rPr>
              <a:t>procesului</a:t>
            </a:r>
            <a:r>
              <a:rPr lang="en-US" b="1" i="1" dirty="0">
                <a:solidFill>
                  <a:srgbClr val="0070C0"/>
                </a:solidFill>
              </a:rPr>
              <a:t> sunt </a:t>
            </a:r>
            <a:r>
              <a:rPr lang="en-US" b="1" i="1" dirty="0" err="1">
                <a:solidFill>
                  <a:srgbClr val="0070C0"/>
                </a:solidFill>
              </a:rPr>
              <a:t>trasați</a:t>
            </a:r>
            <a:r>
              <a:rPr lang="en-US" b="1" i="1" dirty="0">
                <a:solidFill>
                  <a:srgbClr val="0070C0"/>
                </a:solidFill>
              </a:rPr>
              <a:t> </a:t>
            </a:r>
            <a:r>
              <a:rPr lang="en-US" dirty="0" err="1"/>
              <a:t>astfel</a:t>
            </a:r>
            <a:r>
              <a:rPr lang="en-US" dirty="0"/>
              <a:t> </a:t>
            </a:r>
            <a:r>
              <a:rPr lang="en-US" dirty="0" err="1"/>
              <a:t>încât</a:t>
            </a:r>
            <a:r>
              <a:rPr lang="en-US" dirty="0"/>
              <a:t> </a:t>
            </a:r>
            <a:r>
              <a:rPr lang="en-US" dirty="0" err="1"/>
              <a:t>să</a:t>
            </a:r>
            <a:r>
              <a:rPr lang="en-US" dirty="0"/>
              <a:t> </a:t>
            </a:r>
            <a:r>
              <a:rPr lang="en-US" dirty="0" err="1"/>
              <a:t>existe</a:t>
            </a:r>
            <a:r>
              <a:rPr lang="en-US" dirty="0"/>
              <a:t> o imagine de </a:t>
            </a:r>
            <a:r>
              <a:rPr lang="en-US" dirty="0" err="1"/>
              <a:t>ansamblu</a:t>
            </a:r>
            <a:r>
              <a:rPr lang="en-US" dirty="0"/>
              <a:t> </a:t>
            </a:r>
            <a:r>
              <a:rPr lang="en-US" b="1" i="1" dirty="0">
                <a:solidFill>
                  <a:srgbClr val="0070C0"/>
                </a:solidFill>
              </a:rPr>
              <a:t>de la </a:t>
            </a:r>
            <a:r>
              <a:rPr lang="ro-RO" b="1" i="1" dirty="0">
                <a:solidFill>
                  <a:srgbClr val="0070C0"/>
                </a:solidFill>
              </a:rPr>
              <a:t>început</a:t>
            </a:r>
            <a:r>
              <a:rPr lang="en-US" b="1" i="1" dirty="0">
                <a:solidFill>
                  <a:srgbClr val="0070C0"/>
                </a:solidFill>
              </a:rPr>
              <a:t> la </a:t>
            </a:r>
            <a:r>
              <a:rPr lang="en-US" b="1" i="1" dirty="0" err="1">
                <a:solidFill>
                  <a:srgbClr val="0070C0"/>
                </a:solidFill>
              </a:rPr>
              <a:t>capăt</a:t>
            </a:r>
            <a:r>
              <a:rPr lang="en-US" b="1" i="1" dirty="0">
                <a:solidFill>
                  <a:srgbClr val="0070C0"/>
                </a:solidFill>
              </a:rPr>
              <a:t> a </a:t>
            </a:r>
            <a:r>
              <a:rPr lang="en-US" b="1" i="1" dirty="0" err="1">
                <a:solidFill>
                  <a:srgbClr val="0070C0"/>
                </a:solidFill>
              </a:rPr>
              <a:t>sarcinilor</a:t>
            </a:r>
            <a:r>
              <a:rPr lang="en-US" b="1" i="1" dirty="0">
                <a:solidFill>
                  <a:srgbClr val="0070C0"/>
                </a:solidFill>
              </a:rPr>
              <a:t> din </a:t>
            </a:r>
            <a:r>
              <a:rPr lang="en-US" b="1" i="1" dirty="0" err="1">
                <a:solidFill>
                  <a:srgbClr val="0070C0"/>
                </a:solidFill>
              </a:rPr>
              <a:t>proces</a:t>
            </a:r>
            <a:r>
              <a:rPr lang="en-US" b="1" i="1" dirty="0">
                <a:solidFill>
                  <a:srgbClr val="0070C0"/>
                </a:solidFill>
              </a:rPr>
              <a:t> </a:t>
            </a:r>
            <a:r>
              <a:rPr lang="en-US" b="1" i="1" dirty="0" err="1">
                <a:solidFill>
                  <a:schemeClr val="accent2">
                    <a:lumMod val="50000"/>
                  </a:schemeClr>
                </a:solidFill>
              </a:rPr>
              <a:t>în</a:t>
            </a:r>
            <a:r>
              <a:rPr lang="en-US" b="1" i="1" dirty="0">
                <a:solidFill>
                  <a:schemeClr val="accent2">
                    <a:lumMod val="50000"/>
                  </a:schemeClr>
                </a:solidFill>
              </a:rPr>
              <a:t> </a:t>
            </a:r>
            <a:r>
              <a:rPr lang="en-US" b="1" i="1" dirty="0" err="1">
                <a:solidFill>
                  <a:schemeClr val="accent2">
                    <a:lumMod val="50000"/>
                  </a:schemeClr>
                </a:solidFill>
              </a:rPr>
              <a:t>contextul</a:t>
            </a:r>
            <a:r>
              <a:rPr lang="en-US" b="1" i="1" dirty="0">
                <a:solidFill>
                  <a:schemeClr val="accent2">
                    <a:lumMod val="50000"/>
                  </a:schemeClr>
                </a:solidFill>
              </a:rPr>
              <a:t> </a:t>
            </a:r>
            <a:r>
              <a:rPr lang="en-US" b="1" i="1" dirty="0" err="1">
                <a:solidFill>
                  <a:schemeClr val="accent2">
                    <a:lumMod val="50000"/>
                  </a:schemeClr>
                </a:solidFill>
              </a:rPr>
              <a:t>mediului</a:t>
            </a:r>
            <a:r>
              <a:rPr lang="en-US" b="1" i="1" dirty="0">
                <a:solidFill>
                  <a:schemeClr val="accent2">
                    <a:lumMod val="50000"/>
                  </a:schemeClr>
                </a:solidFill>
              </a:rPr>
              <a:t> de </a:t>
            </a:r>
            <a:r>
              <a:rPr lang="en-US" b="1" i="1" dirty="0" err="1">
                <a:solidFill>
                  <a:schemeClr val="accent2">
                    <a:lumMod val="50000"/>
                  </a:schemeClr>
                </a:solidFill>
              </a:rPr>
              <a:t>afaceri</a:t>
            </a:r>
            <a:r>
              <a:rPr lang="en-US" b="1" i="1" dirty="0">
                <a:solidFill>
                  <a:schemeClr val="accent2">
                    <a:lumMod val="50000"/>
                  </a:schemeClr>
                </a:solidFill>
              </a:rPr>
              <a:t>.</a:t>
            </a:r>
            <a:r>
              <a:rPr lang="ro-RO" dirty="0"/>
              <a:t> </a:t>
            </a:r>
          </a:p>
          <a:p>
            <a:r>
              <a:rPr lang="en-US" dirty="0"/>
              <a:t>Un model de </a:t>
            </a:r>
            <a:r>
              <a:rPr lang="en-US" dirty="0" err="1"/>
              <a:t>proces</a:t>
            </a:r>
            <a:r>
              <a:rPr lang="en-US" dirty="0"/>
              <a:t> </a:t>
            </a:r>
            <a:r>
              <a:rPr lang="en-US" dirty="0" err="1"/>
              <a:t>permite</a:t>
            </a:r>
            <a:r>
              <a:rPr lang="en-US" dirty="0"/>
              <a:t> </a:t>
            </a:r>
            <a:r>
              <a:rPr lang="en-US" dirty="0" err="1"/>
              <a:t>vizualizarea</a:t>
            </a:r>
            <a:r>
              <a:rPr lang="en-US" dirty="0"/>
              <a:t> </a:t>
            </a:r>
            <a:r>
              <a:rPr lang="en-US" dirty="0" err="1"/>
              <a:t>proceselor</a:t>
            </a:r>
            <a:r>
              <a:rPr lang="en-US" dirty="0"/>
              <a:t> de </a:t>
            </a:r>
            <a:r>
              <a:rPr lang="en-US" dirty="0" err="1"/>
              <a:t>afaceri</a:t>
            </a:r>
            <a:r>
              <a:rPr lang="en-US" dirty="0"/>
              <a:t>, </a:t>
            </a:r>
            <a:r>
              <a:rPr lang="en-US" dirty="0" err="1"/>
              <a:t>astfel</a:t>
            </a:r>
            <a:r>
              <a:rPr lang="en-US" dirty="0"/>
              <a:t> </a:t>
            </a:r>
            <a:r>
              <a:rPr lang="en-US" dirty="0" err="1"/>
              <a:t>încât</a:t>
            </a:r>
            <a:r>
              <a:rPr lang="en-US" dirty="0"/>
              <a:t> </a:t>
            </a:r>
            <a:r>
              <a:rPr lang="en-US" dirty="0" err="1"/>
              <a:t>organizațiile</a:t>
            </a:r>
            <a:r>
              <a:rPr lang="en-US" dirty="0"/>
              <a:t> </a:t>
            </a:r>
            <a:r>
              <a:rPr lang="en-US" dirty="0" err="1"/>
              <a:t>să</a:t>
            </a:r>
            <a:r>
              <a:rPr lang="en-US" dirty="0"/>
              <a:t> </a:t>
            </a:r>
            <a:r>
              <a:rPr lang="en-US" dirty="0" err="1"/>
              <a:t>își</a:t>
            </a:r>
            <a:r>
              <a:rPr lang="en-US" dirty="0"/>
              <a:t> </a:t>
            </a:r>
            <a:r>
              <a:rPr lang="en-US" dirty="0" err="1"/>
              <a:t>poată</a:t>
            </a:r>
            <a:r>
              <a:rPr lang="en-US" dirty="0"/>
              <a:t> </a:t>
            </a:r>
            <a:r>
              <a:rPr lang="en-US" dirty="0" err="1"/>
              <a:t>înțelege</a:t>
            </a:r>
            <a:r>
              <a:rPr lang="en-US" dirty="0"/>
              <a:t> </a:t>
            </a:r>
            <a:r>
              <a:rPr lang="en-US" dirty="0" err="1"/>
              <a:t>mai</a:t>
            </a:r>
            <a:r>
              <a:rPr lang="en-US" dirty="0"/>
              <a:t> bine </a:t>
            </a:r>
            <a:r>
              <a:rPr lang="en-US" dirty="0" err="1"/>
              <a:t>procedurile</a:t>
            </a:r>
            <a:r>
              <a:rPr lang="en-US" dirty="0"/>
              <a:t> interne de </a:t>
            </a:r>
            <a:r>
              <a:rPr lang="en-US" dirty="0" err="1"/>
              <a:t>afaceri</a:t>
            </a:r>
            <a:r>
              <a:rPr lang="en-US" dirty="0"/>
              <a:t>, </a:t>
            </a:r>
            <a:r>
              <a:rPr lang="ro-RO" dirty="0"/>
              <a:t>pentru a </a:t>
            </a:r>
            <a:r>
              <a:rPr lang="en-US" dirty="0"/>
              <a:t>fi </a:t>
            </a:r>
            <a:r>
              <a:rPr lang="en-US" dirty="0" err="1"/>
              <a:t>gestionate</a:t>
            </a:r>
            <a:r>
              <a:rPr lang="en-US" dirty="0"/>
              <a:t> </a:t>
            </a:r>
            <a:r>
              <a:rPr lang="en-US" dirty="0" err="1"/>
              <a:t>și</a:t>
            </a:r>
            <a:r>
              <a:rPr lang="en-US" dirty="0"/>
              <a:t> </a:t>
            </a:r>
            <a:r>
              <a:rPr lang="en-US" dirty="0" err="1"/>
              <a:t>eficient</a:t>
            </a:r>
            <a:r>
              <a:rPr lang="ro-RO" dirty="0"/>
              <a:t>izate</a:t>
            </a:r>
            <a:r>
              <a:rPr lang="en-US" dirty="0"/>
              <a:t>. </a:t>
            </a:r>
            <a:endParaRPr lang="ro-RO" dirty="0"/>
          </a:p>
          <a:p>
            <a:r>
              <a:rPr lang="en-US" dirty="0" err="1"/>
              <a:t>Acesta</a:t>
            </a:r>
            <a:r>
              <a:rPr lang="en-US" dirty="0"/>
              <a:t> </a:t>
            </a:r>
            <a:r>
              <a:rPr lang="en-US" dirty="0" err="1"/>
              <a:t>este</a:t>
            </a:r>
            <a:r>
              <a:rPr lang="en-US" dirty="0"/>
              <a:t> de </a:t>
            </a:r>
            <a:r>
              <a:rPr lang="en-US" dirty="0" err="1"/>
              <a:t>obicei</a:t>
            </a:r>
            <a:r>
              <a:rPr lang="en-US" dirty="0"/>
              <a:t> un </a:t>
            </a:r>
            <a:r>
              <a:rPr lang="en-US" b="1" i="1" dirty="0" err="1">
                <a:solidFill>
                  <a:srgbClr val="7030A0"/>
                </a:solidFill>
              </a:rPr>
              <a:t>exercițiu</a:t>
            </a:r>
            <a:r>
              <a:rPr lang="en-US" b="1" i="1" dirty="0">
                <a:solidFill>
                  <a:srgbClr val="7030A0"/>
                </a:solidFill>
              </a:rPr>
              <a:t> </a:t>
            </a:r>
            <a:r>
              <a:rPr lang="ro-RO" b="1" i="1" dirty="0">
                <a:solidFill>
                  <a:srgbClr val="7030A0"/>
                </a:solidFill>
              </a:rPr>
              <a:t>A</a:t>
            </a:r>
            <a:r>
              <a:rPr lang="en-US" b="1" i="1" dirty="0" err="1">
                <a:solidFill>
                  <a:srgbClr val="7030A0"/>
                </a:solidFill>
              </a:rPr>
              <a:t>gil</a:t>
            </a:r>
            <a:r>
              <a:rPr lang="en-US" b="1" i="1" dirty="0">
                <a:solidFill>
                  <a:srgbClr val="7030A0"/>
                </a:solidFill>
              </a:rPr>
              <a:t> </a:t>
            </a:r>
            <a:r>
              <a:rPr lang="en-US" dirty="0" err="1"/>
              <a:t>pentru</a:t>
            </a:r>
            <a:r>
              <a:rPr lang="en-US" dirty="0"/>
              <a:t> </a:t>
            </a:r>
            <a:r>
              <a:rPr lang="en-US" dirty="0" err="1"/>
              <a:t>îmbunătățirea</a:t>
            </a:r>
            <a:r>
              <a:rPr lang="en-US" dirty="0"/>
              <a:t> </a:t>
            </a:r>
            <a:r>
              <a:rPr lang="en-US" dirty="0" err="1"/>
              <a:t>continuă</a:t>
            </a:r>
            <a:r>
              <a:rPr lang="ro-RO" dirty="0"/>
              <a:t> a proceselor</a:t>
            </a:r>
            <a:r>
              <a:rPr lang="en-US" dirty="0"/>
              <a:t>.</a:t>
            </a:r>
            <a:r>
              <a:rPr lang="ro-RO" dirty="0"/>
              <a:t> </a:t>
            </a:r>
          </a:p>
          <a:p>
            <a:r>
              <a:rPr lang="en-US" dirty="0" err="1"/>
              <a:t>Modelarea</a:t>
            </a:r>
            <a:r>
              <a:rPr lang="en-US" dirty="0"/>
              <a:t> </a:t>
            </a:r>
            <a:r>
              <a:rPr lang="en-US" dirty="0" err="1"/>
              <a:t>proceselor</a:t>
            </a:r>
            <a:r>
              <a:rPr lang="en-US" dirty="0"/>
              <a:t> </a:t>
            </a:r>
            <a:r>
              <a:rPr lang="en-US" dirty="0" err="1"/>
              <a:t>este</a:t>
            </a:r>
            <a:r>
              <a:rPr lang="en-US" dirty="0"/>
              <a:t> o </a:t>
            </a:r>
            <a:r>
              <a:rPr lang="en-US" dirty="0" err="1"/>
              <a:t>componentă</a:t>
            </a:r>
            <a:r>
              <a:rPr lang="en-US" dirty="0"/>
              <a:t> </a:t>
            </a:r>
            <a:r>
              <a:rPr lang="en-US" dirty="0" err="1"/>
              <a:t>vitală</a:t>
            </a:r>
            <a:r>
              <a:rPr lang="en-US" dirty="0"/>
              <a:t> </a:t>
            </a:r>
            <a:r>
              <a:rPr lang="ro-RO" dirty="0"/>
              <a:t>l</a:t>
            </a:r>
            <a:r>
              <a:rPr lang="en-US" dirty="0"/>
              <a:t>a </a:t>
            </a:r>
            <a:r>
              <a:rPr lang="en-US" dirty="0" err="1"/>
              <a:t>automatiz</a:t>
            </a:r>
            <a:r>
              <a:rPr lang="ro-RO" dirty="0"/>
              <a:t>area</a:t>
            </a:r>
            <a:r>
              <a:rPr lang="en-US" dirty="0"/>
              <a:t> </a:t>
            </a:r>
            <a:r>
              <a:rPr lang="en-US" dirty="0" err="1"/>
              <a:t>proceselor</a:t>
            </a:r>
            <a:r>
              <a:rPr lang="en-US" dirty="0"/>
              <a:t>, </a:t>
            </a:r>
            <a:r>
              <a:rPr lang="en-US" dirty="0" err="1"/>
              <a:t>pentru</a:t>
            </a:r>
            <a:r>
              <a:rPr lang="ro-RO" dirty="0"/>
              <a:t> că</a:t>
            </a:r>
            <a:r>
              <a:rPr lang="en-US" dirty="0"/>
              <a:t> </a:t>
            </a:r>
            <a:r>
              <a:rPr lang="ro-RO" dirty="0"/>
              <a:t>la </a:t>
            </a:r>
            <a:r>
              <a:rPr lang="en-US" dirty="0" err="1"/>
              <a:t>automatiz</a:t>
            </a:r>
            <a:r>
              <a:rPr lang="ro-RO" dirty="0"/>
              <a:t>area</a:t>
            </a:r>
            <a:r>
              <a:rPr lang="en-US" dirty="0"/>
              <a:t> </a:t>
            </a:r>
            <a:r>
              <a:rPr lang="en-US" dirty="0" err="1"/>
              <a:t>proceselor</a:t>
            </a:r>
            <a:r>
              <a:rPr lang="en-US" dirty="0"/>
              <a:t> </a:t>
            </a:r>
            <a:r>
              <a:rPr lang="ro-RO" dirty="0"/>
              <a:t>mai întâi trebuie de </a:t>
            </a:r>
            <a:r>
              <a:rPr lang="en-US" dirty="0"/>
              <a:t>a </a:t>
            </a:r>
            <a:r>
              <a:rPr lang="en-US" dirty="0" err="1"/>
              <a:t>defini</a:t>
            </a:r>
            <a:r>
              <a:rPr lang="en-US" dirty="0"/>
              <a:t> </a:t>
            </a:r>
            <a:r>
              <a:rPr lang="en-US" dirty="0" err="1"/>
              <a:t>sarcinile</a:t>
            </a:r>
            <a:r>
              <a:rPr lang="ro-RO" dirty="0"/>
              <a:t>,</a:t>
            </a:r>
            <a:r>
              <a:rPr lang="en-US" dirty="0"/>
              <a:t> </a:t>
            </a:r>
            <a:r>
              <a:rPr lang="en-US" dirty="0" err="1"/>
              <a:t>fluxul</a:t>
            </a:r>
            <a:r>
              <a:rPr lang="en-US" dirty="0"/>
              <a:t> de </a:t>
            </a:r>
            <a:r>
              <a:rPr lang="en-US" dirty="0" err="1"/>
              <a:t>lucun</a:t>
            </a:r>
            <a:r>
              <a:rPr lang="en-US" dirty="0"/>
              <a:t> </a:t>
            </a:r>
            <a:r>
              <a:rPr lang="ro-RO" b="1" i="1" dirty="0">
                <a:solidFill>
                  <a:srgbClr val="0070C0"/>
                </a:solidFill>
              </a:rPr>
              <a:t>al </a:t>
            </a:r>
            <a:r>
              <a:rPr lang="en-US" b="1" i="1" dirty="0">
                <a:solidFill>
                  <a:srgbClr val="0070C0"/>
                </a:solidFill>
              </a:rPr>
              <a:t> </a:t>
            </a:r>
            <a:r>
              <a:rPr lang="en-US" b="1" i="1" dirty="0" err="1">
                <a:solidFill>
                  <a:srgbClr val="0070C0"/>
                </a:solidFill>
              </a:rPr>
              <a:t>proceselor</a:t>
            </a:r>
            <a:r>
              <a:rPr lang="ro-RO" dirty="0"/>
              <a:t>.</a:t>
            </a:r>
            <a:r>
              <a:rPr lang="en-US" dirty="0"/>
              <a:t> </a:t>
            </a:r>
          </a:p>
        </p:txBody>
      </p:sp>
      <p:sp>
        <p:nvSpPr>
          <p:cNvPr id="2" name="Footer Placeholder 1">
            <a:extLst>
              <a:ext uri="{FF2B5EF4-FFF2-40B4-BE49-F238E27FC236}">
                <a16:creationId xmlns:a16="http://schemas.microsoft.com/office/drawing/2014/main" id="{F443D319-A609-9407-D9AD-2EAFCBC7B2DD}"/>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3497880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1BE7F0-154A-7A70-65C2-D9801F454A68}"/>
              </a:ext>
            </a:extLst>
          </p:cNvPr>
          <p:cNvSpPr>
            <a:spLocks noGrp="1"/>
          </p:cNvSpPr>
          <p:nvPr>
            <p:ph idx="1"/>
          </p:nvPr>
        </p:nvSpPr>
        <p:spPr>
          <a:xfrm>
            <a:off x="618309" y="287383"/>
            <a:ext cx="11242764" cy="5959249"/>
          </a:xfrm>
        </p:spPr>
        <p:txBody>
          <a:bodyPr>
            <a:normAutofit fontScale="92500" lnSpcReduction="20000"/>
          </a:bodyPr>
          <a:lstStyle/>
          <a:p>
            <a:r>
              <a:rPr lang="ro-RO" b="1" dirty="0">
                <a:solidFill>
                  <a:srgbClr val="0070C0"/>
                </a:solidFill>
              </a:rPr>
              <a:t>B</a:t>
            </a:r>
            <a:r>
              <a:rPr lang="en-US" b="1" dirty="0" err="1">
                <a:solidFill>
                  <a:srgbClr val="0070C0"/>
                </a:solidFill>
              </a:rPr>
              <a:t>eneficiile</a:t>
            </a:r>
            <a:r>
              <a:rPr lang="en-US" b="1" dirty="0">
                <a:solidFill>
                  <a:srgbClr val="0070C0"/>
                </a:solidFill>
              </a:rPr>
              <a:t> </a:t>
            </a:r>
            <a:r>
              <a:rPr lang="en-US" b="1" dirty="0" err="1">
                <a:solidFill>
                  <a:srgbClr val="0070C0"/>
                </a:solidFill>
              </a:rPr>
              <a:t>utilizării</a:t>
            </a:r>
            <a:r>
              <a:rPr lang="en-US" b="1" dirty="0">
                <a:solidFill>
                  <a:srgbClr val="0070C0"/>
                </a:solidFill>
              </a:rPr>
              <a:t> </a:t>
            </a:r>
            <a:r>
              <a:rPr lang="en-US" b="1" dirty="0" err="1">
                <a:solidFill>
                  <a:srgbClr val="0070C0"/>
                </a:solidFill>
              </a:rPr>
              <a:t>modelării</a:t>
            </a:r>
            <a:r>
              <a:rPr lang="en-US" b="1" dirty="0">
                <a:solidFill>
                  <a:srgbClr val="0070C0"/>
                </a:solidFill>
              </a:rPr>
              <a:t> </a:t>
            </a:r>
            <a:r>
              <a:rPr lang="en-US" b="1" dirty="0" err="1">
                <a:solidFill>
                  <a:srgbClr val="0070C0"/>
                </a:solidFill>
              </a:rPr>
              <a:t>proceselor</a:t>
            </a:r>
            <a:r>
              <a:rPr lang="en-US" b="1" dirty="0">
                <a:solidFill>
                  <a:srgbClr val="0070C0"/>
                </a:solidFill>
              </a:rPr>
              <a:t>?</a:t>
            </a:r>
            <a:endParaRPr lang="ro-RO" b="1" dirty="0">
              <a:solidFill>
                <a:srgbClr val="0070C0"/>
              </a:solidFill>
            </a:endParaRPr>
          </a:p>
          <a:p>
            <a:r>
              <a:rPr lang="en-US" dirty="0" err="1"/>
              <a:t>Actul</a:t>
            </a:r>
            <a:r>
              <a:rPr lang="en-US" dirty="0"/>
              <a:t> de </a:t>
            </a:r>
            <a:r>
              <a:rPr lang="en-US" dirty="0" err="1"/>
              <a:t>modelare</a:t>
            </a:r>
            <a:r>
              <a:rPr lang="en-US" dirty="0"/>
              <a:t> a </a:t>
            </a:r>
            <a:r>
              <a:rPr lang="en-US" dirty="0" err="1"/>
              <a:t>proceselor</a:t>
            </a:r>
            <a:r>
              <a:rPr lang="en-US" dirty="0"/>
              <a:t> </a:t>
            </a:r>
            <a:r>
              <a:rPr lang="en-US" dirty="0" err="1"/>
              <a:t>oferă</a:t>
            </a:r>
            <a:r>
              <a:rPr lang="en-US" dirty="0"/>
              <a:t> o </a:t>
            </a:r>
            <a:r>
              <a:rPr lang="en-US" dirty="0" err="1"/>
              <a:t>vizualizare</a:t>
            </a:r>
            <a:r>
              <a:rPr lang="en-US" dirty="0"/>
              <a:t> a </a:t>
            </a:r>
            <a:r>
              <a:rPr lang="en-US" dirty="0" err="1"/>
              <a:t>proceselor</a:t>
            </a:r>
            <a:r>
              <a:rPr lang="en-US" dirty="0"/>
              <a:t> de </a:t>
            </a:r>
            <a:r>
              <a:rPr lang="en-US" dirty="0" err="1"/>
              <a:t>afaceri</a:t>
            </a:r>
            <a:r>
              <a:rPr lang="en-US" dirty="0"/>
              <a:t>, </a:t>
            </a:r>
            <a:r>
              <a:rPr lang="en-US" dirty="0" err="1"/>
              <a:t>ceea</a:t>
            </a:r>
            <a:r>
              <a:rPr lang="en-US" dirty="0"/>
              <a:t> </a:t>
            </a:r>
            <a:r>
              <a:rPr lang="en-US" dirty="0" err="1"/>
              <a:t>ce</a:t>
            </a:r>
            <a:r>
              <a:rPr lang="en-US" dirty="0"/>
              <a:t> </a:t>
            </a:r>
            <a:r>
              <a:rPr lang="en-US" dirty="0" err="1"/>
              <a:t>permite</a:t>
            </a:r>
            <a:r>
              <a:rPr lang="en-US" dirty="0"/>
              <a:t> </a:t>
            </a:r>
            <a:r>
              <a:rPr lang="en-US" dirty="0" err="1"/>
              <a:t>să</a:t>
            </a:r>
            <a:r>
              <a:rPr lang="en-US" dirty="0"/>
              <a:t> fie </a:t>
            </a:r>
            <a:r>
              <a:rPr lang="en-US" dirty="0" err="1"/>
              <a:t>inspectate</a:t>
            </a:r>
            <a:r>
              <a:rPr lang="en-US" dirty="0"/>
              <a:t> </a:t>
            </a:r>
            <a:r>
              <a:rPr lang="en-US" dirty="0" err="1"/>
              <a:t>mai</a:t>
            </a:r>
            <a:r>
              <a:rPr lang="en-US" dirty="0"/>
              <a:t> </a:t>
            </a:r>
            <a:r>
              <a:rPr lang="en-US" dirty="0" err="1"/>
              <a:t>ușor</a:t>
            </a:r>
            <a:r>
              <a:rPr lang="en-US" dirty="0"/>
              <a:t>, </a:t>
            </a:r>
            <a:r>
              <a:rPr lang="en-US" dirty="0" err="1"/>
              <a:t>astfel</a:t>
            </a:r>
            <a:r>
              <a:rPr lang="en-US" dirty="0"/>
              <a:t> </a:t>
            </a:r>
            <a:r>
              <a:rPr lang="en-US" dirty="0" err="1"/>
              <a:t>încât</a:t>
            </a:r>
            <a:r>
              <a:rPr lang="en-US" dirty="0"/>
              <a:t> </a:t>
            </a:r>
            <a:r>
              <a:rPr lang="en-US" dirty="0" err="1"/>
              <a:t>utilizatorii</a:t>
            </a:r>
            <a:r>
              <a:rPr lang="en-US" dirty="0"/>
              <a:t> </a:t>
            </a:r>
            <a:r>
              <a:rPr lang="en-US" dirty="0" err="1"/>
              <a:t>să</a:t>
            </a:r>
            <a:r>
              <a:rPr lang="en-US" dirty="0"/>
              <a:t> </a:t>
            </a:r>
            <a:r>
              <a:rPr lang="en-US" dirty="0" err="1"/>
              <a:t>înțeleagă</a:t>
            </a:r>
            <a:r>
              <a:rPr lang="en-US" b="1" i="1" dirty="0">
                <a:solidFill>
                  <a:srgbClr val="0070C0"/>
                </a:solidFill>
              </a:rPr>
              <a:t> cum </a:t>
            </a:r>
            <a:r>
              <a:rPr lang="en-US" b="1" i="1" dirty="0" err="1">
                <a:solidFill>
                  <a:srgbClr val="0070C0"/>
                </a:solidFill>
              </a:rPr>
              <a:t>funcționează</a:t>
            </a:r>
            <a:r>
              <a:rPr lang="en-US" b="1" i="1" dirty="0">
                <a:solidFill>
                  <a:srgbClr val="0070C0"/>
                </a:solidFill>
              </a:rPr>
              <a:t> </a:t>
            </a:r>
            <a:r>
              <a:rPr lang="en-US" b="1" i="1" dirty="0" err="1">
                <a:solidFill>
                  <a:srgbClr val="0070C0"/>
                </a:solidFill>
              </a:rPr>
              <a:t>procesele</a:t>
            </a:r>
            <a:r>
              <a:rPr lang="en-US" b="1" i="1" dirty="0">
                <a:solidFill>
                  <a:srgbClr val="0070C0"/>
                </a:solidFill>
              </a:rPr>
              <a:t> </a:t>
            </a:r>
            <a:r>
              <a:rPr lang="en-US" b="1" i="1" dirty="0" err="1">
                <a:solidFill>
                  <a:srgbClr val="0070C0"/>
                </a:solidFill>
              </a:rPr>
              <a:t>în</a:t>
            </a:r>
            <a:r>
              <a:rPr lang="en-US" b="1" i="1" dirty="0">
                <a:solidFill>
                  <a:srgbClr val="0070C0"/>
                </a:solidFill>
              </a:rPr>
              <a:t> </a:t>
            </a:r>
            <a:r>
              <a:rPr lang="en-US" b="1" i="1" dirty="0" err="1">
                <a:solidFill>
                  <a:srgbClr val="0070C0"/>
                </a:solidFill>
              </a:rPr>
              <a:t>starea</a:t>
            </a:r>
            <a:r>
              <a:rPr lang="en-US" b="1" i="1" dirty="0">
                <a:solidFill>
                  <a:srgbClr val="0070C0"/>
                </a:solidFill>
              </a:rPr>
              <a:t> lor </a:t>
            </a:r>
            <a:r>
              <a:rPr lang="en-US" b="1" i="1" dirty="0" err="1">
                <a:solidFill>
                  <a:srgbClr val="0070C0"/>
                </a:solidFill>
              </a:rPr>
              <a:t>actuală</a:t>
            </a:r>
            <a:r>
              <a:rPr lang="en-US" dirty="0"/>
              <a:t> </a:t>
            </a:r>
            <a:r>
              <a:rPr lang="en-US" dirty="0" err="1"/>
              <a:t>și</a:t>
            </a:r>
            <a:r>
              <a:rPr lang="en-US" dirty="0"/>
              <a:t> </a:t>
            </a:r>
            <a:r>
              <a:rPr lang="en-US" b="1" i="1" dirty="0">
                <a:solidFill>
                  <a:srgbClr val="00B050"/>
                </a:solidFill>
              </a:rPr>
              <a:t>cum pot fi </a:t>
            </a:r>
            <a:r>
              <a:rPr lang="en-US" b="1" i="1" dirty="0" err="1">
                <a:solidFill>
                  <a:srgbClr val="00B050"/>
                </a:solidFill>
              </a:rPr>
              <a:t>îmbunătățite</a:t>
            </a:r>
            <a:r>
              <a:rPr lang="en-US" dirty="0"/>
              <a:t>. </a:t>
            </a:r>
            <a:endParaRPr lang="ro-RO" dirty="0"/>
          </a:p>
          <a:p>
            <a:r>
              <a:rPr lang="en-US" dirty="0" err="1"/>
              <a:t>beneficii</a:t>
            </a:r>
            <a:r>
              <a:rPr lang="en-US" dirty="0"/>
              <a:t> ale </a:t>
            </a:r>
            <a:r>
              <a:rPr lang="en-US" dirty="0" err="1"/>
              <a:t>modelării</a:t>
            </a:r>
            <a:r>
              <a:rPr lang="en-US" dirty="0"/>
              <a:t> </a:t>
            </a:r>
            <a:r>
              <a:rPr lang="en-US" dirty="0" err="1"/>
              <a:t>proceselor</a:t>
            </a:r>
            <a:r>
              <a:rPr lang="en-US" dirty="0"/>
              <a:t> </a:t>
            </a:r>
            <a:r>
              <a:rPr lang="en-US" dirty="0" err="1"/>
              <a:t>includ</a:t>
            </a:r>
            <a:r>
              <a:rPr lang="en-US" dirty="0"/>
              <a:t>:</a:t>
            </a:r>
            <a:endParaRPr lang="ro-RO" dirty="0"/>
          </a:p>
          <a:p>
            <a:r>
              <a:rPr lang="ro-RO" b="1" i="1" dirty="0">
                <a:solidFill>
                  <a:srgbClr val="00B050"/>
                </a:solidFill>
              </a:rPr>
              <a:t>Majorea</a:t>
            </a:r>
            <a:r>
              <a:rPr lang="en-US" b="1" i="1" dirty="0">
                <a:solidFill>
                  <a:srgbClr val="00B050"/>
                </a:solidFill>
              </a:rPr>
              <a:t> </a:t>
            </a:r>
            <a:r>
              <a:rPr lang="en-US" b="1" i="1" dirty="0" err="1">
                <a:solidFill>
                  <a:srgbClr val="00B050"/>
                </a:solidFill>
              </a:rPr>
              <a:t>eficienț</a:t>
            </a:r>
            <a:r>
              <a:rPr lang="ro-RO" b="1" i="1" dirty="0">
                <a:solidFill>
                  <a:srgbClr val="00B050"/>
                </a:solidFill>
              </a:rPr>
              <a:t>ei</a:t>
            </a:r>
            <a:r>
              <a:rPr lang="en-US" b="1" i="1" dirty="0">
                <a:solidFill>
                  <a:srgbClr val="00B050"/>
                </a:solidFill>
              </a:rPr>
              <a:t> </a:t>
            </a:r>
            <a:r>
              <a:rPr lang="en-US" dirty="0"/>
              <a:t>– </a:t>
            </a:r>
            <a:r>
              <a:rPr lang="en-US" dirty="0" err="1"/>
              <a:t>modelarea</a:t>
            </a:r>
            <a:r>
              <a:rPr lang="en-US" dirty="0"/>
              <a:t> </a:t>
            </a:r>
            <a:r>
              <a:rPr lang="en-US" dirty="0" err="1"/>
              <a:t>proceselor</a:t>
            </a:r>
            <a:r>
              <a:rPr lang="en-US" dirty="0"/>
              <a:t> </a:t>
            </a:r>
            <a:r>
              <a:rPr lang="en-US" dirty="0" err="1"/>
              <a:t>ajută</a:t>
            </a:r>
            <a:r>
              <a:rPr lang="en-US" dirty="0"/>
              <a:t> la </a:t>
            </a:r>
            <a:r>
              <a:rPr lang="en-US" dirty="0" err="1"/>
              <a:t>îmbunătățirea</a:t>
            </a:r>
            <a:r>
              <a:rPr lang="en-US" dirty="0"/>
              <a:t> </a:t>
            </a:r>
            <a:r>
              <a:rPr lang="en-US" dirty="0" err="1"/>
              <a:t>procesului</a:t>
            </a:r>
            <a:r>
              <a:rPr lang="en-US" dirty="0"/>
              <a:t>, </a:t>
            </a:r>
            <a:r>
              <a:rPr lang="en-US" dirty="0" err="1"/>
              <a:t>ajutând</a:t>
            </a:r>
            <a:r>
              <a:rPr lang="en-US" dirty="0"/>
              <a:t> </a:t>
            </a:r>
            <a:r>
              <a:rPr lang="en-US" dirty="0" err="1"/>
              <a:t>lucrătorii</a:t>
            </a:r>
            <a:r>
              <a:rPr lang="en-US" dirty="0"/>
              <a:t> din </a:t>
            </a:r>
            <a:r>
              <a:rPr lang="en-US" dirty="0" err="1"/>
              <a:t>afaceri</a:t>
            </a:r>
            <a:r>
              <a:rPr lang="en-US" dirty="0"/>
              <a:t> </a:t>
            </a:r>
            <a:r>
              <a:rPr lang="en-US" dirty="0" err="1"/>
              <a:t>să</a:t>
            </a:r>
            <a:r>
              <a:rPr lang="en-US" dirty="0"/>
              <a:t> fie </a:t>
            </a:r>
            <a:r>
              <a:rPr lang="en-US" dirty="0" err="1"/>
              <a:t>mai</a:t>
            </a:r>
            <a:r>
              <a:rPr lang="en-US" dirty="0"/>
              <a:t> </a:t>
            </a:r>
            <a:r>
              <a:rPr lang="en-US" dirty="0" err="1"/>
              <a:t>productivi</a:t>
            </a:r>
            <a:r>
              <a:rPr lang="en-US" dirty="0"/>
              <a:t>, </a:t>
            </a:r>
            <a:r>
              <a:rPr lang="en-US" dirty="0" err="1"/>
              <a:t>economisind</a:t>
            </a:r>
            <a:r>
              <a:rPr lang="en-US" dirty="0"/>
              <a:t> </a:t>
            </a:r>
            <a:r>
              <a:rPr lang="en-US" dirty="0" err="1"/>
              <a:t>timp</a:t>
            </a:r>
            <a:r>
              <a:rPr lang="ro-RO" dirty="0"/>
              <a:t>,</a:t>
            </a:r>
          </a:p>
          <a:p>
            <a:r>
              <a:rPr lang="en-US" b="1" dirty="0" err="1">
                <a:solidFill>
                  <a:srgbClr val="00B050"/>
                </a:solidFill>
              </a:rPr>
              <a:t>Obține</a:t>
            </a:r>
            <a:r>
              <a:rPr lang="ro-RO" b="1" dirty="0">
                <a:solidFill>
                  <a:srgbClr val="00B050"/>
                </a:solidFill>
              </a:rPr>
              <a:t>rea</a:t>
            </a:r>
            <a:r>
              <a:rPr lang="en-US" b="1" dirty="0">
                <a:solidFill>
                  <a:srgbClr val="00B050"/>
                </a:solidFill>
              </a:rPr>
              <a:t> </a:t>
            </a:r>
            <a:r>
              <a:rPr lang="en-US" b="1" dirty="0" err="1">
                <a:solidFill>
                  <a:srgbClr val="00B050"/>
                </a:solidFill>
              </a:rPr>
              <a:t>transparenț</a:t>
            </a:r>
            <a:r>
              <a:rPr lang="ro-RO" b="1" dirty="0">
                <a:solidFill>
                  <a:srgbClr val="00B050"/>
                </a:solidFill>
              </a:rPr>
              <a:t>ei</a:t>
            </a:r>
            <a:r>
              <a:rPr lang="en-US" b="1" dirty="0">
                <a:solidFill>
                  <a:srgbClr val="00B050"/>
                </a:solidFill>
              </a:rPr>
              <a:t> </a:t>
            </a:r>
            <a:r>
              <a:rPr lang="en-US" dirty="0"/>
              <a:t>– </a:t>
            </a:r>
            <a:r>
              <a:rPr lang="en-US" dirty="0" err="1"/>
              <a:t>modelarea</a:t>
            </a:r>
            <a:r>
              <a:rPr lang="en-US" dirty="0"/>
              <a:t> </a:t>
            </a:r>
            <a:r>
              <a:rPr lang="en-US" dirty="0" err="1"/>
              <a:t>oferă</a:t>
            </a:r>
            <a:r>
              <a:rPr lang="en-US" dirty="0"/>
              <a:t> o imagine de </a:t>
            </a:r>
            <a:r>
              <a:rPr lang="en-US" dirty="0" err="1"/>
              <a:t>ansamblu</a:t>
            </a:r>
            <a:r>
              <a:rPr lang="en-US" dirty="0"/>
              <a:t> </a:t>
            </a:r>
            <a:r>
              <a:rPr lang="en-US" dirty="0" err="1"/>
              <a:t>clară</a:t>
            </a:r>
            <a:r>
              <a:rPr lang="en-US" dirty="0"/>
              <a:t> a </a:t>
            </a:r>
            <a:r>
              <a:rPr lang="en-US" dirty="0" err="1"/>
              <a:t>procesului</a:t>
            </a:r>
            <a:r>
              <a:rPr lang="en-US" dirty="0"/>
              <a:t>, </a:t>
            </a:r>
            <a:r>
              <a:rPr lang="en-US" b="1" i="1" dirty="0" err="1">
                <a:solidFill>
                  <a:srgbClr val="7030A0"/>
                </a:solidFill>
              </a:rPr>
              <a:t>identificând</a:t>
            </a:r>
            <a:r>
              <a:rPr lang="en-US" b="1" i="1" dirty="0">
                <a:solidFill>
                  <a:srgbClr val="7030A0"/>
                </a:solidFill>
              </a:rPr>
              <a:t> </a:t>
            </a:r>
            <a:r>
              <a:rPr lang="en-US" b="1" i="1" dirty="0" err="1">
                <a:solidFill>
                  <a:srgbClr val="7030A0"/>
                </a:solidFill>
              </a:rPr>
              <a:t>punctul</a:t>
            </a:r>
            <a:r>
              <a:rPr lang="en-US" b="1" i="1" dirty="0">
                <a:solidFill>
                  <a:srgbClr val="7030A0"/>
                </a:solidFill>
              </a:rPr>
              <a:t> de </a:t>
            </a:r>
            <a:r>
              <a:rPr lang="en-US" b="1" i="1" dirty="0" err="1">
                <a:solidFill>
                  <a:srgbClr val="7030A0"/>
                </a:solidFill>
              </a:rPr>
              <a:t>început</a:t>
            </a:r>
            <a:r>
              <a:rPr lang="en-US" b="1" i="1" dirty="0">
                <a:solidFill>
                  <a:srgbClr val="7030A0"/>
                </a:solidFill>
              </a:rPr>
              <a:t> </a:t>
            </a:r>
            <a:r>
              <a:rPr lang="en-US" b="1" i="1" dirty="0" err="1">
                <a:solidFill>
                  <a:srgbClr val="7030A0"/>
                </a:solidFill>
              </a:rPr>
              <a:t>și</a:t>
            </a:r>
            <a:r>
              <a:rPr lang="en-US" b="1" i="1" dirty="0">
                <a:solidFill>
                  <a:srgbClr val="7030A0"/>
                </a:solidFill>
              </a:rPr>
              <a:t> de </a:t>
            </a:r>
            <a:r>
              <a:rPr lang="en-US" b="1" i="1" dirty="0" err="1">
                <a:solidFill>
                  <a:srgbClr val="7030A0"/>
                </a:solidFill>
              </a:rPr>
              <a:t>sfârșit</a:t>
            </a:r>
            <a:r>
              <a:rPr lang="en-US" b="1" i="1" dirty="0">
                <a:solidFill>
                  <a:srgbClr val="7030A0"/>
                </a:solidFill>
              </a:rPr>
              <a:t> </a:t>
            </a:r>
            <a:r>
              <a:rPr lang="en-US" b="1" i="1" dirty="0" err="1">
                <a:solidFill>
                  <a:srgbClr val="7030A0"/>
                </a:solidFill>
              </a:rPr>
              <a:t>și</a:t>
            </a:r>
            <a:r>
              <a:rPr lang="en-US" b="1" i="1" dirty="0">
                <a:solidFill>
                  <a:srgbClr val="7030A0"/>
                </a:solidFill>
              </a:rPr>
              <a:t> </a:t>
            </a:r>
            <a:r>
              <a:rPr lang="en-US" b="1" i="1" dirty="0" err="1">
                <a:solidFill>
                  <a:srgbClr val="7030A0"/>
                </a:solidFill>
              </a:rPr>
              <a:t>toți</a:t>
            </a:r>
            <a:r>
              <a:rPr lang="en-US" b="1" i="1" dirty="0">
                <a:solidFill>
                  <a:srgbClr val="7030A0"/>
                </a:solidFill>
              </a:rPr>
              <a:t> </a:t>
            </a:r>
            <a:r>
              <a:rPr lang="en-US" b="1" i="1" dirty="0" err="1">
                <a:solidFill>
                  <a:srgbClr val="7030A0"/>
                </a:solidFill>
              </a:rPr>
              <a:t>pașii</a:t>
            </a:r>
            <a:r>
              <a:rPr lang="en-US" b="1" i="1" dirty="0">
                <a:solidFill>
                  <a:srgbClr val="7030A0"/>
                </a:solidFill>
              </a:rPr>
              <a:t> </a:t>
            </a:r>
            <a:r>
              <a:rPr lang="en-US" b="1" i="1" dirty="0" err="1">
                <a:solidFill>
                  <a:srgbClr val="7030A0"/>
                </a:solidFill>
              </a:rPr>
              <a:t>între</a:t>
            </a:r>
            <a:r>
              <a:rPr lang="en-US" b="1" i="1" dirty="0">
                <a:solidFill>
                  <a:srgbClr val="7030A0"/>
                </a:solidFill>
              </a:rPr>
              <a:t> </a:t>
            </a:r>
            <a:r>
              <a:rPr lang="ro-RO" b="1" i="1" dirty="0">
                <a:solidFill>
                  <a:srgbClr val="7030A0"/>
                </a:solidFill>
              </a:rPr>
              <a:t>aceste două puncte,</a:t>
            </a:r>
          </a:p>
          <a:p>
            <a:r>
              <a:rPr lang="en-US" b="1" i="1" dirty="0" err="1">
                <a:solidFill>
                  <a:srgbClr val="00B050"/>
                </a:solidFill>
              </a:rPr>
              <a:t>Asigură</a:t>
            </a:r>
            <a:r>
              <a:rPr lang="en-US" b="1" i="1" dirty="0">
                <a:solidFill>
                  <a:srgbClr val="00B050"/>
                </a:solidFill>
              </a:rPr>
              <a:t> </a:t>
            </a:r>
            <a:r>
              <a:rPr lang="en-US" b="1" i="1" dirty="0" err="1">
                <a:solidFill>
                  <a:srgbClr val="00B050"/>
                </a:solidFill>
              </a:rPr>
              <a:t>cele</a:t>
            </a:r>
            <a:r>
              <a:rPr lang="en-US" b="1" i="1" dirty="0">
                <a:solidFill>
                  <a:srgbClr val="00B050"/>
                </a:solidFill>
              </a:rPr>
              <a:t> </a:t>
            </a:r>
            <a:r>
              <a:rPr lang="en-US" b="1" i="1" dirty="0" err="1">
                <a:solidFill>
                  <a:srgbClr val="00B050"/>
                </a:solidFill>
              </a:rPr>
              <a:t>mai</a:t>
            </a:r>
            <a:r>
              <a:rPr lang="en-US" b="1" i="1" dirty="0">
                <a:solidFill>
                  <a:srgbClr val="00B050"/>
                </a:solidFill>
              </a:rPr>
              <a:t> </a:t>
            </a:r>
            <a:r>
              <a:rPr lang="en-US" b="1" i="1" dirty="0" err="1">
                <a:solidFill>
                  <a:srgbClr val="00B050"/>
                </a:solidFill>
              </a:rPr>
              <a:t>bune</a:t>
            </a:r>
            <a:r>
              <a:rPr lang="en-US" b="1" i="1" dirty="0">
                <a:solidFill>
                  <a:srgbClr val="00B050"/>
                </a:solidFill>
              </a:rPr>
              <a:t> </a:t>
            </a:r>
            <a:r>
              <a:rPr lang="en-US" b="1" i="1" dirty="0" err="1">
                <a:solidFill>
                  <a:srgbClr val="00B050"/>
                </a:solidFill>
              </a:rPr>
              <a:t>practici</a:t>
            </a:r>
            <a:r>
              <a:rPr lang="en-US" b="1" i="1" dirty="0">
                <a:solidFill>
                  <a:srgbClr val="00B050"/>
                </a:solidFill>
              </a:rPr>
              <a:t> </a:t>
            </a:r>
            <a:r>
              <a:rPr lang="en-US" dirty="0"/>
              <a:t>- </a:t>
            </a:r>
            <a:r>
              <a:rPr lang="en-US" dirty="0" err="1"/>
              <a:t>utilizarea</a:t>
            </a:r>
            <a:r>
              <a:rPr lang="en-US" dirty="0"/>
              <a:t> </a:t>
            </a:r>
            <a:r>
              <a:rPr lang="en-US" dirty="0" err="1"/>
              <a:t>modelelor</a:t>
            </a:r>
            <a:r>
              <a:rPr lang="en-US" dirty="0"/>
              <a:t> de </a:t>
            </a:r>
            <a:r>
              <a:rPr lang="en-US" dirty="0" err="1"/>
              <a:t>proces</a:t>
            </a:r>
            <a:r>
              <a:rPr lang="en-US" dirty="0"/>
              <a:t> </a:t>
            </a:r>
            <a:r>
              <a:rPr lang="en-US" dirty="0" err="1"/>
              <a:t>asigură</a:t>
            </a:r>
            <a:r>
              <a:rPr lang="en-US" dirty="0"/>
              <a:t> </a:t>
            </a:r>
            <a:r>
              <a:rPr lang="en-US" dirty="0" err="1"/>
              <a:t>coerența</a:t>
            </a:r>
            <a:r>
              <a:rPr lang="en-US" dirty="0"/>
              <a:t> </a:t>
            </a:r>
            <a:r>
              <a:rPr lang="en-US" dirty="0" err="1"/>
              <a:t>și</a:t>
            </a:r>
            <a:r>
              <a:rPr lang="en-US" dirty="0"/>
              <a:t> </a:t>
            </a:r>
            <a:r>
              <a:rPr lang="en-US" dirty="0" err="1"/>
              <a:t>standardizarea</a:t>
            </a:r>
            <a:r>
              <a:rPr lang="en-US" dirty="0"/>
              <a:t> </a:t>
            </a:r>
            <a:r>
              <a:rPr lang="en-US" dirty="0" err="1"/>
              <a:t>în</a:t>
            </a:r>
            <a:r>
              <a:rPr lang="en-US" dirty="0"/>
              <a:t> </a:t>
            </a:r>
            <a:r>
              <a:rPr lang="en-US" dirty="0" err="1"/>
              <a:t>întreaga</a:t>
            </a:r>
            <a:r>
              <a:rPr lang="en-US" dirty="0"/>
              <a:t> </a:t>
            </a:r>
            <a:r>
              <a:rPr lang="en-US" dirty="0" err="1"/>
              <a:t>organizație</a:t>
            </a:r>
            <a:r>
              <a:rPr lang="ro-RO" dirty="0"/>
              <a:t>,</a:t>
            </a:r>
          </a:p>
          <a:p>
            <a:r>
              <a:rPr lang="ro-RO" b="1" i="1" dirty="0">
                <a:solidFill>
                  <a:srgbClr val="00B050"/>
                </a:solidFill>
              </a:rPr>
              <a:t>O</a:t>
            </a:r>
            <a:r>
              <a:rPr lang="en-US" b="1" i="1" dirty="0">
                <a:solidFill>
                  <a:srgbClr val="00B050"/>
                </a:solidFill>
              </a:rPr>
              <a:t> </a:t>
            </a:r>
            <a:r>
              <a:rPr lang="en-US" b="1" i="1" dirty="0" err="1">
                <a:solidFill>
                  <a:srgbClr val="00B050"/>
                </a:solidFill>
              </a:rPr>
              <a:t>înțelegere</a:t>
            </a:r>
            <a:r>
              <a:rPr lang="en-US" b="1" i="1" dirty="0">
                <a:solidFill>
                  <a:srgbClr val="00B050"/>
                </a:solidFill>
              </a:rPr>
              <a:t> </a:t>
            </a:r>
            <a:r>
              <a:rPr lang="ro-RO" b="1" i="1" dirty="0">
                <a:solidFill>
                  <a:srgbClr val="00B050"/>
                </a:solidFill>
              </a:rPr>
              <a:t>mai bună</a:t>
            </a:r>
            <a:r>
              <a:rPr lang="en-US" dirty="0"/>
              <a:t>- </a:t>
            </a:r>
            <a:r>
              <a:rPr lang="en-US" dirty="0" err="1"/>
              <a:t>prin</a:t>
            </a:r>
            <a:r>
              <a:rPr lang="en-US" dirty="0"/>
              <a:t> </a:t>
            </a:r>
            <a:r>
              <a:rPr lang="en-US" dirty="0" err="1"/>
              <a:t>utilizarea</a:t>
            </a:r>
            <a:r>
              <a:rPr lang="en-US" dirty="0"/>
              <a:t> </a:t>
            </a:r>
            <a:r>
              <a:rPr lang="en-US" dirty="0" err="1"/>
              <a:t>limbajului</a:t>
            </a:r>
            <a:r>
              <a:rPr lang="en-US" dirty="0"/>
              <a:t> </a:t>
            </a:r>
            <a:r>
              <a:rPr lang="en-US" dirty="0" err="1"/>
              <a:t>comun</a:t>
            </a:r>
            <a:r>
              <a:rPr lang="en-US" dirty="0"/>
              <a:t> al </a:t>
            </a:r>
            <a:r>
              <a:rPr lang="en-US" dirty="0" err="1"/>
              <a:t>procesului</a:t>
            </a:r>
            <a:r>
              <a:rPr lang="en-US" dirty="0"/>
              <a:t>, </a:t>
            </a:r>
            <a:r>
              <a:rPr lang="en-US" dirty="0" err="1"/>
              <a:t>facilitează</a:t>
            </a:r>
            <a:r>
              <a:rPr lang="en-US" dirty="0"/>
              <a:t> </a:t>
            </a:r>
            <a:r>
              <a:rPr lang="en-US" dirty="0" err="1"/>
              <a:t>comunicarea</a:t>
            </a:r>
            <a:r>
              <a:rPr lang="en-US" dirty="0"/>
              <a:t> </a:t>
            </a:r>
            <a:r>
              <a:rPr lang="en-US" dirty="0" err="1"/>
              <a:t>între</a:t>
            </a:r>
            <a:r>
              <a:rPr lang="en-US" dirty="0"/>
              <a:t> </a:t>
            </a:r>
            <a:r>
              <a:rPr lang="en-US" dirty="0" err="1"/>
              <a:t>utilizatorii</a:t>
            </a:r>
            <a:r>
              <a:rPr lang="en-US" dirty="0"/>
              <a:t> din </a:t>
            </a:r>
            <a:r>
              <a:rPr lang="en-US" dirty="0" err="1"/>
              <a:t>întreaga</a:t>
            </a:r>
            <a:r>
              <a:rPr lang="en-US" dirty="0"/>
              <a:t> </a:t>
            </a:r>
            <a:r>
              <a:rPr lang="en-US" dirty="0" err="1"/>
              <a:t>organizație</a:t>
            </a:r>
            <a:r>
              <a:rPr lang="ro-RO" dirty="0"/>
              <a:t>,</a:t>
            </a:r>
          </a:p>
          <a:p>
            <a:r>
              <a:rPr lang="en-US" b="1" i="1" dirty="0" err="1">
                <a:solidFill>
                  <a:srgbClr val="00B050"/>
                </a:solidFill>
              </a:rPr>
              <a:t>Orchestrarea</a:t>
            </a:r>
            <a:r>
              <a:rPr lang="en-US" b="1" i="1" dirty="0">
                <a:solidFill>
                  <a:srgbClr val="00B050"/>
                </a:solidFill>
              </a:rPr>
              <a:t> </a:t>
            </a:r>
            <a:r>
              <a:rPr lang="en-US" b="1" i="1" dirty="0" err="1">
                <a:solidFill>
                  <a:srgbClr val="00B050"/>
                </a:solidFill>
              </a:rPr>
              <a:t>afacerii</a:t>
            </a:r>
            <a:r>
              <a:rPr lang="en-US" b="1" i="1" dirty="0">
                <a:solidFill>
                  <a:srgbClr val="00B050"/>
                </a:solidFill>
              </a:rPr>
              <a:t> </a:t>
            </a:r>
            <a:r>
              <a:rPr lang="en-US" dirty="0"/>
              <a:t>– </a:t>
            </a:r>
            <a:r>
              <a:rPr lang="en-US" dirty="0" err="1"/>
              <a:t>sprijină</a:t>
            </a:r>
            <a:r>
              <a:rPr lang="en-US" dirty="0"/>
              <a:t> </a:t>
            </a:r>
            <a:r>
              <a:rPr lang="en-US" dirty="0" err="1"/>
              <a:t>coordonarea</a:t>
            </a:r>
            <a:r>
              <a:rPr lang="en-US" dirty="0"/>
              <a:t> </a:t>
            </a:r>
            <a:r>
              <a:rPr lang="en-US" dirty="0" err="1"/>
              <a:t>oamenilor</a:t>
            </a:r>
            <a:r>
              <a:rPr lang="en-US" dirty="0"/>
              <a:t>, </a:t>
            </a:r>
            <a:r>
              <a:rPr lang="en-US" dirty="0" err="1"/>
              <a:t>sistemelor</a:t>
            </a:r>
            <a:r>
              <a:rPr lang="en-US" dirty="0"/>
              <a:t> </a:t>
            </a:r>
            <a:r>
              <a:rPr lang="en-US" dirty="0" err="1"/>
              <a:t>și</a:t>
            </a:r>
            <a:r>
              <a:rPr lang="en-US" dirty="0"/>
              <a:t> </a:t>
            </a:r>
            <a:r>
              <a:rPr lang="en-US" dirty="0" err="1"/>
              <a:t>informațiilor</a:t>
            </a:r>
            <a:r>
              <a:rPr lang="en-US" dirty="0"/>
              <a:t> din </a:t>
            </a:r>
            <a:r>
              <a:rPr lang="en-US" dirty="0" err="1"/>
              <a:t>cadrul</a:t>
            </a:r>
            <a:r>
              <a:rPr lang="en-US" dirty="0"/>
              <a:t> </a:t>
            </a:r>
            <a:r>
              <a:rPr lang="en-US" dirty="0" err="1"/>
              <a:t>organizației</a:t>
            </a:r>
            <a:r>
              <a:rPr lang="en-US" dirty="0"/>
              <a:t> </a:t>
            </a:r>
            <a:r>
              <a:rPr lang="en-US" dirty="0" err="1"/>
              <a:t>pentru</a:t>
            </a:r>
            <a:r>
              <a:rPr lang="en-US" dirty="0"/>
              <a:t> a </a:t>
            </a:r>
            <a:r>
              <a:rPr lang="en-US" dirty="0" err="1"/>
              <a:t>sprijini</a:t>
            </a:r>
            <a:r>
              <a:rPr lang="en-US" dirty="0"/>
              <a:t> </a:t>
            </a:r>
            <a:r>
              <a:rPr lang="en-US" dirty="0" err="1"/>
              <a:t>strategia</a:t>
            </a:r>
            <a:r>
              <a:rPr lang="en-US" dirty="0"/>
              <a:t> de </a:t>
            </a:r>
            <a:r>
              <a:rPr lang="en-US" dirty="0" err="1"/>
              <a:t>afaceri</a:t>
            </a:r>
            <a:r>
              <a:rPr lang="ro-RO" dirty="0"/>
              <a:t>.</a:t>
            </a:r>
            <a:endParaRPr lang="en-US" dirty="0"/>
          </a:p>
        </p:txBody>
      </p:sp>
      <p:sp>
        <p:nvSpPr>
          <p:cNvPr id="2" name="Footer Placeholder 1">
            <a:extLst>
              <a:ext uri="{FF2B5EF4-FFF2-40B4-BE49-F238E27FC236}">
                <a16:creationId xmlns:a16="http://schemas.microsoft.com/office/drawing/2014/main" id="{4448DB7C-1A43-261A-712E-BB5EC83BE7C9}"/>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3525707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0954BD-A549-9824-D080-B57AB6ECF827}"/>
              </a:ext>
            </a:extLst>
          </p:cNvPr>
          <p:cNvSpPr>
            <a:spLocks noGrp="1"/>
          </p:cNvSpPr>
          <p:nvPr>
            <p:ph idx="1"/>
          </p:nvPr>
        </p:nvSpPr>
        <p:spPr>
          <a:xfrm>
            <a:off x="217714" y="400594"/>
            <a:ext cx="11547566" cy="6130835"/>
          </a:xfrm>
        </p:spPr>
        <p:txBody>
          <a:bodyPr>
            <a:normAutofit fontScale="25000" lnSpcReduction="20000"/>
          </a:bodyPr>
          <a:lstStyle/>
          <a:p>
            <a:r>
              <a:rPr lang="ro-RO" sz="10400" b="1" dirty="0">
                <a:solidFill>
                  <a:schemeClr val="accent2">
                    <a:lumMod val="50000"/>
                  </a:schemeClr>
                </a:solidFill>
              </a:rPr>
              <a:t>Aspecte cheie la modelarea proceselor </a:t>
            </a:r>
            <a:endParaRPr lang="en-US" sz="10400" b="1" dirty="0">
              <a:solidFill>
                <a:schemeClr val="accent2">
                  <a:lumMod val="50000"/>
                </a:schemeClr>
              </a:solidFill>
            </a:endParaRPr>
          </a:p>
          <a:p>
            <a:pPr>
              <a:buFont typeface="Wingdings" panose="05000000000000000000" pitchFamily="2" charset="2"/>
              <a:buChar char="Ø"/>
            </a:pPr>
            <a:r>
              <a:rPr lang="ro-RO" sz="10400" b="1" i="1" dirty="0">
                <a:solidFill>
                  <a:srgbClr val="0070C0"/>
                </a:solidFill>
              </a:rPr>
              <a:t>Este Bazată pe algoritm: </a:t>
            </a:r>
            <a:r>
              <a:rPr lang="ro-RO" sz="10400" dirty="0"/>
              <a:t>Modelele de proces sunt produse de algoritmi de procesare  a datelor  </a:t>
            </a:r>
            <a:r>
              <a:rPr lang="ro-RO" sz="10400" b="1" i="1" dirty="0">
                <a:solidFill>
                  <a:srgbClr val="7030A0"/>
                </a:solidFill>
              </a:rPr>
              <a:t>ce se găsec în jurnalele de evenimente a</a:t>
            </a:r>
            <a:r>
              <a:rPr lang="ro-RO" sz="10400" dirty="0"/>
              <a:t> </a:t>
            </a:r>
            <a:r>
              <a:rPr lang="ro-RO" sz="10400" b="1" i="1" dirty="0">
                <a:solidFill>
                  <a:schemeClr val="accent2">
                    <a:lumMod val="50000"/>
                  </a:schemeClr>
                </a:solidFill>
              </a:rPr>
              <a:t>fluxurilor de lucru</a:t>
            </a:r>
            <a:r>
              <a:rPr lang="ro-RO" sz="10400" dirty="0"/>
              <a:t> așa cum există (</a:t>
            </a:r>
            <a:r>
              <a:rPr lang="ro-RO" sz="10400" b="1" dirty="0">
                <a:solidFill>
                  <a:srgbClr val="00B050"/>
                </a:solidFill>
              </a:rPr>
              <a:t>modelul As Is</a:t>
            </a:r>
            <a:r>
              <a:rPr lang="ro-RO" sz="10400" dirty="0"/>
              <a:t>). </a:t>
            </a:r>
            <a:endParaRPr lang="en-US" sz="10400" dirty="0"/>
          </a:p>
          <a:p>
            <a:pPr>
              <a:buFont typeface="Wingdings" panose="05000000000000000000" pitchFamily="2" charset="2"/>
              <a:buChar char="Ø"/>
            </a:pPr>
            <a:r>
              <a:rPr lang="ro-RO" sz="10400" b="1" i="1" dirty="0">
                <a:solidFill>
                  <a:srgbClr val="0070C0"/>
                </a:solidFill>
              </a:rPr>
              <a:t>Este Obiectivă: </a:t>
            </a:r>
            <a:r>
              <a:rPr lang="ro-RO" sz="10400" dirty="0"/>
              <a:t>Deoarece modelele de proces se bazează pe date cantitative, ele oferă vederi obiective asupra fluxurilor de lucru așa cum există în practică și </a:t>
            </a:r>
            <a:r>
              <a:rPr lang="ro-RO" sz="10400" b="1" i="1" dirty="0">
                <a:solidFill>
                  <a:srgbClr val="00B050"/>
                </a:solidFill>
              </a:rPr>
              <a:t>includ date cheie</a:t>
            </a:r>
            <a:r>
              <a:rPr lang="ro-RO" sz="10400" dirty="0"/>
              <a:t>, </a:t>
            </a:r>
            <a:r>
              <a:rPr lang="ro-RO" sz="10400" b="1" i="1" dirty="0">
                <a:solidFill>
                  <a:srgbClr val="7030A0"/>
                </a:solidFill>
              </a:rPr>
              <a:t>valori sau evenimente</a:t>
            </a:r>
            <a:r>
              <a:rPr lang="ro-RO" sz="10400" dirty="0"/>
              <a:t> pentru o analiză mai amănunțită a procesului. </a:t>
            </a:r>
            <a:endParaRPr lang="en-US" sz="10400" dirty="0"/>
          </a:p>
          <a:p>
            <a:r>
              <a:rPr lang="ro-RO" sz="10400" dirty="0"/>
              <a:t>Prin crearea unei diagrame de flux a noului proces, Un model poate ajuta compania să identifice stadiul exact în care au loc </a:t>
            </a:r>
            <a:r>
              <a:rPr lang="en-US" sz="10400" dirty="0" err="1"/>
              <a:t>careva</a:t>
            </a:r>
            <a:r>
              <a:rPr lang="en-US" sz="10400" dirty="0"/>
              <a:t> </a:t>
            </a:r>
            <a:r>
              <a:rPr lang="en-US" sz="10400" dirty="0" err="1"/>
              <a:t>sc</a:t>
            </a:r>
            <a:r>
              <a:rPr lang="ro-RO" sz="10400" dirty="0"/>
              <a:t>ă</a:t>
            </a:r>
            <a:r>
              <a:rPr lang="en-US" sz="10400" dirty="0"/>
              <a:t>p</a:t>
            </a:r>
            <a:r>
              <a:rPr lang="ro-RO" sz="10400" dirty="0"/>
              <a:t>ă</a:t>
            </a:r>
            <a:r>
              <a:rPr lang="en-US" sz="10400" dirty="0" err="1"/>
              <a:t>ri</a:t>
            </a:r>
            <a:r>
              <a:rPr lang="ro-RO" sz="10400" dirty="0"/>
              <a:t>. </a:t>
            </a:r>
            <a:endParaRPr lang="en-US" sz="10400" dirty="0"/>
          </a:p>
          <a:p>
            <a:pPr>
              <a:buFont typeface="Wingdings" panose="05000000000000000000" pitchFamily="2" charset="2"/>
              <a:buChar char="Ø"/>
            </a:pPr>
            <a:r>
              <a:rPr lang="ro-RO" sz="10400" b="1" i="1" dirty="0">
                <a:solidFill>
                  <a:srgbClr val="0070C0"/>
                </a:solidFill>
              </a:rPr>
              <a:t>Standardizate: </a:t>
            </a:r>
            <a:r>
              <a:rPr lang="ro-RO" sz="10400" dirty="0"/>
              <a:t>Modelele de proces utilizează de obicei metode standardizate de notație grafică a proceselor de afaceri: </a:t>
            </a:r>
          </a:p>
          <a:p>
            <a:pPr>
              <a:buFont typeface="Wingdings" panose="05000000000000000000" pitchFamily="2" charset="2"/>
              <a:buChar char="§"/>
            </a:pPr>
            <a:r>
              <a:rPr lang="ro-RO" sz="10400" b="1" i="1" dirty="0">
                <a:solidFill>
                  <a:srgbClr val="00B050"/>
                </a:solidFill>
              </a:rPr>
              <a:t>Notația de modelare a proceselor de afaceri (BPMN); </a:t>
            </a:r>
          </a:p>
          <a:p>
            <a:pPr>
              <a:buFont typeface="Wingdings" panose="05000000000000000000" pitchFamily="2" charset="2"/>
              <a:buChar char="§"/>
            </a:pPr>
            <a:r>
              <a:rPr lang="ro-RO" sz="10400" b="1" i="1" dirty="0">
                <a:solidFill>
                  <a:srgbClr val="0070C0"/>
                </a:solidFill>
              </a:rPr>
              <a:t>Modelare imitațională a proceselor;</a:t>
            </a:r>
          </a:p>
          <a:p>
            <a:pPr>
              <a:buFont typeface="Wingdings" panose="05000000000000000000" pitchFamily="2" charset="2"/>
              <a:buChar char="§"/>
            </a:pPr>
            <a:r>
              <a:rPr lang="en-US" sz="10400" b="1" i="1" dirty="0">
                <a:solidFill>
                  <a:srgbClr val="7030A0"/>
                </a:solidFill>
              </a:rPr>
              <a:t>Universal Process Notation (UPN)</a:t>
            </a:r>
          </a:p>
          <a:p>
            <a:pPr>
              <a:buFont typeface="Wingdings" panose="05000000000000000000" pitchFamily="2" charset="2"/>
              <a:buChar char="§"/>
            </a:pPr>
            <a:r>
              <a:rPr lang="ro-RO" sz="10400" b="1" i="1" dirty="0">
                <a:solidFill>
                  <a:schemeClr val="accent2">
                    <a:lumMod val="50000"/>
                  </a:schemeClr>
                </a:solidFill>
              </a:rPr>
              <a:t>Modelare procese Standsrd IDEF0 și IDEF3</a:t>
            </a:r>
            <a:r>
              <a:rPr lang="ro-RO" sz="10400" dirty="0">
                <a:solidFill>
                  <a:schemeClr val="accent2">
                    <a:lumMod val="50000"/>
                  </a:schemeClr>
                </a:solidFill>
              </a:rPr>
              <a:t>- </a:t>
            </a:r>
            <a:r>
              <a:rPr lang="ro-RO" sz="10400" dirty="0"/>
              <a:t>sau</a:t>
            </a:r>
          </a:p>
          <a:p>
            <a:pPr>
              <a:buFont typeface="Wingdings" panose="05000000000000000000" pitchFamily="2" charset="2"/>
              <a:buChar char="§"/>
            </a:pPr>
            <a:r>
              <a:rPr lang="ro-RO" sz="10400" dirty="0"/>
              <a:t> </a:t>
            </a:r>
            <a:r>
              <a:rPr lang="ro-RO" sz="10400" b="1" i="1" dirty="0">
                <a:solidFill>
                  <a:srgbClr val="00B050"/>
                </a:solidFill>
              </a:rPr>
              <a:t>limbajul de modelare unificat (UML).</a:t>
            </a:r>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r>
              <a:rPr lang="en-US" dirty="0"/>
              <a:t> </a:t>
            </a:r>
            <a:r>
              <a:rPr lang="en-US" dirty="0" err="1"/>
              <a:t>Modelarea</a:t>
            </a:r>
            <a:r>
              <a:rPr lang="en-US" dirty="0"/>
              <a:t> </a:t>
            </a:r>
            <a:r>
              <a:rPr lang="en-US" dirty="0" err="1"/>
              <a:t>proceselor</a:t>
            </a:r>
            <a:r>
              <a:rPr lang="en-US" dirty="0"/>
              <a:t> </a:t>
            </a:r>
            <a:r>
              <a:rPr lang="en-US" dirty="0" err="1"/>
              <a:t>generează</a:t>
            </a:r>
            <a:r>
              <a:rPr lang="en-US" dirty="0"/>
              <a:t> </a:t>
            </a:r>
            <a:r>
              <a:rPr lang="en-US" dirty="0" err="1"/>
              <a:t>diagrame</a:t>
            </a:r>
            <a:r>
              <a:rPr lang="en-US" dirty="0"/>
              <a:t> de </a:t>
            </a:r>
            <a:r>
              <a:rPr lang="en-US" dirty="0" err="1"/>
              <a:t>activitate</a:t>
            </a:r>
            <a:r>
              <a:rPr lang="en-US" dirty="0"/>
              <a:t> </a:t>
            </a:r>
            <a:r>
              <a:rPr lang="en-US" dirty="0" err="1"/>
              <a:t>și</a:t>
            </a:r>
            <a:r>
              <a:rPr lang="en-US" dirty="0"/>
              <a:t> </a:t>
            </a:r>
            <a:r>
              <a:rPr lang="en-US" dirty="0" err="1"/>
              <a:t>diagrame</a:t>
            </a:r>
            <a:r>
              <a:rPr lang="en-US" dirty="0"/>
              <a:t> de flux </a:t>
            </a:r>
            <a:r>
              <a:rPr lang="en-US" dirty="0" err="1"/>
              <a:t>cuprinzătoare</a:t>
            </a:r>
            <a:r>
              <a:rPr lang="en-US" dirty="0"/>
              <a:t>, </a:t>
            </a:r>
            <a:r>
              <a:rPr lang="en-US" dirty="0" err="1"/>
              <a:t>cantitative</a:t>
            </a:r>
            <a:r>
              <a:rPr lang="en-US" dirty="0"/>
              <a:t>, care </a:t>
            </a:r>
            <a:r>
              <a:rPr lang="en-US" dirty="0" err="1"/>
              <a:t>conțin</a:t>
            </a:r>
            <a:r>
              <a:rPr lang="en-US" dirty="0"/>
              <a:t> </a:t>
            </a:r>
            <a:r>
              <a:rPr lang="en-US" dirty="0" err="1"/>
              <a:t>informații</a:t>
            </a:r>
            <a:r>
              <a:rPr lang="en-US" dirty="0"/>
              <a:t> </a:t>
            </a:r>
            <a:r>
              <a:rPr lang="en-US" dirty="0" err="1"/>
              <a:t>critice</a:t>
            </a:r>
            <a:r>
              <a:rPr lang="en-US" dirty="0"/>
              <a:t> </a:t>
            </a:r>
            <a:r>
              <a:rPr lang="en-US" dirty="0" err="1"/>
              <a:t>asupra</a:t>
            </a:r>
            <a:r>
              <a:rPr lang="en-US" dirty="0"/>
              <a:t> </a:t>
            </a:r>
            <a:r>
              <a:rPr lang="en-US" dirty="0" err="1"/>
              <a:t>funcționării</a:t>
            </a:r>
            <a:r>
              <a:rPr lang="en-US" dirty="0"/>
              <a:t> </a:t>
            </a:r>
            <a:r>
              <a:rPr lang="en-US" dirty="0" err="1"/>
              <a:t>unui</a:t>
            </a:r>
            <a:r>
              <a:rPr lang="en-US" dirty="0"/>
              <a:t> </a:t>
            </a:r>
            <a:r>
              <a:rPr lang="en-US" dirty="0" err="1"/>
              <a:t>anumit</a:t>
            </a:r>
            <a:r>
              <a:rPr lang="en-US" dirty="0"/>
              <a:t> </a:t>
            </a:r>
            <a:r>
              <a:rPr lang="en-US" dirty="0" err="1"/>
              <a:t>proces</a:t>
            </a:r>
            <a:r>
              <a:rPr lang="en-US" dirty="0"/>
              <a:t>, </a:t>
            </a:r>
            <a:r>
              <a:rPr lang="en-US" dirty="0" err="1"/>
              <a:t>inclusiv</a:t>
            </a:r>
            <a:r>
              <a:rPr lang="en-US" dirty="0"/>
              <a:t>: </a:t>
            </a:r>
            <a:r>
              <a:rPr lang="en-US" dirty="0" err="1"/>
              <a:t>Evenimente</a:t>
            </a:r>
            <a:r>
              <a:rPr lang="en-US" dirty="0"/>
              <a:t> </a:t>
            </a:r>
            <a:r>
              <a:rPr lang="en-US" dirty="0" err="1"/>
              <a:t>și</a:t>
            </a:r>
            <a:r>
              <a:rPr lang="en-US" dirty="0"/>
              <a:t> </a:t>
            </a:r>
            <a:r>
              <a:rPr lang="en-US" dirty="0" err="1"/>
              <a:t>activități</a:t>
            </a:r>
            <a:r>
              <a:rPr lang="en-US" dirty="0"/>
              <a:t> care au loc </a:t>
            </a:r>
            <a:r>
              <a:rPr lang="en-US" dirty="0" err="1"/>
              <a:t>într</a:t>
            </a:r>
            <a:r>
              <a:rPr lang="en-US" dirty="0"/>
              <a:t>-un flux de </a:t>
            </a:r>
            <a:r>
              <a:rPr lang="en-US" dirty="0" err="1"/>
              <a:t>lucru</a:t>
            </a:r>
            <a:r>
              <a:rPr lang="en-US" dirty="0"/>
              <a:t>. Cine </a:t>
            </a:r>
            <a:r>
              <a:rPr lang="en-US" dirty="0" err="1"/>
              <a:t>deține</a:t>
            </a:r>
            <a:r>
              <a:rPr lang="en-US" dirty="0"/>
              <a:t> </a:t>
            </a:r>
            <a:r>
              <a:rPr lang="en-US" dirty="0" err="1"/>
              <a:t>sau</a:t>
            </a:r>
            <a:r>
              <a:rPr lang="en-US" dirty="0"/>
              <a:t> </a:t>
            </a:r>
            <a:r>
              <a:rPr lang="en-US" dirty="0" err="1"/>
              <a:t>inițiază</a:t>
            </a:r>
            <a:r>
              <a:rPr lang="en-US" dirty="0"/>
              <a:t> </a:t>
            </a:r>
            <a:r>
              <a:rPr lang="en-US" dirty="0" err="1"/>
              <a:t>acele</a:t>
            </a:r>
            <a:r>
              <a:rPr lang="en-US" dirty="0"/>
              <a:t> </a:t>
            </a:r>
            <a:r>
              <a:rPr lang="en-US" dirty="0" err="1"/>
              <a:t>evenimente</a:t>
            </a:r>
            <a:r>
              <a:rPr lang="en-US" dirty="0"/>
              <a:t> </a:t>
            </a:r>
            <a:r>
              <a:rPr lang="en-US" dirty="0" err="1"/>
              <a:t>și</a:t>
            </a:r>
            <a:r>
              <a:rPr lang="en-US" dirty="0"/>
              <a:t> </a:t>
            </a:r>
            <a:r>
              <a:rPr lang="en-US" dirty="0" err="1"/>
              <a:t>activități</a:t>
            </a:r>
            <a:r>
              <a:rPr lang="en-US" dirty="0"/>
              <a:t>. </a:t>
            </a:r>
            <a:r>
              <a:rPr lang="en-US" dirty="0" err="1"/>
              <a:t>Punctele</a:t>
            </a:r>
            <a:r>
              <a:rPr lang="en-US" dirty="0"/>
              <a:t> de </a:t>
            </a:r>
            <a:r>
              <a:rPr lang="en-US" dirty="0" err="1"/>
              <a:t>decizie</a:t>
            </a:r>
            <a:r>
              <a:rPr lang="en-US" dirty="0"/>
              <a:t> </a:t>
            </a:r>
            <a:r>
              <a:rPr lang="en-US" dirty="0" err="1"/>
              <a:t>și</a:t>
            </a:r>
            <a:r>
              <a:rPr lang="en-US" dirty="0"/>
              <a:t> </a:t>
            </a:r>
            <a:r>
              <a:rPr lang="en-US" dirty="0" err="1"/>
              <a:t>diferitele</a:t>
            </a:r>
            <a:r>
              <a:rPr lang="en-US" dirty="0"/>
              <a:t> </a:t>
            </a:r>
            <a:r>
              <a:rPr lang="en-US" dirty="0" err="1"/>
              <a:t>căi</a:t>
            </a:r>
            <a:r>
              <a:rPr lang="en-US" dirty="0"/>
              <a:t> pe care le pot </a:t>
            </a:r>
            <a:r>
              <a:rPr lang="en-US" dirty="0" err="1"/>
              <a:t>lua</a:t>
            </a:r>
            <a:r>
              <a:rPr lang="en-US" dirty="0"/>
              <a:t> </a:t>
            </a:r>
            <a:r>
              <a:rPr lang="en-US" dirty="0" err="1"/>
              <a:t>fluxurile</a:t>
            </a:r>
            <a:r>
              <a:rPr lang="en-US" dirty="0"/>
              <a:t> de </a:t>
            </a:r>
            <a:r>
              <a:rPr lang="en-US" dirty="0" err="1"/>
              <a:t>lucru</a:t>
            </a:r>
            <a:r>
              <a:rPr lang="en-US" dirty="0"/>
              <a:t> </a:t>
            </a:r>
            <a:r>
              <a:rPr lang="en-US" dirty="0" err="1"/>
              <a:t>în</a:t>
            </a:r>
            <a:r>
              <a:rPr lang="en-US" dirty="0"/>
              <a:t> </a:t>
            </a:r>
            <a:r>
              <a:rPr lang="en-US" dirty="0" err="1"/>
              <a:t>funcție</a:t>
            </a:r>
            <a:r>
              <a:rPr lang="en-US" dirty="0"/>
              <a:t> de </a:t>
            </a:r>
            <a:r>
              <a:rPr lang="en-US" dirty="0" err="1"/>
              <a:t>rezultatele</a:t>
            </a:r>
            <a:r>
              <a:rPr lang="en-US" dirty="0"/>
              <a:t> lor. </a:t>
            </a:r>
            <a:r>
              <a:rPr lang="en-US" dirty="0" err="1"/>
              <a:t>Dispozitive</a:t>
            </a:r>
            <a:r>
              <a:rPr lang="en-US" dirty="0"/>
              <a:t> implicate </a:t>
            </a:r>
            <a:r>
              <a:rPr lang="en-US" dirty="0" err="1"/>
              <a:t>în</a:t>
            </a:r>
            <a:r>
              <a:rPr lang="en-US" dirty="0"/>
              <a:t> </a:t>
            </a:r>
            <a:r>
              <a:rPr lang="en-US" dirty="0" err="1"/>
              <a:t>proces</a:t>
            </a:r>
            <a:r>
              <a:rPr lang="en-US" dirty="0"/>
              <a:t>. </a:t>
            </a:r>
            <a:r>
              <a:rPr lang="en-US" dirty="0" err="1"/>
              <a:t>Cronologie</a:t>
            </a:r>
            <a:r>
              <a:rPr lang="en-US" dirty="0"/>
              <a:t> ale </a:t>
            </a:r>
            <a:r>
              <a:rPr lang="en-US" dirty="0" err="1"/>
              <a:t>procesului</a:t>
            </a:r>
            <a:r>
              <a:rPr lang="en-US" dirty="0"/>
              <a:t> general </a:t>
            </a:r>
            <a:r>
              <a:rPr lang="en-US" dirty="0" err="1"/>
              <a:t>și</a:t>
            </a:r>
            <a:r>
              <a:rPr lang="en-US" dirty="0"/>
              <a:t> </a:t>
            </a:r>
            <a:r>
              <a:rPr lang="en-US" dirty="0" err="1"/>
              <a:t>fiecare</a:t>
            </a:r>
            <a:r>
              <a:rPr lang="en-US" dirty="0"/>
              <a:t> pas al </a:t>
            </a:r>
            <a:r>
              <a:rPr lang="en-US" dirty="0" err="1"/>
              <a:t>procesului</a:t>
            </a:r>
            <a:r>
              <a:rPr lang="en-US" dirty="0"/>
              <a:t>. </a:t>
            </a:r>
            <a:r>
              <a:rPr lang="en-US" dirty="0" err="1"/>
              <a:t>Ratele</a:t>
            </a:r>
            <a:r>
              <a:rPr lang="en-US" dirty="0"/>
              <a:t> de </a:t>
            </a:r>
            <a:r>
              <a:rPr lang="en-US" dirty="0" err="1"/>
              <a:t>succes</a:t>
            </a:r>
            <a:r>
              <a:rPr lang="en-US" dirty="0"/>
              <a:t> </a:t>
            </a:r>
            <a:r>
              <a:rPr lang="en-US" dirty="0" err="1"/>
              <a:t>și</a:t>
            </a:r>
            <a:r>
              <a:rPr lang="en-US" dirty="0"/>
              <a:t> </a:t>
            </a:r>
            <a:r>
              <a:rPr lang="en-US" dirty="0" err="1"/>
              <a:t>eșec</a:t>
            </a:r>
            <a:r>
              <a:rPr lang="en-US" dirty="0"/>
              <a:t> ale </a:t>
            </a:r>
            <a:r>
              <a:rPr lang="en-US" dirty="0" err="1"/>
              <a:t>procesului</a:t>
            </a:r>
            <a:r>
              <a:rPr lang="en-US" dirty="0"/>
              <a:t>.</a:t>
            </a:r>
          </a:p>
        </p:txBody>
      </p:sp>
      <p:sp>
        <p:nvSpPr>
          <p:cNvPr id="2" name="Footer Placeholder 1">
            <a:extLst>
              <a:ext uri="{FF2B5EF4-FFF2-40B4-BE49-F238E27FC236}">
                <a16:creationId xmlns:a16="http://schemas.microsoft.com/office/drawing/2014/main" id="{0DCF480C-F0FA-3BF9-E35E-AEFC7F201DE8}"/>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1167716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A3F72536-1E89-98D6-95FF-90F40998E90C}"/>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1">
            <a:extLst>
              <a:ext uri="{FF2B5EF4-FFF2-40B4-BE49-F238E27FC236}">
                <a16:creationId xmlns:a16="http://schemas.microsoft.com/office/drawing/2014/main" id="{5B8AFD95-D752-321C-4DE7-EA451CBB7D4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4807CD-3025-491E-B64F-2D050010EB7F}" type="slidenum">
              <a:rPr lang="en-US" sz="1200" b="0" i="0" u="none" strike="noStrike" kern="1200" cap="none" spc="0" baseline="0">
                <a:solidFill>
                  <a:srgbClr val="898989"/>
                </a:solidFill>
                <a:uFillTx/>
                <a:latin typeface="Calibri"/>
              </a:rPr>
              <a:t>57</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A3C6554F-DCB6-B391-ADBB-B33AF18DC52E}"/>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
        <p:nvSpPr>
          <p:cNvPr id="5" name="TextBox 4">
            <a:extLst>
              <a:ext uri="{FF2B5EF4-FFF2-40B4-BE49-F238E27FC236}">
                <a16:creationId xmlns:a16="http://schemas.microsoft.com/office/drawing/2014/main" id="{FB1FB049-9AEB-304B-CF87-FB6DD9B5C80A}"/>
              </a:ext>
            </a:extLst>
          </p:cNvPr>
          <p:cNvSpPr txBox="1"/>
          <p:nvPr/>
        </p:nvSpPr>
        <p:spPr>
          <a:xfrm>
            <a:off x="461552" y="1233802"/>
            <a:ext cx="4781008" cy="3416320"/>
          </a:xfrm>
          <a:prstGeom prst="rect">
            <a:avLst/>
          </a:prstGeom>
          <a:noFill/>
        </p:spPr>
        <p:txBody>
          <a:bodyPr wrap="square" rtlCol="0">
            <a:spAutoFit/>
          </a:bodyPr>
          <a:lstStyle/>
          <a:p>
            <a:r>
              <a:rPr lang="ro-RO" sz="2400" b="1" i="1" dirty="0">
                <a:solidFill>
                  <a:srgbClr val="0070C0"/>
                </a:solidFill>
              </a:rPr>
              <a:t>Cunoaștem că: </a:t>
            </a:r>
          </a:p>
          <a:p>
            <a:r>
              <a:rPr lang="ro-RO" sz="2400" dirty="0"/>
              <a:t>Modelarea </a:t>
            </a:r>
            <a:r>
              <a:rPr lang="en-US" sz="2400" dirty="0" err="1"/>
              <a:t>proces</a:t>
            </a:r>
            <a:r>
              <a:rPr lang="ro-RO" sz="2400" dirty="0"/>
              <a:t>ului</a:t>
            </a:r>
            <a:r>
              <a:rPr lang="en-US" sz="2400" dirty="0"/>
              <a:t> </a:t>
            </a:r>
            <a:r>
              <a:rPr lang="en-US" sz="2400" dirty="0" err="1"/>
              <a:t>este</a:t>
            </a:r>
            <a:r>
              <a:rPr lang="en-US" sz="2400" dirty="0"/>
              <a:t> </a:t>
            </a:r>
            <a:r>
              <a:rPr lang="en-US" sz="2400" b="1" i="1" dirty="0"/>
              <a:t>o </a:t>
            </a:r>
            <a:r>
              <a:rPr lang="en-US" sz="2400" b="1" i="1" dirty="0" err="1"/>
              <a:t>metodă</a:t>
            </a:r>
            <a:r>
              <a:rPr lang="en-US" sz="2400" b="1" i="1" dirty="0"/>
              <a:t> de </a:t>
            </a:r>
            <a:r>
              <a:rPr lang="en-US" sz="2400" b="1" i="1" dirty="0" err="1"/>
              <a:t>proiectare</a:t>
            </a:r>
            <a:r>
              <a:rPr lang="en-US" sz="2400" b="1" i="1" dirty="0"/>
              <a:t>, </a:t>
            </a:r>
            <a:r>
              <a:rPr lang="en-US" sz="2400" b="1" i="1" dirty="0" err="1"/>
              <a:t>explica</a:t>
            </a:r>
            <a:r>
              <a:rPr lang="ro-RO" sz="2400" b="1" i="1" dirty="0"/>
              <a:t>re</a:t>
            </a:r>
            <a:r>
              <a:rPr lang="en-US" sz="2400" b="1" i="1" dirty="0"/>
              <a:t> </a:t>
            </a:r>
            <a:r>
              <a:rPr lang="en-US" sz="2400" b="1" i="1" dirty="0" err="1"/>
              <a:t>și</a:t>
            </a:r>
            <a:r>
              <a:rPr lang="en-US" sz="2400" b="1" i="1" dirty="0"/>
              <a:t> </a:t>
            </a:r>
            <a:r>
              <a:rPr lang="en-US" sz="2400" b="1" i="1" dirty="0" err="1"/>
              <a:t>evaluare</a:t>
            </a:r>
            <a:r>
              <a:rPr lang="en-US" sz="2400" b="1" i="1" dirty="0"/>
              <a:t> a </a:t>
            </a:r>
            <a:r>
              <a:rPr lang="en-US" sz="2400" b="1" i="1" dirty="0" err="1"/>
              <a:t>procesului</a:t>
            </a:r>
            <a:r>
              <a:rPr lang="en-US" sz="2400" b="1" i="1" dirty="0"/>
              <a:t>.</a:t>
            </a:r>
            <a:endParaRPr lang="ro-RO" sz="2400" b="1" i="1" dirty="0"/>
          </a:p>
          <a:p>
            <a:r>
              <a:rPr lang="en-US" sz="2400" b="1" i="1" dirty="0">
                <a:solidFill>
                  <a:srgbClr val="00B050"/>
                </a:solidFill>
              </a:rPr>
              <a:t> </a:t>
            </a:r>
            <a:r>
              <a:rPr lang="en-US" sz="2400" b="1" i="1" dirty="0" err="1">
                <a:solidFill>
                  <a:srgbClr val="00B050"/>
                </a:solidFill>
              </a:rPr>
              <a:t>Intenția</a:t>
            </a:r>
            <a:r>
              <a:rPr lang="en-US" sz="2400" b="1" i="1" dirty="0">
                <a:solidFill>
                  <a:srgbClr val="00B050"/>
                </a:solidFill>
              </a:rPr>
              <a:t> din </a:t>
            </a:r>
            <a:r>
              <a:rPr lang="en-US" sz="2400" b="1" i="1" dirty="0" err="1">
                <a:solidFill>
                  <a:srgbClr val="00B050"/>
                </a:solidFill>
              </a:rPr>
              <a:t>spatele</a:t>
            </a:r>
            <a:r>
              <a:rPr lang="en-US" sz="2400" b="1" i="1" dirty="0">
                <a:solidFill>
                  <a:srgbClr val="00B050"/>
                </a:solidFill>
              </a:rPr>
              <a:t> </a:t>
            </a:r>
            <a:r>
              <a:rPr lang="en-US" sz="2400" b="1" i="1" dirty="0" err="1">
                <a:solidFill>
                  <a:srgbClr val="00B050"/>
                </a:solidFill>
              </a:rPr>
              <a:t>utilizării</a:t>
            </a:r>
            <a:r>
              <a:rPr lang="en-US" sz="2400" b="1" i="1" dirty="0">
                <a:solidFill>
                  <a:srgbClr val="00B050"/>
                </a:solidFill>
              </a:rPr>
              <a:t> </a:t>
            </a:r>
            <a:r>
              <a:rPr lang="en-US" sz="2400" b="1" i="1" dirty="0" err="1">
                <a:solidFill>
                  <a:srgbClr val="00B050"/>
                </a:solidFill>
              </a:rPr>
              <a:t>unui</a:t>
            </a:r>
            <a:r>
              <a:rPr lang="en-US" sz="2400" b="1" i="1" dirty="0">
                <a:solidFill>
                  <a:srgbClr val="00B050"/>
                </a:solidFill>
              </a:rPr>
              <a:t> model de </a:t>
            </a:r>
            <a:r>
              <a:rPr lang="en-US" sz="2400" b="1" i="1" dirty="0" err="1">
                <a:solidFill>
                  <a:srgbClr val="00B050"/>
                </a:solidFill>
              </a:rPr>
              <a:t>proces</a:t>
            </a:r>
            <a:r>
              <a:rPr lang="en-US" sz="2400" dirty="0"/>
              <a:t> </a:t>
            </a:r>
            <a:r>
              <a:rPr lang="en-US" sz="2400" b="1" i="1" dirty="0" err="1">
                <a:solidFill>
                  <a:srgbClr val="7030A0"/>
                </a:solidFill>
              </a:rPr>
              <a:t>este</a:t>
            </a:r>
            <a:r>
              <a:rPr lang="en-US" sz="2400" b="1" i="1" dirty="0">
                <a:solidFill>
                  <a:srgbClr val="7030A0"/>
                </a:solidFill>
              </a:rPr>
              <a:t> de a </a:t>
            </a:r>
            <a:r>
              <a:rPr lang="en-US" sz="2400" b="1" i="1" dirty="0" err="1">
                <a:solidFill>
                  <a:srgbClr val="7030A0"/>
                </a:solidFill>
              </a:rPr>
              <a:t>găsi</a:t>
            </a:r>
            <a:r>
              <a:rPr lang="en-US" sz="2400" b="1" i="1" dirty="0">
                <a:solidFill>
                  <a:srgbClr val="7030A0"/>
                </a:solidFill>
              </a:rPr>
              <a:t> </a:t>
            </a:r>
            <a:r>
              <a:rPr lang="en-US" sz="2400" b="1" i="1" dirty="0" err="1">
                <a:solidFill>
                  <a:srgbClr val="7030A0"/>
                </a:solidFill>
              </a:rPr>
              <a:t>ineficiențe</a:t>
            </a:r>
            <a:r>
              <a:rPr lang="en-US" sz="2400" b="1" i="1" dirty="0">
                <a:solidFill>
                  <a:srgbClr val="7030A0"/>
                </a:solidFill>
              </a:rPr>
              <a:t> </a:t>
            </a:r>
            <a:r>
              <a:rPr lang="en-US" sz="2400" b="1" i="1" dirty="0" err="1">
                <a:solidFill>
                  <a:srgbClr val="7030A0"/>
                </a:solidFill>
              </a:rPr>
              <a:t>și</a:t>
            </a:r>
            <a:r>
              <a:rPr lang="en-US" sz="2400" b="1" i="1" dirty="0">
                <a:solidFill>
                  <a:srgbClr val="7030A0"/>
                </a:solidFill>
              </a:rPr>
              <a:t> de a le </a:t>
            </a:r>
            <a:r>
              <a:rPr lang="en-US" sz="2400" b="1" i="1" dirty="0" err="1">
                <a:solidFill>
                  <a:srgbClr val="7030A0"/>
                </a:solidFill>
              </a:rPr>
              <a:t>corecta</a:t>
            </a:r>
            <a:r>
              <a:rPr lang="en-US" sz="2400" b="1" i="1" dirty="0">
                <a:solidFill>
                  <a:srgbClr val="7030A0"/>
                </a:solidFill>
              </a:rPr>
              <a:t>.</a:t>
            </a:r>
            <a:endParaRPr lang="ro-RO" sz="2400" b="1" i="1" dirty="0">
              <a:solidFill>
                <a:srgbClr val="7030A0"/>
              </a:solidFill>
            </a:endParaRPr>
          </a:p>
          <a:p>
            <a:r>
              <a:rPr lang="en-US" sz="2400" dirty="0"/>
              <a:t> </a:t>
            </a:r>
            <a:r>
              <a:rPr lang="en-US" sz="2400" b="1" dirty="0" err="1">
                <a:solidFill>
                  <a:schemeClr val="accent2">
                    <a:lumMod val="75000"/>
                  </a:schemeClr>
                </a:solidFill>
              </a:rPr>
              <a:t>Scopul</a:t>
            </a:r>
            <a:r>
              <a:rPr lang="en-US" sz="2400" b="1" dirty="0">
                <a:solidFill>
                  <a:schemeClr val="accent2">
                    <a:lumMod val="75000"/>
                  </a:schemeClr>
                </a:solidFill>
              </a:rPr>
              <a:t> </a:t>
            </a:r>
            <a:r>
              <a:rPr lang="ro-RO" sz="2400" b="1" dirty="0">
                <a:solidFill>
                  <a:schemeClr val="accent2">
                    <a:lumMod val="75000"/>
                  </a:schemeClr>
                </a:solidFill>
              </a:rPr>
              <a:t>principal</a:t>
            </a:r>
            <a:r>
              <a:rPr lang="en-US" sz="2400" b="1" dirty="0">
                <a:solidFill>
                  <a:schemeClr val="accent2">
                    <a:lumMod val="75000"/>
                  </a:schemeClr>
                </a:solidFill>
              </a:rPr>
              <a:t> </a:t>
            </a:r>
            <a:r>
              <a:rPr lang="en-US" sz="2400" b="1" dirty="0" err="1">
                <a:solidFill>
                  <a:schemeClr val="accent2">
                    <a:lumMod val="75000"/>
                  </a:schemeClr>
                </a:solidFill>
              </a:rPr>
              <a:t>este</a:t>
            </a:r>
            <a:r>
              <a:rPr lang="en-US" sz="2400" b="1" dirty="0">
                <a:solidFill>
                  <a:schemeClr val="accent2">
                    <a:lumMod val="75000"/>
                  </a:schemeClr>
                </a:solidFill>
              </a:rPr>
              <a:t> </a:t>
            </a:r>
            <a:r>
              <a:rPr lang="en-US" sz="2400" b="1" dirty="0" err="1">
                <a:solidFill>
                  <a:schemeClr val="accent2">
                    <a:lumMod val="75000"/>
                  </a:schemeClr>
                </a:solidFill>
              </a:rPr>
              <a:t>optimiz</a:t>
            </a:r>
            <a:r>
              <a:rPr lang="ro-RO" sz="2400" b="1" dirty="0">
                <a:solidFill>
                  <a:schemeClr val="accent2">
                    <a:lumMod val="75000"/>
                  </a:schemeClr>
                </a:solidFill>
              </a:rPr>
              <a:t>ea procesului de afacere</a:t>
            </a:r>
            <a:r>
              <a:rPr lang="en-US" sz="2400" b="1" dirty="0">
                <a:solidFill>
                  <a:schemeClr val="accent2">
                    <a:lumMod val="75000"/>
                  </a:schemeClr>
                </a:solidFill>
              </a:rPr>
              <a:t>.</a:t>
            </a:r>
          </a:p>
        </p:txBody>
      </p:sp>
      <p:pic>
        <p:nvPicPr>
          <p:cNvPr id="9" name="Content Placeholder 8">
            <a:extLst>
              <a:ext uri="{FF2B5EF4-FFF2-40B4-BE49-F238E27FC236}">
                <a16:creationId xmlns:a16="http://schemas.microsoft.com/office/drawing/2014/main" id="{11893A12-4F8F-A285-62B3-9081FA3047BC}"/>
              </a:ext>
            </a:extLst>
          </p:cNvPr>
          <p:cNvPicPr>
            <a:picLocks noGrp="1" noChangeAspect="1"/>
          </p:cNvPicPr>
          <p:nvPr>
            <p:ph idx="1"/>
          </p:nvPr>
        </p:nvPicPr>
        <p:blipFill>
          <a:blip r:embed="rId2"/>
          <a:stretch>
            <a:fillRect/>
          </a:stretch>
        </p:blipFill>
        <p:spPr>
          <a:xfrm>
            <a:off x="5345554" y="946058"/>
            <a:ext cx="6262972" cy="509381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4A5CD-6054-E84E-67E1-196E326A631B}"/>
              </a:ext>
            </a:extLst>
          </p:cNvPr>
          <p:cNvSpPr>
            <a:spLocks noGrp="1"/>
          </p:cNvSpPr>
          <p:nvPr>
            <p:ph idx="1"/>
          </p:nvPr>
        </p:nvSpPr>
        <p:spPr>
          <a:xfrm>
            <a:off x="609601" y="766355"/>
            <a:ext cx="11112136" cy="5033554"/>
          </a:xfrm>
        </p:spPr>
        <p:txBody>
          <a:bodyPr/>
          <a:lstStyle/>
          <a:p>
            <a:r>
              <a:rPr lang="en-US" dirty="0"/>
              <a:t>Este </a:t>
            </a:r>
            <a:r>
              <a:rPr lang="ro-RO" dirty="0"/>
              <a:t>un caz de a </a:t>
            </a:r>
            <a:r>
              <a:rPr lang="en-US" dirty="0" err="1"/>
              <a:t>combina</a:t>
            </a:r>
            <a:r>
              <a:rPr lang="ro-RO" dirty="0"/>
              <a:t> activitățile de</a:t>
            </a:r>
            <a:r>
              <a:rPr lang="en-US" dirty="0"/>
              <a:t> </a:t>
            </a:r>
            <a:r>
              <a:rPr lang="en-US" b="1" i="1" dirty="0" err="1">
                <a:solidFill>
                  <a:schemeClr val="accent2">
                    <a:lumMod val="50000"/>
                  </a:schemeClr>
                </a:solidFill>
              </a:rPr>
              <a:t>modelarea</a:t>
            </a:r>
            <a:r>
              <a:rPr lang="en-US" b="1" i="1" dirty="0">
                <a:solidFill>
                  <a:schemeClr val="accent2">
                    <a:lumMod val="50000"/>
                  </a:schemeClr>
                </a:solidFill>
              </a:rPr>
              <a:t> </a:t>
            </a:r>
            <a:r>
              <a:rPr lang="en-US" b="1" i="1" dirty="0" err="1">
                <a:solidFill>
                  <a:schemeClr val="accent2">
                    <a:lumMod val="50000"/>
                  </a:schemeClr>
                </a:solidFill>
              </a:rPr>
              <a:t>procesului</a:t>
            </a:r>
            <a:r>
              <a:rPr lang="en-US" b="1" i="1" dirty="0">
                <a:solidFill>
                  <a:schemeClr val="accent2">
                    <a:lumMod val="50000"/>
                  </a:schemeClr>
                </a:solidFill>
              </a:rPr>
              <a:t> </a:t>
            </a:r>
            <a:r>
              <a:rPr lang="en-US" dirty="0"/>
              <a:t>cu </a:t>
            </a:r>
            <a:r>
              <a:rPr lang="en-US" b="1" i="1" dirty="0" err="1">
                <a:solidFill>
                  <a:srgbClr val="7030A0"/>
                </a:solidFill>
              </a:rPr>
              <a:t>maparea</a:t>
            </a:r>
            <a:r>
              <a:rPr lang="en-US" b="1" i="1" dirty="0">
                <a:solidFill>
                  <a:srgbClr val="7030A0"/>
                </a:solidFill>
              </a:rPr>
              <a:t> </a:t>
            </a:r>
            <a:r>
              <a:rPr lang="en-US" b="1" i="1" dirty="0" err="1">
                <a:solidFill>
                  <a:srgbClr val="7030A0"/>
                </a:solidFill>
              </a:rPr>
              <a:t>procesului</a:t>
            </a:r>
            <a:r>
              <a:rPr lang="ro-RO" b="1" i="1" dirty="0">
                <a:solidFill>
                  <a:srgbClr val="7030A0"/>
                </a:solidFill>
              </a:rPr>
              <a:t> (harta procesului)</a:t>
            </a:r>
            <a:r>
              <a:rPr lang="en-US" b="1" i="1" dirty="0">
                <a:solidFill>
                  <a:srgbClr val="7030A0"/>
                </a:solidFill>
              </a:rPr>
              <a:t>.</a:t>
            </a:r>
            <a:r>
              <a:rPr lang="en-US" dirty="0"/>
              <a:t> </a:t>
            </a:r>
            <a:endParaRPr lang="ro-RO" dirty="0"/>
          </a:p>
          <a:p>
            <a:r>
              <a:rPr lang="en-US" dirty="0" err="1"/>
              <a:t>Deși</a:t>
            </a:r>
            <a:r>
              <a:rPr lang="en-US" dirty="0"/>
              <a:t> </a:t>
            </a:r>
            <a:r>
              <a:rPr lang="en-US" dirty="0" err="1"/>
              <a:t>ambele</a:t>
            </a:r>
            <a:r>
              <a:rPr lang="ro-RO" dirty="0"/>
              <a:t> noțiuni  pot fi aplicate </a:t>
            </a:r>
            <a:r>
              <a:rPr lang="en-US" b="1" i="1" dirty="0" err="1">
                <a:solidFill>
                  <a:srgbClr val="00B050"/>
                </a:solidFill>
              </a:rPr>
              <a:t>pentru</a:t>
            </a:r>
            <a:r>
              <a:rPr lang="en-US" b="1" i="1" dirty="0">
                <a:solidFill>
                  <a:srgbClr val="00B050"/>
                </a:solidFill>
              </a:rPr>
              <a:t> a </a:t>
            </a:r>
            <a:r>
              <a:rPr lang="ro-RO" b="1" i="1" dirty="0">
                <a:solidFill>
                  <a:srgbClr val="00B050"/>
                </a:solidFill>
              </a:rPr>
              <a:t>face decompoziția</a:t>
            </a:r>
            <a:r>
              <a:rPr lang="en-US" b="1" i="1" dirty="0">
                <a:solidFill>
                  <a:srgbClr val="00B050"/>
                </a:solidFill>
              </a:rPr>
              <a:t> un</a:t>
            </a:r>
            <a:r>
              <a:rPr lang="ro-RO" b="1" i="1" dirty="0">
                <a:solidFill>
                  <a:srgbClr val="00B050"/>
                </a:solidFill>
              </a:rPr>
              <a:t>ui</a:t>
            </a:r>
            <a:r>
              <a:rPr lang="en-US" b="1" i="1" dirty="0">
                <a:solidFill>
                  <a:srgbClr val="00B050"/>
                </a:solidFill>
              </a:rPr>
              <a:t> </a:t>
            </a:r>
            <a:r>
              <a:rPr lang="en-US" b="1" i="1" dirty="0" err="1">
                <a:solidFill>
                  <a:srgbClr val="00B050"/>
                </a:solidFill>
              </a:rPr>
              <a:t>proces</a:t>
            </a:r>
            <a:r>
              <a:rPr lang="en-US" b="1" i="1" dirty="0">
                <a:solidFill>
                  <a:srgbClr val="00B050"/>
                </a:solidFill>
              </a:rPr>
              <a:t> </a:t>
            </a:r>
            <a:r>
              <a:rPr lang="en-US" b="1" i="1" dirty="0" err="1">
                <a:solidFill>
                  <a:srgbClr val="00B050"/>
                </a:solidFill>
              </a:rPr>
              <a:t>în</a:t>
            </a:r>
            <a:r>
              <a:rPr lang="en-US" b="1" i="1" dirty="0">
                <a:solidFill>
                  <a:srgbClr val="00B050"/>
                </a:solidFill>
              </a:rPr>
              <a:t> </a:t>
            </a:r>
            <a:r>
              <a:rPr lang="en-US" b="1" i="1" dirty="0" err="1">
                <a:solidFill>
                  <a:srgbClr val="00B050"/>
                </a:solidFill>
              </a:rPr>
              <a:t>părți</a:t>
            </a:r>
            <a:r>
              <a:rPr lang="en-US" b="1" i="1" dirty="0">
                <a:solidFill>
                  <a:srgbClr val="00B050"/>
                </a:solidFill>
              </a:rPr>
              <a:t>, </a:t>
            </a:r>
            <a:r>
              <a:rPr lang="en-US" dirty="0" err="1"/>
              <a:t>ele</a:t>
            </a:r>
            <a:r>
              <a:rPr lang="en-US" dirty="0"/>
              <a:t> </a:t>
            </a:r>
            <a:r>
              <a:rPr lang="ro-RO" dirty="0"/>
              <a:t>se utilizează</a:t>
            </a:r>
            <a:r>
              <a:rPr lang="en-US" dirty="0"/>
              <a:t> </a:t>
            </a:r>
            <a:r>
              <a:rPr lang="en-US" dirty="0" err="1"/>
              <a:t>în</a:t>
            </a:r>
            <a:r>
              <a:rPr lang="en-US" dirty="0"/>
              <a:t> </a:t>
            </a:r>
            <a:r>
              <a:rPr lang="en-US" dirty="0" err="1"/>
              <a:t>scopuri</a:t>
            </a:r>
            <a:r>
              <a:rPr lang="en-US" dirty="0"/>
              <a:t> </a:t>
            </a:r>
            <a:r>
              <a:rPr lang="en-US" dirty="0" err="1"/>
              <a:t>diferite</a:t>
            </a:r>
            <a:r>
              <a:rPr lang="en-US" dirty="0"/>
              <a:t>. </a:t>
            </a:r>
            <a:endParaRPr lang="ro-RO" dirty="0"/>
          </a:p>
          <a:p>
            <a:pPr>
              <a:buFont typeface="Wingdings" panose="05000000000000000000" pitchFamily="2" charset="2"/>
              <a:buChar char="Ø"/>
            </a:pPr>
            <a:r>
              <a:rPr lang="ro-RO" sz="3200" b="1" dirty="0">
                <a:solidFill>
                  <a:srgbClr val="7030A0"/>
                </a:solidFill>
              </a:rPr>
              <a:t>H</a:t>
            </a:r>
            <a:r>
              <a:rPr lang="en-US" sz="3200" b="1" dirty="0" err="1">
                <a:solidFill>
                  <a:srgbClr val="7030A0"/>
                </a:solidFill>
              </a:rPr>
              <a:t>arta</a:t>
            </a:r>
            <a:r>
              <a:rPr lang="en-US" sz="3200" b="1" dirty="0">
                <a:solidFill>
                  <a:srgbClr val="7030A0"/>
                </a:solidFill>
              </a:rPr>
              <a:t> </a:t>
            </a:r>
            <a:r>
              <a:rPr lang="en-US" sz="3200" b="1" dirty="0" err="1">
                <a:solidFill>
                  <a:srgbClr val="7030A0"/>
                </a:solidFill>
              </a:rPr>
              <a:t>proces</a:t>
            </a:r>
            <a:r>
              <a:rPr lang="ro-RO" sz="3200" b="1" dirty="0">
                <a:solidFill>
                  <a:srgbClr val="7030A0"/>
                </a:solidFill>
              </a:rPr>
              <a:t>ului</a:t>
            </a:r>
            <a:r>
              <a:rPr lang="en-US" sz="3200" b="1" dirty="0">
                <a:solidFill>
                  <a:srgbClr val="7030A0"/>
                </a:solidFill>
              </a:rPr>
              <a:t> </a:t>
            </a:r>
            <a:r>
              <a:rPr lang="ro-RO" sz="3200" dirty="0"/>
              <a:t>are ca scop </a:t>
            </a:r>
            <a:r>
              <a:rPr lang="en-US" sz="3200" b="1" i="1" dirty="0" err="1">
                <a:solidFill>
                  <a:srgbClr val="7030A0"/>
                </a:solidFill>
              </a:rPr>
              <a:t>să</a:t>
            </a:r>
            <a:r>
              <a:rPr lang="en-US" sz="3200" b="1" i="1" dirty="0">
                <a:solidFill>
                  <a:srgbClr val="7030A0"/>
                </a:solidFill>
              </a:rPr>
              <a:t> </a:t>
            </a:r>
            <a:r>
              <a:rPr lang="en-US" sz="3200" b="1" i="1" dirty="0" err="1">
                <a:solidFill>
                  <a:srgbClr val="7030A0"/>
                </a:solidFill>
              </a:rPr>
              <a:t>clarifice</a:t>
            </a:r>
            <a:r>
              <a:rPr lang="en-US" sz="3200" b="1" i="1" dirty="0">
                <a:solidFill>
                  <a:srgbClr val="7030A0"/>
                </a:solidFill>
              </a:rPr>
              <a:t> </a:t>
            </a:r>
            <a:r>
              <a:rPr lang="en-US" sz="3200" b="1" i="1" dirty="0" err="1">
                <a:solidFill>
                  <a:srgbClr val="7030A0"/>
                </a:solidFill>
              </a:rPr>
              <a:t>rolurile</a:t>
            </a:r>
            <a:r>
              <a:rPr lang="en-US" sz="3200" b="1" i="1" dirty="0">
                <a:solidFill>
                  <a:srgbClr val="7030A0"/>
                </a:solidFill>
              </a:rPr>
              <a:t> </a:t>
            </a:r>
            <a:r>
              <a:rPr lang="en-US" sz="3200" b="1" i="1" dirty="0" err="1">
                <a:solidFill>
                  <a:srgbClr val="7030A0"/>
                </a:solidFill>
              </a:rPr>
              <a:t>și</a:t>
            </a:r>
            <a:r>
              <a:rPr lang="en-US" sz="3200" b="1" i="1" dirty="0">
                <a:solidFill>
                  <a:srgbClr val="7030A0"/>
                </a:solidFill>
              </a:rPr>
              <a:t> </a:t>
            </a:r>
            <a:r>
              <a:rPr lang="en-US" sz="3200" b="1" i="1" dirty="0" err="1">
                <a:solidFill>
                  <a:srgbClr val="7030A0"/>
                </a:solidFill>
              </a:rPr>
              <a:t>procedurile</a:t>
            </a:r>
            <a:r>
              <a:rPr lang="en-US" sz="3200" dirty="0"/>
              <a:t>. </a:t>
            </a:r>
            <a:endParaRPr lang="ro-RO" sz="3200" dirty="0"/>
          </a:p>
          <a:p>
            <a:pPr marL="0" indent="0">
              <a:buNone/>
            </a:pPr>
            <a:r>
              <a:rPr lang="ro-RO" sz="3200" b="1" i="1" dirty="0">
                <a:solidFill>
                  <a:schemeClr val="accent2">
                    <a:lumMod val="50000"/>
                  </a:schemeClr>
                </a:solidFill>
              </a:rPr>
              <a:t>M</a:t>
            </a:r>
            <a:r>
              <a:rPr lang="en-US" sz="3200" b="1" i="1" dirty="0" err="1">
                <a:solidFill>
                  <a:schemeClr val="accent2">
                    <a:lumMod val="50000"/>
                  </a:schemeClr>
                </a:solidFill>
              </a:rPr>
              <a:t>odel</a:t>
            </a:r>
            <a:r>
              <a:rPr lang="ro-RO" sz="3200" b="1" i="1" dirty="0">
                <a:solidFill>
                  <a:schemeClr val="accent2">
                    <a:lumMod val="50000"/>
                  </a:schemeClr>
                </a:solidFill>
              </a:rPr>
              <a:t>ul</a:t>
            </a:r>
            <a:r>
              <a:rPr lang="en-US" sz="3200" b="1" i="1" dirty="0">
                <a:solidFill>
                  <a:schemeClr val="accent2">
                    <a:lumMod val="50000"/>
                  </a:schemeClr>
                </a:solidFill>
              </a:rPr>
              <a:t>  </a:t>
            </a:r>
            <a:r>
              <a:rPr lang="en-US" sz="3200" b="1" i="1" dirty="0" err="1">
                <a:solidFill>
                  <a:schemeClr val="accent2">
                    <a:lumMod val="50000"/>
                  </a:schemeClr>
                </a:solidFill>
              </a:rPr>
              <a:t>proces</a:t>
            </a:r>
            <a:r>
              <a:rPr lang="ro-RO" sz="3200" b="1" i="1" dirty="0">
                <a:solidFill>
                  <a:schemeClr val="accent2">
                    <a:lumMod val="50000"/>
                  </a:schemeClr>
                </a:solidFill>
              </a:rPr>
              <a:t>ului</a:t>
            </a:r>
            <a:r>
              <a:rPr lang="en-US" sz="3200" b="1" i="1" dirty="0">
                <a:solidFill>
                  <a:schemeClr val="accent2">
                    <a:lumMod val="50000"/>
                  </a:schemeClr>
                </a:solidFill>
              </a:rPr>
              <a:t> </a:t>
            </a:r>
            <a:r>
              <a:rPr lang="ro-RO" sz="3200" dirty="0"/>
              <a:t>identifică</a:t>
            </a:r>
            <a:r>
              <a:rPr lang="en-US" sz="3200" dirty="0"/>
              <a:t> </a:t>
            </a:r>
            <a:r>
              <a:rPr lang="en-US" sz="3200" b="1" i="1" dirty="0" err="1">
                <a:solidFill>
                  <a:schemeClr val="accent2">
                    <a:lumMod val="50000"/>
                  </a:schemeClr>
                </a:solidFill>
              </a:rPr>
              <a:t>fluxul</a:t>
            </a:r>
            <a:r>
              <a:rPr lang="en-US" sz="3200" b="1" i="1" dirty="0">
                <a:solidFill>
                  <a:schemeClr val="accent2">
                    <a:lumMod val="50000"/>
                  </a:schemeClr>
                </a:solidFill>
              </a:rPr>
              <a:t> de </a:t>
            </a:r>
            <a:r>
              <a:rPr lang="en-US" sz="3200" b="1" i="1" dirty="0" err="1">
                <a:solidFill>
                  <a:schemeClr val="accent2">
                    <a:lumMod val="50000"/>
                  </a:schemeClr>
                </a:solidFill>
              </a:rPr>
              <a:t>lucru</a:t>
            </a:r>
            <a:r>
              <a:rPr lang="en-US" sz="3200" dirty="0"/>
              <a:t>, </a:t>
            </a:r>
            <a:r>
              <a:rPr lang="en-US" sz="3200" b="1" i="1" dirty="0" err="1">
                <a:solidFill>
                  <a:schemeClr val="accent2">
                    <a:lumMod val="50000"/>
                  </a:schemeClr>
                </a:solidFill>
              </a:rPr>
              <a:t>regulile</a:t>
            </a:r>
            <a:r>
              <a:rPr lang="en-US" sz="3200" b="1" i="1" dirty="0">
                <a:solidFill>
                  <a:schemeClr val="accent2">
                    <a:lumMod val="50000"/>
                  </a:schemeClr>
                </a:solidFill>
              </a:rPr>
              <a:t> de </a:t>
            </a:r>
            <a:r>
              <a:rPr lang="en-US" sz="3200" b="1" i="1" dirty="0" err="1">
                <a:solidFill>
                  <a:schemeClr val="accent2">
                    <a:lumMod val="50000"/>
                  </a:schemeClr>
                </a:solidFill>
              </a:rPr>
              <a:t>afaceri</a:t>
            </a:r>
            <a:r>
              <a:rPr lang="en-US" sz="3200" b="1" i="1" dirty="0">
                <a:solidFill>
                  <a:schemeClr val="accent2">
                    <a:lumMod val="50000"/>
                  </a:schemeClr>
                </a:solidFill>
              </a:rPr>
              <a:t> </a:t>
            </a:r>
            <a:r>
              <a:rPr lang="en-US" sz="3200" dirty="0" err="1"/>
              <a:t>și</a:t>
            </a:r>
            <a:r>
              <a:rPr lang="en-US" sz="3200" dirty="0"/>
              <a:t> </a:t>
            </a:r>
            <a:r>
              <a:rPr lang="ro-RO" sz="3200" b="1" i="1" dirty="0">
                <a:solidFill>
                  <a:srgbClr val="00B050"/>
                </a:solidFill>
              </a:rPr>
              <a:t>are ca scop </a:t>
            </a:r>
            <a:r>
              <a:rPr lang="en-US" sz="3200" b="1" i="1" dirty="0" err="1">
                <a:solidFill>
                  <a:srgbClr val="00B050"/>
                </a:solidFill>
              </a:rPr>
              <a:t>îmbunătățirea</a:t>
            </a:r>
            <a:r>
              <a:rPr lang="en-US" sz="3200" b="1" i="1" dirty="0">
                <a:solidFill>
                  <a:srgbClr val="00B050"/>
                </a:solidFill>
              </a:rPr>
              <a:t> </a:t>
            </a:r>
            <a:r>
              <a:rPr lang="en-US" sz="3200" b="1" i="1" dirty="0" err="1">
                <a:solidFill>
                  <a:srgbClr val="00B050"/>
                </a:solidFill>
              </a:rPr>
              <a:t>procesului</a:t>
            </a:r>
            <a:r>
              <a:rPr lang="en-US" sz="3200" b="1" i="1" dirty="0">
                <a:solidFill>
                  <a:srgbClr val="00B050"/>
                </a:solidFill>
              </a:rPr>
              <a:t>.</a:t>
            </a:r>
            <a:endParaRPr lang="ro-RO" sz="3200" b="1" i="1" dirty="0">
              <a:solidFill>
                <a:srgbClr val="00B050"/>
              </a:solidFill>
            </a:endParaRPr>
          </a:p>
          <a:p>
            <a:r>
              <a:rPr lang="ro-RO" dirty="0"/>
              <a:t>având</a:t>
            </a:r>
            <a:r>
              <a:rPr lang="en-US" dirty="0"/>
              <a:t> </a:t>
            </a:r>
            <a:r>
              <a:rPr lang="ro-RO" sz="2800" b="1" i="1" dirty="0">
                <a:solidFill>
                  <a:schemeClr val="accent2">
                    <a:lumMod val="50000"/>
                  </a:schemeClr>
                </a:solidFill>
              </a:rPr>
              <a:t>M</a:t>
            </a:r>
            <a:r>
              <a:rPr lang="en-US" sz="2800" b="1" i="1" dirty="0" err="1">
                <a:solidFill>
                  <a:schemeClr val="accent2">
                    <a:lumMod val="50000"/>
                  </a:schemeClr>
                </a:solidFill>
              </a:rPr>
              <a:t>odel</a:t>
            </a:r>
            <a:r>
              <a:rPr lang="ro-RO" sz="2800" b="1" i="1" dirty="0">
                <a:solidFill>
                  <a:schemeClr val="accent2">
                    <a:lumMod val="50000"/>
                  </a:schemeClr>
                </a:solidFill>
              </a:rPr>
              <a:t>ul</a:t>
            </a:r>
            <a:r>
              <a:rPr lang="en-US" sz="2800" b="1" i="1" dirty="0">
                <a:solidFill>
                  <a:schemeClr val="accent2">
                    <a:lumMod val="50000"/>
                  </a:schemeClr>
                </a:solidFill>
              </a:rPr>
              <a:t>  </a:t>
            </a:r>
            <a:r>
              <a:rPr lang="en-US" sz="2800" b="1" i="1" dirty="0" err="1">
                <a:solidFill>
                  <a:schemeClr val="accent2">
                    <a:lumMod val="50000"/>
                  </a:schemeClr>
                </a:solidFill>
              </a:rPr>
              <a:t>proces</a:t>
            </a:r>
            <a:r>
              <a:rPr lang="ro-RO" sz="2800" b="1" i="1" dirty="0">
                <a:solidFill>
                  <a:schemeClr val="accent2">
                    <a:lumMod val="50000"/>
                  </a:schemeClr>
                </a:solidFill>
              </a:rPr>
              <a:t>ului</a:t>
            </a:r>
            <a:r>
              <a:rPr lang="en-US" dirty="0"/>
              <a:t>, </a:t>
            </a:r>
            <a:r>
              <a:rPr lang="en-US" dirty="0" err="1"/>
              <a:t>devine</a:t>
            </a:r>
            <a:r>
              <a:rPr lang="en-US" dirty="0"/>
              <a:t> </a:t>
            </a:r>
            <a:r>
              <a:rPr lang="en-US" dirty="0" err="1"/>
              <a:t>mai</a:t>
            </a:r>
            <a:r>
              <a:rPr lang="en-US" dirty="0"/>
              <a:t> </a:t>
            </a:r>
            <a:r>
              <a:rPr lang="en-US" dirty="0" err="1"/>
              <a:t>ușor</a:t>
            </a:r>
            <a:r>
              <a:rPr lang="en-US" dirty="0"/>
              <a:t> </a:t>
            </a:r>
            <a:r>
              <a:rPr lang="en-US" dirty="0" err="1"/>
              <a:t>să</a:t>
            </a:r>
            <a:r>
              <a:rPr lang="en-US" dirty="0"/>
              <a:t> </a:t>
            </a:r>
            <a:r>
              <a:rPr lang="en-US" dirty="0" err="1"/>
              <a:t>vezi</a:t>
            </a:r>
            <a:r>
              <a:rPr lang="en-US" dirty="0"/>
              <a:t> </a:t>
            </a:r>
            <a:r>
              <a:rPr lang="en-US" dirty="0" err="1"/>
              <a:t>unde</a:t>
            </a:r>
            <a:r>
              <a:rPr lang="en-US" dirty="0"/>
              <a:t> </a:t>
            </a:r>
            <a:r>
              <a:rPr lang="en-US" dirty="0" err="1"/>
              <a:t>există</a:t>
            </a:r>
            <a:r>
              <a:rPr lang="en-US" dirty="0"/>
              <a:t> lacune </a:t>
            </a:r>
            <a:r>
              <a:rPr lang="en-US" dirty="0" err="1"/>
              <a:t>sau</a:t>
            </a:r>
            <a:r>
              <a:rPr lang="en-US" dirty="0"/>
              <a:t> </a:t>
            </a:r>
            <a:r>
              <a:rPr lang="en-US" dirty="0" err="1"/>
              <a:t>blocaje</a:t>
            </a:r>
            <a:r>
              <a:rPr lang="ro-RO" dirty="0"/>
              <a:t> și</a:t>
            </a:r>
            <a:r>
              <a:rPr lang="en-US" dirty="0"/>
              <a:t> </a:t>
            </a:r>
            <a:r>
              <a:rPr lang="ro-RO" dirty="0"/>
              <a:t>o</a:t>
            </a:r>
            <a:r>
              <a:rPr lang="en-US" dirty="0" err="1"/>
              <a:t>dată</a:t>
            </a:r>
            <a:r>
              <a:rPr lang="en-US" dirty="0"/>
              <a:t> </a:t>
            </a:r>
            <a:r>
              <a:rPr lang="en-US" dirty="0" err="1"/>
              <a:t>ce</a:t>
            </a:r>
            <a:r>
              <a:rPr lang="en-US" dirty="0"/>
              <a:t> </a:t>
            </a:r>
            <a:r>
              <a:rPr lang="ro-RO" dirty="0"/>
              <a:t>sa identificat </a:t>
            </a:r>
            <a:r>
              <a:rPr lang="en-US" dirty="0" err="1"/>
              <a:t>ineficiențe</a:t>
            </a:r>
            <a:r>
              <a:rPr lang="ro-RO" dirty="0"/>
              <a:t>le</a:t>
            </a:r>
            <a:r>
              <a:rPr lang="en-US" dirty="0"/>
              <a:t>, </a:t>
            </a:r>
            <a:r>
              <a:rPr lang="en-US" dirty="0" err="1"/>
              <a:t>echipa</a:t>
            </a:r>
            <a:r>
              <a:rPr lang="en-US" dirty="0"/>
              <a:t> d</a:t>
            </a:r>
            <a:r>
              <a:rPr lang="ro-RO" dirty="0"/>
              <a:t>e proiectare</a:t>
            </a:r>
            <a:r>
              <a:rPr lang="en-US" dirty="0"/>
              <a:t> p</a:t>
            </a:r>
            <a:r>
              <a:rPr lang="ro-RO" dirty="0"/>
              <a:t>oate</a:t>
            </a:r>
            <a:r>
              <a:rPr lang="en-US" dirty="0"/>
              <a:t> </a:t>
            </a:r>
            <a:r>
              <a:rPr lang="en-US" dirty="0" err="1"/>
              <a:t>concepe</a:t>
            </a:r>
            <a:r>
              <a:rPr lang="en-US" dirty="0"/>
              <a:t>, </a:t>
            </a:r>
            <a:r>
              <a:rPr lang="en-US" dirty="0" err="1"/>
              <a:t>testa</a:t>
            </a:r>
            <a:r>
              <a:rPr lang="en-US" dirty="0"/>
              <a:t> </a:t>
            </a:r>
            <a:r>
              <a:rPr lang="en-US" dirty="0" err="1"/>
              <a:t>și</a:t>
            </a:r>
            <a:r>
              <a:rPr lang="en-US" dirty="0"/>
              <a:t> </a:t>
            </a:r>
            <a:r>
              <a:rPr lang="en-US" dirty="0" err="1"/>
              <a:t>implementa</a:t>
            </a:r>
            <a:r>
              <a:rPr lang="en-US" dirty="0"/>
              <a:t> </a:t>
            </a:r>
            <a:r>
              <a:rPr lang="en-US" dirty="0" err="1"/>
              <a:t>soluții</a:t>
            </a:r>
            <a:r>
              <a:rPr lang="en-US" dirty="0"/>
              <a:t> </a:t>
            </a:r>
            <a:r>
              <a:rPr lang="ro-RO" dirty="0"/>
              <a:t> de optimizare</a:t>
            </a:r>
            <a:r>
              <a:rPr lang="en-US" dirty="0"/>
              <a:t>.</a:t>
            </a:r>
          </a:p>
        </p:txBody>
      </p:sp>
      <p:sp>
        <p:nvSpPr>
          <p:cNvPr id="2" name="Footer Placeholder 1">
            <a:extLst>
              <a:ext uri="{FF2B5EF4-FFF2-40B4-BE49-F238E27FC236}">
                <a16:creationId xmlns:a16="http://schemas.microsoft.com/office/drawing/2014/main" id="{703264B3-753E-9494-D15B-B822F6FEF887}"/>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1424779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FC63C-C2C4-C43C-416E-218B3BEB7DFB}"/>
              </a:ext>
            </a:extLst>
          </p:cNvPr>
          <p:cNvSpPr>
            <a:spLocks noGrp="1"/>
          </p:cNvSpPr>
          <p:nvPr>
            <p:ph idx="1"/>
          </p:nvPr>
        </p:nvSpPr>
        <p:spPr>
          <a:xfrm>
            <a:off x="228599" y="145869"/>
            <a:ext cx="11501847" cy="6141720"/>
          </a:xfrm>
        </p:spPr>
        <p:txBody>
          <a:bodyPr>
            <a:noAutofit/>
          </a:bodyPr>
          <a:lstStyle/>
          <a:p>
            <a:r>
              <a:rPr lang="en-US" sz="2400" b="1" i="1" dirty="0" err="1">
                <a:solidFill>
                  <a:srgbClr val="0070C0"/>
                </a:solidFill>
              </a:rPr>
              <a:t>Componentele</a:t>
            </a:r>
            <a:r>
              <a:rPr lang="en-US" sz="2400" b="1" i="1" dirty="0">
                <a:solidFill>
                  <a:srgbClr val="0070C0"/>
                </a:solidFill>
              </a:rPr>
              <a:t> </a:t>
            </a:r>
            <a:r>
              <a:rPr lang="en-US" sz="2400" b="1" i="1" dirty="0" err="1">
                <a:solidFill>
                  <a:srgbClr val="0070C0"/>
                </a:solidFill>
              </a:rPr>
              <a:t>unui</a:t>
            </a:r>
            <a:r>
              <a:rPr lang="en-US" sz="2400" b="1" i="1" dirty="0">
                <a:solidFill>
                  <a:srgbClr val="0070C0"/>
                </a:solidFill>
              </a:rPr>
              <a:t> model de </a:t>
            </a:r>
            <a:r>
              <a:rPr lang="en-US" sz="2400" b="1" i="1" dirty="0" err="1">
                <a:solidFill>
                  <a:srgbClr val="0070C0"/>
                </a:solidFill>
              </a:rPr>
              <a:t>proces</a:t>
            </a:r>
            <a:r>
              <a:rPr lang="en-US" sz="2400" b="1" i="1" dirty="0">
                <a:solidFill>
                  <a:srgbClr val="0070C0"/>
                </a:solidFill>
              </a:rPr>
              <a:t>?</a:t>
            </a:r>
            <a:endParaRPr lang="ro-RO" sz="2400" b="1" i="1" dirty="0">
              <a:solidFill>
                <a:srgbClr val="0070C0"/>
              </a:solidFill>
            </a:endParaRPr>
          </a:p>
          <a:p>
            <a:r>
              <a:rPr lang="en-US" sz="2400" dirty="0"/>
              <a:t>Un model de </a:t>
            </a:r>
            <a:r>
              <a:rPr lang="en-US" sz="2400" dirty="0" err="1"/>
              <a:t>proces</a:t>
            </a:r>
            <a:r>
              <a:rPr lang="en-US" sz="2400" dirty="0"/>
              <a:t> </a:t>
            </a:r>
            <a:r>
              <a:rPr lang="en-US" sz="2400" dirty="0" err="1"/>
              <a:t>este</a:t>
            </a:r>
            <a:r>
              <a:rPr lang="en-US" sz="2400" dirty="0"/>
              <a:t> </a:t>
            </a:r>
            <a:r>
              <a:rPr lang="en-US" sz="2400" dirty="0" err="1"/>
              <a:t>alcătuit</a:t>
            </a:r>
            <a:r>
              <a:rPr lang="en-US" sz="2400" dirty="0"/>
              <a:t> din </a:t>
            </a:r>
            <a:r>
              <a:rPr lang="en-US" sz="2400" dirty="0" err="1"/>
              <a:t>următoarele</a:t>
            </a:r>
            <a:r>
              <a:rPr lang="en-US" sz="2400" dirty="0"/>
              <a:t> </a:t>
            </a:r>
            <a:r>
              <a:rPr lang="en-US" sz="2400" dirty="0" err="1"/>
              <a:t>componente</a:t>
            </a:r>
            <a:r>
              <a:rPr lang="en-US" sz="2400" dirty="0"/>
              <a:t> </a:t>
            </a:r>
            <a:r>
              <a:rPr lang="en-US" sz="2400" dirty="0" err="1"/>
              <a:t>și</a:t>
            </a:r>
            <a:r>
              <a:rPr lang="en-US" sz="2400" dirty="0"/>
              <a:t> </a:t>
            </a:r>
            <a:r>
              <a:rPr lang="en-US" sz="2400" dirty="0" err="1"/>
              <a:t>informații</a:t>
            </a:r>
            <a:r>
              <a:rPr lang="en-US" sz="2400" dirty="0"/>
              <a:t>:</a:t>
            </a:r>
            <a:endParaRPr lang="ro-RO" sz="2400" dirty="0"/>
          </a:p>
          <a:p>
            <a:pPr>
              <a:buFont typeface="Wingdings" panose="05000000000000000000" pitchFamily="2" charset="2"/>
              <a:buChar char="ü"/>
            </a:pPr>
            <a:r>
              <a:rPr lang="en-US" sz="2400" b="1" i="1" dirty="0" err="1">
                <a:solidFill>
                  <a:schemeClr val="accent2">
                    <a:lumMod val="50000"/>
                  </a:schemeClr>
                </a:solidFill>
              </a:rPr>
              <a:t>Intrări</a:t>
            </a:r>
            <a:r>
              <a:rPr lang="en-US" sz="2400" b="1" i="1" dirty="0">
                <a:solidFill>
                  <a:schemeClr val="accent2">
                    <a:lumMod val="50000"/>
                  </a:schemeClr>
                </a:solidFill>
              </a:rPr>
              <a:t>: </a:t>
            </a:r>
            <a:r>
              <a:rPr lang="ro-RO" sz="2400" dirty="0"/>
              <a:t>pot fi </a:t>
            </a:r>
            <a:r>
              <a:rPr lang="en-US" sz="2400" dirty="0" err="1"/>
              <a:t>orice</a:t>
            </a:r>
            <a:r>
              <a:rPr lang="en-US" sz="2400" dirty="0"/>
              <a:t> </a:t>
            </a:r>
            <a:r>
              <a:rPr lang="en-US" sz="2400" dirty="0" err="1"/>
              <a:t>lucru</a:t>
            </a:r>
            <a:r>
              <a:rPr lang="en-US" sz="2400" dirty="0"/>
              <a:t> care </a:t>
            </a:r>
            <a:r>
              <a:rPr lang="en-US" sz="2400" dirty="0" err="1"/>
              <a:t>este</a:t>
            </a:r>
            <a:r>
              <a:rPr lang="en-US" sz="2400" dirty="0"/>
              <a:t> </a:t>
            </a:r>
            <a:r>
              <a:rPr lang="en-US" sz="2400" dirty="0" err="1"/>
              <a:t>transformat</a:t>
            </a:r>
            <a:r>
              <a:rPr lang="en-US" sz="2400" dirty="0"/>
              <a:t> </a:t>
            </a:r>
            <a:r>
              <a:rPr lang="en-US" sz="2400" dirty="0" err="1"/>
              <a:t>sau</a:t>
            </a:r>
            <a:r>
              <a:rPr lang="en-US" sz="2400" dirty="0"/>
              <a:t> </a:t>
            </a:r>
            <a:r>
              <a:rPr lang="en-US" sz="2400" dirty="0" err="1"/>
              <a:t>utilizat</a:t>
            </a:r>
            <a:r>
              <a:rPr lang="en-US" sz="2400" dirty="0"/>
              <a:t>. </a:t>
            </a:r>
            <a:r>
              <a:rPr lang="en-US" sz="2400" dirty="0" err="1"/>
              <a:t>Poate</a:t>
            </a:r>
            <a:r>
              <a:rPr lang="en-US" sz="2400" dirty="0"/>
              <a:t> fi un </a:t>
            </a:r>
            <a:r>
              <a:rPr lang="en-US" sz="2400" dirty="0" err="1"/>
              <a:t>schimb</a:t>
            </a:r>
            <a:r>
              <a:rPr lang="en-US" sz="2400" dirty="0"/>
              <a:t> de </a:t>
            </a:r>
            <a:r>
              <a:rPr lang="en-US" sz="2400" dirty="0" err="1"/>
              <a:t>informații</a:t>
            </a:r>
            <a:r>
              <a:rPr lang="en-US" sz="2400" dirty="0"/>
              <a:t> </a:t>
            </a:r>
            <a:r>
              <a:rPr lang="en-US" sz="2400" dirty="0" err="1"/>
              <a:t>sau</a:t>
            </a:r>
            <a:r>
              <a:rPr lang="en-US" sz="2400" dirty="0"/>
              <a:t> o </a:t>
            </a:r>
            <a:r>
              <a:rPr lang="en-US" sz="2400" dirty="0" err="1"/>
              <a:t>reprezentare</a:t>
            </a:r>
            <a:r>
              <a:rPr lang="en-US" sz="2400" dirty="0"/>
              <a:t> </a:t>
            </a:r>
            <a:r>
              <a:rPr lang="en-US" sz="2400" dirty="0" err="1"/>
              <a:t>fizică</a:t>
            </a:r>
            <a:r>
              <a:rPr lang="en-US" sz="2400" dirty="0"/>
              <a:t>. </a:t>
            </a:r>
            <a:r>
              <a:rPr lang="en-US" sz="2400" dirty="0" err="1"/>
              <a:t>Schimbarea</a:t>
            </a:r>
            <a:r>
              <a:rPr lang="en-US" sz="2400" dirty="0"/>
              <a:t> </a:t>
            </a:r>
            <a:r>
              <a:rPr lang="en-US" sz="2400" dirty="0" err="1"/>
              <a:t>stării</a:t>
            </a:r>
            <a:r>
              <a:rPr lang="en-US" sz="2400" dirty="0"/>
              <a:t> sale de </a:t>
            </a:r>
            <a:r>
              <a:rPr lang="en-US" sz="2400" dirty="0" err="1"/>
              <a:t>început</a:t>
            </a:r>
            <a:r>
              <a:rPr lang="en-US" sz="2400" dirty="0"/>
              <a:t> se face </a:t>
            </a:r>
            <a:r>
              <a:rPr lang="en-US" sz="2400" dirty="0" err="1"/>
              <a:t>astfel</a:t>
            </a:r>
            <a:r>
              <a:rPr lang="en-US" sz="2400" dirty="0"/>
              <a:t> </a:t>
            </a:r>
            <a:r>
              <a:rPr lang="en-US" sz="2400" dirty="0" err="1"/>
              <a:t>în</a:t>
            </a:r>
            <a:r>
              <a:rPr lang="en-US" sz="2400" dirty="0"/>
              <a:t> </a:t>
            </a:r>
            <a:r>
              <a:rPr lang="en-US" sz="2400" dirty="0" err="1"/>
              <a:t>scopul</a:t>
            </a:r>
            <a:r>
              <a:rPr lang="en-US" sz="2400" dirty="0"/>
              <a:t> de a </a:t>
            </a:r>
            <a:r>
              <a:rPr lang="en-US" sz="2400" dirty="0" err="1"/>
              <a:t>adăuga</a:t>
            </a:r>
            <a:r>
              <a:rPr lang="en-US" sz="2400" dirty="0"/>
              <a:t> </a:t>
            </a:r>
            <a:r>
              <a:rPr lang="en-US" sz="2400" dirty="0" err="1"/>
              <a:t>valoare</a:t>
            </a:r>
            <a:r>
              <a:rPr lang="en-US" sz="2400" dirty="0"/>
              <a:t> </a:t>
            </a:r>
            <a:r>
              <a:rPr lang="en-US" sz="2400" dirty="0" err="1"/>
              <a:t>clientului</a:t>
            </a:r>
            <a:r>
              <a:rPr lang="en-US" sz="2400" dirty="0"/>
              <a:t> </a:t>
            </a:r>
            <a:r>
              <a:rPr lang="en-US" sz="2400" dirty="0" err="1"/>
              <a:t>sau</a:t>
            </a:r>
            <a:r>
              <a:rPr lang="en-US" sz="2400" dirty="0"/>
              <a:t> </a:t>
            </a:r>
            <a:r>
              <a:rPr lang="en-US" sz="2400" dirty="0" err="1"/>
              <a:t>utilizatorului</a:t>
            </a:r>
            <a:r>
              <a:rPr lang="en-US" sz="2400" dirty="0"/>
              <a:t> final.</a:t>
            </a:r>
            <a:endParaRPr lang="ro-RO" sz="2400" dirty="0"/>
          </a:p>
          <a:p>
            <a:pPr>
              <a:buFont typeface="Wingdings" panose="05000000000000000000" pitchFamily="2" charset="2"/>
              <a:buChar char="ü"/>
            </a:pPr>
            <a:r>
              <a:rPr lang="en-US" sz="2400" dirty="0"/>
              <a:t> </a:t>
            </a:r>
            <a:r>
              <a:rPr lang="en-US" sz="2400" b="1" i="1" dirty="0" err="1">
                <a:solidFill>
                  <a:schemeClr val="accent2">
                    <a:lumMod val="50000"/>
                  </a:schemeClr>
                </a:solidFill>
              </a:rPr>
              <a:t>Ieșiri</a:t>
            </a:r>
            <a:r>
              <a:rPr lang="en-US" sz="2400" b="1" i="1" dirty="0">
                <a:solidFill>
                  <a:schemeClr val="accent2">
                    <a:lumMod val="50000"/>
                  </a:schemeClr>
                </a:solidFill>
              </a:rPr>
              <a:t>: </a:t>
            </a:r>
            <a:r>
              <a:rPr lang="en-US" sz="2400" dirty="0" err="1"/>
              <a:t>ieșirile</a:t>
            </a:r>
            <a:r>
              <a:rPr lang="en-US" sz="2400" dirty="0"/>
              <a:t> sunt </a:t>
            </a:r>
            <a:r>
              <a:rPr lang="en-US" sz="2400" dirty="0" err="1"/>
              <a:t>rezultatele</a:t>
            </a:r>
            <a:r>
              <a:rPr lang="en-US" sz="2400" dirty="0"/>
              <a:t> a </a:t>
            </a:r>
            <a:r>
              <a:rPr lang="en-US" sz="2400" dirty="0" err="1"/>
              <a:t>ceea</a:t>
            </a:r>
            <a:r>
              <a:rPr lang="en-US" sz="2400" dirty="0"/>
              <a:t> </a:t>
            </a:r>
            <a:r>
              <a:rPr lang="en-US" sz="2400" dirty="0" err="1"/>
              <a:t>ce</a:t>
            </a:r>
            <a:r>
              <a:rPr lang="en-US" sz="2400" dirty="0"/>
              <a:t> </a:t>
            </a:r>
            <a:r>
              <a:rPr lang="en-US" sz="2400" dirty="0" err="1"/>
              <a:t>provine</a:t>
            </a:r>
            <a:r>
              <a:rPr lang="en-US" sz="2400" dirty="0"/>
              <a:t> din </a:t>
            </a:r>
            <a:r>
              <a:rPr lang="en-US" sz="2400" dirty="0" err="1"/>
              <a:t>transformarea</a:t>
            </a:r>
            <a:r>
              <a:rPr lang="en-US" sz="2400" dirty="0"/>
              <a:t> </a:t>
            </a:r>
            <a:r>
              <a:rPr lang="en-US" sz="2400" dirty="0" err="1"/>
              <a:t>intrărilor</a:t>
            </a:r>
            <a:r>
              <a:rPr lang="en-US" sz="2400" dirty="0"/>
              <a:t>.</a:t>
            </a:r>
            <a:endParaRPr lang="ro-RO" sz="2400" dirty="0"/>
          </a:p>
          <a:p>
            <a:pPr>
              <a:buFont typeface="Wingdings" panose="05000000000000000000" pitchFamily="2" charset="2"/>
              <a:buChar char="ü"/>
            </a:pPr>
            <a:r>
              <a:rPr lang="en-US" sz="2400" dirty="0"/>
              <a:t> </a:t>
            </a:r>
            <a:r>
              <a:rPr lang="en-US" sz="2400" b="1" i="1" dirty="0" err="1">
                <a:solidFill>
                  <a:schemeClr val="accent2">
                    <a:lumMod val="50000"/>
                  </a:schemeClr>
                </a:solidFill>
              </a:rPr>
              <a:t>Factori</a:t>
            </a:r>
            <a:r>
              <a:rPr lang="en-US" sz="2400" dirty="0"/>
              <a:t>: </a:t>
            </a:r>
            <a:r>
              <a:rPr lang="en-US" sz="2400" dirty="0" err="1"/>
              <a:t>Factorii</a:t>
            </a:r>
            <a:r>
              <a:rPr lang="en-US" sz="2400" dirty="0"/>
              <a:t> care fac </a:t>
            </a:r>
            <a:r>
              <a:rPr lang="en-US" sz="2400" dirty="0" err="1"/>
              <a:t>posibilă</a:t>
            </a:r>
            <a:r>
              <a:rPr lang="en-US" sz="2400" dirty="0"/>
              <a:t> </a:t>
            </a:r>
            <a:r>
              <a:rPr lang="en-US" sz="2400" dirty="0" err="1"/>
              <a:t>transformarea</a:t>
            </a:r>
            <a:r>
              <a:rPr lang="en-US" sz="2400" dirty="0"/>
              <a:t> de la </a:t>
            </a:r>
            <a:r>
              <a:rPr lang="en-US" sz="2400" dirty="0" err="1"/>
              <a:t>intrare</a:t>
            </a:r>
            <a:r>
              <a:rPr lang="en-US" sz="2400" dirty="0"/>
              <a:t> la </a:t>
            </a:r>
            <a:r>
              <a:rPr lang="en-US" sz="2400" dirty="0" err="1"/>
              <a:t>ieșire</a:t>
            </a:r>
            <a:r>
              <a:rPr lang="en-US" sz="2400" dirty="0"/>
              <a:t>. </a:t>
            </a:r>
            <a:r>
              <a:rPr lang="en-US" sz="2400" dirty="0" err="1"/>
              <a:t>Acestea</a:t>
            </a:r>
            <a:r>
              <a:rPr lang="en-US" sz="2400" dirty="0"/>
              <a:t> </a:t>
            </a:r>
            <a:r>
              <a:rPr lang="en-US" sz="2400" dirty="0" err="1"/>
              <a:t>ar</a:t>
            </a:r>
            <a:r>
              <a:rPr lang="en-US" sz="2400" dirty="0"/>
              <a:t> </a:t>
            </a:r>
            <a:r>
              <a:rPr lang="en-US" sz="2400" dirty="0" err="1"/>
              <a:t>putea</a:t>
            </a:r>
            <a:r>
              <a:rPr lang="en-US" sz="2400" dirty="0"/>
              <a:t> include </a:t>
            </a:r>
            <a:r>
              <a:rPr lang="en-US" sz="2400" dirty="0" err="1"/>
              <a:t>resurse</a:t>
            </a:r>
            <a:r>
              <a:rPr lang="en-US" sz="2400" dirty="0"/>
              <a:t> </a:t>
            </a:r>
            <a:r>
              <a:rPr lang="en-US" sz="2400" dirty="0" err="1"/>
              <a:t>umane</a:t>
            </a:r>
            <a:r>
              <a:rPr lang="en-US" sz="2400" dirty="0"/>
              <a:t>, software de </a:t>
            </a:r>
            <a:r>
              <a:rPr lang="en-US" sz="2400" dirty="0" err="1"/>
              <a:t>automatizare</a:t>
            </a:r>
            <a:r>
              <a:rPr lang="en-US" sz="2400" dirty="0"/>
              <a:t>, </a:t>
            </a:r>
            <a:r>
              <a:rPr lang="en-US" sz="2400" dirty="0" err="1"/>
              <a:t>echipamente</a:t>
            </a:r>
            <a:r>
              <a:rPr lang="en-US" sz="2400" dirty="0"/>
              <a:t> de </a:t>
            </a:r>
            <a:r>
              <a:rPr lang="en-US" sz="2400" dirty="0" err="1"/>
              <a:t>producție</a:t>
            </a:r>
            <a:r>
              <a:rPr lang="en-US" sz="2400" dirty="0"/>
              <a:t> etc. </a:t>
            </a:r>
            <a:endParaRPr lang="ro-RO" sz="2400" dirty="0"/>
          </a:p>
          <a:p>
            <a:pPr>
              <a:buFont typeface="Wingdings" panose="05000000000000000000" pitchFamily="2" charset="2"/>
              <a:buChar char="ü"/>
            </a:pPr>
            <a:r>
              <a:rPr lang="ro-RO" sz="2400" b="1" i="1" dirty="0">
                <a:solidFill>
                  <a:schemeClr val="accent2">
                    <a:lumMod val="50000"/>
                  </a:schemeClr>
                </a:solidFill>
              </a:rPr>
              <a:t>reglamentări</a:t>
            </a:r>
            <a:r>
              <a:rPr lang="en-US" sz="2400" b="1" i="1" dirty="0">
                <a:solidFill>
                  <a:schemeClr val="accent2">
                    <a:lumMod val="50000"/>
                  </a:schemeClr>
                </a:solidFill>
              </a:rPr>
              <a:t>: </a:t>
            </a:r>
            <a:r>
              <a:rPr lang="en-US" sz="2400" dirty="0" err="1"/>
              <a:t>ghidurile</a:t>
            </a:r>
            <a:r>
              <a:rPr lang="en-US" sz="2400" dirty="0"/>
              <a:t> </a:t>
            </a:r>
            <a:r>
              <a:rPr lang="en-US" sz="2400" dirty="0" err="1"/>
              <a:t>ajută</a:t>
            </a:r>
            <a:r>
              <a:rPr lang="en-US" sz="2400" dirty="0"/>
              <a:t> la </a:t>
            </a:r>
            <a:r>
              <a:rPr lang="en-US" sz="2400" dirty="0" err="1"/>
              <a:t>furnizarea</a:t>
            </a:r>
            <a:r>
              <a:rPr lang="en-US" sz="2400" dirty="0"/>
              <a:t> de </a:t>
            </a:r>
            <a:r>
              <a:rPr lang="en-US" sz="2400" dirty="0" err="1"/>
              <a:t>informații</a:t>
            </a:r>
            <a:r>
              <a:rPr lang="en-US" sz="2400" dirty="0"/>
              <a:t> </a:t>
            </a:r>
            <a:r>
              <a:rPr lang="en-US" sz="2400" dirty="0" err="1"/>
              <a:t>suplimentare</a:t>
            </a:r>
            <a:r>
              <a:rPr lang="en-US" sz="2400" dirty="0"/>
              <a:t>, cum </a:t>
            </a:r>
            <a:r>
              <a:rPr lang="en-US" sz="2400" dirty="0" err="1"/>
              <a:t>ar</a:t>
            </a:r>
            <a:r>
              <a:rPr lang="en-US" sz="2400" dirty="0"/>
              <a:t> fi reguli, </a:t>
            </a:r>
            <a:r>
              <a:rPr lang="en-US" sz="2400" dirty="0" err="1"/>
              <a:t>rapoarte</a:t>
            </a:r>
            <a:r>
              <a:rPr lang="en-US" sz="2400" dirty="0"/>
              <a:t> de </a:t>
            </a:r>
            <a:r>
              <a:rPr lang="en-US" sz="2400" dirty="0" err="1"/>
              <a:t>performanță</a:t>
            </a:r>
            <a:r>
              <a:rPr lang="en-US" sz="2400" dirty="0"/>
              <a:t> </a:t>
            </a:r>
            <a:r>
              <a:rPr lang="en-US" sz="2400" dirty="0" err="1"/>
              <a:t>sau</a:t>
            </a:r>
            <a:r>
              <a:rPr lang="en-US" sz="2400" dirty="0"/>
              <a:t> </a:t>
            </a:r>
            <a:r>
              <a:rPr lang="en-US" sz="2400" dirty="0" err="1"/>
              <a:t>informații</a:t>
            </a:r>
            <a:r>
              <a:rPr lang="en-US" sz="2400" dirty="0"/>
              <a:t> </a:t>
            </a:r>
            <a:r>
              <a:rPr lang="en-US" sz="2400" dirty="0" err="1"/>
              <a:t>suplimentare</a:t>
            </a:r>
            <a:r>
              <a:rPr lang="en-US" sz="2400" dirty="0"/>
              <a:t>.‍</a:t>
            </a:r>
            <a:r>
              <a:rPr lang="en-US" sz="2400" dirty="0" err="1"/>
              <a:t>Activitățile</a:t>
            </a:r>
            <a:r>
              <a:rPr lang="en-US" sz="2400" dirty="0"/>
              <a:t> sunt de </a:t>
            </a:r>
            <a:r>
              <a:rPr lang="en-US" sz="2400" dirty="0" err="1"/>
              <a:t>obicei</a:t>
            </a:r>
            <a:r>
              <a:rPr lang="en-US" sz="2400" dirty="0"/>
              <a:t> </a:t>
            </a:r>
            <a:r>
              <a:rPr lang="en-US" sz="2400" dirty="0" err="1"/>
              <a:t>descrise</a:t>
            </a:r>
            <a:r>
              <a:rPr lang="en-US" sz="2400" dirty="0"/>
              <a:t> </a:t>
            </a:r>
            <a:r>
              <a:rPr lang="en-US" sz="2400" dirty="0" err="1"/>
              <a:t>folosind</a:t>
            </a:r>
            <a:r>
              <a:rPr lang="en-US" sz="2400" dirty="0"/>
              <a:t> </a:t>
            </a:r>
            <a:r>
              <a:rPr lang="en-US" sz="2400" dirty="0" err="1"/>
              <a:t>diferite</a:t>
            </a:r>
            <a:r>
              <a:rPr lang="en-US" sz="2400" dirty="0"/>
              <a:t> </a:t>
            </a:r>
            <a:r>
              <a:rPr lang="en-US" sz="2400" dirty="0" err="1"/>
              <a:t>tipuri</a:t>
            </a:r>
            <a:r>
              <a:rPr lang="en-US" sz="2400" dirty="0"/>
              <a:t> de </a:t>
            </a:r>
            <a:r>
              <a:rPr lang="en-US" sz="2400" dirty="0" err="1"/>
              <a:t>diagrame</a:t>
            </a:r>
            <a:r>
              <a:rPr lang="en-US" sz="2400" dirty="0"/>
              <a:t>, </a:t>
            </a:r>
            <a:r>
              <a:rPr lang="en-US" sz="2400" dirty="0" err="1"/>
              <a:t>inclusiv</a:t>
            </a:r>
            <a:r>
              <a:rPr lang="en-US" sz="2400" dirty="0"/>
              <a:t>: </a:t>
            </a:r>
            <a:r>
              <a:rPr lang="en-US" sz="2400" dirty="0" err="1"/>
              <a:t>Arbori</a:t>
            </a:r>
            <a:r>
              <a:rPr lang="en-US" sz="2400" dirty="0"/>
              <a:t> de </a:t>
            </a:r>
            <a:r>
              <a:rPr lang="en-US" sz="2400" dirty="0" err="1"/>
              <a:t>noduri</a:t>
            </a:r>
            <a:r>
              <a:rPr lang="en-US" sz="2400" dirty="0"/>
              <a:t>: </a:t>
            </a:r>
            <a:r>
              <a:rPr lang="en-US" sz="2400" dirty="0" err="1"/>
              <a:t>Afișează</a:t>
            </a:r>
            <a:r>
              <a:rPr lang="en-US" sz="2400" dirty="0"/>
              <a:t> </a:t>
            </a:r>
            <a:r>
              <a:rPr lang="en-US" sz="2400" dirty="0" err="1"/>
              <a:t>sarcinile</a:t>
            </a:r>
            <a:r>
              <a:rPr lang="en-US" sz="2400" dirty="0"/>
              <a:t> </a:t>
            </a:r>
            <a:r>
              <a:rPr lang="en-US" sz="2400" dirty="0" err="1"/>
              <a:t>într</a:t>
            </a:r>
            <a:r>
              <a:rPr lang="en-US" sz="2400" dirty="0"/>
              <a:t>-un format </a:t>
            </a:r>
            <a:r>
              <a:rPr lang="en-US" sz="2400" dirty="0" err="1"/>
              <a:t>ierarhic</a:t>
            </a:r>
            <a:r>
              <a:rPr lang="en-US" sz="2400" dirty="0"/>
              <a:t> </a:t>
            </a:r>
            <a:endParaRPr lang="ro-RO" sz="2400" dirty="0"/>
          </a:p>
          <a:p>
            <a:pPr>
              <a:buFont typeface="Wingdings" panose="05000000000000000000" pitchFamily="2" charset="2"/>
              <a:buChar char="ü"/>
            </a:pPr>
            <a:r>
              <a:rPr lang="en-US" sz="2400" b="1" i="1" dirty="0" err="1">
                <a:solidFill>
                  <a:schemeClr val="accent2">
                    <a:lumMod val="50000"/>
                  </a:schemeClr>
                </a:solidFill>
              </a:rPr>
              <a:t>Diagrame</a:t>
            </a:r>
            <a:r>
              <a:rPr lang="en-US" sz="2400" b="1" i="1" dirty="0">
                <a:solidFill>
                  <a:schemeClr val="accent2">
                    <a:lumMod val="50000"/>
                  </a:schemeClr>
                </a:solidFill>
              </a:rPr>
              <a:t> de </a:t>
            </a:r>
            <a:r>
              <a:rPr lang="en-US" sz="2400" b="1" i="1" dirty="0" err="1">
                <a:solidFill>
                  <a:schemeClr val="accent2">
                    <a:lumMod val="50000"/>
                  </a:schemeClr>
                </a:solidFill>
              </a:rPr>
              <a:t>de</a:t>
            </a:r>
            <a:r>
              <a:rPr lang="ro-RO" sz="2400" b="1" i="1" dirty="0">
                <a:solidFill>
                  <a:schemeClr val="accent2">
                    <a:lumMod val="50000"/>
                  </a:schemeClr>
                </a:solidFill>
              </a:rPr>
              <a:t>compoziție</a:t>
            </a:r>
            <a:r>
              <a:rPr lang="en-US" sz="2400" b="1" i="1" dirty="0">
                <a:solidFill>
                  <a:schemeClr val="accent2">
                    <a:lumMod val="50000"/>
                  </a:schemeClr>
                </a:solidFill>
              </a:rPr>
              <a:t>: </a:t>
            </a:r>
            <a:r>
              <a:rPr lang="en-US" sz="2400" dirty="0" err="1"/>
              <a:t>Prezintă</a:t>
            </a:r>
            <a:r>
              <a:rPr lang="en-US" sz="2400" dirty="0"/>
              <a:t> </a:t>
            </a:r>
            <a:r>
              <a:rPr lang="en-US" sz="2400" dirty="0" err="1"/>
              <a:t>activități</a:t>
            </a:r>
            <a:r>
              <a:rPr lang="en-US" sz="2400" dirty="0"/>
              <a:t> </a:t>
            </a:r>
            <a:r>
              <a:rPr lang="ro-RO" sz="2400" dirty="0"/>
              <a:t>pe nivele </a:t>
            </a:r>
            <a:r>
              <a:rPr lang="en-US" sz="2400" dirty="0" err="1"/>
              <a:t>și</a:t>
            </a:r>
            <a:r>
              <a:rPr lang="en-US" sz="2400" dirty="0"/>
              <a:t> </a:t>
            </a:r>
            <a:r>
              <a:rPr lang="en-US" sz="2400" dirty="0" err="1"/>
              <a:t>relația</a:t>
            </a:r>
            <a:r>
              <a:rPr lang="en-US" sz="2400" dirty="0"/>
              <a:t> </a:t>
            </a:r>
            <a:r>
              <a:rPr lang="en-US" sz="2400" dirty="0" err="1"/>
              <a:t>dintre</a:t>
            </a:r>
            <a:r>
              <a:rPr lang="en-US" sz="2400" dirty="0"/>
              <a:t> </a:t>
            </a:r>
            <a:r>
              <a:rPr lang="en-US" sz="2400" dirty="0" err="1"/>
              <a:t>intrări</a:t>
            </a:r>
            <a:r>
              <a:rPr lang="en-US" sz="2400" dirty="0"/>
              <a:t>, </a:t>
            </a:r>
            <a:r>
              <a:rPr lang="en-US" sz="2400" dirty="0" err="1"/>
              <a:t>ieșiri</a:t>
            </a:r>
            <a:r>
              <a:rPr lang="en-US" sz="2400" dirty="0"/>
              <a:t>, </a:t>
            </a:r>
            <a:r>
              <a:rPr lang="en-US" sz="2400" dirty="0" err="1"/>
              <a:t>controale</a:t>
            </a:r>
            <a:r>
              <a:rPr lang="en-US" sz="2400" dirty="0"/>
              <a:t> </a:t>
            </a:r>
            <a:r>
              <a:rPr lang="en-US" sz="2400" dirty="0" err="1"/>
              <a:t>și</a:t>
            </a:r>
            <a:r>
              <a:rPr lang="en-US" sz="2400" dirty="0"/>
              <a:t> </a:t>
            </a:r>
            <a:r>
              <a:rPr lang="en-US" sz="2400" dirty="0" err="1"/>
              <a:t>elemente</a:t>
            </a:r>
            <a:r>
              <a:rPr lang="en-US" sz="2400" dirty="0"/>
              <a:t> de </a:t>
            </a:r>
            <a:r>
              <a:rPr lang="en-US" sz="2400" dirty="0" err="1"/>
              <a:t>activare</a:t>
            </a:r>
            <a:r>
              <a:rPr lang="en-US" sz="2400" dirty="0"/>
              <a:t> </a:t>
            </a:r>
            <a:endParaRPr lang="ro-RO" sz="2400" dirty="0"/>
          </a:p>
          <a:p>
            <a:pPr>
              <a:buFont typeface="Wingdings" panose="05000000000000000000" pitchFamily="2" charset="2"/>
              <a:buChar char="ü"/>
            </a:pPr>
            <a:r>
              <a:rPr lang="en-US" sz="2400" b="1" i="1" dirty="0" err="1">
                <a:solidFill>
                  <a:schemeClr val="accent2">
                    <a:lumMod val="50000"/>
                  </a:schemeClr>
                </a:solidFill>
              </a:rPr>
              <a:t>Diagrame</a:t>
            </a:r>
            <a:r>
              <a:rPr lang="en-US" sz="2400" b="1" i="1" dirty="0">
                <a:solidFill>
                  <a:schemeClr val="accent2">
                    <a:lumMod val="50000"/>
                  </a:schemeClr>
                </a:solidFill>
              </a:rPr>
              <a:t> de context</a:t>
            </a:r>
            <a:r>
              <a:rPr lang="en-US" sz="2400" dirty="0"/>
              <a:t>: </a:t>
            </a:r>
            <a:r>
              <a:rPr lang="en-US" sz="2400" dirty="0" err="1"/>
              <a:t>Afișați</a:t>
            </a:r>
            <a:r>
              <a:rPr lang="en-US" sz="2400" dirty="0"/>
              <a:t> </a:t>
            </a:r>
            <a:r>
              <a:rPr lang="en-US" sz="2400" dirty="0" err="1"/>
              <a:t>activități</a:t>
            </a:r>
            <a:r>
              <a:rPr lang="en-US" sz="2400" dirty="0"/>
              <a:t> cu </a:t>
            </a:r>
            <a:r>
              <a:rPr lang="en-US" sz="2400" dirty="0" err="1"/>
              <a:t>intrări</a:t>
            </a:r>
            <a:r>
              <a:rPr lang="en-US" sz="2400" dirty="0"/>
              <a:t>, </a:t>
            </a:r>
            <a:r>
              <a:rPr lang="en-US" sz="2400" dirty="0" err="1"/>
              <a:t>ieșiri</a:t>
            </a:r>
            <a:r>
              <a:rPr lang="en-US" sz="2400" dirty="0"/>
              <a:t>, </a:t>
            </a:r>
            <a:r>
              <a:rPr lang="en-US" sz="2400" dirty="0" err="1"/>
              <a:t>controale</a:t>
            </a:r>
            <a:r>
              <a:rPr lang="en-US" sz="2400" dirty="0"/>
              <a:t> </a:t>
            </a:r>
            <a:r>
              <a:rPr lang="en-US" sz="2400" dirty="0" err="1"/>
              <a:t>și</a:t>
            </a:r>
            <a:r>
              <a:rPr lang="en-US" sz="2400" dirty="0"/>
              <a:t> </a:t>
            </a:r>
            <a:r>
              <a:rPr lang="en-US" sz="2400" dirty="0" err="1"/>
              <a:t>elemente</a:t>
            </a:r>
            <a:r>
              <a:rPr lang="en-US" sz="2400" dirty="0"/>
              <a:t> de </a:t>
            </a:r>
            <a:r>
              <a:rPr lang="en-US" sz="2400" dirty="0" err="1"/>
              <a:t>activare</a:t>
            </a:r>
            <a:endParaRPr lang="en-US" sz="2400" dirty="0"/>
          </a:p>
        </p:txBody>
      </p:sp>
      <p:sp>
        <p:nvSpPr>
          <p:cNvPr id="2" name="Footer Placeholder 1">
            <a:extLst>
              <a:ext uri="{FF2B5EF4-FFF2-40B4-BE49-F238E27FC236}">
                <a16:creationId xmlns:a16="http://schemas.microsoft.com/office/drawing/2014/main" id="{7555FE92-FA8F-FAA2-E5CD-EE013414A3AC}"/>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344026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AB6455-64D8-8D57-BCB5-934D5FCC5B84}"/>
              </a:ext>
            </a:extLst>
          </p:cNvPr>
          <p:cNvSpPr>
            <a:spLocks noGrp="1"/>
          </p:cNvSpPr>
          <p:nvPr>
            <p:ph idx="1"/>
          </p:nvPr>
        </p:nvSpPr>
        <p:spPr>
          <a:xfrm>
            <a:off x="284672" y="353683"/>
            <a:ext cx="11404120" cy="5823280"/>
          </a:xfrm>
        </p:spPr>
        <p:txBody>
          <a:bodyPr>
            <a:normAutofit/>
          </a:bodyPr>
          <a:lstStyle/>
          <a:p>
            <a:r>
              <a:rPr lang="en-US" sz="3600" b="1" i="1" dirty="0" err="1">
                <a:solidFill>
                  <a:srgbClr val="0070C0"/>
                </a:solidFill>
              </a:rPr>
              <a:t>Proces</a:t>
            </a:r>
            <a:r>
              <a:rPr lang="en-US" sz="3600" b="1" i="1" dirty="0">
                <a:solidFill>
                  <a:srgbClr val="0070C0"/>
                </a:solidFill>
              </a:rPr>
              <a:t> de </a:t>
            </a:r>
            <a:r>
              <a:rPr lang="en-US" sz="3600" b="1" i="1" dirty="0" err="1">
                <a:solidFill>
                  <a:srgbClr val="0070C0"/>
                </a:solidFill>
              </a:rPr>
              <a:t>afaceri</a:t>
            </a:r>
            <a:r>
              <a:rPr lang="en-US" sz="3600" b="1" i="1" dirty="0">
                <a:solidFill>
                  <a:srgbClr val="0070C0"/>
                </a:solidFill>
              </a:rPr>
              <a:t> </a:t>
            </a:r>
            <a:r>
              <a:rPr lang="en-US" sz="3600" i="1" dirty="0"/>
              <a:t>vs</a:t>
            </a:r>
            <a:r>
              <a:rPr lang="en-US" sz="3600" b="1" i="1" dirty="0">
                <a:solidFill>
                  <a:srgbClr val="0070C0"/>
                </a:solidFill>
              </a:rPr>
              <a:t>. </a:t>
            </a:r>
            <a:r>
              <a:rPr lang="en-US" sz="3600" b="1" i="1" dirty="0" err="1">
                <a:solidFill>
                  <a:srgbClr val="FF0000"/>
                </a:solidFill>
              </a:rPr>
              <a:t>procedură</a:t>
            </a:r>
            <a:r>
              <a:rPr lang="en-US" sz="3600" b="1" i="1" dirty="0">
                <a:solidFill>
                  <a:srgbClr val="FF0000"/>
                </a:solidFill>
              </a:rPr>
              <a:t> de </a:t>
            </a:r>
            <a:r>
              <a:rPr lang="en-US" sz="3600" b="1" i="1" dirty="0" err="1">
                <a:solidFill>
                  <a:srgbClr val="FF0000"/>
                </a:solidFill>
              </a:rPr>
              <a:t>afaceri</a:t>
            </a:r>
            <a:r>
              <a:rPr lang="en-US" sz="3600" b="1" i="1" dirty="0">
                <a:solidFill>
                  <a:srgbClr val="FF0000"/>
                </a:solidFill>
              </a:rPr>
              <a:t> </a:t>
            </a:r>
            <a:r>
              <a:rPr lang="en-US" sz="3600" i="1" dirty="0"/>
              <a:t>vs</a:t>
            </a:r>
            <a:r>
              <a:rPr lang="en-US" sz="3600" b="1" i="1" dirty="0">
                <a:solidFill>
                  <a:srgbClr val="0070C0"/>
                </a:solidFill>
              </a:rPr>
              <a:t>. </a:t>
            </a:r>
            <a:r>
              <a:rPr lang="en-US" sz="3600" b="1" i="1" dirty="0" err="1">
                <a:solidFill>
                  <a:srgbClr val="7030A0"/>
                </a:solidFill>
              </a:rPr>
              <a:t>funcţie</a:t>
            </a:r>
            <a:r>
              <a:rPr lang="en-US" sz="3600" b="1" i="1" dirty="0">
                <a:solidFill>
                  <a:srgbClr val="7030A0"/>
                </a:solidFill>
              </a:rPr>
              <a:t> de </a:t>
            </a:r>
            <a:r>
              <a:rPr lang="en-US" sz="3600" b="1" i="1" dirty="0" err="1">
                <a:solidFill>
                  <a:srgbClr val="7030A0"/>
                </a:solidFill>
              </a:rPr>
              <a:t>afaceri</a:t>
            </a:r>
            <a:endParaRPr lang="ro-RO" sz="3600" b="1" i="1" dirty="0">
              <a:solidFill>
                <a:srgbClr val="7030A0"/>
              </a:solidFill>
            </a:endParaRPr>
          </a:p>
          <a:p>
            <a:r>
              <a:rPr lang="en-US" sz="3200" b="1" dirty="0" err="1">
                <a:solidFill>
                  <a:srgbClr val="00B050"/>
                </a:solidFill>
              </a:rPr>
              <a:t>Pentru</a:t>
            </a:r>
            <a:r>
              <a:rPr lang="ro-RO" sz="3200" b="1" dirty="0">
                <a:solidFill>
                  <a:srgbClr val="00B050"/>
                </a:solidFill>
              </a:rPr>
              <a:t> </a:t>
            </a:r>
            <a:r>
              <a:rPr lang="en-US" sz="3200" b="1" dirty="0">
                <a:solidFill>
                  <a:srgbClr val="00B050"/>
                </a:solidFill>
              </a:rPr>
              <a:t> a </a:t>
            </a:r>
            <a:r>
              <a:rPr lang="en-US" sz="3200" b="1" dirty="0" err="1">
                <a:solidFill>
                  <a:srgbClr val="00B050"/>
                </a:solidFill>
              </a:rPr>
              <a:t>descrie</a:t>
            </a:r>
            <a:r>
              <a:rPr lang="en-US" sz="3200" b="1" dirty="0">
                <a:solidFill>
                  <a:srgbClr val="00B050"/>
                </a:solidFill>
              </a:rPr>
              <a:t> </a:t>
            </a:r>
            <a:r>
              <a:rPr lang="en-US" sz="3200" b="1" dirty="0" err="1">
                <a:solidFill>
                  <a:srgbClr val="00B050"/>
                </a:solidFill>
              </a:rPr>
              <a:t>arta</a:t>
            </a:r>
            <a:r>
              <a:rPr lang="en-US" sz="3200" b="1" dirty="0">
                <a:solidFill>
                  <a:srgbClr val="00B050"/>
                </a:solidFill>
              </a:rPr>
              <a:t> </a:t>
            </a:r>
            <a:r>
              <a:rPr lang="en-US" sz="3200" b="1" dirty="0" err="1">
                <a:solidFill>
                  <a:srgbClr val="00B050"/>
                </a:solidFill>
              </a:rPr>
              <a:t>și</a:t>
            </a:r>
            <a:r>
              <a:rPr lang="en-US" sz="3200" b="1" dirty="0">
                <a:solidFill>
                  <a:srgbClr val="00B050"/>
                </a:solidFill>
              </a:rPr>
              <a:t> </a:t>
            </a:r>
            <a:r>
              <a:rPr lang="en-US" sz="3200" b="1" dirty="0" err="1">
                <a:solidFill>
                  <a:srgbClr val="00B050"/>
                </a:solidFill>
              </a:rPr>
              <a:t>știința</a:t>
            </a:r>
            <a:r>
              <a:rPr lang="en-US" sz="3200" b="1" dirty="0">
                <a:solidFill>
                  <a:srgbClr val="00B050"/>
                </a:solidFill>
              </a:rPr>
              <a:t> </a:t>
            </a:r>
            <a:r>
              <a:rPr lang="en-US" sz="3200" b="1" dirty="0" err="1">
                <a:solidFill>
                  <a:srgbClr val="00B050"/>
                </a:solidFill>
              </a:rPr>
              <a:t>conducerii</a:t>
            </a:r>
            <a:r>
              <a:rPr lang="en-US" sz="3200" b="1" dirty="0">
                <a:solidFill>
                  <a:srgbClr val="00B050"/>
                </a:solidFill>
              </a:rPr>
              <a:t> </a:t>
            </a:r>
            <a:r>
              <a:rPr lang="en-US" sz="3200" b="1" dirty="0" err="1">
                <a:solidFill>
                  <a:srgbClr val="00B050"/>
                </a:solidFill>
              </a:rPr>
              <a:t>unei</a:t>
            </a:r>
            <a:r>
              <a:rPr lang="en-US" sz="3200" b="1" dirty="0">
                <a:solidFill>
                  <a:srgbClr val="00B050"/>
                </a:solidFill>
              </a:rPr>
              <a:t> </a:t>
            </a:r>
            <a:r>
              <a:rPr lang="en-US" sz="3200" b="1" dirty="0" err="1">
                <a:solidFill>
                  <a:srgbClr val="00B050"/>
                </a:solidFill>
              </a:rPr>
              <a:t>afaceri</a:t>
            </a:r>
            <a:r>
              <a:rPr lang="en-US" sz="3200" b="1" dirty="0">
                <a:solidFill>
                  <a:srgbClr val="00B050"/>
                </a:solidFill>
              </a:rPr>
              <a:t>, </a:t>
            </a:r>
            <a:r>
              <a:rPr lang="ro-RO" sz="3200" b="1" dirty="0">
                <a:solidFill>
                  <a:srgbClr val="00B050"/>
                </a:solidFill>
              </a:rPr>
              <a:t>e</a:t>
            </a:r>
            <a:r>
              <a:rPr lang="en-US" sz="3200" b="1" dirty="0" err="1">
                <a:solidFill>
                  <a:srgbClr val="00B050"/>
                </a:solidFill>
              </a:rPr>
              <a:t>xistă</a:t>
            </a:r>
            <a:r>
              <a:rPr lang="en-US" sz="3200" b="1" dirty="0">
                <a:solidFill>
                  <a:srgbClr val="00B050"/>
                </a:solidFill>
              </a:rPr>
              <a:t> </a:t>
            </a:r>
            <a:r>
              <a:rPr lang="ro-RO" sz="3200" b="1" dirty="0">
                <a:solidFill>
                  <a:srgbClr val="00B050"/>
                </a:solidFill>
              </a:rPr>
              <a:t>mai multe</a:t>
            </a:r>
            <a:r>
              <a:rPr lang="en-US" sz="3200" b="1" dirty="0">
                <a:solidFill>
                  <a:srgbClr val="00B050"/>
                </a:solidFill>
              </a:rPr>
              <a:t> </a:t>
            </a:r>
            <a:r>
              <a:rPr lang="en-US" sz="3200" b="1" dirty="0" err="1">
                <a:solidFill>
                  <a:srgbClr val="00B050"/>
                </a:solidFill>
              </a:rPr>
              <a:t>concepte</a:t>
            </a:r>
            <a:r>
              <a:rPr lang="en-US" sz="3200" b="1" dirty="0">
                <a:solidFill>
                  <a:srgbClr val="00B050"/>
                </a:solidFill>
              </a:rPr>
              <a:t> </a:t>
            </a:r>
            <a:r>
              <a:rPr lang="en-US" sz="3200" b="1" dirty="0" err="1">
                <a:solidFill>
                  <a:srgbClr val="00B050"/>
                </a:solidFill>
              </a:rPr>
              <a:t>și</a:t>
            </a:r>
            <a:r>
              <a:rPr lang="en-US" sz="3200" b="1" dirty="0">
                <a:solidFill>
                  <a:srgbClr val="00B050"/>
                </a:solidFill>
              </a:rPr>
              <a:t> </a:t>
            </a:r>
            <a:r>
              <a:rPr lang="en-US" sz="3200" b="1" dirty="0" err="1">
                <a:solidFill>
                  <a:srgbClr val="00B050"/>
                </a:solidFill>
              </a:rPr>
              <a:t>termeni</a:t>
            </a:r>
            <a:r>
              <a:rPr lang="en-US" sz="3200" b="1" dirty="0">
                <a:solidFill>
                  <a:srgbClr val="00B050"/>
                </a:solidFill>
              </a:rPr>
              <a:t> </a:t>
            </a:r>
            <a:r>
              <a:rPr lang="en-US" sz="3200" b="1" dirty="0" err="1">
                <a:solidFill>
                  <a:srgbClr val="00B050"/>
                </a:solidFill>
              </a:rPr>
              <a:t>corespunzători</a:t>
            </a:r>
            <a:r>
              <a:rPr lang="ro-RO" sz="3200" b="1" dirty="0">
                <a:solidFill>
                  <a:srgbClr val="00B050"/>
                </a:solidFill>
              </a:rPr>
              <a:t>:</a:t>
            </a:r>
          </a:p>
          <a:p>
            <a:pPr>
              <a:buFont typeface="Wingdings" panose="05000000000000000000" pitchFamily="2" charset="2"/>
              <a:buChar char="ü"/>
            </a:pPr>
            <a:r>
              <a:rPr lang="en-US" sz="3200" b="1" dirty="0" err="1">
                <a:solidFill>
                  <a:schemeClr val="accent2">
                    <a:lumMod val="50000"/>
                  </a:schemeClr>
                </a:solidFill>
              </a:rPr>
              <a:t>Procesul</a:t>
            </a:r>
            <a:r>
              <a:rPr lang="ro-RO" sz="3200" b="1" dirty="0">
                <a:solidFill>
                  <a:schemeClr val="accent2">
                    <a:lumMod val="50000"/>
                  </a:schemeClr>
                </a:solidFill>
              </a:rPr>
              <a:t> </a:t>
            </a:r>
            <a:r>
              <a:rPr lang="en-US" sz="3200" b="1" dirty="0">
                <a:solidFill>
                  <a:schemeClr val="accent2">
                    <a:lumMod val="50000"/>
                  </a:schemeClr>
                </a:solidFill>
              </a:rPr>
              <a:t> de </a:t>
            </a:r>
            <a:r>
              <a:rPr lang="en-US" sz="3200" b="1" dirty="0" err="1">
                <a:solidFill>
                  <a:schemeClr val="accent2">
                    <a:lumMod val="50000"/>
                  </a:schemeClr>
                </a:solidFill>
              </a:rPr>
              <a:t>afaceri</a:t>
            </a:r>
            <a:r>
              <a:rPr lang="ro-RO" sz="3200" b="1" dirty="0">
                <a:solidFill>
                  <a:schemeClr val="accent2">
                    <a:lumMod val="50000"/>
                  </a:schemeClr>
                </a:solidFill>
              </a:rPr>
              <a:t>,</a:t>
            </a:r>
            <a:r>
              <a:rPr lang="en-US" sz="3200" b="1" dirty="0">
                <a:solidFill>
                  <a:schemeClr val="accent2">
                    <a:lumMod val="50000"/>
                  </a:schemeClr>
                </a:solidFill>
              </a:rPr>
              <a:t> </a:t>
            </a:r>
            <a:endParaRPr lang="ro-RO" sz="3200" b="1" dirty="0">
              <a:solidFill>
                <a:schemeClr val="accent2">
                  <a:lumMod val="50000"/>
                </a:schemeClr>
              </a:solidFill>
            </a:endParaRPr>
          </a:p>
          <a:p>
            <a:pPr>
              <a:buFont typeface="Wingdings" panose="05000000000000000000" pitchFamily="2" charset="2"/>
              <a:buChar char="ü"/>
            </a:pPr>
            <a:r>
              <a:rPr lang="en-US" sz="3200" b="1" dirty="0" err="1">
                <a:solidFill>
                  <a:schemeClr val="accent2">
                    <a:lumMod val="50000"/>
                  </a:schemeClr>
                </a:solidFill>
              </a:rPr>
              <a:t>Procedura</a:t>
            </a:r>
            <a:r>
              <a:rPr lang="en-US" sz="3200" b="1" dirty="0">
                <a:solidFill>
                  <a:schemeClr val="accent2">
                    <a:lumMod val="50000"/>
                  </a:schemeClr>
                </a:solidFill>
              </a:rPr>
              <a:t> de </a:t>
            </a:r>
            <a:r>
              <a:rPr lang="en-US" sz="3200" b="1" dirty="0" err="1">
                <a:solidFill>
                  <a:schemeClr val="accent2">
                    <a:lumMod val="50000"/>
                  </a:schemeClr>
                </a:solidFill>
              </a:rPr>
              <a:t>afaceri</a:t>
            </a:r>
            <a:r>
              <a:rPr lang="en-US" sz="3200" b="1" dirty="0">
                <a:solidFill>
                  <a:schemeClr val="accent2">
                    <a:lumMod val="50000"/>
                  </a:schemeClr>
                </a:solidFill>
              </a:rPr>
              <a:t> </a:t>
            </a:r>
            <a:r>
              <a:rPr lang="en-US" sz="3200" b="1" dirty="0" err="1"/>
              <a:t>și</a:t>
            </a:r>
            <a:r>
              <a:rPr lang="en-US" sz="3200" b="1" dirty="0">
                <a:solidFill>
                  <a:schemeClr val="accent2">
                    <a:lumMod val="50000"/>
                  </a:schemeClr>
                </a:solidFill>
              </a:rPr>
              <a:t> </a:t>
            </a:r>
            <a:endParaRPr lang="ro-RO" sz="3200" b="1" dirty="0">
              <a:solidFill>
                <a:schemeClr val="accent2">
                  <a:lumMod val="50000"/>
                </a:schemeClr>
              </a:solidFill>
            </a:endParaRPr>
          </a:p>
          <a:p>
            <a:pPr>
              <a:buFont typeface="Wingdings" panose="05000000000000000000" pitchFamily="2" charset="2"/>
              <a:buChar char="ü"/>
            </a:pPr>
            <a:r>
              <a:rPr lang="en-US" sz="3200" b="1" dirty="0" err="1">
                <a:solidFill>
                  <a:schemeClr val="accent2">
                    <a:lumMod val="50000"/>
                  </a:schemeClr>
                </a:solidFill>
              </a:rPr>
              <a:t>funcția</a:t>
            </a:r>
            <a:r>
              <a:rPr lang="en-US" sz="3200" b="1" dirty="0">
                <a:solidFill>
                  <a:schemeClr val="accent2">
                    <a:lumMod val="50000"/>
                  </a:schemeClr>
                </a:solidFill>
              </a:rPr>
              <a:t> de </a:t>
            </a:r>
            <a:r>
              <a:rPr lang="en-US" sz="3200" b="1" dirty="0" err="1">
                <a:solidFill>
                  <a:schemeClr val="accent2">
                    <a:lumMod val="50000"/>
                  </a:schemeClr>
                </a:solidFill>
              </a:rPr>
              <a:t>afaceri</a:t>
            </a:r>
            <a:r>
              <a:rPr lang="en-US" sz="3200" b="1" dirty="0">
                <a:solidFill>
                  <a:schemeClr val="accent2">
                    <a:lumMod val="50000"/>
                  </a:schemeClr>
                </a:solidFill>
              </a:rPr>
              <a:t> </a:t>
            </a:r>
            <a:endParaRPr lang="ro-RO" sz="3200" b="1" dirty="0">
              <a:solidFill>
                <a:schemeClr val="accent2">
                  <a:lumMod val="50000"/>
                </a:schemeClr>
              </a:solidFill>
            </a:endParaRPr>
          </a:p>
          <a:p>
            <a:pPr marL="0" indent="0">
              <a:buNone/>
            </a:pPr>
            <a:r>
              <a:rPr lang="en-US" sz="3200" dirty="0"/>
              <a:t>sunt </a:t>
            </a:r>
            <a:r>
              <a:rPr lang="en-US" sz="3200" dirty="0" err="1"/>
              <a:t>termeni</a:t>
            </a:r>
            <a:r>
              <a:rPr lang="ro-RO" sz="3200" dirty="0"/>
              <a:t>i</a:t>
            </a:r>
            <a:r>
              <a:rPr lang="en-US" sz="3200" dirty="0"/>
              <a:t> </a:t>
            </a:r>
            <a:r>
              <a:rPr lang="en-US" sz="3200" dirty="0" err="1"/>
              <a:t>folosiți</a:t>
            </a:r>
            <a:r>
              <a:rPr lang="en-US" sz="3200" dirty="0"/>
              <a:t> </a:t>
            </a:r>
            <a:r>
              <a:rPr lang="ro-RO" sz="3200" dirty="0"/>
              <a:t>pentru a </a:t>
            </a:r>
            <a:r>
              <a:rPr lang="en-US" sz="3200" dirty="0" err="1"/>
              <a:t>descrie</a:t>
            </a:r>
            <a:r>
              <a:rPr lang="en-US" sz="3200" dirty="0"/>
              <a:t> </a:t>
            </a:r>
            <a:r>
              <a:rPr lang="en-US" sz="3200" dirty="0" err="1"/>
              <a:t>arta</a:t>
            </a:r>
            <a:r>
              <a:rPr lang="en-US" sz="3200" dirty="0"/>
              <a:t> </a:t>
            </a:r>
            <a:r>
              <a:rPr lang="en-US" sz="3200" dirty="0" err="1"/>
              <a:t>și</a:t>
            </a:r>
            <a:r>
              <a:rPr lang="en-US" sz="3200" dirty="0"/>
              <a:t> </a:t>
            </a:r>
            <a:r>
              <a:rPr lang="en-US" sz="3200" dirty="0" err="1"/>
              <a:t>știința</a:t>
            </a:r>
            <a:r>
              <a:rPr lang="en-US" sz="3200" dirty="0"/>
              <a:t> </a:t>
            </a:r>
            <a:r>
              <a:rPr lang="en-US" sz="3200" dirty="0" err="1"/>
              <a:t>conducerii</a:t>
            </a:r>
            <a:r>
              <a:rPr lang="en-US" sz="3200" dirty="0"/>
              <a:t> </a:t>
            </a:r>
            <a:r>
              <a:rPr lang="en-US" sz="3200" dirty="0" err="1"/>
              <a:t>unei</a:t>
            </a:r>
            <a:r>
              <a:rPr lang="en-US" sz="3200" dirty="0"/>
              <a:t> </a:t>
            </a:r>
            <a:r>
              <a:rPr lang="en-US" sz="3200" dirty="0" err="1"/>
              <a:t>afaceri</a:t>
            </a:r>
            <a:r>
              <a:rPr lang="en-US" sz="3200" dirty="0"/>
              <a:t>.</a:t>
            </a:r>
            <a:endParaRPr lang="ro-RO" sz="3200" dirty="0"/>
          </a:p>
          <a:p>
            <a:pPr marL="0" indent="0">
              <a:buNone/>
            </a:pPr>
            <a:r>
              <a:rPr lang="en-US" sz="3200" b="1" i="1" dirty="0" err="1">
                <a:solidFill>
                  <a:srgbClr val="7030A0"/>
                </a:solidFill>
              </a:rPr>
              <a:t>Sună</a:t>
            </a:r>
            <a:r>
              <a:rPr lang="ro-RO" sz="3200" b="1" i="1" dirty="0">
                <a:solidFill>
                  <a:srgbClr val="7030A0"/>
                </a:solidFill>
              </a:rPr>
              <a:t> </a:t>
            </a:r>
            <a:r>
              <a:rPr lang="en-US" sz="3200" b="1" i="1" dirty="0">
                <a:solidFill>
                  <a:srgbClr val="7030A0"/>
                </a:solidFill>
              </a:rPr>
              <a:t> similar</a:t>
            </a:r>
            <a:r>
              <a:rPr lang="ro-RO" sz="3200" b="1" i="1" dirty="0">
                <a:solidFill>
                  <a:srgbClr val="7030A0"/>
                </a:solidFill>
              </a:rPr>
              <a:t> dar</a:t>
            </a:r>
            <a:r>
              <a:rPr lang="en-US" sz="3200" b="1" i="1" dirty="0">
                <a:solidFill>
                  <a:srgbClr val="7030A0"/>
                </a:solidFill>
              </a:rPr>
              <a:t>, </a:t>
            </a:r>
            <a:r>
              <a:rPr lang="en-US" sz="3200" b="1" i="1" dirty="0" err="1">
                <a:solidFill>
                  <a:srgbClr val="7030A0"/>
                </a:solidFill>
              </a:rPr>
              <a:t>fiecare</a:t>
            </a:r>
            <a:r>
              <a:rPr lang="en-US" sz="3200" b="1" i="1" dirty="0">
                <a:solidFill>
                  <a:srgbClr val="7030A0"/>
                </a:solidFill>
              </a:rPr>
              <a:t> </a:t>
            </a:r>
            <a:r>
              <a:rPr lang="en-US" sz="3200" b="1" i="1" dirty="0" err="1">
                <a:solidFill>
                  <a:srgbClr val="7030A0"/>
                </a:solidFill>
              </a:rPr>
              <a:t>descrie</a:t>
            </a:r>
            <a:r>
              <a:rPr lang="en-US" sz="3200" b="1" i="1" dirty="0">
                <a:solidFill>
                  <a:srgbClr val="7030A0"/>
                </a:solidFill>
              </a:rPr>
              <a:t> </a:t>
            </a:r>
            <a:r>
              <a:rPr lang="en-US" sz="3200" b="1" i="1" dirty="0" err="1">
                <a:solidFill>
                  <a:srgbClr val="7030A0"/>
                </a:solidFill>
              </a:rPr>
              <a:t>idei</a:t>
            </a:r>
            <a:r>
              <a:rPr lang="en-US" sz="3200" b="1" i="1" dirty="0">
                <a:solidFill>
                  <a:srgbClr val="7030A0"/>
                </a:solidFill>
              </a:rPr>
              <a:t> </a:t>
            </a:r>
            <a:r>
              <a:rPr lang="en-US" sz="3200" b="1" i="1" dirty="0" err="1">
                <a:solidFill>
                  <a:srgbClr val="7030A0"/>
                </a:solidFill>
              </a:rPr>
              <a:t>organizaționale</a:t>
            </a:r>
            <a:r>
              <a:rPr lang="en-US" sz="3200" b="1" i="1" dirty="0">
                <a:solidFill>
                  <a:srgbClr val="7030A0"/>
                </a:solidFill>
              </a:rPr>
              <a:t> </a:t>
            </a:r>
            <a:r>
              <a:rPr lang="en-US" sz="3200" b="1" i="1" dirty="0" err="1">
                <a:solidFill>
                  <a:srgbClr val="7030A0"/>
                </a:solidFill>
              </a:rPr>
              <a:t>diferite</a:t>
            </a:r>
            <a:r>
              <a:rPr lang="en-US" sz="3200" dirty="0"/>
              <a:t>, </a:t>
            </a:r>
          </a:p>
        </p:txBody>
      </p:sp>
      <p:sp>
        <p:nvSpPr>
          <p:cNvPr id="2" name="Footer Placeholder 1">
            <a:extLst>
              <a:ext uri="{FF2B5EF4-FFF2-40B4-BE49-F238E27FC236}">
                <a16:creationId xmlns:a16="http://schemas.microsoft.com/office/drawing/2014/main" id="{2EB87476-52DA-7815-550F-580459616E0A}"/>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1909343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0DA952-CACE-A637-8F2C-F5AD251CD2E0}"/>
              </a:ext>
            </a:extLst>
          </p:cNvPr>
          <p:cNvSpPr>
            <a:spLocks noGrp="1"/>
          </p:cNvSpPr>
          <p:nvPr>
            <p:ph idx="1"/>
          </p:nvPr>
        </p:nvSpPr>
        <p:spPr>
          <a:xfrm>
            <a:off x="339634" y="339634"/>
            <a:ext cx="11347270" cy="6165669"/>
          </a:xfrm>
        </p:spPr>
        <p:txBody>
          <a:bodyPr>
            <a:normAutofit fontScale="92500" lnSpcReduction="10000"/>
          </a:bodyPr>
          <a:lstStyle/>
          <a:p>
            <a:r>
              <a:rPr lang="ro-RO" b="1" i="1" dirty="0">
                <a:solidFill>
                  <a:srgbClr val="0070C0"/>
                </a:solidFill>
              </a:rPr>
              <a:t>Obiectivele </a:t>
            </a:r>
            <a:r>
              <a:rPr lang="en-US" b="1" i="1" dirty="0" err="1">
                <a:solidFill>
                  <a:srgbClr val="0070C0"/>
                </a:solidFill>
              </a:rPr>
              <a:t>unui</a:t>
            </a:r>
            <a:r>
              <a:rPr lang="en-US" b="1" i="1" dirty="0">
                <a:solidFill>
                  <a:srgbClr val="0070C0"/>
                </a:solidFill>
              </a:rPr>
              <a:t> model de </a:t>
            </a:r>
            <a:r>
              <a:rPr lang="en-US" b="1" i="1" dirty="0" err="1">
                <a:solidFill>
                  <a:srgbClr val="0070C0"/>
                </a:solidFill>
              </a:rPr>
              <a:t>proces</a:t>
            </a:r>
            <a:r>
              <a:rPr lang="en-US" b="1" i="1" dirty="0">
                <a:solidFill>
                  <a:srgbClr val="0070C0"/>
                </a:solidFill>
              </a:rPr>
              <a:t>?</a:t>
            </a:r>
            <a:endParaRPr lang="ro-RO" b="1" i="1" dirty="0">
              <a:solidFill>
                <a:srgbClr val="0070C0"/>
              </a:solidFill>
            </a:endParaRPr>
          </a:p>
          <a:p>
            <a:r>
              <a:rPr lang="en-US" b="1" i="1" dirty="0" err="1">
                <a:solidFill>
                  <a:srgbClr val="0070C0"/>
                </a:solidFill>
              </a:rPr>
              <a:t>După</a:t>
            </a:r>
            <a:r>
              <a:rPr lang="en-US" b="1" i="1" dirty="0">
                <a:solidFill>
                  <a:srgbClr val="0070C0"/>
                </a:solidFill>
              </a:rPr>
              <a:t> cum </a:t>
            </a:r>
            <a:r>
              <a:rPr lang="en-US" b="1" i="1" dirty="0" err="1">
                <a:solidFill>
                  <a:srgbClr val="0070C0"/>
                </a:solidFill>
              </a:rPr>
              <a:t>sa</a:t>
            </a:r>
            <a:r>
              <a:rPr lang="en-US" b="1" i="1" dirty="0">
                <a:solidFill>
                  <a:srgbClr val="0070C0"/>
                </a:solidFill>
              </a:rPr>
              <a:t> </a:t>
            </a:r>
            <a:r>
              <a:rPr lang="en-US" b="1" i="1" dirty="0" err="1">
                <a:solidFill>
                  <a:srgbClr val="0070C0"/>
                </a:solidFill>
              </a:rPr>
              <a:t>menționat</a:t>
            </a:r>
            <a:r>
              <a:rPr lang="en-US" b="1" i="1" dirty="0">
                <a:solidFill>
                  <a:srgbClr val="0070C0"/>
                </a:solidFill>
              </a:rPr>
              <a:t>, </a:t>
            </a:r>
            <a:r>
              <a:rPr lang="en-US" b="1" i="1" dirty="0" err="1">
                <a:solidFill>
                  <a:srgbClr val="0070C0"/>
                </a:solidFill>
              </a:rPr>
              <a:t>scopul</a:t>
            </a:r>
            <a:r>
              <a:rPr lang="en-US" b="1" i="1" dirty="0">
                <a:solidFill>
                  <a:srgbClr val="0070C0"/>
                </a:solidFill>
              </a:rPr>
              <a:t> final al </a:t>
            </a:r>
            <a:r>
              <a:rPr lang="en-US" b="1" i="1" dirty="0" err="1">
                <a:solidFill>
                  <a:srgbClr val="0070C0"/>
                </a:solidFill>
              </a:rPr>
              <a:t>unui</a:t>
            </a:r>
            <a:r>
              <a:rPr lang="en-US" b="1" i="1" dirty="0">
                <a:solidFill>
                  <a:srgbClr val="0070C0"/>
                </a:solidFill>
              </a:rPr>
              <a:t> model de </a:t>
            </a:r>
            <a:r>
              <a:rPr lang="en-US" b="1" i="1" dirty="0" err="1">
                <a:solidFill>
                  <a:srgbClr val="0070C0"/>
                </a:solidFill>
              </a:rPr>
              <a:t>proces</a:t>
            </a:r>
            <a:r>
              <a:rPr lang="en-US" b="1" i="1" dirty="0">
                <a:solidFill>
                  <a:srgbClr val="0070C0"/>
                </a:solidFill>
              </a:rPr>
              <a:t> </a:t>
            </a:r>
            <a:r>
              <a:rPr lang="en-US" b="1" i="1" dirty="0" err="1">
                <a:solidFill>
                  <a:srgbClr val="0070C0"/>
                </a:solidFill>
              </a:rPr>
              <a:t>este</a:t>
            </a:r>
            <a:r>
              <a:rPr lang="en-US" b="1" i="1" dirty="0">
                <a:solidFill>
                  <a:srgbClr val="0070C0"/>
                </a:solidFill>
              </a:rPr>
              <a:t> </a:t>
            </a:r>
            <a:r>
              <a:rPr lang="en-US" b="1" i="1" dirty="0" err="1">
                <a:solidFill>
                  <a:srgbClr val="0070C0"/>
                </a:solidFill>
              </a:rPr>
              <a:t>optimizarea</a:t>
            </a:r>
            <a:r>
              <a:rPr lang="en-US" b="1" i="1" dirty="0">
                <a:solidFill>
                  <a:srgbClr val="0070C0"/>
                </a:solidFill>
              </a:rPr>
              <a:t> </a:t>
            </a:r>
            <a:r>
              <a:rPr lang="en-US" b="1" i="1" dirty="0" err="1">
                <a:solidFill>
                  <a:srgbClr val="0070C0"/>
                </a:solidFill>
              </a:rPr>
              <a:t>unui</a:t>
            </a:r>
            <a:r>
              <a:rPr lang="en-US" b="1" i="1" dirty="0">
                <a:solidFill>
                  <a:srgbClr val="0070C0"/>
                </a:solidFill>
              </a:rPr>
              <a:t> </a:t>
            </a:r>
            <a:r>
              <a:rPr lang="en-US" b="1" i="1" dirty="0" err="1">
                <a:solidFill>
                  <a:srgbClr val="0070C0"/>
                </a:solidFill>
              </a:rPr>
              <a:t>proces</a:t>
            </a:r>
            <a:r>
              <a:rPr lang="en-US" dirty="0"/>
              <a:t>. </a:t>
            </a:r>
            <a:endParaRPr lang="ro-RO" dirty="0"/>
          </a:p>
          <a:p>
            <a:r>
              <a:rPr lang="ro-RO" dirty="0"/>
              <a:t>Dar</a:t>
            </a:r>
            <a:r>
              <a:rPr lang="en-US" dirty="0"/>
              <a:t>, </a:t>
            </a:r>
            <a:r>
              <a:rPr lang="en-US" dirty="0" err="1"/>
              <a:t>există</a:t>
            </a:r>
            <a:r>
              <a:rPr lang="en-US" dirty="0"/>
              <a:t> </a:t>
            </a:r>
            <a:r>
              <a:rPr lang="ro-RO" dirty="0"/>
              <a:t>obiective </a:t>
            </a:r>
            <a:r>
              <a:rPr lang="en-US" dirty="0"/>
              <a:t>care vin </a:t>
            </a:r>
            <a:r>
              <a:rPr lang="en-US" dirty="0" err="1"/>
              <a:t>împreună</a:t>
            </a:r>
            <a:r>
              <a:rPr lang="en-US" dirty="0"/>
              <a:t> cu </a:t>
            </a:r>
            <a:r>
              <a:rPr lang="en-US" b="1" i="1" dirty="0" err="1">
                <a:solidFill>
                  <a:srgbClr val="0070C0"/>
                </a:solidFill>
              </a:rPr>
              <a:t>optimizarea</a:t>
            </a:r>
            <a:r>
              <a:rPr lang="en-US" dirty="0"/>
              <a:t>.</a:t>
            </a:r>
            <a:r>
              <a:rPr lang="ro-RO" dirty="0"/>
              <a:t> </a:t>
            </a:r>
            <a:r>
              <a:rPr lang="en-US" dirty="0" err="1"/>
              <a:t>Acestea</a:t>
            </a:r>
            <a:r>
              <a:rPr lang="en-US" dirty="0"/>
              <a:t> </a:t>
            </a:r>
            <a:r>
              <a:rPr lang="en-US" dirty="0" err="1"/>
              <a:t>includ</a:t>
            </a:r>
            <a:r>
              <a:rPr lang="en-US" dirty="0"/>
              <a:t>: </a:t>
            </a:r>
            <a:endParaRPr lang="ro-RO" dirty="0"/>
          </a:p>
          <a:p>
            <a:pPr>
              <a:buFont typeface="Wingdings" panose="05000000000000000000" pitchFamily="2" charset="2"/>
              <a:buChar char="ü"/>
            </a:pPr>
            <a:r>
              <a:rPr lang="en-US" dirty="0"/>
              <a:t>O </a:t>
            </a:r>
            <a:r>
              <a:rPr lang="en-US" dirty="0" err="1"/>
              <a:t>înțelegere</a:t>
            </a:r>
            <a:r>
              <a:rPr lang="en-US" dirty="0"/>
              <a:t> </a:t>
            </a:r>
            <a:r>
              <a:rPr lang="en-US" dirty="0" err="1"/>
              <a:t>clară</a:t>
            </a:r>
            <a:r>
              <a:rPr lang="en-US" dirty="0"/>
              <a:t> a </a:t>
            </a:r>
            <a:r>
              <a:rPr lang="en-US" dirty="0" err="1"/>
              <a:t>modului</a:t>
            </a:r>
            <a:r>
              <a:rPr lang="en-US" dirty="0"/>
              <a:t> </a:t>
            </a:r>
            <a:r>
              <a:rPr lang="en-US" dirty="0" err="1"/>
              <a:t>în</a:t>
            </a:r>
            <a:r>
              <a:rPr lang="en-US" dirty="0"/>
              <a:t> care </a:t>
            </a:r>
            <a:r>
              <a:rPr lang="en-US" dirty="0" err="1"/>
              <a:t>funcționează</a:t>
            </a:r>
            <a:r>
              <a:rPr lang="en-US" dirty="0"/>
              <a:t> </a:t>
            </a:r>
            <a:r>
              <a:rPr lang="en-US" dirty="0" err="1"/>
              <a:t>procesele</a:t>
            </a:r>
            <a:r>
              <a:rPr lang="ro-RO" dirty="0"/>
              <a:t>,</a:t>
            </a:r>
            <a:r>
              <a:rPr lang="en-US" dirty="0"/>
              <a:t> </a:t>
            </a:r>
            <a:endParaRPr lang="ro-RO" dirty="0"/>
          </a:p>
          <a:p>
            <a:pPr>
              <a:buFont typeface="Wingdings" panose="05000000000000000000" pitchFamily="2" charset="2"/>
              <a:buChar char="ü"/>
            </a:pPr>
            <a:r>
              <a:rPr lang="ro-RO" dirty="0"/>
              <a:t>De a aplica</a:t>
            </a:r>
            <a:r>
              <a:rPr lang="en-US" dirty="0"/>
              <a:t> </a:t>
            </a:r>
            <a:r>
              <a:rPr lang="en-US" dirty="0" err="1"/>
              <a:t>consecvență</a:t>
            </a:r>
            <a:r>
              <a:rPr lang="en-US" dirty="0"/>
              <a:t> </a:t>
            </a:r>
            <a:r>
              <a:rPr lang="en-US" dirty="0" err="1"/>
              <a:t>și</a:t>
            </a:r>
            <a:r>
              <a:rPr lang="en-US" dirty="0"/>
              <a:t> o </a:t>
            </a:r>
            <a:r>
              <a:rPr lang="en-US" dirty="0" err="1"/>
              <a:t>modalitate</a:t>
            </a:r>
            <a:r>
              <a:rPr lang="en-US" dirty="0"/>
              <a:t> de a </a:t>
            </a:r>
            <a:r>
              <a:rPr lang="en-US" dirty="0" err="1"/>
              <a:t>standardiza</a:t>
            </a:r>
            <a:r>
              <a:rPr lang="en-US" dirty="0"/>
              <a:t> </a:t>
            </a:r>
            <a:r>
              <a:rPr lang="en-US" dirty="0" err="1"/>
              <a:t>și</a:t>
            </a:r>
            <a:r>
              <a:rPr lang="en-US" dirty="0"/>
              <a:t> </a:t>
            </a:r>
            <a:r>
              <a:rPr lang="en-US" dirty="0" err="1"/>
              <a:t>controla</a:t>
            </a:r>
            <a:r>
              <a:rPr lang="en-US" dirty="0"/>
              <a:t> </a:t>
            </a:r>
            <a:r>
              <a:rPr lang="en-US" dirty="0" err="1"/>
              <a:t>procesele</a:t>
            </a:r>
            <a:r>
              <a:rPr lang="ro-RO" dirty="0"/>
              <a:t>,</a:t>
            </a:r>
          </a:p>
          <a:p>
            <a:pPr>
              <a:buFont typeface="Wingdings" panose="05000000000000000000" pitchFamily="2" charset="2"/>
              <a:buChar char="ü"/>
            </a:pPr>
            <a:r>
              <a:rPr lang="en-US" dirty="0"/>
              <a:t> </a:t>
            </a:r>
            <a:r>
              <a:rPr lang="ro-RO" dirty="0"/>
              <a:t>De a </a:t>
            </a:r>
            <a:r>
              <a:rPr lang="en-US" dirty="0" err="1"/>
              <a:t>Stabili</a:t>
            </a:r>
            <a:r>
              <a:rPr lang="en-US" dirty="0"/>
              <a:t> </a:t>
            </a:r>
            <a:r>
              <a:rPr lang="en-US" dirty="0" err="1"/>
              <a:t>așteptări</a:t>
            </a:r>
            <a:r>
              <a:rPr lang="en-US" dirty="0"/>
              <a:t> </a:t>
            </a:r>
            <a:r>
              <a:rPr lang="en-US" dirty="0" err="1"/>
              <a:t>clare</a:t>
            </a:r>
            <a:r>
              <a:rPr lang="ro-RO" dirty="0"/>
              <a:t>,</a:t>
            </a:r>
            <a:r>
              <a:rPr lang="en-US" dirty="0"/>
              <a:t> </a:t>
            </a:r>
            <a:endParaRPr lang="ro-RO" dirty="0"/>
          </a:p>
          <a:p>
            <a:pPr>
              <a:buFont typeface="Wingdings" panose="05000000000000000000" pitchFamily="2" charset="2"/>
              <a:buChar char="ü"/>
            </a:pPr>
            <a:r>
              <a:rPr lang="ro-RO" dirty="0"/>
              <a:t>De a </a:t>
            </a:r>
            <a:r>
              <a:rPr lang="en-US" dirty="0"/>
              <a:t>Delimit</a:t>
            </a:r>
            <a:r>
              <a:rPr lang="ro-RO" dirty="0"/>
              <a:t>a</a:t>
            </a:r>
            <a:r>
              <a:rPr lang="en-US" dirty="0"/>
              <a:t> un </a:t>
            </a:r>
            <a:r>
              <a:rPr lang="en-US" dirty="0" err="1"/>
              <a:t>punct</a:t>
            </a:r>
            <a:r>
              <a:rPr lang="en-US" dirty="0"/>
              <a:t> de </a:t>
            </a:r>
            <a:r>
              <a:rPr lang="en-US" dirty="0" err="1"/>
              <a:t>început</a:t>
            </a:r>
            <a:r>
              <a:rPr lang="en-US" dirty="0"/>
              <a:t> </a:t>
            </a:r>
            <a:r>
              <a:rPr lang="en-US" dirty="0" err="1"/>
              <a:t>și</a:t>
            </a:r>
            <a:r>
              <a:rPr lang="en-US" dirty="0"/>
              <a:t> de final al </a:t>
            </a:r>
            <a:r>
              <a:rPr lang="en-US" dirty="0" err="1"/>
              <a:t>unui</a:t>
            </a:r>
            <a:r>
              <a:rPr lang="en-US" dirty="0"/>
              <a:t> </a:t>
            </a:r>
            <a:r>
              <a:rPr lang="en-US" dirty="0" err="1"/>
              <a:t>proces</a:t>
            </a:r>
            <a:r>
              <a:rPr lang="ro-RO" dirty="0"/>
              <a:t>,</a:t>
            </a:r>
            <a:r>
              <a:rPr lang="en-US" dirty="0"/>
              <a:t> </a:t>
            </a:r>
            <a:endParaRPr lang="ro-RO" dirty="0"/>
          </a:p>
          <a:p>
            <a:pPr marL="0" indent="0">
              <a:buNone/>
            </a:pPr>
            <a:r>
              <a:rPr lang="ro-RO" dirty="0"/>
              <a:t>- </a:t>
            </a:r>
            <a:r>
              <a:rPr lang="en-US" dirty="0" err="1"/>
              <a:t>Procesele</a:t>
            </a:r>
            <a:r>
              <a:rPr lang="en-US" dirty="0"/>
              <a:t> sunt </a:t>
            </a:r>
            <a:r>
              <a:rPr lang="en-US" dirty="0" err="1"/>
              <a:t>interconectate</a:t>
            </a:r>
            <a:r>
              <a:rPr lang="en-US" dirty="0"/>
              <a:t> cu </a:t>
            </a:r>
            <a:r>
              <a:rPr lang="en-US" dirty="0" err="1"/>
              <a:t>oamenii</a:t>
            </a:r>
            <a:r>
              <a:rPr lang="en-US" dirty="0"/>
              <a:t> </a:t>
            </a:r>
            <a:r>
              <a:rPr lang="en-US" dirty="0" err="1"/>
              <a:t>sau</a:t>
            </a:r>
            <a:r>
              <a:rPr lang="en-US" dirty="0"/>
              <a:t> </a:t>
            </a:r>
            <a:r>
              <a:rPr lang="en-US" dirty="0" err="1"/>
              <a:t>sistemele</a:t>
            </a:r>
            <a:r>
              <a:rPr lang="en-US" dirty="0"/>
              <a:t> care le </a:t>
            </a:r>
            <a:r>
              <a:rPr lang="en-US" dirty="0" err="1"/>
              <a:t>realizează</a:t>
            </a:r>
            <a:r>
              <a:rPr lang="en-US" dirty="0"/>
              <a:t>, </a:t>
            </a:r>
            <a:r>
              <a:rPr lang="ro-RO" dirty="0"/>
              <a:t>sunt dependente de: </a:t>
            </a:r>
            <a:r>
              <a:rPr lang="en-US" dirty="0"/>
              <a:t>date, </a:t>
            </a:r>
            <a:r>
              <a:rPr lang="en-US" dirty="0" err="1"/>
              <a:t>informații</a:t>
            </a:r>
            <a:r>
              <a:rPr lang="en-US" dirty="0"/>
              <a:t>, </a:t>
            </a:r>
            <a:r>
              <a:rPr lang="en-US" dirty="0" err="1"/>
              <a:t>schimbări</a:t>
            </a:r>
            <a:r>
              <a:rPr lang="en-US" dirty="0"/>
              <a:t> ale </a:t>
            </a:r>
            <a:r>
              <a:rPr lang="en-US" dirty="0" err="1"/>
              <a:t>pieței</a:t>
            </a:r>
            <a:r>
              <a:rPr lang="en-US" dirty="0"/>
              <a:t> </a:t>
            </a:r>
            <a:r>
              <a:rPr lang="en-US" dirty="0" err="1"/>
              <a:t>și</a:t>
            </a:r>
            <a:r>
              <a:rPr lang="en-US" dirty="0"/>
              <a:t> al</a:t>
            </a:r>
            <a:r>
              <a:rPr lang="ro-RO" dirty="0"/>
              <a:t>ți factori</a:t>
            </a:r>
            <a:r>
              <a:rPr lang="en-US" dirty="0"/>
              <a:t>. </a:t>
            </a:r>
            <a:endParaRPr lang="ro-RO" dirty="0"/>
          </a:p>
          <a:p>
            <a:r>
              <a:rPr lang="en-US" b="1" i="1" dirty="0">
                <a:solidFill>
                  <a:schemeClr val="accent2">
                    <a:lumMod val="50000"/>
                  </a:schemeClr>
                </a:solidFill>
              </a:rPr>
              <a:t>Cu model</a:t>
            </a:r>
            <a:r>
              <a:rPr lang="ro-RO" b="1" i="1" dirty="0">
                <a:solidFill>
                  <a:schemeClr val="accent2">
                    <a:lumMod val="50000"/>
                  </a:schemeClr>
                </a:solidFill>
              </a:rPr>
              <a:t>ul</a:t>
            </a:r>
            <a:r>
              <a:rPr lang="en-US" b="1" i="1" dirty="0">
                <a:solidFill>
                  <a:schemeClr val="accent2">
                    <a:lumMod val="50000"/>
                  </a:schemeClr>
                </a:solidFill>
              </a:rPr>
              <a:t> de </a:t>
            </a:r>
            <a:r>
              <a:rPr lang="en-US" b="1" i="1" dirty="0" err="1">
                <a:solidFill>
                  <a:schemeClr val="accent2">
                    <a:lumMod val="50000"/>
                  </a:schemeClr>
                </a:solidFill>
              </a:rPr>
              <a:t>proces</a:t>
            </a:r>
            <a:r>
              <a:rPr lang="en-US" b="1" i="1" dirty="0">
                <a:solidFill>
                  <a:schemeClr val="accent2">
                    <a:lumMod val="50000"/>
                  </a:schemeClr>
                </a:solidFill>
              </a:rPr>
              <a:t>, </a:t>
            </a:r>
            <a:r>
              <a:rPr lang="en-US" b="1" i="1" dirty="0" err="1">
                <a:solidFill>
                  <a:schemeClr val="accent2">
                    <a:lumMod val="50000"/>
                  </a:schemeClr>
                </a:solidFill>
              </a:rPr>
              <a:t>liderii</a:t>
            </a:r>
            <a:r>
              <a:rPr lang="en-US" b="1" i="1" dirty="0">
                <a:solidFill>
                  <a:schemeClr val="accent2">
                    <a:lumMod val="50000"/>
                  </a:schemeClr>
                </a:solidFill>
              </a:rPr>
              <a:t> </a:t>
            </a:r>
            <a:r>
              <a:rPr lang="en-US" b="1" i="1" dirty="0" err="1">
                <a:solidFill>
                  <a:schemeClr val="accent2">
                    <a:lumMod val="50000"/>
                  </a:schemeClr>
                </a:solidFill>
              </a:rPr>
              <a:t>și</a:t>
            </a:r>
            <a:r>
              <a:rPr lang="en-US" b="1" i="1" dirty="0">
                <a:solidFill>
                  <a:schemeClr val="accent2">
                    <a:lumMod val="50000"/>
                  </a:schemeClr>
                </a:solidFill>
              </a:rPr>
              <a:t> </a:t>
            </a:r>
            <a:r>
              <a:rPr lang="en-US" b="1" i="1" dirty="0" err="1">
                <a:solidFill>
                  <a:schemeClr val="accent2">
                    <a:lumMod val="50000"/>
                  </a:schemeClr>
                </a:solidFill>
              </a:rPr>
              <a:t>părțile</a:t>
            </a:r>
            <a:r>
              <a:rPr lang="en-US" b="1" i="1" dirty="0">
                <a:solidFill>
                  <a:schemeClr val="accent2">
                    <a:lumMod val="50000"/>
                  </a:schemeClr>
                </a:solidFill>
              </a:rPr>
              <a:t> </a:t>
            </a:r>
            <a:r>
              <a:rPr lang="en-US" b="1" i="1" dirty="0" err="1">
                <a:solidFill>
                  <a:schemeClr val="accent2">
                    <a:lumMod val="50000"/>
                  </a:schemeClr>
                </a:solidFill>
              </a:rPr>
              <a:t>interesate</a:t>
            </a:r>
            <a:r>
              <a:rPr lang="en-US" b="1" i="1" dirty="0">
                <a:solidFill>
                  <a:schemeClr val="accent2">
                    <a:lumMod val="50000"/>
                  </a:schemeClr>
                </a:solidFill>
              </a:rPr>
              <a:t> pot </a:t>
            </a:r>
            <a:r>
              <a:rPr lang="ro-RO" b="1" i="1" dirty="0">
                <a:solidFill>
                  <a:schemeClr val="accent2">
                    <a:lumMod val="50000"/>
                  </a:schemeClr>
                </a:solidFill>
              </a:rPr>
              <a:t>avea</a:t>
            </a:r>
            <a:r>
              <a:rPr lang="en-US" b="1" i="1" dirty="0">
                <a:solidFill>
                  <a:schemeClr val="accent2">
                    <a:lumMod val="50000"/>
                  </a:schemeClr>
                </a:solidFill>
              </a:rPr>
              <a:t> o </a:t>
            </a:r>
            <a:r>
              <a:rPr lang="en-US" b="1" i="1" dirty="0" err="1">
                <a:solidFill>
                  <a:schemeClr val="accent2">
                    <a:lumMod val="50000"/>
                  </a:schemeClr>
                </a:solidFill>
              </a:rPr>
              <a:t>privire</a:t>
            </a:r>
            <a:r>
              <a:rPr lang="en-US" b="1" i="1" dirty="0">
                <a:solidFill>
                  <a:schemeClr val="accent2">
                    <a:lumMod val="50000"/>
                  </a:schemeClr>
                </a:solidFill>
              </a:rPr>
              <a:t> </a:t>
            </a:r>
            <a:r>
              <a:rPr lang="en-US" b="1" i="1" dirty="0" err="1">
                <a:solidFill>
                  <a:schemeClr val="accent2">
                    <a:lumMod val="50000"/>
                  </a:schemeClr>
                </a:solidFill>
              </a:rPr>
              <a:t>clară</a:t>
            </a:r>
            <a:r>
              <a:rPr lang="en-US" b="1" i="1" dirty="0">
                <a:solidFill>
                  <a:schemeClr val="accent2">
                    <a:lumMod val="50000"/>
                  </a:schemeClr>
                </a:solidFill>
              </a:rPr>
              <a:t> </a:t>
            </a:r>
            <a:r>
              <a:rPr lang="en-US" b="1" i="1" dirty="0" err="1">
                <a:solidFill>
                  <a:schemeClr val="accent2">
                    <a:lumMod val="50000"/>
                  </a:schemeClr>
                </a:solidFill>
              </a:rPr>
              <a:t>asupra</a:t>
            </a:r>
            <a:r>
              <a:rPr lang="en-US" b="1" i="1" dirty="0">
                <a:solidFill>
                  <a:schemeClr val="accent2">
                    <a:lumMod val="50000"/>
                  </a:schemeClr>
                </a:solidFill>
              </a:rPr>
              <a:t> </a:t>
            </a:r>
            <a:r>
              <a:rPr lang="en-US" b="1" i="1" dirty="0" err="1">
                <a:solidFill>
                  <a:schemeClr val="accent2">
                    <a:lumMod val="50000"/>
                  </a:schemeClr>
                </a:solidFill>
              </a:rPr>
              <a:t>modului</a:t>
            </a:r>
            <a:r>
              <a:rPr lang="en-US" b="1" i="1" dirty="0">
                <a:solidFill>
                  <a:schemeClr val="accent2">
                    <a:lumMod val="50000"/>
                  </a:schemeClr>
                </a:solidFill>
              </a:rPr>
              <a:t> </a:t>
            </a:r>
            <a:r>
              <a:rPr lang="en-US" b="1" i="1" dirty="0" err="1">
                <a:solidFill>
                  <a:schemeClr val="accent2">
                    <a:lumMod val="50000"/>
                  </a:schemeClr>
                </a:solidFill>
              </a:rPr>
              <a:t>în</a:t>
            </a:r>
            <a:r>
              <a:rPr lang="en-US" b="1" i="1" dirty="0">
                <a:solidFill>
                  <a:schemeClr val="accent2">
                    <a:lumMod val="50000"/>
                  </a:schemeClr>
                </a:solidFill>
              </a:rPr>
              <a:t> care se </a:t>
            </a:r>
            <a:r>
              <a:rPr lang="en-US" b="1" i="1" dirty="0" err="1">
                <a:solidFill>
                  <a:schemeClr val="accent2">
                    <a:lumMod val="50000"/>
                  </a:schemeClr>
                </a:solidFill>
              </a:rPr>
              <a:t>desfășoară</a:t>
            </a:r>
            <a:r>
              <a:rPr lang="en-US" b="1" i="1" dirty="0">
                <a:solidFill>
                  <a:schemeClr val="accent2">
                    <a:lumMod val="50000"/>
                  </a:schemeClr>
                </a:solidFill>
              </a:rPr>
              <a:t> </a:t>
            </a:r>
            <a:r>
              <a:rPr lang="en-US" b="1" i="1" dirty="0" err="1">
                <a:solidFill>
                  <a:schemeClr val="accent2">
                    <a:lumMod val="50000"/>
                  </a:schemeClr>
                </a:solidFill>
              </a:rPr>
              <a:t>activitățile</a:t>
            </a:r>
            <a:r>
              <a:rPr lang="en-US" b="1" i="1" dirty="0">
                <a:solidFill>
                  <a:schemeClr val="accent2">
                    <a:lumMod val="50000"/>
                  </a:schemeClr>
                </a:solidFill>
              </a:rPr>
              <a:t> inter</a:t>
            </a:r>
            <a:r>
              <a:rPr lang="ro-RO" b="1" i="1" dirty="0">
                <a:solidFill>
                  <a:schemeClr val="accent2">
                    <a:lumMod val="50000"/>
                  </a:schemeClr>
                </a:solidFill>
              </a:rPr>
              <a:t>ne</a:t>
            </a:r>
            <a:r>
              <a:rPr lang="en-US" b="1" i="1" dirty="0">
                <a:solidFill>
                  <a:schemeClr val="accent2">
                    <a:lumMod val="50000"/>
                  </a:schemeClr>
                </a:solidFill>
              </a:rPr>
              <a:t> </a:t>
            </a:r>
            <a:r>
              <a:rPr lang="en-US" b="1" i="1" dirty="0" err="1">
                <a:solidFill>
                  <a:schemeClr val="accent2">
                    <a:lumMod val="50000"/>
                  </a:schemeClr>
                </a:solidFill>
              </a:rPr>
              <a:t>esențiale</a:t>
            </a:r>
            <a:r>
              <a:rPr lang="en-US" b="1" i="1" dirty="0">
                <a:solidFill>
                  <a:schemeClr val="accent2">
                    <a:lumMod val="50000"/>
                  </a:schemeClr>
                </a:solidFill>
              </a:rPr>
              <a:t> ale </a:t>
            </a:r>
            <a:r>
              <a:rPr lang="en-US" b="1" i="1" dirty="0" err="1">
                <a:solidFill>
                  <a:schemeClr val="accent2">
                    <a:lumMod val="50000"/>
                  </a:schemeClr>
                </a:solidFill>
              </a:rPr>
              <a:t>organizației</a:t>
            </a:r>
            <a:r>
              <a:rPr lang="en-US" b="1" i="1" dirty="0">
                <a:solidFill>
                  <a:schemeClr val="accent2">
                    <a:lumMod val="50000"/>
                  </a:schemeClr>
                </a:solidFill>
              </a:rPr>
              <a:t>.</a:t>
            </a:r>
            <a:r>
              <a:rPr lang="ro-RO" b="1" i="1" dirty="0">
                <a:solidFill>
                  <a:schemeClr val="accent2">
                    <a:lumMod val="50000"/>
                  </a:schemeClr>
                </a:solidFill>
              </a:rPr>
              <a:t> </a:t>
            </a:r>
          </a:p>
          <a:p>
            <a:r>
              <a:rPr lang="en-US" dirty="0"/>
              <a:t>Cu un model de </a:t>
            </a:r>
            <a:r>
              <a:rPr lang="en-US" dirty="0" err="1"/>
              <a:t>proces</a:t>
            </a:r>
            <a:r>
              <a:rPr lang="en-US" dirty="0"/>
              <a:t>, </a:t>
            </a:r>
            <a:r>
              <a:rPr lang="ro-RO" dirty="0"/>
              <a:t>analiștii</a:t>
            </a:r>
            <a:r>
              <a:rPr lang="en-US" dirty="0"/>
              <a:t> v</a:t>
            </a:r>
            <a:r>
              <a:rPr lang="ro-RO" dirty="0"/>
              <a:t>ăd</a:t>
            </a:r>
            <a:r>
              <a:rPr lang="en-US" dirty="0"/>
              <a:t> </a:t>
            </a:r>
            <a:r>
              <a:rPr lang="en-US" dirty="0" err="1"/>
              <a:t>procesul</a:t>
            </a:r>
            <a:r>
              <a:rPr lang="ro-RO" dirty="0"/>
              <a:t> de </a:t>
            </a:r>
            <a:r>
              <a:rPr lang="en-US" dirty="0" err="1"/>
              <a:t>astăzi</a:t>
            </a:r>
            <a:r>
              <a:rPr lang="en-US" dirty="0"/>
              <a:t> „</a:t>
            </a:r>
            <a:r>
              <a:rPr lang="ro-RO" dirty="0"/>
              <a:t>As Is</a:t>
            </a:r>
            <a:r>
              <a:rPr lang="en-US" dirty="0"/>
              <a:t>”, precum </a:t>
            </a:r>
            <a:r>
              <a:rPr lang="en-US" dirty="0" err="1"/>
              <a:t>și</a:t>
            </a:r>
            <a:r>
              <a:rPr lang="en-US" dirty="0"/>
              <a:t> de a </a:t>
            </a:r>
            <a:r>
              <a:rPr lang="ro-RO" dirty="0"/>
              <a:t>elabora</a:t>
            </a:r>
            <a:r>
              <a:rPr lang="en-US" dirty="0"/>
              <a:t> </a:t>
            </a:r>
            <a:r>
              <a:rPr lang="en-US" dirty="0" err="1"/>
              <a:t>procesul</a:t>
            </a:r>
            <a:r>
              <a:rPr lang="ro-RO" dirty="0"/>
              <a:t> optimizat </a:t>
            </a:r>
            <a:r>
              <a:rPr lang="en-US" dirty="0"/>
              <a:t> de „</a:t>
            </a:r>
            <a:r>
              <a:rPr lang="ro-RO" dirty="0"/>
              <a:t>To Be</a:t>
            </a:r>
            <a:r>
              <a:rPr lang="en-US" dirty="0"/>
              <a:t>”</a:t>
            </a:r>
            <a:r>
              <a:rPr lang="ro-RO" dirty="0"/>
              <a:t>.</a:t>
            </a:r>
            <a:r>
              <a:rPr lang="en-US" dirty="0"/>
              <a:t> </a:t>
            </a:r>
          </a:p>
        </p:txBody>
      </p:sp>
      <p:sp>
        <p:nvSpPr>
          <p:cNvPr id="2" name="Footer Placeholder 1">
            <a:extLst>
              <a:ext uri="{FF2B5EF4-FFF2-40B4-BE49-F238E27FC236}">
                <a16:creationId xmlns:a16="http://schemas.microsoft.com/office/drawing/2014/main" id="{5B7AB8A7-2C50-E693-3575-8805FECC6FB0}"/>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1904181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F6ACE64-D0F8-F9E3-E5C1-51FCB1E382D7}"/>
              </a:ext>
            </a:extLst>
          </p:cNvPr>
          <p:cNvSpPr txBox="1">
            <a:spLocks noGrp="1"/>
          </p:cNvSpPr>
          <p:nvPr>
            <p:ph idx="1"/>
          </p:nvPr>
        </p:nvSpPr>
        <p:spPr>
          <a:xfrm>
            <a:off x="349136" y="573575"/>
            <a:ext cx="11430000" cy="5603388"/>
          </a:xfrm>
        </p:spPr>
        <p:txBody>
          <a:bodyPr>
            <a:normAutofit/>
          </a:bodyPr>
          <a:lstStyle/>
          <a:p>
            <a:pPr lvl="0"/>
            <a:r>
              <a:rPr lang="ro-RO" sz="3200" dirty="0"/>
              <a:t>T</a:t>
            </a:r>
            <a:r>
              <a:rPr lang="en-US" sz="3200" dirty="0"/>
              <a:t>rei </a:t>
            </a:r>
            <a:r>
              <a:rPr lang="en-US" sz="3200" dirty="0" err="1"/>
              <a:t>lucruri</a:t>
            </a:r>
            <a:r>
              <a:rPr lang="en-US" sz="3200" dirty="0"/>
              <a:t> </a:t>
            </a:r>
            <a:r>
              <a:rPr lang="ro-RO" sz="3200" dirty="0"/>
              <a:t>cheie la modelarea Proceselor de Afacere</a:t>
            </a:r>
            <a:r>
              <a:rPr lang="en-US" sz="3200" dirty="0"/>
              <a:t>:</a:t>
            </a:r>
          </a:p>
          <a:p>
            <a:pPr lvl="0">
              <a:buFont typeface="Calibri Light"/>
              <a:buAutoNum type="arabicPeriod"/>
            </a:pPr>
            <a:r>
              <a:rPr lang="en-US" sz="3200" dirty="0"/>
              <a:t>Cum </a:t>
            </a:r>
            <a:r>
              <a:rPr lang="en-US" sz="3200" dirty="0" err="1"/>
              <a:t>funcționează</a:t>
            </a:r>
            <a:r>
              <a:rPr lang="en-US" sz="3200" dirty="0"/>
              <a:t> un </a:t>
            </a:r>
            <a:r>
              <a:rPr lang="ro-RO" sz="3200" b="1" dirty="0">
                <a:solidFill>
                  <a:srgbClr val="843C0C"/>
                </a:solidFill>
              </a:rPr>
              <a:t>M</a:t>
            </a:r>
            <a:r>
              <a:rPr lang="en-US" sz="3200" b="1" dirty="0" err="1">
                <a:solidFill>
                  <a:srgbClr val="843C0C"/>
                </a:solidFill>
              </a:rPr>
              <a:t>odel</a:t>
            </a:r>
            <a:r>
              <a:rPr lang="en-US" sz="3200" b="1" dirty="0">
                <a:solidFill>
                  <a:srgbClr val="843C0C"/>
                </a:solidFill>
              </a:rPr>
              <a:t> de </a:t>
            </a:r>
            <a:r>
              <a:rPr lang="ro-RO" sz="3200" b="1" dirty="0">
                <a:solidFill>
                  <a:srgbClr val="843C0C"/>
                </a:solidFill>
              </a:rPr>
              <a:t>Afacere</a:t>
            </a:r>
            <a:r>
              <a:rPr lang="en-US" sz="3200" dirty="0"/>
              <a:t>? </a:t>
            </a:r>
            <a:endParaRPr lang="ro-RO" sz="3200" dirty="0"/>
          </a:p>
          <a:p>
            <a:pPr lvl="0">
              <a:buFont typeface="Calibri Light"/>
              <a:buAutoNum type="arabicPeriod"/>
            </a:pPr>
            <a:r>
              <a:rPr lang="en-US" sz="3200" dirty="0"/>
              <a:t>Ce </a:t>
            </a:r>
            <a:r>
              <a:rPr lang="en-US" sz="3200" b="1" dirty="0" err="1">
                <a:solidFill>
                  <a:srgbClr val="7030A0"/>
                </a:solidFill>
              </a:rPr>
              <a:t>greșeli</a:t>
            </a:r>
            <a:r>
              <a:rPr lang="en-US" sz="3200" b="1" dirty="0">
                <a:solidFill>
                  <a:srgbClr val="7030A0"/>
                </a:solidFill>
              </a:rPr>
              <a:t> </a:t>
            </a:r>
            <a:r>
              <a:rPr lang="en-US" sz="3200" b="1" dirty="0" err="1">
                <a:solidFill>
                  <a:srgbClr val="7030A0"/>
                </a:solidFill>
              </a:rPr>
              <a:t>frecvente</a:t>
            </a:r>
            <a:r>
              <a:rPr lang="en-US" sz="3200" b="1" dirty="0">
                <a:solidFill>
                  <a:srgbClr val="7030A0"/>
                </a:solidFill>
              </a:rPr>
              <a:t> </a:t>
            </a:r>
            <a:r>
              <a:rPr lang="en-US" sz="3200" b="1" dirty="0" err="1">
                <a:solidFill>
                  <a:srgbClr val="7030A0"/>
                </a:solidFill>
              </a:rPr>
              <a:t>facem</a:t>
            </a:r>
            <a:r>
              <a:rPr lang="en-US" sz="3200" b="1" dirty="0">
                <a:solidFill>
                  <a:srgbClr val="7030A0"/>
                </a:solidFill>
              </a:rPr>
              <a:t> </a:t>
            </a:r>
            <a:r>
              <a:rPr lang="en-US" sz="3200" dirty="0" err="1"/>
              <a:t>atunci</a:t>
            </a:r>
            <a:r>
              <a:rPr lang="en-US" sz="3200" dirty="0"/>
              <a:t> </a:t>
            </a:r>
            <a:r>
              <a:rPr lang="en-US" sz="3200" dirty="0" err="1"/>
              <a:t>când</a:t>
            </a:r>
            <a:r>
              <a:rPr lang="en-US" sz="3200" dirty="0"/>
              <a:t> </a:t>
            </a:r>
            <a:r>
              <a:rPr lang="en-US" sz="3200" dirty="0" err="1"/>
              <a:t>lucrăm</a:t>
            </a:r>
            <a:r>
              <a:rPr lang="en-US" sz="3200" dirty="0"/>
              <a:t> la un model</a:t>
            </a:r>
            <a:r>
              <a:rPr lang="ro-RO" sz="3200" dirty="0"/>
              <a:t> de afacere</a:t>
            </a:r>
            <a:r>
              <a:rPr lang="en-US" sz="3200" dirty="0"/>
              <a:t>?</a:t>
            </a:r>
          </a:p>
          <a:p>
            <a:pPr lvl="0">
              <a:buFont typeface="Calibri Light"/>
              <a:buAutoNum type="arabicPeriod"/>
            </a:pPr>
            <a:r>
              <a:rPr lang="en-US" sz="3200" dirty="0"/>
              <a:t>Ce </a:t>
            </a:r>
            <a:r>
              <a:rPr lang="en-US" sz="3200" dirty="0" err="1"/>
              <a:t>beneficii</a:t>
            </a:r>
            <a:r>
              <a:rPr lang="ro-RO" sz="3200" dirty="0"/>
              <a:t> va avea compania </a:t>
            </a:r>
            <a:r>
              <a:rPr lang="en-US" sz="3200" dirty="0"/>
              <a:t>de </a:t>
            </a:r>
            <a:r>
              <a:rPr lang="ro-RO" sz="3200" dirty="0"/>
              <a:t>la un </a:t>
            </a:r>
            <a:r>
              <a:rPr lang="ro-RO" sz="3200" b="1" dirty="0">
                <a:solidFill>
                  <a:srgbClr val="843C0C"/>
                </a:solidFill>
              </a:rPr>
              <a:t>M</a:t>
            </a:r>
            <a:r>
              <a:rPr lang="en-US" sz="3200" b="1" dirty="0" err="1">
                <a:solidFill>
                  <a:srgbClr val="843C0C"/>
                </a:solidFill>
              </a:rPr>
              <a:t>odel</a:t>
            </a:r>
            <a:r>
              <a:rPr lang="en-US" sz="3200" b="1" dirty="0">
                <a:solidFill>
                  <a:srgbClr val="843C0C"/>
                </a:solidFill>
              </a:rPr>
              <a:t> de </a:t>
            </a:r>
            <a:r>
              <a:rPr lang="ro-RO" sz="3200" b="1" dirty="0">
                <a:solidFill>
                  <a:srgbClr val="843C0C"/>
                </a:solidFill>
              </a:rPr>
              <a:t>Afacere </a:t>
            </a:r>
            <a:r>
              <a:rPr lang="en-US" sz="3200" dirty="0" err="1"/>
              <a:t>corect</a:t>
            </a:r>
            <a:r>
              <a:rPr lang="en-US" sz="3200" dirty="0"/>
              <a:t>?</a:t>
            </a:r>
            <a:r>
              <a:rPr lang="ro-RO" sz="3200" dirty="0"/>
              <a:t> </a:t>
            </a:r>
            <a:endParaRPr lang="en-US" sz="3200" dirty="0"/>
          </a:p>
          <a:p>
            <a:pPr lvl="0" algn="ctr"/>
            <a:endParaRPr lang="ro-RO" sz="3600" b="1" i="1" dirty="0">
              <a:solidFill>
                <a:srgbClr val="0070C0"/>
              </a:solidFill>
            </a:endParaRPr>
          </a:p>
          <a:p>
            <a:pPr lvl="0" algn="ctr"/>
            <a:r>
              <a:rPr lang="en-US" sz="3600" b="1" i="1" dirty="0" err="1">
                <a:solidFill>
                  <a:srgbClr val="0070C0"/>
                </a:solidFill>
              </a:rPr>
              <a:t>Ideea</a:t>
            </a:r>
            <a:r>
              <a:rPr lang="en-US" sz="3600" b="1" i="1" dirty="0">
                <a:solidFill>
                  <a:srgbClr val="0070C0"/>
                </a:solidFill>
              </a:rPr>
              <a:t> </a:t>
            </a:r>
            <a:r>
              <a:rPr lang="en-US" sz="3600" b="1" i="1" dirty="0" err="1">
                <a:solidFill>
                  <a:srgbClr val="0070C0"/>
                </a:solidFill>
              </a:rPr>
              <a:t>unei</a:t>
            </a:r>
            <a:r>
              <a:rPr lang="en-US" sz="3600" b="1" i="1" dirty="0">
                <a:solidFill>
                  <a:srgbClr val="0070C0"/>
                </a:solidFill>
              </a:rPr>
              <a:t> </a:t>
            </a:r>
            <a:r>
              <a:rPr lang="en-US" sz="3600" b="1" i="1" dirty="0" err="1">
                <a:solidFill>
                  <a:srgbClr val="0070C0"/>
                </a:solidFill>
              </a:rPr>
              <a:t>afaceri</a:t>
            </a:r>
            <a:r>
              <a:rPr lang="en-US" sz="3600" b="1" i="1" dirty="0">
                <a:solidFill>
                  <a:srgbClr val="0070C0"/>
                </a:solidFill>
              </a:rPr>
              <a:t> </a:t>
            </a:r>
            <a:r>
              <a:rPr lang="en-US" sz="3600" b="1" i="1" dirty="0"/>
              <a:t>= </a:t>
            </a:r>
            <a:r>
              <a:rPr lang="en-US" sz="3600" b="1" i="1" dirty="0" err="1">
                <a:solidFill>
                  <a:srgbClr val="00B050"/>
                </a:solidFill>
              </a:rPr>
              <a:t>modelul</a:t>
            </a:r>
            <a:r>
              <a:rPr lang="en-US" sz="3600" b="1" i="1" dirty="0">
                <a:solidFill>
                  <a:srgbClr val="00B050"/>
                </a:solidFill>
              </a:rPr>
              <a:t> </a:t>
            </a:r>
            <a:r>
              <a:rPr lang="en-US" sz="3600" b="1" i="1" dirty="0" err="1">
                <a:solidFill>
                  <a:srgbClr val="00B050"/>
                </a:solidFill>
              </a:rPr>
              <a:t>ei</a:t>
            </a:r>
            <a:endParaRPr lang="en-US" sz="3600" b="1" i="1" dirty="0">
              <a:solidFill>
                <a:srgbClr val="00B050"/>
              </a:solidFill>
            </a:endParaRPr>
          </a:p>
        </p:txBody>
      </p:sp>
      <p:sp>
        <p:nvSpPr>
          <p:cNvPr id="3" name="Footer Placeholder 3">
            <a:extLst>
              <a:ext uri="{FF2B5EF4-FFF2-40B4-BE49-F238E27FC236}">
                <a16:creationId xmlns:a16="http://schemas.microsoft.com/office/drawing/2014/main" id="{97F6DF18-F93D-EAC4-3DA0-01BB2F6B623F}"/>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A8A97631-C5D2-0E53-2F92-ABB6758B6DA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1D18C33-AAA3-4994-9A23-2DFF7E0DE403}" type="slidenum">
              <a:rPr lang="en-US" sz="1200" b="0" i="0" u="none" strike="noStrike" kern="1200" cap="none" spc="0" baseline="0">
                <a:solidFill>
                  <a:srgbClr val="898989"/>
                </a:solidFill>
                <a:uFillTx/>
                <a:latin typeface="Calibri"/>
              </a:rPr>
              <a:t>61</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11BC4A27-545C-4DA0-E02E-B0F315FF2964}"/>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664418E-9AF3-0122-2938-8C098CDA9977}"/>
              </a:ext>
            </a:extLst>
          </p:cNvPr>
          <p:cNvSpPr txBox="1">
            <a:spLocks noGrp="1"/>
          </p:cNvSpPr>
          <p:nvPr>
            <p:ph idx="1"/>
          </p:nvPr>
        </p:nvSpPr>
        <p:spPr>
          <a:xfrm>
            <a:off x="640080" y="407319"/>
            <a:ext cx="11255431" cy="5949022"/>
          </a:xfrm>
        </p:spPr>
        <p:txBody>
          <a:bodyPr/>
          <a:lstStyle/>
          <a:p>
            <a:pPr lvl="0"/>
            <a:r>
              <a:rPr lang="ro-RO" sz="3200" dirty="0"/>
              <a:t>Zicem</a:t>
            </a:r>
            <a:r>
              <a:rPr lang="en-US" sz="3200" dirty="0" err="1"/>
              <a:t>em</a:t>
            </a:r>
            <a:r>
              <a:rPr lang="en-US" sz="3200" dirty="0"/>
              <a:t> </a:t>
            </a:r>
            <a:r>
              <a:rPr lang="en-US" sz="3200" dirty="0" err="1"/>
              <a:t>că</a:t>
            </a:r>
            <a:r>
              <a:rPr lang="en-US" sz="3200" dirty="0"/>
              <a:t> </a:t>
            </a:r>
            <a:r>
              <a:rPr lang="en-US" sz="3200" dirty="0" err="1"/>
              <a:t>avem</a:t>
            </a:r>
            <a:r>
              <a:rPr lang="en-US" sz="3200" dirty="0"/>
              <a:t> </a:t>
            </a:r>
            <a:r>
              <a:rPr lang="en-US" sz="3200" dirty="0">
                <a:solidFill>
                  <a:srgbClr val="00B050"/>
                </a:solidFill>
              </a:rPr>
              <a:t>”</a:t>
            </a:r>
            <a:r>
              <a:rPr lang="en-US" sz="3200" b="1" dirty="0" err="1">
                <a:solidFill>
                  <a:srgbClr val="00B050"/>
                </a:solidFill>
              </a:rPr>
              <a:t>idei</a:t>
            </a:r>
            <a:r>
              <a:rPr lang="en-US" sz="3200" b="1" dirty="0">
                <a:solidFill>
                  <a:srgbClr val="00B050"/>
                </a:solidFill>
              </a:rPr>
              <a:t> de </a:t>
            </a:r>
            <a:r>
              <a:rPr lang="en-US" sz="3200" b="1" dirty="0" err="1">
                <a:solidFill>
                  <a:srgbClr val="00B050"/>
                </a:solidFill>
              </a:rPr>
              <a:t>afaceri</a:t>
            </a:r>
            <a:r>
              <a:rPr lang="en-US" sz="3200" dirty="0"/>
              <a:t>” </a:t>
            </a:r>
            <a:r>
              <a:rPr lang="en-US" sz="3200" dirty="0" err="1"/>
              <a:t>în</a:t>
            </a:r>
            <a:r>
              <a:rPr lang="en-US" sz="3200" dirty="0"/>
              <a:t> </a:t>
            </a:r>
            <a:r>
              <a:rPr lang="en-US" sz="3200" dirty="0" err="1"/>
              <a:t>momentul</a:t>
            </a:r>
            <a:r>
              <a:rPr lang="en-US" sz="3200" dirty="0"/>
              <a:t> </a:t>
            </a:r>
            <a:r>
              <a:rPr lang="en-US" sz="3200" dirty="0" err="1"/>
              <a:t>în</a:t>
            </a:r>
            <a:r>
              <a:rPr lang="en-US" sz="3200" dirty="0"/>
              <a:t> care </a:t>
            </a:r>
            <a:r>
              <a:rPr lang="en-US" sz="3200" dirty="0" err="1"/>
              <a:t>reușim</a:t>
            </a:r>
            <a:r>
              <a:rPr lang="en-US" sz="3200" dirty="0"/>
              <a:t> </a:t>
            </a:r>
            <a:r>
              <a:rPr lang="en-US" sz="3200" dirty="0" err="1"/>
              <a:t>să</a:t>
            </a:r>
            <a:r>
              <a:rPr lang="en-US" sz="3200" dirty="0"/>
              <a:t> </a:t>
            </a:r>
            <a:r>
              <a:rPr lang="en-US" sz="3200" dirty="0" err="1"/>
              <a:t>dăm</a:t>
            </a:r>
            <a:r>
              <a:rPr lang="en-US" sz="3200" dirty="0"/>
              <a:t> un </a:t>
            </a:r>
            <a:r>
              <a:rPr lang="en-US" sz="3200" dirty="0" err="1"/>
              <a:t>răspuns</a:t>
            </a:r>
            <a:r>
              <a:rPr lang="en-US" sz="3200" dirty="0"/>
              <a:t> la </a:t>
            </a:r>
            <a:r>
              <a:rPr lang="en-US" sz="3200" dirty="0" err="1"/>
              <a:t>întrebarea</a:t>
            </a:r>
            <a:r>
              <a:rPr lang="en-US" sz="3200" dirty="0"/>
              <a:t>: </a:t>
            </a:r>
            <a:r>
              <a:rPr lang="en-US" sz="3200" b="1" i="1" dirty="0">
                <a:solidFill>
                  <a:srgbClr val="00B050"/>
                </a:solidFill>
              </a:rPr>
              <a:t>”cum </a:t>
            </a:r>
            <a:r>
              <a:rPr lang="en-US" sz="3200" b="1" i="1" dirty="0" err="1">
                <a:solidFill>
                  <a:srgbClr val="00B050"/>
                </a:solidFill>
              </a:rPr>
              <a:t>să</a:t>
            </a:r>
            <a:r>
              <a:rPr lang="en-US" sz="3200" b="1" i="1" dirty="0">
                <a:solidFill>
                  <a:srgbClr val="00B050"/>
                </a:solidFill>
              </a:rPr>
              <a:t> </a:t>
            </a:r>
            <a:r>
              <a:rPr lang="en-US" sz="3200" b="1" i="1" dirty="0" err="1">
                <a:solidFill>
                  <a:srgbClr val="00B050"/>
                </a:solidFill>
              </a:rPr>
              <a:t>livrez</a:t>
            </a:r>
            <a:r>
              <a:rPr lang="en-US" sz="3200" b="1" i="1" dirty="0">
                <a:solidFill>
                  <a:srgbClr val="00B050"/>
                </a:solidFill>
              </a:rPr>
              <a:t> cel </a:t>
            </a:r>
            <a:r>
              <a:rPr lang="en-US" sz="3200" b="1" i="1" dirty="0" err="1">
                <a:solidFill>
                  <a:srgbClr val="00B050"/>
                </a:solidFill>
              </a:rPr>
              <a:t>mai</a:t>
            </a:r>
            <a:r>
              <a:rPr lang="en-US" sz="3200" b="1" i="1" dirty="0">
                <a:solidFill>
                  <a:srgbClr val="00B050"/>
                </a:solidFill>
              </a:rPr>
              <a:t> </a:t>
            </a:r>
            <a:r>
              <a:rPr lang="en-US" sz="3200" b="1" i="1" dirty="0" err="1">
                <a:solidFill>
                  <a:srgbClr val="00B050"/>
                </a:solidFill>
              </a:rPr>
              <a:t>eficient</a:t>
            </a:r>
            <a:r>
              <a:rPr lang="en-US" sz="3200" b="1" i="1" dirty="0">
                <a:solidFill>
                  <a:srgbClr val="00B050"/>
                </a:solidFill>
              </a:rPr>
              <a:t> </a:t>
            </a:r>
            <a:r>
              <a:rPr lang="en-US" sz="3200" b="1" i="1" dirty="0" err="1">
                <a:solidFill>
                  <a:srgbClr val="C00000"/>
                </a:solidFill>
              </a:rPr>
              <a:t>produs</a:t>
            </a:r>
            <a:r>
              <a:rPr lang="en-US" sz="3200" b="1" i="1" dirty="0">
                <a:solidFill>
                  <a:srgbClr val="C00000"/>
                </a:solidFill>
              </a:rPr>
              <a:t>/</a:t>
            </a:r>
            <a:r>
              <a:rPr lang="en-US" sz="3200" b="1" i="1" dirty="0" err="1">
                <a:solidFill>
                  <a:srgbClr val="C00000"/>
                </a:solidFill>
              </a:rPr>
              <a:t>serviciu</a:t>
            </a:r>
            <a:r>
              <a:rPr lang="en-US" sz="3200" b="1" i="1" dirty="0">
                <a:solidFill>
                  <a:srgbClr val="C00000"/>
                </a:solidFill>
              </a:rPr>
              <a:t> </a:t>
            </a:r>
            <a:r>
              <a:rPr lang="ro-RO" sz="3200" b="1" i="1" dirty="0">
                <a:solidFill>
                  <a:srgbClr val="C00000"/>
                </a:solidFill>
              </a:rPr>
              <a:t>Y </a:t>
            </a:r>
            <a:r>
              <a:rPr lang="ro-RO" sz="3200" b="1" i="1" dirty="0">
                <a:solidFill>
                  <a:srgbClr val="7030A0"/>
                </a:solidFill>
              </a:rPr>
              <a:t>unui </a:t>
            </a:r>
            <a:r>
              <a:rPr lang="en-US" sz="3200" b="1" i="1" dirty="0" err="1">
                <a:solidFill>
                  <a:srgbClr val="7030A0"/>
                </a:solidFill>
              </a:rPr>
              <a:t>clientului</a:t>
            </a:r>
            <a:r>
              <a:rPr lang="en-US" sz="3200" b="1" i="1" dirty="0">
                <a:solidFill>
                  <a:srgbClr val="7030A0"/>
                </a:solidFill>
              </a:rPr>
              <a:t> X </a:t>
            </a:r>
            <a:r>
              <a:rPr lang="en-US" sz="3200" b="1" i="1" dirty="0">
                <a:solidFill>
                  <a:srgbClr val="0070C0"/>
                </a:solidFill>
              </a:rPr>
              <a:t>cu </a:t>
            </a:r>
            <a:r>
              <a:rPr lang="en-US" sz="3200" b="1" i="1" dirty="0" err="1">
                <a:solidFill>
                  <a:srgbClr val="0070C0"/>
                </a:solidFill>
              </a:rPr>
              <a:t>valoarea</a:t>
            </a:r>
            <a:r>
              <a:rPr lang="en-US" sz="3200" b="1" i="1" dirty="0">
                <a:solidFill>
                  <a:srgbClr val="0070C0"/>
                </a:solidFill>
              </a:rPr>
              <a:t> </a:t>
            </a:r>
            <a:r>
              <a:rPr lang="ro-RO" sz="3200" b="1" i="1" dirty="0">
                <a:solidFill>
                  <a:srgbClr val="0070C0"/>
                </a:solidFill>
              </a:rPr>
              <a:t>S</a:t>
            </a:r>
            <a:r>
              <a:rPr lang="en-US" sz="3200" b="1" i="1" dirty="0">
                <a:solidFill>
                  <a:srgbClr val="0070C0"/>
                </a:solidFill>
              </a:rPr>
              <a:t>”</a:t>
            </a:r>
            <a:r>
              <a:rPr lang="en-US" sz="3200" dirty="0">
                <a:solidFill>
                  <a:srgbClr val="0070C0"/>
                </a:solidFill>
              </a:rPr>
              <a:t>.</a:t>
            </a:r>
          </a:p>
          <a:p>
            <a:pPr lvl="0"/>
            <a:r>
              <a:rPr lang="en-US" sz="3200" b="1" i="1" dirty="0" err="1">
                <a:solidFill>
                  <a:srgbClr val="00B050"/>
                </a:solidFill>
              </a:rPr>
              <a:t>Ideile</a:t>
            </a:r>
            <a:r>
              <a:rPr lang="en-US" sz="3200" b="1" i="1" dirty="0">
                <a:solidFill>
                  <a:srgbClr val="00B050"/>
                </a:solidFill>
              </a:rPr>
              <a:t> de </a:t>
            </a:r>
            <a:r>
              <a:rPr lang="en-US" sz="3200" b="1" i="1" dirty="0" err="1">
                <a:solidFill>
                  <a:srgbClr val="00B050"/>
                </a:solidFill>
              </a:rPr>
              <a:t>afaceri</a:t>
            </a:r>
            <a:r>
              <a:rPr lang="en-US" sz="3200" b="1" i="1" dirty="0">
                <a:solidFill>
                  <a:srgbClr val="00B050"/>
                </a:solidFill>
              </a:rPr>
              <a:t> </a:t>
            </a:r>
            <a:r>
              <a:rPr lang="en-US" sz="3200" dirty="0"/>
              <a:t>de </a:t>
            </a:r>
            <a:r>
              <a:rPr lang="en-US" sz="3200" dirty="0" err="1"/>
              <a:t>obicei</a:t>
            </a:r>
            <a:r>
              <a:rPr lang="en-US" sz="3200" dirty="0"/>
              <a:t> se </a:t>
            </a:r>
            <a:r>
              <a:rPr lang="en-US" sz="3200" dirty="0" err="1"/>
              <a:t>centrează</a:t>
            </a:r>
            <a:r>
              <a:rPr lang="en-US" sz="3200" dirty="0"/>
              <a:t> pe ”</a:t>
            </a:r>
            <a:r>
              <a:rPr lang="en-US" sz="3200" b="1" i="1" dirty="0" err="1">
                <a:solidFill>
                  <a:srgbClr val="C00000"/>
                </a:solidFill>
              </a:rPr>
              <a:t>produsul</a:t>
            </a:r>
            <a:r>
              <a:rPr lang="en-US" sz="3200" b="1" i="1" dirty="0">
                <a:solidFill>
                  <a:srgbClr val="C00000"/>
                </a:solidFill>
              </a:rPr>
              <a:t>/</a:t>
            </a:r>
            <a:r>
              <a:rPr lang="en-US" sz="3200" b="1" i="1" dirty="0" err="1">
                <a:solidFill>
                  <a:srgbClr val="C00000"/>
                </a:solidFill>
              </a:rPr>
              <a:t>serviciul</a:t>
            </a:r>
            <a:r>
              <a:rPr lang="en-US" sz="3200" b="1" i="1" dirty="0">
                <a:solidFill>
                  <a:srgbClr val="C00000"/>
                </a:solidFill>
              </a:rPr>
              <a:t> </a:t>
            </a:r>
            <a:r>
              <a:rPr lang="ro-RO" sz="3200" b="1" i="1" dirty="0">
                <a:solidFill>
                  <a:srgbClr val="C00000"/>
                </a:solidFill>
              </a:rPr>
              <a:t>Y</a:t>
            </a:r>
            <a:r>
              <a:rPr lang="en-US" sz="3200" dirty="0"/>
              <a:t>”. </a:t>
            </a:r>
            <a:endParaRPr lang="ro-RO" sz="3200" dirty="0"/>
          </a:p>
          <a:p>
            <a:pPr lvl="0"/>
            <a:r>
              <a:rPr lang="en-US" sz="3200" dirty="0" err="1"/>
              <a:t>Avem</a:t>
            </a:r>
            <a:r>
              <a:rPr lang="ro-RO" sz="3200" dirty="0"/>
              <a:t> </a:t>
            </a:r>
            <a:r>
              <a:rPr lang="en-US" sz="3200" dirty="0" err="1"/>
              <a:t>idei</a:t>
            </a:r>
            <a:r>
              <a:rPr lang="en-US" sz="3200" dirty="0"/>
              <a:t> de </a:t>
            </a:r>
            <a:r>
              <a:rPr lang="en-US" sz="3200" dirty="0" err="1"/>
              <a:t>produse</a:t>
            </a:r>
            <a:r>
              <a:rPr lang="en-US" sz="3200" dirty="0"/>
              <a:t> </a:t>
            </a:r>
            <a:r>
              <a:rPr lang="en-US" sz="3200" dirty="0" err="1"/>
              <a:t>sau</a:t>
            </a:r>
            <a:r>
              <a:rPr lang="en-US" sz="3200" dirty="0"/>
              <a:t> </a:t>
            </a:r>
            <a:r>
              <a:rPr lang="en-US" sz="3200" dirty="0" err="1"/>
              <a:t>servicii</a:t>
            </a:r>
            <a:r>
              <a:rPr lang="en-US" sz="3200" dirty="0"/>
              <a:t> care ”</a:t>
            </a:r>
            <a:r>
              <a:rPr lang="en-US" sz="3200" dirty="0" err="1"/>
              <a:t>ar</a:t>
            </a:r>
            <a:r>
              <a:rPr lang="en-US" sz="3200" dirty="0"/>
              <a:t> merge” la </a:t>
            </a:r>
            <a:r>
              <a:rPr lang="en-US" sz="3200" b="1" i="1" dirty="0">
                <a:solidFill>
                  <a:srgbClr val="7030A0"/>
                </a:solidFill>
              </a:rPr>
              <a:t>”</a:t>
            </a:r>
            <a:r>
              <a:rPr lang="en-US" sz="3200" b="1" i="1" dirty="0" err="1">
                <a:solidFill>
                  <a:srgbClr val="7030A0"/>
                </a:solidFill>
              </a:rPr>
              <a:t>clientul</a:t>
            </a:r>
            <a:r>
              <a:rPr lang="en-US" sz="3200" b="1" i="1" dirty="0">
                <a:solidFill>
                  <a:srgbClr val="7030A0"/>
                </a:solidFill>
              </a:rPr>
              <a:t> X” </a:t>
            </a:r>
            <a:r>
              <a:rPr lang="en-US" sz="3200" dirty="0"/>
              <a:t>(</a:t>
            </a:r>
            <a:r>
              <a:rPr lang="en-US" sz="3200" dirty="0" err="1"/>
              <a:t>adică</a:t>
            </a:r>
            <a:r>
              <a:rPr lang="en-US" sz="3200" dirty="0"/>
              <a:t> </a:t>
            </a:r>
            <a:r>
              <a:rPr lang="en-US" sz="3200" dirty="0" err="1"/>
              <a:t>clientul</a:t>
            </a:r>
            <a:r>
              <a:rPr lang="en-US" sz="3200" dirty="0"/>
              <a:t> </a:t>
            </a:r>
            <a:r>
              <a:rPr lang="en-US" sz="3200" dirty="0" err="1"/>
              <a:t>și</a:t>
            </a:r>
            <a:r>
              <a:rPr lang="en-US" sz="3200" dirty="0"/>
              <a:t>-l </a:t>
            </a:r>
            <a:r>
              <a:rPr lang="en-US" sz="3200" dirty="0" err="1"/>
              <a:t>dorește</a:t>
            </a:r>
            <a:r>
              <a:rPr lang="en-US" sz="3200" dirty="0"/>
              <a:t>) </a:t>
            </a:r>
            <a:r>
              <a:rPr lang="en-US" sz="3200" dirty="0" err="1"/>
              <a:t>dacă</a:t>
            </a:r>
            <a:r>
              <a:rPr lang="en-US" sz="3200" dirty="0"/>
              <a:t> l-</a:t>
            </a:r>
            <a:r>
              <a:rPr lang="en-US" sz="3200" dirty="0" err="1"/>
              <a:t>aș</a:t>
            </a:r>
            <a:r>
              <a:rPr lang="en-US" sz="3200" dirty="0"/>
              <a:t> </a:t>
            </a:r>
            <a:r>
              <a:rPr lang="en-US" sz="3200" dirty="0" err="1"/>
              <a:t>vinde</a:t>
            </a:r>
            <a:r>
              <a:rPr lang="en-US" sz="3200" dirty="0"/>
              <a:t> </a:t>
            </a:r>
            <a:r>
              <a:rPr lang="en-US" sz="3200" b="1" i="1" dirty="0">
                <a:solidFill>
                  <a:srgbClr val="0070C0"/>
                </a:solidFill>
              </a:rPr>
              <a:t>la ”</a:t>
            </a:r>
            <a:r>
              <a:rPr lang="en-US" sz="3200" b="1" i="1" dirty="0" err="1">
                <a:solidFill>
                  <a:srgbClr val="0070C0"/>
                </a:solidFill>
              </a:rPr>
              <a:t>prețul</a:t>
            </a:r>
            <a:r>
              <a:rPr lang="en-US" sz="3200" b="1" i="1" dirty="0">
                <a:solidFill>
                  <a:srgbClr val="0070C0"/>
                </a:solidFill>
              </a:rPr>
              <a:t> </a:t>
            </a:r>
            <a:r>
              <a:rPr lang="ro-RO" sz="3200" b="1" i="1" dirty="0">
                <a:solidFill>
                  <a:srgbClr val="0070C0"/>
                </a:solidFill>
              </a:rPr>
              <a:t>S</a:t>
            </a:r>
            <a:r>
              <a:rPr lang="en-US" sz="3200" b="1" i="1" dirty="0">
                <a:solidFill>
                  <a:srgbClr val="0070C0"/>
                </a:solidFill>
              </a:rPr>
              <a:t>”. </a:t>
            </a:r>
            <a:endParaRPr lang="ro-RO" sz="3200" b="1" i="1" dirty="0">
              <a:solidFill>
                <a:srgbClr val="0070C0"/>
              </a:solidFill>
            </a:endParaRPr>
          </a:p>
          <a:p>
            <a:pPr lvl="0"/>
            <a:r>
              <a:rPr lang="en-US" sz="3200" b="1" i="1" dirty="0" err="1">
                <a:solidFill>
                  <a:srgbClr val="00B050"/>
                </a:solidFill>
              </a:rPr>
              <a:t>Și</a:t>
            </a:r>
            <a:r>
              <a:rPr lang="en-US" sz="3200" b="1" i="1" dirty="0">
                <a:solidFill>
                  <a:srgbClr val="00B050"/>
                </a:solidFill>
              </a:rPr>
              <a:t> </a:t>
            </a:r>
            <a:r>
              <a:rPr lang="en-US" sz="3200" b="1" i="1" dirty="0" err="1">
                <a:solidFill>
                  <a:srgbClr val="00B050"/>
                </a:solidFill>
              </a:rPr>
              <a:t>acest</a:t>
            </a:r>
            <a:r>
              <a:rPr lang="en-US" sz="3200" b="1" i="1" dirty="0">
                <a:solidFill>
                  <a:srgbClr val="00B050"/>
                </a:solidFill>
              </a:rPr>
              <a:t> </a:t>
            </a:r>
            <a:r>
              <a:rPr lang="en-US" sz="3200" b="1" i="1" dirty="0" err="1">
                <a:solidFill>
                  <a:srgbClr val="00B050"/>
                </a:solidFill>
              </a:rPr>
              <a:t>lucru</a:t>
            </a:r>
            <a:r>
              <a:rPr lang="en-US" sz="3200" b="1" i="1" dirty="0">
                <a:solidFill>
                  <a:srgbClr val="00B050"/>
                </a:solidFill>
              </a:rPr>
              <a:t> ”</a:t>
            </a:r>
            <a:r>
              <a:rPr lang="en-US" sz="3200" b="1" i="1" dirty="0" err="1">
                <a:solidFill>
                  <a:srgbClr val="00B050"/>
                </a:solidFill>
              </a:rPr>
              <a:t>ar</a:t>
            </a:r>
            <a:r>
              <a:rPr lang="en-US" sz="3200" b="1" i="1" dirty="0">
                <a:solidFill>
                  <a:srgbClr val="00B050"/>
                </a:solidFill>
              </a:rPr>
              <a:t> merge” </a:t>
            </a:r>
            <a:r>
              <a:rPr lang="en-US" sz="3200" dirty="0" err="1"/>
              <a:t>pentru</a:t>
            </a:r>
            <a:r>
              <a:rPr lang="en-US" sz="3200" dirty="0"/>
              <a:t> </a:t>
            </a:r>
            <a:r>
              <a:rPr lang="en-US" sz="3200" dirty="0" err="1"/>
              <a:t>că</a:t>
            </a:r>
            <a:r>
              <a:rPr lang="en-US" sz="3200" dirty="0"/>
              <a:t> </a:t>
            </a:r>
            <a:r>
              <a:rPr lang="en-US" sz="3200" b="1" i="1" dirty="0">
                <a:solidFill>
                  <a:srgbClr val="7030A0"/>
                </a:solidFill>
              </a:rPr>
              <a:t>am </a:t>
            </a:r>
            <a:r>
              <a:rPr lang="en-US" sz="3200" b="1" i="1" dirty="0" err="1">
                <a:solidFill>
                  <a:srgbClr val="7030A0"/>
                </a:solidFill>
              </a:rPr>
              <a:t>găsit</a:t>
            </a:r>
            <a:r>
              <a:rPr lang="en-US" sz="3200" b="1" i="1" dirty="0">
                <a:solidFill>
                  <a:srgbClr val="7030A0"/>
                </a:solidFill>
              </a:rPr>
              <a:t> o </a:t>
            </a:r>
            <a:r>
              <a:rPr lang="en-US" sz="3200" b="1" i="1" dirty="0" err="1">
                <a:solidFill>
                  <a:srgbClr val="7030A0"/>
                </a:solidFill>
              </a:rPr>
              <a:t>soluție</a:t>
            </a:r>
            <a:r>
              <a:rPr lang="en-US" sz="3200" b="1" i="1" dirty="0">
                <a:solidFill>
                  <a:srgbClr val="7030A0"/>
                </a:solidFill>
              </a:rPr>
              <a:t> de a produce/</a:t>
            </a:r>
            <a:r>
              <a:rPr lang="en-US" sz="3200" b="1" i="1" dirty="0" err="1">
                <a:solidFill>
                  <a:srgbClr val="7030A0"/>
                </a:solidFill>
              </a:rPr>
              <a:t>livra</a:t>
            </a:r>
            <a:r>
              <a:rPr lang="en-US" sz="3200" b="1" i="1" dirty="0">
                <a:solidFill>
                  <a:srgbClr val="7030A0"/>
                </a:solidFill>
              </a:rPr>
              <a:t> </a:t>
            </a:r>
            <a:r>
              <a:rPr lang="en-US" sz="3200" b="1" i="1" dirty="0" err="1">
                <a:solidFill>
                  <a:srgbClr val="7030A0"/>
                </a:solidFill>
              </a:rPr>
              <a:t>acest</a:t>
            </a:r>
            <a:r>
              <a:rPr lang="en-US" sz="3200" b="1" i="1" dirty="0">
                <a:solidFill>
                  <a:srgbClr val="7030A0"/>
                </a:solidFill>
              </a:rPr>
              <a:t> </a:t>
            </a:r>
            <a:r>
              <a:rPr lang="en-US" sz="3200" b="1" i="1" dirty="0" err="1">
                <a:solidFill>
                  <a:srgbClr val="7030A0"/>
                </a:solidFill>
              </a:rPr>
              <a:t>produs</a:t>
            </a:r>
            <a:r>
              <a:rPr lang="en-US" sz="3200" b="1" i="1" dirty="0">
                <a:solidFill>
                  <a:srgbClr val="7030A0"/>
                </a:solidFill>
              </a:rPr>
              <a:t> </a:t>
            </a:r>
            <a:r>
              <a:rPr lang="en-US" sz="3200" b="1" i="1" dirty="0" err="1">
                <a:solidFill>
                  <a:srgbClr val="7030A0"/>
                </a:solidFill>
              </a:rPr>
              <a:t>altfel</a:t>
            </a:r>
            <a:r>
              <a:rPr lang="en-US" sz="3200" b="1" i="1" dirty="0">
                <a:solidFill>
                  <a:srgbClr val="7030A0"/>
                </a:solidFill>
              </a:rPr>
              <a:t> </a:t>
            </a:r>
            <a:r>
              <a:rPr lang="en-US" sz="3200" b="1" i="1" dirty="0" err="1">
                <a:solidFill>
                  <a:srgbClr val="7030A0"/>
                </a:solidFill>
              </a:rPr>
              <a:t>decât</a:t>
            </a:r>
            <a:r>
              <a:rPr lang="en-US" sz="3200" b="1" i="1" dirty="0">
                <a:solidFill>
                  <a:srgbClr val="7030A0"/>
                </a:solidFill>
              </a:rPr>
              <a:t> </a:t>
            </a:r>
            <a:r>
              <a:rPr lang="en-US" sz="3200" b="1" i="1" dirty="0" err="1">
                <a:solidFill>
                  <a:srgbClr val="7030A0"/>
                </a:solidFill>
              </a:rPr>
              <a:t>restul</a:t>
            </a:r>
            <a:r>
              <a:rPr lang="en-US" sz="3200" b="1" i="1" dirty="0">
                <a:solidFill>
                  <a:srgbClr val="7030A0"/>
                </a:solidFill>
              </a:rPr>
              <a:t> </a:t>
            </a:r>
            <a:r>
              <a:rPr lang="en-US" sz="3200" b="1" i="1" dirty="0" err="1">
                <a:solidFill>
                  <a:srgbClr val="7030A0"/>
                </a:solidFill>
              </a:rPr>
              <a:t>pieței</a:t>
            </a:r>
            <a:r>
              <a:rPr lang="en-US" sz="3200" b="1" i="1" dirty="0">
                <a:solidFill>
                  <a:srgbClr val="7030A0"/>
                </a:solidFill>
              </a:rPr>
              <a:t> </a:t>
            </a:r>
            <a:r>
              <a:rPr lang="en-US" sz="3200" dirty="0" err="1"/>
              <a:t>sau</a:t>
            </a:r>
            <a:r>
              <a:rPr lang="en-US" sz="3200" dirty="0"/>
              <a:t> de a </a:t>
            </a:r>
            <a:r>
              <a:rPr lang="en-US" sz="3200" dirty="0" err="1"/>
              <a:t>livra</a:t>
            </a:r>
            <a:r>
              <a:rPr lang="en-US" sz="3200" dirty="0"/>
              <a:t> alt </a:t>
            </a:r>
            <a:r>
              <a:rPr lang="en-US" sz="3200" dirty="0" err="1"/>
              <a:t>produs</a:t>
            </a:r>
            <a:r>
              <a:rPr lang="en-US" sz="3200" dirty="0"/>
              <a:t>/</a:t>
            </a:r>
            <a:r>
              <a:rPr lang="en-US" sz="3200" dirty="0" err="1"/>
              <a:t>serviciu</a:t>
            </a:r>
            <a:r>
              <a:rPr lang="en-US" sz="3200" dirty="0"/>
              <a:t> </a:t>
            </a:r>
            <a:r>
              <a:rPr lang="en-US" sz="3200" dirty="0" err="1"/>
              <a:t>față</a:t>
            </a:r>
            <a:r>
              <a:rPr lang="en-US" sz="3200" dirty="0"/>
              <a:t> de </a:t>
            </a:r>
            <a:r>
              <a:rPr lang="en-US" sz="3200" dirty="0" err="1"/>
              <a:t>restul</a:t>
            </a:r>
            <a:r>
              <a:rPr lang="en-US" sz="3200" dirty="0"/>
              <a:t> </a:t>
            </a:r>
            <a:r>
              <a:rPr lang="en-US" sz="3200" dirty="0" err="1"/>
              <a:t>pieței</a:t>
            </a:r>
            <a:r>
              <a:rPr lang="en-US" sz="3200" dirty="0"/>
              <a:t>.</a:t>
            </a:r>
          </a:p>
        </p:txBody>
      </p:sp>
      <p:sp>
        <p:nvSpPr>
          <p:cNvPr id="3" name="Footer Placeholder 3">
            <a:extLst>
              <a:ext uri="{FF2B5EF4-FFF2-40B4-BE49-F238E27FC236}">
                <a16:creationId xmlns:a16="http://schemas.microsoft.com/office/drawing/2014/main" id="{C337D482-6D38-EA20-364A-90D0A65EE1DD}"/>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42D3B280-E24D-E3E1-C868-FC30F49A0CF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176853-AD4A-456A-8C07-82844B06829E}" type="slidenum">
              <a:rPr lang="en-US" sz="1200" b="0" i="0" u="none" strike="noStrike" kern="1200" cap="none" spc="0" baseline="0">
                <a:solidFill>
                  <a:srgbClr val="898989"/>
                </a:solidFill>
                <a:uFillTx/>
                <a:latin typeface="Calibri"/>
              </a:rPr>
              <a:t>62</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1E1AF9BC-2DFF-7B4F-5A3F-46E217B7809F}"/>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C307CA7-E63F-1877-A394-9299C7619E79}"/>
              </a:ext>
            </a:extLst>
          </p:cNvPr>
          <p:cNvSpPr txBox="1">
            <a:spLocks noGrp="1"/>
          </p:cNvSpPr>
          <p:nvPr>
            <p:ph idx="1"/>
          </p:nvPr>
        </p:nvSpPr>
        <p:spPr>
          <a:xfrm>
            <a:off x="274320" y="781400"/>
            <a:ext cx="11471559" cy="5395563"/>
          </a:xfrm>
        </p:spPr>
        <p:txBody>
          <a:bodyPr/>
          <a:lstStyle/>
          <a:p>
            <a:pPr lvl="0"/>
            <a:r>
              <a:rPr lang="en-US" sz="3200" dirty="0" err="1"/>
              <a:t>Foarte</a:t>
            </a:r>
            <a:r>
              <a:rPr lang="en-US" sz="3200" dirty="0"/>
              <a:t> </a:t>
            </a:r>
            <a:r>
              <a:rPr lang="en-US" sz="3200" dirty="0" err="1"/>
              <a:t>mulți</a:t>
            </a:r>
            <a:r>
              <a:rPr lang="en-US" sz="3200" dirty="0"/>
              <a:t> </a:t>
            </a:r>
            <a:r>
              <a:rPr lang="en-US" sz="3200" dirty="0" err="1"/>
              <a:t>antreprenori</a:t>
            </a:r>
            <a:r>
              <a:rPr lang="en-US" sz="3200" dirty="0"/>
              <a:t> au </a:t>
            </a:r>
            <a:r>
              <a:rPr lang="en-US" sz="3200" dirty="0" err="1"/>
              <a:t>nevoie</a:t>
            </a:r>
            <a:r>
              <a:rPr lang="en-US" sz="3200" dirty="0"/>
              <a:t> </a:t>
            </a:r>
            <a:r>
              <a:rPr lang="en-US" sz="3200" dirty="0" err="1"/>
              <a:t>doar</a:t>
            </a:r>
            <a:r>
              <a:rPr lang="en-US" sz="3200" dirty="0"/>
              <a:t> de o ”idee de </a:t>
            </a:r>
            <a:r>
              <a:rPr lang="en-US" sz="3200" dirty="0" err="1"/>
              <a:t>afaceri</a:t>
            </a:r>
            <a:r>
              <a:rPr lang="en-US" sz="3200" dirty="0"/>
              <a:t>” </a:t>
            </a:r>
            <a:r>
              <a:rPr lang="en-US" sz="3200" dirty="0" err="1"/>
              <a:t>pentru</a:t>
            </a:r>
            <a:r>
              <a:rPr lang="en-US" sz="3200" dirty="0"/>
              <a:t> a </a:t>
            </a:r>
            <a:r>
              <a:rPr lang="en-US" sz="3200" dirty="0" err="1"/>
              <a:t>lansa</a:t>
            </a:r>
            <a:r>
              <a:rPr lang="en-US" sz="3200" dirty="0"/>
              <a:t> un business.</a:t>
            </a:r>
            <a:endParaRPr lang="ro-RO" sz="3200" dirty="0"/>
          </a:p>
          <a:p>
            <a:pPr lvl="0"/>
            <a:r>
              <a:rPr lang="en-US" sz="3200" dirty="0"/>
              <a:t> </a:t>
            </a:r>
            <a:r>
              <a:rPr lang="en-US" sz="3200" b="1" i="1" dirty="0" err="1">
                <a:solidFill>
                  <a:srgbClr val="843C0C"/>
                </a:solidFill>
              </a:rPr>
              <a:t>Însă</a:t>
            </a:r>
            <a:r>
              <a:rPr lang="en-US" sz="3200" b="1" i="1" dirty="0">
                <a:solidFill>
                  <a:srgbClr val="843C0C"/>
                </a:solidFill>
              </a:rPr>
              <a:t> </a:t>
            </a:r>
            <a:r>
              <a:rPr lang="en-US" sz="3200" b="1" i="1" dirty="0" err="1">
                <a:solidFill>
                  <a:srgbClr val="843C0C"/>
                </a:solidFill>
              </a:rPr>
              <a:t>antreprenorii</a:t>
            </a:r>
            <a:r>
              <a:rPr lang="en-US" sz="3200" b="1" i="1" dirty="0">
                <a:solidFill>
                  <a:srgbClr val="843C0C"/>
                </a:solidFill>
              </a:rPr>
              <a:t> </a:t>
            </a:r>
            <a:r>
              <a:rPr lang="en-US" sz="3200" b="1" i="1" dirty="0" err="1">
                <a:solidFill>
                  <a:srgbClr val="843C0C"/>
                </a:solidFill>
              </a:rPr>
              <a:t>mai</a:t>
            </a:r>
            <a:r>
              <a:rPr lang="en-US" sz="3200" b="1" i="1" dirty="0">
                <a:solidFill>
                  <a:srgbClr val="843C0C"/>
                </a:solidFill>
              </a:rPr>
              <a:t> </a:t>
            </a:r>
            <a:r>
              <a:rPr lang="en-US" sz="3200" b="1" i="1" dirty="0" err="1">
                <a:solidFill>
                  <a:srgbClr val="843C0C"/>
                </a:solidFill>
              </a:rPr>
              <a:t>experimentați</a:t>
            </a:r>
            <a:r>
              <a:rPr lang="en-US" sz="3200" b="1" i="1" dirty="0">
                <a:solidFill>
                  <a:srgbClr val="843C0C"/>
                </a:solidFill>
              </a:rPr>
              <a:t> </a:t>
            </a:r>
            <a:r>
              <a:rPr lang="en-US" sz="3200" b="1" i="1" dirty="0">
                <a:solidFill>
                  <a:srgbClr val="0070C0"/>
                </a:solidFill>
              </a:rPr>
              <a:t>au </a:t>
            </a:r>
            <a:r>
              <a:rPr lang="en-US" sz="3200" b="1" i="1" dirty="0" err="1">
                <a:solidFill>
                  <a:srgbClr val="0070C0"/>
                </a:solidFill>
              </a:rPr>
              <a:t>învățat</a:t>
            </a:r>
            <a:r>
              <a:rPr lang="en-US" sz="3200" b="1" i="1" dirty="0">
                <a:solidFill>
                  <a:srgbClr val="0070C0"/>
                </a:solidFill>
              </a:rPr>
              <a:t> </a:t>
            </a:r>
            <a:r>
              <a:rPr lang="en-US" sz="3200" b="1" i="1" dirty="0" err="1">
                <a:solidFill>
                  <a:srgbClr val="0070C0"/>
                </a:solidFill>
              </a:rPr>
              <a:t>că</a:t>
            </a:r>
            <a:r>
              <a:rPr lang="en-US" sz="3200" b="1" i="1" dirty="0">
                <a:solidFill>
                  <a:srgbClr val="0070C0"/>
                </a:solidFill>
              </a:rPr>
              <a:t> ”</a:t>
            </a:r>
            <a:r>
              <a:rPr lang="en-US" sz="3200" b="1" i="1" dirty="0" err="1">
                <a:solidFill>
                  <a:srgbClr val="00B050"/>
                </a:solidFill>
              </a:rPr>
              <a:t>ideile</a:t>
            </a:r>
            <a:r>
              <a:rPr lang="en-US" sz="3200" b="1" i="1" dirty="0">
                <a:solidFill>
                  <a:srgbClr val="00B050"/>
                </a:solidFill>
              </a:rPr>
              <a:t> de </a:t>
            </a:r>
            <a:r>
              <a:rPr lang="en-US" sz="3200" b="1" i="1" dirty="0" err="1">
                <a:solidFill>
                  <a:srgbClr val="00B050"/>
                </a:solidFill>
              </a:rPr>
              <a:t>afaceri</a:t>
            </a:r>
            <a:r>
              <a:rPr lang="en-US" sz="3200" b="1" i="1" dirty="0">
                <a:solidFill>
                  <a:srgbClr val="00B050"/>
                </a:solidFill>
              </a:rPr>
              <a:t>” </a:t>
            </a:r>
            <a:r>
              <a:rPr lang="en-US" sz="3200" b="1" i="1" dirty="0" err="1">
                <a:solidFill>
                  <a:srgbClr val="0070C0"/>
                </a:solidFill>
              </a:rPr>
              <a:t>trebuie</a:t>
            </a:r>
            <a:r>
              <a:rPr lang="en-US" sz="3200" b="1" i="1" dirty="0">
                <a:solidFill>
                  <a:srgbClr val="0070C0"/>
                </a:solidFill>
              </a:rPr>
              <a:t> testate.</a:t>
            </a:r>
          </a:p>
          <a:p>
            <a:pPr lvl="0"/>
            <a:r>
              <a:rPr lang="en-US" sz="3200" dirty="0" err="1"/>
              <a:t>Și</a:t>
            </a:r>
            <a:r>
              <a:rPr lang="en-US" sz="3200" dirty="0"/>
              <a:t> </a:t>
            </a:r>
            <a:r>
              <a:rPr lang="en-US" sz="3200" b="1" i="1" dirty="0" err="1"/>
              <a:t>primul</a:t>
            </a:r>
            <a:r>
              <a:rPr lang="en-US" sz="3200" b="1" i="1" dirty="0"/>
              <a:t> test al </a:t>
            </a:r>
            <a:r>
              <a:rPr lang="en-US" sz="3200" b="1" i="1" dirty="0" err="1">
                <a:solidFill>
                  <a:srgbClr val="00B050"/>
                </a:solidFill>
              </a:rPr>
              <a:t>ideii</a:t>
            </a:r>
            <a:r>
              <a:rPr lang="en-US" sz="3200" b="1" i="1" dirty="0">
                <a:solidFill>
                  <a:srgbClr val="00B050"/>
                </a:solidFill>
              </a:rPr>
              <a:t> de </a:t>
            </a:r>
            <a:r>
              <a:rPr lang="en-US" sz="3200" b="1" i="1" dirty="0" err="1">
                <a:solidFill>
                  <a:srgbClr val="00B050"/>
                </a:solidFill>
              </a:rPr>
              <a:t>afaceri</a:t>
            </a:r>
            <a:r>
              <a:rPr lang="en-US" sz="3200" b="1" i="1" dirty="0">
                <a:solidFill>
                  <a:srgbClr val="00B050"/>
                </a:solidFill>
              </a:rPr>
              <a:t> </a:t>
            </a:r>
            <a:r>
              <a:rPr lang="en-US" sz="3200" b="1" i="1" dirty="0" err="1">
                <a:solidFill>
                  <a:srgbClr val="C00000"/>
                </a:solidFill>
              </a:rPr>
              <a:t>este</a:t>
            </a:r>
            <a:r>
              <a:rPr lang="en-US" sz="3200" b="1" i="1" dirty="0">
                <a:solidFill>
                  <a:srgbClr val="C00000"/>
                </a:solidFill>
              </a:rPr>
              <a:t> de a o </a:t>
            </a:r>
            <a:r>
              <a:rPr lang="en-US" sz="3200" b="1" i="1" dirty="0" err="1">
                <a:solidFill>
                  <a:srgbClr val="C00000"/>
                </a:solidFill>
              </a:rPr>
              <a:t>pune</a:t>
            </a:r>
            <a:r>
              <a:rPr lang="en-US" sz="3200" b="1" i="1" dirty="0">
                <a:solidFill>
                  <a:srgbClr val="C00000"/>
                </a:solidFill>
              </a:rPr>
              <a:t> </a:t>
            </a:r>
            <a:r>
              <a:rPr lang="en-US" sz="3200" b="1" i="1" dirty="0" err="1">
                <a:solidFill>
                  <a:srgbClr val="C00000"/>
                </a:solidFill>
              </a:rPr>
              <a:t>într</a:t>
            </a:r>
            <a:r>
              <a:rPr lang="en-US" sz="3200" b="1" i="1" dirty="0">
                <a:solidFill>
                  <a:srgbClr val="C00000"/>
                </a:solidFill>
              </a:rPr>
              <a:t>-un business model</a:t>
            </a:r>
            <a:r>
              <a:rPr lang="en-US" sz="3200" dirty="0"/>
              <a:t>, de a </a:t>
            </a:r>
            <a:r>
              <a:rPr lang="en-US" sz="3200" dirty="0" err="1"/>
              <a:t>testa</a:t>
            </a:r>
            <a:r>
              <a:rPr lang="en-US" sz="3200" dirty="0"/>
              <a:t> ”</a:t>
            </a:r>
            <a:r>
              <a:rPr lang="en-US" sz="3200" dirty="0" err="1"/>
              <a:t>logica</a:t>
            </a:r>
            <a:r>
              <a:rPr lang="en-US" sz="3200" dirty="0"/>
              <a:t>” </a:t>
            </a:r>
            <a:r>
              <a:rPr lang="en-US" sz="3200" dirty="0" err="1"/>
              <a:t>respectivei</a:t>
            </a:r>
            <a:r>
              <a:rPr lang="en-US" sz="3200" dirty="0"/>
              <a:t> </a:t>
            </a:r>
            <a:r>
              <a:rPr lang="en-US" sz="3200" dirty="0" err="1"/>
              <a:t>afaceri</a:t>
            </a:r>
            <a:r>
              <a:rPr lang="en-US" sz="3200" dirty="0"/>
              <a:t> </a:t>
            </a:r>
            <a:r>
              <a:rPr lang="en-US" sz="3200" dirty="0" err="1"/>
              <a:t>și</a:t>
            </a:r>
            <a:r>
              <a:rPr lang="en-US" sz="3200" dirty="0"/>
              <a:t> </a:t>
            </a:r>
            <a:endParaRPr lang="ro-RO" sz="3200" dirty="0"/>
          </a:p>
          <a:p>
            <a:pPr lvl="0"/>
            <a:r>
              <a:rPr lang="en-US" sz="3200" dirty="0"/>
              <a:t>de a </a:t>
            </a:r>
            <a:r>
              <a:rPr lang="en-US" sz="3200" dirty="0" err="1"/>
              <a:t>vedea</a:t>
            </a:r>
            <a:r>
              <a:rPr lang="en-US" sz="3200" dirty="0"/>
              <a:t>, </a:t>
            </a:r>
            <a:r>
              <a:rPr lang="en-US" sz="3200" dirty="0" err="1"/>
              <a:t>în</a:t>
            </a:r>
            <a:r>
              <a:rPr lang="en-US" sz="3200" dirty="0"/>
              <a:t> diverse </a:t>
            </a:r>
            <a:r>
              <a:rPr lang="en-US" sz="3200" dirty="0" err="1"/>
              <a:t>scenarii</a:t>
            </a:r>
            <a:r>
              <a:rPr lang="en-US" sz="3200" dirty="0"/>
              <a:t> </a:t>
            </a:r>
            <a:r>
              <a:rPr lang="en-US" sz="3200" dirty="0" err="1"/>
              <a:t>bazate</a:t>
            </a:r>
            <a:r>
              <a:rPr lang="en-US" sz="3200" dirty="0"/>
              <a:t> pe model</a:t>
            </a:r>
            <a:r>
              <a:rPr lang="ro-RO" sz="3200" dirty="0"/>
              <a:t>ul</a:t>
            </a:r>
            <a:r>
              <a:rPr lang="en-US" sz="3200" dirty="0"/>
              <a:t> business, </a:t>
            </a:r>
            <a:r>
              <a:rPr lang="en-US" sz="3200" dirty="0" err="1"/>
              <a:t>dacă</a:t>
            </a:r>
            <a:r>
              <a:rPr lang="en-US" sz="3200" dirty="0"/>
              <a:t> </a:t>
            </a:r>
            <a:r>
              <a:rPr lang="en-US" sz="3200" dirty="0" err="1"/>
              <a:t>afacerea</a:t>
            </a:r>
            <a:r>
              <a:rPr lang="en-US" sz="3200" dirty="0"/>
              <a:t> ”se </a:t>
            </a:r>
            <a:r>
              <a:rPr lang="en-US" sz="3200" dirty="0" err="1"/>
              <a:t>susține</a:t>
            </a:r>
            <a:r>
              <a:rPr lang="en-US" sz="3200" dirty="0"/>
              <a:t>”, </a:t>
            </a:r>
            <a:r>
              <a:rPr lang="en-US" sz="3200" dirty="0" err="1"/>
              <a:t>dacă</a:t>
            </a:r>
            <a:r>
              <a:rPr lang="en-US" sz="3200" dirty="0"/>
              <a:t> </a:t>
            </a:r>
            <a:r>
              <a:rPr lang="en-US" sz="3200" dirty="0" err="1"/>
              <a:t>poate</a:t>
            </a:r>
            <a:r>
              <a:rPr lang="en-US" sz="3200" dirty="0"/>
              <a:t> genera </a:t>
            </a:r>
            <a:r>
              <a:rPr lang="en-US" sz="3200" dirty="0" err="1"/>
              <a:t>într-adevăr</a:t>
            </a:r>
            <a:r>
              <a:rPr lang="en-US" sz="3200" dirty="0"/>
              <a:t> </a:t>
            </a:r>
            <a:r>
              <a:rPr lang="en-US" sz="3200" dirty="0" err="1"/>
              <a:t>valoare</a:t>
            </a:r>
            <a:r>
              <a:rPr lang="en-US" sz="3200" dirty="0"/>
              <a:t> </a:t>
            </a:r>
            <a:r>
              <a:rPr lang="en-US" sz="3200" dirty="0" err="1"/>
              <a:t>și</a:t>
            </a:r>
            <a:r>
              <a:rPr lang="en-US" sz="3200" dirty="0"/>
              <a:t> </a:t>
            </a:r>
            <a:r>
              <a:rPr lang="en-US" sz="3200" dirty="0" err="1"/>
              <a:t>dacă</a:t>
            </a:r>
            <a:r>
              <a:rPr lang="en-US" sz="3200" dirty="0"/>
              <a:t> are </a:t>
            </a:r>
            <a:r>
              <a:rPr lang="en-US" sz="3200" dirty="0" err="1"/>
              <a:t>șanse</a:t>
            </a:r>
            <a:r>
              <a:rPr lang="en-US" sz="3200" dirty="0"/>
              <a:t> de </a:t>
            </a:r>
            <a:r>
              <a:rPr lang="en-US" sz="3200" dirty="0" err="1"/>
              <a:t>reușită</a:t>
            </a:r>
            <a:r>
              <a:rPr lang="en-US" sz="3200" dirty="0"/>
              <a:t>.</a:t>
            </a:r>
          </a:p>
          <a:p>
            <a:pPr lvl="0"/>
            <a:endParaRPr lang="en-US" dirty="0"/>
          </a:p>
        </p:txBody>
      </p:sp>
      <p:sp>
        <p:nvSpPr>
          <p:cNvPr id="3" name="Footer Placeholder 3">
            <a:extLst>
              <a:ext uri="{FF2B5EF4-FFF2-40B4-BE49-F238E27FC236}">
                <a16:creationId xmlns:a16="http://schemas.microsoft.com/office/drawing/2014/main" id="{0A253079-1953-0B2B-24E6-6DFD85835F6D}"/>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1CFFB5A9-BECF-7DBD-38EB-4637565FC17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0D41B0-6E9F-4666-BD7B-158174C04F47}" type="slidenum">
              <a:rPr lang="en-US" sz="1200" b="0" i="0" u="none" strike="noStrike" kern="1200" cap="none" spc="0" baseline="0">
                <a:solidFill>
                  <a:srgbClr val="898989"/>
                </a:solidFill>
                <a:uFillTx/>
                <a:latin typeface="Calibri"/>
              </a:rPr>
              <a:t>63</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AB9F44EE-08CD-A012-F182-B26C4685D962}"/>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2404FEA-FAE4-461F-4408-6E2E7AD4303E}"/>
              </a:ext>
            </a:extLst>
          </p:cNvPr>
          <p:cNvSpPr txBox="1">
            <a:spLocks noGrp="1"/>
          </p:cNvSpPr>
          <p:nvPr>
            <p:ph idx="1"/>
          </p:nvPr>
        </p:nvSpPr>
        <p:spPr>
          <a:xfrm>
            <a:off x="365760" y="640080"/>
            <a:ext cx="11313624" cy="5536884"/>
          </a:xfrm>
        </p:spPr>
        <p:txBody>
          <a:bodyPr/>
          <a:lstStyle/>
          <a:p>
            <a:pPr lvl="0">
              <a:lnSpc>
                <a:spcPct val="80000"/>
              </a:lnSpc>
            </a:pPr>
            <a:r>
              <a:rPr lang="en-US" sz="3200" b="1" i="1" dirty="0" err="1">
                <a:solidFill>
                  <a:srgbClr val="00B050"/>
                </a:solidFill>
              </a:rPr>
              <a:t>Modelul</a:t>
            </a:r>
            <a:r>
              <a:rPr lang="en-US" sz="3200" b="1" i="1" dirty="0">
                <a:solidFill>
                  <a:srgbClr val="00B050"/>
                </a:solidFill>
              </a:rPr>
              <a:t> de </a:t>
            </a:r>
            <a:r>
              <a:rPr lang="ro-RO" sz="3200" b="1" i="1" dirty="0">
                <a:solidFill>
                  <a:srgbClr val="00B050"/>
                </a:solidFill>
              </a:rPr>
              <a:t>Afacere</a:t>
            </a:r>
            <a:r>
              <a:rPr lang="en-US" sz="3200" b="1" i="1" dirty="0">
                <a:solidFill>
                  <a:srgbClr val="00B050"/>
                </a:solidFill>
              </a:rPr>
              <a:t> </a:t>
            </a:r>
            <a:r>
              <a:rPr lang="en-US" sz="3200" b="1" i="1" dirty="0" err="1">
                <a:solidFill>
                  <a:srgbClr val="C00000"/>
                </a:solidFill>
              </a:rPr>
              <a:t>este</a:t>
            </a:r>
            <a:r>
              <a:rPr lang="en-US" sz="3200" b="1" i="1" dirty="0">
                <a:solidFill>
                  <a:srgbClr val="C00000"/>
                </a:solidFill>
              </a:rPr>
              <a:t> ”</a:t>
            </a:r>
            <a:r>
              <a:rPr lang="en-US" sz="3200" b="1" i="1" dirty="0" err="1">
                <a:solidFill>
                  <a:srgbClr val="C00000"/>
                </a:solidFill>
              </a:rPr>
              <a:t>logica</a:t>
            </a:r>
            <a:r>
              <a:rPr lang="en-US" sz="3200" b="1" i="1" dirty="0">
                <a:solidFill>
                  <a:srgbClr val="C00000"/>
                </a:solidFill>
              </a:rPr>
              <a:t>„ </a:t>
            </a:r>
            <a:r>
              <a:rPr lang="en-US" sz="3200" b="1" i="1" dirty="0" err="1">
                <a:solidFill>
                  <a:srgbClr val="C00000"/>
                </a:solidFill>
              </a:rPr>
              <a:t>unei</a:t>
            </a:r>
            <a:r>
              <a:rPr lang="en-US" sz="3200" b="1" i="1" dirty="0">
                <a:solidFill>
                  <a:srgbClr val="C00000"/>
                </a:solidFill>
              </a:rPr>
              <a:t> </a:t>
            </a:r>
            <a:r>
              <a:rPr lang="ro-RO" sz="3200" b="1" i="1" dirty="0">
                <a:solidFill>
                  <a:srgbClr val="C00000"/>
                </a:solidFill>
              </a:rPr>
              <a:t>A</a:t>
            </a:r>
            <a:r>
              <a:rPr lang="en-US" sz="3200" b="1" i="1" dirty="0" err="1">
                <a:solidFill>
                  <a:srgbClr val="C00000"/>
                </a:solidFill>
              </a:rPr>
              <a:t>faceri</a:t>
            </a:r>
            <a:endParaRPr lang="en-US" sz="3200" b="1" i="1" dirty="0">
              <a:solidFill>
                <a:srgbClr val="C00000"/>
              </a:solidFill>
            </a:endParaRPr>
          </a:p>
          <a:p>
            <a:pPr lvl="0">
              <a:lnSpc>
                <a:spcPct val="80000"/>
              </a:lnSpc>
            </a:pPr>
            <a:r>
              <a:rPr lang="ro-RO" sz="3200" dirty="0"/>
              <a:t>U</a:t>
            </a:r>
            <a:r>
              <a:rPr lang="en-US" sz="3200" dirty="0"/>
              <a:t>n </a:t>
            </a:r>
            <a:r>
              <a:rPr lang="en-US" sz="3200" dirty="0">
                <a:hlinkClick r:id="rId2">
                  <a:extLst>
                    <a:ext uri="{A12FA001-AC4F-418D-AE19-62706E023703}">
                      <ahyp:hlinkClr xmlns:ahyp="http://schemas.microsoft.com/office/drawing/2018/hyperlinkcolor" val="tx"/>
                    </a:ext>
                  </a:extLst>
                </a:hlinkClick>
              </a:rPr>
              <a:t>model de business </a:t>
            </a:r>
            <a:r>
              <a:rPr lang="en-US" sz="3200" dirty="0" err="1">
                <a:hlinkClick r:id="rId2">
                  <a:extLst>
                    <a:ext uri="{A12FA001-AC4F-418D-AE19-62706E023703}">
                      <ahyp:hlinkClr xmlns:ahyp="http://schemas.microsoft.com/office/drawing/2018/hyperlinkcolor" val="tx"/>
                    </a:ext>
                  </a:extLst>
                </a:hlinkClick>
              </a:rPr>
              <a:t>este</a:t>
            </a:r>
            <a:r>
              <a:rPr lang="en-US" sz="3200" dirty="0">
                <a:hlinkClick r:id="rId2">
                  <a:extLst>
                    <a:ext uri="{A12FA001-AC4F-418D-AE19-62706E023703}">
                      <ahyp:hlinkClr xmlns:ahyp="http://schemas.microsoft.com/office/drawing/2018/hyperlinkcolor" val="tx"/>
                    </a:ext>
                  </a:extLst>
                </a:hlinkClick>
              </a:rPr>
              <a:t> </a:t>
            </a:r>
            <a:r>
              <a:rPr lang="en-US" sz="3200" dirty="0" err="1">
                <a:hlinkClick r:id="rId2">
                  <a:extLst>
                    <a:ext uri="{A12FA001-AC4F-418D-AE19-62706E023703}">
                      <ahyp:hlinkClr xmlns:ahyp="http://schemas.microsoft.com/office/drawing/2018/hyperlinkcolor" val="tx"/>
                    </a:ext>
                  </a:extLst>
                </a:hlinkClick>
              </a:rPr>
              <a:t>logica</a:t>
            </a:r>
            <a:r>
              <a:rPr lang="en-US" sz="3200" dirty="0">
                <a:hlinkClick r:id="rId2">
                  <a:extLst>
                    <a:ext uri="{A12FA001-AC4F-418D-AE19-62706E023703}">
                      <ahyp:hlinkClr xmlns:ahyp="http://schemas.microsoft.com/office/drawing/2018/hyperlinkcolor" val="tx"/>
                    </a:ext>
                  </a:extLst>
                </a:hlinkClick>
              </a:rPr>
              <a:t> </a:t>
            </a:r>
            <a:r>
              <a:rPr lang="en-US" sz="3200" dirty="0" err="1">
                <a:hlinkClick r:id="rId2">
                  <a:extLst>
                    <a:ext uri="{A12FA001-AC4F-418D-AE19-62706E023703}">
                      <ahyp:hlinkClr xmlns:ahyp="http://schemas.microsoft.com/office/drawing/2018/hyperlinkcolor" val="tx"/>
                    </a:ext>
                  </a:extLst>
                </a:hlinkClick>
              </a:rPr>
              <a:t>unei</a:t>
            </a:r>
            <a:r>
              <a:rPr lang="en-US" sz="3200" dirty="0">
                <a:hlinkClick r:id="rId2">
                  <a:extLst>
                    <a:ext uri="{A12FA001-AC4F-418D-AE19-62706E023703}">
                      <ahyp:hlinkClr xmlns:ahyp="http://schemas.microsoft.com/office/drawing/2018/hyperlinkcolor" val="tx"/>
                    </a:ext>
                  </a:extLst>
                </a:hlinkClick>
              </a:rPr>
              <a:t> </a:t>
            </a:r>
            <a:r>
              <a:rPr lang="en-US" sz="3200" dirty="0" err="1">
                <a:hlinkClick r:id="rId2">
                  <a:extLst>
                    <a:ext uri="{A12FA001-AC4F-418D-AE19-62706E023703}">
                      <ahyp:hlinkClr xmlns:ahyp="http://schemas.microsoft.com/office/drawing/2018/hyperlinkcolor" val="tx"/>
                    </a:ext>
                  </a:extLst>
                </a:hlinkClick>
              </a:rPr>
              <a:t>afaceri</a:t>
            </a:r>
            <a:r>
              <a:rPr lang="en-US" sz="3200" dirty="0"/>
              <a:t>: </a:t>
            </a:r>
            <a:r>
              <a:rPr lang="en-US" sz="3200" dirty="0" err="1"/>
              <a:t>este</a:t>
            </a:r>
            <a:r>
              <a:rPr lang="en-US" sz="3200" dirty="0"/>
              <a:t> </a:t>
            </a:r>
            <a:r>
              <a:rPr lang="en-US" sz="3200" dirty="0" err="1"/>
              <a:t>ceea</a:t>
            </a:r>
            <a:r>
              <a:rPr lang="ro-RO" sz="3200" dirty="0"/>
              <a:t> ce</a:t>
            </a:r>
            <a:r>
              <a:rPr lang="en-US" sz="3200" dirty="0"/>
              <a:t> </a:t>
            </a:r>
            <a:r>
              <a:rPr lang="en-US" sz="3200" dirty="0" err="1"/>
              <a:t>îi</a:t>
            </a:r>
            <a:r>
              <a:rPr lang="en-US" sz="3200" dirty="0"/>
              <a:t> </a:t>
            </a:r>
            <a:r>
              <a:rPr lang="en-US" sz="3200" dirty="0" err="1"/>
              <a:t>dă</a:t>
            </a:r>
            <a:r>
              <a:rPr lang="en-US" sz="3200" dirty="0"/>
              <a:t> </a:t>
            </a:r>
            <a:r>
              <a:rPr lang="en-US" sz="3200" dirty="0" err="1"/>
              <a:t>coerență</a:t>
            </a:r>
            <a:r>
              <a:rPr lang="en-US" sz="3200" dirty="0"/>
              <a:t> </a:t>
            </a:r>
            <a:r>
              <a:rPr lang="en-US" sz="3200" dirty="0" err="1"/>
              <a:t>și</a:t>
            </a:r>
            <a:r>
              <a:rPr lang="en-US" sz="3200" dirty="0"/>
              <a:t> </a:t>
            </a:r>
            <a:r>
              <a:rPr lang="en-US" sz="3200" dirty="0" err="1"/>
              <a:t>stabilitate</a:t>
            </a:r>
            <a:r>
              <a:rPr lang="en-US" sz="3200" dirty="0"/>
              <a:t> </a:t>
            </a:r>
            <a:r>
              <a:rPr lang="en-US" sz="3200" dirty="0" err="1"/>
              <a:t>și</a:t>
            </a:r>
            <a:r>
              <a:rPr lang="en-US" sz="3200" dirty="0"/>
              <a:t> </a:t>
            </a:r>
            <a:r>
              <a:rPr lang="en-US" sz="3200" dirty="0" err="1"/>
              <a:t>ceea</a:t>
            </a:r>
            <a:r>
              <a:rPr lang="en-US" sz="3200" dirty="0"/>
              <a:t> </a:t>
            </a:r>
            <a:r>
              <a:rPr lang="en-US" sz="3200" dirty="0" err="1"/>
              <a:t>ce</a:t>
            </a:r>
            <a:r>
              <a:rPr lang="en-US" sz="3200" dirty="0"/>
              <a:t> </a:t>
            </a:r>
            <a:r>
              <a:rPr lang="en-US" sz="3200" dirty="0" err="1"/>
              <a:t>constituie</a:t>
            </a:r>
            <a:r>
              <a:rPr lang="en-US" sz="3200" dirty="0"/>
              <a:t> </a:t>
            </a:r>
            <a:r>
              <a:rPr lang="en-US" sz="3200" dirty="0" err="1"/>
              <a:t>și</a:t>
            </a:r>
            <a:r>
              <a:rPr lang="en-US" sz="3200" dirty="0"/>
              <a:t> </a:t>
            </a:r>
            <a:r>
              <a:rPr lang="en-US" sz="3200" dirty="0" err="1"/>
              <a:t>modelul</a:t>
            </a:r>
            <a:r>
              <a:rPr lang="en-US" sz="3200" dirty="0"/>
              <a:t> </a:t>
            </a:r>
            <a:r>
              <a:rPr lang="en-US" sz="3200" dirty="0" err="1"/>
              <a:t>său</a:t>
            </a:r>
            <a:r>
              <a:rPr lang="en-US" sz="3200" dirty="0"/>
              <a:t> de </a:t>
            </a:r>
            <a:r>
              <a:rPr lang="en-US" sz="3200" dirty="0" err="1"/>
              <a:t>creștere</a:t>
            </a:r>
            <a:r>
              <a:rPr lang="en-US" sz="3200" dirty="0"/>
              <a:t>.</a:t>
            </a:r>
          </a:p>
          <a:p>
            <a:pPr lvl="0">
              <a:lnSpc>
                <a:spcPct val="80000"/>
              </a:lnSpc>
            </a:pPr>
            <a:r>
              <a:rPr lang="en-US" sz="3200" b="1" dirty="0"/>
              <a:t>Cum face o </a:t>
            </a:r>
            <a:r>
              <a:rPr lang="en-US" sz="3200" b="1" dirty="0" err="1"/>
              <a:t>afacere</a:t>
            </a:r>
            <a:r>
              <a:rPr lang="en-US" sz="3200" b="1" dirty="0"/>
              <a:t> bani?</a:t>
            </a:r>
          </a:p>
          <a:p>
            <a:pPr lvl="0">
              <a:lnSpc>
                <a:spcPct val="80000"/>
              </a:lnSpc>
            </a:pPr>
            <a:r>
              <a:rPr lang="en-US" sz="3200" b="1" dirty="0"/>
              <a:t>Ce </a:t>
            </a:r>
            <a:r>
              <a:rPr lang="en-US" sz="3200" b="1" dirty="0" err="1"/>
              <a:t>valoare</a:t>
            </a:r>
            <a:r>
              <a:rPr lang="en-US" sz="3200" b="1" dirty="0"/>
              <a:t> </a:t>
            </a:r>
            <a:r>
              <a:rPr lang="en-US" sz="3200" b="1" dirty="0" err="1"/>
              <a:t>în</a:t>
            </a:r>
            <a:r>
              <a:rPr lang="en-US" sz="3200" b="1" dirty="0"/>
              <a:t> plus </a:t>
            </a:r>
            <a:r>
              <a:rPr lang="en-US" sz="3200" dirty="0" err="1"/>
              <a:t>aduce</a:t>
            </a:r>
            <a:r>
              <a:rPr lang="en-US" sz="3200" dirty="0"/>
              <a:t> la client </a:t>
            </a:r>
            <a:r>
              <a:rPr lang="en-US" sz="3200" dirty="0" err="1"/>
              <a:t>și</a:t>
            </a:r>
            <a:r>
              <a:rPr lang="en-US" sz="3200" dirty="0"/>
              <a:t> cum </a:t>
            </a:r>
            <a:r>
              <a:rPr lang="en-US" sz="3200" dirty="0" err="1"/>
              <a:t>convertește</a:t>
            </a:r>
            <a:r>
              <a:rPr lang="en-US" sz="3200" dirty="0"/>
              <a:t> </a:t>
            </a:r>
            <a:r>
              <a:rPr lang="en-US" sz="3200" dirty="0" err="1"/>
              <a:t>această</a:t>
            </a:r>
            <a:r>
              <a:rPr lang="en-US" sz="3200" dirty="0"/>
              <a:t> </a:t>
            </a:r>
            <a:r>
              <a:rPr lang="en-US" sz="3200" dirty="0" err="1"/>
              <a:t>valoare</a:t>
            </a:r>
            <a:r>
              <a:rPr lang="en-US" sz="3200" dirty="0"/>
              <a:t> </a:t>
            </a:r>
            <a:r>
              <a:rPr lang="en-US" sz="3200" dirty="0" err="1"/>
              <a:t>în</a:t>
            </a:r>
            <a:r>
              <a:rPr lang="en-US" sz="3200" dirty="0"/>
              <a:t> </a:t>
            </a:r>
            <a:r>
              <a:rPr lang="en-US" sz="3200" dirty="0" err="1"/>
              <a:t>creștere</a:t>
            </a:r>
            <a:r>
              <a:rPr lang="en-US" sz="3200" dirty="0"/>
              <a:t> </a:t>
            </a:r>
            <a:r>
              <a:rPr lang="en-US" sz="3200" dirty="0" err="1"/>
              <a:t>pentru</a:t>
            </a:r>
            <a:r>
              <a:rPr lang="en-US" sz="3200" dirty="0"/>
              <a:t> business, </a:t>
            </a:r>
            <a:r>
              <a:rPr lang="en-US" sz="3200" dirty="0" err="1"/>
              <a:t>pentru</a:t>
            </a:r>
            <a:r>
              <a:rPr lang="en-US" sz="3200" dirty="0"/>
              <a:t> </a:t>
            </a:r>
            <a:r>
              <a:rPr lang="en-US" sz="3200" dirty="0" err="1"/>
              <a:t>angajații</a:t>
            </a:r>
            <a:r>
              <a:rPr lang="en-US" sz="3200" dirty="0"/>
              <a:t> </a:t>
            </a:r>
            <a:r>
              <a:rPr lang="en-US" sz="3200" dirty="0" err="1"/>
              <a:t>și</a:t>
            </a:r>
            <a:r>
              <a:rPr lang="en-US" sz="3200" dirty="0"/>
              <a:t> </a:t>
            </a:r>
            <a:r>
              <a:rPr lang="en-US" sz="3200" dirty="0" err="1"/>
              <a:t>pentru</a:t>
            </a:r>
            <a:r>
              <a:rPr lang="en-US" sz="3200" dirty="0"/>
              <a:t> </a:t>
            </a:r>
            <a:r>
              <a:rPr lang="en-US" sz="3200" dirty="0" err="1"/>
              <a:t>ownerii</a:t>
            </a:r>
            <a:r>
              <a:rPr lang="en-US" sz="3200" dirty="0"/>
              <a:t> </a:t>
            </a:r>
            <a:r>
              <a:rPr lang="en-US" sz="3200" dirty="0" err="1"/>
              <a:t>afacerii</a:t>
            </a:r>
            <a:r>
              <a:rPr lang="en-US" sz="3200" dirty="0"/>
              <a:t>?</a:t>
            </a:r>
          </a:p>
          <a:p>
            <a:pPr lvl="0">
              <a:lnSpc>
                <a:spcPct val="80000"/>
              </a:lnSpc>
            </a:pPr>
            <a:r>
              <a:rPr lang="en-US" sz="3200" b="1" dirty="0" err="1"/>
              <a:t>În</a:t>
            </a:r>
            <a:r>
              <a:rPr lang="en-US" sz="3200" b="1" dirty="0"/>
              <a:t> </a:t>
            </a:r>
            <a:r>
              <a:rPr lang="en-US" sz="3200" b="1" dirty="0" err="1"/>
              <a:t>ce</a:t>
            </a:r>
            <a:r>
              <a:rPr lang="en-US" sz="3200" b="1" dirty="0"/>
              <a:t> </a:t>
            </a:r>
            <a:r>
              <a:rPr lang="en-US" sz="3200" b="1" dirty="0" err="1"/>
              <a:t>procese</a:t>
            </a:r>
            <a:r>
              <a:rPr lang="en-US" sz="3200" b="1" dirty="0"/>
              <a:t> </a:t>
            </a:r>
            <a:r>
              <a:rPr lang="en-US" sz="3200" b="1" dirty="0" err="1"/>
              <a:t>și</a:t>
            </a:r>
            <a:r>
              <a:rPr lang="en-US" sz="3200" b="1" dirty="0"/>
              <a:t> </a:t>
            </a:r>
            <a:r>
              <a:rPr lang="en-US" sz="3200" b="1" dirty="0" err="1"/>
              <a:t>în</a:t>
            </a:r>
            <a:r>
              <a:rPr lang="en-US" sz="3200" b="1" dirty="0"/>
              <a:t> </a:t>
            </a:r>
            <a:r>
              <a:rPr lang="en-US" sz="3200" b="1" dirty="0" err="1"/>
              <a:t>ce</a:t>
            </a:r>
            <a:r>
              <a:rPr lang="en-US" sz="3200" b="1" dirty="0"/>
              <a:t> </a:t>
            </a:r>
            <a:r>
              <a:rPr lang="en-US" sz="3200" b="1" dirty="0" err="1"/>
              <a:t>resurse</a:t>
            </a:r>
            <a:r>
              <a:rPr lang="en-US" sz="3200" b="1" dirty="0"/>
              <a:t> </a:t>
            </a:r>
            <a:r>
              <a:rPr lang="en-US" sz="3200" b="1" dirty="0" err="1"/>
              <a:t>trebuie</a:t>
            </a:r>
            <a:r>
              <a:rPr lang="en-US" sz="3200" b="1" dirty="0"/>
              <a:t> </a:t>
            </a:r>
            <a:r>
              <a:rPr lang="en-US" sz="3200" b="1" dirty="0" err="1"/>
              <a:t>să</a:t>
            </a:r>
            <a:r>
              <a:rPr lang="en-US" sz="3200" b="1" dirty="0"/>
              <a:t> </a:t>
            </a:r>
            <a:r>
              <a:rPr lang="en-US" sz="3200" b="1" dirty="0" err="1"/>
              <a:t>investesc</a:t>
            </a:r>
            <a:r>
              <a:rPr lang="en-US" sz="3200" b="1" dirty="0"/>
              <a:t> </a:t>
            </a:r>
            <a:r>
              <a:rPr lang="en-US" sz="3200" dirty="0" err="1"/>
              <a:t>pentru</a:t>
            </a:r>
            <a:r>
              <a:rPr lang="en-US" sz="3200" dirty="0"/>
              <a:t> a genera rapid </a:t>
            </a:r>
            <a:r>
              <a:rPr lang="en-US" sz="3200" dirty="0" err="1"/>
              <a:t>valoare</a:t>
            </a:r>
            <a:r>
              <a:rPr lang="en-US" sz="3200" dirty="0"/>
              <a:t> </a:t>
            </a:r>
            <a:r>
              <a:rPr lang="en-US" sz="3200" dirty="0" err="1"/>
              <a:t>maximă</a:t>
            </a:r>
            <a:r>
              <a:rPr lang="en-US" sz="3200" dirty="0"/>
              <a:t> </a:t>
            </a:r>
            <a:r>
              <a:rPr lang="en-US" sz="3200" dirty="0" err="1"/>
              <a:t>pentru</a:t>
            </a:r>
            <a:r>
              <a:rPr lang="en-US" sz="3200" dirty="0"/>
              <a:t> </a:t>
            </a:r>
            <a:r>
              <a:rPr lang="en-US" sz="3200" dirty="0" err="1"/>
              <a:t>clientul</a:t>
            </a:r>
            <a:r>
              <a:rPr lang="en-US" sz="3200" dirty="0"/>
              <a:t> meu?</a:t>
            </a:r>
          </a:p>
          <a:p>
            <a:pPr lvl="0">
              <a:lnSpc>
                <a:spcPct val="80000"/>
              </a:lnSpc>
            </a:pPr>
            <a:r>
              <a:rPr lang="en-US" sz="3200" dirty="0" err="1"/>
              <a:t>Acestea</a:t>
            </a:r>
            <a:r>
              <a:rPr lang="en-US" sz="3200" dirty="0"/>
              <a:t> sunt </a:t>
            </a:r>
            <a:r>
              <a:rPr lang="en-US" sz="3200" dirty="0" err="1"/>
              <a:t>doar</a:t>
            </a:r>
            <a:r>
              <a:rPr lang="en-US" sz="3200" dirty="0"/>
              <a:t> </a:t>
            </a:r>
            <a:r>
              <a:rPr lang="en-US" sz="3200" dirty="0" err="1"/>
              <a:t>câteva</a:t>
            </a:r>
            <a:r>
              <a:rPr lang="en-US" sz="3200" dirty="0"/>
              <a:t> </a:t>
            </a:r>
            <a:r>
              <a:rPr lang="en-US" sz="3200" dirty="0" err="1"/>
              <a:t>dintre</a:t>
            </a:r>
            <a:r>
              <a:rPr lang="en-US" sz="3200" dirty="0"/>
              <a:t> </a:t>
            </a:r>
            <a:r>
              <a:rPr lang="en-US" sz="3200" dirty="0" err="1"/>
              <a:t>întrebările</a:t>
            </a:r>
            <a:r>
              <a:rPr lang="en-US" sz="3200" dirty="0"/>
              <a:t> care </a:t>
            </a:r>
            <a:r>
              <a:rPr lang="en-US" sz="3200" dirty="0" err="1"/>
              <a:t>determină</a:t>
            </a:r>
            <a:r>
              <a:rPr lang="en-US" sz="3200" dirty="0"/>
              <a:t> </a:t>
            </a:r>
            <a:r>
              <a:rPr lang="en-US" sz="3200" dirty="0" err="1"/>
              <a:t>modelul</a:t>
            </a:r>
            <a:r>
              <a:rPr lang="en-US" sz="3200" dirty="0"/>
              <a:t> de business </a:t>
            </a:r>
            <a:r>
              <a:rPr lang="en-US" sz="3200" dirty="0" err="1"/>
              <a:t>pentru</a:t>
            </a:r>
            <a:r>
              <a:rPr lang="en-US" sz="3200" dirty="0"/>
              <a:t> </a:t>
            </a:r>
            <a:r>
              <a:rPr lang="ro-RO" sz="3200" dirty="0"/>
              <a:t>orișice </a:t>
            </a:r>
            <a:r>
              <a:rPr lang="en-US" sz="3200" dirty="0" err="1"/>
              <a:t>aface</a:t>
            </a:r>
            <a:r>
              <a:rPr lang="ro-RO" sz="3200" dirty="0"/>
              <a:t>re</a:t>
            </a:r>
            <a:r>
              <a:rPr lang="en-US" sz="3200" dirty="0"/>
              <a:t>.</a:t>
            </a:r>
          </a:p>
          <a:p>
            <a:pPr lvl="0">
              <a:lnSpc>
                <a:spcPct val="80000"/>
              </a:lnSpc>
            </a:pPr>
            <a:endParaRPr lang="en-US" dirty="0"/>
          </a:p>
        </p:txBody>
      </p:sp>
      <p:sp>
        <p:nvSpPr>
          <p:cNvPr id="3" name="Footer Placeholder 3">
            <a:extLst>
              <a:ext uri="{FF2B5EF4-FFF2-40B4-BE49-F238E27FC236}">
                <a16:creationId xmlns:a16="http://schemas.microsoft.com/office/drawing/2014/main" id="{39DA06D5-AB8E-C8FE-35E0-797AB980F6D2}"/>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BBCF4375-7509-76E9-73E8-80010832897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27187CA-8BC9-4E08-AAF6-7BEE4AFAF841}" type="slidenum">
              <a:rPr lang="en-US" sz="1200" b="0" i="0" u="none" strike="noStrike" kern="1200" cap="none" spc="0" baseline="0">
                <a:solidFill>
                  <a:srgbClr val="898989"/>
                </a:solidFill>
                <a:uFillTx/>
                <a:latin typeface="Calibri"/>
              </a:rPr>
              <a:t>64</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C8ADA873-303B-71D7-1603-27A2F9E60430}"/>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00A16E9-B5F9-FFC5-9DBD-57E30CB6B984}"/>
              </a:ext>
            </a:extLst>
          </p:cNvPr>
          <p:cNvSpPr txBox="1">
            <a:spLocks noGrp="1"/>
          </p:cNvSpPr>
          <p:nvPr>
            <p:ph idx="1"/>
          </p:nvPr>
        </p:nvSpPr>
        <p:spPr>
          <a:xfrm>
            <a:off x="457200" y="656703"/>
            <a:ext cx="11388431" cy="5520260"/>
          </a:xfrm>
        </p:spPr>
        <p:txBody>
          <a:bodyPr/>
          <a:lstStyle/>
          <a:p>
            <a:pPr lvl="0">
              <a:lnSpc>
                <a:spcPct val="80000"/>
              </a:lnSpc>
            </a:pPr>
            <a:r>
              <a:rPr lang="en-US" b="1" i="1" dirty="0">
                <a:solidFill>
                  <a:srgbClr val="00B050"/>
                </a:solidFill>
              </a:rPr>
              <a:t>Logica </a:t>
            </a:r>
            <a:r>
              <a:rPr lang="en-US" b="1" i="1" dirty="0" err="1">
                <a:solidFill>
                  <a:srgbClr val="00B050"/>
                </a:solidFill>
              </a:rPr>
              <a:t>unei</a:t>
            </a:r>
            <a:r>
              <a:rPr lang="en-US" b="1" i="1" dirty="0">
                <a:solidFill>
                  <a:srgbClr val="00B050"/>
                </a:solidFill>
              </a:rPr>
              <a:t> </a:t>
            </a:r>
            <a:r>
              <a:rPr lang="en-US" b="1" i="1" dirty="0" err="1">
                <a:solidFill>
                  <a:srgbClr val="00B050"/>
                </a:solidFill>
              </a:rPr>
              <a:t>afaceri</a:t>
            </a:r>
            <a:r>
              <a:rPr lang="en-US" b="1" i="1" dirty="0">
                <a:solidFill>
                  <a:srgbClr val="00B050"/>
                </a:solidFill>
              </a:rPr>
              <a:t> </a:t>
            </a:r>
            <a:r>
              <a:rPr lang="en-US" b="1" i="1" dirty="0" err="1">
                <a:solidFill>
                  <a:srgbClr val="00B050"/>
                </a:solidFill>
              </a:rPr>
              <a:t>începe</a:t>
            </a:r>
            <a:r>
              <a:rPr lang="en-US" b="1" i="1" dirty="0">
                <a:solidFill>
                  <a:srgbClr val="00B050"/>
                </a:solidFill>
              </a:rPr>
              <a:t> cu </a:t>
            </a:r>
            <a:r>
              <a:rPr lang="en-US" b="1" i="1" dirty="0" err="1">
                <a:solidFill>
                  <a:srgbClr val="00B050"/>
                </a:solidFill>
              </a:rPr>
              <a:t>clientul</a:t>
            </a:r>
            <a:r>
              <a:rPr lang="en-US" b="1" i="1" dirty="0">
                <a:solidFill>
                  <a:srgbClr val="00B050"/>
                </a:solidFill>
              </a:rPr>
              <a:t> </a:t>
            </a:r>
            <a:r>
              <a:rPr lang="en-US" b="1" i="1" dirty="0" err="1">
                <a:solidFill>
                  <a:srgbClr val="00B050"/>
                </a:solidFill>
              </a:rPr>
              <a:t>și</a:t>
            </a:r>
            <a:r>
              <a:rPr lang="en-US" b="1" i="1" dirty="0">
                <a:solidFill>
                  <a:srgbClr val="00B050"/>
                </a:solidFill>
              </a:rPr>
              <a:t> se </a:t>
            </a:r>
            <a:r>
              <a:rPr lang="en-US" b="1" i="1" dirty="0" err="1">
                <a:solidFill>
                  <a:srgbClr val="00B050"/>
                </a:solidFill>
              </a:rPr>
              <a:t>termină</a:t>
            </a:r>
            <a:r>
              <a:rPr lang="en-US" b="1" i="1" dirty="0">
                <a:solidFill>
                  <a:srgbClr val="00B050"/>
                </a:solidFill>
              </a:rPr>
              <a:t> cu </a:t>
            </a:r>
            <a:r>
              <a:rPr lang="ro-RO" b="1" i="1" dirty="0">
                <a:solidFill>
                  <a:srgbClr val="00B050"/>
                </a:solidFill>
              </a:rPr>
              <a:t>produsul livrat</a:t>
            </a:r>
            <a:endParaRPr lang="en-US" b="1" i="1" dirty="0">
              <a:solidFill>
                <a:srgbClr val="00B050"/>
              </a:solidFill>
            </a:endParaRPr>
          </a:p>
          <a:p>
            <a:pPr lvl="0">
              <a:lnSpc>
                <a:spcPct val="80000"/>
              </a:lnSpc>
            </a:pPr>
            <a:r>
              <a:rPr lang="en-US" sz="2400" b="1" i="1" dirty="0">
                <a:solidFill>
                  <a:srgbClr val="0070C0"/>
                </a:solidFill>
              </a:rPr>
              <a:t>Logica </a:t>
            </a:r>
            <a:r>
              <a:rPr lang="en-US" sz="2400" b="1" i="1" dirty="0" err="1">
                <a:solidFill>
                  <a:srgbClr val="0070C0"/>
                </a:solidFill>
              </a:rPr>
              <a:t>unei</a:t>
            </a:r>
            <a:r>
              <a:rPr lang="en-US" sz="2400" b="1" i="1" dirty="0">
                <a:solidFill>
                  <a:srgbClr val="0070C0"/>
                </a:solidFill>
              </a:rPr>
              <a:t> </a:t>
            </a:r>
            <a:r>
              <a:rPr lang="en-US" sz="2400" b="1" i="1" dirty="0" err="1">
                <a:solidFill>
                  <a:srgbClr val="0070C0"/>
                </a:solidFill>
              </a:rPr>
              <a:t>afaceri</a:t>
            </a:r>
            <a:r>
              <a:rPr lang="en-US" sz="2400" b="1" i="1" dirty="0">
                <a:solidFill>
                  <a:srgbClr val="0070C0"/>
                </a:solidFill>
              </a:rPr>
              <a:t> </a:t>
            </a:r>
            <a:r>
              <a:rPr lang="en-US" sz="2400" b="1" i="1" dirty="0" err="1">
                <a:solidFill>
                  <a:srgbClr val="0070C0"/>
                </a:solidFill>
              </a:rPr>
              <a:t>începe</a:t>
            </a:r>
            <a:r>
              <a:rPr lang="en-US" sz="2400" b="1" i="1" dirty="0">
                <a:solidFill>
                  <a:srgbClr val="0070C0"/>
                </a:solidFill>
              </a:rPr>
              <a:t> </a:t>
            </a:r>
            <a:r>
              <a:rPr lang="en-US" sz="2400" b="1" i="1" dirty="0" err="1">
                <a:solidFill>
                  <a:srgbClr val="0070C0"/>
                </a:solidFill>
              </a:rPr>
              <a:t>întotdeauna</a:t>
            </a:r>
            <a:r>
              <a:rPr lang="en-US" sz="2400" b="1" i="1" dirty="0">
                <a:solidFill>
                  <a:srgbClr val="0070C0"/>
                </a:solidFill>
              </a:rPr>
              <a:t> cu </a:t>
            </a:r>
            <a:r>
              <a:rPr lang="en-US" sz="2400" b="1" i="1" dirty="0" err="1">
                <a:solidFill>
                  <a:srgbClr val="0070C0"/>
                </a:solidFill>
              </a:rPr>
              <a:t>finalul</a:t>
            </a:r>
            <a:r>
              <a:rPr lang="en-US" sz="2400" dirty="0"/>
              <a:t>: </a:t>
            </a:r>
            <a:r>
              <a:rPr lang="en-US" sz="2400" b="1" i="1" dirty="0" err="1">
                <a:solidFill>
                  <a:srgbClr val="00B050"/>
                </a:solidFill>
              </a:rPr>
              <a:t>ce</a:t>
            </a:r>
            <a:r>
              <a:rPr lang="en-US" sz="2400" b="1" i="1" dirty="0">
                <a:solidFill>
                  <a:srgbClr val="00B050"/>
                </a:solidFill>
              </a:rPr>
              <a:t> </a:t>
            </a:r>
            <a:r>
              <a:rPr lang="en-US" sz="2400" b="1" i="1" dirty="0" err="1">
                <a:solidFill>
                  <a:srgbClr val="00B050"/>
                </a:solidFill>
              </a:rPr>
              <a:t>valoare</a:t>
            </a:r>
            <a:r>
              <a:rPr lang="en-US" sz="2400" b="1" i="1" dirty="0">
                <a:solidFill>
                  <a:srgbClr val="00B050"/>
                </a:solidFill>
              </a:rPr>
              <a:t> </a:t>
            </a:r>
            <a:r>
              <a:rPr lang="en-US" sz="2400" b="1" i="1" dirty="0" err="1">
                <a:solidFill>
                  <a:srgbClr val="00B050"/>
                </a:solidFill>
              </a:rPr>
              <a:t>trebuie</a:t>
            </a:r>
            <a:r>
              <a:rPr lang="en-US" sz="2400" b="1" i="1" dirty="0">
                <a:solidFill>
                  <a:srgbClr val="00B050"/>
                </a:solidFill>
              </a:rPr>
              <a:t> </a:t>
            </a:r>
            <a:r>
              <a:rPr lang="en-US" sz="2400" b="1" i="1" dirty="0" err="1">
                <a:solidFill>
                  <a:srgbClr val="00B050"/>
                </a:solidFill>
              </a:rPr>
              <a:t>să</a:t>
            </a:r>
            <a:r>
              <a:rPr lang="en-US" sz="2400" b="1" i="1" dirty="0">
                <a:solidFill>
                  <a:srgbClr val="00B050"/>
                </a:solidFill>
              </a:rPr>
              <a:t> </a:t>
            </a:r>
            <a:r>
              <a:rPr lang="en-US" sz="2400" b="1" i="1" dirty="0" err="1">
                <a:solidFill>
                  <a:srgbClr val="00B050"/>
                </a:solidFill>
              </a:rPr>
              <a:t>livrez</a:t>
            </a:r>
            <a:r>
              <a:rPr lang="en-US" sz="2400" b="1" i="1" dirty="0">
                <a:solidFill>
                  <a:srgbClr val="00B050"/>
                </a:solidFill>
              </a:rPr>
              <a:t> client</a:t>
            </a:r>
            <a:r>
              <a:rPr lang="ro-RO" sz="2400" b="1" i="1" dirty="0">
                <a:solidFill>
                  <a:srgbClr val="00B050"/>
                </a:solidFill>
              </a:rPr>
              <a:t>ului</a:t>
            </a:r>
            <a:r>
              <a:rPr lang="en-US" sz="2400" b="1" i="1" dirty="0">
                <a:solidFill>
                  <a:srgbClr val="00B050"/>
                </a:solidFill>
              </a:rPr>
              <a:t>?</a:t>
            </a:r>
          </a:p>
          <a:p>
            <a:pPr lvl="0">
              <a:lnSpc>
                <a:spcPct val="80000"/>
              </a:lnSpc>
            </a:pPr>
            <a:r>
              <a:rPr lang="en-US" sz="2400" b="1" i="1" dirty="0" err="1">
                <a:solidFill>
                  <a:srgbClr val="843C0C"/>
                </a:solidFill>
              </a:rPr>
              <a:t>Și</a:t>
            </a:r>
            <a:r>
              <a:rPr lang="en-US" sz="2400" b="1" i="1" dirty="0">
                <a:solidFill>
                  <a:srgbClr val="843C0C"/>
                </a:solidFill>
              </a:rPr>
              <a:t> </a:t>
            </a:r>
            <a:r>
              <a:rPr lang="en-US" sz="2400" b="1" i="1" dirty="0" err="1">
                <a:solidFill>
                  <a:srgbClr val="843C0C"/>
                </a:solidFill>
              </a:rPr>
              <a:t>apoi</a:t>
            </a:r>
            <a:r>
              <a:rPr lang="en-US" sz="2400" b="1" i="1" dirty="0">
                <a:solidFill>
                  <a:srgbClr val="843C0C"/>
                </a:solidFill>
              </a:rPr>
              <a:t>, </a:t>
            </a:r>
            <a:r>
              <a:rPr lang="ro-RO" sz="2400" b="1" i="1" dirty="0">
                <a:solidFill>
                  <a:srgbClr val="843C0C"/>
                </a:solidFill>
              </a:rPr>
              <a:t>depănăm </a:t>
            </a:r>
            <a:r>
              <a:rPr lang="en-US" sz="2400" b="1" i="1" dirty="0" err="1">
                <a:solidFill>
                  <a:srgbClr val="843C0C"/>
                </a:solidFill>
              </a:rPr>
              <a:t>înapoi</a:t>
            </a:r>
            <a:r>
              <a:rPr lang="en-US" sz="2400" b="1" i="1" dirty="0">
                <a:solidFill>
                  <a:srgbClr val="843C0C"/>
                </a:solidFill>
              </a:rPr>
              <a:t> pe </a:t>
            </a:r>
            <a:r>
              <a:rPr lang="en-US" sz="2400" b="1" i="1" dirty="0" err="1">
                <a:solidFill>
                  <a:srgbClr val="843C0C"/>
                </a:solidFill>
              </a:rPr>
              <a:t>firul</a:t>
            </a:r>
            <a:r>
              <a:rPr lang="en-US" sz="2400" b="1" i="1" dirty="0">
                <a:solidFill>
                  <a:srgbClr val="843C0C"/>
                </a:solidFill>
              </a:rPr>
              <a:t> logic</a:t>
            </a:r>
            <a:r>
              <a:rPr lang="en-US" sz="2400" dirty="0"/>
              <a:t>:</a:t>
            </a:r>
          </a:p>
          <a:p>
            <a:pPr lvl="0">
              <a:lnSpc>
                <a:spcPct val="80000"/>
              </a:lnSpc>
              <a:buFont typeface="Wingdings" pitchFamily="2"/>
              <a:buChar char="ü"/>
            </a:pPr>
            <a:r>
              <a:rPr lang="en-US" sz="2400" dirty="0" err="1"/>
              <a:t>Unde</a:t>
            </a:r>
            <a:r>
              <a:rPr lang="en-US" sz="2400" dirty="0"/>
              <a:t> </a:t>
            </a:r>
            <a:r>
              <a:rPr lang="en-US" sz="2400" dirty="0" err="1"/>
              <a:t>găsesc</a:t>
            </a:r>
            <a:r>
              <a:rPr lang="en-US" sz="2400" dirty="0"/>
              <a:t> </a:t>
            </a:r>
            <a:r>
              <a:rPr lang="en-US" sz="2400" dirty="0" err="1"/>
              <a:t>clienții</a:t>
            </a:r>
            <a:r>
              <a:rPr lang="en-US" sz="2400" dirty="0"/>
              <a:t> care </a:t>
            </a:r>
            <a:r>
              <a:rPr lang="en-US" sz="2400" dirty="0" err="1"/>
              <a:t>apreciază</a:t>
            </a:r>
            <a:r>
              <a:rPr lang="en-US" sz="2400" dirty="0"/>
              <a:t> </a:t>
            </a:r>
            <a:r>
              <a:rPr lang="en-US" sz="2400" dirty="0" err="1"/>
              <a:t>valoarea</a:t>
            </a:r>
            <a:r>
              <a:rPr lang="en-US" sz="2400" dirty="0"/>
              <a:t> pe care </a:t>
            </a:r>
            <a:r>
              <a:rPr lang="en-US" sz="2400" dirty="0" err="1"/>
              <a:t>eu</a:t>
            </a:r>
            <a:r>
              <a:rPr lang="en-US" sz="2400" dirty="0"/>
              <a:t> o </a:t>
            </a:r>
            <a:r>
              <a:rPr lang="en-US" sz="2400" dirty="0" err="1"/>
              <a:t>livrez</a:t>
            </a:r>
            <a:r>
              <a:rPr lang="en-US" sz="2400" dirty="0"/>
              <a:t>?</a:t>
            </a:r>
          </a:p>
          <a:p>
            <a:pPr lvl="0">
              <a:lnSpc>
                <a:spcPct val="80000"/>
              </a:lnSpc>
              <a:buFont typeface="Wingdings" pitchFamily="2"/>
              <a:buChar char="ü"/>
            </a:pPr>
            <a:r>
              <a:rPr lang="en-US" sz="2400" dirty="0"/>
              <a:t>Cum fac </a:t>
            </a:r>
            <a:r>
              <a:rPr lang="en-US" sz="2400" dirty="0" err="1"/>
              <a:t>vânzarea</a:t>
            </a:r>
            <a:r>
              <a:rPr lang="en-US" sz="2400" dirty="0"/>
              <a:t> </a:t>
            </a:r>
            <a:r>
              <a:rPr lang="en-US" sz="2400" dirty="0" err="1"/>
              <a:t>către</a:t>
            </a:r>
            <a:r>
              <a:rPr lang="en-US" sz="2400" dirty="0"/>
              <a:t> </a:t>
            </a:r>
            <a:r>
              <a:rPr lang="en-US" sz="2400" dirty="0" err="1"/>
              <a:t>ei</a:t>
            </a:r>
            <a:r>
              <a:rPr lang="en-US" sz="2400" dirty="0"/>
              <a:t>?</a:t>
            </a:r>
          </a:p>
          <a:p>
            <a:pPr lvl="0">
              <a:lnSpc>
                <a:spcPct val="80000"/>
              </a:lnSpc>
              <a:buFont typeface="Wingdings" pitchFamily="2"/>
              <a:buChar char="ü"/>
            </a:pPr>
            <a:r>
              <a:rPr lang="en-US" sz="2400" dirty="0"/>
              <a:t>Cum </a:t>
            </a:r>
            <a:r>
              <a:rPr lang="en-US" sz="2400" dirty="0" err="1"/>
              <a:t>îi</a:t>
            </a:r>
            <a:r>
              <a:rPr lang="en-US" sz="2400" dirty="0"/>
              <a:t> </a:t>
            </a:r>
            <a:r>
              <a:rPr lang="en-US" sz="2400" dirty="0" err="1"/>
              <a:t>mențin</a:t>
            </a:r>
            <a:r>
              <a:rPr lang="en-US" sz="2400" dirty="0"/>
              <a:t> </a:t>
            </a:r>
            <a:r>
              <a:rPr lang="en-US" sz="2400" dirty="0" err="1"/>
              <a:t>loiali</a:t>
            </a:r>
            <a:r>
              <a:rPr lang="en-US" sz="2400" dirty="0"/>
              <a:t>?</a:t>
            </a:r>
          </a:p>
          <a:p>
            <a:pPr lvl="0">
              <a:lnSpc>
                <a:spcPct val="80000"/>
              </a:lnSpc>
              <a:buFont typeface="Wingdings" pitchFamily="2"/>
              <a:buChar char="ü"/>
            </a:pPr>
            <a:r>
              <a:rPr lang="ro-RO" sz="2400" dirty="0"/>
              <a:t>C</a:t>
            </a:r>
            <a:r>
              <a:rPr lang="en-US" sz="2400" dirty="0"/>
              <a:t>e </a:t>
            </a:r>
            <a:r>
              <a:rPr lang="en-US" sz="2400" dirty="0" err="1"/>
              <a:t>resurse</a:t>
            </a:r>
            <a:r>
              <a:rPr lang="en-US" sz="2400" dirty="0"/>
              <a:t> </a:t>
            </a:r>
            <a:r>
              <a:rPr lang="en-US" sz="2400" dirty="0" err="1"/>
              <a:t>și</a:t>
            </a:r>
            <a:r>
              <a:rPr lang="en-US" sz="2400" dirty="0"/>
              <a:t> </a:t>
            </a:r>
            <a:r>
              <a:rPr lang="en-US" sz="2400" dirty="0" err="1"/>
              <a:t>procese</a:t>
            </a:r>
            <a:r>
              <a:rPr lang="en-US" sz="2400" dirty="0"/>
              <a:t> </a:t>
            </a:r>
            <a:r>
              <a:rPr lang="en-US" sz="2400" dirty="0" err="1"/>
              <a:t>cheie</a:t>
            </a:r>
            <a:r>
              <a:rPr lang="en-US" sz="2400" dirty="0"/>
              <a:t> </a:t>
            </a:r>
            <a:r>
              <a:rPr lang="ro-RO" sz="2400" dirty="0"/>
              <a:t>sunt necesare pentru a produce </a:t>
            </a:r>
            <a:r>
              <a:rPr lang="en-US" sz="2400" dirty="0" err="1"/>
              <a:t>această</a:t>
            </a:r>
            <a:r>
              <a:rPr lang="en-US" sz="2400" dirty="0"/>
              <a:t> </a:t>
            </a:r>
            <a:r>
              <a:rPr lang="en-US" sz="2400" dirty="0" err="1"/>
              <a:t>valoare</a:t>
            </a:r>
            <a:r>
              <a:rPr lang="en-US" sz="2400" dirty="0"/>
              <a:t> </a:t>
            </a:r>
            <a:r>
              <a:rPr lang="ro-RO" sz="2400" dirty="0"/>
              <a:t>pentru</a:t>
            </a:r>
            <a:r>
              <a:rPr lang="en-US" sz="2400" dirty="0"/>
              <a:t> client la </a:t>
            </a:r>
            <a:r>
              <a:rPr lang="en-US" sz="2400" dirty="0" err="1"/>
              <a:t>nivel</a:t>
            </a:r>
            <a:r>
              <a:rPr lang="en-US" sz="2400" dirty="0"/>
              <a:t> maxim (</a:t>
            </a:r>
            <a:r>
              <a:rPr lang="en-US" sz="2400" dirty="0" err="1"/>
              <a:t>calitativ</a:t>
            </a:r>
            <a:r>
              <a:rPr lang="en-US" sz="2400" dirty="0"/>
              <a:t> </a:t>
            </a:r>
            <a:r>
              <a:rPr lang="en-US" sz="2400" dirty="0" err="1"/>
              <a:t>și</a:t>
            </a:r>
            <a:r>
              <a:rPr lang="en-US" sz="2400" dirty="0"/>
              <a:t> </a:t>
            </a:r>
            <a:r>
              <a:rPr lang="en-US" sz="2400" dirty="0" err="1"/>
              <a:t>cantitativ</a:t>
            </a:r>
            <a:r>
              <a:rPr lang="en-US" sz="2400" dirty="0"/>
              <a:t>)?</a:t>
            </a:r>
          </a:p>
          <a:p>
            <a:pPr lvl="0">
              <a:lnSpc>
                <a:spcPct val="80000"/>
              </a:lnSpc>
              <a:buFont typeface="Wingdings" pitchFamily="2"/>
              <a:buChar char="ü"/>
            </a:pPr>
            <a:r>
              <a:rPr lang="ro-RO" sz="2400" dirty="0"/>
              <a:t>Care sunt </a:t>
            </a:r>
            <a:r>
              <a:rPr lang="en-US" sz="2400" dirty="0" err="1"/>
              <a:t>parteneri</a:t>
            </a:r>
            <a:r>
              <a:rPr lang="ro-RO" sz="2400" dirty="0"/>
              <a:t>i</a:t>
            </a:r>
            <a:r>
              <a:rPr lang="en-US" sz="2400" dirty="0"/>
              <a:t> </a:t>
            </a:r>
            <a:r>
              <a:rPr lang="en-US" sz="2400" dirty="0" err="1"/>
              <a:t>ce</a:t>
            </a:r>
            <a:r>
              <a:rPr lang="en-US" sz="2400" dirty="0"/>
              <a:t> </a:t>
            </a:r>
            <a:r>
              <a:rPr lang="en-US" sz="2400" dirty="0" err="1"/>
              <a:t>să</a:t>
            </a:r>
            <a:r>
              <a:rPr lang="en-US" sz="2400" dirty="0"/>
              <a:t> </a:t>
            </a:r>
            <a:r>
              <a:rPr lang="en-US" sz="2400" dirty="0" err="1"/>
              <a:t>mă</a:t>
            </a:r>
            <a:r>
              <a:rPr lang="en-US" sz="2400" dirty="0"/>
              <a:t> </a:t>
            </a:r>
            <a:r>
              <a:rPr lang="en-US" sz="2400" dirty="0" err="1"/>
              <a:t>ajute</a:t>
            </a:r>
            <a:r>
              <a:rPr lang="en-US" sz="2400" dirty="0"/>
              <a:t> </a:t>
            </a:r>
            <a:r>
              <a:rPr lang="en-US" sz="2400" dirty="0" err="1"/>
              <a:t>să</a:t>
            </a:r>
            <a:r>
              <a:rPr lang="en-US" sz="2400" dirty="0"/>
              <a:t> </a:t>
            </a:r>
            <a:r>
              <a:rPr lang="en-US" sz="2400" dirty="0" err="1"/>
              <a:t>generez</a:t>
            </a:r>
            <a:r>
              <a:rPr lang="en-US" sz="2400" dirty="0"/>
              <a:t> </a:t>
            </a:r>
            <a:r>
              <a:rPr lang="en-US" sz="2400" dirty="0" err="1"/>
              <a:t>această</a:t>
            </a:r>
            <a:r>
              <a:rPr lang="en-US" sz="2400" dirty="0"/>
              <a:t> </a:t>
            </a:r>
            <a:r>
              <a:rPr lang="en-US" sz="2400" dirty="0" err="1"/>
              <a:t>valoare</a:t>
            </a:r>
            <a:r>
              <a:rPr lang="en-US" sz="2400" dirty="0"/>
              <a:t> </a:t>
            </a:r>
            <a:r>
              <a:rPr lang="en-US" sz="2400" dirty="0" err="1"/>
              <a:t>către</a:t>
            </a:r>
            <a:r>
              <a:rPr lang="en-US" sz="2400" dirty="0"/>
              <a:t> client?</a:t>
            </a:r>
          </a:p>
          <a:p>
            <a:pPr lvl="0">
              <a:lnSpc>
                <a:spcPct val="80000"/>
              </a:lnSpc>
            </a:pPr>
            <a:r>
              <a:rPr lang="en-US" sz="2400" b="1" i="1" dirty="0">
                <a:solidFill>
                  <a:srgbClr val="0070C0"/>
                </a:solidFill>
              </a:rPr>
              <a:t>Un business model </a:t>
            </a:r>
            <a:r>
              <a:rPr lang="en-US" sz="2400" b="1" i="1" dirty="0" err="1">
                <a:solidFill>
                  <a:srgbClr val="0070C0"/>
                </a:solidFill>
              </a:rPr>
              <a:t>pleacă</a:t>
            </a:r>
            <a:r>
              <a:rPr lang="en-US" sz="2400" b="1" i="1" dirty="0">
                <a:solidFill>
                  <a:srgbClr val="0070C0"/>
                </a:solidFill>
              </a:rPr>
              <a:t> de la </a:t>
            </a:r>
            <a:r>
              <a:rPr lang="ro-RO" sz="2400" b="1" i="1" dirty="0">
                <a:solidFill>
                  <a:srgbClr val="0070C0"/>
                </a:solidFill>
              </a:rPr>
              <a:t>cerința </a:t>
            </a:r>
            <a:r>
              <a:rPr lang="en-US" sz="2400" b="1" i="1" dirty="0">
                <a:solidFill>
                  <a:srgbClr val="0070C0"/>
                </a:solidFill>
              </a:rPr>
              <a:t>client</a:t>
            </a:r>
            <a:r>
              <a:rPr lang="ro-RO" sz="2400" b="1" i="1" dirty="0">
                <a:solidFill>
                  <a:srgbClr val="0070C0"/>
                </a:solidFill>
              </a:rPr>
              <a:t>ului</a:t>
            </a:r>
            <a:r>
              <a:rPr lang="en-US" sz="2400" b="1" i="1" dirty="0">
                <a:solidFill>
                  <a:srgbClr val="0070C0"/>
                </a:solidFill>
              </a:rPr>
              <a:t> </a:t>
            </a:r>
            <a:r>
              <a:rPr lang="en-US" sz="2400" b="1" i="1" dirty="0" err="1">
                <a:solidFill>
                  <a:srgbClr val="0070C0"/>
                </a:solidFill>
              </a:rPr>
              <a:t>și</a:t>
            </a:r>
            <a:r>
              <a:rPr lang="en-US" sz="2400" b="1" i="1" dirty="0">
                <a:solidFill>
                  <a:srgbClr val="0070C0"/>
                </a:solidFill>
              </a:rPr>
              <a:t> se </a:t>
            </a:r>
            <a:r>
              <a:rPr lang="ro-RO" sz="2400" b="1" i="1" dirty="0">
                <a:solidFill>
                  <a:srgbClr val="0070C0"/>
                </a:solidFill>
              </a:rPr>
              <a:t>manifestă prin </a:t>
            </a:r>
            <a:r>
              <a:rPr lang="en-US" sz="2400" b="1" i="1" dirty="0" err="1">
                <a:solidFill>
                  <a:srgbClr val="0070C0"/>
                </a:solidFill>
              </a:rPr>
              <a:t>produs</a:t>
            </a:r>
            <a:r>
              <a:rPr lang="en-US" sz="2400" b="1" i="1" dirty="0">
                <a:solidFill>
                  <a:srgbClr val="0070C0"/>
                </a:solidFill>
              </a:rPr>
              <a:t> / </a:t>
            </a:r>
            <a:r>
              <a:rPr lang="en-US" sz="2400" b="1" i="1" dirty="0" err="1">
                <a:solidFill>
                  <a:srgbClr val="0070C0"/>
                </a:solidFill>
              </a:rPr>
              <a:t>serviciu</a:t>
            </a:r>
            <a:r>
              <a:rPr lang="en-US" sz="2400" b="1" i="1" dirty="0">
                <a:solidFill>
                  <a:srgbClr val="0070C0"/>
                </a:solidFill>
              </a:rPr>
              <a:t>. </a:t>
            </a:r>
            <a:endParaRPr lang="ro-RO" sz="2400" b="1" i="1" dirty="0">
              <a:solidFill>
                <a:srgbClr val="0070C0"/>
              </a:solidFill>
            </a:endParaRPr>
          </a:p>
          <a:p>
            <a:pPr lvl="0">
              <a:lnSpc>
                <a:spcPct val="80000"/>
              </a:lnSpc>
            </a:pPr>
            <a:r>
              <a:rPr lang="en-US" sz="2400" b="1" i="1" dirty="0" err="1">
                <a:solidFill>
                  <a:srgbClr val="0070C0"/>
                </a:solidFill>
              </a:rPr>
              <a:t>Dacă</a:t>
            </a:r>
            <a:r>
              <a:rPr lang="en-US" sz="2400" b="1" i="1" dirty="0">
                <a:solidFill>
                  <a:srgbClr val="0070C0"/>
                </a:solidFill>
              </a:rPr>
              <a:t> </a:t>
            </a:r>
            <a:r>
              <a:rPr lang="en-US" sz="2400" b="1" i="1" dirty="0" err="1">
                <a:solidFill>
                  <a:srgbClr val="0070C0"/>
                </a:solidFill>
              </a:rPr>
              <a:t>reușim</a:t>
            </a:r>
            <a:r>
              <a:rPr lang="en-US" sz="2400" b="1" i="1" dirty="0">
                <a:solidFill>
                  <a:srgbClr val="0070C0"/>
                </a:solidFill>
              </a:rPr>
              <a:t> </a:t>
            </a:r>
            <a:r>
              <a:rPr lang="en-US" sz="2400" b="1" i="1" dirty="0" err="1">
                <a:solidFill>
                  <a:srgbClr val="0070C0"/>
                </a:solidFill>
              </a:rPr>
              <a:t>să</a:t>
            </a:r>
            <a:r>
              <a:rPr lang="en-US" sz="2400" b="1" i="1" dirty="0">
                <a:solidFill>
                  <a:srgbClr val="0070C0"/>
                </a:solidFill>
              </a:rPr>
              <a:t> </a:t>
            </a:r>
            <a:r>
              <a:rPr lang="en-US" sz="2400" b="1" i="1" dirty="0" err="1">
                <a:solidFill>
                  <a:srgbClr val="0070C0"/>
                </a:solidFill>
              </a:rPr>
              <a:t>aliniem</a:t>
            </a:r>
            <a:r>
              <a:rPr lang="en-US" sz="2400" b="1" i="1" dirty="0">
                <a:solidFill>
                  <a:srgbClr val="0070C0"/>
                </a:solidFill>
              </a:rPr>
              <a:t> </a:t>
            </a:r>
            <a:r>
              <a:rPr lang="en-US" sz="2400" b="1" i="1" dirty="0" err="1">
                <a:solidFill>
                  <a:srgbClr val="0070C0"/>
                </a:solidFill>
              </a:rPr>
              <a:t>nevoile</a:t>
            </a:r>
            <a:r>
              <a:rPr lang="en-US" sz="2400" b="1" i="1" dirty="0">
                <a:solidFill>
                  <a:srgbClr val="0070C0"/>
                </a:solidFill>
              </a:rPr>
              <a:t> </a:t>
            </a:r>
            <a:r>
              <a:rPr lang="en-US" sz="2400" b="1" i="1" dirty="0" err="1">
                <a:solidFill>
                  <a:srgbClr val="0070C0"/>
                </a:solidFill>
              </a:rPr>
              <a:t>clientului</a:t>
            </a:r>
            <a:r>
              <a:rPr lang="en-US" sz="2400" b="1" i="1" dirty="0">
                <a:solidFill>
                  <a:srgbClr val="0070C0"/>
                </a:solidFill>
              </a:rPr>
              <a:t> cu </a:t>
            </a:r>
            <a:r>
              <a:rPr lang="en-US" sz="2400" b="1" i="1" dirty="0" err="1">
                <a:solidFill>
                  <a:srgbClr val="0070C0"/>
                </a:solidFill>
              </a:rPr>
              <a:t>specificațiile</a:t>
            </a:r>
            <a:r>
              <a:rPr lang="en-US" sz="2400" b="1" i="1" dirty="0">
                <a:solidFill>
                  <a:srgbClr val="0070C0"/>
                </a:solidFill>
              </a:rPr>
              <a:t> </a:t>
            </a:r>
            <a:r>
              <a:rPr lang="en-US" sz="2400" b="1" i="1" dirty="0" err="1">
                <a:solidFill>
                  <a:srgbClr val="0070C0"/>
                </a:solidFill>
              </a:rPr>
              <a:t>produsului</a:t>
            </a:r>
            <a:r>
              <a:rPr lang="en-US" sz="2400" b="1" i="1" dirty="0">
                <a:solidFill>
                  <a:srgbClr val="0070C0"/>
                </a:solidFill>
              </a:rPr>
              <a:t>/</a:t>
            </a:r>
            <a:r>
              <a:rPr lang="en-US" sz="2400" b="1" i="1" dirty="0" err="1">
                <a:solidFill>
                  <a:srgbClr val="0070C0"/>
                </a:solidFill>
              </a:rPr>
              <a:t>serviciului</a:t>
            </a:r>
            <a:r>
              <a:rPr lang="en-US" sz="2400" b="1" i="1" dirty="0">
                <a:solidFill>
                  <a:srgbClr val="0070C0"/>
                </a:solidFill>
              </a:rPr>
              <a:t>, </a:t>
            </a:r>
            <a:r>
              <a:rPr lang="en-US" sz="2400" b="1" i="1" dirty="0" err="1">
                <a:solidFill>
                  <a:srgbClr val="0070C0"/>
                </a:solidFill>
              </a:rPr>
              <a:t>atunci</a:t>
            </a:r>
            <a:r>
              <a:rPr lang="en-US" sz="2400" b="1" i="1" dirty="0">
                <a:solidFill>
                  <a:srgbClr val="0070C0"/>
                </a:solidFill>
              </a:rPr>
              <a:t> </a:t>
            </a:r>
            <a:r>
              <a:rPr lang="en-US" sz="2400" b="1" i="1" dirty="0" err="1">
                <a:solidFill>
                  <a:srgbClr val="0070C0"/>
                </a:solidFill>
              </a:rPr>
              <a:t>putem</a:t>
            </a:r>
            <a:r>
              <a:rPr lang="en-US" sz="2400" b="1" i="1" dirty="0">
                <a:solidFill>
                  <a:srgbClr val="0070C0"/>
                </a:solidFill>
              </a:rPr>
              <a:t> </a:t>
            </a:r>
            <a:r>
              <a:rPr lang="en-US" sz="2400" b="1" i="1" dirty="0" err="1">
                <a:solidFill>
                  <a:srgbClr val="0070C0"/>
                </a:solidFill>
              </a:rPr>
              <a:t>să</a:t>
            </a:r>
            <a:r>
              <a:rPr lang="en-US" sz="2400" b="1" i="1" dirty="0">
                <a:solidFill>
                  <a:srgbClr val="0070C0"/>
                </a:solidFill>
              </a:rPr>
              <a:t> </a:t>
            </a:r>
            <a:r>
              <a:rPr lang="en-US" sz="2400" b="1" i="1" dirty="0" err="1">
                <a:solidFill>
                  <a:srgbClr val="0070C0"/>
                </a:solidFill>
              </a:rPr>
              <a:t>începem</a:t>
            </a:r>
            <a:r>
              <a:rPr lang="en-US" sz="2400" b="1" i="1" dirty="0">
                <a:solidFill>
                  <a:srgbClr val="0070C0"/>
                </a:solidFill>
              </a:rPr>
              <a:t> </a:t>
            </a:r>
            <a:r>
              <a:rPr lang="en-US" sz="2400" b="1" i="1" dirty="0" err="1">
                <a:solidFill>
                  <a:srgbClr val="0070C0"/>
                </a:solidFill>
              </a:rPr>
              <a:t>să</a:t>
            </a:r>
            <a:r>
              <a:rPr lang="en-US" sz="2400" b="1" i="1" dirty="0">
                <a:solidFill>
                  <a:srgbClr val="0070C0"/>
                </a:solidFill>
              </a:rPr>
              <a:t> </a:t>
            </a:r>
            <a:r>
              <a:rPr lang="en-US" sz="2400" b="1" i="1" dirty="0" err="1">
                <a:solidFill>
                  <a:srgbClr val="0070C0"/>
                </a:solidFill>
              </a:rPr>
              <a:t>lucrăm</a:t>
            </a:r>
            <a:r>
              <a:rPr lang="en-US" sz="2400" b="1" i="1" dirty="0">
                <a:solidFill>
                  <a:srgbClr val="0070C0"/>
                </a:solidFill>
              </a:rPr>
              <a:t> la un business model care </a:t>
            </a:r>
            <a:r>
              <a:rPr lang="en-US" sz="2400" b="1" i="1" dirty="0" err="1">
                <a:solidFill>
                  <a:srgbClr val="0070C0"/>
                </a:solidFill>
              </a:rPr>
              <a:t>să</a:t>
            </a:r>
            <a:r>
              <a:rPr lang="en-US" sz="2400" b="1" i="1" dirty="0">
                <a:solidFill>
                  <a:srgbClr val="0070C0"/>
                </a:solidFill>
              </a:rPr>
              <a:t> ne </a:t>
            </a:r>
            <a:r>
              <a:rPr lang="en-US" sz="2400" b="1" i="1" dirty="0" err="1">
                <a:solidFill>
                  <a:srgbClr val="0070C0"/>
                </a:solidFill>
              </a:rPr>
              <a:t>aducă</a:t>
            </a:r>
            <a:r>
              <a:rPr lang="en-US" sz="2400" b="1" i="1" dirty="0">
                <a:solidFill>
                  <a:srgbClr val="0070C0"/>
                </a:solidFill>
              </a:rPr>
              <a:t> cu </a:t>
            </a:r>
            <a:r>
              <a:rPr lang="en-US" sz="2400" b="1" i="1" dirty="0" err="1">
                <a:solidFill>
                  <a:srgbClr val="0070C0"/>
                </a:solidFill>
              </a:rPr>
              <a:t>adevărat</a:t>
            </a:r>
            <a:r>
              <a:rPr lang="en-US" sz="2400" b="1" i="1" dirty="0">
                <a:solidFill>
                  <a:srgbClr val="0070C0"/>
                </a:solidFill>
              </a:rPr>
              <a:t> </a:t>
            </a:r>
            <a:r>
              <a:rPr lang="en-US" sz="2400" b="1" i="1" dirty="0" err="1">
                <a:solidFill>
                  <a:srgbClr val="0070C0"/>
                </a:solidFill>
              </a:rPr>
              <a:t>rezultate</a:t>
            </a:r>
            <a:r>
              <a:rPr lang="en-US" sz="2400" b="1" i="1" dirty="0">
                <a:solidFill>
                  <a:srgbClr val="0070C0"/>
                </a:solidFill>
              </a:rPr>
              <a:t>.</a:t>
            </a:r>
          </a:p>
          <a:p>
            <a:pPr lvl="0">
              <a:lnSpc>
                <a:spcPct val="80000"/>
              </a:lnSpc>
            </a:pPr>
            <a:endParaRPr lang="en-US" sz="2400" dirty="0"/>
          </a:p>
        </p:txBody>
      </p:sp>
      <p:sp>
        <p:nvSpPr>
          <p:cNvPr id="3" name="Footer Placeholder 3">
            <a:extLst>
              <a:ext uri="{FF2B5EF4-FFF2-40B4-BE49-F238E27FC236}">
                <a16:creationId xmlns:a16="http://schemas.microsoft.com/office/drawing/2014/main" id="{A4FBCCF4-496A-D280-1741-4CB1E7228265}"/>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9A200F79-D7C3-7119-B35A-4553CEC12BD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997368-1001-464B-8015-F0BD98C42EBD}" type="slidenum">
              <a:rPr lang="en-US" sz="1200" b="0" i="0" u="none" strike="noStrike" kern="1200" cap="none" spc="0" baseline="0">
                <a:solidFill>
                  <a:srgbClr val="898989"/>
                </a:solidFill>
                <a:uFillTx/>
                <a:latin typeface="Calibri"/>
              </a:rPr>
              <a:t>65</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43ADE3E9-7018-6D92-07A5-310EC204E4AE}"/>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084B490-F5F6-1D90-3365-1A8ABFC8B23E}"/>
              </a:ext>
            </a:extLst>
          </p:cNvPr>
          <p:cNvSpPr txBox="1">
            <a:spLocks noGrp="1"/>
          </p:cNvSpPr>
          <p:nvPr>
            <p:ph idx="1"/>
          </p:nvPr>
        </p:nvSpPr>
        <p:spPr>
          <a:xfrm>
            <a:off x="2603861" y="2354073"/>
            <a:ext cx="7742513" cy="1338361"/>
          </a:xfrm>
        </p:spPr>
        <p:txBody>
          <a:bodyPr/>
          <a:lstStyle/>
          <a:p>
            <a:pPr marL="0" lvl="0" indent="0" algn="ctr">
              <a:buNone/>
            </a:pPr>
            <a:r>
              <a:rPr lang="ro-RO" sz="3200" b="1" dirty="0"/>
              <a:t>Ce Modele elaborăm</a:t>
            </a:r>
          </a:p>
          <a:p>
            <a:pPr marL="0" lvl="0" indent="0" algn="ctr">
              <a:buNone/>
            </a:pPr>
            <a:r>
              <a:rPr lang="ro-RO" sz="3200" b="1" dirty="0"/>
              <a:t>Pentru o Unitate Social-Economică?</a:t>
            </a:r>
          </a:p>
          <a:p>
            <a:pPr marL="0" lvl="0" indent="0" algn="ctr">
              <a:buNone/>
            </a:pPr>
            <a:endParaRPr lang="en-US" b="1" dirty="0"/>
          </a:p>
          <a:p>
            <a:pPr lvl="0"/>
            <a:endParaRPr lang="en-US" dirty="0"/>
          </a:p>
        </p:txBody>
      </p:sp>
      <p:sp>
        <p:nvSpPr>
          <p:cNvPr id="3" name="Footer Placeholder 3">
            <a:extLst>
              <a:ext uri="{FF2B5EF4-FFF2-40B4-BE49-F238E27FC236}">
                <a16:creationId xmlns:a16="http://schemas.microsoft.com/office/drawing/2014/main" id="{398BB2A5-E565-E3A3-8892-AA7D1464F5C8}"/>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9EA46D8A-BDFC-F298-FF04-D6CCE7C92425}"/>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230329-EE54-4FB5-9C62-FDE4002E8FEB}" type="slidenum">
              <a:rPr lang="en-US" sz="1200" b="0" i="0" u="none" strike="noStrike" kern="1200" cap="none" spc="0" baseline="0">
                <a:solidFill>
                  <a:srgbClr val="898989"/>
                </a:solidFill>
                <a:uFillTx/>
                <a:latin typeface="Calibri"/>
              </a:rPr>
              <a:t>66</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FA96A82A-4E01-258B-74C7-C8C9D3B669D0}"/>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828C763-2175-0F19-44A0-84D3AFFA0892}"/>
              </a:ext>
            </a:extLst>
          </p:cNvPr>
          <p:cNvSpPr txBox="1">
            <a:spLocks noGrp="1"/>
          </p:cNvSpPr>
          <p:nvPr>
            <p:ph idx="1"/>
          </p:nvPr>
        </p:nvSpPr>
        <p:spPr>
          <a:xfrm>
            <a:off x="574766" y="689960"/>
            <a:ext cx="11277599" cy="5487003"/>
          </a:xfrm>
        </p:spPr>
        <p:txBody>
          <a:bodyPr>
            <a:normAutofit/>
          </a:bodyPr>
          <a:lstStyle/>
          <a:p>
            <a:pPr lvl="0"/>
            <a:r>
              <a:rPr lang="fr-FR" sz="3200" b="1" i="1" dirty="0" err="1">
                <a:solidFill>
                  <a:srgbClr val="385723"/>
                </a:solidFill>
              </a:rPr>
              <a:t>Modelul</a:t>
            </a:r>
            <a:r>
              <a:rPr lang="fr-FR" sz="3200" b="1" i="1" dirty="0">
                <a:solidFill>
                  <a:srgbClr val="385723"/>
                </a:solidFill>
              </a:rPr>
              <a:t>  este o </a:t>
            </a:r>
            <a:r>
              <a:rPr lang="fr-FR" sz="3200" b="1" i="1" dirty="0" err="1">
                <a:solidFill>
                  <a:srgbClr val="385723"/>
                </a:solidFill>
              </a:rPr>
              <a:t>abstracţie</a:t>
            </a:r>
            <a:r>
              <a:rPr lang="fr-FR" sz="3200" b="1" i="1" dirty="0">
                <a:solidFill>
                  <a:srgbClr val="385723"/>
                </a:solidFill>
              </a:rPr>
              <a:t> a </a:t>
            </a:r>
            <a:r>
              <a:rPr lang="fr-FR" sz="3200" b="1" i="1" dirty="0" err="1">
                <a:solidFill>
                  <a:srgbClr val="385723"/>
                </a:solidFill>
              </a:rPr>
              <a:t>unei</a:t>
            </a:r>
            <a:r>
              <a:rPr lang="fr-FR" sz="3200" b="1" i="1" dirty="0">
                <a:solidFill>
                  <a:srgbClr val="385723"/>
                </a:solidFill>
              </a:rPr>
              <a:t> </a:t>
            </a:r>
            <a:r>
              <a:rPr lang="ro-RO" sz="3200" b="1" i="1" dirty="0">
                <a:solidFill>
                  <a:srgbClr val="385723"/>
                </a:solidFill>
              </a:rPr>
              <a:t>Unității Social-Economice </a:t>
            </a:r>
            <a:r>
              <a:rPr lang="fr-FR" sz="3200" dirty="0" err="1"/>
              <a:t>şi</a:t>
            </a:r>
            <a:r>
              <a:rPr lang="fr-FR" sz="3200" dirty="0"/>
              <a:t> </a:t>
            </a:r>
            <a:r>
              <a:rPr lang="fr-FR" sz="3200" dirty="0" err="1"/>
              <a:t>această</a:t>
            </a:r>
            <a:r>
              <a:rPr lang="fr-FR" sz="3200" dirty="0"/>
              <a:t> </a:t>
            </a:r>
            <a:r>
              <a:rPr lang="fr-FR" sz="3200" dirty="0" err="1"/>
              <a:t>abstracţie</a:t>
            </a:r>
            <a:r>
              <a:rPr lang="fr-FR" sz="3200" dirty="0"/>
              <a:t> </a:t>
            </a:r>
            <a:r>
              <a:rPr lang="fr-FR" sz="3200" dirty="0" err="1"/>
              <a:t>poate</a:t>
            </a:r>
            <a:r>
              <a:rPr lang="fr-FR" sz="3200" dirty="0"/>
              <a:t> fi </a:t>
            </a:r>
            <a:r>
              <a:rPr lang="fr-FR" sz="3200" dirty="0" err="1"/>
              <a:t>făcută</a:t>
            </a:r>
            <a:r>
              <a:rPr lang="fr-FR" sz="3200" dirty="0"/>
              <a:t> fie </a:t>
            </a:r>
            <a:r>
              <a:rPr lang="fr-FR" sz="3200" dirty="0" err="1"/>
              <a:t>pentru</a:t>
            </a:r>
            <a:r>
              <a:rPr lang="fr-FR" sz="3200" dirty="0"/>
              <a:t> a </a:t>
            </a:r>
            <a:r>
              <a:rPr lang="fr-FR" sz="3200" dirty="0" err="1"/>
              <a:t>crea</a:t>
            </a:r>
            <a:r>
              <a:rPr lang="fr-FR" sz="3200" dirty="0"/>
              <a:t> un model </a:t>
            </a:r>
            <a:r>
              <a:rPr lang="fr-FR" sz="3200" dirty="0" err="1"/>
              <a:t>general</a:t>
            </a:r>
            <a:r>
              <a:rPr lang="fr-FR" sz="3200" dirty="0"/>
              <a:t> (</a:t>
            </a:r>
            <a:r>
              <a:rPr lang="ro-RO" sz="3200" i="1" dirty="0"/>
              <a:t>Meta model</a:t>
            </a:r>
            <a:r>
              <a:rPr lang="fr-FR" sz="3200" dirty="0"/>
              <a:t>) care </a:t>
            </a:r>
            <a:r>
              <a:rPr lang="ro-RO" sz="3200" dirty="0"/>
              <a:t>ulterior va fi</a:t>
            </a:r>
            <a:r>
              <a:rPr lang="fr-FR" sz="3200" dirty="0"/>
              <a:t> </a:t>
            </a:r>
            <a:r>
              <a:rPr lang="fr-FR" sz="3200" dirty="0" err="1"/>
              <a:t>folosit</a:t>
            </a:r>
            <a:r>
              <a:rPr lang="fr-FR" sz="3200" dirty="0"/>
              <a:t> </a:t>
            </a:r>
            <a:r>
              <a:rPr lang="fr-FR" sz="3200" dirty="0" err="1"/>
              <a:t>pentru</a:t>
            </a:r>
            <a:r>
              <a:rPr lang="fr-FR" sz="3200" dirty="0"/>
              <a:t> a </a:t>
            </a:r>
            <a:r>
              <a:rPr lang="fr-FR" sz="3200" dirty="0" err="1"/>
              <a:t>crea</a:t>
            </a:r>
            <a:r>
              <a:rPr lang="fr-FR" sz="3200" dirty="0"/>
              <a:t> exemple </a:t>
            </a:r>
            <a:r>
              <a:rPr lang="fr-FR" sz="3200" dirty="0" err="1"/>
              <a:t>concrete</a:t>
            </a:r>
            <a:r>
              <a:rPr lang="fr-FR" sz="3200" dirty="0"/>
              <a:t> de </a:t>
            </a:r>
            <a:r>
              <a:rPr lang="fr-FR" sz="3200" dirty="0" err="1"/>
              <a:t>sisteme</a:t>
            </a:r>
            <a:r>
              <a:rPr lang="fr-FR" sz="3200" dirty="0"/>
              <a:t> </a:t>
            </a:r>
            <a:r>
              <a:rPr lang="fr-FR" sz="3200" dirty="0" err="1"/>
              <a:t>informatice</a:t>
            </a:r>
            <a:r>
              <a:rPr lang="ro-RO" sz="3200" dirty="0"/>
              <a:t>,</a:t>
            </a:r>
            <a:r>
              <a:rPr lang="fr-FR" sz="3200" dirty="0"/>
              <a:t> fie </a:t>
            </a:r>
            <a:r>
              <a:rPr lang="fr-FR" sz="3200" b="1" i="1" dirty="0" err="1">
                <a:solidFill>
                  <a:srgbClr val="385723"/>
                </a:solidFill>
              </a:rPr>
              <a:t>pentru</a:t>
            </a:r>
            <a:r>
              <a:rPr lang="fr-FR" sz="3200" b="1" i="1" dirty="0">
                <a:solidFill>
                  <a:srgbClr val="385723"/>
                </a:solidFill>
              </a:rPr>
              <a:t> a </a:t>
            </a:r>
            <a:r>
              <a:rPr lang="fr-FR" sz="3200" b="1" i="1" dirty="0" err="1">
                <a:solidFill>
                  <a:srgbClr val="385723"/>
                </a:solidFill>
              </a:rPr>
              <a:t>crea</a:t>
            </a:r>
            <a:r>
              <a:rPr lang="fr-FR" sz="3200" b="1" i="1" dirty="0">
                <a:solidFill>
                  <a:srgbClr val="385723"/>
                </a:solidFill>
              </a:rPr>
              <a:t> </a:t>
            </a:r>
            <a:r>
              <a:rPr lang="fr-FR" sz="3200" b="1" i="1" dirty="0" err="1">
                <a:solidFill>
                  <a:srgbClr val="385723"/>
                </a:solidFill>
              </a:rPr>
              <a:t>modelul</a:t>
            </a:r>
            <a:r>
              <a:rPr lang="fr-FR" sz="3200" b="1" i="1" dirty="0">
                <a:solidFill>
                  <a:srgbClr val="385723"/>
                </a:solidFill>
              </a:rPr>
              <a:t> </a:t>
            </a:r>
            <a:r>
              <a:rPr lang="fr-FR" sz="3200" b="1" i="1" dirty="0" err="1">
                <a:solidFill>
                  <a:srgbClr val="385723"/>
                </a:solidFill>
              </a:rPr>
              <a:t>informatic</a:t>
            </a:r>
            <a:r>
              <a:rPr lang="fr-FR" sz="3200" b="1" i="1" dirty="0">
                <a:solidFill>
                  <a:srgbClr val="385723"/>
                </a:solidFill>
              </a:rPr>
              <a:t> al </a:t>
            </a:r>
            <a:r>
              <a:rPr lang="fr-FR" sz="3200" b="1" i="1" dirty="0" err="1">
                <a:solidFill>
                  <a:srgbClr val="385723"/>
                </a:solidFill>
              </a:rPr>
              <a:t>unei</a:t>
            </a:r>
            <a:r>
              <a:rPr lang="fr-FR" sz="3200" b="1" i="1" dirty="0">
                <a:solidFill>
                  <a:srgbClr val="385723"/>
                </a:solidFill>
              </a:rPr>
              <a:t> </a:t>
            </a:r>
            <a:r>
              <a:rPr lang="fr-FR" sz="3200" b="1" i="1" dirty="0" err="1">
                <a:solidFill>
                  <a:srgbClr val="385723"/>
                </a:solidFill>
              </a:rPr>
              <a:t>entităţi</a:t>
            </a:r>
            <a:r>
              <a:rPr lang="fr-FR" sz="3200" b="1" i="1" dirty="0">
                <a:solidFill>
                  <a:srgbClr val="385723"/>
                </a:solidFill>
              </a:rPr>
              <a:t> </a:t>
            </a:r>
            <a:r>
              <a:rPr lang="fr-FR" sz="3200" b="1" i="1" dirty="0" err="1">
                <a:solidFill>
                  <a:srgbClr val="385723"/>
                </a:solidFill>
              </a:rPr>
              <a:t>anume</a:t>
            </a:r>
            <a:r>
              <a:rPr lang="fr-FR" sz="3200" b="1" i="1" dirty="0">
                <a:solidFill>
                  <a:srgbClr val="385723"/>
                </a:solidFill>
              </a:rPr>
              <a:t>, </a:t>
            </a:r>
            <a:r>
              <a:rPr lang="fr-FR" sz="3200" b="1" i="1" dirty="0" err="1">
                <a:solidFill>
                  <a:srgbClr val="C00000"/>
                </a:solidFill>
              </a:rPr>
              <a:t>deci</a:t>
            </a:r>
            <a:r>
              <a:rPr lang="fr-FR" sz="3200" b="1" i="1" dirty="0">
                <a:solidFill>
                  <a:srgbClr val="C00000"/>
                </a:solidFill>
              </a:rPr>
              <a:t> un model de </a:t>
            </a:r>
            <a:r>
              <a:rPr lang="fr-FR" sz="3200" b="1" i="1" dirty="0" err="1">
                <a:solidFill>
                  <a:srgbClr val="C00000"/>
                </a:solidFill>
              </a:rPr>
              <a:t>transpunere</a:t>
            </a:r>
            <a:r>
              <a:rPr lang="fr-FR" sz="3200" i="1" dirty="0">
                <a:solidFill>
                  <a:srgbClr val="385723"/>
                </a:solidFill>
              </a:rPr>
              <a:t>. </a:t>
            </a:r>
            <a:endParaRPr lang="ro-RO" sz="3200" i="1" dirty="0">
              <a:solidFill>
                <a:srgbClr val="385723"/>
              </a:solidFill>
            </a:endParaRPr>
          </a:p>
          <a:p>
            <a:pPr lvl="0"/>
            <a:r>
              <a:rPr lang="ro-RO" sz="3200" b="1" i="1" dirty="0">
                <a:solidFill>
                  <a:schemeClr val="accent4">
                    <a:lumMod val="50000"/>
                  </a:schemeClr>
                </a:solidFill>
              </a:rPr>
              <a:t>M</a:t>
            </a:r>
            <a:r>
              <a:rPr lang="fr-FR" sz="3200" b="1" i="1" dirty="0" err="1">
                <a:solidFill>
                  <a:schemeClr val="accent4">
                    <a:lumMod val="50000"/>
                  </a:schemeClr>
                </a:solidFill>
              </a:rPr>
              <a:t>odelul</a:t>
            </a:r>
            <a:r>
              <a:rPr lang="fr-FR" sz="3200" b="1" i="1" dirty="0">
                <a:solidFill>
                  <a:schemeClr val="accent4">
                    <a:lumMod val="50000"/>
                  </a:schemeClr>
                </a:solidFill>
              </a:rPr>
              <a:t> </a:t>
            </a:r>
            <a:r>
              <a:rPr lang="ro-RO" sz="3200" b="1" i="1" dirty="0">
                <a:solidFill>
                  <a:schemeClr val="accent4">
                    <a:lumMod val="50000"/>
                  </a:schemeClr>
                </a:solidFill>
              </a:rPr>
              <a:t>este dependent de</a:t>
            </a:r>
            <a:r>
              <a:rPr lang="fr-FR" sz="3200" b="1" i="1" dirty="0">
                <a:solidFill>
                  <a:schemeClr val="accent4">
                    <a:lumMod val="50000"/>
                  </a:schemeClr>
                </a:solidFill>
              </a:rPr>
              <a:t> </a:t>
            </a:r>
            <a:r>
              <a:rPr lang="fr-FR" sz="3200" b="1" i="1" dirty="0" err="1">
                <a:solidFill>
                  <a:schemeClr val="accent4">
                    <a:lumMod val="50000"/>
                  </a:schemeClr>
                </a:solidFill>
              </a:rPr>
              <a:t>viziunea</a:t>
            </a:r>
            <a:r>
              <a:rPr lang="fr-FR" sz="3200" b="1" i="1" dirty="0">
                <a:solidFill>
                  <a:schemeClr val="accent4">
                    <a:lumMod val="50000"/>
                  </a:schemeClr>
                </a:solidFill>
              </a:rPr>
              <a:t> </a:t>
            </a:r>
            <a:r>
              <a:rPr lang="fr-FR" sz="3200" b="1" i="1" dirty="0" err="1">
                <a:solidFill>
                  <a:schemeClr val="accent4">
                    <a:lumMod val="50000"/>
                  </a:schemeClr>
                </a:solidFill>
              </a:rPr>
              <a:t>analistului</a:t>
            </a:r>
            <a:r>
              <a:rPr lang="fr-FR" sz="3200" b="1" i="1" dirty="0">
                <a:solidFill>
                  <a:schemeClr val="accent4">
                    <a:lumMod val="50000"/>
                  </a:schemeClr>
                </a:solidFill>
              </a:rPr>
              <a:t> </a:t>
            </a:r>
            <a:r>
              <a:rPr lang="fr-FR" sz="3200" b="1" i="1" dirty="0" err="1">
                <a:solidFill>
                  <a:schemeClr val="accent6">
                    <a:lumMod val="50000"/>
                  </a:schemeClr>
                </a:solidFill>
              </a:rPr>
              <a:t>despre</a:t>
            </a:r>
            <a:r>
              <a:rPr lang="fr-FR" sz="3200" b="1" i="1" dirty="0">
                <a:solidFill>
                  <a:schemeClr val="accent6">
                    <a:lumMod val="50000"/>
                  </a:schemeClr>
                </a:solidFill>
              </a:rPr>
              <a:t> </a:t>
            </a:r>
            <a:r>
              <a:rPr lang="fr-FR" sz="3200" b="1" i="1" dirty="0" err="1">
                <a:solidFill>
                  <a:schemeClr val="accent6">
                    <a:lumMod val="50000"/>
                  </a:schemeClr>
                </a:solidFill>
              </a:rPr>
              <a:t>realitatea</a:t>
            </a:r>
            <a:r>
              <a:rPr lang="fr-FR" sz="3200" b="1" i="1" dirty="0">
                <a:solidFill>
                  <a:schemeClr val="accent6">
                    <a:lumMod val="50000"/>
                  </a:schemeClr>
                </a:solidFill>
              </a:rPr>
              <a:t> </a:t>
            </a:r>
            <a:r>
              <a:rPr lang="fr-FR" sz="3200" b="1" i="1" dirty="0" err="1">
                <a:solidFill>
                  <a:schemeClr val="accent6">
                    <a:lumMod val="50000"/>
                  </a:schemeClr>
                </a:solidFill>
              </a:rPr>
              <a:t>pe</a:t>
            </a:r>
            <a:r>
              <a:rPr lang="fr-FR" sz="3200" b="1" i="1" dirty="0">
                <a:solidFill>
                  <a:schemeClr val="accent6">
                    <a:lumMod val="50000"/>
                  </a:schemeClr>
                </a:solidFill>
              </a:rPr>
              <a:t> care o </a:t>
            </a:r>
            <a:r>
              <a:rPr lang="fr-FR" sz="3200" b="1" i="1" dirty="0" err="1">
                <a:solidFill>
                  <a:schemeClr val="accent6">
                    <a:lumMod val="50000"/>
                  </a:schemeClr>
                </a:solidFill>
              </a:rPr>
              <a:t>studiază</a:t>
            </a:r>
            <a:r>
              <a:rPr lang="fr-FR" sz="3200" b="1" i="1" dirty="0">
                <a:solidFill>
                  <a:schemeClr val="accent4">
                    <a:lumMod val="50000"/>
                  </a:schemeClr>
                </a:solidFill>
              </a:rPr>
              <a:t>,</a:t>
            </a:r>
            <a:r>
              <a:rPr lang="fr-FR" sz="3200" b="1" dirty="0">
                <a:solidFill>
                  <a:schemeClr val="accent4">
                    <a:lumMod val="50000"/>
                  </a:schemeClr>
                </a:solidFill>
              </a:rPr>
              <a:t> </a:t>
            </a:r>
            <a:r>
              <a:rPr lang="fr-FR" sz="3200" b="1" dirty="0" err="1">
                <a:solidFill>
                  <a:schemeClr val="accent4">
                    <a:lumMod val="50000"/>
                  </a:schemeClr>
                </a:solidFill>
              </a:rPr>
              <a:t>adică</a:t>
            </a:r>
            <a:r>
              <a:rPr lang="fr-FR" sz="3200" b="1" dirty="0">
                <a:solidFill>
                  <a:schemeClr val="accent4">
                    <a:lumMod val="50000"/>
                  </a:schemeClr>
                </a:solidFill>
              </a:rPr>
              <a:t>  </a:t>
            </a:r>
            <a:r>
              <a:rPr lang="fr-FR" sz="3200" b="1" i="1" dirty="0" err="1">
                <a:solidFill>
                  <a:schemeClr val="accent4">
                    <a:lumMod val="50000"/>
                  </a:schemeClr>
                </a:solidFill>
              </a:rPr>
              <a:t>paradigma</a:t>
            </a:r>
            <a:r>
              <a:rPr lang="fr-FR" sz="3200" b="1" i="1" dirty="0">
                <a:solidFill>
                  <a:schemeClr val="accent4">
                    <a:lumMod val="50000"/>
                  </a:schemeClr>
                </a:solidFill>
              </a:rPr>
              <a:t>.</a:t>
            </a:r>
            <a:endParaRPr lang="ro-RO" sz="3200" b="1" i="1" dirty="0">
              <a:solidFill>
                <a:schemeClr val="accent4">
                  <a:lumMod val="50000"/>
                </a:schemeClr>
              </a:solidFill>
            </a:endParaRPr>
          </a:p>
          <a:p>
            <a:pPr lvl="0"/>
            <a:r>
              <a:rPr lang="fr-FR" sz="3200" b="1" i="1" dirty="0" err="1">
                <a:solidFill>
                  <a:srgbClr val="00B050"/>
                </a:solidFill>
              </a:rPr>
              <a:t>Paradigma</a:t>
            </a:r>
            <a:r>
              <a:rPr lang="fr-FR" sz="3200" b="1" i="1" dirty="0">
                <a:solidFill>
                  <a:srgbClr val="C00000"/>
                </a:solidFill>
              </a:rPr>
              <a:t> </a:t>
            </a:r>
            <a:r>
              <a:rPr lang="fr-FR" sz="3200" b="1" i="1" dirty="0" err="1">
                <a:solidFill>
                  <a:srgbClr val="C00000"/>
                </a:solidFill>
              </a:rPr>
              <a:t>reprezintă</a:t>
            </a:r>
            <a:r>
              <a:rPr lang="fr-FR" sz="3200" b="1" i="1" dirty="0">
                <a:solidFill>
                  <a:srgbClr val="C00000"/>
                </a:solidFill>
              </a:rPr>
              <a:t>  "</a:t>
            </a:r>
            <a:r>
              <a:rPr lang="fr-FR" sz="3200" b="1" i="1" dirty="0" err="1">
                <a:solidFill>
                  <a:srgbClr val="C00000"/>
                </a:solidFill>
              </a:rPr>
              <a:t>ochelarii</a:t>
            </a:r>
            <a:r>
              <a:rPr lang="fr-FR" sz="3200" b="1" i="1" dirty="0">
                <a:solidFill>
                  <a:srgbClr val="C00000"/>
                </a:solidFill>
              </a:rPr>
              <a:t>" </a:t>
            </a:r>
            <a:r>
              <a:rPr lang="fr-FR" sz="3200" b="1" i="1" dirty="0" err="1">
                <a:solidFill>
                  <a:srgbClr val="C00000"/>
                </a:solidFill>
              </a:rPr>
              <a:t>prin</a:t>
            </a:r>
            <a:r>
              <a:rPr lang="fr-FR" sz="3200" b="1" i="1" dirty="0">
                <a:solidFill>
                  <a:srgbClr val="C00000"/>
                </a:solidFill>
              </a:rPr>
              <a:t> care </a:t>
            </a:r>
            <a:r>
              <a:rPr lang="fr-FR" sz="3200" b="1" i="1" dirty="0" err="1">
                <a:solidFill>
                  <a:srgbClr val="C00000"/>
                </a:solidFill>
              </a:rPr>
              <a:t>analistul</a:t>
            </a:r>
            <a:r>
              <a:rPr lang="fr-FR" sz="3200" b="1" i="1" dirty="0">
                <a:solidFill>
                  <a:srgbClr val="C00000"/>
                </a:solidFill>
              </a:rPr>
              <a:t> </a:t>
            </a:r>
            <a:r>
              <a:rPr lang="fr-FR" sz="3200" b="1" i="1" dirty="0" err="1">
                <a:solidFill>
                  <a:srgbClr val="C00000"/>
                </a:solidFill>
              </a:rPr>
              <a:t>vede</a:t>
            </a:r>
            <a:r>
              <a:rPr lang="fr-FR" sz="3200" b="1" i="1" dirty="0">
                <a:solidFill>
                  <a:srgbClr val="C00000"/>
                </a:solidFill>
              </a:rPr>
              <a:t> </a:t>
            </a:r>
            <a:r>
              <a:rPr lang="fr-FR" sz="3200" b="1" i="1" dirty="0" err="1">
                <a:solidFill>
                  <a:srgbClr val="C00000"/>
                </a:solidFill>
              </a:rPr>
              <a:t>sistemul</a:t>
            </a:r>
            <a:r>
              <a:rPr lang="fr-FR" sz="3200" b="1" i="1" dirty="0">
                <a:solidFill>
                  <a:srgbClr val="C00000"/>
                </a:solidFill>
              </a:rPr>
              <a:t> </a:t>
            </a:r>
            <a:r>
              <a:rPr lang="fr-FR" sz="3200" b="1" i="1" dirty="0" err="1">
                <a:solidFill>
                  <a:srgbClr val="C00000"/>
                </a:solidFill>
              </a:rPr>
              <a:t>informaţional</a:t>
            </a:r>
            <a:r>
              <a:rPr lang="fr-FR" sz="3200" b="1" i="1" dirty="0">
                <a:solidFill>
                  <a:srgbClr val="C00000"/>
                </a:solidFill>
              </a:rPr>
              <a:t> real</a:t>
            </a:r>
            <a:r>
              <a:rPr lang="fr-FR" sz="3200" dirty="0"/>
              <a:t>,</a:t>
            </a:r>
            <a:r>
              <a:rPr lang="ro-RO" sz="3200" dirty="0"/>
              <a:t> de menționat că </a:t>
            </a:r>
            <a:r>
              <a:rPr lang="fr-FR" sz="3200" b="1" i="1" dirty="0">
                <a:solidFill>
                  <a:srgbClr val="0070C0"/>
                </a:solidFill>
              </a:rPr>
              <a:t>nu </a:t>
            </a:r>
            <a:r>
              <a:rPr lang="fr-FR" sz="3200" b="1" i="1" dirty="0" err="1">
                <a:solidFill>
                  <a:srgbClr val="0070C0"/>
                </a:solidFill>
              </a:rPr>
              <a:t>toate</a:t>
            </a:r>
            <a:r>
              <a:rPr lang="fr-FR" sz="3200" b="1" i="1" dirty="0">
                <a:solidFill>
                  <a:srgbClr val="0070C0"/>
                </a:solidFill>
              </a:rPr>
              <a:t> </a:t>
            </a:r>
            <a:r>
              <a:rPr lang="fr-FR" sz="3200" b="1" i="1" dirty="0" err="1">
                <a:solidFill>
                  <a:srgbClr val="0070C0"/>
                </a:solidFill>
              </a:rPr>
              <a:t>viziunile</a:t>
            </a:r>
            <a:r>
              <a:rPr lang="fr-FR" sz="3200" b="1" i="1" dirty="0">
                <a:solidFill>
                  <a:srgbClr val="0070C0"/>
                </a:solidFill>
              </a:rPr>
              <a:t> </a:t>
            </a:r>
            <a:r>
              <a:rPr lang="fr-FR" sz="3200" dirty="0" err="1"/>
              <a:t>sau</a:t>
            </a:r>
            <a:r>
              <a:rPr lang="fr-FR" sz="3200" dirty="0"/>
              <a:t> </a:t>
            </a:r>
            <a:r>
              <a:rPr lang="fr-FR" sz="3200" dirty="0" err="1"/>
              <a:t>concepţiile</a:t>
            </a:r>
            <a:r>
              <a:rPr lang="fr-FR" sz="3200" dirty="0"/>
              <a:t> </a:t>
            </a:r>
            <a:r>
              <a:rPr lang="fr-FR" sz="3200" b="1" i="1" dirty="0" err="1">
                <a:solidFill>
                  <a:srgbClr val="0070C0"/>
                </a:solidFill>
              </a:rPr>
              <a:t>analiştilor</a:t>
            </a:r>
            <a:r>
              <a:rPr lang="fr-FR" sz="3200" dirty="0"/>
              <a:t> </a:t>
            </a:r>
            <a:r>
              <a:rPr lang="fr-FR" sz="3200" dirty="0" err="1">
                <a:solidFill>
                  <a:schemeClr val="accent6">
                    <a:lumMod val="50000"/>
                  </a:schemeClr>
                </a:solidFill>
              </a:rPr>
              <a:t>ajung</a:t>
            </a:r>
            <a:r>
              <a:rPr lang="fr-FR" sz="3200" dirty="0">
                <a:solidFill>
                  <a:schemeClr val="accent6">
                    <a:lumMod val="50000"/>
                  </a:schemeClr>
                </a:solidFill>
              </a:rPr>
              <a:t> </a:t>
            </a:r>
            <a:r>
              <a:rPr lang="fr-FR" sz="3200" dirty="0" err="1">
                <a:solidFill>
                  <a:schemeClr val="accent6">
                    <a:lumMod val="50000"/>
                  </a:schemeClr>
                </a:solidFill>
              </a:rPr>
              <a:t>să</a:t>
            </a:r>
            <a:r>
              <a:rPr lang="fr-FR" sz="3200" dirty="0">
                <a:solidFill>
                  <a:schemeClr val="accent6">
                    <a:lumMod val="50000"/>
                  </a:schemeClr>
                </a:solidFill>
              </a:rPr>
              <a:t> fie </a:t>
            </a:r>
            <a:r>
              <a:rPr lang="fr-FR" sz="3200" dirty="0" err="1">
                <a:solidFill>
                  <a:schemeClr val="accent6">
                    <a:lumMod val="50000"/>
                  </a:schemeClr>
                </a:solidFill>
              </a:rPr>
              <a:t>considerate</a:t>
            </a:r>
            <a:r>
              <a:rPr lang="fr-FR" sz="3200" dirty="0">
                <a:solidFill>
                  <a:schemeClr val="accent6">
                    <a:lumMod val="50000"/>
                  </a:schemeClr>
                </a:solidFill>
              </a:rPr>
              <a:t> </a:t>
            </a:r>
            <a:r>
              <a:rPr lang="fr-FR" sz="3200" b="1" i="1" dirty="0">
                <a:solidFill>
                  <a:srgbClr val="00B050"/>
                </a:solidFill>
              </a:rPr>
              <a:t>paradigme.</a:t>
            </a:r>
            <a:r>
              <a:rPr lang="fr-FR" sz="3200" dirty="0">
                <a:solidFill>
                  <a:srgbClr val="00B050"/>
                </a:solidFill>
              </a:rPr>
              <a:t> </a:t>
            </a:r>
            <a:endParaRPr lang="ru-RU" sz="3200" dirty="0">
              <a:solidFill>
                <a:srgbClr val="00B050"/>
              </a:solidFill>
            </a:endParaRPr>
          </a:p>
        </p:txBody>
      </p:sp>
      <p:sp>
        <p:nvSpPr>
          <p:cNvPr id="3" name="Footer Placeholder 3">
            <a:extLst>
              <a:ext uri="{FF2B5EF4-FFF2-40B4-BE49-F238E27FC236}">
                <a16:creationId xmlns:a16="http://schemas.microsoft.com/office/drawing/2014/main" id="{D7737756-6544-6A1E-4B1D-2D90B99B74C5}"/>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0A56032F-D979-25D3-50BB-7902E51E9583}"/>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04D824-F709-4F0C-9E1B-18F1444BB539}" type="slidenum">
              <a:rPr/>
              <a:t>67</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33D0179D-03A5-9AE8-CD64-36C86ECC1892}"/>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DDBEA-EF75-78CD-63BA-B1B94168D9F8}"/>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48CDA32-2EA0-8C83-946B-C3CE42869033}"/>
              </a:ext>
            </a:extLst>
          </p:cNvPr>
          <p:cNvSpPr txBox="1">
            <a:spLocks noGrp="1"/>
          </p:cNvSpPr>
          <p:nvPr>
            <p:ph idx="1"/>
          </p:nvPr>
        </p:nvSpPr>
        <p:spPr>
          <a:xfrm>
            <a:off x="315879" y="332512"/>
            <a:ext cx="11637815" cy="5794580"/>
          </a:xfrm>
        </p:spPr>
        <p:txBody>
          <a:bodyPr>
            <a:noAutofit/>
          </a:bodyPr>
          <a:lstStyle/>
          <a:p>
            <a:pPr lvl="0"/>
            <a:r>
              <a:rPr lang="en-US" sz="3200" b="1" i="1">
                <a:solidFill>
                  <a:srgbClr val="7F6000"/>
                </a:solidFill>
              </a:rPr>
              <a:t>Metamodeling?!</a:t>
            </a:r>
            <a:endParaRPr lang="ro-RO" sz="3200" b="1" i="1">
              <a:solidFill>
                <a:srgbClr val="7F6000"/>
              </a:solidFill>
            </a:endParaRPr>
          </a:p>
          <a:p>
            <a:pPr lvl="0"/>
            <a:r>
              <a:rPr lang="en-US" sz="3200" b="1" i="1">
                <a:solidFill>
                  <a:srgbClr val="7F6000"/>
                </a:solidFill>
              </a:rPr>
              <a:t>Metamodelarea</a:t>
            </a:r>
            <a:r>
              <a:rPr lang="en-US" sz="3200"/>
              <a:t> este activitatea de dezvoltare a metamodelelor.</a:t>
            </a:r>
            <a:endParaRPr lang="ro-RO" sz="3200"/>
          </a:p>
          <a:p>
            <a:pPr lvl="0"/>
            <a:r>
              <a:rPr lang="en-US" sz="3200" b="1" i="1">
                <a:solidFill>
                  <a:srgbClr val="7F6000"/>
                </a:solidFill>
              </a:rPr>
              <a:t>Metamodelare</a:t>
            </a:r>
            <a:r>
              <a:rPr lang="en-US" sz="3200"/>
              <a:t> sau </a:t>
            </a:r>
            <a:r>
              <a:rPr lang="en-US" sz="3200" b="1" i="1">
                <a:solidFill>
                  <a:srgbClr val="385723"/>
                </a:solidFill>
              </a:rPr>
              <a:t>metametamodelare</a:t>
            </a:r>
            <a:r>
              <a:rPr lang="en-US" sz="3200"/>
              <a:t> - </a:t>
            </a:r>
            <a:r>
              <a:rPr lang="en-US" sz="3200" b="1" i="1">
                <a:solidFill>
                  <a:srgbClr val="00B050"/>
                </a:solidFill>
              </a:rPr>
              <a:t>„Este analiza, construcția și dezvoltarea, regulilor</a:t>
            </a:r>
            <a:r>
              <a:rPr lang="ro-RO" sz="3200" b="1" i="1">
                <a:solidFill>
                  <a:srgbClr val="00B050"/>
                </a:solidFill>
              </a:rPr>
              <a:t>- </a:t>
            </a:r>
            <a:r>
              <a:rPr lang="en-US" sz="3200" b="1" i="1">
                <a:solidFill>
                  <a:srgbClr val="00B050"/>
                </a:solidFill>
              </a:rPr>
              <a:t>cadr</a:t>
            </a:r>
            <a:r>
              <a:rPr lang="ro-RO" sz="3200" b="1" i="1">
                <a:solidFill>
                  <a:srgbClr val="00B050"/>
                </a:solidFill>
              </a:rPr>
              <a:t>u</a:t>
            </a:r>
            <a:r>
              <a:rPr lang="en-US" sz="3200" b="1" i="1">
                <a:solidFill>
                  <a:srgbClr val="00B050"/>
                </a:solidFill>
              </a:rPr>
              <a:t>, constrângerilor, </a:t>
            </a:r>
            <a:r>
              <a:rPr lang="en-US" sz="3200" b="1" i="1">
                <a:solidFill>
                  <a:srgbClr val="0070C0"/>
                </a:solidFill>
              </a:rPr>
              <a:t>modelelor și teoriilor aplicabile</a:t>
            </a:r>
            <a:r>
              <a:rPr lang="en-US" sz="3200" b="1" i="1">
                <a:solidFill>
                  <a:srgbClr val="00B050"/>
                </a:solidFill>
              </a:rPr>
              <a:t> pentru modelarea unei clase predefinite de probleme.”</a:t>
            </a:r>
            <a:endParaRPr lang="ro-RO" sz="3200" b="1" i="1">
              <a:solidFill>
                <a:srgbClr val="00B050"/>
              </a:solidFill>
            </a:endParaRPr>
          </a:p>
          <a:p>
            <a:pPr lvl="0"/>
            <a:r>
              <a:rPr lang="en-US" sz="3200" b="1" i="1">
                <a:solidFill>
                  <a:srgbClr val="7F6000"/>
                </a:solidFill>
              </a:rPr>
              <a:t>Metamodeling</a:t>
            </a:r>
            <a:r>
              <a:rPr lang="en-US" sz="3200"/>
              <a:t> aplică conceptele de </a:t>
            </a:r>
            <a:r>
              <a:rPr lang="en-US" sz="3200" b="1" i="1">
                <a:solidFill>
                  <a:srgbClr val="7F6000"/>
                </a:solidFill>
              </a:rPr>
              <a:t>meta</a:t>
            </a:r>
            <a:r>
              <a:rPr lang="en-US" sz="3200"/>
              <a:t>- și </a:t>
            </a:r>
            <a:r>
              <a:rPr lang="en-US" sz="3200" b="1" i="1">
                <a:solidFill>
                  <a:srgbClr val="7F6000"/>
                </a:solidFill>
              </a:rPr>
              <a:t>modelare</a:t>
            </a:r>
            <a:r>
              <a:rPr lang="en-US" sz="3200"/>
              <a:t> la ingineri</a:t>
            </a:r>
            <a:r>
              <a:rPr lang="ro-RO" sz="3200"/>
              <a:t>a</a:t>
            </a:r>
            <a:r>
              <a:rPr lang="en-US" sz="3200"/>
              <a:t> software și sisteme.</a:t>
            </a:r>
            <a:endParaRPr lang="ro-RO" sz="3200"/>
          </a:p>
          <a:p>
            <a:pPr lvl="0"/>
            <a:r>
              <a:rPr lang="en-US" sz="3200" b="1" i="1">
                <a:solidFill>
                  <a:srgbClr val="7F6000"/>
                </a:solidFill>
              </a:rPr>
              <a:t>Metamodeling</a:t>
            </a:r>
            <a:r>
              <a:rPr lang="en-US" sz="3200"/>
              <a:t> este direct legată de</a:t>
            </a:r>
            <a:r>
              <a:rPr lang="en-US" sz="3200" b="1" i="1">
                <a:solidFill>
                  <a:srgbClr val="0070C0"/>
                </a:solidFill>
              </a:rPr>
              <a:t> ontologie</a:t>
            </a:r>
            <a:r>
              <a:rPr lang="en-US" sz="3200"/>
              <a:t>. - Ambele concepte sunt adesea folosite pentru a descrie și analiza relațiile dintre concepte.</a:t>
            </a:r>
          </a:p>
        </p:txBody>
      </p:sp>
      <p:sp>
        <p:nvSpPr>
          <p:cNvPr id="3" name="Footer Placeholder 3">
            <a:extLst>
              <a:ext uri="{FF2B5EF4-FFF2-40B4-BE49-F238E27FC236}">
                <a16:creationId xmlns:a16="http://schemas.microsoft.com/office/drawing/2014/main" id="{FE9414E8-D53D-4A67-64B4-06F9561AEE87}"/>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3C62A18D-2008-63AF-E637-64670E96146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300486-C158-4FB0-9DB0-571BD350F6F8}" type="slidenum">
              <a:rPr/>
              <a:t>68</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0579C21F-481E-87FE-5E06-24109F5A9063}"/>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5314188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395C7-A11F-6257-AFE5-3A4DD6114E04}"/>
            </a:ext>
          </a:extLst>
        </p:cNvPr>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792D26EC-4D22-5D53-D6E6-49497D63537D}"/>
              </a:ext>
            </a:extLst>
          </p:cNvPr>
          <p:cNvPicPr>
            <a:picLocks noGrp="1" noChangeAspect="1"/>
          </p:cNvPicPr>
          <p:nvPr>
            <p:ph idx="1"/>
          </p:nvPr>
        </p:nvPicPr>
        <p:blipFill>
          <a:blip r:embed="rId2"/>
          <a:stretch>
            <a:fillRect/>
          </a:stretch>
        </p:blipFill>
        <p:spPr>
          <a:xfrm>
            <a:off x="1421471" y="404036"/>
            <a:ext cx="9178600" cy="5677783"/>
          </a:xfrm>
        </p:spPr>
      </p:pic>
      <p:sp>
        <p:nvSpPr>
          <p:cNvPr id="3" name="Footer Placeholder 2">
            <a:extLst>
              <a:ext uri="{FF2B5EF4-FFF2-40B4-BE49-F238E27FC236}">
                <a16:creationId xmlns:a16="http://schemas.microsoft.com/office/drawing/2014/main" id="{DCC0F213-EE3C-BBF3-2EE3-D195F763E04F}"/>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3">
            <a:extLst>
              <a:ext uri="{FF2B5EF4-FFF2-40B4-BE49-F238E27FC236}">
                <a16:creationId xmlns:a16="http://schemas.microsoft.com/office/drawing/2014/main" id="{1FB15379-7ADC-19F7-D826-E9AF4AEE877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DA7ED4-3593-4E37-B3F5-0D60113E2F8D}" type="slidenum">
              <a:rPr lang="en-US" sz="1200" b="0" i="0" u="none" strike="noStrike" kern="1200" cap="none" spc="0" baseline="0">
                <a:solidFill>
                  <a:srgbClr val="898989"/>
                </a:solidFill>
                <a:uFillTx/>
                <a:latin typeface="Calibri"/>
              </a:rPr>
              <a:t>69</a:t>
            </a:fld>
            <a:endParaRPr lang="en-US"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D39373A5-266F-8286-5013-67FFFCA39A8C}"/>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88867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B9C747-6475-7972-9746-599447C3C872}"/>
              </a:ext>
            </a:extLst>
          </p:cNvPr>
          <p:cNvSpPr>
            <a:spLocks noGrp="1"/>
          </p:cNvSpPr>
          <p:nvPr>
            <p:ph idx="1"/>
          </p:nvPr>
        </p:nvSpPr>
        <p:spPr>
          <a:xfrm>
            <a:off x="474453" y="465826"/>
            <a:ext cx="11197086" cy="5512729"/>
          </a:xfrm>
        </p:spPr>
        <p:txBody>
          <a:bodyPr>
            <a:normAutofit/>
          </a:bodyPr>
          <a:lstStyle/>
          <a:p>
            <a:r>
              <a:rPr lang="ro-RO" b="1" i="1" dirty="0">
                <a:solidFill>
                  <a:srgbClr val="0070C0"/>
                </a:solidFill>
              </a:rPr>
              <a:t>P</a:t>
            </a:r>
            <a:r>
              <a:rPr lang="en-US" b="1" i="1" dirty="0" err="1">
                <a:solidFill>
                  <a:srgbClr val="0070C0"/>
                </a:solidFill>
              </a:rPr>
              <a:t>roces</a:t>
            </a:r>
            <a:r>
              <a:rPr lang="ro-RO" b="1" i="1" dirty="0">
                <a:solidFill>
                  <a:srgbClr val="0070C0"/>
                </a:solidFill>
              </a:rPr>
              <a:t>ul</a:t>
            </a:r>
            <a:r>
              <a:rPr lang="en-US" b="1" i="1" dirty="0">
                <a:solidFill>
                  <a:srgbClr val="0070C0"/>
                </a:solidFill>
              </a:rPr>
              <a:t> de </a:t>
            </a:r>
            <a:r>
              <a:rPr lang="en-US" b="1" i="1" dirty="0" err="1">
                <a:solidFill>
                  <a:srgbClr val="0070C0"/>
                </a:solidFill>
              </a:rPr>
              <a:t>afaceri</a:t>
            </a:r>
            <a:r>
              <a:rPr lang="en-US" dirty="0">
                <a:solidFill>
                  <a:srgbClr val="0070C0"/>
                </a:solidFill>
              </a:rPr>
              <a:t>, </a:t>
            </a:r>
            <a:r>
              <a:rPr lang="en-US" dirty="0" err="1"/>
              <a:t>este</a:t>
            </a:r>
            <a:r>
              <a:rPr lang="en-US" dirty="0"/>
              <a:t> o </a:t>
            </a:r>
            <a:r>
              <a:rPr lang="en-US" dirty="0" err="1"/>
              <a:t>serie</a:t>
            </a:r>
            <a:r>
              <a:rPr lang="en-US" dirty="0"/>
              <a:t> de </a:t>
            </a:r>
            <a:r>
              <a:rPr lang="en-US" dirty="0" err="1"/>
              <a:t>sarcini</a:t>
            </a:r>
            <a:r>
              <a:rPr lang="en-US" dirty="0"/>
              <a:t> </a:t>
            </a:r>
            <a:r>
              <a:rPr lang="en-US" dirty="0" err="1"/>
              <a:t>conexe</a:t>
            </a:r>
            <a:r>
              <a:rPr lang="en-US" dirty="0"/>
              <a:t> care </a:t>
            </a:r>
            <a:r>
              <a:rPr lang="ro-RO" dirty="0"/>
              <a:t>la executarea lor</a:t>
            </a:r>
            <a:r>
              <a:rPr lang="en-US" dirty="0"/>
              <a:t> au</a:t>
            </a:r>
            <a:r>
              <a:rPr lang="ro-RO" dirty="0"/>
              <a:t> </a:t>
            </a:r>
            <a:r>
              <a:rPr lang="en-US" b="1" i="1" dirty="0" err="1">
                <a:solidFill>
                  <a:srgbClr val="00B050"/>
                </a:solidFill>
              </a:rPr>
              <a:t>rezultatul</a:t>
            </a:r>
            <a:r>
              <a:rPr lang="en-US" b="1" i="1" dirty="0">
                <a:solidFill>
                  <a:srgbClr val="00B050"/>
                </a:solidFill>
              </a:rPr>
              <a:t> </a:t>
            </a:r>
            <a:r>
              <a:rPr lang="en-US" b="1" i="1" dirty="0" err="1">
                <a:solidFill>
                  <a:srgbClr val="00B050"/>
                </a:solidFill>
              </a:rPr>
              <a:t>dorit</a:t>
            </a:r>
            <a:r>
              <a:rPr lang="ro-RO" b="1" i="1" dirty="0">
                <a:solidFill>
                  <a:srgbClr val="00B050"/>
                </a:solidFill>
              </a:rPr>
              <a:t>- </a:t>
            </a:r>
            <a:r>
              <a:rPr lang="en-US" dirty="0"/>
              <a:t> </a:t>
            </a:r>
            <a:r>
              <a:rPr lang="en-US" b="1" i="1" dirty="0" err="1">
                <a:solidFill>
                  <a:srgbClr val="7030A0"/>
                </a:solidFill>
              </a:rPr>
              <a:t>este</a:t>
            </a:r>
            <a:r>
              <a:rPr lang="en-US" b="1" i="1" dirty="0">
                <a:solidFill>
                  <a:srgbClr val="7030A0"/>
                </a:solidFill>
              </a:rPr>
              <a:t> un set </a:t>
            </a:r>
            <a:r>
              <a:rPr lang="en-US" b="1" i="1" dirty="0" err="1">
                <a:solidFill>
                  <a:srgbClr val="7030A0"/>
                </a:solidFill>
              </a:rPr>
              <a:t>stabilit</a:t>
            </a:r>
            <a:r>
              <a:rPr lang="en-US" b="1" i="1" dirty="0">
                <a:solidFill>
                  <a:srgbClr val="7030A0"/>
                </a:solidFill>
              </a:rPr>
              <a:t> de </a:t>
            </a:r>
            <a:r>
              <a:rPr lang="en-US" b="1" i="1" dirty="0" err="1">
                <a:solidFill>
                  <a:srgbClr val="7030A0"/>
                </a:solidFill>
              </a:rPr>
              <a:t>activități</a:t>
            </a:r>
            <a:r>
              <a:rPr lang="en-US" b="1" i="1" dirty="0">
                <a:solidFill>
                  <a:srgbClr val="7030A0"/>
                </a:solidFill>
              </a:rPr>
              <a:t> </a:t>
            </a:r>
            <a:r>
              <a:rPr lang="en-US" b="1" i="1" dirty="0" err="1">
                <a:solidFill>
                  <a:srgbClr val="7030A0"/>
                </a:solidFill>
              </a:rPr>
              <a:t>repetabile</a:t>
            </a:r>
            <a:r>
              <a:rPr lang="en-US" dirty="0"/>
              <a:t>.</a:t>
            </a:r>
            <a:r>
              <a:rPr lang="ro-RO" dirty="0"/>
              <a:t> </a:t>
            </a:r>
          </a:p>
          <a:p>
            <a:r>
              <a:rPr lang="ro-RO" b="1" i="1" dirty="0">
                <a:solidFill>
                  <a:srgbClr val="0070C0"/>
                </a:solidFill>
              </a:rPr>
              <a:t>P</a:t>
            </a:r>
            <a:r>
              <a:rPr lang="en-US" b="1" i="1" dirty="0" err="1">
                <a:solidFill>
                  <a:srgbClr val="0070C0"/>
                </a:solidFill>
              </a:rPr>
              <a:t>rocedură</a:t>
            </a:r>
            <a:r>
              <a:rPr lang="en-US" b="1" i="1" dirty="0">
                <a:solidFill>
                  <a:srgbClr val="0070C0"/>
                </a:solidFill>
              </a:rPr>
              <a:t> de </a:t>
            </a:r>
            <a:r>
              <a:rPr lang="en-US" b="1" i="1" dirty="0" err="1">
                <a:solidFill>
                  <a:srgbClr val="0070C0"/>
                </a:solidFill>
              </a:rPr>
              <a:t>afaceri</a:t>
            </a:r>
            <a:r>
              <a:rPr lang="en-US" b="1" i="1" dirty="0">
                <a:solidFill>
                  <a:srgbClr val="0070C0"/>
                </a:solidFill>
              </a:rPr>
              <a:t> </a:t>
            </a:r>
            <a:r>
              <a:rPr lang="en-US" dirty="0" err="1"/>
              <a:t>este</a:t>
            </a:r>
            <a:r>
              <a:rPr lang="en-US" dirty="0"/>
              <a:t> o </a:t>
            </a:r>
            <a:r>
              <a:rPr lang="en-US" dirty="0" err="1"/>
              <a:t>modalitate</a:t>
            </a:r>
            <a:r>
              <a:rPr lang="en-US" dirty="0"/>
              <a:t> </a:t>
            </a:r>
            <a:r>
              <a:rPr lang="en-US" dirty="0" err="1"/>
              <a:t>clar</a:t>
            </a:r>
            <a:r>
              <a:rPr lang="en-US" dirty="0"/>
              <a:t> </a:t>
            </a:r>
            <a:r>
              <a:rPr lang="en-US" dirty="0" err="1"/>
              <a:t>stipulată</a:t>
            </a:r>
            <a:r>
              <a:rPr lang="en-US" dirty="0"/>
              <a:t> de a </a:t>
            </a:r>
            <a:r>
              <a:rPr lang="en-US" dirty="0" err="1"/>
              <a:t>întreprinde</a:t>
            </a:r>
            <a:r>
              <a:rPr lang="en-US" dirty="0"/>
              <a:t> un </a:t>
            </a:r>
            <a:r>
              <a:rPr lang="en-US" dirty="0" err="1"/>
              <a:t>proces</a:t>
            </a:r>
            <a:r>
              <a:rPr lang="en-US" dirty="0"/>
              <a:t> de </a:t>
            </a:r>
            <a:r>
              <a:rPr lang="en-US" dirty="0" err="1"/>
              <a:t>afaceri</a:t>
            </a:r>
            <a:r>
              <a:rPr lang="ro-RO" dirty="0"/>
              <a:t>:-</a:t>
            </a:r>
            <a:r>
              <a:rPr lang="en-US" dirty="0"/>
              <a:t> </a:t>
            </a:r>
            <a:r>
              <a:rPr lang="en-US" b="1" i="1" dirty="0" err="1">
                <a:solidFill>
                  <a:srgbClr val="00B050"/>
                </a:solidFill>
              </a:rPr>
              <a:t>detaliază</a:t>
            </a:r>
            <a:r>
              <a:rPr lang="en-US" b="1" i="1" dirty="0">
                <a:solidFill>
                  <a:srgbClr val="00B050"/>
                </a:solidFill>
              </a:rPr>
              <a:t> </a:t>
            </a:r>
            <a:r>
              <a:rPr lang="en-US" b="1" i="1" dirty="0" err="1">
                <a:solidFill>
                  <a:srgbClr val="00B050"/>
                </a:solidFill>
              </a:rPr>
              <a:t>echipele</a:t>
            </a:r>
            <a:r>
              <a:rPr lang="en-US" b="1" i="1" dirty="0">
                <a:solidFill>
                  <a:srgbClr val="00B050"/>
                </a:solidFill>
              </a:rPr>
              <a:t> </a:t>
            </a:r>
            <a:r>
              <a:rPr lang="en-US" b="1" i="1" dirty="0" err="1">
                <a:solidFill>
                  <a:srgbClr val="00B050"/>
                </a:solidFill>
              </a:rPr>
              <a:t>și</a:t>
            </a:r>
            <a:r>
              <a:rPr lang="en-US" b="1" i="1" dirty="0">
                <a:solidFill>
                  <a:srgbClr val="00B050"/>
                </a:solidFill>
              </a:rPr>
              <a:t> </a:t>
            </a:r>
            <a:r>
              <a:rPr lang="en-US" b="1" i="1" dirty="0" err="1">
                <a:solidFill>
                  <a:srgbClr val="00B050"/>
                </a:solidFill>
              </a:rPr>
              <a:t>lucrătorii</a:t>
            </a:r>
            <a:r>
              <a:rPr lang="en-US" b="1" i="1" dirty="0">
                <a:solidFill>
                  <a:srgbClr val="00B050"/>
                </a:solidFill>
              </a:rPr>
              <a:t> </a:t>
            </a:r>
            <a:r>
              <a:rPr lang="en-US" b="1" i="1" dirty="0" err="1">
                <a:solidFill>
                  <a:srgbClr val="00B050"/>
                </a:solidFill>
              </a:rPr>
              <a:t>individuali</a:t>
            </a:r>
            <a:r>
              <a:rPr lang="en-US" b="1" i="1" dirty="0">
                <a:solidFill>
                  <a:srgbClr val="00B050"/>
                </a:solidFill>
              </a:rPr>
              <a:t> </a:t>
            </a:r>
            <a:r>
              <a:rPr lang="en-US" b="1" i="1" dirty="0" err="1">
                <a:solidFill>
                  <a:srgbClr val="00B050"/>
                </a:solidFill>
              </a:rPr>
              <a:t>responsabili</a:t>
            </a:r>
            <a:r>
              <a:rPr lang="en-US" b="1" i="1" dirty="0">
                <a:solidFill>
                  <a:srgbClr val="00B050"/>
                </a:solidFill>
              </a:rPr>
              <a:t> </a:t>
            </a:r>
            <a:r>
              <a:rPr lang="en-US" b="1" i="1" dirty="0" err="1">
                <a:solidFill>
                  <a:srgbClr val="00B050"/>
                </a:solidFill>
              </a:rPr>
              <a:t>pentru</a:t>
            </a:r>
            <a:r>
              <a:rPr lang="en-US" b="1" i="1" dirty="0">
                <a:solidFill>
                  <a:srgbClr val="00B050"/>
                </a:solidFill>
              </a:rPr>
              <a:t> </a:t>
            </a:r>
            <a:r>
              <a:rPr lang="en-US" b="1" i="1" dirty="0" err="1">
                <a:solidFill>
                  <a:srgbClr val="00B050"/>
                </a:solidFill>
              </a:rPr>
              <a:t>fiecare</a:t>
            </a:r>
            <a:r>
              <a:rPr lang="en-US" b="1" i="1" dirty="0">
                <a:solidFill>
                  <a:srgbClr val="00B050"/>
                </a:solidFill>
              </a:rPr>
              <a:t> </a:t>
            </a:r>
            <a:r>
              <a:rPr lang="en-US" b="1" i="1" dirty="0" err="1">
                <a:solidFill>
                  <a:srgbClr val="00B050"/>
                </a:solidFill>
              </a:rPr>
              <a:t>parte</a:t>
            </a:r>
            <a:r>
              <a:rPr lang="en-US" b="1" i="1" dirty="0">
                <a:solidFill>
                  <a:srgbClr val="00B050"/>
                </a:solidFill>
              </a:rPr>
              <a:t> a </a:t>
            </a:r>
            <a:r>
              <a:rPr lang="en-US" b="1" i="1" dirty="0" err="1">
                <a:solidFill>
                  <a:srgbClr val="00B050"/>
                </a:solidFill>
              </a:rPr>
              <a:t>procesului</a:t>
            </a:r>
            <a:r>
              <a:rPr lang="en-US" dirty="0"/>
              <a:t>, precum </a:t>
            </a:r>
            <a:r>
              <a:rPr lang="en-US" dirty="0" err="1"/>
              <a:t>și</a:t>
            </a:r>
            <a:r>
              <a:rPr lang="en-US" dirty="0"/>
              <a:t> </a:t>
            </a:r>
            <a:r>
              <a:rPr lang="en-US" dirty="0" err="1"/>
              <a:t>specificațiile</a:t>
            </a:r>
            <a:r>
              <a:rPr lang="en-US" dirty="0"/>
              <a:t> </a:t>
            </a:r>
            <a:r>
              <a:rPr lang="en-US" dirty="0" err="1"/>
              <a:t>aplicabile</a:t>
            </a:r>
            <a:r>
              <a:rPr lang="en-US" dirty="0"/>
              <a:t> </a:t>
            </a:r>
            <a:r>
              <a:rPr lang="en-US" dirty="0" err="1"/>
              <a:t>pentru</a:t>
            </a:r>
            <a:r>
              <a:rPr lang="en-US" dirty="0"/>
              <a:t> </a:t>
            </a:r>
            <a:r>
              <a:rPr lang="en-US" dirty="0" err="1"/>
              <a:t>efectuarea</a:t>
            </a:r>
            <a:r>
              <a:rPr lang="en-US" dirty="0"/>
              <a:t> </a:t>
            </a:r>
            <a:r>
              <a:rPr lang="en-US" dirty="0" err="1"/>
              <a:t>și</a:t>
            </a:r>
            <a:r>
              <a:rPr lang="en-US" dirty="0"/>
              <a:t> </a:t>
            </a:r>
            <a:r>
              <a:rPr lang="en-US" dirty="0" err="1"/>
              <a:t>finalizarea</a:t>
            </a:r>
            <a:r>
              <a:rPr lang="en-US" dirty="0"/>
              <a:t> </a:t>
            </a:r>
            <a:r>
              <a:rPr lang="en-US" dirty="0" err="1"/>
              <a:t>fiecăreia</a:t>
            </a:r>
            <a:r>
              <a:rPr lang="en-US" dirty="0"/>
              <a:t> </a:t>
            </a:r>
            <a:r>
              <a:rPr lang="en-US" dirty="0" err="1"/>
              <a:t>dintre</a:t>
            </a:r>
            <a:r>
              <a:rPr lang="en-US" dirty="0"/>
              <a:t> </a:t>
            </a:r>
            <a:r>
              <a:rPr lang="en-US" dirty="0" err="1"/>
              <a:t>acele</a:t>
            </a:r>
            <a:r>
              <a:rPr lang="en-US" dirty="0"/>
              <a:t> </a:t>
            </a:r>
            <a:r>
              <a:rPr lang="en-US" dirty="0" err="1"/>
              <a:t>părți</a:t>
            </a:r>
            <a:r>
              <a:rPr lang="en-US" dirty="0"/>
              <a:t>.</a:t>
            </a:r>
            <a:endParaRPr lang="ro-RO" dirty="0"/>
          </a:p>
          <a:p>
            <a:r>
              <a:rPr lang="ro-RO" b="1" i="1" dirty="0">
                <a:solidFill>
                  <a:srgbClr val="0070C0"/>
                </a:solidFill>
              </a:rPr>
              <a:t>F</a:t>
            </a:r>
            <a:r>
              <a:rPr lang="en-US" b="1" i="1" dirty="0" err="1">
                <a:solidFill>
                  <a:srgbClr val="0070C0"/>
                </a:solidFill>
              </a:rPr>
              <a:t>uncție</a:t>
            </a:r>
            <a:r>
              <a:rPr lang="en-US" b="1" i="1" dirty="0">
                <a:solidFill>
                  <a:srgbClr val="0070C0"/>
                </a:solidFill>
              </a:rPr>
              <a:t> de </a:t>
            </a:r>
            <a:r>
              <a:rPr lang="en-US" b="1" i="1" dirty="0" err="1">
                <a:solidFill>
                  <a:srgbClr val="0070C0"/>
                </a:solidFill>
              </a:rPr>
              <a:t>afaceri</a:t>
            </a:r>
            <a:r>
              <a:rPr lang="en-US" b="1" i="1" dirty="0">
                <a:solidFill>
                  <a:srgbClr val="0070C0"/>
                </a:solidFill>
              </a:rPr>
              <a:t> </a:t>
            </a:r>
            <a:r>
              <a:rPr lang="en-US" dirty="0" err="1"/>
              <a:t>este</a:t>
            </a:r>
            <a:r>
              <a:rPr lang="en-US" dirty="0"/>
              <a:t> o </a:t>
            </a:r>
            <a:r>
              <a:rPr lang="ro-RO" dirty="0"/>
              <a:t>structură</a:t>
            </a:r>
            <a:r>
              <a:rPr lang="en-US" dirty="0"/>
              <a:t> </a:t>
            </a:r>
            <a:r>
              <a:rPr lang="en-US" dirty="0" err="1"/>
              <a:t>organizațională</a:t>
            </a:r>
            <a:r>
              <a:rPr lang="en-US" dirty="0"/>
              <a:t> din </a:t>
            </a:r>
            <a:r>
              <a:rPr lang="en-US" dirty="0" err="1"/>
              <a:t>cadrul</a:t>
            </a:r>
            <a:r>
              <a:rPr lang="en-US" dirty="0"/>
              <a:t> </a:t>
            </a:r>
            <a:r>
              <a:rPr lang="en-US" dirty="0" err="1"/>
              <a:t>unei</a:t>
            </a:r>
            <a:r>
              <a:rPr lang="en-US" dirty="0"/>
              <a:t> </a:t>
            </a:r>
            <a:r>
              <a:rPr lang="ro-RO" dirty="0"/>
              <a:t> unități</a:t>
            </a:r>
            <a:r>
              <a:rPr lang="en-US" dirty="0"/>
              <a:t>; </a:t>
            </a:r>
            <a:r>
              <a:rPr lang="en-US" dirty="0" err="1"/>
              <a:t>fiecare</a:t>
            </a:r>
            <a:r>
              <a:rPr lang="en-US" dirty="0"/>
              <a:t> </a:t>
            </a:r>
            <a:r>
              <a:rPr lang="en-US" dirty="0" err="1"/>
              <a:t>funcție</a:t>
            </a:r>
            <a:r>
              <a:rPr lang="en-US" dirty="0"/>
              <a:t> de </a:t>
            </a:r>
            <a:r>
              <a:rPr lang="en-US" dirty="0" err="1"/>
              <a:t>afaceri</a:t>
            </a:r>
            <a:r>
              <a:rPr lang="en-US" dirty="0"/>
              <a:t> are </a:t>
            </a:r>
            <a:r>
              <a:rPr lang="en-US" dirty="0" err="1"/>
              <a:t>propriul</a:t>
            </a:r>
            <a:r>
              <a:rPr lang="en-US" dirty="0"/>
              <a:t> </a:t>
            </a:r>
            <a:r>
              <a:rPr lang="en-US" dirty="0" err="1"/>
              <a:t>său</a:t>
            </a:r>
            <a:r>
              <a:rPr lang="en-US" dirty="0"/>
              <a:t> set specific de </a:t>
            </a:r>
            <a:r>
              <a:rPr lang="en-US" dirty="0" err="1"/>
              <a:t>responsabilități</a:t>
            </a:r>
            <a:r>
              <a:rPr lang="en-US" dirty="0"/>
              <a:t> </a:t>
            </a:r>
            <a:r>
              <a:rPr lang="en-US" dirty="0" err="1"/>
              <a:t>și</a:t>
            </a:r>
            <a:r>
              <a:rPr lang="en-US" dirty="0"/>
              <a:t> </a:t>
            </a:r>
            <a:r>
              <a:rPr lang="en-US" dirty="0" err="1"/>
              <a:t>activități</a:t>
            </a:r>
            <a:r>
              <a:rPr lang="en-US" dirty="0"/>
              <a:t> pe care </a:t>
            </a:r>
            <a:r>
              <a:rPr lang="en-US" dirty="0" err="1"/>
              <a:t>trebuie</a:t>
            </a:r>
            <a:r>
              <a:rPr lang="en-US" dirty="0"/>
              <a:t> </a:t>
            </a:r>
            <a:r>
              <a:rPr lang="en-US" dirty="0" err="1"/>
              <a:t>să</a:t>
            </a:r>
            <a:r>
              <a:rPr lang="en-US" dirty="0"/>
              <a:t> le execute </a:t>
            </a:r>
            <a:r>
              <a:rPr lang="en-US" dirty="0" err="1"/>
              <a:t>pentru</a:t>
            </a:r>
            <a:r>
              <a:rPr lang="en-US" dirty="0"/>
              <a:t> a </a:t>
            </a:r>
            <a:r>
              <a:rPr lang="en-US" dirty="0" err="1"/>
              <a:t>sprijini</a:t>
            </a:r>
            <a:r>
              <a:rPr lang="en-US" dirty="0"/>
              <a:t> </a:t>
            </a:r>
            <a:r>
              <a:rPr lang="en-US" dirty="0" err="1"/>
              <a:t>afacerea</a:t>
            </a:r>
            <a:r>
              <a:rPr lang="en-US" dirty="0"/>
              <a:t> pe </a:t>
            </a:r>
            <a:r>
              <a:rPr lang="en-US" dirty="0" err="1"/>
              <a:t>măsură</a:t>
            </a:r>
            <a:r>
              <a:rPr lang="en-US" dirty="0"/>
              <a:t> </a:t>
            </a:r>
            <a:r>
              <a:rPr lang="en-US" dirty="0" err="1"/>
              <a:t>ce</a:t>
            </a:r>
            <a:r>
              <a:rPr lang="en-US" dirty="0"/>
              <a:t> </a:t>
            </a:r>
            <a:r>
              <a:rPr lang="en-US" dirty="0" err="1"/>
              <a:t>își</a:t>
            </a:r>
            <a:r>
              <a:rPr lang="en-US" dirty="0"/>
              <a:t> </a:t>
            </a:r>
            <a:r>
              <a:rPr lang="en-US" dirty="0" err="1"/>
              <a:t>îndeplinește</a:t>
            </a:r>
            <a:r>
              <a:rPr lang="en-US" dirty="0"/>
              <a:t> </a:t>
            </a:r>
            <a:r>
              <a:rPr lang="en-US" dirty="0" err="1"/>
              <a:t>misiunea</a:t>
            </a:r>
            <a:r>
              <a:rPr lang="en-US" dirty="0"/>
              <a:t> </a:t>
            </a:r>
            <a:r>
              <a:rPr lang="en-US" dirty="0" err="1"/>
              <a:t>și</a:t>
            </a:r>
            <a:r>
              <a:rPr lang="en-US" dirty="0"/>
              <a:t> </a:t>
            </a:r>
            <a:r>
              <a:rPr lang="en-US" dirty="0" err="1"/>
              <a:t>obiectivele</a:t>
            </a:r>
            <a:r>
              <a:rPr lang="en-US" dirty="0"/>
              <a:t> generale.</a:t>
            </a:r>
            <a:endParaRPr lang="ro-RO" dirty="0"/>
          </a:p>
          <a:p>
            <a:r>
              <a:rPr lang="en-US" dirty="0" err="1"/>
              <a:t>Deși</a:t>
            </a:r>
            <a:r>
              <a:rPr lang="en-US" dirty="0"/>
              <a:t> </a:t>
            </a:r>
            <a:r>
              <a:rPr lang="en-US" dirty="0" err="1"/>
              <a:t>acești</a:t>
            </a:r>
            <a:r>
              <a:rPr lang="en-US" dirty="0"/>
              <a:t> </a:t>
            </a:r>
            <a:r>
              <a:rPr lang="en-US" dirty="0" err="1"/>
              <a:t>termeni</a:t>
            </a:r>
            <a:r>
              <a:rPr lang="en-US" dirty="0"/>
              <a:t> </a:t>
            </a:r>
            <a:r>
              <a:rPr lang="en-US" dirty="0" err="1"/>
              <a:t>descriu</a:t>
            </a:r>
            <a:r>
              <a:rPr lang="en-US" dirty="0"/>
              <a:t> </a:t>
            </a:r>
            <a:r>
              <a:rPr lang="en-US" dirty="0" err="1"/>
              <a:t>concepte</a:t>
            </a:r>
            <a:r>
              <a:rPr lang="en-US" dirty="0"/>
              <a:t> </a:t>
            </a:r>
            <a:r>
              <a:rPr lang="en-US" dirty="0" err="1"/>
              <a:t>pentru</a:t>
            </a:r>
            <a:r>
              <a:rPr lang="en-US" dirty="0"/>
              <a:t> </a:t>
            </a:r>
            <a:r>
              <a:rPr lang="en-US" dirty="0" err="1"/>
              <a:t>funcționarea</a:t>
            </a:r>
            <a:r>
              <a:rPr lang="en-US" dirty="0"/>
              <a:t> </a:t>
            </a:r>
            <a:r>
              <a:rPr lang="en-US" dirty="0" err="1"/>
              <a:t>unei</a:t>
            </a:r>
            <a:r>
              <a:rPr lang="en-US" dirty="0"/>
              <a:t> </a:t>
            </a:r>
            <a:r>
              <a:rPr lang="en-US" dirty="0" err="1"/>
              <a:t>organizații</a:t>
            </a:r>
            <a:r>
              <a:rPr lang="en-US" dirty="0"/>
              <a:t>, </a:t>
            </a:r>
            <a:r>
              <a:rPr lang="en-US" dirty="0" err="1"/>
              <a:t>termeni</a:t>
            </a:r>
            <a:r>
              <a:rPr lang="ro-RO" dirty="0"/>
              <a:t>i</a:t>
            </a:r>
            <a:r>
              <a:rPr lang="en-US" dirty="0"/>
              <a:t> </a:t>
            </a:r>
            <a:r>
              <a:rPr lang="en-US" b="1" i="1" dirty="0">
                <a:solidFill>
                  <a:srgbClr val="FF0000"/>
                </a:solidFill>
              </a:rPr>
              <a:t>nu sunt </a:t>
            </a:r>
            <a:r>
              <a:rPr lang="en-US" b="1" i="1" dirty="0" err="1">
                <a:solidFill>
                  <a:srgbClr val="FF0000"/>
                </a:solidFill>
              </a:rPr>
              <a:t>interschimbabili</a:t>
            </a:r>
            <a:r>
              <a:rPr lang="en-US" dirty="0"/>
              <a:t>.</a:t>
            </a:r>
          </a:p>
        </p:txBody>
      </p:sp>
      <p:sp>
        <p:nvSpPr>
          <p:cNvPr id="2" name="Footer Placeholder 1">
            <a:extLst>
              <a:ext uri="{FF2B5EF4-FFF2-40B4-BE49-F238E27FC236}">
                <a16:creationId xmlns:a16="http://schemas.microsoft.com/office/drawing/2014/main" id="{D2915127-5254-796B-BF86-897010A31D03}"/>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138647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ABEC7-8051-DD4B-43AB-7126112B204C}"/>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4AA6ED-B01F-608F-99D0-7C0DC3703A44}"/>
              </a:ext>
            </a:extLst>
          </p:cNvPr>
          <p:cNvSpPr txBox="1">
            <a:spLocks noGrp="1"/>
          </p:cNvSpPr>
          <p:nvPr>
            <p:ph idx="1"/>
          </p:nvPr>
        </p:nvSpPr>
        <p:spPr>
          <a:xfrm>
            <a:off x="498759" y="407319"/>
            <a:ext cx="11297000" cy="5769635"/>
          </a:xfrm>
        </p:spPr>
        <p:txBody>
          <a:bodyPr/>
          <a:lstStyle/>
          <a:p>
            <a:pPr lvl="0"/>
            <a:r>
              <a:rPr lang="en-US" b="1" i="1" dirty="0">
                <a:solidFill>
                  <a:srgbClr val="0070C0"/>
                </a:solidFill>
              </a:rPr>
              <a:t>Conform </a:t>
            </a:r>
            <a:r>
              <a:rPr lang="en-US" b="1" i="1" dirty="0" err="1">
                <a:solidFill>
                  <a:srgbClr val="0070C0"/>
                </a:solidFill>
              </a:rPr>
              <a:t>standardului</a:t>
            </a:r>
            <a:r>
              <a:rPr lang="en-US" b="1" i="1" dirty="0">
                <a:solidFill>
                  <a:srgbClr val="0070C0"/>
                </a:solidFill>
              </a:rPr>
              <a:t> Meta-Object Facility (MOF),</a:t>
            </a:r>
            <a:endParaRPr lang="ro-RO" b="1" i="1" dirty="0">
              <a:solidFill>
                <a:srgbClr val="0070C0"/>
              </a:solidFill>
            </a:endParaRPr>
          </a:p>
          <a:p>
            <a:pPr lvl="0"/>
            <a:r>
              <a:rPr lang="en-US" dirty="0"/>
              <a:t>Un</a:t>
            </a:r>
            <a:r>
              <a:rPr lang="en-US" b="1" i="1" dirty="0">
                <a:solidFill>
                  <a:srgbClr val="0070C0"/>
                </a:solidFill>
              </a:rPr>
              <a:t> metamodel </a:t>
            </a:r>
            <a:r>
              <a:rPr lang="en-US" dirty="0" err="1"/>
              <a:t>este</a:t>
            </a:r>
            <a:r>
              <a:rPr lang="en-US" dirty="0"/>
              <a:t> un model care </a:t>
            </a:r>
            <a:r>
              <a:rPr lang="en-US" dirty="0" err="1"/>
              <a:t>explică</a:t>
            </a:r>
            <a:r>
              <a:rPr lang="en-US" dirty="0"/>
              <a:t> </a:t>
            </a:r>
            <a:r>
              <a:rPr lang="en-US" b="1" i="1" dirty="0">
                <a:solidFill>
                  <a:srgbClr val="00B050"/>
                </a:solidFill>
              </a:rPr>
              <a:t>un set de </a:t>
            </a:r>
            <a:r>
              <a:rPr lang="en-US" b="1" i="1" dirty="0" err="1">
                <a:solidFill>
                  <a:srgbClr val="00B050"/>
                </a:solidFill>
              </a:rPr>
              <a:t>modele</a:t>
            </a:r>
            <a:r>
              <a:rPr lang="en-US" b="1" i="1" dirty="0">
                <a:solidFill>
                  <a:srgbClr val="00B050"/>
                </a:solidFill>
              </a:rPr>
              <a:t> </a:t>
            </a:r>
            <a:r>
              <a:rPr lang="en-US" b="1" i="1" dirty="0" err="1">
                <a:solidFill>
                  <a:srgbClr val="00B050"/>
                </a:solidFill>
              </a:rPr>
              <a:t>înrudite</a:t>
            </a:r>
            <a:r>
              <a:rPr lang="en-US" dirty="0"/>
              <a:t>.</a:t>
            </a:r>
            <a:endParaRPr lang="ro-RO" dirty="0"/>
          </a:p>
          <a:p>
            <a:pPr lvl="0"/>
            <a:r>
              <a:rPr lang="en-US" dirty="0"/>
              <a:t>Un </a:t>
            </a:r>
            <a:r>
              <a:rPr lang="en-US" b="1" i="1" dirty="0">
                <a:solidFill>
                  <a:srgbClr val="0070C0"/>
                </a:solidFill>
              </a:rPr>
              <a:t>metamodel</a:t>
            </a:r>
            <a:r>
              <a:rPr lang="en-US" dirty="0"/>
              <a:t> </a:t>
            </a:r>
            <a:r>
              <a:rPr lang="en-US" dirty="0" err="1"/>
              <a:t>este</a:t>
            </a:r>
            <a:r>
              <a:rPr lang="en-US" dirty="0"/>
              <a:t> un model al </a:t>
            </a:r>
            <a:r>
              <a:rPr lang="en-US" dirty="0" err="1"/>
              <a:t>unui</a:t>
            </a:r>
            <a:r>
              <a:rPr lang="en-US" dirty="0"/>
              <a:t> model care </a:t>
            </a:r>
            <a:r>
              <a:rPr lang="en-US" dirty="0" err="1"/>
              <a:t>servește</a:t>
            </a:r>
            <a:r>
              <a:rPr lang="en-US" dirty="0"/>
              <a:t> la </a:t>
            </a:r>
            <a:r>
              <a:rPr lang="en-US" dirty="0" err="1"/>
              <a:t>explicarea</a:t>
            </a:r>
            <a:r>
              <a:rPr lang="en-US" dirty="0"/>
              <a:t> </a:t>
            </a:r>
            <a:r>
              <a:rPr lang="en-US" dirty="0" err="1"/>
              <a:t>și</a:t>
            </a:r>
            <a:r>
              <a:rPr lang="en-US" dirty="0"/>
              <a:t> </a:t>
            </a:r>
            <a:r>
              <a:rPr lang="en-US" dirty="0" err="1"/>
              <a:t>definirea</a:t>
            </a:r>
            <a:r>
              <a:rPr lang="en-US" dirty="0"/>
              <a:t> </a:t>
            </a:r>
            <a:r>
              <a:rPr lang="en-US" dirty="0" err="1"/>
              <a:t>relațiilor</a:t>
            </a:r>
            <a:r>
              <a:rPr lang="en-US" dirty="0"/>
              <a:t> </a:t>
            </a:r>
            <a:r>
              <a:rPr lang="en-US" dirty="0" err="1"/>
              <a:t>dintre</a:t>
            </a:r>
            <a:r>
              <a:rPr lang="en-US" dirty="0"/>
              <a:t> </a:t>
            </a:r>
            <a:r>
              <a:rPr lang="en-US" dirty="0" err="1"/>
              <a:t>diferitele</a:t>
            </a:r>
            <a:r>
              <a:rPr lang="en-US" dirty="0"/>
              <a:t> </a:t>
            </a:r>
            <a:r>
              <a:rPr lang="en-US" dirty="0" err="1"/>
              <a:t>componente</a:t>
            </a:r>
            <a:r>
              <a:rPr lang="en-US" dirty="0"/>
              <a:t> ale </a:t>
            </a:r>
            <a:r>
              <a:rPr lang="en-US" dirty="0" err="1"/>
              <a:t>modelului</a:t>
            </a:r>
            <a:r>
              <a:rPr lang="en-US" dirty="0"/>
              <a:t> de </a:t>
            </a:r>
            <a:r>
              <a:rPr lang="en-US" dirty="0" err="1"/>
              <a:t>aplicație</a:t>
            </a:r>
            <a:r>
              <a:rPr lang="en-US" dirty="0"/>
              <a:t> </a:t>
            </a:r>
            <a:r>
              <a:rPr lang="en-US" dirty="0" err="1"/>
              <a:t>în</a:t>
            </a:r>
            <a:r>
              <a:rPr lang="en-US" dirty="0"/>
              <a:t> sine. </a:t>
            </a:r>
            <a:endParaRPr lang="ro-RO" dirty="0"/>
          </a:p>
          <a:p>
            <a:pPr marL="0" lvl="0" indent="0">
              <a:buNone/>
            </a:pPr>
            <a:r>
              <a:rPr lang="en-US" dirty="0"/>
              <a:t>- O </a:t>
            </a:r>
            <a:r>
              <a:rPr lang="en-US" dirty="0" err="1"/>
              <a:t>componentă</a:t>
            </a:r>
            <a:r>
              <a:rPr lang="en-US" dirty="0"/>
              <a:t> CIP (computer-integrated manufacturing) care </a:t>
            </a:r>
            <a:r>
              <a:rPr lang="en-US" dirty="0" err="1"/>
              <a:t>descrie</a:t>
            </a:r>
            <a:r>
              <a:rPr lang="en-US" dirty="0"/>
              <a:t> </a:t>
            </a:r>
            <a:r>
              <a:rPr lang="en-US" dirty="0" err="1"/>
              <a:t>entitățile</a:t>
            </a:r>
            <a:r>
              <a:rPr lang="en-US" dirty="0"/>
              <a:t> </a:t>
            </a:r>
            <a:r>
              <a:rPr lang="en-US" dirty="0" err="1"/>
              <a:t>și</a:t>
            </a:r>
            <a:r>
              <a:rPr lang="en-US" dirty="0"/>
              <a:t> </a:t>
            </a:r>
            <a:r>
              <a:rPr lang="en-US" dirty="0" err="1"/>
              <a:t>relațiile</a:t>
            </a:r>
            <a:r>
              <a:rPr lang="en-US" dirty="0"/>
              <a:t> care </a:t>
            </a:r>
            <a:r>
              <a:rPr lang="en-US" dirty="0" err="1"/>
              <a:t>reprezintă</a:t>
            </a:r>
            <a:r>
              <a:rPr lang="en-US" dirty="0"/>
              <a:t> </a:t>
            </a:r>
            <a:r>
              <a:rPr lang="en-US" dirty="0" err="1"/>
              <a:t>obiectele</a:t>
            </a:r>
            <a:r>
              <a:rPr lang="en-US" dirty="0"/>
              <a:t> </a:t>
            </a:r>
            <a:r>
              <a:rPr lang="en-US" dirty="0" err="1"/>
              <a:t>gestionate</a:t>
            </a:r>
            <a:r>
              <a:rPr lang="en-US" dirty="0"/>
              <a:t>.</a:t>
            </a:r>
            <a:endParaRPr lang="ro-RO" dirty="0"/>
          </a:p>
          <a:p>
            <a:pPr lvl="0"/>
            <a:r>
              <a:rPr lang="en-US" dirty="0"/>
              <a:t>De </a:t>
            </a:r>
            <a:r>
              <a:rPr lang="en-US" dirty="0" err="1"/>
              <a:t>exemplu</a:t>
            </a:r>
            <a:r>
              <a:rPr lang="en-US" dirty="0"/>
              <a:t>, </a:t>
            </a:r>
            <a:r>
              <a:rPr lang="en-US" dirty="0" err="1"/>
              <a:t>metamodelul</a:t>
            </a:r>
            <a:r>
              <a:rPr lang="en-US" dirty="0"/>
              <a:t> include </a:t>
            </a:r>
            <a:r>
              <a:rPr lang="en-US" dirty="0" err="1"/>
              <a:t>clase</a:t>
            </a:r>
            <a:r>
              <a:rPr lang="en-US" dirty="0"/>
              <a:t>, </a:t>
            </a:r>
            <a:r>
              <a:rPr lang="en-US" dirty="0" err="1"/>
              <a:t>instanțe</a:t>
            </a:r>
            <a:r>
              <a:rPr lang="en-US" dirty="0"/>
              <a:t> </a:t>
            </a:r>
            <a:r>
              <a:rPr lang="en-US" dirty="0" err="1"/>
              <a:t>și</a:t>
            </a:r>
            <a:r>
              <a:rPr lang="en-US" dirty="0"/>
              <a:t> </a:t>
            </a:r>
            <a:r>
              <a:rPr lang="en-US" dirty="0" err="1"/>
              <a:t>asociații</a:t>
            </a:r>
            <a:r>
              <a:rPr lang="en-US" dirty="0"/>
              <a:t>.</a:t>
            </a:r>
            <a:endParaRPr lang="ro-RO" dirty="0"/>
          </a:p>
          <a:p>
            <a:pPr marL="0" lvl="0" indent="0">
              <a:buNone/>
            </a:pPr>
            <a:r>
              <a:rPr lang="en-US" dirty="0"/>
              <a:t>- </a:t>
            </a:r>
            <a:r>
              <a:rPr lang="en-US" dirty="0" err="1"/>
              <a:t>Harta</a:t>
            </a:r>
            <a:r>
              <a:rPr lang="en-US" dirty="0"/>
              <a:t> </a:t>
            </a:r>
            <a:r>
              <a:rPr lang="en-US" dirty="0" err="1"/>
              <a:t>conceptuală</a:t>
            </a:r>
            <a:r>
              <a:rPr lang="en-US" dirty="0"/>
              <a:t> care </a:t>
            </a:r>
            <a:r>
              <a:rPr lang="en-US" dirty="0" err="1"/>
              <a:t>arată</a:t>
            </a:r>
            <a:r>
              <a:rPr lang="en-US" dirty="0"/>
              <a:t> </a:t>
            </a:r>
            <a:r>
              <a:rPr lang="en-US" dirty="0" err="1"/>
              <a:t>toate</a:t>
            </a:r>
            <a:r>
              <a:rPr lang="en-US" dirty="0"/>
              <a:t> </a:t>
            </a:r>
            <a:r>
              <a:rPr lang="en-US" dirty="0" err="1"/>
              <a:t>clasele</a:t>
            </a:r>
            <a:r>
              <a:rPr lang="en-US" dirty="0"/>
              <a:t> </a:t>
            </a:r>
            <a:r>
              <a:rPr lang="en-US" dirty="0" err="1"/>
              <a:t>principale</a:t>
            </a:r>
            <a:r>
              <a:rPr lang="en-US" dirty="0"/>
              <a:t> </a:t>
            </a:r>
            <a:r>
              <a:rPr lang="en-US" dirty="0" err="1"/>
              <a:t>și</a:t>
            </a:r>
            <a:r>
              <a:rPr lang="en-US" dirty="0"/>
              <a:t> </a:t>
            </a:r>
            <a:r>
              <a:rPr lang="en-US" dirty="0" err="1"/>
              <a:t>conexiunile</a:t>
            </a:r>
            <a:r>
              <a:rPr lang="en-US" dirty="0"/>
              <a:t> </a:t>
            </a:r>
            <a:r>
              <a:rPr lang="en-US" dirty="0" err="1"/>
              <a:t>dintre</a:t>
            </a:r>
            <a:r>
              <a:rPr lang="en-US" dirty="0"/>
              <a:t> </a:t>
            </a:r>
            <a:r>
              <a:rPr lang="en-US" dirty="0" err="1"/>
              <a:t>ele</a:t>
            </a:r>
            <a:r>
              <a:rPr lang="en-US" dirty="0"/>
              <a:t>.</a:t>
            </a:r>
            <a:r>
              <a:rPr lang="ro-RO" dirty="0"/>
              <a:t> </a:t>
            </a:r>
            <a:r>
              <a:rPr lang="en-US" dirty="0" err="1"/>
              <a:t>Folosit</a:t>
            </a:r>
            <a:r>
              <a:rPr lang="en-US" dirty="0"/>
              <a:t> </a:t>
            </a:r>
            <a:r>
              <a:rPr lang="en-US" dirty="0" err="1"/>
              <a:t>pentru</a:t>
            </a:r>
            <a:r>
              <a:rPr lang="en-US" dirty="0"/>
              <a:t> a </a:t>
            </a:r>
            <a:r>
              <a:rPr lang="en-US" dirty="0" err="1"/>
              <a:t>configura</a:t>
            </a:r>
            <a:r>
              <a:rPr lang="en-US" dirty="0"/>
              <a:t> </a:t>
            </a:r>
            <a:r>
              <a:rPr lang="en-US" dirty="0" err="1"/>
              <a:t>șabloane</a:t>
            </a:r>
            <a:r>
              <a:rPr lang="en-US" dirty="0"/>
              <a:t> de </a:t>
            </a:r>
            <a:r>
              <a:rPr lang="en-US" dirty="0" err="1"/>
              <a:t>ontologie</a:t>
            </a:r>
            <a:r>
              <a:rPr lang="en-US" dirty="0"/>
              <a:t> </a:t>
            </a:r>
            <a:r>
              <a:rPr lang="en-US" dirty="0" err="1"/>
              <a:t>și</a:t>
            </a:r>
            <a:r>
              <a:rPr lang="en-US" dirty="0"/>
              <a:t> </a:t>
            </a:r>
            <a:r>
              <a:rPr lang="ro-RO" dirty="0"/>
              <a:t>base de cunoștințe (</a:t>
            </a:r>
            <a:r>
              <a:rPr lang="en-US" dirty="0">
                <a:solidFill>
                  <a:srgbClr val="0070C0"/>
                </a:solidFill>
              </a:rPr>
              <a:t>k-base</a:t>
            </a:r>
            <a:r>
              <a:rPr lang="ro-RO" dirty="0"/>
              <a:t> </a:t>
            </a:r>
            <a:r>
              <a:rPr lang="ro-RO" dirty="0">
                <a:solidFill>
                  <a:srgbClr val="0070C0"/>
                </a:solidFill>
              </a:rPr>
              <a:t>(</a:t>
            </a:r>
            <a:r>
              <a:rPr lang="en-US" dirty="0">
                <a:solidFill>
                  <a:srgbClr val="0070C0"/>
                </a:solidFill>
              </a:rPr>
              <a:t>knowledge base</a:t>
            </a:r>
            <a:r>
              <a:rPr lang="ro-RO" dirty="0">
                <a:solidFill>
                  <a:srgbClr val="0070C0"/>
                </a:solidFill>
              </a:rPr>
              <a:t>)</a:t>
            </a:r>
            <a:r>
              <a:rPr lang="ro-RO" dirty="0"/>
              <a:t>)</a:t>
            </a:r>
            <a:r>
              <a:rPr lang="en-US" dirty="0"/>
              <a:t>.</a:t>
            </a:r>
          </a:p>
        </p:txBody>
      </p:sp>
      <p:sp>
        <p:nvSpPr>
          <p:cNvPr id="3" name="Footer Placeholder 3">
            <a:extLst>
              <a:ext uri="{FF2B5EF4-FFF2-40B4-BE49-F238E27FC236}">
                <a16:creationId xmlns:a16="http://schemas.microsoft.com/office/drawing/2014/main" id="{990B2C9A-55EA-149D-7E9F-0755934CAB16}"/>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907D486C-829F-0897-8182-87DD3D6615F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B6D9B0-F641-4B80-846F-E14882D0C3AB}" type="slidenum">
              <a:rPr/>
              <a:t>70</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A0C3872F-9B2E-3613-4654-7A7E86EBED61}"/>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182152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19A30-8772-B2DD-99B3-6AB258A36A8A}"/>
            </a:ext>
          </a:extLst>
        </p:cNvPr>
        <p:cNvGrpSpPr/>
        <p:nvPr/>
      </p:nvGrpSpPr>
      <p:grpSpPr>
        <a:xfrm>
          <a:off x="0" y="0"/>
          <a:ext cx="0" cy="0"/>
          <a:chOff x="0" y="0"/>
          <a:chExt cx="0" cy="0"/>
        </a:xfrm>
      </p:grpSpPr>
      <p:sp>
        <p:nvSpPr>
          <p:cNvPr id="2" name="Объект 2">
            <a:extLst>
              <a:ext uri="{FF2B5EF4-FFF2-40B4-BE49-F238E27FC236}">
                <a16:creationId xmlns:a16="http://schemas.microsoft.com/office/drawing/2014/main" id="{17C31469-DFAF-155E-1941-0D330AEAEE88}"/>
              </a:ext>
            </a:extLst>
          </p:cNvPr>
          <p:cNvSpPr txBox="1">
            <a:spLocks noGrp="1"/>
          </p:cNvSpPr>
          <p:nvPr>
            <p:ph idx="1"/>
          </p:nvPr>
        </p:nvSpPr>
        <p:spPr>
          <a:xfrm>
            <a:off x="838203" y="401778"/>
            <a:ext cx="10515600" cy="5775176"/>
          </a:xfrm>
        </p:spPr>
        <p:txBody>
          <a:bodyPr/>
          <a:lstStyle/>
          <a:p>
            <a:pPr lvl="0">
              <a:lnSpc>
                <a:spcPct val="80000"/>
              </a:lnSpc>
            </a:pPr>
            <a:endParaRPr lang="ro-RO" b="1" i="1" dirty="0"/>
          </a:p>
          <a:p>
            <a:pPr lvl="0">
              <a:lnSpc>
                <a:spcPct val="80000"/>
              </a:lnSpc>
            </a:pPr>
            <a:r>
              <a:rPr lang="en-US" sz="4000" b="1" i="1" dirty="0" err="1"/>
              <a:t>În</a:t>
            </a:r>
            <a:r>
              <a:rPr lang="en-US" sz="4000" b="1" i="1" dirty="0"/>
              <a:t> </a:t>
            </a:r>
            <a:r>
              <a:rPr lang="en-US" sz="4000" b="1" i="1" dirty="0" err="1"/>
              <a:t>procesul</a:t>
            </a:r>
            <a:r>
              <a:rPr lang="en-US" sz="4000" b="1" i="1" dirty="0"/>
              <a:t> de </a:t>
            </a:r>
            <a:r>
              <a:rPr lang="en-US" sz="4000" b="1" i="1" dirty="0" err="1"/>
              <a:t>elaborare</a:t>
            </a:r>
            <a:r>
              <a:rPr lang="en-US" sz="4000" b="1" i="1" dirty="0"/>
              <a:t> a </a:t>
            </a:r>
            <a:r>
              <a:rPr lang="ro-RO" sz="4000" b="1" i="1" dirty="0"/>
              <a:t>sistemelor informaționale sunt evidențiate c</a:t>
            </a:r>
            <a:r>
              <a:rPr lang="ro-RO" sz="4000" b="1" i="1" dirty="0">
                <a:solidFill>
                  <a:srgbClr val="0070C0"/>
                </a:solidFill>
              </a:rPr>
              <a:t>el puțin patru tipuri de modele </a:t>
            </a:r>
            <a:r>
              <a:rPr lang="ro-RO" sz="4000" b="1" i="1" dirty="0"/>
              <a:t>ce corespund punctelor de viziune a specialiștilor companiei</a:t>
            </a:r>
          </a:p>
          <a:p>
            <a:pPr lvl="0">
              <a:lnSpc>
                <a:spcPct val="80000"/>
              </a:lnSpc>
            </a:pPr>
            <a:r>
              <a:rPr lang="ro-RO" sz="4000" b="1" dirty="0"/>
              <a:t>Conform acestor viziuni sunt create modele</a:t>
            </a:r>
            <a:r>
              <a:rPr lang="ro-RO" sz="4000" b="1" i="1" dirty="0"/>
              <a:t>:</a:t>
            </a:r>
          </a:p>
          <a:p>
            <a:pPr lvl="0">
              <a:lnSpc>
                <a:spcPct val="80000"/>
              </a:lnSpc>
              <a:buChar char="-"/>
            </a:pPr>
            <a:r>
              <a:rPr lang="ro-RO" sz="4000" b="1" i="1" dirty="0">
                <a:solidFill>
                  <a:srgbClr val="0070C0"/>
                </a:solidFill>
              </a:rPr>
              <a:t>Modelul organizațional</a:t>
            </a:r>
          </a:p>
          <a:p>
            <a:pPr lvl="0">
              <a:lnSpc>
                <a:spcPct val="80000"/>
              </a:lnSpc>
              <a:buChar char="-"/>
            </a:pPr>
            <a:r>
              <a:rPr lang="ro-RO" sz="4000" b="1" i="1" dirty="0">
                <a:solidFill>
                  <a:srgbClr val="0070C0"/>
                </a:solidFill>
              </a:rPr>
              <a:t>Modelul funcțional</a:t>
            </a:r>
          </a:p>
          <a:p>
            <a:pPr lvl="0">
              <a:lnSpc>
                <a:spcPct val="80000"/>
              </a:lnSpc>
              <a:buChar char="-"/>
            </a:pPr>
            <a:r>
              <a:rPr lang="ro-RO" sz="4000" b="1" i="1" dirty="0">
                <a:solidFill>
                  <a:srgbClr val="0070C0"/>
                </a:solidFill>
              </a:rPr>
              <a:t>Modelul proceselor</a:t>
            </a:r>
          </a:p>
          <a:p>
            <a:pPr lvl="0">
              <a:lnSpc>
                <a:spcPct val="80000"/>
              </a:lnSpc>
              <a:buChar char="-"/>
            </a:pPr>
            <a:r>
              <a:rPr lang="ro-RO" sz="4000" b="1" i="1" dirty="0">
                <a:solidFill>
                  <a:srgbClr val="0070C0"/>
                </a:solidFill>
              </a:rPr>
              <a:t>Modelul datelor</a:t>
            </a:r>
            <a:endParaRPr lang="ru-RU" sz="4000" b="1" i="1" dirty="0">
              <a:solidFill>
                <a:srgbClr val="0070C0"/>
              </a:solidFill>
            </a:endParaRPr>
          </a:p>
          <a:p>
            <a:pPr lvl="0">
              <a:lnSpc>
                <a:spcPct val="80000"/>
              </a:lnSpc>
            </a:pPr>
            <a:endParaRPr lang="ru-RU" dirty="0"/>
          </a:p>
        </p:txBody>
      </p:sp>
      <p:sp>
        <p:nvSpPr>
          <p:cNvPr id="3" name="Footer Placeholder 3">
            <a:extLst>
              <a:ext uri="{FF2B5EF4-FFF2-40B4-BE49-F238E27FC236}">
                <a16:creationId xmlns:a16="http://schemas.microsoft.com/office/drawing/2014/main" id="{CD8BDE9B-B273-B6D5-7CC7-385FA78C3477}"/>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CF660CDF-B9E6-43EC-C3CA-F323B85E2C40}"/>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5F448E-BB4F-47CA-A3F5-DD0138E933F1}" type="slidenum">
              <a:rPr/>
              <a:t>71</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3F797723-C9EA-B4F4-2DBF-7D48250A1049}"/>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312138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24F69-E68C-9B2A-1712-FBF0E385973B}"/>
            </a:ext>
          </a:extLst>
        </p:cNvPr>
        <p:cNvGrpSpPr/>
        <p:nvPr/>
      </p:nvGrpSpPr>
      <p:grpSpPr>
        <a:xfrm>
          <a:off x="0" y="0"/>
          <a:ext cx="0" cy="0"/>
          <a:chOff x="0" y="0"/>
          <a:chExt cx="0" cy="0"/>
        </a:xfrm>
      </p:grpSpPr>
      <p:pic>
        <p:nvPicPr>
          <p:cNvPr id="2" name="Объект 7">
            <a:extLst>
              <a:ext uri="{FF2B5EF4-FFF2-40B4-BE49-F238E27FC236}">
                <a16:creationId xmlns:a16="http://schemas.microsoft.com/office/drawing/2014/main" id="{0C9F2D47-1805-A07E-DB29-8C7C20335913}"/>
              </a:ext>
            </a:extLst>
          </p:cNvPr>
          <p:cNvPicPr>
            <a:picLocks noGrp="1" noChangeAspect="1"/>
          </p:cNvPicPr>
          <p:nvPr>
            <p:ph idx="1"/>
          </p:nvPr>
        </p:nvPicPr>
        <p:blipFill>
          <a:blip r:embed="rId2"/>
          <a:stretch>
            <a:fillRect/>
          </a:stretch>
        </p:blipFill>
        <p:spPr>
          <a:xfrm>
            <a:off x="249384" y="426311"/>
            <a:ext cx="5306290" cy="3314407"/>
          </a:xfrm>
        </p:spPr>
      </p:pic>
      <p:pic>
        <p:nvPicPr>
          <p:cNvPr id="3" name="Объект 5">
            <a:extLst>
              <a:ext uri="{FF2B5EF4-FFF2-40B4-BE49-F238E27FC236}">
                <a16:creationId xmlns:a16="http://schemas.microsoft.com/office/drawing/2014/main" id="{48099307-A1E5-CEC2-86BC-A12786462597}"/>
              </a:ext>
            </a:extLst>
          </p:cNvPr>
          <p:cNvPicPr>
            <a:picLocks noChangeAspect="1"/>
          </p:cNvPicPr>
          <p:nvPr/>
        </p:nvPicPr>
        <p:blipFill>
          <a:blip r:embed="rId3"/>
          <a:stretch>
            <a:fillRect/>
          </a:stretch>
        </p:blipFill>
        <p:spPr>
          <a:xfrm>
            <a:off x="5846618" y="2587623"/>
            <a:ext cx="5915893" cy="3605360"/>
          </a:xfrm>
          <a:prstGeom prst="rect">
            <a:avLst/>
          </a:prstGeom>
          <a:noFill/>
          <a:ln cap="flat">
            <a:noFill/>
          </a:ln>
        </p:spPr>
      </p:pic>
      <p:sp>
        <p:nvSpPr>
          <p:cNvPr id="4" name="Стрелка вправо 7">
            <a:extLst>
              <a:ext uri="{FF2B5EF4-FFF2-40B4-BE49-F238E27FC236}">
                <a16:creationId xmlns:a16="http://schemas.microsoft.com/office/drawing/2014/main" id="{929A7B72-F9B6-67F2-31DF-0A7FEF3D1100}"/>
              </a:ext>
            </a:extLst>
          </p:cNvPr>
          <p:cNvSpPr/>
          <p:nvPr/>
        </p:nvSpPr>
        <p:spPr>
          <a:xfrm rot="2271869">
            <a:off x="5486400" y="3170206"/>
            <a:ext cx="978408" cy="484632"/>
          </a:xfrm>
          <a:custGeom>
            <a:avLst>
              <a:gd name="f0" fmla="val 1625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FFFFFF"/>
              </a:solidFill>
              <a:uFillTx/>
              <a:latin typeface="Calibri"/>
            </a:endParaRPr>
          </a:p>
        </p:txBody>
      </p:sp>
      <p:sp>
        <p:nvSpPr>
          <p:cNvPr id="5" name="TextBox 8">
            <a:extLst>
              <a:ext uri="{FF2B5EF4-FFF2-40B4-BE49-F238E27FC236}">
                <a16:creationId xmlns:a16="http://schemas.microsoft.com/office/drawing/2014/main" id="{82A5E6E0-5525-E23F-4482-454E764986C0}"/>
              </a:ext>
            </a:extLst>
          </p:cNvPr>
          <p:cNvSpPr txBox="1"/>
          <p:nvPr/>
        </p:nvSpPr>
        <p:spPr>
          <a:xfrm>
            <a:off x="5846618" y="144530"/>
            <a:ext cx="6220690" cy="193899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400" b="1" i="1" u="none" strike="noStrike" kern="1200" cap="none" spc="0" baseline="0">
                <a:solidFill>
                  <a:srgbClr val="000000"/>
                </a:solidFill>
                <a:uFillTx/>
                <a:latin typeface="Calibri"/>
              </a:rPr>
              <a:t>- </a:t>
            </a:r>
            <a:r>
              <a:rPr lang="en-US" sz="2400" b="1" i="1" u="none" strike="noStrike" kern="1200" cap="none" spc="0" baseline="0">
                <a:solidFill>
                  <a:srgbClr val="000000"/>
                </a:solidFill>
                <a:uFillTx/>
                <a:latin typeface="Calibri"/>
              </a:rPr>
              <a:t>În procesul de elaborare a </a:t>
            </a:r>
            <a:r>
              <a:rPr lang="ro-RO" sz="2400" b="1" i="1" u="none" strike="noStrike" kern="1200" cap="none" spc="0" baseline="0">
                <a:solidFill>
                  <a:srgbClr val="000000"/>
                </a:solidFill>
                <a:uFillTx/>
                <a:latin typeface="Calibri"/>
              </a:rPr>
              <a:t>sistemelor informaționale sunt evidențiate cel puțin patru tipuri de modele ce corespund punctelor de viziune a specialiștilor organizației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400" b="1" i="1" u="none" strike="noStrike" kern="1200" cap="none" spc="0" baseline="0">
                <a:solidFill>
                  <a:srgbClr val="000000"/>
                </a:solidFill>
                <a:uFillTx/>
                <a:latin typeface="Calibri"/>
              </a:rPr>
              <a:t>- Conform acestor viziuni sunt create modele</a:t>
            </a:r>
            <a:endParaRPr lang="ru-RU" sz="2400" b="0" i="0" u="none" strike="noStrike" kern="1200" cap="none" spc="0" baseline="0">
              <a:solidFill>
                <a:srgbClr val="000000"/>
              </a:solidFill>
              <a:uFillTx/>
              <a:latin typeface="Calibri"/>
            </a:endParaRPr>
          </a:p>
        </p:txBody>
      </p:sp>
      <p:sp>
        <p:nvSpPr>
          <p:cNvPr id="6" name="Footer Placeholder 3">
            <a:extLst>
              <a:ext uri="{FF2B5EF4-FFF2-40B4-BE49-F238E27FC236}">
                <a16:creationId xmlns:a16="http://schemas.microsoft.com/office/drawing/2014/main" id="{4350B8FA-92AF-E068-11B8-EC6B42F7EAE0}"/>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7" name="Slide Number Placeholder 2">
            <a:extLst>
              <a:ext uri="{FF2B5EF4-FFF2-40B4-BE49-F238E27FC236}">
                <a16:creationId xmlns:a16="http://schemas.microsoft.com/office/drawing/2014/main" id="{04C8773C-D83B-CBB1-EC28-ECEBAE62F3C7}"/>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46807E-3961-4287-85A2-04FA3C073148}" type="slidenum">
              <a:rPr lang="en-US" sz="1200" b="0" i="0" u="none" strike="noStrike" kern="1200" cap="none" spc="0" baseline="0">
                <a:solidFill>
                  <a:srgbClr val="898989"/>
                </a:solidFill>
                <a:uFillTx/>
                <a:latin typeface="Calibri"/>
              </a:rPr>
              <a:t>72</a:t>
            </a:fld>
            <a:endParaRPr lang="en-US" sz="1200" b="0" i="0" u="none" strike="noStrike" kern="1200" cap="none" spc="0" baseline="0">
              <a:solidFill>
                <a:srgbClr val="898989"/>
              </a:solidFill>
              <a:uFillTx/>
              <a:latin typeface="Calibri"/>
            </a:endParaRPr>
          </a:p>
        </p:txBody>
      </p:sp>
      <p:sp>
        <p:nvSpPr>
          <p:cNvPr id="8" name="Footer Placeholder 7">
            <a:extLst>
              <a:ext uri="{FF2B5EF4-FFF2-40B4-BE49-F238E27FC236}">
                <a16:creationId xmlns:a16="http://schemas.microsoft.com/office/drawing/2014/main" id="{0381DF7A-4345-3ECA-5B91-ACECFFC7ADA5}"/>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22554154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4FFF91B-1663-C810-984D-BFD2EBA31EDA}"/>
              </a:ext>
            </a:extLst>
          </p:cNvPr>
          <p:cNvSpPr txBox="1">
            <a:spLocks noGrp="1"/>
          </p:cNvSpPr>
          <p:nvPr>
            <p:ph idx="1"/>
          </p:nvPr>
        </p:nvSpPr>
        <p:spPr>
          <a:xfrm>
            <a:off x="383718" y="194310"/>
            <a:ext cx="11674931" cy="5990591"/>
          </a:xfrm>
        </p:spPr>
        <p:txBody>
          <a:bodyPr/>
          <a:lstStyle/>
          <a:p>
            <a:pPr lvl="0">
              <a:buNone/>
            </a:pPr>
            <a:r>
              <a:rPr lang="ro-RO" b="1" i="1">
                <a:solidFill>
                  <a:srgbClr val="0070C0"/>
                </a:solidFill>
              </a:rPr>
              <a:t>Modelul business complet</a:t>
            </a:r>
          </a:p>
          <a:p>
            <a:pPr lvl="0">
              <a:buNone/>
            </a:pPr>
            <a:r>
              <a:rPr lang="ro-RO" sz="2200"/>
              <a:t>Construirea modelului business al Unității Social-Economice începe cu descrierea modelului interacțiunii cu mediul extern  </a:t>
            </a:r>
            <a:r>
              <a:rPr lang="ro-RO" sz="2200" b="1">
                <a:solidFill>
                  <a:srgbClr val="0070C0"/>
                </a:solidFill>
              </a:rPr>
              <a:t>(</a:t>
            </a:r>
            <a:r>
              <a:rPr lang="en-US" sz="2200" b="1" i="1">
                <a:solidFill>
                  <a:srgbClr val="0070C0"/>
                </a:solidFill>
              </a:rPr>
              <a:t>legea unităţii şi</a:t>
            </a:r>
            <a:r>
              <a:rPr lang="en-US" sz="2200" b="1">
                <a:solidFill>
                  <a:srgbClr val="0070C0"/>
                </a:solidFill>
              </a:rPr>
              <a:t> luptei </a:t>
            </a:r>
            <a:r>
              <a:rPr lang="en-US" sz="2200" b="1" i="1">
                <a:solidFill>
                  <a:srgbClr val="0070C0"/>
                </a:solidFill>
              </a:rPr>
              <a:t>contrariilor</a:t>
            </a:r>
            <a:r>
              <a:rPr lang="ro-RO" sz="2200" b="1">
                <a:solidFill>
                  <a:srgbClr val="0070C0"/>
                </a:solidFill>
              </a:rPr>
              <a:t>)</a:t>
            </a:r>
            <a:r>
              <a:rPr lang="en-US" sz="2200" b="1">
                <a:solidFill>
                  <a:srgbClr val="0070C0"/>
                </a:solidFill>
              </a:rPr>
              <a:t> </a:t>
            </a:r>
            <a:r>
              <a:rPr lang="en-US" sz="2200"/>
              <a:t>–</a:t>
            </a:r>
            <a:r>
              <a:rPr lang="ro-RO" sz="2200"/>
              <a:t> de la definirea </a:t>
            </a:r>
            <a:r>
              <a:rPr lang="ro-RO" sz="2200" b="1" i="1">
                <a:solidFill>
                  <a:srgbClr val="00B050"/>
                </a:solidFill>
              </a:rPr>
              <a:t>Misiunii Unității Social-Economice</a:t>
            </a:r>
            <a:r>
              <a:rPr lang="ro-RO" sz="2200"/>
              <a:t>.    </a:t>
            </a:r>
          </a:p>
          <a:p>
            <a:pPr lvl="0">
              <a:buNone/>
            </a:pPr>
            <a:endParaRPr lang="en-US"/>
          </a:p>
          <a:p>
            <a:pPr lvl="0"/>
            <a:endParaRPr lang="en-US"/>
          </a:p>
        </p:txBody>
      </p:sp>
      <p:sp>
        <p:nvSpPr>
          <p:cNvPr id="3" name="Footer Placeholder 3">
            <a:extLst>
              <a:ext uri="{FF2B5EF4-FFF2-40B4-BE49-F238E27FC236}">
                <a16:creationId xmlns:a16="http://schemas.microsoft.com/office/drawing/2014/main" id="{51E81211-E020-4D83-9755-6EB42557856E}"/>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pic>
        <p:nvPicPr>
          <p:cNvPr id="4" name="Picture 2">
            <a:extLst>
              <a:ext uri="{FF2B5EF4-FFF2-40B4-BE49-F238E27FC236}">
                <a16:creationId xmlns:a16="http://schemas.microsoft.com/office/drawing/2014/main" id="{E0D89A77-1C7E-9458-0D11-55AC706D4A27}"/>
              </a:ext>
            </a:extLst>
          </p:cNvPr>
          <p:cNvPicPr>
            <a:picLocks noChangeAspect="1"/>
          </p:cNvPicPr>
          <p:nvPr/>
        </p:nvPicPr>
        <p:blipFill>
          <a:blip r:embed="rId2"/>
          <a:srcRect/>
          <a:stretch>
            <a:fillRect/>
          </a:stretch>
        </p:blipFill>
        <p:spPr>
          <a:xfrm>
            <a:off x="1959650" y="1563989"/>
            <a:ext cx="8579632" cy="4792361"/>
          </a:xfrm>
          <a:prstGeom prst="rect">
            <a:avLst/>
          </a:prstGeom>
          <a:noFill/>
          <a:ln cap="flat">
            <a:noFill/>
          </a:ln>
        </p:spPr>
      </p:pic>
      <p:sp>
        <p:nvSpPr>
          <p:cNvPr id="5" name="Slide Number Placeholder 6">
            <a:extLst>
              <a:ext uri="{FF2B5EF4-FFF2-40B4-BE49-F238E27FC236}">
                <a16:creationId xmlns:a16="http://schemas.microsoft.com/office/drawing/2014/main" id="{19689630-B49A-E8E5-8EB0-752DD748EA0B}"/>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67E0A8-0B63-4828-A0DC-18C402D88307}" type="slidenum">
              <a:rPr/>
              <a:t>73</a:t>
            </a:fld>
            <a:endParaRPr lang="en-US" sz="1200" b="0" i="0" u="none" strike="noStrike" kern="1200" cap="none" spc="0" baseline="0">
              <a:solidFill>
                <a:srgbClr val="898989"/>
              </a:solidFill>
              <a:uFillTx/>
              <a:latin typeface="Calibri"/>
            </a:endParaRPr>
          </a:p>
        </p:txBody>
      </p:sp>
      <p:sp>
        <p:nvSpPr>
          <p:cNvPr id="7" name="Footer Placeholder 6">
            <a:extLst>
              <a:ext uri="{FF2B5EF4-FFF2-40B4-BE49-F238E27FC236}">
                <a16:creationId xmlns:a16="http://schemas.microsoft.com/office/drawing/2014/main" id="{9E901D58-6ED2-D163-6FDD-9143A670CCDA}"/>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588AC1D6-8D12-9462-A4C7-B2BAE3064F0E}"/>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TextBox 7">
            <a:extLst>
              <a:ext uri="{FF2B5EF4-FFF2-40B4-BE49-F238E27FC236}">
                <a16:creationId xmlns:a16="http://schemas.microsoft.com/office/drawing/2014/main" id="{B99082D0-B280-C307-B327-804296C05250}"/>
              </a:ext>
            </a:extLst>
          </p:cNvPr>
          <p:cNvSpPr txBox="1"/>
          <p:nvPr/>
        </p:nvSpPr>
        <p:spPr>
          <a:xfrm>
            <a:off x="325233" y="76590"/>
            <a:ext cx="2907819"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800" b="1" i="1" u="none" strike="noStrike" kern="1200" cap="none" spc="0" baseline="0">
                <a:solidFill>
                  <a:srgbClr val="548235"/>
                </a:solidFill>
                <a:uFillTx/>
                <a:latin typeface="Calibri"/>
              </a:rPr>
              <a:t>Structura ierarhică a</a:t>
            </a:r>
            <a:endParaRPr lang="en-US" sz="1800" b="1" i="1" u="none" strike="noStrike" kern="1200" cap="none" spc="0" baseline="0">
              <a:solidFill>
                <a:srgbClr val="548235"/>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800" b="1" i="1" u="none" strike="noStrike" kern="1200" cap="none" spc="0" baseline="0">
                <a:solidFill>
                  <a:srgbClr val="548235"/>
                </a:solidFill>
                <a:uFillTx/>
                <a:latin typeface="Calibri"/>
              </a:rPr>
              <a:t> proceselor de afacere a Unității Social-Economice </a:t>
            </a:r>
            <a:endParaRPr lang="en-US" sz="1800" b="1" i="1" u="none" strike="noStrike" kern="1200" cap="none" spc="0" baseline="0">
              <a:solidFill>
                <a:srgbClr val="548235"/>
              </a:solidFill>
              <a:uFillTx/>
              <a:latin typeface="Calibri"/>
            </a:endParaRPr>
          </a:p>
        </p:txBody>
      </p:sp>
      <p:sp>
        <p:nvSpPr>
          <p:cNvPr id="5" name="Slide Number Placeholder 8">
            <a:extLst>
              <a:ext uri="{FF2B5EF4-FFF2-40B4-BE49-F238E27FC236}">
                <a16:creationId xmlns:a16="http://schemas.microsoft.com/office/drawing/2014/main" id="{70509941-81A1-F204-E48E-5F0CF1451D3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634139-1339-43CE-8D56-73BA42D1C1E5}" type="slidenum">
              <a:rPr/>
              <a:t>74</a:t>
            </a:fld>
            <a:endParaRPr lang="en-US" sz="1200" b="0" i="0" u="none" strike="noStrike" kern="1200" cap="none" spc="0" baseline="0">
              <a:solidFill>
                <a:srgbClr val="898989"/>
              </a:solidFill>
              <a:uFillTx/>
              <a:latin typeface="Calibri"/>
            </a:endParaRPr>
          </a:p>
        </p:txBody>
      </p:sp>
      <p:sp>
        <p:nvSpPr>
          <p:cNvPr id="7" name="Footer Placeholder 6">
            <a:extLst>
              <a:ext uri="{FF2B5EF4-FFF2-40B4-BE49-F238E27FC236}">
                <a16:creationId xmlns:a16="http://schemas.microsoft.com/office/drawing/2014/main" id="{62733F20-9838-0ED7-7BED-C3676B01C034}"/>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pic>
        <p:nvPicPr>
          <p:cNvPr id="9" name="Content Placeholder 8">
            <a:extLst>
              <a:ext uri="{FF2B5EF4-FFF2-40B4-BE49-F238E27FC236}">
                <a16:creationId xmlns:a16="http://schemas.microsoft.com/office/drawing/2014/main" id="{34BCECF9-3985-006B-15FC-1858ACB67AA8}"/>
              </a:ext>
            </a:extLst>
          </p:cNvPr>
          <p:cNvPicPr>
            <a:picLocks noGrp="1" noChangeAspect="1"/>
          </p:cNvPicPr>
          <p:nvPr>
            <p:ph idx="1"/>
          </p:nvPr>
        </p:nvPicPr>
        <p:blipFill>
          <a:blip r:embed="rId2"/>
          <a:stretch>
            <a:fillRect/>
          </a:stretch>
        </p:blipFill>
        <p:spPr>
          <a:xfrm>
            <a:off x="2980575" y="206371"/>
            <a:ext cx="8886191" cy="5775329"/>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EEB45C1-C03C-AFF9-1D1A-C47D5D6C6343}"/>
              </a:ext>
            </a:extLst>
          </p:cNvPr>
          <p:cNvSpPr txBox="1">
            <a:spLocks noGrp="1"/>
          </p:cNvSpPr>
          <p:nvPr>
            <p:ph idx="1"/>
          </p:nvPr>
        </p:nvSpPr>
        <p:spPr>
          <a:xfrm>
            <a:off x="555168" y="351065"/>
            <a:ext cx="11087100" cy="5825898"/>
          </a:xfrm>
        </p:spPr>
        <p:txBody>
          <a:bodyPr/>
          <a:lstStyle/>
          <a:p>
            <a:pPr marL="0" lvl="0" indent="0">
              <a:buNone/>
            </a:pPr>
            <a:r>
              <a:rPr lang="ro-RO" sz="2600" b="1" i="1">
                <a:solidFill>
                  <a:srgbClr val="385723"/>
                </a:solidFill>
              </a:rPr>
              <a:t>Sarcină practică în decompoziția proceselor de afacere:</a:t>
            </a:r>
          </a:p>
          <a:p>
            <a:pPr lvl="0">
              <a:buFont typeface="Wingdings" pitchFamily="2"/>
              <a:buChar char="Ø"/>
            </a:pPr>
            <a:r>
              <a:rPr lang="ro-RO" sz="2600"/>
              <a:t>De dat descrierea detaliată a proiectului </a:t>
            </a:r>
            <a:r>
              <a:rPr lang="ro-RO" sz="2600" b="1" i="1">
                <a:solidFill>
                  <a:srgbClr val="0070C0"/>
                </a:solidFill>
              </a:rPr>
              <a:t>ce îl conduceți </a:t>
            </a:r>
            <a:r>
              <a:rPr lang="ro-RO" sz="2600"/>
              <a:t>pentru toate etapele:</a:t>
            </a:r>
            <a:endParaRPr lang="en-US" sz="2600"/>
          </a:p>
          <a:p>
            <a:pPr lvl="0">
              <a:buFont typeface="Wingdings" pitchFamily="2"/>
              <a:buChar char="ü"/>
            </a:pPr>
            <a:r>
              <a:rPr lang="ro-RO" sz="2200" b="1" i="1">
                <a:solidFill>
                  <a:srgbClr val="843C0C"/>
                </a:solidFill>
              </a:rPr>
              <a:t>Misiune,</a:t>
            </a:r>
          </a:p>
          <a:p>
            <a:pPr lvl="0">
              <a:buFont typeface="Wingdings" pitchFamily="2"/>
              <a:buChar char="ü"/>
            </a:pPr>
            <a:r>
              <a:rPr lang="ro-RO" sz="2200" b="1" i="1">
                <a:solidFill>
                  <a:srgbClr val="843C0C"/>
                </a:solidFill>
              </a:rPr>
              <a:t>Contextul funcțional</a:t>
            </a:r>
          </a:p>
          <a:p>
            <a:pPr lvl="0">
              <a:buFont typeface="Wingdings" pitchFamily="2"/>
              <a:buChar char="ü"/>
            </a:pPr>
            <a:r>
              <a:rPr lang="ro-RO" sz="2200" b="1" i="1">
                <a:solidFill>
                  <a:srgbClr val="843C0C"/>
                </a:solidFill>
              </a:rPr>
              <a:t>Scopuri și strategii,</a:t>
            </a:r>
          </a:p>
          <a:p>
            <a:pPr lvl="0">
              <a:buFont typeface="Wingdings" pitchFamily="2"/>
              <a:buChar char="ü"/>
            </a:pPr>
            <a:r>
              <a:rPr lang="ro-RO" sz="2200" b="1" i="1">
                <a:solidFill>
                  <a:srgbClr val="843C0C"/>
                </a:solidFill>
              </a:rPr>
              <a:t>Busines potențial,</a:t>
            </a:r>
          </a:p>
          <a:p>
            <a:pPr lvl="0">
              <a:buFont typeface="Wingdings" pitchFamily="2"/>
              <a:buChar char="ü"/>
            </a:pPr>
            <a:r>
              <a:rPr lang="ro-RO" sz="2200" b="1" i="1">
                <a:solidFill>
                  <a:srgbClr val="843C0C"/>
                </a:solidFill>
              </a:rPr>
              <a:t>Strategii de Busines </a:t>
            </a:r>
          </a:p>
          <a:p>
            <a:pPr lvl="0">
              <a:buFont typeface="Wingdings" pitchFamily="2"/>
              <a:buChar char="ü"/>
            </a:pPr>
            <a:r>
              <a:rPr lang="ro-RO" sz="2200" b="1" i="1">
                <a:solidFill>
                  <a:srgbClr val="843C0C"/>
                </a:solidFill>
              </a:rPr>
              <a:t>Funcționalități neceare,</a:t>
            </a:r>
          </a:p>
          <a:p>
            <a:pPr lvl="0">
              <a:buFont typeface="Wingdings" pitchFamily="2"/>
              <a:buChar char="ü"/>
            </a:pPr>
            <a:r>
              <a:rPr lang="ro-RO" sz="2200" b="1" i="1">
                <a:solidFill>
                  <a:srgbClr val="843C0C"/>
                </a:solidFill>
              </a:rPr>
              <a:t>Structura organizațională companiei,</a:t>
            </a:r>
          </a:p>
          <a:p>
            <a:pPr lvl="0">
              <a:buFont typeface="Wingdings" pitchFamily="2"/>
              <a:buChar char="ü"/>
            </a:pPr>
            <a:r>
              <a:rPr lang="ro-RO" sz="2200" b="1" i="1">
                <a:solidFill>
                  <a:srgbClr val="843C0C"/>
                </a:solidFill>
              </a:rPr>
              <a:t>Fluxuri de procese,</a:t>
            </a:r>
          </a:p>
          <a:p>
            <a:pPr lvl="0">
              <a:buFont typeface="Wingdings" pitchFamily="2"/>
              <a:buChar char="ü"/>
            </a:pPr>
            <a:r>
              <a:rPr lang="ro-RO" sz="2200" b="1" i="1">
                <a:solidFill>
                  <a:srgbClr val="843C0C"/>
                </a:solidFill>
              </a:rPr>
              <a:t>Model structiri de date,</a:t>
            </a:r>
          </a:p>
          <a:p>
            <a:pPr lvl="0">
              <a:buFont typeface="Wingdings" pitchFamily="2"/>
              <a:buChar char="Ø"/>
            </a:pPr>
            <a:r>
              <a:rPr lang="en-US" sz="2600" b="1"/>
              <a:t>De realizat decompozi</a:t>
            </a:r>
            <a:r>
              <a:rPr lang="ro-RO" sz="2600" b="1"/>
              <a:t>ț</a:t>
            </a:r>
            <a:r>
              <a:rPr lang="en-US" sz="2600" b="1"/>
              <a:t>ía</a:t>
            </a:r>
            <a:r>
              <a:rPr lang="ro-RO" sz="2600" b="1"/>
              <a:t> ierarhică </a:t>
            </a:r>
            <a:r>
              <a:rPr lang="ro-RO" sz="2600" b="1" i="1">
                <a:solidFill>
                  <a:srgbClr val="548235"/>
                </a:solidFill>
              </a:rPr>
              <a:t>a  proceselor de afacere a Unității Social-Economice </a:t>
            </a:r>
            <a:r>
              <a:rPr lang="ro-RO" sz="2600" b="1" i="1">
                <a:solidFill>
                  <a:srgbClr val="0070C0"/>
                </a:solidFill>
              </a:rPr>
              <a:t>din proiectul ce îl conduceți </a:t>
            </a:r>
            <a:r>
              <a:rPr lang="ro-RO" sz="2600" b="1"/>
              <a:t>în conformitate cu Ciclul de Viață!</a:t>
            </a:r>
          </a:p>
          <a:p>
            <a:pPr lvl="0">
              <a:buFont typeface="Wingdings" pitchFamily="2"/>
              <a:buChar char="Ø"/>
            </a:pPr>
            <a:endParaRPr lang="en-US" sz="2600" b="1" i="1">
              <a:solidFill>
                <a:srgbClr val="0070C0"/>
              </a:solidFill>
            </a:endParaRPr>
          </a:p>
          <a:p>
            <a:pPr lvl="0"/>
            <a:endParaRPr lang="en-US" sz="2600"/>
          </a:p>
        </p:txBody>
      </p:sp>
      <p:sp>
        <p:nvSpPr>
          <p:cNvPr id="3" name="Footer Placeholder 3">
            <a:extLst>
              <a:ext uri="{FF2B5EF4-FFF2-40B4-BE49-F238E27FC236}">
                <a16:creationId xmlns:a16="http://schemas.microsoft.com/office/drawing/2014/main" id="{82C243C0-341D-78C0-A0A1-D2CFEA329110}"/>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B36861F6-0491-D6E2-0970-0F04A5765A16}"/>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E72E9D-89C5-4854-99CA-43D43C806D63}" type="slidenum">
              <a:rPr/>
              <a:t>75</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E09C8B4A-E232-BF22-5C83-C1A8E43D2C33}"/>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ECB4-95CE-3C85-FCD3-E60735B453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83BE0C-1D92-F4E0-131D-6898372CC562}"/>
              </a:ext>
            </a:extLst>
          </p:cNvPr>
          <p:cNvSpPr>
            <a:spLocks noGrp="1"/>
          </p:cNvSpPr>
          <p:nvPr>
            <p:ph idx="1"/>
          </p:nvPr>
        </p:nvSpPr>
        <p:spPr>
          <a:xfrm>
            <a:off x="2048256" y="2584577"/>
            <a:ext cx="7431024" cy="1502791"/>
          </a:xfrm>
        </p:spPr>
        <p:txBody>
          <a:bodyPr/>
          <a:lstStyle/>
          <a:p>
            <a:pPr algn="ctr"/>
            <a:r>
              <a:rPr lang="en-US" sz="2800" b="1" dirty="0" err="1">
                <a:solidFill>
                  <a:srgbClr val="00B050"/>
                </a:solidFill>
              </a:rPr>
              <a:t>Analiză</a:t>
            </a:r>
            <a:r>
              <a:rPr lang="ro-RO" sz="2800" b="1" dirty="0">
                <a:solidFill>
                  <a:srgbClr val="00B050"/>
                </a:solidFill>
              </a:rPr>
              <a:t> </a:t>
            </a:r>
            <a:r>
              <a:rPr lang="en-US" sz="2800" b="1" dirty="0">
                <a:solidFill>
                  <a:srgbClr val="00B050"/>
                </a:solidFill>
              </a:rPr>
              <a:t> </a:t>
            </a:r>
            <a:r>
              <a:rPr lang="en-US" sz="2800" b="1" dirty="0" err="1">
                <a:solidFill>
                  <a:srgbClr val="00B050"/>
                </a:solidFill>
              </a:rPr>
              <a:t>sistemică</a:t>
            </a:r>
            <a:r>
              <a:rPr lang="en-US" sz="2800" b="1" dirty="0">
                <a:solidFill>
                  <a:srgbClr val="00B050"/>
                </a:solidFill>
              </a:rPr>
              <a:t> </a:t>
            </a:r>
            <a:r>
              <a:rPr lang="ro-RO" sz="2800" b="1" dirty="0">
                <a:solidFill>
                  <a:srgbClr val="00B050"/>
                </a:solidFill>
              </a:rPr>
              <a:t>a proceselor de a</a:t>
            </a:r>
            <a:r>
              <a:rPr lang="en-US" sz="2800" b="1" dirty="0" err="1">
                <a:solidFill>
                  <a:srgbClr val="00B050"/>
                </a:solidFill>
              </a:rPr>
              <a:t>faceri</a:t>
            </a:r>
            <a:endParaRPr lang="ro-RO" sz="2800" b="1" dirty="0">
              <a:solidFill>
                <a:srgbClr val="00B050"/>
              </a:solidFill>
            </a:endParaRPr>
          </a:p>
          <a:p>
            <a:pPr algn="ctr"/>
            <a:r>
              <a:rPr lang="en-US" b="1" dirty="0">
                <a:solidFill>
                  <a:srgbClr val="0070C0"/>
                </a:solidFill>
              </a:rPr>
              <a:t>Process mining</a:t>
            </a:r>
            <a:r>
              <a:rPr lang="ro-RO" b="1" dirty="0">
                <a:solidFill>
                  <a:srgbClr val="0070C0"/>
                </a:solidFill>
              </a:rPr>
              <a:t> (Extragerea proceselor)</a:t>
            </a:r>
            <a:endParaRPr lang="en-US" b="1" dirty="0">
              <a:solidFill>
                <a:srgbClr val="0070C0"/>
              </a:solidFill>
            </a:endParaRPr>
          </a:p>
        </p:txBody>
      </p:sp>
      <p:sp>
        <p:nvSpPr>
          <p:cNvPr id="4" name="Footer Placeholder 3">
            <a:extLst>
              <a:ext uri="{FF2B5EF4-FFF2-40B4-BE49-F238E27FC236}">
                <a16:creationId xmlns:a16="http://schemas.microsoft.com/office/drawing/2014/main" id="{26A27FBA-ACAD-6363-A4C3-C67767C81760}"/>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34443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264B9-3984-312F-A25A-87E695E30050}"/>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A728B54-F510-6AAA-61CA-4DAEDB71C1B2}"/>
              </a:ext>
            </a:extLst>
          </p:cNvPr>
          <p:cNvSpPr txBox="1">
            <a:spLocks noGrp="1"/>
          </p:cNvSpPr>
          <p:nvPr>
            <p:ph idx="1"/>
          </p:nvPr>
        </p:nvSpPr>
        <p:spPr>
          <a:xfrm>
            <a:off x="838203" y="816431"/>
            <a:ext cx="10951028" cy="5360532"/>
          </a:xfrm>
        </p:spPr>
        <p:txBody>
          <a:bodyPr/>
          <a:lstStyle/>
          <a:p>
            <a:pPr lvl="0">
              <a:lnSpc>
                <a:spcPct val="80000"/>
              </a:lnSpc>
            </a:pPr>
            <a:r>
              <a:rPr lang="en-US" sz="2600" b="1" i="1" dirty="0">
                <a:solidFill>
                  <a:srgbClr val="00B050"/>
                </a:solidFill>
              </a:rPr>
              <a:t>Cine </a:t>
            </a:r>
            <a:r>
              <a:rPr lang="en-US" sz="2600" b="1" i="1" dirty="0" err="1">
                <a:solidFill>
                  <a:srgbClr val="00B050"/>
                </a:solidFill>
              </a:rPr>
              <a:t>ar</a:t>
            </a:r>
            <a:r>
              <a:rPr lang="ro-RO" sz="2600" b="1" i="1" dirty="0">
                <a:solidFill>
                  <a:srgbClr val="00B050"/>
                </a:solidFill>
              </a:rPr>
              <a:t> trebui să realizeze </a:t>
            </a:r>
            <a:r>
              <a:rPr lang="en-US" sz="2600" b="1" i="1" dirty="0" err="1">
                <a:solidFill>
                  <a:srgbClr val="00B050"/>
                </a:solidFill>
              </a:rPr>
              <a:t>analiză</a:t>
            </a:r>
            <a:r>
              <a:rPr lang="en-US" sz="2600" b="1" i="1" dirty="0">
                <a:solidFill>
                  <a:srgbClr val="00B050"/>
                </a:solidFill>
              </a:rPr>
              <a:t> </a:t>
            </a:r>
            <a:r>
              <a:rPr lang="en-US" sz="2600" b="1" i="1" dirty="0" err="1">
                <a:solidFill>
                  <a:srgbClr val="00B050"/>
                </a:solidFill>
              </a:rPr>
              <a:t>sistemică</a:t>
            </a:r>
            <a:r>
              <a:rPr lang="en-US" sz="2600" b="1" i="1" dirty="0">
                <a:solidFill>
                  <a:srgbClr val="00B050"/>
                </a:solidFill>
              </a:rPr>
              <a:t> </a:t>
            </a:r>
            <a:r>
              <a:rPr lang="ro-RO" sz="2600" b="1" i="1" dirty="0">
                <a:solidFill>
                  <a:srgbClr val="00B050"/>
                </a:solidFill>
              </a:rPr>
              <a:t>a proceselor de a</a:t>
            </a:r>
            <a:r>
              <a:rPr lang="en-US" sz="2600" b="1" i="1" dirty="0" err="1">
                <a:solidFill>
                  <a:srgbClr val="00B050"/>
                </a:solidFill>
              </a:rPr>
              <a:t>faceri</a:t>
            </a:r>
            <a:r>
              <a:rPr lang="en-US" sz="2600" b="1" i="1" dirty="0">
                <a:solidFill>
                  <a:srgbClr val="00B050"/>
                </a:solidFill>
              </a:rPr>
              <a:t>?</a:t>
            </a:r>
            <a:endParaRPr lang="ro-RO" sz="2600" b="1" i="1" dirty="0">
              <a:solidFill>
                <a:srgbClr val="00B050"/>
              </a:solidFill>
            </a:endParaRPr>
          </a:p>
          <a:p>
            <a:pPr lvl="0">
              <a:lnSpc>
                <a:spcPct val="80000"/>
              </a:lnSpc>
            </a:pPr>
            <a:r>
              <a:rPr lang="en-US" sz="2600" dirty="0"/>
              <a:t>Analiza </a:t>
            </a:r>
            <a:r>
              <a:rPr lang="ro-RO" sz="2600" b="1" i="1" dirty="0">
                <a:solidFill>
                  <a:srgbClr val="00B050"/>
                </a:solidFill>
              </a:rPr>
              <a:t>proceselor de a</a:t>
            </a:r>
            <a:r>
              <a:rPr lang="en-US" sz="2600" b="1" i="1" dirty="0" err="1">
                <a:solidFill>
                  <a:srgbClr val="00B050"/>
                </a:solidFill>
              </a:rPr>
              <a:t>faceri</a:t>
            </a:r>
            <a:r>
              <a:rPr lang="en-US" sz="2600" b="1" i="1" dirty="0">
                <a:solidFill>
                  <a:srgbClr val="00B050"/>
                </a:solidFill>
              </a:rPr>
              <a:t> </a:t>
            </a:r>
            <a:r>
              <a:rPr lang="en-US" sz="2600" dirty="0" err="1"/>
              <a:t>este</a:t>
            </a:r>
            <a:r>
              <a:rPr lang="en-US" sz="2600" dirty="0"/>
              <a:t> </a:t>
            </a:r>
            <a:r>
              <a:rPr lang="ro-RO" sz="2600" dirty="0"/>
              <a:t>activitatea</a:t>
            </a:r>
            <a:r>
              <a:rPr lang="en-US" sz="2600" dirty="0"/>
              <a:t> de </a:t>
            </a:r>
            <a:r>
              <a:rPr lang="en-US" sz="2600" dirty="0" err="1"/>
              <a:t>evaluare</a:t>
            </a:r>
            <a:r>
              <a:rPr lang="en-US" sz="2600" dirty="0"/>
              <a:t> a </a:t>
            </a:r>
            <a:r>
              <a:rPr lang="en-US" sz="2600" dirty="0" err="1"/>
              <a:t>structurii</a:t>
            </a:r>
            <a:r>
              <a:rPr lang="en-US" sz="2600" dirty="0"/>
              <a:t>, </a:t>
            </a:r>
            <a:r>
              <a:rPr lang="en-US" sz="2600" dirty="0" err="1"/>
              <a:t>proceselor</a:t>
            </a:r>
            <a:r>
              <a:rPr lang="en-US" sz="2600" dirty="0"/>
              <a:t>, </a:t>
            </a:r>
            <a:r>
              <a:rPr lang="en-US" sz="2600" dirty="0" err="1"/>
              <a:t>tehnologiei</a:t>
            </a:r>
            <a:r>
              <a:rPr lang="en-US" sz="2600" dirty="0"/>
              <a:t> </a:t>
            </a:r>
            <a:r>
              <a:rPr lang="en-US" sz="2600" dirty="0" err="1"/>
              <a:t>și</a:t>
            </a:r>
            <a:r>
              <a:rPr lang="en-US" sz="2600" dirty="0"/>
              <a:t> </a:t>
            </a:r>
            <a:r>
              <a:rPr lang="en-US" sz="2600" dirty="0" err="1"/>
              <a:t>capacităților</a:t>
            </a:r>
            <a:r>
              <a:rPr lang="en-US" sz="2600" dirty="0"/>
              <a:t> </a:t>
            </a:r>
            <a:r>
              <a:rPr lang="en-US" sz="2600" dirty="0" err="1"/>
              <a:t>unei</a:t>
            </a:r>
            <a:r>
              <a:rPr lang="en-US" sz="2600" dirty="0"/>
              <a:t> </a:t>
            </a:r>
            <a:r>
              <a:rPr lang="en-US" sz="2600" dirty="0" err="1"/>
              <a:t>organizații</a:t>
            </a:r>
            <a:r>
              <a:rPr lang="en-US" sz="2600" dirty="0"/>
              <a:t> </a:t>
            </a:r>
            <a:r>
              <a:rPr lang="en-US" sz="2600" dirty="0" err="1"/>
              <a:t>pentru</a:t>
            </a:r>
            <a:r>
              <a:rPr lang="en-US" sz="2600" dirty="0"/>
              <a:t> a </a:t>
            </a:r>
            <a:r>
              <a:rPr lang="en-US" sz="2600" dirty="0" err="1"/>
              <a:t>identifica</a:t>
            </a:r>
            <a:r>
              <a:rPr lang="en-US" sz="2600" dirty="0"/>
              <a:t> </a:t>
            </a:r>
            <a:r>
              <a:rPr lang="en-US" sz="2600" dirty="0" err="1"/>
              <a:t>și</a:t>
            </a:r>
            <a:r>
              <a:rPr lang="en-US" sz="2600" dirty="0"/>
              <a:t> </a:t>
            </a:r>
            <a:r>
              <a:rPr lang="en-US" sz="2600" dirty="0" err="1"/>
              <a:t>defini</a:t>
            </a:r>
            <a:r>
              <a:rPr lang="en-US" sz="2600" dirty="0"/>
              <a:t> </a:t>
            </a:r>
            <a:r>
              <a:rPr lang="en-US" sz="2600" dirty="0" err="1"/>
              <a:t>soluții</a:t>
            </a:r>
            <a:r>
              <a:rPr lang="en-US" sz="2600" dirty="0"/>
              <a:t> la </a:t>
            </a:r>
            <a:r>
              <a:rPr lang="en-US" sz="2600" dirty="0" err="1"/>
              <a:t>blocajele</a:t>
            </a:r>
            <a:r>
              <a:rPr lang="en-US" sz="2600" dirty="0"/>
              <a:t> care </a:t>
            </a:r>
            <a:r>
              <a:rPr lang="en-US" sz="2600" dirty="0" err="1"/>
              <a:t>împiedică</a:t>
            </a:r>
            <a:r>
              <a:rPr lang="en-US" sz="2600" dirty="0"/>
              <a:t> </a:t>
            </a:r>
            <a:r>
              <a:rPr lang="en-US" sz="2600" dirty="0" err="1"/>
              <a:t>atingerea</a:t>
            </a:r>
            <a:r>
              <a:rPr lang="en-US" sz="2600" dirty="0"/>
              <a:t> </a:t>
            </a:r>
            <a:r>
              <a:rPr lang="en-US" sz="2600" dirty="0" err="1"/>
              <a:t>obiectivelor</a:t>
            </a:r>
            <a:r>
              <a:rPr lang="en-US" sz="2600" dirty="0"/>
              <a:t> </a:t>
            </a:r>
            <a:r>
              <a:rPr lang="en-US" sz="2600" dirty="0" err="1"/>
              <a:t>organizaționale</a:t>
            </a:r>
            <a:r>
              <a:rPr lang="en-US" sz="2600" dirty="0"/>
              <a:t>. </a:t>
            </a:r>
            <a:endParaRPr lang="ro-RO" sz="2600" dirty="0"/>
          </a:p>
          <a:p>
            <a:pPr lvl="0">
              <a:lnSpc>
                <a:spcPct val="80000"/>
              </a:lnSpc>
            </a:pPr>
            <a:r>
              <a:rPr lang="en-US" sz="2600" dirty="0"/>
              <a:t>Analiza </a:t>
            </a:r>
            <a:r>
              <a:rPr lang="ro-RO" sz="2600" b="1" i="1" dirty="0">
                <a:solidFill>
                  <a:srgbClr val="00B050"/>
                </a:solidFill>
              </a:rPr>
              <a:t>proceselor de a</a:t>
            </a:r>
            <a:r>
              <a:rPr lang="en-US" sz="2600" b="1" i="1" dirty="0" err="1">
                <a:solidFill>
                  <a:srgbClr val="00B050"/>
                </a:solidFill>
              </a:rPr>
              <a:t>faceri</a:t>
            </a:r>
            <a:r>
              <a:rPr lang="en-US" sz="2600" b="1" i="1" dirty="0">
                <a:solidFill>
                  <a:srgbClr val="00B050"/>
                </a:solidFill>
              </a:rPr>
              <a:t> </a:t>
            </a:r>
            <a:r>
              <a:rPr lang="en-US" sz="2600" dirty="0" err="1"/>
              <a:t>Permite</a:t>
            </a:r>
            <a:r>
              <a:rPr lang="en-US" sz="2600" dirty="0"/>
              <a:t> </a:t>
            </a:r>
            <a:r>
              <a:rPr lang="en-US" sz="2600" dirty="0" err="1"/>
              <a:t>adaptarea</a:t>
            </a:r>
            <a:r>
              <a:rPr lang="en-US" sz="2600" dirty="0"/>
              <a:t> </a:t>
            </a:r>
            <a:r>
              <a:rPr lang="en-US" sz="2600" dirty="0" err="1"/>
              <a:t>într</a:t>
            </a:r>
            <a:r>
              <a:rPr lang="en-US" sz="2600" dirty="0"/>
              <a:t>-un </a:t>
            </a:r>
            <a:r>
              <a:rPr lang="en-US" sz="2600" dirty="0" err="1"/>
              <a:t>mediu</a:t>
            </a:r>
            <a:r>
              <a:rPr lang="en-US" sz="2600" dirty="0"/>
              <a:t> de </a:t>
            </a:r>
            <a:r>
              <a:rPr lang="en-US" sz="2600" dirty="0" err="1"/>
              <a:t>afaceri</a:t>
            </a:r>
            <a:r>
              <a:rPr lang="en-US" sz="2600" dirty="0"/>
              <a:t> </a:t>
            </a:r>
            <a:r>
              <a:rPr lang="en-US" sz="2600" dirty="0" err="1"/>
              <a:t>și</a:t>
            </a:r>
            <a:r>
              <a:rPr lang="en-US" sz="2600" dirty="0"/>
              <a:t> </a:t>
            </a:r>
            <a:r>
              <a:rPr lang="en-US" sz="2600" dirty="0" err="1"/>
              <a:t>reglementare</a:t>
            </a:r>
            <a:r>
              <a:rPr lang="en-US" sz="2600" dirty="0"/>
              <a:t> </a:t>
            </a:r>
            <a:r>
              <a:rPr lang="en-US" sz="2600" dirty="0" err="1"/>
              <a:t>în</a:t>
            </a:r>
            <a:r>
              <a:rPr lang="en-US" sz="2600" dirty="0"/>
              <a:t> </a:t>
            </a:r>
            <a:r>
              <a:rPr lang="en-US" sz="2600" dirty="0" err="1"/>
              <a:t>continuă</a:t>
            </a:r>
            <a:r>
              <a:rPr lang="en-US" sz="2600" dirty="0"/>
              <a:t> </a:t>
            </a:r>
            <a:r>
              <a:rPr lang="en-US" sz="2600" dirty="0" err="1"/>
              <a:t>schimbare</a:t>
            </a:r>
            <a:r>
              <a:rPr lang="en-US" sz="2600" dirty="0"/>
              <a:t>, </a:t>
            </a:r>
            <a:r>
              <a:rPr lang="en-US" sz="2600" dirty="0" err="1"/>
              <a:t>pentru</a:t>
            </a:r>
            <a:r>
              <a:rPr lang="en-US" sz="2600" dirty="0"/>
              <a:t> a </a:t>
            </a:r>
            <a:r>
              <a:rPr lang="en-US" sz="2600" dirty="0" err="1"/>
              <a:t>permite</a:t>
            </a:r>
            <a:r>
              <a:rPr lang="en-US" sz="2600" dirty="0"/>
              <a:t> </a:t>
            </a:r>
            <a:r>
              <a:rPr lang="en-US" sz="2600" dirty="0" err="1"/>
              <a:t>organizației</a:t>
            </a:r>
            <a:r>
              <a:rPr lang="en-US" sz="2600" dirty="0"/>
              <a:t> </a:t>
            </a:r>
            <a:r>
              <a:rPr lang="en-US" sz="2600" dirty="0" err="1"/>
              <a:t>să</a:t>
            </a:r>
            <a:r>
              <a:rPr lang="en-US" sz="2600" dirty="0"/>
              <a:t> se </a:t>
            </a:r>
            <a:r>
              <a:rPr lang="en-US" sz="2600" dirty="0" err="1"/>
              <a:t>dezvolte</a:t>
            </a:r>
            <a:r>
              <a:rPr lang="en-US" sz="2600" dirty="0"/>
              <a:t> </a:t>
            </a:r>
            <a:r>
              <a:rPr lang="en-US" sz="2600" dirty="0" err="1"/>
              <a:t>în</a:t>
            </a:r>
            <a:r>
              <a:rPr lang="en-US" sz="2600" dirty="0"/>
              <a:t> </a:t>
            </a:r>
            <a:r>
              <a:rPr lang="en-US" sz="2600" dirty="0" err="1"/>
              <a:t>modul</a:t>
            </a:r>
            <a:r>
              <a:rPr lang="en-US" sz="2600" dirty="0"/>
              <a:t> </a:t>
            </a:r>
            <a:r>
              <a:rPr lang="en-US" sz="2600" dirty="0" err="1"/>
              <a:t>definit</a:t>
            </a:r>
            <a:r>
              <a:rPr lang="en-US" sz="2600" dirty="0"/>
              <a:t> de management</a:t>
            </a:r>
            <a:r>
              <a:rPr lang="ro-RO" sz="2600" dirty="0"/>
              <a:t>ul organizației</a:t>
            </a:r>
            <a:r>
              <a:rPr lang="en-US" sz="2600" dirty="0"/>
              <a:t>.</a:t>
            </a:r>
            <a:r>
              <a:rPr lang="ro-RO" sz="2600" dirty="0"/>
              <a:t> </a:t>
            </a:r>
          </a:p>
          <a:p>
            <a:pPr lvl="0">
              <a:lnSpc>
                <a:spcPct val="80000"/>
              </a:lnSpc>
            </a:pPr>
            <a:r>
              <a:rPr lang="ro-RO" sz="2600" dirty="0"/>
              <a:t>Această persoană este - ”</a:t>
            </a:r>
            <a:r>
              <a:rPr lang="en-US" sz="2600" b="1" dirty="0">
                <a:solidFill>
                  <a:srgbClr val="843C0C"/>
                </a:solidFill>
              </a:rPr>
              <a:t>Business Analyst</a:t>
            </a:r>
            <a:r>
              <a:rPr lang="ro-RO" sz="2600" b="1" dirty="0">
                <a:solidFill>
                  <a:srgbClr val="843C0C"/>
                </a:solidFill>
              </a:rPr>
              <a:t>”-ul </a:t>
            </a:r>
            <a:r>
              <a:rPr lang="ro-RO" sz="2600" b="1" dirty="0"/>
              <a:t>- </a:t>
            </a:r>
            <a:r>
              <a:rPr lang="ro-RO" sz="2600" dirty="0">
                <a:solidFill>
                  <a:srgbClr val="0070C0"/>
                </a:solidFill>
              </a:rPr>
              <a:t>Analistul Busines ajută la </a:t>
            </a:r>
            <a:r>
              <a:rPr lang="ro-RO" sz="2600" b="1" i="1" dirty="0">
                <a:solidFill>
                  <a:srgbClr val="00B050"/>
                </a:solidFill>
              </a:rPr>
              <a:t>maximizarea eficienței </a:t>
            </a:r>
            <a:r>
              <a:rPr lang="ro-RO" sz="2600" dirty="0">
                <a:solidFill>
                  <a:srgbClr val="0070C0"/>
                </a:solidFill>
              </a:rPr>
              <a:t>unei afaceri </a:t>
            </a:r>
            <a:r>
              <a:rPr lang="ro-RO" sz="2600" b="1" i="1" dirty="0">
                <a:solidFill>
                  <a:srgbClr val="00B050"/>
                </a:solidFill>
              </a:rPr>
              <a:t>prin</a:t>
            </a:r>
            <a:r>
              <a:rPr lang="ro-RO" sz="2600" dirty="0">
                <a:solidFill>
                  <a:srgbClr val="0070C0"/>
                </a:solidFill>
              </a:rPr>
              <a:t> </a:t>
            </a:r>
            <a:r>
              <a:rPr lang="ro-RO" sz="2600" b="1" i="1" dirty="0">
                <a:solidFill>
                  <a:srgbClr val="00B050"/>
                </a:solidFill>
              </a:rPr>
              <a:t>decizii bazate pe date</a:t>
            </a:r>
            <a:endParaRPr lang="en-US" sz="2600" b="1" i="1" dirty="0">
              <a:solidFill>
                <a:srgbClr val="00B050"/>
              </a:solidFill>
            </a:endParaRPr>
          </a:p>
          <a:p>
            <a:pPr lvl="0">
              <a:lnSpc>
                <a:spcPct val="80000"/>
              </a:lnSpc>
            </a:pPr>
            <a:r>
              <a:rPr lang="en-US" sz="2600" b="1" i="1" dirty="0" err="1">
                <a:solidFill>
                  <a:srgbClr val="843C0C"/>
                </a:solidFill>
              </a:rPr>
              <a:t>Analiștii</a:t>
            </a:r>
            <a:r>
              <a:rPr lang="en-US" sz="2600" b="1" i="1" dirty="0">
                <a:solidFill>
                  <a:srgbClr val="843C0C"/>
                </a:solidFill>
              </a:rPr>
              <a:t> de </a:t>
            </a:r>
            <a:r>
              <a:rPr lang="en-US" sz="2600" b="1" i="1" dirty="0" err="1">
                <a:solidFill>
                  <a:srgbClr val="843C0C"/>
                </a:solidFill>
              </a:rPr>
              <a:t>afaceri</a:t>
            </a:r>
            <a:r>
              <a:rPr lang="en-US" sz="2600" b="1" i="1" dirty="0">
                <a:solidFill>
                  <a:srgbClr val="843C0C"/>
                </a:solidFill>
              </a:rPr>
              <a:t> </a:t>
            </a:r>
            <a:r>
              <a:rPr lang="en-US" sz="2600" dirty="0" err="1"/>
              <a:t>folosesc</a:t>
            </a:r>
            <a:r>
              <a:rPr lang="en-US" sz="2600" dirty="0"/>
              <a:t> </a:t>
            </a:r>
            <a:r>
              <a:rPr lang="en-US" sz="2600" dirty="0" err="1"/>
              <a:t>datele</a:t>
            </a:r>
            <a:r>
              <a:rPr lang="en-US" sz="2600" dirty="0"/>
              <a:t> </a:t>
            </a:r>
            <a:r>
              <a:rPr lang="en-US" sz="2600" dirty="0" err="1"/>
              <a:t>pentru</a:t>
            </a:r>
            <a:r>
              <a:rPr lang="en-US" sz="2600" dirty="0"/>
              <a:t> a forma </a:t>
            </a:r>
            <a:r>
              <a:rPr lang="en-US" sz="2600" dirty="0" err="1"/>
              <a:t>informații</a:t>
            </a:r>
            <a:r>
              <a:rPr lang="en-US" sz="2600" dirty="0"/>
              <a:t> </a:t>
            </a:r>
            <a:r>
              <a:rPr lang="en-US" sz="2600" dirty="0" err="1"/>
              <a:t>despre</a:t>
            </a:r>
            <a:r>
              <a:rPr lang="en-US" sz="2600" dirty="0"/>
              <a:t> </a:t>
            </a:r>
            <a:r>
              <a:rPr lang="en-US" sz="2600" dirty="0" err="1"/>
              <a:t>afaceri</a:t>
            </a:r>
            <a:r>
              <a:rPr lang="en-US" sz="2600" dirty="0"/>
              <a:t> </a:t>
            </a:r>
            <a:r>
              <a:rPr lang="en-US" sz="2600" dirty="0" err="1"/>
              <a:t>și</a:t>
            </a:r>
            <a:r>
              <a:rPr lang="en-US" sz="2600" dirty="0"/>
              <a:t> </a:t>
            </a:r>
            <a:r>
              <a:rPr lang="en-US" sz="2600" dirty="0" err="1"/>
              <a:t>pentru</a:t>
            </a:r>
            <a:r>
              <a:rPr lang="en-US" sz="2600" dirty="0"/>
              <a:t> a </a:t>
            </a:r>
            <a:r>
              <a:rPr lang="en-US" sz="2600" dirty="0" err="1"/>
              <a:t>recomanda</a:t>
            </a:r>
            <a:r>
              <a:rPr lang="en-US" sz="2600" dirty="0"/>
              <a:t> </a:t>
            </a:r>
            <a:r>
              <a:rPr lang="en-US" sz="2600" dirty="0" err="1"/>
              <a:t>schimbări</a:t>
            </a:r>
            <a:r>
              <a:rPr lang="en-US" sz="2600" dirty="0"/>
              <a:t> </a:t>
            </a:r>
            <a:r>
              <a:rPr lang="en-US" sz="2600" dirty="0" err="1"/>
              <a:t>în</a:t>
            </a:r>
            <a:r>
              <a:rPr lang="en-US" sz="2600" dirty="0"/>
              <a:t> </a:t>
            </a:r>
            <a:r>
              <a:rPr lang="en-US" sz="2600" dirty="0" err="1"/>
              <a:t>afaceri</a:t>
            </a:r>
            <a:r>
              <a:rPr lang="en-US" sz="2600" dirty="0"/>
              <a:t> ale </a:t>
            </a:r>
            <a:r>
              <a:rPr lang="en-US" sz="2600" dirty="0" err="1"/>
              <a:t>organizați</a:t>
            </a:r>
            <a:r>
              <a:rPr lang="ro-RO" sz="2600" dirty="0"/>
              <a:t>e</a:t>
            </a:r>
            <a:r>
              <a:rPr lang="en-US" sz="2600" dirty="0" err="1"/>
              <a:t>i</a:t>
            </a:r>
            <a:r>
              <a:rPr lang="en-US" sz="2600" dirty="0"/>
              <a:t>. </a:t>
            </a:r>
            <a:endParaRPr lang="ro-RO" sz="2600" dirty="0"/>
          </a:p>
          <a:p>
            <a:pPr lvl="0">
              <a:lnSpc>
                <a:spcPct val="80000"/>
              </a:lnSpc>
            </a:pPr>
            <a:r>
              <a:rPr lang="en-US" sz="2600" dirty="0" err="1"/>
              <a:t>Analiștii</a:t>
            </a:r>
            <a:r>
              <a:rPr lang="en-US" sz="2600" dirty="0"/>
              <a:t> de </a:t>
            </a:r>
            <a:r>
              <a:rPr lang="en-US" sz="2600" dirty="0" err="1"/>
              <a:t>afaceri</a:t>
            </a:r>
            <a:r>
              <a:rPr lang="en-US" sz="2600" dirty="0"/>
              <a:t> pot </a:t>
            </a:r>
            <a:r>
              <a:rPr lang="en-US" sz="2600" dirty="0" err="1"/>
              <a:t>identifica</a:t>
            </a:r>
            <a:r>
              <a:rPr lang="en-US" sz="2600" dirty="0"/>
              <a:t> </a:t>
            </a:r>
            <a:r>
              <a:rPr lang="en-US" sz="2600" dirty="0" err="1"/>
              <a:t>probleme</a:t>
            </a:r>
            <a:r>
              <a:rPr lang="en-US" sz="2600" dirty="0"/>
              <a:t> </a:t>
            </a:r>
            <a:r>
              <a:rPr lang="en-US" sz="2600" dirty="0" err="1"/>
              <a:t>în</a:t>
            </a:r>
            <a:r>
              <a:rPr lang="en-US" sz="2600" dirty="0"/>
              <a:t> </a:t>
            </a:r>
            <a:r>
              <a:rPr lang="en-US" sz="2600" dirty="0" err="1"/>
              <a:t>aproape</a:t>
            </a:r>
            <a:r>
              <a:rPr lang="en-US" sz="2600" dirty="0"/>
              <a:t> </a:t>
            </a:r>
            <a:r>
              <a:rPr lang="en-US" sz="2600" dirty="0" err="1"/>
              <a:t>orice</a:t>
            </a:r>
            <a:r>
              <a:rPr lang="en-US" sz="2600" dirty="0"/>
              <a:t> </a:t>
            </a:r>
            <a:r>
              <a:rPr lang="en-US" sz="2600" dirty="0" err="1"/>
              <a:t>parte</a:t>
            </a:r>
            <a:r>
              <a:rPr lang="en-US" sz="2600" dirty="0"/>
              <a:t> a </a:t>
            </a:r>
            <a:r>
              <a:rPr lang="en-US" sz="2600" dirty="0" err="1"/>
              <a:t>unei</a:t>
            </a:r>
            <a:r>
              <a:rPr lang="en-US" sz="2600" dirty="0"/>
              <a:t> </a:t>
            </a:r>
            <a:r>
              <a:rPr lang="en-US" sz="2600" dirty="0" err="1"/>
              <a:t>organizații</a:t>
            </a:r>
            <a:r>
              <a:rPr lang="en-US" sz="2600" dirty="0"/>
              <a:t>, </a:t>
            </a:r>
            <a:r>
              <a:rPr lang="en-US" sz="2600" dirty="0" err="1"/>
              <a:t>inclusiv</a:t>
            </a:r>
            <a:r>
              <a:rPr lang="en-US" sz="2600" dirty="0"/>
              <a:t> </a:t>
            </a:r>
            <a:r>
              <a:rPr lang="en-US" sz="2600" dirty="0" err="1"/>
              <a:t>procesele</a:t>
            </a:r>
            <a:r>
              <a:rPr lang="en-US" sz="2600" dirty="0"/>
              <a:t> IT, </a:t>
            </a:r>
            <a:r>
              <a:rPr lang="en-US" sz="2600" dirty="0" err="1"/>
              <a:t>structurile</a:t>
            </a:r>
            <a:r>
              <a:rPr lang="en-US" sz="2600" dirty="0"/>
              <a:t> </a:t>
            </a:r>
            <a:r>
              <a:rPr lang="en-US" sz="2600" dirty="0" err="1"/>
              <a:t>organizaționale</a:t>
            </a:r>
            <a:r>
              <a:rPr lang="en-US" sz="2600" dirty="0"/>
              <a:t> </a:t>
            </a:r>
            <a:r>
              <a:rPr lang="en-US" sz="2600" dirty="0" err="1"/>
              <a:t>sau</a:t>
            </a:r>
            <a:r>
              <a:rPr lang="en-US" sz="2600" dirty="0"/>
              <a:t> </a:t>
            </a:r>
            <a:r>
              <a:rPr lang="en-US" sz="2600" dirty="0" err="1"/>
              <a:t>dezvoltarea</a:t>
            </a:r>
            <a:r>
              <a:rPr lang="en-US" sz="2600" dirty="0"/>
              <a:t> </a:t>
            </a:r>
            <a:r>
              <a:rPr lang="en-US" sz="2600" dirty="0" err="1"/>
              <a:t>personalului</a:t>
            </a:r>
            <a:r>
              <a:rPr lang="en-US" sz="2600" dirty="0"/>
              <a:t>.</a:t>
            </a:r>
          </a:p>
        </p:txBody>
      </p:sp>
      <p:sp>
        <p:nvSpPr>
          <p:cNvPr id="3" name="Footer Placeholder 3">
            <a:extLst>
              <a:ext uri="{FF2B5EF4-FFF2-40B4-BE49-F238E27FC236}">
                <a16:creationId xmlns:a16="http://schemas.microsoft.com/office/drawing/2014/main" id="{F0A420B6-D2C8-1AE9-987C-8B06AD060637}"/>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6819B89D-0CF0-7DB9-5480-74C3B11B54D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57F3D8-0D4A-46AB-A71D-105E0D476890}" type="slidenum">
              <a:rPr/>
              <a:t>77</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54F075B1-F183-D5E1-B114-F5FD6368D88A}"/>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3157204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0FE1E-FA55-07E9-83E9-844783785E53}"/>
              </a:ext>
            </a:extLst>
          </p:cNvPr>
          <p:cNvSpPr>
            <a:spLocks noGrp="1"/>
          </p:cNvSpPr>
          <p:nvPr>
            <p:ph idx="1"/>
          </p:nvPr>
        </p:nvSpPr>
        <p:spPr>
          <a:xfrm>
            <a:off x="435429" y="139337"/>
            <a:ext cx="11321142" cy="5628323"/>
          </a:xfrm>
        </p:spPr>
        <p:txBody>
          <a:bodyPr>
            <a:normAutofit lnSpcReduction="10000"/>
          </a:bodyPr>
          <a:lstStyle/>
          <a:p>
            <a:r>
              <a:rPr lang="en-US" dirty="0"/>
              <a:t>Process mining ?</a:t>
            </a:r>
            <a:endParaRPr lang="ro-RO" dirty="0"/>
          </a:p>
          <a:p>
            <a:r>
              <a:rPr lang="en-US" dirty="0"/>
              <a:t>Process mining</a:t>
            </a:r>
            <a:r>
              <a:rPr lang="ro-RO" dirty="0"/>
              <a:t> (Extragerea proceselor) </a:t>
            </a:r>
            <a:r>
              <a:rPr lang="en-US" dirty="0"/>
              <a:t> </a:t>
            </a:r>
            <a:r>
              <a:rPr lang="en-US" dirty="0" err="1"/>
              <a:t>este</a:t>
            </a:r>
            <a:r>
              <a:rPr lang="en-US" dirty="0"/>
              <a:t> o </a:t>
            </a:r>
            <a:r>
              <a:rPr lang="en-US" dirty="0" err="1"/>
              <a:t>metodă</a:t>
            </a:r>
            <a:r>
              <a:rPr lang="en-US" dirty="0"/>
              <a:t> de </a:t>
            </a:r>
            <a:r>
              <a:rPr lang="en-US" dirty="0" err="1"/>
              <a:t>aplicare</a:t>
            </a:r>
            <a:r>
              <a:rPr lang="en-US" dirty="0"/>
              <a:t> a </a:t>
            </a:r>
            <a:r>
              <a:rPr lang="en-US" dirty="0" err="1"/>
              <a:t>algoritmilor</a:t>
            </a:r>
            <a:r>
              <a:rPr lang="en-US" dirty="0"/>
              <a:t> </a:t>
            </a:r>
            <a:r>
              <a:rPr lang="en-US" dirty="0" err="1"/>
              <a:t>specializați</a:t>
            </a:r>
            <a:r>
              <a:rPr lang="en-US" dirty="0"/>
              <a:t> la </a:t>
            </a:r>
            <a:r>
              <a:rPr lang="ro-RO" dirty="0"/>
              <a:t>procesarea </a:t>
            </a:r>
            <a:r>
              <a:rPr lang="en-US" dirty="0" err="1"/>
              <a:t>datele</a:t>
            </a:r>
            <a:r>
              <a:rPr lang="ro-RO" dirty="0"/>
              <a:t> (informațiile) </a:t>
            </a:r>
            <a:r>
              <a:rPr lang="en-US" dirty="0"/>
              <a:t>din </a:t>
            </a:r>
            <a:r>
              <a:rPr lang="en-US" dirty="0" err="1"/>
              <a:t>jurnalul</a:t>
            </a:r>
            <a:r>
              <a:rPr lang="en-US" dirty="0"/>
              <a:t> </a:t>
            </a:r>
            <a:r>
              <a:rPr lang="en-US" dirty="0" err="1"/>
              <a:t>evenimente</a:t>
            </a:r>
            <a:r>
              <a:rPr lang="ro-RO" dirty="0"/>
              <a:t>lor</a:t>
            </a:r>
            <a:r>
              <a:rPr lang="en-US" dirty="0"/>
              <a:t> </a:t>
            </a:r>
            <a:r>
              <a:rPr lang="en-US" dirty="0" err="1"/>
              <a:t>pentru</a:t>
            </a:r>
            <a:r>
              <a:rPr lang="en-US" dirty="0"/>
              <a:t> a </a:t>
            </a:r>
            <a:r>
              <a:rPr lang="en-US" dirty="0" err="1"/>
              <a:t>identifica</a:t>
            </a:r>
            <a:r>
              <a:rPr lang="en-US" dirty="0"/>
              <a:t> </a:t>
            </a:r>
            <a:r>
              <a:rPr lang="en-US" dirty="0" err="1"/>
              <a:t>tendințele</a:t>
            </a:r>
            <a:r>
              <a:rPr lang="en-US" dirty="0"/>
              <a:t>, </a:t>
            </a:r>
            <a:r>
              <a:rPr lang="en-US" dirty="0" err="1"/>
              <a:t>modelele</a:t>
            </a:r>
            <a:r>
              <a:rPr lang="en-US" dirty="0"/>
              <a:t> </a:t>
            </a:r>
            <a:r>
              <a:rPr lang="en-US" dirty="0" err="1"/>
              <a:t>și</a:t>
            </a:r>
            <a:r>
              <a:rPr lang="en-US" dirty="0"/>
              <a:t> </a:t>
            </a:r>
            <a:r>
              <a:rPr lang="en-US" dirty="0" err="1"/>
              <a:t>detaliile</a:t>
            </a:r>
            <a:r>
              <a:rPr lang="en-US" dirty="0"/>
              <a:t> </a:t>
            </a:r>
            <a:r>
              <a:rPr lang="en-US" dirty="0" err="1"/>
              <a:t>despre</a:t>
            </a:r>
            <a:r>
              <a:rPr lang="en-US" dirty="0"/>
              <a:t> </a:t>
            </a:r>
            <a:r>
              <a:rPr lang="en-US" b="1" dirty="0" err="1">
                <a:solidFill>
                  <a:srgbClr val="00B050"/>
                </a:solidFill>
              </a:rPr>
              <a:t>modul</a:t>
            </a:r>
            <a:r>
              <a:rPr lang="en-US" b="1" dirty="0">
                <a:solidFill>
                  <a:srgbClr val="00B050"/>
                </a:solidFill>
              </a:rPr>
              <a:t> </a:t>
            </a:r>
            <a:r>
              <a:rPr lang="en-US" b="1" dirty="0" err="1">
                <a:solidFill>
                  <a:srgbClr val="00B050"/>
                </a:solidFill>
              </a:rPr>
              <a:t>în</a:t>
            </a:r>
            <a:r>
              <a:rPr lang="en-US" b="1" dirty="0">
                <a:solidFill>
                  <a:srgbClr val="00B050"/>
                </a:solidFill>
              </a:rPr>
              <a:t> care se </a:t>
            </a:r>
            <a:r>
              <a:rPr lang="en-US" b="1" dirty="0" err="1">
                <a:solidFill>
                  <a:srgbClr val="00B050"/>
                </a:solidFill>
              </a:rPr>
              <a:t>desfășoară</a:t>
            </a:r>
            <a:r>
              <a:rPr lang="en-US" b="1" dirty="0">
                <a:solidFill>
                  <a:srgbClr val="00B050"/>
                </a:solidFill>
              </a:rPr>
              <a:t> un </a:t>
            </a:r>
            <a:r>
              <a:rPr lang="en-US" b="1" dirty="0" err="1">
                <a:solidFill>
                  <a:srgbClr val="00B050"/>
                </a:solidFill>
              </a:rPr>
              <a:t>proces</a:t>
            </a:r>
            <a:r>
              <a:rPr lang="en-US" dirty="0"/>
              <a:t>. </a:t>
            </a:r>
            <a:endParaRPr lang="ro-RO" dirty="0"/>
          </a:p>
          <a:p>
            <a:r>
              <a:rPr lang="en-US" dirty="0"/>
              <a:t>Process mining </a:t>
            </a:r>
            <a:r>
              <a:rPr lang="en-US" dirty="0" err="1"/>
              <a:t>aplică</a:t>
            </a:r>
            <a:r>
              <a:rPr lang="en-US" dirty="0"/>
              <a:t> </a:t>
            </a:r>
            <a:r>
              <a:rPr lang="en-US" dirty="0" err="1"/>
              <a:t>știința</a:t>
            </a:r>
            <a:r>
              <a:rPr lang="en-US" dirty="0"/>
              <a:t> </a:t>
            </a:r>
            <a:r>
              <a:rPr lang="en-US" dirty="0" err="1"/>
              <a:t>datelor</a:t>
            </a:r>
            <a:r>
              <a:rPr lang="en-US" dirty="0"/>
              <a:t> </a:t>
            </a:r>
            <a:r>
              <a:rPr lang="en-US" dirty="0" err="1"/>
              <a:t>pentru</a:t>
            </a:r>
            <a:r>
              <a:rPr lang="en-US" dirty="0"/>
              <a:t> a </a:t>
            </a:r>
            <a:r>
              <a:rPr lang="en-US" dirty="0" err="1"/>
              <a:t>descoperi</a:t>
            </a:r>
            <a:r>
              <a:rPr lang="en-US" dirty="0"/>
              <a:t>, </a:t>
            </a:r>
            <a:r>
              <a:rPr lang="en-US" dirty="0" err="1"/>
              <a:t>valida</a:t>
            </a:r>
            <a:r>
              <a:rPr lang="en-US" dirty="0"/>
              <a:t> </a:t>
            </a:r>
            <a:r>
              <a:rPr lang="en-US" dirty="0" err="1"/>
              <a:t>și</a:t>
            </a:r>
            <a:r>
              <a:rPr lang="en-US" dirty="0"/>
              <a:t> </a:t>
            </a:r>
            <a:r>
              <a:rPr lang="en-US" dirty="0" err="1"/>
              <a:t>îmbunătăți</a:t>
            </a:r>
            <a:r>
              <a:rPr lang="en-US" dirty="0"/>
              <a:t> </a:t>
            </a:r>
            <a:r>
              <a:rPr lang="en-US" dirty="0" err="1"/>
              <a:t>fluxurile</a:t>
            </a:r>
            <a:r>
              <a:rPr lang="en-US" dirty="0"/>
              <a:t> de </a:t>
            </a:r>
            <a:r>
              <a:rPr lang="en-US" dirty="0" err="1"/>
              <a:t>lucru</a:t>
            </a:r>
            <a:r>
              <a:rPr lang="en-US" dirty="0"/>
              <a:t>.</a:t>
            </a:r>
            <a:endParaRPr lang="ro-RO" dirty="0"/>
          </a:p>
          <a:p>
            <a:r>
              <a:rPr lang="en-US" dirty="0" err="1"/>
              <a:t>Combinând</a:t>
            </a:r>
            <a:r>
              <a:rPr lang="en-US" dirty="0"/>
              <a:t> </a:t>
            </a:r>
            <a:r>
              <a:rPr lang="en-US" b="1" i="1" dirty="0" err="1">
                <a:solidFill>
                  <a:srgbClr val="0070C0"/>
                </a:solidFill>
              </a:rPr>
              <a:t>extragerea</a:t>
            </a:r>
            <a:r>
              <a:rPr lang="en-US" b="1" i="1" dirty="0">
                <a:solidFill>
                  <a:srgbClr val="0070C0"/>
                </a:solidFill>
              </a:rPr>
              <a:t> </a:t>
            </a:r>
            <a:r>
              <a:rPr lang="en-US" b="1" i="1" dirty="0" err="1">
                <a:solidFill>
                  <a:srgbClr val="0070C0"/>
                </a:solidFill>
              </a:rPr>
              <a:t>datelor</a:t>
            </a:r>
            <a:r>
              <a:rPr lang="en-US" b="1" i="1" dirty="0">
                <a:solidFill>
                  <a:srgbClr val="0070C0"/>
                </a:solidFill>
              </a:rPr>
              <a:t> </a:t>
            </a:r>
            <a:r>
              <a:rPr lang="en-US" dirty="0" err="1"/>
              <a:t>și</a:t>
            </a:r>
            <a:r>
              <a:rPr lang="en-US" dirty="0"/>
              <a:t> </a:t>
            </a:r>
            <a:r>
              <a:rPr lang="en-US" b="1" i="1" dirty="0" err="1">
                <a:solidFill>
                  <a:srgbClr val="00B050"/>
                </a:solidFill>
              </a:rPr>
              <a:t>analiza</a:t>
            </a:r>
            <a:r>
              <a:rPr lang="en-US" b="1" i="1" dirty="0">
                <a:solidFill>
                  <a:srgbClr val="00B050"/>
                </a:solidFill>
              </a:rPr>
              <a:t> </a:t>
            </a:r>
            <a:r>
              <a:rPr lang="en-US" b="1" i="1" dirty="0" err="1">
                <a:solidFill>
                  <a:srgbClr val="00B050"/>
                </a:solidFill>
              </a:rPr>
              <a:t>proceselor</a:t>
            </a:r>
            <a:r>
              <a:rPr lang="en-US" dirty="0"/>
              <a:t>, </a:t>
            </a:r>
            <a:r>
              <a:rPr lang="en-US" dirty="0" err="1"/>
              <a:t>organizațiile</a:t>
            </a:r>
            <a:r>
              <a:rPr lang="en-US" dirty="0"/>
              <a:t> pot </a:t>
            </a:r>
            <a:r>
              <a:rPr lang="en-US" dirty="0" err="1"/>
              <a:t>extrage</a:t>
            </a:r>
            <a:r>
              <a:rPr lang="en-US" dirty="0"/>
              <a:t> </a:t>
            </a:r>
            <a:r>
              <a:rPr lang="en-US" dirty="0" err="1"/>
              <a:t>datele</a:t>
            </a:r>
            <a:r>
              <a:rPr lang="en-US" dirty="0"/>
              <a:t> de </a:t>
            </a:r>
            <a:r>
              <a:rPr lang="en-US" dirty="0" err="1"/>
              <a:t>jurnal</a:t>
            </a:r>
            <a:r>
              <a:rPr lang="en-US" dirty="0"/>
              <a:t> din </a:t>
            </a:r>
            <a:r>
              <a:rPr lang="en-US" dirty="0" err="1"/>
              <a:t>sistemele</a:t>
            </a:r>
            <a:r>
              <a:rPr lang="en-US" dirty="0"/>
              <a:t> lor de </a:t>
            </a:r>
            <a:r>
              <a:rPr lang="en-US" dirty="0" err="1"/>
              <a:t>informații</a:t>
            </a:r>
            <a:r>
              <a:rPr lang="en-US" dirty="0"/>
              <a:t> </a:t>
            </a:r>
            <a:r>
              <a:rPr lang="en-US" dirty="0" err="1"/>
              <a:t>pentru</a:t>
            </a:r>
            <a:r>
              <a:rPr lang="en-US" dirty="0"/>
              <a:t> a </a:t>
            </a:r>
            <a:r>
              <a:rPr lang="en-US" dirty="0" err="1"/>
              <a:t>înțelege</a:t>
            </a:r>
            <a:r>
              <a:rPr lang="en-US" dirty="0"/>
              <a:t> </a:t>
            </a:r>
            <a:r>
              <a:rPr lang="en-US" dirty="0" err="1"/>
              <a:t>performanța</a:t>
            </a:r>
            <a:r>
              <a:rPr lang="en-US" dirty="0"/>
              <a:t> </a:t>
            </a:r>
            <a:r>
              <a:rPr lang="en-US" dirty="0" err="1"/>
              <a:t>proceselor</a:t>
            </a:r>
            <a:r>
              <a:rPr lang="en-US" dirty="0"/>
              <a:t> lor, </a:t>
            </a:r>
            <a:r>
              <a:rPr lang="en-US" dirty="0" err="1"/>
              <a:t>dezvăluind</a:t>
            </a:r>
            <a:r>
              <a:rPr lang="en-US" dirty="0"/>
              <a:t> </a:t>
            </a:r>
            <a:r>
              <a:rPr lang="en-US" dirty="0" err="1"/>
              <a:t>blocajele</a:t>
            </a:r>
            <a:r>
              <a:rPr lang="en-US" dirty="0"/>
              <a:t> </a:t>
            </a:r>
            <a:r>
              <a:rPr lang="en-US" dirty="0" err="1"/>
              <a:t>și</a:t>
            </a:r>
            <a:r>
              <a:rPr lang="en-US" dirty="0"/>
              <a:t> </a:t>
            </a:r>
            <a:r>
              <a:rPr lang="en-US" dirty="0" err="1"/>
              <a:t>alte</a:t>
            </a:r>
            <a:r>
              <a:rPr lang="en-US" dirty="0"/>
              <a:t> </a:t>
            </a:r>
            <a:r>
              <a:rPr lang="en-US" dirty="0" err="1"/>
              <a:t>domenii</a:t>
            </a:r>
            <a:r>
              <a:rPr lang="en-US" dirty="0"/>
              <a:t> de </a:t>
            </a:r>
            <a:r>
              <a:rPr lang="en-US" dirty="0" err="1"/>
              <a:t>îmbunătățire</a:t>
            </a:r>
            <a:r>
              <a:rPr lang="en-US" dirty="0"/>
              <a:t>. </a:t>
            </a:r>
            <a:endParaRPr lang="ro-RO" dirty="0"/>
          </a:p>
          <a:p>
            <a:r>
              <a:rPr lang="en-US" dirty="0"/>
              <a:t>Process mining </a:t>
            </a:r>
            <a:r>
              <a:rPr lang="en-US" dirty="0" err="1"/>
              <a:t>folosește</a:t>
            </a:r>
            <a:r>
              <a:rPr lang="en-US" dirty="0"/>
              <a:t> o </a:t>
            </a:r>
            <a:r>
              <a:rPr lang="en-US" dirty="0" err="1"/>
              <a:t>abordare</a:t>
            </a:r>
            <a:r>
              <a:rPr lang="en-US" dirty="0"/>
              <a:t> </a:t>
            </a:r>
            <a:r>
              <a:rPr lang="en-US" dirty="0" err="1"/>
              <a:t>bazată</a:t>
            </a:r>
            <a:r>
              <a:rPr lang="en-US" dirty="0"/>
              <a:t> pe date </a:t>
            </a:r>
            <a:r>
              <a:rPr lang="en-US" dirty="0" err="1"/>
              <a:t>pentru</a:t>
            </a:r>
            <a:r>
              <a:rPr lang="en-US" dirty="0"/>
              <a:t> </a:t>
            </a:r>
            <a:r>
              <a:rPr lang="en-US" dirty="0" err="1"/>
              <a:t>optimizarea</a:t>
            </a:r>
            <a:r>
              <a:rPr lang="en-US" dirty="0"/>
              <a:t> </a:t>
            </a:r>
            <a:r>
              <a:rPr lang="en-US" dirty="0" err="1"/>
              <a:t>proceselor</a:t>
            </a:r>
            <a:r>
              <a:rPr lang="en-US" dirty="0"/>
              <a:t>, </a:t>
            </a:r>
            <a:r>
              <a:rPr lang="en-US" dirty="0" err="1"/>
              <a:t>permițând</a:t>
            </a:r>
            <a:r>
              <a:rPr lang="en-US" dirty="0"/>
              <a:t> </a:t>
            </a:r>
            <a:r>
              <a:rPr lang="en-US" dirty="0" err="1"/>
              <a:t>managerilor</a:t>
            </a:r>
            <a:r>
              <a:rPr lang="en-US" dirty="0"/>
              <a:t> </a:t>
            </a:r>
            <a:r>
              <a:rPr lang="en-US" dirty="0" err="1"/>
              <a:t>să</a:t>
            </a:r>
            <a:r>
              <a:rPr lang="en-US" dirty="0"/>
              <a:t> </a:t>
            </a:r>
            <a:r>
              <a:rPr lang="en-US" dirty="0" err="1"/>
              <a:t>rămână</a:t>
            </a:r>
            <a:r>
              <a:rPr lang="en-US" dirty="0"/>
              <a:t> </a:t>
            </a:r>
            <a:r>
              <a:rPr lang="en-US" dirty="0" err="1"/>
              <a:t>obiectivi</a:t>
            </a:r>
            <a:r>
              <a:rPr lang="en-US" dirty="0"/>
              <a:t> </a:t>
            </a:r>
            <a:r>
              <a:rPr lang="en-US" dirty="0" err="1"/>
              <a:t>în</a:t>
            </a:r>
            <a:r>
              <a:rPr lang="en-US" dirty="0"/>
              <a:t> </a:t>
            </a:r>
            <a:r>
              <a:rPr lang="en-US" dirty="0" err="1"/>
              <a:t>luarea</a:t>
            </a:r>
            <a:r>
              <a:rPr lang="en-US" dirty="0"/>
              <a:t> </a:t>
            </a:r>
            <a:r>
              <a:rPr lang="en-US" dirty="0" err="1"/>
              <a:t>deciziilor</a:t>
            </a:r>
            <a:r>
              <a:rPr lang="en-US" dirty="0"/>
              <a:t> </a:t>
            </a:r>
            <a:r>
              <a:rPr lang="en-US" dirty="0" err="1"/>
              <a:t>în</a:t>
            </a:r>
            <a:r>
              <a:rPr lang="en-US" dirty="0"/>
              <a:t> </a:t>
            </a:r>
            <a:r>
              <a:rPr lang="en-US" dirty="0" err="1"/>
              <a:t>ceea</a:t>
            </a:r>
            <a:r>
              <a:rPr lang="en-US" dirty="0"/>
              <a:t> </a:t>
            </a:r>
            <a:r>
              <a:rPr lang="en-US" dirty="0" err="1"/>
              <a:t>ce</a:t>
            </a:r>
            <a:r>
              <a:rPr lang="en-US" dirty="0"/>
              <a:t> </a:t>
            </a:r>
            <a:r>
              <a:rPr lang="en-US" dirty="0" err="1"/>
              <a:t>privește</a:t>
            </a:r>
            <a:r>
              <a:rPr lang="en-US" dirty="0"/>
              <a:t> </a:t>
            </a:r>
            <a:r>
              <a:rPr lang="en-US" dirty="0" err="1"/>
              <a:t>alocarea</a:t>
            </a:r>
            <a:r>
              <a:rPr lang="en-US" dirty="0"/>
              <a:t> </a:t>
            </a:r>
            <a:r>
              <a:rPr lang="en-US" dirty="0" err="1"/>
              <a:t>resurselor</a:t>
            </a:r>
            <a:r>
              <a:rPr lang="en-US" dirty="0"/>
              <a:t> </a:t>
            </a:r>
            <a:r>
              <a:rPr lang="en-US" dirty="0" err="1"/>
              <a:t>pentru</a:t>
            </a:r>
            <a:r>
              <a:rPr lang="en-US" dirty="0"/>
              <a:t> </a:t>
            </a:r>
            <a:r>
              <a:rPr lang="en-US" dirty="0" err="1"/>
              <a:t>procesele</a:t>
            </a:r>
            <a:r>
              <a:rPr lang="en-US" dirty="0"/>
              <a:t> </a:t>
            </a:r>
            <a:r>
              <a:rPr lang="en-US" dirty="0" err="1"/>
              <a:t>existente</a:t>
            </a:r>
            <a:r>
              <a:rPr lang="en-US" dirty="0"/>
              <a:t>.</a:t>
            </a:r>
          </a:p>
          <a:p>
            <a:endParaRPr lang="en-US" dirty="0"/>
          </a:p>
        </p:txBody>
      </p:sp>
    </p:spTree>
    <p:extLst>
      <p:ext uri="{BB962C8B-B14F-4D97-AF65-F5344CB8AC3E}">
        <p14:creationId xmlns:p14="http://schemas.microsoft.com/office/powerpoint/2010/main" val="16046780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A7586-1FF3-80DE-B0C7-F9E28DE66A26}"/>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F6F09D2-7147-2C68-9F9A-15DAAD377CC4}"/>
              </a:ext>
            </a:extLst>
          </p:cNvPr>
          <p:cNvSpPr txBox="1">
            <a:spLocks noGrp="1"/>
          </p:cNvSpPr>
          <p:nvPr>
            <p:ph idx="1"/>
          </p:nvPr>
        </p:nvSpPr>
        <p:spPr>
          <a:xfrm>
            <a:off x="838203" y="628650"/>
            <a:ext cx="10515600" cy="5548314"/>
          </a:xfrm>
        </p:spPr>
        <p:txBody>
          <a:bodyPr/>
          <a:lstStyle/>
          <a:p>
            <a:pPr lvl="0">
              <a:lnSpc>
                <a:spcPct val="70000"/>
              </a:lnSpc>
            </a:pPr>
            <a:r>
              <a:rPr lang="en-US" sz="2600" b="1" i="1">
                <a:solidFill>
                  <a:srgbClr val="843C0C"/>
                </a:solidFill>
              </a:rPr>
              <a:t>Ce face un analist de afaceri?</a:t>
            </a:r>
            <a:endParaRPr lang="ro-RO" sz="2600" b="1" i="1">
              <a:solidFill>
                <a:srgbClr val="843C0C"/>
              </a:solidFill>
            </a:endParaRPr>
          </a:p>
          <a:p>
            <a:pPr lvl="0">
              <a:lnSpc>
                <a:spcPct val="70000"/>
              </a:lnSpc>
            </a:pPr>
            <a:r>
              <a:rPr lang="en-US" sz="2600"/>
              <a:t>Analiștii de afaceri identifică domeniile de afaceri care pot fi îmbunătățite pentru a crește eficiența și a consolida procesele de afaceri. Adesea lucrează îndeaproape cu alții din ierarhia afacerii pentru a-și comunica constatările și pentru a ajuta la implementarea schimbărilor.</a:t>
            </a:r>
            <a:endParaRPr lang="ro-RO" sz="2600"/>
          </a:p>
          <a:p>
            <a:pPr lvl="0">
              <a:lnSpc>
                <a:spcPct val="70000"/>
              </a:lnSpc>
            </a:pPr>
            <a:r>
              <a:rPr lang="en-US" sz="2600"/>
              <a:t>Sarcinile și sarcinile pot include:   </a:t>
            </a:r>
            <a:endParaRPr lang="ro-RO" sz="2600"/>
          </a:p>
          <a:p>
            <a:pPr marL="0" lvl="0" indent="0">
              <a:lnSpc>
                <a:spcPct val="70000"/>
              </a:lnSpc>
              <a:buNone/>
            </a:pPr>
            <a:r>
              <a:rPr lang="en-US" sz="2600"/>
              <a:t>- Identificarea și prioritizarea nevoilor și cerințelor funcționale și tehnice ale organizației</a:t>
            </a:r>
            <a:endParaRPr lang="ro-RO" sz="2600"/>
          </a:p>
          <a:p>
            <a:pPr marL="0" lvl="0" indent="0">
              <a:lnSpc>
                <a:spcPct val="70000"/>
              </a:lnSpc>
              <a:buNone/>
            </a:pPr>
            <a:r>
              <a:rPr lang="en-US" sz="2600"/>
              <a:t>- Utilizarea SQL și Excel pentru a analiza seturi mari de date  </a:t>
            </a:r>
            <a:endParaRPr lang="ro-RO" sz="2600"/>
          </a:p>
          <a:p>
            <a:pPr marL="0" lvl="0" indent="0">
              <a:lnSpc>
                <a:spcPct val="70000"/>
              </a:lnSpc>
              <a:buNone/>
            </a:pPr>
            <a:r>
              <a:rPr lang="en-US" sz="2600"/>
              <a:t>- Compilarea de diagrame, tabele și alte elemente de vizualizare a datelor   </a:t>
            </a:r>
            <a:endParaRPr lang="ro-RO" sz="2600"/>
          </a:p>
          <a:p>
            <a:pPr marL="0" lvl="0" indent="0">
              <a:lnSpc>
                <a:spcPct val="70000"/>
              </a:lnSpc>
              <a:buNone/>
            </a:pPr>
            <a:r>
              <a:rPr lang="en-US" sz="2600"/>
              <a:t>- Crearea de modele financiare pentru a sprijini deciziile de afaceri  </a:t>
            </a:r>
            <a:endParaRPr lang="ro-RO" sz="2600"/>
          </a:p>
          <a:p>
            <a:pPr marL="0" lvl="0" indent="0">
              <a:lnSpc>
                <a:spcPct val="70000"/>
              </a:lnSpc>
              <a:buNone/>
            </a:pPr>
            <a:r>
              <a:rPr lang="en-US" sz="2600"/>
              <a:t>- Înțelegerea strategiilor, obiectivelor și cerințelor de afaceri   </a:t>
            </a:r>
            <a:endParaRPr lang="ro-RO" sz="2600"/>
          </a:p>
          <a:p>
            <a:pPr marL="0" lvl="0" indent="0">
              <a:lnSpc>
                <a:spcPct val="70000"/>
              </a:lnSpc>
              <a:buNone/>
            </a:pPr>
            <a:r>
              <a:rPr lang="en-US" sz="2600"/>
              <a:t>- Planificarea arhitecturii întreprinderii (structura unei afaceri)   </a:t>
            </a:r>
            <a:endParaRPr lang="ro-RO" sz="2600"/>
          </a:p>
          <a:p>
            <a:pPr marL="0" lvl="0" indent="0">
              <a:lnSpc>
                <a:spcPct val="70000"/>
              </a:lnSpc>
              <a:buNone/>
            </a:pPr>
            <a:r>
              <a:rPr lang="en-US" sz="2600"/>
              <a:t>- Prognoza, bugetarea și efectuarea atât a analizei variației, cât și a analizei financiare</a:t>
            </a:r>
          </a:p>
        </p:txBody>
      </p:sp>
      <p:sp>
        <p:nvSpPr>
          <p:cNvPr id="3" name="Footer Placeholder 3">
            <a:extLst>
              <a:ext uri="{FF2B5EF4-FFF2-40B4-BE49-F238E27FC236}">
                <a16:creationId xmlns:a16="http://schemas.microsoft.com/office/drawing/2014/main" id="{5E0429D8-0F3B-194A-8DDB-702D65D4F676}"/>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56B84B24-5B1A-74E1-8323-5CC07B4EDC7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5F20F4-AC08-4925-959C-D40D3999F677}" type="slidenum">
              <a:rPr/>
              <a:t>79</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BA6A29CE-CB13-8E92-9C9C-8304D7DB7710}"/>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109904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39D212-5AEE-4E52-1553-244ED6F436B3}"/>
              </a:ext>
            </a:extLst>
          </p:cNvPr>
          <p:cNvSpPr>
            <a:spLocks noGrp="1"/>
          </p:cNvSpPr>
          <p:nvPr>
            <p:ph idx="1"/>
          </p:nvPr>
        </p:nvSpPr>
        <p:spPr>
          <a:xfrm>
            <a:off x="603849" y="396815"/>
            <a:ext cx="11145327" cy="5780148"/>
          </a:xfrm>
        </p:spPr>
        <p:txBody>
          <a:bodyPr>
            <a:normAutofit fontScale="85000" lnSpcReduction="20000"/>
          </a:bodyPr>
          <a:lstStyle/>
          <a:p>
            <a:r>
              <a:rPr lang="en-US" sz="3500" b="1" dirty="0" err="1">
                <a:solidFill>
                  <a:srgbClr val="00B050"/>
                </a:solidFill>
              </a:rPr>
              <a:t>Categorii</a:t>
            </a:r>
            <a:r>
              <a:rPr lang="en-US" sz="3500" b="1" dirty="0">
                <a:solidFill>
                  <a:srgbClr val="00B050"/>
                </a:solidFill>
              </a:rPr>
              <a:t> </a:t>
            </a:r>
            <a:r>
              <a:rPr lang="en-US" sz="3500" b="1" dirty="0" err="1">
                <a:solidFill>
                  <a:srgbClr val="00B050"/>
                </a:solidFill>
              </a:rPr>
              <a:t>procese</a:t>
            </a:r>
            <a:r>
              <a:rPr lang="en-US" sz="3500" b="1" dirty="0">
                <a:solidFill>
                  <a:srgbClr val="00B050"/>
                </a:solidFill>
              </a:rPr>
              <a:t> de </a:t>
            </a:r>
            <a:r>
              <a:rPr lang="en-US" sz="3500" b="1" dirty="0" err="1">
                <a:solidFill>
                  <a:srgbClr val="00B050"/>
                </a:solidFill>
              </a:rPr>
              <a:t>afaceri</a:t>
            </a:r>
            <a:endParaRPr lang="ro-RO" sz="3500" b="1" dirty="0">
              <a:solidFill>
                <a:srgbClr val="00B050"/>
              </a:solidFill>
            </a:endParaRPr>
          </a:p>
          <a:p>
            <a:r>
              <a:rPr lang="en-US" dirty="0" err="1"/>
              <a:t>Procesele</a:t>
            </a:r>
            <a:r>
              <a:rPr lang="en-US" dirty="0"/>
              <a:t> de </a:t>
            </a:r>
            <a:r>
              <a:rPr lang="en-US" dirty="0" err="1"/>
              <a:t>afaceri</a:t>
            </a:r>
            <a:r>
              <a:rPr lang="en-US" dirty="0"/>
              <a:t> pot fi </a:t>
            </a:r>
            <a:r>
              <a:rPr lang="en-US" dirty="0" err="1"/>
              <a:t>clasificate</a:t>
            </a:r>
            <a:r>
              <a:rPr lang="en-US" dirty="0"/>
              <a:t> </a:t>
            </a:r>
            <a:r>
              <a:rPr lang="en-US" dirty="0" err="1"/>
              <a:t>în</a:t>
            </a:r>
            <a:r>
              <a:rPr lang="en-US" dirty="0"/>
              <a:t> </a:t>
            </a:r>
            <a:r>
              <a:rPr lang="en-US" dirty="0" err="1"/>
              <a:t>diferite</a:t>
            </a:r>
            <a:r>
              <a:rPr lang="en-US" dirty="0"/>
              <a:t> </a:t>
            </a:r>
            <a:r>
              <a:rPr lang="en-US" dirty="0" err="1"/>
              <a:t>compartimente</a:t>
            </a:r>
            <a:r>
              <a:rPr lang="en-US" dirty="0"/>
              <a:t>, </a:t>
            </a:r>
            <a:r>
              <a:rPr lang="en-US" dirty="0" err="1"/>
              <a:t>cele</a:t>
            </a:r>
            <a:r>
              <a:rPr lang="en-US" dirty="0"/>
              <a:t> </a:t>
            </a:r>
            <a:r>
              <a:rPr lang="en-US" dirty="0" err="1"/>
              <a:t>mai</a:t>
            </a:r>
            <a:r>
              <a:rPr lang="en-US" dirty="0"/>
              <a:t> </a:t>
            </a:r>
            <a:r>
              <a:rPr lang="en-US" dirty="0" err="1"/>
              <a:t>comune</a:t>
            </a:r>
            <a:r>
              <a:rPr lang="en-US" dirty="0"/>
              <a:t> </a:t>
            </a:r>
            <a:r>
              <a:rPr lang="en-US" dirty="0" err="1"/>
              <a:t>fiind</a:t>
            </a:r>
            <a:r>
              <a:rPr lang="en-US" dirty="0"/>
              <a:t>: </a:t>
            </a:r>
            <a:endParaRPr lang="ro-RO" dirty="0"/>
          </a:p>
          <a:p>
            <a:r>
              <a:rPr lang="en-US" b="1" i="1" dirty="0" err="1">
                <a:solidFill>
                  <a:srgbClr val="0070C0"/>
                </a:solidFill>
              </a:rPr>
              <a:t>Procese</a:t>
            </a:r>
            <a:r>
              <a:rPr lang="en-US" b="1" i="1" dirty="0">
                <a:solidFill>
                  <a:srgbClr val="0070C0"/>
                </a:solidFill>
              </a:rPr>
              <a:t> </a:t>
            </a:r>
            <a:r>
              <a:rPr lang="en-US" b="1" i="1" dirty="0" err="1">
                <a:solidFill>
                  <a:srgbClr val="0070C0"/>
                </a:solidFill>
              </a:rPr>
              <a:t>operaționale</a:t>
            </a:r>
            <a:r>
              <a:rPr lang="en-US" dirty="0"/>
              <a:t>. </a:t>
            </a:r>
            <a:endParaRPr lang="ro-RO" dirty="0"/>
          </a:p>
          <a:p>
            <a:r>
              <a:rPr lang="en-US" dirty="0" err="1"/>
              <a:t>Denumite</a:t>
            </a:r>
            <a:r>
              <a:rPr lang="en-US" dirty="0"/>
              <a:t> </a:t>
            </a:r>
            <a:r>
              <a:rPr lang="en-US" dirty="0" err="1"/>
              <a:t>și</a:t>
            </a:r>
            <a:r>
              <a:rPr lang="en-US" dirty="0"/>
              <a:t> </a:t>
            </a:r>
            <a:r>
              <a:rPr lang="en-US" b="1" i="1" dirty="0" err="1">
                <a:solidFill>
                  <a:srgbClr val="00B050"/>
                </a:solidFill>
              </a:rPr>
              <a:t>procese</a:t>
            </a:r>
            <a:r>
              <a:rPr lang="en-US" b="1" i="1" dirty="0">
                <a:solidFill>
                  <a:srgbClr val="00B050"/>
                </a:solidFill>
              </a:rPr>
              <a:t> </a:t>
            </a:r>
            <a:r>
              <a:rPr lang="en-US" b="1" i="1" dirty="0" err="1">
                <a:solidFill>
                  <a:srgbClr val="00B050"/>
                </a:solidFill>
              </a:rPr>
              <a:t>primare</a:t>
            </a:r>
            <a:r>
              <a:rPr lang="en-US" b="1" i="1" dirty="0">
                <a:solidFill>
                  <a:srgbClr val="00B050"/>
                </a:solidFill>
              </a:rPr>
              <a:t>, </a:t>
            </a:r>
            <a:r>
              <a:rPr lang="en-US" dirty="0" err="1"/>
              <a:t>aceste</a:t>
            </a:r>
            <a:r>
              <a:rPr lang="en-US" dirty="0"/>
              <a:t> </a:t>
            </a:r>
            <a:r>
              <a:rPr lang="en-US" dirty="0" err="1"/>
              <a:t>procese</a:t>
            </a:r>
            <a:r>
              <a:rPr lang="en-US" dirty="0"/>
              <a:t> se </a:t>
            </a:r>
            <a:r>
              <a:rPr lang="en-US" dirty="0" err="1"/>
              <a:t>ocupă</a:t>
            </a:r>
            <a:r>
              <a:rPr lang="en-US" dirty="0"/>
              <a:t> de business-</a:t>
            </a:r>
            <a:r>
              <a:rPr lang="en-US" dirty="0" err="1"/>
              <a:t>ul</a:t>
            </a:r>
            <a:r>
              <a:rPr lang="en-US" dirty="0"/>
              <a:t> de </a:t>
            </a:r>
            <a:r>
              <a:rPr lang="en-US" dirty="0" err="1"/>
              <a:t>bază</a:t>
            </a:r>
            <a:r>
              <a:rPr lang="en-US" dirty="0"/>
              <a:t> </a:t>
            </a:r>
            <a:r>
              <a:rPr lang="en-US" dirty="0" err="1"/>
              <a:t>și</a:t>
            </a:r>
            <a:r>
              <a:rPr lang="en-US" dirty="0"/>
              <a:t> </a:t>
            </a:r>
            <a:r>
              <a:rPr lang="en-US" dirty="0" err="1"/>
              <a:t>lanțul</a:t>
            </a:r>
            <a:r>
              <a:rPr lang="en-US" dirty="0"/>
              <a:t> </a:t>
            </a:r>
            <a:r>
              <a:rPr lang="en-US" dirty="0" err="1"/>
              <a:t>valoric</a:t>
            </a:r>
            <a:r>
              <a:rPr lang="en-US" dirty="0"/>
              <a:t> </a:t>
            </a:r>
            <a:r>
              <a:rPr lang="en-US" dirty="0" err="1"/>
              <a:t>și</a:t>
            </a:r>
            <a:r>
              <a:rPr lang="en-US" dirty="0"/>
              <a:t> </a:t>
            </a:r>
            <a:r>
              <a:rPr lang="en-US" dirty="0" err="1"/>
              <a:t>oferă</a:t>
            </a:r>
            <a:r>
              <a:rPr lang="en-US" dirty="0"/>
              <a:t> </a:t>
            </a:r>
            <a:r>
              <a:rPr lang="en-US" dirty="0" err="1"/>
              <a:t>valoare</a:t>
            </a:r>
            <a:r>
              <a:rPr lang="en-US" dirty="0"/>
              <a:t> </a:t>
            </a:r>
            <a:r>
              <a:rPr lang="en-US" dirty="0" err="1"/>
              <a:t>clientului</a:t>
            </a:r>
            <a:r>
              <a:rPr lang="en-US" dirty="0"/>
              <a:t>, </a:t>
            </a:r>
            <a:r>
              <a:rPr lang="en-US" dirty="0" err="1"/>
              <a:t>ajutând</a:t>
            </a:r>
            <a:r>
              <a:rPr lang="en-US" dirty="0"/>
              <a:t> la </a:t>
            </a:r>
            <a:r>
              <a:rPr lang="en-US" dirty="0" err="1"/>
              <a:t>producerea</a:t>
            </a:r>
            <a:r>
              <a:rPr lang="en-US" dirty="0"/>
              <a:t> </a:t>
            </a:r>
            <a:r>
              <a:rPr lang="en-US" dirty="0" err="1"/>
              <a:t>unui</a:t>
            </a:r>
            <a:r>
              <a:rPr lang="en-US" dirty="0"/>
              <a:t> </a:t>
            </a:r>
            <a:r>
              <a:rPr lang="en-US" dirty="0" err="1"/>
              <a:t>produs</a:t>
            </a:r>
            <a:r>
              <a:rPr lang="en-US" dirty="0"/>
              <a:t> </a:t>
            </a:r>
            <a:r>
              <a:rPr lang="en-US" dirty="0" err="1"/>
              <a:t>sau</a:t>
            </a:r>
            <a:r>
              <a:rPr lang="en-US" dirty="0"/>
              <a:t> </a:t>
            </a:r>
            <a:r>
              <a:rPr lang="en-US" dirty="0" err="1"/>
              <a:t>serviciu</a:t>
            </a:r>
            <a:r>
              <a:rPr lang="en-US" dirty="0"/>
              <a:t>.</a:t>
            </a:r>
            <a:endParaRPr lang="ro-RO" dirty="0"/>
          </a:p>
          <a:p>
            <a:r>
              <a:rPr lang="en-US" dirty="0"/>
              <a:t> </a:t>
            </a:r>
            <a:r>
              <a:rPr lang="en-US" dirty="0" err="1"/>
              <a:t>Procesele</a:t>
            </a:r>
            <a:r>
              <a:rPr lang="en-US" dirty="0"/>
              <a:t> </a:t>
            </a:r>
            <a:r>
              <a:rPr lang="en-US" dirty="0" err="1"/>
              <a:t>operaționale</a:t>
            </a:r>
            <a:r>
              <a:rPr lang="en-US" dirty="0"/>
              <a:t> </a:t>
            </a:r>
            <a:r>
              <a:rPr lang="en-US" dirty="0" err="1"/>
              <a:t>reprezintă</a:t>
            </a:r>
            <a:r>
              <a:rPr lang="en-US" dirty="0"/>
              <a:t> </a:t>
            </a:r>
            <a:r>
              <a:rPr lang="en-US" dirty="0" err="1"/>
              <a:t>activități</a:t>
            </a:r>
            <a:r>
              <a:rPr lang="en-US" dirty="0"/>
              <a:t> </a:t>
            </a:r>
            <a:r>
              <a:rPr lang="en-US" dirty="0" err="1"/>
              <a:t>esențiale</a:t>
            </a:r>
            <a:r>
              <a:rPr lang="en-US" dirty="0"/>
              <a:t> de </a:t>
            </a:r>
            <a:r>
              <a:rPr lang="en-US" dirty="0" err="1"/>
              <a:t>afaceri</a:t>
            </a:r>
            <a:r>
              <a:rPr lang="en-US" dirty="0"/>
              <a:t> care </a:t>
            </a:r>
            <a:r>
              <a:rPr lang="en-US" dirty="0" err="1"/>
              <a:t>realizează</a:t>
            </a:r>
            <a:r>
              <a:rPr lang="en-US" dirty="0"/>
              <a:t> </a:t>
            </a:r>
            <a:r>
              <a:rPr lang="en-US" dirty="0" err="1"/>
              <a:t>obiective</a:t>
            </a:r>
            <a:r>
              <a:rPr lang="en-US" dirty="0"/>
              <a:t> de </a:t>
            </a:r>
            <a:r>
              <a:rPr lang="en-US" dirty="0" err="1"/>
              <a:t>afaceri</a:t>
            </a:r>
            <a:r>
              <a:rPr lang="ro-RO" dirty="0"/>
              <a:t> </a:t>
            </a:r>
            <a:r>
              <a:rPr lang="en-US" dirty="0"/>
              <a:t> </a:t>
            </a:r>
            <a:r>
              <a:rPr lang="ro-RO" dirty="0"/>
              <a:t>(</a:t>
            </a:r>
            <a:r>
              <a:rPr lang="en-US" dirty="0"/>
              <a:t>cum </a:t>
            </a:r>
            <a:r>
              <a:rPr lang="en-US" dirty="0" err="1"/>
              <a:t>ar</a:t>
            </a:r>
            <a:r>
              <a:rPr lang="en-US" dirty="0"/>
              <a:t> fi </a:t>
            </a:r>
            <a:r>
              <a:rPr lang="en-US" dirty="0" err="1"/>
              <a:t>generarea</a:t>
            </a:r>
            <a:r>
              <a:rPr lang="en-US" dirty="0"/>
              <a:t> de </a:t>
            </a:r>
            <a:r>
              <a:rPr lang="en-US" dirty="0" err="1"/>
              <a:t>venituri</a:t>
            </a:r>
            <a:r>
              <a:rPr lang="ro-RO" dirty="0"/>
              <a:t>)</a:t>
            </a:r>
            <a:r>
              <a:rPr lang="en-US" dirty="0"/>
              <a:t>. </a:t>
            </a:r>
            <a:endParaRPr lang="ro-RO" dirty="0"/>
          </a:p>
          <a:p>
            <a:r>
              <a:rPr lang="en-US" b="1" dirty="0" err="1">
                <a:solidFill>
                  <a:schemeClr val="accent2">
                    <a:lumMod val="50000"/>
                  </a:schemeClr>
                </a:solidFill>
              </a:rPr>
              <a:t>Exemple</a:t>
            </a:r>
            <a:r>
              <a:rPr lang="en-US" b="1" dirty="0">
                <a:solidFill>
                  <a:schemeClr val="accent2">
                    <a:lumMod val="50000"/>
                  </a:schemeClr>
                </a:solidFill>
              </a:rPr>
              <a:t> : </a:t>
            </a:r>
            <a:r>
              <a:rPr lang="en-US" dirty="0" err="1"/>
              <a:t>preluarea</a:t>
            </a:r>
            <a:r>
              <a:rPr lang="en-US" dirty="0"/>
              <a:t> </a:t>
            </a:r>
            <a:r>
              <a:rPr lang="en-US" dirty="0" err="1"/>
              <a:t>comenzilor</a:t>
            </a:r>
            <a:r>
              <a:rPr lang="en-US" dirty="0"/>
              <a:t> </a:t>
            </a:r>
            <a:r>
              <a:rPr lang="en-US" dirty="0" err="1"/>
              <a:t>clienților</a:t>
            </a:r>
            <a:r>
              <a:rPr lang="ro-RO" dirty="0"/>
              <a:t>,</a:t>
            </a:r>
            <a:r>
              <a:rPr lang="en-US" dirty="0"/>
              <a:t> </a:t>
            </a:r>
            <a:r>
              <a:rPr lang="ro-RO" dirty="0"/>
              <a:t>Realizarea prodiselor/serviciilor, </a:t>
            </a:r>
            <a:r>
              <a:rPr lang="en-US" dirty="0" err="1"/>
              <a:t>procesarea</a:t>
            </a:r>
            <a:r>
              <a:rPr lang="en-US" dirty="0"/>
              <a:t> </a:t>
            </a:r>
            <a:r>
              <a:rPr lang="en-US" dirty="0" err="1"/>
              <a:t>plăților</a:t>
            </a:r>
            <a:r>
              <a:rPr lang="en-US" dirty="0"/>
              <a:t> </a:t>
            </a:r>
            <a:r>
              <a:rPr lang="ro-RO" dirty="0"/>
              <a:t>prodiselor/serviciilor, </a:t>
            </a:r>
            <a:r>
              <a:rPr lang="en-US" dirty="0" err="1"/>
              <a:t>gestionarea</a:t>
            </a:r>
            <a:r>
              <a:rPr lang="en-US" dirty="0"/>
              <a:t> </a:t>
            </a:r>
            <a:r>
              <a:rPr lang="en-US" dirty="0" err="1"/>
              <a:t>conturilor</a:t>
            </a:r>
            <a:r>
              <a:rPr lang="en-US" dirty="0"/>
              <a:t> </a:t>
            </a:r>
            <a:r>
              <a:rPr lang="en-US" dirty="0" err="1"/>
              <a:t>bancare</a:t>
            </a:r>
            <a:r>
              <a:rPr lang="ro-RO" dirty="0"/>
              <a:t>, ...</a:t>
            </a:r>
          </a:p>
          <a:p>
            <a:r>
              <a:rPr lang="en-US" dirty="0"/>
              <a:t> </a:t>
            </a:r>
            <a:r>
              <a:rPr lang="en-US" b="1" i="1" dirty="0" err="1">
                <a:solidFill>
                  <a:srgbClr val="0070C0"/>
                </a:solidFill>
              </a:rPr>
              <a:t>Procese</a:t>
            </a:r>
            <a:r>
              <a:rPr lang="en-US" b="1" i="1" dirty="0">
                <a:solidFill>
                  <a:srgbClr val="0070C0"/>
                </a:solidFill>
              </a:rPr>
              <a:t> de </a:t>
            </a:r>
            <a:r>
              <a:rPr lang="en-US" b="1" i="1" dirty="0" err="1">
                <a:solidFill>
                  <a:srgbClr val="0070C0"/>
                </a:solidFill>
              </a:rPr>
              <a:t>sprijin</a:t>
            </a:r>
            <a:r>
              <a:rPr lang="en-US" b="1" i="1" dirty="0">
                <a:solidFill>
                  <a:srgbClr val="0070C0"/>
                </a:solidFill>
              </a:rPr>
              <a:t>. </a:t>
            </a:r>
            <a:endParaRPr lang="ro-RO" b="1" i="1" dirty="0">
              <a:solidFill>
                <a:srgbClr val="0070C0"/>
              </a:solidFill>
            </a:endParaRPr>
          </a:p>
          <a:p>
            <a:r>
              <a:rPr lang="en-US" dirty="0" err="1"/>
              <a:t>Cunoscute</a:t>
            </a:r>
            <a:r>
              <a:rPr lang="en-US" dirty="0"/>
              <a:t> </a:t>
            </a:r>
            <a:r>
              <a:rPr lang="en-US" dirty="0" err="1"/>
              <a:t>și</a:t>
            </a:r>
            <a:r>
              <a:rPr lang="en-US" dirty="0"/>
              <a:t> ca </a:t>
            </a:r>
            <a:r>
              <a:rPr lang="en-US" b="1" i="1" dirty="0" err="1">
                <a:solidFill>
                  <a:srgbClr val="00B050"/>
                </a:solidFill>
              </a:rPr>
              <a:t>procese</a:t>
            </a:r>
            <a:r>
              <a:rPr lang="en-US" b="1" i="1" dirty="0">
                <a:solidFill>
                  <a:srgbClr val="00B050"/>
                </a:solidFill>
              </a:rPr>
              <a:t> </a:t>
            </a:r>
            <a:r>
              <a:rPr lang="en-US" b="1" i="1" dirty="0" err="1">
                <a:solidFill>
                  <a:srgbClr val="00B050"/>
                </a:solidFill>
              </a:rPr>
              <a:t>secundare</a:t>
            </a:r>
            <a:r>
              <a:rPr lang="en-US" dirty="0"/>
              <a:t>, </a:t>
            </a:r>
            <a:r>
              <a:rPr lang="en-US" dirty="0" err="1"/>
              <a:t>acestea</a:t>
            </a:r>
            <a:r>
              <a:rPr lang="en-US" dirty="0"/>
              <a:t> </a:t>
            </a:r>
            <a:r>
              <a:rPr lang="en-US" dirty="0" err="1"/>
              <a:t>implică</a:t>
            </a:r>
            <a:r>
              <a:rPr lang="en-US" dirty="0"/>
              <a:t> </a:t>
            </a:r>
            <a:r>
              <a:rPr lang="en-US" dirty="0" err="1"/>
              <a:t>procese</a:t>
            </a:r>
            <a:r>
              <a:rPr lang="en-US" dirty="0"/>
              <a:t> de back-office </a:t>
            </a:r>
            <a:r>
              <a:rPr lang="en-US" dirty="0" err="1"/>
              <a:t>în</a:t>
            </a:r>
            <a:r>
              <a:rPr lang="en-US" dirty="0"/>
              <a:t> </a:t>
            </a:r>
            <a:r>
              <a:rPr lang="en-US" dirty="0" err="1"/>
              <a:t>cadrul</a:t>
            </a:r>
            <a:r>
              <a:rPr lang="en-US" dirty="0"/>
              <a:t> </a:t>
            </a:r>
            <a:r>
              <a:rPr lang="en-US" dirty="0" err="1"/>
              <a:t>funcțiilor</a:t>
            </a:r>
            <a:r>
              <a:rPr lang="en-US" dirty="0"/>
              <a:t> de </a:t>
            </a:r>
            <a:r>
              <a:rPr lang="en-US" dirty="0" err="1"/>
              <a:t>afaceri</a:t>
            </a:r>
            <a:r>
              <a:rPr lang="en-US" dirty="0"/>
              <a:t> care </a:t>
            </a:r>
            <a:r>
              <a:rPr lang="en-US" dirty="0" err="1"/>
              <a:t>mențin</a:t>
            </a:r>
            <a:r>
              <a:rPr lang="en-US" dirty="0"/>
              <a:t> </a:t>
            </a:r>
            <a:r>
              <a:rPr lang="en-US" dirty="0" err="1"/>
              <a:t>organizația</a:t>
            </a:r>
            <a:r>
              <a:rPr lang="en-US" dirty="0"/>
              <a:t> </a:t>
            </a:r>
            <a:r>
              <a:rPr lang="en-US" dirty="0" err="1"/>
              <a:t>în</a:t>
            </a:r>
            <a:r>
              <a:rPr lang="en-US" dirty="0"/>
              <a:t> </a:t>
            </a:r>
            <a:r>
              <a:rPr lang="en-US" dirty="0" err="1"/>
              <a:t>funcțiune</a:t>
            </a:r>
            <a:r>
              <a:rPr lang="en-US" dirty="0"/>
              <a:t>. </a:t>
            </a:r>
            <a:endParaRPr lang="ro-RO" dirty="0"/>
          </a:p>
          <a:p>
            <a:r>
              <a:rPr lang="en-US" dirty="0"/>
              <a:t>O </a:t>
            </a:r>
            <a:r>
              <a:rPr lang="en-US" b="1" i="1" dirty="0" err="1">
                <a:solidFill>
                  <a:srgbClr val="7030A0"/>
                </a:solidFill>
              </a:rPr>
              <a:t>diferență</a:t>
            </a:r>
            <a:r>
              <a:rPr lang="en-US" b="1" i="1" dirty="0">
                <a:solidFill>
                  <a:srgbClr val="7030A0"/>
                </a:solidFill>
              </a:rPr>
              <a:t> </a:t>
            </a:r>
            <a:r>
              <a:rPr lang="en-US" b="1" i="1" dirty="0" err="1">
                <a:solidFill>
                  <a:srgbClr val="7030A0"/>
                </a:solidFill>
              </a:rPr>
              <a:t>cheie</a:t>
            </a:r>
            <a:r>
              <a:rPr lang="en-US" b="1" i="1" dirty="0">
                <a:solidFill>
                  <a:srgbClr val="7030A0"/>
                </a:solidFill>
              </a:rPr>
              <a:t> </a:t>
            </a:r>
            <a:r>
              <a:rPr lang="en-US" dirty="0" err="1"/>
              <a:t>între</a:t>
            </a:r>
            <a:r>
              <a:rPr lang="en-US" dirty="0"/>
              <a:t> </a:t>
            </a:r>
            <a:r>
              <a:rPr lang="en-US" i="1" dirty="0" err="1">
                <a:solidFill>
                  <a:srgbClr val="7030A0"/>
                </a:solidFill>
              </a:rPr>
              <a:t>procesele</a:t>
            </a:r>
            <a:r>
              <a:rPr lang="en-US" i="1" dirty="0">
                <a:solidFill>
                  <a:srgbClr val="7030A0"/>
                </a:solidFill>
              </a:rPr>
              <a:t> </a:t>
            </a:r>
            <a:r>
              <a:rPr lang="en-US" i="1" dirty="0" err="1">
                <a:solidFill>
                  <a:srgbClr val="7030A0"/>
                </a:solidFill>
              </a:rPr>
              <a:t>operaționale</a:t>
            </a:r>
            <a:r>
              <a:rPr lang="en-US" i="1" dirty="0">
                <a:solidFill>
                  <a:srgbClr val="7030A0"/>
                </a:solidFill>
              </a:rPr>
              <a:t> </a:t>
            </a:r>
            <a:r>
              <a:rPr lang="en-US" i="1" dirty="0" err="1">
                <a:solidFill>
                  <a:srgbClr val="7030A0"/>
                </a:solidFill>
              </a:rPr>
              <a:t>și</a:t>
            </a:r>
            <a:r>
              <a:rPr lang="en-US" i="1" dirty="0">
                <a:solidFill>
                  <a:srgbClr val="7030A0"/>
                </a:solidFill>
              </a:rPr>
              <a:t> </a:t>
            </a:r>
            <a:r>
              <a:rPr lang="en-US" i="1" dirty="0" err="1">
                <a:solidFill>
                  <a:srgbClr val="7030A0"/>
                </a:solidFill>
              </a:rPr>
              <a:t>cele</a:t>
            </a:r>
            <a:r>
              <a:rPr lang="en-US" i="1" dirty="0">
                <a:solidFill>
                  <a:srgbClr val="7030A0"/>
                </a:solidFill>
              </a:rPr>
              <a:t> de </a:t>
            </a:r>
            <a:r>
              <a:rPr lang="en-US" i="1" dirty="0" err="1">
                <a:solidFill>
                  <a:srgbClr val="7030A0"/>
                </a:solidFill>
              </a:rPr>
              <a:t>asistență</a:t>
            </a:r>
            <a:r>
              <a:rPr lang="en-US" i="1" dirty="0">
                <a:solidFill>
                  <a:srgbClr val="7030A0"/>
                </a:solidFill>
              </a:rPr>
              <a:t> </a:t>
            </a:r>
            <a:r>
              <a:rPr lang="en-US" dirty="0" err="1"/>
              <a:t>este</a:t>
            </a:r>
            <a:r>
              <a:rPr lang="en-US" dirty="0"/>
              <a:t> </a:t>
            </a:r>
            <a:r>
              <a:rPr lang="en-US" dirty="0" err="1"/>
              <a:t>că</a:t>
            </a:r>
            <a:r>
              <a:rPr lang="en-US" dirty="0"/>
              <a:t> </a:t>
            </a:r>
            <a:r>
              <a:rPr lang="en-US" dirty="0" err="1"/>
              <a:t>procesele</a:t>
            </a:r>
            <a:r>
              <a:rPr lang="en-US" dirty="0"/>
              <a:t> de </a:t>
            </a:r>
            <a:r>
              <a:rPr lang="en-US" dirty="0" err="1"/>
              <a:t>asistență</a:t>
            </a:r>
            <a:r>
              <a:rPr lang="en-US" dirty="0"/>
              <a:t> nu </a:t>
            </a:r>
            <a:r>
              <a:rPr lang="en-US" dirty="0" err="1"/>
              <a:t>oferă</a:t>
            </a:r>
            <a:r>
              <a:rPr lang="en-US" dirty="0"/>
              <a:t> </a:t>
            </a:r>
            <a:r>
              <a:rPr lang="en-US" dirty="0" err="1"/>
              <a:t>în</a:t>
            </a:r>
            <a:r>
              <a:rPr lang="en-US" dirty="0"/>
              <a:t> mod direct </a:t>
            </a:r>
            <a:r>
              <a:rPr lang="en-US" dirty="0" err="1"/>
              <a:t>valoare</a:t>
            </a:r>
            <a:r>
              <a:rPr lang="en-US" dirty="0"/>
              <a:t> </a:t>
            </a:r>
            <a:r>
              <a:rPr lang="en-US" dirty="0" err="1"/>
              <a:t>clienților</a:t>
            </a:r>
            <a:r>
              <a:rPr lang="en-US" dirty="0"/>
              <a:t>. </a:t>
            </a:r>
            <a:endParaRPr lang="ro-RO" dirty="0"/>
          </a:p>
          <a:p>
            <a:r>
              <a:rPr lang="en-US" b="1" dirty="0" err="1">
                <a:solidFill>
                  <a:schemeClr val="accent2">
                    <a:lumMod val="50000"/>
                  </a:schemeClr>
                </a:solidFill>
              </a:rPr>
              <a:t>Exemple</a:t>
            </a:r>
            <a:r>
              <a:rPr lang="ro-RO" b="1" dirty="0">
                <a:solidFill>
                  <a:schemeClr val="accent2">
                    <a:lumMod val="50000"/>
                  </a:schemeClr>
                </a:solidFill>
              </a:rPr>
              <a:t>:</a:t>
            </a:r>
            <a:r>
              <a:rPr lang="en-US" b="1" dirty="0">
                <a:solidFill>
                  <a:schemeClr val="accent2">
                    <a:lumMod val="50000"/>
                  </a:schemeClr>
                </a:solidFill>
              </a:rPr>
              <a:t> </a:t>
            </a:r>
            <a:r>
              <a:rPr lang="ro-RO" dirty="0"/>
              <a:t>planificarea materiei prime, </a:t>
            </a:r>
            <a:r>
              <a:rPr lang="en-US" dirty="0" err="1"/>
              <a:t>contabilitate</a:t>
            </a:r>
            <a:r>
              <a:rPr lang="ro-RO" dirty="0"/>
              <a:t>,</a:t>
            </a:r>
            <a:r>
              <a:rPr lang="en-US" dirty="0"/>
              <a:t> </a:t>
            </a:r>
            <a:r>
              <a:rPr lang="en-US" dirty="0" err="1"/>
              <a:t>managementul</a:t>
            </a:r>
            <a:r>
              <a:rPr lang="en-US" dirty="0"/>
              <a:t> </a:t>
            </a:r>
            <a:r>
              <a:rPr lang="en-US" dirty="0" err="1"/>
              <a:t>resurselor</a:t>
            </a:r>
            <a:r>
              <a:rPr lang="en-US" dirty="0"/>
              <a:t> </a:t>
            </a:r>
            <a:r>
              <a:rPr lang="en-US" dirty="0" err="1"/>
              <a:t>umane</a:t>
            </a:r>
            <a:r>
              <a:rPr lang="ro-RO" dirty="0"/>
              <a:t>, asigurarea logistică, </a:t>
            </a:r>
            <a:r>
              <a:rPr lang="en-US" dirty="0"/>
              <a:t> </a:t>
            </a:r>
            <a:r>
              <a:rPr lang="ro-RO" dirty="0"/>
              <a:t>protecția </a:t>
            </a:r>
            <a:r>
              <a:rPr lang="en-US" dirty="0"/>
              <a:t> </a:t>
            </a:r>
            <a:r>
              <a:rPr lang="ro-RO" dirty="0"/>
              <a:t>locului de muncă...</a:t>
            </a:r>
          </a:p>
        </p:txBody>
      </p:sp>
      <p:sp>
        <p:nvSpPr>
          <p:cNvPr id="2" name="Footer Placeholder 1">
            <a:extLst>
              <a:ext uri="{FF2B5EF4-FFF2-40B4-BE49-F238E27FC236}">
                <a16:creationId xmlns:a16="http://schemas.microsoft.com/office/drawing/2014/main" id="{C83F8BB3-BAFC-A4E8-AA3D-1342B094E804}"/>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103471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0A6FE-6DF2-01FA-51D4-FF36D17AEA6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E10D73D-2CD9-7F8B-367C-75CD17282FF3}"/>
              </a:ext>
            </a:extLst>
          </p:cNvPr>
          <p:cNvSpPr txBox="1">
            <a:spLocks noGrp="1"/>
          </p:cNvSpPr>
          <p:nvPr>
            <p:ph idx="1"/>
          </p:nvPr>
        </p:nvSpPr>
        <p:spPr>
          <a:xfrm>
            <a:off x="405490" y="326568"/>
            <a:ext cx="11381015" cy="5837465"/>
          </a:xfrm>
        </p:spPr>
        <p:txBody>
          <a:bodyPr>
            <a:noAutofit/>
          </a:bodyPr>
          <a:lstStyle/>
          <a:p>
            <a:pPr lvl="0"/>
            <a:r>
              <a:rPr lang="ro-RO" b="1" i="1" dirty="0">
                <a:solidFill>
                  <a:srgbClr val="0070C0"/>
                </a:solidFill>
              </a:rPr>
              <a:t>O altă persoană in modelarea proceselor busines este </a:t>
            </a:r>
            <a:r>
              <a:rPr lang="ro-RO" b="1" i="1" dirty="0">
                <a:solidFill>
                  <a:srgbClr val="00B050"/>
                </a:solidFill>
              </a:rPr>
              <a:t>A</a:t>
            </a:r>
            <a:r>
              <a:rPr lang="en-US" b="1" i="1" dirty="0" err="1">
                <a:solidFill>
                  <a:srgbClr val="00B050"/>
                </a:solidFill>
              </a:rPr>
              <a:t>nalist</a:t>
            </a:r>
            <a:r>
              <a:rPr lang="ro-RO" b="1" i="1" dirty="0">
                <a:solidFill>
                  <a:srgbClr val="00B050"/>
                </a:solidFill>
              </a:rPr>
              <a:t>ul </a:t>
            </a:r>
            <a:r>
              <a:rPr lang="en-US" b="1" i="1" dirty="0">
                <a:solidFill>
                  <a:srgbClr val="00B050"/>
                </a:solidFill>
              </a:rPr>
              <a:t> de </a:t>
            </a:r>
            <a:r>
              <a:rPr lang="ro-RO" b="1" i="1" dirty="0">
                <a:solidFill>
                  <a:srgbClr val="00B050"/>
                </a:solidFill>
              </a:rPr>
              <a:t>S</a:t>
            </a:r>
            <a:r>
              <a:rPr lang="en-US" b="1" i="1" dirty="0" err="1">
                <a:solidFill>
                  <a:srgbClr val="00B050"/>
                </a:solidFill>
              </a:rPr>
              <a:t>isteme</a:t>
            </a:r>
            <a:r>
              <a:rPr lang="en-US" b="1" i="1" dirty="0">
                <a:solidFill>
                  <a:srgbClr val="00B050"/>
                </a:solidFill>
              </a:rPr>
              <a:t> </a:t>
            </a:r>
            <a:endParaRPr lang="ro-RO" b="1" i="1" dirty="0">
              <a:solidFill>
                <a:srgbClr val="00B050"/>
              </a:solidFill>
            </a:endParaRPr>
          </a:p>
          <a:p>
            <a:pPr lvl="0"/>
            <a:r>
              <a:rPr lang="en-US" dirty="0"/>
              <a:t>Un </a:t>
            </a:r>
            <a:r>
              <a:rPr lang="en-US" dirty="0" err="1"/>
              <a:t>analist</a:t>
            </a:r>
            <a:r>
              <a:rPr lang="en-US" dirty="0"/>
              <a:t> de </a:t>
            </a:r>
            <a:r>
              <a:rPr lang="en-US" dirty="0" err="1"/>
              <a:t>sisteme</a:t>
            </a:r>
            <a:r>
              <a:rPr lang="en-US" dirty="0"/>
              <a:t> </a:t>
            </a:r>
            <a:r>
              <a:rPr lang="en-US" dirty="0" err="1"/>
              <a:t>este</a:t>
            </a:r>
            <a:r>
              <a:rPr lang="en-US" dirty="0"/>
              <a:t> un </a:t>
            </a:r>
            <a:r>
              <a:rPr lang="en-US" dirty="0" err="1"/>
              <a:t>profesionist</a:t>
            </a:r>
            <a:r>
              <a:rPr lang="en-US" dirty="0"/>
              <a:t> IT care </a:t>
            </a:r>
            <a:r>
              <a:rPr lang="en-US" dirty="0" err="1"/>
              <a:t>lucrează</a:t>
            </a:r>
            <a:r>
              <a:rPr lang="en-US" dirty="0"/>
              <a:t> la un </a:t>
            </a:r>
            <a:r>
              <a:rPr lang="en-US" dirty="0" err="1"/>
              <a:t>nivel</a:t>
            </a:r>
            <a:r>
              <a:rPr lang="en-US" dirty="0"/>
              <a:t> </a:t>
            </a:r>
            <a:r>
              <a:rPr lang="en-US" dirty="0" err="1"/>
              <a:t>înalt</a:t>
            </a:r>
            <a:r>
              <a:rPr lang="en-US" dirty="0"/>
              <a:t> </a:t>
            </a:r>
            <a:r>
              <a:rPr lang="en-US" dirty="0" err="1"/>
              <a:t>într</a:t>
            </a:r>
            <a:r>
              <a:rPr lang="en-US" dirty="0"/>
              <a:t>-o </a:t>
            </a:r>
            <a:r>
              <a:rPr lang="en-US" dirty="0" err="1"/>
              <a:t>organizație</a:t>
            </a:r>
            <a:r>
              <a:rPr lang="en-US" dirty="0"/>
              <a:t> </a:t>
            </a:r>
            <a:r>
              <a:rPr lang="en-US" dirty="0" err="1"/>
              <a:t>pentru</a:t>
            </a:r>
            <a:r>
              <a:rPr lang="en-US" dirty="0"/>
              <a:t> a se </a:t>
            </a:r>
            <a:r>
              <a:rPr lang="en-US" dirty="0" err="1"/>
              <a:t>asigura</a:t>
            </a:r>
            <a:r>
              <a:rPr lang="en-US" dirty="0"/>
              <a:t> </a:t>
            </a:r>
            <a:r>
              <a:rPr lang="en-US" dirty="0" err="1"/>
              <a:t>că</a:t>
            </a:r>
            <a:r>
              <a:rPr lang="en-US" dirty="0"/>
              <a:t> </a:t>
            </a:r>
            <a:r>
              <a:rPr lang="en-US" dirty="0" err="1"/>
              <a:t>sistemele</a:t>
            </a:r>
            <a:r>
              <a:rPr lang="en-US" dirty="0"/>
              <a:t>, </a:t>
            </a:r>
            <a:r>
              <a:rPr lang="en-US" dirty="0" err="1"/>
              <a:t>infrastructurile</a:t>
            </a:r>
            <a:r>
              <a:rPr lang="en-US" dirty="0"/>
              <a:t> </a:t>
            </a:r>
            <a:r>
              <a:rPr lang="en-US" dirty="0" err="1"/>
              <a:t>și</a:t>
            </a:r>
            <a:r>
              <a:rPr lang="en-US" dirty="0"/>
              <a:t> </a:t>
            </a:r>
            <a:r>
              <a:rPr lang="en-US" dirty="0" err="1"/>
              <a:t>sistemele</a:t>
            </a:r>
            <a:r>
              <a:rPr lang="en-US" dirty="0"/>
              <a:t> </a:t>
            </a:r>
            <a:r>
              <a:rPr lang="en-US" dirty="0" err="1"/>
              <a:t>informatice</a:t>
            </a:r>
            <a:r>
              <a:rPr lang="en-US" dirty="0"/>
              <a:t> </a:t>
            </a:r>
            <a:r>
              <a:rPr lang="en-US" dirty="0" err="1"/>
              <a:t>funcționează</a:t>
            </a:r>
            <a:r>
              <a:rPr lang="en-US" dirty="0"/>
              <a:t> </a:t>
            </a:r>
            <a:r>
              <a:rPr lang="en-US" dirty="0" err="1"/>
              <a:t>cât</a:t>
            </a:r>
            <a:r>
              <a:rPr lang="en-US" dirty="0"/>
              <a:t> </a:t>
            </a:r>
            <a:r>
              <a:rPr lang="en-US" dirty="0" err="1"/>
              <a:t>mai</a:t>
            </a:r>
            <a:r>
              <a:rPr lang="en-US" dirty="0"/>
              <a:t> </a:t>
            </a:r>
            <a:r>
              <a:rPr lang="en-US" dirty="0" err="1"/>
              <a:t>eficient</a:t>
            </a:r>
            <a:r>
              <a:rPr lang="en-US" dirty="0"/>
              <a:t> </a:t>
            </a:r>
            <a:r>
              <a:rPr lang="en-US" dirty="0" err="1"/>
              <a:t>posibil</a:t>
            </a:r>
            <a:r>
              <a:rPr lang="en-US" dirty="0"/>
              <a:t>. </a:t>
            </a:r>
            <a:endParaRPr lang="ro-RO" dirty="0"/>
          </a:p>
          <a:p>
            <a:pPr lvl="0"/>
            <a:r>
              <a:rPr lang="en-US" b="1" i="1" dirty="0" err="1">
                <a:solidFill>
                  <a:srgbClr val="00B050"/>
                </a:solidFill>
              </a:rPr>
              <a:t>Analiștii</a:t>
            </a:r>
            <a:r>
              <a:rPr lang="en-US" b="1" i="1" dirty="0">
                <a:solidFill>
                  <a:srgbClr val="00B050"/>
                </a:solidFill>
              </a:rPr>
              <a:t> de </a:t>
            </a:r>
            <a:r>
              <a:rPr lang="en-US" b="1" i="1" dirty="0" err="1">
                <a:solidFill>
                  <a:srgbClr val="00B050"/>
                </a:solidFill>
              </a:rPr>
              <a:t>sistem</a:t>
            </a:r>
            <a:r>
              <a:rPr lang="en-US" b="1" i="1" dirty="0">
                <a:solidFill>
                  <a:srgbClr val="00B050"/>
                </a:solidFill>
              </a:rPr>
              <a:t> </a:t>
            </a:r>
            <a:r>
              <a:rPr lang="ro-RO" dirty="0"/>
              <a:t>sunt</a:t>
            </a:r>
            <a:r>
              <a:rPr lang="en-US" dirty="0"/>
              <a:t> </a:t>
            </a:r>
            <a:r>
              <a:rPr lang="en-US" dirty="0" err="1"/>
              <a:t>responsabili</a:t>
            </a:r>
            <a:r>
              <a:rPr lang="en-US" dirty="0"/>
              <a:t> de </a:t>
            </a:r>
            <a:r>
              <a:rPr lang="en-US" dirty="0" err="1"/>
              <a:t>cercetare</a:t>
            </a:r>
            <a:r>
              <a:rPr lang="en-US" dirty="0"/>
              <a:t> a </a:t>
            </a:r>
            <a:r>
              <a:rPr lang="en-US" dirty="0" err="1"/>
              <a:t>problemelor</a:t>
            </a:r>
            <a:r>
              <a:rPr lang="en-US" dirty="0"/>
              <a:t>, </a:t>
            </a:r>
            <a:r>
              <a:rPr lang="en-US" dirty="0" err="1"/>
              <a:t>găsirea</a:t>
            </a:r>
            <a:r>
              <a:rPr lang="en-US" dirty="0"/>
              <a:t> </a:t>
            </a:r>
            <a:r>
              <a:rPr lang="en-US" dirty="0" err="1"/>
              <a:t>soluții</a:t>
            </a:r>
            <a:r>
              <a:rPr lang="ro-RO" dirty="0"/>
              <a:t>lor</a:t>
            </a:r>
            <a:r>
              <a:rPr lang="en-US" dirty="0"/>
              <a:t>, </a:t>
            </a:r>
            <a:r>
              <a:rPr lang="en-US" dirty="0" err="1"/>
              <a:t>recomandarea</a:t>
            </a:r>
            <a:r>
              <a:rPr lang="en-US" dirty="0"/>
              <a:t> </a:t>
            </a:r>
            <a:r>
              <a:rPr lang="en-US" dirty="0" err="1"/>
              <a:t>acțiuni</a:t>
            </a:r>
            <a:r>
              <a:rPr lang="ro-RO" dirty="0"/>
              <a:t>lor</a:t>
            </a:r>
            <a:r>
              <a:rPr lang="en-US" dirty="0"/>
              <a:t> </a:t>
            </a:r>
            <a:r>
              <a:rPr lang="en-US" dirty="0" err="1"/>
              <a:t>și</a:t>
            </a:r>
            <a:r>
              <a:rPr lang="en-US" dirty="0"/>
              <a:t> </a:t>
            </a:r>
            <a:r>
              <a:rPr lang="en-US" dirty="0" err="1"/>
              <a:t>coordonarea</a:t>
            </a:r>
            <a:r>
              <a:rPr lang="en-US" dirty="0"/>
              <a:t> cu </a:t>
            </a:r>
            <a:r>
              <a:rPr lang="en-US" dirty="0" err="1"/>
              <a:t>părțile</a:t>
            </a:r>
            <a:r>
              <a:rPr lang="en-US" dirty="0"/>
              <a:t> </a:t>
            </a:r>
            <a:r>
              <a:rPr lang="en-US" dirty="0" err="1"/>
              <a:t>interesate</a:t>
            </a:r>
            <a:r>
              <a:rPr lang="en-US" dirty="0"/>
              <a:t> </a:t>
            </a:r>
            <a:r>
              <a:rPr lang="en-US" dirty="0" err="1"/>
              <a:t>pentru</a:t>
            </a:r>
            <a:r>
              <a:rPr lang="en-US" dirty="0"/>
              <a:t> a </a:t>
            </a:r>
            <a:r>
              <a:rPr lang="en-US" dirty="0" err="1"/>
              <a:t>îndeplini</a:t>
            </a:r>
            <a:r>
              <a:rPr lang="en-US" dirty="0"/>
              <a:t> </a:t>
            </a:r>
            <a:r>
              <a:rPr lang="en-US" dirty="0" err="1"/>
              <a:t>cerințele</a:t>
            </a:r>
            <a:r>
              <a:rPr lang="en-US" dirty="0"/>
              <a:t> </a:t>
            </a:r>
            <a:r>
              <a:rPr lang="en-US" dirty="0" err="1"/>
              <a:t>specificate</a:t>
            </a:r>
            <a:r>
              <a:rPr lang="en-US" dirty="0"/>
              <a:t>. </a:t>
            </a:r>
            <a:endParaRPr lang="ro-RO" dirty="0"/>
          </a:p>
          <a:p>
            <a:pPr lvl="0"/>
            <a:r>
              <a:rPr lang="en-US" dirty="0"/>
              <a:t>Ei </a:t>
            </a:r>
            <a:r>
              <a:rPr lang="en-US" dirty="0" err="1"/>
              <a:t>studiază</a:t>
            </a:r>
            <a:r>
              <a:rPr lang="en-US" dirty="0"/>
              <a:t> </a:t>
            </a:r>
            <a:r>
              <a:rPr lang="en-US" dirty="0" err="1"/>
              <a:t>sistemul</a:t>
            </a:r>
            <a:r>
              <a:rPr lang="en-US" dirty="0"/>
              <a:t> actual, </a:t>
            </a:r>
            <a:r>
              <a:rPr lang="en-US" dirty="0" err="1"/>
              <a:t>procedurile</a:t>
            </a:r>
            <a:r>
              <a:rPr lang="en-US" dirty="0"/>
              <a:t> </a:t>
            </a:r>
            <a:r>
              <a:rPr lang="en-US" dirty="0" err="1"/>
              <a:t>și</a:t>
            </a:r>
            <a:r>
              <a:rPr lang="en-US" dirty="0"/>
              <a:t> </a:t>
            </a:r>
            <a:r>
              <a:rPr lang="en-US" dirty="0" err="1"/>
              <a:t>procesele</a:t>
            </a:r>
            <a:r>
              <a:rPr lang="en-US" dirty="0"/>
              <a:t> de </a:t>
            </a:r>
            <a:r>
              <a:rPr lang="en-US" dirty="0" err="1"/>
              <a:t>afaceri</a:t>
            </a:r>
            <a:r>
              <a:rPr lang="en-US" dirty="0"/>
              <a:t> ale </a:t>
            </a:r>
            <a:r>
              <a:rPr lang="en-US" dirty="0" err="1"/>
              <a:t>unei</a:t>
            </a:r>
            <a:r>
              <a:rPr lang="en-US" dirty="0"/>
              <a:t> </a:t>
            </a:r>
            <a:r>
              <a:rPr lang="en-US" dirty="0" err="1"/>
              <a:t>companii</a:t>
            </a:r>
            <a:r>
              <a:rPr lang="en-US" dirty="0"/>
              <a:t> </a:t>
            </a:r>
            <a:r>
              <a:rPr lang="en-US" dirty="0" err="1"/>
              <a:t>și</a:t>
            </a:r>
            <a:r>
              <a:rPr lang="en-US" dirty="0"/>
              <a:t> </a:t>
            </a:r>
            <a:r>
              <a:rPr lang="en-US" dirty="0" err="1"/>
              <a:t>creează</a:t>
            </a:r>
            <a:r>
              <a:rPr lang="en-US" dirty="0"/>
              <a:t> </a:t>
            </a:r>
            <a:r>
              <a:rPr lang="en-US" dirty="0" err="1"/>
              <a:t>planuri</a:t>
            </a:r>
            <a:r>
              <a:rPr lang="en-US" dirty="0"/>
              <a:t> de </a:t>
            </a:r>
            <a:r>
              <a:rPr lang="en-US" dirty="0" err="1"/>
              <a:t>acțiune</a:t>
            </a:r>
            <a:r>
              <a:rPr lang="en-US" dirty="0"/>
              <a:t> </a:t>
            </a:r>
            <a:r>
              <a:rPr lang="en-US" dirty="0" err="1"/>
              <a:t>bazate</a:t>
            </a:r>
            <a:r>
              <a:rPr lang="en-US" dirty="0"/>
              <a:t> pe </a:t>
            </a:r>
            <a:r>
              <a:rPr lang="en-US" dirty="0" err="1"/>
              <a:t>cerințele</a:t>
            </a:r>
            <a:r>
              <a:rPr lang="en-US" dirty="0"/>
              <a:t> </a:t>
            </a:r>
            <a:r>
              <a:rPr lang="en-US" dirty="0" err="1"/>
              <a:t>stabilite</a:t>
            </a:r>
            <a:r>
              <a:rPr lang="en-US" dirty="0"/>
              <a:t>.</a:t>
            </a:r>
            <a:endParaRPr lang="ro-RO" dirty="0"/>
          </a:p>
          <a:p>
            <a:pPr lvl="0"/>
            <a:r>
              <a:rPr lang="en-US" b="1" i="1" dirty="0" err="1">
                <a:solidFill>
                  <a:srgbClr val="00B050"/>
                </a:solidFill>
              </a:rPr>
              <a:t>Anali</a:t>
            </a:r>
            <a:r>
              <a:rPr lang="ro-RO" b="1" i="1" dirty="0">
                <a:solidFill>
                  <a:srgbClr val="00B050"/>
                </a:solidFill>
              </a:rPr>
              <a:t>stul</a:t>
            </a:r>
            <a:r>
              <a:rPr lang="en-US" b="1" i="1" dirty="0">
                <a:solidFill>
                  <a:srgbClr val="00B050"/>
                </a:solidFill>
              </a:rPr>
              <a:t> de </a:t>
            </a:r>
            <a:r>
              <a:rPr lang="en-US" b="1" i="1" dirty="0" err="1">
                <a:solidFill>
                  <a:srgbClr val="00B050"/>
                </a:solidFill>
              </a:rPr>
              <a:t>sisteme</a:t>
            </a:r>
            <a:r>
              <a:rPr lang="en-US" b="1" i="1" dirty="0">
                <a:solidFill>
                  <a:srgbClr val="00B050"/>
                </a:solidFill>
              </a:rPr>
              <a:t> </a:t>
            </a:r>
            <a:r>
              <a:rPr lang="en-US" dirty="0" err="1"/>
              <a:t>trebuie</a:t>
            </a:r>
            <a:r>
              <a:rPr lang="en-US" dirty="0"/>
              <a:t> </a:t>
            </a:r>
            <a:r>
              <a:rPr lang="en-US" dirty="0" err="1"/>
              <a:t>să</a:t>
            </a:r>
            <a:r>
              <a:rPr lang="en-US" dirty="0"/>
              <a:t> fie </a:t>
            </a:r>
            <a:r>
              <a:rPr lang="en-US" dirty="0" err="1"/>
              <a:t>familiariza</a:t>
            </a:r>
            <a:r>
              <a:rPr lang="ro-RO" dirty="0"/>
              <a:t>t</a:t>
            </a:r>
            <a:r>
              <a:rPr lang="en-US" dirty="0"/>
              <a:t> cu </a:t>
            </a:r>
            <a:r>
              <a:rPr lang="en-US" dirty="0" err="1"/>
              <a:t>diferite</a:t>
            </a:r>
            <a:r>
              <a:rPr lang="en-US" dirty="0"/>
              <a:t> </a:t>
            </a:r>
            <a:r>
              <a:rPr lang="en-US" dirty="0" err="1"/>
              <a:t>sisteme</a:t>
            </a:r>
            <a:r>
              <a:rPr lang="en-US" dirty="0"/>
              <a:t> de </a:t>
            </a:r>
            <a:r>
              <a:rPr lang="en-US" dirty="0" err="1"/>
              <a:t>operare</a:t>
            </a:r>
            <a:r>
              <a:rPr lang="en-US" dirty="0"/>
              <a:t>, </a:t>
            </a:r>
            <a:r>
              <a:rPr lang="en-US" dirty="0" err="1"/>
              <a:t>configurații</a:t>
            </a:r>
            <a:r>
              <a:rPr lang="en-US" dirty="0"/>
              <a:t> hardware, </a:t>
            </a:r>
            <a:r>
              <a:rPr lang="ro-RO" dirty="0"/>
              <a:t>metode și limbaje de modelare,</a:t>
            </a:r>
            <a:r>
              <a:rPr lang="en-US" dirty="0"/>
              <a:t> </a:t>
            </a:r>
            <a:r>
              <a:rPr lang="en-US" dirty="0" err="1"/>
              <a:t>platforme</a:t>
            </a:r>
            <a:r>
              <a:rPr lang="en-US" dirty="0"/>
              <a:t> software </a:t>
            </a:r>
            <a:r>
              <a:rPr lang="en-US" dirty="0" err="1"/>
              <a:t>și</a:t>
            </a:r>
            <a:r>
              <a:rPr lang="en-US" dirty="0"/>
              <a:t> </a:t>
            </a:r>
            <a:r>
              <a:rPr lang="en-US" dirty="0" err="1"/>
              <a:t>limbaje</a:t>
            </a:r>
            <a:r>
              <a:rPr lang="en-US" dirty="0"/>
              <a:t> de </a:t>
            </a:r>
            <a:r>
              <a:rPr lang="en-US" dirty="0" err="1"/>
              <a:t>programare</a:t>
            </a:r>
            <a:r>
              <a:rPr lang="en-US" dirty="0"/>
              <a:t>. </a:t>
            </a:r>
            <a:r>
              <a:rPr lang="en-US" b="1" i="1" dirty="0" err="1">
                <a:solidFill>
                  <a:srgbClr val="00B050"/>
                </a:solidFill>
              </a:rPr>
              <a:t>Anali</a:t>
            </a:r>
            <a:r>
              <a:rPr lang="ro-RO" b="1" i="1" dirty="0">
                <a:solidFill>
                  <a:srgbClr val="00B050"/>
                </a:solidFill>
              </a:rPr>
              <a:t>stul</a:t>
            </a:r>
            <a:r>
              <a:rPr lang="en-US" b="1" i="1" dirty="0">
                <a:solidFill>
                  <a:srgbClr val="00B050"/>
                </a:solidFill>
              </a:rPr>
              <a:t> de </a:t>
            </a:r>
            <a:r>
              <a:rPr lang="en-US" b="1" i="1" dirty="0" err="1">
                <a:solidFill>
                  <a:srgbClr val="00B050"/>
                </a:solidFill>
              </a:rPr>
              <a:t>sisteme</a:t>
            </a:r>
            <a:r>
              <a:rPr lang="en-US" dirty="0"/>
              <a:t> </a:t>
            </a:r>
            <a:r>
              <a:rPr lang="ro-RO" dirty="0"/>
              <a:t>este </a:t>
            </a:r>
            <a:r>
              <a:rPr lang="en-US" dirty="0" err="1"/>
              <a:t>implica</a:t>
            </a:r>
            <a:r>
              <a:rPr lang="ro-RO" dirty="0"/>
              <a:t>t</a:t>
            </a:r>
            <a:r>
              <a:rPr lang="en-US" dirty="0"/>
              <a:t> </a:t>
            </a:r>
            <a:r>
              <a:rPr lang="en-US" dirty="0" err="1"/>
              <a:t>începând</a:t>
            </a:r>
            <a:r>
              <a:rPr lang="en-US" dirty="0"/>
              <a:t> cu </a:t>
            </a:r>
            <a:r>
              <a:rPr lang="en-US" dirty="0" err="1"/>
              <a:t>faza</a:t>
            </a:r>
            <a:r>
              <a:rPr lang="en-US" dirty="0"/>
              <a:t> de </a:t>
            </a:r>
            <a:r>
              <a:rPr lang="en-US" dirty="0" err="1"/>
              <a:t>analiză</a:t>
            </a:r>
            <a:r>
              <a:rPr lang="en-US" dirty="0"/>
              <a:t> a </a:t>
            </a:r>
            <a:r>
              <a:rPr lang="en-US" dirty="0" err="1"/>
              <a:t>proiectului</a:t>
            </a:r>
            <a:r>
              <a:rPr lang="en-US" dirty="0"/>
              <a:t> </a:t>
            </a:r>
            <a:r>
              <a:rPr lang="en-US" dirty="0" err="1"/>
              <a:t>și</a:t>
            </a:r>
            <a:r>
              <a:rPr lang="en-US" dirty="0"/>
              <a:t> </a:t>
            </a:r>
            <a:r>
              <a:rPr lang="en-US" dirty="0" err="1"/>
              <a:t>până</a:t>
            </a:r>
            <a:r>
              <a:rPr lang="en-US" dirty="0"/>
              <a:t> la </a:t>
            </a:r>
            <a:r>
              <a:rPr lang="en-US" dirty="0" err="1"/>
              <a:t>evaluarea</a:t>
            </a:r>
            <a:r>
              <a:rPr lang="en-US" dirty="0"/>
              <a:t> post-</a:t>
            </a:r>
            <a:r>
              <a:rPr lang="en-US" dirty="0" err="1"/>
              <a:t>implementare</a:t>
            </a:r>
            <a:r>
              <a:rPr lang="en-US" dirty="0"/>
              <a:t>.</a:t>
            </a:r>
          </a:p>
        </p:txBody>
      </p:sp>
      <p:sp>
        <p:nvSpPr>
          <p:cNvPr id="3" name="Footer Placeholder 3">
            <a:extLst>
              <a:ext uri="{FF2B5EF4-FFF2-40B4-BE49-F238E27FC236}">
                <a16:creationId xmlns:a16="http://schemas.microsoft.com/office/drawing/2014/main" id="{CA540825-288A-FCA6-5B5F-537C979B06FB}"/>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DC3A5567-638C-5ECF-7BB4-76626E6E1F6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E35197-BCC3-465B-BC06-EAEE7C4171AF}" type="slidenum">
              <a:rPr/>
              <a:t>80</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D9050AEB-BD0B-F308-202B-472BBB07E849}"/>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12185625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8A7B3-4CD7-E461-828D-D3C037242DF7}"/>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8E8A169-4825-1578-CFE4-1CB123A14D40}"/>
              </a:ext>
            </a:extLst>
          </p:cNvPr>
          <p:cNvSpPr txBox="1">
            <a:spLocks noGrp="1"/>
          </p:cNvSpPr>
          <p:nvPr>
            <p:ph idx="1"/>
          </p:nvPr>
        </p:nvSpPr>
        <p:spPr>
          <a:xfrm>
            <a:off x="838203" y="718453"/>
            <a:ext cx="10515600" cy="5458501"/>
          </a:xfrm>
        </p:spPr>
        <p:txBody>
          <a:bodyPr/>
          <a:lstStyle/>
          <a:p>
            <a:pPr lvl="0">
              <a:lnSpc>
                <a:spcPct val="70000"/>
              </a:lnSpc>
            </a:pPr>
            <a:r>
              <a:rPr lang="en-US" sz="2600"/>
              <a:t>Analiștii de sisteme transformă cerințele utilizatorilor în specificații tehnice de proiectare și acționează ca o legătură între clienți/profesionisti IT și furnizorii de tehnologie. </a:t>
            </a:r>
            <a:endParaRPr lang="ro-RO" sz="2600"/>
          </a:p>
          <a:p>
            <a:pPr lvl="0">
              <a:lnSpc>
                <a:spcPct val="70000"/>
              </a:lnSpc>
            </a:pPr>
            <a:r>
              <a:rPr lang="en-US" sz="2600"/>
              <a:t>Responsabilitatea principală a analiștilor de sisteme din industria IT este de a afla cum să rezolve o problemă prin conectarea diferitelor computere sau sisteme și de a specifica ce platformă, protocoale, software, hardware și mediu de comunicații pot fi utilizate pentru a rezolva problema respectivă.</a:t>
            </a:r>
            <a:endParaRPr lang="ro-RO" sz="2600"/>
          </a:p>
          <a:p>
            <a:pPr lvl="0">
              <a:lnSpc>
                <a:spcPct val="70000"/>
              </a:lnSpc>
            </a:pPr>
            <a:r>
              <a:rPr lang="en-US" sz="2600"/>
              <a:t>Responsabilitățile postului pot fi rezumate după cum urmează:     </a:t>
            </a:r>
            <a:endParaRPr lang="ro-RO" sz="2600"/>
          </a:p>
          <a:p>
            <a:pPr marL="0" lvl="0" indent="0">
              <a:lnSpc>
                <a:spcPct val="70000"/>
              </a:lnSpc>
              <a:buNone/>
            </a:pPr>
            <a:r>
              <a:rPr lang="ro-RO" sz="2600"/>
              <a:t>- </a:t>
            </a:r>
            <a:r>
              <a:rPr lang="en-US" sz="2600"/>
              <a:t>Comunicați cu clienții și părțile interesate pentru a afla și a documenta cerințele pentru a crea o specificație tehnică     </a:t>
            </a:r>
            <a:endParaRPr lang="ro-RO" sz="2600"/>
          </a:p>
          <a:p>
            <a:pPr marL="0" lvl="0" indent="0">
              <a:lnSpc>
                <a:spcPct val="70000"/>
              </a:lnSpc>
              <a:buNone/>
            </a:pPr>
            <a:r>
              <a:rPr lang="ro-RO" sz="2600"/>
              <a:t>- </a:t>
            </a:r>
            <a:r>
              <a:rPr lang="en-US" sz="2600"/>
              <a:t>Interacționează și coordonează cu dezvoltatorii și implementatorii     </a:t>
            </a:r>
            <a:endParaRPr lang="ro-RO" sz="2600"/>
          </a:p>
          <a:p>
            <a:pPr marL="0" lvl="0" indent="0">
              <a:lnSpc>
                <a:spcPct val="70000"/>
              </a:lnSpc>
              <a:buNone/>
            </a:pPr>
            <a:r>
              <a:rPr lang="ro-RO" sz="2600"/>
              <a:t>-  Participă </a:t>
            </a:r>
            <a:r>
              <a:rPr lang="en-US" sz="2600"/>
              <a:t> la efectuarea testării sistemului     </a:t>
            </a:r>
            <a:endParaRPr lang="ro-RO" sz="2600"/>
          </a:p>
          <a:p>
            <a:pPr marL="0" lvl="0" indent="0">
              <a:lnSpc>
                <a:spcPct val="70000"/>
              </a:lnSpc>
              <a:buNone/>
            </a:pPr>
            <a:r>
              <a:rPr lang="ro-RO" sz="2600"/>
              <a:t>- Participă la </a:t>
            </a:r>
            <a:r>
              <a:rPr lang="en-US" sz="2600"/>
              <a:t>Implementa</a:t>
            </a:r>
            <a:r>
              <a:rPr lang="ro-RO" sz="2600"/>
              <a:t>rea</a:t>
            </a:r>
            <a:r>
              <a:rPr lang="en-US" sz="2600"/>
              <a:t> sistemul</a:t>
            </a:r>
            <a:r>
              <a:rPr lang="ro-RO" sz="2600"/>
              <a:t>ui</a:t>
            </a:r>
            <a:r>
              <a:rPr lang="en-US" sz="2600"/>
              <a:t>     </a:t>
            </a:r>
            <a:endParaRPr lang="ro-RO" sz="2600"/>
          </a:p>
          <a:p>
            <a:pPr marL="0" lvl="0" indent="0">
              <a:lnSpc>
                <a:spcPct val="70000"/>
              </a:lnSpc>
              <a:buNone/>
            </a:pPr>
            <a:r>
              <a:rPr lang="ro-RO" sz="2600"/>
              <a:t>- </a:t>
            </a:r>
            <a:r>
              <a:rPr lang="en-US" sz="2600"/>
              <a:t>Ajut</a:t>
            </a:r>
            <a:r>
              <a:rPr lang="ro-RO" sz="2600"/>
              <a:t>ă</a:t>
            </a:r>
            <a:r>
              <a:rPr lang="en-US" sz="2600"/>
              <a:t> </a:t>
            </a:r>
            <a:r>
              <a:rPr lang="ro-RO" sz="2600"/>
              <a:t>la elaborarea</a:t>
            </a:r>
            <a:r>
              <a:rPr lang="en-US" sz="2600"/>
              <a:t> documentați</a:t>
            </a:r>
            <a:r>
              <a:rPr lang="ro-RO" sz="2600"/>
              <a:t>ei</a:t>
            </a:r>
            <a:r>
              <a:rPr lang="en-US" sz="2600"/>
              <a:t> tehnic</a:t>
            </a:r>
            <a:r>
              <a:rPr lang="ro-RO" sz="2600"/>
              <a:t>e</a:t>
            </a:r>
            <a:r>
              <a:rPr lang="en-US" sz="2600"/>
              <a:t>, </a:t>
            </a:r>
            <a:r>
              <a:rPr lang="ro-RO" sz="2600"/>
              <a:t>(instrucțiuni, </a:t>
            </a:r>
            <a:r>
              <a:rPr lang="en-US" sz="2600"/>
              <a:t>manuale</a:t>
            </a:r>
            <a:r>
              <a:rPr lang="ro-RO" sz="2600"/>
              <a:t>)</a:t>
            </a:r>
            <a:r>
              <a:rPr lang="en-US" sz="2600"/>
              <a:t>     </a:t>
            </a:r>
            <a:endParaRPr lang="ro-RO" sz="2600"/>
          </a:p>
          <a:p>
            <a:pPr marL="0" lvl="0" indent="0">
              <a:lnSpc>
                <a:spcPct val="70000"/>
              </a:lnSpc>
              <a:buNone/>
            </a:pPr>
            <a:r>
              <a:rPr lang="ro-RO" sz="2600"/>
              <a:t>- Efectuează </a:t>
            </a:r>
            <a:r>
              <a:rPr lang="en-US" sz="2600"/>
              <a:t>evaluări post-proiect</a:t>
            </a:r>
          </a:p>
        </p:txBody>
      </p:sp>
      <p:sp>
        <p:nvSpPr>
          <p:cNvPr id="3" name="Footer Placeholder 3">
            <a:extLst>
              <a:ext uri="{FF2B5EF4-FFF2-40B4-BE49-F238E27FC236}">
                <a16:creationId xmlns:a16="http://schemas.microsoft.com/office/drawing/2014/main" id="{E287B60A-6E03-56AB-1E38-7406FDBB3496}"/>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902431D7-03C6-F8B6-2AEE-DDA3DF0FC067}"/>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D2B908-8CEC-4C87-BEFD-B1A1B1BEF26B}" type="slidenum">
              <a:rPr/>
              <a:t>81</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065603E3-057E-653E-53CF-42B78299C63C}"/>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24948856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2C303-5193-A22E-FF3E-38E77C5182E2}"/>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4B2FBE0-5A40-90C1-E7D5-3A2C5A3A3F74}"/>
              </a:ext>
            </a:extLst>
          </p:cNvPr>
          <p:cNvSpPr txBox="1">
            <a:spLocks noGrp="1"/>
          </p:cNvSpPr>
          <p:nvPr>
            <p:ph idx="1"/>
          </p:nvPr>
        </p:nvSpPr>
        <p:spPr>
          <a:xfrm>
            <a:off x="838203" y="416381"/>
            <a:ext cx="10893878" cy="5760582"/>
          </a:xfrm>
        </p:spPr>
        <p:txBody>
          <a:bodyPr/>
          <a:lstStyle/>
          <a:p>
            <a:pPr lvl="0">
              <a:lnSpc>
                <a:spcPct val="80000"/>
              </a:lnSpc>
            </a:pPr>
            <a:r>
              <a:rPr lang="en-US"/>
              <a:t>Un analist de sisteme examinează procesele tehnologice curente ale unei companii și se asigură că o organizație funcționează eficient, recomandând tehnologii noi sau actualizate după neces</a:t>
            </a:r>
            <a:r>
              <a:rPr lang="ro-RO"/>
              <a:t>itate</a:t>
            </a:r>
            <a:r>
              <a:rPr lang="en-US"/>
              <a:t>. </a:t>
            </a:r>
            <a:endParaRPr lang="ro-RO"/>
          </a:p>
          <a:p>
            <a:pPr lvl="0">
              <a:lnSpc>
                <a:spcPct val="80000"/>
              </a:lnSpc>
            </a:pPr>
            <a:r>
              <a:rPr lang="en-US"/>
              <a:t>Ce face un analist de sisteme?</a:t>
            </a:r>
            <a:endParaRPr lang="ro-RO"/>
          </a:p>
          <a:p>
            <a:pPr lvl="0">
              <a:lnSpc>
                <a:spcPct val="80000"/>
              </a:lnSpc>
            </a:pPr>
            <a:r>
              <a:rPr lang="en-US"/>
              <a:t>Analiștii de sisteme sunt </a:t>
            </a:r>
            <a:r>
              <a:rPr lang="ro-RO"/>
              <a:t>cei </a:t>
            </a:r>
            <a:r>
              <a:rPr lang="en-US"/>
              <a:t>care rezolvă problemele. Responsabilitatea lor principală este să acționeze ca o legătură între IT-ul unei organizații și părțile interesate non-IT, proiectând sau implementând software-ul, hardware-ul și serviciile cloud corecte pentru a rezolva problemele de afaceri. </a:t>
            </a:r>
            <a:endParaRPr lang="ro-RO"/>
          </a:p>
          <a:p>
            <a:pPr lvl="0">
              <a:lnSpc>
                <a:spcPct val="80000"/>
              </a:lnSpc>
            </a:pPr>
            <a:r>
              <a:rPr lang="en-US"/>
              <a:t>În plus, analiștii de sisteme sunt de obicei responsabili pentru cercetarea tendințelor în tehnologie; proiectarea și implementarea soluțiilor tehnologice personalizate; creșterea funcționalității și performanței sistemelor și rețelelor informatice actuale; testarea sistemelor noi; și instruirea utilizatorilor finali ai companiei cu privire la hardware, software și instrumente online specializate.</a:t>
            </a:r>
          </a:p>
        </p:txBody>
      </p:sp>
      <p:sp>
        <p:nvSpPr>
          <p:cNvPr id="3" name="Footer Placeholder 3">
            <a:extLst>
              <a:ext uri="{FF2B5EF4-FFF2-40B4-BE49-F238E27FC236}">
                <a16:creationId xmlns:a16="http://schemas.microsoft.com/office/drawing/2014/main" id="{D6723936-3C9F-53D1-0F2F-1C70DE3446CF}"/>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1E13BE06-9613-338E-7120-05388DE2532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CC149A2-BA9D-4719-A059-BD18C4AC330A}" type="slidenum">
              <a:rPr/>
              <a:t>82</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BCC94B50-0885-56C2-8B80-1D46DE5097D0}"/>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39690234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94B36-DDD9-41CF-0846-4D8FE1B13252}"/>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7A8AC1C-C4CF-E438-7AE9-3D179BD6B4B1}"/>
              </a:ext>
            </a:extLst>
          </p:cNvPr>
          <p:cNvSpPr txBox="1">
            <a:spLocks noGrp="1"/>
          </p:cNvSpPr>
          <p:nvPr>
            <p:ph idx="1"/>
          </p:nvPr>
        </p:nvSpPr>
        <p:spPr>
          <a:xfrm>
            <a:off x="702131" y="620484"/>
            <a:ext cx="11021784" cy="5556479"/>
          </a:xfrm>
        </p:spPr>
        <p:txBody>
          <a:bodyPr/>
          <a:lstStyle/>
          <a:p>
            <a:pPr lvl="0"/>
            <a:r>
              <a:rPr lang="en-US" b="1" i="1" dirty="0" err="1">
                <a:solidFill>
                  <a:srgbClr val="0070C0"/>
                </a:solidFill>
              </a:rPr>
              <a:t>Pași</a:t>
            </a:r>
            <a:r>
              <a:rPr lang="en-US" b="1" i="1" dirty="0">
                <a:solidFill>
                  <a:srgbClr val="0070C0"/>
                </a:solidFill>
              </a:rPr>
              <a:t> </a:t>
            </a:r>
            <a:r>
              <a:rPr lang="en-US" b="1" i="1" dirty="0" err="1">
                <a:solidFill>
                  <a:srgbClr val="0070C0"/>
                </a:solidFill>
              </a:rPr>
              <a:t>tipici</a:t>
            </a:r>
            <a:r>
              <a:rPr lang="en-US" b="1" i="1" dirty="0">
                <a:solidFill>
                  <a:srgbClr val="0070C0"/>
                </a:solidFill>
              </a:rPr>
              <a:t> </a:t>
            </a:r>
            <a:r>
              <a:rPr lang="en-US" b="1" i="1" dirty="0" err="1">
                <a:solidFill>
                  <a:srgbClr val="0070C0"/>
                </a:solidFill>
              </a:rPr>
              <a:t>pentru</a:t>
            </a:r>
            <a:r>
              <a:rPr lang="en-US" b="1" i="1" dirty="0">
                <a:solidFill>
                  <a:srgbClr val="0070C0"/>
                </a:solidFill>
              </a:rPr>
              <a:t> a </a:t>
            </a:r>
            <a:r>
              <a:rPr lang="en-US" b="1" i="1" dirty="0" err="1">
                <a:solidFill>
                  <a:srgbClr val="0070C0"/>
                </a:solidFill>
              </a:rPr>
              <a:t>deveni</a:t>
            </a:r>
            <a:r>
              <a:rPr lang="en-US" b="1" i="1" dirty="0">
                <a:solidFill>
                  <a:srgbClr val="0070C0"/>
                </a:solidFill>
              </a:rPr>
              <a:t> </a:t>
            </a:r>
            <a:r>
              <a:rPr lang="ro-RO" b="1" i="1" dirty="0">
                <a:solidFill>
                  <a:srgbClr val="0070C0"/>
                </a:solidFill>
              </a:rPr>
              <a:t>A</a:t>
            </a:r>
            <a:r>
              <a:rPr lang="en-US" b="1" i="1" dirty="0" err="1">
                <a:solidFill>
                  <a:srgbClr val="0070C0"/>
                </a:solidFill>
              </a:rPr>
              <a:t>nalist</a:t>
            </a:r>
            <a:r>
              <a:rPr lang="en-US" b="1" i="1" dirty="0">
                <a:solidFill>
                  <a:srgbClr val="0070C0"/>
                </a:solidFill>
              </a:rPr>
              <a:t> de </a:t>
            </a:r>
            <a:r>
              <a:rPr lang="ro-RO" b="1" i="1" dirty="0">
                <a:solidFill>
                  <a:srgbClr val="0070C0"/>
                </a:solidFill>
              </a:rPr>
              <a:t>S</a:t>
            </a:r>
            <a:r>
              <a:rPr lang="en-US" b="1" i="1" dirty="0" err="1">
                <a:solidFill>
                  <a:srgbClr val="0070C0"/>
                </a:solidFill>
              </a:rPr>
              <a:t>isteme</a:t>
            </a:r>
            <a:endParaRPr lang="ro-RO" b="1" i="1" dirty="0">
              <a:solidFill>
                <a:srgbClr val="0070C0"/>
              </a:solidFill>
            </a:endParaRPr>
          </a:p>
          <a:p>
            <a:pPr lvl="0"/>
            <a:r>
              <a:rPr lang="en-US" dirty="0" err="1"/>
              <a:t>Liderii</a:t>
            </a:r>
            <a:r>
              <a:rPr lang="en-US" dirty="0"/>
              <a:t> de </a:t>
            </a:r>
            <a:r>
              <a:rPr lang="en-US" dirty="0" err="1"/>
              <a:t>afaceri</a:t>
            </a:r>
            <a:r>
              <a:rPr lang="en-US" dirty="0"/>
              <a:t> se </a:t>
            </a:r>
            <a:r>
              <a:rPr lang="en-US" dirty="0" err="1"/>
              <a:t>bazează</a:t>
            </a:r>
            <a:r>
              <a:rPr lang="en-US" dirty="0"/>
              <a:t> pe </a:t>
            </a:r>
            <a:r>
              <a:rPr lang="en-US" dirty="0" err="1"/>
              <a:t>analiștii</a:t>
            </a:r>
            <a:r>
              <a:rPr lang="en-US" dirty="0"/>
              <a:t> de </a:t>
            </a:r>
            <a:r>
              <a:rPr lang="en-US" dirty="0" err="1"/>
              <a:t>sisteme</a:t>
            </a:r>
            <a:r>
              <a:rPr lang="en-US" dirty="0"/>
              <a:t> </a:t>
            </a:r>
            <a:r>
              <a:rPr lang="en-US" dirty="0" err="1"/>
              <a:t>pentru</a:t>
            </a:r>
            <a:r>
              <a:rPr lang="en-US" dirty="0"/>
              <a:t> a </a:t>
            </a:r>
            <a:r>
              <a:rPr lang="en-US" dirty="0" err="1"/>
              <a:t>lua</a:t>
            </a:r>
            <a:r>
              <a:rPr lang="en-US" dirty="0"/>
              <a:t> </a:t>
            </a:r>
            <a:r>
              <a:rPr lang="en-US" dirty="0" err="1"/>
              <a:t>decizii</a:t>
            </a:r>
            <a:r>
              <a:rPr lang="en-US" dirty="0"/>
              <a:t> a</a:t>
            </a:r>
            <a:r>
              <a:rPr lang="ro-RO" dirty="0"/>
              <a:t>rgumentate</a:t>
            </a:r>
            <a:r>
              <a:rPr lang="en-US" dirty="0"/>
              <a:t> </a:t>
            </a:r>
            <a:r>
              <a:rPr lang="en-US" dirty="0" err="1"/>
              <a:t>atunci</a:t>
            </a:r>
            <a:r>
              <a:rPr lang="en-US" dirty="0"/>
              <a:t> </a:t>
            </a:r>
            <a:r>
              <a:rPr lang="en-US" dirty="0" err="1"/>
              <a:t>când</a:t>
            </a:r>
            <a:r>
              <a:rPr lang="en-US" dirty="0"/>
              <a:t> </a:t>
            </a:r>
            <a:r>
              <a:rPr lang="en-US" dirty="0" err="1"/>
              <a:t>determină</a:t>
            </a:r>
            <a:r>
              <a:rPr lang="en-US" dirty="0"/>
              <a:t> </a:t>
            </a:r>
            <a:r>
              <a:rPr lang="en-US" dirty="0" err="1"/>
              <a:t>sistemele</a:t>
            </a:r>
            <a:r>
              <a:rPr lang="en-US" dirty="0"/>
              <a:t> </a:t>
            </a:r>
            <a:r>
              <a:rPr lang="en-US" dirty="0" err="1"/>
              <a:t>computerizate</a:t>
            </a:r>
            <a:r>
              <a:rPr lang="en-US" dirty="0"/>
              <a:t> </a:t>
            </a:r>
            <a:r>
              <a:rPr lang="en-US" dirty="0" err="1"/>
              <a:t>și</a:t>
            </a:r>
            <a:r>
              <a:rPr lang="en-US" dirty="0"/>
              <a:t> upgrade-urile </a:t>
            </a:r>
            <a:r>
              <a:rPr lang="en-US" dirty="0" err="1"/>
              <a:t>adecvate</a:t>
            </a:r>
            <a:r>
              <a:rPr lang="en-US" dirty="0"/>
              <a:t> </a:t>
            </a:r>
            <a:r>
              <a:rPr lang="en-US" dirty="0" err="1"/>
              <a:t>pentru</a:t>
            </a:r>
            <a:r>
              <a:rPr lang="en-US" dirty="0"/>
              <a:t> o </a:t>
            </a:r>
            <a:r>
              <a:rPr lang="en-US" dirty="0" err="1"/>
              <a:t>organizație</a:t>
            </a:r>
            <a:r>
              <a:rPr lang="en-US" dirty="0"/>
              <a:t>. </a:t>
            </a:r>
            <a:r>
              <a:rPr lang="en-US" dirty="0" err="1"/>
              <a:t>Pentru</a:t>
            </a:r>
            <a:r>
              <a:rPr lang="en-US" dirty="0"/>
              <a:t> a </a:t>
            </a:r>
            <a:r>
              <a:rPr lang="en-US" dirty="0" err="1"/>
              <a:t>lua</a:t>
            </a:r>
            <a:r>
              <a:rPr lang="en-US" dirty="0"/>
              <a:t> </a:t>
            </a:r>
            <a:r>
              <a:rPr lang="en-US" dirty="0" err="1"/>
              <a:t>aceste</a:t>
            </a:r>
            <a:r>
              <a:rPr lang="en-US" dirty="0"/>
              <a:t> </a:t>
            </a:r>
            <a:r>
              <a:rPr lang="en-US" dirty="0" err="1"/>
              <a:t>decizii</a:t>
            </a:r>
            <a:r>
              <a:rPr lang="en-US" dirty="0"/>
              <a:t>, </a:t>
            </a:r>
            <a:r>
              <a:rPr lang="en-US" dirty="0" err="1"/>
              <a:t>analiștii</a:t>
            </a:r>
            <a:r>
              <a:rPr lang="en-US" dirty="0"/>
              <a:t> de </a:t>
            </a:r>
            <a:r>
              <a:rPr lang="en-US" dirty="0" err="1"/>
              <a:t>sisteme</a:t>
            </a:r>
            <a:r>
              <a:rPr lang="en-US" dirty="0"/>
              <a:t> </a:t>
            </a:r>
            <a:r>
              <a:rPr lang="en-US" dirty="0" err="1"/>
              <a:t>trebuie</a:t>
            </a:r>
            <a:r>
              <a:rPr lang="en-US" dirty="0"/>
              <a:t> </a:t>
            </a:r>
            <a:r>
              <a:rPr lang="en-US" dirty="0" err="1"/>
              <a:t>să</a:t>
            </a:r>
            <a:r>
              <a:rPr lang="en-US" dirty="0"/>
              <a:t> </a:t>
            </a:r>
            <a:r>
              <a:rPr lang="en-US" dirty="0" err="1"/>
              <a:t>aibă</a:t>
            </a:r>
            <a:r>
              <a:rPr lang="en-US" dirty="0"/>
              <a:t> </a:t>
            </a:r>
            <a:r>
              <a:rPr lang="en-US" dirty="0" err="1"/>
              <a:t>abilități</a:t>
            </a:r>
            <a:r>
              <a:rPr lang="en-US" dirty="0"/>
              <a:t> care sunt </a:t>
            </a:r>
            <a:r>
              <a:rPr lang="en-US" dirty="0" err="1"/>
              <a:t>dezvoltate</a:t>
            </a:r>
            <a:r>
              <a:rPr lang="en-US" dirty="0"/>
              <a:t> </a:t>
            </a:r>
            <a:r>
              <a:rPr lang="en-US" dirty="0" err="1"/>
              <a:t>inițial</a:t>
            </a:r>
            <a:r>
              <a:rPr lang="en-US" dirty="0"/>
              <a:t> cu </a:t>
            </a:r>
            <a:r>
              <a:rPr lang="en-US" dirty="0" err="1"/>
              <a:t>studii</a:t>
            </a:r>
            <a:r>
              <a:rPr lang="en-US" dirty="0"/>
              <a:t> </a:t>
            </a:r>
            <a:r>
              <a:rPr lang="en-US" dirty="0" err="1"/>
              <a:t>academice</a:t>
            </a:r>
            <a:r>
              <a:rPr lang="en-US" dirty="0"/>
              <a:t> </a:t>
            </a:r>
            <a:r>
              <a:rPr lang="en-US" dirty="0" err="1"/>
              <a:t>și</a:t>
            </a:r>
            <a:r>
              <a:rPr lang="en-US" dirty="0"/>
              <a:t> </a:t>
            </a:r>
            <a:r>
              <a:rPr lang="en-US" dirty="0" err="1"/>
              <a:t>rafinate</a:t>
            </a:r>
            <a:r>
              <a:rPr lang="en-US" dirty="0"/>
              <a:t> </a:t>
            </a:r>
            <a:r>
              <a:rPr lang="en-US" dirty="0" err="1"/>
              <a:t>prin</a:t>
            </a:r>
            <a:r>
              <a:rPr lang="en-US" dirty="0"/>
              <a:t> </a:t>
            </a:r>
            <a:r>
              <a:rPr lang="en-US" dirty="0" err="1"/>
              <a:t>experiența</a:t>
            </a:r>
            <a:r>
              <a:rPr lang="en-US" dirty="0"/>
              <a:t> la </a:t>
            </a:r>
            <a:r>
              <a:rPr lang="en-US" dirty="0" err="1"/>
              <a:t>locul</a:t>
            </a:r>
            <a:r>
              <a:rPr lang="en-US" dirty="0"/>
              <a:t> de </a:t>
            </a:r>
            <a:r>
              <a:rPr lang="en-US" dirty="0" err="1"/>
              <a:t>muncă</a:t>
            </a:r>
            <a:r>
              <a:rPr lang="en-US" dirty="0"/>
              <a:t>.</a:t>
            </a:r>
            <a:endParaRPr lang="ro-RO" dirty="0"/>
          </a:p>
          <a:p>
            <a:pPr lvl="0"/>
            <a:r>
              <a:rPr lang="en-US" b="1" i="1" dirty="0">
                <a:solidFill>
                  <a:srgbClr val="00B050"/>
                </a:solidFill>
              </a:rPr>
              <a:t>Pasul 1: </a:t>
            </a:r>
            <a:r>
              <a:rPr lang="en-US" b="1" i="1" dirty="0" err="1">
                <a:solidFill>
                  <a:srgbClr val="00B050"/>
                </a:solidFill>
              </a:rPr>
              <a:t>Obțineți</a:t>
            </a:r>
            <a:r>
              <a:rPr lang="en-US" b="1" i="1" dirty="0">
                <a:solidFill>
                  <a:srgbClr val="00B050"/>
                </a:solidFill>
              </a:rPr>
              <a:t> o </a:t>
            </a:r>
            <a:r>
              <a:rPr lang="en-US" b="1" i="1" dirty="0" err="1">
                <a:solidFill>
                  <a:srgbClr val="00B050"/>
                </a:solidFill>
              </a:rPr>
              <a:t>diplomă</a:t>
            </a:r>
            <a:r>
              <a:rPr lang="en-US" b="1" i="1" dirty="0">
                <a:solidFill>
                  <a:srgbClr val="00B050"/>
                </a:solidFill>
              </a:rPr>
              <a:t> de </a:t>
            </a:r>
            <a:r>
              <a:rPr lang="en-US" b="1" i="1" dirty="0" err="1">
                <a:solidFill>
                  <a:srgbClr val="00B050"/>
                </a:solidFill>
              </a:rPr>
              <a:t>licență</a:t>
            </a:r>
            <a:endParaRPr lang="ro-RO" b="1" i="1" dirty="0">
              <a:solidFill>
                <a:srgbClr val="00B050"/>
              </a:solidFill>
            </a:endParaRPr>
          </a:p>
          <a:p>
            <a:pPr lvl="0"/>
            <a:r>
              <a:rPr lang="en-US" b="1" i="1" dirty="0">
                <a:solidFill>
                  <a:srgbClr val="00B050"/>
                </a:solidFill>
              </a:rPr>
              <a:t>Pasul 2: </a:t>
            </a:r>
            <a:r>
              <a:rPr lang="ro-RO" b="1" i="1" dirty="0">
                <a:solidFill>
                  <a:srgbClr val="00B050"/>
                </a:solidFill>
              </a:rPr>
              <a:t>Acumularea</a:t>
            </a:r>
            <a:r>
              <a:rPr lang="en-US" b="1" i="1" dirty="0">
                <a:solidFill>
                  <a:srgbClr val="00B050"/>
                </a:solidFill>
              </a:rPr>
              <a:t> </a:t>
            </a:r>
            <a:r>
              <a:rPr lang="en-US" b="1" i="1" dirty="0" err="1">
                <a:solidFill>
                  <a:srgbClr val="00B050"/>
                </a:solidFill>
              </a:rPr>
              <a:t>experienț</a:t>
            </a:r>
            <a:r>
              <a:rPr lang="ro-RO" b="1" i="1" dirty="0">
                <a:solidFill>
                  <a:srgbClr val="00B050"/>
                </a:solidFill>
              </a:rPr>
              <a:t>ei</a:t>
            </a:r>
            <a:r>
              <a:rPr lang="en-US" b="1" i="1" dirty="0">
                <a:solidFill>
                  <a:srgbClr val="00B050"/>
                </a:solidFill>
              </a:rPr>
              <a:t> la </a:t>
            </a:r>
            <a:r>
              <a:rPr lang="en-US" b="1" i="1" dirty="0" err="1">
                <a:solidFill>
                  <a:srgbClr val="00B050"/>
                </a:solidFill>
              </a:rPr>
              <a:t>locul</a:t>
            </a:r>
            <a:r>
              <a:rPr lang="en-US" b="1" i="1" dirty="0">
                <a:solidFill>
                  <a:srgbClr val="00B050"/>
                </a:solidFill>
              </a:rPr>
              <a:t> de </a:t>
            </a:r>
            <a:r>
              <a:rPr lang="en-US" b="1" i="1" dirty="0" err="1">
                <a:solidFill>
                  <a:srgbClr val="00B050"/>
                </a:solidFill>
              </a:rPr>
              <a:t>muncă</a:t>
            </a:r>
            <a:endParaRPr lang="ro-RO" b="1" i="1" dirty="0">
              <a:solidFill>
                <a:srgbClr val="00B050"/>
              </a:solidFill>
            </a:endParaRPr>
          </a:p>
          <a:p>
            <a:pPr lvl="0"/>
            <a:r>
              <a:rPr lang="en-US" b="1" i="1" dirty="0">
                <a:solidFill>
                  <a:srgbClr val="00B050"/>
                </a:solidFill>
              </a:rPr>
              <a:t>Pasul 3: </a:t>
            </a:r>
            <a:r>
              <a:rPr lang="en-US" b="1" i="1" dirty="0" err="1">
                <a:solidFill>
                  <a:srgbClr val="00B050"/>
                </a:solidFill>
              </a:rPr>
              <a:t>Obțineți</a:t>
            </a:r>
            <a:r>
              <a:rPr lang="en-US" b="1" i="1" dirty="0">
                <a:solidFill>
                  <a:srgbClr val="00B050"/>
                </a:solidFill>
              </a:rPr>
              <a:t> o </a:t>
            </a:r>
            <a:r>
              <a:rPr lang="en-US" b="1" i="1" dirty="0" err="1">
                <a:solidFill>
                  <a:srgbClr val="00B050"/>
                </a:solidFill>
              </a:rPr>
              <a:t>diplomă</a:t>
            </a:r>
            <a:r>
              <a:rPr lang="en-US" b="1" i="1" dirty="0">
                <a:solidFill>
                  <a:srgbClr val="00B050"/>
                </a:solidFill>
              </a:rPr>
              <a:t> de master </a:t>
            </a:r>
            <a:r>
              <a:rPr lang="ro-RO" b="1" i="1" dirty="0">
                <a:solidFill>
                  <a:srgbClr val="00B050"/>
                </a:solidFill>
              </a:rPr>
              <a:t>în domeniul IT</a:t>
            </a:r>
            <a:r>
              <a:rPr lang="en-US" b="1" i="1" dirty="0">
                <a:solidFill>
                  <a:srgbClr val="00B050"/>
                </a:solidFill>
              </a:rPr>
              <a:t> </a:t>
            </a:r>
            <a:endParaRPr lang="ro-RO" b="1" i="1" dirty="0">
              <a:solidFill>
                <a:srgbClr val="00B050"/>
              </a:solidFill>
            </a:endParaRPr>
          </a:p>
          <a:p>
            <a:pPr marL="0" lvl="0" indent="0">
              <a:buNone/>
            </a:pPr>
            <a:endParaRPr lang="ro-RO" b="1" i="1" dirty="0">
              <a:solidFill>
                <a:srgbClr val="00B050"/>
              </a:solidFill>
            </a:endParaRPr>
          </a:p>
          <a:p>
            <a:pPr lvl="0"/>
            <a:endParaRPr lang="ro-RO" b="1" i="1" dirty="0">
              <a:solidFill>
                <a:srgbClr val="00B050"/>
              </a:solidFill>
            </a:endParaRPr>
          </a:p>
          <a:p>
            <a:pPr lvl="0"/>
            <a:endParaRPr lang="en-US" dirty="0"/>
          </a:p>
        </p:txBody>
      </p:sp>
      <p:sp>
        <p:nvSpPr>
          <p:cNvPr id="3" name="Footer Placeholder 3">
            <a:extLst>
              <a:ext uri="{FF2B5EF4-FFF2-40B4-BE49-F238E27FC236}">
                <a16:creationId xmlns:a16="http://schemas.microsoft.com/office/drawing/2014/main" id="{25441959-7B48-3F0D-CE27-E67EC999BAE6}"/>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6BB89D9D-981B-8D12-F48F-57EEC633D58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137E17-E6E1-4A70-BD76-C16A798BC939}" type="slidenum">
              <a:rPr/>
              <a:t>83</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110A780C-B924-8BF8-3DD2-ED5571DEF4FE}"/>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39540063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5A143-3CD1-3DCA-5908-628FC36DE2A3}"/>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3641D59-7DD6-55A6-937C-BCD41C1B7C76}"/>
              </a:ext>
            </a:extLst>
          </p:cNvPr>
          <p:cNvSpPr txBox="1">
            <a:spLocks noGrp="1"/>
          </p:cNvSpPr>
          <p:nvPr>
            <p:ph idx="1"/>
          </p:nvPr>
        </p:nvSpPr>
        <p:spPr>
          <a:xfrm>
            <a:off x="506184" y="440868"/>
            <a:ext cx="11242218" cy="5736095"/>
          </a:xfrm>
        </p:spPr>
        <p:txBody>
          <a:bodyPr/>
          <a:lstStyle/>
          <a:p>
            <a:pPr lvl="0">
              <a:lnSpc>
                <a:spcPct val="70000"/>
              </a:lnSpc>
            </a:pPr>
            <a:r>
              <a:rPr lang="en-US" sz="2400" b="1" i="1">
                <a:solidFill>
                  <a:srgbClr val="00B050"/>
                </a:solidFill>
              </a:rPr>
              <a:t>Pasul 1: Obțineți o diplomă de licență</a:t>
            </a:r>
            <a:endParaRPr lang="ro-RO" sz="2400" b="1" i="1">
              <a:solidFill>
                <a:srgbClr val="00B050"/>
              </a:solidFill>
            </a:endParaRPr>
          </a:p>
          <a:p>
            <a:pPr lvl="0">
              <a:lnSpc>
                <a:spcPct val="70000"/>
              </a:lnSpc>
            </a:pPr>
            <a:r>
              <a:rPr lang="en-US" sz="2400"/>
              <a:t>Un prim pas tipic pentru a deveni analist de sisteme este obținerea unei diplome de licență în informatică sau un domeniu conex. </a:t>
            </a:r>
            <a:endParaRPr lang="ro-RO" sz="2400"/>
          </a:p>
          <a:p>
            <a:pPr lvl="0">
              <a:lnSpc>
                <a:spcPct val="70000"/>
              </a:lnSpc>
            </a:pPr>
            <a:r>
              <a:rPr lang="en-US" sz="2400"/>
              <a:t>Cu toate acestea, odată cu cererea în creștere a industriei de cloud computing și efectul acesteia asupra afacerilor, analiștii de sisteme aspiranți pot fi mai bine pregătiți printr-un program diferit, cum ar fi o licență în sisteme de management al informațiilor.</a:t>
            </a:r>
            <a:endParaRPr lang="ro-RO" sz="2400"/>
          </a:p>
          <a:p>
            <a:pPr lvl="0">
              <a:lnSpc>
                <a:spcPct val="70000"/>
              </a:lnSpc>
            </a:pPr>
            <a:r>
              <a:rPr lang="en-US" sz="2400"/>
              <a:t>Acest program se concentrează pe un amestec de principii IT și legate de afaceri pentru a ajuta un potențial analist de sisteme să implementeze soluții practice pentru diferite tipuri de afaceri și organizații. </a:t>
            </a:r>
            <a:endParaRPr lang="ro-RO" sz="2400"/>
          </a:p>
          <a:p>
            <a:pPr lvl="0">
              <a:lnSpc>
                <a:spcPct val="70000"/>
              </a:lnSpc>
            </a:pPr>
            <a:r>
              <a:rPr lang="en-US" sz="2400"/>
              <a:t>Subiectele cursului includ:    </a:t>
            </a:r>
            <a:endParaRPr lang="ro-RO" sz="2400"/>
          </a:p>
          <a:p>
            <a:pPr lvl="0">
              <a:lnSpc>
                <a:spcPct val="70000"/>
              </a:lnSpc>
            </a:pPr>
            <a:r>
              <a:rPr lang="en-US" sz="2400"/>
              <a:t> </a:t>
            </a:r>
            <a:r>
              <a:rPr lang="en-US" sz="2400" b="1" i="1">
                <a:solidFill>
                  <a:srgbClr val="00B050"/>
                </a:solidFill>
              </a:rPr>
              <a:t>Proiectarea bazelor de date: </a:t>
            </a:r>
            <a:r>
              <a:rPr lang="en-US" sz="2400"/>
              <a:t>Acest curs este destinat să ofere studenților o înțelegere fundamentală a diferitelor limbi utilizate în proiectarea bazelor de date. Studenții sunt învățați cum să dezvolte, să administreze și să gestioneze baze de date cu relații complexe, precum și cum sunt analizate datele de afaceri folosind foi de calcul și alte instrumente.    </a:t>
            </a:r>
            <a:endParaRPr lang="ro-RO" sz="2400"/>
          </a:p>
          <a:p>
            <a:pPr lvl="0">
              <a:lnSpc>
                <a:spcPct val="70000"/>
              </a:lnSpc>
            </a:pPr>
            <a:r>
              <a:rPr lang="en-US" sz="2400" b="1" i="1">
                <a:solidFill>
                  <a:srgbClr val="00B050"/>
                </a:solidFill>
              </a:rPr>
              <a:t> Principii de management: </a:t>
            </a:r>
            <a:r>
              <a:rPr lang="en-US" sz="2400"/>
              <a:t>În această clasă, studenții sunt expuși la diferite concepte de management, inclusiv structura afacerii, etică, motivație, team building și leadership. </a:t>
            </a:r>
          </a:p>
        </p:txBody>
      </p:sp>
      <p:sp>
        <p:nvSpPr>
          <p:cNvPr id="3" name="Footer Placeholder 3">
            <a:extLst>
              <a:ext uri="{FF2B5EF4-FFF2-40B4-BE49-F238E27FC236}">
                <a16:creationId xmlns:a16="http://schemas.microsoft.com/office/drawing/2014/main" id="{AAA095EA-A72B-838B-2323-29F91C23B65A}"/>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EC33150F-4BA7-68ED-3D6C-0B21A023CDA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A954FB-CD8F-4E4C-8AC6-253C1532DF99}" type="slidenum">
              <a:rPr/>
              <a:t>84</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5EBC7128-269C-D7B3-4641-26D3DC3183E5}"/>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2143814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D68AC-014D-5EBD-9F6E-7D7CC755576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F606C9B-0788-FBBC-9B08-96C9C0E8CB8C}"/>
              </a:ext>
            </a:extLst>
          </p:cNvPr>
          <p:cNvSpPr txBox="1">
            <a:spLocks noGrp="1"/>
          </p:cNvSpPr>
          <p:nvPr>
            <p:ph idx="1"/>
          </p:nvPr>
        </p:nvSpPr>
        <p:spPr>
          <a:xfrm>
            <a:off x="677634" y="302081"/>
            <a:ext cx="11144250" cy="5874882"/>
          </a:xfrm>
        </p:spPr>
        <p:txBody>
          <a:bodyPr/>
          <a:lstStyle/>
          <a:p>
            <a:pPr lvl="0"/>
            <a:r>
              <a:rPr lang="en-US" b="1" i="1">
                <a:solidFill>
                  <a:srgbClr val="00B050"/>
                </a:solidFill>
              </a:rPr>
              <a:t>Pasul 2: </a:t>
            </a:r>
            <a:r>
              <a:rPr lang="ro-RO" b="1" i="1">
                <a:solidFill>
                  <a:srgbClr val="00B050"/>
                </a:solidFill>
              </a:rPr>
              <a:t>Acumularea</a:t>
            </a:r>
            <a:r>
              <a:rPr lang="en-US" b="1" i="1">
                <a:solidFill>
                  <a:srgbClr val="00B050"/>
                </a:solidFill>
              </a:rPr>
              <a:t> experienț</a:t>
            </a:r>
            <a:r>
              <a:rPr lang="ro-RO" b="1" i="1">
                <a:solidFill>
                  <a:srgbClr val="00B050"/>
                </a:solidFill>
              </a:rPr>
              <a:t>ei</a:t>
            </a:r>
            <a:r>
              <a:rPr lang="en-US" b="1" i="1">
                <a:solidFill>
                  <a:srgbClr val="00B050"/>
                </a:solidFill>
              </a:rPr>
              <a:t> la locul de muncă</a:t>
            </a:r>
            <a:endParaRPr lang="ro-RO" b="1" i="1">
              <a:solidFill>
                <a:srgbClr val="00B050"/>
              </a:solidFill>
            </a:endParaRPr>
          </a:p>
          <a:p>
            <a:pPr lvl="0"/>
            <a:r>
              <a:rPr lang="en-US"/>
              <a:t>Cei care doresc să știe cum să devină analist de sisteme ar trebui să înțeleagă, de asemenea, importanța construirii unui CV puternic cu experiența profesională asociată. </a:t>
            </a:r>
            <a:endParaRPr lang="ro-RO"/>
          </a:p>
          <a:p>
            <a:pPr lvl="0"/>
            <a:r>
              <a:rPr lang="en-US"/>
              <a:t>Mulți absolvenți ai programelor de informatică sau sisteme informatice dobândesc experiență de lucru ca administratori de baze de date la nivel de intrare sau dezvoltatori de software. </a:t>
            </a:r>
            <a:endParaRPr lang="ro-RO"/>
          </a:p>
          <a:p>
            <a:pPr lvl="0"/>
            <a:r>
              <a:rPr lang="en-US"/>
              <a:t>Pentru a conduce cu succes proiecte IT într-o organizație, analiștii trebuie, de asemenea, să cultive cunoștințe de vârf despre tehnologiile noi și emergente.</a:t>
            </a:r>
            <a:r>
              <a:rPr lang="ro-RO"/>
              <a:t> </a:t>
            </a:r>
          </a:p>
          <a:p>
            <a:pPr lvl="0"/>
            <a:r>
              <a:rPr lang="en-US"/>
              <a:t>Mulți profesioniști mențin, de asemenea, certificări relevante în industria lor. Acestea demonstrează un angajament față de educația continuă în industrie și indică niveluri specifice de competență IT. </a:t>
            </a:r>
            <a:endParaRPr lang="ro-RO"/>
          </a:p>
        </p:txBody>
      </p:sp>
      <p:sp>
        <p:nvSpPr>
          <p:cNvPr id="3" name="Footer Placeholder 3">
            <a:extLst>
              <a:ext uri="{FF2B5EF4-FFF2-40B4-BE49-F238E27FC236}">
                <a16:creationId xmlns:a16="http://schemas.microsoft.com/office/drawing/2014/main" id="{DC982C8B-5B85-B386-ECC6-F00A646851B7}"/>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DB89FD06-7BD1-D1BF-C929-F71DBDD2C82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53F26D-C9C2-46B2-8DC3-20CA59BA69ED}" type="slidenum">
              <a:rPr/>
              <a:t>85</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A3785AC4-C40C-D492-A751-EB51E6D4B463}"/>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24023945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7C84C-D5C2-6DE3-6C1E-5BC223ABA1F0}"/>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5588410-524B-13E3-FD4E-3480F8777AB0}"/>
              </a:ext>
            </a:extLst>
          </p:cNvPr>
          <p:cNvSpPr txBox="1">
            <a:spLocks noGrp="1"/>
          </p:cNvSpPr>
          <p:nvPr>
            <p:ph idx="1"/>
          </p:nvPr>
        </p:nvSpPr>
        <p:spPr>
          <a:xfrm>
            <a:off x="838203" y="457200"/>
            <a:ext cx="10515600" cy="5719764"/>
          </a:xfrm>
        </p:spPr>
        <p:txBody>
          <a:bodyPr/>
          <a:lstStyle/>
          <a:p>
            <a:r>
              <a:rPr lang="en-US" b="1" i="1" dirty="0">
                <a:solidFill>
                  <a:srgbClr val="00B050"/>
                </a:solidFill>
              </a:rPr>
              <a:t>Pasul 3: </a:t>
            </a:r>
            <a:r>
              <a:rPr lang="en-US" b="1" i="1" dirty="0" err="1">
                <a:solidFill>
                  <a:srgbClr val="00B050"/>
                </a:solidFill>
              </a:rPr>
              <a:t>Obțineți</a:t>
            </a:r>
            <a:r>
              <a:rPr lang="en-US" b="1" i="1" dirty="0">
                <a:solidFill>
                  <a:srgbClr val="00B050"/>
                </a:solidFill>
              </a:rPr>
              <a:t> o </a:t>
            </a:r>
            <a:r>
              <a:rPr lang="en-US" b="1" i="1" dirty="0" err="1">
                <a:solidFill>
                  <a:srgbClr val="00B050"/>
                </a:solidFill>
              </a:rPr>
              <a:t>diplomă</a:t>
            </a:r>
            <a:r>
              <a:rPr lang="en-US" b="1" i="1" dirty="0">
                <a:solidFill>
                  <a:srgbClr val="00B050"/>
                </a:solidFill>
              </a:rPr>
              <a:t> de master </a:t>
            </a:r>
            <a:r>
              <a:rPr lang="ro-RO" b="1" i="1" dirty="0">
                <a:solidFill>
                  <a:srgbClr val="00B050"/>
                </a:solidFill>
              </a:rPr>
              <a:t>în domeniul IT</a:t>
            </a:r>
            <a:r>
              <a:rPr lang="en-US" b="1" i="1" dirty="0">
                <a:solidFill>
                  <a:srgbClr val="00B050"/>
                </a:solidFill>
              </a:rPr>
              <a:t> </a:t>
            </a:r>
            <a:endParaRPr lang="ro-RO" b="1" i="1" dirty="0">
              <a:solidFill>
                <a:srgbClr val="00B050"/>
              </a:solidFill>
            </a:endParaRPr>
          </a:p>
          <a:p>
            <a:pPr lvl="0"/>
            <a:r>
              <a:rPr lang="en-US" dirty="0" err="1"/>
              <a:t>În</a:t>
            </a:r>
            <a:r>
              <a:rPr lang="en-US" dirty="0"/>
              <a:t> </a:t>
            </a:r>
            <a:r>
              <a:rPr lang="en-US" dirty="0" err="1"/>
              <a:t>timp</a:t>
            </a:r>
            <a:r>
              <a:rPr lang="en-US" dirty="0"/>
              <a:t> </a:t>
            </a:r>
            <a:r>
              <a:rPr lang="en-US" dirty="0" err="1"/>
              <a:t>ce</a:t>
            </a:r>
            <a:r>
              <a:rPr lang="en-US" dirty="0"/>
              <a:t> un </a:t>
            </a:r>
            <a:r>
              <a:rPr lang="en-US" dirty="0" err="1"/>
              <a:t>profesionist</a:t>
            </a:r>
            <a:r>
              <a:rPr lang="en-US" dirty="0"/>
              <a:t> IT cu o </a:t>
            </a:r>
            <a:r>
              <a:rPr lang="en-US" dirty="0" err="1"/>
              <a:t>diplomă</a:t>
            </a:r>
            <a:r>
              <a:rPr lang="en-US" dirty="0"/>
              <a:t> de </a:t>
            </a:r>
            <a:r>
              <a:rPr lang="en-US" dirty="0" err="1"/>
              <a:t>licență</a:t>
            </a:r>
            <a:r>
              <a:rPr lang="en-US" dirty="0"/>
              <a:t> </a:t>
            </a:r>
            <a:r>
              <a:rPr lang="en-US" dirty="0" err="1"/>
              <a:t>poate</a:t>
            </a:r>
            <a:r>
              <a:rPr lang="en-US" dirty="0"/>
              <a:t> </a:t>
            </a:r>
            <a:r>
              <a:rPr lang="en-US" dirty="0" err="1"/>
              <a:t>deveni</a:t>
            </a:r>
            <a:r>
              <a:rPr lang="en-US" dirty="0"/>
              <a:t> un </a:t>
            </a:r>
            <a:r>
              <a:rPr lang="en-US" dirty="0" err="1"/>
              <a:t>analist</a:t>
            </a:r>
            <a:r>
              <a:rPr lang="en-US" dirty="0"/>
              <a:t> de </a:t>
            </a:r>
            <a:r>
              <a:rPr lang="en-US" dirty="0" err="1"/>
              <a:t>sisteme</a:t>
            </a:r>
            <a:r>
              <a:rPr lang="en-US" dirty="0"/>
              <a:t>, </a:t>
            </a:r>
            <a:r>
              <a:rPr lang="en-US" dirty="0" err="1"/>
              <a:t>candidații</a:t>
            </a:r>
            <a:r>
              <a:rPr lang="en-US" dirty="0"/>
              <a:t> care au o </a:t>
            </a:r>
            <a:r>
              <a:rPr lang="en-US" dirty="0" err="1"/>
              <a:t>diplomă</a:t>
            </a:r>
            <a:r>
              <a:rPr lang="en-US" dirty="0"/>
              <a:t> de master pot </a:t>
            </a:r>
            <a:r>
              <a:rPr lang="en-US" dirty="0" err="1"/>
              <a:t>avea</a:t>
            </a:r>
            <a:r>
              <a:rPr lang="en-US" dirty="0"/>
              <a:t> </a:t>
            </a:r>
            <a:r>
              <a:rPr lang="en-US" dirty="0" err="1"/>
              <a:t>avantaje</a:t>
            </a:r>
            <a:r>
              <a:rPr lang="en-US" dirty="0"/>
              <a:t> </a:t>
            </a:r>
            <a:r>
              <a:rPr lang="en-US" dirty="0" err="1"/>
              <a:t>atunci</a:t>
            </a:r>
            <a:r>
              <a:rPr lang="en-US" dirty="0"/>
              <a:t> </a:t>
            </a:r>
            <a:r>
              <a:rPr lang="en-US" dirty="0" err="1"/>
              <a:t>când</a:t>
            </a:r>
            <a:r>
              <a:rPr lang="en-US" dirty="0"/>
              <a:t> vine </a:t>
            </a:r>
            <a:r>
              <a:rPr lang="en-US" dirty="0" err="1"/>
              <a:t>vorba</a:t>
            </a:r>
            <a:r>
              <a:rPr lang="en-US" dirty="0"/>
              <a:t> de a fi </a:t>
            </a:r>
            <a:r>
              <a:rPr lang="en-US" dirty="0" err="1"/>
              <a:t>angajați</a:t>
            </a:r>
            <a:r>
              <a:rPr lang="en-US" dirty="0"/>
              <a:t> </a:t>
            </a:r>
            <a:r>
              <a:rPr lang="en-US" dirty="0" err="1"/>
              <a:t>sau</a:t>
            </a:r>
            <a:r>
              <a:rPr lang="en-US" dirty="0"/>
              <a:t> </a:t>
            </a:r>
            <a:r>
              <a:rPr lang="en-US" dirty="0" err="1"/>
              <a:t>promovați</a:t>
            </a:r>
            <a:r>
              <a:rPr lang="en-US" dirty="0"/>
              <a:t>. </a:t>
            </a:r>
            <a:endParaRPr lang="ro-RO" dirty="0"/>
          </a:p>
          <a:p>
            <a:pPr lvl="0"/>
            <a:r>
              <a:rPr lang="en-US" dirty="0" err="1"/>
              <a:t>După</a:t>
            </a:r>
            <a:r>
              <a:rPr lang="en-US" dirty="0"/>
              <a:t> </a:t>
            </a:r>
            <a:r>
              <a:rPr lang="en-US" dirty="0" err="1"/>
              <a:t>câțiva</a:t>
            </a:r>
            <a:r>
              <a:rPr lang="en-US" dirty="0"/>
              <a:t> ani de </a:t>
            </a:r>
            <a:r>
              <a:rPr lang="en-US" dirty="0" err="1"/>
              <a:t>experiență</a:t>
            </a:r>
            <a:r>
              <a:rPr lang="en-US" dirty="0"/>
              <a:t> </a:t>
            </a:r>
            <a:r>
              <a:rPr lang="en-US" dirty="0" err="1"/>
              <a:t>într</a:t>
            </a:r>
            <a:r>
              <a:rPr lang="en-US" dirty="0"/>
              <a:t>-o </a:t>
            </a:r>
            <a:r>
              <a:rPr lang="en-US" dirty="0" err="1"/>
              <a:t>poziție</a:t>
            </a:r>
            <a:r>
              <a:rPr lang="en-US" dirty="0"/>
              <a:t> de </a:t>
            </a:r>
            <a:r>
              <a:rPr lang="en-US" dirty="0" err="1"/>
              <a:t>nivel</a:t>
            </a:r>
            <a:r>
              <a:rPr lang="en-US" dirty="0"/>
              <a:t> de </a:t>
            </a:r>
            <a:r>
              <a:rPr lang="en-US" dirty="0" err="1"/>
              <a:t>intrare</a:t>
            </a:r>
            <a:r>
              <a:rPr lang="en-US" dirty="0"/>
              <a:t>, </a:t>
            </a:r>
            <a:r>
              <a:rPr lang="en-US" dirty="0" err="1"/>
              <a:t>profesioniștii</a:t>
            </a:r>
            <a:r>
              <a:rPr lang="en-US" dirty="0"/>
              <a:t> IT pot </a:t>
            </a:r>
            <a:r>
              <a:rPr lang="en-US" dirty="0" err="1"/>
              <a:t>alege</a:t>
            </a:r>
            <a:r>
              <a:rPr lang="en-US" dirty="0"/>
              <a:t> </a:t>
            </a:r>
            <a:r>
              <a:rPr lang="en-US" dirty="0" err="1"/>
              <a:t>să</a:t>
            </a:r>
            <a:r>
              <a:rPr lang="en-US" dirty="0"/>
              <a:t> </a:t>
            </a:r>
            <a:r>
              <a:rPr lang="en-US" dirty="0" err="1"/>
              <a:t>urmeze</a:t>
            </a:r>
            <a:r>
              <a:rPr lang="en-US" dirty="0"/>
              <a:t> un program de master care </a:t>
            </a:r>
            <a:r>
              <a:rPr lang="en-US" dirty="0" err="1"/>
              <a:t>este</a:t>
            </a:r>
            <a:r>
              <a:rPr lang="en-US" dirty="0"/>
              <a:t> </a:t>
            </a:r>
            <a:r>
              <a:rPr lang="en-US" dirty="0" err="1"/>
              <a:t>aliniat</a:t>
            </a:r>
            <a:r>
              <a:rPr lang="en-US" dirty="0"/>
              <a:t> cu </a:t>
            </a:r>
            <a:r>
              <a:rPr lang="en-US" dirty="0" err="1"/>
              <a:t>obiectivele</a:t>
            </a:r>
            <a:r>
              <a:rPr lang="en-US" dirty="0"/>
              <a:t> lor de </a:t>
            </a:r>
            <a:r>
              <a:rPr lang="en-US" dirty="0" err="1"/>
              <a:t>carieră</a:t>
            </a:r>
            <a:r>
              <a:rPr lang="en-US" dirty="0"/>
              <a:t>. </a:t>
            </a:r>
            <a:endParaRPr lang="ro-RO" dirty="0"/>
          </a:p>
          <a:p>
            <a:pPr lvl="0"/>
            <a:r>
              <a:rPr lang="en-US" dirty="0"/>
              <a:t>O </a:t>
            </a:r>
            <a:r>
              <a:rPr lang="en-US" dirty="0" err="1"/>
              <a:t>listă</a:t>
            </a:r>
            <a:r>
              <a:rPr lang="en-US" dirty="0"/>
              <a:t> </a:t>
            </a:r>
            <a:r>
              <a:rPr lang="en-US" dirty="0" err="1"/>
              <a:t>exemplu</a:t>
            </a:r>
            <a:r>
              <a:rPr lang="en-US" dirty="0"/>
              <a:t> de </a:t>
            </a:r>
            <a:r>
              <a:rPr lang="en-US" dirty="0" err="1"/>
              <a:t>astfel</a:t>
            </a:r>
            <a:r>
              <a:rPr lang="en-US" dirty="0"/>
              <a:t> de </a:t>
            </a:r>
            <a:r>
              <a:rPr lang="en-US" dirty="0" err="1"/>
              <a:t>programe</a:t>
            </a:r>
            <a:r>
              <a:rPr lang="en-US" dirty="0"/>
              <a:t> </a:t>
            </a:r>
            <a:r>
              <a:rPr lang="en-US" dirty="0" err="1"/>
              <a:t>poate</a:t>
            </a:r>
            <a:r>
              <a:rPr lang="en-US" dirty="0"/>
              <a:t> include:     </a:t>
            </a:r>
            <a:endParaRPr lang="ro-RO" dirty="0"/>
          </a:p>
          <a:p>
            <a:pPr lvl="0"/>
            <a:r>
              <a:rPr lang="en-US" dirty="0">
                <a:hlinkClick r:id="rId2">
                  <a:extLst>
                    <a:ext uri="{A12FA001-AC4F-418D-AE19-62706E023703}">
                      <ahyp:hlinkClr xmlns:ahyp="http://schemas.microsoft.com/office/drawing/2018/hyperlinkcolor" val="tx"/>
                    </a:ext>
                  </a:extLst>
                </a:hlinkClick>
              </a:rPr>
              <a:t>Master of Business Administration (MBA) in Information Technology</a:t>
            </a:r>
            <a:endParaRPr lang="ro-RO" dirty="0"/>
          </a:p>
          <a:p>
            <a:pPr lvl="0"/>
            <a:r>
              <a:rPr lang="en-US" dirty="0">
                <a:hlinkClick r:id="rId3">
                  <a:extLst>
                    <a:ext uri="{A12FA001-AC4F-418D-AE19-62706E023703}">
                      <ahyp:hlinkClr xmlns:ahyp="http://schemas.microsoft.com/office/drawing/2018/hyperlinkcolor" val="tx"/>
                    </a:ext>
                  </a:extLst>
                </a:hlinkClick>
              </a:rPr>
              <a:t>Master of Science (MS) in Cybersecurity</a:t>
            </a:r>
            <a:endParaRPr lang="ro-RO" dirty="0"/>
          </a:p>
          <a:p>
            <a:pPr lvl="0"/>
            <a:r>
              <a:rPr lang="en-US" dirty="0">
                <a:hlinkClick r:id="rId4">
                  <a:extLst>
                    <a:ext uri="{A12FA001-AC4F-418D-AE19-62706E023703}">
                      <ahyp:hlinkClr xmlns:ahyp="http://schemas.microsoft.com/office/drawing/2018/hyperlinkcolor" val="tx"/>
                    </a:ext>
                  </a:extLst>
                </a:hlinkClick>
              </a:rPr>
              <a:t>Master of Science (MS) in Software Development</a:t>
            </a:r>
            <a:endParaRPr lang="en-US" dirty="0"/>
          </a:p>
        </p:txBody>
      </p:sp>
      <p:sp>
        <p:nvSpPr>
          <p:cNvPr id="3" name="Footer Placeholder 3">
            <a:extLst>
              <a:ext uri="{FF2B5EF4-FFF2-40B4-BE49-F238E27FC236}">
                <a16:creationId xmlns:a16="http://schemas.microsoft.com/office/drawing/2014/main" id="{D6222FDD-CE27-56ED-CDDB-BCB827371092}"/>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83B9C5E6-88D0-D1B8-D882-F66BB50F6E6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23DA00-73E3-4FC9-B5EB-AC0919441665}" type="slidenum">
              <a:rPr/>
              <a:t>86</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F2D2C12D-F574-9995-0EEE-9734CEA2DE9A}"/>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36131996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108363-D689-34D6-EEA6-5F10D912CE0B}"/>
              </a:ext>
            </a:extLst>
          </p:cNvPr>
          <p:cNvSpPr>
            <a:spLocks noGrp="1"/>
          </p:cNvSpPr>
          <p:nvPr>
            <p:ph idx="1"/>
          </p:nvPr>
        </p:nvSpPr>
        <p:spPr>
          <a:xfrm>
            <a:off x="2979420" y="2365556"/>
            <a:ext cx="6233160" cy="1318169"/>
          </a:xfrm>
        </p:spPr>
        <p:txBody>
          <a:bodyPr>
            <a:noAutofit/>
          </a:bodyPr>
          <a:lstStyle/>
          <a:p>
            <a:pPr marL="0" indent="0" algn="ctr">
              <a:buNone/>
            </a:pPr>
            <a:r>
              <a:rPr lang="pt-BR" sz="3600" b="1" i="1" dirty="0">
                <a:solidFill>
                  <a:srgbClr val="00B050"/>
                </a:solidFill>
              </a:rPr>
              <a:t>Metode de modelare </a:t>
            </a:r>
            <a:endParaRPr lang="ro-RO" sz="3600" b="1" i="1" dirty="0">
              <a:solidFill>
                <a:srgbClr val="00B050"/>
              </a:solidFill>
            </a:endParaRPr>
          </a:p>
          <a:p>
            <a:pPr marL="0" indent="0" algn="ctr">
              <a:buNone/>
            </a:pPr>
            <a:r>
              <a:rPr lang="pt-BR" sz="3600" b="1" i="1" dirty="0">
                <a:solidFill>
                  <a:srgbClr val="00B050"/>
                </a:solidFill>
              </a:rPr>
              <a:t>Sis</a:t>
            </a:r>
            <a:r>
              <a:rPr lang="ro-RO" sz="3600" b="1" i="1" dirty="0">
                <a:solidFill>
                  <a:srgbClr val="00B050"/>
                </a:solidFill>
              </a:rPr>
              <a:t>teme </a:t>
            </a:r>
            <a:r>
              <a:rPr lang="pt-BR" sz="3600" b="1" i="1" dirty="0">
                <a:solidFill>
                  <a:srgbClr val="00B050"/>
                </a:solidFill>
              </a:rPr>
              <a:t> Inf</a:t>
            </a:r>
            <a:r>
              <a:rPr lang="ro-RO" sz="3600" b="1" i="1" dirty="0">
                <a:solidFill>
                  <a:srgbClr val="00B050"/>
                </a:solidFill>
              </a:rPr>
              <a:t>ormaționale,</a:t>
            </a:r>
          </a:p>
        </p:txBody>
      </p:sp>
      <p:sp>
        <p:nvSpPr>
          <p:cNvPr id="4" name="Footer Placeholder 3">
            <a:extLst>
              <a:ext uri="{FF2B5EF4-FFF2-40B4-BE49-F238E27FC236}">
                <a16:creationId xmlns:a16="http://schemas.microsoft.com/office/drawing/2014/main" id="{EF1DE4DF-68FE-2DA8-1AC8-C79F24C1AEA4}"/>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9351676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220032AC-6B66-3035-EE7E-8F38BFC3E23E}"/>
              </a:ext>
            </a:extLst>
          </p:cNvPr>
          <p:cNvSpPr txBox="1">
            <a:spLocks noGrp="1"/>
          </p:cNvSpPr>
          <p:nvPr>
            <p:ph idx="1"/>
          </p:nvPr>
        </p:nvSpPr>
        <p:spPr>
          <a:xfrm>
            <a:off x="838203" y="415640"/>
            <a:ext cx="10868887" cy="5761323"/>
          </a:xfrm>
        </p:spPr>
        <p:txBody>
          <a:bodyPr/>
          <a:lstStyle/>
          <a:p>
            <a:pPr lvl="0"/>
            <a:r>
              <a:rPr lang="en-US" sz="4000" b="1" i="1">
                <a:solidFill>
                  <a:srgbClr val="0070C0"/>
                </a:solidFill>
              </a:rPr>
              <a:t>Orice model este întotdeauna mai simplu decât obiect</a:t>
            </a:r>
            <a:r>
              <a:rPr lang="ro-RO" sz="4000" b="1" i="1">
                <a:solidFill>
                  <a:srgbClr val="0070C0"/>
                </a:solidFill>
              </a:rPr>
              <a:t>ul</a:t>
            </a:r>
            <a:r>
              <a:rPr lang="en-US" sz="4000" b="1" i="1">
                <a:solidFill>
                  <a:srgbClr val="0070C0"/>
                </a:solidFill>
              </a:rPr>
              <a:t> real</a:t>
            </a:r>
            <a:r>
              <a:rPr lang="en-US" sz="4000"/>
              <a:t> și </a:t>
            </a:r>
            <a:r>
              <a:rPr lang="en-US" sz="4000" b="1" i="1">
                <a:solidFill>
                  <a:srgbClr val="00B050"/>
                </a:solidFill>
              </a:rPr>
              <a:t>afișează doar o parte din cele mai semnificative caracteristici, elemente și relații</a:t>
            </a:r>
            <a:r>
              <a:rPr lang="ro-RO" sz="4000" b="1" i="1">
                <a:solidFill>
                  <a:srgbClr val="00B050"/>
                </a:solidFill>
              </a:rPr>
              <a:t> </a:t>
            </a:r>
            <a:r>
              <a:rPr lang="en-US" sz="4000" b="1" i="1">
                <a:solidFill>
                  <a:srgbClr val="00B050"/>
                </a:solidFill>
              </a:rPr>
              <a:t>de bază</a:t>
            </a:r>
            <a:r>
              <a:rPr lang="ro-RO" sz="4000" b="1" i="1">
                <a:solidFill>
                  <a:srgbClr val="00B050"/>
                </a:solidFill>
              </a:rPr>
              <a:t> </a:t>
            </a:r>
            <a:r>
              <a:rPr lang="ro-RO" sz="4000"/>
              <a:t>– </a:t>
            </a:r>
            <a:r>
              <a:rPr lang="ro-RO" sz="4000" b="1" i="1">
                <a:solidFill>
                  <a:srgbClr val="843C0C"/>
                </a:solidFill>
              </a:rPr>
              <a:t>deci nu este perfect</a:t>
            </a:r>
            <a:r>
              <a:rPr lang="en-US" sz="4000"/>
              <a:t>. </a:t>
            </a:r>
            <a:endParaRPr lang="ru-RU" sz="4000"/>
          </a:p>
          <a:p>
            <a:pPr lvl="0"/>
            <a:r>
              <a:rPr lang="en-US" sz="4000" i="1"/>
              <a:t>Din acest motiv, </a:t>
            </a:r>
            <a:r>
              <a:rPr lang="en-US" sz="4000" b="1" i="1">
                <a:solidFill>
                  <a:srgbClr val="0070C0"/>
                </a:solidFill>
              </a:rPr>
              <a:t>pentru un obiect de studiu </a:t>
            </a:r>
            <a:r>
              <a:rPr lang="ro-RO" sz="4000" b="1" i="1">
                <a:solidFill>
                  <a:srgbClr val="0070C0"/>
                </a:solidFill>
              </a:rPr>
              <a:t>trebuie să avem </a:t>
            </a:r>
            <a:r>
              <a:rPr lang="ro-RO" sz="4000" b="1" i="1">
                <a:solidFill>
                  <a:srgbClr val="7030A0"/>
                </a:solidFill>
              </a:rPr>
              <a:t>mai</a:t>
            </a:r>
            <a:r>
              <a:rPr lang="en-US" sz="4000" b="1" i="1">
                <a:solidFill>
                  <a:srgbClr val="7030A0"/>
                </a:solidFill>
              </a:rPr>
              <a:t> multe modele </a:t>
            </a:r>
            <a:r>
              <a:rPr lang="ro-RO" sz="4000" b="1" i="1">
                <a:solidFill>
                  <a:srgbClr val="7030A0"/>
                </a:solidFill>
              </a:rPr>
              <a:t> din </a:t>
            </a:r>
            <a:r>
              <a:rPr lang="en-US" sz="4000" b="1" i="1">
                <a:solidFill>
                  <a:srgbClr val="7030A0"/>
                </a:solidFill>
              </a:rPr>
              <a:t>diferite</a:t>
            </a:r>
            <a:r>
              <a:rPr lang="ro-RO" sz="4000" b="1" i="1">
                <a:solidFill>
                  <a:srgbClr val="7030A0"/>
                </a:solidFill>
              </a:rPr>
              <a:t> viziuni</a:t>
            </a:r>
            <a:r>
              <a:rPr lang="en-US" sz="4000" i="1">
                <a:solidFill>
                  <a:srgbClr val="7030A0"/>
                </a:solidFill>
              </a:rPr>
              <a:t>. </a:t>
            </a:r>
            <a:endParaRPr lang="ro-RO" sz="4000" i="1">
              <a:solidFill>
                <a:srgbClr val="7030A0"/>
              </a:solidFill>
            </a:endParaRPr>
          </a:p>
          <a:p>
            <a:pPr lvl="0"/>
            <a:r>
              <a:rPr lang="en-US" sz="4000" b="1" i="1">
                <a:solidFill>
                  <a:srgbClr val="C00000"/>
                </a:solidFill>
              </a:rPr>
              <a:t>Tipul modelului depinde de obiectivul ales de modela</a:t>
            </a:r>
            <a:r>
              <a:rPr lang="ro-RO" sz="4000" b="1" i="1">
                <a:solidFill>
                  <a:srgbClr val="C00000"/>
                </a:solidFill>
              </a:rPr>
              <a:t>tor</a:t>
            </a:r>
            <a:r>
              <a:rPr lang="en-US" b="1" i="1">
                <a:solidFill>
                  <a:srgbClr val="C00000"/>
                </a:solidFill>
              </a:rPr>
              <a:t>.</a:t>
            </a:r>
            <a:endParaRPr lang="ru-RU" sz="2400" b="1" i="1">
              <a:solidFill>
                <a:srgbClr val="C00000"/>
              </a:solidFill>
            </a:endParaRPr>
          </a:p>
          <a:p>
            <a:pPr lvl="0"/>
            <a:endParaRPr lang="ru-RU"/>
          </a:p>
        </p:txBody>
      </p:sp>
      <p:sp>
        <p:nvSpPr>
          <p:cNvPr id="3" name="Footer Placeholder 3">
            <a:extLst>
              <a:ext uri="{FF2B5EF4-FFF2-40B4-BE49-F238E27FC236}">
                <a16:creationId xmlns:a16="http://schemas.microsoft.com/office/drawing/2014/main" id="{FE38590B-444E-7FCD-BD1B-BF9DA75946FB}"/>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6">
            <a:extLst>
              <a:ext uri="{FF2B5EF4-FFF2-40B4-BE49-F238E27FC236}">
                <a16:creationId xmlns:a16="http://schemas.microsoft.com/office/drawing/2014/main" id="{D992D6C5-F888-619D-51F7-7CBE39BA225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C88950-AED3-43CF-BF3A-A60C960B5152}" type="slidenum">
              <a:rPr/>
              <a:t>88</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CA8D79AF-B970-1C76-A676-DE15FD0EA4CC}"/>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8C357273-39CB-C5F8-1CF6-B669DEC1B7EF}"/>
              </a:ext>
            </a:extLst>
          </p:cNvPr>
          <p:cNvSpPr txBox="1">
            <a:spLocks noGrp="1"/>
          </p:cNvSpPr>
          <p:nvPr>
            <p:ph idx="1"/>
          </p:nvPr>
        </p:nvSpPr>
        <p:spPr>
          <a:xfrm>
            <a:off x="290943" y="332512"/>
            <a:ext cx="11471559" cy="5844451"/>
          </a:xfrm>
        </p:spPr>
        <p:txBody>
          <a:bodyPr/>
          <a:lstStyle/>
          <a:p>
            <a:pPr marL="0" lvl="0" indent="0">
              <a:buNone/>
            </a:pPr>
            <a:r>
              <a:rPr lang="ro-RO" sz="4000" b="1" i="1">
                <a:solidFill>
                  <a:srgbClr val="385723"/>
                </a:solidFill>
              </a:rPr>
              <a:t>Modelul este - </a:t>
            </a:r>
            <a:r>
              <a:rPr lang="en-US" sz="4000" b="1" i="1">
                <a:solidFill>
                  <a:srgbClr val="385723"/>
                </a:solidFill>
              </a:rPr>
              <a:t>o copie redusă </a:t>
            </a:r>
            <a:r>
              <a:rPr lang="en-US" sz="4000" b="1" i="1">
                <a:solidFill>
                  <a:srgbClr val="E7E6E6"/>
                </a:solidFill>
              </a:rPr>
              <a:t>a</a:t>
            </a:r>
            <a:r>
              <a:rPr lang="en-US" sz="4000" b="1" i="1">
                <a:solidFill>
                  <a:srgbClr val="C00000"/>
                </a:solidFill>
              </a:rPr>
              <a:t> unui obiect</a:t>
            </a:r>
            <a:r>
              <a:rPr lang="ro-RO" sz="4000" b="1" i="1">
                <a:solidFill>
                  <a:srgbClr val="C00000"/>
                </a:solidFill>
              </a:rPr>
              <a:t> natural </a:t>
            </a:r>
            <a:r>
              <a:rPr lang="en-US" sz="4000" b="1" i="1">
                <a:solidFill>
                  <a:srgbClr val="C00000"/>
                </a:solidFill>
              </a:rPr>
              <a:t> </a:t>
            </a:r>
            <a:r>
              <a:rPr lang="ro-RO" sz="4000"/>
              <a:t>și</a:t>
            </a:r>
            <a:r>
              <a:rPr lang="ro-RO" sz="4000" b="1" i="1">
                <a:solidFill>
                  <a:srgbClr val="C00000"/>
                </a:solidFill>
              </a:rPr>
              <a:t> </a:t>
            </a:r>
            <a:r>
              <a:rPr lang="en-US" sz="4000">
                <a:solidFill>
                  <a:srgbClr val="0070C0"/>
                </a:solidFill>
              </a:rPr>
              <a:t>poate servi drept </a:t>
            </a:r>
            <a:r>
              <a:rPr lang="ro-RO" sz="4000">
                <a:solidFill>
                  <a:srgbClr val="0070C0"/>
                </a:solidFill>
              </a:rPr>
              <a:t>un model de referință- </a:t>
            </a:r>
            <a:r>
              <a:rPr lang="ro-RO" sz="4000"/>
              <a:t>modelul este</a:t>
            </a:r>
            <a:r>
              <a:rPr lang="en-US" sz="4000"/>
              <a:t> creat pentru studii mai </a:t>
            </a:r>
            <a:r>
              <a:rPr lang="ro-RO" sz="4000"/>
              <a:t>aprofunda</a:t>
            </a:r>
            <a:r>
              <a:rPr lang="en-US" sz="4000"/>
              <a:t>te și analize mai detaliate</a:t>
            </a:r>
            <a:r>
              <a:rPr lang="ro-RO" sz="4000"/>
              <a:t> a obiectului</a:t>
            </a:r>
            <a:r>
              <a:rPr lang="en-US" sz="4000"/>
              <a:t>, deoarece modelul reflectă structura și interrela</a:t>
            </a:r>
            <a:r>
              <a:rPr lang="ro-RO" sz="4000"/>
              <a:t>ț</a:t>
            </a:r>
            <a:r>
              <a:rPr lang="en-US" sz="4000"/>
              <a:t>iile</a:t>
            </a:r>
            <a:r>
              <a:rPr lang="ro-RO" sz="4000"/>
              <a:t> uniui obiect</a:t>
            </a:r>
            <a:r>
              <a:rPr lang="en-US" sz="4000"/>
              <a:t>.</a:t>
            </a:r>
            <a:endParaRPr lang="ru-RU" sz="4000"/>
          </a:p>
          <a:p>
            <a:pPr marL="0" lvl="0" indent="0">
              <a:buNone/>
            </a:pPr>
            <a:r>
              <a:rPr lang="en-US" sz="4000"/>
              <a:t>- </a:t>
            </a:r>
            <a:r>
              <a:rPr lang="en-US" sz="4000" b="1" i="1">
                <a:solidFill>
                  <a:srgbClr val="00B050"/>
                </a:solidFill>
              </a:rPr>
              <a:t>modelul permite o analiză detaliată</a:t>
            </a:r>
            <a:r>
              <a:rPr lang="ro-RO" sz="4000" b="1" i="1">
                <a:solidFill>
                  <a:srgbClr val="00B050"/>
                </a:solidFill>
              </a:rPr>
              <a:t> pe niveluri și componente</a:t>
            </a:r>
            <a:r>
              <a:rPr lang="en-US" sz="4000" b="1" i="1">
                <a:solidFill>
                  <a:srgbClr val="00B050"/>
                </a:solidFill>
              </a:rPr>
              <a:t> a unui sistem </a:t>
            </a:r>
            <a:r>
              <a:rPr lang="en-US" sz="4000"/>
              <a:t>sau a unui obiect complex.</a:t>
            </a:r>
            <a:endParaRPr lang="ru-RU" sz="4000"/>
          </a:p>
          <a:p>
            <a:pPr lvl="0"/>
            <a:endParaRPr lang="ru-RU"/>
          </a:p>
        </p:txBody>
      </p:sp>
      <p:sp>
        <p:nvSpPr>
          <p:cNvPr id="3" name="Footer Placeholder 3">
            <a:extLst>
              <a:ext uri="{FF2B5EF4-FFF2-40B4-BE49-F238E27FC236}">
                <a16:creationId xmlns:a16="http://schemas.microsoft.com/office/drawing/2014/main" id="{CA71CCC6-9BA1-8BFB-271C-345C2D400B6F}"/>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D7D9C510-A87F-B5C1-EE93-0967504A488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5C9437-677B-4570-B7A7-AFE1AC2B7368}" type="slidenum">
              <a:rPr/>
              <a:t>89</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FFC38458-D5AF-B5AC-DDE0-8006BD32AC78}"/>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CAB034-121D-38F3-F41E-5E8A1E5A333E}"/>
              </a:ext>
            </a:extLst>
          </p:cNvPr>
          <p:cNvSpPr>
            <a:spLocks noGrp="1"/>
          </p:cNvSpPr>
          <p:nvPr>
            <p:ph idx="1"/>
          </p:nvPr>
        </p:nvSpPr>
        <p:spPr>
          <a:xfrm>
            <a:off x="838200" y="664234"/>
            <a:ext cx="10515600" cy="5512729"/>
          </a:xfrm>
        </p:spPr>
        <p:txBody>
          <a:bodyPr>
            <a:normAutofit lnSpcReduction="10000"/>
          </a:bodyPr>
          <a:lstStyle/>
          <a:p>
            <a:r>
              <a:rPr lang="en-US" b="1" i="1" dirty="0" err="1">
                <a:solidFill>
                  <a:srgbClr val="0070C0"/>
                </a:solidFill>
              </a:rPr>
              <a:t>Procese</a:t>
            </a:r>
            <a:r>
              <a:rPr lang="en-US" b="1" i="1" dirty="0">
                <a:solidFill>
                  <a:srgbClr val="0070C0"/>
                </a:solidFill>
              </a:rPr>
              <a:t> de management</a:t>
            </a:r>
            <a:r>
              <a:rPr lang="en-US" dirty="0"/>
              <a:t>. </a:t>
            </a:r>
            <a:endParaRPr lang="ro-RO" dirty="0"/>
          </a:p>
          <a:p>
            <a:r>
              <a:rPr lang="en-US" dirty="0" err="1"/>
              <a:t>Aceste</a:t>
            </a:r>
            <a:r>
              <a:rPr lang="en-US" dirty="0"/>
              <a:t> </a:t>
            </a:r>
            <a:r>
              <a:rPr lang="en-US" dirty="0" err="1"/>
              <a:t>procese</a:t>
            </a:r>
            <a:r>
              <a:rPr lang="en-US" dirty="0"/>
              <a:t> </a:t>
            </a:r>
            <a:r>
              <a:rPr lang="en-US" dirty="0" err="1"/>
              <a:t>măsoară</a:t>
            </a:r>
            <a:r>
              <a:rPr lang="en-US" dirty="0"/>
              <a:t>, </a:t>
            </a:r>
            <a:r>
              <a:rPr lang="en-US" dirty="0" err="1"/>
              <a:t>monitorizează</a:t>
            </a:r>
            <a:r>
              <a:rPr lang="en-US" dirty="0"/>
              <a:t> </a:t>
            </a:r>
            <a:r>
              <a:rPr lang="en-US" dirty="0" err="1"/>
              <a:t>și</a:t>
            </a:r>
            <a:r>
              <a:rPr lang="en-US" dirty="0"/>
              <a:t> </a:t>
            </a:r>
            <a:r>
              <a:rPr lang="en-US" dirty="0" err="1"/>
              <a:t>controlează</a:t>
            </a:r>
            <a:r>
              <a:rPr lang="en-US" dirty="0"/>
              <a:t> </a:t>
            </a:r>
            <a:r>
              <a:rPr lang="en-US" dirty="0" err="1"/>
              <a:t>activitățile</a:t>
            </a:r>
            <a:r>
              <a:rPr lang="en-US" dirty="0"/>
              <a:t> legate de </a:t>
            </a:r>
            <a:r>
              <a:rPr lang="en-US" dirty="0" err="1"/>
              <a:t>procedurile</a:t>
            </a:r>
            <a:r>
              <a:rPr lang="en-US" dirty="0"/>
              <a:t> </a:t>
            </a:r>
            <a:r>
              <a:rPr lang="en-US" dirty="0" err="1"/>
              <a:t>și</a:t>
            </a:r>
            <a:r>
              <a:rPr lang="en-US" dirty="0"/>
              <a:t> </a:t>
            </a:r>
            <a:r>
              <a:rPr lang="en-US" dirty="0" err="1"/>
              <a:t>sistemele</a:t>
            </a:r>
            <a:r>
              <a:rPr lang="en-US" dirty="0"/>
              <a:t> de </a:t>
            </a:r>
            <a:r>
              <a:rPr lang="en-US" dirty="0" err="1"/>
              <a:t>afaceri</a:t>
            </a:r>
            <a:r>
              <a:rPr lang="en-US" dirty="0"/>
              <a:t>. La </a:t>
            </a:r>
            <a:r>
              <a:rPr lang="en-US" dirty="0" err="1"/>
              <a:t>fel</a:t>
            </a:r>
            <a:r>
              <a:rPr lang="en-US" dirty="0"/>
              <a:t> ca </a:t>
            </a:r>
            <a:r>
              <a:rPr lang="en-US" dirty="0" err="1"/>
              <a:t>procesele</a:t>
            </a:r>
            <a:r>
              <a:rPr lang="en-US" dirty="0"/>
              <a:t> de </a:t>
            </a:r>
            <a:r>
              <a:rPr lang="en-US" dirty="0" err="1"/>
              <a:t>sprijin</a:t>
            </a:r>
            <a:r>
              <a:rPr lang="en-US" dirty="0"/>
              <a:t>, </a:t>
            </a:r>
            <a:r>
              <a:rPr lang="en-US" b="1" i="1" dirty="0" err="1">
                <a:solidFill>
                  <a:srgbClr val="7030A0"/>
                </a:solidFill>
              </a:rPr>
              <a:t>procesele</a:t>
            </a:r>
            <a:r>
              <a:rPr lang="en-US" b="1" i="1" dirty="0">
                <a:solidFill>
                  <a:srgbClr val="7030A0"/>
                </a:solidFill>
              </a:rPr>
              <a:t> de management nu </a:t>
            </a:r>
            <a:r>
              <a:rPr lang="en-US" b="1" i="1" dirty="0" err="1">
                <a:solidFill>
                  <a:srgbClr val="7030A0"/>
                </a:solidFill>
              </a:rPr>
              <a:t>oferă</a:t>
            </a:r>
            <a:r>
              <a:rPr lang="en-US" b="1" i="1" dirty="0">
                <a:solidFill>
                  <a:srgbClr val="7030A0"/>
                </a:solidFill>
              </a:rPr>
              <a:t> </a:t>
            </a:r>
            <a:r>
              <a:rPr lang="en-US" b="1" i="1" dirty="0" err="1">
                <a:solidFill>
                  <a:srgbClr val="7030A0"/>
                </a:solidFill>
              </a:rPr>
              <a:t>valoare</a:t>
            </a:r>
            <a:r>
              <a:rPr lang="en-US" b="1" i="1" dirty="0">
                <a:solidFill>
                  <a:srgbClr val="7030A0"/>
                </a:solidFill>
              </a:rPr>
              <a:t> direct </a:t>
            </a:r>
            <a:r>
              <a:rPr lang="en-US" b="1" i="1" dirty="0" err="1">
                <a:solidFill>
                  <a:srgbClr val="7030A0"/>
                </a:solidFill>
              </a:rPr>
              <a:t>clienților</a:t>
            </a:r>
            <a:r>
              <a:rPr lang="en-US" b="1" i="1" dirty="0">
                <a:solidFill>
                  <a:srgbClr val="7030A0"/>
                </a:solidFill>
              </a:rPr>
              <a:t>. </a:t>
            </a:r>
            <a:endParaRPr lang="ro-RO" b="1" i="1" dirty="0">
              <a:solidFill>
                <a:srgbClr val="7030A0"/>
              </a:solidFill>
            </a:endParaRPr>
          </a:p>
          <a:p>
            <a:r>
              <a:rPr lang="ro-RO" b="1" dirty="0">
                <a:solidFill>
                  <a:srgbClr val="7030A0"/>
                </a:solidFill>
              </a:rPr>
              <a:t>E</a:t>
            </a:r>
            <a:r>
              <a:rPr lang="en-US" b="1" dirty="0" err="1">
                <a:solidFill>
                  <a:srgbClr val="7030A0"/>
                </a:solidFill>
              </a:rPr>
              <a:t>xemple</a:t>
            </a:r>
            <a:r>
              <a:rPr lang="ro-RO" b="1" dirty="0">
                <a:solidFill>
                  <a:srgbClr val="7030A0"/>
                </a:solidFill>
              </a:rPr>
              <a:t>:</a:t>
            </a:r>
            <a:r>
              <a:rPr lang="en-US" b="1" dirty="0">
                <a:solidFill>
                  <a:srgbClr val="7030A0"/>
                </a:solidFill>
              </a:rPr>
              <a:t> </a:t>
            </a:r>
            <a:r>
              <a:rPr lang="en-US" dirty="0" err="1"/>
              <a:t>comunicatii</a:t>
            </a:r>
            <a:r>
              <a:rPr lang="en-US" dirty="0"/>
              <a:t> interne</a:t>
            </a:r>
            <a:r>
              <a:rPr lang="ro-RO" dirty="0"/>
              <a:t>,</a:t>
            </a:r>
            <a:r>
              <a:rPr lang="en-US" dirty="0"/>
              <a:t> </a:t>
            </a:r>
            <a:r>
              <a:rPr lang="en-US" dirty="0" err="1"/>
              <a:t>guvernare</a:t>
            </a:r>
            <a:r>
              <a:rPr lang="ro-RO" dirty="0"/>
              <a:t>,</a:t>
            </a:r>
            <a:r>
              <a:rPr lang="en-US" dirty="0"/>
              <a:t> </a:t>
            </a:r>
            <a:r>
              <a:rPr lang="en-US" dirty="0" err="1"/>
              <a:t>planificare</a:t>
            </a:r>
            <a:r>
              <a:rPr lang="en-US" dirty="0"/>
              <a:t> </a:t>
            </a:r>
            <a:r>
              <a:rPr lang="en-US" dirty="0" err="1"/>
              <a:t>strategică</a:t>
            </a:r>
            <a:r>
              <a:rPr lang="ro-RO" dirty="0"/>
              <a:t>,</a:t>
            </a:r>
            <a:r>
              <a:rPr lang="en-US" dirty="0"/>
              <a:t> </a:t>
            </a:r>
            <a:r>
              <a:rPr lang="en-US" dirty="0" err="1"/>
              <a:t>bugetare</a:t>
            </a:r>
            <a:r>
              <a:rPr lang="ro-RO" dirty="0"/>
              <a:t>,</a:t>
            </a:r>
            <a:r>
              <a:rPr lang="en-US" dirty="0"/>
              <a:t> </a:t>
            </a:r>
            <a:r>
              <a:rPr lang="en-US" dirty="0" err="1"/>
              <a:t>managementul</a:t>
            </a:r>
            <a:r>
              <a:rPr lang="en-US" dirty="0"/>
              <a:t> </a:t>
            </a:r>
            <a:r>
              <a:rPr lang="en-US" dirty="0" err="1"/>
              <a:t>infrastructurii</a:t>
            </a:r>
            <a:r>
              <a:rPr lang="en-US" dirty="0"/>
              <a:t> </a:t>
            </a:r>
            <a:r>
              <a:rPr lang="en-US" dirty="0" err="1"/>
              <a:t>sau</a:t>
            </a:r>
            <a:r>
              <a:rPr lang="en-US" dirty="0"/>
              <a:t> al </a:t>
            </a:r>
            <a:r>
              <a:rPr lang="en-US" dirty="0" err="1"/>
              <a:t>capacității</a:t>
            </a:r>
            <a:r>
              <a:rPr lang="ro-RO" dirty="0"/>
              <a:t> de producere.</a:t>
            </a:r>
          </a:p>
          <a:p>
            <a:r>
              <a:rPr lang="en-US" dirty="0" err="1"/>
              <a:t>Unele</a:t>
            </a:r>
            <a:r>
              <a:rPr lang="en-US" dirty="0"/>
              <a:t> </a:t>
            </a:r>
            <a:r>
              <a:rPr lang="en-US" dirty="0" err="1"/>
              <a:t>organizații</a:t>
            </a:r>
            <a:r>
              <a:rPr lang="en-US" dirty="0"/>
              <a:t> </a:t>
            </a:r>
            <a:r>
              <a:rPr lang="en-US" dirty="0" err="1"/>
              <a:t>și</a:t>
            </a:r>
            <a:r>
              <a:rPr lang="en-US" dirty="0"/>
              <a:t> </a:t>
            </a:r>
            <a:r>
              <a:rPr lang="en-US" dirty="0" err="1"/>
              <a:t>directori</a:t>
            </a:r>
            <a:r>
              <a:rPr lang="en-US" dirty="0"/>
              <a:t> </a:t>
            </a:r>
            <a:r>
              <a:rPr lang="en-US" dirty="0" err="1"/>
              <a:t>preferă</a:t>
            </a:r>
            <a:r>
              <a:rPr lang="en-US" dirty="0"/>
              <a:t> </a:t>
            </a:r>
            <a:r>
              <a:rPr lang="en-US" dirty="0" err="1"/>
              <a:t>să</a:t>
            </a:r>
            <a:r>
              <a:rPr lang="en-US" dirty="0"/>
              <a:t> </a:t>
            </a:r>
            <a:r>
              <a:rPr lang="en-US" dirty="0" err="1"/>
              <a:t>clasifice</a:t>
            </a:r>
            <a:r>
              <a:rPr lang="en-US" dirty="0"/>
              <a:t> </a:t>
            </a:r>
            <a:r>
              <a:rPr lang="en-US" dirty="0" err="1"/>
              <a:t>procesele</a:t>
            </a:r>
            <a:r>
              <a:rPr lang="en-US" dirty="0"/>
              <a:t> de </a:t>
            </a:r>
            <a:r>
              <a:rPr lang="en-US" dirty="0" err="1"/>
              <a:t>afaceri</a:t>
            </a:r>
            <a:r>
              <a:rPr lang="en-US" dirty="0"/>
              <a:t> </a:t>
            </a:r>
            <a:r>
              <a:rPr lang="en-US" dirty="0" err="1"/>
              <a:t>în</a:t>
            </a:r>
            <a:r>
              <a:rPr lang="en-US" dirty="0"/>
              <a:t> </a:t>
            </a:r>
            <a:r>
              <a:rPr lang="en-US" dirty="0" err="1"/>
              <a:t>funcție</a:t>
            </a:r>
            <a:r>
              <a:rPr lang="en-US" dirty="0"/>
              <a:t> de </a:t>
            </a:r>
            <a:r>
              <a:rPr lang="en-US" dirty="0" err="1"/>
              <a:t>funcția</a:t>
            </a:r>
            <a:r>
              <a:rPr lang="en-US" dirty="0"/>
              <a:t> de </a:t>
            </a:r>
            <a:r>
              <a:rPr lang="en-US" dirty="0" err="1"/>
              <a:t>afaceri</a:t>
            </a:r>
            <a:r>
              <a:rPr lang="en-US" dirty="0"/>
              <a:t> </a:t>
            </a:r>
            <a:r>
              <a:rPr lang="en-US" dirty="0" err="1"/>
              <a:t>și</a:t>
            </a:r>
            <a:r>
              <a:rPr lang="en-US" dirty="0"/>
              <a:t> </a:t>
            </a:r>
            <a:r>
              <a:rPr lang="en-US" dirty="0" err="1"/>
              <a:t>să</a:t>
            </a:r>
            <a:r>
              <a:rPr lang="en-US" dirty="0"/>
              <a:t> le </a:t>
            </a:r>
            <a:r>
              <a:rPr lang="en-US" dirty="0" err="1"/>
              <a:t>grupeze</a:t>
            </a:r>
            <a:r>
              <a:rPr lang="en-US" dirty="0"/>
              <a:t> sub </a:t>
            </a:r>
            <a:r>
              <a:rPr lang="en-US" dirty="0" err="1"/>
              <a:t>următoarele</a:t>
            </a:r>
            <a:r>
              <a:rPr lang="en-US" dirty="0"/>
              <a:t> </a:t>
            </a:r>
            <a:r>
              <a:rPr lang="en-US" dirty="0" err="1"/>
              <a:t>titluri</a:t>
            </a:r>
            <a:r>
              <a:rPr lang="en-US" dirty="0"/>
              <a:t>: </a:t>
            </a:r>
            <a:r>
              <a:rPr lang="en-US" dirty="0" err="1"/>
              <a:t>procesele</a:t>
            </a:r>
            <a:r>
              <a:rPr lang="en-US" dirty="0"/>
              <a:t> de </a:t>
            </a:r>
            <a:r>
              <a:rPr lang="en-US" dirty="0" err="1"/>
              <a:t>afaceri</a:t>
            </a:r>
            <a:r>
              <a:rPr lang="en-US" dirty="0"/>
              <a:t> </a:t>
            </a:r>
            <a:r>
              <a:rPr lang="en-US" dirty="0" err="1"/>
              <a:t>contabile</a:t>
            </a:r>
            <a:r>
              <a:rPr lang="en-US" dirty="0"/>
              <a:t> </a:t>
            </a:r>
            <a:r>
              <a:rPr lang="en-US" dirty="0" err="1"/>
              <a:t>și</a:t>
            </a:r>
            <a:r>
              <a:rPr lang="en-US" dirty="0"/>
              <a:t> </a:t>
            </a:r>
            <a:r>
              <a:rPr lang="en-US" dirty="0" err="1"/>
              <a:t>financiare</a:t>
            </a:r>
            <a:r>
              <a:rPr lang="en-US" dirty="0"/>
              <a:t> </a:t>
            </a:r>
            <a:r>
              <a:rPr lang="en-US" dirty="0" err="1"/>
              <a:t>procese</a:t>
            </a:r>
            <a:r>
              <a:rPr lang="en-US" dirty="0"/>
              <a:t> de </a:t>
            </a:r>
            <a:r>
              <a:rPr lang="en-US" dirty="0" err="1"/>
              <a:t>afaceri</a:t>
            </a:r>
            <a:r>
              <a:rPr lang="en-US" dirty="0"/>
              <a:t> de </a:t>
            </a:r>
            <a:r>
              <a:rPr lang="en-US" dirty="0" err="1"/>
              <a:t>dezvoltare</a:t>
            </a:r>
            <a:r>
              <a:rPr lang="en-US" dirty="0"/>
              <a:t> a </a:t>
            </a:r>
            <a:r>
              <a:rPr lang="en-US" dirty="0" err="1"/>
              <a:t>afacerii</a:t>
            </a:r>
            <a:r>
              <a:rPr lang="en-US" dirty="0"/>
              <a:t> </a:t>
            </a:r>
            <a:endParaRPr lang="ro-RO" dirty="0"/>
          </a:p>
          <a:p>
            <a:r>
              <a:rPr lang="en-US" dirty="0" err="1"/>
              <a:t>Procesele</a:t>
            </a:r>
            <a:r>
              <a:rPr lang="en-US" dirty="0"/>
              <a:t> de </a:t>
            </a:r>
            <a:r>
              <a:rPr lang="en-US" dirty="0" err="1"/>
              <a:t>afaceri</a:t>
            </a:r>
            <a:r>
              <a:rPr lang="en-US" dirty="0"/>
              <a:t> de management al </a:t>
            </a:r>
            <a:r>
              <a:rPr lang="en-US" dirty="0" err="1"/>
              <a:t>resurselor</a:t>
            </a:r>
            <a:r>
              <a:rPr lang="en-US" dirty="0"/>
              <a:t> </a:t>
            </a:r>
            <a:r>
              <a:rPr lang="en-US" dirty="0" err="1"/>
              <a:t>umane</a:t>
            </a:r>
            <a:r>
              <a:rPr lang="en-US" dirty="0"/>
              <a:t> </a:t>
            </a:r>
            <a:r>
              <a:rPr lang="en-US" dirty="0" err="1"/>
              <a:t>marcarea</a:t>
            </a:r>
            <a:r>
              <a:rPr lang="en-US" dirty="0"/>
              <a:t> </a:t>
            </a:r>
            <a:r>
              <a:rPr lang="en-US" dirty="0" err="1"/>
              <a:t>si</a:t>
            </a:r>
            <a:r>
              <a:rPr lang="en-US" dirty="0"/>
              <a:t> </a:t>
            </a:r>
            <a:r>
              <a:rPr lang="en-US" dirty="0" err="1"/>
              <a:t>procesele</a:t>
            </a:r>
            <a:r>
              <a:rPr lang="en-US" dirty="0"/>
              <a:t> de </a:t>
            </a:r>
            <a:r>
              <a:rPr lang="en-US" dirty="0" err="1"/>
              <a:t>afaceri</a:t>
            </a:r>
            <a:r>
              <a:rPr lang="en-US" dirty="0"/>
              <a:t> de </a:t>
            </a:r>
            <a:r>
              <a:rPr lang="en-US" dirty="0" err="1"/>
              <a:t>vanzare</a:t>
            </a:r>
            <a:r>
              <a:rPr lang="en-US" dirty="0"/>
              <a:t> </a:t>
            </a:r>
            <a:r>
              <a:rPr lang="en-US" dirty="0" err="1"/>
              <a:t>procesul</a:t>
            </a:r>
            <a:r>
              <a:rPr lang="en-US" dirty="0"/>
              <a:t> de </a:t>
            </a:r>
            <a:r>
              <a:rPr lang="en-US" dirty="0" err="1"/>
              <a:t>afaceri</a:t>
            </a:r>
            <a:r>
              <a:rPr lang="en-US" dirty="0"/>
              <a:t> de </a:t>
            </a:r>
            <a:r>
              <a:rPr lang="en-US" dirty="0" err="1"/>
              <a:t>livrare</a:t>
            </a:r>
            <a:r>
              <a:rPr lang="en-US" dirty="0"/>
              <a:t> a </a:t>
            </a:r>
            <a:r>
              <a:rPr lang="en-US" dirty="0" err="1"/>
              <a:t>produselor</a:t>
            </a:r>
            <a:r>
              <a:rPr lang="ro-RO" dirty="0"/>
              <a:t>, </a:t>
            </a:r>
            <a:r>
              <a:rPr lang="en-US" dirty="0" err="1"/>
              <a:t>Procese</a:t>
            </a:r>
            <a:r>
              <a:rPr lang="en-US" dirty="0"/>
              <a:t> de </a:t>
            </a:r>
            <a:r>
              <a:rPr lang="en-US" dirty="0" err="1"/>
              <a:t>afaceri</a:t>
            </a:r>
            <a:r>
              <a:rPr lang="en-US" dirty="0"/>
              <a:t> </a:t>
            </a:r>
            <a:r>
              <a:rPr lang="en-US" dirty="0" err="1"/>
              <a:t>și</a:t>
            </a:r>
            <a:r>
              <a:rPr lang="en-US" dirty="0"/>
              <a:t> </a:t>
            </a:r>
            <a:r>
              <a:rPr lang="en-US" dirty="0" err="1"/>
              <a:t>exemple</a:t>
            </a:r>
            <a:endParaRPr lang="en-US" dirty="0"/>
          </a:p>
          <a:p>
            <a:endParaRPr lang="en-US" dirty="0"/>
          </a:p>
        </p:txBody>
      </p:sp>
      <p:sp>
        <p:nvSpPr>
          <p:cNvPr id="2" name="Footer Placeholder 1">
            <a:extLst>
              <a:ext uri="{FF2B5EF4-FFF2-40B4-BE49-F238E27FC236}">
                <a16:creationId xmlns:a16="http://schemas.microsoft.com/office/drawing/2014/main" id="{989E410B-43DF-D84C-DFB2-E3D7DA95ABF4}"/>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32738198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1F8FD2A-EACE-0DB8-EA68-76A1CC26B0BE}"/>
              </a:ext>
            </a:extLst>
          </p:cNvPr>
          <p:cNvSpPr txBox="1">
            <a:spLocks noGrp="1"/>
          </p:cNvSpPr>
          <p:nvPr>
            <p:ph idx="1"/>
          </p:nvPr>
        </p:nvSpPr>
        <p:spPr>
          <a:xfrm>
            <a:off x="838203" y="756455"/>
            <a:ext cx="10515600" cy="5420508"/>
          </a:xfrm>
        </p:spPr>
        <p:txBody>
          <a:bodyPr>
            <a:normAutofit/>
          </a:bodyPr>
          <a:lstStyle/>
          <a:p>
            <a:pPr lvl="0"/>
            <a:r>
              <a:rPr lang="ro-RO" sz="4000" b="1" i="1" dirty="0"/>
              <a:t>La moment pot fi evidențiate </a:t>
            </a:r>
            <a:r>
              <a:rPr lang="pt-BR" sz="4000" b="1" i="1" dirty="0">
                <a:solidFill>
                  <a:srgbClr val="00B050"/>
                </a:solidFill>
              </a:rPr>
              <a:t>Metode de modelare </a:t>
            </a:r>
            <a:r>
              <a:rPr lang="ro-RO" sz="4000" b="1" i="1" dirty="0"/>
              <a:t>: </a:t>
            </a:r>
          </a:p>
          <a:p>
            <a:pPr lvl="0">
              <a:buFont typeface="Wingdings" pitchFamily="2"/>
              <a:buChar char="ü"/>
            </a:pPr>
            <a:r>
              <a:rPr lang="ro-RO" sz="4000" b="1" i="1" dirty="0">
                <a:solidFill>
                  <a:srgbClr val="0070C0"/>
                </a:solidFill>
              </a:rPr>
              <a:t>Modelare </a:t>
            </a:r>
            <a:r>
              <a:rPr lang="en-US" sz="4000" b="1" i="1" dirty="0">
                <a:solidFill>
                  <a:srgbClr val="0070C0"/>
                </a:solidFill>
              </a:rPr>
              <a:t>structural</a:t>
            </a:r>
            <a:r>
              <a:rPr lang="ro-RO" sz="4000" b="1" i="1" dirty="0">
                <a:solidFill>
                  <a:srgbClr val="0070C0"/>
                </a:solidFill>
              </a:rPr>
              <a:t>ă, </a:t>
            </a:r>
          </a:p>
          <a:p>
            <a:pPr lvl="0">
              <a:buFont typeface="Wingdings" pitchFamily="2"/>
              <a:buChar char="ü"/>
            </a:pPr>
            <a:r>
              <a:rPr lang="ro-RO" sz="4000" b="1" i="1" dirty="0">
                <a:solidFill>
                  <a:srgbClr val="843C0C"/>
                </a:solidFill>
              </a:rPr>
              <a:t>Modelare imitațională, </a:t>
            </a:r>
          </a:p>
          <a:p>
            <a:pPr lvl="0">
              <a:buFont typeface="Wingdings" pitchFamily="2"/>
              <a:buChar char="ü"/>
            </a:pPr>
            <a:r>
              <a:rPr lang="ro-RO" sz="4000" b="1" i="1" dirty="0">
                <a:solidFill>
                  <a:srgbClr val="002060"/>
                </a:solidFill>
              </a:rPr>
              <a:t>Modelare obiect orientată</a:t>
            </a:r>
          </a:p>
          <a:p>
            <a:pPr lvl="0">
              <a:buFont typeface="Wingdings" pitchFamily="2"/>
              <a:buChar char="ü"/>
            </a:pPr>
            <a:r>
              <a:rPr lang="ro-RO" sz="4000" b="1" i="1" dirty="0">
                <a:solidFill>
                  <a:srgbClr val="7030A0"/>
                </a:solidFill>
              </a:rPr>
              <a:t>Modelare prin Metode integrate,</a:t>
            </a:r>
          </a:p>
          <a:p>
            <a:pPr marL="0" lvl="0" indent="0">
              <a:buNone/>
            </a:pPr>
            <a:br>
              <a:rPr lang="ru-RU" sz="4000" dirty="0">
                <a:solidFill>
                  <a:srgbClr val="0070C0"/>
                </a:solidFill>
              </a:rPr>
            </a:br>
            <a:endParaRPr lang="en-US" sz="4000" dirty="0"/>
          </a:p>
        </p:txBody>
      </p:sp>
      <p:sp>
        <p:nvSpPr>
          <p:cNvPr id="3" name="Footer Placeholder 3">
            <a:extLst>
              <a:ext uri="{FF2B5EF4-FFF2-40B4-BE49-F238E27FC236}">
                <a16:creationId xmlns:a16="http://schemas.microsoft.com/office/drawing/2014/main" id="{368FCCAA-7FE1-6068-5645-3A65FF2D3109}"/>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774561C8-426F-28ED-E797-9D745634BD90}"/>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6D4895-4551-446C-A0BD-3CACDD5136AA}" type="slidenum">
              <a:rPr/>
              <a:t>90</a:t>
            </a:fld>
            <a:endParaRPr lang="en-US"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9E1E3CC9-DD89-9817-47FF-D558D97F0643}"/>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A8F91-EADA-0077-A403-148FAD48E70D}"/>
            </a:ext>
          </a:extLst>
        </p:cNvPr>
        <p:cNvGrpSpPr/>
        <p:nvPr/>
      </p:nvGrpSpPr>
      <p:grpSpPr>
        <a:xfrm>
          <a:off x="0" y="0"/>
          <a:ext cx="0" cy="0"/>
          <a:chOff x="0" y="0"/>
          <a:chExt cx="0" cy="0"/>
        </a:xfrm>
      </p:grpSpPr>
      <p:sp>
        <p:nvSpPr>
          <p:cNvPr id="2" name="Footer Placeholder 3">
            <a:extLst>
              <a:ext uri="{FF2B5EF4-FFF2-40B4-BE49-F238E27FC236}">
                <a16:creationId xmlns:a16="http://schemas.microsoft.com/office/drawing/2014/main" id="{1C0FE29D-DBD5-6328-0C06-EACA2ED42386}"/>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3" name="Slide Number Placeholder 4">
            <a:extLst>
              <a:ext uri="{FF2B5EF4-FFF2-40B4-BE49-F238E27FC236}">
                <a16:creationId xmlns:a16="http://schemas.microsoft.com/office/drawing/2014/main" id="{949928CE-370F-83A0-A489-49900F91818B}"/>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AAB7A5-56F2-438D-9E86-464FACC33640}" type="slidenum">
              <a:rPr/>
              <a:t>91</a:t>
            </a:fld>
            <a:endParaRPr lang="en-US" sz="1200" b="0" i="0" u="none" strike="noStrike" kern="1200" cap="none" spc="0" baseline="0">
              <a:solidFill>
                <a:srgbClr val="898989"/>
              </a:solidFill>
              <a:uFillTx/>
              <a:latin typeface="Calibri"/>
            </a:endParaRPr>
          </a:p>
        </p:txBody>
      </p:sp>
      <p:sp>
        <p:nvSpPr>
          <p:cNvPr id="4" name="TextBox 1">
            <a:extLst>
              <a:ext uri="{FF2B5EF4-FFF2-40B4-BE49-F238E27FC236}">
                <a16:creationId xmlns:a16="http://schemas.microsoft.com/office/drawing/2014/main" id="{3A20FC7F-0ECF-8481-E497-8734137F7833}"/>
              </a:ext>
            </a:extLst>
          </p:cNvPr>
          <p:cNvSpPr txBox="1"/>
          <p:nvPr/>
        </p:nvSpPr>
        <p:spPr>
          <a:xfrm>
            <a:off x="388418" y="203289"/>
            <a:ext cx="6583881"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800" b="1" i="0" u="none" strike="noStrike" kern="1200" cap="none" spc="0" baseline="0">
                <a:solidFill>
                  <a:srgbClr val="0070C0"/>
                </a:solidFill>
                <a:uFillTx/>
                <a:latin typeface="Calibri"/>
              </a:rPr>
              <a:t>Ciclul de Viață a unui Sistem Informațional</a:t>
            </a:r>
            <a:endParaRPr lang="en-US" sz="2800" b="1" i="0" u="none" strike="noStrike" kern="1200" cap="none" spc="0" baseline="0">
              <a:solidFill>
                <a:srgbClr val="0070C0"/>
              </a:solidFill>
              <a:uFillTx/>
              <a:latin typeface="Calibri"/>
            </a:endParaRPr>
          </a:p>
        </p:txBody>
      </p:sp>
      <p:sp>
        <p:nvSpPr>
          <p:cNvPr id="5" name="TextBox 8">
            <a:extLst>
              <a:ext uri="{FF2B5EF4-FFF2-40B4-BE49-F238E27FC236}">
                <a16:creationId xmlns:a16="http://schemas.microsoft.com/office/drawing/2014/main" id="{85DC4BC0-FDD4-75DA-C7D9-4EE49E184D2D}"/>
              </a:ext>
            </a:extLst>
          </p:cNvPr>
          <p:cNvSpPr txBox="1"/>
          <p:nvPr/>
        </p:nvSpPr>
        <p:spPr>
          <a:xfrm>
            <a:off x="7307034" y="5290453"/>
            <a:ext cx="4465865"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800" b="0" i="0" u="none" strike="noStrike" kern="1200" cap="none" spc="0" baseline="0">
                <a:solidFill>
                  <a:srgbClr val="000000"/>
                </a:solidFill>
                <a:uFillTx/>
                <a:latin typeface="Calibri"/>
              </a:rPr>
              <a:t>Desfășurați și Descrieți detaliat activitățile la proiectarea  Sistemului Informațional propriu</a:t>
            </a:r>
            <a:endParaRPr lang="en-US" sz="1800" b="0" i="0" u="none" strike="noStrike" kern="1200" cap="none" spc="0" baseline="0">
              <a:solidFill>
                <a:srgbClr val="000000"/>
              </a:solidFill>
              <a:uFillTx/>
              <a:latin typeface="Calibri"/>
            </a:endParaRPr>
          </a:p>
        </p:txBody>
      </p:sp>
      <p:sp>
        <p:nvSpPr>
          <p:cNvPr id="8" name="Footer Placeholder 7">
            <a:extLst>
              <a:ext uri="{FF2B5EF4-FFF2-40B4-BE49-F238E27FC236}">
                <a16:creationId xmlns:a16="http://schemas.microsoft.com/office/drawing/2014/main" id="{AC37ED54-9ABC-E7E3-20F3-D07B95EBD4C2}"/>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pic>
        <p:nvPicPr>
          <p:cNvPr id="10" name="Content Placeholder 9">
            <a:extLst>
              <a:ext uri="{FF2B5EF4-FFF2-40B4-BE49-F238E27FC236}">
                <a16:creationId xmlns:a16="http://schemas.microsoft.com/office/drawing/2014/main" id="{8C516978-4844-683E-D52E-99DC86ADD595}"/>
              </a:ext>
            </a:extLst>
          </p:cNvPr>
          <p:cNvPicPr>
            <a:picLocks noGrp="1" noChangeAspect="1"/>
          </p:cNvPicPr>
          <p:nvPr>
            <p:ph idx="1"/>
          </p:nvPr>
        </p:nvPicPr>
        <p:blipFill>
          <a:blip r:embed="rId2"/>
          <a:stretch>
            <a:fillRect/>
          </a:stretch>
        </p:blipFill>
        <p:spPr>
          <a:xfrm>
            <a:off x="2890117" y="726508"/>
            <a:ext cx="8324983" cy="5064692"/>
          </a:xfrm>
          <a:prstGeom prst="rect">
            <a:avLst/>
          </a:prstGeom>
        </p:spPr>
      </p:pic>
    </p:spTree>
    <p:extLst>
      <p:ext uri="{BB962C8B-B14F-4D97-AF65-F5344CB8AC3E}">
        <p14:creationId xmlns:p14="http://schemas.microsoft.com/office/powerpoint/2010/main" val="40083824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96B44-029D-3119-B4A8-C3500E9E3DB1}"/>
            </a:ext>
          </a:extLst>
        </p:cNvPr>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0E30E6F2-32A5-0631-82AC-CBBDA2930548}"/>
              </a:ext>
            </a:extLst>
          </p:cNvPr>
          <p:cNvPicPr>
            <a:picLocks noGrp="1" noChangeAspect="1"/>
          </p:cNvPicPr>
          <p:nvPr>
            <p:ph idx="1"/>
          </p:nvPr>
        </p:nvPicPr>
        <p:blipFill>
          <a:blip r:embed="rId2"/>
          <a:stretch>
            <a:fillRect/>
          </a:stretch>
        </p:blipFill>
        <p:spPr>
          <a:xfrm>
            <a:off x="2603863" y="658450"/>
            <a:ext cx="6975564" cy="5759769"/>
          </a:xfrm>
        </p:spPr>
      </p:pic>
      <p:sp>
        <p:nvSpPr>
          <p:cNvPr id="4" name="Footer Placeholder 3">
            <a:extLst>
              <a:ext uri="{FF2B5EF4-FFF2-40B4-BE49-F238E27FC236}">
                <a16:creationId xmlns:a16="http://schemas.microsoft.com/office/drawing/2014/main" id="{9A672116-48B5-90CA-AA5A-A12B03CD86C7}"/>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spTree>
    <p:extLst>
      <p:ext uri="{BB962C8B-B14F-4D97-AF65-F5344CB8AC3E}">
        <p14:creationId xmlns:p14="http://schemas.microsoft.com/office/powerpoint/2010/main" val="25192239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64182-C1D7-917A-C62D-4EE6F77A9317}"/>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4CCFAC-C626-C7C6-CEA1-57709428CA62}"/>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pic>
        <p:nvPicPr>
          <p:cNvPr id="7" name="Content Placeholder 6">
            <a:extLst>
              <a:ext uri="{FF2B5EF4-FFF2-40B4-BE49-F238E27FC236}">
                <a16:creationId xmlns:a16="http://schemas.microsoft.com/office/drawing/2014/main" id="{D6503FF7-2B91-41AF-3A88-5D399586D99A}"/>
              </a:ext>
            </a:extLst>
          </p:cNvPr>
          <p:cNvPicPr>
            <a:picLocks noGrp="1" noChangeAspect="1"/>
          </p:cNvPicPr>
          <p:nvPr>
            <p:ph idx="1"/>
          </p:nvPr>
        </p:nvPicPr>
        <p:blipFill>
          <a:blip r:embed="rId2"/>
          <a:stretch>
            <a:fillRect/>
          </a:stretch>
        </p:blipFill>
        <p:spPr>
          <a:xfrm>
            <a:off x="3642567" y="568916"/>
            <a:ext cx="6625383" cy="5450883"/>
          </a:xfrm>
        </p:spPr>
      </p:pic>
    </p:spTree>
    <p:extLst>
      <p:ext uri="{BB962C8B-B14F-4D97-AF65-F5344CB8AC3E}">
        <p14:creationId xmlns:p14="http://schemas.microsoft.com/office/powerpoint/2010/main" val="11150820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9888D-8837-127E-21AC-FE827AFAE52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05D203-629A-FB1C-008A-BC00BD9AD548}"/>
              </a:ext>
            </a:extLst>
          </p:cNvPr>
          <p:cNvSpPr>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defPPr>
              <a:defRPr lang="en-US"/>
            </a:defPPr>
            <a:lvl1pPr marL="0" marR="0" lvl="0" indent="0" algn="ct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t>Modelarea proceselor de afacesre, Pavel CHIREV, lect. universitar, dr, inginer, titular</a:t>
            </a:r>
          </a:p>
        </p:txBody>
      </p:sp>
      <p:pic>
        <p:nvPicPr>
          <p:cNvPr id="6" name="Content Placeholder 5">
            <a:extLst>
              <a:ext uri="{FF2B5EF4-FFF2-40B4-BE49-F238E27FC236}">
                <a16:creationId xmlns:a16="http://schemas.microsoft.com/office/drawing/2014/main" id="{00AAEE94-591D-D8CC-A340-42E5897DF02A}"/>
              </a:ext>
            </a:extLst>
          </p:cNvPr>
          <p:cNvPicPr>
            <a:picLocks noGrp="1" noChangeAspect="1"/>
          </p:cNvPicPr>
          <p:nvPr>
            <p:ph idx="1"/>
          </p:nvPr>
        </p:nvPicPr>
        <p:blipFill>
          <a:blip r:embed="rId2"/>
          <a:stretch>
            <a:fillRect/>
          </a:stretch>
        </p:blipFill>
        <p:spPr>
          <a:xfrm>
            <a:off x="2041570" y="533400"/>
            <a:ext cx="7197679" cy="5643563"/>
          </a:xfrm>
          <a:prstGeom prst="rect">
            <a:avLst/>
          </a:prstGeom>
        </p:spPr>
      </p:pic>
    </p:spTree>
    <p:extLst>
      <p:ext uri="{BB962C8B-B14F-4D97-AF65-F5344CB8AC3E}">
        <p14:creationId xmlns:p14="http://schemas.microsoft.com/office/powerpoint/2010/main" val="36689991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4" descr="Tea">
            <a:extLst>
              <a:ext uri="{FF2B5EF4-FFF2-40B4-BE49-F238E27FC236}">
                <a16:creationId xmlns:a16="http://schemas.microsoft.com/office/drawing/2014/main" id="{1C044EED-37FA-929F-2037-476B39A4A5A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641011" y="2043097"/>
            <a:ext cx="2415397" cy="2415397"/>
          </a:xfrm>
          <a:prstGeom prst="rect">
            <a:avLst/>
          </a:prstGeom>
        </p:spPr>
      </p:pic>
      <p:sp>
        <p:nvSpPr>
          <p:cNvPr id="2" name="Footer Placeholder 1">
            <a:extLst>
              <a:ext uri="{FF2B5EF4-FFF2-40B4-BE49-F238E27FC236}">
                <a16:creationId xmlns:a16="http://schemas.microsoft.com/office/drawing/2014/main" id="{F8057AAD-3FA5-52EB-E819-C035AF3C9479}"/>
              </a:ext>
            </a:extLst>
          </p:cNvPr>
          <p:cNvSpPr>
            <a:spLocks noGrp="1"/>
          </p:cNvSpPr>
          <p:nvPr>
            <p:ph type="ftr" sz="quarter" idx="11"/>
          </p:nvPr>
        </p:nvSpPr>
        <p:spPr/>
        <p:txBody>
          <a:bodyPr/>
          <a:lstStyle/>
          <a:p>
            <a:r>
              <a:rPr lang="en-US"/>
              <a:t>Modelarea proceselor de afacesre, Pavel CHIREV, lect. universitar, dr, inginer, titular</a:t>
            </a:r>
          </a:p>
        </p:txBody>
      </p:sp>
    </p:spTree>
    <p:extLst>
      <p:ext uri="{BB962C8B-B14F-4D97-AF65-F5344CB8AC3E}">
        <p14:creationId xmlns:p14="http://schemas.microsoft.com/office/powerpoint/2010/main" val="2497731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9411</TotalTime>
  <Words>11299</Words>
  <Application>Microsoft Office PowerPoint</Application>
  <PresentationFormat>Widescreen</PresentationFormat>
  <Paragraphs>764</Paragraphs>
  <Slides>95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Managementul Proceseloir Busines (BPM)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Chirev Pavel</dc:creator>
  <cp:lastModifiedBy>Chirev Pavel</cp:lastModifiedBy>
  <cp:revision>9</cp:revision>
  <dcterms:created xsi:type="dcterms:W3CDTF">2025-03-03T14:11:46Z</dcterms:created>
  <dcterms:modified xsi:type="dcterms:W3CDTF">2025-03-11T07:47:47Z</dcterms:modified>
</cp:coreProperties>
</file>