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7"/>
  </p:notesMasterIdLst>
  <p:sldIdLst>
    <p:sldId id="266" r:id="rId2"/>
    <p:sldId id="389" r:id="rId3"/>
    <p:sldId id="448" r:id="rId4"/>
    <p:sldId id="420" r:id="rId5"/>
    <p:sldId id="449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Borozan" initials="DB" lastIdx="1" clrIdx="0">
    <p:extLst>
      <p:ext uri="{19B8F6BF-5375-455C-9EA6-DF929625EA0E}">
        <p15:presenceInfo xmlns:p15="http://schemas.microsoft.com/office/powerpoint/2012/main" userId="S::denis.x.borozan@gsk.com::0a58b5a7-5edf-428c-af27-010982ae89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0D2"/>
    <a:srgbClr val="F5F5F5"/>
    <a:srgbClr val="F4C101"/>
    <a:srgbClr val="FEFEFC"/>
    <a:srgbClr val="F5C000"/>
    <a:srgbClr val="77BC31"/>
    <a:srgbClr val="F46507"/>
    <a:srgbClr val="F4918B"/>
    <a:srgbClr val="0159A2"/>
    <a:srgbClr val="E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54766" autoAdjust="0"/>
  </p:normalViewPr>
  <p:slideViewPr>
    <p:cSldViewPr snapToGrid="0" snapToObjects="1">
      <p:cViewPr varScale="1">
        <p:scale>
          <a:sx n="48" d="100"/>
          <a:sy n="48" d="100"/>
        </p:scale>
        <p:origin x="1902" y="54"/>
      </p:cViewPr>
      <p:guideLst>
        <p:guide orient="horz" pos="1049"/>
        <p:guide pos="384"/>
      </p:guideLst>
    </p:cSldViewPr>
  </p:slideViewPr>
  <p:outlineViewPr>
    <p:cViewPr>
      <p:scale>
        <a:sx n="25" d="100"/>
        <a:sy n="25" d="100"/>
      </p:scale>
      <p:origin x="0" y="-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58D8AE-B9F7-4FDC-BB66-8FDC71B5A2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5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8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2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8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fr-BE" sz="1700" b="1" i="1" u="sng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5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8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3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85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59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4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3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5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6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0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7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8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01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8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3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33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0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3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2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82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63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7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3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5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4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5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8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43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47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48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51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56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59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62.pn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63.pn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64.png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65.png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>
                <a:solidFill>
                  <a:srgbClr val="006B9B"/>
                </a:solidFill>
              </a:rPr>
              <a:t>Programarea</a:t>
            </a:r>
            <a:r>
              <a:rPr lang="en-GB" sz="4000" dirty="0">
                <a:solidFill>
                  <a:srgbClr val="006B9B"/>
                </a:solidFill>
              </a:rPr>
              <a:t> </a:t>
            </a:r>
            <a:r>
              <a:rPr lang="en-GB" sz="4000" dirty="0" err="1">
                <a:solidFill>
                  <a:srgbClr val="006B9B"/>
                </a:solidFill>
              </a:rPr>
              <a:t>avansată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568325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universitar</a:t>
            </a:r>
            <a:r>
              <a:rPr lang="en-US" i="1" dirty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945" y="3705490"/>
            <a:ext cx="10182686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/>
              <a:t>Tema</a:t>
            </a:r>
            <a:r>
              <a:rPr lang="en-GB" sz="3200" dirty="0"/>
              <a:t>: </a:t>
            </a:r>
            <a:r>
              <a:rPr lang="fr-BE" sz="2800" dirty="0" err="1">
                <a:latin typeface="PT Sans"/>
              </a:rPr>
              <a:t>Colecții</a:t>
            </a:r>
            <a:r>
              <a:rPr lang="fr-BE" sz="2800" dirty="0">
                <a:latin typeface="PT Sans"/>
              </a:rPr>
              <a:t> de date </a:t>
            </a:r>
            <a:r>
              <a:rPr lang="fr-BE" sz="2800" dirty="0" err="1">
                <a:latin typeface="PT Sans"/>
              </a:rPr>
              <a:t>în</a:t>
            </a:r>
            <a:r>
              <a:rPr lang="fr-BE" sz="2800" dirty="0">
                <a:latin typeface="PT Sans"/>
              </a:rPr>
              <a:t> Python</a:t>
            </a:r>
          </a:p>
          <a:p>
            <a:endParaRPr lang="fr-BE" sz="28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01000" y="692087"/>
            <a:ext cx="39253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915562"/>
            <a:ext cx="10742023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Repetarea</a:t>
            </a:r>
            <a:r>
              <a:rPr lang="en-US" sz="2800" b="1" dirty="0"/>
              <a:t> </a:t>
            </a:r>
            <a:r>
              <a:rPr lang="en-US" sz="2800" b="1" dirty="0" err="1"/>
              <a:t>listelor</a:t>
            </a:r>
            <a:endParaRPr lang="en-US" sz="2800" b="1" dirty="0"/>
          </a:p>
          <a:p>
            <a:r>
              <a:rPr lang="en-US" sz="2800" dirty="0" err="1"/>
              <a:t>Operatorul</a:t>
            </a:r>
            <a:r>
              <a:rPr lang="en-US" sz="2800" dirty="0"/>
              <a:t> de </a:t>
            </a:r>
            <a:r>
              <a:rPr lang="en-US" sz="2800" dirty="0" err="1"/>
              <a:t>repetare</a:t>
            </a:r>
            <a:r>
              <a:rPr lang="en-US" sz="2800" dirty="0"/>
              <a:t> a </a:t>
            </a:r>
            <a:r>
              <a:rPr lang="en-US" sz="2800" dirty="0" err="1"/>
              <a:t>unei</a:t>
            </a:r>
            <a:r>
              <a:rPr lang="en-US" sz="2800" dirty="0"/>
              <a:t> </a:t>
            </a:r>
            <a:r>
              <a:rPr lang="en-US" sz="2800" dirty="0" err="1"/>
              <a:t>liste</a:t>
            </a:r>
            <a:r>
              <a:rPr lang="en-US" sz="2800" dirty="0"/>
              <a:t>, de </a:t>
            </a:r>
            <a:r>
              <a:rPr lang="en-US" sz="2800" b="1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ori</a:t>
            </a:r>
            <a:r>
              <a:rPr lang="en-US" sz="2800" dirty="0"/>
              <a:t>, </a:t>
            </a:r>
            <a:r>
              <a:rPr lang="en-US" sz="2800" dirty="0" err="1"/>
              <a:t>este</a:t>
            </a:r>
            <a:r>
              <a:rPr lang="en-US" sz="2800" dirty="0"/>
              <a:t> ‘*’</a:t>
            </a:r>
          </a:p>
          <a:p>
            <a:r>
              <a:rPr lang="en-US" sz="2800" dirty="0"/>
              <a:t>In </a:t>
            </a:r>
            <a:r>
              <a:rPr lang="en-US" sz="2800" dirty="0" err="1"/>
              <a:t>cazul</a:t>
            </a:r>
            <a:r>
              <a:rPr lang="en-US" sz="2800" dirty="0"/>
              <a:t> </a:t>
            </a:r>
            <a:r>
              <a:rPr lang="en-US" sz="2800" dirty="0" err="1"/>
              <a:t>repetarii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obligatoriu</a:t>
            </a:r>
            <a:r>
              <a:rPr lang="en-US" sz="2800" dirty="0"/>
              <a:t> de </a:t>
            </a:r>
            <a:r>
              <a:rPr lang="en-US" sz="2800" dirty="0" err="1"/>
              <a:t>folosit</a:t>
            </a:r>
            <a:r>
              <a:rPr lang="en-US" sz="2800" dirty="0"/>
              <a:t> o </a:t>
            </a:r>
            <a:r>
              <a:rPr lang="en-US" sz="2800" dirty="0" err="1"/>
              <a:t>lista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numar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B26FEB-711C-4805-8B4B-BD3C8E508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62131"/>
            <a:ext cx="6365967" cy="1752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950561-C17A-4F38-AAD6-361E0BA7C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009" y="4290285"/>
            <a:ext cx="4613877" cy="18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5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74429" y="692087"/>
            <a:ext cx="4251960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915562"/>
            <a:ext cx="5486401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Compararea</a:t>
            </a:r>
            <a:r>
              <a:rPr lang="en-US" sz="2800" b="1" dirty="0"/>
              <a:t> </a:t>
            </a:r>
            <a:r>
              <a:rPr lang="en-US" sz="2800" b="1" dirty="0" err="1"/>
              <a:t>listelor</a:t>
            </a:r>
            <a:endParaRPr lang="en-US" sz="2800" b="1" dirty="0"/>
          </a:p>
          <a:p>
            <a:r>
              <a:rPr lang="en-US" sz="2800" dirty="0" err="1"/>
              <a:t>Operatorii</a:t>
            </a:r>
            <a:r>
              <a:rPr lang="en-US" sz="2800" dirty="0"/>
              <a:t> de </a:t>
            </a:r>
            <a:r>
              <a:rPr lang="en-US" sz="2800" dirty="0" err="1"/>
              <a:t>comparare</a:t>
            </a:r>
            <a:r>
              <a:rPr lang="en-US" sz="2800" dirty="0"/>
              <a:t> a </a:t>
            </a:r>
            <a:r>
              <a:rPr lang="en-US" sz="2800" dirty="0" err="1"/>
              <a:t>listelor</a:t>
            </a:r>
            <a:r>
              <a:rPr lang="en-US" sz="2800" dirty="0"/>
              <a:t> sunt:  == , &gt;, &gt;=, &lt;, &lt;=, !=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D8DAD0-1C32-460F-9074-22D57BFA4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61" y="2057400"/>
            <a:ext cx="5991833" cy="46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7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29500" y="692087"/>
            <a:ext cx="44968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915562"/>
            <a:ext cx="10742023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Apartenenta</a:t>
            </a:r>
            <a:r>
              <a:rPr lang="en-US" sz="2800" dirty="0" smtClean="0"/>
              <a:t> </a:t>
            </a:r>
            <a:r>
              <a:rPr lang="en-US" sz="2800" dirty="0" err="1"/>
              <a:t>unui</a:t>
            </a:r>
            <a:r>
              <a:rPr lang="en-US" sz="2800" dirty="0"/>
              <a:t> element a </a:t>
            </a:r>
            <a:r>
              <a:rPr lang="en-US" sz="2800" dirty="0" err="1"/>
              <a:t>unei</a:t>
            </a:r>
            <a:r>
              <a:rPr lang="en-US" sz="2800" dirty="0"/>
              <a:t> </a:t>
            </a:r>
            <a:r>
              <a:rPr lang="en-US" sz="2800" dirty="0" err="1"/>
              <a:t>liste</a:t>
            </a:r>
            <a:r>
              <a:rPr lang="en-US" sz="2800" dirty="0"/>
              <a:t> cu </a:t>
            </a:r>
            <a:r>
              <a:rPr lang="en-US" sz="2800" dirty="0" err="1"/>
              <a:t>instructiunea</a:t>
            </a:r>
            <a:r>
              <a:rPr lang="en-US" sz="2800" dirty="0"/>
              <a:t> ‘</a:t>
            </a:r>
            <a:r>
              <a:rPr lang="en-US" sz="2800" b="1" dirty="0"/>
              <a:t>in</a:t>
            </a:r>
            <a:r>
              <a:rPr lang="en-US" sz="2800" dirty="0"/>
              <a:t>’, </a:t>
            </a:r>
            <a:r>
              <a:rPr lang="en-US" sz="2800" b="1" dirty="0"/>
              <a:t>‘not in’</a:t>
            </a:r>
          </a:p>
          <a:p>
            <a:r>
              <a:rPr lang="en-US" sz="2800" b="1" dirty="0"/>
              <a:t>in </a:t>
            </a:r>
            <a:r>
              <a:rPr lang="en-US" sz="2800" dirty="0"/>
              <a:t>– </a:t>
            </a:r>
            <a:r>
              <a:rPr lang="en-US" sz="2800" dirty="0" err="1"/>
              <a:t>aceasta</a:t>
            </a:r>
            <a:r>
              <a:rPr lang="en-US" sz="2800" dirty="0"/>
              <a:t> </a:t>
            </a:r>
            <a:r>
              <a:rPr lang="en-US" sz="2800" dirty="0" err="1"/>
              <a:t>verifica</a:t>
            </a:r>
            <a:r>
              <a:rPr lang="en-US" sz="2800" dirty="0"/>
              <a:t> </a:t>
            </a:r>
            <a:r>
              <a:rPr lang="en-US" sz="2800" dirty="0" err="1"/>
              <a:t>daca</a:t>
            </a:r>
            <a:r>
              <a:rPr lang="en-US" sz="2800" dirty="0"/>
              <a:t> un element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prezent</a:t>
            </a:r>
            <a:r>
              <a:rPr lang="en-US" sz="2800" dirty="0"/>
              <a:t> </a:t>
            </a:r>
            <a:r>
              <a:rPr lang="en-US" sz="2800" dirty="0" err="1"/>
              <a:t>intr</a:t>
            </a:r>
            <a:r>
              <a:rPr lang="en-US" sz="2800" dirty="0"/>
              <a:t>-o </a:t>
            </a:r>
            <a:r>
              <a:rPr lang="en-US" sz="2800" dirty="0" err="1"/>
              <a:t>lista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nu</a:t>
            </a:r>
          </a:p>
          <a:p>
            <a:r>
              <a:rPr lang="en-US" sz="2800" b="1" dirty="0"/>
              <a:t>not in </a:t>
            </a:r>
            <a:r>
              <a:rPr lang="en-US" sz="2800" dirty="0"/>
              <a:t>– </a:t>
            </a:r>
            <a:r>
              <a:rPr lang="en-US" sz="2800" dirty="0" err="1"/>
              <a:t>exte</a:t>
            </a:r>
            <a:r>
              <a:rPr lang="en-US" sz="2800" dirty="0"/>
              <a:t> </a:t>
            </a:r>
            <a:r>
              <a:rPr lang="en-US" sz="2800" dirty="0" err="1"/>
              <a:t>opusul</a:t>
            </a:r>
            <a:r>
              <a:rPr lang="en-US" sz="2800" dirty="0"/>
              <a:t> </a:t>
            </a:r>
            <a:r>
              <a:rPr lang="en-US" sz="2800" dirty="0" err="1"/>
              <a:t>lui</a:t>
            </a:r>
            <a:r>
              <a:rPr lang="en-US" sz="2800" dirty="0"/>
              <a:t> </a:t>
            </a:r>
            <a:r>
              <a:rPr lang="en-US" sz="2800" b="1" dirty="0"/>
              <a:t>in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E1EEA3-F978-4C37-AA09-85B6E7537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29444"/>
            <a:ext cx="5288004" cy="2240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34FDE4-A8C3-44AE-8B6B-2BCEE282E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03318"/>
            <a:ext cx="5830389" cy="22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0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52014" y="692087"/>
            <a:ext cx="3974375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915562"/>
            <a:ext cx="10742023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Copierea</a:t>
            </a:r>
            <a:r>
              <a:rPr lang="en-US" sz="2800" dirty="0"/>
              <a:t> </a:t>
            </a:r>
            <a:r>
              <a:rPr lang="en-US" sz="2800" dirty="0" err="1"/>
              <a:t>continutului</a:t>
            </a:r>
            <a:r>
              <a:rPr lang="en-US" sz="2800" dirty="0"/>
              <a:t> </a:t>
            </a:r>
            <a:r>
              <a:rPr lang="en-US" sz="2800" dirty="0" err="1"/>
              <a:t>listelor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Copierea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referinta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867DEB-1DC3-4D20-898A-3705ADA1B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44"/>
          <a:stretch/>
        </p:blipFill>
        <p:spPr>
          <a:xfrm>
            <a:off x="5561240" y="1915562"/>
            <a:ext cx="2851240" cy="1983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ADB578-70D5-451A-81FF-AC7E8E415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800" y="3970924"/>
            <a:ext cx="2942680" cy="27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1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09114" y="692087"/>
            <a:ext cx="4317275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915562"/>
            <a:ext cx="4288971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Copierea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voaloare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E282F53-F73E-4BD1-87AB-041D4E206820}"/>
              </a:ext>
            </a:extLst>
          </p:cNvPr>
          <p:cNvSpPr txBox="1">
            <a:spLocks/>
          </p:cNvSpPr>
          <p:nvPr/>
        </p:nvSpPr>
        <p:spPr>
          <a:xfrm>
            <a:off x="6326777" y="1915562"/>
            <a:ext cx="3757932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Copierea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referinta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B366C9-F151-4644-A4BB-F2CCBB1DD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054" y="2632982"/>
            <a:ext cx="3265895" cy="36678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A854EA-9AF7-49BC-82C2-C8031E33782E}"/>
              </a:ext>
            </a:extLst>
          </p:cNvPr>
          <p:cNvGrpSpPr/>
          <p:nvPr/>
        </p:nvGrpSpPr>
        <p:grpSpPr>
          <a:xfrm>
            <a:off x="609600" y="2685232"/>
            <a:ext cx="4355764" cy="3807007"/>
            <a:chOff x="609600" y="2685232"/>
            <a:chExt cx="4355764" cy="380700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8A3E4C4-ADAD-418A-897A-0ADD5BDB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2685232"/>
              <a:ext cx="4355764" cy="380700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ED358D1-847E-4A88-8000-C458B648BF81}"/>
                </a:ext>
              </a:extLst>
            </p:cNvPr>
            <p:cNvSpPr/>
            <p:nvPr/>
          </p:nvSpPr>
          <p:spPr>
            <a:xfrm>
              <a:off x="750235" y="3357154"/>
              <a:ext cx="4148336" cy="45720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0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76457" y="692087"/>
            <a:ext cx="434993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1665289"/>
            <a:ext cx="10832165" cy="463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err="1"/>
              <a:t>Selectarea</a:t>
            </a:r>
            <a:r>
              <a:rPr lang="en-US" sz="2800" u="sng" dirty="0"/>
              <a:t> </a:t>
            </a:r>
            <a:r>
              <a:rPr lang="en-US" sz="2800" u="sng" dirty="0" err="1"/>
              <a:t>unui</a:t>
            </a:r>
            <a:r>
              <a:rPr lang="en-US" sz="2800" u="sng" dirty="0"/>
              <a:t> element </a:t>
            </a:r>
            <a:r>
              <a:rPr lang="en-US" sz="2800" u="sng" dirty="0" err="1"/>
              <a:t>dintr</a:t>
            </a:r>
            <a:r>
              <a:rPr lang="en-US" sz="2800" u="sng" dirty="0"/>
              <a:t>-o </a:t>
            </a:r>
            <a:r>
              <a:rPr lang="en-US" sz="2800" u="sng" dirty="0" err="1" smtClean="0"/>
              <a:t>lista</a:t>
            </a:r>
            <a:r>
              <a:rPr lang="en-US" sz="2800" dirty="0" smtClean="0"/>
              <a:t>: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62ED40-E316-4052-A6AA-54C0B4872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512" y="1665289"/>
            <a:ext cx="4908956" cy="519271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EA6BD81-4B88-4C6A-AC31-DB05532F5398}"/>
              </a:ext>
            </a:extLst>
          </p:cNvPr>
          <p:cNvSpPr txBox="1">
            <a:spLocks/>
          </p:cNvSpPr>
          <p:nvPr/>
        </p:nvSpPr>
        <p:spPr>
          <a:xfrm>
            <a:off x="905691" y="2523083"/>
            <a:ext cx="10832165" cy="463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Selectarea</a:t>
            </a:r>
            <a:r>
              <a:rPr lang="en-US" sz="2800" dirty="0"/>
              <a:t> </a:t>
            </a:r>
            <a:r>
              <a:rPr lang="en-US" sz="2800" dirty="0" err="1"/>
              <a:t>primului</a:t>
            </a:r>
            <a:r>
              <a:rPr lang="en-US" sz="2800" dirty="0"/>
              <a:t> element -&gt;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EBF4505-1A80-4D05-8929-A7890B64FA5E}"/>
              </a:ext>
            </a:extLst>
          </p:cNvPr>
          <p:cNvSpPr txBox="1">
            <a:spLocks/>
          </p:cNvSpPr>
          <p:nvPr/>
        </p:nvSpPr>
        <p:spPr>
          <a:xfrm>
            <a:off x="905690" y="4132237"/>
            <a:ext cx="10832165" cy="463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Selectarea</a:t>
            </a:r>
            <a:r>
              <a:rPr lang="en-US" sz="2800" dirty="0"/>
              <a:t> </a:t>
            </a:r>
            <a:r>
              <a:rPr lang="en-US" sz="2800" dirty="0" err="1"/>
              <a:t>ultimului</a:t>
            </a:r>
            <a:r>
              <a:rPr lang="en-US" sz="2800" dirty="0"/>
              <a:t> element -&gt;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771F346-417A-476A-ACEF-268A47762E96}"/>
              </a:ext>
            </a:extLst>
          </p:cNvPr>
          <p:cNvSpPr txBox="1">
            <a:spLocks/>
          </p:cNvSpPr>
          <p:nvPr/>
        </p:nvSpPr>
        <p:spPr>
          <a:xfrm>
            <a:off x="905691" y="5656481"/>
            <a:ext cx="10832165" cy="463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Selectarea</a:t>
            </a:r>
            <a:r>
              <a:rPr lang="en-US" sz="2800" dirty="0"/>
              <a:t> cu </a:t>
            </a:r>
            <a:r>
              <a:rPr lang="en-US" sz="2800" dirty="0" err="1"/>
              <a:t>operatii</a:t>
            </a:r>
            <a:r>
              <a:rPr lang="en-US" sz="2800" dirty="0"/>
              <a:t> </a:t>
            </a:r>
            <a:r>
              <a:rPr lang="en-US" sz="2800" dirty="0" err="1"/>
              <a:t>aritmetice</a:t>
            </a:r>
            <a:r>
              <a:rPr lang="en-US" sz="2800" dirty="0"/>
              <a:t> -&gt;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2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38797" y="692087"/>
            <a:ext cx="388759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586090" y="1665288"/>
            <a:ext cx="8966124" cy="214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err="1"/>
              <a:t>Selectarea</a:t>
            </a:r>
            <a:r>
              <a:rPr lang="en-US" sz="2800" u="sng" dirty="0"/>
              <a:t> </a:t>
            </a:r>
            <a:r>
              <a:rPr lang="en-US" sz="2800" u="sng" dirty="0" err="1"/>
              <a:t>mai</a:t>
            </a:r>
            <a:r>
              <a:rPr lang="en-US" sz="2800" u="sng" dirty="0"/>
              <a:t> </a:t>
            </a:r>
            <a:r>
              <a:rPr lang="en-US" sz="2800" u="sng" dirty="0" err="1"/>
              <a:t>multor</a:t>
            </a:r>
            <a:r>
              <a:rPr lang="en-US" sz="2800" u="sng" dirty="0"/>
              <a:t> </a:t>
            </a:r>
            <a:r>
              <a:rPr lang="en-US" sz="2800" u="sng" dirty="0" err="1"/>
              <a:t>elemente</a:t>
            </a:r>
            <a:r>
              <a:rPr lang="en-US" sz="2800" u="sng" dirty="0"/>
              <a:t> </a:t>
            </a:r>
            <a:r>
              <a:rPr lang="en-US" sz="2800" u="sng" dirty="0" err="1"/>
              <a:t>dintr</a:t>
            </a:r>
            <a:r>
              <a:rPr lang="en-US" sz="2800" u="sng" dirty="0"/>
              <a:t>-o </a:t>
            </a:r>
            <a:r>
              <a:rPr lang="en-US" sz="2800" u="sng" dirty="0" err="1"/>
              <a:t>lista</a:t>
            </a:r>
            <a:r>
              <a:rPr lang="en-US" sz="2800" u="sng" dirty="0"/>
              <a:t>, slice-</a:t>
            </a:r>
            <a:r>
              <a:rPr lang="en-US" sz="2800" u="sng" dirty="0" err="1"/>
              <a:t>ing</a:t>
            </a:r>
            <a:endParaRPr lang="en-US" sz="2800" u="sng" dirty="0"/>
          </a:p>
          <a:p>
            <a:r>
              <a:rPr lang="en-US" sz="2800" dirty="0"/>
              <a:t> </a:t>
            </a:r>
            <a:r>
              <a:rPr lang="en-US" sz="2800" dirty="0" err="1"/>
              <a:t>Notatia</a:t>
            </a:r>
            <a:r>
              <a:rPr lang="en-US" sz="2800" dirty="0"/>
              <a:t> slice: </a:t>
            </a:r>
            <a:r>
              <a:rPr lang="en-US" sz="2800" dirty="0" err="1"/>
              <a:t>lista</a:t>
            </a:r>
            <a:r>
              <a:rPr lang="en-US" sz="2800" dirty="0"/>
              <a:t>[</a:t>
            </a:r>
            <a:r>
              <a:rPr lang="en-US" sz="2800" dirty="0" err="1"/>
              <a:t>start:stop:step</a:t>
            </a:r>
            <a:r>
              <a:rPr lang="en-US" sz="2800" dirty="0"/>
              <a:t>]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0B3976-B5C4-4905-8BC4-9D7840F41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34" y="2650611"/>
            <a:ext cx="8175105" cy="1895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E91DCF-419D-4EB6-83B2-FBFF00430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33" y="4545877"/>
            <a:ext cx="5251939" cy="180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500345-D192-4057-AE9B-D7CE39A0F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790" y="4545877"/>
            <a:ext cx="5862015" cy="17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92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86700" y="692087"/>
            <a:ext cx="40396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1683618"/>
            <a:ext cx="536012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lista</a:t>
            </a:r>
            <a:r>
              <a:rPr lang="en-US" sz="2800" dirty="0"/>
              <a:t>[</a:t>
            </a:r>
            <a:r>
              <a:rPr lang="en-US" sz="2800" dirty="0" err="1"/>
              <a:t>start:stop:step</a:t>
            </a:r>
            <a:r>
              <a:rPr lang="en-US" sz="2800" dirty="0"/>
              <a:t>]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6B53F7D-45C1-495C-A0D3-A24A50B1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38" y="2194333"/>
            <a:ext cx="5360126" cy="1858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0E8E385-5406-40ED-A971-92B7222FA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37" y="4233852"/>
            <a:ext cx="5360126" cy="1618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6FB2A5B-1B1D-4F4C-8F5C-E91D14E83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888" y="2108982"/>
            <a:ext cx="5813747" cy="35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8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13271" y="692087"/>
            <a:ext cx="37131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9" y="1683618"/>
            <a:ext cx="739793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err="1"/>
              <a:t>Inserarea</a:t>
            </a:r>
            <a:r>
              <a:rPr lang="en-US" sz="2800" u="sng" dirty="0"/>
              <a:t> </a:t>
            </a:r>
            <a:r>
              <a:rPr lang="en-US" sz="2800" u="sng" dirty="0" err="1"/>
              <a:t>elementelor</a:t>
            </a:r>
            <a:r>
              <a:rPr lang="en-US" sz="2800" u="sng" dirty="0"/>
              <a:t> </a:t>
            </a:r>
            <a:r>
              <a:rPr lang="en-US" sz="2800" u="sng" dirty="0" err="1"/>
              <a:t>intr</a:t>
            </a:r>
            <a:r>
              <a:rPr lang="en-US" sz="2800" u="sng" dirty="0"/>
              <a:t>-o </a:t>
            </a:r>
            <a:r>
              <a:rPr lang="en-US" sz="2800" u="sng" dirty="0" err="1" smtClean="0"/>
              <a:t>lista</a:t>
            </a:r>
            <a:r>
              <a:rPr lang="en-US" sz="2800" u="sng" dirty="0" smtClean="0"/>
              <a:t>:</a:t>
            </a:r>
            <a:endParaRPr lang="en-US" sz="2800" u="sng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F8404F-23C6-4B12-95BD-FE4860FE9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2" y="2094291"/>
            <a:ext cx="5333999" cy="2372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DE91C4-8793-47B9-BEB3-6773575FB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852" y="2039581"/>
            <a:ext cx="5952308" cy="2036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2CE646-C26F-4754-BCA2-2C5DA2FB5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49" y="4712671"/>
            <a:ext cx="7419582" cy="1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62257" y="692087"/>
            <a:ext cx="366413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7" y="1683617"/>
            <a:ext cx="5019875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err="1"/>
              <a:t>Modificarea</a:t>
            </a:r>
            <a:r>
              <a:rPr lang="en-US" sz="2800" u="sng" dirty="0"/>
              <a:t> </a:t>
            </a:r>
            <a:r>
              <a:rPr lang="en-US" sz="2800" u="sng" dirty="0" err="1"/>
              <a:t>elementelor</a:t>
            </a:r>
            <a:r>
              <a:rPr lang="en-US" sz="2800" u="sng" dirty="0"/>
              <a:t> </a:t>
            </a:r>
            <a:r>
              <a:rPr lang="en-US" sz="2800" u="sng" dirty="0" err="1" smtClean="0"/>
              <a:t>listei</a:t>
            </a:r>
            <a:r>
              <a:rPr lang="en-US" sz="2800" u="sng" dirty="0"/>
              <a:t>: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3EB75F-5F31-406F-A106-B66F71180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141"/>
          <a:stretch/>
        </p:blipFill>
        <p:spPr>
          <a:xfrm>
            <a:off x="5833382" y="2489284"/>
            <a:ext cx="6178732" cy="4231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E16688-18C0-412D-85DA-D9D4AA3305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478"/>
          <a:stretch/>
        </p:blipFill>
        <p:spPr>
          <a:xfrm>
            <a:off x="265611" y="2488744"/>
            <a:ext cx="5444057" cy="17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3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219304"/>
            <a:ext cx="9359071" cy="4178386"/>
          </a:xfrm>
        </p:spPr>
        <p:txBody>
          <a:bodyPr>
            <a:noAutofit/>
          </a:bodyPr>
          <a:lstStyle/>
          <a:p>
            <a:pPr lvl="0"/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Introducere</a:t>
            </a:r>
            <a:r>
              <a:rPr lang="en-US" b="1" dirty="0">
                <a:latin typeface="PT Sans"/>
              </a:rPr>
              <a:t> in </a:t>
            </a:r>
            <a:r>
              <a:rPr lang="en-US" b="1" dirty="0" err="1">
                <a:latin typeface="PT Sans"/>
              </a:rPr>
              <a:t>colectii</a:t>
            </a:r>
            <a:r>
              <a:rPr lang="en-US" b="1" dirty="0">
                <a:latin typeface="PT Sans"/>
              </a:rPr>
              <a:t> de date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PT Sans"/>
              </a:rPr>
              <a:t>Lista – </a:t>
            </a:r>
            <a:r>
              <a:rPr lang="en-US" b="1" dirty="0" err="1" smtClean="0">
                <a:latin typeface="PT Sans"/>
              </a:rPr>
              <a:t>notiuni</a:t>
            </a:r>
            <a:r>
              <a:rPr lang="en-US" b="1" dirty="0" smtClean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elimentare</a:t>
            </a:r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Operatii</a:t>
            </a:r>
            <a:r>
              <a:rPr lang="en-US" b="1" dirty="0">
                <a:latin typeface="PT Sans"/>
              </a:rPr>
              <a:t> cu </a:t>
            </a:r>
            <a:r>
              <a:rPr lang="en-US" b="1" dirty="0" err="1">
                <a:latin typeface="PT Sans"/>
              </a:rPr>
              <a:t>liste</a:t>
            </a:r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Inserari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si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eliminari</a:t>
            </a:r>
            <a:r>
              <a:rPr lang="en-US" b="1" dirty="0">
                <a:latin typeface="PT Sans"/>
              </a:rPr>
              <a:t> de </a:t>
            </a:r>
            <a:r>
              <a:rPr lang="en-US" b="1" dirty="0" err="1">
                <a:latin typeface="PT Sans"/>
              </a:rPr>
              <a:t>componente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dintr</a:t>
            </a:r>
            <a:r>
              <a:rPr lang="en-US" b="1" dirty="0">
                <a:latin typeface="PT Sans"/>
              </a:rPr>
              <a:t>-o </a:t>
            </a:r>
            <a:r>
              <a:rPr lang="en-US" b="1" dirty="0" err="1">
                <a:latin typeface="PT Sans"/>
              </a:rPr>
              <a:t>lista</a:t>
            </a:r>
            <a:r>
              <a:rPr lang="en-US" b="1" dirty="0">
                <a:latin typeface="PT Sans"/>
              </a:rPr>
              <a:t>, slice-</a:t>
            </a:r>
            <a:r>
              <a:rPr lang="en-US" b="1" dirty="0" err="1">
                <a:latin typeface="PT Sans"/>
              </a:rPr>
              <a:t>ing</a:t>
            </a:r>
            <a:endParaRPr lang="en-US" b="1" u="sng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Ordonare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componentelor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unei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lista</a:t>
            </a:r>
            <a:endParaRPr lang="en-US" b="1" u="sng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Metode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applicabile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 smtClean="0">
                <a:latin typeface="PT Sans"/>
              </a:rPr>
              <a:t>listelor</a:t>
            </a:r>
            <a:endParaRPr lang="en-US" b="1" dirty="0" smtClean="0">
              <a:latin typeface="PT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 smtClean="0"/>
              <a:t>prelegerii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62257" y="692087"/>
            <a:ext cx="366413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590001" y="1814246"/>
            <a:ext cx="1038932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Functiile</a:t>
            </a:r>
            <a:r>
              <a:rPr lang="en-US" sz="2800" dirty="0"/>
              <a:t> utile: </a:t>
            </a:r>
            <a:r>
              <a:rPr lang="en-US" sz="2800" dirty="0" err="1"/>
              <a:t>len</a:t>
            </a:r>
            <a:r>
              <a:rPr lang="en-US" sz="2800" dirty="0"/>
              <a:t>(), del, sorted()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BA79546-833D-4521-91B7-78F0FEDCD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930" y="2630863"/>
            <a:ext cx="5175070" cy="3947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1410E7-225F-410D-959C-D77B998F4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2687547"/>
            <a:ext cx="5311390" cy="38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0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33657" y="692087"/>
            <a:ext cx="389273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6" y="1683617"/>
            <a:ext cx="10389329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Functiile</a:t>
            </a:r>
            <a:r>
              <a:rPr lang="en-US" sz="2800" dirty="0"/>
              <a:t> utile: </a:t>
            </a:r>
            <a:r>
              <a:rPr lang="en-US" sz="2800" b="1" dirty="0"/>
              <a:t>min()</a:t>
            </a:r>
            <a:r>
              <a:rPr lang="en-US" sz="2800" dirty="0"/>
              <a:t>,</a:t>
            </a:r>
            <a:r>
              <a:rPr lang="en-US" sz="2800" b="1" dirty="0"/>
              <a:t> max()</a:t>
            </a:r>
            <a:r>
              <a:rPr lang="en-US" sz="2800" dirty="0"/>
              <a:t>,</a:t>
            </a:r>
            <a:r>
              <a:rPr lang="en-US" sz="2800" b="1" dirty="0"/>
              <a:t> sum()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D5A7C-2F4C-4C13-B3A9-D3BA4B5A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434" y="1683617"/>
            <a:ext cx="5185955" cy="50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5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01000" y="692087"/>
            <a:ext cx="39253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6" y="1683617"/>
            <a:ext cx="1038932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are un set de </a:t>
            </a:r>
            <a:r>
              <a:rPr lang="fr-BE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metode</a:t>
            </a:r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BE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încorporate</a:t>
            </a:r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BE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pentru</a:t>
            </a:r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BE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operatii</a:t>
            </a:r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BE" sz="24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cu</a:t>
            </a:r>
            <a:r>
              <a:rPr lang="fr-BE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BE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liste: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73420F2-A1C0-4D04-9C12-F834F48B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50837"/>
              </p:ext>
            </p:extLst>
          </p:nvPr>
        </p:nvGraphicFramePr>
        <p:xfrm>
          <a:off x="1028699" y="2405884"/>
          <a:ext cx="10140044" cy="4161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339">
                  <a:extLst>
                    <a:ext uri="{9D8B030D-6E8A-4147-A177-3AD203B41FA5}">
                      <a16:colId xmlns="" xmlns:a16="http://schemas.microsoft.com/office/drawing/2014/main" val="1496142022"/>
                    </a:ext>
                  </a:extLst>
                </a:gridCol>
                <a:gridCol w="7922705">
                  <a:extLst>
                    <a:ext uri="{9D8B030D-6E8A-4147-A177-3AD203B41FA5}">
                      <a16:colId xmlns="" xmlns:a16="http://schemas.microsoft.com/office/drawing/2014/main" val="2071190591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b="1" u="none" strike="noStrike" dirty="0" err="1">
                          <a:effectLst/>
                        </a:rPr>
                        <a:t>Metoda</a:t>
                      </a:r>
                      <a:endParaRPr lang="fr-B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b="1" u="none" strike="noStrike" dirty="0" err="1">
                          <a:effectLst/>
                        </a:rPr>
                        <a:t>Descriere</a:t>
                      </a:r>
                      <a:endParaRPr lang="fr-B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663106494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 dirty="0">
                          <a:effectLst/>
                        </a:rPr>
                        <a:t>append()</a:t>
                      </a:r>
                      <a:endParaRPr lang="fr-B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 dirty="0" err="1">
                          <a:effectLst/>
                        </a:rPr>
                        <a:t>Adaugă</a:t>
                      </a:r>
                      <a:r>
                        <a:rPr lang="fr-BE" sz="2800" u="none" strike="noStrike" dirty="0">
                          <a:effectLst/>
                        </a:rPr>
                        <a:t> un </a:t>
                      </a:r>
                      <a:r>
                        <a:rPr lang="fr-BE" sz="2800" u="none" strike="noStrike" dirty="0" err="1">
                          <a:effectLst/>
                        </a:rPr>
                        <a:t>element</a:t>
                      </a:r>
                      <a:r>
                        <a:rPr lang="fr-BE" sz="2800" u="none" strike="noStrike" dirty="0">
                          <a:effectLst/>
                        </a:rPr>
                        <a:t> la </a:t>
                      </a:r>
                      <a:r>
                        <a:rPr lang="fr-BE" sz="2800" u="none" strike="noStrike" dirty="0" err="1">
                          <a:effectLst/>
                        </a:rPr>
                        <a:t>sfârșitul</a:t>
                      </a:r>
                      <a:r>
                        <a:rPr lang="fr-BE" sz="2800" u="none" strike="noStrike" dirty="0">
                          <a:effectLst/>
                        </a:rPr>
                        <a:t> </a:t>
                      </a:r>
                      <a:r>
                        <a:rPr lang="fr-BE" sz="2800" u="none" strike="noStrike" dirty="0" err="1">
                          <a:effectLst/>
                        </a:rPr>
                        <a:t>listei</a:t>
                      </a:r>
                      <a:endParaRPr lang="fr-B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11445361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clear()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 dirty="0" err="1">
                          <a:effectLst/>
                        </a:rPr>
                        <a:t>Elimină</a:t>
                      </a:r>
                      <a:r>
                        <a:rPr lang="fr-BE" sz="2800" u="none" strike="noStrike" dirty="0">
                          <a:effectLst/>
                        </a:rPr>
                        <a:t> </a:t>
                      </a:r>
                      <a:r>
                        <a:rPr lang="fr-BE" sz="2800" u="none" strike="noStrike" dirty="0" err="1">
                          <a:effectLst/>
                        </a:rPr>
                        <a:t>toate</a:t>
                      </a:r>
                      <a:r>
                        <a:rPr lang="fr-BE" sz="2800" u="none" strike="noStrike" dirty="0">
                          <a:effectLst/>
                        </a:rPr>
                        <a:t> </a:t>
                      </a:r>
                      <a:r>
                        <a:rPr lang="fr-BE" sz="2800" u="none" strike="noStrike" dirty="0" err="1">
                          <a:effectLst/>
                        </a:rPr>
                        <a:t>elementele</a:t>
                      </a:r>
                      <a:r>
                        <a:rPr lang="fr-BE" sz="2800" u="none" strike="noStrike" dirty="0">
                          <a:effectLst/>
                        </a:rPr>
                        <a:t> </a:t>
                      </a:r>
                      <a:r>
                        <a:rPr lang="fr-BE" sz="2800" u="none" strike="noStrike" dirty="0" err="1">
                          <a:effectLst/>
                        </a:rPr>
                        <a:t>din</a:t>
                      </a:r>
                      <a:r>
                        <a:rPr lang="fr-BE" sz="2800" u="none" strike="noStrike" dirty="0">
                          <a:effectLst/>
                        </a:rPr>
                        <a:t> </a:t>
                      </a:r>
                      <a:r>
                        <a:rPr lang="fr-BE" sz="2800" u="none" strike="noStrike" dirty="0" err="1">
                          <a:effectLst/>
                        </a:rPr>
                        <a:t>listă</a:t>
                      </a:r>
                      <a:endParaRPr lang="fr-B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03124361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copy()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Returnează o copie a listei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131916873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count()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Returnează numărul de elemente cu valoarea specificată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463491498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u="none" strike="noStrike">
                          <a:effectLst/>
                        </a:rPr>
                        <a:t>extend()</a:t>
                      </a:r>
                      <a:endParaRPr lang="fr-B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u="none" strike="noStrike" dirty="0" smtClean="0">
                          <a:effectLst/>
                        </a:rPr>
                        <a:t>Adăug</a:t>
                      </a:r>
                      <a:r>
                        <a:rPr lang="fr-BE" sz="2800" u="none" strike="noStrike" dirty="0" smtClean="0">
                          <a:effectLst/>
                        </a:rPr>
                        <a:t>ă</a:t>
                      </a:r>
                      <a:r>
                        <a:rPr lang="it-IT" sz="2800" u="none" strike="noStrike" dirty="0" smtClean="0">
                          <a:effectLst/>
                        </a:rPr>
                        <a:t> </a:t>
                      </a:r>
                      <a:r>
                        <a:rPr lang="it-IT" sz="2800" u="none" strike="noStrike" dirty="0">
                          <a:effectLst/>
                        </a:rPr>
                        <a:t>elementele unei liste (sau orice iterabil), la sfârșitul listei curente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05234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64286" y="692087"/>
            <a:ext cx="3762103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73420F2-A1C0-4D04-9C12-F834F48BB6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7250" y="1814514"/>
          <a:ext cx="10415996" cy="4569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683">
                  <a:extLst>
                    <a:ext uri="{9D8B030D-6E8A-4147-A177-3AD203B41FA5}">
                      <a16:colId xmlns="" xmlns:a16="http://schemas.microsoft.com/office/drawing/2014/main" val="1496142022"/>
                    </a:ext>
                  </a:extLst>
                </a:gridCol>
                <a:gridCol w="8138313">
                  <a:extLst>
                    <a:ext uri="{9D8B030D-6E8A-4147-A177-3AD203B41FA5}">
                      <a16:colId xmlns="" xmlns:a16="http://schemas.microsoft.com/office/drawing/2014/main" val="2071190591"/>
                    </a:ext>
                  </a:extLst>
                </a:gridCol>
              </a:tblGrid>
              <a:tr h="612535"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b="1" u="none" strike="noStrike" dirty="0" err="1">
                          <a:effectLst/>
                        </a:rPr>
                        <a:t>Metoda</a:t>
                      </a:r>
                      <a:endParaRPr lang="fr-B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800" b="1" u="none" strike="noStrike" dirty="0" err="1">
                          <a:effectLst/>
                        </a:rPr>
                        <a:t>Descriere</a:t>
                      </a:r>
                      <a:endParaRPr lang="fr-B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663106494"/>
                  </a:ext>
                </a:extLst>
              </a:tr>
              <a:tr h="987608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index()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Returnează indexul primului element cu valoarea specificată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11445361"/>
                  </a:ext>
                </a:extLst>
              </a:tr>
              <a:tr h="742294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insert()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Adaugă un element la poziția specificată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03124361"/>
                  </a:ext>
                </a:extLst>
              </a:tr>
              <a:tr h="742294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pop()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Îndepărtează elementul din poziția specificată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131916873"/>
                  </a:ext>
                </a:extLst>
              </a:tr>
              <a:tr h="742294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remove()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Îndepărtează elementul cu valoarea specificată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463491498"/>
                  </a:ext>
                </a:extLst>
              </a:tr>
              <a:tr h="742294"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reverse()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Inversează</a:t>
                      </a:r>
                      <a:r>
                        <a:rPr lang="fr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ordinea</a:t>
                      </a:r>
                      <a:r>
                        <a:rPr lang="fr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listei</a:t>
                      </a:r>
                      <a:endParaRPr lang="fr-B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05234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2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17329" y="692087"/>
            <a:ext cx="3909060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7" y="1683617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Metodele</a:t>
            </a:r>
            <a:r>
              <a:rPr lang="en-US" sz="2800" dirty="0"/>
              <a:t> </a:t>
            </a:r>
            <a:r>
              <a:rPr lang="en-US" sz="2800" dirty="0" err="1"/>
              <a:t>aplicabile</a:t>
            </a:r>
            <a:r>
              <a:rPr lang="en-US" sz="2800" dirty="0"/>
              <a:t> </a:t>
            </a:r>
            <a:r>
              <a:rPr lang="en-US" sz="2800" dirty="0" err="1"/>
              <a:t>listelor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list.append</a:t>
            </a:r>
            <a:r>
              <a:rPr lang="en-US" sz="2800" dirty="0"/>
              <a:t>(x) – </a:t>
            </a:r>
            <a:r>
              <a:rPr lang="en-US" sz="2800" dirty="0" err="1"/>
              <a:t>adauga</a:t>
            </a:r>
            <a:r>
              <a:rPr lang="en-US" sz="2800" dirty="0"/>
              <a:t> </a:t>
            </a:r>
            <a:r>
              <a:rPr lang="en-US" sz="2800" dirty="0" err="1"/>
              <a:t>elementul</a:t>
            </a:r>
            <a:r>
              <a:rPr lang="en-US" sz="2800" dirty="0"/>
              <a:t> </a:t>
            </a:r>
            <a:r>
              <a:rPr lang="en-US" sz="2800" b="1" dirty="0"/>
              <a:t>x </a:t>
            </a:r>
            <a:r>
              <a:rPr lang="en-US" sz="2800" dirty="0"/>
              <a:t>la </a:t>
            </a:r>
            <a:r>
              <a:rPr lang="en-US" sz="2800" dirty="0" err="1"/>
              <a:t>sfirsitul</a:t>
            </a:r>
            <a:r>
              <a:rPr lang="en-US" sz="2800" dirty="0"/>
              <a:t> </a:t>
            </a:r>
            <a:r>
              <a:rPr lang="en-US" sz="2800" b="1" dirty="0"/>
              <a:t>list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956BB6-7A99-4033-9C39-4191293A8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923" y="1683617"/>
            <a:ext cx="4608466" cy="46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84671" y="692087"/>
            <a:ext cx="39417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7" y="1683617"/>
            <a:ext cx="4445729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Metodele</a:t>
            </a:r>
            <a:r>
              <a:rPr lang="en-US" sz="2800" dirty="0"/>
              <a:t> </a:t>
            </a:r>
            <a:r>
              <a:rPr lang="en-US" sz="2800" dirty="0" err="1"/>
              <a:t>aplicabile</a:t>
            </a:r>
            <a:r>
              <a:rPr lang="en-US" sz="2800" dirty="0"/>
              <a:t> </a:t>
            </a:r>
            <a:r>
              <a:rPr lang="en-US" sz="2800" dirty="0" err="1"/>
              <a:t>listelor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list.insert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, x) – </a:t>
            </a:r>
            <a:r>
              <a:rPr lang="en-US" sz="2800" dirty="0" err="1"/>
              <a:t>insereaza</a:t>
            </a:r>
            <a:r>
              <a:rPr lang="en-US" sz="2800" dirty="0"/>
              <a:t> </a:t>
            </a:r>
            <a:r>
              <a:rPr lang="en-US" sz="2800" b="1" dirty="0"/>
              <a:t>x </a:t>
            </a:r>
            <a:r>
              <a:rPr lang="en-US" sz="2800" dirty="0"/>
              <a:t>in </a:t>
            </a:r>
            <a:r>
              <a:rPr lang="en-US" sz="2800" dirty="0" err="1"/>
              <a:t>pozitia</a:t>
            </a:r>
            <a:r>
              <a:rPr lang="en-US" sz="2800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dirty="0"/>
              <a:t>a </a:t>
            </a:r>
            <a:r>
              <a:rPr lang="en-US" sz="2800" dirty="0" err="1"/>
              <a:t>listei</a:t>
            </a:r>
            <a:r>
              <a:rPr lang="en-US" sz="2800" dirty="0"/>
              <a:t> </a:t>
            </a:r>
            <a:r>
              <a:rPr lang="en-US" sz="2800" b="1" dirty="0"/>
              <a:t>list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DF4640-8610-4C81-A067-2DA5076A7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340" y="1683617"/>
            <a:ext cx="4585063" cy="4815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DFDE06-F714-4AF1-A107-8AAE5EF48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72" y="4163445"/>
            <a:ext cx="5510212" cy="23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98971" y="692087"/>
            <a:ext cx="38274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2119649"/>
            <a:ext cx="4848228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list.extend</a:t>
            </a:r>
            <a:r>
              <a:rPr lang="en-US" sz="2800" dirty="0">
                <a:solidFill>
                  <a:prstClr val="black"/>
                </a:solidFill>
              </a:rPr>
              <a:t>(L) – </a:t>
            </a:r>
            <a:r>
              <a:rPr lang="en-US" sz="2800" dirty="0" err="1">
                <a:solidFill>
                  <a:prstClr val="black"/>
                </a:solidFill>
              </a:rPr>
              <a:t>extinde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originala</a:t>
            </a:r>
            <a:r>
              <a:rPr lang="en-US" sz="2800" dirty="0">
                <a:solidFill>
                  <a:prstClr val="black"/>
                </a:solidFill>
              </a:rPr>
              <a:t> cu </a:t>
            </a:r>
            <a:r>
              <a:rPr lang="en-US" sz="2800" dirty="0" err="1">
                <a:solidFill>
                  <a:prstClr val="black"/>
                </a:solidFill>
              </a:rPr>
              <a:t>elemente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noi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799BD4-61C3-4666-B934-96F347B0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660" y="1665288"/>
            <a:ext cx="6694924" cy="31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80514" y="692087"/>
            <a:ext cx="4545875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8" y="1846832"/>
            <a:ext cx="4848228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list.remove</a:t>
            </a:r>
            <a:r>
              <a:rPr lang="en-US" sz="2800" dirty="0">
                <a:solidFill>
                  <a:prstClr val="black"/>
                </a:solidFill>
              </a:rPr>
              <a:t>(x) – </a:t>
            </a:r>
            <a:r>
              <a:rPr lang="en-US" sz="2800" dirty="0" err="1">
                <a:solidFill>
                  <a:prstClr val="black"/>
                </a:solidFill>
              </a:rPr>
              <a:t>strerge</a:t>
            </a:r>
            <a:r>
              <a:rPr lang="en-US" sz="2800" dirty="0">
                <a:solidFill>
                  <a:prstClr val="black"/>
                </a:solidFill>
              </a:rPr>
              <a:t> prima </a:t>
            </a:r>
            <a:r>
              <a:rPr lang="en-US" sz="2800" dirty="0" err="1">
                <a:solidFill>
                  <a:prstClr val="black"/>
                </a:solidFill>
              </a:rPr>
              <a:t>aparitie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lui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en-US" sz="2800" dirty="0">
                <a:solidFill>
                  <a:prstClr val="black"/>
                </a:solidFill>
              </a:rPr>
              <a:t> din </a:t>
            </a:r>
            <a:r>
              <a:rPr lang="en-US" sz="2800" dirty="0" err="1">
                <a:solidFill>
                  <a:prstClr val="black"/>
                </a:solidFill>
              </a:rPr>
              <a:t>lista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BB267A-542A-4F7E-BD83-D9BF99CE4F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261" b="69399"/>
          <a:stretch/>
        </p:blipFill>
        <p:spPr>
          <a:xfrm>
            <a:off x="525654" y="3343275"/>
            <a:ext cx="5250006" cy="2471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A412AF-5C0A-4459-856F-E0F8A4279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607" y="1804986"/>
            <a:ext cx="6047943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01000" y="692087"/>
            <a:ext cx="39253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7" y="1879560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list.pop</a:t>
            </a:r>
            <a:r>
              <a:rPr lang="en-US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) – </a:t>
            </a:r>
            <a:r>
              <a:rPr lang="fr-BE" sz="2800" dirty="0" err="1">
                <a:solidFill>
                  <a:prstClr val="black"/>
                </a:solidFill>
              </a:rPr>
              <a:t>Sterge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elementul</a:t>
            </a:r>
            <a:r>
              <a:rPr lang="fr-BE" sz="2800" dirty="0">
                <a:solidFill>
                  <a:prstClr val="black"/>
                </a:solidFill>
              </a:rPr>
              <a:t> de </a:t>
            </a:r>
            <a:r>
              <a:rPr lang="fr-BE" sz="2800" dirty="0" err="1">
                <a:solidFill>
                  <a:prstClr val="black"/>
                </a:solidFill>
              </a:rPr>
              <a:t>pe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pozitia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b="1" dirty="0">
                <a:solidFill>
                  <a:prstClr val="black"/>
                </a:solidFill>
              </a:rPr>
              <a:t>i </a:t>
            </a:r>
            <a:r>
              <a:rPr lang="fr-BE" sz="2800" dirty="0" err="1">
                <a:solidFill>
                  <a:prstClr val="black"/>
                </a:solidFill>
              </a:rPr>
              <a:t>sau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ultimul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element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din</a:t>
            </a:r>
            <a:r>
              <a:rPr lang="fr-BE" sz="2800" dirty="0">
                <a:solidFill>
                  <a:prstClr val="black"/>
                </a:solidFill>
              </a:rPr>
              <a:t> lista si il </a:t>
            </a:r>
            <a:r>
              <a:rPr lang="fr-BE" sz="2800" dirty="0" err="1">
                <a:solidFill>
                  <a:prstClr val="black"/>
                </a:solidFill>
              </a:rPr>
              <a:t>returneaza</a:t>
            </a:r>
            <a:endParaRPr lang="fr-B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F3A02A-7473-4904-B895-29F8975E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9" y="3734552"/>
            <a:ext cx="5091680" cy="2786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8D0D1B-35A4-4821-BCE9-B8F0535C3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015" y="1665288"/>
            <a:ext cx="5759956" cy="49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9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27471" y="692087"/>
            <a:ext cx="43989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756555" y="1961202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list.clear</a:t>
            </a:r>
            <a:r>
              <a:rPr lang="en-US" sz="2800" dirty="0">
                <a:solidFill>
                  <a:prstClr val="black"/>
                </a:solidFill>
              </a:rPr>
              <a:t>() – </a:t>
            </a:r>
            <a:r>
              <a:rPr lang="fr-BE" sz="2800" dirty="0" err="1">
                <a:solidFill>
                  <a:prstClr val="black"/>
                </a:solidFill>
              </a:rPr>
              <a:t>Elimină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toate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elementele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din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listă</a:t>
            </a:r>
            <a:endParaRPr lang="fr-B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5DB87C-900A-431C-BEFF-10814069A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892" y="1683616"/>
            <a:ext cx="5598498" cy="38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6623" y="2408471"/>
            <a:ext cx="9359071" cy="3829043"/>
          </a:xfrm>
        </p:spPr>
        <p:txBody>
          <a:bodyPr>
            <a:noAutofit/>
          </a:bodyPr>
          <a:lstStyle/>
          <a:p>
            <a:pPr lvl="0"/>
            <a:r>
              <a:rPr lang="en-US" b="1" dirty="0" err="1">
                <a:latin typeface="PT Sans"/>
              </a:rPr>
              <a:t>Există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patru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tipuri</a:t>
            </a:r>
            <a:r>
              <a:rPr lang="en-US" b="1" dirty="0">
                <a:latin typeface="PT Sans"/>
              </a:rPr>
              <a:t> de </a:t>
            </a:r>
            <a:r>
              <a:rPr lang="en-US" b="1" dirty="0" err="1">
                <a:latin typeface="PT Sans"/>
              </a:rPr>
              <a:t>colecții</a:t>
            </a:r>
            <a:r>
              <a:rPr lang="en-US" b="1" dirty="0">
                <a:latin typeface="PT Sans"/>
              </a:rPr>
              <a:t> de date </a:t>
            </a:r>
            <a:r>
              <a:rPr lang="en-US" b="1" dirty="0" err="1">
                <a:latin typeface="PT Sans"/>
              </a:rPr>
              <a:t>în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>
                <a:latin typeface="PT Sans"/>
              </a:rPr>
              <a:t>limbajul</a:t>
            </a:r>
            <a:r>
              <a:rPr lang="en-US" b="1" dirty="0">
                <a:latin typeface="PT Sans"/>
              </a:rPr>
              <a:t> de </a:t>
            </a:r>
            <a:r>
              <a:rPr lang="en-US" b="1" dirty="0" err="1">
                <a:latin typeface="PT Sans"/>
              </a:rPr>
              <a:t>programare</a:t>
            </a:r>
            <a:r>
              <a:rPr lang="en-US" b="1" dirty="0">
                <a:latin typeface="PT Sans"/>
              </a:rPr>
              <a:t> Python: </a:t>
            </a:r>
            <a:endParaRPr lang="en-US" b="1" dirty="0" smtClean="0">
              <a:latin typeface="PT Sans"/>
            </a:endParaRPr>
          </a:p>
          <a:p>
            <a:pPr lvl="0"/>
            <a:endParaRPr lang="en-US" b="1" dirty="0">
              <a:latin typeface="PT Sans"/>
            </a:endParaRPr>
          </a:p>
          <a:p>
            <a:r>
              <a:rPr lang="en-US" b="1" dirty="0">
                <a:latin typeface="PT Sans"/>
              </a:rPr>
              <a:t>*</a:t>
            </a:r>
            <a:r>
              <a:rPr lang="en-US" b="1" dirty="0" err="1" smtClean="0">
                <a:latin typeface="PT Sans"/>
              </a:rPr>
              <a:t>listă</a:t>
            </a:r>
            <a:r>
              <a:rPr lang="en-US" b="1" dirty="0" smtClean="0">
                <a:latin typeface="PT Sans"/>
              </a:rPr>
              <a:t>-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declarată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între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paranteze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drepte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,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modificabilă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,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stochează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valori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duplicate,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iar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elementele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pot fi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accesate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folosind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indici</a:t>
            </a:r>
            <a:r>
              <a:rPr lang="fr-BE" dirty="0" smtClean="0">
                <a:solidFill>
                  <a:srgbClr val="555555"/>
                </a:solidFill>
                <a:latin typeface="Convergence"/>
              </a:rPr>
              <a:t>.</a:t>
            </a:r>
            <a:endParaRPr lang="en-US" b="1" dirty="0">
              <a:latin typeface="PT Sans"/>
            </a:endParaRPr>
          </a:p>
          <a:p>
            <a:r>
              <a:rPr lang="en-US" b="1" dirty="0">
                <a:latin typeface="PT Sans"/>
              </a:rPr>
              <a:t>*</a:t>
            </a:r>
            <a:r>
              <a:rPr lang="en-US" b="1" dirty="0" err="1" smtClean="0">
                <a:latin typeface="PT Sans"/>
              </a:rPr>
              <a:t>tuplu</a:t>
            </a:r>
            <a:r>
              <a:rPr lang="en-US" b="1" dirty="0" smtClean="0">
                <a:latin typeface="PT Sans"/>
              </a:rPr>
              <a:t>-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ordonat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și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de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natură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imuabilă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,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deși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pot exista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intrări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duplicate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într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-un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tuplu</a:t>
            </a:r>
            <a:r>
              <a:rPr lang="fr-BE" dirty="0" smtClean="0">
                <a:solidFill>
                  <a:srgbClr val="555555"/>
                </a:solidFill>
                <a:latin typeface="Convergence"/>
              </a:rPr>
              <a:t>.</a:t>
            </a:r>
            <a:endParaRPr lang="en-US" b="1" dirty="0">
              <a:latin typeface="PT Sans"/>
            </a:endParaRPr>
          </a:p>
          <a:p>
            <a:r>
              <a:rPr lang="en-US" b="1" dirty="0">
                <a:latin typeface="PT Sans"/>
              </a:rPr>
              <a:t>*</a:t>
            </a:r>
            <a:r>
              <a:rPr lang="en-US" b="1" dirty="0" err="1" smtClean="0">
                <a:latin typeface="PT Sans"/>
              </a:rPr>
              <a:t>seturi</a:t>
            </a:r>
            <a:r>
              <a:rPr lang="en-US" b="1" dirty="0" smtClean="0">
                <a:latin typeface="PT Sans"/>
              </a:rPr>
              <a:t>-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neordonat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și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indicat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între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paranteze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drepte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. Nu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indexat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și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nu are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intrări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duplicate</a:t>
            </a:r>
            <a:r>
              <a:rPr lang="fr-BE" dirty="0" smtClean="0">
                <a:solidFill>
                  <a:srgbClr val="555555"/>
                </a:solidFill>
                <a:latin typeface="Convergence"/>
              </a:rPr>
              <a:t>.</a:t>
            </a:r>
            <a:endParaRPr lang="en-US" b="1" dirty="0">
              <a:latin typeface="PT Sans"/>
            </a:endParaRPr>
          </a:p>
          <a:p>
            <a:r>
              <a:rPr lang="en-US" b="1" dirty="0">
                <a:latin typeface="PT Sans"/>
              </a:rPr>
              <a:t>*</a:t>
            </a:r>
            <a:r>
              <a:rPr lang="en-US" b="1" dirty="0" err="1" smtClean="0">
                <a:latin typeface="PT Sans"/>
              </a:rPr>
              <a:t>dicționar</a:t>
            </a:r>
            <a:r>
              <a:rPr lang="en-US" b="1" dirty="0" smtClean="0">
                <a:latin typeface="PT Sans"/>
              </a:rPr>
              <a:t>- 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are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perechi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cheie-valoare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și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este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inerent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volatil.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Folosim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paranteze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pătrate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pentru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a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declara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 un </a:t>
            </a:r>
            <a:r>
              <a:rPr lang="fr-BE" dirty="0" err="1">
                <a:solidFill>
                  <a:srgbClr val="555555"/>
                </a:solidFill>
                <a:latin typeface="Convergence"/>
              </a:rPr>
              <a:t>dicționar</a:t>
            </a:r>
            <a:r>
              <a:rPr lang="fr-BE" dirty="0">
                <a:solidFill>
                  <a:srgbClr val="555555"/>
                </a:solidFill>
                <a:latin typeface="Convergence"/>
              </a:rPr>
              <a:t>.</a:t>
            </a:r>
          </a:p>
          <a:p>
            <a:pPr lvl="0"/>
            <a:endParaRPr lang="en-US" b="1" dirty="0">
              <a:latin typeface="PT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5E7B2C-50FD-4064-A8D2-D64CAF153BFE}"/>
              </a:ext>
            </a:extLst>
          </p:cNvPr>
          <p:cNvSpPr txBox="1"/>
          <p:nvPr/>
        </p:nvSpPr>
        <p:spPr>
          <a:xfrm>
            <a:off x="736623" y="1665288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PT Sans"/>
              </a:rPr>
              <a:t>Colectii</a:t>
            </a:r>
            <a:r>
              <a:rPr lang="en-US" sz="2800" b="1" dirty="0">
                <a:latin typeface="PT Sans"/>
              </a:rPr>
              <a:t> de date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18900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84671" y="692087"/>
            <a:ext cx="39417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597" y="1683617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list.count</a:t>
            </a:r>
            <a:r>
              <a:rPr lang="en-US" sz="2800" dirty="0">
                <a:solidFill>
                  <a:prstClr val="black"/>
                </a:solidFill>
              </a:rPr>
              <a:t>(x) – </a:t>
            </a:r>
            <a:r>
              <a:rPr lang="fr-BE" sz="2800" dirty="0" err="1">
                <a:solidFill>
                  <a:prstClr val="black"/>
                </a:solidFill>
              </a:rPr>
              <a:t>returneaza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numarul</a:t>
            </a:r>
            <a:r>
              <a:rPr lang="fr-BE" sz="2800" dirty="0">
                <a:solidFill>
                  <a:prstClr val="black"/>
                </a:solidFill>
              </a:rPr>
              <a:t> de </a:t>
            </a:r>
            <a:r>
              <a:rPr lang="fr-BE" sz="2800" dirty="0" err="1">
                <a:solidFill>
                  <a:prstClr val="black"/>
                </a:solidFill>
              </a:rPr>
              <a:t>aparitii</a:t>
            </a:r>
            <a:r>
              <a:rPr lang="fr-BE" sz="2800" dirty="0">
                <a:solidFill>
                  <a:prstClr val="black"/>
                </a:solidFill>
              </a:rPr>
              <a:t> ale </a:t>
            </a:r>
            <a:r>
              <a:rPr lang="fr-BE" sz="2800" dirty="0" err="1">
                <a:solidFill>
                  <a:prstClr val="black"/>
                </a:solidFill>
              </a:rPr>
              <a:t>unui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dirty="0" err="1">
                <a:solidFill>
                  <a:prstClr val="black"/>
                </a:solidFill>
              </a:rPr>
              <a:t>element</a:t>
            </a:r>
            <a:r>
              <a:rPr lang="fr-BE" sz="2800" dirty="0">
                <a:solidFill>
                  <a:prstClr val="black"/>
                </a:solidFill>
              </a:rPr>
              <a:t> </a:t>
            </a:r>
            <a:r>
              <a:rPr lang="fr-BE" sz="2800" b="1" dirty="0">
                <a:solidFill>
                  <a:prstClr val="black"/>
                </a:solidFill>
              </a:rPr>
              <a:t>x</a:t>
            </a:r>
            <a:endParaRPr lang="fr-B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4856CA-3159-4565-8108-B7953E2AE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69" y="3090957"/>
            <a:ext cx="5384459" cy="1812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EB9B02C-E05B-4ED1-BAD3-0BCFAAE06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034831"/>
            <a:ext cx="5616840" cy="1812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C9D232-1CCF-477C-9F0D-B3019896E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66" y="3123271"/>
            <a:ext cx="5966314" cy="15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4186" y="692087"/>
            <a:ext cx="4562203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740226" y="2091831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list.reverse</a:t>
            </a:r>
            <a:r>
              <a:rPr lang="en-US" sz="2800" dirty="0">
                <a:solidFill>
                  <a:prstClr val="black"/>
                </a:solidFill>
              </a:rPr>
              <a:t>() – </a:t>
            </a:r>
            <a:r>
              <a:rPr lang="fr-BE" sz="2800" dirty="0" err="1">
                <a:solidFill>
                  <a:prstClr val="black"/>
                </a:solidFill>
              </a:rPr>
              <a:t>inverseaza</a:t>
            </a:r>
            <a:r>
              <a:rPr lang="fr-BE" sz="2800" dirty="0">
                <a:solidFill>
                  <a:prstClr val="black"/>
                </a:solidFill>
              </a:rPr>
              <a:t> lista </a:t>
            </a:r>
            <a:r>
              <a:rPr lang="fr-BE" sz="2800" b="1" dirty="0" err="1">
                <a:solidFill>
                  <a:prstClr val="black"/>
                </a:solidFill>
              </a:rPr>
              <a:t>list</a:t>
            </a:r>
            <a:endParaRPr lang="fr-BE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2E8255-2E9A-4A36-8CBB-013C3A0DA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99" y="1683617"/>
            <a:ext cx="4886490" cy="31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69829" y="692087"/>
            <a:ext cx="2956560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919840" y="2026517"/>
            <a:ext cx="5832767" cy="299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Metodele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aplicabile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listelor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</a:rPr>
              <a:t>list.copy</a:t>
            </a:r>
            <a:r>
              <a:rPr lang="en-US" sz="2800" dirty="0">
                <a:solidFill>
                  <a:prstClr val="black"/>
                </a:solidFill>
              </a:rPr>
              <a:t>() – </a:t>
            </a:r>
            <a:r>
              <a:rPr lang="fr-BE" sz="2800" dirty="0" err="1">
                <a:solidFill>
                  <a:prstClr val="black"/>
                </a:solidFill>
              </a:rPr>
              <a:t>copiaza</a:t>
            </a:r>
            <a:r>
              <a:rPr lang="fr-BE" sz="2800" dirty="0">
                <a:solidFill>
                  <a:prstClr val="black"/>
                </a:solidFill>
              </a:rPr>
              <a:t> lista </a:t>
            </a:r>
            <a:r>
              <a:rPr lang="fr-BE" sz="2800" b="1" dirty="0" err="1">
                <a:solidFill>
                  <a:prstClr val="black"/>
                </a:solidFill>
              </a:rPr>
              <a:t>list</a:t>
            </a:r>
            <a:endParaRPr lang="fr-BE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EDD580-50E5-4175-954A-4B7906F16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408" y="1683617"/>
            <a:ext cx="4758981" cy="44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13171" y="692087"/>
            <a:ext cx="4513218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2010187"/>
            <a:ext cx="5832767" cy="3971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Functiile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split(), join()</a:t>
            </a:r>
          </a:p>
          <a:p>
            <a:r>
              <a:rPr lang="en-US" sz="2800" dirty="0" err="1">
                <a:solidFill>
                  <a:prstClr val="black"/>
                </a:solidFill>
              </a:rPr>
              <a:t>Functii</a:t>
            </a:r>
            <a:r>
              <a:rPr lang="en-US" sz="2800" dirty="0">
                <a:solidFill>
                  <a:prstClr val="black"/>
                </a:solidFill>
              </a:rPr>
              <a:t> cu </a:t>
            </a:r>
            <a:r>
              <a:rPr lang="en-US" sz="2800" dirty="0" err="1">
                <a:solidFill>
                  <a:prstClr val="black"/>
                </a:solidFill>
              </a:rPr>
              <a:t>scopuri</a:t>
            </a:r>
            <a:r>
              <a:rPr lang="en-US" sz="2800" dirty="0">
                <a:solidFill>
                  <a:prstClr val="black"/>
                </a:solidFill>
              </a:rPr>
              <a:t> care </a:t>
            </a:r>
            <a:r>
              <a:rPr lang="en-US" sz="2800" dirty="0" err="1">
                <a:solidFill>
                  <a:prstClr val="black"/>
                </a:solidFill>
              </a:rPr>
              <a:t>functioneaza</a:t>
            </a:r>
            <a:r>
              <a:rPr lang="en-US" sz="2800" dirty="0">
                <a:solidFill>
                  <a:prstClr val="black"/>
                </a:solidFill>
              </a:rPr>
              <a:t> pe </a:t>
            </a:r>
            <a:r>
              <a:rPr lang="en-US" sz="2800" dirty="0" err="1">
                <a:solidFill>
                  <a:prstClr val="black"/>
                </a:solidFill>
              </a:rPr>
              <a:t>siruri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caractere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dar</a:t>
            </a:r>
            <a:r>
              <a:rPr lang="en-US" sz="2800" dirty="0">
                <a:solidFill>
                  <a:prstClr val="black"/>
                </a:solidFill>
              </a:rPr>
              <a:t> se </a:t>
            </a:r>
            <a:r>
              <a:rPr lang="en-US" sz="2800" dirty="0" err="1">
                <a:solidFill>
                  <a:prstClr val="black"/>
                </a:solidFill>
              </a:rPr>
              <a:t>refera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si</a:t>
            </a:r>
            <a:r>
              <a:rPr lang="en-US" sz="2800" dirty="0">
                <a:solidFill>
                  <a:prstClr val="black"/>
                </a:solidFill>
              </a:rPr>
              <a:t> la </a:t>
            </a:r>
            <a:r>
              <a:rPr lang="en-US" sz="2800" dirty="0" err="1">
                <a:solidFill>
                  <a:prstClr val="black"/>
                </a:solidFill>
              </a:rPr>
              <a:t>liste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split() –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returneaza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lista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dintr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-un sir in un separator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implicit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este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spatiu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fr-BE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join</a:t>
            </a:r>
            <a:r>
              <a:rPr lang="fr-B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() –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returneaza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 un sir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dintr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-o lista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cu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elementele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listei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 impartie de un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separator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B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dat</a:t>
            </a:r>
            <a:r>
              <a:rPr lang="fr-BE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fr-B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DC748B-BDE9-4809-A6C7-9D37ACD4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443" y="1855118"/>
            <a:ext cx="4466810" cy="2358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8029C3-BEE9-4EF6-98BF-A34D3A2A0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443" y="4417594"/>
            <a:ext cx="4555960" cy="18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39743" y="692087"/>
            <a:ext cx="4186646" cy="685800"/>
          </a:xfrm>
        </p:spPr>
        <p:txBody>
          <a:bodyPr>
            <a:noAutofit/>
          </a:bodyPr>
          <a:lstStyle/>
          <a:p>
            <a:r>
              <a:rPr lang="en-US" dirty="0" err="1"/>
              <a:t>Parcurgerea</a:t>
            </a:r>
            <a:r>
              <a:rPr lang="en-US" dirty="0"/>
              <a:t> </a:t>
            </a:r>
            <a:r>
              <a:rPr lang="en-US" dirty="0" err="1"/>
              <a:t>listei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924972" y="2059173"/>
            <a:ext cx="5832767" cy="1901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Parcurgerea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listelor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exemple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BF6BB5-D02F-406D-993D-8DE287A1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739" y="1683616"/>
            <a:ext cx="4824664" cy="51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707670"/>
            <a:ext cx="2956560" cy="685800"/>
          </a:xfrm>
        </p:spPr>
        <p:txBody>
          <a:bodyPr>
            <a:noAutofit/>
          </a:bodyPr>
          <a:lstStyle/>
          <a:p>
            <a:r>
              <a:rPr lang="en-US" dirty="0" err="1"/>
              <a:t>Tuplurile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B0AA813-3883-4F6E-A3CF-F7ED5593E434}"/>
              </a:ext>
            </a:extLst>
          </p:cNvPr>
          <p:cNvSpPr txBox="1">
            <a:spLocks/>
          </p:cNvSpPr>
          <p:nvPr/>
        </p:nvSpPr>
        <p:spPr>
          <a:xfrm>
            <a:off x="609597" y="2381440"/>
            <a:ext cx="10495550" cy="3177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prstClr val="black"/>
                </a:solidFill>
              </a:rPr>
              <a:t>Tuplul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este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colectia</a:t>
            </a:r>
            <a:r>
              <a:rPr lang="en-US" sz="2800" dirty="0">
                <a:solidFill>
                  <a:prstClr val="black"/>
                </a:solidFill>
              </a:rPr>
              <a:t> de date </a:t>
            </a:r>
            <a:r>
              <a:rPr lang="en-US" sz="2800" b="1" dirty="0" err="1">
                <a:solidFill>
                  <a:prstClr val="black"/>
                </a:solidFill>
              </a:rPr>
              <a:t>imutabila</a:t>
            </a:r>
            <a:r>
              <a:rPr lang="en-US" sz="2800" b="1" dirty="0">
                <a:solidFill>
                  <a:prstClr val="black"/>
                </a:solidFill>
              </a:rPr>
              <a:t>,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ceea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inseamna</a:t>
            </a:r>
            <a:r>
              <a:rPr lang="en-US" sz="2800" dirty="0">
                <a:solidFill>
                  <a:prstClr val="black"/>
                </a:solidFill>
              </a:rPr>
              <a:t> ca nu </a:t>
            </a:r>
            <a:r>
              <a:rPr lang="en-US" sz="2800" dirty="0" err="1">
                <a:solidFill>
                  <a:prstClr val="black"/>
                </a:solidFill>
              </a:rPr>
              <a:t>poate</a:t>
            </a:r>
            <a:r>
              <a:rPr lang="en-US" sz="2800" dirty="0">
                <a:solidFill>
                  <a:prstClr val="black"/>
                </a:solidFill>
              </a:rPr>
              <a:t> fi </a:t>
            </a:r>
            <a:r>
              <a:rPr lang="en-US" sz="2800" dirty="0" err="1">
                <a:solidFill>
                  <a:prstClr val="black"/>
                </a:solidFill>
              </a:rPr>
              <a:t>modificata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r>
              <a:rPr lang="en-US" sz="2800" dirty="0" err="1">
                <a:solidFill>
                  <a:prstClr val="black"/>
                </a:solidFill>
              </a:rPr>
              <a:t>Tuplurie</a:t>
            </a:r>
            <a:r>
              <a:rPr lang="en-US" sz="2800" dirty="0">
                <a:solidFill>
                  <a:prstClr val="black"/>
                </a:solidFill>
              </a:rPr>
              <a:t> sunt </a:t>
            </a:r>
            <a:r>
              <a:rPr lang="en-US" sz="2800" b="1" dirty="0" err="1">
                <a:solidFill>
                  <a:prstClr val="black"/>
                </a:solidFill>
              </a:rPr>
              <a:t>reprezentate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prin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paranteze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rotunde</a:t>
            </a:r>
            <a:r>
              <a:rPr lang="en-US" sz="2800" b="1" dirty="0">
                <a:solidFill>
                  <a:prstClr val="black"/>
                </a:solidFill>
              </a:rPr>
              <a:t> ()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2354C2-8DE8-408B-9203-670FD6F06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75018"/>
            <a:ext cx="5653224" cy="1959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2183BB-E998-4022-A89B-A5E330F65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947" y="4726983"/>
            <a:ext cx="5452405" cy="18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3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707670"/>
            <a:ext cx="2956560" cy="685800"/>
          </a:xfrm>
        </p:spPr>
        <p:txBody>
          <a:bodyPr>
            <a:noAutofit/>
          </a:bodyPr>
          <a:lstStyle/>
          <a:p>
            <a:r>
              <a:rPr lang="en-US" dirty="0" err="1"/>
              <a:t>Tuplurile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B0AA813-3883-4F6E-A3CF-F7ED5593E434}"/>
              </a:ext>
            </a:extLst>
          </p:cNvPr>
          <p:cNvSpPr txBox="1">
            <a:spLocks/>
          </p:cNvSpPr>
          <p:nvPr/>
        </p:nvSpPr>
        <p:spPr>
          <a:xfrm>
            <a:off x="609597" y="2381440"/>
            <a:ext cx="10495550" cy="3177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Functia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tuple()  - </a:t>
            </a:r>
            <a:r>
              <a:rPr lang="en-US" sz="2800" dirty="0" err="1">
                <a:solidFill>
                  <a:prstClr val="black"/>
                </a:solidFill>
              </a:rPr>
              <a:t>creaza</a:t>
            </a:r>
            <a:r>
              <a:rPr lang="en-US" sz="2800" dirty="0">
                <a:solidFill>
                  <a:prstClr val="black"/>
                </a:solidFill>
              </a:rPr>
              <a:t> un </a:t>
            </a:r>
            <a:r>
              <a:rPr lang="en-US" sz="2800" dirty="0" err="1">
                <a:solidFill>
                  <a:prstClr val="black"/>
                </a:solidFill>
              </a:rPr>
              <a:t>tuplu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FA0231-BB74-4DDE-8DDC-0E03C8651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7" y="3067240"/>
            <a:ext cx="3399295" cy="3457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86DB63-2ADC-427F-9C9E-2BFD23500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283" y="2241955"/>
            <a:ext cx="4328628" cy="44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707670"/>
            <a:ext cx="4288971" cy="685800"/>
          </a:xfrm>
        </p:spPr>
        <p:txBody>
          <a:bodyPr>
            <a:noAutofit/>
          </a:bodyPr>
          <a:lstStyle/>
          <a:p>
            <a:r>
              <a:rPr lang="en-US" dirty="0" err="1"/>
              <a:t>Tupluri</a:t>
            </a:r>
            <a:r>
              <a:rPr lang="en-US" dirty="0"/>
              <a:t> imbricate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B0AA813-3883-4F6E-A3CF-F7ED5593E434}"/>
              </a:ext>
            </a:extLst>
          </p:cNvPr>
          <p:cNvSpPr txBox="1">
            <a:spLocks/>
          </p:cNvSpPr>
          <p:nvPr/>
        </p:nvSpPr>
        <p:spPr>
          <a:xfrm>
            <a:off x="609597" y="2593712"/>
            <a:ext cx="10495550" cy="150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Un </a:t>
            </a:r>
            <a:r>
              <a:rPr lang="en-US" sz="2800" dirty="0" err="1">
                <a:solidFill>
                  <a:prstClr val="black"/>
                </a:solidFill>
              </a:rPr>
              <a:t>tuplu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poate</a:t>
            </a:r>
            <a:r>
              <a:rPr lang="en-US" sz="2800" dirty="0">
                <a:solidFill>
                  <a:prstClr val="black"/>
                </a:solidFill>
              </a:rPr>
              <a:t> include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multe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tipurui</a:t>
            </a:r>
            <a:r>
              <a:rPr lang="en-US" sz="2800" dirty="0">
                <a:solidFill>
                  <a:prstClr val="black"/>
                </a:solidFill>
              </a:rPr>
              <a:t> de date.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40CBB8-18E3-42B8-AE4D-FA4DA5274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71" y="3329169"/>
            <a:ext cx="8193198" cy="31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46155"/>
            <a:ext cx="4936958" cy="685800"/>
          </a:xfrm>
        </p:spPr>
        <p:txBody>
          <a:bodyPr>
            <a:noAutofit/>
          </a:bodyPr>
          <a:lstStyle/>
          <a:p>
            <a:r>
              <a:rPr lang="en-US" dirty="0"/>
              <a:t>Packing / Unpacking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B0AA813-3883-4F6E-A3CF-F7ED5593E434}"/>
              </a:ext>
            </a:extLst>
          </p:cNvPr>
          <p:cNvSpPr txBox="1">
            <a:spLocks/>
          </p:cNvSpPr>
          <p:nvPr/>
        </p:nvSpPr>
        <p:spPr>
          <a:xfrm>
            <a:off x="609600" y="2261123"/>
            <a:ext cx="4816642" cy="1167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Cand cream un </a:t>
            </a:r>
            <a:r>
              <a:rPr lang="en-US" sz="2800" dirty="0" err="1">
                <a:solidFill>
                  <a:prstClr val="black"/>
                </a:solidFill>
              </a:rPr>
              <a:t>tuplu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si</a:t>
            </a:r>
            <a:r>
              <a:rPr lang="en-US" sz="2800" dirty="0">
                <a:solidFill>
                  <a:prstClr val="black"/>
                </a:solidFill>
              </a:rPr>
              <a:t> ii </a:t>
            </a:r>
            <a:r>
              <a:rPr lang="en-US" sz="2800" dirty="0" err="1">
                <a:solidFill>
                  <a:prstClr val="black"/>
                </a:solidFill>
              </a:rPr>
              <a:t>atribuim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valori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Acest</a:t>
            </a:r>
            <a:r>
              <a:rPr lang="en-US" sz="2800" dirty="0">
                <a:solidFill>
                  <a:prstClr val="black"/>
                </a:solidFill>
              </a:rPr>
              <a:t> process se </a:t>
            </a:r>
            <a:r>
              <a:rPr lang="en-US" sz="2800" dirty="0" err="1">
                <a:solidFill>
                  <a:prstClr val="black"/>
                </a:solidFill>
              </a:rPr>
              <a:t>numeste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packing</a:t>
            </a:r>
            <a:r>
              <a:rPr lang="en-US" sz="2800" dirty="0">
                <a:solidFill>
                  <a:prstClr val="black"/>
                </a:solidFill>
              </a:rPr>
              <a:t> “</a:t>
            </a:r>
            <a:r>
              <a:rPr lang="en-US" sz="2800" dirty="0" err="1">
                <a:solidFill>
                  <a:prstClr val="black"/>
                </a:solidFill>
              </a:rPr>
              <a:t>impachetarea</a:t>
            </a:r>
            <a:r>
              <a:rPr lang="en-US" sz="2800" dirty="0">
                <a:solidFill>
                  <a:prstClr val="black"/>
                </a:solidFill>
              </a:rPr>
              <a:t>”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A43EA4-84E8-4C6D-BB0C-6118CA0C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43" y="3681661"/>
            <a:ext cx="5351612" cy="19611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412831" y="1665288"/>
            <a:ext cx="5317957" cy="1416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Python, </a:t>
            </a:r>
            <a:r>
              <a:rPr lang="en-US" sz="2800" dirty="0" err="1">
                <a:solidFill>
                  <a:prstClr val="black"/>
                </a:solidFill>
              </a:rPr>
              <a:t>permite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extragerea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valorilor</a:t>
            </a:r>
            <a:r>
              <a:rPr lang="en-US" sz="2800" dirty="0">
                <a:solidFill>
                  <a:prstClr val="black"/>
                </a:solidFill>
              </a:rPr>
              <a:t> direct in </a:t>
            </a:r>
            <a:r>
              <a:rPr lang="en-US" sz="2800" dirty="0" err="1">
                <a:solidFill>
                  <a:prstClr val="black"/>
                </a:solidFill>
              </a:rPr>
              <a:t>variabile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Acest</a:t>
            </a:r>
            <a:r>
              <a:rPr lang="en-US" sz="2800" dirty="0">
                <a:solidFill>
                  <a:prstClr val="black"/>
                </a:solidFill>
              </a:rPr>
              <a:t> process se </a:t>
            </a:r>
            <a:r>
              <a:rPr lang="en-US" sz="2800" dirty="0" err="1">
                <a:solidFill>
                  <a:prstClr val="black"/>
                </a:solidFill>
              </a:rPr>
              <a:t>numeste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unpacking</a:t>
            </a:r>
            <a:r>
              <a:rPr lang="en-US" sz="2800" dirty="0">
                <a:solidFill>
                  <a:prstClr val="black"/>
                </a:solidFill>
              </a:rPr>
              <a:t> “</a:t>
            </a:r>
            <a:r>
              <a:rPr lang="en-US" sz="2800" dirty="0" err="1">
                <a:solidFill>
                  <a:prstClr val="black"/>
                </a:solidFill>
              </a:rPr>
              <a:t>despachetare</a:t>
            </a:r>
            <a:r>
              <a:rPr lang="en-US" sz="2800" dirty="0">
                <a:solidFill>
                  <a:prstClr val="black"/>
                </a:solidFill>
              </a:rPr>
              <a:t>” 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EB7F93-912A-40CB-A216-FDA932BC4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31" y="3082194"/>
            <a:ext cx="4662085" cy="32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46155"/>
            <a:ext cx="4936958" cy="685800"/>
          </a:xfrm>
        </p:spPr>
        <p:txBody>
          <a:bodyPr>
            <a:noAutofit/>
          </a:bodyPr>
          <a:lstStyle/>
          <a:p>
            <a:r>
              <a:rPr lang="en-US" dirty="0"/>
              <a:t>Packing / Unpacking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09600" y="2310002"/>
            <a:ext cx="11229474" cy="141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Numarul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variabile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trebuie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</a:t>
            </a:r>
            <a:r>
              <a:rPr lang="en-US" sz="2800" dirty="0">
                <a:solidFill>
                  <a:prstClr val="black"/>
                </a:solidFill>
              </a:rPr>
              <a:t> fie egal cu </a:t>
            </a:r>
            <a:r>
              <a:rPr lang="en-US" sz="2800" dirty="0" err="1">
                <a:solidFill>
                  <a:prstClr val="black"/>
                </a:solidFill>
              </a:rPr>
              <a:t>numarul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valori</a:t>
            </a:r>
            <a:r>
              <a:rPr lang="en-US" sz="2800" dirty="0">
                <a:solidFill>
                  <a:prstClr val="black"/>
                </a:solidFill>
              </a:rPr>
              <a:t> din </a:t>
            </a:r>
            <a:r>
              <a:rPr lang="en-US" sz="2800" dirty="0" err="1">
                <a:solidFill>
                  <a:prstClr val="black"/>
                </a:solidFill>
              </a:rPr>
              <a:t>tuplu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6F8310-E654-4136-8CC8-3F9E0D937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766510"/>
            <a:ext cx="11355098" cy="37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/>
              <a:t>Lista – </a:t>
            </a:r>
            <a:r>
              <a:rPr lang="en-US" dirty="0" err="1"/>
              <a:t>notiuni</a:t>
            </a:r>
            <a:r>
              <a:rPr lang="en-US" dirty="0"/>
              <a:t> </a:t>
            </a:r>
            <a:r>
              <a:rPr lang="en-US" dirty="0" err="1"/>
              <a:t>elimentare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2357601"/>
            <a:ext cx="6351009" cy="428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800" dirty="0"/>
              <a:t>Lista este o structura de date </a:t>
            </a:r>
            <a:r>
              <a:rPr lang="fr-BE" sz="2800" dirty="0" err="1"/>
              <a:t>mutabila</a:t>
            </a:r>
            <a:r>
              <a:rPr lang="fr-BE" sz="2800" dirty="0"/>
              <a:t> care </a:t>
            </a:r>
            <a:r>
              <a:rPr lang="fr-BE" sz="2800" dirty="0" err="1"/>
              <a:t>poate</a:t>
            </a:r>
            <a:r>
              <a:rPr lang="fr-BE" sz="2800" dirty="0"/>
              <a:t> continue mai </a:t>
            </a:r>
            <a:r>
              <a:rPr lang="fr-BE" sz="2800" dirty="0" err="1"/>
              <a:t>multe</a:t>
            </a:r>
            <a:r>
              <a:rPr lang="fr-BE" sz="2800" dirty="0"/>
              <a:t> </a:t>
            </a:r>
            <a:r>
              <a:rPr lang="fr-BE" sz="2800" dirty="0" err="1"/>
              <a:t>elemente</a:t>
            </a:r>
            <a:r>
              <a:rPr lang="fr-B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800" dirty="0" err="1"/>
              <a:t>Listele</a:t>
            </a:r>
            <a:r>
              <a:rPr lang="fr-BE" sz="2800" dirty="0"/>
              <a:t> </a:t>
            </a:r>
            <a:r>
              <a:rPr lang="fr-BE" sz="2800" dirty="0" err="1"/>
              <a:t>sunt</a:t>
            </a:r>
            <a:r>
              <a:rPr lang="fr-BE" sz="2800" dirty="0"/>
              <a:t> incluse in </a:t>
            </a:r>
            <a:r>
              <a:rPr lang="fr-BE" sz="2800" dirty="0" err="1"/>
              <a:t>paranteze</a:t>
            </a:r>
            <a:r>
              <a:rPr lang="fr-BE" sz="2800" dirty="0"/>
              <a:t> </a:t>
            </a:r>
            <a:r>
              <a:rPr lang="fr-BE" sz="2800" dirty="0" err="1"/>
              <a:t>patrate</a:t>
            </a:r>
            <a:r>
              <a:rPr lang="fr-BE" sz="2800" dirty="0"/>
              <a:t>, </a:t>
            </a:r>
            <a:r>
              <a:rPr lang="fr-BE" sz="2800" dirty="0" err="1"/>
              <a:t>elementele</a:t>
            </a:r>
            <a:r>
              <a:rPr lang="fr-BE" sz="2800" dirty="0"/>
              <a:t> </a:t>
            </a:r>
            <a:r>
              <a:rPr lang="fr-BE" sz="2800" dirty="0" err="1"/>
              <a:t>listei</a:t>
            </a:r>
            <a:r>
              <a:rPr lang="fr-BE" sz="2800" dirty="0"/>
              <a:t> </a:t>
            </a:r>
            <a:r>
              <a:rPr lang="fr-BE" sz="2800" dirty="0" err="1"/>
              <a:t>fiind</a:t>
            </a:r>
            <a:r>
              <a:rPr lang="fr-BE" sz="2800" dirty="0"/>
              <a:t> </a:t>
            </a:r>
            <a:r>
              <a:rPr lang="fr-BE" sz="2800" dirty="0" err="1"/>
              <a:t>separate</a:t>
            </a:r>
            <a:r>
              <a:rPr lang="fr-BE" sz="2800" dirty="0"/>
              <a:t> </a:t>
            </a:r>
            <a:r>
              <a:rPr lang="fr-BE" sz="2800" dirty="0" err="1"/>
              <a:t>prin</a:t>
            </a:r>
            <a:r>
              <a:rPr lang="fr-BE" sz="2800" dirty="0"/>
              <a:t> virgula.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800" dirty="0" err="1"/>
              <a:t>Listele</a:t>
            </a:r>
            <a:r>
              <a:rPr lang="fr-BE" sz="2800" dirty="0"/>
              <a:t> pot </a:t>
            </a:r>
            <a:r>
              <a:rPr lang="fr-BE" sz="2800" dirty="0" err="1"/>
              <a:t>pastra</a:t>
            </a:r>
            <a:r>
              <a:rPr lang="fr-BE" sz="2800" dirty="0"/>
              <a:t> </a:t>
            </a:r>
            <a:r>
              <a:rPr lang="fr-BE" sz="2800" dirty="0" err="1"/>
              <a:t>elemente</a:t>
            </a:r>
            <a:r>
              <a:rPr lang="fr-BE" sz="2800" dirty="0"/>
              <a:t> de </a:t>
            </a:r>
            <a:r>
              <a:rPr lang="fr-BE" sz="2800" dirty="0" err="1"/>
              <a:t>tipuri</a:t>
            </a:r>
            <a:r>
              <a:rPr lang="fr-BE" sz="2800" dirty="0"/>
              <a:t> </a:t>
            </a:r>
            <a:r>
              <a:rPr lang="fr-BE" sz="2800" dirty="0" err="1"/>
              <a:t>diferite</a:t>
            </a:r>
            <a:r>
              <a:rPr lang="fr-BE" sz="2800" dirty="0"/>
              <a:t>, </a:t>
            </a:r>
            <a:r>
              <a:rPr lang="fr-BE" sz="2800" dirty="0" err="1"/>
              <a:t>chiar</a:t>
            </a:r>
            <a:r>
              <a:rPr lang="fr-BE" sz="2800" dirty="0"/>
              <a:t> si lista.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800" dirty="0"/>
              <a:t>Lista </a:t>
            </a:r>
            <a:r>
              <a:rPr lang="fr-BE" sz="2800" dirty="0" err="1"/>
              <a:t>poate</a:t>
            </a:r>
            <a:r>
              <a:rPr lang="fr-BE" sz="2800" dirty="0"/>
              <a:t> fi vida.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67F037-8B93-486C-A3BA-89CB9F5CF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959" y="1729467"/>
            <a:ext cx="4476103" cy="49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6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46155"/>
            <a:ext cx="4936958" cy="685800"/>
          </a:xfrm>
        </p:spPr>
        <p:txBody>
          <a:bodyPr>
            <a:noAutofit/>
          </a:bodyPr>
          <a:lstStyle/>
          <a:p>
            <a:r>
              <a:rPr lang="en-US" dirty="0"/>
              <a:t>Packing / Unpacking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09600" y="2310002"/>
            <a:ext cx="4936958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Utilizam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asterix</a:t>
            </a:r>
            <a:r>
              <a:rPr lang="en-US" sz="2800" b="1" dirty="0">
                <a:solidFill>
                  <a:prstClr val="black"/>
                </a:solidFill>
              </a:rPr>
              <a:t> “*” </a:t>
            </a:r>
            <a:r>
              <a:rPr lang="en-US" sz="2800" dirty="0" err="1">
                <a:solidFill>
                  <a:prstClr val="black"/>
                </a:solidFill>
              </a:rPr>
              <a:t>pentru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colecta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valorile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ramase</a:t>
            </a:r>
            <a:r>
              <a:rPr lang="en-US" sz="2800" dirty="0">
                <a:solidFill>
                  <a:prstClr val="black"/>
                </a:solidFill>
              </a:rPr>
              <a:t> ca </a:t>
            </a:r>
            <a:r>
              <a:rPr lang="en-US" sz="2800" dirty="0" err="1">
                <a:solidFill>
                  <a:prstClr val="black"/>
                </a:solidFill>
              </a:rPr>
              <a:t>lista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C3B3B7-1FF8-4810-9128-8F2B72509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95" y="2995802"/>
            <a:ext cx="5486400" cy="3369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CBDDF5-F6A0-40D6-95D8-CFA511649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381" y="2995801"/>
            <a:ext cx="5578608" cy="33698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49CFA55-1583-4484-B196-B8774B48BA9A}"/>
              </a:ext>
            </a:extLst>
          </p:cNvPr>
          <p:cNvSpPr txBox="1">
            <a:spLocks/>
          </p:cNvSpPr>
          <p:nvPr/>
        </p:nvSpPr>
        <p:spPr>
          <a:xfrm>
            <a:off x="6228381" y="1776602"/>
            <a:ext cx="5578608" cy="1219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Python </a:t>
            </a:r>
            <a:r>
              <a:rPr lang="en-US" sz="2800" dirty="0" err="1">
                <a:solidFill>
                  <a:prstClr val="black"/>
                </a:solidFill>
              </a:rPr>
              <a:t>va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atribui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valori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variabilei</a:t>
            </a:r>
            <a:r>
              <a:rPr lang="en-US" sz="2800" dirty="0">
                <a:solidFill>
                  <a:prstClr val="black"/>
                </a:solidFill>
              </a:rPr>
              <a:t> cu * pina cand </a:t>
            </a:r>
            <a:r>
              <a:rPr lang="en-US" sz="2800" dirty="0" err="1">
                <a:solidFill>
                  <a:prstClr val="black"/>
                </a:solidFill>
              </a:rPr>
              <a:t>numarul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valori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ramase</a:t>
            </a:r>
            <a:r>
              <a:rPr lang="en-US" sz="2800" dirty="0">
                <a:solidFill>
                  <a:prstClr val="black"/>
                </a:solidFill>
              </a:rPr>
              <a:t> se </a:t>
            </a:r>
            <a:r>
              <a:rPr lang="en-US" sz="2800" dirty="0" err="1">
                <a:solidFill>
                  <a:prstClr val="black"/>
                </a:solidFill>
              </a:rPr>
              <a:t>potriveste</a:t>
            </a:r>
            <a:r>
              <a:rPr lang="en-US" sz="2800" dirty="0">
                <a:solidFill>
                  <a:prstClr val="black"/>
                </a:solidFill>
              </a:rPr>
              <a:t> cu </a:t>
            </a:r>
            <a:r>
              <a:rPr lang="en-US" sz="2800" dirty="0" err="1">
                <a:solidFill>
                  <a:prstClr val="black"/>
                </a:solidFill>
              </a:rPr>
              <a:t>numarul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variabile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ramase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2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436914"/>
            <a:ext cx="5187043" cy="895041"/>
          </a:xfrm>
        </p:spPr>
        <p:txBody>
          <a:bodyPr>
            <a:noAutofit/>
          </a:bodyPr>
          <a:lstStyle/>
          <a:p>
            <a:r>
              <a:rPr lang="en-US" sz="3600" dirty="0" err="1"/>
              <a:t>Operatori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functii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09599" y="2310001"/>
            <a:ext cx="9809747" cy="155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Tuplurile</a:t>
            </a:r>
            <a:r>
              <a:rPr lang="en-US" sz="2800" dirty="0">
                <a:solidFill>
                  <a:prstClr val="black"/>
                </a:solidFill>
              </a:rPr>
              <a:t> pot fi </a:t>
            </a:r>
            <a:r>
              <a:rPr lang="en-US" sz="2800" b="1" dirty="0" err="1">
                <a:solidFill>
                  <a:prstClr val="black"/>
                </a:solidFill>
              </a:rPr>
              <a:t>comparate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pozitie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dupa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pozitie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 err="1">
                <a:solidFill>
                  <a:prstClr val="black"/>
                </a:solidFill>
              </a:rPr>
              <a:t>Doua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tupluri</a:t>
            </a:r>
            <a:r>
              <a:rPr lang="en-US" sz="2800" b="1" dirty="0">
                <a:solidFill>
                  <a:prstClr val="black"/>
                </a:solidFill>
              </a:rPr>
              <a:t> sunt </a:t>
            </a:r>
            <a:r>
              <a:rPr lang="en-US" sz="2800" b="1" dirty="0" err="1">
                <a:solidFill>
                  <a:prstClr val="black"/>
                </a:solidFill>
              </a:rPr>
              <a:t>egale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cand au </a:t>
            </a:r>
            <a:r>
              <a:rPr lang="en-US" sz="2800" dirty="0" err="1">
                <a:solidFill>
                  <a:prstClr val="black"/>
                </a:solidFill>
              </a:rPr>
              <a:t>acceasi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dimensiuni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aceleasi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valori</a:t>
            </a:r>
            <a:r>
              <a:rPr lang="en-US" sz="2800" dirty="0">
                <a:solidFill>
                  <a:prstClr val="black"/>
                </a:solidFill>
              </a:rPr>
              <a:t> pe </a:t>
            </a:r>
            <a:r>
              <a:rPr lang="en-US" sz="2800" dirty="0" err="1">
                <a:solidFill>
                  <a:prstClr val="black"/>
                </a:solidFill>
              </a:rPr>
              <a:t>acceasi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pozitie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28CAFC-B2CB-4584-9F9E-B4C8EA605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571" y="3282044"/>
            <a:ext cx="5493456" cy="33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502229"/>
            <a:ext cx="5464629" cy="829726"/>
          </a:xfrm>
        </p:spPr>
        <p:txBody>
          <a:bodyPr>
            <a:noAutofit/>
          </a:bodyPr>
          <a:lstStyle/>
          <a:p>
            <a:r>
              <a:rPr lang="en-US" dirty="0" err="1"/>
              <a:t>Operatori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functii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09599" y="2310001"/>
            <a:ext cx="9809747" cy="155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prstClr val="black"/>
                </a:solidFill>
              </a:rPr>
              <a:t>Apartenenta</a:t>
            </a:r>
            <a:r>
              <a:rPr lang="en-US" sz="2800" dirty="0">
                <a:solidFill>
                  <a:prstClr val="black"/>
                </a:solidFill>
              </a:rPr>
              <a:t> de </a:t>
            </a:r>
            <a:r>
              <a:rPr lang="en-US" sz="2800" dirty="0" err="1">
                <a:solidFill>
                  <a:prstClr val="black"/>
                </a:solidFill>
              </a:rPr>
              <a:t>membru</a:t>
            </a:r>
            <a:r>
              <a:rPr lang="en-US" sz="2800" dirty="0">
                <a:solidFill>
                  <a:prstClr val="black"/>
                </a:solidFill>
              </a:rPr>
              <a:t> , </a:t>
            </a:r>
            <a:r>
              <a:rPr lang="en-US" sz="2800" dirty="0" err="1">
                <a:solidFill>
                  <a:prstClr val="black"/>
                </a:solidFill>
              </a:rPr>
              <a:t>operatorii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in </a:t>
            </a:r>
            <a:r>
              <a:rPr lang="en-US" sz="2800" dirty="0" err="1">
                <a:solidFill>
                  <a:prstClr val="black"/>
                </a:solidFill>
              </a:rPr>
              <a:t>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not in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23BB3D-5888-4959-84B7-C80394869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086068"/>
            <a:ext cx="4582256" cy="29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646155"/>
            <a:ext cx="6164179" cy="685800"/>
          </a:xfrm>
        </p:spPr>
        <p:txBody>
          <a:bodyPr>
            <a:noAutofit/>
          </a:bodyPr>
          <a:lstStyle/>
          <a:p>
            <a:r>
              <a:rPr lang="en-US" dirty="0" err="1"/>
              <a:t>Extragere</a:t>
            </a:r>
            <a:r>
              <a:rPr lang="en-US" dirty="0"/>
              <a:t> </a:t>
            </a:r>
            <a:r>
              <a:rPr lang="en-US" dirty="0" err="1" smtClean="0"/>
              <a:t>elementelor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/>
              <a:t>tuplu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53B3712-CFC4-49AE-AA3C-F2A339CE4B88}"/>
              </a:ext>
            </a:extLst>
          </p:cNvPr>
          <p:cNvSpPr txBox="1">
            <a:spLocks/>
          </p:cNvSpPr>
          <p:nvPr/>
        </p:nvSpPr>
        <p:spPr>
          <a:xfrm>
            <a:off x="609599" y="2310001"/>
            <a:ext cx="9809747" cy="1552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Acesul</a:t>
            </a:r>
            <a:r>
              <a:rPr lang="en-US" sz="2800" dirty="0">
                <a:solidFill>
                  <a:prstClr val="black"/>
                </a:solidFill>
              </a:rPr>
              <a:t> la </a:t>
            </a:r>
            <a:r>
              <a:rPr lang="en-US" sz="2800" dirty="0" err="1">
                <a:solidFill>
                  <a:prstClr val="black"/>
                </a:solidFill>
              </a:rPr>
              <a:t>elementele</a:t>
            </a:r>
            <a:r>
              <a:rPr lang="en-US" sz="2800" dirty="0">
                <a:solidFill>
                  <a:prstClr val="black"/>
                </a:solidFill>
              </a:rPr>
              <a:t> din </a:t>
            </a:r>
            <a:r>
              <a:rPr lang="en-US" sz="2800" dirty="0" err="1">
                <a:solidFill>
                  <a:prstClr val="black"/>
                </a:solidFill>
              </a:rPr>
              <a:t>tuplu</a:t>
            </a:r>
            <a:r>
              <a:rPr lang="en-US" sz="2800" dirty="0">
                <a:solidFill>
                  <a:prstClr val="black"/>
                </a:solidFill>
              </a:rPr>
              <a:t> se la </a:t>
            </a:r>
            <a:r>
              <a:rPr lang="en-US" sz="2800" dirty="0" err="1">
                <a:solidFill>
                  <a:prstClr val="black"/>
                </a:solidFill>
              </a:rPr>
              <a:t>fel</a:t>
            </a:r>
            <a:r>
              <a:rPr lang="en-US" sz="2800" dirty="0">
                <a:solidFill>
                  <a:prstClr val="black"/>
                </a:solidFill>
              </a:rPr>
              <a:t> ca </a:t>
            </a:r>
            <a:r>
              <a:rPr lang="en-US" sz="2800" dirty="0" err="1">
                <a:solidFill>
                  <a:prstClr val="black"/>
                </a:solidFill>
              </a:rPr>
              <a:t>si</a:t>
            </a:r>
            <a:r>
              <a:rPr lang="en-US" sz="2800" dirty="0">
                <a:solidFill>
                  <a:prstClr val="black"/>
                </a:solidFill>
              </a:rPr>
              <a:t> la </a:t>
            </a:r>
            <a:r>
              <a:rPr lang="en-US" sz="2800" dirty="0" err="1">
                <a:solidFill>
                  <a:prstClr val="black"/>
                </a:solidFill>
              </a:rPr>
              <a:t>siruri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liste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Elementele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tuplului</a:t>
            </a:r>
            <a:r>
              <a:rPr lang="en-US" sz="2800" dirty="0">
                <a:solidFill>
                  <a:prstClr val="black"/>
                </a:solidFill>
              </a:rPr>
              <a:t> au o </a:t>
            </a:r>
            <a:r>
              <a:rPr lang="en-US" sz="2800" dirty="0" err="1">
                <a:solidFill>
                  <a:prstClr val="black"/>
                </a:solidFill>
              </a:rPr>
              <a:t>ordine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definita</a:t>
            </a:r>
            <a:r>
              <a:rPr lang="en-US" sz="2800" dirty="0">
                <a:solidFill>
                  <a:prstClr val="black"/>
                </a:solidFill>
              </a:rPr>
              <a:t> ca </a:t>
            </a:r>
            <a:r>
              <a:rPr lang="en-US" sz="2800" dirty="0" err="1">
                <a:solidFill>
                  <a:prstClr val="black"/>
                </a:solidFill>
              </a:rPr>
              <a:t>cele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dintr</a:t>
            </a:r>
            <a:r>
              <a:rPr lang="en-US" sz="2800" dirty="0">
                <a:solidFill>
                  <a:prstClr val="black"/>
                </a:solidFill>
              </a:rPr>
              <a:t>-o </a:t>
            </a:r>
            <a:r>
              <a:rPr lang="en-US" sz="2800" dirty="0" err="1">
                <a:solidFill>
                  <a:prstClr val="black"/>
                </a:solidFill>
              </a:rPr>
              <a:t>lista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Indecsii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incep</a:t>
            </a:r>
            <a:r>
              <a:rPr lang="en-US" sz="2800" dirty="0">
                <a:solidFill>
                  <a:prstClr val="black"/>
                </a:solidFill>
              </a:rPr>
              <a:t> de la 0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153C90EC-0D7B-41A5-AAA3-4553AF0D3B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0858" y="4155140"/>
          <a:ext cx="5321970" cy="11843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73990">
                  <a:extLst>
                    <a:ext uri="{9D8B030D-6E8A-4147-A177-3AD203B41FA5}">
                      <a16:colId xmlns="" xmlns:a16="http://schemas.microsoft.com/office/drawing/2014/main" val="1964623732"/>
                    </a:ext>
                  </a:extLst>
                </a:gridCol>
                <a:gridCol w="1773990">
                  <a:extLst>
                    <a:ext uri="{9D8B030D-6E8A-4147-A177-3AD203B41FA5}">
                      <a16:colId xmlns="" xmlns:a16="http://schemas.microsoft.com/office/drawing/2014/main" val="1718311626"/>
                    </a:ext>
                  </a:extLst>
                </a:gridCol>
                <a:gridCol w="1773990">
                  <a:extLst>
                    <a:ext uri="{9D8B030D-6E8A-4147-A177-3AD203B41FA5}">
                      <a16:colId xmlns="" xmlns:a16="http://schemas.microsoft.com/office/drawing/2014/main" val="179945053"/>
                    </a:ext>
                  </a:extLst>
                </a:gridCol>
              </a:tblGrid>
              <a:tr h="5921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ASEM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431792"/>
                  </a:ext>
                </a:extLst>
              </a:tr>
              <a:tr h="5921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25866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D0AAA0-DC31-45B8-9CD2-454528281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158" y="3332431"/>
            <a:ext cx="4825999" cy="32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646155"/>
            <a:ext cx="6164179" cy="685800"/>
          </a:xfrm>
        </p:spPr>
        <p:txBody>
          <a:bodyPr>
            <a:noAutofit/>
          </a:bodyPr>
          <a:lstStyle/>
          <a:p>
            <a:r>
              <a:rPr lang="en-US" dirty="0" err="1"/>
              <a:t>Tuplu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modificat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433D12F-420D-4269-B99E-3C8A03682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66" y="2535320"/>
            <a:ext cx="10884537" cy="36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5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1646155"/>
            <a:ext cx="6164179" cy="685800"/>
          </a:xfrm>
        </p:spPr>
        <p:txBody>
          <a:bodyPr>
            <a:noAutofit/>
          </a:bodyPr>
          <a:lstStyle/>
          <a:p>
            <a:r>
              <a:rPr lang="en-US" b="0" dirty="0" err="1"/>
              <a:t>Functia</a:t>
            </a:r>
            <a:r>
              <a:rPr lang="en-US" b="0" dirty="0"/>
              <a:t> </a:t>
            </a:r>
            <a:r>
              <a:rPr lang="en-US" dirty="0" err="1"/>
              <a:t>len</a:t>
            </a:r>
            <a:r>
              <a:rPr lang="en-US" b="0" dirty="0"/>
              <a:t>() – </a:t>
            </a:r>
            <a:r>
              <a:rPr lang="en-US" b="0" dirty="0" err="1"/>
              <a:t>lungimea</a:t>
            </a:r>
            <a:r>
              <a:rPr lang="en-US" b="0" dirty="0"/>
              <a:t> </a:t>
            </a:r>
            <a:r>
              <a:rPr lang="en-US" b="0" dirty="0" err="1"/>
              <a:t>tuplului</a:t>
            </a:r>
            <a:endParaRPr lang="en-US" b="0" dirty="0"/>
          </a:p>
        </p:txBody>
      </p:sp>
      <p:sp>
        <p:nvSpPr>
          <p:cNvPr id="4" name="Title 5">
            <a:extLst>
              <a:ext uri="{FF2B5EF4-FFF2-40B4-BE49-F238E27FC236}">
                <a16:creationId xmlns="" xmlns:a16="http://schemas.microsoft.com/office/drawing/2014/main" id="{70252AAE-30B8-4E0D-AC37-83D297FC76B3}"/>
              </a:ext>
            </a:extLst>
          </p:cNvPr>
          <p:cNvSpPr txBox="1">
            <a:spLocks/>
          </p:cNvSpPr>
          <p:nvPr/>
        </p:nvSpPr>
        <p:spPr>
          <a:xfrm>
            <a:off x="9935028" y="640348"/>
            <a:ext cx="225697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</a:rPr>
              <a:t>Tupluri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D34B1DA4-92F6-44C8-A877-E184D229EED4}"/>
              </a:ext>
            </a:extLst>
          </p:cNvPr>
          <p:cNvSpPr txBox="1">
            <a:spLocks/>
          </p:cNvSpPr>
          <p:nvPr/>
        </p:nvSpPr>
        <p:spPr>
          <a:xfrm>
            <a:off x="609598" y="3721188"/>
            <a:ext cx="616417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b="0" dirty="0" err="1">
                <a:solidFill>
                  <a:prstClr val="black"/>
                </a:solidFill>
              </a:rPr>
              <a:t>Functia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sorted</a:t>
            </a:r>
            <a:r>
              <a:rPr lang="en-US" b="0" dirty="0">
                <a:solidFill>
                  <a:prstClr val="black"/>
                </a:solidFill>
              </a:rPr>
              <a:t>() – </a:t>
            </a:r>
            <a:r>
              <a:rPr lang="en-US" b="0" dirty="0" err="1">
                <a:solidFill>
                  <a:prstClr val="black"/>
                </a:solidFill>
              </a:rPr>
              <a:t>lungimea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en-US" b="0" dirty="0" err="1">
                <a:solidFill>
                  <a:prstClr val="black"/>
                </a:solidFill>
              </a:rPr>
              <a:t>tuplului</a:t>
            </a:r>
            <a:endParaRPr lang="en-US" b="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563477-5E0C-4B84-868B-17639CE01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938" y="1665288"/>
            <a:ext cx="4921250" cy="1709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3E6DEB-C468-44ED-BA77-75E9ECF5C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58" y="4406988"/>
            <a:ext cx="4654540" cy="1714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E922D3-A699-4620-A18F-DCA0BA7EE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997" y="4309426"/>
            <a:ext cx="6251082" cy="19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7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15950" y="2631940"/>
            <a:ext cx="4674508" cy="225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 </a:t>
            </a:r>
            <a:r>
              <a:rPr lang="en-US" sz="2400" dirty="0" err="1"/>
              <a:t>lista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fi create </a:t>
            </a:r>
            <a:r>
              <a:rPr lang="en-US" sz="2400" dirty="0" err="1"/>
              <a:t>si</a:t>
            </a:r>
            <a:r>
              <a:rPr lang="en-US" sz="2400" dirty="0"/>
              <a:t> cu </a:t>
            </a:r>
            <a:r>
              <a:rPr lang="en-US" sz="2400" dirty="0" err="1"/>
              <a:t>functia</a:t>
            </a:r>
            <a:r>
              <a:rPr lang="en-US" sz="2400" dirty="0"/>
              <a:t> </a:t>
            </a:r>
            <a:r>
              <a:rPr lang="en-US" sz="2400" dirty="0" err="1"/>
              <a:t>predefinita</a:t>
            </a:r>
            <a:r>
              <a:rPr lang="en-US" sz="2400" dirty="0"/>
              <a:t> list(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lista</a:t>
            </a:r>
            <a:r>
              <a:rPr lang="en-US" sz="2400" dirty="0"/>
              <a:t> = list()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57ACFC-8728-429C-BFD4-4D281467D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17" y="1892072"/>
            <a:ext cx="7151523" cy="46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33658" y="535333"/>
            <a:ext cx="3905794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15950" y="1968867"/>
            <a:ext cx="10509250" cy="94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fel</a:t>
            </a:r>
            <a:r>
              <a:rPr lang="en-US" sz="2800" dirty="0"/>
              <a:t> ca </a:t>
            </a:r>
            <a:r>
              <a:rPr lang="en-US" sz="2800" dirty="0" err="1"/>
              <a:t>si</a:t>
            </a:r>
            <a:r>
              <a:rPr lang="en-US" sz="2800" dirty="0"/>
              <a:t> in </a:t>
            </a:r>
            <a:r>
              <a:rPr lang="en-US" sz="2800" dirty="0" err="1"/>
              <a:t>cazul</a:t>
            </a:r>
            <a:r>
              <a:rPr lang="en-US" sz="2800" dirty="0"/>
              <a:t> </a:t>
            </a:r>
            <a:r>
              <a:rPr lang="en-US" sz="2800" dirty="0" err="1"/>
              <a:t>sirurilor</a:t>
            </a:r>
            <a:r>
              <a:rPr lang="en-US" sz="2800" dirty="0"/>
              <a:t>,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obtine</a:t>
            </a:r>
            <a:r>
              <a:rPr lang="en-US" sz="2800" dirty="0"/>
              <a:t> </a:t>
            </a:r>
            <a:r>
              <a:rPr lang="en-US" sz="2800" dirty="0" err="1"/>
              <a:t>orice</a:t>
            </a:r>
            <a:r>
              <a:rPr lang="en-US" sz="2800" dirty="0"/>
              <a:t> element din </a:t>
            </a:r>
            <a:r>
              <a:rPr lang="en-US" sz="2800" dirty="0" err="1"/>
              <a:t>lista</a:t>
            </a:r>
            <a:r>
              <a:rPr lang="en-US" sz="2800" dirty="0"/>
              <a:t> </a:t>
            </a:r>
            <a:r>
              <a:rPr lang="en-US" sz="2800" dirty="0" err="1"/>
              <a:t>utilizand</a:t>
            </a:r>
            <a:r>
              <a:rPr lang="en-US" sz="2800" dirty="0"/>
              <a:t> un index </a:t>
            </a:r>
            <a:r>
              <a:rPr lang="en-US" sz="2800" dirty="0" err="1"/>
              <a:t>specificat</a:t>
            </a:r>
            <a:r>
              <a:rPr lang="en-US" sz="2800" dirty="0"/>
              <a:t> in </a:t>
            </a:r>
            <a:r>
              <a:rPr lang="en-US" sz="2800" dirty="0" err="1"/>
              <a:t>paranteze</a:t>
            </a:r>
            <a:r>
              <a:rPr lang="en-US" sz="2800" dirty="0"/>
              <a:t> </a:t>
            </a:r>
            <a:r>
              <a:rPr lang="en-US" sz="2800" dirty="0" err="1"/>
              <a:t>patrate</a:t>
            </a:r>
            <a:r>
              <a:rPr lang="en-US" sz="2800" dirty="0"/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94D5FD-A411-4D9A-ACFE-165617B8E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24" y="3217533"/>
            <a:ext cx="8095043" cy="94951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619056A5-E284-4386-8EE0-CAAB49D29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52609"/>
              </p:ext>
            </p:extLst>
          </p:nvPr>
        </p:nvGraphicFramePr>
        <p:xfrm>
          <a:off x="1066800" y="4240059"/>
          <a:ext cx="8782595" cy="9461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56519">
                  <a:extLst>
                    <a:ext uri="{9D8B030D-6E8A-4147-A177-3AD203B41FA5}">
                      <a16:colId xmlns="" xmlns:a16="http://schemas.microsoft.com/office/drawing/2014/main" val="4293642739"/>
                    </a:ext>
                  </a:extLst>
                </a:gridCol>
                <a:gridCol w="1756519">
                  <a:extLst>
                    <a:ext uri="{9D8B030D-6E8A-4147-A177-3AD203B41FA5}">
                      <a16:colId xmlns="" xmlns:a16="http://schemas.microsoft.com/office/drawing/2014/main" val="1686772163"/>
                    </a:ext>
                  </a:extLst>
                </a:gridCol>
                <a:gridCol w="1756519">
                  <a:extLst>
                    <a:ext uri="{9D8B030D-6E8A-4147-A177-3AD203B41FA5}">
                      <a16:colId xmlns="" xmlns:a16="http://schemas.microsoft.com/office/drawing/2014/main" val="1450060943"/>
                    </a:ext>
                  </a:extLst>
                </a:gridCol>
                <a:gridCol w="1756519">
                  <a:extLst>
                    <a:ext uri="{9D8B030D-6E8A-4147-A177-3AD203B41FA5}">
                      <a16:colId xmlns="" xmlns:a16="http://schemas.microsoft.com/office/drawing/2014/main" val="68305521"/>
                    </a:ext>
                  </a:extLst>
                </a:gridCol>
                <a:gridCol w="1756519">
                  <a:extLst>
                    <a:ext uri="{9D8B030D-6E8A-4147-A177-3AD203B41FA5}">
                      <a16:colId xmlns="" xmlns:a16="http://schemas.microsoft.com/office/drawing/2014/main" val="3568256858"/>
                    </a:ext>
                  </a:extLst>
                </a:gridCol>
              </a:tblGrid>
              <a:tr h="4730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unu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doi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trei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patru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cinci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869693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43518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CEB07A-2067-4BF5-B24A-15B91FFBF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203" y="5415717"/>
            <a:ext cx="2584804" cy="1307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61A153-EBAD-4E31-950C-0636665FA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604" y="5415717"/>
            <a:ext cx="2629550" cy="13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76457" y="692087"/>
            <a:ext cx="4349932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1915563"/>
            <a:ext cx="10509250" cy="94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Daca </a:t>
            </a:r>
            <a:r>
              <a:rPr lang="en-US" sz="2400" dirty="0" err="1"/>
              <a:t>depasim</a:t>
            </a:r>
            <a:r>
              <a:rPr lang="en-US" sz="2400" dirty="0"/>
              <a:t> </a:t>
            </a:r>
            <a:r>
              <a:rPr lang="en-US" sz="2400" dirty="0" err="1"/>
              <a:t>limita</a:t>
            </a:r>
            <a:r>
              <a:rPr lang="en-US" sz="2400" dirty="0"/>
              <a:t> </a:t>
            </a:r>
            <a:r>
              <a:rPr lang="en-US" sz="2400" dirty="0" err="1"/>
              <a:t>listei</a:t>
            </a:r>
            <a:r>
              <a:rPr lang="en-US" sz="2400" dirty="0"/>
              <a:t> </a:t>
            </a:r>
            <a:r>
              <a:rPr lang="en-US" sz="2400" dirty="0" err="1"/>
              <a:t>vom</a:t>
            </a:r>
            <a:r>
              <a:rPr lang="en-US" sz="2400" dirty="0"/>
              <a:t> </a:t>
            </a:r>
            <a:r>
              <a:rPr lang="en-US" sz="2400" dirty="0" err="1"/>
              <a:t>primi</a:t>
            </a:r>
            <a:r>
              <a:rPr lang="en-US" sz="2400" dirty="0"/>
              <a:t> </a:t>
            </a:r>
            <a:r>
              <a:rPr lang="en-US" sz="2400" dirty="0" err="1"/>
              <a:t>eroare</a:t>
            </a:r>
            <a:r>
              <a:rPr lang="en-US" sz="2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E75AB9-4797-4DDE-A7B2-92045A4EB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30" y="2669138"/>
            <a:ext cx="8315869" cy="40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72400" y="692087"/>
            <a:ext cx="4153989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1915563"/>
            <a:ext cx="10509250" cy="9495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Concatenarea</a:t>
            </a:r>
            <a:r>
              <a:rPr lang="en-US" sz="2800" b="1" dirty="0"/>
              <a:t> </a:t>
            </a:r>
            <a:r>
              <a:rPr lang="en-US" sz="2800" b="1" dirty="0" err="1"/>
              <a:t>listelor</a:t>
            </a:r>
            <a:endParaRPr lang="en-US" sz="2800" b="1" dirty="0"/>
          </a:p>
          <a:p>
            <a:r>
              <a:rPr lang="en-US" sz="2800" dirty="0" err="1"/>
              <a:t>Operatorul</a:t>
            </a:r>
            <a:r>
              <a:rPr lang="en-US" sz="2800" dirty="0"/>
              <a:t> de </a:t>
            </a:r>
            <a:r>
              <a:rPr lang="en-US" sz="2800" dirty="0" err="1"/>
              <a:t>concatenare</a:t>
            </a:r>
            <a:r>
              <a:rPr lang="en-US" sz="2800" dirty="0"/>
              <a:t>, a </a:t>
            </a:r>
            <a:r>
              <a:rPr lang="en-US" sz="2800" dirty="0" err="1"/>
              <a:t>doua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multe</a:t>
            </a:r>
            <a:r>
              <a:rPr lang="en-US" sz="2800" dirty="0"/>
              <a:t> </a:t>
            </a:r>
            <a:r>
              <a:rPr lang="en-US" sz="2800" dirty="0" err="1"/>
              <a:t>liste</a:t>
            </a:r>
            <a:r>
              <a:rPr lang="en-US" sz="2800" dirty="0"/>
              <a:t>, </a:t>
            </a:r>
            <a:r>
              <a:rPr lang="en-US" sz="2800" dirty="0" err="1"/>
              <a:t>este</a:t>
            </a:r>
            <a:r>
              <a:rPr lang="en-US" sz="2800" dirty="0"/>
              <a:t> ‘+’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99435D-4C20-4BAC-9AD4-DC307CEBF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4715"/>
            <a:ext cx="6914606" cy="32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0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03029" y="692087"/>
            <a:ext cx="4023360" cy="685800"/>
          </a:xfrm>
        </p:spPr>
        <p:txBody>
          <a:bodyPr>
            <a:noAutofit/>
          </a:bodyPr>
          <a:lstStyle/>
          <a:p>
            <a:r>
              <a:rPr lang="en-US" dirty="0" err="1"/>
              <a:t>Operatii</a:t>
            </a:r>
            <a:r>
              <a:rPr lang="en-US" dirty="0"/>
              <a:t> cu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9E1C4C7-4477-41EB-8204-1F249FA6C620}"/>
              </a:ext>
            </a:extLst>
          </p:cNvPr>
          <p:cNvSpPr txBox="1">
            <a:spLocks/>
          </p:cNvSpPr>
          <p:nvPr/>
        </p:nvSpPr>
        <p:spPr>
          <a:xfrm>
            <a:off x="609600" y="1915562"/>
            <a:ext cx="3661954" cy="40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Concatenarea</a:t>
            </a:r>
            <a:r>
              <a:rPr lang="en-US" sz="2800" b="1" dirty="0"/>
              <a:t> </a:t>
            </a:r>
            <a:r>
              <a:rPr lang="en-US" sz="2800" b="1" dirty="0" err="1"/>
              <a:t>listelor</a:t>
            </a:r>
            <a:endParaRPr lang="en-US" sz="2800" b="1" dirty="0"/>
          </a:p>
          <a:p>
            <a:r>
              <a:rPr lang="en-US" sz="2800" dirty="0"/>
              <a:t>Daca </a:t>
            </a:r>
            <a:r>
              <a:rPr lang="en-US" sz="2800" dirty="0" err="1"/>
              <a:t>incercam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concatenam</a:t>
            </a:r>
            <a:r>
              <a:rPr lang="en-US" sz="2800" dirty="0"/>
              <a:t> o </a:t>
            </a:r>
            <a:r>
              <a:rPr lang="en-US" sz="2800" dirty="0" err="1"/>
              <a:t>lista</a:t>
            </a:r>
            <a:r>
              <a:rPr lang="en-US" sz="2800" dirty="0"/>
              <a:t> cu alt </a:t>
            </a:r>
            <a:r>
              <a:rPr lang="en-US" sz="2800" dirty="0" err="1"/>
              <a:t>obiect</a:t>
            </a:r>
            <a:r>
              <a:rPr lang="en-US" sz="2800" dirty="0"/>
              <a:t> </a:t>
            </a:r>
            <a:r>
              <a:rPr lang="en-US" sz="2800" dirty="0" err="1"/>
              <a:t>primim</a:t>
            </a:r>
            <a:r>
              <a:rPr lang="en-US" sz="2800" dirty="0"/>
              <a:t> </a:t>
            </a:r>
            <a:r>
              <a:rPr lang="en-US" sz="2800" dirty="0" err="1"/>
              <a:t>eroare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5BFFA3-AAB4-48A7-99EC-DC301953C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9" r="16710"/>
          <a:stretch/>
        </p:blipFill>
        <p:spPr>
          <a:xfrm>
            <a:off x="4445724" y="1665288"/>
            <a:ext cx="7746276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36872</TotalTime>
  <Words>1080</Words>
  <Application>Microsoft Office PowerPoint</Application>
  <PresentationFormat>Widescreen</PresentationFormat>
  <Paragraphs>234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Convergence</vt:lpstr>
      <vt:lpstr>PT Sans</vt:lpstr>
      <vt:lpstr>Verdana</vt:lpstr>
      <vt:lpstr>Office Theme</vt:lpstr>
      <vt:lpstr>PowerPoint Presentation</vt:lpstr>
      <vt:lpstr>Conținutul prelegerii:</vt:lpstr>
      <vt:lpstr>PowerPoint Presentation</vt:lpstr>
      <vt:lpstr>Lista – notiuni elimentare</vt:lpstr>
      <vt:lpstr>Creare unei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Operatii cu liste</vt:lpstr>
      <vt:lpstr>Parcurgerea listei</vt:lpstr>
      <vt:lpstr>Tuplurile</vt:lpstr>
      <vt:lpstr>Tuplurile</vt:lpstr>
      <vt:lpstr>Tupluri imbricate</vt:lpstr>
      <vt:lpstr>Packing / Unpacking</vt:lpstr>
      <vt:lpstr>Packing / Unpacking</vt:lpstr>
      <vt:lpstr>Packing / Unpacking</vt:lpstr>
      <vt:lpstr>Operatori si functii</vt:lpstr>
      <vt:lpstr>Operatori si functii</vt:lpstr>
      <vt:lpstr>Extragere elementelor din tuplu</vt:lpstr>
      <vt:lpstr>Tuplu nu poate fi modificat</vt:lpstr>
      <vt:lpstr>Functia len() – lungimea tuplului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2057</cp:revision>
  <cp:lastPrinted>2022-03-28T14:16:25Z</cp:lastPrinted>
  <dcterms:created xsi:type="dcterms:W3CDTF">2016-11-09T12:50:21Z</dcterms:created>
  <dcterms:modified xsi:type="dcterms:W3CDTF">2023-12-05T10:34:03Z</dcterms:modified>
</cp:coreProperties>
</file>