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7"/>
  </p:notesMasterIdLst>
  <p:sldIdLst>
    <p:sldId id="275" r:id="rId5"/>
    <p:sldId id="326" r:id="rId6"/>
    <p:sldId id="325" r:id="rId7"/>
    <p:sldId id="324" r:id="rId8"/>
    <p:sldId id="323" r:id="rId9"/>
    <p:sldId id="322" r:id="rId10"/>
    <p:sldId id="320" r:id="rId11"/>
    <p:sldId id="318" r:id="rId12"/>
    <p:sldId id="332" r:id="rId13"/>
    <p:sldId id="331" r:id="rId14"/>
    <p:sldId id="330" r:id="rId15"/>
    <p:sldId id="329" r:id="rId16"/>
    <p:sldId id="327" r:id="rId17"/>
    <p:sldId id="334" r:id="rId18"/>
    <p:sldId id="333" r:id="rId19"/>
    <p:sldId id="338" r:id="rId20"/>
    <p:sldId id="337" r:id="rId21"/>
    <p:sldId id="336" r:id="rId22"/>
    <p:sldId id="335" r:id="rId23"/>
    <p:sldId id="286" r:id="rId24"/>
    <p:sldId id="345" r:id="rId25"/>
    <p:sldId id="344" r:id="rId26"/>
    <p:sldId id="341" r:id="rId27"/>
    <p:sldId id="340" r:id="rId28"/>
    <p:sldId id="348" r:id="rId29"/>
    <p:sldId id="347" r:id="rId30"/>
    <p:sldId id="349" r:id="rId31"/>
    <p:sldId id="350" r:id="rId32"/>
    <p:sldId id="352" r:id="rId33"/>
    <p:sldId id="298" r:id="rId34"/>
    <p:sldId id="299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E21A6E-E8A2-4F20-9542-3B356FB4067C}">
          <p14:sldIdLst>
            <p14:sldId id="275"/>
            <p14:sldId id="326"/>
            <p14:sldId id="325"/>
            <p14:sldId id="324"/>
            <p14:sldId id="323"/>
            <p14:sldId id="322"/>
            <p14:sldId id="320"/>
            <p14:sldId id="318"/>
            <p14:sldId id="332"/>
            <p14:sldId id="331"/>
            <p14:sldId id="330"/>
            <p14:sldId id="329"/>
            <p14:sldId id="327"/>
            <p14:sldId id="334"/>
            <p14:sldId id="333"/>
            <p14:sldId id="338"/>
            <p14:sldId id="337"/>
            <p14:sldId id="336"/>
            <p14:sldId id="335"/>
            <p14:sldId id="286"/>
            <p14:sldId id="345"/>
            <p14:sldId id="344"/>
            <p14:sldId id="341"/>
            <p14:sldId id="340"/>
            <p14:sldId id="348"/>
            <p14:sldId id="347"/>
            <p14:sldId id="349"/>
            <p14:sldId id="350"/>
            <p14:sldId id="352"/>
            <p14:sldId id="298"/>
            <p14:sldId id="299"/>
          </p14:sldIdLst>
        </p14:section>
        <p14:section name="Untitled Section" id="{F5EC9B2E-155C-4E53-91B3-B5FB69AFE24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bencheci@outlook.com" initials="M" lastIdx="1" clrIdx="0">
    <p:extLst>
      <p:ext uri="{19B8F6BF-5375-455C-9EA6-DF929625EA0E}">
        <p15:presenceInfo xmlns:p15="http://schemas.microsoft.com/office/powerpoint/2012/main" userId="7716513121412c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7" autoAdjust="0"/>
  </p:normalViewPr>
  <p:slideViewPr>
    <p:cSldViewPr snapToGrid="0">
      <p:cViewPr varScale="1">
        <p:scale>
          <a:sx n="92" d="100"/>
          <a:sy n="92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2AFE-A7B8-4606-A7BC-8301D3F769BE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F78D-7C73-42F0-A0BB-BFAC40E2D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01757-E667-4613-BE4B-3E73638EF0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93" y="452718"/>
            <a:ext cx="11061207" cy="1400530"/>
          </a:xfrm>
        </p:spPr>
        <p:txBody>
          <a:bodyPr/>
          <a:lstStyle/>
          <a:p>
            <a:pPr algn="ctr"/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Tema: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ОСВЕЩЕНИЕ</a:t>
            </a:r>
            <a:br>
              <a:rPr lang="ru-RU" sz="3600" dirty="0"/>
            </a:br>
            <a:b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274165"/>
            <a:ext cx="11437034" cy="539645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света на здоровье человека  и его работоспособность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 показатели освещения.</a:t>
            </a:r>
          </a:p>
          <a:p>
            <a:pPr marL="0" indent="0" algn="just">
              <a:buNone/>
            </a:pP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Виды производственного освещения  и требования, предъявляемые к нему.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Нормирование естественного освещения и принципы его расчета.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Нормирование искусственного освещения и принципы его расчета. 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Источники искусственного света  и требования, предъявляемые к ним.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A703-C13C-8C9C-2D97-F9D42EC7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4834" cy="2885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AA90-3E6C-CB28-D81E-E771AEA7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1004455"/>
            <a:ext cx="11492345" cy="5631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количественным показателям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относятся: 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поток, освещенность, коэффициент отражения, сила света и яркость.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качественным показателям: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фон, видимость, контраст.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поток (F)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мощность лучистой энергии, оцениваемая световым ощущением человеческого глаза. Световой поток определяется как величина не только физическая, но и физиологическая, так как измерение ее основано на зрительном восприятии. Точное значение светового потока в 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лм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эталонным электрическим лампам накаливания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светового потока –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люмен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условной единицей светового потока люменом и энергетической – ваттом имеется следующее соотношение: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лм = 0,00161 Вт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40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741-B096-FB72-4209-B8504C30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75725" cy="1361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38DF-DF06-8A16-04BC-E01B4079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983672"/>
            <a:ext cx="11520055" cy="55210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света (I)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величина, которая определяется как отношение светового потока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исходящего от источника и распространяющегося равномерно внутри элементарного телесного угла dω, к величине  этого угла: </a:t>
            </a:r>
          </a:p>
          <a:p>
            <a:pPr marL="0" indent="0" algn="ctr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I = Ф/ω.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единицу силы света принята кандела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(кд).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 освещении помещения можно до некоторой степени судить по величине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освещенности Е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определяется отношением светового потока dF, падающего на поверхность, к величине этой поверхности dS, т. е.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E = Ф/S.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За единицу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освещенности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люкс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(лк). Люкс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освещенность поверхности площадью 1 м</a:t>
            </a:r>
            <a:r>
              <a:rPr lang="ro-RO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световом потоке падающего на него излучения, равном </a:t>
            </a:r>
            <a:r>
              <a:rPr lang="ro-RO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лм.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Освещенность в разных точках рабочего места различна, поэтому отношение F/S принимают за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 освещенность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9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5812-FF4E-1AB7-CF26-382A4C7C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4889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3A83-1033-F888-690F-151A97F5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2" y="1032164"/>
            <a:ext cx="11353800" cy="57080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 видимости определяются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 силы света, излучаемого светящейся поверхностью в направлении зрения, к величине видимой части этой светящейся поверхности.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Такое отношение называется 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ркостью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измеряется в кд/м</a:t>
            </a:r>
            <a:r>
              <a:rPr lang="ro-RO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I/S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величину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 (нт),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имеет размерность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кд/м</a:t>
            </a:r>
            <a:r>
              <a:rPr lang="ro-RO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Яркость поверхности зависит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силы света, угла падения светового потока на плоскость, цвета поверхности и т. д.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предметы видимы потому, что световой поток, отраженный ими, частично воспринимается глазом. 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Отношение отраженного светового потока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Foтр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падающему световому потоку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Fпад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коэффициентом отражения: </a:t>
            </a:r>
          </a:p>
          <a:p>
            <a:pPr marL="0" indent="0" algn="ctr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P = Ф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./ Ф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2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A852-E3C7-3326-E1EF-FF829464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3325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5C57-ED31-F457-D41E-39C8059A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115292"/>
            <a:ext cx="11319163" cy="5133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 объекта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с фоном (K) характеризуется как отношение абсолютной величины разности между яркостью объекта различения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фона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Lф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яркости фона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Lф.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Оценивается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малый –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до 0,2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 и фон мало отличаются по яркости); средний – K =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0,2–0,5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(объект и фон заметно отличаются по яркости) и большой – K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0,5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 и фон резко отличаются по яркости).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поверхность, прилегающая непосредственно к объекту различения, на которой он рассматривается. Фон считается светлым при коэффициенте отражения поверхности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более 0,4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– при Q = 0,2–0,4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темным – Q менее 0,2.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характеристики фона и контраста объекта различения с фоном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работы подразделяются на подразряды. 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4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2310-244D-DE08-2FC8-25EF5D99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092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CC50-E0A1-0F2E-A796-56008091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9146"/>
            <a:ext cx="11360727" cy="511925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Видимость (V)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характеристика качества освещения, которая характеризует способность глаза воспринимать объект. Зависит от 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освещенности, размера объекта, его яркости, контраста объекта с фоном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Установки искусственного освещения имеют дополнительные характеристики, как </a:t>
            </a:r>
            <a:r>
              <a:rPr lang="ro-RO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слепящего действия источника света, пульсация, спектр света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пульсации освещенности (Kп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критерий оценки относительной глубины колебаний освещенности в результате изменения во времени светового потока газоразрядных ламп при питании их переменным током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Следует иметь в виду, что на 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действуют совместно качественные и количественные характеристики света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определенную степень работоспособности человека.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56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2147-F458-465F-0756-E8BA0399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3325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Виды производственного освещения  и требования, предъявляемые к нему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2CB8-2BF3-1BC2-B842-F678934C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607128"/>
            <a:ext cx="11423072" cy="5112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источника света производственное освещение может быть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естественным, искусственным и совмещенным.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освещение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освещение помещений дневным светом неба (прямым или отраженным), проникающим через световые проемы в наружных ограждающих конструкциях. 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конструктивному исполнению подразделяется на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боковое 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(одно- и двухстороннее – через проемы в наружных стенах);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(через светоаэрационные фонари, световые проемы в перекрытиях, а также через проемы в местах перепада высот здания);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комбинированное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(представляет собой сочетание верхнего и бокового 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Помещения с постоянным пребыванием людей должны иметь, как правило,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освещение.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освещение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функциональному назначению подразделяется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рабочее, аварийное, охранное и дежурное.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7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8AF-8405-363B-100D-82F5D036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885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CB7F8-883E-AD08-C60C-D69D3157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976745"/>
            <a:ext cx="11561225" cy="57565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освещение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освещение, обеспечивающее нормируемые осветительные условия (освещенность, качество освещения) в помещениях и в местах производства работ вне зданий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Аварийное освещение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очередь, подразделяется на эвакуационное и освещение безопасности. </a:t>
            </a:r>
          </a:p>
          <a:p>
            <a:pPr marL="0" indent="0" algn="just">
              <a:buNone/>
            </a:pPr>
            <a:r>
              <a:rPr lang="ro-RO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Эвакуационное освещение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аварийного освещения, которая обеспечивает освещение путей эвакуации и функционирование световых указателей направления эвакуации при аварийном отключении рабочего освещения. </a:t>
            </a:r>
          </a:p>
          <a:p>
            <a:pPr marL="0" indent="0" algn="just">
              <a:buNone/>
            </a:pPr>
            <a:r>
              <a:rPr lang="ro-RO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Эвакуационное освещение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обеспечивать наименьшую освещенность на полу основных проходов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ступенях лестниц: в помещениях – 0,5 лк, на открытых территориях – 0,2 лк. 	</a:t>
            </a:r>
          </a:p>
          <a:p>
            <a:pPr marL="0" indent="0" algn="just">
              <a:buNone/>
            </a:pP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Освещение безопасности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аварийного освещения, которая позволяет продолжать работу при аварийном отключении рабочего освещения. 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34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A9E1-BE20-6EF0-8979-0684FD19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F2BB-14E9-C7AD-53C7-008A58748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5" y="1101436"/>
            <a:ext cx="11402291" cy="514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Дежурное освещение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освещение, используемое в нерабочее время. Область применения, величина освещенности, равномерность и требования к качеству для дежурного освещения не нормируются.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Охранное освещение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освещение, предусматриваемое вдоль границ охраняемой территорий при отсутствии специальных технических средств охраны. </a:t>
            </a:r>
          </a:p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Освещенность должна быть не менее 0,5 лк на уровне земли в горизонтальной плоскости или на уровне 0,5 м от земли на одной стороне вертикальной плоскости, перпендикулярной к линии границы.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55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A929-8475-21ED-A4E5-53B4191A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0980" cy="2261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F308-AF8C-F1C2-182C-DC11FC5C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233056"/>
            <a:ext cx="11305309" cy="53747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Искусственное освещение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месту расположения светильников используется двух систем: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и комбинированное.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освещение, при котором светильники размешаются в верхней зоне помещения равномерно (общее равномерное освещение) или применительно к расположению оборудования (общее локализованное освещение).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освещения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и местное освещение.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одного местного освещения (без общего) внутри помещений не допускается. 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Комбинированное освещение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при необходимости высокой освещенности рабочих поверхностей, а также тогда, когда к направлению светового потока предъявляются специальные требования.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93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B6D3-45E4-D039-A33B-C092DCDC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4889" cy="3162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74D8-0EE7-2594-1455-25F348DC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1080656"/>
            <a:ext cx="11589327" cy="5324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освещению на рабочем месте вне зависимости от источника света следующие: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освещения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должно обеспечить комфортные условия для общей работоспособности и оптимальные уровни яркости для работы зрительного анализатора;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безопасного выполнения работы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равномерность освещения во времени и пространстве, чтобы предметы и объекты, имеющие разную отражательную способность и значительную яркость, воспринимались органом зрения в полном объеме.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09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772F-5016-6700-7C26-3B25508A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4889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Влияние света на здоровье человека  и его работоспособность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E365-50BA-104F-630B-29ED9C96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4891"/>
            <a:ext cx="11492345" cy="48490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связь организма с внешней средой,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высоким биологическим и тонизирующим действием.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Одним из важнейших элементов, благоприятных для условий труда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освещение помещений и рабочих мест.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Правильно спроектированное освещение: </a:t>
            </a:r>
          </a:p>
          <a:p>
            <a:pPr algn="just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условия зрительной работы; - снижает утомление; </a:t>
            </a:r>
          </a:p>
          <a:p>
            <a:pPr algn="just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повышению производительности труда и качества выпускаемой продукции; </a:t>
            </a:r>
          </a:p>
          <a:p>
            <a:pPr algn="just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 влияет на производственную среду оказывая положительное психологическое воздействие на работающего; </a:t>
            </a:r>
          </a:p>
          <a:p>
            <a:pPr algn="just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безопасность труда и снижает травматизм на производстве.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9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024390"/>
          </a:xfrm>
        </p:spPr>
        <p:txBody>
          <a:bodyPr/>
          <a:lstStyle/>
          <a:p>
            <a:pPr lvl="1"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4. Actele normative în domeniul iluminatului natural și artificial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5" y="1688123"/>
            <a:ext cx="11605846" cy="4951828"/>
          </a:xfrm>
        </p:spPr>
        <p:txBody>
          <a:bodyPr>
            <a:normAutofit fontScale="85000" lnSpcReduction="20000"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NCM C.04.02 – 2016 ”Iluminatul natural și artificial”;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12464 - 1:2013 ”Lumină și iluminat. Iluminatul locurilor de muncă. Partea 1: Locuri de muncă interioare”;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12464 - 2:2015 ”Iluminatul locurilor de muncă. Partea 2: Locuri de muncă exterioare”;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24940 – 96 ”Здания и сооружения. Методы измерения освещенности”;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26824 – 2010 ”Здания и сооружения. Методы измерения яркости”;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Documente normative de ramură privind iluminatul natural și artificial la locurile de muncă;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Indicaţii metodice ale Ministerului Sănătății nr.01.10.32.3−1 din 10.03.2008 „Evaluarea igienică a factorilor mediului ocupaţional şi a procesului de muncă. Criteriile igienice de clasificare a condiţiilor de muncă”.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1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6FF2-78D8-2A95-087D-71003A5F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13380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Нормирование естественного освещения и принципы его расчета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76A2-634F-E584-BF29-FC4C4A43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6" y="1690254"/>
            <a:ext cx="11388436" cy="50383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естественным светом создается прямым солнечным светом и диффузным светом небесного излучения. Интенсивность солнечного светоизлучения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от: </a:t>
            </a:r>
          </a:p>
          <a:p>
            <a:pPr algn="just">
              <a:buFontTx/>
              <a:buChar char="-"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высоты солнца над горизонтом в течение года и ежедневно; </a:t>
            </a:r>
          </a:p>
          <a:p>
            <a:pPr algn="just">
              <a:buFontTx/>
              <a:buChar char="-"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или отсутствия на небе облачности; </a:t>
            </a:r>
          </a:p>
          <a:p>
            <a:pPr algn="just">
              <a:buFontTx/>
              <a:buChar char="-"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загрязненности атмосферы пылью, дымом; </a:t>
            </a:r>
          </a:p>
          <a:p>
            <a:pPr algn="just">
              <a:buFontTx/>
              <a:buChar char="-"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или рассеянного действия света.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Непостоянство естественного света даже в течение короткого промежутка времени вызвало необходимость нормировать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освещение с помощью относительного показателя. 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Коэффициент естественной освещенности (КЕО, %) – отношение естественной освещенности, создаваемой в точке заданной плоскости внутри помещения светом неба Евн  к одновременному значению наружной горизонтальной освещенности Енар, создаваемой светом полностью открытого небосвода: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КЕО (е) = (Евн / Енар) ⋅ 100.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2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1089-2BF1-46B2-26A8-1633FE51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246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A727-7EE9-DAF4-CDCA-A16201C9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032164"/>
            <a:ext cx="11679382" cy="55903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Нормированные значения КЕО (еN) определяют по формуле: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еN = е ⋅ m,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 е – значения КЕО; m – коэффициент светового климата. 	Для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КЕО необходимо установить разряд и подразряд выполняемой зрительной работы. Все зрительные работы, проводимые в производственных помещениях, делятся на  </a:t>
            </a:r>
            <a:r>
              <a:rPr lang="ro-RO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разрядов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Разряд I – работы наивысшей точности с размером объекта различения менее 0,15 мм;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разряд VIII – общее наблюдение за ходом технологического процесса без ограничения размера объекта различения.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Его определяют по наименьшему размеру объекта различения (мм).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48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54A-4669-A93D-F7FF-9A888F99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99525" cy="2261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0D32-2C5B-EA4D-E065-088CD52A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7" y="1018309"/>
            <a:ext cx="11521231" cy="5701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производственных помещениях без естественного света должны предусматриваться места для отдыха работающих с естественным светом, при этом КЕО не должно быть менее 0,5%. 	При оборудовании и эксплуатации естественного освещения необходимо периодически производить очистку светопроемов от загрязнений, так как они задерживают лучистую световую энергию и значительно снижают освещенность рабочих мест.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Текущую очистку светопроемов следует производить ежедневно, а капитальную – периодически,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двух раз в год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предусматривать специальные устройства для подъема людей  в фонари и безопасного передвижения в них. 	Периодически, в зависимости от загрязнения стен и потолков, выполнять окраску помещения покрытиями с хорошим коэффициентом отражения.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18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88E4-F4BB-045A-39AA-B3833479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Нормирование искусственного освещения и принципы его расчета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55D0-8428-3249-9E49-4835DAAA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717964"/>
            <a:ext cx="11547764" cy="48629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искусственном освещении рабочих мест нормируется минимальная освещенность рабочей поверхности в зависимости от разряда и подразряда выполняемой работы.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Нормы освещенности, следует повышать на одну ступень шкалы освещенности в следующих случаях: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работах I–VI разрядов, если зрительная работа выполняется более половины рабочего дня;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повышенной опасности травматизма, если освещенность составляет 150 лк и менее;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отсутствии в помещении естественного света и постоянном пребывании работающих, если освещенность от системы общего освещения 750 лк и менее;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наблюдении деталей, вращающихся со скоростью, равной или более 5000 об/мин;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постоянном поиске объектов различения на поверхности размером 0,1 м2 и более;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помещениях, где более половины работающих старше 40 лет. 	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46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BA2A-7CEB-DD7C-01E1-EB7F50BB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13380" cy="1083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240D-FBFA-EA5A-05BD-8B4E35E2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969818"/>
            <a:ext cx="11360727" cy="5652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помещениях, где выполняются работы IV–VI разрядов, их нужно снижать на одну ступень при кратковременном пребывании людей.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выполнении в помещениях работ I–IV, Vа разрядов следует применять систему комбинированного освещения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в одном помещении рабочих и вспомогательных зон следует предусматривать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локализованное общее освещение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зон.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Освещенность рабочей поверхности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создаваемая светильниками общего освещения в системе комбинированного, должна составлять не менее 10% нормируемой для комбинированного освещения при тех источниках света, которые применяются для местного освещения.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этом освещенность должна быть не менее 200лк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газоразрядных лампах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менее 75 лк – при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 накаливания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7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0F00-26FD-EDBB-0D50-76D13C2A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99525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888D-4DD5-E648-DC35-4BF15EFE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1" y="1115291"/>
            <a:ext cx="11199525" cy="53976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производственных помещениях освещенность проходов и участков, где работа не производится, должна составлять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25% от нормируемой освещенности.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цехах с полностью автоматизированным технологическим процессом следует предусматривать освещение для наблюдения за работой оборудования, а также дополнительно включаемые светильники общего и местного освещения для обеспечения необходимой освещенности при ремонтноналадочных работах.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расчете искусственного освещения определяется мощность ламп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тип и расположение светильников задаются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найденному расчетному световому потоку выбирают ближайшую стандартную лампу, причем допускается отклонение светового  потока стандартной лампы от расчетного в пределах от –10%  до +20.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17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6034-F76C-CBAD-84F3-FD44E2B2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75725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Источники искусственного света  и требования, предъявляемые к ним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DD31-02AC-EDDA-4E03-A18EFE33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579418"/>
            <a:ext cx="11520054" cy="51146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общего искусственного освещения помещений следует использовать,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светодиодные или разрядные источники света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Световая отдача источников света для общего искусственного освещения помещений при минимально допустимых индексах цветопередачи не должна быть меньше значений, приведенных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нормах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цветопередачи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мера соответствия зрительных восприятий цветного объекта, освещенного исследуемым и стандартным источниками света при определенных условиях наблюдения.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 накаливания свечение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исходит от накаляемой электрическим током до высокой температуры вольфрамовой нити. В этих лампах подводимая электроэнергия тратится в основном  на излучение невидимых тепловых лучей и только небольшая часть ее, около 3–3,5%, идет на получение световой энергии.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Лампы накаливания делятся на вакуумные, аргоновые, криптоновые, ксенон-галогенные с отражателем ИК-излучения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0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F499-CB6E-93AE-8AC6-39F6C89A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44107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AED4-2C46-5708-1BCA-70D157A5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990600"/>
            <a:ext cx="11388436" cy="54792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ламп: 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 в эксплуатации; не требуют дополнительных устройств для подключения; просты в изготовлении.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лампы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накаливания: низкий КПД (10–13%), сравнительно малый срок службы (до 2500 ч), в спектре преобладают желтые и красные лучи, что сильно отличает их спектральный состав от солнечного света. В лампах накаливания и других источниках света важна их световая отдача, которая представляет собой отношение светового потока к мощности лампы.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Светоотдача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 лампы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показывая, сколько люменов светового потока излучается в результате преобразования в световую энергию 1 Вт мощности. В лампах накаливания очень низкая световая отдача – 7–20 лм/Вт. 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Газоразрядные лампы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низкого и высокого давления генерируют свет в результате электрического разряда в атмосфере инертных газов и паров металла по принципу люминесценции («холодное свечение»).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9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515E-BE9F-E6DA-2054-A44132C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11254944" cy="2123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B674-A755-CC15-D0A0-7D86BD80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2" y="1094510"/>
            <a:ext cx="11409218" cy="5565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качестве источника света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светодиодных лампах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 лампа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самых экологически чистых источников света. Принцип свечения светодиодов позволяет применять в производстве и работе самой лампы безопасные компоненты.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Светодиодные лампы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используют веществ, содержащих ртуть, поэтому они не представляют опасности в случае выхода из строя или повреждения колбы.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светодиодного светильника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лампами накаливания;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низкое энергопотребление;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долгий срок службы от 30 000 до 50 000 и более часов;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установки;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температура корпуса по сравнению с лампой накаливания.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механическая прочность. Полная экологическая безопасность позволяет сохранять окружающую среду, не требуя специальных условий по утилизации: не содержит ртути, ее производных и других вредных или опасных составляющих материалов и веществ.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411F-3F81-85D2-DE50-BF43BAB0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06453" cy="3300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F4A5-8C9F-A308-8B91-8B9C5C14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955964"/>
            <a:ext cx="11457709" cy="57357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Лучистая энергия солнца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непосредственное влияние и на организм человека. Воспринимаемые глазом видимые солнечные лучи влияют на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центральной нервной системы, повышая активность больших полушарий.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 общее состояние 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 жизненный тонус. Действуя через нервные окончания в коже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 оказывает воздействие на осуществление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фотохимических процессов в организме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активным регулятором основных биологических процессов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веществ, рост и развитие организма, повышает иммунитет человека.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Рациональное освещение производственных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имеет большое значение для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и безопасной работы промышленного предприятия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16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95834" cy="869645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1195754"/>
            <a:ext cx="11521440" cy="5052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Sursele de lumină sunt principalele părţi componente ale instalaţiilor de iluminat. Alegerea corectă a tipului şi puterii lămpilor exercită o influenţă decisivă asupra calităţii de exploatare şi eficacităţii economice a instalaţiilor de iluminat, asupra corespunderii iluminatului artificial a cerinţelor înaintate faţă de el.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La compararea surselor de lumină şi alegerea lor sunt folosite următoarele caracteristici: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1)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electrice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(tensiunea nominală şi puterea electrică a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fototehnice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(fluxul de lumină emis de lampă și puterea maximală a luminii);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0412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25414"/>
            <a:ext cx="11507372" cy="512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exploatare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(randamentul luminos al lămpii; termenul de lucru, inclusiv termenul complet de serviciu (τ) care prezintă timpul sumar de ardere a lămpii în ore din momentul conectării până în momentul arderii spiralei; termenul util de serviciu – timpul raţional din punct de vedere economic de exploatare al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4)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constructive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(forma balonului lămpii, forma corpului de incandescenţă – rectiliniu, spiroidal, bispiroidal şi chiar trispiroidal la unele lămpi speciale; prezenţa şi componenţa gazului ce umple balonul; presiunea gazului).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550" y="452718"/>
            <a:ext cx="8942119" cy="1124622"/>
          </a:xfrm>
        </p:spPr>
        <p:txBody>
          <a:bodyPr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atenție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1" y="1577340"/>
            <a:ext cx="8942119" cy="4748509"/>
          </a:xfrm>
        </p:spPr>
      </p:pic>
    </p:spTree>
    <p:extLst>
      <p:ext uri="{BB962C8B-B14F-4D97-AF65-F5344CB8AC3E}">
        <p14:creationId xmlns:p14="http://schemas.microsoft.com/office/powerpoint/2010/main" val="522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1C1B-BA3C-E7EF-D553-C6BE2B74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4C8A-1541-8319-FAF2-793C68D6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997526"/>
            <a:ext cx="11471564" cy="55210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безопасности работы нужно не только достаточное освещение рабочих поверхностей, но и рациональное направление света, отсутствие резких теней и бликов, обычно вызывающих слепящее действие и снижающих работоспособность.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освещение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вызывает несчастных случаев, но может способствовать их возникновению. Например, недостаточное освещение вынуждает рабочего ближе наклоняться к обрабатываемому предмету, что увеличивает опасность повреждения лица и глаз.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освещенность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мешаeт различать движущиеся части станков, агрегатов и способствуют возникновению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травматизма.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пожароопасных и взрывоопасных помещениях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помимо рационального освещения, требуется еще герметическая или взрывобезопасная арматура осветительных приборов.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1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7F2D-AFDD-C065-819C-467FFFB6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3325" cy="2330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D2A0-13AB-E5E6-52D3-476597D7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9817"/>
            <a:ext cx="11561618" cy="57219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безопасного выполнения производственного процесса зрение человека должно все время сохранять так 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называемые контрастную чувствительность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глаза различать наименьшие контрасты. 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Исследованиями установлено, что 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контрастная чувствительность 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с увеличением освещенности рабочей поверхности. Способность глаза наблюдать объекты различения </a:t>
            </a:r>
            <a:r>
              <a:rPr lang="ro-RO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остротой различения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зависит от:</a:t>
            </a:r>
          </a:p>
          <a:p>
            <a:pPr algn="just">
              <a:buFontTx/>
              <a:buChar char="-"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контраста детали и фона; </a:t>
            </a:r>
          </a:p>
          <a:p>
            <a:pPr algn="just">
              <a:buFontTx/>
              <a:buChar char="-"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освещенности поля зрения и других факторов. </a:t>
            </a:r>
          </a:p>
          <a:p>
            <a:pPr marL="0" indent="0" algn="just">
              <a:buNone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увеличением освещенности острота различения возрастает. Приспособляемость глаз к различной яркости ограничена определенными пределами. Если в поле зрения находятся яркости, значительно превышающие норму, то функции зрения существенно снижаются, </a:t>
            </a:r>
            <a:r>
              <a:rPr lang="ro-R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ослепление</a:t>
            </a: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40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E0EC-E60F-A0F1-FD93-DC7CDD6D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B1D0E-59A8-2C9B-A7F0-527D38A7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727364"/>
            <a:ext cx="11520055" cy="552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слепящей 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прямую,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исходящую непосредственно от источника света;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косвенную,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можно наблюдать на освещаемых поверхностях.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вид блескости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при обработке металлов, на полированных и лакированных поверхностях и т. п.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Ослепление сопровождается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раздражением глаз, головной болью и серьезным расстройством зрения. Работа при недостаточном освещении или переменной яркости требует сильного напряжения зрения, что приводит к переадаптации глаз и быстрому их переутомлению. Способность зрения приспособляться к различной степени освещенности объясняется двумя свойствами зрения: 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аккомодацией и адаптацией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5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C6BE-5A5F-5EBA-377E-85698596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95616" cy="2607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7556-4D9F-AC1D-0EEA-D0DB06F6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2" y="1032164"/>
            <a:ext cx="11533909" cy="5569527"/>
          </a:xfrm>
        </p:spPr>
        <p:txBody>
          <a:bodyPr/>
          <a:lstStyle/>
          <a:p>
            <a:pPr marL="0" indent="0" algn="just">
              <a:buNone/>
            </a:pP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приспособляемости глаз различать предметы, находящиеся на разных расстояниях. 	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Способность глаз приспосабливаться к различной яркости света называется 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адаптацией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переадаптация глаз снижает производительность труда и способствует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травматизма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устраняется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производственном помещении создается равномерное освещение. Так как пределы приспособляемости глаз не безграничны, частая приспособляемость утомляет глаза,  отражается на качестве выполняемой работы и может быть косвенной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травматизма.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1B6C-8439-A293-32B7-8A941A2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7180" cy="1874846"/>
          </a:xfrm>
        </p:spPr>
        <p:txBody>
          <a:bodyPr/>
          <a:lstStyle/>
          <a:p>
            <a:pPr algn="ctr"/>
            <a:r>
              <a:rPr lang="en-GB" sz="32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umina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3200" spc="-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diație</a:t>
            </a:r>
            <a:r>
              <a:rPr lang="en-GB" sz="3200" spc="15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lect</a:t>
            </a:r>
            <a:r>
              <a:rPr lang="en-GB" sz="3200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m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gnetică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sub formă de unde în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spectrul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de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undă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3</a:t>
            </a:r>
            <a:r>
              <a:rPr lang="en-GB" sz="32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0÷</a:t>
            </a:r>
            <a:r>
              <a:rPr lang="en-GB" sz="32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7</a:t>
            </a:r>
            <a:r>
              <a:rPr lang="en-GB" sz="32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nm,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pe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</a:t>
            </a:r>
            <a:r>
              <a:rPr lang="en-GB" sz="32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tă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hiul</a:t>
            </a:r>
            <a:r>
              <a:rPr lang="ro-RO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liber</a:t>
            </a:r>
            <a:br>
              <a:rPr lang="ro-RO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</a:br>
            <a:r>
              <a:rPr lang="en-GB" sz="1800" b="1" spc="-5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L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ungimea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de 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undă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, nm </a:t>
            </a: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și culorile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380-430 – violet; 430-485 – albastru; 485-570 – verde;570-600 – galben; 600-650 – portocaliu; 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650-740 –roșu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8680346A-F689-D42E-9C9B-CFD6498EEA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58981" y="2424544"/>
            <a:ext cx="10224655" cy="413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9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24F6-0550-6F76-C6D8-A2621849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06453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Количественные и качественные  показатели освещения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E7D6-0751-8AA3-D1FF-5AACBD8B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5" y="1690256"/>
            <a:ext cx="11485419" cy="4994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Освещение может создаваться как лучистой энергией, исходящей от тел, так и при помощи люминесценции. 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излучение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длиной волны в пределах λ = 380–770 нм, воздействуя на глаза человека, вызывает ощущение света. Эта часть спектра называется областью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видимых излучений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соответствующая ей часть лучистой энергии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энергией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Cветовая энергия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зрительным ощущением. Каждому излучению с определенной длиной волны соответствует определенный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показали исследования, при одинаковой интенсивности различных монохроматических излучений наибольшее зрительное восприятие создают желто-зеленые лучи с длиной волны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 нм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гигиенической оценки освещенности используются светотехнические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 количественные показатели.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96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1AA262B9E4AE4EB418D74462309BC2" ma:contentTypeVersion="2" ma:contentTypeDescription="Создание документа." ma:contentTypeScope="" ma:versionID="1596aeba7e466cbb0d7adfa029187ab5">
  <xsd:schema xmlns:xsd="http://www.w3.org/2001/XMLSchema" xmlns:xs="http://www.w3.org/2001/XMLSchema" xmlns:p="http://schemas.microsoft.com/office/2006/metadata/properties" xmlns:ns2="026968c2-f538-47ff-8201-1153ae49d5cd" targetNamespace="http://schemas.microsoft.com/office/2006/metadata/properties" ma:root="true" ma:fieldsID="ea1bbaef4a7036008a8e0a3bea2ab24e" ns2:_="">
    <xsd:import namespace="026968c2-f538-47ff-8201-1153ae49d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968c2-f538-47ff-8201-1153ae49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A03A42-24D9-4015-941C-BEA6B01FEC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392F2D-CE32-4B4D-BEA3-54C61159A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968c2-f538-47ff-8201-1153ae49d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B8F1CB-C53E-48B1-B509-61127EA1E4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2373</TotalTime>
  <Words>3343</Words>
  <Application>Microsoft Office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Century Gothic</vt:lpstr>
      <vt:lpstr>KVDTH+Maitree</vt:lpstr>
      <vt:lpstr>Times New Roman</vt:lpstr>
      <vt:lpstr>Wingdings 3</vt:lpstr>
      <vt:lpstr>Ion</vt:lpstr>
      <vt:lpstr> Tema:  ПРОИЗВОДСТВЕННОЕ ОСВЕЩЕНИЕ  </vt:lpstr>
      <vt:lpstr>1. Влияние света на здоровье человека  и его работоспособность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Lumina  - radiație electromagnetică sub formă de unde în spectrul de undă 380÷740 nm, percepută de ochiul liber Lungimea de undă, nm  și culorile 380-430 – violet; 430-485 – albastru; 485-570 – verde;570-600 – galben; 600-650 – portocaliu;  650-740 –roșu</vt:lpstr>
      <vt:lpstr>2. Количественные и качественные  показатели освещения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Виды производственного освещения  и требования, предъявляемые к нему</vt:lpstr>
      <vt:lpstr>PowerPoint Presentation</vt:lpstr>
      <vt:lpstr>PowerPoint Presentation</vt:lpstr>
      <vt:lpstr>PowerPoint Presentation</vt:lpstr>
      <vt:lpstr>PowerPoint Presentation</vt:lpstr>
      <vt:lpstr>4. Actele normative în domeniul iluminatului natural și artificial</vt:lpstr>
      <vt:lpstr>5. Нормирование естественного освещения и принципы его расчета</vt:lpstr>
      <vt:lpstr>PowerPoint Presentation</vt:lpstr>
      <vt:lpstr>PowerPoint Presentation</vt:lpstr>
      <vt:lpstr>6. Нормирование искусственного освещения и принципы его расчета</vt:lpstr>
      <vt:lpstr>PowerPoint Presentation</vt:lpstr>
      <vt:lpstr>PowerPoint Presentation</vt:lpstr>
      <vt:lpstr>7. Источники искусственного света  и требования, предъявляемые к ним </vt:lpstr>
      <vt:lpstr>PowerPoint Presentation</vt:lpstr>
      <vt:lpstr>PowerPoint Presentation</vt:lpstr>
      <vt:lpstr>  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Amplasarea construcților și conformarea acestora la foc</dc:title>
  <dc:creator>Tatiana Butuc</dc:creator>
  <cp:lastModifiedBy>Mihaibencheci@outlook.com</cp:lastModifiedBy>
  <cp:revision>159</cp:revision>
  <dcterms:created xsi:type="dcterms:W3CDTF">2016-06-03T11:42:11Z</dcterms:created>
  <dcterms:modified xsi:type="dcterms:W3CDTF">2025-11-28T09:14:06Z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0x0101005E1AA262B9E4AE4EB418D74462309BC2</vt:lpwstr>
  </property>
</Properties>
</file>