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9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77" r:id="rId22"/>
    <p:sldId id="278" r:id="rId23"/>
    <p:sldId id="279" r:id="rId24"/>
    <p:sldId id="283" r:id="rId25"/>
    <p:sldId id="284" r:id="rId26"/>
    <p:sldId id="286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addSld delSld modSld">
      <pc:chgData name="buzdugan artur" userId="1770a38c255ab84c" providerId="LiveId" clId="{16A4E4E3-8213-4AFF-9A21-3F99CB9D024A}" dt="2025-09-14T17:58:18.924" v="70" actId="47"/>
      <pc:docMkLst>
        <pc:docMk/>
      </pc:docMkLst>
      <pc:sldChg chg="modSp mod">
        <pc:chgData name="buzdugan artur" userId="1770a38c255ab84c" providerId="LiveId" clId="{16A4E4E3-8213-4AFF-9A21-3F99CB9D024A}" dt="2025-09-14T17:51:30.893" v="3" actId="255"/>
        <pc:sldMkLst>
          <pc:docMk/>
          <pc:sldMk cId="871831418" sldId="268"/>
        </pc:sldMkLst>
        <pc:spChg chg="mod">
          <ac:chgData name="buzdugan artur" userId="1770a38c255ab84c" providerId="LiveId" clId="{16A4E4E3-8213-4AFF-9A21-3F99CB9D024A}" dt="2025-09-14T17:51:30.893" v="3" actId="255"/>
          <ac:spMkLst>
            <pc:docMk/>
            <pc:sldMk cId="871831418" sldId="268"/>
            <ac:spMk id="3" creationId="{2C46804D-92E7-B2CD-14EA-E4026671C629}"/>
          </ac:spMkLst>
        </pc:spChg>
      </pc:sldChg>
      <pc:sldChg chg="modSp mod">
        <pc:chgData name="buzdugan artur" userId="1770a38c255ab84c" providerId="LiveId" clId="{16A4E4E3-8213-4AFF-9A21-3F99CB9D024A}" dt="2025-09-14T17:52:48.599" v="58" actId="20577"/>
        <pc:sldMkLst>
          <pc:docMk/>
          <pc:sldMk cId="2494245704" sldId="273"/>
        </pc:sldMkLst>
        <pc:spChg chg="mod">
          <ac:chgData name="buzdugan artur" userId="1770a38c255ab84c" providerId="LiveId" clId="{16A4E4E3-8213-4AFF-9A21-3F99CB9D024A}" dt="2025-09-14T17:52:48.599" v="58" actId="20577"/>
          <ac:spMkLst>
            <pc:docMk/>
            <pc:sldMk cId="2494245704" sldId="273"/>
            <ac:spMk id="2" creationId="{C8F38605-975C-EFE6-5A05-E183056E8375}"/>
          </ac:spMkLst>
        </pc:spChg>
      </pc:sldChg>
      <pc:sldChg chg="modSp mod">
        <pc:chgData name="buzdugan artur" userId="1770a38c255ab84c" providerId="LiveId" clId="{16A4E4E3-8213-4AFF-9A21-3F99CB9D024A}" dt="2025-09-14T17:55:14.191" v="64" actId="14100"/>
        <pc:sldMkLst>
          <pc:docMk/>
          <pc:sldMk cId="2336455346" sldId="278"/>
        </pc:sldMkLst>
        <pc:spChg chg="mod">
          <ac:chgData name="buzdugan artur" userId="1770a38c255ab84c" providerId="LiveId" clId="{16A4E4E3-8213-4AFF-9A21-3F99CB9D024A}" dt="2025-09-14T17:54:58.583" v="60"/>
          <ac:spMkLst>
            <pc:docMk/>
            <pc:sldMk cId="2336455346" sldId="278"/>
            <ac:spMk id="2" creationId="{93341CEF-FAE7-4816-F64D-37325618C574}"/>
          </ac:spMkLst>
        </pc:spChg>
        <pc:spChg chg="mod">
          <ac:chgData name="buzdugan artur" userId="1770a38c255ab84c" providerId="LiveId" clId="{16A4E4E3-8213-4AFF-9A21-3F99CB9D024A}" dt="2025-09-14T17:55:14.191" v="64" actId="14100"/>
          <ac:spMkLst>
            <pc:docMk/>
            <pc:sldMk cId="2336455346" sldId="278"/>
            <ac:spMk id="3" creationId="{BB70A484-5BCE-1B4F-4527-3C7ED9376CC0}"/>
          </ac:spMkLst>
        </pc:spChg>
        <pc:picChg chg="mod">
          <ac:chgData name="buzdugan artur" userId="1770a38c255ab84c" providerId="LiveId" clId="{16A4E4E3-8213-4AFF-9A21-3F99CB9D024A}" dt="2025-09-14T17:55:11.409" v="63" actId="1076"/>
          <ac:picMkLst>
            <pc:docMk/>
            <pc:sldMk cId="2336455346" sldId="278"/>
            <ac:picMk id="4" creationId="{426AD67D-45CB-F250-882D-3C5A2D88308D}"/>
          </ac:picMkLst>
        </pc:picChg>
      </pc:sldChg>
      <pc:sldChg chg="modSp mod">
        <pc:chgData name="buzdugan artur" userId="1770a38c255ab84c" providerId="LiveId" clId="{16A4E4E3-8213-4AFF-9A21-3F99CB9D024A}" dt="2025-09-14T17:55:57.178" v="66" actId="6549"/>
        <pc:sldMkLst>
          <pc:docMk/>
          <pc:sldMk cId="2199612853" sldId="283"/>
        </pc:sldMkLst>
        <pc:spChg chg="mod">
          <ac:chgData name="buzdugan artur" userId="1770a38c255ab84c" providerId="LiveId" clId="{16A4E4E3-8213-4AFF-9A21-3F99CB9D024A}" dt="2025-09-14T17:55:57.178" v="66" actId="6549"/>
          <ac:spMkLst>
            <pc:docMk/>
            <pc:sldMk cId="2199612853" sldId="283"/>
            <ac:spMk id="2" creationId="{9CDC1480-01B1-7E61-7F00-2A7169658FCE}"/>
          </ac:spMkLst>
        </pc:spChg>
      </pc:sldChg>
      <pc:sldChg chg="del">
        <pc:chgData name="buzdugan artur" userId="1770a38c255ab84c" providerId="LiveId" clId="{16A4E4E3-8213-4AFF-9A21-3F99CB9D024A}" dt="2025-09-14T17:58:15.890" v="67" actId="47"/>
        <pc:sldMkLst>
          <pc:docMk/>
          <pc:sldMk cId="1002529111" sldId="287"/>
        </pc:sldMkLst>
      </pc:sldChg>
      <pc:sldChg chg="del">
        <pc:chgData name="buzdugan artur" userId="1770a38c255ab84c" providerId="LiveId" clId="{16A4E4E3-8213-4AFF-9A21-3F99CB9D024A}" dt="2025-09-14T17:58:17.258" v="68" actId="47"/>
        <pc:sldMkLst>
          <pc:docMk/>
          <pc:sldMk cId="1594231055" sldId="288"/>
        </pc:sldMkLst>
      </pc:sldChg>
      <pc:sldChg chg="del">
        <pc:chgData name="buzdugan artur" userId="1770a38c255ab84c" providerId="LiveId" clId="{16A4E4E3-8213-4AFF-9A21-3F99CB9D024A}" dt="2025-09-14T17:58:18.105" v="69" actId="47"/>
        <pc:sldMkLst>
          <pc:docMk/>
          <pc:sldMk cId="222644878" sldId="289"/>
        </pc:sldMkLst>
      </pc:sldChg>
      <pc:sldChg chg="del">
        <pc:chgData name="buzdugan artur" userId="1770a38c255ab84c" providerId="LiveId" clId="{16A4E4E3-8213-4AFF-9A21-3F99CB9D024A}" dt="2025-09-14T17:58:18.924" v="70" actId="47"/>
        <pc:sldMkLst>
          <pc:docMk/>
          <pc:sldMk cId="3752860164" sldId="290"/>
        </pc:sldMkLst>
      </pc:sldChg>
      <pc:sldChg chg="modSp new">
        <pc:chgData name="buzdugan artur" userId="1770a38c255ab84c" providerId="LiveId" clId="{16A4E4E3-8213-4AFF-9A21-3F99CB9D024A}" dt="2025-09-14T17:51:02.873" v="1"/>
        <pc:sldMkLst>
          <pc:docMk/>
          <pc:sldMk cId="2477652047" sldId="291"/>
        </pc:sldMkLst>
        <pc:spChg chg="mod">
          <ac:chgData name="buzdugan artur" userId="1770a38c255ab84c" providerId="LiveId" clId="{16A4E4E3-8213-4AFF-9A21-3F99CB9D024A}" dt="2025-09-14T17:51:02.873" v="1"/>
          <ac:spMkLst>
            <pc:docMk/>
            <pc:sldMk cId="2477652047" sldId="291"/>
            <ac:spMk id="3" creationId="{0A138A19-2C59-0CD8-8D61-7A08187D18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31F24A-0281-F47F-14FF-FF62D8FCA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6866AD2-3AC8-C3E3-C289-B9B29B416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0294C1-497C-6248-7D36-B2F43927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53A7DC4-9C83-184B-1122-C1F04B6A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559713A-64A6-33F1-05EB-A7158DFA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D5674C-CE28-2A18-9F9D-C8C069DF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F851D3F-65F6-5D8C-CF6B-DAE7F0EB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365CE1-158C-AE84-7E3D-34EF81D8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CD281A8-7DE1-07B8-7BAF-DE3358B9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94C67C6-5EFD-8CEE-A7CB-A1FFE83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EA777A5-A4D0-2248-11E9-093D32E8A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95BD6C7-A475-8DBC-7883-863C6493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06CA68E-BE9E-83C1-F887-6785A26D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3A1698D-4C91-CF14-91F0-BBAE8398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CBBEC3-5653-C25B-E954-445824C8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53BD7C-3CCB-49DD-215E-EAB3E9D5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02EAB1-4719-977F-31C8-AFA28FCC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0BCA80B-9B8B-95AF-5385-41BDF26F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D055D34-D8A4-25BF-6ED8-A69B82EA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0A365F-9ADC-0FC7-004D-0DE4EB36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F215B5-8864-FA3D-D781-FAC24F8C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6EB2047-FF64-5D84-0D43-D8EFD181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A0643A2-8566-8C7E-7F47-AE422B4E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D2003D-264F-FF55-48B7-DE6AC080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5D39214-DF44-A450-5BCD-8679D4F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84CFFA6-6459-F0F6-1AB4-62E14BF2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2BD58A1-3F85-2C24-250E-9998EB0DC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FCB65EF-D7E9-F9EE-D9FF-40244EC5B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56E74EC-1BE5-EF35-6C06-464E878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E9BA3BE-E189-FDC8-3FD6-7D6EA18E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2CE91D5-AE78-9DC8-555B-687FFB3A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B9A1B7-2EF6-AD01-8F48-9C0D4B04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46224C2-69E4-F5A9-6ED0-21846569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2CE66C1-2B60-CED0-8A3F-8A197856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4F278BA-BE6B-24F2-0D0D-0D3AA9B8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5E634FE-8FED-631A-6A27-1867802D8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1BE84B6-3E9B-18DB-C289-47BBA065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7A7C1B1-6E88-6018-387F-8B6B0C60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0694EC41-DA26-633E-BCD5-4BC9DD05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FECF9E-2E94-D8F8-3070-C6423AA6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071B009-F125-2385-750F-1F8776EF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7C532DA-968F-BBCA-D4F2-69591A2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D1ADEE7-0F3A-7CF2-FBF3-440A5489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9E7086C-9036-ACFF-3904-00EC5551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BFF4D77-90D7-DEE9-2B50-C4003F7E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3C0925C-2DC2-33E5-AAF5-FB6E2EE6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F73E4A9-1026-6E01-9CDC-7521014B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EB0E0A-42DF-1F27-E0D6-74DFE370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FC9B4C8-80AF-68FA-BB2C-2C62369AD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8B3BA0F-9981-5919-FD20-F0C63899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935C16D-0DD8-4A9B-36B8-193ADD32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889D1F-CEAB-91CE-151D-1154EF2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694542-FE57-F7DB-9384-B4196AFB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2FE6C783-FE3E-3DD7-4BF9-D1275F46F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FFFFBA8-EA20-10E3-884F-30888A4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E211ABA-FF5F-C0D9-E044-0A1FBE66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921AE51-8B2A-26DE-6498-9E8C642A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FE449C4-4966-940A-D4AF-83C1DB6A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1522417-DF18-61DC-AC65-6C667F81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48CC107-C0C6-43C7-A9D7-B72FD39F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827C83E-36CD-4328-7926-F0697C0E1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F75E-15B0-4250-98B7-61013DA04EE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D5138B4-A549-411E-16DE-F7BB025FC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6ABB282-0356-2CE9-7079-741E13020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692E-16CF-4B55-8D4E-546A3E86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f34846371ddf0b46&amp;cs=0&amp;q=constanta+Planck&amp;sa=X&amp;ved=2ahUKEwjKl-HfwbePAxW__gIHHbflHD0QxccNegQICRAB&amp;mstk=AUtExfDWGs13QC9XEFu5m03RyDi30OQ1gvrAtPfsUa-DdVI6nOU9e4e0Y6FD53kTFAbJvy8PRIvJdJNpYzxxgyqa-5XUImKN1NYbonHEJJwPopio3zL3xCUVBDz8qA_OX4v-57U&amp;csui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f34846371ddf0b46&amp;cs=0&amp;q=Principiul+ocup%C4%83rii+succesive&amp;sa=X&amp;ved=2ahUKEwiiq8WQwrePAxVW2AIHHXqtLwEQxccNegQIFRAB&amp;mstk=AUtExfDxGsPu_2pdFouHd4Ld-ALGWb-2btnJlomXtuv2eGbBPvZ0W9qw0J-FBO4QQKg10L1uzRL_Gaas3Hu3kBZk88eVRRlOMCjyeMh3QgmXwQTOSkjhXg4AFsGcKeGcyGQ9GTU&amp;csui=3" TargetMode="External"/><Relationship Id="rId5" Type="http://schemas.openxmlformats.org/officeDocument/2006/relationships/hyperlink" Target="https://www.google.com/search?sca_esv=f34846371ddf0b46&amp;cs=0&amp;q=Hund&amp;sa=X&amp;ved=2ahUKEwiiq8WQwrePAxVW2AIHHXqtLwEQxccNegQIFBAB&amp;mstk=AUtExfDxGsPu_2pdFouHd4Ld-ALGWb-2btnJlomXtuv2eGbBPvZ0W9qw0J-FBO4QQKg10L1uzRL_Gaas3Hu3kBZk88eVRRlOMCjyeMh3QgmXwQTOSkjhXg4AFsGcKeGcyGQ9GTU&amp;csui=3" TargetMode="External"/><Relationship Id="rId4" Type="http://schemas.openxmlformats.org/officeDocument/2006/relationships/hyperlink" Target="https://www.google.com/search?sca_esv=f34846371ddf0b46&amp;cs=0&amp;q=Principiul+lui+Pauli&amp;sa=X&amp;ved=2ahUKEwiiq8WQwrePAxVW2AIHHXqtLwEQxccNegQIExAB&amp;mstk=AUtExfDxGsPu_2pdFouHd4Ld-ALGWb-2btnJlomXtuv2eGbBPvZ0W9qw0J-FBO4QQKg10L1uzRL_Gaas3Hu3kBZk88eVRRlOMCjyeMh3QgmXwQTOSkjhXg4AFsGcKeGcyGQ9GTU&amp;csui=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E68E8C-5436-C17F-D3C3-EDC9CB9BE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Elemente de </a:t>
            </a:r>
            <a:r>
              <a:rPr lang="en-US" dirty="0" err="1"/>
              <a:t>Biofizica</a:t>
            </a:r>
            <a:r>
              <a:rPr lang="en-US" dirty="0"/>
              <a:t> </a:t>
            </a:r>
            <a:r>
              <a:rPr lang="ro-RO" dirty="0"/>
              <a:t>Cuantică</a:t>
            </a:r>
            <a:r>
              <a:rPr lang="ru-RU" dirty="0"/>
              <a:t> </a:t>
            </a:r>
            <a:r>
              <a:rPr lang="ro-RO" dirty="0"/>
              <a:t>și Radiativă (exceptând razele X)</a:t>
            </a:r>
            <a:endParaRPr lang="en-US" b="1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3CD7DD5-9A2C-B726-52A7-46AA3C3FE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1745-497B-CACE-0B7E-79C4AC87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/>
          <a:lstStyle/>
          <a:p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cu </a:t>
            </a:r>
            <a:r>
              <a:rPr lang="en-US" dirty="0" err="1"/>
              <a:t>materia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6804D-92E7-B2CD-14EA-E4026671C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255060"/>
            <a:ext cx="11268635" cy="5387787"/>
          </a:xfrm>
        </p:spPr>
        <p:txBody>
          <a:bodyPr>
            <a:noAutofit/>
          </a:bodyPr>
          <a:lstStyle/>
          <a:p>
            <a:r>
              <a:rPr lang="en-US" sz="2000" dirty="0" err="1"/>
              <a:t>implică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fenomene</a:t>
            </a:r>
            <a:r>
              <a:rPr lang="ro-RO" sz="2000" dirty="0"/>
              <a:t> (</a:t>
            </a:r>
            <a:r>
              <a:rPr lang="en-US" sz="2000" dirty="0" err="1"/>
              <a:t>absorbția</a:t>
            </a:r>
            <a:r>
              <a:rPr lang="en-US" sz="2000" dirty="0"/>
              <a:t>, </a:t>
            </a:r>
            <a:r>
              <a:rPr lang="en-US" sz="2000" dirty="0" err="1"/>
              <a:t>împrăștierea</a:t>
            </a:r>
            <a:r>
              <a:rPr lang="en-US" sz="2000" dirty="0"/>
              <a:t>, </a:t>
            </a:r>
            <a:r>
              <a:rPr lang="en-US" sz="2000" dirty="0" err="1"/>
              <a:t>reflexia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refracția</a:t>
            </a:r>
            <a:endParaRPr lang="ro-RO" sz="2000" dirty="0"/>
          </a:p>
          <a:p>
            <a:r>
              <a:rPr lang="en-US" sz="2000" dirty="0"/>
              <a:t>Tehnicile </a:t>
            </a:r>
            <a:r>
              <a:rPr lang="en-US" sz="2000" dirty="0" err="1"/>
              <a:t>spectroscopice</a:t>
            </a:r>
            <a:r>
              <a:rPr lang="en-US" sz="2000" dirty="0"/>
              <a:t>, precum </a:t>
            </a:r>
            <a:r>
              <a:rPr lang="en-US" sz="2000" dirty="0" err="1"/>
              <a:t>spectroscopia</a:t>
            </a:r>
            <a:r>
              <a:rPr lang="en-US" sz="2000" dirty="0"/>
              <a:t> Raman,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interacțiuni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compoziția</a:t>
            </a:r>
            <a:r>
              <a:rPr lang="en-US" sz="2000" dirty="0"/>
              <a:t> </a:t>
            </a:r>
            <a:r>
              <a:rPr lang="en-US" sz="2000" dirty="0" err="1"/>
              <a:t>chimică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structura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luminii</a:t>
            </a:r>
            <a:r>
              <a:rPr lang="en-US" sz="2000" dirty="0"/>
              <a:t> </a:t>
            </a:r>
            <a:r>
              <a:rPr lang="en-US" sz="2000" dirty="0" err="1"/>
              <a:t>dispersate</a:t>
            </a:r>
            <a:r>
              <a:rPr lang="en-US" sz="2000" dirty="0"/>
              <a:t> la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lungimi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b="1" dirty="0" err="1"/>
              <a:t>Procese</a:t>
            </a:r>
            <a:r>
              <a:rPr lang="en-US" sz="2000" b="1" dirty="0"/>
              <a:t> de </a:t>
            </a:r>
            <a:r>
              <a:rPr lang="en-US" sz="2000" b="1" dirty="0" err="1"/>
              <a:t>interacțiune</a:t>
            </a:r>
            <a:r>
              <a:rPr lang="en-US" sz="2000" b="1" dirty="0"/>
              <a:t>:</a:t>
            </a:r>
          </a:p>
          <a:p>
            <a:r>
              <a:rPr lang="en-US" sz="2000" b="1" dirty="0" err="1"/>
              <a:t>Absorbția</a:t>
            </a:r>
            <a:r>
              <a:rPr lang="en-US" sz="2000" b="1" dirty="0"/>
              <a:t>:</a:t>
            </a:r>
            <a:r>
              <a:rPr lang="ro-RO" sz="2000" b="1" dirty="0"/>
              <a:t> </a:t>
            </a:r>
            <a:r>
              <a:rPr lang="en-US" sz="2000" dirty="0"/>
              <a:t>Lumina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absorbită</a:t>
            </a:r>
            <a:r>
              <a:rPr lang="en-US" sz="2000" dirty="0"/>
              <a:t> de </a:t>
            </a:r>
            <a:r>
              <a:rPr lang="en-US" sz="2000" dirty="0" err="1"/>
              <a:t>atomii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moleculele</a:t>
            </a:r>
            <a:r>
              <a:rPr lang="en-US" sz="2000" dirty="0"/>
              <a:t> </a:t>
            </a:r>
            <a:r>
              <a:rPr lang="en-US" sz="2000" dirty="0" err="1"/>
              <a:t>materiei</a:t>
            </a:r>
            <a:r>
              <a:rPr lang="en-US" sz="2000" dirty="0"/>
              <a:t>, </a:t>
            </a:r>
            <a:r>
              <a:rPr lang="en-US" sz="2000" dirty="0" err="1"/>
              <a:t>transformându</a:t>
            </a:r>
            <a:r>
              <a:rPr lang="en-US" sz="2000" dirty="0"/>
              <a:t>-se, de </a:t>
            </a:r>
            <a:r>
              <a:rPr lang="en-US" sz="2000" dirty="0" err="1"/>
              <a:t>obicei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termică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declanșând</a:t>
            </a:r>
            <a:r>
              <a:rPr lang="en-US" sz="2000" dirty="0"/>
              <a:t> </a:t>
            </a:r>
            <a:r>
              <a:rPr lang="en-US" sz="2000" dirty="0" err="1"/>
              <a:t>tranziții</a:t>
            </a:r>
            <a:r>
              <a:rPr lang="en-US" sz="2000" dirty="0"/>
              <a:t> </a:t>
            </a:r>
            <a:r>
              <a:rPr lang="en-US" sz="2000" dirty="0" err="1"/>
              <a:t>electronice</a:t>
            </a:r>
            <a:r>
              <a:rPr lang="en-US" sz="2000" dirty="0"/>
              <a:t>. </a:t>
            </a:r>
          </a:p>
          <a:p>
            <a:r>
              <a:rPr lang="en-US" sz="2000" b="1" dirty="0" err="1"/>
              <a:t>Împrăștierea</a:t>
            </a:r>
            <a:r>
              <a:rPr lang="en-US" sz="2000" b="1" dirty="0"/>
              <a:t>:</a:t>
            </a:r>
            <a:r>
              <a:rPr lang="ro-RO" sz="2000" dirty="0"/>
              <a:t> </a:t>
            </a:r>
            <a:r>
              <a:rPr lang="en-US" sz="2000" dirty="0"/>
              <a:t>Lumina </a:t>
            </a:r>
            <a:r>
              <a:rPr lang="en-US" sz="2000" dirty="0" err="1"/>
              <a:t>incidentă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dispersată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diverse </a:t>
            </a:r>
            <a:r>
              <a:rPr lang="en-US" sz="2000" dirty="0" err="1"/>
              <a:t>direcții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mechanism</a:t>
            </a:r>
            <a:r>
              <a:rPr lang="ro-RO" sz="2000" dirty="0"/>
              <a:t>. </a:t>
            </a:r>
            <a:r>
              <a:rPr lang="en-US" sz="2000" b="1" dirty="0" err="1"/>
              <a:t>Împrăștierea</a:t>
            </a:r>
            <a:r>
              <a:rPr lang="en-US" sz="2000" b="1" dirty="0"/>
              <a:t> Rayleigh: </a:t>
            </a:r>
            <a:r>
              <a:rPr lang="en-US" sz="2000" dirty="0"/>
              <a:t>Lumina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dispersată</a:t>
            </a:r>
            <a:r>
              <a:rPr lang="en-US" sz="2000" dirty="0"/>
              <a:t> elastic (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pierdere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), </a:t>
            </a:r>
            <a:r>
              <a:rPr lang="en-US" sz="2000" dirty="0" err="1"/>
              <a:t>păstrându-și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,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responsabilă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culoarea</a:t>
            </a:r>
            <a:r>
              <a:rPr lang="en-US" sz="2000" dirty="0"/>
              <a:t> </a:t>
            </a:r>
            <a:r>
              <a:rPr lang="en-US" sz="2000" dirty="0" err="1"/>
              <a:t>albastră</a:t>
            </a:r>
            <a:r>
              <a:rPr lang="en-US" sz="2000" dirty="0"/>
              <a:t> a </a:t>
            </a:r>
            <a:r>
              <a:rPr lang="en-US" sz="2000" dirty="0" err="1"/>
              <a:t>cerului</a:t>
            </a:r>
            <a:r>
              <a:rPr lang="en-US" sz="2000" dirty="0"/>
              <a:t>. </a:t>
            </a:r>
            <a:r>
              <a:rPr lang="ro-RO" sz="2000" dirty="0"/>
              <a:t> </a:t>
            </a:r>
            <a:r>
              <a:rPr lang="en-US" sz="2000" b="1" dirty="0" err="1"/>
              <a:t>Împrăștierea</a:t>
            </a:r>
            <a:r>
              <a:rPr lang="en-US" sz="2000" b="1" dirty="0"/>
              <a:t> Compton: </a:t>
            </a:r>
            <a:r>
              <a:rPr lang="en-US" sz="2000" dirty="0"/>
              <a:t>Lumina (</a:t>
            </a:r>
            <a:r>
              <a:rPr lang="en-US" sz="2000" dirty="0" err="1"/>
              <a:t>mai</a:t>
            </a:r>
            <a:r>
              <a:rPr lang="en-US" sz="2000" dirty="0"/>
              <a:t> ales la </a:t>
            </a:r>
            <a:r>
              <a:rPr lang="en-US" sz="2000" dirty="0" err="1"/>
              <a:t>energii</a:t>
            </a:r>
            <a:r>
              <a:rPr lang="en-US" sz="2000" dirty="0"/>
              <a:t> </a:t>
            </a:r>
            <a:r>
              <a:rPr lang="en-US" sz="2000" dirty="0" err="1"/>
              <a:t>înalte</a:t>
            </a:r>
            <a:r>
              <a:rPr lang="en-US" sz="2000" dirty="0"/>
              <a:t>, ca </a:t>
            </a:r>
            <a:r>
              <a:rPr lang="en-US" sz="2000" dirty="0" err="1"/>
              <a:t>razele</a:t>
            </a:r>
            <a:r>
              <a:rPr lang="en-US" sz="2000" dirty="0"/>
              <a:t> X) </a:t>
            </a:r>
            <a:r>
              <a:rPr lang="en-US" sz="2000" dirty="0" err="1"/>
              <a:t>interacționează</a:t>
            </a:r>
            <a:r>
              <a:rPr lang="en-US" sz="2000" dirty="0"/>
              <a:t> cu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mobili</a:t>
            </a:r>
            <a:r>
              <a:rPr lang="en-US" sz="2000" dirty="0"/>
              <a:t>, </a:t>
            </a:r>
            <a:r>
              <a:rPr lang="en-US" sz="2000" dirty="0" err="1"/>
              <a:t>suferind</a:t>
            </a:r>
            <a:r>
              <a:rPr lang="en-US" sz="2000" dirty="0"/>
              <a:t> o </a:t>
            </a:r>
            <a:r>
              <a:rPr lang="en-US" sz="2000" dirty="0" err="1"/>
              <a:t>pierdere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o </a:t>
            </a:r>
            <a:r>
              <a:rPr lang="en-US" sz="2000" dirty="0" err="1"/>
              <a:t>schimbare</a:t>
            </a:r>
            <a:r>
              <a:rPr lang="en-US" sz="2000" dirty="0"/>
              <a:t> a </a:t>
            </a:r>
            <a:r>
              <a:rPr lang="en-US" sz="2000" dirty="0" err="1"/>
              <a:t>lungimii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, conform </a:t>
            </a:r>
            <a:r>
              <a:rPr lang="en-US" sz="2000" dirty="0" err="1"/>
              <a:t>legilor</a:t>
            </a:r>
            <a:r>
              <a:rPr lang="en-US" sz="2000" dirty="0"/>
              <a:t> </a:t>
            </a:r>
            <a:r>
              <a:rPr lang="en-US" sz="2000" dirty="0" err="1"/>
              <a:t>conservării</a:t>
            </a:r>
            <a:r>
              <a:rPr lang="en-US" sz="2000" dirty="0"/>
              <a:t> </a:t>
            </a:r>
            <a:r>
              <a:rPr lang="en-US" sz="2000" dirty="0" err="1"/>
              <a:t>energiei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momentului</a:t>
            </a:r>
            <a:r>
              <a:rPr lang="en-US" sz="2000" dirty="0"/>
              <a:t>. </a:t>
            </a:r>
          </a:p>
          <a:p>
            <a:r>
              <a:rPr lang="en-US" sz="2000" b="1" dirty="0" err="1"/>
              <a:t>Reflexia</a:t>
            </a:r>
            <a:r>
              <a:rPr lang="en-US" sz="2000" b="1" dirty="0"/>
              <a:t>:</a:t>
            </a:r>
            <a:r>
              <a:rPr lang="ro-RO" sz="2000" dirty="0"/>
              <a:t> </a:t>
            </a:r>
            <a:r>
              <a:rPr lang="en-US" sz="2000" dirty="0"/>
              <a:t>Lumina se </a:t>
            </a:r>
            <a:r>
              <a:rPr lang="en-US" sz="2000" dirty="0" err="1"/>
              <a:t>întoarce</a:t>
            </a:r>
            <a:r>
              <a:rPr lang="en-US" sz="2000" dirty="0"/>
              <a:t> de la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material, </a:t>
            </a:r>
            <a:r>
              <a:rPr lang="en-US" sz="2000" dirty="0" err="1"/>
              <a:t>fără</a:t>
            </a:r>
            <a:r>
              <a:rPr lang="en-US" sz="2000" dirty="0"/>
              <a:t> a-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trece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interior. </a:t>
            </a:r>
          </a:p>
          <a:p>
            <a:r>
              <a:rPr lang="en-US" sz="2000" b="1" dirty="0" err="1"/>
              <a:t>Refracția</a:t>
            </a:r>
            <a:r>
              <a:rPr lang="en-US" sz="2000" b="1" dirty="0"/>
              <a:t>:</a:t>
            </a:r>
            <a:r>
              <a:rPr lang="ro-RO" sz="2000" dirty="0"/>
              <a:t> </a:t>
            </a:r>
            <a:r>
              <a:rPr lang="en-US" sz="2000" dirty="0"/>
              <a:t>Lumina </a:t>
            </a:r>
            <a:r>
              <a:rPr lang="en-US" sz="2000" dirty="0" err="1"/>
              <a:t>își</a:t>
            </a:r>
            <a:r>
              <a:rPr lang="en-US" sz="2000" dirty="0"/>
              <a:t> </a:t>
            </a:r>
            <a:r>
              <a:rPr lang="en-US" sz="2000" dirty="0" err="1"/>
              <a:t>schimbă</a:t>
            </a:r>
            <a:r>
              <a:rPr lang="en-US" sz="2000" dirty="0"/>
              <a:t> </a:t>
            </a:r>
            <a:r>
              <a:rPr lang="en-US" sz="2000" dirty="0" err="1"/>
              <a:t>direcția</a:t>
            </a:r>
            <a:r>
              <a:rPr lang="en-US" sz="2000" dirty="0"/>
              <a:t> (se "</a:t>
            </a:r>
            <a:r>
              <a:rPr lang="en-US" sz="2000" dirty="0" err="1"/>
              <a:t>îndoaie</a:t>
            </a:r>
            <a:r>
              <a:rPr lang="en-US" sz="2000" dirty="0"/>
              <a:t>")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trece</a:t>
            </a:r>
            <a:r>
              <a:rPr lang="en-US" sz="2000" dirty="0"/>
              <a:t> </a:t>
            </a:r>
            <a:r>
              <a:rPr lang="en-US" sz="2000" dirty="0" err="1"/>
              <a:t>dintr</a:t>
            </a:r>
            <a:r>
              <a:rPr lang="en-US" sz="2000" dirty="0"/>
              <a:t>-un </a:t>
            </a:r>
            <a:r>
              <a:rPr lang="en-US" sz="2000" dirty="0" err="1"/>
              <a:t>mediu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altul</a:t>
            </a:r>
            <a:r>
              <a:rPr lang="en-US" sz="2000" dirty="0"/>
              <a:t>, </a:t>
            </a:r>
            <a:r>
              <a:rPr lang="en-US" sz="2000" dirty="0" err="1"/>
              <a:t>datorită</a:t>
            </a:r>
            <a:r>
              <a:rPr lang="en-US" sz="2000" dirty="0"/>
              <a:t> </a:t>
            </a:r>
            <a:r>
              <a:rPr lang="en-US" sz="2000" dirty="0" err="1"/>
              <a:t>schimbării</a:t>
            </a:r>
            <a:r>
              <a:rPr lang="en-US" sz="2000" dirty="0"/>
              <a:t> </a:t>
            </a:r>
            <a:r>
              <a:rPr lang="en-US" sz="2000" dirty="0" err="1"/>
              <a:t>vitezei</a:t>
            </a:r>
            <a:r>
              <a:rPr lang="en-US" sz="2000" dirty="0"/>
              <a:t> sale. </a:t>
            </a:r>
          </a:p>
        </p:txBody>
      </p:sp>
    </p:spTree>
    <p:extLst>
      <p:ext uri="{BB962C8B-B14F-4D97-AF65-F5344CB8AC3E}">
        <p14:creationId xmlns:p14="http://schemas.microsoft.com/office/powerpoint/2010/main" val="87183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113D-B082-0370-E078-BDAA5EF2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8A19-2C59-0CD8-8D61-7A08187D1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Factori care </a:t>
            </a:r>
            <a:r>
              <a:rPr lang="en-US" b="1" dirty="0" err="1"/>
              <a:t>influențează</a:t>
            </a:r>
            <a:r>
              <a:rPr lang="en-US" b="1" dirty="0"/>
              <a:t> </a:t>
            </a:r>
            <a:r>
              <a:rPr lang="en-US" b="1" dirty="0" err="1"/>
              <a:t>interacțiunea</a:t>
            </a:r>
            <a:r>
              <a:rPr lang="en-US" b="1" dirty="0"/>
              <a:t>:</a:t>
            </a:r>
          </a:p>
          <a:p>
            <a:r>
              <a:rPr lang="en-US" dirty="0"/>
              <a:t>Energia </a:t>
            </a:r>
            <a:r>
              <a:rPr lang="en-US" dirty="0" err="1"/>
              <a:t>luminii</a:t>
            </a:r>
            <a:r>
              <a:rPr lang="en-US" dirty="0"/>
              <a:t> (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):</a:t>
            </a:r>
            <a:r>
              <a:rPr lang="ro-RO" dirty="0"/>
              <a:t> </a:t>
            </a:r>
            <a:r>
              <a:rPr lang="en-US" dirty="0"/>
              <a:t>Lumina cu </a:t>
            </a:r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absorbită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lumina cu </a:t>
            </a:r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înalte</a:t>
            </a:r>
            <a:r>
              <a:rPr lang="en-US" dirty="0"/>
              <a:t> </a:t>
            </a:r>
            <a:r>
              <a:rPr lang="en-US" dirty="0" err="1"/>
              <a:t>suferă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împrăștiere</a:t>
            </a:r>
            <a:r>
              <a:rPr lang="en-US" dirty="0"/>
              <a:t> Compton. </a:t>
            </a:r>
          </a:p>
          <a:p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 err="1"/>
              <a:t>Atomii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legăturile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material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absorbi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dispersa</a:t>
            </a:r>
            <a:r>
              <a:rPr lang="en-US" dirty="0"/>
              <a:t> lumina. </a:t>
            </a:r>
          </a:p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/>
              <a:t>Cristalinitatea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structurale</a:t>
            </a:r>
            <a:r>
              <a:rPr lang="en-US" dirty="0"/>
              <a:t> pot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cu </a:t>
            </a:r>
            <a:r>
              <a:rPr lang="en-US" dirty="0" err="1"/>
              <a:t>materia</a:t>
            </a:r>
            <a:r>
              <a:rPr lang="en-US" dirty="0"/>
              <a:t>, cum se </a:t>
            </a:r>
            <a:r>
              <a:rPr lang="en-US" dirty="0" err="1"/>
              <a:t>observă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spectroscopia</a:t>
            </a:r>
            <a:r>
              <a:rPr lang="en-US" dirty="0"/>
              <a:t> Raman.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D959-7028-DEA8-BF66-DE47B12F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Spectrul de absorbție a luminii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7BD0-8EC5-384B-4DD5-5763CE3B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Spectrul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al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ro-RO" dirty="0"/>
              <a:t> - </a:t>
            </a:r>
            <a:r>
              <a:rPr lang="en-US" dirty="0"/>
              <a:t> </a:t>
            </a:r>
            <a:r>
              <a:rPr lang="en-US" dirty="0" err="1"/>
              <a:t>dependența</a:t>
            </a:r>
            <a:r>
              <a:rPr lang="en-US" dirty="0"/>
              <a:t> </a:t>
            </a:r>
            <a:r>
              <a:rPr lang="en-US" dirty="0" err="1"/>
              <a:t>intensității</a:t>
            </a:r>
            <a:r>
              <a:rPr lang="en-US" dirty="0"/>
              <a:t> </a:t>
            </a:r>
            <a:r>
              <a:rPr lang="en-US" dirty="0" err="1"/>
              <a:t>radiației</a:t>
            </a:r>
            <a:r>
              <a:rPr lang="en-US" dirty="0"/>
              <a:t> </a:t>
            </a:r>
            <a:r>
              <a:rPr lang="en-US" dirty="0" err="1"/>
              <a:t>absorbite</a:t>
            </a:r>
            <a:r>
              <a:rPr lang="en-US" dirty="0"/>
              <a:t> de </a:t>
            </a:r>
            <a:r>
              <a:rPr lang="en-US" dirty="0" err="1"/>
              <a:t>frecvența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substanță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 err="1"/>
              <a:t>Substanța</a:t>
            </a:r>
            <a:r>
              <a:rPr lang="en-US" dirty="0"/>
              <a:t> </a:t>
            </a:r>
            <a:r>
              <a:rPr lang="en-US" dirty="0" err="1"/>
              <a:t>absoarbe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frecvențe</a:t>
            </a:r>
            <a:r>
              <a:rPr lang="en-US" dirty="0"/>
              <a:t>) din </a:t>
            </a:r>
            <a:r>
              <a:rPr lang="en-US" dirty="0" err="1"/>
              <a:t>spectrul</a:t>
            </a:r>
            <a:r>
              <a:rPr lang="en-US" dirty="0"/>
              <a:t> incident, </a:t>
            </a:r>
            <a:r>
              <a:rPr lang="en-US" dirty="0" err="1"/>
              <a:t>creând</a:t>
            </a:r>
            <a:r>
              <a:rPr lang="en-US" dirty="0"/>
              <a:t> un </a:t>
            </a:r>
            <a:r>
              <a:rPr lang="en-US" dirty="0" err="1"/>
              <a:t>spectru</a:t>
            </a:r>
            <a:r>
              <a:rPr lang="en-US" dirty="0"/>
              <a:t> </a:t>
            </a:r>
            <a:r>
              <a:rPr lang="en-US" dirty="0" err="1"/>
              <a:t>propriu</a:t>
            </a:r>
            <a:r>
              <a:rPr lang="en-US" dirty="0"/>
              <a:t> care,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albe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negre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întunecate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radiațiilor</a:t>
            </a:r>
            <a:r>
              <a:rPr lang="en-US" dirty="0"/>
              <a:t> </a:t>
            </a:r>
            <a:r>
              <a:rPr lang="en-US" dirty="0" err="1"/>
              <a:t>absorbite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spectru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instrument de </a:t>
            </a:r>
            <a:r>
              <a:rPr lang="en-US" dirty="0" err="1"/>
              <a:t>analiză</a:t>
            </a:r>
            <a:r>
              <a:rPr lang="en-US" dirty="0"/>
              <a:t>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fizica</a:t>
            </a:r>
            <a:r>
              <a:rPr lang="en-US" dirty="0"/>
              <a:t> </a:t>
            </a:r>
            <a:r>
              <a:rPr lang="en-US" dirty="0" err="1"/>
              <a:t>moleculară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4151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314-C3F2-85AD-AFB9-BDEF5742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Spectrul de emisie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9C7A-9DFA-FB24-57C4-452938CEF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 </a:t>
            </a:r>
            <a:r>
              <a:rPr lang="en-US" dirty="0" err="1"/>
              <a:t>sistem</a:t>
            </a:r>
            <a:r>
              <a:rPr lang="en-US" dirty="0"/>
              <a:t> microscopic (atom, </a:t>
            </a:r>
            <a:r>
              <a:rPr lang="en-US" dirty="0" err="1"/>
              <a:t>moleculă</a:t>
            </a:r>
            <a:r>
              <a:rPr lang="en-US" dirty="0"/>
              <a:t>, </a:t>
            </a:r>
            <a:r>
              <a:rPr lang="en-US" dirty="0" err="1"/>
              <a:t>nucleu</a:t>
            </a:r>
            <a:r>
              <a:rPr lang="en-US" dirty="0"/>
              <a:t> etc.) se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ro-RO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,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staţionare</a:t>
            </a:r>
            <a:r>
              <a:rPr lang="en-US" dirty="0"/>
              <a:t>,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ro-RO" dirty="0"/>
              <a:t> </a:t>
            </a:r>
            <a:r>
              <a:rPr lang="en-US" dirty="0" err="1"/>
              <a:t>mulţimi</a:t>
            </a:r>
            <a:r>
              <a:rPr lang="en-US" dirty="0"/>
              <a:t> discrete de </a:t>
            </a:r>
            <a:r>
              <a:rPr lang="en-US" dirty="0" err="1"/>
              <a:t>valori</a:t>
            </a:r>
            <a:r>
              <a:rPr lang="en-US" dirty="0"/>
              <a:t> ale </a:t>
            </a:r>
            <a:r>
              <a:rPr lang="en-US" dirty="0" err="1"/>
              <a:t>energiei</a:t>
            </a:r>
            <a:r>
              <a:rPr lang="en-US" dirty="0"/>
              <a:t> (</a:t>
            </a:r>
            <a:r>
              <a:rPr lang="en-US" dirty="0" err="1"/>
              <a:t>nivele</a:t>
            </a:r>
            <a:r>
              <a:rPr lang="en-US" dirty="0"/>
              <a:t> de </a:t>
            </a:r>
            <a:r>
              <a:rPr lang="en-US" dirty="0" err="1"/>
              <a:t>enegie</a:t>
            </a:r>
            <a:r>
              <a:rPr lang="en-US" dirty="0"/>
              <a:t>).</a:t>
            </a:r>
          </a:p>
          <a:p>
            <a:r>
              <a:rPr lang="en-US" dirty="0"/>
              <a:t>Orice </a:t>
            </a:r>
            <a:r>
              <a:rPr lang="en-US" dirty="0" err="1"/>
              <a:t>variaţie</a:t>
            </a:r>
            <a:r>
              <a:rPr lang="en-US" dirty="0"/>
              <a:t> a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microscopic se face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tranziţie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</a:t>
            </a:r>
            <a:r>
              <a:rPr lang="ro-RO" dirty="0"/>
              <a:t> </a:t>
            </a:r>
            <a:r>
              <a:rPr lang="en-US" dirty="0"/>
              <a:t>stare </a:t>
            </a:r>
            <a:r>
              <a:rPr lang="en-US" dirty="0" err="1"/>
              <a:t>staţionară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alta.</a:t>
            </a:r>
            <a:r>
              <a:rPr lang="en-US" dirty="0"/>
              <a:t> Ne </a:t>
            </a:r>
            <a:r>
              <a:rPr lang="en-US" dirty="0" err="1"/>
              <a:t>interesează</a:t>
            </a:r>
            <a:r>
              <a:rPr lang="en-US" dirty="0"/>
              <a:t> </a:t>
            </a:r>
            <a:r>
              <a:rPr lang="en-US" dirty="0" err="1"/>
              <a:t>tranziţiile</a:t>
            </a:r>
            <a:r>
              <a:rPr lang="en-US" dirty="0"/>
              <a:t> radiative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emite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ro-RO" dirty="0"/>
              <a:t> </a:t>
            </a:r>
            <a:r>
              <a:rPr lang="en-US" dirty="0" err="1"/>
              <a:t>absoarbe</a:t>
            </a:r>
            <a:r>
              <a:rPr lang="en-US" dirty="0"/>
              <a:t> un </a:t>
            </a:r>
            <a:r>
              <a:rPr lang="en-US" dirty="0" err="1"/>
              <a:t>foton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la </a:t>
            </a:r>
            <a:r>
              <a:rPr lang="en-US" dirty="0" err="1"/>
              <a:t>trecerea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din </a:t>
            </a:r>
            <a:r>
              <a:rPr lang="en-US" dirty="0" err="1"/>
              <a:t>starea</a:t>
            </a:r>
            <a:r>
              <a:rPr lang="en-US" dirty="0"/>
              <a:t> cu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b="1" dirty="0"/>
              <a:t>En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cu</a:t>
            </a:r>
            <a:r>
              <a:rPr lang="ro-RO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b="1" dirty="0"/>
              <a:t>Em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En</a:t>
            </a:r>
            <a:r>
              <a:rPr lang="ro-RO" dirty="0"/>
              <a:t> &gt;</a:t>
            </a:r>
            <a:r>
              <a:rPr lang="en-US" dirty="0"/>
              <a:t> E</a:t>
            </a:r>
            <a:r>
              <a:rPr lang="ro-RO" dirty="0"/>
              <a:t>m)</a:t>
            </a:r>
            <a:r>
              <a:rPr lang="en-US" dirty="0"/>
              <a:t> se </a:t>
            </a:r>
            <a:r>
              <a:rPr lang="en-US" dirty="0" err="1"/>
              <a:t>emite</a:t>
            </a:r>
            <a:r>
              <a:rPr lang="en-US" dirty="0"/>
              <a:t> un </a:t>
            </a:r>
            <a:r>
              <a:rPr lang="en-US" dirty="0" err="1"/>
              <a:t>foton</a:t>
            </a:r>
            <a:r>
              <a:rPr lang="en-US" dirty="0"/>
              <a:t> cu </a:t>
            </a:r>
            <a:r>
              <a:rPr lang="en-US" dirty="0" err="1"/>
              <a:t>energia</a:t>
            </a:r>
            <a:r>
              <a:rPr lang="ro-RO" dirty="0"/>
              <a:t> </a:t>
            </a:r>
            <a:r>
              <a:rPr lang="en-US" b="1" dirty="0"/>
              <a:t>h</a:t>
            </a:r>
            <a:r>
              <a:rPr lang="el-GR" b="1" dirty="0"/>
              <a:t>υ</a:t>
            </a:r>
            <a:r>
              <a:rPr lang="ro-RO" b="1" dirty="0"/>
              <a:t> =</a:t>
            </a:r>
            <a:r>
              <a:rPr lang="en-US" b="1" dirty="0"/>
              <a:t> En</a:t>
            </a:r>
            <a:r>
              <a:rPr lang="ro-RO" b="1" dirty="0"/>
              <a:t> –</a:t>
            </a:r>
            <a:r>
              <a:rPr lang="en-US" b="1" dirty="0"/>
              <a:t> Em</a:t>
            </a:r>
            <a:r>
              <a:rPr lang="ro-RO" b="1" dirty="0"/>
              <a:t>.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absorbţia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foton</a:t>
            </a:r>
            <a:r>
              <a:rPr lang="en-US" dirty="0"/>
              <a:t>, cu </a:t>
            </a:r>
            <a:r>
              <a:rPr lang="en-US" dirty="0" err="1"/>
              <a:t>energia</a:t>
            </a:r>
            <a:r>
              <a:rPr lang="en-US" dirty="0"/>
              <a:t> h</a:t>
            </a:r>
            <a:r>
              <a:rPr lang="el-GR" dirty="0"/>
              <a:t>υ</a:t>
            </a:r>
            <a:r>
              <a:rPr lang="en-US" dirty="0"/>
              <a:t> ,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ro-RO" dirty="0"/>
              <a:t> </a:t>
            </a:r>
            <a:r>
              <a:rPr lang="en-US" dirty="0"/>
              <a:t>din </a:t>
            </a:r>
            <a:r>
              <a:rPr lang="en-US" dirty="0" err="1"/>
              <a:t>starea</a:t>
            </a:r>
            <a:r>
              <a:rPr lang="en-US" dirty="0"/>
              <a:t> cu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b="1" dirty="0"/>
              <a:t>Em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starea</a:t>
            </a:r>
            <a:r>
              <a:rPr lang="en-US" dirty="0"/>
              <a:t> cu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b="1" dirty="0"/>
              <a:t>En</a:t>
            </a:r>
            <a:r>
              <a:rPr lang="en-US" dirty="0"/>
              <a:t>.</a:t>
            </a:r>
          </a:p>
          <a:p>
            <a:r>
              <a:rPr lang="en-US" dirty="0" err="1"/>
              <a:t>Totalitatea</a:t>
            </a:r>
            <a:r>
              <a:rPr lang="en-US" dirty="0"/>
              <a:t> </a:t>
            </a:r>
            <a:r>
              <a:rPr lang="en-US" dirty="0" err="1"/>
              <a:t>radiaţiilor</a:t>
            </a:r>
            <a:r>
              <a:rPr lang="en-US" dirty="0"/>
              <a:t> </a:t>
            </a:r>
            <a:r>
              <a:rPr lang="en-US" dirty="0" err="1"/>
              <a:t>emise</a:t>
            </a:r>
            <a:r>
              <a:rPr lang="en-US" dirty="0"/>
              <a:t> de un </a:t>
            </a:r>
            <a:r>
              <a:rPr lang="en-US" dirty="0" err="1"/>
              <a:t>sistem</a:t>
            </a:r>
            <a:r>
              <a:rPr lang="en-US" dirty="0"/>
              <a:t> microscopic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spectrul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emisie</a:t>
            </a:r>
            <a:r>
              <a:rPr lang="en-US" dirty="0"/>
              <a:t> al </a:t>
            </a:r>
            <a:r>
              <a:rPr lang="en-US" dirty="0" err="1"/>
              <a:t>sistemului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3F09-6A18-5D45-D4E6-7EC7BC58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4800"/>
            <a:ext cx="10860741" cy="58721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Legea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Bouguer (</a:t>
            </a:r>
            <a:r>
              <a:rPr lang="en-US" b="1" dirty="0" err="1"/>
              <a:t>sau</a:t>
            </a:r>
            <a:r>
              <a:rPr lang="en-US" b="1" dirty="0"/>
              <a:t> Lambert):</a:t>
            </a:r>
            <a:r>
              <a:rPr lang="en-US" dirty="0"/>
              <a:t> 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absorbția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proporțională</a:t>
            </a:r>
            <a:r>
              <a:rPr lang="en-US" dirty="0"/>
              <a:t> cu 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substanță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trece</a:t>
            </a:r>
            <a:r>
              <a:rPr lang="en-US" dirty="0"/>
              <a:t> lumina.</a:t>
            </a:r>
          </a:p>
          <a:p>
            <a:r>
              <a:rPr lang="en-US" b="1" dirty="0" err="1"/>
              <a:t>Extinderea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Beer:</a:t>
            </a:r>
            <a:r>
              <a:rPr lang="en-US" dirty="0"/>
              <a:t> A </a:t>
            </a:r>
            <a:r>
              <a:rPr lang="en-US" dirty="0" err="1"/>
              <a:t>adăugat</a:t>
            </a:r>
            <a:r>
              <a:rPr lang="en-US" dirty="0"/>
              <a:t> </a:t>
            </a:r>
            <a:r>
              <a:rPr lang="en-US" dirty="0" err="1"/>
              <a:t>dependența</a:t>
            </a:r>
            <a:r>
              <a:rPr lang="en-US" dirty="0"/>
              <a:t> de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absorbante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en-US" dirty="0"/>
              <a:t>A</a:t>
            </a:r>
            <a:r>
              <a:rPr lang="ro-RO" dirty="0"/>
              <a:t> -</a:t>
            </a:r>
            <a:r>
              <a:rPr lang="en-US" dirty="0"/>
              <a:t> </a:t>
            </a:r>
            <a:r>
              <a:rPr lang="en-US" dirty="0" err="1"/>
              <a:t>absorbanța</a:t>
            </a:r>
            <a:endParaRPr lang="en-US" dirty="0"/>
          </a:p>
          <a:p>
            <a:r>
              <a:rPr lang="el-GR" dirty="0"/>
              <a:t>ε</a:t>
            </a:r>
            <a:r>
              <a:rPr lang="ro-RO" dirty="0"/>
              <a:t> - </a:t>
            </a:r>
            <a:r>
              <a:rPr lang="en-US" dirty="0" err="1"/>
              <a:t>absorbtivitatea</a:t>
            </a:r>
            <a:r>
              <a:rPr lang="en-US" dirty="0"/>
              <a:t> </a:t>
            </a:r>
            <a:r>
              <a:rPr lang="en-US" dirty="0" err="1"/>
              <a:t>speciei</a:t>
            </a:r>
            <a:r>
              <a:rPr lang="en-US" dirty="0"/>
              <a:t> (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extincție</a:t>
            </a:r>
            <a:r>
              <a:rPr lang="en-US" dirty="0"/>
              <a:t> </a:t>
            </a:r>
            <a:r>
              <a:rPr lang="en-US" dirty="0" err="1"/>
              <a:t>molară</a:t>
            </a:r>
            <a:r>
              <a:rPr lang="en-US" dirty="0"/>
              <a:t>)</a:t>
            </a:r>
          </a:p>
          <a:p>
            <a:r>
              <a:rPr lang="ro-RO" dirty="0"/>
              <a:t>c -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speciei</a:t>
            </a:r>
            <a:endParaRPr lang="en-US" dirty="0"/>
          </a:p>
          <a:p>
            <a:r>
              <a:rPr lang="en-US" dirty="0"/>
              <a:t>ℓ</a:t>
            </a:r>
            <a:r>
              <a:rPr lang="ro-RO" dirty="0"/>
              <a:t> - </a:t>
            </a:r>
            <a:r>
              <a:rPr lang="en-US" dirty="0" err="1"/>
              <a:t>lungimea</a:t>
            </a:r>
            <a:r>
              <a:rPr lang="en-US" dirty="0"/>
              <a:t> </a:t>
            </a:r>
            <a:r>
              <a:rPr lang="en-US" dirty="0" err="1"/>
              <a:t>parcursă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cm</a:t>
            </a:r>
          </a:p>
          <a:p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spectroscopia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absorbție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soluție</a:t>
            </a:r>
            <a:r>
              <a:rPr lang="en-US" dirty="0"/>
              <a:t>. </a:t>
            </a:r>
          </a:p>
          <a:p>
            <a:r>
              <a:rPr lang="en-US" dirty="0"/>
              <a:t>Este o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precum </a:t>
            </a:r>
            <a:r>
              <a:rPr lang="en-US" dirty="0" err="1"/>
              <a:t>chimia</a:t>
            </a:r>
            <a:r>
              <a:rPr lang="en-US" dirty="0"/>
              <a:t>, </a:t>
            </a:r>
            <a:r>
              <a:rPr lang="en-US" dirty="0" err="1"/>
              <a:t>fizica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biologia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acestea</a:t>
            </a:r>
            <a:r>
              <a:rPr lang="en-US" dirty="0"/>
              <a:t> absorb lumina.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94E34-6E1F-8329-4462-6329D179B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85" y="1659743"/>
            <a:ext cx="1842065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8852-A352-6BC4-02A4-97D21DB9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CD78-9978-B8D6-5042-5DC88339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Ca măsură a intensității absorbției luminii poate fi densitatea optică (D)</a:t>
            </a:r>
          </a:p>
          <a:p>
            <a:r>
              <a:rPr lang="ro-RO" dirty="0"/>
              <a:t>Această mărime poate fi dedusă din Legea de mai sus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În formă logaritmică: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F79BB-DC0A-933D-18A4-4790ED33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34" y="3249386"/>
            <a:ext cx="3520132" cy="865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0209A-1615-21B3-1084-062ED90B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31" y="4163793"/>
            <a:ext cx="1873139" cy="7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8605-975C-EFE6-5A05-E183056E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Căile de schimb energetic a stării excitate a moleculei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82A5-26EB-662D-B876-FB1048A1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La absorbția cuantei de lumină molecula trece în stare de excitație, unde nu poate fi mult timp, întorcându-se in starea inițială prin diferite </a:t>
            </a:r>
            <a:r>
              <a:rPr lang="ro-RO" b="1" dirty="0"/>
              <a:t>procese:</a:t>
            </a:r>
          </a:p>
          <a:p>
            <a:r>
              <a:rPr lang="ro-RO" dirty="0"/>
              <a:t>Trecerea în faza inițială prin cedarea energiei prin căldură</a:t>
            </a:r>
          </a:p>
          <a:p>
            <a:r>
              <a:rPr lang="ro-RO" dirty="0"/>
              <a:t>Luminiscență (</a:t>
            </a:r>
            <a:r>
              <a:rPr lang="ro-RO" dirty="0" err="1"/>
              <a:t>fluoriscență</a:t>
            </a:r>
            <a:r>
              <a:rPr lang="ro-RO" dirty="0"/>
              <a:t> sau </a:t>
            </a:r>
            <a:r>
              <a:rPr lang="ro-RO" dirty="0" err="1"/>
              <a:t>fosforiscență</a:t>
            </a:r>
            <a:r>
              <a:rPr lang="ro-RO" dirty="0"/>
              <a:t>)</a:t>
            </a:r>
          </a:p>
          <a:p>
            <a:r>
              <a:rPr lang="ro-RO" dirty="0"/>
              <a:t>Migrarea energiei</a:t>
            </a:r>
          </a:p>
          <a:p>
            <a:r>
              <a:rPr lang="ro-RO" dirty="0"/>
              <a:t>Reacții fotochimice</a:t>
            </a:r>
          </a:p>
          <a:p>
            <a:pPr marL="0" indent="0">
              <a:buNone/>
            </a:pPr>
            <a:r>
              <a:rPr lang="ro-RO" dirty="0"/>
              <a:t>Astfel, toate </a:t>
            </a:r>
            <a:r>
              <a:rPr lang="ro-RO" b="1" dirty="0"/>
              <a:t>procesele fotobiologice sunt căi de schimb de energie a stării excitate a moleculei.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424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2D36-938D-53F4-642C-E94C3B34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Luminiscenta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6A03-DF57-8DD9-5751-D040F577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Types of luminescence include</a:t>
            </a:r>
            <a:r>
              <a:rPr lang="ro-RO" dirty="0"/>
              <a:t>:</a:t>
            </a:r>
          </a:p>
          <a:p>
            <a:r>
              <a:rPr lang="en-US" dirty="0"/>
              <a:t>photoluminescence (from </a:t>
            </a:r>
            <a:r>
              <a:rPr lang="ro-RO" dirty="0" err="1"/>
              <a:t>photon</a:t>
            </a:r>
            <a:r>
              <a:rPr lang="ro-RO" dirty="0"/>
              <a:t> </a:t>
            </a:r>
            <a:r>
              <a:rPr lang="ro-RO" dirty="0" err="1"/>
              <a:t>absorption</a:t>
            </a:r>
            <a:r>
              <a:rPr lang="ro-RO" dirty="0"/>
              <a:t>)</a:t>
            </a:r>
            <a:r>
              <a:rPr lang="en-US" dirty="0"/>
              <a:t>, </a:t>
            </a:r>
            <a:endParaRPr lang="ro-RO" dirty="0"/>
          </a:p>
          <a:p>
            <a:pPr marL="0" indent="0">
              <a:buNone/>
            </a:pPr>
            <a:r>
              <a:rPr lang="ro-RO" i="1" dirty="0" err="1"/>
              <a:t>Fluorescence</a:t>
            </a:r>
            <a:r>
              <a:rPr lang="ro-RO" dirty="0"/>
              <a:t> (</a:t>
            </a:r>
            <a:r>
              <a:rPr lang="en-US" dirty="0"/>
              <a:t>Immediate emission of light when the excitation source is removed. </a:t>
            </a:r>
            <a:endParaRPr lang="ro-RO" dirty="0"/>
          </a:p>
          <a:p>
            <a:pPr marL="0" indent="0">
              <a:buNone/>
            </a:pPr>
            <a:r>
              <a:rPr lang="en-US" i="1" dirty="0"/>
              <a:t>Phosphorescence</a:t>
            </a:r>
            <a:r>
              <a:rPr lang="en-US" dirty="0"/>
              <a:t>: Light emission continues even after the excitation source is gone, with a slower decay time</a:t>
            </a:r>
            <a:endParaRPr lang="ro-RO" dirty="0"/>
          </a:p>
          <a:p>
            <a:r>
              <a:rPr lang="en-US" dirty="0"/>
              <a:t>bioluminescence (from living organisms), </a:t>
            </a:r>
            <a:endParaRPr lang="ro-RO" dirty="0"/>
          </a:p>
          <a:p>
            <a:r>
              <a:rPr lang="en-US" dirty="0"/>
              <a:t>chemiluminescence (from a chemical reaction), </a:t>
            </a:r>
            <a:endParaRPr lang="ro-RO" dirty="0"/>
          </a:p>
          <a:p>
            <a:r>
              <a:rPr lang="en-US" dirty="0"/>
              <a:t>electroluminescence (from an electric current), </a:t>
            </a:r>
            <a:endParaRPr lang="ro-RO" dirty="0"/>
          </a:p>
          <a:p>
            <a:r>
              <a:rPr lang="en-US" dirty="0"/>
              <a:t>thermoluminescence (from heat after prior excitation), </a:t>
            </a:r>
            <a:endParaRPr lang="ro-RO" dirty="0"/>
          </a:p>
          <a:p>
            <a:r>
              <a:rPr lang="en-US" dirty="0" err="1"/>
              <a:t>mechanoluminescence</a:t>
            </a:r>
            <a:r>
              <a:rPr lang="en-US" dirty="0"/>
              <a:t> (from friction), </a:t>
            </a:r>
            <a:r>
              <a:rPr lang="ro-RO" dirty="0"/>
              <a:t>t</a:t>
            </a:r>
            <a:r>
              <a:rPr lang="en-US" dirty="0" err="1"/>
              <a:t>riboluminescence</a:t>
            </a:r>
            <a:r>
              <a:rPr lang="en-US" dirty="0"/>
              <a:t> is a form o</a:t>
            </a:r>
            <a:r>
              <a:rPr lang="ro-RO" dirty="0"/>
              <a:t>f...</a:t>
            </a:r>
          </a:p>
          <a:p>
            <a:r>
              <a:rPr lang="en-US" dirty="0"/>
              <a:t>radioluminescence (from ionizing radiation), </a:t>
            </a:r>
            <a:endParaRPr lang="ro-RO" dirty="0"/>
          </a:p>
          <a:p>
            <a:r>
              <a:rPr lang="en-US" dirty="0"/>
              <a:t>sonoluminescence (from sound). </a:t>
            </a:r>
            <a:endParaRPr lang="ro-RO" dirty="0"/>
          </a:p>
          <a:p>
            <a:r>
              <a:rPr lang="en-US" dirty="0"/>
              <a:t>These categories are distinguished by the specific energy source that triggers the emission of light from a substance</a:t>
            </a:r>
          </a:p>
        </p:txBody>
      </p:sp>
    </p:spTree>
    <p:extLst>
      <p:ext uri="{BB962C8B-B14F-4D97-AF65-F5344CB8AC3E}">
        <p14:creationId xmlns:p14="http://schemas.microsoft.com/office/powerpoint/2010/main" val="213421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30B3-CAC0-70BB-59C9-236F8889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Caracteristicile fluorescenței și </a:t>
            </a:r>
            <a:r>
              <a:rPr lang="ro-RO" dirty="0" err="1"/>
              <a:t>fosforiscenței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246-E976-6C2A-989B-18BDF57A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3494" cy="4351338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Spectrul, funcția intensității de lungimea de undă</a:t>
            </a:r>
          </a:p>
          <a:p>
            <a:r>
              <a:rPr lang="ro-RO" dirty="0"/>
              <a:t>Randamentul cuantic de ieșire – nr de cuante luminoase la nr cuante </a:t>
            </a:r>
            <a:r>
              <a:rPr lang="ro-RO" dirty="0" err="1"/>
              <a:t>abrsorbite</a:t>
            </a:r>
            <a:endParaRPr lang="ro-RO" dirty="0"/>
          </a:p>
          <a:p>
            <a:r>
              <a:rPr lang="ro-RO" dirty="0"/>
              <a:t>Timpul de viață a stării excitate 10*-8 – 10*-9 s</a:t>
            </a:r>
          </a:p>
          <a:p>
            <a:pPr marL="0" indent="0">
              <a:buNone/>
            </a:pPr>
            <a:r>
              <a:rPr lang="ro-RO" b="1" dirty="0"/>
              <a:t>Legile fluorescenței</a:t>
            </a:r>
          </a:p>
          <a:p>
            <a:r>
              <a:rPr lang="ro-RO" dirty="0"/>
              <a:t>Legea Stoks - De obicei, lungimea de undă </a:t>
            </a:r>
            <a:r>
              <a:rPr lang="el-GR" dirty="0"/>
              <a:t>λ</a:t>
            </a:r>
            <a:r>
              <a:rPr lang="ro-RO" dirty="0"/>
              <a:t> a luminescenței este mai mare decât lungimea de undă  </a:t>
            </a:r>
            <a:r>
              <a:rPr lang="el-GR" dirty="0"/>
              <a:t>λ</a:t>
            </a:r>
            <a:r>
              <a:rPr lang="ro-RO" dirty="0"/>
              <a:t> a luminii care o excită.</a:t>
            </a:r>
          </a:p>
          <a:p>
            <a:r>
              <a:rPr lang="ro-RO" dirty="0"/>
              <a:t>Legea lui Vavilov - dependența luminescenței de frecvenței luminii excitatoare. </a:t>
            </a:r>
          </a:p>
          <a:p>
            <a:r>
              <a:rPr lang="ro-RO" dirty="0"/>
              <a:t>Legea lui Vavilov Randamentul cuantic </a:t>
            </a:r>
            <a:r>
              <a:rPr lang="ro-RO" b="1" dirty="0"/>
              <a:t>fluorescenței </a:t>
            </a:r>
            <a:r>
              <a:rPr lang="ro-RO" dirty="0"/>
              <a:t>nu depinde de lungimea de undă a luminii de excitare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BC63-9FB0-77FF-904D-5DABAB19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97916-3397-3FFF-590A-A51DBAD9D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68" y="2367528"/>
            <a:ext cx="7440063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E596-9CBB-C189-E6F4-1A823BA3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D59A3-D932-1F08-4AA4-246DD02A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r>
              <a:rPr lang="ro-RO" dirty="0"/>
              <a:t>B</a:t>
            </a:r>
            <a:r>
              <a:rPr lang="en-US" dirty="0" err="1"/>
              <a:t>iofizica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, </a:t>
            </a:r>
            <a:r>
              <a:rPr lang="en-US" dirty="0" err="1"/>
              <a:t>denumită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biofizică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, 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care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aspectele</a:t>
            </a:r>
            <a:r>
              <a:rPr lang="en-US" dirty="0"/>
              <a:t> intime ale </a:t>
            </a:r>
            <a:r>
              <a:rPr lang="en-US" dirty="0" err="1"/>
              <a:t>transferului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(</a:t>
            </a:r>
            <a:r>
              <a:rPr lang="en-US" dirty="0" err="1"/>
              <a:t>electroni</a:t>
            </a:r>
            <a:r>
              <a:rPr lang="en-US" dirty="0"/>
              <a:t>, </a:t>
            </a:r>
            <a:r>
              <a:rPr lang="en-US" dirty="0" err="1"/>
              <a:t>protoni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molecule,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ramură</a:t>
            </a:r>
            <a:r>
              <a:rPr lang="en-US" dirty="0"/>
              <a:t> a </a:t>
            </a:r>
            <a:r>
              <a:rPr lang="en-US" dirty="0" err="1"/>
              <a:t>biofizicii</a:t>
            </a:r>
            <a:r>
              <a:rPr lang="en-US" dirty="0"/>
              <a:t>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fizicii</a:t>
            </a:r>
            <a:r>
              <a:rPr lang="en-US" dirty="0"/>
              <a:t> </a:t>
            </a:r>
            <a:r>
              <a:rPr lang="en-US" dirty="0" err="1"/>
              <a:t>cuantice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explica</a:t>
            </a:r>
            <a:r>
              <a:rPr lang="en-US" dirty="0"/>
              <a:t> </a:t>
            </a:r>
            <a:r>
              <a:rPr lang="en-US" dirty="0" err="1"/>
              <a:t>mecanismele</a:t>
            </a:r>
            <a:r>
              <a:rPr lang="en-US" dirty="0"/>
              <a:t> </a:t>
            </a:r>
            <a:r>
              <a:rPr lang="en-US" dirty="0" err="1"/>
              <a:t>moleculare</a:t>
            </a:r>
            <a:r>
              <a:rPr lang="en-US" dirty="0"/>
              <a:t> ale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5936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BB70-A3CA-0DCF-DAA3-605592FA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Deplasarea Stokes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0304E2-8A76-F64D-5437-B4E06DF70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09" y="1766823"/>
            <a:ext cx="5346384" cy="3654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71857A-B97F-EA75-0D15-7A425E2E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13" y="1766823"/>
            <a:ext cx="5346384" cy="33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CA3A-B944-3880-BED3-030BDF35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247" y="284442"/>
            <a:ext cx="8368553" cy="1325563"/>
          </a:xfrm>
        </p:spPr>
        <p:txBody>
          <a:bodyPr/>
          <a:lstStyle/>
          <a:p>
            <a:r>
              <a:rPr lang="ro-RO" dirty="0"/>
              <a:t>Migrarea energiei. Tipuri și condiții</a:t>
            </a:r>
            <a:br>
              <a:rPr lang="ro-RO" dirty="0"/>
            </a:br>
            <a:r>
              <a:rPr lang="ro-RO" dirty="0"/>
              <a:t>Regula </a:t>
            </a:r>
            <a:r>
              <a:rPr lang="ro-RO" dirty="0" err="1"/>
              <a:t>Förster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A847-52A1-2160-1B01-A8EE452A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Schimb de energie fără emisii dintre molecula excitată (donor) și molecula în starea de bază (acceptor) fără ciocniri dintre donor-acceptor la o distanță peste distanța interatomică</a:t>
            </a:r>
          </a:p>
          <a:p>
            <a:r>
              <a:rPr lang="en-US" b="1" dirty="0" err="1"/>
              <a:t>Migrație</a:t>
            </a:r>
            <a:r>
              <a:rPr lang="en-US" b="1" dirty="0"/>
              <a:t> </a:t>
            </a:r>
            <a:r>
              <a:rPr lang="en-US" b="1" dirty="0" err="1"/>
              <a:t>inductiv-rezonantă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ca </a:t>
            </a:r>
            <a:r>
              <a:rPr lang="en-US" dirty="0" err="1"/>
              <a:t>donorul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acceptorul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aceleași</a:t>
            </a:r>
            <a:r>
              <a:rPr lang="en-US" dirty="0"/>
              <a:t> </a:t>
            </a:r>
            <a:r>
              <a:rPr lang="en-US" dirty="0" err="1"/>
              <a:t>diferențe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niveluri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intensă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ro-RO" i="1" dirty="0"/>
              <a:t>Pentru aceasta trebuie să se </a:t>
            </a:r>
            <a:r>
              <a:rPr lang="en-US" i="1" dirty="0" err="1"/>
              <a:t>realizez</a:t>
            </a:r>
            <a:r>
              <a:rPr lang="ro-RO" i="1" dirty="0"/>
              <a:t>e</a:t>
            </a:r>
            <a:r>
              <a:rPr lang="en-US" i="1" dirty="0"/>
              <a:t> 3 reguli Förster:</a:t>
            </a:r>
            <a:endParaRPr lang="ro-RO" i="1" dirty="0"/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Donorul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a </a:t>
            </a:r>
            <a:r>
              <a:rPr lang="en-US" dirty="0" err="1"/>
              <a:t>emite</a:t>
            </a:r>
            <a:r>
              <a:rPr lang="en-US" dirty="0"/>
              <a:t> </a:t>
            </a:r>
            <a:r>
              <a:rPr lang="en-US" dirty="0" err="1"/>
              <a:t>fluorescență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a </a:t>
            </a:r>
            <a:r>
              <a:rPr lang="en-US" dirty="0" err="1"/>
              <a:t>spectrului</a:t>
            </a:r>
            <a:r>
              <a:rPr lang="en-US" dirty="0"/>
              <a:t> de </a:t>
            </a:r>
            <a:r>
              <a:rPr lang="en-US" dirty="0" err="1"/>
              <a:t>fluorescență</a:t>
            </a:r>
            <a:r>
              <a:rPr lang="en-US" dirty="0"/>
              <a:t> al </a:t>
            </a:r>
            <a:r>
              <a:rPr lang="en-US" dirty="0" err="1"/>
              <a:t>donorului</a:t>
            </a:r>
            <a:r>
              <a:rPr lang="en-US" dirty="0"/>
              <a:t> </a:t>
            </a:r>
            <a:r>
              <a:rPr lang="en-US" dirty="0" err="1"/>
              <a:t>trebuiesă</a:t>
            </a:r>
            <a:r>
              <a:rPr lang="en-US" dirty="0"/>
              <a:t> se </a:t>
            </a:r>
            <a:r>
              <a:rPr lang="en-US" dirty="0" err="1"/>
              <a:t>suprapună</a:t>
            </a:r>
            <a:r>
              <a:rPr lang="en-US" dirty="0"/>
              <a:t> cu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scurtă</a:t>
            </a:r>
            <a:r>
              <a:rPr lang="en-US" dirty="0"/>
              <a:t> a </a:t>
            </a:r>
            <a:r>
              <a:rPr lang="en-US" dirty="0" err="1"/>
              <a:t>spectrului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al </a:t>
            </a:r>
            <a:r>
              <a:rPr lang="en-US" dirty="0" err="1"/>
              <a:t>acceptorului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Donorul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acceptorul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situați</a:t>
            </a:r>
            <a:r>
              <a:rPr lang="en-US" dirty="0"/>
              <a:t> la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distanță</a:t>
            </a:r>
            <a:r>
              <a:rPr lang="en-US" dirty="0"/>
              <a:t> (nu </a:t>
            </a:r>
            <a:r>
              <a:rPr lang="en-US" dirty="0" err="1"/>
              <a:t>mai</a:t>
            </a:r>
            <a:r>
              <a:rPr lang="en-US" dirty="0"/>
              <a:t> mare de 2 nm) </a:t>
            </a:r>
            <a:r>
              <a:rPr lang="en-US" dirty="0" err="1"/>
              <a:t>unul</a:t>
            </a:r>
            <a:r>
              <a:rPr lang="en-US" dirty="0"/>
              <a:t> de </a:t>
            </a:r>
            <a:r>
              <a:rPr lang="en-US" dirty="0" err="1"/>
              <a:t>celălalt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15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1CEF-FAE7-4816-F64D-37325618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Transferul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rezonanță</a:t>
            </a:r>
            <a:r>
              <a:rPr lang="en-US" dirty="0"/>
              <a:t> Förster (FRET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A484-5BCE-1B4F-4527-3C7ED937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5948" cy="4351338"/>
          </a:xfrm>
        </p:spPr>
        <p:txBody>
          <a:bodyPr/>
          <a:lstStyle/>
          <a:p>
            <a:r>
              <a:rPr lang="en-US" dirty="0"/>
              <a:t>Transferul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rezonanță</a:t>
            </a:r>
            <a:r>
              <a:rPr lang="en-US" dirty="0"/>
              <a:t> Förster (FRET)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mecanism</a:t>
            </a:r>
            <a:r>
              <a:rPr lang="en-US" dirty="0"/>
              <a:t> </a:t>
            </a:r>
            <a:r>
              <a:rPr lang="en-US" dirty="0" err="1"/>
              <a:t>fotofizic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transferată</a:t>
            </a:r>
            <a:r>
              <a:rPr lang="en-US" dirty="0"/>
              <a:t> de la o </a:t>
            </a:r>
            <a:r>
              <a:rPr lang="en-US" dirty="0" err="1"/>
              <a:t>moleculă</a:t>
            </a:r>
            <a:r>
              <a:rPr lang="en-US" dirty="0"/>
              <a:t> </a:t>
            </a:r>
            <a:r>
              <a:rPr lang="en-US" dirty="0" err="1"/>
              <a:t>excitată</a:t>
            </a:r>
            <a:r>
              <a:rPr lang="en-US" dirty="0"/>
              <a:t> (</a:t>
            </a:r>
            <a:r>
              <a:rPr lang="en-US" dirty="0" err="1"/>
              <a:t>donorul</a:t>
            </a:r>
            <a:r>
              <a:rPr lang="en-US" dirty="0"/>
              <a:t>) la 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moleculă</a:t>
            </a:r>
            <a:r>
              <a:rPr lang="en-US" dirty="0"/>
              <a:t> (</a:t>
            </a:r>
            <a:r>
              <a:rPr lang="en-US" dirty="0" err="1"/>
              <a:t>acceptorul</a:t>
            </a:r>
            <a:r>
              <a:rPr lang="en-US" dirty="0"/>
              <a:t>)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interacțiune</a:t>
            </a:r>
            <a:r>
              <a:rPr lang="en-US" dirty="0"/>
              <a:t> de </a:t>
            </a:r>
            <a:r>
              <a:rPr lang="en-US" dirty="0" err="1"/>
              <a:t>rezonanță</a:t>
            </a:r>
            <a:r>
              <a:rPr lang="en-US" dirty="0"/>
              <a:t> </a:t>
            </a:r>
            <a:r>
              <a:rPr lang="en-US" dirty="0" err="1"/>
              <a:t>dipol-dipol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AD67D-45CB-F250-882D-3C5A2D883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48" y="1181100"/>
            <a:ext cx="6386465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5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B954-5071-C296-7D4A-DFFA10F2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" y="3331696"/>
            <a:ext cx="10515600" cy="332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b="1" dirty="0" err="1"/>
              <a:t>Migrarea</a:t>
            </a:r>
            <a:r>
              <a:rPr lang="en-US" sz="2400" b="1" dirty="0"/>
              <a:t> de tip </a:t>
            </a:r>
            <a:r>
              <a:rPr lang="en-US" sz="2400" b="1" dirty="0" err="1"/>
              <a:t>schimb-rezonanță</a:t>
            </a:r>
            <a:r>
              <a:rPr lang="en-US" sz="2400" b="1" dirty="0"/>
              <a:t> </a:t>
            </a:r>
            <a:r>
              <a:rPr lang="en-US" sz="2400" dirty="0" err="1"/>
              <a:t>apare</a:t>
            </a:r>
            <a:r>
              <a:rPr lang="en-US" sz="2400" dirty="0"/>
              <a:t> ca </a:t>
            </a:r>
            <a:r>
              <a:rPr lang="en-US" sz="2400" dirty="0" err="1"/>
              <a:t>urmare</a:t>
            </a:r>
            <a:r>
              <a:rPr lang="en-US" sz="2400" dirty="0"/>
              <a:t> a </a:t>
            </a:r>
            <a:r>
              <a:rPr lang="en-US" sz="2400" dirty="0" err="1"/>
              <a:t>transferului</a:t>
            </a:r>
            <a:r>
              <a:rPr lang="en-US" sz="2400" dirty="0"/>
              <a:t> de </a:t>
            </a:r>
            <a:r>
              <a:rPr lang="en-US" sz="2400" dirty="0" err="1"/>
              <a:t>energie</a:t>
            </a:r>
            <a:r>
              <a:rPr lang="en-US" sz="2400" dirty="0"/>
              <a:t> de la </a:t>
            </a:r>
            <a:r>
              <a:rPr lang="en-US" sz="2400" dirty="0" err="1"/>
              <a:t>nivelul</a:t>
            </a:r>
            <a:r>
              <a:rPr lang="en-US" sz="2400" dirty="0"/>
              <a:t> triplet al </a:t>
            </a:r>
            <a:r>
              <a:rPr lang="en-US" sz="2400" dirty="0" err="1"/>
              <a:t>donorului</a:t>
            </a:r>
            <a:r>
              <a:rPr lang="en-US" sz="2400" dirty="0"/>
              <a:t> la </a:t>
            </a:r>
            <a:r>
              <a:rPr lang="en-US" sz="2400" dirty="0" err="1"/>
              <a:t>nivelul</a:t>
            </a:r>
            <a:r>
              <a:rPr lang="en-US" sz="2400" dirty="0"/>
              <a:t> triplet al </a:t>
            </a:r>
            <a:r>
              <a:rPr lang="en-US" sz="2400" dirty="0" err="1"/>
              <a:t>acceptorului</a:t>
            </a:r>
            <a:r>
              <a:rPr lang="en-US" sz="2400" dirty="0"/>
              <a:t>, </a:t>
            </a:r>
            <a:r>
              <a:rPr lang="en-US" sz="2400" dirty="0" err="1"/>
              <a:t>având</a:t>
            </a:r>
            <a:r>
              <a:rPr lang="en-US" sz="2400" dirty="0"/>
              <a:t> loc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nivelurile</a:t>
            </a:r>
            <a:r>
              <a:rPr lang="en-US" sz="2400" dirty="0"/>
              <a:t> </a:t>
            </a:r>
            <a:r>
              <a:rPr lang="en-US" sz="2400" dirty="0" err="1"/>
              <a:t>triplete</a:t>
            </a:r>
            <a:r>
              <a:rPr lang="en-US" sz="2400" dirty="0"/>
              <a:t> se </a:t>
            </a:r>
            <a:r>
              <a:rPr lang="en-US" sz="2400" dirty="0" err="1"/>
              <a:t>suprapun</a:t>
            </a:r>
            <a:r>
              <a:rPr lang="en-US" sz="2400" dirty="0"/>
              <a:t> la o </a:t>
            </a:r>
            <a:r>
              <a:rPr lang="en-US" sz="2400" dirty="0" err="1"/>
              <a:t>distanță</a:t>
            </a:r>
            <a:r>
              <a:rPr lang="en-US" sz="2400" dirty="0"/>
              <a:t> de 1-2 nm.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b="1" dirty="0" err="1"/>
              <a:t>Migrarea</a:t>
            </a:r>
            <a:r>
              <a:rPr lang="en-US" sz="2400" b="1" dirty="0"/>
              <a:t> </a:t>
            </a:r>
            <a:r>
              <a:rPr lang="en-US" sz="2400" b="1" dirty="0" err="1"/>
              <a:t>energiei</a:t>
            </a:r>
            <a:r>
              <a:rPr lang="en-US" sz="2400" b="1" dirty="0"/>
              <a:t> </a:t>
            </a:r>
            <a:r>
              <a:rPr lang="en-US" sz="2400" b="1" dirty="0" err="1"/>
              <a:t>semiconductorilor</a:t>
            </a:r>
            <a:r>
              <a:rPr lang="en-US" sz="2400" dirty="0"/>
              <a:t>. </a:t>
            </a:r>
            <a:r>
              <a:rPr lang="en-US" sz="2400" dirty="0" err="1"/>
              <a:t>Semiconductorii</a:t>
            </a:r>
            <a:r>
              <a:rPr lang="en-US" sz="2400" dirty="0"/>
              <a:t> sunt </a:t>
            </a:r>
            <a:r>
              <a:rPr lang="en-US" sz="2400" dirty="0" err="1"/>
              <a:t>caracterizați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prezența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benzi</a:t>
            </a:r>
            <a:r>
              <a:rPr lang="en-US" sz="2400" dirty="0"/>
              <a:t> de </a:t>
            </a:r>
            <a:r>
              <a:rPr lang="en-US" sz="2400" dirty="0" err="1"/>
              <a:t>valență</a:t>
            </a:r>
            <a:r>
              <a:rPr lang="en-US" sz="2400" dirty="0"/>
              <a:t>, o </a:t>
            </a:r>
            <a:r>
              <a:rPr lang="en-US" sz="2400" dirty="0" err="1"/>
              <a:t>bandă</a:t>
            </a:r>
            <a:r>
              <a:rPr lang="en-US" sz="2400" dirty="0"/>
              <a:t> de </a:t>
            </a:r>
            <a:r>
              <a:rPr lang="en-US" sz="2400" dirty="0" err="1"/>
              <a:t>conducție</a:t>
            </a:r>
            <a:r>
              <a:rPr lang="en-US" sz="2400" dirty="0"/>
              <a:t>, care sunt separate de o </a:t>
            </a:r>
            <a:r>
              <a:rPr lang="en-US" sz="2400" dirty="0" err="1"/>
              <a:t>bandă</a:t>
            </a:r>
            <a:r>
              <a:rPr lang="en-US" sz="2400" dirty="0"/>
              <a:t> </a:t>
            </a:r>
            <a:r>
              <a:rPr lang="en-US" sz="2400" dirty="0" err="1"/>
              <a:t>interzisă</a:t>
            </a:r>
            <a:r>
              <a:rPr lang="en-US" sz="2400" dirty="0"/>
              <a:t>. </a:t>
            </a:r>
            <a:r>
              <a:rPr lang="en-US" sz="2400" dirty="0" err="1"/>
              <a:t>Tranziția</a:t>
            </a:r>
            <a:r>
              <a:rPr lang="en-US" sz="2400" dirty="0"/>
              <a:t> de la </a:t>
            </a:r>
            <a:r>
              <a:rPr lang="en-US" sz="2400" dirty="0" err="1"/>
              <a:t>banda</a:t>
            </a:r>
            <a:r>
              <a:rPr lang="en-US" sz="2400" dirty="0"/>
              <a:t> de </a:t>
            </a:r>
            <a:r>
              <a:rPr lang="en-US" sz="2400" dirty="0" err="1"/>
              <a:t>valență</a:t>
            </a:r>
            <a:r>
              <a:rPr lang="en-US" sz="2400" dirty="0"/>
              <a:t> la </a:t>
            </a:r>
            <a:r>
              <a:rPr lang="en-US" sz="2400" dirty="0" err="1"/>
              <a:t>banda</a:t>
            </a:r>
            <a:r>
              <a:rPr lang="en-US" sz="2400" dirty="0"/>
              <a:t> de </a:t>
            </a:r>
            <a:r>
              <a:rPr lang="en-US" sz="2400" dirty="0" err="1"/>
              <a:t>conducție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avea</a:t>
            </a:r>
            <a:r>
              <a:rPr lang="en-US" sz="2400" dirty="0"/>
              <a:t> loc </a:t>
            </a:r>
            <a:r>
              <a:rPr lang="en-US" sz="2400" dirty="0" err="1"/>
              <a:t>datorită</a:t>
            </a:r>
            <a:r>
              <a:rPr lang="en-US" sz="2400" dirty="0"/>
              <a:t> </a:t>
            </a:r>
            <a:r>
              <a:rPr lang="en-US" sz="2400" dirty="0" err="1"/>
              <a:t>influenței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cuante</a:t>
            </a:r>
            <a:r>
              <a:rPr lang="en-US" sz="2400" dirty="0"/>
              <a:t> de </a:t>
            </a:r>
            <a:r>
              <a:rPr lang="en-US" sz="2400" dirty="0" err="1"/>
              <a:t>lumină</a:t>
            </a:r>
            <a:r>
              <a:rPr lang="en-US" sz="2400" dirty="0"/>
              <a:t> (</a:t>
            </a:r>
            <a:r>
              <a:rPr lang="en-US" sz="2400" dirty="0" err="1"/>
              <a:t>fotoconductivitate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b="1" dirty="0" err="1"/>
              <a:t>Migrarea</a:t>
            </a:r>
            <a:r>
              <a:rPr lang="en-US" sz="2400" b="1" dirty="0"/>
              <a:t> </a:t>
            </a:r>
            <a:r>
              <a:rPr lang="en-US" sz="2400" b="1" dirty="0" err="1"/>
              <a:t>excitonilor</a:t>
            </a:r>
            <a:r>
              <a:rPr lang="en-US" sz="2400" b="1" dirty="0"/>
              <a:t> </a:t>
            </a:r>
            <a:r>
              <a:rPr lang="en-US" sz="2400" dirty="0"/>
              <a:t>se </a:t>
            </a:r>
            <a:r>
              <a:rPr lang="en-US" sz="2400" dirty="0" err="1"/>
              <a:t>observă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cristale</a:t>
            </a:r>
            <a:r>
              <a:rPr lang="en-US" sz="2400" dirty="0"/>
              <a:t>. </a:t>
            </a:r>
            <a:r>
              <a:rPr lang="en-US" sz="2400" dirty="0" err="1"/>
              <a:t>Perechea</a:t>
            </a:r>
            <a:r>
              <a:rPr lang="en-US" sz="2400" dirty="0"/>
              <a:t> „electron-g</a:t>
            </a:r>
            <a:r>
              <a:rPr lang="ro-RO" sz="2400" dirty="0"/>
              <a:t>ol</a:t>
            </a:r>
            <a:r>
              <a:rPr lang="en-US" sz="2400" dirty="0"/>
              <a:t>” se </a:t>
            </a:r>
            <a:r>
              <a:rPr lang="en-US" sz="2400" dirty="0" err="1"/>
              <a:t>numește</a:t>
            </a:r>
            <a:r>
              <a:rPr lang="en-US" sz="2400" dirty="0"/>
              <a:t> exciton. Nu </a:t>
            </a:r>
            <a:r>
              <a:rPr lang="en-US" sz="2400" dirty="0" err="1"/>
              <a:t>există</a:t>
            </a:r>
            <a:r>
              <a:rPr lang="en-US" sz="2400" dirty="0"/>
              <a:t> transfer de </a:t>
            </a:r>
            <a:r>
              <a:rPr lang="en-US" sz="2400" dirty="0" err="1"/>
              <a:t>sarcină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AB8A5-A1D1-986F-43B1-DE97ED6B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28" y="116542"/>
            <a:ext cx="5668166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41C71-7A3F-7576-2613-92AE56D7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3" y="406079"/>
            <a:ext cx="3579381" cy="20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2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1480-01B1-7E61-7F00-2A71696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Diagrama </a:t>
            </a:r>
            <a:r>
              <a:rPr lang="ro-RO" dirty="0" err="1"/>
              <a:t>Janlonschi</a:t>
            </a:r>
            <a:r>
              <a:rPr lang="ro-RO" dirty="0"/>
              <a:t> simplificată a spectrelor fluorescente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2A55-15D9-0A8C-4B06-D6E262BF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E3AB1-ADEA-738A-80FE-73EDA11C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88128"/>
            <a:ext cx="10543980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980AC-24AB-AB05-DBE0-C6908C936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211" y="311972"/>
            <a:ext cx="10341944" cy="63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3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6CC2-CBD7-BCB1-218B-3DCCA383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Factorii ce influențează fluorescența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2852D-C56E-23BB-361B-76ACBEB03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864" y="1354456"/>
            <a:ext cx="9566271" cy="52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6FE8-6F33-2AC6-343C-021A38D2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4"/>
          </a:xfrm>
        </p:spPr>
        <p:txBody>
          <a:bodyPr>
            <a:normAutofit/>
          </a:bodyPr>
          <a:lstStyle/>
          <a:p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fotochimice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BE8CD-2A04-8DBB-4EED-75DC7CB0C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Reacțiile</a:t>
            </a:r>
            <a:r>
              <a:rPr lang="en-US" dirty="0"/>
              <a:t> </a:t>
            </a:r>
            <a:r>
              <a:rPr lang="en-US" dirty="0" err="1"/>
              <a:t>fotochimice</a:t>
            </a:r>
            <a:r>
              <a:rPr lang="en-US" dirty="0"/>
              <a:t> sunt </a:t>
            </a:r>
            <a:r>
              <a:rPr lang="en-US" dirty="0" err="1"/>
              <a:t>reacții</a:t>
            </a:r>
            <a:r>
              <a:rPr lang="en-US" dirty="0"/>
              <a:t> care au loc sub </a:t>
            </a:r>
            <a:r>
              <a:rPr lang="en-US" dirty="0" err="1"/>
              <a:t>acțiunea</a:t>
            </a:r>
            <a:r>
              <a:rPr lang="ro-RO" dirty="0"/>
              <a:t> </a:t>
            </a:r>
            <a:r>
              <a:rPr lang="en-US" dirty="0" err="1"/>
              <a:t>luminii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cuantei</a:t>
            </a:r>
            <a:r>
              <a:rPr lang="en-US" dirty="0"/>
              <a:t> </a:t>
            </a:r>
            <a:r>
              <a:rPr lang="en-US" dirty="0" err="1"/>
              <a:t>absorbite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transformată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fotochimice</a:t>
            </a:r>
            <a:r>
              <a:rPr lang="en-US" dirty="0"/>
              <a:t>:</a:t>
            </a:r>
            <a:endParaRPr lang="ro-RO" dirty="0"/>
          </a:p>
          <a:p>
            <a:r>
              <a:rPr lang="en-US" dirty="0"/>
              <a:t> </a:t>
            </a:r>
            <a:r>
              <a:rPr lang="en-US" dirty="0" err="1"/>
              <a:t>Fotooxidare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fotosinteză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 </a:t>
            </a:r>
            <a:r>
              <a:rPr lang="en-US" dirty="0" err="1"/>
              <a:t>Fotoreducere</a:t>
            </a:r>
            <a:endParaRPr lang="ro-RO" dirty="0"/>
          </a:p>
          <a:p>
            <a:r>
              <a:rPr lang="en-US" dirty="0"/>
              <a:t> </a:t>
            </a:r>
            <a:r>
              <a:rPr lang="en-US" dirty="0" err="1"/>
              <a:t>Fotoizomerizare</a:t>
            </a:r>
            <a:r>
              <a:rPr lang="en-US" dirty="0"/>
              <a:t> (</a:t>
            </a:r>
            <a:r>
              <a:rPr lang="en-US" dirty="0" err="1"/>
              <a:t>reacții</a:t>
            </a:r>
            <a:r>
              <a:rPr lang="en-US" dirty="0"/>
              <a:t> de </a:t>
            </a:r>
            <a:r>
              <a:rPr lang="en-US" dirty="0" err="1"/>
              <a:t>transformare</a:t>
            </a:r>
            <a:r>
              <a:rPr lang="en-US" dirty="0"/>
              <a:t> a </a:t>
            </a:r>
            <a:r>
              <a:rPr lang="en-US" dirty="0" err="1"/>
              <a:t>fotopigmentului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basto</a:t>
            </a:r>
            <a:r>
              <a:rPr lang="ro-RO" dirty="0"/>
              <a:t>nașe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 </a:t>
            </a:r>
            <a:r>
              <a:rPr lang="en-US" dirty="0" err="1"/>
              <a:t>Fotodisociere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4534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C48F-1AF6-8528-967F-D2685DA6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Legile </a:t>
            </a:r>
            <a:r>
              <a:rPr lang="en-US" dirty="0" err="1"/>
              <a:t>fotochimiei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E2D8-1288-37E0-F747-E8A890CB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4756377"/>
          </a:xfrm>
        </p:spPr>
        <p:txBody>
          <a:bodyPr>
            <a:normAutofit/>
          </a:bodyPr>
          <a:lstStyle/>
          <a:p>
            <a:r>
              <a:rPr lang="en-US" dirty="0"/>
              <a:t>:1. </a:t>
            </a:r>
            <a:r>
              <a:rPr lang="en-US" b="1" dirty="0" err="1"/>
              <a:t>Grotthuss</a:t>
            </a:r>
            <a:r>
              <a:rPr lang="en-US" b="1" dirty="0"/>
              <a:t>-Draper: </a:t>
            </a:r>
            <a:r>
              <a:rPr lang="en-US" dirty="0" err="1"/>
              <a:t>acțiunea</a:t>
            </a:r>
            <a:r>
              <a:rPr lang="en-US" dirty="0"/>
              <a:t> </a:t>
            </a:r>
            <a:r>
              <a:rPr lang="en-US" dirty="0" err="1"/>
              <a:t>fotochimică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cauzată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/>
              <a:t>lumina </a:t>
            </a:r>
            <a:r>
              <a:rPr lang="en-US" dirty="0" err="1"/>
              <a:t>absorbită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2. </a:t>
            </a:r>
            <a:r>
              <a:rPr lang="ro-RO" dirty="0"/>
              <a:t>De </a:t>
            </a:r>
            <a:r>
              <a:rPr lang="en-US" b="1" dirty="0" err="1"/>
              <a:t>Echivalențe</a:t>
            </a:r>
            <a:r>
              <a:rPr lang="en-US" b="1" dirty="0"/>
              <a:t>:</a:t>
            </a:r>
            <a:r>
              <a:rPr lang="en-US" dirty="0"/>
              <a:t> o </a:t>
            </a:r>
            <a:r>
              <a:rPr lang="en-US" dirty="0" err="1"/>
              <a:t>cuantă</a:t>
            </a:r>
            <a:r>
              <a:rPr lang="en-US" dirty="0"/>
              <a:t> </a:t>
            </a:r>
            <a:r>
              <a:rPr lang="en-US" dirty="0" err="1"/>
              <a:t>provoacă</a:t>
            </a:r>
            <a:r>
              <a:rPr lang="en-US" dirty="0"/>
              <a:t> un act </a:t>
            </a:r>
            <a:r>
              <a:rPr lang="en-US" dirty="0" err="1"/>
              <a:t>fotochimic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3. </a:t>
            </a:r>
            <a:r>
              <a:rPr lang="en-US" b="1" dirty="0"/>
              <a:t>Regula Bunsen-Roscoe</a:t>
            </a:r>
            <a:r>
              <a:rPr lang="en-US" dirty="0"/>
              <a:t>: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fotoprodus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doza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iradiere</a:t>
            </a:r>
            <a:r>
              <a:rPr lang="en-US" dirty="0"/>
              <a:t> </a:t>
            </a:r>
            <a:r>
              <a:rPr lang="en-US" b="1" dirty="0"/>
              <a:t>P=I t</a:t>
            </a:r>
            <a:endParaRPr lang="ro-RO" b="1" dirty="0"/>
          </a:p>
          <a:p>
            <a:endParaRPr lang="ro-RO" b="1" dirty="0"/>
          </a:p>
          <a:p>
            <a:r>
              <a:rPr lang="ro-RO" b="1" dirty="0"/>
              <a:t>Viteza reacțiilor fotochimice </a:t>
            </a:r>
            <a:r>
              <a:rPr lang="ro-RO" dirty="0"/>
              <a:t>este proporțională nr de cuante absorbiți în unitate de timp</a:t>
            </a:r>
            <a:endParaRPr lang="en-US" dirty="0"/>
          </a:p>
          <a:p>
            <a:endParaRPr lang="ro-RO" dirty="0"/>
          </a:p>
          <a:p>
            <a:r>
              <a:rPr lang="ro-RO" dirty="0"/>
              <a:t>Sau </a:t>
            </a:r>
            <a:r>
              <a:rPr lang="ro-RO" dirty="0" err="1"/>
              <a:t>considerind</a:t>
            </a:r>
            <a:r>
              <a:rPr lang="ro-RO" dirty="0"/>
              <a:t> si randamentul cuantic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89A0-74D6-A704-6FC9-6CCA51F6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71" y="3400725"/>
            <a:ext cx="5489238" cy="728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0A4D3-8A28-3BD9-F2B8-C9B8771F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85" y="4665672"/>
            <a:ext cx="1598230" cy="112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02BBD-C52F-A3D3-0E20-5AA974D4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643" y="5676560"/>
            <a:ext cx="1649217" cy="10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61A4-0D71-ADFD-3800-C70FC785D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6365"/>
            <a:ext cx="10515600" cy="4803775"/>
          </a:xfrm>
        </p:spPr>
        <p:txBody>
          <a:bodyPr>
            <a:normAutofit lnSpcReduction="10000"/>
          </a:bodyPr>
          <a:lstStyle/>
          <a:p>
            <a:r>
              <a:rPr lang="ro-RO" dirty="0"/>
              <a:t>Viteza absorbției cuantelor (</a:t>
            </a:r>
            <a:r>
              <a:rPr lang="ro-RO" dirty="0" err="1"/>
              <a:t>dN</a:t>
            </a:r>
            <a:r>
              <a:rPr lang="ro-RO" dirty="0"/>
              <a:t>/</a:t>
            </a:r>
            <a:r>
              <a:rPr lang="ro-RO" dirty="0" err="1"/>
              <a:t>dt</a:t>
            </a:r>
            <a:r>
              <a:rPr lang="ro-RO" dirty="0"/>
              <a:t>) este proporțională intensității luminii incidente (Io), concentrației substanței (c) ce participă în absorbție, și secțiunii efective transversale a moleculei (S) la interacțiunea cuantei cu aceasta: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Considerând randamentul cuantelor in reacția chimică</a:t>
            </a:r>
          </a:p>
          <a:p>
            <a:endParaRPr lang="ro-RO" dirty="0"/>
          </a:p>
          <a:p>
            <a:r>
              <a:rPr lang="ro-RO" dirty="0"/>
              <a:t>Integrăm și obținem: </a:t>
            </a:r>
          </a:p>
          <a:p>
            <a:r>
              <a:rPr lang="ro-RO" dirty="0"/>
              <a:t>Unde </a:t>
            </a:r>
            <a:r>
              <a:rPr lang="el-GR" b="1" dirty="0"/>
              <a:t>φ</a:t>
            </a:r>
            <a:r>
              <a:rPr lang="ro-RO" b="1" dirty="0"/>
              <a:t>S = </a:t>
            </a:r>
            <a:r>
              <a:rPr lang="el-GR" b="1" dirty="0"/>
              <a:t>σ</a:t>
            </a:r>
            <a:r>
              <a:rPr lang="ro-RO" b="1" dirty="0"/>
              <a:t> </a:t>
            </a:r>
            <a:r>
              <a:rPr lang="ro-RO" dirty="0"/>
              <a:t>– secțiunea transversală a fotoreacției (suprafața pe care cade cuanta, se absoarbe și contribuie in reacția chimică)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23C4A-C3C5-7D3F-E623-C40B62B6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06" y="2190750"/>
            <a:ext cx="2165419" cy="975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22573-2FCF-B229-EA77-339ADDC7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532" y="3047452"/>
            <a:ext cx="2440562" cy="9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7A8DC-2B1B-8D8E-F032-D3F5D8BBE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306" y="3731531"/>
            <a:ext cx="2439374" cy="9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D28-DF74-B34D-40C6-A78E4A36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CCF1-BA44-295F-1270-7056CA24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Procesele fotobiologice se clasifică în:</a:t>
            </a:r>
          </a:p>
          <a:p>
            <a:pPr marL="0" indent="0">
              <a:buNone/>
            </a:pPr>
            <a:r>
              <a:rPr lang="ro-RO" dirty="0"/>
              <a:t>A) Fiziologice</a:t>
            </a:r>
          </a:p>
          <a:p>
            <a:r>
              <a:rPr lang="ro-RO" dirty="0"/>
              <a:t>Energetice;</a:t>
            </a:r>
          </a:p>
          <a:p>
            <a:r>
              <a:rPr lang="ro-RO" dirty="0" err="1"/>
              <a:t>Fotocintetice</a:t>
            </a:r>
            <a:r>
              <a:rPr lang="ro-RO" dirty="0"/>
              <a:t>;</a:t>
            </a:r>
          </a:p>
          <a:p>
            <a:r>
              <a:rPr lang="ro-RO" dirty="0"/>
              <a:t>Informaționale</a:t>
            </a:r>
          </a:p>
          <a:p>
            <a:pPr marL="0" indent="0">
              <a:buNone/>
            </a:pPr>
            <a:r>
              <a:rPr lang="ro-RO" dirty="0"/>
              <a:t>B) Destructiv-modificative:</a:t>
            </a:r>
          </a:p>
          <a:p>
            <a:r>
              <a:rPr lang="ro-RO" dirty="0"/>
              <a:t>Patofiziologice (modificări temporare ale proceselor vitale;</a:t>
            </a:r>
          </a:p>
          <a:p>
            <a:r>
              <a:rPr lang="ro-RO" dirty="0"/>
              <a:t>Mutații;</a:t>
            </a:r>
          </a:p>
          <a:p>
            <a:r>
              <a:rPr lang="ro-RO" dirty="0"/>
              <a:t>Letale.</a:t>
            </a:r>
          </a:p>
          <a:p>
            <a:pPr marL="0" indent="0">
              <a:buNone/>
            </a:pP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0B08-B0D6-83F2-A050-B7BEDF83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918"/>
          </a:xfrm>
        </p:spPr>
        <p:txBody>
          <a:bodyPr>
            <a:normAutofit fontScale="90000"/>
          </a:bodyPr>
          <a:lstStyle/>
          <a:p>
            <a:r>
              <a:rPr lang="ro-RO" dirty="0"/>
              <a:t>Lumina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A93F-7D7D-7318-482B-020B02CE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3" y="996044"/>
            <a:ext cx="10771414" cy="4351338"/>
          </a:xfrm>
        </p:spPr>
        <p:txBody>
          <a:bodyPr/>
          <a:lstStyle/>
          <a:p>
            <a:r>
              <a:rPr lang="en-US" dirty="0"/>
              <a:t>Lumina </a:t>
            </a:r>
            <a:r>
              <a:rPr lang="en-US" dirty="0" err="1"/>
              <a:t>sau</a:t>
            </a:r>
            <a:r>
              <a:rPr lang="en-US" dirty="0"/>
              <a:t> lumina </a:t>
            </a:r>
            <a:r>
              <a:rPr lang="en-US" dirty="0" err="1"/>
              <a:t>vizibilă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radiația</a:t>
            </a:r>
            <a:r>
              <a:rPr lang="en-US" dirty="0"/>
              <a:t> </a:t>
            </a:r>
            <a:r>
              <a:rPr lang="en-US" dirty="0" err="1"/>
              <a:t>electromagnetică</a:t>
            </a:r>
            <a:r>
              <a:rPr lang="en-US" dirty="0"/>
              <a:t> din </a:t>
            </a:r>
            <a:r>
              <a:rPr lang="en-US" dirty="0" err="1"/>
              <a:t>porțiunea</a:t>
            </a:r>
            <a:r>
              <a:rPr lang="en-US" dirty="0"/>
              <a:t> </a:t>
            </a:r>
            <a:r>
              <a:rPr lang="en-US" dirty="0" err="1"/>
              <a:t>spectrului</a:t>
            </a:r>
            <a:r>
              <a:rPr lang="en-US" dirty="0"/>
              <a:t> electromagnetic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percepută</a:t>
            </a:r>
            <a:r>
              <a:rPr lang="en-US" dirty="0"/>
              <a:t> de </a:t>
            </a:r>
            <a:r>
              <a:rPr lang="en-US" dirty="0" err="1"/>
              <a:t>ochiul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en-US" dirty="0"/>
              <a:t>Lumina </a:t>
            </a:r>
            <a:r>
              <a:rPr lang="en-US" dirty="0" err="1"/>
              <a:t>vizibilă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definită</a:t>
            </a:r>
            <a:r>
              <a:rPr lang="en-US" dirty="0"/>
              <a:t> ca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cuprinse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400-700 </a:t>
            </a:r>
            <a:r>
              <a:rPr lang="en-US" dirty="0" err="1"/>
              <a:t>nanometri</a:t>
            </a:r>
            <a:r>
              <a:rPr lang="en-US" dirty="0"/>
              <a:t> (nm) </a:t>
            </a:r>
            <a:r>
              <a:rPr lang="en-US" dirty="0" err="1"/>
              <a:t>sau</a:t>
            </a:r>
            <a:r>
              <a:rPr lang="en-US" dirty="0"/>
              <a:t> 4,00 × 10−7 </a:t>
            </a:r>
            <a:r>
              <a:rPr lang="en-US" dirty="0" err="1"/>
              <a:t>până</a:t>
            </a:r>
            <a:r>
              <a:rPr lang="en-US" dirty="0"/>
              <a:t> la 7,00 × 10−7 m,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ro-RO" dirty="0"/>
              <a:t>IR</a:t>
            </a:r>
            <a:r>
              <a:rPr lang="en-US" dirty="0"/>
              <a:t> (cu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lungi)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UV</a:t>
            </a:r>
            <a:r>
              <a:rPr lang="en-US" dirty="0"/>
              <a:t> (cu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scurte</a:t>
            </a:r>
            <a:r>
              <a:rPr lang="en-US" dirty="0"/>
              <a:t>).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lungime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un interval de </a:t>
            </a:r>
            <a:r>
              <a:rPr lang="en-US" dirty="0" err="1"/>
              <a:t>frecvență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430–750 THz.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E4A0D-ECFD-6277-BE35-E15DC7FD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4387156"/>
            <a:ext cx="4974772" cy="23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BF0F-E3DB-8063-F75F-087FB594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ro-RO" dirty="0"/>
              <a:t>Natura luminii și caracteristicile fizice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AA70-44BA-20B3-5C87-7D969658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372"/>
            <a:ext cx="10515600" cy="5480502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Ideea dualității a apărut în legătură cu natura luminii, Louis de Broglie fiind cel care a generalizat conceptul. În mecanica cuantică, lumina nu este considerată nici undă nici particulă, în sensul clasic, ci este unitatea celor două, fără o delimitare precisă.</a:t>
            </a:r>
          </a:p>
          <a:p>
            <a:pPr marL="0" indent="0">
              <a:buNone/>
            </a:pPr>
            <a:r>
              <a:rPr lang="en-US" b="1" dirty="0" err="1"/>
              <a:t>Caracterul</a:t>
            </a:r>
            <a:r>
              <a:rPr lang="en-US" b="1" dirty="0"/>
              <a:t> </a:t>
            </a:r>
            <a:r>
              <a:rPr lang="en-US" b="1" dirty="0" err="1"/>
              <a:t>ondulatoriu</a:t>
            </a:r>
            <a:r>
              <a:rPr lang="en-US" b="1" dirty="0"/>
              <a:t> al </a:t>
            </a:r>
            <a:r>
              <a:rPr lang="en-US" b="1" dirty="0" err="1"/>
              <a:t>luminii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 err="1"/>
              <a:t>Fenomenele</a:t>
            </a:r>
            <a:r>
              <a:rPr lang="en-US" dirty="0"/>
              <a:t> care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:</a:t>
            </a:r>
          </a:p>
          <a:p>
            <a:r>
              <a:rPr lang="en-US" dirty="0" err="1"/>
              <a:t>Difracția</a:t>
            </a:r>
            <a:r>
              <a:rPr lang="en-US" dirty="0"/>
              <a:t>: </a:t>
            </a:r>
            <a:r>
              <a:rPr lang="en-US" dirty="0" err="1"/>
              <a:t>Îndoirea</a:t>
            </a:r>
            <a:r>
              <a:rPr lang="en-US" dirty="0"/>
              <a:t> </a:t>
            </a:r>
            <a:r>
              <a:rPr lang="en-US" dirty="0" err="1"/>
              <a:t>undelor</a:t>
            </a:r>
            <a:r>
              <a:rPr lang="en-US" dirty="0"/>
              <a:t> </a:t>
            </a:r>
            <a:r>
              <a:rPr lang="en-US" dirty="0" err="1"/>
              <a:t>luminoase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obstacolelor</a:t>
            </a:r>
            <a:r>
              <a:rPr lang="en-US" dirty="0"/>
              <a:t>.</a:t>
            </a:r>
          </a:p>
          <a:p>
            <a:r>
              <a:rPr lang="en-US" dirty="0" err="1"/>
              <a:t>Interferența</a:t>
            </a:r>
            <a:r>
              <a:rPr lang="en-US" dirty="0"/>
              <a:t>: </a:t>
            </a:r>
            <a:r>
              <a:rPr lang="en-US" dirty="0" err="1"/>
              <a:t>Suprapunerea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 o </a:t>
            </a:r>
            <a:r>
              <a:rPr lang="en-US" dirty="0" err="1"/>
              <a:t>undă</a:t>
            </a:r>
            <a:r>
              <a:rPr lang="en-US" dirty="0"/>
              <a:t> de </a:t>
            </a:r>
            <a:r>
              <a:rPr lang="en-US" dirty="0" err="1"/>
              <a:t>intensitate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.</a:t>
            </a:r>
          </a:p>
          <a:p>
            <a:r>
              <a:rPr lang="en-US" dirty="0" err="1"/>
              <a:t>Polarizarea</a:t>
            </a:r>
            <a:r>
              <a:rPr lang="en-US" dirty="0"/>
              <a:t>: </a:t>
            </a:r>
            <a:r>
              <a:rPr lang="en-US" dirty="0" err="1"/>
              <a:t>Restricționarea</a:t>
            </a:r>
            <a:r>
              <a:rPr lang="en-US" dirty="0"/>
              <a:t> </a:t>
            </a:r>
            <a:r>
              <a:rPr lang="en-US" dirty="0" err="1"/>
              <a:t>vibrațiilor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la un </a:t>
            </a:r>
            <a:r>
              <a:rPr lang="en-US" dirty="0" err="1"/>
              <a:t>singur</a:t>
            </a:r>
            <a:r>
              <a:rPr lang="en-US" dirty="0"/>
              <a:t> plan.</a:t>
            </a:r>
          </a:p>
          <a:p>
            <a:pPr marL="0" indent="0">
              <a:buNone/>
            </a:pPr>
            <a:r>
              <a:rPr lang="en-US" b="1" dirty="0" err="1"/>
              <a:t>Caracterul</a:t>
            </a:r>
            <a:r>
              <a:rPr lang="en-US" b="1" dirty="0"/>
              <a:t> corpuscular al </a:t>
            </a:r>
            <a:r>
              <a:rPr lang="en-US" b="1" dirty="0" err="1"/>
              <a:t>luminii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 err="1"/>
              <a:t>Fenomenele</a:t>
            </a:r>
            <a:r>
              <a:rPr lang="en-US" dirty="0"/>
              <a:t> care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de </a:t>
            </a:r>
            <a:r>
              <a:rPr lang="en-US" dirty="0" err="1"/>
              <a:t>particulă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:</a:t>
            </a:r>
          </a:p>
          <a:p>
            <a:r>
              <a:rPr lang="en-US" dirty="0"/>
              <a:t>Efectul </a:t>
            </a:r>
            <a:r>
              <a:rPr lang="en-US" dirty="0" err="1"/>
              <a:t>fotoelectric</a:t>
            </a:r>
            <a:r>
              <a:rPr lang="en-US" dirty="0"/>
              <a:t>: </a:t>
            </a:r>
            <a:r>
              <a:rPr lang="en-US" dirty="0" err="1"/>
              <a:t>Emisia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substanță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expusă</a:t>
            </a:r>
            <a:r>
              <a:rPr lang="en-US" dirty="0"/>
              <a:t> la </a:t>
            </a:r>
            <a:r>
              <a:rPr lang="en-US" dirty="0" err="1"/>
              <a:t>lumină</a:t>
            </a:r>
            <a:r>
              <a:rPr lang="en-US" dirty="0"/>
              <a:t>, </a:t>
            </a:r>
            <a:r>
              <a:rPr lang="en-US" dirty="0" err="1"/>
              <a:t>sugerând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lumina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formată</a:t>
            </a:r>
            <a:r>
              <a:rPr lang="en-US" dirty="0"/>
              <a:t> din </a:t>
            </a:r>
            <a:r>
              <a:rPr lang="en-US" dirty="0" err="1"/>
              <a:t>fotoni</a:t>
            </a:r>
            <a:r>
              <a:rPr lang="en-US" dirty="0"/>
              <a:t> (</a:t>
            </a:r>
            <a:r>
              <a:rPr lang="en-US" dirty="0" err="1"/>
              <a:t>particule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).</a:t>
            </a:r>
          </a:p>
          <a:p>
            <a:r>
              <a:rPr lang="en-US" dirty="0"/>
              <a:t>Efectul Compton: Scattering-ul </a:t>
            </a:r>
            <a:r>
              <a:rPr lang="en-US" dirty="0" err="1"/>
              <a:t>fotonilor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încărcate</a:t>
            </a:r>
            <a:r>
              <a:rPr lang="en-US" dirty="0"/>
              <a:t>, care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fotonii</a:t>
            </a:r>
            <a:r>
              <a:rPr lang="en-US" dirty="0"/>
              <a:t> au un </a:t>
            </a:r>
            <a:r>
              <a:rPr lang="en-US" dirty="0" err="1"/>
              <a:t>impuls</a:t>
            </a:r>
            <a:r>
              <a:rPr lang="en-US" dirty="0"/>
              <a:t>, o </a:t>
            </a:r>
            <a:r>
              <a:rPr lang="en-US" dirty="0" err="1"/>
              <a:t>caracteristică</a:t>
            </a:r>
            <a:r>
              <a:rPr lang="en-US" dirty="0"/>
              <a:t> a </a:t>
            </a:r>
            <a:r>
              <a:rPr lang="en-US" dirty="0" err="1"/>
              <a:t>particulelor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Semnificația</a:t>
            </a:r>
            <a:r>
              <a:rPr lang="en-US" b="1" dirty="0"/>
              <a:t> </a:t>
            </a:r>
            <a:r>
              <a:rPr lang="en-US" b="1" dirty="0" err="1"/>
              <a:t>dualismului</a:t>
            </a:r>
            <a:r>
              <a:rPr lang="en-US" b="1" dirty="0"/>
              <a:t>: </a:t>
            </a:r>
          </a:p>
          <a:p>
            <a:r>
              <a:rPr lang="en-US" dirty="0" err="1"/>
              <a:t>Acest</a:t>
            </a:r>
            <a:r>
              <a:rPr lang="en-US" dirty="0"/>
              <a:t> concept a </a:t>
            </a:r>
            <a:r>
              <a:rPr lang="en-US" dirty="0" err="1"/>
              <a:t>fost</a:t>
            </a:r>
            <a:r>
              <a:rPr lang="en-US" dirty="0"/>
              <a:t> o </a:t>
            </a:r>
            <a:r>
              <a:rPr lang="en-US" dirty="0" err="1"/>
              <a:t>schimbare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teoriile</a:t>
            </a:r>
            <a:r>
              <a:rPr lang="en-US" dirty="0"/>
              <a:t> </a:t>
            </a:r>
            <a:r>
              <a:rPr lang="en-US" dirty="0" err="1"/>
              <a:t>clasice</a:t>
            </a:r>
            <a:r>
              <a:rPr lang="en-US" dirty="0"/>
              <a:t>, care </a:t>
            </a:r>
            <a:r>
              <a:rPr lang="en-US" dirty="0" err="1"/>
              <a:t>considerau</a:t>
            </a:r>
            <a:r>
              <a:rPr lang="en-US" dirty="0"/>
              <a:t> </a:t>
            </a:r>
            <a:r>
              <a:rPr lang="en-US" dirty="0" err="1"/>
              <a:t>obiectele</a:t>
            </a:r>
            <a:r>
              <a:rPr lang="en-US" dirty="0"/>
              <a:t> ca </a:t>
            </a:r>
            <a:r>
              <a:rPr lang="en-US" dirty="0" err="1"/>
              <a:t>fiind</a:t>
            </a:r>
            <a:r>
              <a:rPr lang="en-US" dirty="0"/>
              <a:t> fie </a:t>
            </a:r>
            <a:r>
              <a:rPr lang="en-US" dirty="0" err="1"/>
              <a:t>unde</a:t>
            </a:r>
            <a:r>
              <a:rPr lang="en-US" dirty="0"/>
              <a:t>, fie </a:t>
            </a:r>
            <a:r>
              <a:rPr lang="en-US" dirty="0" err="1"/>
              <a:t>particule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mecanica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, lumina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înțeleasă</a:t>
            </a:r>
            <a:r>
              <a:rPr lang="en-US" dirty="0"/>
              <a:t> ca o </a:t>
            </a:r>
            <a:r>
              <a:rPr lang="en-US" dirty="0" err="1"/>
              <a:t>entitate</a:t>
            </a:r>
            <a:r>
              <a:rPr lang="en-US" dirty="0"/>
              <a:t> care </a:t>
            </a:r>
            <a:r>
              <a:rPr lang="en-US" dirty="0" err="1"/>
              <a:t>posedă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fi strict </a:t>
            </a:r>
            <a:r>
              <a:rPr lang="en-US" dirty="0" err="1"/>
              <a:t>definită</a:t>
            </a:r>
            <a:r>
              <a:rPr lang="en-US" dirty="0"/>
              <a:t> ca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EF76-3C66-82C3-82B2-6283A2D4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127" y="584653"/>
            <a:ext cx="6112329" cy="5718176"/>
          </a:xfrm>
        </p:spPr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fascicul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monocromatică</a:t>
            </a:r>
            <a:r>
              <a:rPr lang="en-US" dirty="0"/>
              <a:t> </a:t>
            </a:r>
            <a:r>
              <a:rPr lang="en-US" dirty="0" err="1"/>
              <a:t>provenind</a:t>
            </a:r>
            <a:r>
              <a:rPr lang="en-US" dirty="0"/>
              <a:t> de la o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întâlneşte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un </a:t>
            </a:r>
            <a:r>
              <a:rPr lang="en-US" dirty="0" err="1"/>
              <a:t>ecran</a:t>
            </a:r>
            <a:r>
              <a:rPr lang="en-US" dirty="0"/>
              <a:t> </a:t>
            </a:r>
            <a:r>
              <a:rPr lang="en-US" dirty="0" err="1"/>
              <a:t>prevăzut</a:t>
            </a:r>
            <a:r>
              <a:rPr lang="en-US" dirty="0"/>
              <a:t> cu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fantă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ca ulterior lumina care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fantă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întâlnească</a:t>
            </a:r>
            <a:r>
              <a:rPr lang="en-US" dirty="0"/>
              <a:t> un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ecran</a:t>
            </a:r>
            <a:r>
              <a:rPr lang="en-US" dirty="0"/>
              <a:t> </a:t>
            </a:r>
            <a:r>
              <a:rPr lang="en-US" dirty="0" err="1"/>
              <a:t>prevăzut</a:t>
            </a:r>
            <a:r>
              <a:rPr lang="en-US" dirty="0"/>
              <a:t> cu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fante</a:t>
            </a:r>
            <a:r>
              <a:rPr lang="en-US" dirty="0"/>
              <a:t> </a:t>
            </a:r>
            <a:r>
              <a:rPr lang="en-US" dirty="0" err="1"/>
              <a:t>înguste</a:t>
            </a:r>
            <a:r>
              <a:rPr lang="en-US" dirty="0"/>
              <a:t>, </a:t>
            </a:r>
            <a:r>
              <a:rPr lang="en-US" dirty="0" err="1"/>
              <a:t>paralele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Interesant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hotărâtor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concluziile</a:t>
            </a:r>
            <a:r>
              <a:rPr lang="en-US" dirty="0"/>
              <a:t> pe care Young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tragă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lumina care </a:t>
            </a:r>
            <a:r>
              <a:rPr lang="en-US" dirty="0" err="1"/>
              <a:t>trece</a:t>
            </a:r>
            <a:r>
              <a:rPr lang="en-US" dirty="0"/>
              <a:t> de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obstacol</a:t>
            </a:r>
            <a:r>
              <a:rPr lang="en-US" dirty="0"/>
              <a:t> </a:t>
            </a:r>
            <a:r>
              <a:rPr lang="en-US" dirty="0" err="1"/>
              <a:t>dă</a:t>
            </a:r>
            <a:r>
              <a:rPr lang="en-US" dirty="0"/>
              <a:t> </a:t>
            </a:r>
            <a:r>
              <a:rPr lang="en-US" dirty="0" err="1"/>
              <a:t>naştere</a:t>
            </a:r>
            <a:r>
              <a:rPr lang="en-US" dirty="0"/>
              <a:t> pe un al </a:t>
            </a:r>
            <a:r>
              <a:rPr lang="en-US" dirty="0" err="1"/>
              <a:t>treilea</a:t>
            </a:r>
            <a:r>
              <a:rPr lang="en-US" dirty="0"/>
              <a:t> </a:t>
            </a:r>
            <a:r>
              <a:rPr lang="en-US" dirty="0" err="1"/>
              <a:t>ecran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b="1" dirty="0" err="1"/>
              <a:t>franje</a:t>
            </a:r>
            <a:r>
              <a:rPr lang="en-US" b="1" dirty="0"/>
              <a:t> de </a:t>
            </a:r>
            <a:r>
              <a:rPr lang="en-US" b="1" dirty="0" err="1"/>
              <a:t>interferenţă</a:t>
            </a:r>
            <a:r>
              <a:rPr lang="en-US" dirty="0"/>
              <a:t>, </a:t>
            </a:r>
            <a:r>
              <a:rPr lang="en-US" dirty="0" err="1"/>
              <a:t>nişte</a:t>
            </a:r>
            <a:r>
              <a:rPr lang="en-US" dirty="0"/>
              <a:t> </a:t>
            </a:r>
            <a:r>
              <a:rPr lang="en-US" dirty="0" err="1"/>
              <a:t>fâşii</a:t>
            </a:r>
            <a:r>
              <a:rPr lang="en-US" dirty="0"/>
              <a:t> </a:t>
            </a:r>
            <a:r>
              <a:rPr lang="en-US" dirty="0" err="1"/>
              <a:t>luminoase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, </a:t>
            </a:r>
            <a:r>
              <a:rPr lang="en-US" dirty="0" err="1"/>
              <a:t>respectiv</a:t>
            </a:r>
            <a:r>
              <a:rPr lang="en-US" dirty="0"/>
              <a:t>, </a:t>
            </a:r>
            <a:r>
              <a:rPr lang="en-US" dirty="0" err="1"/>
              <a:t>întunecate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1026" name="Picture 2" descr="Experimentul lui Thomas Young">
            <a:extLst>
              <a:ext uri="{FF2B5EF4-FFF2-40B4-BE49-F238E27FC236}">
                <a16:creationId xmlns:a16="http://schemas.microsoft.com/office/drawing/2014/main" id="{37996BAD-E24D-5878-7612-36ED392F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" y="1825625"/>
            <a:ext cx="3839936" cy="26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5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DB03-386E-A84B-A83E-8F8BDE3C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99C-F7B7-D3C3-BC88-3227604A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Energia </a:t>
            </a:r>
            <a:r>
              <a:rPr lang="en-US" dirty="0" err="1"/>
              <a:t>cuantei</a:t>
            </a:r>
            <a:r>
              <a:rPr lang="en-US" dirty="0"/>
              <a:t> 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ideea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, ci se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unități</a:t>
            </a:r>
            <a:r>
              <a:rPr lang="en-US" dirty="0"/>
              <a:t> discrete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indivizibile</a:t>
            </a:r>
            <a:r>
              <a:rPr lang="en-US" dirty="0"/>
              <a:t>, </a:t>
            </a:r>
            <a:r>
              <a:rPr lang="en-US" b="1" dirty="0" err="1"/>
              <a:t>numite</a:t>
            </a:r>
            <a:r>
              <a:rPr lang="en-US" b="1" dirty="0"/>
              <a:t> </a:t>
            </a:r>
            <a:r>
              <a:rPr lang="en-US" b="1" dirty="0" err="1"/>
              <a:t>cuante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cuante</a:t>
            </a:r>
            <a:r>
              <a:rPr lang="en-US" dirty="0"/>
              <a:t> pot fi ale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ale </a:t>
            </a:r>
            <a:r>
              <a:rPr lang="en-US" dirty="0" err="1"/>
              <a:t>momentului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un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elocvent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fotonul</a:t>
            </a:r>
            <a:r>
              <a:rPr lang="en-US" dirty="0"/>
              <a:t>, </a:t>
            </a:r>
            <a:r>
              <a:rPr lang="en-US" dirty="0" err="1"/>
              <a:t>considerat</a:t>
            </a:r>
            <a:r>
              <a:rPr lang="en-US" dirty="0"/>
              <a:t> o </a:t>
            </a:r>
            <a:r>
              <a:rPr lang="en-US" dirty="0" err="1"/>
              <a:t>cuantă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, care </a:t>
            </a:r>
            <a:r>
              <a:rPr lang="en-US" dirty="0" err="1"/>
              <a:t>poartă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cantitate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. </a:t>
            </a:r>
            <a:endParaRPr lang="ro-RO" dirty="0"/>
          </a:p>
          <a:p>
            <a:r>
              <a:rPr lang="en-US" dirty="0"/>
              <a:t>Energia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cuante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determinată</a:t>
            </a:r>
            <a:r>
              <a:rPr lang="en-US" dirty="0"/>
              <a:t> de </a:t>
            </a:r>
            <a:r>
              <a:rPr lang="en-US" dirty="0" err="1">
                <a:hlinkClick r:id="rId2"/>
              </a:rPr>
              <a:t>constanta</a:t>
            </a:r>
            <a:r>
              <a:rPr lang="en-US" dirty="0">
                <a:hlinkClick r:id="rId2"/>
              </a:rPr>
              <a:t> Planck</a:t>
            </a:r>
            <a:r>
              <a:rPr lang="en-US" dirty="0"/>
              <a:t> (</a:t>
            </a:r>
            <a:r>
              <a:rPr lang="en-US" dirty="0" err="1"/>
              <a:t>notată</a:t>
            </a:r>
            <a:r>
              <a:rPr lang="en-US" dirty="0"/>
              <a:t> cu h)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frecvența</a:t>
            </a:r>
            <a:r>
              <a:rPr lang="en-US" dirty="0"/>
              <a:t> </a:t>
            </a:r>
            <a:r>
              <a:rPr lang="en-US" dirty="0" err="1"/>
              <a:t>fenomenului</a:t>
            </a:r>
            <a:r>
              <a:rPr lang="en-US" dirty="0"/>
              <a:t>, conform </a:t>
            </a:r>
            <a:r>
              <a:rPr lang="en-US" dirty="0" err="1"/>
              <a:t>formulei</a:t>
            </a:r>
            <a:r>
              <a:rPr lang="en-US" dirty="0"/>
              <a:t> </a:t>
            </a:r>
            <a:r>
              <a:rPr lang="en-US" b="1" dirty="0"/>
              <a:t>E=h</a:t>
            </a:r>
            <a:r>
              <a:rPr lang="el-GR" b="1" dirty="0"/>
              <a:t>ν.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C5300-80E6-CB3F-0215-31B1312E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08" y="274411"/>
            <a:ext cx="6599185" cy="3709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F2F1A8-5C65-0108-CB6D-808DCFD31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98" y="3983979"/>
            <a:ext cx="7030431" cy="2743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DAA944-CE6D-3626-3891-7208013E4B69}"/>
              </a:ext>
            </a:extLst>
          </p:cNvPr>
          <p:cNvSpPr txBox="1"/>
          <p:nvPr/>
        </p:nvSpPr>
        <p:spPr>
          <a:xfrm>
            <a:off x="229471" y="4142239"/>
            <a:ext cx="47026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Structura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orbitală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a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atomilo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implică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distribuția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electronilor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regiuni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spațiale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numite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orbitali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ocupați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conform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principiului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ocupării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succesive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(cu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energie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creștere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)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principiului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lui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Pauli (max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 2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electroni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cu spin opus per orbital). </a:t>
            </a:r>
            <a:r>
              <a:rPr lang="ro-RO" b="0" i="0" dirty="0">
                <a:solidFill>
                  <a:srgbClr val="001D35"/>
                </a:solidFill>
                <a:effectLst/>
                <a:latin typeface="Google Sans"/>
              </a:rPr>
              <a:t>         </a:t>
            </a:r>
          </a:p>
          <a:p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molecule,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această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structură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se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extinde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prin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formarea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de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orbitali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moleculari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rezultați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din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combinarea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orbitalilor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atomici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determinând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legăturile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chimice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ABEFE-D0D9-B20A-A9EF-3883C6106A37}"/>
              </a:ext>
            </a:extLst>
          </p:cNvPr>
          <p:cNvSpPr txBox="1"/>
          <p:nvPr/>
        </p:nvSpPr>
        <p:spPr>
          <a:xfrm>
            <a:off x="7298870" y="760282"/>
            <a:ext cx="4414721" cy="285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Principiul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de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ocupare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 a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orbitalilor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  <a:hlinkClick r:id="rId4"/>
              </a:rPr>
              <a:t>Principiul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  <a:hlinkClick r:id="rId4"/>
              </a:rPr>
              <a:t> </a:t>
            </a: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  <a:hlinkClick r:id="rId4"/>
              </a:rPr>
              <a:t>lui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  <a:hlinkClick r:id="rId4"/>
              </a:rPr>
              <a:t> Pauli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Fiecare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orbital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poate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fi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ocupat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de cel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mult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doi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electroni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, care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trebuie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să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aibă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spin opus.</a:t>
            </a:r>
          </a:p>
          <a:p>
            <a:pPr algn="l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45D7E"/>
                </a:solidFill>
                <a:effectLst/>
                <a:latin typeface="Google Sans"/>
              </a:rPr>
              <a:t>Regula </a:t>
            </a: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</a:rPr>
              <a:t>lui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</a:rPr>
              <a:t> 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  <a:hlinkClick r:id="rId5"/>
              </a:rPr>
              <a:t>Hund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 Orbitalii cu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aceeași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energie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sunt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ocupați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mai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întâi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de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câte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un electron, cu spin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paralel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ts val="1650"/>
              </a:lnSpc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  <a:hlinkClick r:id="rId6"/>
              </a:rPr>
              <a:t>Principiul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  <a:hlinkClick r:id="rId6"/>
              </a:rPr>
              <a:t> </a:t>
            </a: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  <a:hlinkClick r:id="rId6"/>
              </a:rPr>
              <a:t>ocupării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  <a:hlinkClick r:id="rId6"/>
              </a:rPr>
              <a:t> </a:t>
            </a:r>
            <a:r>
              <a:rPr lang="en-US" b="1" i="0" dirty="0" err="1">
                <a:solidFill>
                  <a:srgbClr val="545D7E"/>
                </a:solidFill>
                <a:effectLst/>
                <a:latin typeface="Google Sans"/>
                <a:hlinkClick r:id="rId6"/>
              </a:rPr>
              <a:t>succesive</a:t>
            </a:r>
            <a:r>
              <a:rPr lang="en-US" b="1" i="0" dirty="0">
                <a:solidFill>
                  <a:srgbClr val="545D7E"/>
                </a:solidFill>
                <a:effectLst/>
                <a:latin typeface="Google Sans"/>
              </a:rPr>
              <a:t>: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Electronii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ocupă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orbitalii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ordinea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crescătoare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a </a:t>
            </a:r>
            <a:r>
              <a:rPr lang="en-US" b="0" i="0" dirty="0" err="1">
                <a:solidFill>
                  <a:srgbClr val="545D7E"/>
                </a:solidFill>
                <a:effectLst/>
                <a:latin typeface="Google Sans"/>
              </a:rPr>
              <a:t>energiei</a:t>
            </a:r>
            <a:r>
              <a:rPr lang="en-US" b="0" i="0" dirty="0">
                <a:solidFill>
                  <a:srgbClr val="545D7E"/>
                </a:solidFill>
                <a:effectLst/>
                <a:latin typeface="Google Sans"/>
              </a:rPr>
              <a:t> lor.</a:t>
            </a:r>
          </a:p>
        </p:txBody>
      </p:sp>
    </p:spTree>
    <p:extLst>
      <p:ext uri="{BB962C8B-B14F-4D97-AF65-F5344CB8AC3E}">
        <p14:creationId xmlns:p14="http://schemas.microsoft.com/office/powerpoint/2010/main" val="115783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22B9-8942-E5F0-4196-AA372FF1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5060"/>
            <a:ext cx="10820400" cy="3431615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o-RO" b="1" dirty="0"/>
              <a:t>S</a:t>
            </a:r>
            <a:r>
              <a:rPr lang="en-US" b="1" dirty="0" err="1"/>
              <a:t>tructura</a:t>
            </a:r>
            <a:r>
              <a:rPr lang="en-US" b="1" dirty="0"/>
              <a:t> </a:t>
            </a:r>
            <a:r>
              <a:rPr lang="en-US" b="1" dirty="0" err="1"/>
              <a:t>orbitală</a:t>
            </a:r>
            <a:r>
              <a:rPr lang="en-US" b="1" dirty="0"/>
              <a:t> a </a:t>
            </a:r>
            <a:r>
              <a:rPr lang="en-US" b="1" dirty="0" err="1"/>
              <a:t>moleculelor</a:t>
            </a:r>
            <a:r>
              <a:rPr lang="en-US" b="1" dirty="0"/>
              <a:t> </a:t>
            </a:r>
          </a:p>
          <a:p>
            <a:r>
              <a:rPr lang="en-US" b="1" dirty="0"/>
              <a:t>Orbitalii </a:t>
            </a:r>
            <a:r>
              <a:rPr lang="en-US" b="1" dirty="0" err="1"/>
              <a:t>moleculari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moleculă</a:t>
            </a:r>
            <a:r>
              <a:rPr lang="en-US" dirty="0"/>
              <a:t>, </a:t>
            </a:r>
            <a:r>
              <a:rPr lang="en-US" dirty="0" err="1"/>
              <a:t>orbitalii</a:t>
            </a:r>
            <a:r>
              <a:rPr lang="en-US" dirty="0"/>
              <a:t> </a:t>
            </a:r>
            <a:r>
              <a:rPr lang="en-US" dirty="0" err="1"/>
              <a:t>atomici</a:t>
            </a:r>
            <a:r>
              <a:rPr lang="en-US" dirty="0"/>
              <a:t> se </a:t>
            </a:r>
            <a:r>
              <a:rPr lang="en-US" dirty="0" err="1"/>
              <a:t>combină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forma </a:t>
            </a:r>
            <a:r>
              <a:rPr lang="en-US" dirty="0" err="1"/>
              <a:t>orbitali</a:t>
            </a:r>
            <a:r>
              <a:rPr lang="en-US" dirty="0"/>
              <a:t> </a:t>
            </a:r>
            <a:r>
              <a:rPr lang="en-US" dirty="0" err="1"/>
              <a:t>moleculari</a:t>
            </a:r>
            <a:r>
              <a:rPr lang="en-US" dirty="0"/>
              <a:t>, care sunt </a:t>
            </a:r>
            <a:r>
              <a:rPr lang="en-US" dirty="0" err="1"/>
              <a:t>extini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ocupat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atomi</a:t>
            </a:r>
            <a:r>
              <a:rPr lang="en-US" dirty="0"/>
              <a:t>.</a:t>
            </a:r>
          </a:p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orbitali</a:t>
            </a:r>
            <a:r>
              <a:rPr lang="en-US" b="1" dirty="0"/>
              <a:t> </a:t>
            </a:r>
            <a:r>
              <a:rPr lang="en-US" b="1" dirty="0" err="1"/>
              <a:t>moleculari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orbitali</a:t>
            </a:r>
            <a:r>
              <a:rPr lang="en-US" dirty="0"/>
              <a:t> pot fi de tip sigma (</a:t>
            </a:r>
            <a:r>
              <a:rPr lang="el-GR" dirty="0"/>
              <a:t>σ) </a:t>
            </a:r>
            <a:r>
              <a:rPr lang="en-US" dirty="0" err="1"/>
              <a:t>sau</a:t>
            </a:r>
            <a:r>
              <a:rPr lang="en-US" dirty="0"/>
              <a:t> pi (</a:t>
            </a:r>
            <a:r>
              <a:rPr lang="el-GR" dirty="0"/>
              <a:t>π),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se </a:t>
            </a:r>
            <a:r>
              <a:rPr lang="en-US" dirty="0" err="1"/>
              <a:t>suprapun</a:t>
            </a:r>
            <a:r>
              <a:rPr lang="en-US" dirty="0"/>
              <a:t> </a:t>
            </a:r>
            <a:r>
              <a:rPr lang="en-US" dirty="0" err="1"/>
              <a:t>orbitalii</a:t>
            </a:r>
            <a:r>
              <a:rPr lang="en-US" dirty="0"/>
              <a:t> </a:t>
            </a:r>
            <a:r>
              <a:rPr lang="en-US" dirty="0" err="1"/>
              <a:t>atomici</a:t>
            </a:r>
            <a:r>
              <a:rPr lang="en-US" dirty="0"/>
              <a:t>.</a:t>
            </a:r>
            <a:endParaRPr lang="ro-RO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A964A-815B-E18B-8EBA-640D02FF300B}"/>
              </a:ext>
            </a:extLst>
          </p:cNvPr>
          <p:cNvSpPr txBox="1"/>
          <p:nvPr/>
        </p:nvSpPr>
        <p:spPr>
          <a:xfrm>
            <a:off x="681718" y="3799802"/>
            <a:ext cx="5501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Orbitalii de tip sigma (</a:t>
            </a:r>
            <a:r>
              <a:rPr lang="el-GR" dirty="0"/>
              <a:t>σ) </a:t>
            </a:r>
            <a:r>
              <a:rPr lang="en-US" dirty="0"/>
              <a:t>se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suprapunerea</a:t>
            </a:r>
            <a:r>
              <a:rPr lang="en-US" dirty="0"/>
              <a:t> </a:t>
            </a:r>
            <a:r>
              <a:rPr lang="en-US" dirty="0" err="1"/>
              <a:t>frontală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coaxială</a:t>
            </a:r>
            <a:r>
              <a:rPr lang="en-US" dirty="0"/>
              <a:t> a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orbitali</a:t>
            </a:r>
            <a:r>
              <a:rPr lang="en-US" dirty="0"/>
              <a:t> </a:t>
            </a:r>
            <a:r>
              <a:rPr lang="en-US" dirty="0" err="1"/>
              <a:t>atomici</a:t>
            </a:r>
            <a:r>
              <a:rPr lang="en-US" dirty="0"/>
              <a:t> (cum </a:t>
            </a:r>
            <a:r>
              <a:rPr lang="en-US" dirty="0" err="1"/>
              <a:t>ar</a:t>
            </a:r>
            <a:r>
              <a:rPr lang="en-US" dirty="0"/>
              <a:t> fi s cu s, s cu p, </a:t>
            </a:r>
            <a:r>
              <a:rPr lang="en-US" dirty="0" err="1"/>
              <a:t>sau</a:t>
            </a:r>
            <a:r>
              <a:rPr lang="en-US" dirty="0"/>
              <a:t> p cu p pe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axă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 </a:t>
            </a:r>
            <a:r>
              <a:rPr lang="en-US" dirty="0" err="1"/>
              <a:t>legătură</a:t>
            </a:r>
            <a:r>
              <a:rPr lang="en-US" dirty="0"/>
              <a:t> </a:t>
            </a:r>
            <a:r>
              <a:rPr lang="en-US" dirty="0" err="1"/>
              <a:t>covalentă</a:t>
            </a:r>
            <a:r>
              <a:rPr lang="en-US" dirty="0"/>
              <a:t>,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dirty="0" err="1"/>
              <a:t>legătură</a:t>
            </a:r>
            <a:r>
              <a:rPr lang="en-US" dirty="0"/>
              <a:t> sigma. </a:t>
            </a:r>
            <a:r>
              <a:rPr lang="en-US" dirty="0" err="1"/>
              <a:t>Legăturile</a:t>
            </a:r>
            <a:r>
              <a:rPr lang="en-US" dirty="0"/>
              <a:t> Pi sunt </a:t>
            </a:r>
            <a:r>
              <a:rPr lang="en-US" dirty="0" err="1"/>
              <a:t>legături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atomii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dedesubtul</a:t>
            </a:r>
            <a:r>
              <a:rPr lang="en-US" dirty="0"/>
              <a:t> </a:t>
            </a:r>
            <a:r>
              <a:rPr lang="en-US" dirty="0" err="1"/>
              <a:t>axei</a:t>
            </a:r>
            <a:r>
              <a:rPr lang="en-US" dirty="0"/>
              <a:t> care </a:t>
            </a:r>
            <a:r>
              <a:rPr lang="en-US" dirty="0" err="1"/>
              <a:t>leagă</a:t>
            </a:r>
            <a:r>
              <a:rPr lang="en-US" dirty="0"/>
              <a:t> </a:t>
            </a:r>
            <a:r>
              <a:rPr lang="en-US" dirty="0" err="1"/>
              <a:t>nucleele</a:t>
            </a:r>
            <a:r>
              <a:rPr lang="en-US" dirty="0"/>
              <a:t> </a:t>
            </a:r>
            <a:r>
              <a:rPr lang="en-US" dirty="0" err="1"/>
              <a:t>atomilor</a:t>
            </a:r>
            <a:r>
              <a:rPr lang="en-US" dirty="0"/>
              <a:t> </a:t>
            </a:r>
            <a:r>
              <a:rPr lang="en-US" dirty="0" err="1"/>
              <a:t>uniți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axei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tip de </a:t>
            </a:r>
            <a:r>
              <a:rPr lang="en-US" dirty="0" err="1"/>
              <a:t>legătură</a:t>
            </a:r>
            <a:r>
              <a:rPr lang="en-US" dirty="0"/>
              <a:t> care se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molecule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legătura</a:t>
            </a:r>
            <a:r>
              <a:rPr lang="en-US" dirty="0"/>
              <a:t> sigma.</a:t>
            </a:r>
          </a:p>
        </p:txBody>
      </p:sp>
      <p:pic>
        <p:nvPicPr>
          <p:cNvPr id="2058" name="Picture 10" descr="Hydrogen Bond : Sigma bond and Pi bond with example|Chemistry Page">
            <a:extLst>
              <a:ext uri="{FF2B5EF4-FFF2-40B4-BE49-F238E27FC236}">
                <a16:creationId xmlns:a16="http://schemas.microsoft.com/office/drawing/2014/main" id="{6939C6BA-BDEC-0CF5-D0BC-527E5C40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52" y="3589097"/>
            <a:ext cx="5323115" cy="29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59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2299</Words>
  <Application>Microsoft Office PowerPoint</Application>
  <PresentationFormat>Widescreen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Google Sans</vt:lpstr>
      <vt:lpstr>Temă Office</vt:lpstr>
      <vt:lpstr>Elemente de Biofizica Cuantică și Radiativă (exceptând razele X)</vt:lpstr>
      <vt:lpstr>PowerPoint Presentation</vt:lpstr>
      <vt:lpstr>PowerPoint Presentation</vt:lpstr>
      <vt:lpstr>Lumina</vt:lpstr>
      <vt:lpstr>Natura luminii și caracteristicile fizice</vt:lpstr>
      <vt:lpstr>PowerPoint Presentation</vt:lpstr>
      <vt:lpstr>PowerPoint Presentation</vt:lpstr>
      <vt:lpstr>PowerPoint Presentation</vt:lpstr>
      <vt:lpstr>PowerPoint Presentation</vt:lpstr>
      <vt:lpstr>Interacțiunea luminii cu materia</vt:lpstr>
      <vt:lpstr>PowerPoint Presentation</vt:lpstr>
      <vt:lpstr>Spectrul de absorbție a luminii</vt:lpstr>
      <vt:lpstr>Spectrul de emisie</vt:lpstr>
      <vt:lpstr>PowerPoint Presentation</vt:lpstr>
      <vt:lpstr>PowerPoint Presentation</vt:lpstr>
      <vt:lpstr>Căile de schimb energetic a stării excitate a moleculei</vt:lpstr>
      <vt:lpstr>Luminiscenta</vt:lpstr>
      <vt:lpstr>Caracteristicile fluorescenței și fosforiscenței</vt:lpstr>
      <vt:lpstr>PowerPoint Presentation</vt:lpstr>
      <vt:lpstr>Deplasarea Stokes</vt:lpstr>
      <vt:lpstr>Migrarea energiei. Tipuri și condiții Regula Förster</vt:lpstr>
      <vt:lpstr>Transferul de energie prin rezonanță Förster (FRET</vt:lpstr>
      <vt:lpstr>PowerPoint Presentation</vt:lpstr>
      <vt:lpstr>Diagrama Janlonschi simplificată a spectrelor fluorescente</vt:lpstr>
      <vt:lpstr>PowerPoint Presentation</vt:lpstr>
      <vt:lpstr>Factorii ce influențează fluorescența</vt:lpstr>
      <vt:lpstr>Reacții fotochimice. </vt:lpstr>
      <vt:lpstr>Legile fotochimiei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Artur Buzdugan</cp:lastModifiedBy>
  <cp:revision>8</cp:revision>
  <dcterms:created xsi:type="dcterms:W3CDTF">2025-08-24T11:26:39Z</dcterms:created>
  <dcterms:modified xsi:type="dcterms:W3CDTF">2025-09-17T09:46:02Z</dcterms:modified>
</cp:coreProperties>
</file>