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28"/>
  </p:notesMasterIdLst>
  <p:sldIdLst>
    <p:sldId id="266" r:id="rId2"/>
    <p:sldId id="389" r:id="rId3"/>
    <p:sldId id="491" r:id="rId4"/>
    <p:sldId id="492" r:id="rId5"/>
    <p:sldId id="493" r:id="rId6"/>
    <p:sldId id="494" r:id="rId7"/>
    <p:sldId id="519" r:id="rId8"/>
    <p:sldId id="499" r:id="rId9"/>
    <p:sldId id="500" r:id="rId10"/>
    <p:sldId id="502" r:id="rId11"/>
    <p:sldId id="504" r:id="rId12"/>
    <p:sldId id="495" r:id="rId13"/>
    <p:sldId id="497" r:id="rId14"/>
    <p:sldId id="505" r:id="rId15"/>
    <p:sldId id="506" r:id="rId16"/>
    <p:sldId id="508" r:id="rId17"/>
    <p:sldId id="509" r:id="rId18"/>
    <p:sldId id="510" r:id="rId19"/>
    <p:sldId id="511" r:id="rId20"/>
    <p:sldId id="512" r:id="rId21"/>
    <p:sldId id="515" r:id="rId22"/>
    <p:sldId id="516" r:id="rId23"/>
    <p:sldId id="513" r:id="rId24"/>
    <p:sldId id="514" r:id="rId25"/>
    <p:sldId id="517" r:id="rId26"/>
    <p:sldId id="518" r:id="rId27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 Borozan" initials="DB" lastIdx="1" clrIdx="0">
    <p:extLst>
      <p:ext uri="{19B8F6BF-5375-455C-9EA6-DF929625EA0E}">
        <p15:presenceInfo xmlns:p15="http://schemas.microsoft.com/office/powerpoint/2012/main" userId="S::denis.x.borozan@gsk.com::0a58b5a7-5edf-428c-af27-010982ae89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0D2"/>
    <a:srgbClr val="F5F5F5"/>
    <a:srgbClr val="F4C101"/>
    <a:srgbClr val="FEFEFC"/>
    <a:srgbClr val="F5C000"/>
    <a:srgbClr val="77BC31"/>
    <a:srgbClr val="F46507"/>
    <a:srgbClr val="F4918B"/>
    <a:srgbClr val="0159A2"/>
    <a:srgbClr val="EC3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54656" autoAdjust="0"/>
  </p:normalViewPr>
  <p:slideViewPr>
    <p:cSldViewPr snapToGrid="0" snapToObjects="1">
      <p:cViewPr varScale="1">
        <p:scale>
          <a:sx n="48" d="100"/>
          <a:sy n="48" d="100"/>
        </p:scale>
        <p:origin x="1680" y="48"/>
      </p:cViewPr>
      <p:guideLst>
        <p:guide orient="horz" pos="1049"/>
        <p:guide pos="384"/>
      </p:guideLst>
    </p:cSldViewPr>
  </p:slideViewPr>
  <p:outlineViewPr>
    <p:cViewPr>
      <p:scale>
        <a:sx n="25" d="100"/>
        <a:sy n="25" d="100"/>
      </p:scale>
      <p:origin x="0" y="-7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158D8AE-B9F7-4FDC-BB66-8FDC71B5A26B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8B2C5A1-4CAC-4390-B466-17996CAB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1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2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23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92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dirty="0">
              <a:effectLst/>
              <a:latin typeface="euclid_circular_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64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1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22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0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855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59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96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altLang="fr-FR" sz="1200" b="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7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533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14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28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081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65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159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746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21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32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dirty="0">
              <a:latin typeface="PT San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dirty="0">
              <a:latin typeface="PT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66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36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0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1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39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8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9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3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2783807"/>
            <a:ext cx="105156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79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1851" y="1900107"/>
            <a:ext cx="105156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827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83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12/5/2023</a:t>
            </a:fld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0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4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5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4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0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1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3" r:id="rId13"/>
    <p:sldLayoutId id="2147483664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12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14.pn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17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18.pn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0.xml"/><Relationship Id="rId5" Type="http://schemas.openxmlformats.org/officeDocument/2006/relationships/image" Target="../media/image19.pn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2.xml"/><Relationship Id="rId5" Type="http://schemas.openxmlformats.org/officeDocument/2006/relationships/image" Target="../media/image22.png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3.xml"/><Relationship Id="rId5" Type="http://schemas.openxmlformats.org/officeDocument/2006/relationships/image" Target="../media/image23.png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4.xml"/><Relationship Id="rId5" Type="http://schemas.openxmlformats.org/officeDocument/2006/relationships/image" Target="../media/image24.png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8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9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78945" y="2090586"/>
            <a:ext cx="8868877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4000" dirty="0" err="1">
                <a:solidFill>
                  <a:srgbClr val="006B9B"/>
                </a:solidFill>
              </a:rPr>
              <a:t>Programarea</a:t>
            </a:r>
            <a:r>
              <a:rPr lang="en-GB" sz="4000" dirty="0">
                <a:solidFill>
                  <a:srgbClr val="006B9B"/>
                </a:solidFill>
              </a:rPr>
              <a:t> </a:t>
            </a:r>
            <a:r>
              <a:rPr lang="en-GB" sz="4000" dirty="0" err="1">
                <a:solidFill>
                  <a:srgbClr val="006B9B"/>
                </a:solidFill>
              </a:rPr>
              <a:t>avansată</a:t>
            </a:r>
            <a:endParaRPr lang="en-GB" sz="4000" dirty="0">
              <a:solidFill>
                <a:srgbClr val="006B9B"/>
              </a:solidFill>
            </a:endParaRPr>
          </a:p>
          <a:p>
            <a:endParaRPr lang="en-GB" sz="4000" dirty="0">
              <a:solidFill>
                <a:srgbClr val="006B9B"/>
              </a:solidFill>
            </a:endParaRPr>
          </a:p>
        </p:txBody>
      </p:sp>
      <p:pic>
        <p:nvPicPr>
          <p:cNvPr id="1026" name="Picture 2" descr="python™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78"/>
          <a:stretch/>
        </p:blipFill>
        <p:spPr bwMode="auto">
          <a:xfrm>
            <a:off x="9647822" y="568325"/>
            <a:ext cx="2254618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>
            <a:spLocks noGrp="1"/>
          </p:cNvSpPr>
          <p:nvPr>
            <p:ph type="body" idx="1"/>
          </p:nvPr>
        </p:nvSpPr>
        <p:spPr>
          <a:xfrm>
            <a:off x="618491" y="6111047"/>
            <a:ext cx="4814900" cy="325153"/>
          </a:xfrm>
        </p:spPr>
        <p:txBody>
          <a:bodyPr>
            <a:noAutofit/>
          </a:bodyPr>
          <a:lstStyle/>
          <a:p>
            <a:r>
              <a:rPr lang="en-US" dirty="0"/>
              <a:t>Borozan Olesea, </a:t>
            </a:r>
            <a:r>
              <a:rPr lang="en-US" i="1" dirty="0"/>
              <a:t>lector </a:t>
            </a:r>
            <a:r>
              <a:rPr lang="en-US" i="1" dirty="0" err="1"/>
              <a:t>universitar</a:t>
            </a:r>
            <a:r>
              <a:rPr lang="en-US" i="1" dirty="0"/>
              <a:t>, DIIS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8945" y="2380932"/>
            <a:ext cx="3259655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ro-MD" sz="2800" dirty="0"/>
              <a:t>(Limbajul Python)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78945" y="3705490"/>
            <a:ext cx="10182686" cy="11927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3200" dirty="0" err="1"/>
              <a:t>Tema</a:t>
            </a:r>
            <a:r>
              <a:rPr lang="en-GB" sz="3200" dirty="0"/>
              <a:t>: </a:t>
            </a:r>
            <a:r>
              <a:rPr lang="fr-BE" sz="2800" dirty="0" err="1">
                <a:latin typeface="PT Sans"/>
              </a:rPr>
              <a:t>Functii</a:t>
            </a:r>
            <a:r>
              <a:rPr lang="fr-BE" sz="2800" dirty="0">
                <a:latin typeface="PT Sans"/>
              </a:rPr>
              <a:t>, </a:t>
            </a:r>
            <a:r>
              <a:rPr lang="fr-BE" sz="2800" dirty="0" err="1">
                <a:latin typeface="PT Sans"/>
              </a:rPr>
              <a:t>Fisiere</a:t>
            </a:r>
            <a:r>
              <a:rPr lang="fr-BE" sz="2800" dirty="0">
                <a:latin typeface="PT Sans"/>
              </a:rPr>
              <a:t> </a:t>
            </a:r>
            <a:r>
              <a:rPr lang="fr-BE" sz="2800" dirty="0" err="1">
                <a:latin typeface="PT Sans"/>
              </a:rPr>
              <a:t>în</a:t>
            </a:r>
            <a:r>
              <a:rPr lang="fr-BE" sz="2800" dirty="0">
                <a:latin typeface="PT Sans"/>
              </a:rPr>
              <a:t> Python</a:t>
            </a:r>
          </a:p>
          <a:p>
            <a:endParaRPr lang="fr-BE" sz="2800" dirty="0"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20271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37" y="1430470"/>
            <a:ext cx="10515600" cy="905377"/>
          </a:xfrm>
        </p:spPr>
        <p:txBody>
          <a:bodyPr/>
          <a:lstStyle/>
          <a:p>
            <a:r>
              <a:rPr lang="en-US" dirty="0" err="1"/>
              <a:t>Argumentele</a:t>
            </a:r>
            <a:r>
              <a:rPr lang="en-US" dirty="0"/>
              <a:t> </a:t>
            </a:r>
            <a:r>
              <a:rPr lang="en-US" dirty="0" err="1"/>
              <a:t>cuvintelor</a:t>
            </a:r>
            <a:r>
              <a:rPr lang="en-US" dirty="0"/>
              <a:t> </a:t>
            </a:r>
            <a:r>
              <a:rPr lang="en-US" dirty="0" err="1"/>
              <a:t>cheie</a:t>
            </a:r>
            <a:endParaRPr lang="en-US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35847"/>
            <a:ext cx="5223164" cy="2804189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Putem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trimite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argumente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sintaxa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cheie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=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valoare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acest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fel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ordinea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argumentelor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nu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contează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800" dirty="0">
              <a:latin typeface="PT San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F87F88C-EC17-4152-A769-6A525FCEA2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949644"/>
            <a:ext cx="5965277" cy="2082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E744918-4E03-40CA-A248-F29F6B362E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9273" y="4386346"/>
            <a:ext cx="8182004" cy="208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52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37" y="1430470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Declarația</a:t>
            </a:r>
            <a:r>
              <a:rPr lang="fr-BE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fr-BE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pass</a:t>
            </a:r>
            <a:endParaRPr lang="fr-BE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35847"/>
            <a:ext cx="5153892" cy="2804189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definițiile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nu pot fi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goale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dar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dintr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-un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motiv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oarecare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aveți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functiondefiniție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fără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conținut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introducem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declarația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pass</a:t>
            </a:r>
            <a:r>
              <a:rPr lang="fr-BE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pentru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evita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eroare</a:t>
            </a: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BE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800" dirty="0">
              <a:latin typeface="PT San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8EEAD0-E21B-4477-B96E-48665EA420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2017" y="1950083"/>
            <a:ext cx="5778269" cy="254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43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 dirty="0" err="1"/>
              <a:t>DocString</a:t>
            </a:r>
            <a:endParaRPr lang="fr-B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8D0B4C5-3F9B-4404-B5DC-9C8D5EE43F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0821" y="1665288"/>
            <a:ext cx="6589328" cy="4967167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C8F719B5-8578-45DC-95DD-94EA00469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2783807"/>
            <a:ext cx="3387452" cy="3538616"/>
          </a:xfrm>
        </p:spPr>
        <p:txBody>
          <a:bodyPr>
            <a:normAutofit/>
          </a:bodyPr>
          <a:lstStyle/>
          <a:p>
            <a:endParaRPr lang="fr-BE" sz="2800" b="0" i="0" dirty="0">
              <a:effectLst/>
              <a:latin typeface="euclid_circular_a"/>
            </a:endParaRPr>
          </a:p>
        </p:txBody>
      </p:sp>
    </p:spTree>
    <p:extLst>
      <p:ext uri="{BB962C8B-B14F-4D97-AF65-F5344CB8AC3E}">
        <p14:creationId xmlns:p14="http://schemas.microsoft.com/office/powerpoint/2010/main" val="1909113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 dirty="0" err="1"/>
              <a:t>Functii</a:t>
            </a:r>
            <a:r>
              <a:rPr lang="en-US" dirty="0"/>
              <a:t> recursive</a:t>
            </a:r>
            <a:endParaRPr lang="fr-B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C8F719B5-8578-45DC-95DD-94EA00469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2783808"/>
            <a:ext cx="10889094" cy="1621938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err="1"/>
              <a:t>Avantajele</a:t>
            </a:r>
            <a:r>
              <a:rPr lang="en-US" sz="2400" b="1" dirty="0"/>
              <a:t> </a:t>
            </a:r>
            <a:r>
              <a:rPr lang="en-US" sz="2400" b="1" dirty="0" err="1"/>
              <a:t>recursiei</a:t>
            </a:r>
            <a:r>
              <a:rPr lang="en-US" sz="2400" b="1" dirty="0"/>
              <a:t>:</a:t>
            </a:r>
          </a:p>
          <a:p>
            <a:pPr marL="457200" indent="-457200">
              <a:buAutoNum type="arabicPeriod"/>
            </a:pPr>
            <a:r>
              <a:rPr lang="fr-BE" sz="2400" dirty="0" err="1"/>
              <a:t>Functiile</a:t>
            </a:r>
            <a:r>
              <a:rPr lang="fr-BE" sz="2400" dirty="0"/>
              <a:t> </a:t>
            </a:r>
            <a:r>
              <a:rPr lang="fr-BE" sz="2400" dirty="0" err="1"/>
              <a:t>recursive</a:t>
            </a:r>
            <a:r>
              <a:rPr lang="fr-BE" sz="2400" dirty="0"/>
              <a:t> fac ca </a:t>
            </a:r>
            <a:r>
              <a:rPr lang="fr-BE" sz="2400" dirty="0" err="1"/>
              <a:t>codul</a:t>
            </a:r>
            <a:r>
              <a:rPr lang="fr-BE" sz="2400" dirty="0"/>
              <a:t> Python sa </a:t>
            </a:r>
            <a:r>
              <a:rPr lang="fr-BE" sz="2400" dirty="0" err="1"/>
              <a:t>arate</a:t>
            </a:r>
            <a:r>
              <a:rPr lang="fr-BE" sz="2400" dirty="0"/>
              <a:t> </a:t>
            </a:r>
            <a:r>
              <a:rPr lang="fr-BE" sz="2400" dirty="0" err="1"/>
              <a:t>curat</a:t>
            </a:r>
            <a:r>
              <a:rPr lang="fr-BE" sz="2400" dirty="0"/>
              <a:t> si </a:t>
            </a:r>
            <a:r>
              <a:rPr lang="fr-BE" sz="2400" dirty="0" err="1"/>
              <a:t>elegant</a:t>
            </a:r>
            <a:endParaRPr lang="fr-BE" sz="2400" dirty="0"/>
          </a:p>
          <a:p>
            <a:pPr marL="457200" indent="-457200">
              <a:buAutoNum type="arabicPeriod"/>
            </a:pPr>
            <a:r>
              <a:rPr lang="fr-BE" sz="2400" dirty="0"/>
              <a:t>O </a:t>
            </a:r>
            <a:r>
              <a:rPr lang="fr-BE" sz="2400" dirty="0" err="1"/>
              <a:t>sarcina</a:t>
            </a:r>
            <a:r>
              <a:rPr lang="fr-BE" sz="2400" dirty="0"/>
              <a:t> complexa </a:t>
            </a:r>
            <a:r>
              <a:rPr lang="fr-BE" sz="2400" dirty="0" err="1"/>
              <a:t>poate</a:t>
            </a:r>
            <a:r>
              <a:rPr lang="fr-BE" sz="2400" dirty="0"/>
              <a:t> fi </a:t>
            </a:r>
            <a:r>
              <a:rPr lang="fr-BE" sz="2400" dirty="0" err="1"/>
              <a:t>impartita</a:t>
            </a:r>
            <a:r>
              <a:rPr lang="fr-BE" sz="2400" dirty="0"/>
              <a:t> in </a:t>
            </a:r>
            <a:r>
              <a:rPr lang="fr-BE" sz="2400" dirty="0" err="1"/>
              <a:t>sub-probleme</a:t>
            </a:r>
            <a:r>
              <a:rPr lang="fr-BE" sz="2400" dirty="0"/>
              <a:t> mai simple </a:t>
            </a:r>
            <a:r>
              <a:rPr lang="fr-BE" sz="2400" dirty="0" err="1"/>
              <a:t>folosind</a:t>
            </a:r>
            <a:r>
              <a:rPr lang="fr-BE" sz="2400" dirty="0"/>
              <a:t> </a:t>
            </a:r>
            <a:r>
              <a:rPr lang="fr-BE" sz="2400" dirty="0" err="1"/>
              <a:t>recursia</a:t>
            </a:r>
            <a:endParaRPr lang="fr-BE" sz="2400" dirty="0"/>
          </a:p>
          <a:p>
            <a:pPr marL="457200" indent="-457200">
              <a:buAutoNum type="arabicPeriod"/>
            </a:pPr>
            <a:r>
              <a:rPr lang="fr-BE" sz="2400" dirty="0" err="1"/>
              <a:t>Generarea</a:t>
            </a:r>
            <a:r>
              <a:rPr lang="fr-BE" sz="2400" dirty="0"/>
              <a:t> </a:t>
            </a:r>
            <a:r>
              <a:rPr lang="fr-BE" sz="2400" dirty="0" err="1"/>
              <a:t>secventelor</a:t>
            </a:r>
            <a:r>
              <a:rPr lang="fr-BE" sz="2400" dirty="0"/>
              <a:t> este mai </a:t>
            </a:r>
            <a:r>
              <a:rPr lang="fr-BE" sz="2400" dirty="0" err="1"/>
              <a:t>usoara</a:t>
            </a:r>
            <a:r>
              <a:rPr lang="fr-BE" sz="2400" dirty="0"/>
              <a:t> </a:t>
            </a:r>
            <a:r>
              <a:rPr lang="fr-BE" sz="2400" dirty="0" err="1"/>
              <a:t>cu</a:t>
            </a:r>
            <a:r>
              <a:rPr lang="fr-BE" sz="2400" dirty="0"/>
              <a:t> </a:t>
            </a:r>
            <a:r>
              <a:rPr lang="fr-BE" sz="2400" dirty="0" err="1"/>
              <a:t>recursia</a:t>
            </a:r>
            <a:r>
              <a:rPr lang="fr-BE" sz="2400" dirty="0"/>
              <a:t> </a:t>
            </a:r>
            <a:r>
              <a:rPr lang="fr-BE" sz="2400" dirty="0" err="1"/>
              <a:t>fata</a:t>
            </a:r>
            <a:r>
              <a:rPr lang="fr-BE" sz="2400" dirty="0"/>
              <a:t> </a:t>
            </a:r>
            <a:r>
              <a:rPr lang="fr-BE" sz="2400" dirty="0" err="1"/>
              <a:t>din</a:t>
            </a:r>
            <a:r>
              <a:rPr lang="fr-BE" sz="2400" dirty="0"/>
              <a:t> </a:t>
            </a:r>
            <a:r>
              <a:rPr lang="fr-BE" sz="2400" dirty="0" err="1"/>
              <a:t>iteratorii</a:t>
            </a:r>
            <a:r>
              <a:rPr lang="fr-BE" sz="2400" dirty="0"/>
              <a:t> </a:t>
            </a:r>
            <a:r>
              <a:rPr lang="fr-BE" sz="2400" dirty="0" err="1"/>
              <a:t>impricati</a:t>
            </a:r>
            <a:r>
              <a:rPr lang="fr-BE" sz="2400" dirty="0"/>
              <a:t>.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/>
              <a:t>Dezavantajele</a:t>
            </a:r>
            <a:r>
              <a:rPr lang="en-US" sz="2400" b="1" dirty="0"/>
              <a:t> </a:t>
            </a:r>
            <a:r>
              <a:rPr lang="en-US" sz="2400" b="1" dirty="0" err="1"/>
              <a:t>recursiei</a:t>
            </a:r>
            <a:r>
              <a:rPr lang="en-US" sz="2400" b="1" dirty="0"/>
              <a:t>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r-BE" sz="2400" dirty="0" err="1"/>
              <a:t>Uneori</a:t>
            </a:r>
            <a:r>
              <a:rPr lang="fr-BE" sz="2400" dirty="0"/>
              <a:t> </a:t>
            </a:r>
            <a:r>
              <a:rPr lang="fr-BE" sz="2400" dirty="0" err="1"/>
              <a:t>logica</a:t>
            </a:r>
            <a:r>
              <a:rPr lang="fr-BE" sz="2400" dirty="0"/>
              <a:t> </a:t>
            </a:r>
            <a:r>
              <a:rPr lang="fr-BE" sz="2400" dirty="0" err="1"/>
              <a:t>din</a:t>
            </a:r>
            <a:r>
              <a:rPr lang="fr-BE" sz="2400" dirty="0"/>
              <a:t> </a:t>
            </a:r>
            <a:r>
              <a:rPr lang="fr-BE" sz="2400" dirty="0" err="1"/>
              <a:t>spatele</a:t>
            </a:r>
            <a:r>
              <a:rPr lang="fr-BE" sz="2400" dirty="0"/>
              <a:t> </a:t>
            </a:r>
            <a:r>
              <a:rPr lang="fr-BE" sz="2400" dirty="0" err="1"/>
              <a:t>recursiei</a:t>
            </a:r>
            <a:r>
              <a:rPr lang="fr-BE" sz="2400" dirty="0"/>
              <a:t> este </a:t>
            </a:r>
            <a:r>
              <a:rPr lang="fr-BE" sz="2400" dirty="0" err="1"/>
              <a:t>greu</a:t>
            </a:r>
            <a:r>
              <a:rPr lang="fr-BE" sz="2400" dirty="0"/>
              <a:t> de </a:t>
            </a:r>
            <a:r>
              <a:rPr lang="fr-BE" sz="2400" dirty="0" err="1"/>
              <a:t>urmat</a:t>
            </a:r>
            <a:endParaRPr lang="fr-BE" sz="24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r-BE" sz="2400" dirty="0" err="1"/>
              <a:t>Apeluri</a:t>
            </a:r>
            <a:r>
              <a:rPr lang="fr-BE" sz="2400" dirty="0"/>
              <a:t> </a:t>
            </a:r>
            <a:r>
              <a:rPr lang="fr-BE" sz="2400" dirty="0" err="1"/>
              <a:t>recursive</a:t>
            </a:r>
            <a:r>
              <a:rPr lang="fr-BE" sz="2400" dirty="0"/>
              <a:t> </a:t>
            </a:r>
            <a:r>
              <a:rPr lang="fr-BE" sz="2400" dirty="0" err="1"/>
              <a:t>sunt</a:t>
            </a:r>
            <a:r>
              <a:rPr lang="fr-BE" sz="2400" dirty="0"/>
              <a:t> </a:t>
            </a:r>
            <a:r>
              <a:rPr lang="fr-BE" sz="2400" dirty="0" err="1"/>
              <a:t>costisitoare</a:t>
            </a:r>
            <a:r>
              <a:rPr lang="fr-BE" sz="2400" dirty="0"/>
              <a:t>, </a:t>
            </a:r>
            <a:r>
              <a:rPr lang="fr-BE" sz="2400" dirty="0" err="1"/>
              <a:t>deoarece</a:t>
            </a:r>
            <a:r>
              <a:rPr lang="fr-BE" sz="2400" dirty="0"/>
              <a:t> </a:t>
            </a:r>
            <a:r>
              <a:rPr lang="fr-BE" sz="2400" dirty="0" err="1"/>
              <a:t>ocupa</a:t>
            </a:r>
            <a:r>
              <a:rPr lang="fr-BE" sz="2400" dirty="0"/>
              <a:t> </a:t>
            </a:r>
            <a:r>
              <a:rPr lang="fr-BE" sz="2400" dirty="0" err="1"/>
              <a:t>multa</a:t>
            </a:r>
            <a:r>
              <a:rPr lang="fr-BE" sz="2400" dirty="0"/>
              <a:t> </a:t>
            </a:r>
            <a:r>
              <a:rPr lang="fr-BE" sz="2400" dirty="0" err="1"/>
              <a:t>memoriei</a:t>
            </a:r>
            <a:r>
              <a:rPr lang="fr-BE" sz="2400" dirty="0"/>
              <a:t> si </a:t>
            </a:r>
            <a:r>
              <a:rPr lang="fr-BE" sz="2400" dirty="0" err="1"/>
              <a:t>iau</a:t>
            </a:r>
            <a:r>
              <a:rPr lang="fr-BE" sz="2400" dirty="0"/>
              <a:t> </a:t>
            </a:r>
            <a:r>
              <a:rPr lang="fr-BE" sz="2400" dirty="0" err="1"/>
              <a:t>mult</a:t>
            </a:r>
            <a:r>
              <a:rPr lang="fr-BE" sz="2400" dirty="0"/>
              <a:t> </a:t>
            </a:r>
            <a:r>
              <a:rPr lang="fr-BE" sz="2400" dirty="0" err="1"/>
              <a:t>timp</a:t>
            </a:r>
            <a:endParaRPr lang="fr-BE" sz="24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r-BE" sz="2400" dirty="0" err="1"/>
              <a:t>Functiile</a:t>
            </a:r>
            <a:r>
              <a:rPr lang="fr-BE" sz="2400" dirty="0"/>
              <a:t> </a:t>
            </a:r>
            <a:r>
              <a:rPr lang="fr-BE" sz="2400" dirty="0" err="1"/>
              <a:t>recursive</a:t>
            </a:r>
            <a:r>
              <a:rPr lang="fr-BE" sz="2400" dirty="0"/>
              <a:t> </a:t>
            </a:r>
            <a:r>
              <a:rPr lang="fr-BE" sz="2400" dirty="0" err="1"/>
              <a:t>sunt</a:t>
            </a:r>
            <a:r>
              <a:rPr lang="fr-BE" sz="2400" dirty="0"/>
              <a:t> </a:t>
            </a:r>
            <a:r>
              <a:rPr lang="fr-BE" sz="2400" dirty="0" err="1"/>
              <a:t>greu</a:t>
            </a:r>
            <a:r>
              <a:rPr lang="fr-BE" sz="2400" dirty="0"/>
              <a:t> de </a:t>
            </a:r>
            <a:r>
              <a:rPr lang="fr-BE" sz="2400" dirty="0" err="1"/>
              <a:t>depanat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396704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5930348" cy="905377"/>
          </a:xfrm>
        </p:spPr>
        <p:txBody>
          <a:bodyPr/>
          <a:lstStyle/>
          <a:p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functie</a:t>
            </a:r>
            <a:r>
              <a:rPr lang="en-US" dirty="0"/>
              <a:t> </a:t>
            </a:r>
            <a:r>
              <a:rPr lang="en-US" dirty="0" err="1"/>
              <a:t>recursiva</a:t>
            </a:r>
            <a:endParaRPr lang="fr-BE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603800C-EBB4-41F1-B12B-9879066B24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7798" y="1665288"/>
            <a:ext cx="3321528" cy="493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11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Manipularea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fișierelor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230D52C-5A45-4052-AB4C-C4E3AD1DC999}"/>
              </a:ext>
            </a:extLst>
          </p:cNvPr>
          <p:cNvSpPr txBox="1"/>
          <p:nvPr/>
        </p:nvSpPr>
        <p:spPr>
          <a:xfrm>
            <a:off x="609599" y="2558846"/>
            <a:ext cx="1075055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b="0" i="0" dirty="0" err="1">
                <a:solidFill>
                  <a:srgbClr val="000000"/>
                </a:solidFill>
                <a:effectLst/>
              </a:rPr>
              <a:t>Gestionarea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fișierelor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este o parte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importantă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a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oricărei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aplicații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800" b="0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800" b="0" i="0" dirty="0">
                <a:solidFill>
                  <a:srgbClr val="000000"/>
                </a:solidFill>
                <a:effectLst/>
              </a:rPr>
              <a:t>Python are mai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multe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funcții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pentru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crearea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,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citirea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,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actualizarea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și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ștergerea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</a:rPr>
              <a:t>fișierelor</a:t>
            </a:r>
            <a:r>
              <a:rPr lang="fr-BE" sz="28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BE" sz="2800" dirty="0">
              <a:solidFill>
                <a:srgbClr val="00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800" dirty="0" err="1"/>
              <a:t>Funcția</a:t>
            </a:r>
            <a:r>
              <a:rPr lang="fr-BE" sz="2800" dirty="0"/>
              <a:t> </a:t>
            </a:r>
            <a:r>
              <a:rPr lang="fr-BE" sz="2800" dirty="0" err="1"/>
              <a:t>cheie</a:t>
            </a:r>
            <a:r>
              <a:rPr lang="fr-BE" sz="2800" dirty="0"/>
              <a:t> </a:t>
            </a:r>
            <a:r>
              <a:rPr lang="fr-BE" sz="2800" dirty="0" err="1"/>
              <a:t>pentru</a:t>
            </a:r>
            <a:r>
              <a:rPr lang="fr-BE" sz="2800" dirty="0"/>
              <a:t> </a:t>
            </a:r>
            <a:r>
              <a:rPr lang="fr-BE" sz="2800" dirty="0" err="1"/>
              <a:t>lucrul</a:t>
            </a:r>
            <a:r>
              <a:rPr lang="fr-BE" sz="2800" dirty="0"/>
              <a:t> </a:t>
            </a:r>
            <a:r>
              <a:rPr lang="fr-BE" sz="2800" dirty="0" err="1"/>
              <a:t>cu</a:t>
            </a:r>
            <a:r>
              <a:rPr lang="fr-BE" sz="2800" dirty="0"/>
              <a:t> </a:t>
            </a:r>
            <a:r>
              <a:rPr lang="fr-BE" sz="2800" dirty="0" err="1"/>
              <a:t>fișiere</a:t>
            </a:r>
            <a:r>
              <a:rPr lang="fr-BE" sz="2800" dirty="0"/>
              <a:t> </a:t>
            </a:r>
            <a:r>
              <a:rPr lang="fr-BE" sz="2800" dirty="0" err="1"/>
              <a:t>în</a:t>
            </a:r>
            <a:r>
              <a:rPr lang="fr-BE" sz="2800" dirty="0"/>
              <a:t> Python este open().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BE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BE" sz="2800" dirty="0" err="1"/>
              <a:t>Funcția</a:t>
            </a:r>
            <a:r>
              <a:rPr lang="fr-BE" sz="2800" dirty="0"/>
              <a:t> open() </a:t>
            </a:r>
            <a:r>
              <a:rPr lang="fr-BE" sz="2800" dirty="0" err="1"/>
              <a:t>primeste</a:t>
            </a:r>
            <a:r>
              <a:rPr lang="fr-BE" sz="2800" dirty="0"/>
              <a:t> </a:t>
            </a:r>
            <a:r>
              <a:rPr lang="fr-BE" sz="2800" dirty="0" err="1"/>
              <a:t>doi</a:t>
            </a:r>
            <a:r>
              <a:rPr lang="fr-BE" sz="2800" dirty="0"/>
              <a:t> </a:t>
            </a:r>
            <a:r>
              <a:rPr lang="fr-BE" sz="2800" dirty="0" err="1"/>
              <a:t>parametri</a:t>
            </a:r>
            <a:r>
              <a:rPr lang="fr-BE" sz="2800" dirty="0"/>
              <a:t>; </a:t>
            </a:r>
            <a:r>
              <a:rPr lang="fr-BE" sz="2800" i="1" dirty="0" err="1"/>
              <a:t>numele</a:t>
            </a:r>
            <a:r>
              <a:rPr lang="fr-BE" sz="2800" i="1" dirty="0"/>
              <a:t> </a:t>
            </a:r>
            <a:r>
              <a:rPr lang="fr-BE" sz="2800" i="1" dirty="0" err="1"/>
              <a:t>fișierului</a:t>
            </a:r>
            <a:r>
              <a:rPr lang="fr-BE" sz="2800" i="1" dirty="0"/>
              <a:t> </a:t>
            </a:r>
            <a:r>
              <a:rPr lang="fr-BE" sz="2800" i="1" dirty="0" err="1"/>
              <a:t>și</a:t>
            </a:r>
            <a:r>
              <a:rPr lang="fr-BE" sz="2800" i="1" dirty="0"/>
              <a:t> </a:t>
            </a:r>
            <a:r>
              <a:rPr lang="fr-BE" sz="2800" i="1" dirty="0" err="1"/>
              <a:t>modul</a:t>
            </a:r>
            <a:r>
              <a:rPr lang="fr-BE" sz="2800" i="1" dirty="0"/>
              <a:t> </a:t>
            </a:r>
            <a:r>
              <a:rPr lang="fr-BE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563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Manipularea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fișierelor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230D52C-5A45-4052-AB4C-C4E3AD1DC999}"/>
              </a:ext>
            </a:extLst>
          </p:cNvPr>
          <p:cNvSpPr txBox="1"/>
          <p:nvPr/>
        </p:nvSpPr>
        <p:spPr>
          <a:xfrm>
            <a:off x="609600" y="2570665"/>
            <a:ext cx="1111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Există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patru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metode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(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moduri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)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diferite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pentru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deschiderea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unui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</a:t>
            </a:r>
            <a:r>
              <a:rPr lang="fr-BE" sz="2800" dirty="0">
                <a:solidFill>
                  <a:srgbClr val="000000"/>
                </a:solidFill>
                <a:latin typeface="PT Sans" panose="020B0503020203020204" pitchFamily="34" charset="0"/>
              </a:rPr>
              <a:t>:</a:t>
            </a:r>
            <a:endParaRPr lang="fr-BE" sz="2800" dirty="0">
              <a:latin typeface="PT Sans" panose="020B0503020203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9" y="3152877"/>
            <a:ext cx="1074123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"r"- Read (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Citire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) - </a:t>
            </a:r>
            <a:r>
              <a:rPr lang="fr-FR" altLang="fr-FR" sz="2400" i="1" dirty="0" err="1">
                <a:solidFill>
                  <a:srgbClr val="000000"/>
                </a:solidFill>
                <a:latin typeface="PT Sans" panose="020B0503020203020204" pitchFamily="34" charset="0"/>
              </a:rPr>
              <a:t>Valoare</a:t>
            </a:r>
            <a:r>
              <a:rPr lang="fr-FR" altLang="fr-FR" sz="2400" i="1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400" i="1" dirty="0" err="1">
                <a:solidFill>
                  <a:srgbClr val="000000"/>
                </a:solidFill>
                <a:latin typeface="PT Sans" panose="020B0503020203020204" pitchFamily="34" charset="0"/>
              </a:rPr>
              <a:t>implicită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. </a:t>
            </a:r>
          </a:p>
          <a:p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"a"- append (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adaugare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)</a:t>
            </a:r>
          </a:p>
          <a:p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"w"- 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write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 (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scriere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)</a:t>
            </a:r>
          </a:p>
          <a:p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"x"- 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create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 (</a:t>
            </a:r>
            <a:r>
              <a:rPr lang="fr-FR" altLang="fr-FR" sz="2400" dirty="0" err="1">
                <a:solidFill>
                  <a:srgbClr val="000000"/>
                </a:solidFill>
                <a:latin typeface="PT Sans" panose="020B0503020203020204" pitchFamily="34" charset="0"/>
              </a:rPr>
              <a:t>creare</a:t>
            </a:r>
            <a:r>
              <a:rPr lang="fr-FR" altLang="fr-FR" sz="2400" dirty="0">
                <a:solidFill>
                  <a:srgbClr val="000000"/>
                </a:solidFill>
                <a:latin typeface="PT Sans" panose="020B0503020203020204" pitchFamily="34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FB20AA7-9977-4740-8982-FAF56348D9B8}"/>
              </a:ext>
            </a:extLst>
          </p:cNvPr>
          <p:cNvSpPr txBox="1"/>
          <p:nvPr/>
        </p:nvSpPr>
        <p:spPr>
          <a:xfrm>
            <a:off x="618919" y="4814877"/>
            <a:ext cx="106633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În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plus, se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poate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specifica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dacă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fișierul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trebuie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tratat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ca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modul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binar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sau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text</a:t>
            </a:r>
            <a:endParaRPr lang="fr-BE" sz="28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179E2657-235E-4566-8E1C-E16F74A14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861324"/>
            <a:ext cx="65117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"t"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Text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-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Valoare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implicită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 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Modul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text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Binar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-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Modul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binar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(de ex.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imagini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  <a:endParaRPr kumimoji="0" lang="fr-FR" altLang="fr-F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31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Deschiderea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fișierelor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9" y="2576138"/>
            <a:ext cx="1074123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Pentru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a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deschide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un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pentru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citire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, este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suficient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să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specificam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numele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fișierului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:</a:t>
            </a:r>
          </a:p>
          <a:p>
            <a:pPr algn="l"/>
            <a:endParaRPr lang="fr-BE" sz="24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  <a:p>
            <a:pPr algn="l"/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 = </a:t>
            </a:r>
            <a:r>
              <a:rPr lang="fr-BE" sz="2400" b="0" i="0" dirty="0">
                <a:solidFill>
                  <a:srgbClr val="0000CD"/>
                </a:solidFill>
                <a:effectLst/>
                <a:latin typeface="PT Sans" panose="020B0503020203020204" pitchFamily="34" charset="0"/>
              </a:rPr>
              <a:t>open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(</a:t>
            </a:r>
            <a:r>
              <a:rPr lang="fr-BE" sz="2400" b="0" i="0" dirty="0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"fisier.txt"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)</a:t>
            </a:r>
          </a:p>
          <a:p>
            <a:pPr algn="l"/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/>
            </a:r>
            <a:b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</a:br>
            <a:r>
              <a:rPr lang="es-ES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Codul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de </a:t>
            </a:r>
            <a:r>
              <a:rPr lang="es-ES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mai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sus este </a:t>
            </a:r>
            <a:r>
              <a:rPr lang="es-ES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același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es-ES" sz="24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cu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:</a:t>
            </a:r>
          </a:p>
          <a:p>
            <a:pPr algn="l"/>
            <a: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/>
            </a:r>
            <a:br>
              <a:rPr lang="es-ES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</a:b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 = </a:t>
            </a:r>
            <a:r>
              <a:rPr lang="fr-BE" sz="2400" b="0" i="0" dirty="0">
                <a:solidFill>
                  <a:srgbClr val="0000CD"/>
                </a:solidFill>
                <a:effectLst/>
                <a:latin typeface="PT Sans" panose="020B0503020203020204" pitchFamily="34" charset="0"/>
              </a:rPr>
              <a:t>open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(</a:t>
            </a:r>
            <a:r>
              <a:rPr lang="fr-BE" sz="2400" b="0" i="0" dirty="0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"fisier.txt"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, </a:t>
            </a:r>
            <a:r>
              <a:rPr lang="fr-BE" sz="2400" b="0" i="0" dirty="0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"</a:t>
            </a:r>
            <a:r>
              <a:rPr lang="fr-BE" sz="2400" b="0" i="0" dirty="0" err="1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rt</a:t>
            </a:r>
            <a:r>
              <a:rPr lang="fr-BE" sz="2400" b="0" i="0" dirty="0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"</a:t>
            </a:r>
            <a:r>
              <a:rPr lang="fr-BE" sz="24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)</a:t>
            </a:r>
          </a:p>
          <a:p>
            <a:r>
              <a:rPr lang="fr-BE" sz="2400" dirty="0">
                <a:latin typeface="PT Sans" panose="020B0503020203020204" pitchFamily="34" charset="0"/>
              </a:rPr>
              <a:t/>
            </a:r>
            <a:br>
              <a:rPr lang="fr-BE" sz="2400" dirty="0">
                <a:latin typeface="PT Sans" panose="020B0503020203020204" pitchFamily="34" charset="0"/>
              </a:rPr>
            </a:br>
            <a:r>
              <a:rPr lang="fr-BE" sz="2400" dirty="0" err="1">
                <a:latin typeface="PT Sans" panose="020B0503020203020204" pitchFamily="34" charset="0"/>
              </a:rPr>
              <a:t>Deoarece</a:t>
            </a:r>
            <a:r>
              <a:rPr lang="fr-BE" sz="2400" dirty="0">
                <a:latin typeface="PT Sans" panose="020B0503020203020204" pitchFamily="34" charset="0"/>
              </a:rPr>
              <a:t> "r" </a:t>
            </a:r>
            <a:r>
              <a:rPr lang="fr-BE" sz="2400" dirty="0" err="1">
                <a:latin typeface="PT Sans" panose="020B0503020203020204" pitchFamily="34" charset="0"/>
              </a:rPr>
              <a:t>pentru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citire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și</a:t>
            </a:r>
            <a:r>
              <a:rPr lang="fr-BE" sz="2400" dirty="0">
                <a:latin typeface="PT Sans" panose="020B0503020203020204" pitchFamily="34" charset="0"/>
              </a:rPr>
              <a:t> "t" </a:t>
            </a:r>
            <a:r>
              <a:rPr lang="fr-BE" sz="2400" dirty="0" err="1">
                <a:latin typeface="PT Sans" panose="020B0503020203020204" pitchFamily="34" charset="0"/>
              </a:rPr>
              <a:t>pentru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text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sunt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valorile</a:t>
            </a:r>
            <a:r>
              <a:rPr lang="fr-BE" sz="2400" dirty="0">
                <a:latin typeface="PT Sans" panose="020B0503020203020204" pitchFamily="34" charset="0"/>
              </a:rPr>
              <a:t> implicite, nu </a:t>
            </a:r>
            <a:r>
              <a:rPr lang="fr-BE" sz="2400" dirty="0" err="1">
                <a:latin typeface="PT Sans" panose="020B0503020203020204" pitchFamily="34" charset="0"/>
              </a:rPr>
              <a:t>trebuie</a:t>
            </a:r>
            <a:r>
              <a:rPr lang="fr-BE" sz="2400" dirty="0">
                <a:latin typeface="PT Sans" panose="020B0503020203020204" pitchFamily="34" charset="0"/>
              </a:rPr>
              <a:t> </a:t>
            </a:r>
            <a:r>
              <a:rPr lang="fr-BE" sz="2400" dirty="0" err="1">
                <a:latin typeface="PT Sans" panose="020B0503020203020204" pitchFamily="34" charset="0"/>
              </a:rPr>
              <a:t>să</a:t>
            </a:r>
            <a:r>
              <a:rPr lang="fr-BE" sz="2400" dirty="0">
                <a:latin typeface="PT Sans" panose="020B0503020203020204" pitchFamily="34" charset="0"/>
              </a:rPr>
              <a:t> le </a:t>
            </a:r>
            <a:r>
              <a:rPr lang="fr-BE" sz="2400" dirty="0" err="1">
                <a:latin typeface="PT Sans" panose="020B0503020203020204" pitchFamily="34" charset="0"/>
              </a:rPr>
              <a:t>specificam</a:t>
            </a:r>
            <a:r>
              <a:rPr lang="fr-BE" sz="2400" dirty="0">
                <a:latin typeface="PT Sans" panose="020B05030202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4103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Citirea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fișierelor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9" y="2576138"/>
            <a:ext cx="418821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Funcția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open()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returnează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un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obiect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:</a:t>
            </a:r>
          </a:p>
          <a:p>
            <a:pPr algn="l"/>
            <a:endParaRPr lang="fr-BE" sz="28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  <a:p>
            <a:pPr algn="l"/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 = </a:t>
            </a:r>
            <a:r>
              <a:rPr lang="fr-BE" sz="2800" b="0" i="0" dirty="0">
                <a:solidFill>
                  <a:srgbClr val="0000CD"/>
                </a:solidFill>
                <a:effectLst/>
                <a:latin typeface="PT Sans" panose="020B0503020203020204" pitchFamily="34" charset="0"/>
              </a:rPr>
              <a:t>open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(</a:t>
            </a:r>
            <a:r>
              <a:rPr lang="fr-BE" sz="2800" b="0" i="0" dirty="0">
                <a:solidFill>
                  <a:srgbClr val="A52A2A"/>
                </a:solidFill>
                <a:effectLst/>
                <a:latin typeface="PT Sans" panose="020B0503020203020204" pitchFamily="34" charset="0"/>
              </a:rPr>
              <a:t>"fisier.txt"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)</a:t>
            </a:r>
          </a:p>
          <a:p>
            <a:pPr algn="l"/>
            <a:endParaRPr lang="fr-BE" sz="2800" b="0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  <a:p>
            <a:pPr algn="l"/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Obiectul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are o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metodă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1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read</a:t>
            </a:r>
            <a:r>
              <a:rPr lang="fr-BE" sz="2800" b="1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()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de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citire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a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conținutului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fișierului</a:t>
            </a:r>
            <a:endParaRPr lang="fr-BE" sz="2800" dirty="0"/>
          </a:p>
          <a:p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76D3C46-8693-4E98-AE76-1C225D5AE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2129" y="2553551"/>
            <a:ext cx="3060271" cy="13723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2CF1703-EBF0-4556-B9AA-08D3317654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2071" y="4116205"/>
            <a:ext cx="5541010" cy="26522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68D2967-B06C-4628-B813-B5D113287443}"/>
              </a:ext>
            </a:extLst>
          </p:cNvPr>
          <p:cNvSpPr txBox="1"/>
          <p:nvPr/>
        </p:nvSpPr>
        <p:spPr>
          <a:xfrm>
            <a:off x="6095999" y="1817032"/>
            <a:ext cx="5203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Continutul</a:t>
            </a:r>
            <a:r>
              <a:rPr lang="en-US" sz="3200" dirty="0"/>
              <a:t> </a:t>
            </a:r>
            <a:r>
              <a:rPr lang="en-US" sz="3200" dirty="0" err="1"/>
              <a:t>fisierului:</a:t>
            </a:r>
            <a:r>
              <a:rPr lang="en-US" sz="3200" b="1" i="1" dirty="0" err="1"/>
              <a:t>Fisier.txt</a:t>
            </a:r>
            <a:endParaRPr lang="fr-BE" sz="3200" b="1" i="1" dirty="0"/>
          </a:p>
        </p:txBody>
      </p:sp>
    </p:spTree>
    <p:extLst>
      <p:ext uri="{BB962C8B-B14F-4D97-AF65-F5344CB8AC3E}">
        <p14:creationId xmlns:p14="http://schemas.microsoft.com/office/powerpoint/2010/main" val="6179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Citirea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unei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parti a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fisierului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9" y="2576138"/>
            <a:ext cx="418821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În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mod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implicit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,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metoda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 </a:t>
            </a:r>
            <a:r>
              <a:rPr lang="fr-FR" altLang="fr-FR" sz="2800" b="1" dirty="0" err="1">
                <a:solidFill>
                  <a:srgbClr val="000000"/>
                </a:solidFill>
                <a:latin typeface="PT Sans" panose="020B0503020203020204" pitchFamily="34" charset="0"/>
              </a:rPr>
              <a:t>read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()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returnează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întregul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text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, dar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putem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specifica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și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câte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caractere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dorim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returnam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839F7BD-5E36-414D-BEA1-D2F5B414C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6033" y="2299854"/>
            <a:ext cx="5196367" cy="271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29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66806" y="2219304"/>
            <a:ext cx="9359071" cy="4178386"/>
          </a:xfrm>
        </p:spPr>
        <p:txBody>
          <a:bodyPr>
            <a:noAutofit/>
          </a:bodyPr>
          <a:lstStyle/>
          <a:p>
            <a:pPr lvl="0"/>
            <a:endParaRPr lang="en-US" sz="24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PT Sans"/>
              </a:rPr>
              <a:t>Structura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functiilor</a:t>
            </a:r>
            <a:endParaRPr lang="en-US" sz="24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T Sans"/>
              </a:rPr>
              <a:t>Cum se </a:t>
            </a:r>
            <a:r>
              <a:rPr lang="en-US" sz="2400" dirty="0" err="1">
                <a:latin typeface="PT Sans"/>
              </a:rPr>
              <a:t>creaza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functiile</a:t>
            </a:r>
            <a:r>
              <a:rPr lang="en-US" sz="2400" dirty="0">
                <a:latin typeface="PT Sans"/>
              </a:rPr>
              <a:t> definite de </a:t>
            </a:r>
            <a:r>
              <a:rPr lang="en-US" sz="2400" dirty="0" err="1">
                <a:latin typeface="PT Sans"/>
              </a:rPr>
              <a:t>utilizator</a:t>
            </a:r>
            <a:endParaRPr lang="en-US" sz="24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T Sans"/>
              </a:rPr>
              <a:t>Cum cream , </a:t>
            </a:r>
            <a:r>
              <a:rPr lang="en-US" sz="2400" dirty="0" err="1">
                <a:latin typeface="PT Sans"/>
              </a:rPr>
              <a:t>deschidem</a:t>
            </a:r>
            <a:r>
              <a:rPr lang="en-US" sz="2400" dirty="0">
                <a:latin typeface="PT Sans"/>
              </a:rPr>
              <a:t>, </a:t>
            </a:r>
            <a:r>
              <a:rPr lang="en-US" sz="2400" dirty="0" err="1">
                <a:latin typeface="PT Sans"/>
              </a:rPr>
              <a:t>scriem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si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inchidem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fisiere</a:t>
            </a:r>
            <a:r>
              <a:rPr lang="en-US" sz="2400" dirty="0">
                <a:latin typeface="PT Sans"/>
              </a:rPr>
              <a:t> *.txt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T Sans"/>
              </a:rPr>
              <a:t>Cum </a:t>
            </a:r>
            <a:r>
              <a:rPr lang="en-US" sz="2400" dirty="0" err="1">
                <a:latin typeface="PT Sans"/>
              </a:rPr>
              <a:t>rezolvam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sarcini</a:t>
            </a:r>
            <a:r>
              <a:rPr lang="en-US" sz="2400" dirty="0">
                <a:latin typeface="PT Sans"/>
              </a:rPr>
              <a:t> cu </a:t>
            </a:r>
            <a:r>
              <a:rPr lang="en-US" sz="2400" dirty="0" err="1">
                <a:latin typeface="PT Sans"/>
              </a:rPr>
              <a:t>ajutorul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functiilor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si</a:t>
            </a:r>
            <a:r>
              <a:rPr lang="en-US" sz="2400" dirty="0">
                <a:latin typeface="PT Sans"/>
              </a:rPr>
              <a:t> </a:t>
            </a:r>
            <a:r>
              <a:rPr lang="en-US" sz="2400" dirty="0" err="1">
                <a:latin typeface="PT Sans"/>
              </a:rPr>
              <a:t>fiserelor</a:t>
            </a:r>
            <a:endParaRPr lang="en-US" sz="2400" dirty="0">
              <a:latin typeface="PT San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200" dirty="0">
              <a:latin typeface="PT San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en-US" dirty="0" err="1"/>
              <a:t>Conținutul</a:t>
            </a:r>
            <a:r>
              <a:rPr lang="en-US" dirty="0"/>
              <a:t> </a:t>
            </a:r>
            <a:r>
              <a:rPr lang="en-US" dirty="0" err="1"/>
              <a:t>prelegerii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14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Citirea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pe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randuri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a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fisierului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9" y="2576138"/>
            <a:ext cx="418821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Putem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returna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o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linie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din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fisier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folosind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3200" dirty="0" err="1">
                <a:solidFill>
                  <a:srgbClr val="000000"/>
                </a:solidFill>
                <a:latin typeface="PT Sans" panose="020B0503020203020204" pitchFamily="34" charset="0"/>
              </a:rPr>
              <a:t>metoda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  </a:t>
            </a:r>
            <a:r>
              <a:rPr lang="fr-FR" altLang="fr-FR" sz="3200" b="1" dirty="0" err="1">
                <a:solidFill>
                  <a:srgbClr val="000000"/>
                </a:solidFill>
                <a:latin typeface="PT Sans" panose="020B0503020203020204" pitchFamily="34" charset="0"/>
              </a:rPr>
              <a:t>readline</a:t>
            </a:r>
            <a:r>
              <a:rPr lang="fr-FR" altLang="fr-FR" sz="3200" dirty="0">
                <a:solidFill>
                  <a:srgbClr val="000000"/>
                </a:solidFill>
                <a:latin typeface="PT Sans" panose="020B0503020203020204" pitchFamily="34" charset="0"/>
              </a:rPr>
              <a:t>() :</a:t>
            </a:r>
          </a:p>
          <a:p>
            <a:pPr algn="l"/>
            <a:endParaRPr lang="fr-FR" altLang="fr-FR" sz="32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32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8922B2D-FC1D-4920-950C-0F033329AF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8113" y="2512707"/>
            <a:ext cx="6307971" cy="332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64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Parcurgerea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fisierului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2" y="2902677"/>
            <a:ext cx="418821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Citim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cotinutul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fisierului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ajutorul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buclei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for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EC0667A-F2EF-4B76-8C18-F55576C819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7498" y="2836565"/>
            <a:ext cx="5513447" cy="376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15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Parcurgerea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fisierului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2" y="2577231"/>
            <a:ext cx="418821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Citim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cotinutul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fisierului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ajutorul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buclei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b="1" dirty="0" err="1">
                <a:solidFill>
                  <a:srgbClr val="000000"/>
                </a:solidFill>
                <a:latin typeface="PT Sans" panose="020B0503020203020204" pitchFamily="34" charset="0"/>
              </a:rPr>
              <a:t>while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r>
              <a:rPr lang="fr-FR" altLang="fr-FR" sz="2800" i="1" dirty="0" err="1">
                <a:solidFill>
                  <a:srgbClr val="000000"/>
                </a:solidFill>
                <a:latin typeface="PT Sans" panose="020B0503020203020204" pitchFamily="34" charset="0"/>
              </a:rPr>
              <a:t>Continut</a:t>
            </a:r>
            <a:r>
              <a:rPr lang="fr-FR" altLang="fr-FR" sz="2800" i="1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i="1" dirty="0" err="1">
                <a:solidFill>
                  <a:srgbClr val="000000"/>
                </a:solidFill>
                <a:latin typeface="PT Sans" panose="020B0503020203020204" pitchFamily="34" charset="0"/>
              </a:rPr>
              <a:t>fisier</a:t>
            </a:r>
            <a:r>
              <a:rPr lang="fr-FR" altLang="fr-FR" sz="2800" i="1" dirty="0">
                <a:solidFill>
                  <a:srgbClr val="000000"/>
                </a:solidFill>
                <a:latin typeface="PT Sans" panose="020B0503020203020204" pitchFamily="34" charset="0"/>
              </a:rPr>
              <a:t>: </a:t>
            </a:r>
            <a:r>
              <a:rPr lang="fr-FR" altLang="fr-FR" sz="2800" b="1" i="1" dirty="0">
                <a:solidFill>
                  <a:srgbClr val="000000"/>
                </a:solidFill>
                <a:latin typeface="PT Sans" panose="020B0503020203020204" pitchFamily="34" charset="0"/>
              </a:rPr>
              <a:t>Fisier.txt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A05DAD9-6C06-4ADF-9FE5-7EAA355684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268" y="4716614"/>
            <a:ext cx="4735139" cy="18801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A6BAEB8-C612-48B5-9D8E-4424AE7F34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6881" y="1920240"/>
            <a:ext cx="5849647" cy="467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404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Scriearea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in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558857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Pentru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scrie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într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-un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existent,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trebuie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adăugam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un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parametru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la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funcție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open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() 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"w"-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Scriere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(</a:t>
            </a:r>
            <a:r>
              <a:rPr lang="fr-FR" altLang="fr-FR" sz="2800" b="1" dirty="0" err="1">
                <a:solidFill>
                  <a:srgbClr val="000000"/>
                </a:solidFill>
                <a:latin typeface="PT Sans" panose="020B0503020203020204" pitchFamily="34" charset="0"/>
              </a:rPr>
              <a:t>write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)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– </a:t>
            </a:r>
          </a:p>
          <a:p>
            <a:pPr algn="l"/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va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suprascrie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orice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conținut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existent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651D4B7-2147-43C1-8322-080FD95CED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1553" y="1967345"/>
            <a:ext cx="6580133" cy="448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190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Adaugarea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in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558857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Pentru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adauga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într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-un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existent,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trebuie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adăugam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parametru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"a" la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funcție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</a:p>
          <a:p>
            <a:pPr algn="l"/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open 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("fisier.txt", "a") 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"a"- </a:t>
            </a:r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append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– </a:t>
            </a:r>
          </a:p>
          <a:p>
            <a:pPr algn="l"/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va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crea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un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dacă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specificat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nu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există</a:t>
            </a:r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46A6B1D-6151-47DA-A5A4-B5FE86B12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381" y="1719695"/>
            <a:ext cx="6353497" cy="473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884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Crearea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unui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558146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55885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0B0C005-59C7-498D-94A3-9D97CC0AD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421433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Pentru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crearea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unui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nou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,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trebuie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adăugam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parametru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"x" la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funcție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</a:p>
          <a:p>
            <a:pPr algn="l"/>
            <a:r>
              <a:rPr lang="fr-FR" altLang="fr-FR" sz="2800" b="1" dirty="0">
                <a:solidFill>
                  <a:srgbClr val="000000"/>
                </a:solidFill>
                <a:latin typeface="PT Sans" panose="020B0503020203020204" pitchFamily="34" charset="0"/>
              </a:rPr>
              <a:t>open 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("fisier.txt", "x") :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"x"- </a:t>
            </a:r>
            <a:r>
              <a:rPr lang="fr-FR" altLang="fr-FR" sz="2800" b="1" dirty="0" err="1">
                <a:solidFill>
                  <a:srgbClr val="000000"/>
                </a:solidFill>
                <a:latin typeface="PT Sans" panose="020B0503020203020204" pitchFamily="34" charset="0"/>
              </a:rPr>
              <a:t>create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– </a:t>
            </a:r>
          </a:p>
          <a:p>
            <a:pPr algn="l"/>
            <a:r>
              <a:rPr lang="it-IT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a crea un fișier, returnează o eroare dacă fișierul există</a:t>
            </a:r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FCD4379-C9FE-49E5-B5DA-D246F1D0B7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4960" y="1938770"/>
            <a:ext cx="6499571" cy="388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66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65288"/>
            <a:ext cx="10515600" cy="905377"/>
          </a:xfrm>
        </p:spPr>
        <p:txBody>
          <a:bodyPr/>
          <a:lstStyle/>
          <a:p>
            <a:pPr algn="l"/>
            <a:r>
              <a:rPr lang="fr-BE" dirty="0" err="1">
                <a:solidFill>
                  <a:srgbClr val="000000"/>
                </a:solidFill>
                <a:latin typeface="PT Sans" panose="020B0503020203020204" pitchFamily="34" charset="0"/>
              </a:rPr>
              <a:t>Eliminarea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unui</a:t>
            </a:r>
            <a:r>
              <a:rPr lang="fr-BE" i="0" dirty="0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BE" i="0" dirty="0" err="1">
                <a:solidFill>
                  <a:srgbClr val="000000"/>
                </a:solidFill>
                <a:effectLst/>
                <a:latin typeface="PT Sans" panose="020B0503020203020204" pitchFamily="34" charset="0"/>
              </a:rPr>
              <a:t>fisier</a:t>
            </a:r>
            <a:endParaRPr lang="fr-BE" i="0" dirty="0">
              <a:solidFill>
                <a:srgbClr val="000000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C7997FB4-F688-479A-B3F1-377A1EE7ACC8}"/>
              </a:ext>
            </a:extLst>
          </p:cNvPr>
          <p:cNvSpPr txBox="1">
            <a:spLocks/>
          </p:cNvSpPr>
          <p:nvPr/>
        </p:nvSpPr>
        <p:spPr>
          <a:xfrm>
            <a:off x="831851" y="4962147"/>
            <a:ext cx="10889094" cy="1621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BC8E0CB-B916-404C-9CF6-405494444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55885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0B0C005-59C7-498D-94A3-9D97CC0AD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18" y="2576138"/>
            <a:ext cx="421433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Pentru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a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șterge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un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fișier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,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trebuie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importați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modulul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OS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și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să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rulați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funcția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 </a:t>
            </a:r>
            <a:r>
              <a:rPr lang="fr-FR" altLang="fr-FR" sz="2800" b="1" i="1" dirty="0" err="1">
                <a:solidFill>
                  <a:srgbClr val="000000"/>
                </a:solidFill>
                <a:latin typeface="PT Sans" panose="020B0503020203020204" pitchFamily="34" charset="0"/>
              </a:rPr>
              <a:t>os.remove</a:t>
            </a:r>
            <a:r>
              <a:rPr lang="fr-FR" altLang="fr-FR" sz="2800" b="1" i="1" dirty="0">
                <a:solidFill>
                  <a:srgbClr val="000000"/>
                </a:solidFill>
                <a:latin typeface="PT Sans" panose="020B0503020203020204" pitchFamily="34" charset="0"/>
              </a:rPr>
              <a:t>() </a:t>
            </a:r>
            <a:r>
              <a:rPr lang="fr-FR" altLang="fr-FR" sz="2800" dirty="0" err="1">
                <a:solidFill>
                  <a:srgbClr val="000000"/>
                </a:solidFill>
                <a:latin typeface="PT Sans" panose="020B0503020203020204" pitchFamily="34" charset="0"/>
              </a:rPr>
              <a:t>acestuia</a:t>
            </a:r>
            <a:r>
              <a:rPr lang="fr-FR" altLang="fr-FR" sz="2800" dirty="0">
                <a:solidFill>
                  <a:srgbClr val="000000"/>
                </a:solidFill>
                <a:latin typeface="PT Sans" panose="020B0503020203020204" pitchFamily="34" charset="0"/>
              </a:rPr>
              <a:t>.</a:t>
            </a: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pPr algn="l"/>
            <a:endParaRPr lang="fr-FR" altLang="fr-FR" sz="2800" dirty="0">
              <a:solidFill>
                <a:srgbClr val="000000"/>
              </a:solidFill>
              <a:latin typeface="PT Sans" panose="020B0503020203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5D9BEC4-E715-46F4-8FD6-2112581710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1005" y="1988767"/>
            <a:ext cx="6286673" cy="19039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C6107CC7-79A0-4E0B-AA34-3024CAB297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7519" y="4269660"/>
            <a:ext cx="6240159" cy="23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43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30470"/>
            <a:ext cx="10515600" cy="905377"/>
          </a:xfrm>
        </p:spPr>
        <p:txBody>
          <a:bodyPr/>
          <a:lstStyle/>
          <a:p>
            <a:r>
              <a:rPr lang="en-US" dirty="0" err="1"/>
              <a:t>Functii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317662"/>
            <a:ext cx="11378451" cy="3390591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latin typeface="PT Sans"/>
              </a:rPr>
              <a:t>Functiile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abstractizeaza</a:t>
            </a:r>
            <a:r>
              <a:rPr lang="en-US" sz="2800" dirty="0">
                <a:latin typeface="PT Sans"/>
              </a:rPr>
              <a:t> parti din cod: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T Sans"/>
              </a:rPr>
              <a:t>O </a:t>
            </a:r>
            <a:r>
              <a:rPr lang="en-US" sz="2800" dirty="0" err="1">
                <a:latin typeface="PT Sans"/>
              </a:rPr>
              <a:t>functie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un bloc de cod </a:t>
            </a:r>
            <a:r>
              <a:rPr lang="en-US" sz="2800" dirty="0" err="1">
                <a:latin typeface="PT Sans"/>
              </a:rPr>
              <a:t>organizat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reutilizabil</a:t>
            </a:r>
            <a:r>
              <a:rPr lang="en-US" sz="2800" dirty="0">
                <a:latin typeface="PT Sans"/>
              </a:rPr>
              <a:t>, care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utilizat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pentru</a:t>
            </a:r>
            <a:r>
              <a:rPr lang="en-US" sz="2800" dirty="0">
                <a:latin typeface="PT Sans"/>
              </a:rPr>
              <a:t> a </a:t>
            </a:r>
            <a:r>
              <a:rPr lang="en-US" sz="2800" dirty="0" err="1">
                <a:latin typeface="PT Sans"/>
              </a:rPr>
              <a:t>efectua</a:t>
            </a:r>
            <a:r>
              <a:rPr lang="en-US" sz="2800" dirty="0">
                <a:latin typeface="PT Sans"/>
              </a:rPr>
              <a:t> o </a:t>
            </a:r>
            <a:r>
              <a:rPr lang="en-US" sz="2800" dirty="0" err="1">
                <a:latin typeface="PT Sans"/>
              </a:rPr>
              <a:t>singura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 smtClean="0">
                <a:latin typeface="PT Sans"/>
              </a:rPr>
              <a:t>actiune</a:t>
            </a:r>
            <a:r>
              <a:rPr lang="en-US" sz="2800" dirty="0" smtClean="0">
                <a:latin typeface="PT Sans"/>
              </a:rPr>
              <a:t> </a:t>
            </a:r>
            <a:r>
              <a:rPr lang="en-US" sz="2800" dirty="0" err="1" smtClean="0">
                <a:latin typeface="PT Sans"/>
              </a:rPr>
              <a:t>asociata</a:t>
            </a:r>
            <a:r>
              <a:rPr lang="en-US" sz="2800" dirty="0" smtClean="0">
                <a:latin typeface="PT Sans"/>
              </a:rPr>
              <a:t>;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Functiile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abstractizeaza</a:t>
            </a:r>
            <a:r>
              <a:rPr lang="en-US" sz="2800" dirty="0">
                <a:latin typeface="PT Sans"/>
              </a:rPr>
              <a:t> parti din </a:t>
            </a:r>
            <a:r>
              <a:rPr lang="en-US" sz="2800" dirty="0" smtClean="0">
                <a:latin typeface="PT Sans"/>
              </a:rPr>
              <a:t>cod;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Functiile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ofera</a:t>
            </a:r>
            <a:r>
              <a:rPr lang="en-US" sz="2800" dirty="0">
                <a:latin typeface="PT Sans"/>
              </a:rPr>
              <a:t> o </a:t>
            </a:r>
            <a:r>
              <a:rPr lang="en-US" sz="2800" dirty="0" err="1">
                <a:latin typeface="PT Sans"/>
              </a:rPr>
              <a:t>mai</a:t>
            </a:r>
            <a:r>
              <a:rPr lang="en-US" sz="2800" dirty="0">
                <a:latin typeface="PT Sans"/>
              </a:rPr>
              <a:t> buna </a:t>
            </a:r>
            <a:r>
              <a:rPr lang="en-US" sz="2800" dirty="0" err="1">
                <a:latin typeface="PT Sans"/>
              </a:rPr>
              <a:t>modularitate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pentru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 smtClean="0">
                <a:latin typeface="PT Sans"/>
              </a:rPr>
              <a:t>aplicatii</a:t>
            </a:r>
            <a:r>
              <a:rPr lang="en-US" sz="2800" dirty="0" smtClean="0">
                <a:latin typeface="PT Sans"/>
              </a:rPr>
              <a:t>. </a:t>
            </a:r>
          </a:p>
          <a:p>
            <a:pPr lvl="0"/>
            <a:r>
              <a:rPr lang="en-US" sz="2800" dirty="0">
                <a:latin typeface="PT Sans"/>
              </a:rPr>
              <a:t> </a:t>
            </a:r>
            <a:r>
              <a:rPr lang="en-US" sz="2800" dirty="0" smtClean="0">
                <a:latin typeface="PT Sans"/>
              </a:rPr>
              <a:t>  Si </a:t>
            </a:r>
            <a:r>
              <a:rPr lang="en-US" sz="2800" dirty="0">
                <a:latin typeface="PT Sans"/>
              </a:rPr>
              <a:t>un grad </a:t>
            </a:r>
            <a:r>
              <a:rPr lang="en-US" sz="2800" dirty="0" err="1">
                <a:latin typeface="PT Sans"/>
              </a:rPr>
              <a:t>ridicat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utilizare</a:t>
            </a:r>
            <a:r>
              <a:rPr lang="en-US" sz="2800" dirty="0">
                <a:latin typeface="PT Sans"/>
              </a:rPr>
              <a:t> a </a:t>
            </a:r>
            <a:r>
              <a:rPr lang="en-US" sz="2800" dirty="0" err="1" smtClean="0">
                <a:latin typeface="PT Sans"/>
              </a:rPr>
              <a:t>codului</a:t>
            </a:r>
            <a:r>
              <a:rPr lang="en-US" sz="2800" dirty="0" smtClean="0">
                <a:latin typeface="PT Sans"/>
              </a:rPr>
              <a:t>;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T Sans"/>
              </a:rPr>
              <a:t>Python </a:t>
            </a:r>
            <a:r>
              <a:rPr lang="en-US" sz="2800" dirty="0" err="1">
                <a:latin typeface="PT Sans"/>
              </a:rPr>
              <a:t>ofera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numeroase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functii</a:t>
            </a:r>
            <a:r>
              <a:rPr lang="en-US" sz="2800" dirty="0">
                <a:latin typeface="PT Sans"/>
              </a:rPr>
              <a:t> incorporate, </a:t>
            </a:r>
            <a:r>
              <a:rPr lang="en-US" sz="2800" dirty="0" err="1">
                <a:latin typeface="PT Sans"/>
              </a:rPr>
              <a:t>insa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putem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propriile</a:t>
            </a:r>
            <a:r>
              <a:rPr lang="en-US" sz="2800" dirty="0">
                <a:latin typeface="PT Sans"/>
              </a:rPr>
              <a:t> </a:t>
            </a:r>
            <a:r>
              <a:rPr lang="en-US" sz="2800" smtClean="0">
                <a:latin typeface="PT Sans"/>
              </a:rPr>
              <a:t>functii</a:t>
            </a:r>
            <a:endParaRPr lang="en-US" sz="2800" dirty="0"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249748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 dirty="0"/>
              <a:t>Cum </a:t>
            </a:r>
            <a:r>
              <a:rPr lang="en-US" dirty="0" err="1"/>
              <a:t>functioneaza</a:t>
            </a:r>
            <a:r>
              <a:rPr lang="en-US" dirty="0"/>
              <a:t> </a:t>
            </a:r>
            <a:r>
              <a:rPr lang="en-US" dirty="0" err="1"/>
              <a:t>functiile</a:t>
            </a:r>
            <a:r>
              <a:rPr lang="en-US" dirty="0"/>
              <a:t> ?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861581"/>
            <a:ext cx="11309639" cy="3390591"/>
          </a:xfrm>
        </p:spPr>
        <p:txBody>
          <a:bodyPr>
            <a:noAutofit/>
          </a:bodyPr>
          <a:lstStyle/>
          <a:p>
            <a:pPr lvl="0"/>
            <a:r>
              <a:rPr lang="en-US" sz="2800" dirty="0" err="1">
                <a:latin typeface="PT Sans"/>
              </a:rPr>
              <a:t>Procesul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executare</a:t>
            </a:r>
            <a:r>
              <a:rPr lang="en-US" sz="2800" dirty="0">
                <a:latin typeface="PT Sans"/>
              </a:rPr>
              <a:t> a </a:t>
            </a:r>
            <a:r>
              <a:rPr lang="en-US" sz="2800" dirty="0" err="1">
                <a:latin typeface="PT Sans"/>
              </a:rPr>
              <a:t>functiei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poate</a:t>
            </a:r>
            <a:r>
              <a:rPr lang="en-US" sz="2800" dirty="0">
                <a:latin typeface="PT Sans"/>
              </a:rPr>
              <a:t> fi </a:t>
            </a:r>
            <a:r>
              <a:rPr lang="en-US" sz="2800" dirty="0" err="1">
                <a:latin typeface="PT Sans"/>
              </a:rPr>
              <a:t>rezumat</a:t>
            </a:r>
            <a:r>
              <a:rPr lang="en-US" sz="2800" dirty="0">
                <a:latin typeface="PT Sans"/>
              </a:rPr>
              <a:t> la </a:t>
            </a:r>
            <a:r>
              <a:rPr lang="en-US" sz="2800" dirty="0" err="1">
                <a:latin typeface="PT Sans"/>
              </a:rPr>
              <a:t>trei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etape</a:t>
            </a:r>
            <a:r>
              <a:rPr lang="en-US" sz="2800" dirty="0">
                <a:latin typeface="PT Sans"/>
              </a:rPr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Functia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apelata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iar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argumentele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trec</a:t>
            </a:r>
            <a:r>
              <a:rPr lang="en-US" sz="2800" dirty="0">
                <a:latin typeface="PT Sans"/>
              </a:rPr>
              <a:t> ca </a:t>
            </a:r>
            <a:r>
              <a:rPr lang="en-US" sz="2800" dirty="0" err="1">
                <a:latin typeface="PT Sans"/>
              </a:rPr>
              <a:t>intrari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Functia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executata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si</a:t>
            </a:r>
            <a:r>
              <a:rPr lang="en-US" sz="2800" dirty="0">
                <a:latin typeface="PT Sans"/>
              </a:rPr>
              <a:t> au loc </a:t>
            </a:r>
            <a:r>
              <a:rPr lang="en-US" sz="2800" dirty="0" err="1">
                <a:latin typeface="PT Sans"/>
              </a:rPr>
              <a:t>anumite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actiuni</a:t>
            </a:r>
            <a:r>
              <a:rPr lang="en-US" sz="2800" dirty="0">
                <a:latin typeface="PT Sans"/>
              </a:rPr>
              <a:t> cu </a:t>
            </a:r>
            <a:r>
              <a:rPr lang="en-US" sz="2800" dirty="0" err="1">
                <a:latin typeface="PT Sans"/>
              </a:rPr>
              <a:t>argumentele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Functia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returneaza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iar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apelul</a:t>
            </a:r>
            <a:r>
              <a:rPr lang="en-US" sz="2800" dirty="0">
                <a:latin typeface="PT Sans"/>
              </a:rPr>
              <a:t> original </a:t>
            </a:r>
            <a:r>
              <a:rPr lang="en-US" sz="2800" dirty="0" err="1">
                <a:latin typeface="PT Sans"/>
              </a:rPr>
              <a:t>este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inlocuit</a:t>
            </a:r>
            <a:r>
              <a:rPr lang="en-US" sz="2800" dirty="0">
                <a:latin typeface="PT Sans"/>
              </a:rPr>
              <a:t> cu </a:t>
            </a:r>
            <a:r>
              <a:rPr lang="en-US" sz="2800" dirty="0" err="1">
                <a:latin typeface="PT Sans"/>
              </a:rPr>
              <a:t>returnarea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valorilor</a:t>
            </a:r>
            <a:endParaRPr lang="en-US" sz="2800" dirty="0">
              <a:latin typeface="PT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EFB6B72-6B4C-4A92-A8E3-A88CF020E9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9827" y="5176837"/>
            <a:ext cx="8232573" cy="156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57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 dirty="0" err="1"/>
              <a:t>Anatomia</a:t>
            </a:r>
            <a:r>
              <a:rPr lang="en-US" dirty="0"/>
              <a:t> </a:t>
            </a:r>
            <a:r>
              <a:rPr lang="en-US" dirty="0" err="1"/>
              <a:t>functiei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861581"/>
            <a:ext cx="5888181" cy="3390591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Semnatura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functiei</a:t>
            </a:r>
            <a:r>
              <a:rPr lang="en-US" sz="2800" dirty="0">
                <a:latin typeface="PT Sans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PT Sans"/>
              </a:rPr>
              <a:t>“Doc string” - </a:t>
            </a:r>
            <a:r>
              <a:rPr lang="en-US" sz="2800" dirty="0" err="1">
                <a:latin typeface="PT Sans"/>
              </a:rPr>
              <a:t>documentarea</a:t>
            </a:r>
            <a:endParaRPr lang="en-US" sz="28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Corpul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functiei</a:t>
            </a:r>
            <a:r>
              <a:rPr lang="en-US" sz="2800" dirty="0">
                <a:latin typeface="PT Sans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Rezultatul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functie</a:t>
            </a:r>
            <a:endParaRPr lang="en-US" sz="2800" dirty="0">
              <a:latin typeface="PT San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882E44B-4F30-4058-ADBE-23F95F5CA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587" y="2445943"/>
            <a:ext cx="5148645" cy="3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20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 dirty="0" err="1"/>
              <a:t>Semnatura</a:t>
            </a:r>
            <a:r>
              <a:rPr lang="en-US" dirty="0"/>
              <a:t> </a:t>
            </a:r>
            <a:r>
              <a:rPr lang="en-US" dirty="0" err="1"/>
              <a:t>functiei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1" y="2861581"/>
            <a:ext cx="4918364" cy="3390591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Cuvintul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cheie</a:t>
            </a:r>
            <a:r>
              <a:rPr lang="en-US" sz="3200" dirty="0">
                <a:latin typeface="PT Sans"/>
              </a:rPr>
              <a:t> </a:t>
            </a:r>
            <a:r>
              <a:rPr lang="en-US" sz="3200" b="1" dirty="0">
                <a:latin typeface="PT Sans"/>
              </a:rPr>
              <a:t>def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Numele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functiei</a:t>
            </a:r>
            <a:r>
              <a:rPr lang="en-US" sz="3200" dirty="0">
                <a:latin typeface="PT Sans"/>
              </a:rPr>
              <a:t>, </a:t>
            </a:r>
            <a:r>
              <a:rPr lang="en-US" sz="3200" b="1" dirty="0" err="1">
                <a:latin typeface="PT Sans"/>
              </a:rPr>
              <a:t>suma</a:t>
            </a:r>
            <a:endParaRPr lang="en-US" sz="3200" b="1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PT Sans"/>
              </a:rPr>
              <a:t>Lista de </a:t>
            </a:r>
            <a:r>
              <a:rPr lang="en-US" sz="3200" dirty="0" err="1">
                <a:latin typeface="PT Sans"/>
              </a:rPr>
              <a:t>parametri</a:t>
            </a:r>
            <a:endParaRPr lang="en-US" sz="3200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Doua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puncte</a:t>
            </a:r>
            <a:r>
              <a:rPr lang="en-US" sz="3200" dirty="0">
                <a:latin typeface="PT Sans"/>
              </a:rPr>
              <a:t>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4F90CB6-31CF-41AF-AD8B-F08A70D78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799" y="1527277"/>
            <a:ext cx="4867669" cy="25225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5F4C77-65E2-4954-A58F-17E8FA07D8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799" y="4049794"/>
            <a:ext cx="4867669" cy="259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49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83159"/>
            <a:ext cx="10515600" cy="905377"/>
          </a:xfrm>
        </p:spPr>
        <p:txBody>
          <a:bodyPr/>
          <a:lstStyle/>
          <a:p>
            <a:r>
              <a:rPr lang="en-US"/>
              <a:t>Semnatura functiei</a:t>
            </a:r>
            <a:endParaRPr lang="fr-BE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1" y="2861581"/>
            <a:ext cx="4458788" cy="3390591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err="1">
                <a:latin typeface="PT Sans"/>
              </a:rPr>
              <a:t>Functia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trebuie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definita</a:t>
            </a:r>
            <a:r>
              <a:rPr lang="en-US" sz="3200" dirty="0">
                <a:latin typeface="PT Sans"/>
              </a:rPr>
              <a:t> , </a:t>
            </a:r>
            <a:r>
              <a:rPr lang="en-US" sz="3200" dirty="0" err="1">
                <a:latin typeface="PT Sans"/>
              </a:rPr>
              <a:t>apoi</a:t>
            </a:r>
            <a:r>
              <a:rPr lang="en-US" sz="3200" dirty="0">
                <a:latin typeface="PT Sans"/>
              </a:rPr>
              <a:t> </a:t>
            </a:r>
            <a:r>
              <a:rPr lang="en-US" sz="3200" dirty="0" err="1">
                <a:latin typeface="PT Sans"/>
              </a:rPr>
              <a:t>apelata</a:t>
            </a:r>
            <a:r>
              <a:rPr lang="en-US" sz="3200" dirty="0">
                <a:latin typeface="PT Sans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B2D7330-9ED2-4728-8535-5B32803494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1565" y="1665288"/>
            <a:ext cx="6647753" cy="508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709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37" y="1786176"/>
            <a:ext cx="10515600" cy="905377"/>
          </a:xfrm>
        </p:spPr>
        <p:txBody>
          <a:bodyPr/>
          <a:lstStyle/>
          <a:p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argumente</a:t>
            </a:r>
            <a:endParaRPr lang="en-US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1838" y="2826858"/>
            <a:ext cx="6310744" cy="3390591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În</a:t>
            </a:r>
            <a:r>
              <a:rPr lang="en-US" sz="2800" dirty="0">
                <a:latin typeface="PT Sans"/>
              </a:rPr>
              <a:t> mod implicit, o </a:t>
            </a:r>
            <a:r>
              <a:rPr lang="en-US" sz="2800" dirty="0" err="1">
                <a:latin typeface="PT Sans"/>
              </a:rPr>
              <a:t>funcție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trebuie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apelată</a:t>
            </a:r>
            <a:r>
              <a:rPr lang="en-US" sz="2800" dirty="0">
                <a:latin typeface="PT Sans"/>
              </a:rPr>
              <a:t> cu </a:t>
            </a:r>
            <a:r>
              <a:rPr lang="en-US" sz="2800" dirty="0" err="1">
                <a:latin typeface="PT Sans"/>
              </a:rPr>
              <a:t>numărul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corect</a:t>
            </a:r>
            <a:r>
              <a:rPr lang="en-US" sz="2800" dirty="0">
                <a:latin typeface="PT Sans"/>
              </a:rPr>
              <a:t> de </a:t>
            </a:r>
            <a:r>
              <a:rPr lang="en-US" sz="2800" dirty="0" err="1">
                <a:latin typeface="PT Sans"/>
              </a:rPr>
              <a:t>argumente</a:t>
            </a:r>
            <a:r>
              <a:rPr lang="en-US" sz="2800" dirty="0">
                <a:latin typeface="PT Sans"/>
              </a:rPr>
              <a:t>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PT Sans"/>
              </a:rPr>
              <a:t>Înseamnă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că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dacă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funcția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așteaptă</a:t>
            </a:r>
            <a:r>
              <a:rPr lang="en-US" sz="2800" dirty="0">
                <a:latin typeface="PT Sans"/>
              </a:rPr>
              <a:t> 2 </a:t>
            </a:r>
            <a:r>
              <a:rPr lang="en-US" sz="2800" dirty="0" err="1">
                <a:latin typeface="PT Sans"/>
              </a:rPr>
              <a:t>argumente</a:t>
            </a:r>
            <a:r>
              <a:rPr lang="en-US" sz="2800" dirty="0">
                <a:latin typeface="PT Sans"/>
              </a:rPr>
              <a:t>, </a:t>
            </a:r>
            <a:r>
              <a:rPr lang="en-US" sz="2800" dirty="0" err="1">
                <a:latin typeface="PT Sans"/>
              </a:rPr>
              <a:t>trebuie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să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apelezi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funcția</a:t>
            </a:r>
            <a:r>
              <a:rPr lang="en-US" sz="2800" dirty="0">
                <a:latin typeface="PT Sans"/>
              </a:rPr>
              <a:t> cu 2 </a:t>
            </a:r>
            <a:r>
              <a:rPr lang="en-US" sz="2800" dirty="0" err="1">
                <a:latin typeface="PT Sans"/>
              </a:rPr>
              <a:t>argumente</a:t>
            </a:r>
            <a:r>
              <a:rPr lang="en-US" sz="2800" dirty="0">
                <a:latin typeface="PT Sans"/>
              </a:rPr>
              <a:t>, nu </a:t>
            </a:r>
            <a:r>
              <a:rPr lang="en-US" sz="2800" dirty="0" err="1">
                <a:latin typeface="PT Sans"/>
              </a:rPr>
              <a:t>mai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multe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și</a:t>
            </a:r>
            <a:r>
              <a:rPr lang="en-US" sz="2800" dirty="0">
                <a:latin typeface="PT Sans"/>
              </a:rPr>
              <a:t> nu </a:t>
            </a:r>
            <a:r>
              <a:rPr lang="en-US" sz="2800" dirty="0" err="1">
                <a:latin typeface="PT Sans"/>
              </a:rPr>
              <a:t>mai</a:t>
            </a:r>
            <a:r>
              <a:rPr lang="en-US" sz="2800" dirty="0">
                <a:latin typeface="PT Sans"/>
              </a:rPr>
              <a:t> </a:t>
            </a:r>
            <a:r>
              <a:rPr lang="en-US" sz="2800" dirty="0" err="1">
                <a:latin typeface="PT Sans"/>
              </a:rPr>
              <a:t>puțin</a:t>
            </a:r>
            <a:r>
              <a:rPr lang="en-US" sz="2800" dirty="0">
                <a:latin typeface="PT Sans"/>
              </a:rPr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800" dirty="0">
              <a:latin typeface="PT San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33030E9-874E-40E7-B4A5-7E87D02BEB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1583" y="2238865"/>
            <a:ext cx="4929980" cy="255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95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012EC16B-1EDF-4A25-80F8-F9A70599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37" y="1430470"/>
            <a:ext cx="10515600" cy="905377"/>
          </a:xfrm>
        </p:spPr>
        <p:txBody>
          <a:bodyPr/>
          <a:lstStyle/>
          <a:p>
            <a:r>
              <a:rPr lang="en-US" dirty="0" err="1"/>
              <a:t>Numărul</a:t>
            </a:r>
            <a:r>
              <a:rPr lang="en-US" dirty="0"/>
              <a:t> de </a:t>
            </a:r>
            <a:r>
              <a:rPr lang="en-US" dirty="0" err="1"/>
              <a:t>argumente</a:t>
            </a:r>
            <a:endParaRPr lang="en-US" dirty="0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16C9B3E0-D888-4F7D-84BB-951A9BF0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1" y="2238865"/>
            <a:ext cx="3809999" cy="2283289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Dacă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încercam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să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apelam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funcția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cu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1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sau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3 argumente,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obținem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 </a:t>
            </a:r>
            <a:r>
              <a:rPr lang="fr-BE" sz="28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eroare</a:t>
            </a:r>
            <a:r>
              <a:rPr lang="fr-BE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:</a:t>
            </a:r>
            <a:endParaRPr lang="en-US" sz="3200" dirty="0">
              <a:latin typeface="PT 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A0901F4-73C3-4DBA-80CD-3068627CB1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8072" y="1976789"/>
            <a:ext cx="7459964" cy="417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62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44217</TotalTime>
  <Words>744</Words>
  <Application>Microsoft Office PowerPoint</Application>
  <PresentationFormat>Widescreen</PresentationFormat>
  <Paragraphs>146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Consolas</vt:lpstr>
      <vt:lpstr>euclid_circular_a</vt:lpstr>
      <vt:lpstr>PT Sans</vt:lpstr>
      <vt:lpstr>Segoe UI</vt:lpstr>
      <vt:lpstr>Verdana</vt:lpstr>
      <vt:lpstr>Office Theme</vt:lpstr>
      <vt:lpstr>PowerPoint Presentation</vt:lpstr>
      <vt:lpstr>Conținutul prelegerii</vt:lpstr>
      <vt:lpstr>Functii</vt:lpstr>
      <vt:lpstr>Cum functioneaza functiile ?</vt:lpstr>
      <vt:lpstr>Anatomia functiei</vt:lpstr>
      <vt:lpstr>Semnatura functiei</vt:lpstr>
      <vt:lpstr>Semnatura functiei</vt:lpstr>
      <vt:lpstr>Numărul de argumente</vt:lpstr>
      <vt:lpstr>Numărul de argumente</vt:lpstr>
      <vt:lpstr>Argumentele cuvintelor cheie</vt:lpstr>
      <vt:lpstr>Declarația pass</vt:lpstr>
      <vt:lpstr>DocString</vt:lpstr>
      <vt:lpstr>Functii recursive</vt:lpstr>
      <vt:lpstr>Exemplu de functie recursiva</vt:lpstr>
      <vt:lpstr>Manipularea fișierelor</vt:lpstr>
      <vt:lpstr>Manipularea fișierelor</vt:lpstr>
      <vt:lpstr>Deschiderea fișierelor</vt:lpstr>
      <vt:lpstr>Citirea fișierelor</vt:lpstr>
      <vt:lpstr>Citirea unei parti a fisierului</vt:lpstr>
      <vt:lpstr>Citirea pe randuri a fisierului</vt:lpstr>
      <vt:lpstr>Parcurgerea fisierului</vt:lpstr>
      <vt:lpstr>Parcurgerea fisierului</vt:lpstr>
      <vt:lpstr>Scriearea in fisier</vt:lpstr>
      <vt:lpstr>Adaugarea in fisier</vt:lpstr>
      <vt:lpstr>Crearea unui fisier</vt:lpstr>
      <vt:lpstr>Eliminarea unui fisier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serghei.aladin@gmail.com</dc:creator>
  <cp:lastModifiedBy>Ollessea</cp:lastModifiedBy>
  <cp:revision>2497</cp:revision>
  <cp:lastPrinted>2022-04-19T05:36:41Z</cp:lastPrinted>
  <dcterms:created xsi:type="dcterms:W3CDTF">2016-11-09T12:50:21Z</dcterms:created>
  <dcterms:modified xsi:type="dcterms:W3CDTF">2023-12-05T17:22:04Z</dcterms:modified>
</cp:coreProperties>
</file>