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69" r:id="rId3"/>
    <p:sldId id="481" r:id="rId4"/>
    <p:sldId id="470" r:id="rId5"/>
    <p:sldId id="471" r:id="rId6"/>
    <p:sldId id="472" r:id="rId7"/>
    <p:sldId id="473" r:id="rId8"/>
    <p:sldId id="459" r:id="rId9"/>
    <p:sldId id="460" r:id="rId10"/>
    <p:sldId id="379" r:id="rId11"/>
    <p:sldId id="418" r:id="rId12"/>
    <p:sldId id="419" r:id="rId13"/>
    <p:sldId id="420" r:id="rId14"/>
    <p:sldId id="421" r:id="rId15"/>
    <p:sldId id="422" r:id="rId16"/>
    <p:sldId id="423" r:id="rId17"/>
    <p:sldId id="424" r:id="rId18"/>
    <p:sldId id="425" r:id="rId19"/>
    <p:sldId id="426" r:id="rId20"/>
    <p:sldId id="427" r:id="rId21"/>
    <p:sldId id="428" r:id="rId22"/>
    <p:sldId id="430" r:id="rId23"/>
    <p:sldId id="475" r:id="rId24"/>
    <p:sldId id="476" r:id="rId25"/>
    <p:sldId id="477" r:id="rId26"/>
    <p:sldId id="478" r:id="rId27"/>
    <p:sldId id="479" r:id="rId28"/>
    <p:sldId id="455" r:id="rId29"/>
    <p:sldId id="456" r:id="rId30"/>
    <p:sldId id="457" r:id="rId31"/>
    <p:sldId id="458" r:id="rId32"/>
    <p:sldId id="374" r:id="rId33"/>
    <p:sldId id="393" r:id="rId34"/>
    <p:sldId id="394" r:id="rId35"/>
    <p:sldId id="364" r:id="rId36"/>
    <p:sldId id="365" r:id="rId37"/>
    <p:sldId id="366" r:id="rId38"/>
    <p:sldId id="367" r:id="rId39"/>
    <p:sldId id="368" r:id="rId40"/>
    <p:sldId id="369" r:id="rId41"/>
    <p:sldId id="359" r:id="rId42"/>
    <p:sldId id="360" r:id="rId43"/>
    <p:sldId id="361" r:id="rId44"/>
    <p:sldId id="461" r:id="rId45"/>
    <p:sldId id="462" r:id="rId46"/>
    <p:sldId id="463" r:id="rId47"/>
    <p:sldId id="464" r:id="rId48"/>
    <p:sldId id="465" r:id="rId49"/>
    <p:sldId id="353" r:id="rId50"/>
    <p:sldId id="354" r:id="rId51"/>
    <p:sldId id="351" r:id="rId52"/>
    <p:sldId id="352" r:id="rId53"/>
    <p:sldId id="435" r:id="rId54"/>
    <p:sldId id="436" r:id="rId55"/>
    <p:sldId id="443" r:id="rId56"/>
    <p:sldId id="445" r:id="rId57"/>
    <p:sldId id="446" r:id="rId58"/>
    <p:sldId id="480" r:id="rId59"/>
    <p:sldId id="482" r:id="rId60"/>
    <p:sldId id="483" r:id="rId61"/>
    <p:sldId id="484" r:id="rId62"/>
    <p:sldId id="485" r:id="rId63"/>
    <p:sldId id="486" r:id="rId64"/>
    <p:sldId id="487" r:id="rId65"/>
    <p:sldId id="488" r:id="rId66"/>
    <p:sldId id="489" r:id="rId67"/>
    <p:sldId id="490" r:id="rId68"/>
    <p:sldId id="491" r:id="rId69"/>
    <p:sldId id="492" r:id="rId70"/>
    <p:sldId id="493" r:id="rId71"/>
    <p:sldId id="494" r:id="rId72"/>
    <p:sldId id="495" r:id="rId73"/>
    <p:sldId id="496" r:id="rId74"/>
    <p:sldId id="497" r:id="rId75"/>
    <p:sldId id="498"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52" d="100"/>
          <a:sy n="52" d="100"/>
        </p:scale>
        <p:origin x="84" y="9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47DBE028-1AA9-4BEB-93AE-682F867C96D5}"/>
    <pc:docChg chg="undo custSel addSld delSld modSld">
      <pc:chgData name="buzdugan artur" userId="1770a38c255ab84c" providerId="LiveId" clId="{47DBE028-1AA9-4BEB-93AE-682F867C96D5}" dt="2023-11-12T15:56:05.097" v="7138" actId="20577"/>
      <pc:docMkLst>
        <pc:docMk/>
      </pc:docMkLst>
      <pc:sldChg chg="modSp add mod">
        <pc:chgData name="buzdugan artur" userId="1770a38c255ab84c" providerId="LiveId" clId="{47DBE028-1AA9-4BEB-93AE-682F867C96D5}" dt="2023-11-07T14:26:18.844" v="294" actId="20577"/>
        <pc:sldMkLst>
          <pc:docMk/>
          <pc:sldMk cId="2895739526" sldId="351"/>
        </pc:sldMkLst>
        <pc:spChg chg="mod">
          <ac:chgData name="buzdugan artur" userId="1770a38c255ab84c" providerId="LiveId" clId="{47DBE028-1AA9-4BEB-93AE-682F867C96D5}" dt="2023-11-07T14:26:18.844" v="294" actId="20577"/>
          <ac:spMkLst>
            <pc:docMk/>
            <pc:sldMk cId="2895739526" sldId="351"/>
            <ac:spMk id="2" creationId="{00000000-0000-0000-0000-000000000000}"/>
          </ac:spMkLst>
        </pc:spChg>
      </pc:sldChg>
      <pc:sldChg chg="add">
        <pc:chgData name="buzdugan artur" userId="1770a38c255ab84c" providerId="LiveId" clId="{47DBE028-1AA9-4BEB-93AE-682F867C96D5}" dt="2023-11-07T12:54:47.050" v="11"/>
        <pc:sldMkLst>
          <pc:docMk/>
          <pc:sldMk cId="2156495415" sldId="352"/>
        </pc:sldMkLst>
      </pc:sldChg>
      <pc:sldChg chg="modSp add mod">
        <pc:chgData name="buzdugan artur" userId="1770a38c255ab84c" providerId="LiveId" clId="{47DBE028-1AA9-4BEB-93AE-682F867C96D5}" dt="2023-11-07T14:26:10.188" v="292" actId="6549"/>
        <pc:sldMkLst>
          <pc:docMk/>
          <pc:sldMk cId="3148984135" sldId="353"/>
        </pc:sldMkLst>
        <pc:spChg chg="mod">
          <ac:chgData name="buzdugan artur" userId="1770a38c255ab84c" providerId="LiveId" clId="{47DBE028-1AA9-4BEB-93AE-682F867C96D5}" dt="2023-11-07T14:26:06.603" v="289" actId="20577"/>
          <ac:spMkLst>
            <pc:docMk/>
            <pc:sldMk cId="3148984135" sldId="353"/>
            <ac:spMk id="2" creationId="{00000000-0000-0000-0000-000000000000}"/>
          </ac:spMkLst>
        </pc:spChg>
        <pc:spChg chg="mod">
          <ac:chgData name="buzdugan artur" userId="1770a38c255ab84c" providerId="LiveId" clId="{47DBE028-1AA9-4BEB-93AE-682F867C96D5}" dt="2023-11-07T14:26:10.188" v="292" actId="6549"/>
          <ac:spMkLst>
            <pc:docMk/>
            <pc:sldMk cId="3148984135" sldId="353"/>
            <ac:spMk id="3" creationId="{00000000-0000-0000-0000-000000000000}"/>
          </ac:spMkLst>
        </pc:spChg>
      </pc:sldChg>
      <pc:sldChg chg="add">
        <pc:chgData name="buzdugan artur" userId="1770a38c255ab84c" providerId="LiveId" clId="{47DBE028-1AA9-4BEB-93AE-682F867C96D5}" dt="2023-11-07T12:54:47.050" v="11"/>
        <pc:sldMkLst>
          <pc:docMk/>
          <pc:sldMk cId="3655957754" sldId="354"/>
        </pc:sldMkLst>
      </pc:sldChg>
      <pc:sldChg chg="modSp add mod">
        <pc:chgData name="buzdugan artur" userId="1770a38c255ab84c" providerId="LiveId" clId="{47DBE028-1AA9-4BEB-93AE-682F867C96D5}" dt="2023-11-08T15:33:51.935" v="2596" actId="113"/>
        <pc:sldMkLst>
          <pc:docMk/>
          <pc:sldMk cId="3798577276" sldId="359"/>
        </pc:sldMkLst>
        <pc:spChg chg="mod">
          <ac:chgData name="buzdugan artur" userId="1770a38c255ab84c" providerId="LiveId" clId="{47DBE028-1AA9-4BEB-93AE-682F867C96D5}" dt="2023-11-07T14:25:26.565" v="276" actId="20577"/>
          <ac:spMkLst>
            <pc:docMk/>
            <pc:sldMk cId="3798577276" sldId="359"/>
            <ac:spMk id="2" creationId="{00000000-0000-0000-0000-000000000000}"/>
          </ac:spMkLst>
        </pc:spChg>
        <pc:spChg chg="mod">
          <ac:chgData name="buzdugan artur" userId="1770a38c255ab84c" providerId="LiveId" clId="{47DBE028-1AA9-4BEB-93AE-682F867C96D5}" dt="2023-11-08T15:33:51.935" v="2596" actId="113"/>
          <ac:spMkLst>
            <pc:docMk/>
            <pc:sldMk cId="3798577276" sldId="359"/>
            <ac:spMk id="3" creationId="{00000000-0000-0000-0000-000000000000}"/>
          </ac:spMkLst>
        </pc:spChg>
      </pc:sldChg>
      <pc:sldChg chg="add">
        <pc:chgData name="buzdugan artur" userId="1770a38c255ab84c" providerId="LiveId" clId="{47DBE028-1AA9-4BEB-93AE-682F867C96D5}" dt="2023-11-07T12:54:47.050" v="11"/>
        <pc:sldMkLst>
          <pc:docMk/>
          <pc:sldMk cId="4007074533" sldId="360"/>
        </pc:sldMkLst>
      </pc:sldChg>
      <pc:sldChg chg="modSp add mod">
        <pc:chgData name="buzdugan artur" userId="1770a38c255ab84c" providerId="LiveId" clId="{47DBE028-1AA9-4BEB-93AE-682F867C96D5}" dt="2023-11-07T14:25:33.525" v="278" actId="20577"/>
        <pc:sldMkLst>
          <pc:docMk/>
          <pc:sldMk cId="4022278354" sldId="361"/>
        </pc:sldMkLst>
        <pc:spChg chg="mod">
          <ac:chgData name="buzdugan artur" userId="1770a38c255ab84c" providerId="LiveId" clId="{47DBE028-1AA9-4BEB-93AE-682F867C96D5}" dt="2023-11-07T14:25:33.525" v="278" actId="20577"/>
          <ac:spMkLst>
            <pc:docMk/>
            <pc:sldMk cId="4022278354" sldId="361"/>
            <ac:spMk id="2" creationId="{00000000-0000-0000-0000-000000000000}"/>
          </ac:spMkLst>
        </pc:spChg>
      </pc:sldChg>
      <pc:sldChg chg="modSp add mod">
        <pc:chgData name="buzdugan artur" userId="1770a38c255ab84c" providerId="LiveId" clId="{47DBE028-1AA9-4BEB-93AE-682F867C96D5}" dt="2023-11-08T15:32:33.895" v="2586" actId="20577"/>
        <pc:sldMkLst>
          <pc:docMk/>
          <pc:sldMk cId="1723082286" sldId="364"/>
        </pc:sldMkLst>
        <pc:spChg chg="mod">
          <ac:chgData name="buzdugan artur" userId="1770a38c255ab84c" providerId="LiveId" clId="{47DBE028-1AA9-4BEB-93AE-682F867C96D5}" dt="2023-11-07T14:25:01.450" v="270" actId="20577"/>
          <ac:spMkLst>
            <pc:docMk/>
            <pc:sldMk cId="1723082286" sldId="364"/>
            <ac:spMk id="2" creationId="{A42E4EA1-0F07-7B9B-60A9-CB287C3DF172}"/>
          </ac:spMkLst>
        </pc:spChg>
        <pc:spChg chg="mod">
          <ac:chgData name="buzdugan artur" userId="1770a38c255ab84c" providerId="LiveId" clId="{47DBE028-1AA9-4BEB-93AE-682F867C96D5}" dt="2023-11-08T15:32:33.895" v="2586" actId="20577"/>
          <ac:spMkLst>
            <pc:docMk/>
            <pc:sldMk cId="1723082286" sldId="364"/>
            <ac:spMk id="3" creationId="{5D6618A9-B158-67C1-A7C6-0659232EC3C8}"/>
          </ac:spMkLst>
        </pc:spChg>
      </pc:sldChg>
      <pc:sldChg chg="delSp modSp add mod">
        <pc:chgData name="buzdugan artur" userId="1770a38c255ab84c" providerId="LiveId" clId="{47DBE028-1AA9-4BEB-93AE-682F867C96D5}" dt="2023-11-08T15:33:30.778" v="2595" actId="14100"/>
        <pc:sldMkLst>
          <pc:docMk/>
          <pc:sldMk cId="3853627394" sldId="365"/>
        </pc:sldMkLst>
        <pc:spChg chg="del">
          <ac:chgData name="buzdugan artur" userId="1770a38c255ab84c" providerId="LiveId" clId="{47DBE028-1AA9-4BEB-93AE-682F867C96D5}" dt="2023-11-08T15:29:34.869" v="2356" actId="478"/>
          <ac:spMkLst>
            <pc:docMk/>
            <pc:sldMk cId="3853627394" sldId="365"/>
            <ac:spMk id="2" creationId="{4226AA82-EA1B-BA7D-BFEC-A27C1AF1D480}"/>
          </ac:spMkLst>
        </pc:spChg>
        <pc:spChg chg="mod">
          <ac:chgData name="buzdugan artur" userId="1770a38c255ab84c" providerId="LiveId" clId="{47DBE028-1AA9-4BEB-93AE-682F867C96D5}" dt="2023-11-08T15:33:30.778" v="2595" actId="14100"/>
          <ac:spMkLst>
            <pc:docMk/>
            <pc:sldMk cId="3853627394" sldId="365"/>
            <ac:spMk id="3" creationId="{0220670A-8BD4-E268-D722-EA1B9FFCF59D}"/>
          </ac:spMkLst>
        </pc:spChg>
      </pc:sldChg>
      <pc:sldChg chg="modSp add mod">
        <pc:chgData name="buzdugan artur" userId="1770a38c255ab84c" providerId="LiveId" clId="{47DBE028-1AA9-4BEB-93AE-682F867C96D5}" dt="2023-11-07T14:25:10.122" v="272" actId="20577"/>
        <pc:sldMkLst>
          <pc:docMk/>
          <pc:sldMk cId="1127359093" sldId="366"/>
        </pc:sldMkLst>
        <pc:spChg chg="mod">
          <ac:chgData name="buzdugan artur" userId="1770a38c255ab84c" providerId="LiveId" clId="{47DBE028-1AA9-4BEB-93AE-682F867C96D5}" dt="2023-11-07T14:25:10.122" v="272" actId="20577"/>
          <ac:spMkLst>
            <pc:docMk/>
            <pc:sldMk cId="1127359093" sldId="366"/>
            <ac:spMk id="2" creationId="{50C765B8-6344-BA61-BD51-5ACA486A5153}"/>
          </ac:spMkLst>
        </pc:spChg>
      </pc:sldChg>
      <pc:sldChg chg="add">
        <pc:chgData name="buzdugan artur" userId="1770a38c255ab84c" providerId="LiveId" clId="{47DBE028-1AA9-4BEB-93AE-682F867C96D5}" dt="2023-11-07T12:54:47.050" v="11"/>
        <pc:sldMkLst>
          <pc:docMk/>
          <pc:sldMk cId="2369472770" sldId="367"/>
        </pc:sldMkLst>
      </pc:sldChg>
      <pc:sldChg chg="modSp add mod">
        <pc:chgData name="buzdugan artur" userId="1770a38c255ab84c" providerId="LiveId" clId="{47DBE028-1AA9-4BEB-93AE-682F867C96D5}" dt="2023-11-07T14:25:17.599" v="274" actId="20577"/>
        <pc:sldMkLst>
          <pc:docMk/>
          <pc:sldMk cId="1057910033" sldId="368"/>
        </pc:sldMkLst>
        <pc:spChg chg="mod">
          <ac:chgData name="buzdugan artur" userId="1770a38c255ab84c" providerId="LiveId" clId="{47DBE028-1AA9-4BEB-93AE-682F867C96D5}" dt="2023-11-07T14:25:17.599" v="274" actId="20577"/>
          <ac:spMkLst>
            <pc:docMk/>
            <pc:sldMk cId="1057910033" sldId="368"/>
            <ac:spMk id="2" creationId="{267CC4F7-3332-759B-9CAD-D108F094F34E}"/>
          </ac:spMkLst>
        </pc:spChg>
      </pc:sldChg>
      <pc:sldChg chg="add">
        <pc:chgData name="buzdugan artur" userId="1770a38c255ab84c" providerId="LiveId" clId="{47DBE028-1AA9-4BEB-93AE-682F867C96D5}" dt="2023-11-07T12:54:47.050" v="11"/>
        <pc:sldMkLst>
          <pc:docMk/>
          <pc:sldMk cId="550964467" sldId="369"/>
        </pc:sldMkLst>
      </pc:sldChg>
      <pc:sldChg chg="modSp add mod">
        <pc:chgData name="buzdugan artur" userId="1770a38c255ab84c" providerId="LiveId" clId="{47DBE028-1AA9-4BEB-93AE-682F867C96D5}" dt="2023-11-07T14:24:52.297" v="268" actId="20577"/>
        <pc:sldMkLst>
          <pc:docMk/>
          <pc:sldMk cId="1057117175" sldId="374"/>
        </pc:sldMkLst>
        <pc:spChg chg="mod">
          <ac:chgData name="buzdugan artur" userId="1770a38c255ab84c" providerId="LiveId" clId="{47DBE028-1AA9-4BEB-93AE-682F867C96D5}" dt="2023-11-07T14:24:52.297" v="268" actId="20577"/>
          <ac:spMkLst>
            <pc:docMk/>
            <pc:sldMk cId="1057117175" sldId="374"/>
            <ac:spMk id="2" creationId="{02BCA853-148F-6FDB-D04B-561C458D6D0B}"/>
          </ac:spMkLst>
        </pc:spChg>
      </pc:sldChg>
      <pc:sldChg chg="add">
        <pc:chgData name="buzdugan artur" userId="1770a38c255ab84c" providerId="LiveId" clId="{47DBE028-1AA9-4BEB-93AE-682F867C96D5}" dt="2023-11-07T12:38:42.947" v="4"/>
        <pc:sldMkLst>
          <pc:docMk/>
          <pc:sldMk cId="1219068181" sldId="379"/>
        </pc:sldMkLst>
      </pc:sldChg>
      <pc:sldChg chg="add">
        <pc:chgData name="buzdugan artur" userId="1770a38c255ab84c" providerId="LiveId" clId="{47DBE028-1AA9-4BEB-93AE-682F867C96D5}" dt="2023-11-07T12:50:28.007" v="10"/>
        <pc:sldMkLst>
          <pc:docMk/>
          <pc:sldMk cId="2758326080" sldId="393"/>
        </pc:sldMkLst>
      </pc:sldChg>
      <pc:sldChg chg="delSp add mod">
        <pc:chgData name="buzdugan artur" userId="1770a38c255ab84c" providerId="LiveId" clId="{47DBE028-1AA9-4BEB-93AE-682F867C96D5}" dt="2023-11-08T15:29:28.645" v="2355" actId="478"/>
        <pc:sldMkLst>
          <pc:docMk/>
          <pc:sldMk cId="3324299800" sldId="394"/>
        </pc:sldMkLst>
        <pc:spChg chg="del">
          <ac:chgData name="buzdugan artur" userId="1770a38c255ab84c" providerId="LiveId" clId="{47DBE028-1AA9-4BEB-93AE-682F867C96D5}" dt="2023-11-08T15:29:28.645" v="2355" actId="478"/>
          <ac:spMkLst>
            <pc:docMk/>
            <pc:sldMk cId="3324299800" sldId="394"/>
            <ac:spMk id="2" creationId="{DCC5CA6E-C98C-FDC4-4F44-E614C583EE46}"/>
          </ac:spMkLst>
        </pc:spChg>
      </pc:sldChg>
      <pc:sldChg chg="modSp add mod">
        <pc:chgData name="buzdugan artur" userId="1770a38c255ab84c" providerId="LiveId" clId="{47DBE028-1AA9-4BEB-93AE-682F867C96D5}" dt="2023-11-07T14:23:16.854" v="250" actId="6549"/>
        <pc:sldMkLst>
          <pc:docMk/>
          <pc:sldMk cId="1610986631" sldId="418"/>
        </pc:sldMkLst>
        <pc:spChg chg="mod">
          <ac:chgData name="buzdugan artur" userId="1770a38c255ab84c" providerId="LiveId" clId="{47DBE028-1AA9-4BEB-93AE-682F867C96D5}" dt="2023-11-07T14:23:16.854" v="250" actId="6549"/>
          <ac:spMkLst>
            <pc:docMk/>
            <pc:sldMk cId="1610986631" sldId="418"/>
            <ac:spMk id="2" creationId="{00000000-0000-0000-0000-000000000000}"/>
          </ac:spMkLst>
        </pc:spChg>
      </pc:sldChg>
      <pc:sldChg chg="add">
        <pc:chgData name="buzdugan artur" userId="1770a38c255ab84c" providerId="LiveId" clId="{47DBE028-1AA9-4BEB-93AE-682F867C96D5}" dt="2023-11-07T12:39:14.904" v="5"/>
        <pc:sldMkLst>
          <pc:docMk/>
          <pc:sldMk cId="820331303" sldId="419"/>
        </pc:sldMkLst>
      </pc:sldChg>
      <pc:sldChg chg="add">
        <pc:chgData name="buzdugan artur" userId="1770a38c255ab84c" providerId="LiveId" clId="{47DBE028-1AA9-4BEB-93AE-682F867C96D5}" dt="2023-11-07T12:39:14.904" v="5"/>
        <pc:sldMkLst>
          <pc:docMk/>
          <pc:sldMk cId="3950445166" sldId="420"/>
        </pc:sldMkLst>
      </pc:sldChg>
      <pc:sldChg chg="add">
        <pc:chgData name="buzdugan artur" userId="1770a38c255ab84c" providerId="LiveId" clId="{47DBE028-1AA9-4BEB-93AE-682F867C96D5}" dt="2023-11-07T12:39:14.904" v="5"/>
        <pc:sldMkLst>
          <pc:docMk/>
          <pc:sldMk cId="3368544388" sldId="421"/>
        </pc:sldMkLst>
      </pc:sldChg>
      <pc:sldChg chg="modSp add mod">
        <pc:chgData name="buzdugan artur" userId="1770a38c255ab84c" providerId="LiveId" clId="{47DBE028-1AA9-4BEB-93AE-682F867C96D5}" dt="2023-11-07T14:23:26.303" v="251" actId="6549"/>
        <pc:sldMkLst>
          <pc:docMk/>
          <pc:sldMk cId="508089858" sldId="422"/>
        </pc:sldMkLst>
        <pc:spChg chg="mod">
          <ac:chgData name="buzdugan artur" userId="1770a38c255ab84c" providerId="LiveId" clId="{47DBE028-1AA9-4BEB-93AE-682F867C96D5}" dt="2023-11-07T14:23:26.303" v="251" actId="6549"/>
          <ac:spMkLst>
            <pc:docMk/>
            <pc:sldMk cId="508089858" sldId="422"/>
            <ac:spMk id="2" creationId="{00000000-0000-0000-0000-000000000000}"/>
          </ac:spMkLst>
        </pc:spChg>
      </pc:sldChg>
      <pc:sldChg chg="add">
        <pc:chgData name="buzdugan artur" userId="1770a38c255ab84c" providerId="LiveId" clId="{47DBE028-1AA9-4BEB-93AE-682F867C96D5}" dt="2023-11-07T12:40:03.538" v="6"/>
        <pc:sldMkLst>
          <pc:docMk/>
          <pc:sldMk cId="1708191771" sldId="423"/>
        </pc:sldMkLst>
      </pc:sldChg>
      <pc:sldChg chg="modSp add mod">
        <pc:chgData name="buzdugan artur" userId="1770a38c255ab84c" providerId="LiveId" clId="{47DBE028-1AA9-4BEB-93AE-682F867C96D5}" dt="2023-11-07T14:23:32.475" v="252" actId="20577"/>
        <pc:sldMkLst>
          <pc:docMk/>
          <pc:sldMk cId="1996781686" sldId="424"/>
        </pc:sldMkLst>
        <pc:spChg chg="mod">
          <ac:chgData name="buzdugan artur" userId="1770a38c255ab84c" providerId="LiveId" clId="{47DBE028-1AA9-4BEB-93AE-682F867C96D5}" dt="2023-11-07T14:23:32.475" v="252" actId="20577"/>
          <ac:spMkLst>
            <pc:docMk/>
            <pc:sldMk cId="1996781686" sldId="424"/>
            <ac:spMk id="2" creationId="{00000000-0000-0000-0000-000000000000}"/>
          </ac:spMkLst>
        </pc:spChg>
      </pc:sldChg>
      <pc:sldChg chg="add">
        <pc:chgData name="buzdugan artur" userId="1770a38c255ab84c" providerId="LiveId" clId="{47DBE028-1AA9-4BEB-93AE-682F867C96D5}" dt="2023-11-07T12:40:03.538" v="6"/>
        <pc:sldMkLst>
          <pc:docMk/>
          <pc:sldMk cId="3144334591" sldId="425"/>
        </pc:sldMkLst>
      </pc:sldChg>
      <pc:sldChg chg="modSp add mod">
        <pc:chgData name="buzdugan artur" userId="1770a38c255ab84c" providerId="LiveId" clId="{47DBE028-1AA9-4BEB-93AE-682F867C96D5}" dt="2023-11-07T14:23:39.395" v="253" actId="20577"/>
        <pc:sldMkLst>
          <pc:docMk/>
          <pc:sldMk cId="1991311383" sldId="426"/>
        </pc:sldMkLst>
        <pc:spChg chg="mod">
          <ac:chgData name="buzdugan artur" userId="1770a38c255ab84c" providerId="LiveId" clId="{47DBE028-1AA9-4BEB-93AE-682F867C96D5}" dt="2023-11-07T14:23:39.395" v="253" actId="20577"/>
          <ac:spMkLst>
            <pc:docMk/>
            <pc:sldMk cId="1991311383" sldId="426"/>
            <ac:spMk id="2" creationId="{00000000-0000-0000-0000-000000000000}"/>
          </ac:spMkLst>
        </pc:spChg>
      </pc:sldChg>
      <pc:sldChg chg="delSp modSp add mod">
        <pc:chgData name="buzdugan artur" userId="1770a38c255ab84c" providerId="LiveId" clId="{47DBE028-1AA9-4BEB-93AE-682F867C96D5}" dt="2023-11-08T15:26:28.972" v="2311" actId="1076"/>
        <pc:sldMkLst>
          <pc:docMk/>
          <pc:sldMk cId="1192641303" sldId="427"/>
        </pc:sldMkLst>
        <pc:spChg chg="del">
          <ac:chgData name="buzdugan artur" userId="1770a38c255ab84c" providerId="LiveId" clId="{47DBE028-1AA9-4BEB-93AE-682F867C96D5}" dt="2023-11-08T15:26:26.437" v="2310" actId="478"/>
          <ac:spMkLst>
            <pc:docMk/>
            <pc:sldMk cId="1192641303" sldId="427"/>
            <ac:spMk id="2" creationId="{00000000-0000-0000-0000-000000000000}"/>
          </ac:spMkLst>
        </pc:spChg>
        <pc:spChg chg="mod">
          <ac:chgData name="buzdugan artur" userId="1770a38c255ab84c" providerId="LiveId" clId="{47DBE028-1AA9-4BEB-93AE-682F867C96D5}" dt="2023-11-08T15:26:28.972" v="2311" actId="1076"/>
          <ac:spMkLst>
            <pc:docMk/>
            <pc:sldMk cId="1192641303" sldId="427"/>
            <ac:spMk id="3" creationId="{00000000-0000-0000-0000-000000000000}"/>
          </ac:spMkLst>
        </pc:spChg>
      </pc:sldChg>
      <pc:sldChg chg="addSp delSp modSp add mod">
        <pc:chgData name="buzdugan artur" userId="1770a38c255ab84c" providerId="LiveId" clId="{47DBE028-1AA9-4BEB-93AE-682F867C96D5}" dt="2023-11-08T15:27:29.478" v="2340" actId="1076"/>
        <pc:sldMkLst>
          <pc:docMk/>
          <pc:sldMk cId="2289146478" sldId="428"/>
        </pc:sldMkLst>
        <pc:spChg chg="del">
          <ac:chgData name="buzdugan artur" userId="1770a38c255ab84c" providerId="LiveId" clId="{47DBE028-1AA9-4BEB-93AE-682F867C96D5}" dt="2023-11-08T15:26:33.322" v="2312" actId="478"/>
          <ac:spMkLst>
            <pc:docMk/>
            <pc:sldMk cId="2289146478" sldId="428"/>
            <ac:spMk id="2" creationId="{00000000-0000-0000-0000-000000000000}"/>
          </ac:spMkLst>
        </pc:spChg>
        <pc:spChg chg="mod">
          <ac:chgData name="buzdugan artur" userId="1770a38c255ab84c" providerId="LiveId" clId="{47DBE028-1AA9-4BEB-93AE-682F867C96D5}" dt="2023-11-08T15:27:27.283" v="2339" actId="6549"/>
          <ac:spMkLst>
            <pc:docMk/>
            <pc:sldMk cId="2289146478" sldId="428"/>
            <ac:spMk id="3" creationId="{00000000-0000-0000-0000-000000000000}"/>
          </ac:spMkLst>
        </pc:spChg>
        <pc:picChg chg="mod">
          <ac:chgData name="buzdugan artur" userId="1770a38c255ab84c" providerId="LiveId" clId="{47DBE028-1AA9-4BEB-93AE-682F867C96D5}" dt="2023-11-08T15:26:52.744" v="2321" actId="1076"/>
          <ac:picMkLst>
            <pc:docMk/>
            <pc:sldMk cId="2289146478" sldId="428"/>
            <ac:picMk id="4" creationId="{00000000-0000-0000-0000-000000000000}"/>
          </ac:picMkLst>
        </pc:picChg>
        <pc:picChg chg="add mod">
          <ac:chgData name="buzdugan artur" userId="1770a38c255ab84c" providerId="LiveId" clId="{47DBE028-1AA9-4BEB-93AE-682F867C96D5}" dt="2023-11-08T15:27:29.478" v="2340" actId="1076"/>
          <ac:picMkLst>
            <pc:docMk/>
            <pc:sldMk cId="2289146478" sldId="428"/>
            <ac:picMk id="5" creationId="{ABA4F8ED-FCEF-8E22-6E35-585ABEB8B254}"/>
          </ac:picMkLst>
        </pc:picChg>
      </pc:sldChg>
      <pc:sldChg chg="add del">
        <pc:chgData name="buzdugan artur" userId="1770a38c255ab84c" providerId="LiveId" clId="{47DBE028-1AA9-4BEB-93AE-682F867C96D5}" dt="2023-11-08T15:27:35.741" v="2341" actId="47"/>
        <pc:sldMkLst>
          <pc:docMk/>
          <pc:sldMk cId="3337271461" sldId="429"/>
        </pc:sldMkLst>
      </pc:sldChg>
      <pc:sldChg chg="addSp modSp add mod">
        <pc:chgData name="buzdugan artur" userId="1770a38c255ab84c" providerId="LiveId" clId="{47DBE028-1AA9-4BEB-93AE-682F867C96D5}" dt="2023-11-08T15:28:37.661" v="2353" actId="1076"/>
        <pc:sldMkLst>
          <pc:docMk/>
          <pc:sldMk cId="500460935" sldId="430"/>
        </pc:sldMkLst>
        <pc:spChg chg="mod">
          <ac:chgData name="buzdugan artur" userId="1770a38c255ab84c" providerId="LiveId" clId="{47DBE028-1AA9-4BEB-93AE-682F867C96D5}" dt="2023-11-08T15:28:16.887" v="2346" actId="27636"/>
          <ac:spMkLst>
            <pc:docMk/>
            <pc:sldMk cId="500460935" sldId="430"/>
            <ac:spMk id="2" creationId="{00000000-0000-0000-0000-000000000000}"/>
          </ac:spMkLst>
        </pc:spChg>
        <pc:spChg chg="mod">
          <ac:chgData name="buzdugan artur" userId="1770a38c255ab84c" providerId="LiveId" clId="{47DBE028-1AA9-4BEB-93AE-682F867C96D5}" dt="2023-11-08T15:28:20.161" v="2347" actId="1076"/>
          <ac:spMkLst>
            <pc:docMk/>
            <pc:sldMk cId="500460935" sldId="430"/>
            <ac:spMk id="3" creationId="{00000000-0000-0000-0000-000000000000}"/>
          </ac:spMkLst>
        </pc:spChg>
        <pc:picChg chg="add mod">
          <ac:chgData name="buzdugan artur" userId="1770a38c255ab84c" providerId="LiveId" clId="{47DBE028-1AA9-4BEB-93AE-682F867C96D5}" dt="2023-11-08T15:28:37.661" v="2353" actId="1076"/>
          <ac:picMkLst>
            <pc:docMk/>
            <pc:sldMk cId="500460935" sldId="430"/>
            <ac:picMk id="4" creationId="{FC6D6D30-69CE-B165-24AC-3D21E917BAEF}"/>
          </ac:picMkLst>
        </pc:picChg>
        <pc:picChg chg="mod">
          <ac:chgData name="buzdugan artur" userId="1770a38c255ab84c" providerId="LiveId" clId="{47DBE028-1AA9-4BEB-93AE-682F867C96D5}" dt="2023-11-08T15:28:28.078" v="2349" actId="1076"/>
          <ac:picMkLst>
            <pc:docMk/>
            <pc:sldMk cId="500460935" sldId="430"/>
            <ac:picMk id="5" creationId="{00000000-0000-0000-0000-000000000000}"/>
          </ac:picMkLst>
        </pc:picChg>
      </pc:sldChg>
      <pc:sldChg chg="add del">
        <pc:chgData name="buzdugan artur" userId="1770a38c255ab84c" providerId="LiveId" clId="{47DBE028-1AA9-4BEB-93AE-682F867C96D5}" dt="2023-11-08T15:28:02.541" v="2343" actId="47"/>
        <pc:sldMkLst>
          <pc:docMk/>
          <pc:sldMk cId="4211673751" sldId="431"/>
        </pc:sldMkLst>
      </pc:sldChg>
      <pc:sldChg chg="modSp add mod">
        <pc:chgData name="buzdugan artur" userId="1770a38c255ab84c" providerId="LiveId" clId="{47DBE028-1AA9-4BEB-93AE-682F867C96D5}" dt="2023-11-07T14:26:28.548" v="296" actId="20577"/>
        <pc:sldMkLst>
          <pc:docMk/>
          <pc:sldMk cId="368086775" sldId="435"/>
        </pc:sldMkLst>
        <pc:spChg chg="mod">
          <ac:chgData name="buzdugan artur" userId="1770a38c255ab84c" providerId="LiveId" clId="{47DBE028-1AA9-4BEB-93AE-682F867C96D5}" dt="2023-11-07T14:26:28.548" v="296" actId="20577"/>
          <ac:spMkLst>
            <pc:docMk/>
            <pc:sldMk cId="368086775" sldId="435"/>
            <ac:spMk id="2" creationId="{00000000-0000-0000-0000-000000000000}"/>
          </ac:spMkLst>
        </pc:spChg>
      </pc:sldChg>
      <pc:sldChg chg="modSp add mod">
        <pc:chgData name="buzdugan artur" userId="1770a38c255ab84c" providerId="LiveId" clId="{47DBE028-1AA9-4BEB-93AE-682F867C96D5}" dt="2023-11-07T14:26:39.779" v="298" actId="20577"/>
        <pc:sldMkLst>
          <pc:docMk/>
          <pc:sldMk cId="919998096" sldId="436"/>
        </pc:sldMkLst>
        <pc:spChg chg="mod">
          <ac:chgData name="buzdugan artur" userId="1770a38c255ab84c" providerId="LiveId" clId="{47DBE028-1AA9-4BEB-93AE-682F867C96D5}" dt="2023-11-07T14:26:39.779" v="298" actId="20577"/>
          <ac:spMkLst>
            <pc:docMk/>
            <pc:sldMk cId="919998096" sldId="436"/>
            <ac:spMk id="2" creationId="{00000000-0000-0000-0000-000000000000}"/>
          </ac:spMkLst>
        </pc:spChg>
      </pc:sldChg>
      <pc:sldChg chg="modSp add mod">
        <pc:chgData name="buzdugan artur" userId="1770a38c255ab84c" providerId="LiveId" clId="{47DBE028-1AA9-4BEB-93AE-682F867C96D5}" dt="2023-11-07T14:26:45.205" v="300" actId="20577"/>
        <pc:sldMkLst>
          <pc:docMk/>
          <pc:sldMk cId="3301716440" sldId="443"/>
        </pc:sldMkLst>
        <pc:spChg chg="mod">
          <ac:chgData name="buzdugan artur" userId="1770a38c255ab84c" providerId="LiveId" clId="{47DBE028-1AA9-4BEB-93AE-682F867C96D5}" dt="2023-11-07T14:26:45.205" v="300" actId="20577"/>
          <ac:spMkLst>
            <pc:docMk/>
            <pc:sldMk cId="3301716440" sldId="443"/>
            <ac:spMk id="2" creationId="{00000000-0000-0000-0000-000000000000}"/>
          </ac:spMkLst>
        </pc:spChg>
      </pc:sldChg>
      <pc:sldChg chg="modSp add mod">
        <pc:chgData name="buzdugan artur" userId="1770a38c255ab84c" providerId="LiveId" clId="{47DBE028-1AA9-4BEB-93AE-682F867C96D5}" dt="2023-11-07T14:27:00.847" v="304" actId="27636"/>
        <pc:sldMkLst>
          <pc:docMk/>
          <pc:sldMk cId="239392722" sldId="445"/>
        </pc:sldMkLst>
        <pc:spChg chg="mod">
          <ac:chgData name="buzdugan artur" userId="1770a38c255ab84c" providerId="LiveId" clId="{47DBE028-1AA9-4BEB-93AE-682F867C96D5}" dt="2023-11-07T14:26:56.822" v="302" actId="6549"/>
          <ac:spMkLst>
            <pc:docMk/>
            <pc:sldMk cId="239392722" sldId="445"/>
            <ac:spMk id="2" creationId="{00000000-0000-0000-0000-000000000000}"/>
          </ac:spMkLst>
        </pc:spChg>
        <pc:spChg chg="mod">
          <ac:chgData name="buzdugan artur" userId="1770a38c255ab84c" providerId="LiveId" clId="{47DBE028-1AA9-4BEB-93AE-682F867C96D5}" dt="2023-11-07T14:27:00.847" v="304" actId="27636"/>
          <ac:spMkLst>
            <pc:docMk/>
            <pc:sldMk cId="239392722" sldId="445"/>
            <ac:spMk id="3" creationId="{00000000-0000-0000-0000-000000000000}"/>
          </ac:spMkLst>
        </pc:spChg>
      </pc:sldChg>
      <pc:sldChg chg="modSp add mod">
        <pc:chgData name="buzdugan artur" userId="1770a38c255ab84c" providerId="LiveId" clId="{47DBE028-1AA9-4BEB-93AE-682F867C96D5}" dt="2023-11-07T14:27:08.851" v="308" actId="6549"/>
        <pc:sldMkLst>
          <pc:docMk/>
          <pc:sldMk cId="2904842164" sldId="446"/>
        </pc:sldMkLst>
        <pc:spChg chg="mod">
          <ac:chgData name="buzdugan artur" userId="1770a38c255ab84c" providerId="LiveId" clId="{47DBE028-1AA9-4BEB-93AE-682F867C96D5}" dt="2023-11-07T14:27:08.851" v="308" actId="6549"/>
          <ac:spMkLst>
            <pc:docMk/>
            <pc:sldMk cId="2904842164" sldId="446"/>
            <ac:spMk id="2" creationId="{00000000-0000-0000-0000-000000000000}"/>
          </ac:spMkLst>
        </pc:spChg>
      </pc:sldChg>
      <pc:sldChg chg="addSp delSp modSp add mod">
        <pc:chgData name="buzdugan artur" userId="1770a38c255ab84c" providerId="LiveId" clId="{47DBE028-1AA9-4BEB-93AE-682F867C96D5}" dt="2023-11-08T15:28:59.808" v="2354" actId="478"/>
        <pc:sldMkLst>
          <pc:docMk/>
          <pc:sldMk cId="0" sldId="455"/>
        </pc:sldMkLst>
        <pc:spChg chg="add mod">
          <ac:chgData name="buzdugan artur" userId="1770a38c255ab84c" providerId="LiveId" clId="{47DBE028-1AA9-4BEB-93AE-682F867C96D5}" dt="2023-11-07T14:24:29.342" v="262" actId="6549"/>
          <ac:spMkLst>
            <pc:docMk/>
            <pc:sldMk cId="0" sldId="455"/>
            <ac:spMk id="5" creationId="{4884F83E-8D6B-ED1A-7906-39D5B5B7E89E}"/>
          </ac:spMkLst>
        </pc:spChg>
        <pc:picChg chg="add del mod">
          <ac:chgData name="buzdugan artur" userId="1770a38c255ab84c" providerId="LiveId" clId="{47DBE028-1AA9-4BEB-93AE-682F867C96D5}" dt="2023-11-08T15:28:59.808" v="2354" actId="478"/>
          <ac:picMkLst>
            <pc:docMk/>
            <pc:sldMk cId="0" sldId="455"/>
            <ac:picMk id="2" creationId="{CC8D5561-07B0-536B-B68C-4795FC78E5E6}"/>
          </ac:picMkLst>
        </pc:picChg>
      </pc:sldChg>
      <pc:sldChg chg="addSp modSp add mod">
        <pc:chgData name="buzdugan artur" userId="1770a38c255ab84c" providerId="LiveId" clId="{47DBE028-1AA9-4BEB-93AE-682F867C96D5}" dt="2023-11-07T14:24:41.653" v="266" actId="6549"/>
        <pc:sldMkLst>
          <pc:docMk/>
          <pc:sldMk cId="0" sldId="456"/>
        </pc:sldMkLst>
        <pc:spChg chg="add mod">
          <ac:chgData name="buzdugan artur" userId="1770a38c255ab84c" providerId="LiveId" clId="{47DBE028-1AA9-4BEB-93AE-682F867C96D5}" dt="2023-11-07T14:24:41.653" v="266" actId="6549"/>
          <ac:spMkLst>
            <pc:docMk/>
            <pc:sldMk cId="0" sldId="456"/>
            <ac:spMk id="2" creationId="{4C0A2031-55DD-DCC4-8008-B51AA0E04067}"/>
          </ac:spMkLst>
        </pc:spChg>
      </pc:sldChg>
      <pc:sldChg chg="add">
        <pc:chgData name="buzdugan artur" userId="1770a38c255ab84c" providerId="LiveId" clId="{47DBE028-1AA9-4BEB-93AE-682F867C96D5}" dt="2023-11-07T12:49:45.420" v="9"/>
        <pc:sldMkLst>
          <pc:docMk/>
          <pc:sldMk cId="0" sldId="457"/>
        </pc:sldMkLst>
      </pc:sldChg>
      <pc:sldChg chg="add">
        <pc:chgData name="buzdugan artur" userId="1770a38c255ab84c" providerId="LiveId" clId="{47DBE028-1AA9-4BEB-93AE-682F867C96D5}" dt="2023-11-07T12:49:45.420" v="9"/>
        <pc:sldMkLst>
          <pc:docMk/>
          <pc:sldMk cId="0" sldId="458"/>
        </pc:sldMkLst>
      </pc:sldChg>
      <pc:sldChg chg="addSp modSp add mod">
        <pc:chgData name="buzdugan artur" userId="1770a38c255ab84c" providerId="LiveId" clId="{47DBE028-1AA9-4BEB-93AE-682F867C96D5}" dt="2023-11-07T14:23:08.685" v="249" actId="1076"/>
        <pc:sldMkLst>
          <pc:docMk/>
          <pc:sldMk cId="0" sldId="459"/>
        </pc:sldMkLst>
        <pc:picChg chg="add mod">
          <ac:chgData name="buzdugan artur" userId="1770a38c255ab84c" providerId="LiveId" clId="{47DBE028-1AA9-4BEB-93AE-682F867C96D5}" dt="2023-11-07T14:23:08.685" v="249" actId="1076"/>
          <ac:picMkLst>
            <pc:docMk/>
            <pc:sldMk cId="0" sldId="459"/>
            <ac:picMk id="2" creationId="{BBBFF709-6B9E-CC03-F45E-1B637294BA85}"/>
          </ac:picMkLst>
        </pc:picChg>
      </pc:sldChg>
      <pc:sldChg chg="add">
        <pc:chgData name="buzdugan artur" userId="1770a38c255ab84c" providerId="LiveId" clId="{47DBE028-1AA9-4BEB-93AE-682F867C96D5}" dt="2023-11-07T12:38:42.947" v="4"/>
        <pc:sldMkLst>
          <pc:docMk/>
          <pc:sldMk cId="0" sldId="460"/>
        </pc:sldMkLst>
      </pc:sldChg>
      <pc:sldChg chg="modSp add mod">
        <pc:chgData name="buzdugan artur" userId="1770a38c255ab84c" providerId="LiveId" clId="{47DBE028-1AA9-4BEB-93AE-682F867C96D5}" dt="2023-11-12T14:29:08.651" v="2675" actId="14100"/>
        <pc:sldMkLst>
          <pc:docMk/>
          <pc:sldMk cId="0" sldId="461"/>
        </pc:sldMkLst>
        <pc:spChg chg="mod">
          <ac:chgData name="buzdugan artur" userId="1770a38c255ab84c" providerId="LiveId" clId="{47DBE028-1AA9-4BEB-93AE-682F867C96D5}" dt="2023-11-12T14:29:08.651" v="2675" actId="14100"/>
          <ac:spMkLst>
            <pc:docMk/>
            <pc:sldMk cId="0" sldId="461"/>
            <ac:spMk id="19458" creationId="{7CB82C96-8F3E-139E-04DE-6D16B66FD5B9}"/>
          </ac:spMkLst>
        </pc:spChg>
      </pc:sldChg>
      <pc:sldChg chg="modSp add mod">
        <pc:chgData name="buzdugan artur" userId="1770a38c255ab84c" providerId="LiveId" clId="{47DBE028-1AA9-4BEB-93AE-682F867C96D5}" dt="2023-11-07T14:25:46.123" v="282" actId="20577"/>
        <pc:sldMkLst>
          <pc:docMk/>
          <pc:sldMk cId="0" sldId="462"/>
        </pc:sldMkLst>
        <pc:spChg chg="mod">
          <ac:chgData name="buzdugan artur" userId="1770a38c255ab84c" providerId="LiveId" clId="{47DBE028-1AA9-4BEB-93AE-682F867C96D5}" dt="2023-11-07T14:25:46.123" v="282" actId="20577"/>
          <ac:spMkLst>
            <pc:docMk/>
            <pc:sldMk cId="0" sldId="462"/>
            <ac:spMk id="20482" creationId="{7FE0A425-6D94-9803-1400-1C109D60327A}"/>
          </ac:spMkLst>
        </pc:spChg>
      </pc:sldChg>
      <pc:sldChg chg="modSp add mod">
        <pc:chgData name="buzdugan artur" userId="1770a38c255ab84c" providerId="LiveId" clId="{47DBE028-1AA9-4BEB-93AE-682F867C96D5}" dt="2023-11-07T14:25:53.777" v="285" actId="6549"/>
        <pc:sldMkLst>
          <pc:docMk/>
          <pc:sldMk cId="0" sldId="463"/>
        </pc:sldMkLst>
        <pc:spChg chg="mod">
          <ac:chgData name="buzdugan artur" userId="1770a38c255ab84c" providerId="LiveId" clId="{47DBE028-1AA9-4BEB-93AE-682F867C96D5}" dt="2023-11-07T14:25:53.777" v="285" actId="6549"/>
          <ac:spMkLst>
            <pc:docMk/>
            <pc:sldMk cId="0" sldId="463"/>
            <ac:spMk id="21506" creationId="{9D1A565B-8E9A-96EB-17AC-B6E024B17C04}"/>
          </ac:spMkLst>
        </pc:spChg>
      </pc:sldChg>
      <pc:sldChg chg="modSp add mod">
        <pc:chgData name="buzdugan artur" userId="1770a38c255ab84c" providerId="LiveId" clId="{47DBE028-1AA9-4BEB-93AE-682F867C96D5}" dt="2023-11-12T14:28:34.384" v="2672" actId="14100"/>
        <pc:sldMkLst>
          <pc:docMk/>
          <pc:sldMk cId="0" sldId="464"/>
        </pc:sldMkLst>
        <pc:spChg chg="mod">
          <ac:chgData name="buzdugan artur" userId="1770a38c255ab84c" providerId="LiveId" clId="{47DBE028-1AA9-4BEB-93AE-682F867C96D5}" dt="2023-11-12T14:28:08.685" v="2668" actId="27636"/>
          <ac:spMkLst>
            <pc:docMk/>
            <pc:sldMk cId="0" sldId="464"/>
            <ac:spMk id="22530" creationId="{8CD6292E-4C1B-29D8-5382-04C5D1CBEA7D}"/>
          </ac:spMkLst>
        </pc:spChg>
        <pc:graphicFrameChg chg="mod">
          <ac:chgData name="buzdugan artur" userId="1770a38c255ab84c" providerId="LiveId" clId="{47DBE028-1AA9-4BEB-93AE-682F867C96D5}" dt="2023-11-12T14:28:34.384" v="2672" actId="14100"/>
          <ac:graphicFrameMkLst>
            <pc:docMk/>
            <pc:sldMk cId="0" sldId="464"/>
            <ac:graphicFrameMk id="22532" creationId="{E4807EDC-8CEC-F82D-15FC-73CCED384E4D}"/>
          </ac:graphicFrameMkLst>
        </pc:graphicFrameChg>
      </pc:sldChg>
      <pc:sldChg chg="add">
        <pc:chgData name="buzdugan artur" userId="1770a38c255ab84c" providerId="LiveId" clId="{47DBE028-1AA9-4BEB-93AE-682F867C96D5}" dt="2023-11-07T12:54:47.050" v="11"/>
        <pc:sldMkLst>
          <pc:docMk/>
          <pc:sldMk cId="0" sldId="465"/>
        </pc:sldMkLst>
      </pc:sldChg>
      <pc:sldChg chg="delSp modSp add mod">
        <pc:chgData name="buzdugan artur" userId="1770a38c255ab84c" providerId="LiveId" clId="{47DBE028-1AA9-4BEB-93AE-682F867C96D5}" dt="2023-11-07T14:21:30.794" v="233" actId="20577"/>
        <pc:sldMkLst>
          <pc:docMk/>
          <pc:sldMk cId="1743308337" sldId="469"/>
        </pc:sldMkLst>
        <pc:spChg chg="mod">
          <ac:chgData name="buzdugan artur" userId="1770a38c255ab84c" providerId="LiveId" clId="{47DBE028-1AA9-4BEB-93AE-682F867C96D5}" dt="2023-11-07T14:21:30.794" v="233" actId="20577"/>
          <ac:spMkLst>
            <pc:docMk/>
            <pc:sldMk cId="1743308337" sldId="469"/>
            <ac:spMk id="2" creationId="{EFE238D1-605D-8751-DA5D-8638CE1BDB51}"/>
          </ac:spMkLst>
        </pc:spChg>
        <pc:picChg chg="del">
          <ac:chgData name="buzdugan artur" userId="1770a38c255ab84c" providerId="LiveId" clId="{47DBE028-1AA9-4BEB-93AE-682F867C96D5}" dt="2023-11-07T14:19:56.178" v="223" actId="478"/>
          <ac:picMkLst>
            <pc:docMk/>
            <pc:sldMk cId="1743308337" sldId="469"/>
            <ac:picMk id="5" creationId="{10073E3C-FEF3-BBE8-4BE9-155EACF6D6DA}"/>
          </ac:picMkLst>
        </pc:picChg>
      </pc:sldChg>
      <pc:sldChg chg="modSp add mod">
        <pc:chgData name="buzdugan artur" userId="1770a38c255ab84c" providerId="LiveId" clId="{47DBE028-1AA9-4BEB-93AE-682F867C96D5}" dt="2023-11-07T14:21:36.485" v="234" actId="20577"/>
        <pc:sldMkLst>
          <pc:docMk/>
          <pc:sldMk cId="4235658469" sldId="470"/>
        </pc:sldMkLst>
        <pc:spChg chg="mod">
          <ac:chgData name="buzdugan artur" userId="1770a38c255ab84c" providerId="LiveId" clId="{47DBE028-1AA9-4BEB-93AE-682F867C96D5}" dt="2023-11-07T14:21:36.485" v="234" actId="20577"/>
          <ac:spMkLst>
            <pc:docMk/>
            <pc:sldMk cId="4235658469" sldId="470"/>
            <ac:spMk id="2" creationId="{DF75A3CC-F62C-35DD-B375-1F73330E9507}"/>
          </ac:spMkLst>
        </pc:spChg>
      </pc:sldChg>
      <pc:sldChg chg="modSp add mod">
        <pc:chgData name="buzdugan artur" userId="1770a38c255ab84c" providerId="LiveId" clId="{47DBE028-1AA9-4BEB-93AE-682F867C96D5}" dt="2023-11-07T14:21:41.929" v="235" actId="20577"/>
        <pc:sldMkLst>
          <pc:docMk/>
          <pc:sldMk cId="895557147" sldId="471"/>
        </pc:sldMkLst>
        <pc:spChg chg="mod">
          <ac:chgData name="buzdugan artur" userId="1770a38c255ab84c" providerId="LiveId" clId="{47DBE028-1AA9-4BEB-93AE-682F867C96D5}" dt="2023-11-07T14:21:41.929" v="235" actId="20577"/>
          <ac:spMkLst>
            <pc:docMk/>
            <pc:sldMk cId="895557147" sldId="471"/>
            <ac:spMk id="2" creationId="{4393DBF7-AE70-8AC5-8C00-A711C0C7127E}"/>
          </ac:spMkLst>
        </pc:spChg>
      </pc:sldChg>
      <pc:sldChg chg="add">
        <pc:chgData name="buzdugan artur" userId="1770a38c255ab84c" providerId="LiveId" clId="{47DBE028-1AA9-4BEB-93AE-682F867C96D5}" dt="2023-11-07T12:38:09.011" v="2"/>
        <pc:sldMkLst>
          <pc:docMk/>
          <pc:sldMk cId="2962796962" sldId="472"/>
        </pc:sldMkLst>
      </pc:sldChg>
      <pc:sldChg chg="addSp delSp modSp add mod">
        <pc:chgData name="buzdugan artur" userId="1770a38c255ab84c" providerId="LiveId" clId="{47DBE028-1AA9-4BEB-93AE-682F867C96D5}" dt="2023-11-07T14:22:31.754" v="244" actId="27636"/>
        <pc:sldMkLst>
          <pc:docMk/>
          <pc:sldMk cId="1487000930" sldId="473"/>
        </pc:sldMkLst>
        <pc:spChg chg="mod">
          <ac:chgData name="buzdugan artur" userId="1770a38c255ab84c" providerId="LiveId" clId="{47DBE028-1AA9-4BEB-93AE-682F867C96D5}" dt="2023-11-07T14:22:31.754" v="244" actId="27636"/>
          <ac:spMkLst>
            <pc:docMk/>
            <pc:sldMk cId="1487000930" sldId="473"/>
            <ac:spMk id="2" creationId="{CF1ABFD0-FE7A-FCE4-722D-CFC4B8CAC9A1}"/>
          </ac:spMkLst>
        </pc:spChg>
        <pc:picChg chg="add del mod">
          <ac:chgData name="buzdugan artur" userId="1770a38c255ab84c" providerId="LiveId" clId="{47DBE028-1AA9-4BEB-93AE-682F867C96D5}" dt="2023-11-07T14:22:24.437" v="241" actId="478"/>
          <ac:picMkLst>
            <pc:docMk/>
            <pc:sldMk cId="1487000930" sldId="473"/>
            <ac:picMk id="3" creationId="{4B2CD4B0-6B04-23D8-8764-F549A6414559}"/>
          </ac:picMkLst>
        </pc:picChg>
        <pc:picChg chg="mod">
          <ac:chgData name="buzdugan artur" userId="1770a38c255ab84c" providerId="LiveId" clId="{47DBE028-1AA9-4BEB-93AE-682F867C96D5}" dt="2023-11-07T14:22:07.425" v="238" actId="1076"/>
          <ac:picMkLst>
            <pc:docMk/>
            <pc:sldMk cId="1487000930" sldId="473"/>
            <ac:picMk id="5" creationId="{B47CD684-08A5-A56D-5358-F0E6DAAB51AB}"/>
          </ac:picMkLst>
        </pc:picChg>
      </pc:sldChg>
      <pc:sldChg chg="add">
        <pc:chgData name="buzdugan artur" userId="1770a38c255ab84c" providerId="LiveId" clId="{47DBE028-1AA9-4BEB-93AE-682F867C96D5}" dt="2023-11-07T12:40:55.599" v="7"/>
        <pc:sldMkLst>
          <pc:docMk/>
          <pc:sldMk cId="1277672047" sldId="475"/>
        </pc:sldMkLst>
      </pc:sldChg>
      <pc:sldChg chg="add">
        <pc:chgData name="buzdugan artur" userId="1770a38c255ab84c" providerId="LiveId" clId="{47DBE028-1AA9-4BEB-93AE-682F867C96D5}" dt="2023-11-07T12:40:55.599" v="7"/>
        <pc:sldMkLst>
          <pc:docMk/>
          <pc:sldMk cId="1191550946" sldId="476"/>
        </pc:sldMkLst>
      </pc:sldChg>
      <pc:sldChg chg="add">
        <pc:chgData name="buzdugan artur" userId="1770a38c255ab84c" providerId="LiveId" clId="{47DBE028-1AA9-4BEB-93AE-682F867C96D5}" dt="2023-11-07T12:40:55.599" v="7"/>
        <pc:sldMkLst>
          <pc:docMk/>
          <pc:sldMk cId="1484536211" sldId="477"/>
        </pc:sldMkLst>
      </pc:sldChg>
      <pc:sldChg chg="add">
        <pc:chgData name="buzdugan artur" userId="1770a38c255ab84c" providerId="LiveId" clId="{47DBE028-1AA9-4BEB-93AE-682F867C96D5}" dt="2023-11-07T12:40:55.599" v="7"/>
        <pc:sldMkLst>
          <pc:docMk/>
          <pc:sldMk cId="2136042274" sldId="478"/>
        </pc:sldMkLst>
      </pc:sldChg>
      <pc:sldChg chg="add">
        <pc:chgData name="buzdugan artur" userId="1770a38c255ab84c" providerId="LiveId" clId="{47DBE028-1AA9-4BEB-93AE-682F867C96D5}" dt="2023-11-07T12:40:55.599" v="7"/>
        <pc:sldMkLst>
          <pc:docMk/>
          <pc:sldMk cId="4142708193" sldId="479"/>
        </pc:sldMkLst>
      </pc:sldChg>
      <pc:sldChg chg="modSp add mod">
        <pc:chgData name="buzdugan artur" userId="1770a38c255ab84c" providerId="LiveId" clId="{47DBE028-1AA9-4BEB-93AE-682F867C96D5}" dt="2023-11-07T14:27:20.777" v="312" actId="6549"/>
        <pc:sldMkLst>
          <pc:docMk/>
          <pc:sldMk cId="3159452969" sldId="480"/>
        </pc:sldMkLst>
        <pc:spChg chg="mod">
          <ac:chgData name="buzdugan artur" userId="1770a38c255ab84c" providerId="LiveId" clId="{47DBE028-1AA9-4BEB-93AE-682F867C96D5}" dt="2023-11-07T14:27:20.777" v="312" actId="6549"/>
          <ac:spMkLst>
            <pc:docMk/>
            <pc:sldMk cId="3159452969" sldId="480"/>
            <ac:spMk id="2" creationId="{00000000-0000-0000-0000-000000000000}"/>
          </ac:spMkLst>
        </pc:spChg>
      </pc:sldChg>
      <pc:sldChg chg="modSp new mod">
        <pc:chgData name="buzdugan artur" userId="1770a38c255ab84c" providerId="LiveId" clId="{47DBE028-1AA9-4BEB-93AE-682F867C96D5}" dt="2023-11-07T14:20:05.524" v="232" actId="20577"/>
        <pc:sldMkLst>
          <pc:docMk/>
          <pc:sldMk cId="140798056" sldId="481"/>
        </pc:sldMkLst>
        <pc:spChg chg="mod">
          <ac:chgData name="buzdugan artur" userId="1770a38c255ab84c" providerId="LiveId" clId="{47DBE028-1AA9-4BEB-93AE-682F867C96D5}" dt="2023-11-07T14:20:05.524" v="232" actId="20577"/>
          <ac:spMkLst>
            <pc:docMk/>
            <pc:sldMk cId="140798056" sldId="481"/>
            <ac:spMk id="2" creationId="{F5CB97C1-37EA-601A-B8DE-37E107CB8A04}"/>
          </ac:spMkLst>
        </pc:spChg>
        <pc:spChg chg="mod">
          <ac:chgData name="buzdugan artur" userId="1770a38c255ab84c" providerId="LiveId" clId="{47DBE028-1AA9-4BEB-93AE-682F867C96D5}" dt="2023-11-07T14:19:44.502" v="222" actId="113"/>
          <ac:spMkLst>
            <pc:docMk/>
            <pc:sldMk cId="140798056" sldId="481"/>
            <ac:spMk id="3" creationId="{D1BC3789-D70B-09E1-9AF2-A3FD12911F23}"/>
          </ac:spMkLst>
        </pc:spChg>
      </pc:sldChg>
      <pc:sldChg chg="modSp new mod">
        <pc:chgData name="buzdugan artur" userId="1770a38c255ab84c" providerId="LiveId" clId="{47DBE028-1AA9-4BEB-93AE-682F867C96D5}" dt="2023-11-07T16:32:34.547" v="923" actId="27636"/>
        <pc:sldMkLst>
          <pc:docMk/>
          <pc:sldMk cId="891822119" sldId="482"/>
        </pc:sldMkLst>
        <pc:spChg chg="mod">
          <ac:chgData name="buzdugan artur" userId="1770a38c255ab84c" providerId="LiveId" clId="{47DBE028-1AA9-4BEB-93AE-682F867C96D5}" dt="2023-11-07T16:23:07.232" v="315" actId="20577"/>
          <ac:spMkLst>
            <pc:docMk/>
            <pc:sldMk cId="891822119" sldId="482"/>
            <ac:spMk id="2" creationId="{A66FFE70-E4C4-E8DB-71C3-27A0AA2AA69E}"/>
          </ac:spMkLst>
        </pc:spChg>
        <pc:spChg chg="mod">
          <ac:chgData name="buzdugan artur" userId="1770a38c255ab84c" providerId="LiveId" clId="{47DBE028-1AA9-4BEB-93AE-682F867C96D5}" dt="2023-11-07T16:32:34.547" v="923" actId="27636"/>
          <ac:spMkLst>
            <pc:docMk/>
            <pc:sldMk cId="891822119" sldId="482"/>
            <ac:spMk id="3" creationId="{64FE7019-CD20-A33A-1578-36DCCC8FFAEE}"/>
          </ac:spMkLst>
        </pc:spChg>
      </pc:sldChg>
      <pc:sldChg chg="modSp new mod">
        <pc:chgData name="buzdugan artur" userId="1770a38c255ab84c" providerId="LiveId" clId="{47DBE028-1AA9-4BEB-93AE-682F867C96D5}" dt="2023-11-07T16:42:22.602" v="1482" actId="27636"/>
        <pc:sldMkLst>
          <pc:docMk/>
          <pc:sldMk cId="1671805376" sldId="483"/>
        </pc:sldMkLst>
        <pc:spChg chg="mod">
          <ac:chgData name="buzdugan artur" userId="1770a38c255ab84c" providerId="LiveId" clId="{47DBE028-1AA9-4BEB-93AE-682F867C96D5}" dt="2023-11-07T16:33:05.100" v="926" actId="20577"/>
          <ac:spMkLst>
            <pc:docMk/>
            <pc:sldMk cId="1671805376" sldId="483"/>
            <ac:spMk id="2" creationId="{FFC57E65-86F0-DA83-1741-FE081329E6CA}"/>
          </ac:spMkLst>
        </pc:spChg>
        <pc:spChg chg="mod">
          <ac:chgData name="buzdugan artur" userId="1770a38c255ab84c" providerId="LiveId" clId="{47DBE028-1AA9-4BEB-93AE-682F867C96D5}" dt="2023-11-07T16:42:22.602" v="1482" actId="27636"/>
          <ac:spMkLst>
            <pc:docMk/>
            <pc:sldMk cId="1671805376" sldId="483"/>
            <ac:spMk id="3" creationId="{E553B1AB-75C3-8355-AA49-D52D1478E10C}"/>
          </ac:spMkLst>
        </pc:spChg>
      </pc:sldChg>
      <pc:sldChg chg="modSp new del mod">
        <pc:chgData name="buzdugan artur" userId="1770a38c255ab84c" providerId="LiveId" clId="{47DBE028-1AA9-4BEB-93AE-682F867C96D5}" dt="2023-11-07T16:45:37.940" v="1701" actId="47"/>
        <pc:sldMkLst>
          <pc:docMk/>
          <pc:sldMk cId="826744380" sldId="484"/>
        </pc:sldMkLst>
        <pc:spChg chg="mod">
          <ac:chgData name="buzdugan artur" userId="1770a38c255ab84c" providerId="LiveId" clId="{47DBE028-1AA9-4BEB-93AE-682F867C96D5}" dt="2023-11-07T16:42:35.446" v="1485" actId="20577"/>
          <ac:spMkLst>
            <pc:docMk/>
            <pc:sldMk cId="826744380" sldId="484"/>
            <ac:spMk id="2" creationId="{68432C45-305B-14A0-3E72-B574826B1B7F}"/>
          </ac:spMkLst>
        </pc:spChg>
        <pc:spChg chg="mod">
          <ac:chgData name="buzdugan artur" userId="1770a38c255ab84c" providerId="LiveId" clId="{47DBE028-1AA9-4BEB-93AE-682F867C96D5}" dt="2023-11-07T16:45:03.016" v="1700" actId="20577"/>
          <ac:spMkLst>
            <pc:docMk/>
            <pc:sldMk cId="826744380" sldId="484"/>
            <ac:spMk id="3" creationId="{3CB4B121-1F5A-14F0-0E67-E0C1DF699731}"/>
          </ac:spMkLst>
        </pc:spChg>
      </pc:sldChg>
      <pc:sldChg chg="modSp new mod">
        <pc:chgData name="buzdugan artur" userId="1770a38c255ab84c" providerId="LiveId" clId="{47DBE028-1AA9-4BEB-93AE-682F867C96D5}" dt="2023-11-07T16:48:51.293" v="1778" actId="27636"/>
        <pc:sldMkLst>
          <pc:docMk/>
          <pc:sldMk cId="2322192479" sldId="484"/>
        </pc:sldMkLst>
        <pc:spChg chg="mod">
          <ac:chgData name="buzdugan artur" userId="1770a38c255ab84c" providerId="LiveId" clId="{47DBE028-1AA9-4BEB-93AE-682F867C96D5}" dt="2023-11-07T16:46:10.933" v="1704" actId="20577"/>
          <ac:spMkLst>
            <pc:docMk/>
            <pc:sldMk cId="2322192479" sldId="484"/>
            <ac:spMk id="2" creationId="{1600FD02-2C13-B892-D6FA-51A73055E28A}"/>
          </ac:spMkLst>
        </pc:spChg>
        <pc:spChg chg="mod">
          <ac:chgData name="buzdugan artur" userId="1770a38c255ab84c" providerId="LiveId" clId="{47DBE028-1AA9-4BEB-93AE-682F867C96D5}" dt="2023-11-07T16:48:51.293" v="1778" actId="27636"/>
          <ac:spMkLst>
            <pc:docMk/>
            <pc:sldMk cId="2322192479" sldId="484"/>
            <ac:spMk id="3" creationId="{C843C010-E07D-70D6-A6B4-3F50E110F3CC}"/>
          </ac:spMkLst>
        </pc:spChg>
      </pc:sldChg>
      <pc:sldChg chg="modSp new mod">
        <pc:chgData name="buzdugan artur" userId="1770a38c255ab84c" providerId="LiveId" clId="{47DBE028-1AA9-4BEB-93AE-682F867C96D5}" dt="2023-11-08T15:38:08.660" v="2657" actId="20577"/>
        <pc:sldMkLst>
          <pc:docMk/>
          <pc:sldMk cId="2040930426" sldId="485"/>
        </pc:sldMkLst>
        <pc:spChg chg="mod">
          <ac:chgData name="buzdugan artur" userId="1770a38c255ab84c" providerId="LiveId" clId="{47DBE028-1AA9-4BEB-93AE-682F867C96D5}" dt="2023-11-07T16:49:08.488" v="1781" actId="20577"/>
          <ac:spMkLst>
            <pc:docMk/>
            <pc:sldMk cId="2040930426" sldId="485"/>
            <ac:spMk id="2" creationId="{B10C68FA-57A7-6B4E-6919-EE4D8BE7B49B}"/>
          </ac:spMkLst>
        </pc:spChg>
        <pc:spChg chg="mod">
          <ac:chgData name="buzdugan artur" userId="1770a38c255ab84c" providerId="LiveId" clId="{47DBE028-1AA9-4BEB-93AE-682F867C96D5}" dt="2023-11-08T15:38:08.660" v="2657" actId="20577"/>
          <ac:spMkLst>
            <pc:docMk/>
            <pc:sldMk cId="2040930426" sldId="485"/>
            <ac:spMk id="3" creationId="{BC7D26ED-583D-A8F7-7F4A-9C5D1E356FD1}"/>
          </ac:spMkLst>
        </pc:spChg>
      </pc:sldChg>
      <pc:sldChg chg="modSp new mod">
        <pc:chgData name="buzdugan artur" userId="1770a38c255ab84c" providerId="LiveId" clId="{47DBE028-1AA9-4BEB-93AE-682F867C96D5}" dt="2023-11-07T16:53:10.437" v="1971" actId="20577"/>
        <pc:sldMkLst>
          <pc:docMk/>
          <pc:sldMk cId="603665630" sldId="486"/>
        </pc:sldMkLst>
        <pc:spChg chg="mod">
          <ac:chgData name="buzdugan artur" userId="1770a38c255ab84c" providerId="LiveId" clId="{47DBE028-1AA9-4BEB-93AE-682F867C96D5}" dt="2023-11-07T16:52:04.429" v="1865" actId="20577"/>
          <ac:spMkLst>
            <pc:docMk/>
            <pc:sldMk cId="603665630" sldId="486"/>
            <ac:spMk id="2" creationId="{C5CED55C-C6EA-C741-4E51-4A21D529C045}"/>
          </ac:spMkLst>
        </pc:spChg>
        <pc:spChg chg="mod">
          <ac:chgData name="buzdugan artur" userId="1770a38c255ab84c" providerId="LiveId" clId="{47DBE028-1AA9-4BEB-93AE-682F867C96D5}" dt="2023-11-07T16:53:10.437" v="1971" actId="20577"/>
          <ac:spMkLst>
            <pc:docMk/>
            <pc:sldMk cId="603665630" sldId="486"/>
            <ac:spMk id="3" creationId="{35F59BE2-9100-8CAC-F187-B61E4AAAD4C5}"/>
          </ac:spMkLst>
        </pc:spChg>
      </pc:sldChg>
      <pc:sldChg chg="modSp new mod">
        <pc:chgData name="buzdugan artur" userId="1770a38c255ab84c" providerId="LiveId" clId="{47DBE028-1AA9-4BEB-93AE-682F867C96D5}" dt="2023-11-12T14:27:05.725" v="2663" actId="6549"/>
        <pc:sldMkLst>
          <pc:docMk/>
          <pc:sldMk cId="241037945" sldId="487"/>
        </pc:sldMkLst>
        <pc:spChg chg="mod">
          <ac:chgData name="buzdugan artur" userId="1770a38c255ab84c" providerId="LiveId" clId="{47DBE028-1AA9-4BEB-93AE-682F867C96D5}" dt="2023-11-07T17:45:12.008" v="1974" actId="20577"/>
          <ac:spMkLst>
            <pc:docMk/>
            <pc:sldMk cId="241037945" sldId="487"/>
            <ac:spMk id="2" creationId="{FF3BB980-723F-4221-A2E3-708D870832B9}"/>
          </ac:spMkLst>
        </pc:spChg>
        <pc:spChg chg="mod">
          <ac:chgData name="buzdugan artur" userId="1770a38c255ab84c" providerId="LiveId" clId="{47DBE028-1AA9-4BEB-93AE-682F867C96D5}" dt="2023-11-12T14:27:05.725" v="2663" actId="6549"/>
          <ac:spMkLst>
            <pc:docMk/>
            <pc:sldMk cId="241037945" sldId="487"/>
            <ac:spMk id="3" creationId="{E3CD3F3A-CDC5-3EF1-8A1B-66EEE8E796C5}"/>
          </ac:spMkLst>
        </pc:spChg>
      </pc:sldChg>
      <pc:sldChg chg="modSp new mod">
        <pc:chgData name="buzdugan artur" userId="1770a38c255ab84c" providerId="LiveId" clId="{47DBE028-1AA9-4BEB-93AE-682F867C96D5}" dt="2023-11-12T14:45:07.202" v="3664" actId="20577"/>
        <pc:sldMkLst>
          <pc:docMk/>
          <pc:sldMk cId="4131160341" sldId="488"/>
        </pc:sldMkLst>
        <pc:spChg chg="mod">
          <ac:chgData name="buzdugan artur" userId="1770a38c255ab84c" providerId="LiveId" clId="{47DBE028-1AA9-4BEB-93AE-682F867C96D5}" dt="2023-11-12T14:29:36.873" v="2678" actId="20577"/>
          <ac:spMkLst>
            <pc:docMk/>
            <pc:sldMk cId="4131160341" sldId="488"/>
            <ac:spMk id="2" creationId="{C7C1C254-43F3-9C18-467F-A2211ED6E114}"/>
          </ac:spMkLst>
        </pc:spChg>
        <pc:spChg chg="mod">
          <ac:chgData name="buzdugan artur" userId="1770a38c255ab84c" providerId="LiveId" clId="{47DBE028-1AA9-4BEB-93AE-682F867C96D5}" dt="2023-11-12T14:45:07.202" v="3664" actId="20577"/>
          <ac:spMkLst>
            <pc:docMk/>
            <pc:sldMk cId="4131160341" sldId="488"/>
            <ac:spMk id="3" creationId="{9B4D7701-B5CA-1D8E-F245-DB4402422D35}"/>
          </ac:spMkLst>
        </pc:spChg>
      </pc:sldChg>
      <pc:sldChg chg="modSp new mod">
        <pc:chgData name="buzdugan artur" userId="1770a38c255ab84c" providerId="LiveId" clId="{47DBE028-1AA9-4BEB-93AE-682F867C96D5}" dt="2023-11-12T14:45:18.903" v="3669" actId="113"/>
        <pc:sldMkLst>
          <pc:docMk/>
          <pc:sldMk cId="4123757135" sldId="489"/>
        </pc:sldMkLst>
        <pc:spChg chg="mod">
          <ac:chgData name="buzdugan artur" userId="1770a38c255ab84c" providerId="LiveId" clId="{47DBE028-1AA9-4BEB-93AE-682F867C96D5}" dt="2023-11-12T14:43:37.696" v="3581" actId="27636"/>
          <ac:spMkLst>
            <pc:docMk/>
            <pc:sldMk cId="4123757135" sldId="489"/>
            <ac:spMk id="2" creationId="{CB2E2719-22AB-AA62-DF80-23C285B260A5}"/>
          </ac:spMkLst>
        </pc:spChg>
        <pc:spChg chg="mod">
          <ac:chgData name="buzdugan artur" userId="1770a38c255ab84c" providerId="LiveId" clId="{47DBE028-1AA9-4BEB-93AE-682F867C96D5}" dt="2023-11-12T14:45:18.903" v="3669" actId="113"/>
          <ac:spMkLst>
            <pc:docMk/>
            <pc:sldMk cId="4123757135" sldId="489"/>
            <ac:spMk id="3" creationId="{81252C97-7DB1-BD1D-4391-8B6F353FF09E}"/>
          </ac:spMkLst>
        </pc:spChg>
      </pc:sldChg>
      <pc:sldChg chg="modSp new mod">
        <pc:chgData name="buzdugan artur" userId="1770a38c255ab84c" providerId="LiveId" clId="{47DBE028-1AA9-4BEB-93AE-682F867C96D5}" dt="2023-11-12T14:49:54.159" v="3806" actId="20577"/>
        <pc:sldMkLst>
          <pc:docMk/>
          <pc:sldMk cId="2169034581" sldId="490"/>
        </pc:sldMkLst>
        <pc:spChg chg="mod">
          <ac:chgData name="buzdugan artur" userId="1770a38c255ab84c" providerId="LiveId" clId="{47DBE028-1AA9-4BEB-93AE-682F867C96D5}" dt="2023-11-12T14:49:54.159" v="3806" actId="20577"/>
          <ac:spMkLst>
            <pc:docMk/>
            <pc:sldMk cId="2169034581" sldId="490"/>
            <ac:spMk id="3" creationId="{C8AA4C75-621D-76CA-7C48-00289AC08983}"/>
          </ac:spMkLst>
        </pc:spChg>
      </pc:sldChg>
      <pc:sldChg chg="modSp new mod">
        <pc:chgData name="buzdugan artur" userId="1770a38c255ab84c" providerId="LiveId" clId="{47DBE028-1AA9-4BEB-93AE-682F867C96D5}" dt="2023-11-12T14:55:53.242" v="4271" actId="20577"/>
        <pc:sldMkLst>
          <pc:docMk/>
          <pc:sldMk cId="2244677125" sldId="491"/>
        </pc:sldMkLst>
        <pc:spChg chg="mod">
          <ac:chgData name="buzdugan artur" userId="1770a38c255ab84c" providerId="LiveId" clId="{47DBE028-1AA9-4BEB-93AE-682F867C96D5}" dt="2023-11-12T14:50:21.326" v="3809" actId="20577"/>
          <ac:spMkLst>
            <pc:docMk/>
            <pc:sldMk cId="2244677125" sldId="491"/>
            <ac:spMk id="2" creationId="{C16EBD3B-AEEF-C3E8-7A73-74B3E81E2945}"/>
          </ac:spMkLst>
        </pc:spChg>
        <pc:spChg chg="mod">
          <ac:chgData name="buzdugan artur" userId="1770a38c255ab84c" providerId="LiveId" clId="{47DBE028-1AA9-4BEB-93AE-682F867C96D5}" dt="2023-11-12T14:55:53.242" v="4271" actId="20577"/>
          <ac:spMkLst>
            <pc:docMk/>
            <pc:sldMk cId="2244677125" sldId="491"/>
            <ac:spMk id="3" creationId="{3DCACDEE-E69D-955D-B43A-CBECECF09B70}"/>
          </ac:spMkLst>
        </pc:spChg>
      </pc:sldChg>
      <pc:sldChg chg="modSp new mod">
        <pc:chgData name="buzdugan artur" userId="1770a38c255ab84c" providerId="LiveId" clId="{47DBE028-1AA9-4BEB-93AE-682F867C96D5}" dt="2023-11-12T15:11:59.716" v="4754" actId="20577"/>
        <pc:sldMkLst>
          <pc:docMk/>
          <pc:sldMk cId="2254816469" sldId="492"/>
        </pc:sldMkLst>
        <pc:spChg chg="mod">
          <ac:chgData name="buzdugan artur" userId="1770a38c255ab84c" providerId="LiveId" clId="{47DBE028-1AA9-4BEB-93AE-682F867C96D5}" dt="2023-11-12T14:56:04.655" v="4279" actId="20577"/>
          <ac:spMkLst>
            <pc:docMk/>
            <pc:sldMk cId="2254816469" sldId="492"/>
            <ac:spMk id="2" creationId="{0B179FAB-3779-6E7E-0787-84F8B9050ABF}"/>
          </ac:spMkLst>
        </pc:spChg>
        <pc:spChg chg="mod">
          <ac:chgData name="buzdugan artur" userId="1770a38c255ab84c" providerId="LiveId" clId="{47DBE028-1AA9-4BEB-93AE-682F867C96D5}" dt="2023-11-12T15:11:59.716" v="4754" actId="20577"/>
          <ac:spMkLst>
            <pc:docMk/>
            <pc:sldMk cId="2254816469" sldId="492"/>
            <ac:spMk id="3" creationId="{42458E5B-3BD6-9DB3-1B00-1DACC67594BB}"/>
          </ac:spMkLst>
        </pc:spChg>
      </pc:sldChg>
      <pc:sldChg chg="modSp new mod">
        <pc:chgData name="buzdugan artur" userId="1770a38c255ab84c" providerId="LiveId" clId="{47DBE028-1AA9-4BEB-93AE-682F867C96D5}" dt="2023-11-12T15:23:01.307" v="5063" actId="6549"/>
        <pc:sldMkLst>
          <pc:docMk/>
          <pc:sldMk cId="836717390" sldId="493"/>
        </pc:sldMkLst>
        <pc:spChg chg="mod">
          <ac:chgData name="buzdugan artur" userId="1770a38c255ab84c" providerId="LiveId" clId="{47DBE028-1AA9-4BEB-93AE-682F867C96D5}" dt="2023-11-12T15:23:01.307" v="5063" actId="6549"/>
          <ac:spMkLst>
            <pc:docMk/>
            <pc:sldMk cId="836717390" sldId="493"/>
            <ac:spMk id="3" creationId="{C6DF85B0-234F-DD64-6FC4-FF8590C52A57}"/>
          </ac:spMkLst>
        </pc:spChg>
      </pc:sldChg>
      <pc:sldChg chg="modSp new mod">
        <pc:chgData name="buzdugan artur" userId="1770a38c255ab84c" providerId="LiveId" clId="{47DBE028-1AA9-4BEB-93AE-682F867C96D5}" dt="2023-11-12T15:26:23.622" v="5368" actId="404"/>
        <pc:sldMkLst>
          <pc:docMk/>
          <pc:sldMk cId="1282861227" sldId="494"/>
        </pc:sldMkLst>
        <pc:spChg chg="mod">
          <ac:chgData name="buzdugan artur" userId="1770a38c255ab84c" providerId="LiveId" clId="{47DBE028-1AA9-4BEB-93AE-682F867C96D5}" dt="2023-11-12T15:24:00.852" v="5066" actId="20577"/>
          <ac:spMkLst>
            <pc:docMk/>
            <pc:sldMk cId="1282861227" sldId="494"/>
            <ac:spMk id="2" creationId="{560C9252-0F84-C3A0-5A3E-2AD9B65484CD}"/>
          </ac:spMkLst>
        </pc:spChg>
        <pc:spChg chg="mod">
          <ac:chgData name="buzdugan artur" userId="1770a38c255ab84c" providerId="LiveId" clId="{47DBE028-1AA9-4BEB-93AE-682F867C96D5}" dt="2023-11-12T15:26:23.622" v="5368" actId="404"/>
          <ac:spMkLst>
            <pc:docMk/>
            <pc:sldMk cId="1282861227" sldId="494"/>
            <ac:spMk id="3" creationId="{9D3CEAF0-7107-E5B7-2D43-17B31042B5D8}"/>
          </ac:spMkLst>
        </pc:spChg>
      </pc:sldChg>
      <pc:sldChg chg="modSp new mod">
        <pc:chgData name="buzdugan artur" userId="1770a38c255ab84c" providerId="LiveId" clId="{47DBE028-1AA9-4BEB-93AE-682F867C96D5}" dt="2023-11-12T15:36:43.871" v="5778" actId="114"/>
        <pc:sldMkLst>
          <pc:docMk/>
          <pc:sldMk cId="723500197" sldId="495"/>
        </pc:sldMkLst>
        <pc:spChg chg="mod">
          <ac:chgData name="buzdugan artur" userId="1770a38c255ab84c" providerId="LiveId" clId="{47DBE028-1AA9-4BEB-93AE-682F867C96D5}" dt="2023-11-12T15:26:32.437" v="5377" actId="20577"/>
          <ac:spMkLst>
            <pc:docMk/>
            <pc:sldMk cId="723500197" sldId="495"/>
            <ac:spMk id="2" creationId="{38C75200-4305-E2B3-3544-A503A6A22875}"/>
          </ac:spMkLst>
        </pc:spChg>
        <pc:spChg chg="mod">
          <ac:chgData name="buzdugan artur" userId="1770a38c255ab84c" providerId="LiveId" clId="{47DBE028-1AA9-4BEB-93AE-682F867C96D5}" dt="2023-11-12T15:36:43.871" v="5778" actId="114"/>
          <ac:spMkLst>
            <pc:docMk/>
            <pc:sldMk cId="723500197" sldId="495"/>
            <ac:spMk id="3" creationId="{690F8A1D-84D4-143D-B1D5-6641B09DF8D7}"/>
          </ac:spMkLst>
        </pc:spChg>
      </pc:sldChg>
      <pc:sldChg chg="modSp new mod">
        <pc:chgData name="buzdugan artur" userId="1770a38c255ab84c" providerId="LiveId" clId="{47DBE028-1AA9-4BEB-93AE-682F867C96D5}" dt="2023-11-12T15:40:42.018" v="6205" actId="20577"/>
        <pc:sldMkLst>
          <pc:docMk/>
          <pc:sldMk cId="3629853795" sldId="496"/>
        </pc:sldMkLst>
        <pc:spChg chg="mod">
          <ac:chgData name="buzdugan artur" userId="1770a38c255ab84c" providerId="LiveId" clId="{47DBE028-1AA9-4BEB-93AE-682F867C96D5}" dt="2023-11-12T15:37:04.527" v="5781" actId="20577"/>
          <ac:spMkLst>
            <pc:docMk/>
            <pc:sldMk cId="3629853795" sldId="496"/>
            <ac:spMk id="2" creationId="{C2959C71-0BEF-9263-8F8E-1B3FCB0364CC}"/>
          </ac:spMkLst>
        </pc:spChg>
        <pc:spChg chg="mod">
          <ac:chgData name="buzdugan artur" userId="1770a38c255ab84c" providerId="LiveId" clId="{47DBE028-1AA9-4BEB-93AE-682F867C96D5}" dt="2023-11-12T15:40:42.018" v="6205" actId="20577"/>
          <ac:spMkLst>
            <pc:docMk/>
            <pc:sldMk cId="3629853795" sldId="496"/>
            <ac:spMk id="3" creationId="{D897D2A0-312B-15A0-B5A4-817DF23C2A3E}"/>
          </ac:spMkLst>
        </pc:spChg>
      </pc:sldChg>
      <pc:sldChg chg="modSp new mod">
        <pc:chgData name="buzdugan artur" userId="1770a38c255ab84c" providerId="LiveId" clId="{47DBE028-1AA9-4BEB-93AE-682F867C96D5}" dt="2023-11-12T15:47:37.672" v="6694" actId="20577"/>
        <pc:sldMkLst>
          <pc:docMk/>
          <pc:sldMk cId="2714369655" sldId="497"/>
        </pc:sldMkLst>
        <pc:spChg chg="mod">
          <ac:chgData name="buzdugan artur" userId="1770a38c255ab84c" providerId="LiveId" clId="{47DBE028-1AA9-4BEB-93AE-682F867C96D5}" dt="2023-11-12T15:40:48.963" v="6213" actId="20577"/>
          <ac:spMkLst>
            <pc:docMk/>
            <pc:sldMk cId="2714369655" sldId="497"/>
            <ac:spMk id="2" creationId="{4623B25D-C8C1-7778-81F8-304D9168C0B4}"/>
          </ac:spMkLst>
        </pc:spChg>
        <pc:spChg chg="mod">
          <ac:chgData name="buzdugan artur" userId="1770a38c255ab84c" providerId="LiveId" clId="{47DBE028-1AA9-4BEB-93AE-682F867C96D5}" dt="2023-11-12T15:47:37.672" v="6694" actId="20577"/>
          <ac:spMkLst>
            <pc:docMk/>
            <pc:sldMk cId="2714369655" sldId="497"/>
            <ac:spMk id="3" creationId="{A641F382-96AF-207C-9D5D-AB0699A3801F}"/>
          </ac:spMkLst>
        </pc:spChg>
      </pc:sldChg>
      <pc:sldChg chg="modSp new mod">
        <pc:chgData name="buzdugan artur" userId="1770a38c255ab84c" providerId="LiveId" clId="{47DBE028-1AA9-4BEB-93AE-682F867C96D5}" dt="2023-11-12T15:56:05.097" v="7138" actId="20577"/>
        <pc:sldMkLst>
          <pc:docMk/>
          <pc:sldMk cId="1816838983" sldId="498"/>
        </pc:sldMkLst>
        <pc:spChg chg="mod">
          <ac:chgData name="buzdugan artur" userId="1770a38c255ab84c" providerId="LiveId" clId="{47DBE028-1AA9-4BEB-93AE-682F867C96D5}" dt="2023-11-12T15:56:05.097" v="7138" actId="20577"/>
          <ac:spMkLst>
            <pc:docMk/>
            <pc:sldMk cId="1816838983" sldId="498"/>
            <ac:spMk id="3" creationId="{7323D445-84E1-BFCD-87F6-DD62F01F22C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1FD0178-63F2-270E-32A7-4DCA067AD789}"/>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7C76D7C8-A934-34BD-EE32-38660A6BC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062364B8-9F2D-5A32-6DE8-8859B16E963B}"/>
              </a:ext>
            </a:extLst>
          </p:cNvPr>
          <p:cNvSpPr>
            <a:spLocks noGrp="1"/>
          </p:cNvSpPr>
          <p:nvPr>
            <p:ph type="dt" sz="half" idx="10"/>
          </p:nvPr>
        </p:nvSpPr>
        <p:spPr/>
        <p:txBody>
          <a:bodyPr/>
          <a:lstStyle/>
          <a:p>
            <a:fld id="{F816CA3E-215B-4CFF-9E48-8496A3A7E3EE}" type="datetimeFigureOut">
              <a:rPr lang="en-US" smtClean="0"/>
              <a:t>11/12/2023</a:t>
            </a:fld>
            <a:endParaRPr lang="en-US"/>
          </a:p>
        </p:txBody>
      </p:sp>
      <p:sp>
        <p:nvSpPr>
          <p:cNvPr id="5" name="Substituent subsol 4">
            <a:extLst>
              <a:ext uri="{FF2B5EF4-FFF2-40B4-BE49-F238E27FC236}">
                <a16:creationId xmlns:a16="http://schemas.microsoft.com/office/drawing/2014/main" id="{CB837F0B-9C1E-CF74-0E4A-F4206EBD08D5}"/>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07F3CA46-D9B6-6291-EE65-922F65964BDC}"/>
              </a:ext>
            </a:extLst>
          </p:cNvPr>
          <p:cNvSpPr>
            <a:spLocks noGrp="1"/>
          </p:cNvSpPr>
          <p:nvPr>
            <p:ph type="sldNum" sz="quarter" idx="12"/>
          </p:nvPr>
        </p:nvSpPr>
        <p:spPr/>
        <p:txBody>
          <a:bodyPr/>
          <a:lstStyle/>
          <a:p>
            <a:fld id="{A20BE422-1D44-40D5-9575-2F546C4CE0AF}" type="slidenum">
              <a:rPr lang="en-US" smtClean="0"/>
              <a:t>‹#›</a:t>
            </a:fld>
            <a:endParaRPr lang="en-US"/>
          </a:p>
        </p:txBody>
      </p:sp>
    </p:spTree>
    <p:extLst>
      <p:ext uri="{BB962C8B-B14F-4D97-AF65-F5344CB8AC3E}">
        <p14:creationId xmlns:p14="http://schemas.microsoft.com/office/powerpoint/2010/main" val="293509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B31CAE8-2736-62BE-4D2F-444D97020D9A}"/>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5F102E4D-CBF8-EC5F-61E9-7964D888EC6C}"/>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7C2168C1-A206-A204-E73E-403EE33AA92F}"/>
              </a:ext>
            </a:extLst>
          </p:cNvPr>
          <p:cNvSpPr>
            <a:spLocks noGrp="1"/>
          </p:cNvSpPr>
          <p:nvPr>
            <p:ph type="dt" sz="half" idx="10"/>
          </p:nvPr>
        </p:nvSpPr>
        <p:spPr/>
        <p:txBody>
          <a:bodyPr/>
          <a:lstStyle/>
          <a:p>
            <a:fld id="{F816CA3E-215B-4CFF-9E48-8496A3A7E3EE}" type="datetimeFigureOut">
              <a:rPr lang="en-US" smtClean="0"/>
              <a:t>11/12/2023</a:t>
            </a:fld>
            <a:endParaRPr lang="en-US"/>
          </a:p>
        </p:txBody>
      </p:sp>
      <p:sp>
        <p:nvSpPr>
          <p:cNvPr id="5" name="Substituent subsol 4">
            <a:extLst>
              <a:ext uri="{FF2B5EF4-FFF2-40B4-BE49-F238E27FC236}">
                <a16:creationId xmlns:a16="http://schemas.microsoft.com/office/drawing/2014/main" id="{81802CD4-334D-B08D-B7C8-B7CAF02A3298}"/>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46566C44-8390-6C63-2A7B-3ADDC16055DA}"/>
              </a:ext>
            </a:extLst>
          </p:cNvPr>
          <p:cNvSpPr>
            <a:spLocks noGrp="1"/>
          </p:cNvSpPr>
          <p:nvPr>
            <p:ph type="sldNum" sz="quarter" idx="12"/>
          </p:nvPr>
        </p:nvSpPr>
        <p:spPr/>
        <p:txBody>
          <a:bodyPr/>
          <a:lstStyle/>
          <a:p>
            <a:fld id="{A20BE422-1D44-40D5-9575-2F546C4CE0AF}" type="slidenum">
              <a:rPr lang="en-US" smtClean="0"/>
              <a:t>‹#›</a:t>
            </a:fld>
            <a:endParaRPr lang="en-US"/>
          </a:p>
        </p:txBody>
      </p:sp>
    </p:spTree>
    <p:extLst>
      <p:ext uri="{BB962C8B-B14F-4D97-AF65-F5344CB8AC3E}">
        <p14:creationId xmlns:p14="http://schemas.microsoft.com/office/powerpoint/2010/main" val="125226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C039B582-CCEB-CE1D-F36A-CA0F669F3E9E}"/>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F0F5A631-EE9F-9BE3-9A99-130B01857296}"/>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2B57546A-8214-7DA7-9D92-EB431E712309}"/>
              </a:ext>
            </a:extLst>
          </p:cNvPr>
          <p:cNvSpPr>
            <a:spLocks noGrp="1"/>
          </p:cNvSpPr>
          <p:nvPr>
            <p:ph type="dt" sz="half" idx="10"/>
          </p:nvPr>
        </p:nvSpPr>
        <p:spPr/>
        <p:txBody>
          <a:bodyPr/>
          <a:lstStyle/>
          <a:p>
            <a:fld id="{F816CA3E-215B-4CFF-9E48-8496A3A7E3EE}" type="datetimeFigureOut">
              <a:rPr lang="en-US" smtClean="0"/>
              <a:t>11/12/2023</a:t>
            </a:fld>
            <a:endParaRPr lang="en-US"/>
          </a:p>
        </p:txBody>
      </p:sp>
      <p:sp>
        <p:nvSpPr>
          <p:cNvPr id="5" name="Substituent subsol 4">
            <a:extLst>
              <a:ext uri="{FF2B5EF4-FFF2-40B4-BE49-F238E27FC236}">
                <a16:creationId xmlns:a16="http://schemas.microsoft.com/office/drawing/2014/main" id="{B49B5700-8E54-B10C-8C18-D0A925B64D80}"/>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810B0DC4-A422-2C94-A9B5-4E8E381F5192}"/>
              </a:ext>
            </a:extLst>
          </p:cNvPr>
          <p:cNvSpPr>
            <a:spLocks noGrp="1"/>
          </p:cNvSpPr>
          <p:nvPr>
            <p:ph type="sldNum" sz="quarter" idx="12"/>
          </p:nvPr>
        </p:nvSpPr>
        <p:spPr/>
        <p:txBody>
          <a:bodyPr/>
          <a:lstStyle/>
          <a:p>
            <a:fld id="{A20BE422-1D44-40D5-9575-2F546C4CE0AF}" type="slidenum">
              <a:rPr lang="en-US" smtClean="0"/>
              <a:t>‹#›</a:t>
            </a:fld>
            <a:endParaRPr lang="en-US"/>
          </a:p>
        </p:txBody>
      </p:sp>
    </p:spTree>
    <p:extLst>
      <p:ext uri="{BB962C8B-B14F-4D97-AF65-F5344CB8AC3E}">
        <p14:creationId xmlns:p14="http://schemas.microsoft.com/office/powerpoint/2010/main" val="138286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DA2B9C6-453F-9EFF-5D90-B5C0676CD4CB}"/>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F4CA6FE1-17E2-DD5E-1E6E-D7A427D3624A}"/>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E93212A6-4820-5ACB-D66D-5CF7538D280B}"/>
              </a:ext>
            </a:extLst>
          </p:cNvPr>
          <p:cNvSpPr>
            <a:spLocks noGrp="1"/>
          </p:cNvSpPr>
          <p:nvPr>
            <p:ph type="dt" sz="half" idx="10"/>
          </p:nvPr>
        </p:nvSpPr>
        <p:spPr/>
        <p:txBody>
          <a:bodyPr/>
          <a:lstStyle/>
          <a:p>
            <a:fld id="{F816CA3E-215B-4CFF-9E48-8496A3A7E3EE}" type="datetimeFigureOut">
              <a:rPr lang="en-US" smtClean="0"/>
              <a:t>11/12/2023</a:t>
            </a:fld>
            <a:endParaRPr lang="en-US"/>
          </a:p>
        </p:txBody>
      </p:sp>
      <p:sp>
        <p:nvSpPr>
          <p:cNvPr id="5" name="Substituent subsol 4">
            <a:extLst>
              <a:ext uri="{FF2B5EF4-FFF2-40B4-BE49-F238E27FC236}">
                <a16:creationId xmlns:a16="http://schemas.microsoft.com/office/drawing/2014/main" id="{B6B3E412-9CBE-1160-7491-B62EA53B7E18}"/>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17289A1F-01DE-7559-E283-E6490F6A75E6}"/>
              </a:ext>
            </a:extLst>
          </p:cNvPr>
          <p:cNvSpPr>
            <a:spLocks noGrp="1"/>
          </p:cNvSpPr>
          <p:nvPr>
            <p:ph type="sldNum" sz="quarter" idx="12"/>
          </p:nvPr>
        </p:nvSpPr>
        <p:spPr/>
        <p:txBody>
          <a:bodyPr/>
          <a:lstStyle/>
          <a:p>
            <a:fld id="{A20BE422-1D44-40D5-9575-2F546C4CE0AF}" type="slidenum">
              <a:rPr lang="en-US" smtClean="0"/>
              <a:t>‹#›</a:t>
            </a:fld>
            <a:endParaRPr lang="en-US"/>
          </a:p>
        </p:txBody>
      </p:sp>
    </p:spTree>
    <p:extLst>
      <p:ext uri="{BB962C8B-B14F-4D97-AF65-F5344CB8AC3E}">
        <p14:creationId xmlns:p14="http://schemas.microsoft.com/office/powerpoint/2010/main" val="56444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5F3D3C-8FC1-EC29-B5C2-72AB27F6F63C}"/>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E6192B85-08C1-6D63-2040-AA2C094C88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13712F8F-AC3A-A214-1C13-8D180DCAFCE7}"/>
              </a:ext>
            </a:extLst>
          </p:cNvPr>
          <p:cNvSpPr>
            <a:spLocks noGrp="1"/>
          </p:cNvSpPr>
          <p:nvPr>
            <p:ph type="dt" sz="half" idx="10"/>
          </p:nvPr>
        </p:nvSpPr>
        <p:spPr/>
        <p:txBody>
          <a:bodyPr/>
          <a:lstStyle/>
          <a:p>
            <a:fld id="{F816CA3E-215B-4CFF-9E48-8496A3A7E3EE}" type="datetimeFigureOut">
              <a:rPr lang="en-US" smtClean="0"/>
              <a:t>11/12/2023</a:t>
            </a:fld>
            <a:endParaRPr lang="en-US"/>
          </a:p>
        </p:txBody>
      </p:sp>
      <p:sp>
        <p:nvSpPr>
          <p:cNvPr id="5" name="Substituent subsol 4">
            <a:extLst>
              <a:ext uri="{FF2B5EF4-FFF2-40B4-BE49-F238E27FC236}">
                <a16:creationId xmlns:a16="http://schemas.microsoft.com/office/drawing/2014/main" id="{BC13FFFE-C35E-D2E8-51CE-FE9EFC17C2B8}"/>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6D017ACB-7AFA-B369-AF7A-C81FAB96ED30}"/>
              </a:ext>
            </a:extLst>
          </p:cNvPr>
          <p:cNvSpPr>
            <a:spLocks noGrp="1"/>
          </p:cNvSpPr>
          <p:nvPr>
            <p:ph type="sldNum" sz="quarter" idx="12"/>
          </p:nvPr>
        </p:nvSpPr>
        <p:spPr/>
        <p:txBody>
          <a:bodyPr/>
          <a:lstStyle/>
          <a:p>
            <a:fld id="{A20BE422-1D44-40D5-9575-2F546C4CE0AF}" type="slidenum">
              <a:rPr lang="en-US" smtClean="0"/>
              <a:t>‹#›</a:t>
            </a:fld>
            <a:endParaRPr lang="en-US"/>
          </a:p>
        </p:txBody>
      </p:sp>
    </p:spTree>
    <p:extLst>
      <p:ext uri="{BB962C8B-B14F-4D97-AF65-F5344CB8AC3E}">
        <p14:creationId xmlns:p14="http://schemas.microsoft.com/office/powerpoint/2010/main" val="2770559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4C90CD0-37BA-85B8-D742-C84F87AF5D9F}"/>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555E4736-CECF-C649-EE5C-23A6EF9AF23D}"/>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69DD512E-D93E-8347-EA1A-0A1D9B412873}"/>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7EA7CEF3-B3F1-B563-0D9D-44EF5A448DEF}"/>
              </a:ext>
            </a:extLst>
          </p:cNvPr>
          <p:cNvSpPr>
            <a:spLocks noGrp="1"/>
          </p:cNvSpPr>
          <p:nvPr>
            <p:ph type="dt" sz="half" idx="10"/>
          </p:nvPr>
        </p:nvSpPr>
        <p:spPr/>
        <p:txBody>
          <a:bodyPr/>
          <a:lstStyle/>
          <a:p>
            <a:fld id="{F816CA3E-215B-4CFF-9E48-8496A3A7E3EE}" type="datetimeFigureOut">
              <a:rPr lang="en-US" smtClean="0"/>
              <a:t>11/12/2023</a:t>
            </a:fld>
            <a:endParaRPr lang="en-US"/>
          </a:p>
        </p:txBody>
      </p:sp>
      <p:sp>
        <p:nvSpPr>
          <p:cNvPr id="6" name="Substituent subsol 5">
            <a:extLst>
              <a:ext uri="{FF2B5EF4-FFF2-40B4-BE49-F238E27FC236}">
                <a16:creationId xmlns:a16="http://schemas.microsoft.com/office/drawing/2014/main" id="{26711409-D460-D5DE-6C4A-51D1201CABAA}"/>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6C5C8EE3-7433-88ED-E9FB-CFDC3B1847A2}"/>
              </a:ext>
            </a:extLst>
          </p:cNvPr>
          <p:cNvSpPr>
            <a:spLocks noGrp="1"/>
          </p:cNvSpPr>
          <p:nvPr>
            <p:ph type="sldNum" sz="quarter" idx="12"/>
          </p:nvPr>
        </p:nvSpPr>
        <p:spPr/>
        <p:txBody>
          <a:bodyPr/>
          <a:lstStyle/>
          <a:p>
            <a:fld id="{A20BE422-1D44-40D5-9575-2F546C4CE0AF}" type="slidenum">
              <a:rPr lang="en-US" smtClean="0"/>
              <a:t>‹#›</a:t>
            </a:fld>
            <a:endParaRPr lang="en-US"/>
          </a:p>
        </p:txBody>
      </p:sp>
    </p:spTree>
    <p:extLst>
      <p:ext uri="{BB962C8B-B14F-4D97-AF65-F5344CB8AC3E}">
        <p14:creationId xmlns:p14="http://schemas.microsoft.com/office/powerpoint/2010/main" val="363407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0120030-5F42-5CC5-B71A-E51246922C7A}"/>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54A066B7-FE2B-8B62-E622-B05E225380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998F64CC-B58D-7EE5-937C-E8E7AE73BAA3}"/>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B312D22F-6A33-7B12-89AD-8A7CAE43CC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7CA274E5-2C92-EC4D-6DA6-827E8594B532}"/>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8038C18C-33CF-7B7F-A29E-6D767252B3B2}"/>
              </a:ext>
            </a:extLst>
          </p:cNvPr>
          <p:cNvSpPr>
            <a:spLocks noGrp="1"/>
          </p:cNvSpPr>
          <p:nvPr>
            <p:ph type="dt" sz="half" idx="10"/>
          </p:nvPr>
        </p:nvSpPr>
        <p:spPr/>
        <p:txBody>
          <a:bodyPr/>
          <a:lstStyle/>
          <a:p>
            <a:fld id="{F816CA3E-215B-4CFF-9E48-8496A3A7E3EE}" type="datetimeFigureOut">
              <a:rPr lang="en-US" smtClean="0"/>
              <a:t>11/12/2023</a:t>
            </a:fld>
            <a:endParaRPr lang="en-US"/>
          </a:p>
        </p:txBody>
      </p:sp>
      <p:sp>
        <p:nvSpPr>
          <p:cNvPr id="8" name="Substituent subsol 7">
            <a:extLst>
              <a:ext uri="{FF2B5EF4-FFF2-40B4-BE49-F238E27FC236}">
                <a16:creationId xmlns:a16="http://schemas.microsoft.com/office/drawing/2014/main" id="{FBC376F5-4BD3-5BE0-595F-EBB166978109}"/>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368B4903-4166-32D8-3877-F66E2C4A4F79}"/>
              </a:ext>
            </a:extLst>
          </p:cNvPr>
          <p:cNvSpPr>
            <a:spLocks noGrp="1"/>
          </p:cNvSpPr>
          <p:nvPr>
            <p:ph type="sldNum" sz="quarter" idx="12"/>
          </p:nvPr>
        </p:nvSpPr>
        <p:spPr/>
        <p:txBody>
          <a:bodyPr/>
          <a:lstStyle/>
          <a:p>
            <a:fld id="{A20BE422-1D44-40D5-9575-2F546C4CE0AF}" type="slidenum">
              <a:rPr lang="en-US" smtClean="0"/>
              <a:t>‹#›</a:t>
            </a:fld>
            <a:endParaRPr lang="en-US"/>
          </a:p>
        </p:txBody>
      </p:sp>
    </p:spTree>
    <p:extLst>
      <p:ext uri="{BB962C8B-B14F-4D97-AF65-F5344CB8AC3E}">
        <p14:creationId xmlns:p14="http://schemas.microsoft.com/office/powerpoint/2010/main" val="388827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3C9EFFF-5F52-7447-0DBB-7EBFBA39BCC4}"/>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B74655EE-F2FF-8950-5101-5A163AAC6F7B}"/>
              </a:ext>
            </a:extLst>
          </p:cNvPr>
          <p:cNvSpPr>
            <a:spLocks noGrp="1"/>
          </p:cNvSpPr>
          <p:nvPr>
            <p:ph type="dt" sz="half" idx="10"/>
          </p:nvPr>
        </p:nvSpPr>
        <p:spPr/>
        <p:txBody>
          <a:bodyPr/>
          <a:lstStyle/>
          <a:p>
            <a:fld id="{F816CA3E-215B-4CFF-9E48-8496A3A7E3EE}" type="datetimeFigureOut">
              <a:rPr lang="en-US" smtClean="0"/>
              <a:t>11/12/2023</a:t>
            </a:fld>
            <a:endParaRPr lang="en-US"/>
          </a:p>
        </p:txBody>
      </p:sp>
      <p:sp>
        <p:nvSpPr>
          <p:cNvPr id="4" name="Substituent subsol 3">
            <a:extLst>
              <a:ext uri="{FF2B5EF4-FFF2-40B4-BE49-F238E27FC236}">
                <a16:creationId xmlns:a16="http://schemas.microsoft.com/office/drawing/2014/main" id="{8F1F6FA1-9872-23E1-4FAD-4E178B9BF0EC}"/>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7785E5FA-E11E-BA18-BAB4-F5C129A36201}"/>
              </a:ext>
            </a:extLst>
          </p:cNvPr>
          <p:cNvSpPr>
            <a:spLocks noGrp="1"/>
          </p:cNvSpPr>
          <p:nvPr>
            <p:ph type="sldNum" sz="quarter" idx="12"/>
          </p:nvPr>
        </p:nvSpPr>
        <p:spPr/>
        <p:txBody>
          <a:bodyPr/>
          <a:lstStyle/>
          <a:p>
            <a:fld id="{A20BE422-1D44-40D5-9575-2F546C4CE0AF}" type="slidenum">
              <a:rPr lang="en-US" smtClean="0"/>
              <a:t>‹#›</a:t>
            </a:fld>
            <a:endParaRPr lang="en-US"/>
          </a:p>
        </p:txBody>
      </p:sp>
    </p:spTree>
    <p:extLst>
      <p:ext uri="{BB962C8B-B14F-4D97-AF65-F5344CB8AC3E}">
        <p14:creationId xmlns:p14="http://schemas.microsoft.com/office/powerpoint/2010/main" val="159301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45F4EC98-5151-CEEF-FC7A-DA9D717ABF53}"/>
              </a:ext>
            </a:extLst>
          </p:cNvPr>
          <p:cNvSpPr>
            <a:spLocks noGrp="1"/>
          </p:cNvSpPr>
          <p:nvPr>
            <p:ph type="dt" sz="half" idx="10"/>
          </p:nvPr>
        </p:nvSpPr>
        <p:spPr/>
        <p:txBody>
          <a:bodyPr/>
          <a:lstStyle/>
          <a:p>
            <a:fld id="{F816CA3E-215B-4CFF-9E48-8496A3A7E3EE}" type="datetimeFigureOut">
              <a:rPr lang="en-US" smtClean="0"/>
              <a:t>11/12/2023</a:t>
            </a:fld>
            <a:endParaRPr lang="en-US"/>
          </a:p>
        </p:txBody>
      </p:sp>
      <p:sp>
        <p:nvSpPr>
          <p:cNvPr id="3" name="Substituent subsol 2">
            <a:extLst>
              <a:ext uri="{FF2B5EF4-FFF2-40B4-BE49-F238E27FC236}">
                <a16:creationId xmlns:a16="http://schemas.microsoft.com/office/drawing/2014/main" id="{E0D73912-40B4-8435-C7E7-06157FCAD273}"/>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91435006-A81D-B39C-E78F-B4C204EB40FC}"/>
              </a:ext>
            </a:extLst>
          </p:cNvPr>
          <p:cNvSpPr>
            <a:spLocks noGrp="1"/>
          </p:cNvSpPr>
          <p:nvPr>
            <p:ph type="sldNum" sz="quarter" idx="12"/>
          </p:nvPr>
        </p:nvSpPr>
        <p:spPr/>
        <p:txBody>
          <a:bodyPr/>
          <a:lstStyle/>
          <a:p>
            <a:fld id="{A20BE422-1D44-40D5-9575-2F546C4CE0AF}" type="slidenum">
              <a:rPr lang="en-US" smtClean="0"/>
              <a:t>‹#›</a:t>
            </a:fld>
            <a:endParaRPr lang="en-US"/>
          </a:p>
        </p:txBody>
      </p:sp>
    </p:spTree>
    <p:extLst>
      <p:ext uri="{BB962C8B-B14F-4D97-AF65-F5344CB8AC3E}">
        <p14:creationId xmlns:p14="http://schemas.microsoft.com/office/powerpoint/2010/main" val="51329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2670FDE-232A-BCFC-F184-1CB011868B4F}"/>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7D5073D7-7F0D-220B-7B42-1F4BDF8D49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7D5BEF02-27A0-6C35-AC76-BE6E74292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19AF2BEE-74D6-F43D-946A-4A8B461E15F4}"/>
              </a:ext>
            </a:extLst>
          </p:cNvPr>
          <p:cNvSpPr>
            <a:spLocks noGrp="1"/>
          </p:cNvSpPr>
          <p:nvPr>
            <p:ph type="dt" sz="half" idx="10"/>
          </p:nvPr>
        </p:nvSpPr>
        <p:spPr/>
        <p:txBody>
          <a:bodyPr/>
          <a:lstStyle/>
          <a:p>
            <a:fld id="{F816CA3E-215B-4CFF-9E48-8496A3A7E3EE}" type="datetimeFigureOut">
              <a:rPr lang="en-US" smtClean="0"/>
              <a:t>11/12/2023</a:t>
            </a:fld>
            <a:endParaRPr lang="en-US"/>
          </a:p>
        </p:txBody>
      </p:sp>
      <p:sp>
        <p:nvSpPr>
          <p:cNvPr id="6" name="Substituent subsol 5">
            <a:extLst>
              <a:ext uri="{FF2B5EF4-FFF2-40B4-BE49-F238E27FC236}">
                <a16:creationId xmlns:a16="http://schemas.microsoft.com/office/drawing/2014/main" id="{98B2EC20-5C06-3AB1-F7D7-49BFDD7F49EE}"/>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FA68BC0A-578B-AC21-BEB6-19E5EFF1AA69}"/>
              </a:ext>
            </a:extLst>
          </p:cNvPr>
          <p:cNvSpPr>
            <a:spLocks noGrp="1"/>
          </p:cNvSpPr>
          <p:nvPr>
            <p:ph type="sldNum" sz="quarter" idx="12"/>
          </p:nvPr>
        </p:nvSpPr>
        <p:spPr/>
        <p:txBody>
          <a:bodyPr/>
          <a:lstStyle/>
          <a:p>
            <a:fld id="{A20BE422-1D44-40D5-9575-2F546C4CE0AF}" type="slidenum">
              <a:rPr lang="en-US" smtClean="0"/>
              <a:t>‹#›</a:t>
            </a:fld>
            <a:endParaRPr lang="en-US"/>
          </a:p>
        </p:txBody>
      </p:sp>
    </p:spTree>
    <p:extLst>
      <p:ext uri="{BB962C8B-B14F-4D97-AF65-F5344CB8AC3E}">
        <p14:creationId xmlns:p14="http://schemas.microsoft.com/office/powerpoint/2010/main" val="270967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260FC45-92D0-072A-CCB6-8C992EDEEB57}"/>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6B32AEE3-106B-0863-6AF1-71E6A1FF12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D68D1ED2-31B8-1906-4B48-8BCED2D56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CBB06F20-52B8-39A1-983C-7783453B91BC}"/>
              </a:ext>
            </a:extLst>
          </p:cNvPr>
          <p:cNvSpPr>
            <a:spLocks noGrp="1"/>
          </p:cNvSpPr>
          <p:nvPr>
            <p:ph type="dt" sz="half" idx="10"/>
          </p:nvPr>
        </p:nvSpPr>
        <p:spPr/>
        <p:txBody>
          <a:bodyPr/>
          <a:lstStyle/>
          <a:p>
            <a:fld id="{F816CA3E-215B-4CFF-9E48-8496A3A7E3EE}" type="datetimeFigureOut">
              <a:rPr lang="en-US" smtClean="0"/>
              <a:t>11/12/2023</a:t>
            </a:fld>
            <a:endParaRPr lang="en-US"/>
          </a:p>
        </p:txBody>
      </p:sp>
      <p:sp>
        <p:nvSpPr>
          <p:cNvPr id="6" name="Substituent subsol 5">
            <a:extLst>
              <a:ext uri="{FF2B5EF4-FFF2-40B4-BE49-F238E27FC236}">
                <a16:creationId xmlns:a16="http://schemas.microsoft.com/office/drawing/2014/main" id="{1783A933-F325-9FC9-75BF-F83A1654B88C}"/>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93CC3A74-FC02-63B6-9688-8BD018DE0F92}"/>
              </a:ext>
            </a:extLst>
          </p:cNvPr>
          <p:cNvSpPr>
            <a:spLocks noGrp="1"/>
          </p:cNvSpPr>
          <p:nvPr>
            <p:ph type="sldNum" sz="quarter" idx="12"/>
          </p:nvPr>
        </p:nvSpPr>
        <p:spPr/>
        <p:txBody>
          <a:bodyPr/>
          <a:lstStyle/>
          <a:p>
            <a:fld id="{A20BE422-1D44-40D5-9575-2F546C4CE0AF}" type="slidenum">
              <a:rPr lang="en-US" smtClean="0"/>
              <a:t>‹#›</a:t>
            </a:fld>
            <a:endParaRPr lang="en-US"/>
          </a:p>
        </p:txBody>
      </p:sp>
    </p:spTree>
    <p:extLst>
      <p:ext uri="{BB962C8B-B14F-4D97-AF65-F5344CB8AC3E}">
        <p14:creationId xmlns:p14="http://schemas.microsoft.com/office/powerpoint/2010/main" val="23482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F2098B93-5276-B931-DC47-2BB9BEA698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207706E1-E8F2-7044-AD8A-F5969F06E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BD8937D7-DECA-BD25-ABBF-C0D628CB04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CA3E-215B-4CFF-9E48-8496A3A7E3EE}" type="datetimeFigureOut">
              <a:rPr lang="en-US" smtClean="0"/>
              <a:t>11/12/2023</a:t>
            </a:fld>
            <a:endParaRPr lang="en-US"/>
          </a:p>
        </p:txBody>
      </p:sp>
      <p:sp>
        <p:nvSpPr>
          <p:cNvPr id="5" name="Substituent subsol 4">
            <a:extLst>
              <a:ext uri="{FF2B5EF4-FFF2-40B4-BE49-F238E27FC236}">
                <a16:creationId xmlns:a16="http://schemas.microsoft.com/office/drawing/2014/main" id="{C1C5B622-FFFD-FB2B-883E-9F60106B4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CA48A9DA-1C05-5131-4BC7-82E8E85C7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BE422-1D44-40D5-9575-2F546C4CE0AF}" type="slidenum">
              <a:rPr lang="en-US" smtClean="0"/>
              <a:t>‹#›</a:t>
            </a:fld>
            <a:endParaRPr lang="en-US"/>
          </a:p>
        </p:txBody>
      </p:sp>
    </p:spTree>
    <p:extLst>
      <p:ext uri="{BB962C8B-B14F-4D97-AF65-F5344CB8AC3E}">
        <p14:creationId xmlns:p14="http://schemas.microsoft.com/office/powerpoint/2010/main" val="230464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gif"/></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A25037D-435D-43B1-46E1-B72A063870BC}"/>
              </a:ext>
            </a:extLst>
          </p:cNvPr>
          <p:cNvSpPr>
            <a:spLocks noGrp="1"/>
          </p:cNvSpPr>
          <p:nvPr>
            <p:ph type="ctrTitle"/>
          </p:nvPr>
        </p:nvSpPr>
        <p:spPr/>
        <p:txBody>
          <a:bodyPr/>
          <a:lstStyle/>
          <a:p>
            <a:r>
              <a:rPr lang="ro-RO" dirty="0" err="1"/>
              <a:t>Lectia</a:t>
            </a:r>
            <a:r>
              <a:rPr lang="ro-RO" dirty="0"/>
              <a:t> practica </a:t>
            </a:r>
            <a:r>
              <a:rPr lang="en-US" dirty="0"/>
              <a:t>4</a:t>
            </a:r>
            <a:r>
              <a:rPr lang="ro-RO" dirty="0"/>
              <a:t>_DMOE</a:t>
            </a:r>
            <a:endParaRPr lang="en-US" dirty="0"/>
          </a:p>
        </p:txBody>
      </p:sp>
      <p:sp>
        <p:nvSpPr>
          <p:cNvPr id="3" name="Subtitlu 2">
            <a:extLst>
              <a:ext uri="{FF2B5EF4-FFF2-40B4-BE49-F238E27FC236}">
                <a16:creationId xmlns:a16="http://schemas.microsoft.com/office/drawing/2014/main" id="{A0AF8A19-908A-053C-E67E-B4102F8DDBC6}"/>
              </a:ext>
            </a:extLst>
          </p:cNvPr>
          <p:cNvSpPr>
            <a:spLocks noGrp="1"/>
          </p:cNvSpPr>
          <p:nvPr>
            <p:ph type="subTitle" idx="1"/>
          </p:nvPr>
        </p:nvSpPr>
        <p:spPr>
          <a:xfrm>
            <a:off x="1524000" y="4292503"/>
            <a:ext cx="9144000" cy="746027"/>
          </a:xfrm>
        </p:spPr>
        <p:txBody>
          <a:bodyPr>
            <a:normAutofit/>
          </a:bodyPr>
          <a:lstStyle/>
          <a:p>
            <a:r>
              <a:rPr lang="en-US" sz="2800" dirty="0" err="1">
                <a:solidFill>
                  <a:srgbClr val="FF0000"/>
                </a:solidFill>
              </a:rPr>
              <a:t>Semiconductori</a:t>
            </a:r>
            <a:r>
              <a:rPr lang="en-US" sz="2800" dirty="0">
                <a:solidFill>
                  <a:srgbClr val="FF0000"/>
                </a:solidFill>
              </a:rPr>
              <a:t> </a:t>
            </a:r>
            <a:r>
              <a:rPr lang="en-US" sz="2800" dirty="0" err="1">
                <a:solidFill>
                  <a:srgbClr val="FF0000"/>
                </a:solidFill>
              </a:rPr>
              <a:t>intrinseci</a:t>
            </a:r>
            <a:r>
              <a:rPr lang="en-US" sz="2800" dirty="0">
                <a:solidFill>
                  <a:srgbClr val="FF0000"/>
                </a:solidFill>
              </a:rPr>
              <a:t>. </a:t>
            </a:r>
            <a:r>
              <a:rPr lang="en-US" sz="2800" dirty="0" err="1">
                <a:solidFill>
                  <a:srgbClr val="FF0000"/>
                </a:solidFill>
              </a:rPr>
              <a:t>Semiconductori</a:t>
            </a:r>
            <a:r>
              <a:rPr lang="en-US" sz="2800" dirty="0">
                <a:solidFill>
                  <a:srgbClr val="FF0000"/>
                </a:solidFill>
              </a:rPr>
              <a:t> </a:t>
            </a:r>
            <a:r>
              <a:rPr lang="en-US" sz="2800" dirty="0" err="1">
                <a:solidFill>
                  <a:srgbClr val="FF0000"/>
                </a:solidFill>
              </a:rPr>
              <a:t>extrinseci</a:t>
            </a:r>
            <a:endParaRPr lang="en-US" sz="2800" dirty="0">
              <a:solidFill>
                <a:srgbClr val="FF0000"/>
              </a:solidFill>
            </a:endParaRPr>
          </a:p>
        </p:txBody>
      </p:sp>
    </p:spTree>
    <p:extLst>
      <p:ext uri="{BB962C8B-B14F-4D97-AF65-F5344CB8AC3E}">
        <p14:creationId xmlns:p14="http://schemas.microsoft.com/office/powerpoint/2010/main" val="3509945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CAF17A02-25BE-C06A-F2AD-E306F9910A60}"/>
              </a:ext>
            </a:extLst>
          </p:cNvPr>
          <p:cNvSpPr>
            <a:spLocks noGrp="1"/>
          </p:cNvSpPr>
          <p:nvPr>
            <p:ph idx="1"/>
          </p:nvPr>
        </p:nvSpPr>
        <p:spPr>
          <a:xfrm>
            <a:off x="838200" y="3700268"/>
            <a:ext cx="10515600" cy="2447795"/>
          </a:xfrm>
        </p:spPr>
        <p:txBody>
          <a:bodyPr/>
          <a:lstStyle/>
          <a:p>
            <a:r>
              <a:rPr lang="en-US" dirty="0"/>
              <a:t>Cu </a:t>
            </a:r>
            <a:r>
              <a:rPr lang="en-US" dirty="0" err="1"/>
              <a:t>cresterea</a:t>
            </a:r>
            <a:r>
              <a:rPr lang="en-US" dirty="0"/>
              <a:t> </a:t>
            </a:r>
            <a:r>
              <a:rPr lang="en-US" dirty="0" err="1"/>
              <a:t>temperaturii</a:t>
            </a:r>
            <a:r>
              <a:rPr lang="en-US" dirty="0"/>
              <a:t> </a:t>
            </a:r>
            <a:r>
              <a:rPr lang="en-US" dirty="0" err="1"/>
              <a:t>semiconductorul</a:t>
            </a:r>
            <a:r>
              <a:rPr lang="en-US" dirty="0"/>
              <a:t> </a:t>
            </a:r>
            <a:r>
              <a:rPr lang="en-US" dirty="0" err="1"/>
              <a:t>extrinsec</a:t>
            </a:r>
            <a:r>
              <a:rPr lang="en-US" dirty="0"/>
              <a:t> se </a:t>
            </a:r>
            <a:r>
              <a:rPr lang="en-US" dirty="0" err="1"/>
              <a:t>comporta</a:t>
            </a:r>
            <a:r>
              <a:rPr lang="en-US" dirty="0"/>
              <a:t> ca un semiconductor </a:t>
            </a:r>
            <a:r>
              <a:rPr lang="en-US" dirty="0" err="1"/>
              <a:t>intrinsec</a:t>
            </a:r>
            <a:r>
              <a:rPr lang="en-US" dirty="0"/>
              <a:t>, </a:t>
            </a:r>
            <a:r>
              <a:rPr lang="en-US" dirty="0" err="1"/>
              <a:t>nivelul</a:t>
            </a:r>
            <a:r>
              <a:rPr lang="en-US" dirty="0"/>
              <a:t> Fermi </a:t>
            </a:r>
            <a:r>
              <a:rPr lang="en-US" dirty="0" err="1"/>
              <a:t>apropiindu</a:t>
            </a:r>
            <a:r>
              <a:rPr lang="en-US" dirty="0"/>
              <a:t>-se de </a:t>
            </a:r>
            <a:r>
              <a:rPr lang="en-US" dirty="0" err="1"/>
              <a:t>nivelul</a:t>
            </a:r>
            <a:r>
              <a:rPr lang="en-US" dirty="0"/>
              <a:t> Fermi </a:t>
            </a:r>
            <a:r>
              <a:rPr lang="en-US" dirty="0" err="1"/>
              <a:t>intrinsec</a:t>
            </a:r>
            <a:r>
              <a:rPr lang="en-US" dirty="0"/>
              <a:t>. </a:t>
            </a:r>
            <a:r>
              <a:rPr lang="en-US" dirty="0" err="1"/>
              <a:t>Temperatura</a:t>
            </a:r>
            <a:r>
              <a:rPr lang="en-US" dirty="0"/>
              <a:t> are un </a:t>
            </a:r>
            <a:r>
              <a:rPr lang="en-US" dirty="0" err="1"/>
              <a:t>efect</a:t>
            </a:r>
            <a:r>
              <a:rPr lang="en-US" dirty="0"/>
              <a:t> </a:t>
            </a:r>
            <a:r>
              <a:rPr lang="en-US" dirty="0" err="1"/>
              <a:t>puternic</a:t>
            </a:r>
            <a:r>
              <a:rPr lang="en-US" dirty="0"/>
              <a:t> </a:t>
            </a:r>
            <a:r>
              <a:rPr lang="en-US" dirty="0" err="1"/>
              <a:t>asupra</a:t>
            </a:r>
            <a:r>
              <a:rPr lang="en-US" dirty="0"/>
              <a:t> </a:t>
            </a:r>
            <a:r>
              <a:rPr lang="en-US" dirty="0" err="1"/>
              <a:t>purtatorilor</a:t>
            </a:r>
            <a:r>
              <a:rPr lang="en-US" dirty="0"/>
              <a:t> de </a:t>
            </a:r>
            <a:r>
              <a:rPr lang="en-US" dirty="0" err="1"/>
              <a:t>sarcina</a:t>
            </a:r>
            <a:r>
              <a:rPr lang="en-US" dirty="0"/>
              <a:t> </a:t>
            </a:r>
            <a:r>
              <a:rPr lang="en-US" dirty="0" err="1"/>
              <a:t>intrinseci</a:t>
            </a:r>
            <a:r>
              <a:rPr lang="en-US" dirty="0"/>
              <a:t> - </a:t>
            </a:r>
            <a:r>
              <a:rPr lang="en-US" dirty="0" err="1"/>
              <a:t>generati</a:t>
            </a:r>
            <a:r>
              <a:rPr lang="en-US" dirty="0"/>
              <a:t> </a:t>
            </a:r>
            <a:r>
              <a:rPr lang="en-US" dirty="0" err="1"/>
              <a:t>termic</a:t>
            </a:r>
            <a:r>
              <a:rPr lang="en-US" dirty="0"/>
              <a:t> </a:t>
            </a:r>
            <a:r>
              <a:rPr lang="en-US" dirty="0" err="1"/>
              <a:t>si</a:t>
            </a:r>
            <a:r>
              <a:rPr lang="en-US" dirty="0"/>
              <a:t> nu </a:t>
            </a:r>
            <a:r>
              <a:rPr lang="en-US" dirty="0" err="1"/>
              <a:t>afecteaza</a:t>
            </a:r>
            <a:r>
              <a:rPr lang="en-US" dirty="0"/>
              <a:t> </a:t>
            </a:r>
            <a:r>
              <a:rPr lang="en-US" dirty="0" err="1"/>
              <a:t>prea</a:t>
            </a:r>
            <a:r>
              <a:rPr lang="en-US" dirty="0"/>
              <a:t> </a:t>
            </a:r>
            <a:r>
              <a:rPr lang="en-US" dirty="0" err="1"/>
              <a:t>mult</a:t>
            </a:r>
            <a:r>
              <a:rPr lang="en-US" dirty="0"/>
              <a:t> </a:t>
            </a:r>
            <a:r>
              <a:rPr lang="en-US" dirty="0" err="1"/>
              <a:t>concentratia</a:t>
            </a:r>
            <a:r>
              <a:rPr lang="en-US" dirty="0"/>
              <a:t> </a:t>
            </a:r>
            <a:r>
              <a:rPr lang="en-US" dirty="0" err="1"/>
              <a:t>purtatorilor</a:t>
            </a:r>
            <a:r>
              <a:rPr lang="en-US" dirty="0"/>
              <a:t> de </a:t>
            </a:r>
            <a:r>
              <a:rPr lang="en-US" dirty="0" err="1"/>
              <a:t>sarcina</a:t>
            </a:r>
            <a:r>
              <a:rPr lang="en-US" dirty="0"/>
              <a:t> </a:t>
            </a:r>
            <a:r>
              <a:rPr lang="en-US" dirty="0" err="1"/>
              <a:t>majoritari</a:t>
            </a:r>
            <a:r>
              <a:rPr lang="en-US" dirty="0"/>
              <a:t>.</a:t>
            </a:r>
          </a:p>
        </p:txBody>
      </p:sp>
      <p:pic>
        <p:nvPicPr>
          <p:cNvPr id="4" name="Picture 30">
            <a:extLst>
              <a:ext uri="{FF2B5EF4-FFF2-40B4-BE49-F238E27FC236}">
                <a16:creationId xmlns:a16="http://schemas.microsoft.com/office/drawing/2014/main" id="{0ECC3BC0-06A2-6BC6-1D97-DE3B31B444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8736" y="709936"/>
            <a:ext cx="9447961" cy="2635995"/>
          </a:xfrm>
          <a:prstGeom prst="rect">
            <a:avLst/>
          </a:prstGeom>
          <a:noFill/>
          <a:ln>
            <a:noFill/>
          </a:ln>
        </p:spPr>
      </p:pic>
    </p:spTree>
    <p:extLst>
      <p:ext uri="{BB962C8B-B14F-4D97-AF65-F5344CB8AC3E}">
        <p14:creationId xmlns:p14="http://schemas.microsoft.com/office/powerpoint/2010/main" val="1219068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Problema</a:t>
            </a:r>
            <a:r>
              <a:rPr lang="en-US" dirty="0"/>
              <a:t> 6</a:t>
            </a:r>
            <a:endParaRPr lang="ro-RO" dirty="0"/>
          </a:p>
        </p:txBody>
      </p:sp>
      <p:sp>
        <p:nvSpPr>
          <p:cNvPr id="3" name="Content Placeholder 2"/>
          <p:cNvSpPr>
            <a:spLocks noGrp="1"/>
          </p:cNvSpPr>
          <p:nvPr>
            <p:ph idx="1"/>
          </p:nvPr>
        </p:nvSpPr>
        <p:spPr>
          <a:xfrm>
            <a:off x="838200" y="1825625"/>
            <a:ext cx="10953750" cy="4351338"/>
          </a:xfrm>
        </p:spPr>
        <p:txBody>
          <a:bodyPr/>
          <a:lstStyle/>
          <a:p>
            <a:r>
              <a:rPr lang="ro-RO" dirty="0"/>
              <a:t>Comparați poziția nivelului Fermi pentru semiconductor intrinsec de GaAs cu densitatea efectivă a stărilor </a:t>
            </a:r>
            <a:r>
              <a:rPr lang="ro-RO" b="1" dirty="0"/>
              <a:t>N</a:t>
            </a:r>
            <a:r>
              <a:rPr lang="ro-RO" b="1" baseline="-25000" dirty="0"/>
              <a:t>C</a:t>
            </a:r>
            <a:r>
              <a:rPr lang="ro-RO" b="1" dirty="0"/>
              <a:t> = 4 10</a:t>
            </a:r>
            <a:r>
              <a:rPr lang="ro-RO" b="1" baseline="30000" dirty="0"/>
              <a:t>23</a:t>
            </a:r>
            <a:r>
              <a:rPr lang="ro-RO" b="1" dirty="0"/>
              <a:t> m</a:t>
            </a:r>
            <a:r>
              <a:rPr lang="ro-RO" b="1" baseline="30000" dirty="0"/>
              <a:t>-3</a:t>
            </a:r>
            <a:r>
              <a:rPr lang="ro-RO" b="1" dirty="0"/>
              <a:t>, N</a:t>
            </a:r>
            <a:r>
              <a:rPr lang="ro-RO" b="1" baseline="-25000" dirty="0"/>
              <a:t>V</a:t>
            </a:r>
            <a:r>
              <a:rPr lang="ro-RO" b="1" dirty="0"/>
              <a:t>=6 10</a:t>
            </a:r>
            <a:r>
              <a:rPr lang="ro-RO" b="1" baseline="30000" dirty="0"/>
              <a:t>24</a:t>
            </a:r>
            <a:r>
              <a:rPr lang="ro-RO" b="1" dirty="0"/>
              <a:t> m</a:t>
            </a:r>
            <a:r>
              <a:rPr lang="ro-RO" b="1" baseline="30000" dirty="0"/>
              <a:t>-3</a:t>
            </a:r>
            <a:r>
              <a:rPr lang="ro-RO" b="1" dirty="0"/>
              <a:t> </a:t>
            </a:r>
            <a:r>
              <a:rPr lang="ro-RO" dirty="0"/>
              <a:t>și </a:t>
            </a:r>
            <a:endParaRPr lang="en-US" dirty="0"/>
          </a:p>
          <a:p>
            <a:pPr marL="0" indent="0">
              <a:buNone/>
            </a:pPr>
            <a:r>
              <a:rPr lang="ro-RO" dirty="0">
                <a:solidFill>
                  <a:schemeClr val="accent2"/>
                </a:solidFill>
              </a:rPr>
              <a:t>n</a:t>
            </a:r>
            <a:r>
              <a:rPr lang="ro-RO" dirty="0"/>
              <a:t>-GaAs cu concentrația electronilor </a:t>
            </a:r>
            <a:r>
              <a:rPr lang="ro-RO" b="1" dirty="0"/>
              <a:t>n</a:t>
            </a:r>
            <a:r>
              <a:rPr lang="ro-RO" b="1" baseline="-25000" dirty="0"/>
              <a:t>n</a:t>
            </a:r>
            <a:r>
              <a:rPr lang="ro-RO" b="1" dirty="0"/>
              <a:t> = 10</a:t>
            </a:r>
            <a:r>
              <a:rPr lang="ro-RO" b="1" baseline="30000" dirty="0"/>
              <a:t>20</a:t>
            </a:r>
            <a:r>
              <a:rPr lang="ro-RO" b="1" dirty="0"/>
              <a:t> m</a:t>
            </a:r>
            <a:r>
              <a:rPr lang="ro-RO" b="1" baseline="30000" dirty="0"/>
              <a:t>-3</a:t>
            </a:r>
            <a:r>
              <a:rPr lang="ro-RO" b="1" dirty="0"/>
              <a:t> </a:t>
            </a:r>
            <a:r>
              <a:rPr lang="ro-RO" dirty="0"/>
              <a:t>și golurilor </a:t>
            </a:r>
            <a:r>
              <a:rPr lang="ro-RO" b="1" dirty="0"/>
              <a:t>p</a:t>
            </a:r>
            <a:r>
              <a:rPr lang="ro-RO" b="1" baseline="-25000" dirty="0"/>
              <a:t>n</a:t>
            </a:r>
            <a:r>
              <a:rPr lang="ro-RO" b="1" dirty="0"/>
              <a:t> = 10</a:t>
            </a:r>
            <a:r>
              <a:rPr lang="ro-RO" b="1" baseline="30000" dirty="0"/>
              <a:t>14 </a:t>
            </a:r>
            <a:r>
              <a:rPr lang="ro-RO" b="1" dirty="0"/>
              <a:t>m</a:t>
            </a:r>
            <a:r>
              <a:rPr lang="ro-RO" b="1" baseline="30000" dirty="0"/>
              <a:t>-3</a:t>
            </a:r>
            <a:r>
              <a:rPr lang="ro-RO" b="1" dirty="0"/>
              <a:t> </a:t>
            </a:r>
            <a:r>
              <a:rPr lang="ro-RO" dirty="0"/>
              <a:t>la temperatura de T=250 K.</a:t>
            </a:r>
          </a:p>
          <a:p>
            <a:endParaRPr lang="ro-RO" dirty="0"/>
          </a:p>
        </p:txBody>
      </p:sp>
    </p:spTree>
    <p:extLst>
      <p:ext uri="{BB962C8B-B14F-4D97-AF65-F5344CB8AC3E}">
        <p14:creationId xmlns:p14="http://schemas.microsoft.com/office/powerpoint/2010/main" val="1610986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Solutia </a:t>
            </a:r>
            <a:endParaRPr lang="ro-RO" dirty="0"/>
          </a:p>
        </p:txBody>
      </p:sp>
      <p:sp>
        <p:nvSpPr>
          <p:cNvPr id="3" name="Content Placeholder 2"/>
          <p:cNvSpPr>
            <a:spLocks noGrp="1"/>
          </p:cNvSpPr>
          <p:nvPr>
            <p:ph idx="1"/>
          </p:nvPr>
        </p:nvSpPr>
        <p:spPr/>
        <p:txBody>
          <a:bodyPr>
            <a:normAutofit/>
          </a:bodyPr>
          <a:lstStyle/>
          <a:p>
            <a:r>
              <a:rPr lang="ro-RO" dirty="0"/>
              <a:t>Determinăm poziția nivelului Fermi în semiconductor intrinsec. Concentrația purtătorilor de sarcină în semiconductor intrinsec va fi:</a:t>
            </a:r>
          </a:p>
          <a:p>
            <a:endParaRPr lang="en-US" dirty="0"/>
          </a:p>
          <a:p>
            <a:endParaRPr lang="en-US" dirty="0"/>
          </a:p>
          <a:p>
            <a:r>
              <a:rPr lang="ro-RO" dirty="0"/>
              <a:t>Deoarece în semiconductor intrinsec concentrația electronilor este egală cu concentrația golurilor </a:t>
            </a:r>
            <a:r>
              <a:rPr lang="ro-RO" dirty="0">
                <a:solidFill>
                  <a:schemeClr val="accent2"/>
                </a:solidFill>
              </a:rPr>
              <a:t>n</a:t>
            </a:r>
            <a:r>
              <a:rPr lang="ro-RO" baseline="-25000" dirty="0">
                <a:solidFill>
                  <a:schemeClr val="accent2"/>
                </a:solidFill>
              </a:rPr>
              <a:t>i</a:t>
            </a:r>
            <a:r>
              <a:rPr lang="ro-RO" dirty="0">
                <a:solidFill>
                  <a:schemeClr val="accent2"/>
                </a:solidFill>
              </a:rPr>
              <a:t> = p</a:t>
            </a:r>
            <a:r>
              <a:rPr lang="ro-RO" baseline="-25000" dirty="0">
                <a:solidFill>
                  <a:schemeClr val="accent2"/>
                </a:solidFill>
              </a:rPr>
              <a:t>i</a:t>
            </a:r>
            <a:r>
              <a:rPr lang="ro-RO" dirty="0">
                <a:solidFill>
                  <a:schemeClr val="accent2"/>
                </a:solidFill>
              </a:rPr>
              <a:t> </a:t>
            </a:r>
            <a:r>
              <a:rPr lang="ro-RO" dirty="0"/>
              <a:t>egalăm aceste ecuații de mai sus.</a:t>
            </a:r>
          </a:p>
          <a:p>
            <a:endParaRPr lang="ro-RO" dirty="0"/>
          </a:p>
          <a:p>
            <a:r>
              <a:rPr lang="ro-RO" dirty="0"/>
              <a:t> </a:t>
            </a:r>
          </a:p>
          <a:p>
            <a:endParaRPr lang="ro-RO" dirty="0"/>
          </a:p>
        </p:txBody>
      </p:sp>
      <p:pic>
        <p:nvPicPr>
          <p:cNvPr id="8" name="Picture 7"/>
          <p:cNvPicPr>
            <a:picLocks noChangeAspect="1"/>
          </p:cNvPicPr>
          <p:nvPr/>
        </p:nvPicPr>
        <p:blipFill>
          <a:blip r:embed="rId2"/>
          <a:stretch>
            <a:fillRect/>
          </a:stretch>
        </p:blipFill>
        <p:spPr>
          <a:xfrm>
            <a:off x="1308299" y="2740138"/>
            <a:ext cx="3181151" cy="803162"/>
          </a:xfrm>
          <a:prstGeom prst="rect">
            <a:avLst/>
          </a:prstGeom>
        </p:spPr>
      </p:pic>
      <p:pic>
        <p:nvPicPr>
          <p:cNvPr id="12" name="Picture 11"/>
          <p:cNvPicPr/>
          <p:nvPr/>
        </p:nvPicPr>
        <p:blipFill>
          <a:blip r:embed="rId3"/>
          <a:stretch>
            <a:fillRect/>
          </a:stretch>
        </p:blipFill>
        <p:spPr>
          <a:xfrm>
            <a:off x="6598920" y="2677069"/>
            <a:ext cx="2526030" cy="844119"/>
          </a:xfrm>
          <a:prstGeom prst="rect">
            <a:avLst/>
          </a:prstGeom>
        </p:spPr>
      </p:pic>
      <p:pic>
        <p:nvPicPr>
          <p:cNvPr id="13" name="Picture 12"/>
          <p:cNvPicPr/>
          <p:nvPr/>
        </p:nvPicPr>
        <p:blipFill>
          <a:blip r:embed="rId4"/>
          <a:stretch>
            <a:fillRect/>
          </a:stretch>
        </p:blipFill>
        <p:spPr>
          <a:xfrm>
            <a:off x="4038600" y="4610100"/>
            <a:ext cx="3905250" cy="1104899"/>
          </a:xfrm>
          <a:prstGeom prst="rect">
            <a:avLst/>
          </a:prstGeom>
        </p:spPr>
      </p:pic>
    </p:spTree>
    <p:extLst>
      <p:ext uri="{BB962C8B-B14F-4D97-AF65-F5344CB8AC3E}">
        <p14:creationId xmlns:p14="http://schemas.microsoft.com/office/powerpoint/2010/main" val="82033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20674"/>
            <a:ext cx="10515600" cy="6194425"/>
          </a:xfrm>
        </p:spPr>
        <p:txBody>
          <a:bodyPr/>
          <a:lstStyle/>
          <a:p>
            <a:r>
              <a:rPr lang="en-US" dirty="0"/>
              <a:t>De </a:t>
            </a:r>
            <a:r>
              <a:rPr lang="en-US" dirty="0" err="1"/>
              <a:t>unde</a:t>
            </a:r>
            <a:endParaRPr lang="en-US" dirty="0"/>
          </a:p>
          <a:p>
            <a:endParaRPr lang="en-US" dirty="0"/>
          </a:p>
          <a:p>
            <a:endParaRPr lang="en-US" dirty="0"/>
          </a:p>
          <a:p>
            <a:r>
              <a:rPr lang="ro-RO" dirty="0"/>
              <a:t>Și </a:t>
            </a:r>
          </a:p>
          <a:p>
            <a:endParaRPr lang="ro-RO" dirty="0"/>
          </a:p>
          <a:p>
            <a:endParaRPr lang="ro-RO" dirty="0"/>
          </a:p>
          <a:p>
            <a:endParaRPr lang="ro-RO" dirty="0"/>
          </a:p>
          <a:p>
            <a:r>
              <a:rPr lang="ro-RO" dirty="0"/>
              <a:t>Acum, să găsim poziția nivelului Fermi în raport cu mijlocul benzii interzise. Cunoaștem, că energia nivelelor în benzile energetice se notează în eV, valoarea constantei Boltzmann o luăm exprimată în Ev: k = 8,614 10</a:t>
            </a:r>
            <a:r>
              <a:rPr lang="ro-RO" baseline="30000" dirty="0"/>
              <a:t>-5</a:t>
            </a:r>
            <a:r>
              <a:rPr lang="ro-RO" dirty="0"/>
              <a:t> eV/K. Atunci obținem:</a:t>
            </a:r>
          </a:p>
          <a:p>
            <a:endParaRPr lang="ro-RO"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544570" y="320674"/>
            <a:ext cx="3713480" cy="1484947"/>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872547" y="1805621"/>
            <a:ext cx="2109153" cy="773114"/>
          </a:xfrm>
          <a:prstGeom prst="rect">
            <a:avLst/>
          </a:prstGeom>
        </p:spPr>
      </p:pic>
      <p:pic>
        <p:nvPicPr>
          <p:cNvPr id="6" name="Picture 5"/>
          <p:cNvPicPr/>
          <p:nvPr/>
        </p:nvPicPr>
        <p:blipFill>
          <a:blip r:embed="rId4"/>
          <a:stretch>
            <a:fillRect/>
          </a:stretch>
        </p:blipFill>
        <p:spPr>
          <a:xfrm>
            <a:off x="3695701" y="2872579"/>
            <a:ext cx="2902902" cy="835977"/>
          </a:xfrm>
          <a:prstGeom prst="rect">
            <a:avLst/>
          </a:prstGeom>
        </p:spPr>
      </p:pic>
      <p:pic>
        <p:nvPicPr>
          <p:cNvPr id="7" name="Picture 6"/>
          <p:cNvPicPr/>
          <p:nvPr/>
        </p:nvPicPr>
        <p:blipFill>
          <a:blip r:embed="rId5"/>
          <a:stretch>
            <a:fillRect/>
          </a:stretch>
        </p:blipFill>
        <p:spPr>
          <a:xfrm>
            <a:off x="4168457" y="5571807"/>
            <a:ext cx="4346893" cy="943292"/>
          </a:xfrm>
          <a:prstGeom prst="rect">
            <a:avLst/>
          </a:prstGeom>
        </p:spPr>
      </p:pic>
    </p:spTree>
    <p:extLst>
      <p:ext uri="{BB962C8B-B14F-4D97-AF65-F5344CB8AC3E}">
        <p14:creationId xmlns:p14="http://schemas.microsoft.com/office/powerpoint/2010/main" val="395044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52400"/>
            <a:ext cx="11868150" cy="6343649"/>
          </a:xfrm>
        </p:spPr>
        <p:txBody>
          <a:bodyPr>
            <a:normAutofit fontScale="92500" lnSpcReduction="10000"/>
          </a:bodyPr>
          <a:lstStyle/>
          <a:p>
            <a:r>
              <a:rPr lang="ro-RO" dirty="0"/>
              <a:t>Astfel, în acest semiconductor intrinsec, nivelul Fermi este plasat cu </a:t>
            </a:r>
            <a:r>
              <a:rPr lang="ro-RO" dirty="0">
                <a:solidFill>
                  <a:schemeClr val="accent2"/>
                </a:solidFill>
              </a:rPr>
              <a:t>0,029 eV </a:t>
            </a:r>
            <a:r>
              <a:rPr lang="ro-RO" dirty="0"/>
              <a:t>mai sus (deoarece are valoarea pozitivă + 0,029 eV) de mijlocul benzii interzise.</a:t>
            </a:r>
          </a:p>
          <a:p>
            <a:r>
              <a:rPr lang="ro-RO" dirty="0"/>
              <a:t>În semiconductor de tip n-GaAs concentrația golurilor și electronilor va fi:</a:t>
            </a:r>
          </a:p>
          <a:p>
            <a:endParaRPr lang="ro-RO" dirty="0"/>
          </a:p>
          <a:p>
            <a:endParaRPr lang="ro-RO" dirty="0"/>
          </a:p>
          <a:p>
            <a:r>
              <a:rPr lang="ro-RO" dirty="0"/>
              <a:t>Luând raportul acestor două ecuații obținem:</a:t>
            </a:r>
          </a:p>
          <a:p>
            <a:r>
              <a:rPr lang="ro-RO" dirty="0"/>
              <a:t>De unde:</a:t>
            </a:r>
          </a:p>
          <a:p>
            <a:endParaRPr lang="ro-RO" dirty="0"/>
          </a:p>
          <a:p>
            <a:r>
              <a:rPr lang="ro-RO" dirty="0"/>
              <a:t>Poziția nivelului Fermi în astfel de n-GaAs în raport cu mijlocul benzii interzise:</a:t>
            </a:r>
          </a:p>
          <a:p>
            <a:pPr algn="ctr"/>
            <a:endParaRPr lang="ro-RO" b="1" dirty="0"/>
          </a:p>
          <a:p>
            <a:pPr algn="ctr"/>
            <a:endParaRPr lang="ro-RO" b="1" dirty="0"/>
          </a:p>
          <a:p>
            <a:pPr algn="ctr"/>
            <a:r>
              <a:rPr lang="ro-RO" b="1" dirty="0"/>
              <a:t>E</a:t>
            </a:r>
            <a:r>
              <a:rPr lang="ro-RO" b="1" baseline="-25000" dirty="0"/>
              <a:t>Fn </a:t>
            </a:r>
            <a:r>
              <a:rPr lang="ro-RO" b="1" dirty="0"/>
              <a:t>– E</a:t>
            </a:r>
            <a:r>
              <a:rPr lang="ro-RO" b="1" baseline="-25000" dirty="0"/>
              <a:t>F</a:t>
            </a:r>
            <a:r>
              <a:rPr lang="ro-RO" b="1" dirty="0"/>
              <a:t>= 0,149 eV – 0,029 eV = 0,12 eV</a:t>
            </a:r>
          </a:p>
          <a:p>
            <a:r>
              <a:rPr lang="ro-RO" dirty="0"/>
              <a:t>va fi astfel plasat cu 0,149 eV mai sus de mijlocul benzii interzise a semiconductorului intrinsec.</a:t>
            </a:r>
          </a:p>
          <a:p>
            <a:endParaRPr lang="ro-RO" dirty="0"/>
          </a:p>
          <a:p>
            <a:endParaRPr lang="ro-RO" dirty="0"/>
          </a:p>
        </p:txBody>
      </p:sp>
      <p:pic>
        <p:nvPicPr>
          <p:cNvPr id="4" name="Picture 3"/>
          <p:cNvPicPr/>
          <p:nvPr/>
        </p:nvPicPr>
        <p:blipFill>
          <a:blip r:embed="rId2"/>
          <a:stretch>
            <a:fillRect/>
          </a:stretch>
        </p:blipFill>
        <p:spPr>
          <a:xfrm>
            <a:off x="2469197" y="1333080"/>
            <a:ext cx="1995805" cy="903286"/>
          </a:xfrm>
          <a:prstGeom prst="rect">
            <a:avLst/>
          </a:prstGeom>
        </p:spPr>
      </p:pic>
      <p:pic>
        <p:nvPicPr>
          <p:cNvPr id="5" name="Picture 4"/>
          <p:cNvPicPr/>
          <p:nvPr/>
        </p:nvPicPr>
        <p:blipFill>
          <a:blip r:embed="rId3"/>
          <a:stretch>
            <a:fillRect/>
          </a:stretch>
        </p:blipFill>
        <p:spPr>
          <a:xfrm>
            <a:off x="6006940" y="1359114"/>
            <a:ext cx="2254885" cy="851217"/>
          </a:xfrm>
          <a:prstGeom prst="rect">
            <a:avLst/>
          </a:prstGeom>
        </p:spPr>
      </p:pic>
      <p:pic>
        <p:nvPicPr>
          <p:cNvPr id="6" name="Picture 5"/>
          <p:cNvPicPr/>
          <p:nvPr/>
        </p:nvPicPr>
        <p:blipFill>
          <a:blip r:embed="rId4"/>
          <a:stretch>
            <a:fillRect/>
          </a:stretch>
        </p:blipFill>
        <p:spPr>
          <a:xfrm>
            <a:off x="8126575" y="1999282"/>
            <a:ext cx="3446781" cy="1344139"/>
          </a:xfrm>
          <a:prstGeom prst="rect">
            <a:avLst/>
          </a:prstGeom>
        </p:spPr>
      </p:pic>
      <p:pic>
        <p:nvPicPr>
          <p:cNvPr id="7" name="Picture 6"/>
          <p:cNvPicPr/>
          <p:nvPr/>
        </p:nvPicPr>
        <p:blipFill>
          <a:blip r:embed="rId5"/>
          <a:stretch>
            <a:fillRect/>
          </a:stretch>
        </p:blipFill>
        <p:spPr>
          <a:xfrm>
            <a:off x="1998740" y="2737913"/>
            <a:ext cx="1692276" cy="679133"/>
          </a:xfrm>
          <a:prstGeom prst="rect">
            <a:avLst/>
          </a:prstGeom>
        </p:spPr>
      </p:pic>
      <p:pic>
        <p:nvPicPr>
          <p:cNvPr id="8" name="Picture 7"/>
          <p:cNvPicPr/>
          <p:nvPr/>
        </p:nvPicPr>
        <p:blipFill>
          <a:blip r:embed="rId6"/>
          <a:stretch>
            <a:fillRect/>
          </a:stretch>
        </p:blipFill>
        <p:spPr>
          <a:xfrm>
            <a:off x="4224420" y="2704144"/>
            <a:ext cx="1586231" cy="620080"/>
          </a:xfrm>
          <a:prstGeom prst="rect">
            <a:avLst/>
          </a:prstGeom>
        </p:spPr>
      </p:pic>
      <p:pic>
        <p:nvPicPr>
          <p:cNvPr id="9" name="Picture 8"/>
          <p:cNvPicPr/>
          <p:nvPr/>
        </p:nvPicPr>
        <p:blipFill>
          <a:blip r:embed="rId7"/>
          <a:stretch>
            <a:fillRect/>
          </a:stretch>
        </p:blipFill>
        <p:spPr>
          <a:xfrm>
            <a:off x="3467100" y="4038600"/>
            <a:ext cx="4419600" cy="895349"/>
          </a:xfrm>
          <a:prstGeom prst="rect">
            <a:avLst/>
          </a:prstGeom>
        </p:spPr>
      </p:pic>
    </p:spTree>
    <p:extLst>
      <p:ext uri="{BB962C8B-B14F-4D97-AF65-F5344CB8AC3E}">
        <p14:creationId xmlns:p14="http://schemas.microsoft.com/office/powerpoint/2010/main" val="3368544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Problema</a:t>
            </a:r>
            <a:r>
              <a:rPr lang="en-US" dirty="0"/>
              <a:t> 7</a:t>
            </a:r>
            <a:endParaRPr lang="ro-RO" dirty="0"/>
          </a:p>
        </p:txBody>
      </p:sp>
      <p:sp>
        <p:nvSpPr>
          <p:cNvPr id="3" name="Content Placeholder 2"/>
          <p:cNvSpPr>
            <a:spLocks noGrp="1"/>
          </p:cNvSpPr>
          <p:nvPr>
            <p:ph idx="1"/>
          </p:nvPr>
        </p:nvSpPr>
        <p:spPr/>
        <p:txBody>
          <a:bodyPr>
            <a:normAutofit lnSpcReduction="10000"/>
          </a:bodyPr>
          <a:lstStyle/>
          <a:p>
            <a:r>
              <a:rPr lang="ro-RO" dirty="0"/>
              <a:t>Să se calculeze poziția nivelului Fermi pentru monocristale de Si dopate corespunzător la:</a:t>
            </a:r>
          </a:p>
          <a:p>
            <a:r>
              <a:rPr lang="ro-RO" dirty="0"/>
              <a:t>N</a:t>
            </a:r>
            <a:r>
              <a:rPr lang="ro-RO" baseline="-25000" dirty="0"/>
              <a:t>A</a:t>
            </a:r>
            <a:r>
              <a:rPr lang="ro-RO" dirty="0"/>
              <a:t> = 10</a:t>
            </a:r>
            <a:r>
              <a:rPr lang="ro-RO" baseline="30000" dirty="0"/>
              <a:t>18</a:t>
            </a:r>
            <a:r>
              <a:rPr lang="ro-RO" dirty="0"/>
              <a:t> cm</a:t>
            </a:r>
            <a:r>
              <a:rPr lang="ro-RO" baseline="30000" dirty="0"/>
              <a:t>-3</a:t>
            </a:r>
            <a:r>
              <a:rPr lang="ro-RO" dirty="0"/>
              <a:t>; N</a:t>
            </a:r>
            <a:r>
              <a:rPr lang="ro-RO" baseline="-25000" dirty="0"/>
              <a:t>D</a:t>
            </a:r>
            <a:r>
              <a:rPr lang="ro-RO" dirty="0"/>
              <a:t> =0</a:t>
            </a:r>
          </a:p>
          <a:p>
            <a:r>
              <a:rPr lang="ro-RO" dirty="0"/>
              <a:t>N</a:t>
            </a:r>
            <a:r>
              <a:rPr lang="ro-RO" baseline="-25000" dirty="0"/>
              <a:t>A</a:t>
            </a:r>
            <a:r>
              <a:rPr lang="ro-RO" dirty="0"/>
              <a:t> = 1,01 10</a:t>
            </a:r>
            <a:r>
              <a:rPr lang="ro-RO" baseline="30000" dirty="0"/>
              <a:t>19</a:t>
            </a:r>
            <a:r>
              <a:rPr lang="ro-RO" dirty="0"/>
              <a:t> cm</a:t>
            </a:r>
            <a:r>
              <a:rPr lang="ro-RO" baseline="30000" dirty="0"/>
              <a:t>-3</a:t>
            </a:r>
            <a:r>
              <a:rPr lang="ro-RO" dirty="0"/>
              <a:t>; N</a:t>
            </a:r>
            <a:r>
              <a:rPr lang="ro-RO" baseline="-25000" dirty="0"/>
              <a:t>D</a:t>
            </a:r>
            <a:r>
              <a:rPr lang="ro-RO" dirty="0"/>
              <a:t> = 10</a:t>
            </a:r>
            <a:r>
              <a:rPr lang="ro-RO" baseline="30000" dirty="0"/>
              <a:t>19 </a:t>
            </a:r>
            <a:r>
              <a:rPr lang="ro-RO" dirty="0"/>
              <a:t>cm</a:t>
            </a:r>
            <a:r>
              <a:rPr lang="ro-RO" baseline="30000" dirty="0"/>
              <a:t>-3</a:t>
            </a:r>
            <a:endParaRPr lang="ro-RO" dirty="0"/>
          </a:p>
          <a:p>
            <a:r>
              <a:rPr lang="ro-RO" dirty="0"/>
              <a:t>Să se indice pentru fiecare caz dacă semiconductorul este degenerat și procentul aproximativ al ionizării atomilor de impurități. Considerăm la calcule</a:t>
            </a:r>
            <a:r>
              <a:rPr lang="ro-RO" b="1" dirty="0"/>
              <a:t> T=300K; n</a:t>
            </a:r>
            <a:r>
              <a:rPr lang="ro-RO" b="1" baseline="-25000" dirty="0"/>
              <a:t>i</a:t>
            </a:r>
            <a:r>
              <a:rPr lang="ro-RO" b="1" dirty="0"/>
              <a:t> = 1,45 10</a:t>
            </a:r>
            <a:r>
              <a:rPr lang="ro-RO" b="1" baseline="30000" dirty="0"/>
              <a:t>10</a:t>
            </a:r>
            <a:r>
              <a:rPr lang="ro-RO" b="1" dirty="0"/>
              <a:t> cm</a:t>
            </a:r>
            <a:r>
              <a:rPr lang="ro-RO" b="1" baseline="30000" dirty="0"/>
              <a:t>-3</a:t>
            </a:r>
            <a:r>
              <a:rPr lang="ro-RO" b="1" dirty="0"/>
              <a:t>; E</a:t>
            </a:r>
            <a:r>
              <a:rPr lang="ro-RO" b="1" baseline="-25000" dirty="0"/>
              <a:t>g</a:t>
            </a:r>
            <a:r>
              <a:rPr lang="ro-RO" b="1" dirty="0"/>
              <a:t> = 1,11 eV; </a:t>
            </a:r>
            <a:endParaRPr lang="en-US" b="1" dirty="0"/>
          </a:p>
          <a:p>
            <a:r>
              <a:rPr lang="ro-RO" b="1" dirty="0"/>
              <a:t>E</a:t>
            </a:r>
            <a:r>
              <a:rPr lang="ro-RO" b="1" baseline="-25000" dirty="0"/>
              <a:t>C</a:t>
            </a:r>
            <a:r>
              <a:rPr lang="ro-RO" b="1" dirty="0"/>
              <a:t>-E</a:t>
            </a:r>
            <a:r>
              <a:rPr lang="ro-RO" b="1" baseline="-25000" dirty="0"/>
              <a:t>D</a:t>
            </a:r>
            <a:r>
              <a:rPr lang="ro-RO" b="1" dirty="0"/>
              <a:t> =0,09 eV; E</a:t>
            </a:r>
            <a:r>
              <a:rPr lang="ro-RO" b="1" baseline="-25000" dirty="0"/>
              <a:t>A</a:t>
            </a:r>
            <a:r>
              <a:rPr lang="ro-RO" b="1" dirty="0"/>
              <a:t>-E</a:t>
            </a:r>
            <a:r>
              <a:rPr lang="ro-RO" b="1" baseline="-25000" dirty="0"/>
              <a:t>V</a:t>
            </a:r>
            <a:r>
              <a:rPr lang="ro-RO" b="1" dirty="0"/>
              <a:t> = 0,1 eV (E</a:t>
            </a:r>
            <a:r>
              <a:rPr lang="ro-RO" b="1" baseline="-25000" dirty="0"/>
              <a:t>C</a:t>
            </a:r>
            <a:r>
              <a:rPr lang="ro-RO" b="1" dirty="0"/>
              <a:t> și E</a:t>
            </a:r>
            <a:r>
              <a:rPr lang="ro-RO" b="1" baseline="-25000" dirty="0"/>
              <a:t>V</a:t>
            </a:r>
            <a:r>
              <a:rPr lang="ro-RO" b="1" dirty="0"/>
              <a:t> </a:t>
            </a:r>
            <a:r>
              <a:rPr lang="ro-RO" dirty="0"/>
              <a:t>reprezintă limitele benzii interzise</a:t>
            </a:r>
            <a:r>
              <a:rPr lang="ro-RO" b="1" dirty="0"/>
              <a:t>)</a:t>
            </a:r>
            <a:endParaRPr lang="ro-RO" dirty="0"/>
          </a:p>
          <a:p>
            <a:r>
              <a:rPr lang="ro-RO" i="1" dirty="0"/>
              <a:t> </a:t>
            </a:r>
            <a:endParaRPr lang="ro-RO" dirty="0"/>
          </a:p>
          <a:p>
            <a:endParaRPr lang="ro-RO" dirty="0"/>
          </a:p>
        </p:txBody>
      </p:sp>
    </p:spTree>
    <p:extLst>
      <p:ext uri="{BB962C8B-B14F-4D97-AF65-F5344CB8AC3E}">
        <p14:creationId xmlns:p14="http://schemas.microsoft.com/office/powerpoint/2010/main" val="508089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82575"/>
          </a:xfrm>
        </p:spPr>
        <p:txBody>
          <a:bodyPr>
            <a:normAutofit fontScale="90000"/>
          </a:bodyPr>
          <a:lstStyle/>
          <a:p>
            <a:r>
              <a:rPr lang="ro-RO" dirty="0"/>
              <a:t>solutia</a:t>
            </a:r>
          </a:p>
        </p:txBody>
      </p:sp>
      <p:sp>
        <p:nvSpPr>
          <p:cNvPr id="3" name="Content Placeholder 2"/>
          <p:cNvSpPr>
            <a:spLocks noGrp="1"/>
          </p:cNvSpPr>
          <p:nvPr>
            <p:ph idx="1"/>
          </p:nvPr>
        </p:nvSpPr>
        <p:spPr>
          <a:xfrm>
            <a:off x="209550" y="876300"/>
            <a:ext cx="11982450" cy="5753100"/>
          </a:xfrm>
        </p:spPr>
        <p:txBody>
          <a:bodyPr>
            <a:normAutofit fontScale="70000" lnSpcReduction="20000"/>
          </a:bodyPr>
          <a:lstStyle/>
          <a:p>
            <a:r>
              <a:rPr lang="ro-RO" dirty="0"/>
              <a:t>Poziția nivelului Fermi este dată de relația:</a:t>
            </a:r>
          </a:p>
          <a:p>
            <a:pPr algn="ctr"/>
            <a:r>
              <a:rPr lang="ro-RO" b="1" dirty="0"/>
              <a:t>E</a:t>
            </a:r>
            <a:r>
              <a:rPr lang="ro-RO" b="1" baseline="-25000" dirty="0"/>
              <a:t>i </a:t>
            </a:r>
            <a:r>
              <a:rPr lang="ro-RO" b="1" dirty="0"/>
              <a:t>– E</a:t>
            </a:r>
            <a:r>
              <a:rPr lang="ro-RO" b="1" baseline="-25000" dirty="0"/>
              <a:t>F</a:t>
            </a:r>
            <a:r>
              <a:rPr lang="ro-RO" b="1" dirty="0"/>
              <a:t> =kT ln p</a:t>
            </a:r>
            <a:r>
              <a:rPr lang="ro-RO" b="1" baseline="-25000" dirty="0"/>
              <a:t>0</a:t>
            </a:r>
            <a:r>
              <a:rPr lang="ro-RO" b="1" dirty="0"/>
              <a:t>/n</a:t>
            </a:r>
            <a:r>
              <a:rPr lang="ro-RO" b="1" baseline="-25000" dirty="0"/>
              <a:t>i</a:t>
            </a:r>
            <a:endParaRPr lang="ro-RO" b="1" dirty="0"/>
          </a:p>
          <a:p>
            <a:r>
              <a:rPr lang="ro-RO" dirty="0"/>
              <a:t>Calculul concentrației de goluri se va face acceptând ipoteza ionizării totale a impurităților:</a:t>
            </a:r>
          </a:p>
          <a:p>
            <a:r>
              <a:rPr lang="ro-RO" b="1" dirty="0"/>
              <a:t>p</a:t>
            </a:r>
            <a:r>
              <a:rPr lang="ro-RO" b="1" baseline="-25000" dirty="0"/>
              <a:t>0</a:t>
            </a:r>
            <a:r>
              <a:rPr lang="ro-RO" b="1" dirty="0"/>
              <a:t>≈ 10</a:t>
            </a:r>
            <a:r>
              <a:rPr lang="ro-RO" b="1" baseline="30000" dirty="0"/>
              <a:t>18</a:t>
            </a:r>
            <a:r>
              <a:rPr lang="ro-RO" b="1" dirty="0"/>
              <a:t> cm</a:t>
            </a:r>
            <a:r>
              <a:rPr lang="ro-RO" b="1" baseline="30000" dirty="0"/>
              <a:t>-3</a:t>
            </a:r>
            <a:r>
              <a:rPr lang="ro-RO" b="1" dirty="0"/>
              <a:t>; E</a:t>
            </a:r>
            <a:r>
              <a:rPr lang="ro-RO" b="1" baseline="-25000" dirty="0"/>
              <a:t>i</a:t>
            </a:r>
            <a:r>
              <a:rPr lang="ro-RO" b="1" dirty="0"/>
              <a:t>-E</a:t>
            </a:r>
            <a:r>
              <a:rPr lang="ro-RO" b="1" baseline="-25000" dirty="0"/>
              <a:t>F</a:t>
            </a:r>
            <a:r>
              <a:rPr lang="ro-RO" b="1" dirty="0"/>
              <a:t>=0,467 eV</a:t>
            </a:r>
          </a:p>
          <a:p>
            <a:r>
              <a:rPr lang="ro-RO" b="1" dirty="0"/>
              <a:t>p</a:t>
            </a:r>
            <a:r>
              <a:rPr lang="ro-RO" b="1" baseline="-25000" dirty="0"/>
              <a:t>0</a:t>
            </a:r>
            <a:r>
              <a:rPr lang="ro-RO" b="1" dirty="0"/>
              <a:t> ≈10</a:t>
            </a:r>
            <a:r>
              <a:rPr lang="ro-RO" b="1" baseline="30000" dirty="0"/>
              <a:t>17</a:t>
            </a:r>
            <a:r>
              <a:rPr lang="ro-RO" b="1" dirty="0"/>
              <a:t> m</a:t>
            </a:r>
            <a:r>
              <a:rPr lang="ro-RO" b="1" baseline="30000" dirty="0"/>
              <a:t>-3</a:t>
            </a:r>
            <a:r>
              <a:rPr lang="ro-RO" b="1" dirty="0"/>
              <a:t>; E</a:t>
            </a:r>
            <a:r>
              <a:rPr lang="ro-RO" b="1" baseline="-25000" dirty="0"/>
              <a:t>i</a:t>
            </a:r>
            <a:r>
              <a:rPr lang="ro-RO" b="1" dirty="0"/>
              <a:t>-E</a:t>
            </a:r>
            <a:r>
              <a:rPr lang="ro-RO" b="1" baseline="-25000" dirty="0"/>
              <a:t>F</a:t>
            </a:r>
            <a:r>
              <a:rPr lang="ro-RO" b="1" dirty="0"/>
              <a:t> = 0,408 eV</a:t>
            </a:r>
          </a:p>
          <a:p>
            <a:r>
              <a:rPr lang="ro-RO" dirty="0"/>
              <a:t>Întrucât în ambele </a:t>
            </a:r>
            <a:r>
              <a:rPr lang="ro-RO" b="1" dirty="0"/>
              <a:t>cazuri E</a:t>
            </a:r>
            <a:r>
              <a:rPr lang="ro-RO" b="1" baseline="-25000" dirty="0"/>
              <a:t>i</a:t>
            </a:r>
            <a:r>
              <a:rPr lang="ro-RO" b="1" dirty="0"/>
              <a:t>-E</a:t>
            </a:r>
            <a:r>
              <a:rPr lang="ro-RO" b="1" baseline="-25000" dirty="0"/>
              <a:t>F</a:t>
            </a:r>
            <a:r>
              <a:rPr lang="ro-RO" b="1" dirty="0"/>
              <a:t> &lt; E</a:t>
            </a:r>
            <a:r>
              <a:rPr lang="ro-RO" b="1" baseline="-25000" dirty="0"/>
              <a:t>g</a:t>
            </a:r>
            <a:r>
              <a:rPr lang="ro-RO" b="1" dirty="0"/>
              <a:t>/2 = 0,555 eV, </a:t>
            </a:r>
            <a:r>
              <a:rPr lang="ro-RO" dirty="0"/>
              <a:t>rezultă că semiconductoarele în discuție nu sunt degenerate.</a:t>
            </a:r>
          </a:p>
          <a:p>
            <a:r>
              <a:rPr lang="ro-RO" dirty="0"/>
              <a:t>Procentul aproximativ al ionizării atomilor acceptori (p</a:t>
            </a:r>
            <a:r>
              <a:rPr lang="ro-RO" baseline="-25000" dirty="0"/>
              <a:t>A</a:t>
            </a:r>
            <a:r>
              <a:rPr lang="ro-RO" dirty="0"/>
              <a:t>) este dat de: </a:t>
            </a:r>
            <a:r>
              <a:rPr lang="ro-RO" b="1" dirty="0"/>
              <a:t>p</a:t>
            </a:r>
            <a:r>
              <a:rPr lang="ro-RO" b="1" baseline="-25000" dirty="0"/>
              <a:t>A</a:t>
            </a:r>
            <a:r>
              <a:rPr lang="ro-RO" b="1" dirty="0"/>
              <a:t> = f(E</a:t>
            </a:r>
            <a:r>
              <a:rPr lang="ro-RO" b="1" baseline="-25000" dirty="0"/>
              <a:t>A</a:t>
            </a:r>
            <a:r>
              <a:rPr lang="ro-RO" b="1" dirty="0"/>
              <a:t>) = 1 / (1+ exp(E</a:t>
            </a:r>
            <a:r>
              <a:rPr lang="ro-RO" b="1" baseline="-25000" dirty="0"/>
              <a:t>A</a:t>
            </a:r>
            <a:r>
              <a:rPr lang="ro-RO" b="1" dirty="0"/>
              <a:t>-E</a:t>
            </a:r>
            <a:r>
              <a:rPr lang="ro-RO" b="1" baseline="-25000" dirty="0"/>
              <a:t>F</a:t>
            </a:r>
            <a:r>
              <a:rPr lang="ro-RO" b="1" dirty="0"/>
              <a:t>)/kT))</a:t>
            </a:r>
          </a:p>
          <a:p>
            <a:r>
              <a:rPr lang="ro-RO" dirty="0"/>
              <a:t>Diferența de energie din relația de mai sus se calculează cu relația </a:t>
            </a:r>
            <a:r>
              <a:rPr lang="ro-RO" b="1" dirty="0"/>
              <a:t>E</a:t>
            </a:r>
            <a:r>
              <a:rPr lang="ro-RO" b="1" baseline="-25000" dirty="0"/>
              <a:t>A</a:t>
            </a:r>
            <a:r>
              <a:rPr lang="ro-RO" b="1" dirty="0"/>
              <a:t>-E</a:t>
            </a:r>
            <a:r>
              <a:rPr lang="ro-RO" b="1" baseline="-25000" dirty="0"/>
              <a:t>F</a:t>
            </a:r>
            <a:r>
              <a:rPr lang="ro-RO" b="1" dirty="0"/>
              <a:t> = (E</a:t>
            </a:r>
            <a:r>
              <a:rPr lang="ro-RO" b="1" baseline="-25000" dirty="0"/>
              <a:t>A</a:t>
            </a:r>
            <a:r>
              <a:rPr lang="ro-RO" b="1" dirty="0"/>
              <a:t>-E</a:t>
            </a:r>
            <a:r>
              <a:rPr lang="ro-RO" b="1" baseline="-25000" dirty="0"/>
              <a:t>V</a:t>
            </a:r>
            <a:r>
              <a:rPr lang="ro-RO" b="1" dirty="0"/>
              <a:t>) – Eg/2 + (E</a:t>
            </a:r>
            <a:r>
              <a:rPr lang="ro-RO" b="1" baseline="-25000" dirty="0"/>
              <a:t>i</a:t>
            </a:r>
            <a:r>
              <a:rPr lang="ro-RO" b="1" dirty="0"/>
              <a:t>-E</a:t>
            </a:r>
            <a:r>
              <a:rPr lang="ro-RO" b="1" baseline="-25000" dirty="0"/>
              <a:t>F</a:t>
            </a:r>
            <a:r>
              <a:rPr lang="ro-RO" b="1" dirty="0"/>
              <a:t>)</a:t>
            </a:r>
          </a:p>
          <a:p>
            <a:r>
              <a:rPr lang="ro-RO" dirty="0"/>
              <a:t>Unde poziția nivelului Fermi se ia din calculele anterioare presupunând completa ionizare a impurităților.</a:t>
            </a:r>
          </a:p>
          <a:p>
            <a:r>
              <a:rPr lang="ro-RO" dirty="0"/>
              <a:t>Efectuând calculele, se obține        </a:t>
            </a:r>
          </a:p>
          <a:p>
            <a:r>
              <a:rPr lang="ro-RO" b="1" dirty="0"/>
              <a:t>p</a:t>
            </a:r>
            <a:r>
              <a:rPr lang="ro-RO" b="1" baseline="-25000" dirty="0"/>
              <a:t>A</a:t>
            </a:r>
            <a:r>
              <a:rPr lang="ro-RO" b="1" dirty="0"/>
              <a:t> = 49,7% </a:t>
            </a:r>
            <a:r>
              <a:rPr lang="ro-RO" dirty="0"/>
              <a:t>în cazul (a) și </a:t>
            </a:r>
            <a:r>
              <a:rPr lang="ro-RO" b="1" dirty="0"/>
              <a:t>p</a:t>
            </a:r>
            <a:r>
              <a:rPr lang="ro-RO" b="1" baseline="-25000" dirty="0"/>
              <a:t>A</a:t>
            </a:r>
            <a:r>
              <a:rPr lang="ro-RO" b="1" dirty="0"/>
              <a:t> = 51,2%</a:t>
            </a:r>
            <a:r>
              <a:rPr lang="ro-RO" dirty="0"/>
              <a:t> în cazul (b)</a:t>
            </a:r>
          </a:p>
          <a:p>
            <a:r>
              <a:rPr lang="ro-RO" dirty="0"/>
              <a:t>În mod similar, procentul ionizării atomilor donori (p</a:t>
            </a:r>
            <a:r>
              <a:rPr lang="ro-RO" baseline="-25000" dirty="0"/>
              <a:t>D</a:t>
            </a:r>
            <a:r>
              <a:rPr lang="ro-RO" dirty="0"/>
              <a:t>) este dat de:</a:t>
            </a:r>
          </a:p>
          <a:p>
            <a:pPr algn="ctr"/>
            <a:r>
              <a:rPr lang="ro-RO" b="1" dirty="0"/>
              <a:t>p</a:t>
            </a:r>
            <a:r>
              <a:rPr lang="ro-RO" b="1" baseline="-25000" dirty="0"/>
              <a:t>D</a:t>
            </a:r>
            <a:r>
              <a:rPr lang="ro-RO" b="1" dirty="0"/>
              <a:t>=1-f(E</a:t>
            </a:r>
            <a:r>
              <a:rPr lang="ro-RO" b="1" baseline="-25000" dirty="0"/>
              <a:t>D</a:t>
            </a:r>
            <a:r>
              <a:rPr lang="ro-RO" b="1" dirty="0"/>
              <a:t>)=1- 1 / (1+exp((E</a:t>
            </a:r>
            <a:r>
              <a:rPr lang="ro-RO" b="1" baseline="-25000" dirty="0"/>
              <a:t>D</a:t>
            </a:r>
            <a:r>
              <a:rPr lang="ro-RO" b="1" dirty="0"/>
              <a:t>-E</a:t>
            </a:r>
            <a:r>
              <a:rPr lang="ro-RO" b="1" baseline="-25000" dirty="0"/>
              <a:t>F</a:t>
            </a:r>
            <a:r>
              <a:rPr lang="ro-RO" b="1" dirty="0"/>
              <a:t>)/kT))</a:t>
            </a:r>
            <a:endParaRPr lang="en-US" b="1" dirty="0"/>
          </a:p>
          <a:p>
            <a:pPr marL="0" indent="0" algn="ctr">
              <a:buNone/>
            </a:pPr>
            <a:r>
              <a:rPr lang="ro-RO" dirty="0"/>
              <a:t>unde         </a:t>
            </a:r>
            <a:r>
              <a:rPr lang="en-US" dirty="0"/>
              <a:t>        </a:t>
            </a:r>
            <a:r>
              <a:rPr lang="ro-RO" dirty="0"/>
              <a:t>               </a:t>
            </a:r>
            <a:r>
              <a:rPr lang="ro-RO" b="1" dirty="0"/>
              <a:t>E</a:t>
            </a:r>
            <a:r>
              <a:rPr lang="ro-RO" b="1" baseline="-25000" dirty="0"/>
              <a:t>D</a:t>
            </a:r>
            <a:r>
              <a:rPr lang="ro-RO" b="1" dirty="0"/>
              <a:t>-E</a:t>
            </a:r>
            <a:r>
              <a:rPr lang="ro-RO" b="1" baseline="-25000" dirty="0"/>
              <a:t>F</a:t>
            </a:r>
            <a:r>
              <a:rPr lang="ro-RO" b="1" dirty="0"/>
              <a:t> = -(E</a:t>
            </a:r>
            <a:r>
              <a:rPr lang="ro-RO" b="1" baseline="-25000" dirty="0"/>
              <a:t>C</a:t>
            </a:r>
            <a:r>
              <a:rPr lang="ro-RO" b="1" dirty="0"/>
              <a:t>-E</a:t>
            </a:r>
            <a:r>
              <a:rPr lang="ro-RO" b="1" baseline="-25000" dirty="0"/>
              <a:t>D</a:t>
            </a:r>
            <a:r>
              <a:rPr lang="ro-RO" b="1" dirty="0"/>
              <a:t>) + Eg/2 +(E</a:t>
            </a:r>
            <a:r>
              <a:rPr lang="ro-RO" b="1" baseline="-25000" dirty="0"/>
              <a:t>i</a:t>
            </a:r>
            <a:r>
              <a:rPr lang="ro-RO" b="1" dirty="0"/>
              <a:t>-E</a:t>
            </a:r>
            <a:r>
              <a:rPr lang="ro-RO" b="1" baseline="-25000" dirty="0"/>
              <a:t>F</a:t>
            </a:r>
            <a:r>
              <a:rPr lang="ro-RO" b="1" dirty="0"/>
              <a:t>)</a:t>
            </a:r>
          </a:p>
          <a:p>
            <a:endParaRPr lang="ro-RO" dirty="0"/>
          </a:p>
          <a:p>
            <a:r>
              <a:rPr lang="ro-RO" dirty="0"/>
              <a:t>Se obține p</a:t>
            </a:r>
            <a:r>
              <a:rPr lang="ro-RO" baseline="-25000" dirty="0"/>
              <a:t>D</a:t>
            </a:r>
            <a:r>
              <a:rPr lang="ro-RO" dirty="0"/>
              <a:t> ≈ 100% în ambele cazuri </a:t>
            </a:r>
            <a:r>
              <a:rPr lang="ro-RO" b="1" i="1" dirty="0"/>
              <a:t>1,17 10 </a:t>
            </a:r>
            <a:r>
              <a:rPr lang="ro-RO" b="1" i="1" baseline="30000" dirty="0"/>
              <a:t>12 </a:t>
            </a:r>
            <a:r>
              <a:rPr lang="ro-RO" b="1" i="1" dirty="0"/>
              <a:t>cm</a:t>
            </a:r>
            <a:r>
              <a:rPr lang="ro-RO" b="1" i="1" baseline="30000" dirty="0"/>
              <a:t>-3</a:t>
            </a:r>
            <a:endParaRPr lang="ro-RO" b="1" baseline="30000" dirty="0"/>
          </a:p>
          <a:p>
            <a:endParaRPr lang="ro-RO" dirty="0"/>
          </a:p>
        </p:txBody>
      </p:sp>
    </p:spTree>
    <p:extLst>
      <p:ext uri="{BB962C8B-B14F-4D97-AF65-F5344CB8AC3E}">
        <p14:creationId xmlns:p14="http://schemas.microsoft.com/office/powerpoint/2010/main" val="1708191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285"/>
          </a:xfrm>
        </p:spPr>
        <p:txBody>
          <a:bodyPr>
            <a:normAutofit fontScale="90000"/>
          </a:bodyPr>
          <a:lstStyle/>
          <a:p>
            <a:r>
              <a:rPr lang="en-US" dirty="0"/>
              <a:t>8</a:t>
            </a:r>
            <a:endParaRPr lang="ro-RO" dirty="0"/>
          </a:p>
        </p:txBody>
      </p:sp>
      <p:sp>
        <p:nvSpPr>
          <p:cNvPr id="3" name="Content Placeholder 2"/>
          <p:cNvSpPr>
            <a:spLocks noGrp="1"/>
          </p:cNvSpPr>
          <p:nvPr>
            <p:ph idx="1"/>
          </p:nvPr>
        </p:nvSpPr>
        <p:spPr>
          <a:xfrm>
            <a:off x="838200" y="1019330"/>
            <a:ext cx="11243872" cy="5838669"/>
          </a:xfrm>
        </p:spPr>
        <p:txBody>
          <a:bodyPr>
            <a:normAutofit/>
          </a:bodyPr>
          <a:lstStyle/>
          <a:p>
            <a:r>
              <a:rPr lang="ro-RO" dirty="0"/>
              <a:t>Calculați concentrația intrinsecă în Si la temperaturi, respectiv T1=250 K, T2 = 400 K, T3 = 600 K. Considerați N</a:t>
            </a:r>
            <a:r>
              <a:rPr lang="ro-RO" baseline="-25000" dirty="0"/>
              <a:t>C </a:t>
            </a:r>
            <a:r>
              <a:rPr lang="ro-RO" dirty="0"/>
              <a:t>= 2,8 10</a:t>
            </a:r>
            <a:r>
              <a:rPr lang="ro-RO" baseline="30000" dirty="0"/>
              <a:t>19</a:t>
            </a:r>
            <a:r>
              <a:rPr lang="ro-RO" dirty="0"/>
              <a:t> cm-3 pentru T=250 K și N</a:t>
            </a:r>
            <a:r>
              <a:rPr lang="ro-RO" baseline="-25000" dirty="0"/>
              <a:t>V</a:t>
            </a:r>
            <a:r>
              <a:rPr lang="ro-RO" dirty="0"/>
              <a:t> = 1,04 10</a:t>
            </a:r>
            <a:r>
              <a:rPr lang="ro-RO" baseline="30000" dirty="0"/>
              <a:t>19</a:t>
            </a:r>
            <a:r>
              <a:rPr lang="ro-RO" dirty="0"/>
              <a:t> cm-3 pentru T=250 K.</a:t>
            </a:r>
          </a:p>
          <a:p>
            <a:r>
              <a:rPr lang="ro-RO" dirty="0"/>
              <a:t>Cunoaștem că atât N</a:t>
            </a:r>
            <a:r>
              <a:rPr lang="ro-RO" baseline="-25000" dirty="0"/>
              <a:t>C</a:t>
            </a:r>
            <a:r>
              <a:rPr lang="ro-RO" dirty="0"/>
              <a:t> cât și N</a:t>
            </a:r>
            <a:r>
              <a:rPr lang="ro-RO" baseline="-25000" dirty="0"/>
              <a:t>V</a:t>
            </a:r>
            <a:r>
              <a:rPr lang="ro-RO" dirty="0"/>
              <a:t> depind de temperatură ca T3/2. În această problemă considerăm, că lățimea benzii interzise nu depinde de temperatură.</a:t>
            </a:r>
          </a:p>
        </p:txBody>
      </p:sp>
    </p:spTree>
    <p:extLst>
      <p:ext uri="{BB962C8B-B14F-4D97-AF65-F5344CB8AC3E}">
        <p14:creationId xmlns:p14="http://schemas.microsoft.com/office/powerpoint/2010/main" val="1996781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solidFill>
                  <a:srgbClr val="FF0000"/>
                </a:solidFill>
              </a:rPr>
              <a:t>Soluția:</a:t>
            </a:r>
            <a:br>
              <a:rPr lang="ro-RO" dirty="0">
                <a:solidFill>
                  <a:srgbClr val="FF0000"/>
                </a:solidFill>
              </a:rPr>
            </a:br>
            <a:endParaRPr lang="ro-RO" dirty="0"/>
          </a:p>
        </p:txBody>
      </p:sp>
      <p:sp>
        <p:nvSpPr>
          <p:cNvPr id="3" name="Content Placeholder 2"/>
          <p:cNvSpPr>
            <a:spLocks noGrp="1"/>
          </p:cNvSpPr>
          <p:nvPr>
            <p:ph idx="1"/>
          </p:nvPr>
        </p:nvSpPr>
        <p:spPr>
          <a:xfrm>
            <a:off x="134911" y="1825624"/>
            <a:ext cx="11932171" cy="5032375"/>
          </a:xfrm>
        </p:spPr>
        <p:txBody>
          <a:bodyPr>
            <a:normAutofit/>
          </a:bodyPr>
          <a:lstStyle/>
          <a:p>
            <a:r>
              <a:rPr lang="ro-RO" dirty="0"/>
              <a:t>Din relația de mai jos calculăm concentrația intrinsecă în Si pentru T = 250K:</a:t>
            </a:r>
          </a:p>
          <a:p>
            <a:endParaRPr lang="ro-RO" dirty="0"/>
          </a:p>
          <a:p>
            <a:endParaRPr lang="ro-RO" dirty="0"/>
          </a:p>
          <a:p>
            <a:r>
              <a:rPr lang="ro-RO" dirty="0"/>
              <a:t>n</a:t>
            </a:r>
            <a:r>
              <a:rPr lang="ro-RO" baseline="-25000" dirty="0"/>
              <a:t>i</a:t>
            </a:r>
            <a:r>
              <a:rPr lang="ro-RO" baseline="30000" dirty="0"/>
              <a:t>2</a:t>
            </a:r>
            <a:r>
              <a:rPr lang="ro-RO" dirty="0"/>
              <a:t> = Nc Nv exp(-Eg/kT) = 2,8 10</a:t>
            </a:r>
            <a:r>
              <a:rPr lang="ro-RO" baseline="30000" dirty="0"/>
              <a:t>19 </a:t>
            </a:r>
            <a:r>
              <a:rPr lang="ro-RO" dirty="0"/>
              <a:t>cm-3*1,04 10</a:t>
            </a:r>
            <a:r>
              <a:rPr lang="ro-RO" baseline="30000" dirty="0"/>
              <a:t>19</a:t>
            </a:r>
            <a:r>
              <a:rPr lang="ro-RO" dirty="0"/>
              <a:t> cm-3 exp(-1,12 eV* 1,6 10</a:t>
            </a:r>
            <a:r>
              <a:rPr lang="ro-RO" baseline="30000" dirty="0"/>
              <a:t>-19</a:t>
            </a:r>
            <a:r>
              <a:rPr lang="ro-RO" dirty="0"/>
              <a:t>J / 1,38 10</a:t>
            </a:r>
            <a:r>
              <a:rPr lang="ro-RO" baseline="30000" dirty="0"/>
              <a:t>-23</a:t>
            </a:r>
            <a:r>
              <a:rPr lang="ro-RO" dirty="0"/>
              <a:t> J/K *250K)</a:t>
            </a:r>
          </a:p>
          <a:p>
            <a:r>
              <a:rPr lang="ro-RO" dirty="0"/>
              <a:t>Mai sus am transformat eV în Joule prin coeficientul 1 eV = 1,6 10</a:t>
            </a:r>
            <a:r>
              <a:rPr lang="ro-RO" baseline="30000" dirty="0"/>
              <a:t>-19</a:t>
            </a:r>
            <a:r>
              <a:rPr lang="ro-RO" dirty="0"/>
              <a:t>J.</a:t>
            </a:r>
          </a:p>
          <a:p>
            <a:r>
              <a:rPr lang="ro-RO" dirty="0"/>
              <a:t>de unde, pentru T=250K:          </a:t>
            </a:r>
            <a:r>
              <a:rPr lang="ro-RO" b="1" dirty="0"/>
              <a:t>n</a:t>
            </a:r>
            <a:r>
              <a:rPr lang="ro-RO" b="1" baseline="-25000" dirty="0"/>
              <a:t>i</a:t>
            </a:r>
            <a:r>
              <a:rPr lang="ro-RO" b="1" dirty="0"/>
              <a:t> =  9,16 10</a:t>
            </a:r>
            <a:r>
              <a:rPr lang="ro-RO" b="1" baseline="30000" dirty="0"/>
              <a:t>8</a:t>
            </a:r>
            <a:r>
              <a:rPr lang="ro-RO" b="1" dirty="0"/>
              <a:t> cm</a:t>
            </a:r>
            <a:r>
              <a:rPr lang="ro-RO" b="1" baseline="30000" dirty="0"/>
              <a:t>-3</a:t>
            </a:r>
          </a:p>
          <a:p>
            <a:r>
              <a:rPr lang="ro-RO" dirty="0"/>
              <a:t>Analogic aflăm concentrația intrinsecă: </a:t>
            </a:r>
          </a:p>
          <a:p>
            <a:r>
              <a:rPr lang="ro-RO" dirty="0"/>
              <a:t>pentru T=400 K  </a:t>
            </a:r>
            <a:r>
              <a:rPr lang="ro-RO" b="1" dirty="0"/>
              <a:t>n</a:t>
            </a:r>
            <a:r>
              <a:rPr lang="ro-RO" b="1" baseline="-25000" dirty="0"/>
              <a:t>i</a:t>
            </a:r>
            <a:r>
              <a:rPr lang="ro-RO" b="1" dirty="0"/>
              <a:t> = 1,49 10</a:t>
            </a:r>
            <a:r>
              <a:rPr lang="ro-RO" b="1" baseline="30000" dirty="0"/>
              <a:t>12</a:t>
            </a:r>
            <a:r>
              <a:rPr lang="ro-RO" b="1" dirty="0"/>
              <a:t> cm</a:t>
            </a:r>
            <a:r>
              <a:rPr lang="ro-RO" b="1" baseline="30000" dirty="0"/>
              <a:t>-3</a:t>
            </a:r>
          </a:p>
          <a:p>
            <a:r>
              <a:rPr lang="ro-RO" dirty="0"/>
              <a:t>pentru T = 600K</a:t>
            </a:r>
            <a:r>
              <a:rPr lang="ro-RO" b="1" dirty="0"/>
              <a:t> n</a:t>
            </a:r>
            <a:r>
              <a:rPr lang="ro-RO" b="1" baseline="-25000" dirty="0"/>
              <a:t>i</a:t>
            </a:r>
            <a:r>
              <a:rPr lang="ro-RO" b="1" dirty="0"/>
              <a:t> = 3,48 10</a:t>
            </a:r>
            <a:r>
              <a:rPr lang="ro-RO" b="1" baseline="30000" dirty="0"/>
              <a:t>14</a:t>
            </a:r>
            <a:r>
              <a:rPr lang="ro-RO" b="1" dirty="0"/>
              <a:t> cm</a:t>
            </a:r>
            <a:r>
              <a:rPr lang="ro-RO" b="1" baseline="30000" dirty="0"/>
              <a:t>-3</a:t>
            </a:r>
            <a:endParaRPr lang="ro-RO" dirty="0"/>
          </a:p>
          <a:p>
            <a:endParaRPr lang="ro-RO" dirty="0"/>
          </a:p>
        </p:txBody>
      </p:sp>
      <p:pic>
        <p:nvPicPr>
          <p:cNvPr id="4" name="Picture 3"/>
          <p:cNvPicPr/>
          <p:nvPr/>
        </p:nvPicPr>
        <p:blipFill>
          <a:blip r:embed="rId2"/>
          <a:stretch>
            <a:fillRect/>
          </a:stretch>
        </p:blipFill>
        <p:spPr>
          <a:xfrm>
            <a:off x="4257207" y="2263515"/>
            <a:ext cx="3597639" cy="824459"/>
          </a:xfrm>
          <a:prstGeom prst="rect">
            <a:avLst/>
          </a:prstGeom>
        </p:spPr>
      </p:pic>
    </p:spTree>
    <p:extLst>
      <p:ext uri="{BB962C8B-B14F-4D97-AF65-F5344CB8AC3E}">
        <p14:creationId xmlns:p14="http://schemas.microsoft.com/office/powerpoint/2010/main" val="3144334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9</a:t>
            </a:r>
          </a:p>
        </p:txBody>
      </p:sp>
      <p:sp>
        <p:nvSpPr>
          <p:cNvPr id="3" name="Content Placeholder 2"/>
          <p:cNvSpPr>
            <a:spLocks noGrp="1"/>
          </p:cNvSpPr>
          <p:nvPr>
            <p:ph idx="1"/>
          </p:nvPr>
        </p:nvSpPr>
        <p:spPr/>
        <p:txBody>
          <a:bodyPr/>
          <a:lstStyle/>
          <a:p>
            <a:r>
              <a:rPr lang="ro-RO" dirty="0"/>
              <a:t>Calculați pentru GaAs n</a:t>
            </a:r>
            <a:r>
              <a:rPr lang="ro-RO" baseline="-25000" dirty="0"/>
              <a:t>i</a:t>
            </a:r>
            <a:r>
              <a:rPr lang="ro-RO" dirty="0"/>
              <a:t> (400 K) / n</a:t>
            </a:r>
            <a:r>
              <a:rPr lang="ro-RO" baseline="-25000" dirty="0"/>
              <a:t>i</a:t>
            </a:r>
            <a:r>
              <a:rPr lang="ro-RO" dirty="0"/>
              <a:t> (300 K); n</a:t>
            </a:r>
            <a:r>
              <a:rPr lang="ro-RO" baseline="-25000" dirty="0"/>
              <a:t>i </a:t>
            </a:r>
            <a:r>
              <a:rPr lang="ro-RO" dirty="0"/>
              <a:t>(600 K) / n</a:t>
            </a:r>
            <a:r>
              <a:rPr lang="ro-RO" baseline="-25000" dirty="0"/>
              <a:t>i</a:t>
            </a:r>
            <a:r>
              <a:rPr lang="ro-RO" dirty="0"/>
              <a:t> (300 K).</a:t>
            </a:r>
          </a:p>
          <a:p>
            <a:r>
              <a:rPr lang="ro-RO" dirty="0"/>
              <a:t>Datele pentru N</a:t>
            </a:r>
            <a:r>
              <a:rPr lang="ro-RO" baseline="-25000" dirty="0"/>
              <a:t>c </a:t>
            </a:r>
            <a:r>
              <a:rPr lang="ro-RO" dirty="0"/>
              <a:t>și N</a:t>
            </a:r>
            <a:r>
              <a:rPr lang="ro-RO" baseline="-25000" dirty="0"/>
              <a:t>v</a:t>
            </a:r>
            <a:r>
              <a:rPr lang="ro-RO" dirty="0"/>
              <a:t> sunt respectiv 4,7 10</a:t>
            </a:r>
            <a:r>
              <a:rPr lang="ro-RO" baseline="30000" dirty="0"/>
              <a:t>17</a:t>
            </a:r>
            <a:r>
              <a:rPr lang="ro-RO" dirty="0"/>
              <a:t> cm</a:t>
            </a:r>
            <a:r>
              <a:rPr lang="ro-RO" baseline="30000" dirty="0"/>
              <a:t>-3</a:t>
            </a:r>
            <a:r>
              <a:rPr lang="ro-RO" dirty="0"/>
              <a:t> și 7 10</a:t>
            </a:r>
            <a:r>
              <a:rPr lang="ro-RO" baseline="30000" dirty="0"/>
              <a:t>18 </a:t>
            </a:r>
            <a:r>
              <a:rPr lang="ro-RO" dirty="0"/>
              <a:t>cm</a:t>
            </a:r>
            <a:r>
              <a:rPr lang="ro-RO" baseline="30000" dirty="0"/>
              <a:t>-3</a:t>
            </a:r>
          </a:p>
          <a:p>
            <a:r>
              <a:rPr lang="ro-RO" dirty="0"/>
              <a:t>Eg (GaAs) = 1,424 eV</a:t>
            </a:r>
          </a:p>
          <a:p>
            <a:r>
              <a:rPr lang="ro-RO" dirty="0"/>
              <a:t>Cunoaștem că atât N</a:t>
            </a:r>
            <a:r>
              <a:rPr lang="ro-RO" baseline="-25000" dirty="0"/>
              <a:t>C</a:t>
            </a:r>
            <a:r>
              <a:rPr lang="ro-RO" dirty="0"/>
              <a:t> cât și N</a:t>
            </a:r>
            <a:r>
              <a:rPr lang="ro-RO" baseline="-25000" dirty="0"/>
              <a:t>V</a:t>
            </a:r>
            <a:r>
              <a:rPr lang="ro-RO" dirty="0"/>
              <a:t> depind de temperatură ca aprox. T</a:t>
            </a:r>
            <a:r>
              <a:rPr lang="ro-RO" baseline="30000" dirty="0"/>
              <a:t>3/2</a:t>
            </a:r>
            <a:r>
              <a:rPr lang="ro-RO" dirty="0"/>
              <a:t>. În această problemă considerăm, că lățimea benzii interzise nu depinde de temperatură</a:t>
            </a:r>
          </a:p>
        </p:txBody>
      </p:sp>
    </p:spTree>
    <p:extLst>
      <p:ext uri="{BB962C8B-B14F-4D97-AF65-F5344CB8AC3E}">
        <p14:creationId xmlns:p14="http://schemas.microsoft.com/office/powerpoint/2010/main" val="199131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FE238D1-605D-8751-DA5D-8638CE1BDB51}"/>
              </a:ext>
            </a:extLst>
          </p:cNvPr>
          <p:cNvSpPr>
            <a:spLocks noGrp="1"/>
          </p:cNvSpPr>
          <p:nvPr>
            <p:ph type="title"/>
          </p:nvPr>
        </p:nvSpPr>
        <p:spPr/>
        <p:txBody>
          <a:bodyPr/>
          <a:lstStyle/>
          <a:p>
            <a:r>
              <a:rPr lang="en-US" dirty="0"/>
              <a:t>1</a:t>
            </a:r>
          </a:p>
        </p:txBody>
      </p:sp>
      <p:pic>
        <p:nvPicPr>
          <p:cNvPr id="4" name="Substituent conținut 3">
            <a:extLst>
              <a:ext uri="{FF2B5EF4-FFF2-40B4-BE49-F238E27FC236}">
                <a16:creationId xmlns:a16="http://schemas.microsoft.com/office/drawing/2014/main" id="{4D3CBDF8-99F4-CA26-A0E9-81BD35DBF839}"/>
              </a:ext>
            </a:extLst>
          </p:cNvPr>
          <p:cNvPicPr>
            <a:picLocks noGrp="1" noChangeAspect="1"/>
          </p:cNvPicPr>
          <p:nvPr>
            <p:ph idx="1"/>
          </p:nvPr>
        </p:nvPicPr>
        <p:blipFill>
          <a:blip r:embed="rId2"/>
          <a:stretch>
            <a:fillRect/>
          </a:stretch>
        </p:blipFill>
        <p:spPr>
          <a:xfrm>
            <a:off x="578497" y="1914622"/>
            <a:ext cx="11035005" cy="1514378"/>
          </a:xfrm>
          <a:prstGeom prst="rect">
            <a:avLst/>
          </a:prstGeom>
        </p:spPr>
      </p:pic>
    </p:spTree>
    <p:extLst>
      <p:ext uri="{BB962C8B-B14F-4D97-AF65-F5344CB8AC3E}">
        <p14:creationId xmlns:p14="http://schemas.microsoft.com/office/powerpoint/2010/main" val="1743308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5060"/>
            <a:ext cx="10515600" cy="4351338"/>
          </a:xfrm>
        </p:spPr>
        <p:txBody>
          <a:bodyPr>
            <a:normAutofit lnSpcReduction="10000"/>
          </a:bodyPr>
          <a:lstStyle/>
          <a:p>
            <a:pPr indent="90170">
              <a:spcAft>
                <a:spcPts val="0"/>
              </a:spcAft>
            </a:pPr>
            <a:r>
              <a:rPr lang="ro-RO"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Soluția:</a:t>
            </a:r>
            <a:endParaRPr lang="ro-RO" sz="3600" dirty="0">
              <a:latin typeface="Calibri" panose="020F0502020204030204" pitchFamily="34" charset="0"/>
              <a:ea typeface="Calibri" panose="020F0502020204030204" pitchFamily="34" charset="0"/>
              <a:cs typeface="Times New Roman" panose="02020603050405020304" pitchFamily="18" charset="0"/>
            </a:endParaRPr>
          </a:p>
          <a:p>
            <a:pPr indent="90170">
              <a:spcAft>
                <a:spcPts val="0"/>
              </a:spcAft>
            </a:pPr>
            <a:r>
              <a:rPr lang="ro-RO" dirty="0">
                <a:latin typeface="Times New Roman" panose="02020603050405020304" pitchFamily="18" charset="0"/>
                <a:ea typeface="Calibri" panose="020F0502020204030204" pitchFamily="34" charset="0"/>
                <a:cs typeface="Times New Roman" panose="02020603050405020304" pitchFamily="18" charset="0"/>
              </a:rPr>
              <a:t>n</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baseline="-25000" dirty="0">
                <a:latin typeface="Times New Roman" panose="02020603050405020304" pitchFamily="18" charset="0"/>
                <a:ea typeface="Calibri" panose="020F0502020204030204" pitchFamily="34" charset="0"/>
                <a:cs typeface="Times New Roman" panose="02020603050405020304" pitchFamily="18" charset="0"/>
              </a:rPr>
              <a:t>i </a:t>
            </a:r>
            <a:r>
              <a:rPr lang="ro-RO" dirty="0">
                <a:latin typeface="Times New Roman" panose="02020603050405020304" pitchFamily="18" charset="0"/>
                <a:ea typeface="Calibri" panose="020F0502020204030204" pitchFamily="34" charset="0"/>
                <a:cs typeface="Times New Roman" panose="02020603050405020304" pitchFamily="18" charset="0"/>
              </a:rPr>
              <a:t>= (N</a:t>
            </a:r>
            <a:r>
              <a:rPr lang="ro-RO" baseline="-25000" dirty="0">
                <a:latin typeface="Times New Roman" panose="02020603050405020304" pitchFamily="18" charset="0"/>
                <a:ea typeface="Calibri" panose="020F0502020204030204" pitchFamily="34" charset="0"/>
                <a:cs typeface="Times New Roman" panose="02020603050405020304" pitchFamily="18" charset="0"/>
              </a:rPr>
              <a:t>c</a:t>
            </a:r>
            <a:r>
              <a:rPr lang="ro-RO" dirty="0">
                <a:latin typeface="Times New Roman" panose="02020603050405020304" pitchFamily="18" charset="0"/>
                <a:ea typeface="Calibri" panose="020F0502020204030204" pitchFamily="34" charset="0"/>
                <a:cs typeface="Times New Roman" panose="02020603050405020304" pitchFamily="18" charset="0"/>
              </a:rPr>
              <a:t>N</a:t>
            </a:r>
            <a:r>
              <a:rPr lang="ro-RO" baseline="-25000" dirty="0">
                <a:latin typeface="Times New Roman" panose="02020603050405020304" pitchFamily="18" charset="0"/>
                <a:ea typeface="Calibri" panose="020F0502020204030204" pitchFamily="34" charset="0"/>
                <a:cs typeface="Times New Roman" panose="02020603050405020304" pitchFamily="18" charset="0"/>
              </a:rPr>
              <a:t>v</a:t>
            </a:r>
            <a:r>
              <a:rPr lang="ro-RO" dirty="0">
                <a:latin typeface="Times New Roman" panose="02020603050405020304" pitchFamily="18" charset="0"/>
                <a:ea typeface="Calibri" panose="020F0502020204030204" pitchFamily="34" charset="0"/>
                <a:cs typeface="Times New Roman" panose="02020603050405020304" pitchFamily="18" charset="0"/>
              </a:rPr>
              <a:t>) exp(-E</a:t>
            </a:r>
            <a:r>
              <a:rPr lang="ro-RO" baseline="-25000" dirty="0">
                <a:latin typeface="Times New Roman" panose="02020603050405020304" pitchFamily="18" charset="0"/>
                <a:ea typeface="Calibri" panose="020F0502020204030204" pitchFamily="34" charset="0"/>
                <a:cs typeface="Times New Roman" panose="02020603050405020304" pitchFamily="18" charset="0"/>
              </a:rPr>
              <a:t>g</a:t>
            </a:r>
            <a:r>
              <a:rPr lang="ro-RO" dirty="0">
                <a:latin typeface="Times New Roman" panose="02020603050405020304" pitchFamily="18" charset="0"/>
                <a:ea typeface="Calibri" panose="020F0502020204030204" pitchFamily="34" charset="0"/>
                <a:cs typeface="Times New Roman" panose="02020603050405020304" pitchFamily="18" charset="0"/>
              </a:rPr>
              <a:t>/2kT)</a:t>
            </a:r>
            <a:endParaRPr lang="ro-RO" sz="3600" dirty="0">
              <a:latin typeface="Calibri" panose="020F0502020204030204" pitchFamily="34" charset="0"/>
              <a:ea typeface="Calibri" panose="020F0502020204030204" pitchFamily="34" charset="0"/>
              <a:cs typeface="Times New Roman" panose="02020603050405020304" pitchFamily="18" charset="0"/>
            </a:endParaRPr>
          </a:p>
          <a:p>
            <a:pPr indent="90170">
              <a:spcAft>
                <a:spcPts val="0"/>
              </a:spcAft>
            </a:pPr>
            <a:r>
              <a:rPr lang="ro-RO" dirty="0">
                <a:latin typeface="Times New Roman" panose="02020603050405020304" pitchFamily="18" charset="0"/>
                <a:ea typeface="Calibri" panose="020F0502020204030204" pitchFamily="34" charset="0"/>
                <a:cs typeface="Times New Roman" panose="02020603050405020304" pitchFamily="18" charset="0"/>
              </a:rPr>
              <a:t>Deoarece cunoaștem concentrațiile stărilor în BC și BV la T=300K aflăm concentrația intrinsecă la T=300K.</a:t>
            </a:r>
            <a:endParaRPr lang="ro-RO" sz="3600" dirty="0">
              <a:latin typeface="Calibri" panose="020F0502020204030204" pitchFamily="34" charset="0"/>
              <a:ea typeface="Calibri" panose="020F0502020204030204" pitchFamily="34" charset="0"/>
              <a:cs typeface="Times New Roman" panose="02020603050405020304" pitchFamily="18" charset="0"/>
            </a:endParaRPr>
          </a:p>
          <a:p>
            <a:pPr indent="90170">
              <a:spcAft>
                <a:spcPts val="0"/>
              </a:spcAft>
            </a:pPr>
            <a:r>
              <a:rPr lang="ro-RO" dirty="0">
                <a:latin typeface="Times New Roman" panose="02020603050405020304" pitchFamily="18" charset="0"/>
                <a:ea typeface="Calibri" panose="020F0502020204030204" pitchFamily="34" charset="0"/>
                <a:cs typeface="Times New Roman" panose="02020603050405020304" pitchFamily="18" charset="0"/>
              </a:rPr>
              <a:t>n</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baseline="-25000" dirty="0">
                <a:latin typeface="Times New Roman" panose="02020603050405020304" pitchFamily="18" charset="0"/>
                <a:ea typeface="Calibri" panose="020F0502020204030204" pitchFamily="34" charset="0"/>
                <a:cs typeface="Times New Roman" panose="02020603050405020304" pitchFamily="18" charset="0"/>
              </a:rPr>
              <a:t>i</a:t>
            </a:r>
            <a:r>
              <a:rPr lang="ro-RO" dirty="0">
                <a:latin typeface="Times New Roman" panose="02020603050405020304" pitchFamily="18" charset="0"/>
                <a:ea typeface="Calibri" panose="020F0502020204030204" pitchFamily="34" charset="0"/>
                <a:cs typeface="Times New Roman" panose="02020603050405020304" pitchFamily="18" charset="0"/>
              </a:rPr>
              <a:t> – 4,7 10</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17 </a:t>
            </a:r>
            <a:r>
              <a:rPr lang="ro-RO" dirty="0">
                <a:latin typeface="Times New Roman" panose="02020603050405020304" pitchFamily="18" charset="0"/>
                <a:ea typeface="Calibri" panose="020F0502020204030204" pitchFamily="34" charset="0"/>
                <a:cs typeface="Times New Roman" panose="02020603050405020304" pitchFamily="18" charset="0"/>
              </a:rPr>
              <a:t>cm</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-3</a:t>
            </a:r>
            <a:r>
              <a:rPr lang="ro-RO" dirty="0">
                <a:latin typeface="Times New Roman" panose="02020603050405020304" pitchFamily="18" charset="0"/>
                <a:ea typeface="Calibri" panose="020F0502020204030204" pitchFamily="34" charset="0"/>
                <a:cs typeface="Times New Roman" panose="02020603050405020304" pitchFamily="18" charset="0"/>
              </a:rPr>
              <a:t> * 7 10</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18</a:t>
            </a:r>
            <a:r>
              <a:rPr lang="ro-RO" dirty="0">
                <a:latin typeface="Times New Roman" panose="02020603050405020304" pitchFamily="18" charset="0"/>
                <a:ea typeface="Calibri" panose="020F0502020204030204" pitchFamily="34" charset="0"/>
                <a:cs typeface="Times New Roman" panose="02020603050405020304" pitchFamily="18" charset="0"/>
              </a:rPr>
              <a:t> cm</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-3</a:t>
            </a:r>
            <a:r>
              <a:rPr lang="ro-RO" dirty="0">
                <a:latin typeface="Times New Roman" panose="02020603050405020304" pitchFamily="18" charset="0"/>
                <a:ea typeface="Calibri" panose="020F0502020204030204" pitchFamily="34" charset="0"/>
                <a:cs typeface="Times New Roman" panose="02020603050405020304" pitchFamily="18" charset="0"/>
              </a:rPr>
              <a:t> exp(1,424 eV/2* 0,26 meV*300K) =          = 4,28 10</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12</a:t>
            </a:r>
            <a:r>
              <a:rPr lang="ro-RO" dirty="0">
                <a:latin typeface="Times New Roman" panose="02020603050405020304" pitchFamily="18" charset="0"/>
                <a:ea typeface="Calibri" panose="020F0502020204030204" pitchFamily="34" charset="0"/>
                <a:cs typeface="Times New Roman" panose="02020603050405020304" pitchFamily="18" charset="0"/>
              </a:rPr>
              <a:t> cm</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-6</a:t>
            </a:r>
            <a:endParaRPr lang="ro-RO" sz="3600" dirty="0">
              <a:latin typeface="Calibri" panose="020F0502020204030204" pitchFamily="34" charset="0"/>
              <a:ea typeface="Calibri" panose="020F0502020204030204" pitchFamily="34" charset="0"/>
              <a:cs typeface="Times New Roman" panose="02020603050405020304" pitchFamily="18" charset="0"/>
            </a:endParaRPr>
          </a:p>
          <a:p>
            <a:pPr indent="90170">
              <a:spcAft>
                <a:spcPts val="0"/>
              </a:spcAft>
            </a:pPr>
            <a:r>
              <a:rPr lang="ro-RO" dirty="0">
                <a:latin typeface="Times New Roman" panose="02020603050405020304" pitchFamily="18" charset="0"/>
                <a:ea typeface="Calibri" panose="020F0502020204030204" pitchFamily="34" charset="0"/>
                <a:cs typeface="Times New Roman" panose="02020603050405020304" pitchFamily="18" charset="0"/>
              </a:rPr>
              <a:t>De unde:</a:t>
            </a:r>
            <a:endParaRPr lang="ro-RO" sz="3600" dirty="0">
              <a:latin typeface="Calibri" panose="020F0502020204030204" pitchFamily="34" charset="0"/>
              <a:ea typeface="Calibri" panose="020F0502020204030204" pitchFamily="34" charset="0"/>
              <a:cs typeface="Times New Roman" panose="02020603050405020304" pitchFamily="18" charset="0"/>
            </a:endParaRPr>
          </a:p>
          <a:p>
            <a:pPr indent="90170" algn="ctr">
              <a:spcAft>
                <a:spcPts val="0"/>
              </a:spcAft>
            </a:pPr>
            <a:r>
              <a:rPr lang="ro-RO" b="1" dirty="0">
                <a:latin typeface="Times New Roman" panose="02020603050405020304" pitchFamily="18" charset="0"/>
                <a:ea typeface="Calibri" panose="020F0502020204030204" pitchFamily="34" charset="0"/>
                <a:cs typeface="Times New Roman" panose="02020603050405020304" pitchFamily="18" charset="0"/>
              </a:rPr>
              <a:t>n</a:t>
            </a:r>
            <a:r>
              <a:rPr lang="ro-RO" b="1" baseline="-25000" dirty="0">
                <a:latin typeface="Times New Roman" panose="02020603050405020304" pitchFamily="18" charset="0"/>
                <a:ea typeface="Calibri" panose="020F0502020204030204" pitchFamily="34" charset="0"/>
                <a:cs typeface="Times New Roman" panose="02020603050405020304" pitchFamily="18" charset="0"/>
              </a:rPr>
              <a:t>i</a:t>
            </a:r>
            <a:r>
              <a:rPr lang="ro-RO" b="1" dirty="0">
                <a:latin typeface="Times New Roman" panose="02020603050405020304" pitchFamily="18" charset="0"/>
                <a:ea typeface="Calibri" panose="020F0502020204030204" pitchFamily="34" charset="0"/>
                <a:cs typeface="Times New Roman" panose="02020603050405020304" pitchFamily="18" charset="0"/>
              </a:rPr>
              <a:t> = 2,07 10</a:t>
            </a:r>
            <a:r>
              <a:rPr lang="ro-RO" b="1" baseline="30000" dirty="0">
                <a:latin typeface="Times New Roman" panose="02020603050405020304" pitchFamily="18" charset="0"/>
                <a:ea typeface="Calibri" panose="020F0502020204030204" pitchFamily="34" charset="0"/>
                <a:cs typeface="Times New Roman" panose="02020603050405020304" pitchFamily="18" charset="0"/>
              </a:rPr>
              <a:t>6</a:t>
            </a:r>
            <a:r>
              <a:rPr lang="ro-RO" b="1" dirty="0">
                <a:latin typeface="Times New Roman" panose="02020603050405020304" pitchFamily="18" charset="0"/>
                <a:ea typeface="Calibri" panose="020F0502020204030204" pitchFamily="34" charset="0"/>
                <a:cs typeface="Times New Roman" panose="02020603050405020304" pitchFamily="18" charset="0"/>
              </a:rPr>
              <a:t> cm</a:t>
            </a:r>
            <a:r>
              <a:rPr lang="ro-RO" b="1" baseline="30000" dirty="0">
                <a:latin typeface="Times New Roman" panose="02020603050405020304" pitchFamily="18" charset="0"/>
                <a:ea typeface="Calibri" panose="020F0502020204030204" pitchFamily="34" charset="0"/>
                <a:cs typeface="Times New Roman" panose="02020603050405020304" pitchFamily="18" charset="0"/>
              </a:rPr>
              <a:t>-3</a:t>
            </a:r>
            <a:endParaRPr lang="ro-RO" sz="3600" dirty="0">
              <a:latin typeface="Calibri" panose="020F0502020204030204" pitchFamily="34" charset="0"/>
              <a:ea typeface="Calibri" panose="020F0502020204030204" pitchFamily="34" charset="0"/>
              <a:cs typeface="Times New Roman" panose="02020603050405020304" pitchFamily="18" charset="0"/>
            </a:endParaRPr>
          </a:p>
          <a:p>
            <a:pPr indent="90170" algn="just">
              <a:spcAft>
                <a:spcPts val="0"/>
              </a:spcAft>
            </a:pPr>
            <a:r>
              <a:rPr lang="ro-RO" dirty="0">
                <a:latin typeface="Times New Roman" panose="02020603050405020304" pitchFamily="18" charset="0"/>
                <a:ea typeface="Calibri" panose="020F0502020204030204" pitchFamily="34" charset="0"/>
                <a:cs typeface="Times New Roman" panose="02020603050405020304" pitchFamily="18" charset="0"/>
              </a:rPr>
              <a:t>Se cunoaște că dependența concentrației intrinsece de temperatură este dată de relația</a:t>
            </a:r>
            <a:endParaRPr lang="ro-RO" sz="36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192641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817" y="1524000"/>
            <a:ext cx="11617377" cy="5593975"/>
          </a:xfrm>
        </p:spPr>
        <p:txBody>
          <a:bodyPr>
            <a:normAutofit/>
          </a:bodyPr>
          <a:lstStyle/>
          <a:p>
            <a:pPr indent="90170" algn="just">
              <a:spcAft>
                <a:spcPts val="0"/>
              </a:spcAft>
            </a:pPr>
            <a:r>
              <a:rPr lang="ro-RO" dirty="0">
                <a:latin typeface="Times New Roman" panose="02020603050405020304" pitchFamily="18" charset="0"/>
                <a:ea typeface="Calibri" panose="020F0502020204030204" pitchFamily="34" charset="0"/>
                <a:cs typeface="Times New Roman" panose="02020603050405020304" pitchFamily="18" charset="0"/>
              </a:rPr>
              <a:t>Constanta Boltzmann (din tabel) = 1,38 10</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-23</a:t>
            </a:r>
            <a:r>
              <a:rPr lang="ro-RO" dirty="0">
                <a:latin typeface="Times New Roman" panose="02020603050405020304" pitchFamily="18" charset="0"/>
                <a:ea typeface="Calibri" panose="020F0502020204030204" pitchFamily="34" charset="0"/>
                <a:cs typeface="Times New Roman" panose="02020603050405020304" pitchFamily="18" charset="0"/>
              </a:rPr>
              <a:t> J/K</a:t>
            </a:r>
            <a:endParaRPr lang="ro-RO" sz="3600" dirty="0">
              <a:latin typeface="Calibri" panose="020F0502020204030204" pitchFamily="34" charset="0"/>
              <a:ea typeface="Calibri" panose="020F0502020204030204" pitchFamily="34" charset="0"/>
              <a:cs typeface="Times New Roman" panose="02020603050405020304" pitchFamily="18" charset="0"/>
            </a:endParaRPr>
          </a:p>
          <a:p>
            <a:pPr indent="90170" algn="just">
              <a:spcAft>
                <a:spcPts val="0"/>
              </a:spcAft>
            </a:pPr>
            <a:r>
              <a:rPr lang="ro-RO" dirty="0">
                <a:latin typeface="Times New Roman" panose="02020603050405020304" pitchFamily="18" charset="0"/>
                <a:ea typeface="Calibri" panose="020F0502020204030204" pitchFamily="34" charset="0"/>
                <a:cs typeface="Times New Roman" panose="02020603050405020304" pitchFamily="18" charset="0"/>
              </a:rPr>
              <a:t>Aducem la un numitor comun unitățile de măsură considerând că: </a:t>
            </a:r>
            <a:r>
              <a:rPr lang="ro-RO" b="1" dirty="0">
                <a:latin typeface="Times New Roman" panose="02020603050405020304" pitchFamily="18" charset="0"/>
                <a:ea typeface="Calibri" panose="020F0502020204030204" pitchFamily="34" charset="0"/>
                <a:cs typeface="Times New Roman" panose="02020603050405020304" pitchFamily="18" charset="0"/>
              </a:rPr>
              <a:t>1eV = 1,6 10</a:t>
            </a:r>
            <a:r>
              <a:rPr lang="ro-RO" b="1" baseline="30000" dirty="0">
                <a:latin typeface="Times New Roman" panose="02020603050405020304" pitchFamily="18" charset="0"/>
                <a:ea typeface="Calibri" panose="020F0502020204030204" pitchFamily="34" charset="0"/>
                <a:cs typeface="Times New Roman" panose="02020603050405020304" pitchFamily="18" charset="0"/>
              </a:rPr>
              <a:t>-19</a:t>
            </a:r>
            <a:r>
              <a:rPr lang="ro-RO" b="1" dirty="0">
                <a:latin typeface="Times New Roman" panose="02020603050405020304" pitchFamily="18" charset="0"/>
                <a:ea typeface="Calibri" panose="020F0502020204030204" pitchFamily="34" charset="0"/>
                <a:cs typeface="Times New Roman" panose="02020603050405020304" pitchFamily="18" charset="0"/>
              </a:rPr>
              <a:t>J</a:t>
            </a:r>
            <a:endParaRPr lang="ro-RO" sz="3600" b="1" dirty="0">
              <a:latin typeface="Calibri" panose="020F0502020204030204" pitchFamily="34" charset="0"/>
              <a:ea typeface="Calibri" panose="020F0502020204030204" pitchFamily="34" charset="0"/>
              <a:cs typeface="Times New Roman" panose="02020603050405020304" pitchFamily="18" charset="0"/>
            </a:endParaRPr>
          </a:p>
          <a:p>
            <a:pPr indent="90170">
              <a:spcAft>
                <a:spcPts val="0"/>
              </a:spcAft>
            </a:pPr>
            <a:r>
              <a:rPr lang="ro-RO" dirty="0">
                <a:latin typeface="Times New Roman" panose="02020603050405020304" pitchFamily="18" charset="0"/>
                <a:ea typeface="Calibri" panose="020F0502020204030204" pitchFamily="34" charset="0"/>
                <a:cs typeface="Times New Roman" panose="02020603050405020304" pitchFamily="18" charset="0"/>
              </a:rPr>
              <a:t>Cunoscând concentrația intrinsecă în GaAs la T=300K aflăm concentrația intrinsecă în GaAs la T=400K, 250K, 600K:</a:t>
            </a:r>
            <a:endParaRPr lang="ro-RO" sz="3600" dirty="0">
              <a:latin typeface="Calibri" panose="020F0502020204030204" pitchFamily="34" charset="0"/>
              <a:ea typeface="Calibri" panose="020F0502020204030204" pitchFamily="34" charset="0"/>
              <a:cs typeface="Times New Roman" panose="02020603050405020304" pitchFamily="18" charset="0"/>
            </a:endParaRPr>
          </a:p>
          <a:p>
            <a:pPr indent="90170">
              <a:spcAft>
                <a:spcPts val="0"/>
              </a:spcAft>
            </a:pPr>
            <a:r>
              <a:rPr lang="ro-RO" dirty="0">
                <a:latin typeface="Times New Roman" panose="02020603050405020304" pitchFamily="18" charset="0"/>
                <a:ea typeface="Calibri" panose="020F0502020204030204" pitchFamily="34" charset="0"/>
                <a:cs typeface="Times New Roman" panose="02020603050405020304" pitchFamily="18" charset="0"/>
              </a:rPr>
              <a:t>n</a:t>
            </a:r>
            <a:r>
              <a:rPr lang="ro-RO" baseline="-25000" dirty="0">
                <a:latin typeface="Times New Roman" panose="02020603050405020304" pitchFamily="18" charset="0"/>
                <a:ea typeface="Calibri" panose="020F0502020204030204" pitchFamily="34" charset="0"/>
                <a:cs typeface="Times New Roman" panose="02020603050405020304" pitchFamily="18" charset="0"/>
              </a:rPr>
              <a:t>i </a:t>
            </a:r>
            <a:r>
              <a:rPr lang="ro-RO" dirty="0">
                <a:latin typeface="Times New Roman" panose="02020603050405020304" pitchFamily="18" charset="0"/>
                <a:ea typeface="Calibri" panose="020F0502020204030204" pitchFamily="34" charset="0"/>
                <a:cs typeface="Times New Roman" panose="02020603050405020304" pitchFamily="18" charset="0"/>
              </a:rPr>
              <a:t>= 2,15 10</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9</a:t>
            </a:r>
            <a:r>
              <a:rPr lang="ro-RO" dirty="0">
                <a:latin typeface="Times New Roman" panose="02020603050405020304" pitchFamily="18" charset="0"/>
                <a:ea typeface="Calibri" panose="020F0502020204030204" pitchFamily="34" charset="0"/>
                <a:cs typeface="Times New Roman" panose="02020603050405020304" pitchFamily="18" charset="0"/>
              </a:rPr>
              <a:t> cm</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-3</a:t>
            </a:r>
            <a:r>
              <a:rPr lang="ro-RO" dirty="0">
                <a:latin typeface="Times New Roman" panose="02020603050405020304" pitchFamily="18" charset="0"/>
                <a:ea typeface="Calibri" panose="020F0502020204030204" pitchFamily="34" charset="0"/>
                <a:cs typeface="Times New Roman" panose="02020603050405020304" pitchFamily="18" charset="0"/>
              </a:rPr>
              <a:t> pentru T = 400K</a:t>
            </a:r>
            <a:endParaRPr lang="ro-RO" sz="3600" dirty="0">
              <a:latin typeface="Calibri" panose="020F0502020204030204" pitchFamily="34" charset="0"/>
              <a:ea typeface="Calibri" panose="020F0502020204030204" pitchFamily="34" charset="0"/>
              <a:cs typeface="Times New Roman" panose="02020603050405020304" pitchFamily="18" charset="0"/>
            </a:endParaRPr>
          </a:p>
          <a:p>
            <a:pPr indent="90170">
              <a:spcAft>
                <a:spcPts val="0"/>
              </a:spcAft>
            </a:pPr>
            <a:r>
              <a:rPr lang="ro-RO" dirty="0">
                <a:latin typeface="Times New Roman" panose="02020603050405020304" pitchFamily="18" charset="0"/>
                <a:ea typeface="Calibri" panose="020F0502020204030204" pitchFamily="34" charset="0"/>
                <a:cs typeface="Times New Roman" panose="02020603050405020304" pitchFamily="18" charset="0"/>
              </a:rPr>
              <a:t>n</a:t>
            </a:r>
            <a:r>
              <a:rPr lang="ro-RO" baseline="-25000" dirty="0">
                <a:latin typeface="Times New Roman" panose="02020603050405020304" pitchFamily="18" charset="0"/>
                <a:ea typeface="Calibri" panose="020F0502020204030204" pitchFamily="34" charset="0"/>
                <a:cs typeface="Times New Roman" panose="02020603050405020304" pitchFamily="18" charset="0"/>
              </a:rPr>
              <a:t>i</a:t>
            </a:r>
            <a:r>
              <a:rPr lang="ro-RO" dirty="0">
                <a:latin typeface="Times New Roman" panose="02020603050405020304" pitchFamily="18" charset="0"/>
                <a:ea typeface="Calibri" panose="020F0502020204030204" pitchFamily="34" charset="0"/>
                <a:cs typeface="Times New Roman" panose="02020603050405020304" pitchFamily="18" charset="0"/>
              </a:rPr>
              <a:t> = 5,9 10</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11</a:t>
            </a:r>
            <a:r>
              <a:rPr lang="ro-RO" dirty="0">
                <a:latin typeface="Times New Roman" panose="02020603050405020304" pitchFamily="18" charset="0"/>
                <a:ea typeface="Calibri" panose="020F0502020204030204" pitchFamily="34" charset="0"/>
                <a:cs typeface="Times New Roman" panose="02020603050405020304" pitchFamily="18" charset="0"/>
              </a:rPr>
              <a:t> cm</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-3</a:t>
            </a:r>
            <a:r>
              <a:rPr lang="ro-RO" dirty="0">
                <a:latin typeface="Times New Roman" panose="02020603050405020304" pitchFamily="18" charset="0"/>
                <a:ea typeface="Calibri" panose="020F0502020204030204" pitchFamily="34" charset="0"/>
                <a:cs typeface="Times New Roman" panose="02020603050405020304" pitchFamily="18" charset="0"/>
              </a:rPr>
              <a:t> pentru T = 600K</a:t>
            </a:r>
            <a:endParaRPr lang="ro-RO" sz="3600" dirty="0">
              <a:latin typeface="Calibri" panose="020F0502020204030204" pitchFamily="34" charset="0"/>
              <a:ea typeface="Calibri" panose="020F0502020204030204" pitchFamily="34" charset="0"/>
              <a:cs typeface="Times New Roman" panose="02020603050405020304" pitchFamily="18" charset="0"/>
            </a:endParaRPr>
          </a:p>
          <a:p>
            <a:pPr indent="90170">
              <a:spcAft>
                <a:spcPts val="0"/>
              </a:spcAft>
            </a:pPr>
            <a:r>
              <a:rPr lang="ro-RO" dirty="0">
                <a:latin typeface="Times New Roman" panose="02020603050405020304" pitchFamily="18" charset="0"/>
                <a:ea typeface="Calibri" panose="020F0502020204030204" pitchFamily="34" charset="0"/>
                <a:cs typeface="Times New Roman" panose="02020603050405020304" pitchFamily="18" charset="0"/>
              </a:rPr>
              <a:t>Rezultat final:</a:t>
            </a:r>
            <a:endParaRPr lang="ro-RO" sz="3600" dirty="0">
              <a:latin typeface="Calibri" panose="020F0502020204030204" pitchFamily="34" charset="0"/>
              <a:ea typeface="Calibri" panose="020F0502020204030204" pitchFamily="34" charset="0"/>
              <a:cs typeface="Times New Roman" panose="02020603050405020304" pitchFamily="18" charset="0"/>
            </a:endParaRPr>
          </a:p>
          <a:p>
            <a:pPr indent="90170">
              <a:spcAft>
                <a:spcPts val="0"/>
              </a:spcAft>
            </a:pPr>
            <a:r>
              <a:rPr lang="ro-RO" dirty="0">
                <a:latin typeface="Times New Roman" panose="02020603050405020304" pitchFamily="18" charset="0"/>
                <a:ea typeface="Calibri" panose="020F0502020204030204" pitchFamily="34" charset="0"/>
                <a:cs typeface="Times New Roman" panose="02020603050405020304" pitchFamily="18" charset="0"/>
              </a:rPr>
              <a:t>n</a:t>
            </a:r>
            <a:r>
              <a:rPr lang="ro-RO" baseline="-25000" dirty="0">
                <a:latin typeface="Times New Roman" panose="02020603050405020304" pitchFamily="18" charset="0"/>
                <a:ea typeface="Calibri" panose="020F0502020204030204" pitchFamily="34" charset="0"/>
                <a:cs typeface="Times New Roman" panose="02020603050405020304" pitchFamily="18" charset="0"/>
              </a:rPr>
              <a:t>i</a:t>
            </a:r>
            <a:r>
              <a:rPr lang="ro-RO" dirty="0">
                <a:latin typeface="Times New Roman" panose="02020603050405020304" pitchFamily="18" charset="0"/>
                <a:ea typeface="Calibri" panose="020F0502020204030204" pitchFamily="34" charset="0"/>
                <a:cs typeface="Times New Roman" panose="02020603050405020304" pitchFamily="18" charset="0"/>
              </a:rPr>
              <a:t>(400K) / n</a:t>
            </a:r>
            <a:r>
              <a:rPr lang="ro-RO" baseline="-25000" dirty="0">
                <a:latin typeface="Times New Roman" panose="02020603050405020304" pitchFamily="18" charset="0"/>
                <a:ea typeface="Calibri" panose="020F0502020204030204" pitchFamily="34" charset="0"/>
                <a:cs typeface="Times New Roman" panose="02020603050405020304" pitchFamily="18" charset="0"/>
              </a:rPr>
              <a:t>i</a:t>
            </a:r>
            <a:r>
              <a:rPr lang="ro-RO" dirty="0">
                <a:latin typeface="Times New Roman" panose="02020603050405020304" pitchFamily="18" charset="0"/>
                <a:ea typeface="Calibri" panose="020F0502020204030204" pitchFamily="34" charset="0"/>
                <a:cs typeface="Times New Roman" panose="02020603050405020304" pitchFamily="18" charset="0"/>
              </a:rPr>
              <a:t>(300K) = 1,04 10</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3</a:t>
            </a:r>
            <a:r>
              <a:rPr lang="ro-RO" dirty="0">
                <a:latin typeface="Times New Roman" panose="02020603050405020304" pitchFamily="18" charset="0"/>
                <a:ea typeface="Calibri" panose="020F0502020204030204" pitchFamily="34" charset="0"/>
                <a:cs typeface="Times New Roman" panose="02020603050405020304" pitchFamily="18" charset="0"/>
              </a:rPr>
              <a:t> cm</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-3</a:t>
            </a:r>
            <a:endParaRPr lang="ro-RO" sz="3600" dirty="0">
              <a:latin typeface="Calibri" panose="020F0502020204030204" pitchFamily="34" charset="0"/>
              <a:ea typeface="Calibri" panose="020F0502020204030204" pitchFamily="34" charset="0"/>
              <a:cs typeface="Times New Roman" panose="02020603050405020304" pitchFamily="18" charset="0"/>
            </a:endParaRPr>
          </a:p>
          <a:p>
            <a:pPr indent="90170">
              <a:spcAft>
                <a:spcPts val="0"/>
              </a:spcAft>
            </a:pPr>
            <a:r>
              <a:rPr lang="ro-RO" dirty="0">
                <a:latin typeface="Times New Roman" panose="02020603050405020304" pitchFamily="18" charset="0"/>
                <a:ea typeface="Calibri" panose="020F0502020204030204" pitchFamily="34" charset="0"/>
                <a:cs typeface="Times New Roman" panose="02020603050405020304" pitchFamily="18" charset="0"/>
              </a:rPr>
              <a:t>n</a:t>
            </a:r>
            <a:r>
              <a:rPr lang="ro-RO" baseline="-25000" dirty="0">
                <a:latin typeface="Times New Roman" panose="02020603050405020304" pitchFamily="18" charset="0"/>
                <a:ea typeface="Calibri" panose="020F0502020204030204" pitchFamily="34" charset="0"/>
                <a:cs typeface="Times New Roman" panose="02020603050405020304" pitchFamily="18" charset="0"/>
              </a:rPr>
              <a:t>i</a:t>
            </a:r>
            <a:r>
              <a:rPr lang="ro-RO" dirty="0">
                <a:latin typeface="Times New Roman" panose="02020603050405020304" pitchFamily="18" charset="0"/>
                <a:ea typeface="Calibri" panose="020F0502020204030204" pitchFamily="34" charset="0"/>
                <a:cs typeface="Times New Roman" panose="02020603050405020304" pitchFamily="18" charset="0"/>
              </a:rPr>
              <a:t>(600K) / n</a:t>
            </a:r>
            <a:r>
              <a:rPr lang="ro-RO" baseline="-25000" dirty="0">
                <a:latin typeface="Times New Roman" panose="02020603050405020304" pitchFamily="18" charset="0"/>
                <a:ea typeface="Calibri" panose="020F0502020204030204" pitchFamily="34" charset="0"/>
                <a:cs typeface="Times New Roman" panose="02020603050405020304" pitchFamily="18" charset="0"/>
              </a:rPr>
              <a:t>i</a:t>
            </a:r>
            <a:r>
              <a:rPr lang="ro-RO" dirty="0">
                <a:latin typeface="Times New Roman" panose="02020603050405020304" pitchFamily="18" charset="0"/>
                <a:ea typeface="Calibri" panose="020F0502020204030204" pitchFamily="34" charset="0"/>
                <a:cs typeface="Times New Roman" panose="02020603050405020304" pitchFamily="18" charset="0"/>
              </a:rPr>
              <a:t>(300K) = 2,85 10</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5 </a:t>
            </a:r>
            <a:r>
              <a:rPr lang="ro-RO" dirty="0">
                <a:latin typeface="Times New Roman" panose="02020603050405020304" pitchFamily="18" charset="0"/>
                <a:ea typeface="Calibri" panose="020F0502020204030204" pitchFamily="34" charset="0"/>
                <a:cs typeface="Times New Roman" panose="02020603050405020304" pitchFamily="18" charset="0"/>
              </a:rPr>
              <a:t>cm</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-3</a:t>
            </a:r>
            <a:endParaRPr lang="ro-RO" sz="3600" dirty="0">
              <a:latin typeface="Calibri" panose="020F0502020204030204" pitchFamily="34" charset="0"/>
              <a:ea typeface="Calibri" panose="020F0502020204030204" pitchFamily="34" charset="0"/>
              <a:cs typeface="Times New Roman" panose="02020603050405020304" pitchFamily="18" charset="0"/>
            </a:endParaRPr>
          </a:p>
          <a:p>
            <a:pPr indent="90170">
              <a:spcAft>
                <a:spcPts val="0"/>
              </a:spcAft>
            </a:pPr>
            <a:r>
              <a:rPr lang="ro-RO" dirty="0">
                <a:latin typeface="Times New Roman" panose="02020603050405020304" pitchFamily="18" charset="0"/>
                <a:ea typeface="Calibri" panose="020F0502020204030204" pitchFamily="34" charset="0"/>
                <a:cs typeface="Times New Roman" panose="02020603050405020304" pitchFamily="18" charset="0"/>
              </a:rPr>
              <a:t>Comparăm cu datele din literatură (vezi graficul:</a:t>
            </a:r>
            <a:endParaRPr lang="ro-RO" dirty="0"/>
          </a:p>
        </p:txBody>
      </p:sp>
      <p:pic>
        <p:nvPicPr>
          <p:cNvPr id="4" name="Picture 3"/>
          <p:cNvPicPr/>
          <p:nvPr/>
        </p:nvPicPr>
        <p:blipFill>
          <a:blip r:embed="rId2"/>
          <a:stretch>
            <a:fillRect/>
          </a:stretch>
        </p:blipFill>
        <p:spPr>
          <a:xfrm>
            <a:off x="4241372" y="309651"/>
            <a:ext cx="3709254" cy="1105712"/>
          </a:xfrm>
          <a:prstGeom prst="rect">
            <a:avLst/>
          </a:prstGeom>
        </p:spPr>
      </p:pic>
      <p:pic>
        <p:nvPicPr>
          <p:cNvPr id="5" name="Content Placeholder 3">
            <a:extLst>
              <a:ext uri="{FF2B5EF4-FFF2-40B4-BE49-F238E27FC236}">
                <a16:creationId xmlns:a16="http://schemas.microsoft.com/office/drawing/2014/main" id="{ABA4F8ED-FCEF-8E22-6E35-585ABEB8B254}"/>
              </a:ext>
            </a:extLst>
          </p:cNvPr>
          <p:cNvPicPr>
            <a:picLocks/>
          </p:cNvPicPr>
          <p:nvPr/>
        </p:nvPicPr>
        <p:blipFill>
          <a:blip r:embed="rId3"/>
          <a:stretch>
            <a:fillRect/>
          </a:stretch>
        </p:blipFill>
        <p:spPr>
          <a:xfrm>
            <a:off x="7789046" y="4320987"/>
            <a:ext cx="4241148" cy="2447219"/>
          </a:xfrm>
          <a:prstGeom prst="rect">
            <a:avLst/>
          </a:prstGeom>
        </p:spPr>
      </p:pic>
    </p:spTree>
    <p:extLst>
      <p:ext uri="{BB962C8B-B14F-4D97-AF65-F5344CB8AC3E}">
        <p14:creationId xmlns:p14="http://schemas.microsoft.com/office/powerpoint/2010/main" val="2289146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0993"/>
          </a:xfrm>
        </p:spPr>
        <p:txBody>
          <a:bodyPr>
            <a:normAutofit fontScale="90000"/>
          </a:bodyPr>
          <a:lstStyle/>
          <a:p>
            <a:r>
              <a:rPr lang="en-US" dirty="0"/>
              <a:t>1</a:t>
            </a:r>
            <a:r>
              <a:rPr lang="ro-RO" dirty="0"/>
              <a:t>0</a:t>
            </a:r>
          </a:p>
        </p:txBody>
      </p:sp>
      <p:sp>
        <p:nvSpPr>
          <p:cNvPr id="3" name="Content Placeholder 2"/>
          <p:cNvSpPr>
            <a:spLocks noGrp="1"/>
          </p:cNvSpPr>
          <p:nvPr>
            <p:ph idx="1"/>
          </p:nvPr>
        </p:nvSpPr>
        <p:spPr>
          <a:xfrm>
            <a:off x="838200" y="986118"/>
            <a:ext cx="10515600" cy="4351338"/>
          </a:xfrm>
        </p:spPr>
        <p:txBody>
          <a:bodyPr>
            <a:normAutofit fontScale="92500" lnSpcReduction="20000"/>
          </a:bodyPr>
          <a:lstStyle/>
          <a:p>
            <a:r>
              <a:rPr lang="ro-RO" dirty="0"/>
              <a:t>În condițiile problemei de mai sus dar pentru Ge aflați raportul: </a:t>
            </a:r>
          </a:p>
          <a:p>
            <a:pPr marL="0" indent="0">
              <a:buNone/>
            </a:pPr>
            <a:r>
              <a:rPr lang="ro-RO" b="1" dirty="0"/>
              <a:t>n</a:t>
            </a:r>
            <a:r>
              <a:rPr lang="ro-RO" b="1" baseline="-25000" dirty="0"/>
              <a:t>i</a:t>
            </a:r>
            <a:r>
              <a:rPr lang="ro-RO" b="1" dirty="0"/>
              <a:t> (450 K) / n</a:t>
            </a:r>
            <a:r>
              <a:rPr lang="ro-RO" b="1" baseline="-25000" dirty="0"/>
              <a:t>i</a:t>
            </a:r>
            <a:r>
              <a:rPr lang="ro-RO" b="1" dirty="0"/>
              <a:t> (250 K)</a:t>
            </a:r>
          </a:p>
          <a:p>
            <a:pPr marL="0" indent="0">
              <a:buNone/>
            </a:pPr>
            <a:r>
              <a:rPr lang="ro-RO" b="1" dirty="0">
                <a:solidFill>
                  <a:srgbClr val="FF0000"/>
                </a:solidFill>
              </a:rPr>
              <a:t>Solutia</a:t>
            </a:r>
          </a:p>
          <a:p>
            <a:pPr marL="0" indent="0">
              <a:buNone/>
            </a:pPr>
            <a:r>
              <a:rPr lang="ro-RO" dirty="0"/>
              <a:t>Aflăm din tabele N</a:t>
            </a:r>
            <a:r>
              <a:rPr lang="ro-RO" baseline="-25000" dirty="0"/>
              <a:t>c</a:t>
            </a:r>
            <a:r>
              <a:rPr lang="ro-RO" dirty="0"/>
              <a:t> și N</a:t>
            </a:r>
            <a:r>
              <a:rPr lang="ro-RO" baseline="-25000" dirty="0"/>
              <a:t>v</a:t>
            </a:r>
            <a:r>
              <a:rPr lang="ro-RO" dirty="0"/>
              <a:t> pentru Ge la T=300K</a:t>
            </a:r>
          </a:p>
          <a:p>
            <a:r>
              <a:rPr lang="ro-RO" dirty="0"/>
              <a:t>N</a:t>
            </a:r>
            <a:r>
              <a:rPr lang="ro-RO" baseline="-25000" dirty="0"/>
              <a:t>c</a:t>
            </a:r>
            <a:r>
              <a:rPr lang="ro-RO" dirty="0"/>
              <a:t> = 1 10</a:t>
            </a:r>
            <a:r>
              <a:rPr lang="ro-RO" baseline="30000" dirty="0"/>
              <a:t>19</a:t>
            </a:r>
            <a:r>
              <a:rPr lang="ro-RO" dirty="0"/>
              <a:t> cm</a:t>
            </a:r>
            <a:r>
              <a:rPr lang="ro-RO" baseline="30000" dirty="0"/>
              <a:t>-3</a:t>
            </a:r>
          </a:p>
          <a:p>
            <a:r>
              <a:rPr lang="ro-RO" dirty="0"/>
              <a:t>N</a:t>
            </a:r>
            <a:r>
              <a:rPr lang="ro-RO" baseline="-25000" dirty="0"/>
              <a:t>v</a:t>
            </a:r>
            <a:r>
              <a:rPr lang="ro-RO" dirty="0"/>
              <a:t> = 5 10</a:t>
            </a:r>
            <a:r>
              <a:rPr lang="ro-RO" baseline="30000" dirty="0"/>
              <a:t>18</a:t>
            </a:r>
            <a:r>
              <a:rPr lang="ro-RO" dirty="0"/>
              <a:t> cm</a:t>
            </a:r>
            <a:r>
              <a:rPr lang="ro-RO" baseline="30000" dirty="0"/>
              <a:t>-3</a:t>
            </a:r>
            <a:endParaRPr lang="ro-RO" dirty="0"/>
          </a:p>
          <a:p>
            <a:r>
              <a:rPr lang="ro-RO" dirty="0"/>
              <a:t>E</a:t>
            </a:r>
            <a:r>
              <a:rPr lang="ro-RO" baseline="-25000" dirty="0"/>
              <a:t>g</a:t>
            </a:r>
            <a:r>
              <a:rPr lang="ro-RO" dirty="0"/>
              <a:t> = 0,66 eV</a:t>
            </a:r>
          </a:p>
          <a:p>
            <a:r>
              <a:rPr lang="ro-RO" dirty="0"/>
              <a:t>Aflăm concentrația intrinsecă în Ge pentru T=300K conform relației:</a:t>
            </a:r>
          </a:p>
          <a:p>
            <a:r>
              <a:rPr lang="ro-RO" dirty="0"/>
              <a:t>         </a:t>
            </a:r>
          </a:p>
          <a:p>
            <a:r>
              <a:rPr lang="ro-RO" dirty="0"/>
              <a:t>                                                                                                        </a:t>
            </a:r>
            <a:r>
              <a:rPr lang="ro-RO" i="1" dirty="0"/>
              <a:t>n</a:t>
            </a:r>
            <a:r>
              <a:rPr lang="ro-RO" i="1" baseline="-25000" dirty="0"/>
              <a:t>i </a:t>
            </a:r>
            <a:r>
              <a:rPr lang="ro-RO" i="1" dirty="0"/>
              <a:t>= 2 10</a:t>
            </a:r>
            <a:r>
              <a:rPr lang="ro-RO" i="1" baseline="30000" dirty="0"/>
              <a:t>13</a:t>
            </a:r>
            <a:r>
              <a:rPr lang="ro-RO" i="1" dirty="0"/>
              <a:t> cm</a:t>
            </a:r>
            <a:r>
              <a:rPr lang="ro-RO" i="1" baseline="30000" dirty="0"/>
              <a:t>-3</a:t>
            </a:r>
          </a:p>
        </p:txBody>
      </p:sp>
      <p:pic>
        <p:nvPicPr>
          <p:cNvPr id="5" name="Picture 4"/>
          <p:cNvPicPr>
            <a:picLocks noChangeAspect="1"/>
          </p:cNvPicPr>
          <p:nvPr/>
        </p:nvPicPr>
        <p:blipFill>
          <a:blip r:embed="rId2"/>
          <a:stretch>
            <a:fillRect/>
          </a:stretch>
        </p:blipFill>
        <p:spPr>
          <a:xfrm>
            <a:off x="2297771" y="4401980"/>
            <a:ext cx="4157832" cy="749873"/>
          </a:xfrm>
          <a:prstGeom prst="rect">
            <a:avLst/>
          </a:prstGeom>
        </p:spPr>
      </p:pic>
      <p:pic>
        <p:nvPicPr>
          <p:cNvPr id="4" name="Imagine 3">
            <a:extLst>
              <a:ext uri="{FF2B5EF4-FFF2-40B4-BE49-F238E27FC236}">
                <a16:creationId xmlns:a16="http://schemas.microsoft.com/office/drawing/2014/main" id="{FC6D6D30-69CE-B165-24AC-3D21E917BAEF}"/>
              </a:ext>
            </a:extLst>
          </p:cNvPr>
          <p:cNvPicPr>
            <a:picLocks noChangeAspect="1"/>
          </p:cNvPicPr>
          <p:nvPr/>
        </p:nvPicPr>
        <p:blipFill>
          <a:blip r:embed="rId3"/>
          <a:stretch>
            <a:fillRect/>
          </a:stretch>
        </p:blipFill>
        <p:spPr>
          <a:xfrm>
            <a:off x="3966523" y="5337456"/>
            <a:ext cx="3465218" cy="1015021"/>
          </a:xfrm>
          <a:prstGeom prst="rect">
            <a:avLst/>
          </a:prstGeom>
        </p:spPr>
      </p:pic>
    </p:spTree>
    <p:extLst>
      <p:ext uri="{BB962C8B-B14F-4D97-AF65-F5344CB8AC3E}">
        <p14:creationId xmlns:p14="http://schemas.microsoft.com/office/powerpoint/2010/main" val="500460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54" y="281354"/>
            <a:ext cx="11500338" cy="6365631"/>
          </a:xfrm>
        </p:spPr>
        <p:txBody>
          <a:bodyPr/>
          <a:lstStyle/>
          <a:p>
            <a:r>
              <a:rPr lang="ro-RO" dirty="0">
                <a:solidFill>
                  <a:srgbClr val="FF0000"/>
                </a:solidFill>
              </a:rPr>
              <a:t>Pr. 11   O </a:t>
            </a:r>
            <a:r>
              <a:rPr lang="ro-RO" dirty="0"/>
              <a:t>probă de Si, cu lungimea ℓ = 5 mm </a:t>
            </a:r>
            <a:r>
              <a:rPr lang="ro-RO" dirty="0" err="1"/>
              <a:t>şi</a:t>
            </a:r>
            <a:r>
              <a:rPr lang="ro-RO" dirty="0"/>
              <a:t> </a:t>
            </a:r>
            <a:r>
              <a:rPr lang="ro-RO" dirty="0" err="1"/>
              <a:t>secţiunea</a:t>
            </a:r>
            <a:r>
              <a:rPr lang="ro-RO" dirty="0"/>
              <a:t> S = 2 mm</a:t>
            </a:r>
            <a:r>
              <a:rPr lang="ro-RO" baseline="30000" dirty="0"/>
              <a:t>2</a:t>
            </a:r>
            <a:r>
              <a:rPr lang="ro-RO" dirty="0"/>
              <a:t>, impurificată cu atomi acceptori se află la o temperatură la care </a:t>
            </a:r>
            <a:r>
              <a:rPr lang="ro-RO" dirty="0" err="1"/>
              <a:t>toţi</a:t>
            </a:r>
            <a:r>
              <a:rPr lang="ro-RO" dirty="0"/>
              <a:t> acceptorii sunt </a:t>
            </a:r>
            <a:r>
              <a:rPr lang="ro-RO" dirty="0" err="1"/>
              <a:t>ionizaţi</a:t>
            </a:r>
            <a:r>
              <a:rPr lang="ro-RO" dirty="0"/>
              <a:t>. </a:t>
            </a:r>
            <a:r>
              <a:rPr lang="ro-RO" dirty="0" err="1"/>
              <a:t>Ştiind</a:t>
            </a:r>
            <a:r>
              <a:rPr lang="ro-RO" dirty="0"/>
              <a:t> că la N</a:t>
            </a:r>
            <a:r>
              <a:rPr lang="ro-RO" baseline="-25000" dirty="0"/>
              <a:t>0</a:t>
            </a:r>
            <a:r>
              <a:rPr lang="ro-RO" dirty="0"/>
              <a:t> = 7 10</a:t>
            </a:r>
            <a:r>
              <a:rPr lang="ro-RO" baseline="30000" dirty="0"/>
              <a:t>7</a:t>
            </a:r>
            <a:r>
              <a:rPr lang="ro-RO" dirty="0"/>
              <a:t> atomi de Si revine un atom acceptor </a:t>
            </a:r>
            <a:r>
              <a:rPr lang="ro-RO" dirty="0" err="1"/>
              <a:t>şi</a:t>
            </a:r>
            <a:r>
              <a:rPr lang="ro-RO" dirty="0"/>
              <a:t> cunoscând </a:t>
            </a:r>
            <a:r>
              <a:rPr lang="ro-RO" dirty="0" err="1"/>
              <a:t>mobilităţile</a:t>
            </a:r>
            <a:r>
              <a:rPr lang="ro-RO" dirty="0"/>
              <a:t> electronilor </a:t>
            </a:r>
            <a:r>
              <a:rPr lang="ro-RO" dirty="0" err="1"/>
              <a:t>şi</a:t>
            </a:r>
            <a:r>
              <a:rPr lang="ro-RO" dirty="0"/>
              <a:t> golurilor, </a:t>
            </a:r>
            <a:r>
              <a:rPr lang="el-GR" dirty="0">
                <a:latin typeface="Times New Roman" panose="02020603050405020304" pitchFamily="18" charset="0"/>
                <a:cs typeface="Times New Roman" panose="02020603050405020304" pitchFamily="18" charset="0"/>
              </a:rPr>
              <a:t>μ</a:t>
            </a:r>
            <a:r>
              <a:rPr lang="ro-RO" baseline="-25000" dirty="0"/>
              <a:t>n</a:t>
            </a:r>
            <a:r>
              <a:rPr lang="ro-RO" dirty="0"/>
              <a:t> =0,13 m</a:t>
            </a:r>
            <a:r>
              <a:rPr lang="ro-RO" baseline="30000" dirty="0"/>
              <a:t>2</a:t>
            </a:r>
            <a:r>
              <a:rPr lang="ro-RO" dirty="0"/>
              <a:t>/V s </a:t>
            </a:r>
            <a:r>
              <a:rPr lang="ro-RO" dirty="0" err="1"/>
              <a:t>şi</a:t>
            </a:r>
            <a:r>
              <a:rPr lang="ro-RO" dirty="0"/>
              <a:t> </a:t>
            </a:r>
            <a:r>
              <a:rPr lang="el-GR" dirty="0">
                <a:latin typeface="Times New Roman" panose="02020603050405020304" pitchFamily="18" charset="0"/>
                <a:cs typeface="Times New Roman" panose="02020603050405020304" pitchFamily="18" charset="0"/>
              </a:rPr>
              <a:t>μ</a:t>
            </a:r>
            <a:r>
              <a:rPr lang="ro-RO" baseline="-25000" dirty="0"/>
              <a:t>p</a:t>
            </a:r>
            <a:r>
              <a:rPr lang="ro-RO" dirty="0"/>
              <a:t> = 0,05 m</a:t>
            </a:r>
            <a:r>
              <a:rPr lang="ro-RO" baseline="30000" dirty="0"/>
              <a:t>2</a:t>
            </a:r>
            <a:r>
              <a:rPr lang="ro-RO" dirty="0"/>
              <a:t>/V s precum </a:t>
            </a:r>
            <a:r>
              <a:rPr lang="ro-RO" dirty="0" err="1"/>
              <a:t>şi</a:t>
            </a:r>
            <a:r>
              <a:rPr lang="ro-RO" dirty="0"/>
              <a:t> </a:t>
            </a:r>
            <a:r>
              <a:rPr lang="ro-RO" dirty="0" err="1"/>
              <a:t>concentraţia</a:t>
            </a:r>
            <a:r>
              <a:rPr lang="ro-RO" dirty="0"/>
              <a:t> intrinsecă, n</a:t>
            </a:r>
            <a:r>
              <a:rPr lang="ro-RO" baseline="-25000" dirty="0"/>
              <a:t>i</a:t>
            </a:r>
            <a:r>
              <a:rPr lang="ro-RO" dirty="0"/>
              <a:t> = 2,5 10</a:t>
            </a:r>
            <a:r>
              <a:rPr lang="ro-RO" baseline="30000" dirty="0"/>
              <a:t>16</a:t>
            </a:r>
            <a:r>
              <a:rPr lang="ro-RO" dirty="0"/>
              <a:t> m</a:t>
            </a:r>
            <a:r>
              <a:rPr lang="ro-RO" baseline="30000" dirty="0"/>
              <a:t>–3</a:t>
            </a:r>
            <a:r>
              <a:rPr lang="ro-RO" dirty="0"/>
              <a:t>, să se calculeze:</a:t>
            </a:r>
          </a:p>
          <a:p>
            <a:r>
              <a:rPr lang="ro-RO" dirty="0"/>
              <a:t>a) conductivitatea de goluri, respectiv de electroni; </a:t>
            </a:r>
          </a:p>
          <a:p>
            <a:r>
              <a:rPr lang="ro-RO" dirty="0"/>
              <a:t>b) </a:t>
            </a:r>
            <a:r>
              <a:rPr lang="ro-RO" dirty="0" err="1"/>
              <a:t>rezistenţa</a:t>
            </a:r>
            <a:r>
              <a:rPr lang="ro-RO" dirty="0"/>
              <a:t> electrică a probei</a:t>
            </a:r>
          </a:p>
          <a:p>
            <a:r>
              <a:rPr lang="ro-RO" dirty="0"/>
              <a:t>Se dau: masa molară, M = 28,086 kg/kmol, densitatea, </a:t>
            </a:r>
            <a:r>
              <a:rPr lang="el-GR" dirty="0">
                <a:latin typeface="Arial" panose="020B0604020202020204" pitchFamily="34" charset="0"/>
                <a:cs typeface="Arial" panose="020B0604020202020204" pitchFamily="34" charset="0"/>
              </a:rPr>
              <a:t>ρ</a:t>
            </a:r>
            <a:r>
              <a:rPr lang="ro-RO" dirty="0"/>
              <a:t>= 2420 kg/m</a:t>
            </a:r>
            <a:r>
              <a:rPr lang="ro-RO" baseline="30000" dirty="0"/>
              <a:t>3</a:t>
            </a:r>
            <a:r>
              <a:rPr lang="ro-RO" dirty="0"/>
              <a:t>, numărul lui Avogadro, N</a:t>
            </a:r>
            <a:r>
              <a:rPr lang="ro-RO" baseline="-25000" dirty="0"/>
              <a:t>A</a:t>
            </a:r>
            <a:r>
              <a:rPr lang="ro-RO" dirty="0"/>
              <a:t> </a:t>
            </a:r>
            <a:r>
              <a:rPr lang="ro-RO" dirty="0" err="1"/>
              <a:t>şi</a:t>
            </a:r>
            <a:r>
              <a:rPr lang="ro-RO" dirty="0"/>
              <a:t> sarcina electronului, e.</a:t>
            </a:r>
          </a:p>
          <a:p>
            <a:endParaRPr lang="en-GB" dirty="0"/>
          </a:p>
        </p:txBody>
      </p:sp>
    </p:spTree>
    <p:extLst>
      <p:ext uri="{BB962C8B-B14F-4D97-AF65-F5344CB8AC3E}">
        <p14:creationId xmlns:p14="http://schemas.microsoft.com/office/powerpoint/2010/main" val="1277672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50337"/>
          </a:xfrm>
        </p:spPr>
        <p:txBody>
          <a:bodyPr>
            <a:normAutofit fontScale="90000"/>
          </a:bodyPr>
          <a:lstStyle/>
          <a:p>
            <a:r>
              <a:rPr lang="ro-RO" dirty="0"/>
              <a:t>Pr. 11 Soluția</a:t>
            </a:r>
            <a:endParaRPr lang="en-GB" dirty="0"/>
          </a:p>
        </p:txBody>
      </p:sp>
      <p:pic>
        <p:nvPicPr>
          <p:cNvPr id="4" name="Content Placeholder 3"/>
          <p:cNvPicPr>
            <a:picLocks noGrp="1" noChangeAspect="1"/>
          </p:cNvPicPr>
          <p:nvPr>
            <p:ph idx="1"/>
          </p:nvPr>
        </p:nvPicPr>
        <p:blipFill>
          <a:blip r:embed="rId2"/>
          <a:stretch>
            <a:fillRect/>
          </a:stretch>
        </p:blipFill>
        <p:spPr>
          <a:xfrm>
            <a:off x="679582" y="826478"/>
            <a:ext cx="11258149" cy="5503984"/>
          </a:xfrm>
          <a:prstGeom prst="rect">
            <a:avLst/>
          </a:prstGeom>
        </p:spPr>
      </p:pic>
    </p:spTree>
    <p:extLst>
      <p:ext uri="{BB962C8B-B14F-4D97-AF65-F5344CB8AC3E}">
        <p14:creationId xmlns:p14="http://schemas.microsoft.com/office/powerpoint/2010/main" val="1191550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55844"/>
          </a:xfrm>
        </p:spPr>
        <p:txBody>
          <a:bodyPr>
            <a:normAutofit fontScale="90000"/>
          </a:bodyPr>
          <a:lstStyle/>
          <a:p>
            <a:r>
              <a:rPr lang="ro-RO" dirty="0"/>
              <a:t>Pr. 12</a:t>
            </a:r>
            <a:endParaRPr lang="en-GB" dirty="0"/>
          </a:p>
        </p:txBody>
      </p:sp>
      <p:sp>
        <p:nvSpPr>
          <p:cNvPr id="3" name="Content Placeholder 2"/>
          <p:cNvSpPr>
            <a:spLocks noGrp="1"/>
          </p:cNvSpPr>
          <p:nvPr>
            <p:ph idx="1"/>
          </p:nvPr>
        </p:nvSpPr>
        <p:spPr>
          <a:xfrm>
            <a:off x="140677" y="720970"/>
            <a:ext cx="12051323" cy="5455993"/>
          </a:xfrm>
        </p:spPr>
        <p:txBody>
          <a:bodyPr/>
          <a:lstStyle/>
          <a:p>
            <a:r>
              <a:rPr lang="en-GB" i="1" dirty="0"/>
              <a:t>O </a:t>
            </a:r>
            <a:r>
              <a:rPr lang="en-GB" i="1" dirty="0" err="1"/>
              <a:t>probă</a:t>
            </a:r>
            <a:r>
              <a:rPr lang="en-GB" i="1" dirty="0"/>
              <a:t> de Ge, cu </a:t>
            </a:r>
            <a:r>
              <a:rPr lang="en-GB" i="1" dirty="0" err="1"/>
              <a:t>lungimea</a:t>
            </a:r>
            <a:r>
              <a:rPr lang="en-GB" i="1" dirty="0"/>
              <a:t> ℓ = 1 cm </a:t>
            </a:r>
            <a:r>
              <a:rPr lang="en-GB" i="1" dirty="0" err="1"/>
              <a:t>şi</a:t>
            </a:r>
            <a:r>
              <a:rPr lang="en-GB" i="1" dirty="0"/>
              <a:t> </a:t>
            </a:r>
            <a:r>
              <a:rPr lang="en-GB" i="1" dirty="0" err="1"/>
              <a:t>secţiunea</a:t>
            </a:r>
            <a:r>
              <a:rPr lang="en-GB" i="1" dirty="0"/>
              <a:t> S = 1 mm</a:t>
            </a:r>
            <a:r>
              <a:rPr lang="en-GB" i="1" baseline="30000" dirty="0"/>
              <a:t>2</a:t>
            </a:r>
            <a:r>
              <a:rPr lang="en-GB" i="1" dirty="0"/>
              <a:t>, </a:t>
            </a:r>
            <a:r>
              <a:rPr lang="en-GB" i="1" dirty="0" err="1"/>
              <a:t>conţine</a:t>
            </a:r>
            <a:r>
              <a:rPr lang="en-GB" i="1" dirty="0"/>
              <a:t> </a:t>
            </a:r>
            <a:r>
              <a:rPr lang="en-GB" i="1" dirty="0" err="1"/>
              <a:t>donori</a:t>
            </a:r>
            <a:r>
              <a:rPr lang="ro-RO" i="1" dirty="0"/>
              <a:t> </a:t>
            </a:r>
            <a:r>
              <a:rPr lang="en-GB" i="1" dirty="0" err="1"/>
              <a:t>ionizaţi</a:t>
            </a:r>
            <a:r>
              <a:rPr lang="en-GB" i="1" dirty="0"/>
              <a:t> cu </a:t>
            </a:r>
            <a:r>
              <a:rPr lang="en-GB" i="1" dirty="0" err="1"/>
              <a:t>concentraţia</a:t>
            </a:r>
            <a:r>
              <a:rPr lang="en-GB" i="1" dirty="0"/>
              <a:t> </a:t>
            </a:r>
            <a:r>
              <a:rPr lang="en-GB" i="1" dirty="0" err="1"/>
              <a:t>Nd</a:t>
            </a:r>
            <a:r>
              <a:rPr lang="en-GB" i="1" dirty="0"/>
              <a:t> = 10</a:t>
            </a:r>
            <a:r>
              <a:rPr lang="en-GB" i="1" baseline="30000" dirty="0"/>
              <a:t>20</a:t>
            </a:r>
            <a:r>
              <a:rPr lang="en-GB" i="1" dirty="0"/>
              <a:t> m</a:t>
            </a:r>
            <a:r>
              <a:rPr lang="en-GB" i="1" baseline="30000" dirty="0"/>
              <a:t>-3</a:t>
            </a:r>
            <a:r>
              <a:rPr lang="en-GB" i="1" dirty="0"/>
              <a:t> </a:t>
            </a:r>
            <a:r>
              <a:rPr lang="en-GB" i="1" dirty="0" err="1"/>
              <a:t>şi</a:t>
            </a:r>
            <a:r>
              <a:rPr lang="en-GB" i="1" dirty="0"/>
              <a:t> </a:t>
            </a:r>
            <a:r>
              <a:rPr lang="en-GB" i="1" dirty="0" err="1"/>
              <a:t>acceptori</a:t>
            </a:r>
            <a:r>
              <a:rPr lang="en-GB" i="1" dirty="0"/>
              <a:t> </a:t>
            </a:r>
            <a:r>
              <a:rPr lang="en-GB" i="1" dirty="0" err="1"/>
              <a:t>ionizaţi</a:t>
            </a:r>
            <a:r>
              <a:rPr lang="en-GB" i="1" dirty="0"/>
              <a:t> cu </a:t>
            </a:r>
            <a:r>
              <a:rPr lang="en-GB" i="1" dirty="0" err="1"/>
              <a:t>concentraţia</a:t>
            </a:r>
            <a:r>
              <a:rPr lang="en-GB" i="1" dirty="0"/>
              <a:t> Na = 5</a:t>
            </a:r>
            <a:r>
              <a:rPr lang="ro-RO" i="1" dirty="0"/>
              <a:t> </a:t>
            </a:r>
            <a:r>
              <a:rPr lang="en-GB" i="1" dirty="0"/>
              <a:t>10</a:t>
            </a:r>
            <a:r>
              <a:rPr lang="en-GB" i="1" baseline="30000" dirty="0"/>
              <a:t>19</a:t>
            </a:r>
            <a:r>
              <a:rPr lang="ro-RO" i="1" baseline="30000" dirty="0"/>
              <a:t> </a:t>
            </a:r>
            <a:r>
              <a:rPr lang="en-GB" i="1" dirty="0"/>
              <a:t>m</a:t>
            </a:r>
            <a:r>
              <a:rPr lang="en-GB" i="1" baseline="30000" dirty="0"/>
              <a:t>–3</a:t>
            </a:r>
            <a:r>
              <a:rPr lang="en-GB" i="1" dirty="0"/>
              <a:t>. </a:t>
            </a:r>
            <a:r>
              <a:rPr lang="en-GB" i="1" dirty="0" err="1"/>
              <a:t>Cunoscând</a:t>
            </a:r>
            <a:r>
              <a:rPr lang="en-GB" i="1" dirty="0"/>
              <a:t> </a:t>
            </a:r>
            <a:r>
              <a:rPr lang="en-GB" i="1" dirty="0" err="1"/>
              <a:t>concentraţia</a:t>
            </a:r>
            <a:r>
              <a:rPr lang="en-GB" i="1" dirty="0"/>
              <a:t> </a:t>
            </a:r>
            <a:r>
              <a:rPr lang="en-GB" i="1" dirty="0" err="1"/>
              <a:t>intrinsecă</a:t>
            </a:r>
            <a:r>
              <a:rPr lang="en-GB" i="1" dirty="0"/>
              <a:t> a </a:t>
            </a:r>
            <a:r>
              <a:rPr lang="en-GB" i="1" dirty="0" err="1"/>
              <a:t>purtătorilor</a:t>
            </a:r>
            <a:r>
              <a:rPr lang="en-GB" i="1" dirty="0"/>
              <a:t> de </a:t>
            </a:r>
            <a:r>
              <a:rPr lang="en-GB" i="1" dirty="0" err="1"/>
              <a:t>sarcină</a:t>
            </a:r>
            <a:r>
              <a:rPr lang="en-GB" i="1" dirty="0"/>
              <a:t> </a:t>
            </a:r>
            <a:r>
              <a:rPr lang="en-GB" i="1" dirty="0" err="1"/>
              <a:t>electrică</a:t>
            </a:r>
            <a:r>
              <a:rPr lang="en-GB" i="1" dirty="0"/>
              <a:t>, </a:t>
            </a:r>
            <a:r>
              <a:rPr lang="en-GB" i="1" dirty="0" err="1"/>
              <a:t>ni</a:t>
            </a:r>
            <a:r>
              <a:rPr lang="en-GB" i="1" dirty="0"/>
              <a:t> = 3</a:t>
            </a:r>
            <a:r>
              <a:rPr lang="ro-RO" i="1" dirty="0"/>
              <a:t> </a:t>
            </a:r>
            <a:r>
              <a:rPr lang="en-GB" i="1" dirty="0"/>
              <a:t>10</a:t>
            </a:r>
            <a:r>
              <a:rPr lang="en-GB" i="1" baseline="30000" dirty="0"/>
              <a:t>19</a:t>
            </a:r>
            <a:r>
              <a:rPr lang="en-GB" i="1" dirty="0"/>
              <a:t>m</a:t>
            </a:r>
            <a:r>
              <a:rPr lang="en-GB" i="1" baseline="30000" dirty="0"/>
              <a:t>–3</a:t>
            </a:r>
            <a:r>
              <a:rPr lang="en-GB" i="1" dirty="0"/>
              <a:t>, </a:t>
            </a:r>
            <a:r>
              <a:rPr lang="en-GB" i="1" dirty="0" err="1"/>
              <a:t>să</a:t>
            </a:r>
            <a:r>
              <a:rPr lang="en-GB" i="1" dirty="0"/>
              <a:t> se determine </a:t>
            </a:r>
            <a:r>
              <a:rPr lang="en-GB" i="1" dirty="0" err="1"/>
              <a:t>intensitatea</a:t>
            </a:r>
            <a:r>
              <a:rPr lang="en-GB" i="1" dirty="0"/>
              <a:t> </a:t>
            </a:r>
            <a:r>
              <a:rPr lang="en-GB" i="1" dirty="0" err="1"/>
              <a:t>curentului</a:t>
            </a:r>
            <a:r>
              <a:rPr lang="en-GB" i="1" dirty="0"/>
              <a:t> electric </a:t>
            </a:r>
            <a:r>
              <a:rPr lang="en-GB" i="1" dirty="0" err="1"/>
              <a:t>ce</a:t>
            </a:r>
            <a:r>
              <a:rPr lang="en-GB" i="1" dirty="0"/>
              <a:t> </a:t>
            </a:r>
            <a:r>
              <a:rPr lang="en-GB" i="1" dirty="0" err="1"/>
              <a:t>străbate</a:t>
            </a:r>
            <a:r>
              <a:rPr lang="en-GB" i="1" dirty="0"/>
              <a:t> </a:t>
            </a:r>
            <a:r>
              <a:rPr lang="en-GB" i="1" dirty="0" err="1"/>
              <a:t>proba</a:t>
            </a:r>
            <a:r>
              <a:rPr lang="en-GB" i="1" dirty="0"/>
              <a:t> </a:t>
            </a:r>
            <a:r>
              <a:rPr lang="en-GB" i="1" dirty="0" err="1"/>
              <a:t>când</a:t>
            </a:r>
            <a:r>
              <a:rPr lang="en-GB" i="1" dirty="0"/>
              <a:t> la </a:t>
            </a:r>
            <a:r>
              <a:rPr lang="en-GB" i="1" dirty="0" err="1"/>
              <a:t>capetele</a:t>
            </a:r>
            <a:r>
              <a:rPr lang="ro-RO" i="1" dirty="0"/>
              <a:t> </a:t>
            </a:r>
            <a:r>
              <a:rPr lang="en-GB" i="1" dirty="0" err="1"/>
              <a:t>acesteia</a:t>
            </a:r>
            <a:r>
              <a:rPr lang="en-GB" i="1" dirty="0"/>
              <a:t> se </a:t>
            </a:r>
            <a:r>
              <a:rPr lang="en-GB" i="1" dirty="0" err="1"/>
              <a:t>aplică</a:t>
            </a:r>
            <a:r>
              <a:rPr lang="en-GB" i="1" dirty="0"/>
              <a:t> o </a:t>
            </a:r>
            <a:r>
              <a:rPr lang="en-GB" i="1" dirty="0" err="1"/>
              <a:t>tensiune</a:t>
            </a:r>
            <a:r>
              <a:rPr lang="en-GB" i="1" dirty="0"/>
              <a:t> U = 4 V. </a:t>
            </a:r>
            <a:endParaRPr lang="ro-RO" i="1" dirty="0"/>
          </a:p>
          <a:p>
            <a:r>
              <a:rPr lang="en-GB" i="1" dirty="0"/>
              <a:t>Se </a:t>
            </a:r>
            <a:r>
              <a:rPr lang="en-GB" i="1" dirty="0" err="1"/>
              <a:t>cunosc</a:t>
            </a:r>
            <a:r>
              <a:rPr lang="en-GB" i="1" dirty="0"/>
              <a:t>: </a:t>
            </a:r>
            <a:r>
              <a:rPr lang="el-GR" i="1" dirty="0">
                <a:latin typeface="Times New Roman" panose="02020603050405020304" pitchFamily="18" charset="0"/>
                <a:cs typeface="Times New Roman" panose="02020603050405020304" pitchFamily="18" charset="0"/>
              </a:rPr>
              <a:t>μ</a:t>
            </a:r>
            <a:r>
              <a:rPr lang="en-GB" i="1" baseline="-25000" dirty="0"/>
              <a:t>n</a:t>
            </a:r>
            <a:r>
              <a:rPr lang="en-GB" i="1" dirty="0"/>
              <a:t> = 0,38 m</a:t>
            </a:r>
            <a:r>
              <a:rPr lang="en-GB" i="1" baseline="30000" dirty="0"/>
              <a:t>2</a:t>
            </a:r>
            <a:r>
              <a:rPr lang="en-GB" i="1" dirty="0"/>
              <a:t>/Vs, </a:t>
            </a:r>
            <a:r>
              <a:rPr lang="ro-RO" i="1" dirty="0"/>
              <a:t> </a:t>
            </a:r>
            <a:r>
              <a:rPr lang="el-GR" i="1" dirty="0">
                <a:latin typeface="Times New Roman" panose="02020603050405020304" pitchFamily="18" charset="0"/>
                <a:cs typeface="Times New Roman" panose="02020603050405020304" pitchFamily="18" charset="0"/>
              </a:rPr>
              <a:t>μ</a:t>
            </a:r>
            <a:r>
              <a:rPr lang="en-GB" i="1" baseline="-25000" dirty="0"/>
              <a:t>p</a:t>
            </a:r>
            <a:r>
              <a:rPr lang="en-GB" i="1" dirty="0"/>
              <a:t> = 0,18 m</a:t>
            </a:r>
            <a:r>
              <a:rPr lang="en-GB" i="1" baseline="30000" dirty="0"/>
              <a:t>2</a:t>
            </a:r>
            <a:r>
              <a:rPr lang="en-GB" i="1" dirty="0"/>
              <a:t>/Vs </a:t>
            </a:r>
            <a:r>
              <a:rPr lang="en-GB" i="1" dirty="0" err="1"/>
              <a:t>şi</a:t>
            </a:r>
            <a:r>
              <a:rPr lang="ro-RO" i="1" dirty="0"/>
              <a:t> </a:t>
            </a:r>
            <a:r>
              <a:rPr lang="en-GB" i="1" dirty="0" err="1"/>
              <a:t>sarcina</a:t>
            </a:r>
            <a:r>
              <a:rPr lang="en-GB" i="1" dirty="0"/>
              <a:t> </a:t>
            </a:r>
            <a:r>
              <a:rPr lang="en-GB" i="1" dirty="0" err="1"/>
              <a:t>electronului</a:t>
            </a:r>
            <a:r>
              <a:rPr lang="en-GB" i="1" dirty="0"/>
              <a:t>, e.</a:t>
            </a:r>
          </a:p>
        </p:txBody>
      </p:sp>
      <p:pic>
        <p:nvPicPr>
          <p:cNvPr id="4" name="Picture 3"/>
          <p:cNvPicPr>
            <a:picLocks noChangeAspect="1"/>
          </p:cNvPicPr>
          <p:nvPr/>
        </p:nvPicPr>
        <p:blipFill>
          <a:blip r:embed="rId2"/>
          <a:stretch>
            <a:fillRect/>
          </a:stretch>
        </p:blipFill>
        <p:spPr>
          <a:xfrm>
            <a:off x="451338" y="3275786"/>
            <a:ext cx="11353799" cy="3582214"/>
          </a:xfrm>
          <a:prstGeom prst="rect">
            <a:avLst/>
          </a:prstGeom>
        </p:spPr>
      </p:pic>
    </p:spTree>
    <p:extLst>
      <p:ext uri="{BB962C8B-B14F-4D97-AF65-F5344CB8AC3E}">
        <p14:creationId xmlns:p14="http://schemas.microsoft.com/office/powerpoint/2010/main" val="1484536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523" y="263768"/>
            <a:ext cx="11037277" cy="6365631"/>
          </a:xfrm>
        </p:spPr>
        <p:txBody>
          <a:bodyPr/>
          <a:lstStyle/>
          <a:p>
            <a:r>
              <a:rPr lang="ro-RO" dirty="0"/>
              <a:t>Pr. 13</a:t>
            </a:r>
          </a:p>
          <a:p>
            <a:r>
              <a:rPr lang="ro-RO" sz="2000" dirty="0"/>
              <a:t>Calculați raportul curentului total prin SC la curentul determinat de componenta golurilor, în:</a:t>
            </a:r>
          </a:p>
          <a:p>
            <a:r>
              <a:rPr lang="ro-RO" sz="2000" dirty="0"/>
              <a:t>A) Ge intrinsec</a:t>
            </a:r>
          </a:p>
          <a:p>
            <a:r>
              <a:rPr lang="ro-RO" sz="2000" dirty="0"/>
              <a:t>B) p-Ge cu </a:t>
            </a:r>
            <a:r>
              <a:rPr lang="el-GR" sz="2000" dirty="0">
                <a:latin typeface="Arial" panose="020B0604020202020204" pitchFamily="34" charset="0"/>
                <a:cs typeface="Arial" panose="020B0604020202020204" pitchFamily="34" charset="0"/>
              </a:rPr>
              <a:t>ρ</a:t>
            </a:r>
            <a:r>
              <a:rPr lang="ro-RO" sz="2000" dirty="0">
                <a:latin typeface="Arial" panose="020B0604020202020204" pitchFamily="34" charset="0"/>
                <a:cs typeface="Arial" panose="020B0604020202020204" pitchFamily="34" charset="0"/>
              </a:rPr>
              <a:t>= 0,05 Ohm cm</a:t>
            </a:r>
          </a:p>
          <a:p>
            <a:r>
              <a:rPr lang="ro-RO" sz="2000" dirty="0">
                <a:latin typeface="Arial" panose="020B0604020202020204" pitchFamily="34" charset="0"/>
                <a:cs typeface="Arial" panose="020B0604020202020204" pitchFamily="34" charset="0"/>
              </a:rPr>
              <a:t>Admiteți că concentrația intrinsecă la 300K n</a:t>
            </a:r>
            <a:r>
              <a:rPr lang="ro-RO" sz="2000" baseline="-25000" dirty="0">
                <a:latin typeface="Arial" panose="020B0604020202020204" pitchFamily="34" charset="0"/>
                <a:cs typeface="Arial" panose="020B0604020202020204" pitchFamily="34" charset="0"/>
              </a:rPr>
              <a:t>i</a:t>
            </a:r>
            <a:r>
              <a:rPr lang="ro-RO" sz="2000" dirty="0">
                <a:latin typeface="Arial" panose="020B0604020202020204" pitchFamily="34" charset="0"/>
                <a:cs typeface="Arial" panose="020B0604020202020204" pitchFamily="34" charset="0"/>
              </a:rPr>
              <a:t> = 2,1 10</a:t>
            </a:r>
            <a:r>
              <a:rPr lang="ro-RO" sz="2000" baseline="30000" dirty="0">
                <a:latin typeface="Arial" panose="020B0604020202020204" pitchFamily="34" charset="0"/>
                <a:cs typeface="Arial" panose="020B0604020202020204" pitchFamily="34" charset="0"/>
              </a:rPr>
              <a:t>19</a:t>
            </a:r>
            <a:r>
              <a:rPr lang="ro-RO" sz="2000" dirty="0">
                <a:latin typeface="Arial" panose="020B0604020202020204" pitchFamily="34" charset="0"/>
                <a:cs typeface="Arial" panose="020B0604020202020204" pitchFamily="34" charset="0"/>
              </a:rPr>
              <a:t> m</a:t>
            </a:r>
            <a:r>
              <a:rPr lang="ro-RO" sz="2000" baseline="30000" dirty="0">
                <a:latin typeface="Arial" panose="020B0604020202020204" pitchFamily="34" charset="0"/>
                <a:cs typeface="Arial" panose="020B0604020202020204" pitchFamily="34" charset="0"/>
              </a:rPr>
              <a:t>-3</a:t>
            </a:r>
            <a:r>
              <a:rPr lang="ro-RO" sz="2000" dirty="0">
                <a:latin typeface="Arial" panose="020B0604020202020204" pitchFamily="34" charset="0"/>
                <a:cs typeface="Arial" panose="020B0604020202020204" pitchFamily="34" charset="0"/>
              </a:rPr>
              <a:t>,     </a:t>
            </a:r>
            <a:r>
              <a:rPr lang="el-GR" sz="2000" dirty="0">
                <a:latin typeface="Times New Roman" panose="02020603050405020304" pitchFamily="18" charset="0"/>
                <a:cs typeface="Times New Roman" panose="02020603050405020304" pitchFamily="18" charset="0"/>
              </a:rPr>
              <a:t>μ</a:t>
            </a:r>
            <a:r>
              <a:rPr lang="ro-RO" sz="2000" baseline="-25000" dirty="0">
                <a:latin typeface="Arial" panose="020B0604020202020204" pitchFamily="34" charset="0"/>
                <a:cs typeface="Arial" panose="020B0604020202020204" pitchFamily="34" charset="0"/>
              </a:rPr>
              <a:t>n</a:t>
            </a:r>
            <a:r>
              <a:rPr lang="ro-RO" sz="2000" dirty="0">
                <a:latin typeface="Arial" panose="020B0604020202020204" pitchFamily="34" charset="0"/>
                <a:cs typeface="Arial" panose="020B0604020202020204" pitchFamily="34" charset="0"/>
              </a:rPr>
              <a:t> = 0,39 m</a:t>
            </a:r>
            <a:r>
              <a:rPr lang="ro-RO" sz="2000" baseline="30000" dirty="0">
                <a:latin typeface="Arial" panose="020B0604020202020204" pitchFamily="34" charset="0"/>
                <a:cs typeface="Arial" panose="020B0604020202020204" pitchFamily="34" charset="0"/>
              </a:rPr>
              <a:t>2</a:t>
            </a:r>
            <a:r>
              <a:rPr lang="ro-RO" sz="2000" dirty="0">
                <a:latin typeface="Arial" panose="020B0604020202020204" pitchFamily="34" charset="0"/>
                <a:cs typeface="Arial" panose="020B0604020202020204" pitchFamily="34" charset="0"/>
              </a:rPr>
              <a:t>/</a:t>
            </a:r>
            <a:r>
              <a:rPr lang="ro-RO" sz="2000" dirty="0" err="1">
                <a:latin typeface="Arial" panose="020B0604020202020204" pitchFamily="34" charset="0"/>
                <a:cs typeface="Arial" panose="020B0604020202020204" pitchFamily="34" charset="0"/>
              </a:rPr>
              <a:t>Vs</a:t>
            </a:r>
            <a:r>
              <a:rPr lang="ro-RO" sz="2000" dirty="0">
                <a:latin typeface="Arial" panose="020B0604020202020204" pitchFamily="34" charset="0"/>
                <a:cs typeface="Arial" panose="020B0604020202020204" pitchFamily="34" charset="0"/>
              </a:rPr>
              <a:t>, </a:t>
            </a:r>
            <a:r>
              <a:rPr lang="el-GR" sz="2000" dirty="0">
                <a:latin typeface="Times New Roman" panose="02020603050405020304" pitchFamily="18" charset="0"/>
                <a:cs typeface="Times New Roman" panose="02020603050405020304" pitchFamily="18" charset="0"/>
              </a:rPr>
              <a:t>μ</a:t>
            </a:r>
            <a:r>
              <a:rPr lang="ro-RO" sz="2000" baseline="-25000" dirty="0">
                <a:latin typeface="Arial" panose="020B0604020202020204" pitchFamily="34" charset="0"/>
                <a:cs typeface="Arial" panose="020B0604020202020204" pitchFamily="34" charset="0"/>
              </a:rPr>
              <a:t>p</a:t>
            </a:r>
            <a:r>
              <a:rPr lang="ro-RO" sz="2000" dirty="0">
                <a:latin typeface="Arial" panose="020B0604020202020204" pitchFamily="34" charset="0"/>
                <a:cs typeface="Arial" panose="020B0604020202020204" pitchFamily="34" charset="0"/>
              </a:rPr>
              <a:t>= 0,19 m</a:t>
            </a:r>
            <a:r>
              <a:rPr lang="ro-RO" sz="2000" baseline="30000" dirty="0">
                <a:latin typeface="Arial" panose="020B0604020202020204" pitchFamily="34" charset="0"/>
                <a:cs typeface="Arial" panose="020B0604020202020204" pitchFamily="34" charset="0"/>
              </a:rPr>
              <a:t>2</a:t>
            </a:r>
            <a:r>
              <a:rPr lang="ro-RO" sz="2000" dirty="0">
                <a:latin typeface="Arial" panose="020B0604020202020204" pitchFamily="34" charset="0"/>
                <a:cs typeface="Arial" panose="020B0604020202020204" pitchFamily="34" charset="0"/>
              </a:rPr>
              <a:t>/</a:t>
            </a:r>
            <a:r>
              <a:rPr lang="ro-RO" sz="2000" dirty="0" err="1">
                <a:latin typeface="Arial" panose="020B0604020202020204" pitchFamily="34" charset="0"/>
                <a:cs typeface="Arial" panose="020B0604020202020204" pitchFamily="34" charset="0"/>
              </a:rPr>
              <a:t>Vs</a:t>
            </a:r>
            <a:endParaRPr lang="ro-RO" sz="2000" dirty="0">
              <a:latin typeface="Arial" panose="020B0604020202020204" pitchFamily="34" charset="0"/>
              <a:cs typeface="Arial" panose="020B0604020202020204" pitchFamily="34" charset="0"/>
            </a:endParaRPr>
          </a:p>
          <a:p>
            <a:r>
              <a:rPr lang="ro-RO" sz="2000" dirty="0">
                <a:latin typeface="Arial" panose="020B0604020202020204" pitchFamily="34" charset="0"/>
                <a:cs typeface="Arial" panose="020B0604020202020204" pitchFamily="34" charset="0"/>
              </a:rPr>
              <a:t>În baza Legii Ohm determinăm raportul curentului total la curentul de goluri:</a:t>
            </a:r>
          </a:p>
          <a:p>
            <a:r>
              <a:rPr lang="ro-RO" sz="2000" b="1" dirty="0">
                <a:latin typeface="Arial" panose="020B0604020202020204" pitchFamily="34" charset="0"/>
                <a:cs typeface="Arial" panose="020B0604020202020204" pitchFamily="34" charset="0"/>
              </a:rPr>
              <a:t>β</a:t>
            </a:r>
            <a:r>
              <a:rPr lang="ro-RO" sz="2000" b="1" dirty="0">
                <a:latin typeface="Times New Roman" panose="02020603050405020304" pitchFamily="18" charset="0"/>
                <a:cs typeface="Times New Roman" panose="02020603050405020304" pitchFamily="18" charset="0"/>
              </a:rPr>
              <a:t>= I/Ip = e(n</a:t>
            </a:r>
            <a:r>
              <a:rPr lang="el-GR" sz="2000" b="1" dirty="0">
                <a:latin typeface="Times New Roman" panose="02020603050405020304" pitchFamily="18" charset="0"/>
                <a:cs typeface="Times New Roman" panose="02020603050405020304" pitchFamily="18" charset="0"/>
              </a:rPr>
              <a:t>μ</a:t>
            </a:r>
            <a:r>
              <a:rPr lang="ro-RO" sz="2000" b="1" baseline="-25000" dirty="0">
                <a:latin typeface="Times New Roman" panose="02020603050405020304" pitchFamily="18" charset="0"/>
                <a:cs typeface="Times New Roman" panose="02020603050405020304" pitchFamily="18" charset="0"/>
              </a:rPr>
              <a:t>n</a:t>
            </a:r>
            <a:r>
              <a:rPr lang="ro-RO" sz="2000" b="1" dirty="0">
                <a:latin typeface="Times New Roman" panose="02020603050405020304" pitchFamily="18" charset="0"/>
                <a:cs typeface="Times New Roman" panose="02020603050405020304" pitchFamily="18" charset="0"/>
              </a:rPr>
              <a:t> + p</a:t>
            </a:r>
            <a:r>
              <a:rPr lang="el-GR" sz="2000" b="1" dirty="0">
                <a:latin typeface="Times New Roman" panose="02020603050405020304" pitchFamily="18" charset="0"/>
                <a:cs typeface="Times New Roman" panose="02020603050405020304" pitchFamily="18" charset="0"/>
              </a:rPr>
              <a:t>μ</a:t>
            </a:r>
            <a:r>
              <a:rPr lang="ro-RO" sz="2000" b="1" baseline="-25000" dirty="0">
                <a:latin typeface="Times New Roman" panose="02020603050405020304" pitchFamily="18" charset="0"/>
                <a:cs typeface="Times New Roman" panose="02020603050405020304" pitchFamily="18" charset="0"/>
              </a:rPr>
              <a:t>p</a:t>
            </a:r>
            <a:r>
              <a:rPr lang="ro-RO" sz="2000" b="1" dirty="0">
                <a:latin typeface="Times New Roman" panose="02020603050405020304" pitchFamily="18" charset="0"/>
                <a:cs typeface="Times New Roman" panose="02020603050405020304" pitchFamily="18" charset="0"/>
              </a:rPr>
              <a:t>) / </a:t>
            </a:r>
            <a:r>
              <a:rPr lang="ro-RO" sz="2000" b="1" dirty="0" err="1">
                <a:latin typeface="Times New Roman" panose="02020603050405020304" pitchFamily="18" charset="0"/>
                <a:cs typeface="Times New Roman" panose="02020603050405020304" pitchFamily="18" charset="0"/>
              </a:rPr>
              <a:t>ep</a:t>
            </a:r>
            <a:r>
              <a:rPr lang="el-GR" sz="2000" b="1" dirty="0">
                <a:latin typeface="Times New Roman" panose="02020603050405020304" pitchFamily="18" charset="0"/>
                <a:cs typeface="Times New Roman" panose="02020603050405020304" pitchFamily="18" charset="0"/>
              </a:rPr>
              <a:t>μ</a:t>
            </a:r>
            <a:r>
              <a:rPr lang="ro-RO" sz="2000" b="1" baseline="-25000" dirty="0">
                <a:latin typeface="Times New Roman" panose="02020603050405020304" pitchFamily="18" charset="0"/>
                <a:cs typeface="Times New Roman" panose="02020603050405020304" pitchFamily="18" charset="0"/>
              </a:rPr>
              <a:t>p</a:t>
            </a:r>
            <a:r>
              <a:rPr lang="ro-RO" sz="2000" b="1" dirty="0">
                <a:latin typeface="Times New Roman" panose="02020603050405020304" pitchFamily="18" charset="0"/>
                <a:cs typeface="Times New Roman" panose="02020603050405020304" pitchFamily="18" charset="0"/>
              </a:rPr>
              <a:t> = 1 + (n</a:t>
            </a:r>
            <a:r>
              <a:rPr lang="el-GR" sz="2000" b="1" dirty="0">
                <a:latin typeface="Times New Roman" panose="02020603050405020304" pitchFamily="18" charset="0"/>
                <a:cs typeface="Times New Roman" panose="02020603050405020304" pitchFamily="18" charset="0"/>
              </a:rPr>
              <a:t>μ</a:t>
            </a:r>
            <a:r>
              <a:rPr lang="ro-RO" sz="2000" b="1" baseline="-25000" dirty="0">
                <a:latin typeface="Times New Roman" panose="02020603050405020304" pitchFamily="18" charset="0"/>
                <a:cs typeface="Times New Roman" panose="02020603050405020304" pitchFamily="18" charset="0"/>
              </a:rPr>
              <a:t>n</a:t>
            </a:r>
            <a:r>
              <a:rPr lang="ro-RO" sz="2000" b="1" dirty="0">
                <a:latin typeface="Times New Roman" panose="02020603050405020304" pitchFamily="18" charset="0"/>
                <a:cs typeface="Times New Roman" panose="02020603050405020304" pitchFamily="18" charset="0"/>
              </a:rPr>
              <a:t>/p</a:t>
            </a:r>
            <a:r>
              <a:rPr lang="el-GR" sz="2000" b="1" dirty="0">
                <a:latin typeface="Times New Roman" panose="02020603050405020304" pitchFamily="18" charset="0"/>
                <a:cs typeface="Times New Roman" panose="02020603050405020304" pitchFamily="18" charset="0"/>
              </a:rPr>
              <a:t>μ</a:t>
            </a:r>
            <a:r>
              <a:rPr lang="ro-RO" sz="2000" b="1" baseline="-25000" dirty="0">
                <a:latin typeface="Times New Roman" panose="02020603050405020304" pitchFamily="18" charset="0"/>
                <a:cs typeface="Times New Roman" panose="02020603050405020304" pitchFamily="18" charset="0"/>
              </a:rPr>
              <a:t>p</a:t>
            </a:r>
            <a:r>
              <a:rPr lang="ro-RO" sz="2000" b="1" dirty="0">
                <a:latin typeface="Times New Roman" panose="02020603050405020304" pitchFamily="18" charset="0"/>
                <a:cs typeface="Times New Roman" panose="02020603050405020304" pitchFamily="18" charset="0"/>
              </a:rPr>
              <a:t>)</a:t>
            </a:r>
          </a:p>
          <a:p>
            <a:r>
              <a:rPr lang="ro-RO" sz="2000" b="1" dirty="0">
                <a:latin typeface="Times New Roman" panose="02020603050405020304" pitchFamily="18" charset="0"/>
                <a:cs typeface="Times New Roman" panose="02020603050405020304" pitchFamily="18" charset="0"/>
              </a:rPr>
              <a:t>Unde n, p concentrațiile electronilor și golurilor respectiv</a:t>
            </a:r>
          </a:p>
          <a:p>
            <a:r>
              <a:rPr lang="ro-RO" sz="2000" b="1" dirty="0">
                <a:latin typeface="Times New Roman" panose="02020603050405020304" pitchFamily="18" charset="0"/>
                <a:cs typeface="Times New Roman" panose="02020603050405020304" pitchFamily="18" charset="0"/>
              </a:rPr>
              <a:t>În SC intrinsec ni = pi deci: </a:t>
            </a:r>
            <a:r>
              <a:rPr lang="el-GR" sz="2000" b="1" dirty="0">
                <a:latin typeface="Times New Roman" panose="02020603050405020304" pitchFamily="18" charset="0"/>
                <a:cs typeface="Times New Roman" panose="02020603050405020304" pitchFamily="18" charset="0"/>
              </a:rPr>
              <a:t>β</a:t>
            </a:r>
            <a:r>
              <a:rPr lang="ro-RO" sz="2000" b="1" dirty="0">
                <a:latin typeface="Times New Roman" panose="02020603050405020304" pitchFamily="18" charset="0"/>
                <a:cs typeface="Times New Roman" panose="02020603050405020304" pitchFamily="18" charset="0"/>
              </a:rPr>
              <a:t>i = 1+ </a:t>
            </a:r>
            <a:r>
              <a:rPr lang="el-GR" sz="2000" b="1" dirty="0">
                <a:latin typeface="Times New Roman" panose="02020603050405020304" pitchFamily="18" charset="0"/>
                <a:cs typeface="Times New Roman" panose="02020603050405020304" pitchFamily="18" charset="0"/>
              </a:rPr>
              <a:t>μ</a:t>
            </a:r>
            <a:r>
              <a:rPr lang="ro-RO" sz="2000" b="1" baseline="-25000" dirty="0">
                <a:latin typeface="Times New Roman" panose="02020603050405020304" pitchFamily="18" charset="0"/>
                <a:cs typeface="Times New Roman" panose="02020603050405020304" pitchFamily="18" charset="0"/>
              </a:rPr>
              <a:t>n</a:t>
            </a:r>
            <a:r>
              <a:rPr lang="ro-RO" sz="2000" b="1" dirty="0">
                <a:latin typeface="Times New Roman" panose="02020603050405020304" pitchFamily="18" charset="0"/>
                <a:cs typeface="Times New Roman" panose="02020603050405020304" pitchFamily="18" charset="0"/>
              </a:rPr>
              <a:t> / </a:t>
            </a:r>
            <a:r>
              <a:rPr lang="el-GR" sz="2000" b="1" dirty="0">
                <a:latin typeface="Times New Roman" panose="02020603050405020304" pitchFamily="18" charset="0"/>
                <a:cs typeface="Times New Roman" panose="02020603050405020304" pitchFamily="18" charset="0"/>
              </a:rPr>
              <a:t>μ</a:t>
            </a:r>
            <a:r>
              <a:rPr lang="ro-RO" sz="2000" b="1" baseline="-25000" dirty="0">
                <a:latin typeface="Times New Roman" panose="02020603050405020304" pitchFamily="18" charset="0"/>
                <a:cs typeface="Times New Roman" panose="02020603050405020304" pitchFamily="18" charset="0"/>
              </a:rPr>
              <a:t>p</a:t>
            </a:r>
            <a:r>
              <a:rPr lang="ro-RO" sz="2000" b="1" dirty="0">
                <a:latin typeface="Times New Roman" panose="02020603050405020304" pitchFamily="18" charset="0"/>
                <a:cs typeface="Times New Roman" panose="02020603050405020304" pitchFamily="18" charset="0"/>
              </a:rPr>
              <a:t> = 1+0,39/0,19=3,05</a:t>
            </a:r>
          </a:p>
          <a:p>
            <a:r>
              <a:rPr lang="ro-RO" sz="2000" b="1" dirty="0">
                <a:latin typeface="Times New Roman" panose="02020603050405020304" pitchFamily="18" charset="0"/>
                <a:cs typeface="Times New Roman" panose="02020603050405020304" pitchFamily="18" charset="0"/>
              </a:rPr>
              <a:t>În p-SC cu </a:t>
            </a:r>
            <a:r>
              <a:rPr lang="el-GR" sz="2000" b="1" i="1" dirty="0">
                <a:latin typeface="Arial" panose="020B0604020202020204" pitchFamily="34" charset="0"/>
                <a:cs typeface="Arial" panose="020B0604020202020204" pitchFamily="34" charset="0"/>
              </a:rPr>
              <a:t>ρ</a:t>
            </a:r>
            <a:r>
              <a:rPr lang="ro-RO" sz="2000" b="1" dirty="0">
                <a:latin typeface="Arial" panose="020B0604020202020204" pitchFamily="34" charset="0"/>
                <a:cs typeface="Arial" panose="020B0604020202020204" pitchFamily="34" charset="0"/>
              </a:rPr>
              <a:t> mult mai mic ca în SC intrinsec, cu contribuția electronilor în conductivitate putem aprox. să neglijăm. </a:t>
            </a:r>
          </a:p>
          <a:p>
            <a:r>
              <a:rPr lang="ro-RO" sz="2400" b="1" dirty="0">
                <a:latin typeface="Arial" panose="020B0604020202020204" pitchFamily="34" charset="0"/>
                <a:cs typeface="Arial" panose="020B0604020202020204" pitchFamily="34" charset="0"/>
              </a:rPr>
              <a:t>Astfel obținem concentrația purtătorilor majoritari </a:t>
            </a:r>
          </a:p>
          <a:p>
            <a:r>
              <a:rPr lang="ro-RO" sz="2400" b="1" dirty="0">
                <a:latin typeface="Arial" panose="020B0604020202020204" pitchFamily="34" charset="0"/>
                <a:cs typeface="Arial" panose="020B0604020202020204" pitchFamily="34" charset="0"/>
              </a:rPr>
              <a:t>p = (e</a:t>
            </a:r>
            <a:r>
              <a:rPr lang="el-GR" sz="2400" b="1" dirty="0">
                <a:latin typeface="Times New Roman" panose="02020603050405020304" pitchFamily="18" charset="0"/>
                <a:cs typeface="Times New Roman" panose="02020603050405020304" pitchFamily="18" charset="0"/>
              </a:rPr>
              <a:t>μ</a:t>
            </a:r>
            <a:r>
              <a:rPr lang="ro-RO" sz="2400" b="1" baseline="-25000" dirty="0">
                <a:latin typeface="Times New Roman" panose="02020603050405020304" pitchFamily="18" charset="0"/>
                <a:cs typeface="Times New Roman" panose="02020603050405020304" pitchFamily="18" charset="0"/>
              </a:rPr>
              <a:t>p</a:t>
            </a:r>
            <a:r>
              <a:rPr lang="ro-RO" sz="2400" b="1" dirty="0">
                <a:latin typeface="Times New Roman" panose="02020603050405020304" pitchFamily="18" charset="0"/>
                <a:cs typeface="Times New Roman" panose="02020603050405020304" pitchFamily="18" charset="0"/>
              </a:rPr>
              <a:t> </a:t>
            </a:r>
            <a:r>
              <a:rPr lang="el-GR" sz="2400" b="1" dirty="0">
                <a:latin typeface="Arial" panose="020B0604020202020204" pitchFamily="34" charset="0"/>
                <a:cs typeface="Arial" panose="020B0604020202020204" pitchFamily="34" charset="0"/>
              </a:rPr>
              <a:t>ρ</a:t>
            </a:r>
            <a:r>
              <a:rPr lang="ro-RO" sz="2400" b="1" dirty="0">
                <a:latin typeface="Arial" panose="020B0604020202020204" pitchFamily="34" charset="0"/>
                <a:cs typeface="Arial" panose="020B0604020202020204" pitchFamily="34" charset="0"/>
              </a:rPr>
              <a:t>)</a:t>
            </a:r>
            <a:r>
              <a:rPr lang="ro-RO" sz="2400" b="1" baseline="30000" dirty="0">
                <a:latin typeface="Arial" panose="020B0604020202020204" pitchFamily="34" charset="0"/>
                <a:cs typeface="Arial" panose="020B0604020202020204" pitchFamily="34" charset="0"/>
              </a:rPr>
              <a:t>-1</a:t>
            </a:r>
            <a:r>
              <a:rPr lang="ro-RO" sz="2400" b="1" dirty="0">
                <a:latin typeface="Arial" panose="020B0604020202020204" pitchFamily="34" charset="0"/>
                <a:cs typeface="Arial" panose="020B0604020202020204" pitchFamily="34" charset="0"/>
              </a:rPr>
              <a:t> = 6,58 10 </a:t>
            </a:r>
            <a:r>
              <a:rPr lang="ro-RO" sz="2400" b="1" baseline="30000" dirty="0">
                <a:latin typeface="Arial" panose="020B0604020202020204" pitchFamily="34" charset="0"/>
                <a:cs typeface="Arial" panose="020B0604020202020204" pitchFamily="34" charset="0"/>
              </a:rPr>
              <a:t>20</a:t>
            </a:r>
            <a:r>
              <a:rPr lang="ro-RO" sz="2400" b="1" dirty="0">
                <a:latin typeface="Arial" panose="020B0604020202020204" pitchFamily="34" charset="0"/>
                <a:cs typeface="Arial" panose="020B0604020202020204" pitchFamily="34" charset="0"/>
              </a:rPr>
              <a:t> m</a:t>
            </a:r>
            <a:r>
              <a:rPr lang="ro-RO" sz="2400" b="1" baseline="30000" dirty="0">
                <a:latin typeface="Arial" panose="020B0604020202020204" pitchFamily="34" charset="0"/>
                <a:cs typeface="Arial" panose="020B0604020202020204" pitchFamily="34" charset="0"/>
              </a:rPr>
              <a:t>-3</a:t>
            </a:r>
            <a:r>
              <a:rPr lang="ro-RO" sz="2400" b="1" dirty="0">
                <a:latin typeface="Arial" panose="020B0604020202020204" pitchFamily="34" charset="0"/>
                <a:cs typeface="Arial" panose="020B0604020202020204" pitchFamily="34" charset="0"/>
              </a:rPr>
              <a:t>    și concentrația purtătorilor minoritari </a:t>
            </a:r>
          </a:p>
          <a:p>
            <a:r>
              <a:rPr lang="ro-RO" sz="2400" b="1" dirty="0">
                <a:latin typeface="Arial" panose="020B0604020202020204" pitchFamily="34" charset="0"/>
                <a:cs typeface="Arial" panose="020B0604020202020204" pitchFamily="34" charset="0"/>
              </a:rPr>
              <a:t>n = n</a:t>
            </a:r>
            <a:r>
              <a:rPr lang="ro-RO" sz="2400" b="1" baseline="30000" dirty="0">
                <a:latin typeface="Arial" panose="020B0604020202020204" pitchFamily="34" charset="0"/>
                <a:cs typeface="Arial" panose="020B0604020202020204" pitchFamily="34" charset="0"/>
              </a:rPr>
              <a:t>2</a:t>
            </a:r>
            <a:r>
              <a:rPr lang="ro-RO" sz="2400" b="1" baseline="-25000" dirty="0">
                <a:latin typeface="Arial" panose="020B0604020202020204" pitchFamily="34" charset="0"/>
                <a:cs typeface="Arial" panose="020B0604020202020204" pitchFamily="34" charset="0"/>
              </a:rPr>
              <a:t>i</a:t>
            </a:r>
            <a:r>
              <a:rPr lang="ro-RO" sz="2400" b="1" dirty="0">
                <a:latin typeface="Arial" panose="020B0604020202020204" pitchFamily="34" charset="0"/>
                <a:cs typeface="Arial" panose="020B0604020202020204" pitchFamily="34" charset="0"/>
              </a:rPr>
              <a:t> /p = 6,7 10 </a:t>
            </a:r>
            <a:r>
              <a:rPr lang="ro-RO" sz="2400" b="1" baseline="30000" dirty="0">
                <a:latin typeface="Arial" panose="020B0604020202020204" pitchFamily="34" charset="0"/>
                <a:cs typeface="Arial" panose="020B0604020202020204" pitchFamily="34" charset="0"/>
              </a:rPr>
              <a:t>17</a:t>
            </a:r>
            <a:r>
              <a:rPr lang="ro-RO" sz="2400" b="1" dirty="0">
                <a:latin typeface="Arial" panose="020B0604020202020204" pitchFamily="34" charset="0"/>
                <a:cs typeface="Arial" panose="020B0604020202020204" pitchFamily="34" charset="0"/>
              </a:rPr>
              <a:t> m</a:t>
            </a:r>
            <a:r>
              <a:rPr lang="ro-RO" sz="2400" b="1" baseline="30000" dirty="0">
                <a:latin typeface="Arial" panose="020B0604020202020204" pitchFamily="34" charset="0"/>
                <a:cs typeface="Arial" panose="020B0604020202020204" pitchFamily="34" charset="0"/>
              </a:rPr>
              <a:t>-3</a:t>
            </a:r>
            <a:endParaRPr lang="en-GB" sz="2400" b="1" baseline="30000" dirty="0"/>
          </a:p>
        </p:txBody>
      </p:sp>
    </p:spTree>
    <p:extLst>
      <p:ext uri="{BB962C8B-B14F-4D97-AF65-F5344CB8AC3E}">
        <p14:creationId xmlns:p14="http://schemas.microsoft.com/office/powerpoint/2010/main" val="2136042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184" y="1"/>
            <a:ext cx="10515600" cy="527538"/>
          </a:xfrm>
        </p:spPr>
        <p:txBody>
          <a:bodyPr>
            <a:normAutofit/>
          </a:bodyPr>
          <a:lstStyle/>
          <a:p>
            <a:r>
              <a:rPr lang="ro-RO" sz="2400" dirty="0"/>
              <a:t>Pr. 14 </a:t>
            </a:r>
            <a:endParaRPr lang="en-GB" sz="2400" dirty="0"/>
          </a:p>
        </p:txBody>
      </p:sp>
      <p:sp>
        <p:nvSpPr>
          <p:cNvPr id="3" name="Content Placeholder 2"/>
          <p:cNvSpPr>
            <a:spLocks noGrp="1"/>
          </p:cNvSpPr>
          <p:nvPr>
            <p:ph idx="1"/>
          </p:nvPr>
        </p:nvSpPr>
        <p:spPr>
          <a:xfrm>
            <a:off x="228600" y="527538"/>
            <a:ext cx="11658600" cy="6154615"/>
          </a:xfrm>
        </p:spPr>
        <p:txBody>
          <a:bodyPr/>
          <a:lstStyle/>
          <a:p>
            <a:r>
              <a:rPr lang="ro-RO" dirty="0"/>
              <a:t>În </a:t>
            </a:r>
            <a:r>
              <a:rPr lang="ro-RO" dirty="0" err="1"/>
              <a:t>InSb</a:t>
            </a:r>
            <a:r>
              <a:rPr lang="ro-RO" dirty="0"/>
              <a:t> cristalin la fiecare 10</a:t>
            </a:r>
            <a:r>
              <a:rPr lang="ro-RO" baseline="30000" dirty="0"/>
              <a:t>6</a:t>
            </a:r>
            <a:r>
              <a:rPr lang="ro-RO" dirty="0"/>
              <a:t> atomi de Sb este un atom de Si și 2 atomi de Sn</a:t>
            </a:r>
          </a:p>
          <a:p>
            <a:r>
              <a:rPr lang="ro-RO" dirty="0"/>
              <a:t>Determinați concentrațiile electronilor și golurilor la 300K, dacă concentrația intrinsecă ni = 2 10 </a:t>
            </a:r>
            <a:r>
              <a:rPr lang="ro-RO" baseline="30000" dirty="0"/>
              <a:t>22</a:t>
            </a:r>
            <a:r>
              <a:rPr lang="ro-RO" dirty="0"/>
              <a:t> m</a:t>
            </a:r>
            <a:r>
              <a:rPr lang="ro-RO" baseline="30000" dirty="0"/>
              <a:t>-3</a:t>
            </a:r>
            <a:r>
              <a:rPr lang="ro-RO" dirty="0"/>
              <a:t>, iar densitatea lui </a:t>
            </a:r>
            <a:r>
              <a:rPr lang="ro-RO" dirty="0" err="1"/>
              <a:t>InSb</a:t>
            </a:r>
            <a:r>
              <a:rPr lang="ro-RO" dirty="0"/>
              <a:t>  d = 5,78 Mg/m</a:t>
            </a:r>
            <a:r>
              <a:rPr lang="ro-RO" baseline="30000" dirty="0"/>
              <a:t>3</a:t>
            </a:r>
            <a:r>
              <a:rPr lang="ro-RO" dirty="0"/>
              <a:t>.</a:t>
            </a:r>
          </a:p>
          <a:p>
            <a:r>
              <a:rPr lang="ro-RO" dirty="0"/>
              <a:t>Soluția: Concentrația atomilor Sb: </a:t>
            </a:r>
          </a:p>
          <a:p>
            <a:r>
              <a:rPr lang="ro-RO" i="1" dirty="0" err="1"/>
              <a:t>N</a:t>
            </a:r>
            <a:r>
              <a:rPr lang="ro-RO" baseline="-25000" dirty="0" err="1"/>
              <a:t>Sb</a:t>
            </a:r>
            <a:r>
              <a:rPr lang="ro-RO" dirty="0"/>
              <a:t> = d/M </a:t>
            </a:r>
            <a:r>
              <a:rPr lang="ro-RO" baseline="-25000" dirty="0" err="1"/>
              <a:t>InSb</a:t>
            </a:r>
            <a:r>
              <a:rPr lang="ro-RO" dirty="0"/>
              <a:t> </a:t>
            </a:r>
            <a:r>
              <a:rPr lang="ro-RO" i="1" dirty="0"/>
              <a:t>N</a:t>
            </a:r>
            <a:r>
              <a:rPr lang="ro-RO" dirty="0"/>
              <a:t>o = (5780  6,02 1023)/236,57 10</a:t>
            </a:r>
            <a:r>
              <a:rPr lang="ro-RO" baseline="30000" dirty="0"/>
              <a:t>-3</a:t>
            </a:r>
            <a:r>
              <a:rPr lang="ro-RO" dirty="0"/>
              <a:t> = 1,47 10</a:t>
            </a:r>
            <a:r>
              <a:rPr lang="ro-RO" baseline="30000" dirty="0"/>
              <a:t>28</a:t>
            </a:r>
            <a:r>
              <a:rPr lang="ro-RO" dirty="0"/>
              <a:t> m</a:t>
            </a:r>
            <a:r>
              <a:rPr lang="ro-RO" baseline="30000" dirty="0"/>
              <a:t>-3</a:t>
            </a:r>
          </a:p>
          <a:p>
            <a:r>
              <a:rPr lang="ro-RO" dirty="0"/>
              <a:t>Si înlocuiește în rețeaua cristalină a </a:t>
            </a:r>
            <a:r>
              <a:rPr lang="ro-RO" dirty="0" err="1"/>
              <a:t>InSb</a:t>
            </a:r>
            <a:r>
              <a:rPr lang="ro-RO" dirty="0"/>
              <a:t> pe Sb și este acceptor, iar Sn – înlocuiește In și este donor. De aceea cristalul </a:t>
            </a:r>
            <a:r>
              <a:rPr lang="ro-RO" dirty="0" err="1"/>
              <a:t>InSb</a:t>
            </a:r>
            <a:r>
              <a:rPr lang="ro-RO" dirty="0"/>
              <a:t> trebuie să aibă conductivitatea de tip n. Concentrația de surplus a donorilor este:</a:t>
            </a:r>
          </a:p>
          <a:p>
            <a:r>
              <a:rPr lang="ro-RO" dirty="0"/>
              <a:t>N</a:t>
            </a:r>
            <a:r>
              <a:rPr lang="ro-RO" baseline="-25000" dirty="0"/>
              <a:t>D</a:t>
            </a:r>
            <a:r>
              <a:rPr lang="ro-RO" dirty="0"/>
              <a:t> – N</a:t>
            </a:r>
            <a:r>
              <a:rPr lang="ro-RO" baseline="-25000" dirty="0"/>
              <a:t>A</a:t>
            </a:r>
            <a:r>
              <a:rPr lang="ro-RO" dirty="0"/>
              <a:t> = </a:t>
            </a:r>
            <a:r>
              <a:rPr lang="ro-RO" dirty="0" err="1"/>
              <a:t>N</a:t>
            </a:r>
            <a:r>
              <a:rPr lang="ro-RO" baseline="-25000" dirty="0" err="1"/>
              <a:t>Sn</a:t>
            </a:r>
            <a:r>
              <a:rPr lang="ro-RO" dirty="0"/>
              <a:t> – </a:t>
            </a:r>
            <a:r>
              <a:rPr lang="ro-RO" dirty="0" err="1"/>
              <a:t>N</a:t>
            </a:r>
            <a:r>
              <a:rPr lang="ro-RO" baseline="-25000" dirty="0" err="1"/>
              <a:t>si</a:t>
            </a:r>
            <a:r>
              <a:rPr lang="ro-RO" dirty="0"/>
              <a:t> = = 1,47 10 </a:t>
            </a:r>
            <a:r>
              <a:rPr lang="ro-RO" baseline="30000" dirty="0"/>
              <a:t>28</a:t>
            </a:r>
            <a:r>
              <a:rPr lang="ro-RO" dirty="0"/>
              <a:t> 10</a:t>
            </a:r>
            <a:r>
              <a:rPr lang="ro-RO" baseline="30000" dirty="0"/>
              <a:t> -6 </a:t>
            </a:r>
            <a:r>
              <a:rPr lang="ro-RO" dirty="0"/>
              <a:t>= 1,47 10 </a:t>
            </a:r>
            <a:r>
              <a:rPr lang="ro-RO" baseline="30000" dirty="0"/>
              <a:t>22</a:t>
            </a:r>
            <a:r>
              <a:rPr lang="ro-RO" dirty="0"/>
              <a:t> m</a:t>
            </a:r>
            <a:r>
              <a:rPr lang="ro-RO" baseline="30000" dirty="0"/>
              <a:t>-3 </a:t>
            </a:r>
          </a:p>
          <a:p>
            <a:r>
              <a:rPr lang="ro-RO" dirty="0"/>
              <a:t>Din condiția </a:t>
            </a:r>
            <a:r>
              <a:rPr lang="ro-RO" dirty="0" err="1"/>
              <a:t>electroneutralității</a:t>
            </a:r>
            <a:r>
              <a:rPr lang="ro-RO" dirty="0"/>
              <a:t> cristalului primim:</a:t>
            </a:r>
          </a:p>
          <a:p>
            <a:r>
              <a:rPr lang="ro-RO" b="1" dirty="0"/>
              <a:t>N</a:t>
            </a:r>
            <a:r>
              <a:rPr lang="ro-RO" b="1" baseline="-25000" dirty="0"/>
              <a:t>D</a:t>
            </a:r>
            <a:r>
              <a:rPr lang="ro-RO" b="1" baseline="30000" dirty="0"/>
              <a:t>+</a:t>
            </a:r>
            <a:r>
              <a:rPr lang="ro-RO" b="1" dirty="0"/>
              <a:t> - N</a:t>
            </a:r>
            <a:r>
              <a:rPr lang="ro-RO" b="1" baseline="-25000" dirty="0"/>
              <a:t>A</a:t>
            </a:r>
            <a:r>
              <a:rPr lang="ro-RO" b="1" baseline="30000" dirty="0"/>
              <a:t>-</a:t>
            </a:r>
            <a:r>
              <a:rPr lang="ro-RO" b="1" dirty="0"/>
              <a:t> + p – n = 0. </a:t>
            </a:r>
            <a:r>
              <a:rPr lang="ro-RO" dirty="0"/>
              <a:t>Folosind Legea maselor pentru purtători de sarcină, primim:  </a:t>
            </a:r>
            <a:r>
              <a:rPr lang="ro-RO" b="1" dirty="0"/>
              <a:t>n</a:t>
            </a:r>
            <a:r>
              <a:rPr lang="ro-RO" b="1" baseline="30000" dirty="0"/>
              <a:t>2</a:t>
            </a:r>
            <a:r>
              <a:rPr lang="ro-RO" b="1" dirty="0"/>
              <a:t> – n (N</a:t>
            </a:r>
            <a:r>
              <a:rPr lang="ro-RO" b="1" baseline="-25000" dirty="0"/>
              <a:t>D</a:t>
            </a:r>
            <a:r>
              <a:rPr lang="ro-RO" b="1" dirty="0"/>
              <a:t>-N</a:t>
            </a:r>
            <a:r>
              <a:rPr lang="ro-RO" b="1" baseline="-25000" dirty="0"/>
              <a:t>A</a:t>
            </a:r>
            <a:r>
              <a:rPr lang="ro-RO" b="1" dirty="0"/>
              <a:t>) – n</a:t>
            </a:r>
            <a:r>
              <a:rPr lang="ro-RO" b="1" baseline="30000" dirty="0"/>
              <a:t>2</a:t>
            </a:r>
            <a:r>
              <a:rPr lang="ro-RO" b="1" baseline="-25000" dirty="0"/>
              <a:t>i</a:t>
            </a:r>
            <a:r>
              <a:rPr lang="ro-RO" b="1" dirty="0"/>
              <a:t> = 0</a:t>
            </a:r>
          </a:p>
          <a:p>
            <a:r>
              <a:rPr lang="ro-RO" dirty="0"/>
              <a:t>De unde obținem: </a:t>
            </a:r>
            <a:r>
              <a:rPr lang="ro-RO" b="1" dirty="0"/>
              <a:t>p = n</a:t>
            </a:r>
            <a:r>
              <a:rPr lang="ro-RO" b="1" baseline="30000" dirty="0"/>
              <a:t>2</a:t>
            </a:r>
            <a:r>
              <a:rPr lang="ro-RO" b="1" baseline="-25000" dirty="0"/>
              <a:t>i</a:t>
            </a:r>
            <a:r>
              <a:rPr lang="ro-RO" b="1" dirty="0"/>
              <a:t>/n = 4 10</a:t>
            </a:r>
            <a:r>
              <a:rPr lang="ro-RO" b="1" baseline="30000" dirty="0"/>
              <a:t>44</a:t>
            </a:r>
            <a:r>
              <a:rPr lang="ro-RO" b="1" dirty="0"/>
              <a:t> / (2,33 10 </a:t>
            </a:r>
            <a:r>
              <a:rPr lang="ro-RO" b="1" baseline="30000" dirty="0"/>
              <a:t>22</a:t>
            </a:r>
            <a:r>
              <a:rPr lang="ro-RO" b="1" dirty="0"/>
              <a:t>) = 1,72 10</a:t>
            </a:r>
            <a:r>
              <a:rPr lang="ro-RO" b="1" baseline="30000" dirty="0"/>
              <a:t> 22 </a:t>
            </a:r>
            <a:r>
              <a:rPr lang="ro-RO" b="1" dirty="0"/>
              <a:t>m </a:t>
            </a:r>
            <a:r>
              <a:rPr lang="ro-RO" b="1" baseline="30000" dirty="0"/>
              <a:t>-3</a:t>
            </a:r>
            <a:endParaRPr lang="en-GB" b="1" baseline="30000" dirty="0"/>
          </a:p>
        </p:txBody>
      </p:sp>
    </p:spTree>
    <p:extLst>
      <p:ext uri="{BB962C8B-B14F-4D97-AF65-F5344CB8AC3E}">
        <p14:creationId xmlns:p14="http://schemas.microsoft.com/office/powerpoint/2010/main" val="4142708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80B82E-17D7-EF4B-A974-6FFB15777930}"/>
              </a:ext>
            </a:extLst>
          </p:cNvPr>
          <p:cNvSpPr>
            <a:spLocks noGrp="1" noRot="1" noChangeAspect="1" noMove="1" noResize="1" noEditPoints="1" noAdjustHandles="1" noChangeArrowheads="1" noChangeShapeType="1" noTextEdit="1"/>
          </p:cNvSpPr>
          <p:nvPr>
            <p:ph idx="1"/>
          </p:nvPr>
        </p:nvSpPr>
        <p:spPr>
          <a:xfrm>
            <a:off x="2152650" y="260648"/>
            <a:ext cx="8263830" cy="6192688"/>
          </a:xfrm>
          <a:blipFill>
            <a:blip r:embed="rId2"/>
            <a:stretch>
              <a:fillRect l="-885" t="-1083" r="-1549"/>
            </a:stretch>
          </a:blipFill>
        </p:spPr>
        <p:txBody>
          <a:bodyPr rtlCol="0">
            <a:normAutofit/>
          </a:bodyPr>
          <a:lstStyle/>
          <a:p>
            <a:pPr eaLnBrk="1" hangingPunct="1">
              <a:defRPr/>
            </a:pPr>
            <a:r>
              <a:rPr lang="en-US" dirty="0">
                <a:noFill/>
              </a:rPr>
              <a:t> </a:t>
            </a:r>
          </a:p>
        </p:txBody>
      </p:sp>
      <p:sp>
        <p:nvSpPr>
          <p:cNvPr id="4" name="Slide Number Placeholder 3">
            <a:extLst>
              <a:ext uri="{FF2B5EF4-FFF2-40B4-BE49-F238E27FC236}">
                <a16:creationId xmlns:a16="http://schemas.microsoft.com/office/drawing/2014/main" id="{84A9169B-1B0B-43A7-BA60-00F77AAE541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3972B1-BA15-40B6-9A1D-AF35938EABEA}" type="slidenum">
              <a:rPr lang="en-US" altLang="en-US">
                <a:solidFill>
                  <a:srgbClr val="898989"/>
                </a:solidFill>
              </a:rPr>
              <a:pPr/>
              <a:t>28</a:t>
            </a:fld>
            <a:endParaRPr lang="en-US" altLang="en-US">
              <a:solidFill>
                <a:srgbClr val="898989"/>
              </a:solidFill>
            </a:endParaRPr>
          </a:p>
        </p:txBody>
      </p:sp>
      <p:sp>
        <p:nvSpPr>
          <p:cNvPr id="5" name="Titlu 1">
            <a:extLst>
              <a:ext uri="{FF2B5EF4-FFF2-40B4-BE49-F238E27FC236}">
                <a16:creationId xmlns:a16="http://schemas.microsoft.com/office/drawing/2014/main" id="{4884F83E-8D6B-ED1A-7906-39D5B5B7E89E}"/>
              </a:ext>
            </a:extLst>
          </p:cNvPr>
          <p:cNvSpPr>
            <a:spLocks noGrp="1"/>
          </p:cNvSpPr>
          <p:nvPr>
            <p:ph type="title"/>
          </p:nvPr>
        </p:nvSpPr>
        <p:spPr>
          <a:xfrm>
            <a:off x="838200" y="365125"/>
            <a:ext cx="10515600" cy="1325563"/>
          </a:xfrm>
        </p:spPr>
        <p:txBody>
          <a:bodyPr/>
          <a:lstStyle/>
          <a:p>
            <a:r>
              <a:rPr lang="en-US" dirty="0"/>
              <a:t>15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9E08AA3E-428B-0C4C-7656-00A032D79FF8}"/>
              </a:ext>
            </a:extLst>
          </p:cNvPr>
          <p:cNvSpPr>
            <a:spLocks noGrp="1"/>
          </p:cNvSpPr>
          <p:nvPr>
            <p:ph idx="1"/>
          </p:nvPr>
        </p:nvSpPr>
        <p:spPr>
          <a:xfrm>
            <a:off x="2152650" y="260351"/>
            <a:ext cx="7886700" cy="5916613"/>
          </a:xfrm>
        </p:spPr>
        <p:txBody>
          <a:bodyPr>
            <a:normAutofit fontScale="85000" lnSpcReduction="20000"/>
          </a:bodyPr>
          <a:lstStyle/>
          <a:p>
            <a:pPr eaLnBrk="1" hangingPunct="1"/>
            <a:r>
              <a:rPr lang="ro-MD" altLang="ro-RO" b="1"/>
              <a:t>Problema 3. </a:t>
            </a:r>
            <a:r>
              <a:rPr lang="ro-MD" altLang="ro-RO"/>
              <a:t>Folosind rezultatele din problema precedentă  identificați formula de calcul pentru pentru poziția nuvelului Fermi</a:t>
            </a:r>
          </a:p>
          <a:p>
            <a:pPr eaLnBrk="1" hangingPunct="1"/>
            <a:r>
              <a:rPr lang="ro-MD" altLang="ro-RO"/>
              <a:t>A) cum se schimbă poziția nivelului Fermi  în dependență de ND-NA la T const.</a:t>
            </a:r>
          </a:p>
          <a:p>
            <a:pPr eaLnBrk="1" hangingPunct="1"/>
            <a:r>
              <a:rPr lang="ro-MD" altLang="ro-RO"/>
              <a:t>B) Cum se schimbă poziția nivelului Fermi pa schimbarea temperaturii, dar la nivel constant de dopare</a:t>
            </a:r>
          </a:p>
          <a:p>
            <a:pPr eaLnBrk="1" hangingPunct="1"/>
            <a:r>
              <a:rPr lang="ro-MD" altLang="ro-RO"/>
              <a:t>C) unde se va afla nivelul (energia) Fermi în condiții 1ND-NA1 </a:t>
            </a:r>
            <a:r>
              <a:rPr lang="ro-MD" altLang="ro-RO">
                <a:latin typeface="Times New Roman" panose="02020603050405020304" pitchFamily="18" charset="0"/>
                <a:cs typeface="Times New Roman" panose="02020603050405020304" pitchFamily="18" charset="0"/>
              </a:rPr>
              <a:t>&lt;&lt; ni? Dar în acest caz ce asigură neutralitatea  SC?</a:t>
            </a:r>
          </a:p>
          <a:p>
            <a:pPr eaLnBrk="1" hangingPunct="1"/>
            <a:r>
              <a:rPr lang="ro-MD" altLang="ro-RO">
                <a:latin typeface="Times New Roman" panose="02020603050405020304" pitchFamily="18" charset="0"/>
                <a:cs typeface="Times New Roman" panose="02020603050405020304" pitchFamily="18" charset="0"/>
              </a:rPr>
              <a:t>De discutat limitele utilizării formulei identificate</a:t>
            </a:r>
          </a:p>
          <a:p>
            <a:pPr eaLnBrk="1" hangingPunct="1"/>
            <a:endParaRPr lang="ro-MD" altLang="ro-RO">
              <a:latin typeface="Times New Roman" panose="02020603050405020304" pitchFamily="18" charset="0"/>
              <a:cs typeface="Times New Roman" panose="02020603050405020304" pitchFamily="18" charset="0"/>
            </a:endParaRPr>
          </a:p>
          <a:p>
            <a:pPr eaLnBrk="1" hangingPunct="1"/>
            <a:r>
              <a:rPr lang="ro-MD" altLang="ro-RO">
                <a:latin typeface="Times New Roman" panose="02020603050405020304" pitchFamily="18" charset="0"/>
                <a:cs typeface="Times New Roman" panose="02020603050405020304" pitchFamily="18" charset="0"/>
              </a:rPr>
              <a:t>Într-un SC în echilibru concentrația purtătorilor de sarcină liberi  sunt în relație cu energia fermi prin</a:t>
            </a:r>
          </a:p>
          <a:p>
            <a:pPr eaLnBrk="1" hangingPunct="1"/>
            <a:r>
              <a:rPr lang="ro-MD" altLang="ro-RO">
                <a:latin typeface="Times New Roman" panose="02020603050405020304" pitchFamily="18" charset="0"/>
                <a:cs typeface="Times New Roman" panose="02020603050405020304" pitchFamily="18" charset="0"/>
              </a:rPr>
              <a:t> </a:t>
            </a:r>
            <a:r>
              <a:rPr lang="ro-MD" altLang="ro-RO" b="1">
                <a:latin typeface="Times New Roman" panose="02020603050405020304" pitchFamily="18" charset="0"/>
                <a:cs typeface="Times New Roman" panose="02020603050405020304" pitchFamily="18" charset="0"/>
              </a:rPr>
              <a:t>n = N</a:t>
            </a:r>
            <a:r>
              <a:rPr lang="ro-MD" altLang="ro-RO" b="1" baseline="-25000">
                <a:latin typeface="Times New Roman" panose="02020603050405020304" pitchFamily="18" charset="0"/>
                <a:cs typeface="Times New Roman" panose="02020603050405020304" pitchFamily="18" charset="0"/>
              </a:rPr>
              <a:t>C</a:t>
            </a:r>
            <a:r>
              <a:rPr lang="ro-MD" altLang="ro-RO" b="1">
                <a:latin typeface="Times New Roman" panose="02020603050405020304" pitchFamily="18" charset="0"/>
                <a:cs typeface="Times New Roman" panose="02020603050405020304" pitchFamily="18" charset="0"/>
              </a:rPr>
              <a:t> (exp (-E</a:t>
            </a:r>
            <a:r>
              <a:rPr lang="ro-MD" altLang="ro-RO" b="1" baseline="-25000">
                <a:latin typeface="Times New Roman" panose="02020603050405020304" pitchFamily="18" charset="0"/>
                <a:cs typeface="Times New Roman" panose="02020603050405020304" pitchFamily="18" charset="0"/>
              </a:rPr>
              <a:t>C</a:t>
            </a:r>
            <a:r>
              <a:rPr lang="ro-MD" altLang="ro-RO" b="1">
                <a:latin typeface="Times New Roman" panose="02020603050405020304" pitchFamily="18" charset="0"/>
                <a:cs typeface="Times New Roman" panose="02020603050405020304" pitchFamily="18" charset="0"/>
              </a:rPr>
              <a:t>-E</a:t>
            </a:r>
            <a:r>
              <a:rPr lang="ro-MD" altLang="ro-RO" b="1" baseline="-25000">
                <a:latin typeface="Times New Roman" panose="02020603050405020304" pitchFamily="18" charset="0"/>
                <a:cs typeface="Times New Roman" panose="02020603050405020304" pitchFamily="18" charset="0"/>
              </a:rPr>
              <a:t>F</a:t>
            </a:r>
            <a:r>
              <a:rPr lang="ro-MD" altLang="ro-RO" b="1">
                <a:latin typeface="Times New Roman" panose="02020603050405020304" pitchFamily="18" charset="0"/>
                <a:cs typeface="Times New Roman" panose="02020603050405020304" pitchFamily="18" charset="0"/>
              </a:rPr>
              <a:t>)/KT)</a:t>
            </a:r>
          </a:p>
          <a:p>
            <a:pPr eaLnBrk="1" hangingPunct="1"/>
            <a:r>
              <a:rPr lang="ro-MD" altLang="ro-RO" b="1">
                <a:latin typeface="Times New Roman" panose="02020603050405020304" pitchFamily="18" charset="0"/>
                <a:cs typeface="Times New Roman" panose="02020603050405020304" pitchFamily="18" charset="0"/>
              </a:rPr>
              <a:t>p = N</a:t>
            </a:r>
            <a:r>
              <a:rPr lang="ro-MD" altLang="ro-RO" b="1" baseline="-25000">
                <a:latin typeface="Times New Roman" panose="02020603050405020304" pitchFamily="18" charset="0"/>
                <a:cs typeface="Times New Roman" panose="02020603050405020304" pitchFamily="18" charset="0"/>
              </a:rPr>
              <a:t>V</a:t>
            </a:r>
            <a:r>
              <a:rPr lang="ro-MD" altLang="ro-RO" b="1">
                <a:latin typeface="Times New Roman" panose="02020603050405020304" pitchFamily="18" charset="0"/>
                <a:cs typeface="Times New Roman" panose="02020603050405020304" pitchFamily="18" charset="0"/>
              </a:rPr>
              <a:t> exp (E</a:t>
            </a:r>
            <a:r>
              <a:rPr lang="ro-MD" altLang="ro-RO" b="1" baseline="-25000">
                <a:latin typeface="Times New Roman" panose="02020603050405020304" pitchFamily="18" charset="0"/>
                <a:cs typeface="Times New Roman" panose="02020603050405020304" pitchFamily="18" charset="0"/>
              </a:rPr>
              <a:t>F</a:t>
            </a:r>
            <a:r>
              <a:rPr lang="ro-MD" altLang="ro-RO" b="1">
                <a:latin typeface="Times New Roman" panose="02020603050405020304" pitchFamily="18" charset="0"/>
                <a:cs typeface="Times New Roman" panose="02020603050405020304" pitchFamily="18" charset="0"/>
              </a:rPr>
              <a:t>-E</a:t>
            </a:r>
            <a:r>
              <a:rPr lang="ro-MD" altLang="ro-RO" b="1" baseline="-25000">
                <a:latin typeface="Times New Roman" panose="02020603050405020304" pitchFamily="18" charset="0"/>
                <a:cs typeface="Times New Roman" panose="02020603050405020304" pitchFamily="18" charset="0"/>
              </a:rPr>
              <a:t>V</a:t>
            </a:r>
            <a:r>
              <a:rPr lang="ro-MD" altLang="ro-RO" b="1">
                <a:latin typeface="Times New Roman" panose="02020603050405020304" pitchFamily="18" charset="0"/>
                <a:cs typeface="Times New Roman" panose="02020603050405020304" pitchFamily="18" charset="0"/>
              </a:rPr>
              <a:t>/KT). N</a:t>
            </a:r>
            <a:r>
              <a:rPr lang="ro-MD" altLang="ro-RO" b="1" baseline="-25000">
                <a:latin typeface="Times New Roman" panose="02020603050405020304" pitchFamily="18" charset="0"/>
                <a:cs typeface="Times New Roman" panose="02020603050405020304" pitchFamily="18" charset="0"/>
              </a:rPr>
              <a:t>C</a:t>
            </a:r>
            <a:r>
              <a:rPr lang="ro-MD" altLang="ro-RO" b="1">
                <a:latin typeface="Times New Roman" panose="02020603050405020304" pitchFamily="18" charset="0"/>
                <a:cs typeface="Times New Roman" panose="02020603050405020304" pitchFamily="18" charset="0"/>
              </a:rPr>
              <a:t>  </a:t>
            </a:r>
            <a:r>
              <a:rPr lang="ro-MD" altLang="ro-RO">
                <a:latin typeface="Times New Roman" panose="02020603050405020304" pitchFamily="18" charset="0"/>
                <a:cs typeface="Times New Roman" panose="02020603050405020304" pitchFamily="18" charset="0"/>
              </a:rPr>
              <a:t>și N</a:t>
            </a:r>
            <a:r>
              <a:rPr lang="ro-MD" altLang="ro-RO" baseline="-25000">
                <a:latin typeface="Times New Roman" panose="02020603050405020304" pitchFamily="18" charset="0"/>
                <a:cs typeface="Times New Roman" panose="02020603050405020304" pitchFamily="18" charset="0"/>
              </a:rPr>
              <a:t>V </a:t>
            </a:r>
            <a:r>
              <a:rPr lang="ro-MD" altLang="ro-RO">
                <a:latin typeface="Times New Roman" panose="02020603050405020304" pitchFamily="18" charset="0"/>
                <a:cs typeface="Times New Roman" panose="02020603050405020304" pitchFamily="18" charset="0"/>
              </a:rPr>
              <a:t>se determină prin calcule (sunt egale cu 10</a:t>
            </a:r>
            <a:r>
              <a:rPr lang="ro-MD" altLang="ro-RO" baseline="30000">
                <a:latin typeface="Times New Roman" panose="02020603050405020304" pitchFamily="18" charset="0"/>
                <a:cs typeface="Times New Roman" panose="02020603050405020304" pitchFamily="18" charset="0"/>
              </a:rPr>
              <a:t>19</a:t>
            </a:r>
            <a:r>
              <a:rPr lang="ro-MD" altLang="ro-RO">
                <a:latin typeface="Times New Roman" panose="02020603050405020304" pitchFamily="18" charset="0"/>
                <a:cs typeface="Times New Roman" panose="02020603050405020304" pitchFamily="18" charset="0"/>
              </a:rPr>
              <a:t> cm-3) și sunt funcție slabă de T ~N</a:t>
            </a:r>
            <a:r>
              <a:rPr lang="ro-MD" altLang="ro-RO" baseline="-25000">
                <a:latin typeface="Times New Roman" panose="02020603050405020304" pitchFamily="18" charset="0"/>
                <a:cs typeface="Times New Roman" panose="02020603050405020304" pitchFamily="18" charset="0"/>
              </a:rPr>
              <a:t>C</a:t>
            </a:r>
            <a:r>
              <a:rPr lang="ro-MD" altLang="ro-RO">
                <a:latin typeface="Times New Roman" panose="02020603050405020304" pitchFamily="18" charset="0"/>
                <a:cs typeface="Times New Roman" panose="02020603050405020304" pitchFamily="18" charset="0"/>
              </a:rPr>
              <a:t>~ N</a:t>
            </a:r>
            <a:r>
              <a:rPr lang="ro-MD" altLang="ro-RO" baseline="-25000">
                <a:latin typeface="Times New Roman" panose="02020603050405020304" pitchFamily="18" charset="0"/>
                <a:cs typeface="Times New Roman" panose="02020603050405020304" pitchFamily="18" charset="0"/>
              </a:rPr>
              <a:t>V</a:t>
            </a:r>
            <a:r>
              <a:rPr lang="ro-MD" altLang="ro-RO">
                <a:latin typeface="Times New Roman" panose="02020603050405020304" pitchFamily="18" charset="0"/>
                <a:cs typeface="Times New Roman" panose="02020603050405020304" pitchFamily="18" charset="0"/>
              </a:rPr>
              <a:t>~ T</a:t>
            </a:r>
            <a:r>
              <a:rPr lang="ro-MD" altLang="ro-RO" baseline="30000">
                <a:latin typeface="Times New Roman" panose="02020603050405020304" pitchFamily="18" charset="0"/>
                <a:cs typeface="Times New Roman" panose="02020603050405020304" pitchFamily="18" charset="0"/>
              </a:rPr>
              <a:t>3/2</a:t>
            </a:r>
            <a:r>
              <a:rPr lang="ro-MD" altLang="ro-RO">
                <a:latin typeface="Times New Roman" panose="02020603050405020304" pitchFamily="18" charset="0"/>
                <a:cs typeface="Times New Roman" panose="02020603050405020304" pitchFamily="18" charset="0"/>
              </a:rPr>
              <a:t>), care comparativ cu formulele de mai sus (cu dependențe puternice exponențiale) pot fi neglijate.</a:t>
            </a:r>
          </a:p>
          <a:p>
            <a:pPr eaLnBrk="1" hangingPunct="1"/>
            <a:endParaRPr lang="en-US" altLang="ro-RO"/>
          </a:p>
        </p:txBody>
      </p:sp>
      <p:sp>
        <p:nvSpPr>
          <p:cNvPr id="4" name="Slide Number Placeholder 3">
            <a:extLst>
              <a:ext uri="{FF2B5EF4-FFF2-40B4-BE49-F238E27FC236}">
                <a16:creationId xmlns:a16="http://schemas.microsoft.com/office/drawing/2014/main" id="{A8345063-7F3A-89F8-4540-6C5CDAE202E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0CF29D5-E366-41AE-BE1E-C1A34562ADBA}" type="slidenum">
              <a:rPr lang="en-US" altLang="en-US">
                <a:solidFill>
                  <a:srgbClr val="898989"/>
                </a:solidFill>
              </a:rPr>
              <a:pPr/>
              <a:t>29</a:t>
            </a:fld>
            <a:endParaRPr lang="en-US" altLang="en-US">
              <a:solidFill>
                <a:srgbClr val="898989"/>
              </a:solidFill>
            </a:endParaRPr>
          </a:p>
        </p:txBody>
      </p:sp>
      <p:sp>
        <p:nvSpPr>
          <p:cNvPr id="2" name="Titlu 1">
            <a:extLst>
              <a:ext uri="{FF2B5EF4-FFF2-40B4-BE49-F238E27FC236}">
                <a16:creationId xmlns:a16="http://schemas.microsoft.com/office/drawing/2014/main" id="{4C0A2031-55DD-DCC4-8008-B51AA0E04067}"/>
              </a:ext>
            </a:extLst>
          </p:cNvPr>
          <p:cNvSpPr>
            <a:spLocks noGrp="1"/>
          </p:cNvSpPr>
          <p:nvPr>
            <p:ph type="title"/>
          </p:nvPr>
        </p:nvSpPr>
        <p:spPr>
          <a:xfrm>
            <a:off x="838200" y="365125"/>
            <a:ext cx="10515600" cy="1325563"/>
          </a:xfrm>
        </p:spPr>
        <p:txBody>
          <a:bodyPr/>
          <a:lstStyle/>
          <a:p>
            <a:r>
              <a:rPr lang="en-US" dirty="0"/>
              <a:t>16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5CB97C1-37EA-601A-B8DE-37E107CB8A04}"/>
              </a:ext>
            </a:extLst>
          </p:cNvPr>
          <p:cNvSpPr>
            <a:spLocks noGrp="1"/>
          </p:cNvSpPr>
          <p:nvPr>
            <p:ph type="title"/>
          </p:nvPr>
        </p:nvSpPr>
        <p:spPr/>
        <p:txBody>
          <a:bodyPr/>
          <a:lstStyle/>
          <a:p>
            <a:r>
              <a:rPr lang="en-US" dirty="0" err="1"/>
              <a:t>Rezolvare</a:t>
            </a:r>
            <a:endParaRPr lang="en-US" dirty="0"/>
          </a:p>
        </p:txBody>
      </p:sp>
      <p:sp>
        <p:nvSpPr>
          <p:cNvPr id="3" name="Substituent conținut 2">
            <a:extLst>
              <a:ext uri="{FF2B5EF4-FFF2-40B4-BE49-F238E27FC236}">
                <a16:creationId xmlns:a16="http://schemas.microsoft.com/office/drawing/2014/main" id="{D1BC3789-D70B-09E1-9AF2-A3FD12911F23}"/>
              </a:ext>
            </a:extLst>
          </p:cNvPr>
          <p:cNvSpPr>
            <a:spLocks noGrp="1"/>
          </p:cNvSpPr>
          <p:nvPr>
            <p:ph idx="1"/>
          </p:nvPr>
        </p:nvSpPr>
        <p:spPr/>
        <p:txBody>
          <a:bodyPr>
            <a:normAutofit/>
          </a:bodyPr>
          <a:lstStyle/>
          <a:p>
            <a:r>
              <a:rPr lang="pt-BR" dirty="0"/>
              <a:t>n = Nc·exp (E</a:t>
            </a:r>
            <a:r>
              <a:rPr lang="pt-BR" sz="2000" dirty="0"/>
              <a:t>F</a:t>
            </a:r>
            <a:r>
              <a:rPr lang="pt-BR" dirty="0"/>
              <a:t> − Ec) / (k</a:t>
            </a:r>
            <a:r>
              <a:rPr lang="pt-BR" sz="2000" dirty="0"/>
              <a:t>B</a:t>
            </a:r>
            <a:r>
              <a:rPr lang="pt-BR" dirty="0"/>
              <a:t>·T)</a:t>
            </a:r>
          </a:p>
          <a:p>
            <a:r>
              <a:rPr lang="pt-BR" dirty="0"/>
              <a:t>Dar </a:t>
            </a:r>
            <a:r>
              <a:rPr lang="fr-FR" dirty="0" err="1"/>
              <a:t>Nc</a:t>
            </a:r>
            <a:r>
              <a:rPr lang="fr-FR" dirty="0"/>
              <a:t> = 2·(2·π·m*</a:t>
            </a:r>
            <a:r>
              <a:rPr lang="fr-FR" sz="2000" dirty="0" err="1"/>
              <a:t>e</a:t>
            </a:r>
            <a:r>
              <a:rPr lang="fr-FR" dirty="0" err="1"/>
              <a:t>·k</a:t>
            </a:r>
            <a:r>
              <a:rPr lang="fr-FR" sz="1800" dirty="0" err="1"/>
              <a:t>B</a:t>
            </a:r>
            <a:r>
              <a:rPr lang="fr-FR" dirty="0" err="1"/>
              <a:t>·T</a:t>
            </a:r>
            <a:r>
              <a:rPr lang="fr-FR" dirty="0"/>
              <a:t>)^3/2 /h^3  </a:t>
            </a:r>
            <a:r>
              <a:rPr lang="fr-FR" b="1" dirty="0"/>
              <a:t>este </a:t>
            </a:r>
            <a:r>
              <a:rPr lang="fr-FR" b="1" dirty="0" err="1"/>
              <a:t>densitatea</a:t>
            </a:r>
            <a:r>
              <a:rPr lang="fr-FR" b="1" dirty="0"/>
              <a:t> </a:t>
            </a:r>
            <a:r>
              <a:rPr lang="fr-FR" b="1" dirty="0" err="1"/>
              <a:t>efectivă</a:t>
            </a:r>
            <a:r>
              <a:rPr lang="fr-FR" b="1" dirty="0"/>
              <a:t> de </a:t>
            </a:r>
            <a:r>
              <a:rPr lang="fr-FR" b="1" dirty="0" err="1"/>
              <a:t>stări</a:t>
            </a:r>
            <a:r>
              <a:rPr lang="fr-FR" b="1" dirty="0"/>
              <a:t> </a:t>
            </a:r>
            <a:r>
              <a:rPr lang="fr-FR" b="1" dirty="0" err="1"/>
              <a:t>din</a:t>
            </a:r>
            <a:r>
              <a:rPr lang="fr-FR" b="1" dirty="0"/>
              <a:t> banda de </a:t>
            </a:r>
            <a:r>
              <a:rPr lang="fr-FR" b="1" dirty="0" err="1"/>
              <a:t>conductie</a:t>
            </a:r>
            <a:r>
              <a:rPr lang="fr-FR" b="1" dirty="0"/>
              <a:t>;</a:t>
            </a:r>
          </a:p>
          <a:p>
            <a:r>
              <a:rPr lang="fr-FR" dirty="0"/>
              <a:t>      (h= 6,62 10 ^(-34) J s)</a:t>
            </a:r>
          </a:p>
          <a:p>
            <a:r>
              <a:rPr lang="fr-FR" dirty="0"/>
              <a:t>p= Nv </a:t>
            </a:r>
            <a:r>
              <a:rPr lang="fr-FR" dirty="0" err="1"/>
              <a:t>exp</a:t>
            </a:r>
            <a:r>
              <a:rPr lang="fr-FR" dirty="0"/>
              <a:t>(</a:t>
            </a:r>
            <a:r>
              <a:rPr lang="fr-FR" dirty="0" err="1"/>
              <a:t>Ev</a:t>
            </a:r>
            <a:r>
              <a:rPr lang="fr-FR" dirty="0"/>
              <a:t>-E</a:t>
            </a:r>
            <a:r>
              <a:rPr lang="fr-FR" sz="2000" dirty="0"/>
              <a:t>F)</a:t>
            </a:r>
            <a:r>
              <a:rPr lang="fr-FR" dirty="0"/>
              <a:t> / </a:t>
            </a:r>
            <a:r>
              <a:rPr lang="fr-FR" dirty="0" err="1"/>
              <a:t>k</a:t>
            </a:r>
            <a:r>
              <a:rPr lang="fr-FR" sz="2000" dirty="0" err="1"/>
              <a:t>B</a:t>
            </a:r>
            <a:r>
              <a:rPr lang="fr-FR" dirty="0" err="1"/>
              <a:t>T</a:t>
            </a:r>
            <a:r>
              <a:rPr lang="fr-FR" dirty="0"/>
              <a:t>                              </a:t>
            </a:r>
          </a:p>
          <a:p>
            <a:r>
              <a:rPr lang="fr-FR" dirty="0"/>
              <a:t>Dar Nv = </a:t>
            </a:r>
            <a:r>
              <a:rPr lang="pt-BR" dirty="0"/>
              <a:t>2·(2·π·m*</a:t>
            </a:r>
            <a:r>
              <a:rPr lang="pt-BR" sz="2000" dirty="0"/>
              <a:t>p</a:t>
            </a:r>
            <a:r>
              <a:rPr lang="pt-BR" dirty="0"/>
              <a:t>·k</a:t>
            </a:r>
            <a:r>
              <a:rPr lang="pt-BR" sz="2000" dirty="0"/>
              <a:t>B</a:t>
            </a:r>
            <a:r>
              <a:rPr lang="pt-BR" dirty="0"/>
              <a:t>·T)^3/2 /h^3 </a:t>
            </a:r>
            <a:r>
              <a:rPr lang="pt-BR" b="1" dirty="0"/>
              <a:t>este densitatea efectivă de stări din banda de valenţă;</a:t>
            </a:r>
          </a:p>
          <a:p>
            <a:r>
              <a:rPr lang="pt-BR" b="1" dirty="0"/>
              <a:t>Produsul lor va fi&gt; </a:t>
            </a:r>
          </a:p>
          <a:p>
            <a:r>
              <a:rPr lang="fr-FR" b="1" dirty="0" err="1"/>
              <a:t>n·p</a:t>
            </a:r>
            <a:r>
              <a:rPr lang="fr-FR" dirty="0"/>
              <a:t> = </a:t>
            </a:r>
            <a:r>
              <a:rPr lang="fr-FR" dirty="0" err="1"/>
              <a:t>Nc·Nv·exo</a:t>
            </a:r>
            <a:r>
              <a:rPr lang="fr-FR" dirty="0"/>
              <a:t>(</a:t>
            </a:r>
            <a:r>
              <a:rPr lang="fr-FR" dirty="0" err="1"/>
              <a:t>Ev</a:t>
            </a:r>
            <a:r>
              <a:rPr lang="fr-FR" dirty="0"/>
              <a:t> − </a:t>
            </a:r>
            <a:r>
              <a:rPr lang="fr-FR" dirty="0" err="1"/>
              <a:t>Ec</a:t>
            </a:r>
            <a:r>
              <a:rPr lang="fr-FR" dirty="0"/>
              <a:t>) / ( </a:t>
            </a:r>
            <a:r>
              <a:rPr lang="fr-FR" dirty="0" err="1"/>
              <a:t>k</a:t>
            </a:r>
            <a:r>
              <a:rPr lang="fr-FR" sz="2000" dirty="0" err="1"/>
              <a:t>B</a:t>
            </a:r>
            <a:r>
              <a:rPr lang="fr-FR" dirty="0" err="1"/>
              <a:t>·T</a:t>
            </a:r>
            <a:r>
              <a:rPr lang="fr-FR" dirty="0"/>
              <a:t>) = </a:t>
            </a:r>
            <a:r>
              <a:rPr lang="fr-FR" dirty="0" err="1"/>
              <a:t>Nc·Nv·exp</a:t>
            </a:r>
            <a:r>
              <a:rPr lang="fr-FR" dirty="0"/>
              <a:t>−∆E / (</a:t>
            </a:r>
            <a:r>
              <a:rPr lang="fr-FR" dirty="0" err="1"/>
              <a:t>k</a:t>
            </a:r>
            <a:r>
              <a:rPr lang="fr-FR" sz="2000" dirty="0" err="1"/>
              <a:t>B</a:t>
            </a:r>
            <a:r>
              <a:rPr lang="fr-FR" dirty="0" err="1"/>
              <a:t>·T</a:t>
            </a:r>
            <a:r>
              <a:rPr lang="fr-FR" dirty="0"/>
              <a:t>) = </a:t>
            </a:r>
            <a:r>
              <a:rPr lang="fr-FR" b="1" dirty="0"/>
              <a:t>n</a:t>
            </a:r>
            <a:r>
              <a:rPr lang="fr-FR" sz="2000" b="1" dirty="0"/>
              <a:t>i^</a:t>
            </a:r>
            <a:r>
              <a:rPr lang="fr-FR" b="1" dirty="0"/>
              <a:t>2(T)</a:t>
            </a:r>
          </a:p>
          <a:p>
            <a:endParaRPr lang="pt-BR" dirty="0"/>
          </a:p>
          <a:p>
            <a:endParaRPr lang="en-US" dirty="0"/>
          </a:p>
        </p:txBody>
      </p:sp>
    </p:spTree>
    <p:extLst>
      <p:ext uri="{BB962C8B-B14F-4D97-AF65-F5344CB8AC3E}">
        <p14:creationId xmlns:p14="http://schemas.microsoft.com/office/powerpoint/2010/main" val="140798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7865A3D7-86E2-14D7-23EF-8B63266ABC5A}"/>
              </a:ext>
            </a:extLst>
          </p:cNvPr>
          <p:cNvSpPr>
            <a:spLocks noGrp="1"/>
          </p:cNvSpPr>
          <p:nvPr>
            <p:ph idx="1"/>
          </p:nvPr>
        </p:nvSpPr>
        <p:spPr>
          <a:xfrm>
            <a:off x="2152650" y="333375"/>
            <a:ext cx="7886700" cy="5843588"/>
          </a:xfrm>
        </p:spPr>
        <p:txBody>
          <a:bodyPr>
            <a:normAutofit fontScale="77500" lnSpcReduction="20000"/>
          </a:bodyPr>
          <a:lstStyle/>
          <a:p>
            <a:pPr eaLnBrk="1" hangingPunct="1"/>
            <a:r>
              <a:rPr lang="ro-MD" altLang="ro-RO"/>
              <a:t>Poziția nivelului Fermi în SC uniform poate fi identificată din condiția de neutralitate electrică (formulele precedente incl din problema ant.</a:t>
            </a:r>
          </a:p>
          <a:p>
            <a:pPr eaLnBrk="1" hangingPunct="1">
              <a:buFont typeface="Arial" panose="020B0604020202020204" pitchFamily="34" charset="0"/>
              <a:buNone/>
            </a:pPr>
            <a:r>
              <a:rPr lang="ro-MD" altLang="ro-RO"/>
              <a:t>Pentru p:   </a:t>
            </a:r>
            <a:r>
              <a:rPr lang="ro-MD" altLang="ro-RO" b="1"/>
              <a:t>(1/2)(N</a:t>
            </a:r>
            <a:r>
              <a:rPr lang="ro-MD" altLang="ro-RO" b="1" baseline="-25000"/>
              <a:t>A</a:t>
            </a:r>
            <a:r>
              <a:rPr lang="ro-MD" altLang="ro-RO" b="1"/>
              <a:t>-N</a:t>
            </a:r>
            <a:r>
              <a:rPr lang="ro-MD" altLang="ro-RO" b="1" baseline="-25000"/>
              <a:t>D</a:t>
            </a:r>
            <a:r>
              <a:rPr lang="ro-MD" altLang="ro-RO" b="1"/>
              <a:t>) + √(1/4 (𝑁</a:t>
            </a:r>
            <a:r>
              <a:rPr lang="ro-MD" altLang="ro-RO" b="1" baseline="-25000"/>
              <a:t>𝐴</a:t>
            </a:r>
            <a:r>
              <a:rPr lang="ro-MD" altLang="ro-RO" b="1"/>
              <a:t>−𝑁</a:t>
            </a:r>
            <a:r>
              <a:rPr lang="ro-MD" altLang="ro-RO" b="1" baseline="-25000"/>
              <a:t>𝐷</a:t>
            </a:r>
            <a:r>
              <a:rPr lang="ro-MD" altLang="ro-RO" b="1"/>
              <a:t>)</a:t>
            </a:r>
            <a:r>
              <a:rPr lang="ro-MD" altLang="ro-RO" b="1" baseline="30000"/>
              <a:t>2</a:t>
            </a:r>
            <a:r>
              <a:rPr lang="ro-MD" altLang="ro-RO" b="1"/>
              <a:t>)+𝑛𝑖</a:t>
            </a:r>
            <a:r>
              <a:rPr lang="ro-MD" altLang="ro-RO" b="1" baseline="30000"/>
              <a:t>2  </a:t>
            </a:r>
            <a:r>
              <a:rPr lang="pt-BR" altLang="ro-RO" b="1"/>
              <a:t>= N</a:t>
            </a:r>
            <a:r>
              <a:rPr lang="pt-BR" altLang="ro-RO" b="1" baseline="-25000"/>
              <a:t>C</a:t>
            </a:r>
            <a:r>
              <a:rPr lang="pt-BR" altLang="ro-RO" b="1"/>
              <a:t> (exp (-E</a:t>
            </a:r>
            <a:r>
              <a:rPr lang="ro-MD" altLang="ro-RO" b="1" baseline="-25000"/>
              <a:t>F</a:t>
            </a:r>
            <a:r>
              <a:rPr lang="pt-BR" altLang="ro-RO" b="1"/>
              <a:t>-E</a:t>
            </a:r>
            <a:r>
              <a:rPr lang="ro-MD" altLang="ro-RO" b="1" baseline="-25000"/>
              <a:t>V</a:t>
            </a:r>
            <a:r>
              <a:rPr lang="pt-BR" altLang="ro-RO" b="1"/>
              <a:t>)/KT)</a:t>
            </a:r>
          </a:p>
          <a:p>
            <a:pPr eaLnBrk="1" hangingPunct="1">
              <a:buFont typeface="Arial" panose="020B0604020202020204" pitchFamily="34" charset="0"/>
              <a:buNone/>
            </a:pPr>
            <a:r>
              <a:rPr lang="pl-PL" altLang="ro-RO"/>
              <a:t> Pentru n:  </a:t>
            </a:r>
            <a:r>
              <a:rPr lang="pl-PL" altLang="ro-RO" b="1"/>
              <a:t>-(1/2)(N</a:t>
            </a:r>
            <a:r>
              <a:rPr lang="pl-PL" altLang="ro-RO" b="1" baseline="-25000"/>
              <a:t>A</a:t>
            </a:r>
            <a:r>
              <a:rPr lang="pl-PL" altLang="ro-RO" b="1"/>
              <a:t>-N</a:t>
            </a:r>
            <a:r>
              <a:rPr lang="pl-PL" altLang="ro-RO" b="1" baseline="-25000"/>
              <a:t>D</a:t>
            </a:r>
            <a:r>
              <a:rPr lang="pl-PL" altLang="ro-RO" b="1"/>
              <a:t>) + √(1/4)(N</a:t>
            </a:r>
            <a:r>
              <a:rPr lang="pl-PL" altLang="ro-RO" b="1" baseline="-25000"/>
              <a:t>A</a:t>
            </a:r>
            <a:r>
              <a:rPr lang="pl-PL" altLang="ro-RO" b="1"/>
              <a:t>-N</a:t>
            </a:r>
            <a:r>
              <a:rPr lang="pl-PL" altLang="ro-RO" b="1" baseline="-25000"/>
              <a:t>D</a:t>
            </a:r>
            <a:r>
              <a:rPr lang="pl-PL" altLang="ro-RO" b="1"/>
              <a:t>)</a:t>
            </a:r>
            <a:r>
              <a:rPr lang="pl-PL" altLang="ro-RO" b="1" baseline="30000"/>
              <a:t>2</a:t>
            </a:r>
            <a:r>
              <a:rPr lang="pl-PL" altLang="ro-RO" b="1"/>
              <a:t> +ni</a:t>
            </a:r>
            <a:r>
              <a:rPr lang="pl-PL" altLang="ro-RO" b="1" baseline="30000"/>
              <a:t>2</a:t>
            </a:r>
            <a:r>
              <a:rPr lang="pl-PL" altLang="ro-RO" b="1"/>
              <a:t> </a:t>
            </a:r>
            <a:r>
              <a:rPr lang="pt-BR" altLang="ro-RO" b="1"/>
              <a:t>= N</a:t>
            </a:r>
            <a:r>
              <a:rPr lang="pt-BR" altLang="ro-RO" b="1" baseline="-25000"/>
              <a:t>C</a:t>
            </a:r>
            <a:r>
              <a:rPr lang="pt-BR" altLang="ro-RO" b="1"/>
              <a:t> (exp (-E</a:t>
            </a:r>
            <a:r>
              <a:rPr lang="pt-BR" altLang="ro-RO" b="1" baseline="-25000"/>
              <a:t>C</a:t>
            </a:r>
            <a:r>
              <a:rPr lang="pt-BR" altLang="ro-RO" b="1"/>
              <a:t>-E</a:t>
            </a:r>
            <a:r>
              <a:rPr lang="pt-BR" altLang="ro-RO" b="1" baseline="-25000"/>
              <a:t>F</a:t>
            </a:r>
            <a:r>
              <a:rPr lang="pt-BR" altLang="ro-RO" b="1"/>
              <a:t>)/KT)</a:t>
            </a:r>
          </a:p>
          <a:p>
            <a:pPr eaLnBrk="1" hangingPunct="1">
              <a:buFont typeface="Arial" panose="020B0604020202020204" pitchFamily="34" charset="0"/>
              <a:buNone/>
            </a:pPr>
            <a:r>
              <a:rPr lang="pl-PL" altLang="ro-RO"/>
              <a:t>De unde obținem </a:t>
            </a:r>
            <a:r>
              <a:rPr lang="pl-PL" altLang="ro-RO" b="1"/>
              <a:t>E</a:t>
            </a:r>
            <a:r>
              <a:rPr lang="pl-PL" altLang="ro-RO" b="1" baseline="-25000"/>
              <a:t>F </a:t>
            </a:r>
            <a:r>
              <a:rPr lang="pl-PL" altLang="ro-RO" b="1"/>
              <a:t>= E</a:t>
            </a:r>
            <a:r>
              <a:rPr lang="pl-PL" altLang="ro-RO" b="1" baseline="-25000"/>
              <a:t>C</a:t>
            </a:r>
            <a:r>
              <a:rPr lang="pl-PL" altLang="ro-RO" b="1"/>
              <a:t> – KT ln (N</a:t>
            </a:r>
            <a:r>
              <a:rPr lang="pl-PL" altLang="ro-RO" b="1" baseline="-25000"/>
              <a:t>C</a:t>
            </a:r>
            <a:r>
              <a:rPr lang="pl-PL" altLang="ro-RO" b="1"/>
              <a:t>/n)                            (1)</a:t>
            </a:r>
          </a:p>
          <a:p>
            <a:pPr eaLnBrk="1" hangingPunct="1">
              <a:buFont typeface="Arial" panose="020B0604020202020204" pitchFamily="34" charset="0"/>
              <a:buNone/>
            </a:pPr>
            <a:r>
              <a:rPr lang="pl-PL" altLang="ro-RO"/>
              <a:t>                                 </a:t>
            </a:r>
            <a:r>
              <a:rPr lang="pl-PL" altLang="ro-RO" b="1"/>
              <a:t>E</a:t>
            </a:r>
            <a:r>
              <a:rPr lang="pl-PL" altLang="ro-RO" b="1" baseline="-25000"/>
              <a:t>F</a:t>
            </a:r>
            <a:r>
              <a:rPr lang="pl-PL" altLang="ro-RO" b="1"/>
              <a:t> = E</a:t>
            </a:r>
            <a:r>
              <a:rPr lang="pl-PL" altLang="ro-RO" b="1" baseline="-25000"/>
              <a:t>V</a:t>
            </a:r>
            <a:r>
              <a:rPr lang="pl-PL" altLang="ro-RO" b="1"/>
              <a:t> + KT ln (N</a:t>
            </a:r>
            <a:r>
              <a:rPr lang="pl-PL" altLang="ro-RO" b="1" baseline="-25000"/>
              <a:t>V</a:t>
            </a:r>
            <a:r>
              <a:rPr lang="pl-PL" altLang="ro-RO" b="1"/>
              <a:t>/p)                            (2)</a:t>
            </a:r>
          </a:p>
          <a:p>
            <a:pPr eaLnBrk="1" hangingPunct="1">
              <a:buFont typeface="Arial" panose="020B0604020202020204" pitchFamily="34" charset="0"/>
              <a:buNone/>
            </a:pPr>
            <a:r>
              <a:rPr lang="ro-MD" altLang="ro-RO"/>
              <a:t>Unde n, p se determină din formulele de mai sus (sau din problema ant</a:t>
            </a:r>
          </a:p>
          <a:p>
            <a:pPr eaLnBrk="1" hangingPunct="1">
              <a:buFont typeface="Arial" panose="020B0604020202020204" pitchFamily="34" charset="0"/>
              <a:buNone/>
            </a:pPr>
            <a:r>
              <a:rPr lang="ro-MD" altLang="ro-RO"/>
              <a:t>Notăm, că pentru cazul de echilibru aceste formule sunt echivalente și corespund deplin echilibrului de mase (np=ni2) și ecuației </a:t>
            </a:r>
          </a:p>
          <a:p>
            <a:pPr eaLnBrk="1" hangingPunct="1">
              <a:buFont typeface="Arial" panose="020B0604020202020204" pitchFamily="34" charset="0"/>
              <a:buNone/>
            </a:pPr>
            <a:r>
              <a:rPr lang="ro-MD" altLang="ro-RO" b="1"/>
              <a:t>n</a:t>
            </a:r>
            <a:r>
              <a:rPr lang="ro-MD" altLang="ro-RO" b="1" baseline="-25000"/>
              <a:t>i</a:t>
            </a:r>
            <a:r>
              <a:rPr lang="ro-MD" altLang="ro-RO" b="1" baseline="30000"/>
              <a:t>2</a:t>
            </a:r>
            <a:r>
              <a:rPr lang="ro-MD" altLang="ro-RO" b="1"/>
              <a:t> = N</a:t>
            </a:r>
            <a:r>
              <a:rPr lang="ro-MD" altLang="ro-RO" b="1" baseline="-25000"/>
              <a:t>C</a:t>
            </a:r>
            <a:r>
              <a:rPr lang="ro-MD" altLang="ro-RO" b="1"/>
              <a:t>N</a:t>
            </a:r>
            <a:r>
              <a:rPr lang="ro-MD" altLang="ro-RO" b="1" baseline="-25000"/>
              <a:t>V</a:t>
            </a:r>
            <a:r>
              <a:rPr lang="ro-MD" altLang="ro-RO" b="1"/>
              <a:t> exp (-(E</a:t>
            </a:r>
            <a:r>
              <a:rPr lang="ro-MD" altLang="ro-RO" b="1" baseline="-25000"/>
              <a:t>C</a:t>
            </a:r>
            <a:r>
              <a:rPr lang="ro-MD" altLang="ro-RO" b="1"/>
              <a:t>-E</a:t>
            </a:r>
            <a:r>
              <a:rPr lang="ro-MD" altLang="ro-RO" b="1" baseline="-25000"/>
              <a:t>V</a:t>
            </a:r>
            <a:r>
              <a:rPr lang="ro-MD" altLang="ro-RO" b="1"/>
              <a:t>)/KT)</a:t>
            </a:r>
          </a:p>
          <a:p>
            <a:pPr eaLnBrk="1" hangingPunct="1">
              <a:buFont typeface="Arial" panose="020B0604020202020204" pitchFamily="34" charset="0"/>
              <a:buAutoNum type="alphaLcParenR"/>
            </a:pPr>
            <a:r>
              <a:rPr lang="ro-MD" altLang="ro-RO"/>
              <a:t>Dacă N</a:t>
            </a:r>
            <a:r>
              <a:rPr lang="ro-MD" altLang="ro-RO" baseline="-25000"/>
              <a:t>D</a:t>
            </a:r>
            <a:r>
              <a:rPr lang="ro-MD" altLang="ro-RO"/>
              <a:t>- N</a:t>
            </a:r>
            <a:r>
              <a:rPr lang="ro-MD" altLang="ro-RO" baseline="-25000"/>
              <a:t>A</a:t>
            </a:r>
            <a:r>
              <a:rPr lang="ro-MD" altLang="ro-RO"/>
              <a:t> </a:t>
            </a:r>
            <a:r>
              <a:rPr lang="ro-MD" altLang="ro-RO">
                <a:latin typeface="Times New Roman" panose="02020603050405020304" pitchFamily="18" charset="0"/>
                <a:cs typeface="Times New Roman" panose="02020603050405020304" pitchFamily="18" charset="0"/>
              </a:rPr>
              <a:t>&gt;&gt;</a:t>
            </a:r>
            <a:r>
              <a:rPr lang="ro-MD" altLang="ro-RO"/>
              <a:t>  ni</a:t>
            </a:r>
            <a:r>
              <a:rPr lang="ro-MD" altLang="ro-RO" baseline="30000"/>
              <a:t>2</a:t>
            </a:r>
            <a:r>
              <a:rPr lang="ro-MD" altLang="ro-RO"/>
              <a:t> din formulele precedente obținem că cu creșterea diferenței N</a:t>
            </a:r>
            <a:r>
              <a:rPr lang="ro-MD" altLang="ro-RO" baseline="-25000"/>
              <a:t>D</a:t>
            </a:r>
            <a:r>
              <a:rPr lang="ro-MD" altLang="ro-RO"/>
              <a:t>-N</a:t>
            </a:r>
            <a:r>
              <a:rPr lang="ro-MD" altLang="ro-RO" baseline="-25000"/>
              <a:t>A</a:t>
            </a:r>
            <a:r>
              <a:rPr lang="ro-MD" altLang="ro-RO"/>
              <a:t> nivelul Fermi se va apropia de banda de conducție logaritmic (E</a:t>
            </a:r>
            <a:r>
              <a:rPr lang="ro-MD" altLang="ro-RO" baseline="-25000"/>
              <a:t>F</a:t>
            </a:r>
            <a:r>
              <a:rPr lang="ro-MD" altLang="ro-RO"/>
              <a:t>-E</a:t>
            </a:r>
            <a:r>
              <a:rPr lang="ro-MD" altLang="ro-RO" baseline="-25000"/>
              <a:t>C</a:t>
            </a:r>
            <a:r>
              <a:rPr lang="ro-MD" altLang="ro-RO"/>
              <a:t>  </a:t>
            </a:r>
            <a:r>
              <a:rPr lang="ro-MD" altLang="ro-RO">
                <a:latin typeface="Times New Roman" panose="02020603050405020304" pitchFamily="18" charset="0"/>
                <a:cs typeface="Times New Roman" panose="02020603050405020304" pitchFamily="18" charset="0"/>
              </a:rPr>
              <a:t>~</a:t>
            </a:r>
            <a:r>
              <a:rPr lang="ro-MD" altLang="ro-RO"/>
              <a:t> const + KT ln (N</a:t>
            </a:r>
            <a:r>
              <a:rPr lang="ro-MD" altLang="ro-RO" baseline="-25000"/>
              <a:t>D</a:t>
            </a:r>
            <a:r>
              <a:rPr lang="ro-MD" altLang="ro-RO"/>
              <a:t>-N</a:t>
            </a:r>
            <a:r>
              <a:rPr lang="ro-MD" altLang="ro-RO" baseline="-25000"/>
              <a:t>A</a:t>
            </a:r>
            <a:r>
              <a:rPr lang="ro-MD" altLang="ro-RO"/>
              <a:t>)</a:t>
            </a:r>
          </a:p>
          <a:p>
            <a:pPr eaLnBrk="1" hangingPunct="1">
              <a:buFont typeface="Arial" panose="020B0604020202020204" pitchFamily="34" charset="0"/>
              <a:buAutoNum type="alphaLcParenR"/>
            </a:pPr>
            <a:r>
              <a:rPr lang="ro-MD" altLang="ro-RO"/>
              <a:t>Indiferent de tipul dopării energia Fermi cu creșterea T se deplasează spre mijlocul benzii de conducție conform dependența liniară</a:t>
            </a:r>
          </a:p>
        </p:txBody>
      </p:sp>
      <p:sp>
        <p:nvSpPr>
          <p:cNvPr id="4" name="Slide Number Placeholder 3">
            <a:extLst>
              <a:ext uri="{FF2B5EF4-FFF2-40B4-BE49-F238E27FC236}">
                <a16:creationId xmlns:a16="http://schemas.microsoft.com/office/drawing/2014/main" id="{36D4C5AF-2CEB-74BD-FBB6-E5290EF9E40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BF9B590-07E0-4BC6-A465-B3FE183B5EB1}" type="slidenum">
              <a:rPr lang="en-US" altLang="en-US">
                <a:solidFill>
                  <a:srgbClr val="898989"/>
                </a:solidFill>
              </a:rPr>
              <a:pPr/>
              <a:t>30</a:t>
            </a:fld>
            <a:endParaRPr lang="en-US" altLang="en-US">
              <a:solidFill>
                <a:srgbClr val="89898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EF733BAD-E00F-DA36-0F68-677B2CEE7426}"/>
              </a:ext>
            </a:extLst>
          </p:cNvPr>
          <p:cNvSpPr>
            <a:spLocks noGrp="1"/>
          </p:cNvSpPr>
          <p:nvPr>
            <p:ph idx="1"/>
          </p:nvPr>
        </p:nvSpPr>
        <p:spPr>
          <a:xfrm>
            <a:off x="877078" y="333375"/>
            <a:ext cx="10476722" cy="5843588"/>
          </a:xfrm>
        </p:spPr>
        <p:txBody>
          <a:bodyPr/>
          <a:lstStyle/>
          <a:p>
            <a:pPr eaLnBrk="1" hangingPunct="1"/>
            <a:r>
              <a:rPr lang="ro-MD" altLang="ro-RO" dirty="0"/>
              <a:t>C) Dacă N</a:t>
            </a:r>
            <a:r>
              <a:rPr lang="ro-MD" altLang="ro-RO" sz="2000" dirty="0"/>
              <a:t>D</a:t>
            </a:r>
            <a:r>
              <a:rPr lang="ro-MD" altLang="ro-RO" dirty="0"/>
              <a:t>+N</a:t>
            </a:r>
            <a:r>
              <a:rPr lang="ro-MD" altLang="ro-RO" sz="2000" dirty="0"/>
              <a:t>A</a:t>
            </a:r>
            <a:r>
              <a:rPr lang="ro-MD" altLang="ro-RO" dirty="0"/>
              <a:t> energia Fermi se află aprox. la mijlocul benzii interzise, iar densitățile de electroni și goluri sunt de ordinul concentrației purtătorilor  intrinseci ni (deci relativ joase), dar concentrațiile acceptorilor și donorilor ionizați sunt egale între ele dar mult mai mari ca concentrațiile purtătorilor de sarcină proprii</a:t>
            </a:r>
          </a:p>
          <a:p>
            <a:pPr eaLnBrk="1" hangingPunct="1"/>
            <a:r>
              <a:rPr lang="ro-MD" altLang="ro-RO" dirty="0"/>
              <a:t>D) formulele deduse sunt aplicabile pentru nivele de dopare moderate (N</a:t>
            </a:r>
            <a:r>
              <a:rPr lang="ro-MD" altLang="ro-RO" sz="2000" dirty="0"/>
              <a:t>D</a:t>
            </a:r>
            <a:r>
              <a:rPr lang="ro-MD" altLang="ro-RO" dirty="0"/>
              <a:t>, N</a:t>
            </a:r>
            <a:r>
              <a:rPr lang="ro-MD" altLang="ro-RO" sz="2000" dirty="0"/>
              <a:t>A</a:t>
            </a:r>
            <a:r>
              <a:rPr lang="ro-MD" altLang="ro-RO" dirty="0"/>
              <a:t>  </a:t>
            </a:r>
            <a:r>
              <a:rPr lang="ro-MD" altLang="ro-RO" dirty="0">
                <a:latin typeface="Times New Roman" panose="02020603050405020304" pitchFamily="18" charset="0"/>
                <a:cs typeface="Times New Roman" panose="02020603050405020304" pitchFamily="18" charset="0"/>
              </a:rPr>
              <a:t>&lt;</a:t>
            </a:r>
            <a:r>
              <a:rPr lang="ro-MD" altLang="ro-RO" dirty="0"/>
              <a:t>N</a:t>
            </a:r>
            <a:r>
              <a:rPr lang="ro-MD" altLang="ro-RO" sz="2000" dirty="0"/>
              <a:t>C</a:t>
            </a:r>
            <a:r>
              <a:rPr lang="ro-MD" altLang="ro-RO" dirty="0">
                <a:latin typeface="Times New Roman" panose="02020603050405020304" pitchFamily="18" charset="0"/>
                <a:cs typeface="Times New Roman" panose="02020603050405020304" pitchFamily="18" charset="0"/>
              </a:rPr>
              <a:t>~</a:t>
            </a:r>
            <a:r>
              <a:rPr lang="ro-MD" altLang="ro-RO" dirty="0"/>
              <a:t>N</a:t>
            </a:r>
            <a:r>
              <a:rPr lang="ro-MD" altLang="ro-RO" sz="2000" dirty="0"/>
              <a:t>V</a:t>
            </a:r>
            <a:r>
              <a:rPr lang="ro-MD" altLang="ro-RO" dirty="0"/>
              <a:t>  </a:t>
            </a:r>
            <a:r>
              <a:rPr lang="ro-MD" altLang="ro-RO" dirty="0">
                <a:latin typeface="Times New Roman" panose="02020603050405020304" pitchFamily="18" charset="0"/>
                <a:cs typeface="Times New Roman" panose="02020603050405020304" pitchFamily="18" charset="0"/>
              </a:rPr>
              <a:t>~</a:t>
            </a:r>
            <a:r>
              <a:rPr lang="ro-MD" altLang="ro-RO" dirty="0"/>
              <a:t> 10</a:t>
            </a:r>
            <a:r>
              <a:rPr lang="ro-MD" altLang="ro-RO" baseline="30000" dirty="0"/>
              <a:t>19</a:t>
            </a:r>
            <a:r>
              <a:rPr lang="ro-MD" altLang="ro-RO" dirty="0"/>
              <a:t> cm-3 sau la temperaturi nu prea joase. În aceste condiții nivelul Fermi  se află nu prea aproape de banda de conducție: E</a:t>
            </a:r>
            <a:r>
              <a:rPr lang="ro-MD" altLang="ro-RO" sz="2000" dirty="0"/>
              <a:t>C</a:t>
            </a:r>
            <a:r>
              <a:rPr lang="ro-MD" altLang="ro-RO" dirty="0"/>
              <a:t>- E</a:t>
            </a:r>
            <a:r>
              <a:rPr lang="ro-MD" altLang="ro-RO" sz="2000" dirty="0"/>
              <a:t>F</a:t>
            </a:r>
            <a:r>
              <a:rPr lang="ro-MD" altLang="ro-RO" dirty="0"/>
              <a:t> </a:t>
            </a:r>
            <a:r>
              <a:rPr lang="ro-MD" altLang="ro-RO" dirty="0">
                <a:latin typeface="Times New Roman" panose="02020603050405020304" pitchFamily="18" charset="0"/>
                <a:cs typeface="Times New Roman" panose="02020603050405020304" pitchFamily="18" charset="0"/>
              </a:rPr>
              <a:t>&gt;</a:t>
            </a:r>
            <a:r>
              <a:rPr lang="ro-MD" altLang="ro-RO" dirty="0"/>
              <a:t> 2-3 KT (ce este un caz de SC nedegenerat) care totuși asigură un grad înalt de ionizare a impurităților.</a:t>
            </a:r>
            <a:endParaRPr lang="en-US" altLang="ro-RO" dirty="0"/>
          </a:p>
        </p:txBody>
      </p:sp>
      <p:sp>
        <p:nvSpPr>
          <p:cNvPr id="4" name="Slide Number Placeholder 3">
            <a:extLst>
              <a:ext uri="{FF2B5EF4-FFF2-40B4-BE49-F238E27FC236}">
                <a16:creationId xmlns:a16="http://schemas.microsoft.com/office/drawing/2014/main" id="{E72185A6-51BA-B5FB-E914-345A1D3A4FB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18298F1-8FD7-4E4E-8C76-DA211691E236}" type="slidenum">
              <a:rPr lang="en-US" altLang="en-US">
                <a:solidFill>
                  <a:srgbClr val="898989"/>
                </a:solidFill>
              </a:rPr>
              <a:pPr/>
              <a:t>31</a:t>
            </a:fld>
            <a:endParaRPr lang="en-US" altLang="en-US">
              <a:solidFill>
                <a:srgbClr val="89898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2BCA853-148F-6FDB-D04B-561C458D6D0B}"/>
              </a:ext>
            </a:extLst>
          </p:cNvPr>
          <p:cNvSpPr>
            <a:spLocks noGrp="1"/>
          </p:cNvSpPr>
          <p:nvPr>
            <p:ph type="title"/>
          </p:nvPr>
        </p:nvSpPr>
        <p:spPr/>
        <p:txBody>
          <a:bodyPr/>
          <a:lstStyle/>
          <a:p>
            <a:r>
              <a:rPr lang="en-US" dirty="0"/>
              <a:t>17</a:t>
            </a:r>
          </a:p>
        </p:txBody>
      </p:sp>
      <p:sp>
        <p:nvSpPr>
          <p:cNvPr id="3" name="Substituent conținut 2">
            <a:extLst>
              <a:ext uri="{FF2B5EF4-FFF2-40B4-BE49-F238E27FC236}">
                <a16:creationId xmlns:a16="http://schemas.microsoft.com/office/drawing/2014/main" id="{364CF5EC-33F3-B102-9EDB-7896ACEA3263}"/>
              </a:ext>
            </a:extLst>
          </p:cNvPr>
          <p:cNvSpPr>
            <a:spLocks noGrp="1"/>
          </p:cNvSpPr>
          <p:nvPr>
            <p:ph idx="1"/>
          </p:nvPr>
        </p:nvSpPr>
        <p:spPr/>
        <p:txBody>
          <a:bodyPr/>
          <a:lstStyle/>
          <a:p>
            <a:pPr>
              <a:lnSpc>
                <a:spcPct val="150000"/>
              </a:lnSpc>
            </a:pP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Sa se calculeze curentul care trece printr-o placa de siliciu dopat cu 10</a:t>
            </a:r>
            <a:r>
              <a:rPr lang="ro-RO" sz="1800" spc="100" baseline="300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16</a:t>
            </a: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atomi de bor / cm</a:t>
            </a:r>
            <a:r>
              <a:rPr lang="ro-RO" sz="1800" spc="100" baseline="300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3</a:t>
            </a: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de lungime: </a:t>
            </a:r>
            <a:r>
              <a:rPr lang="ro-RO" sz="1800" i="1"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L = 100 </a:t>
            </a:r>
            <a:r>
              <a:rPr lang="ro-RO" sz="1800" i="1" spc="100" dirty="0">
                <a:solidFill>
                  <a:srgbClr val="333333"/>
                </a:solidFill>
                <a:effectLst/>
                <a:latin typeface="Symbol" panose="05050102010706020507" pitchFamily="18" charset="2"/>
                <a:ea typeface="Times New Roman" panose="02020603050405020304" pitchFamily="18" charset="0"/>
                <a:cs typeface="Times New Roman" panose="02020603050405020304" pitchFamily="18" charset="0"/>
              </a:rPr>
              <a:t>m</a:t>
            </a:r>
            <a:r>
              <a:rPr lang="ro-RO" sz="1800" i="1"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m</a:t>
            </a: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si </a:t>
            </a:r>
            <a:r>
              <a:rPr lang="ro-RO" sz="1800" spc="100" dirty="0" err="1">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sectiune</a:t>
            </a: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a:t>
            </a:r>
            <a:r>
              <a:rPr lang="ro-RO" sz="1800" i="1"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S = 10</a:t>
            </a:r>
            <a:r>
              <a:rPr lang="ro-RO" sz="1800" i="1" spc="100" baseline="300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-3</a:t>
            </a:r>
            <a:r>
              <a:rPr lang="ro-RO" sz="1800" i="1"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cm</a:t>
            </a:r>
            <a:r>
              <a:rPr lang="ro-RO" sz="1800" i="1" spc="100" baseline="300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2</a:t>
            </a: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tensiunea aplicata având valoarea </a:t>
            </a:r>
            <a:r>
              <a:rPr lang="ro-RO" sz="1800" i="1"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U = 20 V</a:t>
            </a: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la temperatura ambianta, pentru care la </a:t>
            </a:r>
            <a:r>
              <a:rPr lang="ro-RO" sz="1800" spc="100" dirty="0" err="1">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conductia</a:t>
            </a: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electrica participa doar </a:t>
            </a:r>
            <a:r>
              <a:rPr lang="ro-RO" sz="1800" spc="100" dirty="0" err="1">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purtatorii</a:t>
            </a: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de sarcina majoritari si la 300</a:t>
            </a:r>
            <a:r>
              <a:rPr lang="ro-RO" sz="18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a:t>
            </a: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C, când la </a:t>
            </a:r>
            <a:r>
              <a:rPr lang="ro-RO" sz="1800" spc="100" dirty="0" err="1">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conductia</a:t>
            </a: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electrica participa si </a:t>
            </a:r>
            <a:r>
              <a:rPr lang="ro-RO" sz="1800" spc="100" dirty="0" err="1">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purtatorii</a:t>
            </a: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de sarcina minoritari. Se cunosc forma dependentei </a:t>
            </a:r>
            <a:r>
              <a:rPr lang="ro-RO" sz="1800" spc="100" dirty="0" err="1">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mobilitatii</a:t>
            </a: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a:t>
            </a:r>
            <a:r>
              <a:rPr lang="ro-RO" sz="1800" spc="100" dirty="0" err="1">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purtatorilor</a:t>
            </a: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de sarcina de temperatura: </a:t>
            </a:r>
            <a:r>
              <a:rPr lang="ro-RO" sz="1800" i="1" spc="100" dirty="0">
                <a:solidFill>
                  <a:srgbClr val="333333"/>
                </a:solidFill>
                <a:effectLst/>
                <a:latin typeface="Symbol" panose="05050102010706020507" pitchFamily="18" charset="2"/>
                <a:ea typeface="Times New Roman" panose="02020603050405020304" pitchFamily="18" charset="0"/>
                <a:cs typeface="Times New Roman" panose="02020603050405020304" pitchFamily="18" charset="0"/>
              </a:rPr>
              <a:t>m</a:t>
            </a:r>
            <a:r>
              <a:rPr lang="ro-RO" sz="1800" i="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a:t>
            </a:r>
            <a:r>
              <a:rPr lang="ro-RO" sz="1800" i="1"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T </a:t>
            </a:r>
            <a:r>
              <a:rPr lang="ro-RO" sz="1800" i="1" spc="100" baseline="300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-2,5</a:t>
            </a: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sarcina electronului: </a:t>
            </a:r>
            <a:r>
              <a:rPr lang="ro-RO" sz="1800" i="1"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e = 1,6021 10</a:t>
            </a:r>
            <a:r>
              <a:rPr lang="ro-RO" sz="1800" i="1" spc="100" baseline="300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-19 </a:t>
            </a: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C, </a:t>
            </a:r>
            <a:r>
              <a:rPr lang="ro-RO" sz="1800" spc="100" dirty="0" err="1">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concentratiile</a:t>
            </a: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a:t>
            </a:r>
            <a:r>
              <a:rPr lang="ro-RO" sz="1800" spc="100" dirty="0" err="1">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purtatorilor</a:t>
            </a: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de sarcina la temperatura ambianta: </a:t>
            </a:r>
            <a:r>
              <a:rPr lang="ro-RO" sz="1800" i="1"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p = 1,002 10</a:t>
            </a:r>
            <a:r>
              <a:rPr lang="ro-RO" sz="1800" i="1" spc="100" baseline="300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16</a:t>
            </a:r>
            <a:r>
              <a:rPr lang="ro-RO" sz="1800" i="1"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cm</a:t>
            </a:r>
            <a:r>
              <a:rPr lang="ro-RO" sz="1800" i="1" spc="100" baseline="300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-3</a:t>
            </a:r>
            <a:r>
              <a:rPr lang="ro-RO" sz="1800" i="1"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n = 1,12 10</a:t>
            </a:r>
            <a:r>
              <a:rPr lang="ro-RO" sz="1800" i="1" spc="100" baseline="300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14 </a:t>
            </a:r>
            <a:r>
              <a:rPr lang="ro-RO" sz="1800" i="1"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cm</a:t>
            </a:r>
            <a:r>
              <a:rPr lang="ro-RO" sz="1800" i="1" spc="100" baseline="300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-3</a:t>
            </a:r>
            <a:r>
              <a:rPr lang="ro-RO" sz="1800" i="1"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a:t>
            </a: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si </a:t>
            </a:r>
            <a:r>
              <a:rPr lang="ro-RO" sz="1800" spc="100" dirty="0" err="1">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mobilitatile</a:t>
            </a: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a:t>
            </a:r>
            <a:r>
              <a:rPr lang="ro-RO" sz="1800" spc="100" dirty="0" err="1">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purtatorilor</a:t>
            </a:r>
            <a:r>
              <a:rPr lang="ro-RO" sz="1800"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la temperatura ambianta: </a:t>
            </a:r>
            <a:r>
              <a:rPr lang="ro-RO" sz="1800" i="1" spc="100" dirty="0">
                <a:solidFill>
                  <a:srgbClr val="333333"/>
                </a:solidFill>
                <a:effectLst/>
                <a:latin typeface="Symbol" panose="05050102010706020507" pitchFamily="18" charset="2"/>
                <a:ea typeface="Times New Roman" panose="02020603050405020304" pitchFamily="18" charset="0"/>
                <a:cs typeface="Times New Roman" panose="02020603050405020304" pitchFamily="18" charset="0"/>
              </a:rPr>
              <a:t>m</a:t>
            </a:r>
            <a:r>
              <a:rPr lang="ro-RO" sz="1800" i="1" spc="100" baseline="-250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n,300</a:t>
            </a:r>
            <a:r>
              <a:rPr lang="ro-RO" sz="1800" i="1"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 1000 cm</a:t>
            </a:r>
            <a:r>
              <a:rPr lang="ro-RO" sz="1800" i="1" spc="100" baseline="300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2 </a:t>
            </a:r>
            <a:r>
              <a:rPr lang="ro-RO" sz="1800" i="1"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a:t>
            </a:r>
            <a:r>
              <a:rPr lang="ro-RO" sz="1800" i="1" spc="100" dirty="0" err="1">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Vs</a:t>
            </a:r>
            <a:r>
              <a:rPr lang="ro-RO" sz="1800" i="1"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a:t>
            </a:r>
            <a:r>
              <a:rPr lang="ro-RO" sz="1800" i="1" spc="100" dirty="0">
                <a:solidFill>
                  <a:srgbClr val="333333"/>
                </a:solidFill>
                <a:effectLst/>
                <a:latin typeface="Symbol" panose="05050102010706020507" pitchFamily="18" charset="2"/>
                <a:ea typeface="Times New Roman" panose="02020603050405020304" pitchFamily="18" charset="0"/>
                <a:cs typeface="Times New Roman" panose="02020603050405020304" pitchFamily="18" charset="0"/>
              </a:rPr>
              <a:t>m</a:t>
            </a:r>
            <a:r>
              <a:rPr lang="ro-RO" sz="1800" i="1" spc="100" baseline="-250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p,300</a:t>
            </a:r>
            <a:r>
              <a:rPr lang="ro-RO" sz="1800" i="1"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 350 cm</a:t>
            </a:r>
            <a:r>
              <a:rPr lang="ro-RO" sz="1800" i="1" spc="100" baseline="300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2 </a:t>
            </a:r>
            <a:r>
              <a:rPr lang="ro-RO" sz="1800" i="1" spc="1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a:t>
            </a:r>
            <a:r>
              <a:rPr lang="ro-RO" sz="1800" i="1" spc="100" dirty="0" err="1">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Vs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57117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08569BDC-A505-BFC7-348A-695EB18F80BE}"/>
              </a:ext>
            </a:extLst>
          </p:cNvPr>
          <p:cNvSpPr>
            <a:spLocks noGrp="1"/>
          </p:cNvSpPr>
          <p:nvPr>
            <p:ph idx="1"/>
          </p:nvPr>
        </p:nvSpPr>
        <p:spPr/>
        <p:txBody>
          <a:bodyPr/>
          <a:lstStyle/>
          <a:p>
            <a:r>
              <a:rPr lang="en-US" dirty="0" err="1"/>
              <a:t>Rezolvare</a:t>
            </a:r>
            <a:r>
              <a:rPr lang="en-US" dirty="0"/>
              <a:t>:</a:t>
            </a:r>
          </a:p>
          <a:p>
            <a:r>
              <a:rPr lang="en-US" dirty="0" err="1"/>
              <a:t>Semiconductorul</a:t>
            </a:r>
            <a:r>
              <a:rPr lang="en-US" dirty="0"/>
              <a:t> </a:t>
            </a:r>
            <a:r>
              <a:rPr lang="en-US" dirty="0" err="1"/>
              <a:t>extrinsec</a:t>
            </a:r>
            <a:r>
              <a:rPr lang="en-US" dirty="0"/>
              <a:t> </a:t>
            </a:r>
            <a:r>
              <a:rPr lang="en-US" dirty="0" err="1"/>
              <a:t>realizat</a:t>
            </a:r>
            <a:r>
              <a:rPr lang="en-US" dirty="0"/>
              <a:t> </a:t>
            </a:r>
            <a:r>
              <a:rPr lang="en-US" dirty="0" err="1"/>
              <a:t>prin</a:t>
            </a:r>
            <a:r>
              <a:rPr lang="en-US" dirty="0"/>
              <a:t> </a:t>
            </a:r>
            <a:r>
              <a:rPr lang="en-US" dirty="0" err="1"/>
              <a:t>dopare</a:t>
            </a:r>
            <a:r>
              <a:rPr lang="en-US" dirty="0"/>
              <a:t> cu </a:t>
            </a:r>
            <a:r>
              <a:rPr lang="en-US" dirty="0" err="1"/>
              <a:t>bor</a:t>
            </a:r>
            <a:r>
              <a:rPr lang="en-US" dirty="0"/>
              <a:t> </a:t>
            </a:r>
            <a:r>
              <a:rPr lang="en-US" dirty="0" err="1"/>
              <a:t>este</a:t>
            </a:r>
            <a:r>
              <a:rPr lang="en-US" dirty="0"/>
              <a:t> de tip p, </a:t>
            </a:r>
            <a:r>
              <a:rPr lang="en-US" dirty="0" err="1"/>
              <a:t>concentratia</a:t>
            </a:r>
            <a:r>
              <a:rPr lang="en-US" dirty="0"/>
              <a:t> </a:t>
            </a:r>
            <a:r>
              <a:rPr lang="en-US" dirty="0" err="1"/>
              <a:t>golurilor</a:t>
            </a:r>
            <a:r>
              <a:rPr lang="en-US" dirty="0"/>
              <a:t> </a:t>
            </a:r>
            <a:r>
              <a:rPr lang="en-US" dirty="0" err="1"/>
              <a:t>fiind</a:t>
            </a:r>
            <a:r>
              <a:rPr lang="en-US" dirty="0"/>
              <a:t> </a:t>
            </a:r>
            <a:r>
              <a:rPr lang="en-US" dirty="0" err="1"/>
              <a:t>superioara</a:t>
            </a:r>
            <a:r>
              <a:rPr lang="en-US" dirty="0"/>
              <a:t> </a:t>
            </a:r>
            <a:r>
              <a:rPr lang="en-US" dirty="0" err="1"/>
              <a:t>concentratiei</a:t>
            </a:r>
            <a:r>
              <a:rPr lang="en-US" dirty="0"/>
              <a:t> de </a:t>
            </a:r>
            <a:r>
              <a:rPr lang="en-US" dirty="0" err="1"/>
              <a:t>electroni</a:t>
            </a:r>
            <a:r>
              <a:rPr lang="en-US" dirty="0"/>
              <a:t>.</a:t>
            </a:r>
          </a:p>
          <a:p>
            <a:r>
              <a:rPr lang="en-US" dirty="0"/>
              <a:t>La </a:t>
            </a:r>
            <a:r>
              <a:rPr lang="en-US" dirty="0" err="1"/>
              <a:t>temperatura</a:t>
            </a:r>
            <a:r>
              <a:rPr lang="en-US" dirty="0"/>
              <a:t> </a:t>
            </a:r>
            <a:r>
              <a:rPr lang="en-US" dirty="0" err="1"/>
              <a:t>ambianta</a:t>
            </a:r>
            <a:r>
              <a:rPr lang="en-US" dirty="0"/>
              <a:t>: T = 300 K, </a:t>
            </a:r>
            <a:r>
              <a:rPr lang="en-US" dirty="0" err="1"/>
              <a:t>rezistivitatea</a:t>
            </a:r>
            <a:r>
              <a:rPr lang="en-US" dirty="0"/>
              <a:t> are </a:t>
            </a:r>
            <a:r>
              <a:rPr lang="en-US" dirty="0" err="1"/>
              <a:t>expresia</a:t>
            </a:r>
            <a:r>
              <a:rPr lang="en-US" dirty="0"/>
              <a:t>:</a:t>
            </a:r>
          </a:p>
          <a:p>
            <a:endParaRPr lang="en-US" dirty="0"/>
          </a:p>
        </p:txBody>
      </p:sp>
      <p:pic>
        <p:nvPicPr>
          <p:cNvPr id="4" name="Picture 7">
            <a:extLst>
              <a:ext uri="{FF2B5EF4-FFF2-40B4-BE49-F238E27FC236}">
                <a16:creationId xmlns:a16="http://schemas.microsoft.com/office/drawing/2014/main" id="{25A34DA2-F86E-0195-8BE5-F0D96BF1E4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7900" y="681037"/>
            <a:ext cx="1485900" cy="1051560"/>
          </a:xfrm>
          <a:prstGeom prst="rect">
            <a:avLst/>
          </a:prstGeom>
          <a:noFill/>
          <a:ln>
            <a:noFill/>
          </a:ln>
        </p:spPr>
      </p:pic>
      <p:pic>
        <p:nvPicPr>
          <p:cNvPr id="5" name="Imagine 4">
            <a:extLst>
              <a:ext uri="{FF2B5EF4-FFF2-40B4-BE49-F238E27FC236}">
                <a16:creationId xmlns:a16="http://schemas.microsoft.com/office/drawing/2014/main" id="{172B0765-5BA1-00C8-97F3-03F2CAAA5DC3}"/>
              </a:ext>
            </a:extLst>
          </p:cNvPr>
          <p:cNvPicPr>
            <a:picLocks noChangeAspect="1"/>
          </p:cNvPicPr>
          <p:nvPr/>
        </p:nvPicPr>
        <p:blipFill>
          <a:blip r:embed="rId3"/>
          <a:stretch>
            <a:fillRect/>
          </a:stretch>
        </p:blipFill>
        <p:spPr>
          <a:xfrm>
            <a:off x="4324293" y="3825551"/>
            <a:ext cx="3279717" cy="914420"/>
          </a:xfrm>
          <a:prstGeom prst="rect">
            <a:avLst/>
          </a:prstGeom>
        </p:spPr>
      </p:pic>
      <p:sp>
        <p:nvSpPr>
          <p:cNvPr id="7" name="CasetăText 6">
            <a:extLst>
              <a:ext uri="{FF2B5EF4-FFF2-40B4-BE49-F238E27FC236}">
                <a16:creationId xmlns:a16="http://schemas.microsoft.com/office/drawing/2014/main" id="{857A7132-08EF-EEFB-A75B-252A7A081764}"/>
              </a:ext>
            </a:extLst>
          </p:cNvPr>
          <p:cNvSpPr txBox="1"/>
          <p:nvPr/>
        </p:nvSpPr>
        <p:spPr>
          <a:xfrm>
            <a:off x="1124338" y="4904469"/>
            <a:ext cx="6092890" cy="369332"/>
          </a:xfrm>
          <a:prstGeom prst="rect">
            <a:avLst/>
          </a:prstGeom>
          <a:noFill/>
        </p:spPr>
        <p:txBody>
          <a:bodyPr wrap="square">
            <a:spAutoFit/>
          </a:bodyPr>
          <a:lstStyle/>
          <a:p>
            <a:r>
              <a:rPr lang="en-US" dirty="0" err="1"/>
              <a:t>iar</a:t>
            </a:r>
            <a:r>
              <a:rPr lang="en-US" dirty="0"/>
              <a:t> </a:t>
            </a:r>
            <a:r>
              <a:rPr lang="en-US" dirty="0" err="1"/>
              <a:t>curentul</a:t>
            </a:r>
            <a:r>
              <a:rPr lang="en-US" dirty="0"/>
              <a:t> </a:t>
            </a:r>
            <a:r>
              <a:rPr lang="en-US" dirty="0" err="1"/>
              <a:t>prin</a:t>
            </a:r>
            <a:r>
              <a:rPr lang="en-US" dirty="0"/>
              <a:t> </a:t>
            </a:r>
            <a:r>
              <a:rPr lang="en-US" dirty="0" err="1"/>
              <a:t>placa</a:t>
            </a:r>
            <a:r>
              <a:rPr lang="en-US" dirty="0"/>
              <a:t> </a:t>
            </a:r>
            <a:r>
              <a:rPr lang="en-US" dirty="0" err="1"/>
              <a:t>este</a:t>
            </a:r>
            <a:r>
              <a:rPr lang="en-US" dirty="0"/>
              <a:t>:</a:t>
            </a:r>
          </a:p>
        </p:txBody>
      </p:sp>
      <p:pic>
        <p:nvPicPr>
          <p:cNvPr id="8" name="Picture 9">
            <a:extLst>
              <a:ext uri="{FF2B5EF4-FFF2-40B4-BE49-F238E27FC236}">
                <a16:creationId xmlns:a16="http://schemas.microsoft.com/office/drawing/2014/main" id="{E5B3137C-B8DF-0ED2-A4D6-AE1BB9EFE3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9767" y="4832999"/>
            <a:ext cx="2176901" cy="650704"/>
          </a:xfrm>
          <a:prstGeom prst="rect">
            <a:avLst/>
          </a:prstGeom>
          <a:noFill/>
          <a:ln>
            <a:noFill/>
          </a:ln>
        </p:spPr>
      </p:pic>
      <p:sp>
        <p:nvSpPr>
          <p:cNvPr id="10" name="CasetăText 9">
            <a:extLst>
              <a:ext uri="{FF2B5EF4-FFF2-40B4-BE49-F238E27FC236}">
                <a16:creationId xmlns:a16="http://schemas.microsoft.com/office/drawing/2014/main" id="{8FBBEAA2-D50B-F7F9-EE48-D2218F3DA115}"/>
              </a:ext>
            </a:extLst>
          </p:cNvPr>
          <p:cNvSpPr txBox="1"/>
          <p:nvPr/>
        </p:nvSpPr>
        <p:spPr>
          <a:xfrm>
            <a:off x="1277848" y="5879101"/>
            <a:ext cx="6092890" cy="369332"/>
          </a:xfrm>
          <a:prstGeom prst="rect">
            <a:avLst/>
          </a:prstGeom>
          <a:noFill/>
        </p:spPr>
        <p:txBody>
          <a:bodyPr wrap="square">
            <a:spAutoFit/>
          </a:bodyPr>
          <a:lstStyle/>
          <a:p>
            <a:r>
              <a:rPr lang="it-IT" dirty="0"/>
              <a:t>La temperatura : T = 573 K, mobilitatile purtatorilor sunt:</a:t>
            </a:r>
            <a:endParaRPr lang="en-US" dirty="0"/>
          </a:p>
        </p:txBody>
      </p:sp>
      <p:pic>
        <p:nvPicPr>
          <p:cNvPr id="12" name="Imagine 11">
            <a:extLst>
              <a:ext uri="{FF2B5EF4-FFF2-40B4-BE49-F238E27FC236}">
                <a16:creationId xmlns:a16="http://schemas.microsoft.com/office/drawing/2014/main" id="{F4B944CA-F4BC-9D10-7CAD-EB5C6BBB663B}"/>
              </a:ext>
            </a:extLst>
          </p:cNvPr>
          <p:cNvPicPr>
            <a:picLocks noChangeAspect="1"/>
          </p:cNvPicPr>
          <p:nvPr/>
        </p:nvPicPr>
        <p:blipFill>
          <a:blip r:embed="rId5"/>
          <a:stretch>
            <a:fillRect/>
          </a:stretch>
        </p:blipFill>
        <p:spPr>
          <a:xfrm>
            <a:off x="8348797" y="5273801"/>
            <a:ext cx="2653860" cy="1466335"/>
          </a:xfrm>
          <a:prstGeom prst="rect">
            <a:avLst/>
          </a:prstGeom>
        </p:spPr>
      </p:pic>
    </p:spTree>
    <p:extLst>
      <p:ext uri="{BB962C8B-B14F-4D97-AF65-F5344CB8AC3E}">
        <p14:creationId xmlns:p14="http://schemas.microsoft.com/office/powerpoint/2010/main" val="2758326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5465D287-9965-5F08-9878-AF08D2F35230}"/>
              </a:ext>
            </a:extLst>
          </p:cNvPr>
          <p:cNvSpPr>
            <a:spLocks noGrp="1"/>
          </p:cNvSpPr>
          <p:nvPr>
            <p:ph idx="1"/>
          </p:nvPr>
        </p:nvSpPr>
        <p:spPr>
          <a:xfrm>
            <a:off x="838200" y="1844286"/>
            <a:ext cx="10515600" cy="4351338"/>
          </a:xfrm>
        </p:spPr>
        <p:txBody>
          <a:bodyPr/>
          <a:lstStyle/>
          <a:p>
            <a:r>
              <a:rPr lang="en-US" dirty="0" err="1"/>
              <a:t>iar</a:t>
            </a:r>
            <a:r>
              <a:rPr lang="en-US" dirty="0"/>
              <a:t> </a:t>
            </a:r>
            <a:r>
              <a:rPr lang="en-US" dirty="0" err="1"/>
              <a:t>rezistivitatea</a:t>
            </a:r>
            <a:r>
              <a:rPr lang="en-US" dirty="0"/>
              <a:t> </a:t>
            </a:r>
            <a:r>
              <a:rPr lang="en-US" dirty="0" err="1"/>
              <a:t>placii</a:t>
            </a:r>
            <a:r>
              <a:rPr lang="en-US" dirty="0"/>
              <a:t> </a:t>
            </a:r>
            <a:r>
              <a:rPr lang="en-US" dirty="0" err="1"/>
              <a:t>semiconductoare</a:t>
            </a:r>
            <a:r>
              <a:rPr lang="en-US" dirty="0"/>
              <a:t> </a:t>
            </a:r>
            <a:r>
              <a:rPr lang="en-US" dirty="0" err="1"/>
              <a:t>este</a:t>
            </a:r>
            <a:r>
              <a:rPr lang="en-US" dirty="0"/>
              <a:t>:</a:t>
            </a:r>
          </a:p>
          <a:p>
            <a:endParaRPr lang="en-US" dirty="0"/>
          </a:p>
          <a:p>
            <a:r>
              <a:rPr lang="en-US" dirty="0" err="1"/>
              <a:t>Curentul</a:t>
            </a:r>
            <a:r>
              <a:rPr lang="en-US" dirty="0"/>
              <a:t> care </a:t>
            </a:r>
            <a:r>
              <a:rPr lang="en-US" dirty="0" err="1"/>
              <a:t>va</a:t>
            </a:r>
            <a:r>
              <a:rPr lang="en-US" dirty="0"/>
              <a:t> </a:t>
            </a:r>
            <a:r>
              <a:rPr lang="en-US" dirty="0" err="1"/>
              <a:t>trece</a:t>
            </a:r>
            <a:r>
              <a:rPr lang="en-US" dirty="0"/>
              <a:t> </a:t>
            </a:r>
            <a:r>
              <a:rPr lang="en-US" dirty="0" err="1"/>
              <a:t>prin</a:t>
            </a:r>
            <a:r>
              <a:rPr lang="en-US" dirty="0"/>
              <a:t> </a:t>
            </a:r>
            <a:r>
              <a:rPr lang="en-US" dirty="0" err="1"/>
              <a:t>placa</a:t>
            </a:r>
            <a:r>
              <a:rPr lang="en-US" dirty="0"/>
              <a:t> are </a:t>
            </a:r>
            <a:r>
              <a:rPr lang="en-US" dirty="0" err="1"/>
              <a:t>valoarea</a:t>
            </a:r>
            <a:r>
              <a:rPr lang="en-US" dirty="0"/>
              <a:t>:</a:t>
            </a:r>
          </a:p>
          <a:p>
            <a:endParaRPr lang="en-US" dirty="0"/>
          </a:p>
          <a:p>
            <a:r>
              <a:rPr lang="en-US" dirty="0" err="1"/>
              <a:t>Prin</a:t>
            </a:r>
            <a:r>
              <a:rPr lang="en-US" dirty="0"/>
              <a:t> </a:t>
            </a:r>
            <a:r>
              <a:rPr lang="en-US" dirty="0" err="1"/>
              <a:t>urmare</a:t>
            </a:r>
            <a:r>
              <a:rPr lang="en-US" dirty="0"/>
              <a:t>, la o </a:t>
            </a:r>
            <a:r>
              <a:rPr lang="en-US" dirty="0" err="1"/>
              <a:t>crestere</a:t>
            </a:r>
            <a:r>
              <a:rPr lang="en-US" dirty="0"/>
              <a:t> </a:t>
            </a:r>
            <a:r>
              <a:rPr lang="en-US" dirty="0" err="1"/>
              <a:t>pronuntata</a:t>
            </a:r>
            <a:r>
              <a:rPr lang="en-US" dirty="0"/>
              <a:t> a </a:t>
            </a:r>
            <a:r>
              <a:rPr lang="en-US" dirty="0" err="1"/>
              <a:t>temperaturii</a:t>
            </a:r>
            <a:r>
              <a:rPr lang="en-US" dirty="0"/>
              <a:t>, </a:t>
            </a:r>
            <a:r>
              <a:rPr lang="en-US" dirty="0" err="1"/>
              <a:t>curentul</a:t>
            </a:r>
            <a:r>
              <a:rPr lang="en-US" dirty="0"/>
              <a:t> </a:t>
            </a:r>
            <a:r>
              <a:rPr lang="en-US" dirty="0" err="1"/>
              <a:t>prin</a:t>
            </a:r>
            <a:r>
              <a:rPr lang="en-US" dirty="0"/>
              <a:t> </a:t>
            </a:r>
            <a:r>
              <a:rPr lang="en-US" dirty="0" err="1"/>
              <a:t>placa</a:t>
            </a:r>
            <a:r>
              <a:rPr lang="en-US" dirty="0"/>
              <a:t> de semiconductor </a:t>
            </a:r>
            <a:r>
              <a:rPr lang="en-US" dirty="0" err="1"/>
              <a:t>extrinsec</a:t>
            </a:r>
            <a:r>
              <a:rPr lang="en-US" dirty="0"/>
              <a:t> </a:t>
            </a:r>
            <a:r>
              <a:rPr lang="en-US" dirty="0" err="1"/>
              <a:t>scade</a:t>
            </a:r>
            <a:r>
              <a:rPr lang="en-US" dirty="0"/>
              <a:t> de </a:t>
            </a:r>
            <a:r>
              <a:rPr lang="en-US" dirty="0" err="1"/>
              <a:t>cinci</a:t>
            </a:r>
            <a:r>
              <a:rPr lang="en-US" dirty="0"/>
              <a:t> </a:t>
            </a:r>
            <a:r>
              <a:rPr lang="en-US" dirty="0" err="1"/>
              <a:t>ori</a:t>
            </a:r>
            <a:r>
              <a:rPr lang="en-US" dirty="0"/>
              <a:t>, </a:t>
            </a:r>
            <a:r>
              <a:rPr lang="en-US" dirty="0" err="1"/>
              <a:t>deci</a:t>
            </a:r>
            <a:r>
              <a:rPr lang="en-US" dirty="0"/>
              <a:t> </a:t>
            </a:r>
            <a:r>
              <a:rPr lang="en-US" dirty="0" err="1"/>
              <a:t>mult</a:t>
            </a:r>
            <a:r>
              <a:rPr lang="en-US" dirty="0"/>
              <a:t> </a:t>
            </a:r>
            <a:r>
              <a:rPr lang="en-US" dirty="0" err="1"/>
              <a:t>mai</a:t>
            </a:r>
            <a:r>
              <a:rPr lang="en-US" dirty="0"/>
              <a:t> </a:t>
            </a:r>
            <a:r>
              <a:rPr lang="en-US" dirty="0" err="1"/>
              <a:t>putin</a:t>
            </a:r>
            <a:r>
              <a:rPr lang="en-US" dirty="0"/>
              <a:t> </a:t>
            </a:r>
            <a:r>
              <a:rPr lang="en-US" dirty="0" err="1"/>
              <a:t>comparativ</a:t>
            </a:r>
            <a:r>
              <a:rPr lang="en-US" dirty="0"/>
              <a:t> cu o </a:t>
            </a:r>
            <a:r>
              <a:rPr lang="en-US" dirty="0" err="1"/>
              <a:t>placa</a:t>
            </a:r>
            <a:r>
              <a:rPr lang="en-US" dirty="0"/>
              <a:t> din semiconductor </a:t>
            </a:r>
            <a:r>
              <a:rPr lang="en-US" dirty="0" err="1"/>
              <a:t>intrinsec</a:t>
            </a:r>
            <a:r>
              <a:rPr lang="en-US" dirty="0"/>
              <a:t> </a:t>
            </a:r>
            <a:r>
              <a:rPr lang="en-US" dirty="0" err="1"/>
              <a:t>unde</a:t>
            </a:r>
            <a:r>
              <a:rPr lang="en-US" dirty="0"/>
              <a:t> </a:t>
            </a:r>
            <a:r>
              <a:rPr lang="en-US" dirty="0" err="1"/>
              <a:t>curentul</a:t>
            </a:r>
            <a:r>
              <a:rPr lang="en-US" dirty="0"/>
              <a:t> - ca </a:t>
            </a:r>
            <a:r>
              <a:rPr lang="en-US" dirty="0" err="1"/>
              <a:t>si</a:t>
            </a:r>
            <a:r>
              <a:rPr lang="en-US" dirty="0"/>
              <a:t> </a:t>
            </a:r>
            <a:r>
              <a:rPr lang="en-US" dirty="0" err="1"/>
              <a:t>rezistivitatea</a:t>
            </a:r>
            <a:r>
              <a:rPr lang="en-US" dirty="0"/>
              <a:t>, se </a:t>
            </a:r>
            <a:r>
              <a:rPr lang="en-US" dirty="0" err="1"/>
              <a:t>modifica</a:t>
            </a:r>
            <a:r>
              <a:rPr lang="en-US" dirty="0"/>
              <a:t> cu </a:t>
            </a:r>
            <a:r>
              <a:rPr lang="en-US" dirty="0" err="1"/>
              <a:t>mai</a:t>
            </a:r>
            <a:r>
              <a:rPr lang="en-US" dirty="0"/>
              <a:t> </a:t>
            </a:r>
            <a:r>
              <a:rPr lang="en-US" dirty="0" err="1"/>
              <a:t>multe</a:t>
            </a:r>
            <a:r>
              <a:rPr lang="en-US" dirty="0"/>
              <a:t> </a:t>
            </a:r>
            <a:r>
              <a:rPr lang="en-US" dirty="0" err="1"/>
              <a:t>ordine</a:t>
            </a:r>
            <a:r>
              <a:rPr lang="en-US" dirty="0"/>
              <a:t> de </a:t>
            </a:r>
            <a:r>
              <a:rPr lang="en-US" dirty="0" err="1"/>
              <a:t>marime</a:t>
            </a:r>
            <a:r>
              <a:rPr lang="en-US" dirty="0"/>
              <a:t>.</a:t>
            </a:r>
          </a:p>
        </p:txBody>
      </p:sp>
      <p:pic>
        <p:nvPicPr>
          <p:cNvPr id="4" name="Imagine 3">
            <a:extLst>
              <a:ext uri="{FF2B5EF4-FFF2-40B4-BE49-F238E27FC236}">
                <a16:creationId xmlns:a16="http://schemas.microsoft.com/office/drawing/2014/main" id="{4967E5F6-5EBD-6B45-9C25-B91645385DFC}"/>
              </a:ext>
            </a:extLst>
          </p:cNvPr>
          <p:cNvPicPr>
            <a:picLocks noChangeAspect="1"/>
          </p:cNvPicPr>
          <p:nvPr/>
        </p:nvPicPr>
        <p:blipFill>
          <a:blip r:embed="rId2"/>
          <a:stretch>
            <a:fillRect/>
          </a:stretch>
        </p:blipFill>
        <p:spPr>
          <a:xfrm>
            <a:off x="7897582" y="1844286"/>
            <a:ext cx="3713427" cy="765130"/>
          </a:xfrm>
          <a:prstGeom prst="rect">
            <a:avLst/>
          </a:prstGeom>
        </p:spPr>
      </p:pic>
      <p:pic>
        <p:nvPicPr>
          <p:cNvPr id="5" name="Imagine 4">
            <a:extLst>
              <a:ext uri="{FF2B5EF4-FFF2-40B4-BE49-F238E27FC236}">
                <a16:creationId xmlns:a16="http://schemas.microsoft.com/office/drawing/2014/main" id="{9DB95F34-6EFF-A5B3-9904-DADCBE5BB8DE}"/>
              </a:ext>
            </a:extLst>
          </p:cNvPr>
          <p:cNvPicPr>
            <a:picLocks noChangeAspect="1"/>
          </p:cNvPicPr>
          <p:nvPr/>
        </p:nvPicPr>
        <p:blipFill>
          <a:blip r:embed="rId3"/>
          <a:stretch>
            <a:fillRect/>
          </a:stretch>
        </p:blipFill>
        <p:spPr>
          <a:xfrm>
            <a:off x="8953037" y="2858250"/>
            <a:ext cx="1686245" cy="625542"/>
          </a:xfrm>
          <a:prstGeom prst="rect">
            <a:avLst/>
          </a:prstGeom>
        </p:spPr>
      </p:pic>
    </p:spTree>
    <p:extLst>
      <p:ext uri="{BB962C8B-B14F-4D97-AF65-F5344CB8AC3E}">
        <p14:creationId xmlns:p14="http://schemas.microsoft.com/office/powerpoint/2010/main" val="3324299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42E4EA1-0F07-7B9B-60A9-CB287C3DF172}"/>
              </a:ext>
            </a:extLst>
          </p:cNvPr>
          <p:cNvSpPr>
            <a:spLocks noGrp="1"/>
          </p:cNvSpPr>
          <p:nvPr>
            <p:ph type="title"/>
          </p:nvPr>
        </p:nvSpPr>
        <p:spPr/>
        <p:txBody>
          <a:bodyPr/>
          <a:lstStyle/>
          <a:p>
            <a:r>
              <a:rPr lang="en-US" dirty="0"/>
              <a:t>18</a:t>
            </a:r>
          </a:p>
        </p:txBody>
      </p:sp>
      <p:sp>
        <p:nvSpPr>
          <p:cNvPr id="3" name="Substituent conținut 2">
            <a:extLst>
              <a:ext uri="{FF2B5EF4-FFF2-40B4-BE49-F238E27FC236}">
                <a16:creationId xmlns:a16="http://schemas.microsoft.com/office/drawing/2014/main" id="{5D6618A9-B158-67C1-A7C6-0659232EC3C8}"/>
              </a:ext>
            </a:extLst>
          </p:cNvPr>
          <p:cNvSpPr>
            <a:spLocks noGrp="1"/>
          </p:cNvSpPr>
          <p:nvPr>
            <p:ph idx="1"/>
          </p:nvPr>
        </p:nvSpPr>
        <p:spPr/>
        <p:txBody>
          <a:bodyPr/>
          <a:lstStyle/>
          <a:p>
            <a:r>
              <a:rPr lang="ro-RO" b="0" i="0" dirty="0">
                <a:effectLst/>
                <a:latin typeface="__Inter_9255d6"/>
              </a:rPr>
              <a:t>Un SC de Si pur la T= </a:t>
            </a:r>
            <a:r>
              <a:rPr lang="en-US" b="0" i="0" dirty="0">
                <a:effectLst/>
                <a:latin typeface="__Inter_9255d6"/>
              </a:rPr>
              <a:t>300 K </a:t>
            </a:r>
            <a:r>
              <a:rPr lang="ro-RO" b="0" i="0" dirty="0">
                <a:effectLst/>
                <a:latin typeface="__Inter_9255d6"/>
              </a:rPr>
              <a:t>are un număr egal de electroni </a:t>
            </a:r>
            <a:r>
              <a:rPr lang="en-US" b="0" i="0" dirty="0">
                <a:effectLst/>
                <a:latin typeface="MJXc-TeX-main-R"/>
              </a:rPr>
              <a:t>(</a:t>
            </a:r>
            <a:r>
              <a:rPr lang="en-US" b="0" i="0" dirty="0">
                <a:effectLst/>
                <a:latin typeface="MJXc-TeX-math-I"/>
              </a:rPr>
              <a:t>n</a:t>
            </a:r>
            <a:r>
              <a:rPr lang="en-US" sz="2000" b="0" i="0" dirty="0">
                <a:effectLst/>
                <a:latin typeface="MJXc-TeX-math-I"/>
              </a:rPr>
              <a:t>e</a:t>
            </a:r>
            <a:r>
              <a:rPr lang="en-US" b="0" i="0" dirty="0">
                <a:effectLst/>
                <a:latin typeface="MJXc-TeX-main-R"/>
              </a:rPr>
              <a:t>)</a:t>
            </a:r>
            <a:r>
              <a:rPr lang="en-US" b="0" i="0" dirty="0">
                <a:effectLst/>
                <a:latin typeface="__Inter_9255d6"/>
              </a:rPr>
              <a:t> </a:t>
            </a:r>
            <a:r>
              <a:rPr lang="ro-RO" b="0" i="0" dirty="0">
                <a:effectLst/>
                <a:latin typeface="__Inter_9255d6"/>
              </a:rPr>
              <a:t>și goluri</a:t>
            </a:r>
            <a:r>
              <a:rPr lang="en-US" b="0" i="0" dirty="0">
                <a:effectLst/>
                <a:latin typeface="__Inter_9255d6"/>
              </a:rPr>
              <a:t> </a:t>
            </a:r>
            <a:r>
              <a:rPr lang="en-US" b="0" i="0" dirty="0">
                <a:effectLst/>
                <a:latin typeface="MJXc-TeX-main-R"/>
              </a:rPr>
              <a:t>(</a:t>
            </a:r>
            <a:r>
              <a:rPr lang="en-US" b="0" i="0" dirty="0" err="1">
                <a:effectLst/>
                <a:latin typeface="MJXc-TeX-math-I"/>
              </a:rPr>
              <a:t>n</a:t>
            </a:r>
            <a:r>
              <a:rPr lang="en-US" sz="2000" b="0" i="0" dirty="0" err="1">
                <a:effectLst/>
                <a:latin typeface="MJXc-TeX-math-I"/>
              </a:rPr>
              <a:t>h</a:t>
            </a:r>
            <a:r>
              <a:rPr lang="en-US" b="0" i="0" dirty="0">
                <a:effectLst/>
                <a:latin typeface="MJXc-TeX-main-R"/>
              </a:rPr>
              <a:t>)</a:t>
            </a:r>
            <a:r>
              <a:rPr lang="en-US" b="0" i="0" dirty="0">
                <a:effectLst/>
                <a:latin typeface="__Inter_9255d6"/>
              </a:rPr>
              <a:t> </a:t>
            </a:r>
            <a:r>
              <a:rPr lang="ro-RO" b="0" i="0" dirty="0">
                <a:effectLst/>
                <a:latin typeface="__Inter_9255d6"/>
              </a:rPr>
              <a:t>cu </a:t>
            </a:r>
            <a:r>
              <a:rPr lang="en-US" b="0" i="0" dirty="0" err="1">
                <a:effectLst/>
                <a:latin typeface="__Inter_9255d6"/>
              </a:rPr>
              <a:t>concentra</a:t>
            </a:r>
            <a:r>
              <a:rPr lang="ro-RO" b="0" i="0" dirty="0" err="1">
                <a:effectLst/>
                <a:latin typeface="__Inter_9255d6"/>
              </a:rPr>
              <a:t>ția</a:t>
            </a:r>
            <a:r>
              <a:rPr lang="ro-RO" b="0" i="0" dirty="0">
                <a:effectLst/>
                <a:latin typeface="__Inter_9255d6"/>
              </a:rPr>
              <a:t> de</a:t>
            </a:r>
            <a:r>
              <a:rPr lang="en-US" b="0" i="0" dirty="0">
                <a:effectLst/>
                <a:latin typeface="__Inter_9255d6"/>
              </a:rPr>
              <a:t> </a:t>
            </a:r>
            <a:r>
              <a:rPr lang="en-US" b="0" i="0" dirty="0">
                <a:effectLst/>
                <a:latin typeface="MJXc-TeX-main-R"/>
              </a:rPr>
              <a:t>1.5×10^16</a:t>
            </a:r>
            <a:r>
              <a:rPr lang="ro-RO" b="0" i="0" dirty="0">
                <a:effectLst/>
                <a:latin typeface="MJXc-TeX-main-R"/>
              </a:rPr>
              <a:t> </a:t>
            </a:r>
            <a:r>
              <a:rPr lang="en-US" b="0" i="0" dirty="0">
                <a:effectLst/>
                <a:latin typeface="MJXc-TeX-math-I"/>
              </a:rPr>
              <a:t>m</a:t>
            </a:r>
            <a:r>
              <a:rPr lang="en-US" b="0" i="0" dirty="0">
                <a:effectLst/>
                <a:latin typeface="MJXc-TeX-main-R"/>
              </a:rPr>
              <a:t>−3</a:t>
            </a:r>
            <a:r>
              <a:rPr lang="ro-RO" b="0" i="0" dirty="0">
                <a:effectLst/>
                <a:latin typeface="MJXc-TeX-main-R"/>
              </a:rPr>
              <a:t>. D</a:t>
            </a:r>
            <a:r>
              <a:rPr lang="ro-RO" b="0" i="0" dirty="0">
                <a:effectLst/>
                <a:latin typeface="__Inter_9255d6"/>
              </a:rPr>
              <a:t>opat cu In crește n</a:t>
            </a:r>
            <a:r>
              <a:rPr lang="en-US" sz="1800" b="0" i="0" dirty="0">
                <a:effectLst/>
                <a:latin typeface="MJXc-TeX-math-I"/>
              </a:rPr>
              <a:t>h</a:t>
            </a:r>
            <a:r>
              <a:rPr lang="en-US" sz="1800" b="0" i="0" dirty="0">
                <a:effectLst/>
                <a:latin typeface="__Inter_9255d6"/>
              </a:rPr>
              <a:t> </a:t>
            </a:r>
            <a:r>
              <a:rPr lang="ro-RO" sz="2400" dirty="0">
                <a:latin typeface="__Inter_9255d6"/>
              </a:rPr>
              <a:t>la </a:t>
            </a:r>
            <a:r>
              <a:rPr lang="en-US" b="0" i="0" dirty="0">
                <a:effectLst/>
                <a:latin typeface="MJXc-TeX-main-R"/>
              </a:rPr>
              <a:t>4.5×10^22</a:t>
            </a:r>
            <a:r>
              <a:rPr lang="ro-RO" b="0" i="0" dirty="0">
                <a:effectLst/>
                <a:latin typeface="MJXc-TeX-main-R"/>
              </a:rPr>
              <a:t> </a:t>
            </a:r>
            <a:r>
              <a:rPr lang="en-US" b="0" i="0" dirty="0">
                <a:effectLst/>
                <a:latin typeface="MJXc-TeX-math-I"/>
              </a:rPr>
              <a:t>m</a:t>
            </a:r>
            <a:r>
              <a:rPr lang="en-US" b="0" i="0" dirty="0">
                <a:effectLst/>
                <a:latin typeface="MJXc-TeX-main-R"/>
              </a:rPr>
              <a:t>−3</a:t>
            </a:r>
            <a:r>
              <a:rPr lang="en-US" b="0" i="0" dirty="0">
                <a:effectLst/>
                <a:latin typeface="__Inter_9255d6"/>
              </a:rPr>
              <a:t>. Ca</a:t>
            </a:r>
            <a:r>
              <a:rPr lang="ro-RO" b="0" i="0" dirty="0">
                <a:effectLst/>
                <a:latin typeface="__Inter_9255d6"/>
              </a:rPr>
              <a:t>l</a:t>
            </a:r>
            <a:r>
              <a:rPr lang="en-US" b="0" i="0" dirty="0" err="1">
                <a:effectLst/>
                <a:latin typeface="__Inter_9255d6"/>
              </a:rPr>
              <a:t>cula</a:t>
            </a:r>
            <a:r>
              <a:rPr lang="ro-RO" b="0" i="0" dirty="0">
                <a:effectLst/>
                <a:latin typeface="__Inter_9255d6"/>
              </a:rPr>
              <a:t>ți </a:t>
            </a:r>
            <a:r>
              <a:rPr lang="en-US" b="0" i="0" dirty="0">
                <a:effectLst/>
                <a:latin typeface="MJXc-TeX-math-I"/>
              </a:rPr>
              <a:t>n</a:t>
            </a:r>
            <a:r>
              <a:rPr lang="en-US" sz="2000" b="0" i="0" dirty="0">
                <a:effectLst/>
                <a:latin typeface="MJXc-TeX-math-I"/>
              </a:rPr>
              <a:t>e</a:t>
            </a:r>
            <a:r>
              <a:rPr lang="en-US" b="0" i="0" dirty="0">
                <a:effectLst/>
                <a:latin typeface="__Inter_9255d6"/>
              </a:rPr>
              <a:t> </a:t>
            </a:r>
            <a:r>
              <a:rPr lang="ro-RO" dirty="0">
                <a:latin typeface="__Inter_9255d6"/>
              </a:rPr>
              <a:t>î</a:t>
            </a:r>
            <a:r>
              <a:rPr lang="en-US" b="0" i="0" dirty="0">
                <a:effectLst/>
                <a:latin typeface="__Inter_9255d6"/>
              </a:rPr>
              <a:t>n </a:t>
            </a:r>
            <a:r>
              <a:rPr lang="ro-RO" b="0" i="0" dirty="0">
                <a:effectLst/>
                <a:latin typeface="__Inter_9255d6"/>
              </a:rPr>
              <a:t>Si dopat</a:t>
            </a:r>
            <a:r>
              <a:rPr lang="en-US" b="0" i="0" dirty="0">
                <a:effectLst/>
                <a:latin typeface="__Inter_9255d6"/>
              </a:rPr>
              <a:t>-</a:t>
            </a:r>
          </a:p>
          <a:p>
            <a:endParaRPr lang="en-US" dirty="0"/>
          </a:p>
        </p:txBody>
      </p:sp>
    </p:spTree>
    <p:extLst>
      <p:ext uri="{BB962C8B-B14F-4D97-AF65-F5344CB8AC3E}">
        <p14:creationId xmlns:p14="http://schemas.microsoft.com/office/powerpoint/2010/main" val="1723082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0220670A-8BD4-E268-D722-EA1B9FFCF59D}"/>
              </a:ext>
            </a:extLst>
          </p:cNvPr>
          <p:cNvSpPr>
            <a:spLocks noGrp="1"/>
          </p:cNvSpPr>
          <p:nvPr>
            <p:ph idx="1"/>
          </p:nvPr>
        </p:nvSpPr>
        <p:spPr>
          <a:xfrm>
            <a:off x="838200" y="1825625"/>
            <a:ext cx="10896600" cy="4351338"/>
          </a:xfrm>
        </p:spPr>
        <p:txBody>
          <a:bodyPr/>
          <a:lstStyle/>
          <a:p>
            <a:r>
              <a:rPr lang="en-US" b="0" i="0" dirty="0">
                <a:effectLst/>
                <a:latin typeface="__Inter_9255d6"/>
              </a:rPr>
              <a:t>We know that of a doped </a:t>
            </a:r>
            <a:r>
              <a:rPr lang="en-US" b="0" i="0" dirty="0" err="1">
                <a:effectLst/>
                <a:latin typeface="__Inter_9255d6"/>
              </a:rPr>
              <a:t>semiconducor</a:t>
            </a:r>
            <a:r>
              <a:rPr lang="en-US" b="0" i="0" dirty="0">
                <a:effectLst/>
                <a:latin typeface="__Inter_9255d6"/>
              </a:rPr>
              <a:t> in thermal equilibrium, we have </a:t>
            </a:r>
          </a:p>
          <a:p>
            <a:r>
              <a:rPr lang="en-US" b="0" i="0" dirty="0" err="1">
                <a:effectLst/>
                <a:latin typeface="MJXc-TeX-math-I"/>
              </a:rPr>
              <a:t>n</a:t>
            </a:r>
            <a:r>
              <a:rPr lang="en-US" sz="2000" b="0" i="0" dirty="0" err="1">
                <a:effectLst/>
                <a:latin typeface="MJXc-TeX-math-I"/>
              </a:rPr>
              <a:t>e</a:t>
            </a:r>
            <a:r>
              <a:rPr lang="en-US" b="0" i="0" dirty="0" err="1">
                <a:effectLst/>
                <a:latin typeface="MJXc-TeX-math-I"/>
              </a:rPr>
              <a:t>n</a:t>
            </a:r>
            <a:r>
              <a:rPr lang="en-US" sz="2000" b="0" i="0" dirty="0" err="1">
                <a:effectLst/>
                <a:latin typeface="MJXc-TeX-math-I"/>
              </a:rPr>
              <a:t>p</a:t>
            </a:r>
            <a:r>
              <a:rPr lang="en-US" b="0" i="0" dirty="0">
                <a:effectLst/>
                <a:latin typeface="MJXc-TeX-main-R"/>
              </a:rPr>
              <a:t>=</a:t>
            </a:r>
            <a:r>
              <a:rPr lang="en-US" b="0" i="0" dirty="0">
                <a:effectLst/>
                <a:latin typeface="MJXc-TeX-math-I"/>
              </a:rPr>
              <a:t>ni^</a:t>
            </a:r>
            <a:r>
              <a:rPr lang="en-US" b="0" i="0" dirty="0">
                <a:effectLst/>
                <a:latin typeface="MJXc-TeX-main-R"/>
              </a:rPr>
              <a:t>2</a:t>
            </a:r>
            <a:r>
              <a:rPr lang="en-US" b="0" i="0" dirty="0">
                <a:effectLst/>
                <a:latin typeface="__Inter_9255d6"/>
              </a:rPr>
              <a:t>,</a:t>
            </a:r>
            <a:br>
              <a:rPr lang="en-US" b="0" i="0" dirty="0">
                <a:effectLst/>
                <a:latin typeface="__Inter_9255d6"/>
              </a:rPr>
            </a:br>
            <a:r>
              <a:rPr lang="en-US" b="0" i="0" dirty="0">
                <a:effectLst/>
                <a:latin typeface="__Inter_9255d6"/>
              </a:rPr>
              <a:t>AS per given data , </a:t>
            </a:r>
            <a:r>
              <a:rPr lang="en-US" b="0" i="0" dirty="0" err="1">
                <a:effectLst/>
                <a:latin typeface="MJXc-TeX-math-I"/>
              </a:rPr>
              <a:t>n</a:t>
            </a:r>
            <a:r>
              <a:rPr lang="en-US" sz="2000" b="0" i="0" dirty="0" err="1">
                <a:effectLst/>
                <a:latin typeface="MJXc-TeX-math-I"/>
              </a:rPr>
              <a:t>i</a:t>
            </a:r>
            <a:r>
              <a:rPr lang="en-US" b="0" i="0" dirty="0">
                <a:effectLst/>
                <a:latin typeface="MJXc-TeX-main-R"/>
              </a:rPr>
              <a:t>=1.5×10^−16</a:t>
            </a:r>
            <a:r>
              <a:rPr lang="en-US" b="0" i="0" dirty="0">
                <a:effectLst/>
                <a:latin typeface="MJXc-TeX-math-I"/>
              </a:rPr>
              <a:t>m</a:t>
            </a:r>
            <a:r>
              <a:rPr lang="en-US" b="0" i="0" dirty="0">
                <a:effectLst/>
                <a:latin typeface="MJXc-TeX-main-R"/>
              </a:rPr>
              <a:t>−3</a:t>
            </a:r>
            <a:br>
              <a:rPr lang="en-US" b="0" i="0" dirty="0">
                <a:effectLst/>
                <a:latin typeface="__Inter_9255d6"/>
              </a:rPr>
            </a:br>
            <a:r>
              <a:rPr lang="en-US" b="0" i="0" dirty="0">
                <a:effectLst/>
                <a:latin typeface="MJXc-TeX-math-I"/>
              </a:rPr>
              <a:t>n</a:t>
            </a:r>
            <a:r>
              <a:rPr lang="en-US" sz="2000" b="0" i="0" dirty="0">
                <a:effectLst/>
                <a:latin typeface="MJXc-TeX-math-I"/>
              </a:rPr>
              <a:t>p</a:t>
            </a:r>
            <a:r>
              <a:rPr lang="en-US" b="0" i="0" dirty="0">
                <a:effectLst/>
                <a:latin typeface="MJXc-TeX-main-R"/>
              </a:rPr>
              <a:t>=4.5×10^22</a:t>
            </a:r>
            <a:r>
              <a:rPr lang="en-US" b="0" i="0" dirty="0">
                <a:effectLst/>
                <a:latin typeface="MJXc-TeX-math-I"/>
              </a:rPr>
              <a:t>m</a:t>
            </a:r>
            <a:r>
              <a:rPr lang="en-US" b="0" i="0" dirty="0">
                <a:effectLst/>
                <a:latin typeface="MJXc-TeX-main-R"/>
              </a:rPr>
              <a:t>−3</a:t>
            </a:r>
            <a:br>
              <a:rPr lang="en-US" b="0" i="0" dirty="0">
                <a:effectLst/>
                <a:latin typeface="__Inter_9255d6"/>
              </a:rPr>
            </a:br>
            <a:r>
              <a:rPr lang="en-US" b="0" i="0" dirty="0">
                <a:effectLst/>
                <a:latin typeface="__Inter_9255d6"/>
              </a:rPr>
              <a:t>Thus </a:t>
            </a:r>
            <a:r>
              <a:rPr lang="en-US" b="0" i="0" dirty="0">
                <a:effectLst/>
                <a:latin typeface="MJXc-TeX-math-I"/>
              </a:rPr>
              <a:t>n</a:t>
            </a:r>
            <a:r>
              <a:rPr lang="en-US" sz="2000" b="0" i="0" dirty="0">
                <a:effectLst/>
                <a:latin typeface="MJXc-TeX-math-I"/>
              </a:rPr>
              <a:t>e</a:t>
            </a:r>
            <a:r>
              <a:rPr lang="en-US" b="0" i="0" dirty="0">
                <a:effectLst/>
                <a:latin typeface="MJXc-TeX-main-R"/>
              </a:rPr>
              <a:t>=</a:t>
            </a:r>
            <a:r>
              <a:rPr lang="en-US" b="0" i="0" dirty="0">
                <a:effectLst/>
                <a:latin typeface="MJXc-TeX-math-I"/>
              </a:rPr>
              <a:t>ni^</a:t>
            </a:r>
            <a:r>
              <a:rPr lang="en-US" b="0" i="0" dirty="0">
                <a:effectLst/>
                <a:latin typeface="MJXc-TeX-main-R"/>
              </a:rPr>
              <a:t>2 /</a:t>
            </a:r>
            <a:r>
              <a:rPr lang="en-US" b="0" i="0" dirty="0" err="1">
                <a:effectLst/>
                <a:latin typeface="MJXc-TeX-math-I"/>
              </a:rPr>
              <a:t>n</a:t>
            </a:r>
            <a:r>
              <a:rPr lang="en-US" sz="1800" b="0" i="0" dirty="0" err="1">
                <a:effectLst/>
                <a:latin typeface="MJXc-TeX-math-I"/>
              </a:rPr>
              <a:t>h</a:t>
            </a:r>
            <a:r>
              <a:rPr lang="en-US" b="0" i="0" dirty="0">
                <a:effectLst/>
                <a:latin typeface="MJXc-TeX-main-R"/>
              </a:rPr>
              <a:t>=</a:t>
            </a:r>
            <a:r>
              <a:rPr lang="en-US" b="0" i="0" dirty="0">
                <a:effectLst/>
                <a:latin typeface="MJXc-TeX-size1-R"/>
              </a:rPr>
              <a:t>(</a:t>
            </a:r>
            <a:r>
              <a:rPr lang="en-US" b="0" i="0" dirty="0">
                <a:effectLst/>
                <a:latin typeface="MJXc-TeX-main-R"/>
              </a:rPr>
              <a:t>1.5×10^16</a:t>
            </a:r>
            <a:r>
              <a:rPr lang="en-US" b="0" i="0" dirty="0">
                <a:effectLst/>
                <a:latin typeface="MJXc-TeX-size1-R"/>
              </a:rPr>
              <a:t>)^</a:t>
            </a:r>
            <a:r>
              <a:rPr lang="en-US" b="0" i="0" dirty="0">
                <a:effectLst/>
                <a:latin typeface="MJXc-TeX-main-R"/>
              </a:rPr>
              <a:t>2 </a:t>
            </a:r>
            <a:r>
              <a:rPr lang="en-US" b="0" i="0" dirty="0">
                <a:effectLst/>
                <a:latin typeface="MJXc-TeX-math-I"/>
              </a:rPr>
              <a:t>m</a:t>
            </a:r>
            <a:r>
              <a:rPr lang="en-US" b="0" i="0" dirty="0">
                <a:effectLst/>
                <a:latin typeface="MJXc-TeX-main-R"/>
              </a:rPr>
              <a:t>−6 / 4.5×10^22</a:t>
            </a:r>
            <a:r>
              <a:rPr lang="ro-RO" b="0" i="0" dirty="0">
                <a:effectLst/>
                <a:latin typeface="MJXc-TeX-main-R"/>
              </a:rPr>
              <a:t> </a:t>
            </a:r>
            <a:r>
              <a:rPr lang="en-US" b="0" i="0" dirty="0">
                <a:effectLst/>
                <a:latin typeface="MJXc-TeX-math-I"/>
              </a:rPr>
              <a:t>m</a:t>
            </a:r>
            <a:r>
              <a:rPr lang="en-US" b="0" i="0" dirty="0">
                <a:effectLst/>
                <a:latin typeface="MJXc-TeX-main-R"/>
              </a:rPr>
              <a:t>−3</a:t>
            </a:r>
            <a:r>
              <a:rPr lang="ro-RO" b="0" i="0" dirty="0">
                <a:effectLst/>
                <a:latin typeface="MJXc-TeX-main-R"/>
              </a:rPr>
              <a:t> = </a:t>
            </a:r>
            <a:r>
              <a:rPr lang="en-US" b="0" i="0" dirty="0">
                <a:effectLst/>
                <a:latin typeface="MJXc-TeX-main-R"/>
              </a:rPr>
              <a:t>5.0×10^9</a:t>
            </a:r>
            <a:r>
              <a:rPr lang="en-US" b="0" i="0" dirty="0">
                <a:effectLst/>
                <a:latin typeface="MJXc-TeX-math-I"/>
              </a:rPr>
              <a:t>m</a:t>
            </a:r>
            <a:r>
              <a:rPr lang="en-US" b="0" i="0" dirty="0">
                <a:effectLst/>
                <a:latin typeface="MJXc-TeX-main-R"/>
              </a:rPr>
              <a:t>−3</a:t>
            </a:r>
            <a:endParaRPr lang="en-US" b="0" i="0" dirty="0">
              <a:effectLst/>
              <a:latin typeface="__Inter_9255d6"/>
            </a:endParaRPr>
          </a:p>
          <a:p>
            <a:endParaRPr lang="en-US" dirty="0"/>
          </a:p>
        </p:txBody>
      </p:sp>
    </p:spTree>
    <p:extLst>
      <p:ext uri="{BB962C8B-B14F-4D97-AF65-F5344CB8AC3E}">
        <p14:creationId xmlns:p14="http://schemas.microsoft.com/office/powerpoint/2010/main" val="3853627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0C765B8-6344-BA61-BD51-5ACA486A5153}"/>
              </a:ext>
            </a:extLst>
          </p:cNvPr>
          <p:cNvSpPr>
            <a:spLocks noGrp="1"/>
          </p:cNvSpPr>
          <p:nvPr>
            <p:ph type="title"/>
          </p:nvPr>
        </p:nvSpPr>
        <p:spPr/>
        <p:txBody>
          <a:bodyPr/>
          <a:lstStyle/>
          <a:p>
            <a:r>
              <a:rPr lang="en-US" dirty="0"/>
              <a:t>19</a:t>
            </a:r>
          </a:p>
        </p:txBody>
      </p:sp>
      <p:sp>
        <p:nvSpPr>
          <p:cNvPr id="3" name="Substituent conținut 2">
            <a:extLst>
              <a:ext uri="{FF2B5EF4-FFF2-40B4-BE49-F238E27FC236}">
                <a16:creationId xmlns:a16="http://schemas.microsoft.com/office/drawing/2014/main" id="{5F9BB2F7-3BBC-F0F2-D45B-995E9F729792}"/>
              </a:ext>
            </a:extLst>
          </p:cNvPr>
          <p:cNvSpPr>
            <a:spLocks noGrp="1"/>
          </p:cNvSpPr>
          <p:nvPr>
            <p:ph idx="1"/>
          </p:nvPr>
        </p:nvSpPr>
        <p:spPr/>
        <p:txBody>
          <a:bodyPr/>
          <a:lstStyle/>
          <a:p>
            <a:r>
              <a:rPr lang="en-US" b="0" i="0" dirty="0">
                <a:effectLst/>
                <a:latin typeface="__Inter_9255d6"/>
              </a:rPr>
              <a:t>A </a:t>
            </a:r>
            <a:r>
              <a:rPr lang="en-US" b="0" i="0" dirty="0">
                <a:effectLst/>
                <a:latin typeface="MJXc-TeX-math-I"/>
              </a:rPr>
              <a:t>P</a:t>
            </a:r>
            <a:r>
              <a:rPr lang="en-US" b="0" i="0" dirty="0">
                <a:effectLst/>
                <a:latin typeface="__Inter_9255d6"/>
              </a:rPr>
              <a:t>-type semiconductor has acceptor levels </a:t>
            </a:r>
            <a:r>
              <a:rPr lang="en-US" b="0" i="0" dirty="0">
                <a:effectLst/>
                <a:latin typeface="MJXc-TeX-main-R"/>
              </a:rPr>
              <a:t>57</a:t>
            </a:r>
            <a:r>
              <a:rPr lang="en-US" b="0" i="0" dirty="0">
                <a:effectLst/>
                <a:latin typeface="MJXc-TeX-math-I"/>
              </a:rPr>
              <a:t>meV</a:t>
            </a:r>
            <a:r>
              <a:rPr lang="en-US" b="0" i="0" dirty="0">
                <a:effectLst/>
                <a:latin typeface="__Inter_9255d6"/>
              </a:rPr>
              <a:t> above the valence band. The maximum wavelength of light required to create a hole is (Planck's constant </a:t>
            </a:r>
            <a:r>
              <a:rPr lang="en-US" b="0" i="0" dirty="0">
                <a:effectLst/>
                <a:latin typeface="MJXc-TeX-math-I"/>
              </a:rPr>
              <a:t>h</a:t>
            </a:r>
            <a:r>
              <a:rPr lang="en-US" b="0" i="0" dirty="0">
                <a:effectLst/>
                <a:latin typeface="MJXc-TeX-main-R"/>
              </a:rPr>
              <a:t>=6.6×10^−34</a:t>
            </a:r>
            <a:r>
              <a:rPr lang="en-US" b="0" i="0" dirty="0">
                <a:effectLst/>
                <a:latin typeface="MJXc-TeX-math-I"/>
              </a:rPr>
              <a:t>J</a:t>
            </a:r>
            <a:r>
              <a:rPr lang="en-US" b="0" i="0" dirty="0">
                <a:effectLst/>
                <a:latin typeface="MJXc-TeX-main-R"/>
              </a:rPr>
              <a:t>−</a:t>
            </a:r>
            <a:r>
              <a:rPr lang="en-US" b="0" i="0" dirty="0">
                <a:effectLst/>
                <a:latin typeface="MJXc-TeX-math-I"/>
              </a:rPr>
              <a:t>s</a:t>
            </a:r>
            <a:r>
              <a:rPr lang="en-US" b="0" i="0" dirty="0">
                <a:effectLst/>
                <a:latin typeface="__Inter_9255d6"/>
              </a:rPr>
              <a:t>)</a:t>
            </a:r>
          </a:p>
          <a:p>
            <a:endParaRPr lang="en-US" dirty="0"/>
          </a:p>
        </p:txBody>
      </p:sp>
    </p:spTree>
    <p:extLst>
      <p:ext uri="{BB962C8B-B14F-4D97-AF65-F5344CB8AC3E}">
        <p14:creationId xmlns:p14="http://schemas.microsoft.com/office/powerpoint/2010/main" val="1127359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5F524E7-0EE2-28BD-7DB2-75C29FBFEAF1}"/>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4608553B-18B4-65CE-FC08-38E0FD95FC34}"/>
              </a:ext>
            </a:extLst>
          </p:cNvPr>
          <p:cNvSpPr>
            <a:spLocks noGrp="1"/>
          </p:cNvSpPr>
          <p:nvPr>
            <p:ph idx="1"/>
          </p:nvPr>
        </p:nvSpPr>
        <p:spPr/>
        <p:txBody>
          <a:bodyPr/>
          <a:lstStyle/>
          <a:p>
            <a:r>
              <a:rPr lang="en-US" sz="2400" b="0" i="0" dirty="0">
                <a:effectLst/>
              </a:rPr>
              <a:t>E=</a:t>
            </a:r>
            <a:r>
              <a:rPr lang="en-US" sz="2400" b="0" i="0" dirty="0" err="1">
                <a:effectLst/>
              </a:rPr>
              <a:t>hc</a:t>
            </a:r>
            <a:r>
              <a:rPr lang="en-US" sz="2400" b="0" i="0" dirty="0">
                <a:effectLst/>
              </a:rPr>
              <a:t>/</a:t>
            </a:r>
            <a:r>
              <a:rPr lang="el-GR" sz="2400" b="0" i="0" dirty="0">
                <a:effectLst/>
              </a:rPr>
              <a:t>λ⇒λ=</a:t>
            </a:r>
            <a:r>
              <a:rPr lang="en-US" sz="2400" b="0" i="0" dirty="0" err="1">
                <a:effectLst/>
              </a:rPr>
              <a:t>hc</a:t>
            </a:r>
            <a:r>
              <a:rPr lang="en-US" sz="2400" b="0" i="0" dirty="0">
                <a:effectLst/>
              </a:rPr>
              <a:t>/E =</a:t>
            </a:r>
            <a:br>
              <a:rPr lang="en-US" sz="2400" b="0" i="0" dirty="0">
                <a:effectLst/>
              </a:rPr>
            </a:br>
            <a:r>
              <a:rPr lang="en-US" sz="2400" b="0" i="0" dirty="0">
                <a:effectLst/>
              </a:rPr>
              <a:t>=6.6×10^−34×3×10^8 / 57×10^−3×1.6×10^−19=2,171 x 10^5 Å = 21,71 </a:t>
            </a:r>
            <a:r>
              <a:rPr lang="el-GR" sz="2400" b="0" i="0" dirty="0">
                <a:effectLst/>
              </a:rPr>
              <a:t>μ</a:t>
            </a:r>
            <a:r>
              <a:rPr lang="en-US" sz="2400" b="0" i="0" dirty="0">
                <a:effectLst/>
              </a:rPr>
              <a:t>m</a:t>
            </a:r>
          </a:p>
          <a:p>
            <a:endParaRPr lang="en-US" dirty="0"/>
          </a:p>
        </p:txBody>
      </p:sp>
    </p:spTree>
    <p:extLst>
      <p:ext uri="{BB962C8B-B14F-4D97-AF65-F5344CB8AC3E}">
        <p14:creationId xmlns:p14="http://schemas.microsoft.com/office/powerpoint/2010/main" val="2369472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67CC4F7-3332-759B-9CAD-D108F094F34E}"/>
              </a:ext>
            </a:extLst>
          </p:cNvPr>
          <p:cNvSpPr>
            <a:spLocks noGrp="1"/>
          </p:cNvSpPr>
          <p:nvPr>
            <p:ph type="title"/>
          </p:nvPr>
        </p:nvSpPr>
        <p:spPr/>
        <p:txBody>
          <a:bodyPr/>
          <a:lstStyle/>
          <a:p>
            <a:r>
              <a:rPr lang="en-US" dirty="0"/>
              <a:t>20</a:t>
            </a:r>
          </a:p>
        </p:txBody>
      </p:sp>
      <p:sp>
        <p:nvSpPr>
          <p:cNvPr id="3" name="Substituent conținut 2">
            <a:extLst>
              <a:ext uri="{FF2B5EF4-FFF2-40B4-BE49-F238E27FC236}">
                <a16:creationId xmlns:a16="http://schemas.microsoft.com/office/drawing/2014/main" id="{1B9BD6A9-E921-5FA9-2746-C24503F65AA9}"/>
              </a:ext>
            </a:extLst>
          </p:cNvPr>
          <p:cNvSpPr>
            <a:spLocks noGrp="1"/>
          </p:cNvSpPr>
          <p:nvPr>
            <p:ph idx="1"/>
          </p:nvPr>
        </p:nvSpPr>
        <p:spPr/>
        <p:txBody>
          <a:bodyPr/>
          <a:lstStyle/>
          <a:p>
            <a:r>
              <a:rPr lang="en-US" b="0" i="0" dirty="0">
                <a:effectLst/>
                <a:latin typeface="__Inter_9255d6"/>
              </a:rPr>
              <a:t>The electron mobility in n-Ge is </a:t>
            </a:r>
            <a:r>
              <a:rPr lang="en-US" b="0" i="0" dirty="0">
                <a:effectLst/>
                <a:latin typeface="MJXc-TeX-main-R"/>
              </a:rPr>
              <a:t>3900</a:t>
            </a:r>
            <a:r>
              <a:rPr lang="en-US" b="0" i="0" dirty="0">
                <a:effectLst/>
                <a:latin typeface="MJXc-TeX-math-I"/>
              </a:rPr>
              <a:t>cm</a:t>
            </a:r>
            <a:r>
              <a:rPr lang="en-US" b="0" i="0" dirty="0">
                <a:effectLst/>
                <a:latin typeface="MJXc-TeX-main-R"/>
              </a:rPr>
              <a:t>2/</a:t>
            </a:r>
            <a:r>
              <a:rPr lang="en-US" b="0" i="0" dirty="0">
                <a:effectLst/>
                <a:latin typeface="MJXc-TeX-math-I"/>
              </a:rPr>
              <a:t>v</a:t>
            </a:r>
            <a:r>
              <a:rPr lang="en-US" b="0" i="0" dirty="0">
                <a:effectLst/>
                <a:latin typeface="MJXc-TeX-main-R"/>
              </a:rPr>
              <a:t>−</a:t>
            </a:r>
            <a:r>
              <a:rPr lang="en-US" b="0" i="0" dirty="0">
                <a:effectLst/>
                <a:latin typeface="MJXc-TeX-math-I"/>
              </a:rPr>
              <a:t>s</a:t>
            </a:r>
            <a:r>
              <a:rPr lang="en-US" b="0" i="0" dirty="0">
                <a:effectLst/>
                <a:latin typeface="__Inter_9255d6"/>
              </a:rPr>
              <a:t> and its conductivity is </a:t>
            </a:r>
            <a:r>
              <a:rPr lang="en-US" b="0" i="0" dirty="0">
                <a:effectLst/>
                <a:latin typeface="MJXc-TeX-main-R"/>
              </a:rPr>
              <a:t>6.24 </a:t>
            </a:r>
            <a:r>
              <a:rPr lang="en-US" b="0" i="0" dirty="0">
                <a:effectLst/>
                <a:latin typeface="MJXc-TeX-math-I"/>
              </a:rPr>
              <a:t>mho</a:t>
            </a:r>
            <a:r>
              <a:rPr lang="en-US" b="0" i="0" dirty="0">
                <a:effectLst/>
                <a:latin typeface="MJXc-TeX-main-R"/>
              </a:rPr>
              <a:t>/</a:t>
            </a:r>
            <a:r>
              <a:rPr lang="en-US" b="0" i="0" dirty="0">
                <a:effectLst/>
                <a:latin typeface="MJXc-TeX-math-I"/>
              </a:rPr>
              <a:t>cm</a:t>
            </a:r>
            <a:r>
              <a:rPr lang="en-US" b="0" i="0" dirty="0">
                <a:effectLst/>
                <a:latin typeface="__Inter_9255d6"/>
              </a:rPr>
              <a:t>, then impurity concentration will be if the effect of holes is negligible</a:t>
            </a:r>
          </a:p>
          <a:p>
            <a:endParaRPr lang="en-US" dirty="0"/>
          </a:p>
        </p:txBody>
      </p:sp>
    </p:spTree>
    <p:extLst>
      <p:ext uri="{BB962C8B-B14F-4D97-AF65-F5344CB8AC3E}">
        <p14:creationId xmlns:p14="http://schemas.microsoft.com/office/powerpoint/2010/main" val="105791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F75A3CC-F62C-35DD-B375-1F73330E9507}"/>
              </a:ext>
            </a:extLst>
          </p:cNvPr>
          <p:cNvSpPr>
            <a:spLocks noGrp="1"/>
          </p:cNvSpPr>
          <p:nvPr>
            <p:ph type="title"/>
          </p:nvPr>
        </p:nvSpPr>
        <p:spPr/>
        <p:txBody>
          <a:bodyPr/>
          <a:lstStyle/>
          <a:p>
            <a:r>
              <a:rPr lang="en-US" dirty="0"/>
              <a:t>2</a:t>
            </a:r>
          </a:p>
        </p:txBody>
      </p:sp>
      <p:pic>
        <p:nvPicPr>
          <p:cNvPr id="4" name="Picture 7">
            <a:extLst>
              <a:ext uri="{FF2B5EF4-FFF2-40B4-BE49-F238E27FC236}">
                <a16:creationId xmlns:a16="http://schemas.microsoft.com/office/drawing/2014/main" id="{6F96C67D-39FA-58D6-EA98-28E62E0CFACC}"/>
              </a:ext>
            </a:extLst>
          </p:cNvPr>
          <p:cNvPicPr>
            <a:picLocks noGrp="1" noChangeAspect="1"/>
          </p:cNvPicPr>
          <p:nvPr>
            <p:ph idx="1"/>
          </p:nvPr>
        </p:nvPicPr>
        <p:blipFill>
          <a:blip r:embed="rId2"/>
          <a:stretch>
            <a:fillRect/>
          </a:stretch>
        </p:blipFill>
        <p:spPr>
          <a:xfrm>
            <a:off x="441494" y="1690688"/>
            <a:ext cx="11309012" cy="4160222"/>
          </a:xfrm>
          <a:prstGeom prst="rect">
            <a:avLst/>
          </a:prstGeom>
        </p:spPr>
      </p:pic>
    </p:spTree>
    <p:extLst>
      <p:ext uri="{BB962C8B-B14F-4D97-AF65-F5344CB8AC3E}">
        <p14:creationId xmlns:p14="http://schemas.microsoft.com/office/powerpoint/2010/main" val="4235658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FD4CC45-BEB5-B9C6-E70E-B61FB60E1B51}"/>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6E0563A6-1BA1-52D8-E17C-294DC395A712}"/>
              </a:ext>
            </a:extLst>
          </p:cNvPr>
          <p:cNvSpPr>
            <a:spLocks noGrp="1"/>
          </p:cNvSpPr>
          <p:nvPr>
            <p:ph idx="1"/>
          </p:nvPr>
        </p:nvSpPr>
        <p:spPr/>
        <p:txBody>
          <a:bodyPr/>
          <a:lstStyle/>
          <a:p>
            <a:r>
              <a:rPr lang="el-GR" b="0" i="0" dirty="0">
                <a:effectLst/>
                <a:latin typeface="MJXc-TeX-math-I"/>
              </a:rPr>
              <a:t>σ</a:t>
            </a:r>
            <a:r>
              <a:rPr lang="el-GR" b="0" i="0" dirty="0">
                <a:effectLst/>
                <a:latin typeface="MJXc-TeX-main-R"/>
              </a:rPr>
              <a:t>≡</a:t>
            </a:r>
            <a:r>
              <a:rPr lang="en-US" b="0" i="0" dirty="0" err="1">
                <a:effectLst/>
                <a:latin typeface="MJXc-TeX-math-I"/>
              </a:rPr>
              <a:t>en</a:t>
            </a:r>
            <a:r>
              <a:rPr lang="en-US" sz="2400" b="0" i="0" dirty="0" err="1">
                <a:effectLst/>
                <a:latin typeface="MJXc-TeX-math-I"/>
              </a:rPr>
              <a:t>e</a:t>
            </a:r>
            <a:r>
              <a:rPr lang="el-GR" b="0" i="0" dirty="0">
                <a:effectLst/>
                <a:latin typeface="MJXc-TeX-math-I"/>
              </a:rPr>
              <a:t>μ</a:t>
            </a:r>
            <a:r>
              <a:rPr lang="en-US" sz="2000" b="0" i="0" dirty="0">
                <a:effectLst/>
                <a:latin typeface="MJXc-TeX-math-I"/>
              </a:rPr>
              <a:t>e</a:t>
            </a:r>
            <a:r>
              <a:rPr lang="en-US" b="0" i="0" dirty="0">
                <a:effectLst/>
                <a:latin typeface="MJXc-TeX-main-R"/>
              </a:rPr>
              <a:t>⇒</a:t>
            </a:r>
          </a:p>
          <a:p>
            <a:r>
              <a:rPr lang="en-US" b="0" i="0" dirty="0">
                <a:effectLst/>
                <a:latin typeface="MJXc-TeX-math-I"/>
              </a:rPr>
              <a:t>n</a:t>
            </a:r>
            <a:r>
              <a:rPr lang="en-US" sz="2000" b="0" i="0" dirty="0">
                <a:effectLst/>
                <a:latin typeface="MJXc-TeX-math-I"/>
              </a:rPr>
              <a:t>e</a:t>
            </a:r>
            <a:r>
              <a:rPr lang="en-US" b="0" i="0" dirty="0">
                <a:effectLst/>
                <a:latin typeface="MJXc-TeX-main-R"/>
              </a:rPr>
              <a:t>=</a:t>
            </a:r>
            <a:r>
              <a:rPr lang="el-GR" b="0" i="0" dirty="0">
                <a:effectLst/>
                <a:latin typeface="MJXc-TeX-math-I"/>
              </a:rPr>
              <a:t>σ</a:t>
            </a:r>
            <a:r>
              <a:rPr lang="en-US" b="0" i="0" dirty="0">
                <a:effectLst/>
                <a:latin typeface="MJXc-TeX-math-I"/>
              </a:rPr>
              <a:t>e</a:t>
            </a:r>
            <a:r>
              <a:rPr lang="el-GR" b="0" i="0" dirty="0">
                <a:effectLst/>
                <a:latin typeface="MJXc-TeX-math-I"/>
              </a:rPr>
              <a:t>μ</a:t>
            </a:r>
            <a:r>
              <a:rPr lang="en-US" sz="2000" b="0" i="0" dirty="0">
                <a:effectLst/>
                <a:latin typeface="MJXc-TeX-math-I"/>
              </a:rPr>
              <a:t>e</a:t>
            </a:r>
            <a:br>
              <a:rPr lang="en-US" b="0" i="0" dirty="0">
                <a:effectLst/>
                <a:latin typeface="__Inter_9255d6"/>
              </a:rPr>
            </a:br>
            <a:r>
              <a:rPr lang="en-US" b="0" i="0" dirty="0">
                <a:effectLst/>
                <a:latin typeface="MJXc-TeX-main-R"/>
              </a:rPr>
              <a:t>=6.24 / 1.6×10^ −19×3900=10^16/</a:t>
            </a:r>
            <a:r>
              <a:rPr lang="en-US" b="0" i="0" dirty="0">
                <a:effectLst/>
                <a:latin typeface="MJXc-TeX-math-I"/>
              </a:rPr>
              <a:t>cm</a:t>
            </a:r>
            <a:r>
              <a:rPr lang="en-US" b="0" i="0" dirty="0">
                <a:effectLst/>
                <a:latin typeface="MJXc-TeX-main-R"/>
              </a:rPr>
              <a:t>3</a:t>
            </a:r>
            <a:endParaRPr lang="en-US" b="0" i="0" dirty="0">
              <a:effectLst/>
              <a:latin typeface="__Inter_9255d6"/>
            </a:endParaRPr>
          </a:p>
          <a:p>
            <a:endParaRPr lang="en-US" dirty="0"/>
          </a:p>
        </p:txBody>
      </p:sp>
    </p:spTree>
    <p:extLst>
      <p:ext uri="{BB962C8B-B14F-4D97-AF65-F5344CB8AC3E}">
        <p14:creationId xmlns:p14="http://schemas.microsoft.com/office/powerpoint/2010/main" val="550964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3481"/>
          </a:xfrm>
        </p:spPr>
        <p:txBody>
          <a:bodyPr>
            <a:normAutofit fontScale="90000"/>
          </a:bodyPr>
          <a:lstStyle/>
          <a:p>
            <a:r>
              <a:rPr lang="en-US" dirty="0"/>
              <a:t>21</a:t>
            </a:r>
          </a:p>
        </p:txBody>
      </p:sp>
      <p:sp>
        <p:nvSpPr>
          <p:cNvPr id="3" name="Content Placeholder 2"/>
          <p:cNvSpPr>
            <a:spLocks noGrp="1"/>
          </p:cNvSpPr>
          <p:nvPr>
            <p:ph idx="1"/>
          </p:nvPr>
        </p:nvSpPr>
        <p:spPr>
          <a:xfrm>
            <a:off x="838200" y="1010194"/>
            <a:ext cx="10515600" cy="5166769"/>
          </a:xfrm>
        </p:spPr>
        <p:txBody>
          <a:bodyPr>
            <a:normAutofit/>
          </a:bodyPr>
          <a:lstStyle/>
          <a:p>
            <a:r>
              <a:rPr lang="en-US" dirty="0"/>
              <a:t>The number of silicon atoms is 5 × 10</a:t>
            </a:r>
            <a:r>
              <a:rPr lang="en-US" baseline="30000" dirty="0"/>
              <a:t>28 </a:t>
            </a:r>
            <a:r>
              <a:rPr lang="en-US" dirty="0"/>
              <a:t>m</a:t>
            </a:r>
            <a:r>
              <a:rPr lang="en-US" baseline="30000" dirty="0"/>
              <a:t>3</a:t>
            </a:r>
            <a:r>
              <a:rPr lang="en-US" dirty="0"/>
              <a:t>. This is doped simultaneously with 5 × 10</a:t>
            </a:r>
            <a:r>
              <a:rPr lang="en-US" baseline="30000" dirty="0"/>
              <a:t>22</a:t>
            </a:r>
            <a:r>
              <a:rPr lang="en-US" dirty="0"/>
              <a:t> atoms per m</a:t>
            </a:r>
            <a:r>
              <a:rPr lang="en-US" baseline="30000" dirty="0"/>
              <a:t>3</a:t>
            </a:r>
            <a:r>
              <a:rPr lang="en-US" dirty="0"/>
              <a:t> of Arsenic and 5 × 10</a:t>
            </a:r>
            <a:r>
              <a:rPr lang="en-US" baseline="30000" dirty="0"/>
              <a:t>20</a:t>
            </a:r>
            <a:r>
              <a:rPr lang="en-US" dirty="0"/>
              <a:t> per m</a:t>
            </a:r>
            <a:r>
              <a:rPr lang="en-US" baseline="30000" dirty="0"/>
              <a:t>3</a:t>
            </a:r>
            <a:r>
              <a:rPr lang="en-US" dirty="0"/>
              <a:t> atoms of Indium. </a:t>
            </a:r>
          </a:p>
          <a:p>
            <a:r>
              <a:rPr lang="en-US" dirty="0"/>
              <a:t>Calculate the number of electrons and holes. Given that </a:t>
            </a:r>
            <a:r>
              <a:rPr lang="en-US" dirty="0" err="1"/>
              <a:t>n</a:t>
            </a:r>
            <a:r>
              <a:rPr lang="en-US" baseline="-25000" dirty="0" err="1"/>
              <a:t>I</a:t>
            </a:r>
            <a:r>
              <a:rPr lang="en-US" dirty="0"/>
              <a:t> = 1.5 × 10</a:t>
            </a:r>
            <a:r>
              <a:rPr lang="en-US" baseline="30000" dirty="0"/>
              <a:t>16</a:t>
            </a:r>
            <a:r>
              <a:rPr lang="en-US" dirty="0"/>
              <a:t>m</a:t>
            </a:r>
            <a:r>
              <a:rPr lang="en-US" baseline="30000" dirty="0"/>
              <a:t>–3</a:t>
            </a:r>
            <a:r>
              <a:rPr lang="en-US" dirty="0"/>
              <a:t>. </a:t>
            </a:r>
          </a:p>
          <a:p>
            <a:r>
              <a:rPr lang="en-US" dirty="0"/>
              <a:t>Is the material n-type or p-type?</a:t>
            </a:r>
          </a:p>
          <a:p>
            <a:endParaRPr lang="en-US" dirty="0"/>
          </a:p>
        </p:txBody>
      </p:sp>
    </p:spTree>
    <p:extLst>
      <p:ext uri="{BB962C8B-B14F-4D97-AF65-F5344CB8AC3E}">
        <p14:creationId xmlns:p14="http://schemas.microsoft.com/office/powerpoint/2010/main" val="3798577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96C40CD-27E5-B9AD-FD0E-A7610EEDE8E0}"/>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322887C1-FDCF-8B2D-4B7F-29963AFE05E9}"/>
              </a:ext>
            </a:extLst>
          </p:cNvPr>
          <p:cNvSpPr>
            <a:spLocks noGrp="1"/>
          </p:cNvSpPr>
          <p:nvPr>
            <p:ph idx="1"/>
          </p:nvPr>
        </p:nvSpPr>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are given: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Number of silicon atoms, N = 5 × 10 </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28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atoms/m</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3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Number of arsenic atoms,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a:t>
            </a:r>
            <a:r>
              <a:rPr kumimoji="0" lang="en-US" sz="2000" b="0" i="0" u="none" strike="noStrike" kern="1200" cap="none" spc="0" normalizeH="0" baseline="-25000" noProof="0" dirty="0" err="1">
                <a:ln>
                  <a:noFill/>
                </a:ln>
                <a:solidFill>
                  <a:prstClr val="black"/>
                </a:solidFill>
                <a:effectLst/>
                <a:uLnTx/>
                <a:uFillTx/>
                <a:latin typeface="Calibri" panose="020F0502020204030204"/>
                <a:ea typeface="+mn-ea"/>
                <a:cs typeface="+mn-cs"/>
              </a:rPr>
              <a:t>AS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=5×10</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22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atoms/m</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3</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Number of indium atoms,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a:t>
            </a:r>
            <a:r>
              <a:rPr kumimoji="0" lang="en-US" sz="2000" b="0" i="0" u="none" strike="noStrike" kern="1200" cap="none" spc="0" normalizeH="0" baseline="-25000" noProof="0" dirty="0" err="1">
                <a:ln>
                  <a:noFill/>
                </a:ln>
                <a:solidFill>
                  <a:prstClr val="black"/>
                </a:solidFill>
                <a:effectLst/>
                <a:uLnTx/>
                <a:uFillTx/>
                <a:latin typeface="Calibri" panose="020F0502020204030204"/>
                <a:ea typeface="+mn-ea"/>
                <a:cs typeface="+mn-cs"/>
              </a:rPr>
              <a:t>In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=5×10</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20</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atoms/m</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3</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Intrinsec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conc.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a:t>
            </a:r>
            <a:r>
              <a:rPr kumimoji="0" lang="en-US" sz="2000" b="0" i="0" u="none" strike="noStrike" kern="1200" cap="none" spc="0" normalizeH="0" baseline="-25000" noProof="0" dirty="0" err="1">
                <a:ln>
                  <a:noFill/>
                </a:ln>
                <a:solidFill>
                  <a:prstClr val="black"/>
                </a:solidFill>
                <a:effectLst/>
                <a:uLnTx/>
                <a:uFillTx/>
                <a:latin typeface="Calibri" panose="020F0502020204030204"/>
                <a:ea typeface="+mn-ea"/>
                <a:cs typeface="+mn-cs"/>
              </a:rPr>
              <a:t>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=1.5×10</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16</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electrons/m</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3</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=5×10</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22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−1.5×10</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16</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=4.99×10</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22</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Let us consider the number of holes to be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a:t>
            </a:r>
            <a:r>
              <a:rPr kumimoji="0" lang="en-US" sz="2000" b="0" i="0" u="none" strike="noStrike" kern="1200" cap="none" spc="0" normalizeH="0" baseline="-25000" noProof="0" dirty="0" err="1">
                <a:ln>
                  <a:noFill/>
                </a:ln>
                <a:solidFill>
                  <a:prstClr val="black"/>
                </a:solidFill>
                <a:effectLst/>
                <a:uLnTx/>
                <a:uFillTx/>
                <a:latin typeface="Calibri" panose="020F0502020204030204"/>
                <a:ea typeface="+mn-ea"/>
                <a:cs typeface="+mn-cs"/>
              </a:rPr>
              <a:t>h</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the thermal equilibrium,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a:t>
            </a:r>
            <a:r>
              <a:rPr kumimoji="0" lang="en-US" sz="2000" b="0" i="0" u="none" strike="noStrike" kern="1200" cap="none" spc="0" normalizeH="0" baseline="-25000" noProof="0" dirty="0" err="1">
                <a:ln>
                  <a:noFill/>
                </a:ln>
                <a:solidFill>
                  <a:prstClr val="black"/>
                </a:solidFill>
                <a:effectLst/>
                <a:uLnTx/>
                <a:uFillTx/>
                <a:latin typeface="Calibri" panose="020F0502020204030204"/>
                <a:ea typeface="+mn-ea"/>
                <a:cs typeface="+mn-cs"/>
              </a:rPr>
              <a:t>e</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a:t>
            </a:r>
            <a:r>
              <a:rPr kumimoji="0" lang="en-US" sz="2000" b="0" i="0" u="none" strike="noStrike" kern="1200" cap="none" spc="0" normalizeH="0" baseline="-25000" noProof="0" dirty="0" err="1">
                <a:ln>
                  <a:noFill/>
                </a:ln>
                <a:solidFill>
                  <a:prstClr val="black"/>
                </a:solidFill>
                <a:effectLst/>
                <a:uLnTx/>
                <a:uFillTx/>
                <a:latin typeface="Calibri" panose="020F0502020204030204"/>
                <a:ea typeface="+mn-ea"/>
                <a:cs typeface="+mn-cs"/>
              </a:rPr>
              <a:t>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n</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i</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Calculating, we get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a:t>
            </a:r>
            <a:r>
              <a:rPr kumimoji="0" lang="en-US" sz="2000" b="0" i="0" u="none" strike="noStrike" kern="1200" cap="none" spc="0" normalizeH="0" baseline="-25000" noProof="0" dirty="0" err="1">
                <a:ln>
                  <a:noFill/>
                </a:ln>
                <a:solidFill>
                  <a:prstClr val="black"/>
                </a:solidFill>
                <a:effectLst/>
                <a:uLnTx/>
                <a:uFillTx/>
                <a:latin typeface="Calibri" panose="020F0502020204030204"/>
                <a:ea typeface="+mn-ea"/>
                <a:cs typeface="+mn-cs"/>
              </a:rPr>
              <a:t>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=4.51×10</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9</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Here, n</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&gt;</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a:t>
            </a:r>
            <a:r>
              <a:rPr kumimoji="0" lang="en-US" sz="2000" b="0" i="0" u="none" strike="noStrike" kern="1200" cap="none" spc="0" normalizeH="0" baseline="-25000" noProof="0" dirty="0" err="1">
                <a:ln>
                  <a:noFill/>
                </a:ln>
                <a:solidFill>
                  <a:prstClr val="black"/>
                </a:solidFill>
                <a:effectLst/>
                <a:uLnTx/>
                <a:uFillTx/>
                <a:latin typeface="Calibri" panose="020F0502020204030204"/>
                <a:ea typeface="+mn-ea"/>
                <a:cs typeface="+mn-cs"/>
              </a:rPr>
              <a:t>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therefore, the material is an n-type semiconductor.</a:t>
            </a:r>
          </a:p>
          <a:p>
            <a:endParaRPr lang="en-US" dirty="0"/>
          </a:p>
        </p:txBody>
      </p:sp>
    </p:spTree>
    <p:extLst>
      <p:ext uri="{BB962C8B-B14F-4D97-AF65-F5344CB8AC3E}">
        <p14:creationId xmlns:p14="http://schemas.microsoft.com/office/powerpoint/2010/main" val="4007074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a:t>
            </a:r>
          </a:p>
        </p:txBody>
      </p:sp>
      <p:sp>
        <p:nvSpPr>
          <p:cNvPr id="3" name="Content Placeholder 2"/>
          <p:cNvSpPr>
            <a:spLocks noGrp="1"/>
          </p:cNvSpPr>
          <p:nvPr>
            <p:ph idx="1"/>
          </p:nvPr>
        </p:nvSpPr>
        <p:spPr/>
        <p:txBody>
          <a:bodyPr/>
          <a:lstStyle/>
          <a:p>
            <a:r>
              <a:rPr lang="en-US" dirty="0"/>
              <a:t>Silicon is doped with boron at 80000000000000000 cm</a:t>
            </a:r>
            <a:r>
              <a:rPr lang="en-US" baseline="30000" dirty="0"/>
              <a:t>-3</a:t>
            </a:r>
            <a:r>
              <a:rPr lang="en-US" dirty="0"/>
              <a:t>. What is the conductivity at 300 K?</a:t>
            </a:r>
          </a:p>
          <a:p>
            <a:r>
              <a:rPr lang="en-US" dirty="0"/>
              <a:t>For Si at 300 K, </a:t>
            </a:r>
            <a:r>
              <a:rPr lang="en-US" dirty="0" err="1"/>
              <a:t>μ</a:t>
            </a:r>
            <a:r>
              <a:rPr lang="en-US" i="1" baseline="-25000" dirty="0" err="1"/>
              <a:t>n</a:t>
            </a:r>
            <a:r>
              <a:rPr lang="en-US" dirty="0"/>
              <a:t> = 1500 cm²/Vs, </a:t>
            </a:r>
            <a:r>
              <a:rPr lang="en-US" dirty="0" err="1"/>
              <a:t>μ</a:t>
            </a:r>
            <a:r>
              <a:rPr lang="en-US" i="1" baseline="-25000" dirty="0" err="1"/>
              <a:t>p</a:t>
            </a:r>
            <a:r>
              <a:rPr lang="en-US" dirty="0"/>
              <a:t> = 450 cm²/Vs, and </a:t>
            </a:r>
            <a:r>
              <a:rPr lang="en-US" i="1" dirty="0" err="1"/>
              <a:t>n</a:t>
            </a:r>
            <a:r>
              <a:rPr lang="en-US" i="1" baseline="-25000" dirty="0" err="1"/>
              <a:t>i</a:t>
            </a:r>
            <a:r>
              <a:rPr lang="en-US" dirty="0"/>
              <a:t> = 1.5 × 10</a:t>
            </a:r>
            <a:r>
              <a:rPr lang="en-US" baseline="30000" dirty="0"/>
              <a:t>10</a:t>
            </a:r>
            <a:r>
              <a:rPr lang="en-US" dirty="0"/>
              <a:t> cm</a:t>
            </a:r>
            <a:r>
              <a:rPr lang="en-US" baseline="30000" dirty="0"/>
              <a:t>-3</a:t>
            </a:r>
            <a:r>
              <a:rPr lang="en-US" dirty="0"/>
              <a:t>. Assume that all of the acceptors are ionized</a:t>
            </a:r>
          </a:p>
          <a:p>
            <a:endParaRPr lang="en-US" dirty="0"/>
          </a:p>
        </p:txBody>
      </p:sp>
    </p:spTree>
    <p:extLst>
      <p:ext uri="{BB962C8B-B14F-4D97-AF65-F5344CB8AC3E}">
        <p14:creationId xmlns:p14="http://schemas.microsoft.com/office/powerpoint/2010/main" val="4022278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7CB82C96-8F3E-139E-04DE-6D16B66FD5B9}"/>
              </a:ext>
            </a:extLst>
          </p:cNvPr>
          <p:cNvSpPr>
            <a:spLocks noGrp="1"/>
          </p:cNvSpPr>
          <p:nvPr>
            <p:ph idx="1"/>
          </p:nvPr>
        </p:nvSpPr>
        <p:spPr>
          <a:xfrm>
            <a:off x="783771" y="549275"/>
            <a:ext cx="10860833" cy="5627688"/>
          </a:xfrm>
        </p:spPr>
        <p:txBody>
          <a:bodyPr/>
          <a:lstStyle/>
          <a:p>
            <a:pPr eaLnBrk="1" hangingPunct="1"/>
            <a:r>
              <a:rPr lang="ro-MD" altLang="ro-RO" b="1" dirty="0"/>
              <a:t>Problema </a:t>
            </a:r>
            <a:r>
              <a:rPr lang="en-US" altLang="ro-RO" b="1" dirty="0"/>
              <a:t>23</a:t>
            </a:r>
            <a:r>
              <a:rPr lang="ro-MD" altLang="ro-RO" b="1" dirty="0"/>
              <a:t>. </a:t>
            </a:r>
          </a:p>
          <a:p>
            <a:pPr eaLnBrk="1" hangingPunct="1"/>
            <a:r>
              <a:rPr lang="ro-MD" altLang="ro-RO" dirty="0"/>
              <a:t>O plachetă de Si are L=100 mcm, lățimea W = 10 mcm, grosimea a=1mcm este dopată cu As cu concentrația de 10^16 cm-3 . Mobilitatea  = 1000 cm2.Vs. De calculat</a:t>
            </a:r>
          </a:p>
          <a:p>
            <a:pPr eaLnBrk="1" hangingPunct="1"/>
            <a:r>
              <a:rPr lang="ro-MD" altLang="ro-RO" dirty="0"/>
              <a:t>Rezistența specifică a Si</a:t>
            </a:r>
          </a:p>
          <a:p>
            <a:pPr eaLnBrk="1" hangingPunct="1"/>
            <a:r>
              <a:rPr lang="ro-MD" altLang="ro-RO" dirty="0"/>
              <a:t>Rezistența specifică superficială</a:t>
            </a:r>
          </a:p>
          <a:p>
            <a:pPr eaLnBrk="1" hangingPunct="1"/>
            <a:r>
              <a:rPr lang="ro-MD" altLang="ro-RO" dirty="0"/>
              <a:t>Rezistența totală a </a:t>
            </a:r>
            <a:r>
              <a:rPr lang="ro-MD" altLang="ro-RO" dirty="0" err="1"/>
              <a:t>pachetei</a:t>
            </a:r>
            <a:endParaRPr lang="ro-MD" altLang="ro-RO" dirty="0"/>
          </a:p>
          <a:p>
            <a:pPr eaLnBrk="1" hangingPunct="1"/>
            <a:endParaRPr lang="ro-MD" altLang="ro-RO" dirty="0"/>
          </a:p>
          <a:p>
            <a:pPr eaLnBrk="1" hangingPunct="1"/>
            <a:r>
              <a:rPr lang="ro-MD" altLang="ro-RO" dirty="0">
                <a:latin typeface="Times New Roman" panose="02020603050405020304" pitchFamily="18" charset="0"/>
                <a:cs typeface="Times New Roman" panose="02020603050405020304" pitchFamily="18" charset="0"/>
              </a:rPr>
              <a:t> </a:t>
            </a:r>
            <a:r>
              <a:rPr lang="el-GR" altLang="ro-RO" dirty="0">
                <a:latin typeface="Times New Roman" panose="02020603050405020304" pitchFamily="18" charset="0"/>
                <a:cs typeface="Times New Roman" panose="02020603050405020304" pitchFamily="18" charset="0"/>
              </a:rPr>
              <a:t>ρ</a:t>
            </a:r>
            <a:r>
              <a:rPr lang="ro-MD" altLang="ro-RO" dirty="0">
                <a:latin typeface="Times New Roman" panose="02020603050405020304" pitchFamily="18" charset="0"/>
                <a:cs typeface="Times New Roman" panose="02020603050405020304" pitchFamily="18" charset="0"/>
              </a:rPr>
              <a:t>= 0,0625 om cm, </a:t>
            </a:r>
            <a:r>
              <a:rPr lang="el-GR" altLang="ro-RO" dirty="0">
                <a:latin typeface="Times New Roman" panose="02020603050405020304" pitchFamily="18" charset="0"/>
                <a:cs typeface="Times New Roman" panose="02020603050405020304" pitchFamily="18" charset="0"/>
              </a:rPr>
              <a:t>ρ</a:t>
            </a:r>
            <a:r>
              <a:rPr lang="ro-MD" altLang="ro-RO" baseline="-25000" dirty="0">
                <a:latin typeface="Times New Roman" panose="02020603050405020304" pitchFamily="18" charset="0"/>
                <a:cs typeface="Times New Roman" panose="02020603050405020304" pitchFamily="18" charset="0"/>
              </a:rPr>
              <a:t>s</a:t>
            </a:r>
            <a:r>
              <a:rPr lang="ro-MD" altLang="ro-RO" dirty="0">
                <a:latin typeface="Times New Roman" panose="02020603050405020304" pitchFamily="18" charset="0"/>
                <a:cs typeface="Times New Roman" panose="02020603050405020304" pitchFamily="18" charset="0"/>
              </a:rPr>
              <a:t> = </a:t>
            </a:r>
            <a:r>
              <a:rPr lang="el-GR" altLang="ro-RO" dirty="0">
                <a:latin typeface="Times New Roman" panose="02020603050405020304" pitchFamily="18" charset="0"/>
                <a:cs typeface="Times New Roman" panose="02020603050405020304" pitchFamily="18" charset="0"/>
              </a:rPr>
              <a:t>ρ</a:t>
            </a:r>
            <a:r>
              <a:rPr lang="ro-MD" altLang="ro-RO" dirty="0">
                <a:latin typeface="Times New Roman" panose="02020603050405020304" pitchFamily="18" charset="0"/>
                <a:cs typeface="Times New Roman" panose="02020603050405020304" pitchFamily="18" charset="0"/>
              </a:rPr>
              <a:t>/a = 625 Ohm /</a:t>
            </a:r>
            <a:r>
              <a:rPr lang="ro-MD" altLang="ro-RO" dirty="0" err="1">
                <a:latin typeface="Times New Roman" panose="02020603050405020304" pitchFamily="18" charset="0"/>
                <a:cs typeface="Times New Roman" panose="02020603050405020304" pitchFamily="18" charset="0"/>
              </a:rPr>
              <a:t>patrat</a:t>
            </a:r>
            <a:r>
              <a:rPr lang="ro-MD" altLang="ro-RO" dirty="0">
                <a:latin typeface="Times New Roman" panose="02020603050405020304" pitchFamily="18" charset="0"/>
                <a:cs typeface="Times New Roman" panose="02020603050405020304" pitchFamily="18" charset="0"/>
              </a:rPr>
              <a:t>    R = </a:t>
            </a:r>
            <a:r>
              <a:rPr lang="el-GR" altLang="ro-RO" dirty="0">
                <a:latin typeface="Times New Roman" panose="02020603050405020304" pitchFamily="18" charset="0"/>
                <a:cs typeface="Times New Roman" panose="02020603050405020304" pitchFamily="18" charset="0"/>
              </a:rPr>
              <a:t>ρ</a:t>
            </a:r>
            <a:r>
              <a:rPr lang="ro-MD" altLang="ro-RO" dirty="0">
                <a:latin typeface="Times New Roman" panose="02020603050405020304" pitchFamily="18" charset="0"/>
                <a:cs typeface="Times New Roman" panose="02020603050405020304" pitchFamily="18" charset="0"/>
              </a:rPr>
              <a:t>(L/W) = 6,25 </a:t>
            </a:r>
            <a:r>
              <a:rPr lang="ro-MD" altLang="ro-RO" dirty="0" err="1">
                <a:latin typeface="Times New Roman" panose="02020603050405020304" pitchFamily="18" charset="0"/>
                <a:cs typeface="Times New Roman" panose="02020603050405020304" pitchFamily="18" charset="0"/>
              </a:rPr>
              <a:t>kOhm</a:t>
            </a:r>
            <a:r>
              <a:rPr lang="ro-MD" altLang="ro-RO" dirty="0"/>
              <a:t> </a:t>
            </a:r>
            <a:endParaRPr lang="en-US" altLang="ro-RO" dirty="0"/>
          </a:p>
        </p:txBody>
      </p:sp>
      <p:sp>
        <p:nvSpPr>
          <p:cNvPr id="4" name="Slide Number Placeholder 3">
            <a:extLst>
              <a:ext uri="{FF2B5EF4-FFF2-40B4-BE49-F238E27FC236}">
                <a16:creationId xmlns:a16="http://schemas.microsoft.com/office/drawing/2014/main" id="{73966BD4-CA48-5C49-DF86-9AA2FDC46F6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8271E39-B786-42BA-A30E-39896E6BF6C1}" type="slidenum">
              <a:rPr lang="en-US" altLang="en-US">
                <a:solidFill>
                  <a:srgbClr val="898989"/>
                </a:solidFill>
              </a:rPr>
              <a:pPr/>
              <a:t>44</a:t>
            </a:fld>
            <a:endParaRPr lang="en-US" altLang="en-US">
              <a:solidFill>
                <a:srgbClr val="898989"/>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7FE0A425-6D94-9803-1400-1C109D60327A}"/>
              </a:ext>
            </a:extLst>
          </p:cNvPr>
          <p:cNvSpPr>
            <a:spLocks noGrp="1"/>
          </p:cNvSpPr>
          <p:nvPr>
            <p:ph idx="1"/>
          </p:nvPr>
        </p:nvSpPr>
        <p:spPr>
          <a:xfrm>
            <a:off x="1268963" y="549275"/>
            <a:ext cx="9498564" cy="5627688"/>
          </a:xfrm>
        </p:spPr>
        <p:txBody>
          <a:bodyPr>
            <a:normAutofit/>
          </a:bodyPr>
          <a:lstStyle/>
          <a:p>
            <a:pPr eaLnBrk="1" hangingPunct="1"/>
            <a:r>
              <a:rPr lang="ro-MD" altLang="ro-RO" b="1" dirty="0"/>
              <a:t>Problema </a:t>
            </a:r>
            <a:r>
              <a:rPr lang="en-US" altLang="ro-RO" b="1" dirty="0"/>
              <a:t>24</a:t>
            </a:r>
            <a:endParaRPr lang="ro-MD" altLang="ro-RO" b="1" dirty="0"/>
          </a:p>
          <a:p>
            <a:pPr eaLnBrk="1" hangingPunct="1"/>
            <a:r>
              <a:rPr lang="ro-MD" altLang="ro-RO" dirty="0"/>
              <a:t>Avem un SC uniform cu </a:t>
            </a:r>
            <a:r>
              <a:rPr lang="en-US" altLang="ro-RO" dirty="0" err="1"/>
              <a:t>lungimea</a:t>
            </a:r>
            <a:r>
              <a:rPr lang="en-US" altLang="ro-RO" dirty="0"/>
              <a:t> </a:t>
            </a:r>
            <a:r>
              <a:rPr lang="ro-MD" altLang="ro-RO" dirty="0"/>
              <a:t>L și secțiunea S</a:t>
            </a:r>
          </a:p>
          <a:p>
            <a:pPr eaLnBrk="1" hangingPunct="1"/>
            <a:r>
              <a:rPr lang="ro-MD" altLang="ro-RO" dirty="0"/>
              <a:t>De determinat</a:t>
            </a:r>
          </a:p>
          <a:p>
            <a:pPr eaLnBrk="1" hangingPunct="1"/>
            <a:r>
              <a:rPr lang="ro-MD" altLang="ro-RO" dirty="0"/>
              <a:t>A) nr total de sarcini mobile Q</a:t>
            </a:r>
          </a:p>
          <a:p>
            <a:pPr eaLnBrk="1" hangingPunct="1"/>
            <a:r>
              <a:rPr lang="ro-MD" altLang="ro-RO" dirty="0"/>
              <a:t>Timpul în care purtătorii de sarcină cu mobilitatea </a:t>
            </a:r>
            <a:r>
              <a:rPr lang="el-GR" altLang="ro-RO" b="1" dirty="0"/>
              <a:t>μ</a:t>
            </a:r>
            <a:r>
              <a:rPr lang="ro-MD" altLang="ro-RO" dirty="0"/>
              <a:t> va trece toată lungimea L într-un câmp electric E, dac</a:t>
            </a:r>
            <a:r>
              <a:rPr lang="en-US" altLang="ro-RO" dirty="0"/>
              <a:t>a</a:t>
            </a:r>
            <a:r>
              <a:rPr lang="ro-MD" altLang="ro-RO" dirty="0"/>
              <a:t> timpul de zbor este </a:t>
            </a:r>
            <a:r>
              <a:rPr lang="ro-MD" altLang="ro-RO" dirty="0" err="1"/>
              <a:t>t</a:t>
            </a:r>
            <a:r>
              <a:rPr lang="ro-MD" altLang="ro-RO" baseline="-25000" dirty="0" err="1"/>
              <a:t>F</a:t>
            </a:r>
            <a:endParaRPr lang="ro-MD" altLang="ro-RO" baseline="-25000" dirty="0"/>
          </a:p>
          <a:p>
            <a:pPr eaLnBrk="1" hangingPunct="1"/>
            <a:endParaRPr lang="ro-MD" altLang="ro-RO" dirty="0"/>
          </a:p>
          <a:p>
            <a:pPr eaLnBrk="1" hangingPunct="1"/>
            <a:r>
              <a:rPr lang="ro-MD" altLang="ro-RO" b="1" dirty="0"/>
              <a:t>Q = </a:t>
            </a:r>
            <a:r>
              <a:rPr lang="ro-MD" altLang="ro-RO" b="1" dirty="0" err="1"/>
              <a:t>qNSL</a:t>
            </a:r>
            <a:endParaRPr lang="ro-MD" altLang="ro-RO" b="1" dirty="0"/>
          </a:p>
          <a:p>
            <a:pPr eaLnBrk="1" hangingPunct="1"/>
            <a:endParaRPr lang="ro-MD" altLang="ro-RO" dirty="0"/>
          </a:p>
          <a:p>
            <a:pPr eaLnBrk="1" hangingPunct="1"/>
            <a:r>
              <a:rPr lang="ro-MD" altLang="ro-RO" b="1" dirty="0"/>
              <a:t>t</a:t>
            </a:r>
            <a:r>
              <a:rPr lang="ro-MD" altLang="ro-RO" b="1" baseline="-25000" dirty="0"/>
              <a:t>f</a:t>
            </a:r>
            <a:r>
              <a:rPr lang="ro-MD" altLang="ro-RO" b="1" dirty="0"/>
              <a:t> = L/</a:t>
            </a:r>
            <a:r>
              <a:rPr lang="ro-MD" altLang="ro-RO" b="1" dirty="0" err="1"/>
              <a:t>v</a:t>
            </a:r>
            <a:r>
              <a:rPr lang="ro-MD" altLang="ro-RO" b="1" baseline="-25000" dirty="0" err="1"/>
              <a:t>d</a:t>
            </a:r>
            <a:r>
              <a:rPr lang="ro-MD" altLang="ro-RO" b="1" dirty="0"/>
              <a:t> = L/</a:t>
            </a:r>
            <a:r>
              <a:rPr lang="el-GR" altLang="ro-RO" b="1" dirty="0">
                <a:latin typeface="Times New Roman" panose="02020603050405020304" pitchFamily="18" charset="0"/>
                <a:cs typeface="Times New Roman" panose="02020603050405020304" pitchFamily="18" charset="0"/>
              </a:rPr>
              <a:t>μ</a:t>
            </a:r>
            <a:r>
              <a:rPr lang="ro-MD" altLang="ro-RO" b="1" dirty="0"/>
              <a:t>E = L</a:t>
            </a:r>
            <a:r>
              <a:rPr lang="ro-MD" altLang="ro-RO" b="1" baseline="30000" dirty="0"/>
              <a:t>2</a:t>
            </a:r>
            <a:r>
              <a:rPr lang="ro-MD" altLang="ro-RO" b="1" dirty="0"/>
              <a:t> / </a:t>
            </a:r>
            <a:r>
              <a:rPr lang="el-GR" altLang="ro-RO" b="1" dirty="0">
                <a:latin typeface="Times New Roman" panose="02020603050405020304" pitchFamily="18" charset="0"/>
                <a:cs typeface="Times New Roman" panose="02020603050405020304" pitchFamily="18" charset="0"/>
              </a:rPr>
              <a:t>μ</a:t>
            </a:r>
            <a:r>
              <a:rPr lang="ro-MD" altLang="ro-RO" b="1" dirty="0"/>
              <a:t>V</a:t>
            </a:r>
            <a:endParaRPr lang="en-US" altLang="ro-RO" b="1" dirty="0"/>
          </a:p>
        </p:txBody>
      </p:sp>
      <p:sp>
        <p:nvSpPr>
          <p:cNvPr id="4" name="Slide Number Placeholder 3">
            <a:extLst>
              <a:ext uri="{FF2B5EF4-FFF2-40B4-BE49-F238E27FC236}">
                <a16:creationId xmlns:a16="http://schemas.microsoft.com/office/drawing/2014/main" id="{F4CEB457-ED06-2666-9E3B-DE45FBCA3BB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AF7B5A3-FE97-4916-9C58-0FA04D44503C}" type="slidenum">
              <a:rPr lang="en-US" altLang="en-US">
                <a:solidFill>
                  <a:srgbClr val="898989"/>
                </a:solidFill>
              </a:rPr>
              <a:pPr/>
              <a:t>45</a:t>
            </a:fld>
            <a:endParaRPr lang="en-US" altLang="en-US">
              <a:solidFill>
                <a:srgbClr val="898989"/>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9D1A565B-8E9A-96EB-17AC-B6E024B17C04}"/>
              </a:ext>
            </a:extLst>
          </p:cNvPr>
          <p:cNvSpPr>
            <a:spLocks noGrp="1"/>
          </p:cNvSpPr>
          <p:nvPr>
            <p:ph idx="1"/>
          </p:nvPr>
        </p:nvSpPr>
        <p:spPr>
          <a:xfrm>
            <a:off x="1101012" y="333375"/>
            <a:ext cx="10252788" cy="5843588"/>
          </a:xfrm>
        </p:spPr>
        <p:txBody>
          <a:bodyPr>
            <a:normAutofit fontScale="85000" lnSpcReduction="20000"/>
          </a:bodyPr>
          <a:lstStyle/>
          <a:p>
            <a:pPr eaLnBrk="1" hangingPunct="1">
              <a:lnSpc>
                <a:spcPct val="80000"/>
              </a:lnSpc>
            </a:pPr>
            <a:r>
              <a:rPr lang="ro-MD" altLang="ro-RO" b="1" dirty="0"/>
              <a:t>Problema </a:t>
            </a:r>
            <a:r>
              <a:rPr lang="en-US" altLang="ro-RO" b="1" dirty="0"/>
              <a:t>25</a:t>
            </a:r>
            <a:endParaRPr lang="ro-MD" altLang="ro-RO" b="1" dirty="0"/>
          </a:p>
          <a:p>
            <a:pPr eaLnBrk="1" hangingPunct="1">
              <a:lnSpc>
                <a:spcPct val="80000"/>
              </a:lnSpc>
            </a:pPr>
            <a:r>
              <a:rPr lang="ro-MD" altLang="ro-RO" dirty="0"/>
              <a:t>Pentru un SC n-Si (T=300K,  </a:t>
            </a:r>
            <a:r>
              <a:rPr lang="el-GR" altLang="ro-RO" dirty="0">
                <a:latin typeface="Times New Roman" panose="02020603050405020304" pitchFamily="18" charset="0"/>
                <a:cs typeface="Times New Roman" panose="02020603050405020304" pitchFamily="18" charset="0"/>
              </a:rPr>
              <a:t>ρ</a:t>
            </a:r>
            <a:r>
              <a:rPr lang="ro-MD" altLang="ro-RO" dirty="0"/>
              <a:t>= 5 Ohm cm,  </a:t>
            </a:r>
            <a:r>
              <a:rPr lang="el-GR" altLang="ro-RO" dirty="0">
                <a:latin typeface="Times New Roman" panose="02020603050405020304" pitchFamily="18" charset="0"/>
                <a:cs typeface="Times New Roman" panose="02020603050405020304" pitchFamily="18" charset="0"/>
              </a:rPr>
              <a:t>μ</a:t>
            </a:r>
            <a:r>
              <a:rPr lang="ro-MD" altLang="ro-RO" dirty="0"/>
              <a:t> (-)=  1600 cm2/</a:t>
            </a:r>
            <a:r>
              <a:rPr lang="ro-MD" altLang="ro-RO" dirty="0" err="1"/>
              <a:t>Vs</a:t>
            </a:r>
            <a:r>
              <a:rPr lang="ro-MD" altLang="ro-RO" dirty="0"/>
              <a:t>,          </a:t>
            </a:r>
            <a:r>
              <a:rPr lang="el-GR" altLang="ro-RO" dirty="0">
                <a:latin typeface="Times New Roman" panose="02020603050405020304" pitchFamily="18" charset="0"/>
                <a:cs typeface="Times New Roman" panose="02020603050405020304" pitchFamily="18" charset="0"/>
              </a:rPr>
              <a:t>μ</a:t>
            </a:r>
            <a:r>
              <a:rPr lang="ro-MD" altLang="ro-RO" dirty="0">
                <a:latin typeface="Times New Roman" panose="02020603050405020304" pitchFamily="18" charset="0"/>
                <a:cs typeface="Times New Roman" panose="02020603050405020304" pitchFamily="18" charset="0"/>
              </a:rPr>
              <a:t> (+)</a:t>
            </a:r>
            <a:r>
              <a:rPr lang="ro-MD" altLang="ro-RO" dirty="0"/>
              <a:t>  = 600 cm2/</a:t>
            </a:r>
            <a:r>
              <a:rPr lang="ro-MD" altLang="ro-RO" dirty="0" err="1"/>
              <a:t>Vs</a:t>
            </a:r>
            <a:r>
              <a:rPr lang="ro-MD" altLang="ro-RO" dirty="0"/>
              <a:t>). </a:t>
            </a:r>
          </a:p>
          <a:p>
            <a:pPr eaLnBrk="1" hangingPunct="1">
              <a:lnSpc>
                <a:spcPct val="80000"/>
              </a:lnSpc>
            </a:pPr>
            <a:r>
              <a:rPr lang="ro-MD" altLang="ro-RO" dirty="0"/>
              <a:t>Admitem că energia de ionizare a donorilor </a:t>
            </a:r>
            <a:r>
              <a:rPr lang="ro-MD" altLang="ro-RO" dirty="0" err="1"/>
              <a:t>Ec</a:t>
            </a:r>
            <a:r>
              <a:rPr lang="ro-MD" altLang="ro-RO" dirty="0"/>
              <a:t>-ED = 0,05 eV </a:t>
            </a:r>
          </a:p>
          <a:p>
            <a:pPr eaLnBrk="1" hangingPunct="1">
              <a:lnSpc>
                <a:spcPct val="80000"/>
              </a:lnSpc>
            </a:pPr>
            <a:r>
              <a:rPr lang="ro-MD" altLang="ro-RO" dirty="0"/>
              <a:t>Să   se determine:</a:t>
            </a:r>
          </a:p>
          <a:p>
            <a:pPr eaLnBrk="1" hangingPunct="1">
              <a:lnSpc>
                <a:spcPct val="80000"/>
              </a:lnSpc>
            </a:pPr>
            <a:r>
              <a:rPr lang="ro-MD" altLang="ro-RO" dirty="0"/>
              <a:t>Concentrația electronilor și golurilor</a:t>
            </a:r>
          </a:p>
          <a:p>
            <a:pPr eaLnBrk="1" hangingPunct="1">
              <a:lnSpc>
                <a:spcPct val="80000"/>
              </a:lnSpc>
            </a:pPr>
            <a:r>
              <a:rPr lang="ro-MD" altLang="ro-RO" dirty="0"/>
              <a:t>Poziția nivelului Fermi</a:t>
            </a:r>
          </a:p>
          <a:p>
            <a:pPr eaLnBrk="1" hangingPunct="1">
              <a:lnSpc>
                <a:spcPct val="80000"/>
              </a:lnSpc>
            </a:pPr>
            <a:r>
              <a:rPr lang="ro-MD" altLang="ro-RO" dirty="0"/>
              <a:t>Cota parte a donorilor ionizați</a:t>
            </a:r>
          </a:p>
          <a:p>
            <a:pPr eaLnBrk="1" hangingPunct="1">
              <a:lnSpc>
                <a:spcPct val="80000"/>
              </a:lnSpc>
            </a:pPr>
            <a:r>
              <a:rPr lang="ro-MD" altLang="ro-RO" dirty="0"/>
              <a:t>Pentru caz de echilibru și cunoscând formula de determinare a </a:t>
            </a:r>
            <a:r>
              <a:rPr lang="ro-MD" altLang="ro-RO" b="1" dirty="0">
                <a:latin typeface="Times New Roman" panose="02020603050405020304" pitchFamily="18" charset="0"/>
                <a:cs typeface="Times New Roman" panose="02020603050405020304" pitchFamily="18" charset="0"/>
              </a:rPr>
              <a:t>ρ  :</a:t>
            </a:r>
          </a:p>
          <a:p>
            <a:pPr eaLnBrk="1" hangingPunct="1">
              <a:lnSpc>
                <a:spcPct val="80000"/>
              </a:lnSpc>
            </a:pPr>
            <a:r>
              <a:rPr lang="el-GR" altLang="ro-RO" b="1" dirty="0">
                <a:latin typeface="Times New Roman" panose="02020603050405020304" pitchFamily="18" charset="0"/>
                <a:cs typeface="Times New Roman" panose="02020603050405020304" pitchFamily="18" charset="0"/>
              </a:rPr>
              <a:t>ρ</a:t>
            </a:r>
            <a:r>
              <a:rPr lang="ro-MD" altLang="ro-RO" b="1" dirty="0">
                <a:latin typeface="Times New Roman" panose="02020603050405020304" pitchFamily="18" charset="0"/>
                <a:cs typeface="Times New Roman" panose="02020603050405020304" pitchFamily="18" charset="0"/>
              </a:rPr>
              <a:t> = (q(</a:t>
            </a:r>
            <a:r>
              <a:rPr lang="el-GR" altLang="ro-RO" b="1" dirty="0">
                <a:latin typeface="Times New Roman" panose="02020603050405020304" pitchFamily="18" charset="0"/>
                <a:cs typeface="Times New Roman" panose="02020603050405020304" pitchFamily="18" charset="0"/>
              </a:rPr>
              <a:t>μ</a:t>
            </a:r>
            <a:r>
              <a:rPr lang="ro-MD" altLang="ro-RO" b="1" baseline="-25000" dirty="0" err="1">
                <a:latin typeface="Times New Roman" panose="02020603050405020304" pitchFamily="18" charset="0"/>
                <a:cs typeface="Times New Roman" panose="02020603050405020304" pitchFamily="18" charset="0"/>
              </a:rPr>
              <a:t>n</a:t>
            </a:r>
            <a:r>
              <a:rPr lang="ro-MD" altLang="ro-RO" b="1" dirty="0" err="1">
                <a:latin typeface="Times New Roman" panose="02020603050405020304" pitchFamily="18" charset="0"/>
                <a:cs typeface="Times New Roman" panose="02020603050405020304" pitchFamily="18" charset="0"/>
              </a:rPr>
              <a:t>n</a:t>
            </a:r>
            <a:r>
              <a:rPr lang="ro-MD" altLang="ro-RO" b="1" dirty="0">
                <a:latin typeface="Times New Roman" panose="02020603050405020304" pitchFamily="18" charset="0"/>
                <a:cs typeface="Times New Roman" panose="02020603050405020304" pitchFamily="18" charset="0"/>
              </a:rPr>
              <a:t> + </a:t>
            </a:r>
            <a:r>
              <a:rPr lang="el-GR" altLang="ro-RO" b="1" dirty="0">
                <a:latin typeface="Times New Roman" panose="02020603050405020304" pitchFamily="18" charset="0"/>
                <a:cs typeface="Times New Roman" panose="02020603050405020304" pitchFamily="18" charset="0"/>
              </a:rPr>
              <a:t>μ</a:t>
            </a:r>
            <a:r>
              <a:rPr lang="ro-MD" altLang="ro-RO" b="1" baseline="-25000" dirty="0">
                <a:latin typeface="Times New Roman" panose="02020603050405020304" pitchFamily="18" charset="0"/>
                <a:cs typeface="Times New Roman" panose="02020603050405020304" pitchFamily="18" charset="0"/>
              </a:rPr>
              <a:t>p</a:t>
            </a:r>
            <a:r>
              <a:rPr lang="ro-MD" altLang="ro-RO" b="1" dirty="0">
                <a:latin typeface="Times New Roman" panose="02020603050405020304" pitchFamily="18" charset="0"/>
                <a:cs typeface="Times New Roman" panose="02020603050405020304" pitchFamily="18" charset="0"/>
              </a:rPr>
              <a:t>n</a:t>
            </a:r>
            <a:r>
              <a:rPr lang="ro-MD" altLang="ro-RO" b="1" baseline="-25000" dirty="0">
                <a:latin typeface="Times New Roman" panose="02020603050405020304" pitchFamily="18" charset="0"/>
                <a:cs typeface="Times New Roman" panose="02020603050405020304" pitchFamily="18" charset="0"/>
              </a:rPr>
              <a:t>i</a:t>
            </a:r>
            <a:r>
              <a:rPr lang="ro-MD" altLang="ro-RO" b="1" dirty="0">
                <a:latin typeface="Times New Roman" panose="02020603050405020304" pitchFamily="18" charset="0"/>
                <a:cs typeface="Times New Roman" panose="02020603050405020304" pitchFamily="18" charset="0"/>
              </a:rPr>
              <a:t>2/n))</a:t>
            </a:r>
            <a:r>
              <a:rPr lang="ro-MD" altLang="ro-RO" b="1" baseline="30000" dirty="0">
                <a:latin typeface="Times New Roman" panose="02020603050405020304" pitchFamily="18" charset="0"/>
                <a:cs typeface="Times New Roman" panose="02020603050405020304" pitchFamily="18" charset="0"/>
              </a:rPr>
              <a:t>-1 </a:t>
            </a:r>
            <a:r>
              <a:rPr lang="ro-MD" altLang="ro-RO" b="1" dirty="0">
                <a:latin typeface="Times New Roman" panose="02020603050405020304" pitchFamily="18" charset="0"/>
                <a:cs typeface="Times New Roman" panose="02020603050405020304" pitchFamily="18" charset="0"/>
              </a:rPr>
              <a:t> </a:t>
            </a:r>
            <a:r>
              <a:rPr lang="ro-MD" altLang="ro-RO" dirty="0">
                <a:latin typeface="Times New Roman" panose="02020603050405020304" pitchFamily="18" charset="0"/>
                <a:cs typeface="Times New Roman" panose="02020603050405020304" pitchFamily="18" charset="0"/>
              </a:rPr>
              <a:t>de unde determinăm</a:t>
            </a:r>
            <a:r>
              <a:rPr lang="ro-MD" altLang="ro-RO" b="1" dirty="0">
                <a:latin typeface="Times New Roman" panose="02020603050405020304" pitchFamily="18" charset="0"/>
                <a:cs typeface="Times New Roman" panose="02020603050405020304" pitchFamily="18" charset="0"/>
              </a:rPr>
              <a:t>, n= 0,8 10 </a:t>
            </a:r>
            <a:r>
              <a:rPr lang="ro-MD" altLang="ro-RO" b="1" baseline="30000" dirty="0">
                <a:latin typeface="Times New Roman" panose="02020603050405020304" pitchFamily="18" charset="0"/>
                <a:cs typeface="Times New Roman" panose="02020603050405020304" pitchFamily="18" charset="0"/>
              </a:rPr>
              <a:t>15</a:t>
            </a:r>
            <a:r>
              <a:rPr lang="ro-MD" altLang="ro-RO" b="1" dirty="0">
                <a:latin typeface="Times New Roman" panose="02020603050405020304" pitchFamily="18" charset="0"/>
                <a:cs typeface="Times New Roman" panose="02020603050405020304" pitchFamily="18" charset="0"/>
              </a:rPr>
              <a:t> cm-3</a:t>
            </a:r>
            <a:endParaRPr lang="ro-MD" altLang="ro-RO" b="1" baseline="30000" dirty="0">
              <a:latin typeface="Times New Roman" panose="02020603050405020304" pitchFamily="18" charset="0"/>
              <a:cs typeface="Times New Roman" panose="02020603050405020304" pitchFamily="18" charset="0"/>
            </a:endParaRPr>
          </a:p>
          <a:p>
            <a:pPr eaLnBrk="1" hangingPunct="1">
              <a:lnSpc>
                <a:spcPct val="80000"/>
              </a:lnSpc>
              <a:buFont typeface="Arial" panose="020B0604020202020204" pitchFamily="34" charset="0"/>
              <a:buNone/>
            </a:pPr>
            <a:r>
              <a:rPr lang="ro-MD" altLang="ro-RO" dirty="0">
                <a:latin typeface="Times New Roman" panose="02020603050405020304" pitchFamily="18" charset="0"/>
                <a:cs typeface="Times New Roman" panose="02020603050405020304" pitchFamily="18" charset="0"/>
              </a:rPr>
              <a:t>Dar</a:t>
            </a:r>
            <a:r>
              <a:rPr lang="ro-MD" altLang="ro-RO" b="1" dirty="0">
                <a:latin typeface="Times New Roman" panose="02020603050405020304" pitchFamily="18" charset="0"/>
                <a:cs typeface="Times New Roman" panose="02020603050405020304" pitchFamily="18" charset="0"/>
              </a:rPr>
              <a:t> E</a:t>
            </a:r>
            <a:r>
              <a:rPr lang="ro-MD" altLang="ro-RO" sz="2100" b="1" dirty="0">
                <a:latin typeface="Times New Roman" panose="02020603050405020304" pitchFamily="18" charset="0"/>
                <a:cs typeface="Times New Roman" panose="02020603050405020304" pitchFamily="18" charset="0"/>
              </a:rPr>
              <a:t>F</a:t>
            </a:r>
            <a:r>
              <a:rPr lang="ro-MD" altLang="ro-RO" b="1" dirty="0">
                <a:latin typeface="Times New Roman" panose="02020603050405020304" pitchFamily="18" charset="0"/>
                <a:cs typeface="Times New Roman" panose="02020603050405020304" pitchFamily="18" charset="0"/>
              </a:rPr>
              <a:t>= E</a:t>
            </a:r>
            <a:r>
              <a:rPr lang="ro-MD" altLang="ro-RO" sz="2100" b="1" dirty="0">
                <a:latin typeface="Times New Roman" panose="02020603050405020304" pitchFamily="18" charset="0"/>
                <a:cs typeface="Times New Roman" panose="02020603050405020304" pitchFamily="18" charset="0"/>
              </a:rPr>
              <a:t>C</a:t>
            </a:r>
            <a:r>
              <a:rPr lang="ro-MD" altLang="ro-RO" b="1" dirty="0">
                <a:latin typeface="Times New Roman" panose="02020603050405020304" pitchFamily="18" charset="0"/>
                <a:cs typeface="Times New Roman" panose="02020603050405020304" pitchFamily="18" charset="0"/>
              </a:rPr>
              <a:t>-</a:t>
            </a:r>
            <a:r>
              <a:rPr lang="ro-MD" altLang="ro-RO" b="1" dirty="0" err="1">
                <a:latin typeface="Times New Roman" panose="02020603050405020304" pitchFamily="18" charset="0"/>
                <a:cs typeface="Times New Roman" panose="02020603050405020304" pitchFamily="18" charset="0"/>
              </a:rPr>
              <a:t>kT</a:t>
            </a:r>
            <a:r>
              <a:rPr lang="ro-MD" altLang="ro-RO" b="1" dirty="0">
                <a:latin typeface="Times New Roman" panose="02020603050405020304" pitchFamily="18" charset="0"/>
                <a:cs typeface="Times New Roman" panose="02020603050405020304" pitchFamily="18" charset="0"/>
              </a:rPr>
              <a:t>(</a:t>
            </a:r>
            <a:r>
              <a:rPr lang="ro-MD" altLang="ro-RO" b="1" dirty="0" err="1">
                <a:latin typeface="Times New Roman" panose="02020603050405020304" pitchFamily="18" charset="0"/>
                <a:cs typeface="Times New Roman" panose="02020603050405020304" pitchFamily="18" charset="0"/>
              </a:rPr>
              <a:t>ln</a:t>
            </a:r>
            <a:r>
              <a:rPr lang="ro-MD" altLang="ro-RO" b="1" dirty="0">
                <a:latin typeface="Times New Roman" panose="02020603050405020304" pitchFamily="18" charset="0"/>
                <a:cs typeface="Times New Roman" panose="02020603050405020304" pitchFamily="18" charset="0"/>
              </a:rPr>
              <a:t>(N</a:t>
            </a:r>
            <a:r>
              <a:rPr lang="ro-MD" altLang="ro-RO" sz="2100" b="1" dirty="0">
                <a:latin typeface="Times New Roman" panose="02020603050405020304" pitchFamily="18" charset="0"/>
                <a:cs typeface="Times New Roman" panose="02020603050405020304" pitchFamily="18" charset="0"/>
              </a:rPr>
              <a:t>C</a:t>
            </a:r>
            <a:r>
              <a:rPr lang="ro-MD" altLang="ro-RO" b="1" dirty="0">
                <a:latin typeface="Times New Roman" panose="02020603050405020304" pitchFamily="18" charset="0"/>
                <a:cs typeface="Times New Roman" panose="02020603050405020304" pitchFamily="18" charset="0"/>
              </a:rPr>
              <a:t>/n) </a:t>
            </a:r>
            <a:r>
              <a:rPr lang="ro-MD" altLang="ro-RO" dirty="0">
                <a:latin typeface="Times New Roman" panose="02020603050405020304" pitchFamily="18" charset="0"/>
                <a:cs typeface="Times New Roman" panose="02020603050405020304" pitchFamily="18" charset="0"/>
              </a:rPr>
              <a:t>Înlocuind datele obținem </a:t>
            </a:r>
            <a:r>
              <a:rPr lang="ro-MD" altLang="ro-RO" b="1" dirty="0">
                <a:latin typeface="Times New Roman" panose="02020603050405020304" pitchFamily="18" charset="0"/>
                <a:cs typeface="Times New Roman" panose="02020603050405020304" pitchFamily="18" charset="0"/>
              </a:rPr>
              <a:t>E</a:t>
            </a:r>
            <a:r>
              <a:rPr lang="ro-MD" altLang="ro-RO" sz="2100" b="1" dirty="0">
                <a:latin typeface="Times New Roman" panose="02020603050405020304" pitchFamily="18" charset="0"/>
                <a:cs typeface="Times New Roman" panose="02020603050405020304" pitchFamily="18" charset="0"/>
              </a:rPr>
              <a:t>C</a:t>
            </a:r>
            <a:r>
              <a:rPr lang="ro-MD" altLang="ro-RO" b="1" dirty="0">
                <a:latin typeface="Times New Roman" panose="02020603050405020304" pitchFamily="18" charset="0"/>
                <a:cs typeface="Times New Roman" panose="02020603050405020304" pitchFamily="18" charset="0"/>
              </a:rPr>
              <a:t>-E</a:t>
            </a:r>
            <a:r>
              <a:rPr lang="ro-MD" altLang="ro-RO" sz="2100" b="1" dirty="0">
                <a:latin typeface="Times New Roman" panose="02020603050405020304" pitchFamily="18" charset="0"/>
                <a:cs typeface="Times New Roman" panose="02020603050405020304" pitchFamily="18" charset="0"/>
              </a:rPr>
              <a:t>F</a:t>
            </a:r>
            <a:r>
              <a:rPr lang="ro-MD" altLang="ro-RO" b="1" dirty="0">
                <a:latin typeface="Times New Roman" panose="02020603050405020304" pitchFamily="18" charset="0"/>
                <a:cs typeface="Times New Roman" panose="02020603050405020304" pitchFamily="18" charset="0"/>
              </a:rPr>
              <a:t>=0,244 eV</a:t>
            </a:r>
          </a:p>
          <a:p>
            <a:pPr eaLnBrk="1" hangingPunct="1">
              <a:lnSpc>
                <a:spcPct val="80000"/>
              </a:lnSpc>
              <a:buFont typeface="Arial" panose="020B0604020202020204" pitchFamily="34" charset="0"/>
              <a:buNone/>
            </a:pPr>
            <a:r>
              <a:rPr lang="ro-MD" altLang="ro-RO" dirty="0">
                <a:latin typeface="Times New Roman" panose="02020603050405020304" pitchFamily="18" charset="0"/>
                <a:cs typeface="Times New Roman" panose="02020603050405020304" pitchFamily="18" charset="0"/>
              </a:rPr>
              <a:t>Probabilitatea, că nivel donor este neutru (deci completat) se determină din funcția Fermi-Dirac:</a:t>
            </a:r>
          </a:p>
          <a:p>
            <a:pPr eaLnBrk="1" hangingPunct="1">
              <a:lnSpc>
                <a:spcPct val="80000"/>
              </a:lnSpc>
              <a:buFont typeface="Arial" panose="020B0604020202020204" pitchFamily="34" charset="0"/>
              <a:buNone/>
            </a:pPr>
            <a:r>
              <a:rPr lang="ro-MD" altLang="ro-RO" b="1" dirty="0">
                <a:latin typeface="Times New Roman" panose="02020603050405020304" pitchFamily="18" charset="0"/>
                <a:cs typeface="Times New Roman" panose="02020603050405020304" pitchFamily="18" charset="0"/>
              </a:rPr>
              <a:t>F(E</a:t>
            </a:r>
            <a:r>
              <a:rPr lang="ro-MD" altLang="ro-RO" sz="2100" b="1" dirty="0">
                <a:latin typeface="Times New Roman" panose="02020603050405020304" pitchFamily="18" charset="0"/>
                <a:cs typeface="Times New Roman" panose="02020603050405020304" pitchFamily="18" charset="0"/>
              </a:rPr>
              <a:t>D</a:t>
            </a:r>
            <a:r>
              <a:rPr lang="ro-MD" altLang="ro-RO" b="1" dirty="0">
                <a:latin typeface="Times New Roman" panose="02020603050405020304" pitchFamily="18" charset="0"/>
                <a:cs typeface="Times New Roman" panose="02020603050405020304" pitchFamily="18" charset="0"/>
              </a:rPr>
              <a:t>)= (1+ </a:t>
            </a:r>
            <a:r>
              <a:rPr lang="ro-MD" altLang="ro-RO" b="1" dirty="0" err="1">
                <a:latin typeface="Times New Roman" panose="02020603050405020304" pitchFamily="18" charset="0"/>
                <a:cs typeface="Times New Roman" panose="02020603050405020304" pitchFamily="18" charset="0"/>
              </a:rPr>
              <a:t>exp</a:t>
            </a:r>
            <a:r>
              <a:rPr lang="ro-MD" altLang="ro-RO" b="1" dirty="0">
                <a:latin typeface="Times New Roman" panose="02020603050405020304" pitchFamily="18" charset="0"/>
                <a:cs typeface="Times New Roman" panose="02020603050405020304" pitchFamily="18" charset="0"/>
              </a:rPr>
              <a:t> (E</a:t>
            </a:r>
            <a:r>
              <a:rPr lang="ro-MD" altLang="ro-RO" sz="2100" b="1" dirty="0">
                <a:latin typeface="Times New Roman" panose="02020603050405020304" pitchFamily="18" charset="0"/>
                <a:cs typeface="Times New Roman" panose="02020603050405020304" pitchFamily="18" charset="0"/>
              </a:rPr>
              <a:t>D</a:t>
            </a:r>
            <a:r>
              <a:rPr lang="ro-MD" altLang="ro-RO" b="1" dirty="0">
                <a:latin typeface="Times New Roman" panose="02020603050405020304" pitchFamily="18" charset="0"/>
                <a:cs typeface="Times New Roman" panose="02020603050405020304" pitchFamily="18" charset="0"/>
              </a:rPr>
              <a:t>-E</a:t>
            </a:r>
            <a:r>
              <a:rPr lang="ro-MD" altLang="ro-RO" sz="2100" b="1" dirty="0">
                <a:latin typeface="Times New Roman" panose="02020603050405020304" pitchFamily="18" charset="0"/>
                <a:cs typeface="Times New Roman" panose="02020603050405020304" pitchFamily="18" charset="0"/>
              </a:rPr>
              <a:t>F</a:t>
            </a:r>
            <a:r>
              <a:rPr lang="ro-MD" altLang="ro-RO" b="1" dirty="0">
                <a:latin typeface="Times New Roman" panose="02020603050405020304" pitchFamily="18" charset="0"/>
                <a:cs typeface="Times New Roman" panose="02020603050405020304" pitchFamily="18" charset="0"/>
              </a:rPr>
              <a:t>)</a:t>
            </a:r>
            <a:r>
              <a:rPr lang="ro-MD" altLang="ro-RO" b="1" dirty="0" err="1">
                <a:latin typeface="Times New Roman" panose="02020603050405020304" pitchFamily="18" charset="0"/>
                <a:cs typeface="Times New Roman" panose="02020603050405020304" pitchFamily="18" charset="0"/>
              </a:rPr>
              <a:t>kT</a:t>
            </a:r>
            <a:r>
              <a:rPr lang="ro-MD" altLang="ro-RO" b="1" dirty="0">
                <a:latin typeface="Times New Roman" panose="02020603050405020304" pitchFamily="18" charset="0"/>
                <a:cs typeface="Times New Roman" panose="02020603050405020304" pitchFamily="18" charset="0"/>
              </a:rPr>
              <a:t>)</a:t>
            </a:r>
            <a:r>
              <a:rPr lang="ro-MD" altLang="ro-RO" b="1" baseline="30000" dirty="0">
                <a:latin typeface="Times New Roman" panose="02020603050405020304" pitchFamily="18" charset="0"/>
                <a:cs typeface="Times New Roman" panose="02020603050405020304" pitchFamily="18" charset="0"/>
              </a:rPr>
              <a:t>-1 </a:t>
            </a:r>
            <a:r>
              <a:rPr lang="ro-MD" altLang="ro-RO" b="1" dirty="0">
                <a:latin typeface="Times New Roman" panose="02020603050405020304" pitchFamily="18" charset="0"/>
                <a:cs typeface="Times New Roman" panose="02020603050405020304" pitchFamily="18" charset="0"/>
              </a:rPr>
              <a:t> </a:t>
            </a:r>
            <a:r>
              <a:rPr lang="ro-MD" altLang="ro-RO" dirty="0">
                <a:latin typeface="Times New Roman" panose="02020603050405020304" pitchFamily="18" charset="0"/>
                <a:cs typeface="Times New Roman" panose="02020603050405020304" pitchFamily="18" charset="0"/>
              </a:rPr>
              <a:t>dar</a:t>
            </a:r>
            <a:r>
              <a:rPr lang="ro-MD" altLang="ro-RO" b="1" dirty="0">
                <a:latin typeface="Times New Roman" panose="02020603050405020304" pitchFamily="18" charset="0"/>
                <a:cs typeface="Times New Roman" panose="02020603050405020304" pitchFamily="18" charset="0"/>
              </a:rPr>
              <a:t> E</a:t>
            </a:r>
            <a:r>
              <a:rPr lang="ro-MD" altLang="ro-RO" sz="2100" b="1" dirty="0">
                <a:latin typeface="Times New Roman" panose="02020603050405020304" pitchFamily="18" charset="0"/>
                <a:cs typeface="Times New Roman" panose="02020603050405020304" pitchFamily="18" charset="0"/>
              </a:rPr>
              <a:t>C</a:t>
            </a:r>
            <a:r>
              <a:rPr lang="ro-MD" altLang="ro-RO" b="1" dirty="0">
                <a:latin typeface="Times New Roman" panose="02020603050405020304" pitchFamily="18" charset="0"/>
                <a:cs typeface="Times New Roman" panose="02020603050405020304" pitchFamily="18" charset="0"/>
              </a:rPr>
              <a:t>-E</a:t>
            </a:r>
            <a:r>
              <a:rPr lang="ro-MD" altLang="ro-RO" sz="2100" b="1" dirty="0">
                <a:latin typeface="Times New Roman" panose="02020603050405020304" pitchFamily="18" charset="0"/>
                <a:cs typeface="Times New Roman" panose="02020603050405020304" pitchFamily="18" charset="0"/>
              </a:rPr>
              <a:t>F</a:t>
            </a:r>
            <a:r>
              <a:rPr lang="ro-MD" altLang="ro-RO" b="1" dirty="0">
                <a:latin typeface="Times New Roman" panose="02020603050405020304" pitchFamily="18" charset="0"/>
                <a:cs typeface="Times New Roman" panose="02020603050405020304" pitchFamily="18" charset="0"/>
              </a:rPr>
              <a:t> = 0,244 eV și E</a:t>
            </a:r>
            <a:r>
              <a:rPr lang="ro-MD" altLang="ro-RO" sz="2100" b="1" dirty="0">
                <a:latin typeface="Times New Roman" panose="02020603050405020304" pitchFamily="18" charset="0"/>
                <a:cs typeface="Times New Roman" panose="02020603050405020304" pitchFamily="18" charset="0"/>
              </a:rPr>
              <a:t>C</a:t>
            </a:r>
            <a:r>
              <a:rPr lang="ro-MD" altLang="ro-RO" b="1" dirty="0">
                <a:latin typeface="Times New Roman" panose="02020603050405020304" pitchFamily="18" charset="0"/>
                <a:cs typeface="Times New Roman" panose="02020603050405020304" pitchFamily="18" charset="0"/>
              </a:rPr>
              <a:t>-E</a:t>
            </a:r>
            <a:r>
              <a:rPr lang="ro-MD" altLang="ro-RO" sz="2100" b="1" dirty="0">
                <a:latin typeface="Times New Roman" panose="02020603050405020304" pitchFamily="18" charset="0"/>
                <a:cs typeface="Times New Roman" panose="02020603050405020304" pitchFamily="18" charset="0"/>
              </a:rPr>
              <a:t>D</a:t>
            </a:r>
            <a:r>
              <a:rPr lang="ro-MD" altLang="ro-RO" b="1" dirty="0">
                <a:latin typeface="Times New Roman" panose="02020603050405020304" pitchFamily="18" charset="0"/>
                <a:cs typeface="Times New Roman" panose="02020603050405020304" pitchFamily="18" charset="0"/>
              </a:rPr>
              <a:t>= 0,05 eV</a:t>
            </a:r>
          </a:p>
          <a:p>
            <a:pPr eaLnBrk="1" hangingPunct="1">
              <a:lnSpc>
                <a:spcPct val="80000"/>
              </a:lnSpc>
              <a:buFont typeface="Arial" panose="020B0604020202020204" pitchFamily="34" charset="0"/>
              <a:buNone/>
            </a:pPr>
            <a:r>
              <a:rPr lang="ro-MD" altLang="ro-RO" dirty="0">
                <a:latin typeface="Times New Roman" panose="02020603050405020304" pitchFamily="18" charset="0"/>
                <a:cs typeface="Times New Roman" panose="02020603050405020304" pitchFamily="18" charset="0"/>
              </a:rPr>
              <a:t>Atunci</a:t>
            </a:r>
            <a:r>
              <a:rPr lang="ro-MD" altLang="ro-RO" b="1" dirty="0">
                <a:latin typeface="Times New Roman" panose="02020603050405020304" pitchFamily="18" charset="0"/>
                <a:cs typeface="Times New Roman" panose="02020603050405020304" pitchFamily="18" charset="0"/>
              </a:rPr>
              <a:t> E</a:t>
            </a:r>
            <a:r>
              <a:rPr lang="ro-MD" altLang="ro-RO" sz="2100" b="1" dirty="0">
                <a:latin typeface="Times New Roman" panose="02020603050405020304" pitchFamily="18" charset="0"/>
                <a:cs typeface="Times New Roman" panose="02020603050405020304" pitchFamily="18" charset="0"/>
              </a:rPr>
              <a:t>D</a:t>
            </a:r>
            <a:r>
              <a:rPr lang="ro-MD" altLang="ro-RO" b="1" dirty="0">
                <a:latin typeface="Times New Roman" panose="02020603050405020304" pitchFamily="18" charset="0"/>
                <a:cs typeface="Times New Roman" panose="02020603050405020304" pitchFamily="18" charset="0"/>
              </a:rPr>
              <a:t>-E</a:t>
            </a:r>
            <a:r>
              <a:rPr lang="ro-MD" altLang="ro-RO" sz="2100" b="1" dirty="0">
                <a:latin typeface="Times New Roman" panose="02020603050405020304" pitchFamily="18" charset="0"/>
                <a:cs typeface="Times New Roman" panose="02020603050405020304" pitchFamily="18" charset="0"/>
              </a:rPr>
              <a:t>F</a:t>
            </a:r>
            <a:r>
              <a:rPr lang="ro-MD" altLang="ro-RO" b="1" dirty="0">
                <a:latin typeface="Times New Roman" panose="02020603050405020304" pitchFamily="18" charset="0"/>
                <a:cs typeface="Times New Roman" panose="02020603050405020304" pitchFamily="18" charset="0"/>
              </a:rPr>
              <a:t> = 0,194 eV </a:t>
            </a:r>
            <a:r>
              <a:rPr lang="ro-MD" altLang="ro-RO" dirty="0">
                <a:latin typeface="Times New Roman" panose="02020603050405020304" pitchFamily="18" charset="0"/>
                <a:cs typeface="Times New Roman" panose="02020603050405020304" pitchFamily="18" charset="0"/>
              </a:rPr>
              <a:t>de unde obținem    </a:t>
            </a:r>
          </a:p>
          <a:p>
            <a:pPr eaLnBrk="1" hangingPunct="1">
              <a:lnSpc>
                <a:spcPct val="80000"/>
              </a:lnSpc>
              <a:buFont typeface="Arial" panose="020B0604020202020204" pitchFamily="34" charset="0"/>
              <a:buNone/>
            </a:pPr>
            <a:r>
              <a:rPr lang="ro-MD" altLang="ro-RO" b="1" dirty="0">
                <a:latin typeface="Times New Roman" panose="02020603050405020304" pitchFamily="18" charset="0"/>
                <a:cs typeface="Times New Roman" panose="02020603050405020304" pitchFamily="18" charset="0"/>
              </a:rPr>
              <a:t>f(E</a:t>
            </a:r>
            <a:r>
              <a:rPr lang="ro-MD" altLang="ro-RO" sz="2100" b="1" dirty="0">
                <a:latin typeface="Times New Roman" panose="02020603050405020304" pitchFamily="18" charset="0"/>
                <a:cs typeface="Times New Roman" panose="02020603050405020304" pitchFamily="18" charset="0"/>
              </a:rPr>
              <a:t>D</a:t>
            </a:r>
            <a:r>
              <a:rPr lang="ro-MD" altLang="ro-RO" b="1" dirty="0">
                <a:latin typeface="Times New Roman" panose="02020603050405020304" pitchFamily="18" charset="0"/>
                <a:cs typeface="Times New Roman" panose="02020603050405020304" pitchFamily="18" charset="0"/>
              </a:rPr>
              <a:t>) = (1+exp((0,194/0,026))</a:t>
            </a:r>
            <a:r>
              <a:rPr lang="ro-MD" altLang="ro-RO" b="1" baseline="30000" dirty="0">
                <a:latin typeface="Times New Roman" panose="02020603050405020304" pitchFamily="18" charset="0"/>
                <a:cs typeface="Times New Roman" panose="02020603050405020304" pitchFamily="18" charset="0"/>
              </a:rPr>
              <a:t>-1 </a:t>
            </a:r>
            <a:r>
              <a:rPr lang="ro-MD" altLang="ro-RO" b="1" dirty="0">
                <a:latin typeface="Times New Roman" panose="02020603050405020304" pitchFamily="18" charset="0"/>
                <a:cs typeface="Times New Roman" panose="02020603050405020304" pitchFamily="18" charset="0"/>
              </a:rPr>
              <a:t>= 5,7 10</a:t>
            </a:r>
            <a:r>
              <a:rPr lang="ro-MD" altLang="ro-RO" b="1" baseline="30000" dirty="0">
                <a:latin typeface="Times New Roman" panose="02020603050405020304" pitchFamily="18" charset="0"/>
                <a:cs typeface="Times New Roman" panose="02020603050405020304" pitchFamily="18" charset="0"/>
              </a:rPr>
              <a:t>-4</a:t>
            </a:r>
          </a:p>
        </p:txBody>
      </p:sp>
      <p:sp>
        <p:nvSpPr>
          <p:cNvPr id="4" name="Slide Number Placeholder 3">
            <a:extLst>
              <a:ext uri="{FF2B5EF4-FFF2-40B4-BE49-F238E27FC236}">
                <a16:creationId xmlns:a16="http://schemas.microsoft.com/office/drawing/2014/main" id="{666AEAC0-6884-EDD1-FE63-9E25372C236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6CC76E0-5986-40A2-9508-6703BAB88DC4}" type="slidenum">
              <a:rPr lang="en-US" altLang="en-US">
                <a:solidFill>
                  <a:srgbClr val="898989"/>
                </a:solidFill>
              </a:rPr>
              <a:pPr/>
              <a:t>46</a:t>
            </a:fld>
            <a:endParaRPr lang="en-US" altLang="en-US">
              <a:solidFill>
                <a:srgbClr val="898989"/>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8CD6292E-4C1B-29D8-5382-04C5D1CBEA7D}"/>
              </a:ext>
            </a:extLst>
          </p:cNvPr>
          <p:cNvSpPr>
            <a:spLocks noGrp="1"/>
          </p:cNvSpPr>
          <p:nvPr>
            <p:ph idx="1"/>
          </p:nvPr>
        </p:nvSpPr>
        <p:spPr>
          <a:xfrm>
            <a:off x="709127" y="620713"/>
            <a:ext cx="10898155" cy="5556250"/>
          </a:xfrm>
        </p:spPr>
        <p:txBody>
          <a:bodyPr>
            <a:normAutofit fontScale="92500" lnSpcReduction="20000"/>
          </a:bodyPr>
          <a:lstStyle/>
          <a:p>
            <a:pPr eaLnBrk="1" hangingPunct="1">
              <a:lnSpc>
                <a:spcPct val="80000"/>
              </a:lnSpc>
            </a:pPr>
            <a:r>
              <a:rPr lang="ro-MD" altLang="ro-RO" b="1" dirty="0"/>
              <a:t>Problema </a:t>
            </a:r>
            <a:r>
              <a:rPr lang="en-US" altLang="ro-RO" b="1" dirty="0"/>
              <a:t>26</a:t>
            </a:r>
            <a:endParaRPr lang="ro-MD" altLang="ro-RO" b="1" dirty="0"/>
          </a:p>
          <a:p>
            <a:pPr eaLnBrk="1" hangingPunct="1">
              <a:lnSpc>
                <a:spcPct val="80000"/>
              </a:lnSpc>
            </a:pPr>
            <a:r>
              <a:rPr lang="ro-MD" altLang="ro-RO" dirty="0"/>
              <a:t>O placă subțire din Si cu nivel de dopare N</a:t>
            </a:r>
            <a:r>
              <a:rPr lang="ru-RU" altLang="ro-RO" dirty="0"/>
              <a:t>A=10</a:t>
            </a:r>
            <a:r>
              <a:rPr lang="ro-RO" altLang="ro-RO" dirty="0"/>
              <a:t>^</a:t>
            </a:r>
            <a:r>
              <a:rPr lang="ru-RU" altLang="ro-RO" dirty="0"/>
              <a:t>16 см-3 </a:t>
            </a:r>
            <a:r>
              <a:rPr lang="ro-MD" altLang="ro-RO" dirty="0"/>
              <a:t>se iluminează cu o intensitate de lumină care provoacă în Si o concentrație de </a:t>
            </a:r>
          </a:p>
          <a:p>
            <a:pPr eaLnBrk="1" hangingPunct="1">
              <a:lnSpc>
                <a:spcPct val="80000"/>
              </a:lnSpc>
              <a:buFont typeface="Arial" panose="020B0604020202020204" pitchFamily="34" charset="0"/>
              <a:buNone/>
            </a:pPr>
            <a:r>
              <a:rPr lang="ru-RU" altLang="ro-RO" dirty="0"/>
              <a:t>n = p = 10</a:t>
            </a:r>
            <a:r>
              <a:rPr lang="ro-RO" altLang="ro-RO" dirty="0"/>
              <a:t>^</a:t>
            </a:r>
            <a:r>
              <a:rPr lang="ru-RU" altLang="ro-RO" dirty="0"/>
              <a:t>15 см-3.</a:t>
            </a:r>
          </a:p>
          <a:p>
            <a:pPr eaLnBrk="1" hangingPunct="1">
              <a:lnSpc>
                <a:spcPct val="80000"/>
              </a:lnSpc>
            </a:pPr>
            <a:r>
              <a:rPr lang="ru-RU" altLang="ro-RO" dirty="0"/>
              <a:t>а). </a:t>
            </a:r>
            <a:r>
              <a:rPr lang="ro-MD" altLang="ro-RO" dirty="0"/>
              <a:t>De </a:t>
            </a:r>
            <a:r>
              <a:rPr lang="ro-MD" altLang="ro-RO" dirty="0" err="1"/>
              <a:t>gâsit</a:t>
            </a:r>
            <a:r>
              <a:rPr lang="ro-MD" altLang="ro-RO" dirty="0"/>
              <a:t> deplasarea </a:t>
            </a:r>
            <a:r>
              <a:rPr lang="ro-MD" altLang="ro-RO" dirty="0" err="1"/>
              <a:t>quasinivelului</a:t>
            </a:r>
            <a:r>
              <a:rPr lang="ro-MD" altLang="ro-RO" dirty="0"/>
              <a:t> Fermi pentru electroni și goluri  de la poziția inițială de echilibru</a:t>
            </a:r>
            <a:r>
              <a:rPr lang="ru-RU" altLang="ro-RO" dirty="0"/>
              <a:t>.</a:t>
            </a:r>
          </a:p>
          <a:p>
            <a:pPr eaLnBrk="1" hangingPunct="1">
              <a:lnSpc>
                <a:spcPct val="80000"/>
              </a:lnSpc>
            </a:pPr>
            <a:r>
              <a:rPr lang="ru-RU" altLang="ro-RO" dirty="0"/>
              <a:t>б). </a:t>
            </a:r>
            <a:r>
              <a:rPr lang="ro-MD" altLang="ro-RO" dirty="0"/>
              <a:t>Cum se va schimba legea acțiunii maselor în acest caz</a:t>
            </a:r>
            <a:r>
              <a:rPr lang="ru-RU" altLang="ro-RO" dirty="0"/>
              <a:t>?</a:t>
            </a:r>
          </a:p>
          <a:p>
            <a:pPr eaLnBrk="1" hangingPunct="1">
              <a:lnSpc>
                <a:spcPct val="80000"/>
              </a:lnSpc>
            </a:pPr>
            <a:r>
              <a:rPr lang="ro-MD" altLang="ro-RO" b="1" dirty="0"/>
              <a:t>Soluții. </a:t>
            </a:r>
            <a:r>
              <a:rPr lang="ru-RU" altLang="ro-RO" dirty="0"/>
              <a:t>а). </a:t>
            </a:r>
            <a:r>
              <a:rPr lang="ro-MD" altLang="ro-RO" dirty="0"/>
              <a:t>Pentru determinarea </a:t>
            </a:r>
            <a:r>
              <a:rPr lang="ro-MD" altLang="ro-RO" dirty="0" err="1"/>
              <a:t>quasinivelului</a:t>
            </a:r>
            <a:r>
              <a:rPr lang="ro-MD" altLang="ro-RO" dirty="0"/>
              <a:t> Fermi folosim formulele pentru starea de echilibru </a:t>
            </a:r>
            <a:r>
              <a:rPr lang="ru-RU" altLang="ro-RO" dirty="0"/>
              <a:t> </a:t>
            </a:r>
            <a:endParaRPr lang="ro-MD" altLang="ro-RO" dirty="0"/>
          </a:p>
          <a:p>
            <a:pPr eaLnBrk="1" hangingPunct="1">
              <a:lnSpc>
                <a:spcPct val="80000"/>
              </a:lnSpc>
            </a:pPr>
            <a:r>
              <a:rPr lang="ru-RU" altLang="ro-RO" dirty="0"/>
              <a:t>		</a:t>
            </a:r>
            <a:r>
              <a:rPr lang="ro-MD" altLang="ro-RO" dirty="0" err="1"/>
              <a:t>no</a:t>
            </a:r>
            <a:r>
              <a:rPr lang="ro-MD" altLang="ro-RO" dirty="0"/>
              <a:t> +  n = NC </a:t>
            </a:r>
            <a:r>
              <a:rPr lang="ro-MD" altLang="ro-RO" dirty="0" err="1"/>
              <a:t>exp</a:t>
            </a:r>
            <a:r>
              <a:rPr lang="ro-MD" altLang="ro-RO" dirty="0"/>
              <a:t>( (-(EC-EFN)/</a:t>
            </a:r>
            <a:r>
              <a:rPr lang="ro-MD" altLang="ro-RO" dirty="0" err="1"/>
              <a:t>kT</a:t>
            </a:r>
            <a:r>
              <a:rPr lang="ro-MD" altLang="ro-RO" dirty="0"/>
              <a:t>)</a:t>
            </a:r>
          </a:p>
          <a:p>
            <a:pPr eaLnBrk="1" hangingPunct="1">
              <a:lnSpc>
                <a:spcPct val="80000"/>
              </a:lnSpc>
            </a:pPr>
            <a:r>
              <a:rPr lang="ro-MD" altLang="ro-RO" dirty="0"/>
              <a:t>                    </a:t>
            </a:r>
            <a:r>
              <a:rPr lang="ro-MD" altLang="ro-RO" dirty="0" err="1"/>
              <a:t>po</a:t>
            </a:r>
            <a:r>
              <a:rPr lang="ro-MD" altLang="ro-RO" dirty="0"/>
              <a:t>  + p = NV </a:t>
            </a:r>
            <a:r>
              <a:rPr lang="ro-MD" altLang="ro-RO" dirty="0" err="1"/>
              <a:t>exp</a:t>
            </a:r>
            <a:r>
              <a:rPr lang="ro-MD" altLang="ro-RO" dirty="0"/>
              <a:t> ((-EFP-EV)/</a:t>
            </a:r>
            <a:r>
              <a:rPr lang="ro-MD" altLang="ro-RO" dirty="0" err="1"/>
              <a:t>kT</a:t>
            </a:r>
            <a:r>
              <a:rPr lang="ro-MD" altLang="ro-RO" dirty="0"/>
              <a:t>) </a:t>
            </a:r>
            <a:endParaRPr lang="ru-RU" altLang="ro-RO" dirty="0"/>
          </a:p>
          <a:p>
            <a:pPr eaLnBrk="1" hangingPunct="1">
              <a:lnSpc>
                <a:spcPct val="80000"/>
              </a:lnSpc>
            </a:pPr>
            <a:r>
              <a:rPr lang="ro-MD" altLang="ro-RO" dirty="0"/>
              <a:t>De unde aflăm </a:t>
            </a:r>
          </a:p>
          <a:p>
            <a:pPr eaLnBrk="1" hangingPunct="1">
              <a:lnSpc>
                <a:spcPct val="80000"/>
              </a:lnSpc>
            </a:pPr>
            <a:endParaRPr lang="ro-MD" altLang="ro-RO" dirty="0"/>
          </a:p>
          <a:p>
            <a:pPr eaLnBrk="1" hangingPunct="1">
              <a:lnSpc>
                <a:spcPct val="80000"/>
              </a:lnSpc>
            </a:pPr>
            <a:r>
              <a:rPr lang="ro-MD" altLang="ro-RO" dirty="0"/>
              <a:t>Notăm, că </a:t>
            </a:r>
            <a:r>
              <a:rPr lang="ro-MD" altLang="ro-RO" dirty="0" err="1"/>
              <a:t>quasinivelul</a:t>
            </a:r>
            <a:r>
              <a:rPr lang="ro-MD" altLang="ro-RO" dirty="0"/>
              <a:t> Fermi pentru purtători de sarcină majoritari (goluri) a rămas practic </a:t>
            </a:r>
            <a:r>
              <a:rPr lang="ro-MD" altLang="ro-RO" dirty="0" err="1"/>
              <a:t>acelaș</a:t>
            </a:r>
            <a:r>
              <a:rPr lang="ro-MD" altLang="ro-RO" dirty="0"/>
              <a:t> ca și în condiția de echilibru, pe când </a:t>
            </a:r>
            <a:r>
              <a:rPr lang="ro-MD" altLang="ro-RO" dirty="0" err="1"/>
              <a:t>quasinivelul</a:t>
            </a:r>
            <a:r>
              <a:rPr lang="ro-MD" altLang="ro-RO" dirty="0"/>
              <a:t> Fermi pentru electroni s-a deplasat spre banda de conducție cu 2/3 de lățimea benzii interzise a Si</a:t>
            </a:r>
          </a:p>
          <a:p>
            <a:pPr eaLnBrk="1" hangingPunct="1">
              <a:lnSpc>
                <a:spcPct val="80000"/>
              </a:lnSpc>
            </a:pPr>
            <a:endParaRPr lang="en-US" altLang="ro-RO" dirty="0"/>
          </a:p>
        </p:txBody>
      </p:sp>
      <p:sp>
        <p:nvSpPr>
          <p:cNvPr id="4" name="Slide Number Placeholder 3">
            <a:extLst>
              <a:ext uri="{FF2B5EF4-FFF2-40B4-BE49-F238E27FC236}">
                <a16:creationId xmlns:a16="http://schemas.microsoft.com/office/drawing/2014/main" id="{D4CE88C0-F53B-2238-5F42-C3F285F0D34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FE5B80B-CE52-42A6-8FF3-874000A7BC01}" type="slidenum">
              <a:rPr lang="en-US" altLang="en-US">
                <a:solidFill>
                  <a:srgbClr val="898989"/>
                </a:solidFill>
              </a:rPr>
              <a:pPr/>
              <a:t>47</a:t>
            </a:fld>
            <a:endParaRPr lang="en-US" altLang="en-US">
              <a:solidFill>
                <a:srgbClr val="898989"/>
              </a:solidFill>
            </a:endParaRPr>
          </a:p>
        </p:txBody>
      </p:sp>
      <p:graphicFrame>
        <p:nvGraphicFramePr>
          <p:cNvPr id="22532" name="Object 9">
            <a:extLst>
              <a:ext uri="{FF2B5EF4-FFF2-40B4-BE49-F238E27FC236}">
                <a16:creationId xmlns:a16="http://schemas.microsoft.com/office/drawing/2014/main" id="{E4807EDC-8CEC-F82D-15FC-73CCED384E4D}"/>
              </a:ext>
            </a:extLst>
          </p:cNvPr>
          <p:cNvGraphicFramePr>
            <a:graphicFrameLocks noChangeAspect="1"/>
          </p:cNvGraphicFramePr>
          <p:nvPr>
            <p:extLst>
              <p:ext uri="{D42A27DB-BD31-4B8C-83A1-F6EECF244321}">
                <p14:modId xmlns:p14="http://schemas.microsoft.com/office/powerpoint/2010/main" val="4059002951"/>
              </p:ext>
            </p:extLst>
          </p:nvPr>
        </p:nvGraphicFramePr>
        <p:xfrm>
          <a:off x="1996751" y="3860801"/>
          <a:ext cx="10300439" cy="1420326"/>
        </p:xfrm>
        <a:graphic>
          <a:graphicData uri="http://schemas.openxmlformats.org/presentationml/2006/ole">
            <mc:AlternateContent xmlns:mc="http://schemas.openxmlformats.org/markup-compatibility/2006">
              <mc:Choice xmlns:v="urn:schemas-microsoft-com:vml" Requires="v">
                <p:oleObj name="Document" r:id="rId2" imgW="5761235" imgH="802962" progId="Word.Document.12">
                  <p:embed/>
                </p:oleObj>
              </mc:Choice>
              <mc:Fallback>
                <p:oleObj name="Document" r:id="rId2" imgW="5761235" imgH="802962" progId="Word.Document.12">
                  <p:embed/>
                  <p:pic>
                    <p:nvPicPr>
                      <p:cNvPr id="22532" name="Object 9">
                        <a:extLst>
                          <a:ext uri="{FF2B5EF4-FFF2-40B4-BE49-F238E27FC236}">
                            <a16:creationId xmlns:a16="http://schemas.microsoft.com/office/drawing/2014/main" id="{E4807EDC-8CEC-F82D-15FC-73CCED384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751" y="3860801"/>
                        <a:ext cx="10300439" cy="1420326"/>
                      </a:xfrm>
                      <a:prstGeom prst="rect">
                        <a:avLst/>
                      </a:prstGeom>
                      <a:noFill/>
                      <a:ln>
                        <a:noFill/>
                      </a:ln>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A374ED32-1314-B6AA-F272-D208A768564F}"/>
              </a:ext>
            </a:extLst>
          </p:cNvPr>
          <p:cNvSpPr>
            <a:spLocks noGrp="1"/>
          </p:cNvSpPr>
          <p:nvPr>
            <p:ph idx="1"/>
          </p:nvPr>
        </p:nvSpPr>
        <p:spPr>
          <a:xfrm>
            <a:off x="2152651" y="333375"/>
            <a:ext cx="8335963" cy="5843588"/>
          </a:xfrm>
        </p:spPr>
        <p:txBody>
          <a:bodyPr/>
          <a:lstStyle/>
          <a:p>
            <a:pPr eaLnBrk="1" hangingPunct="1"/>
            <a:r>
              <a:rPr lang="ru-RU" altLang="ro-RO"/>
              <a:t>б). </a:t>
            </a:r>
            <a:r>
              <a:rPr lang="ro-MD" altLang="ro-RO"/>
              <a:t>Ecuația echilibrului  </a:t>
            </a:r>
            <a:r>
              <a:rPr lang="ro-MD" altLang="ro-RO" b="1"/>
              <a:t>np=ni2 </a:t>
            </a:r>
            <a:r>
              <a:rPr lang="ro-MD" altLang="ro-RO"/>
              <a:t>se modifică astfel </a:t>
            </a:r>
            <a:r>
              <a:rPr lang="ru-RU" altLang="ro-RO"/>
              <a:t>:</a:t>
            </a:r>
            <a:endParaRPr lang="ro-MD" altLang="ro-RO"/>
          </a:p>
          <a:p>
            <a:pPr eaLnBrk="1" hangingPunct="1">
              <a:buFont typeface="Arial" panose="020B0604020202020204" pitchFamily="34" charset="0"/>
              <a:buNone/>
            </a:pPr>
            <a:r>
              <a:rPr lang="nn-NO" altLang="ro-RO" b="1"/>
              <a:t>(n0+ n) (p0+ n)=</a:t>
            </a:r>
            <a:r>
              <a:rPr lang="ro-MD" altLang="ro-RO" b="1"/>
              <a:t> </a:t>
            </a:r>
            <a:r>
              <a:rPr lang="nn-NO" altLang="ro-RO" b="1"/>
              <a:t>NC NV exp[- (Eg + EFp - EFn)/kT] = ni2 exp[(EFn - EFp)/kT]</a:t>
            </a:r>
            <a:r>
              <a:rPr lang="ru-RU" altLang="ro-RO" b="1"/>
              <a:t> </a:t>
            </a:r>
            <a:r>
              <a:rPr lang="ro-MD" altLang="ro-RO"/>
              <a:t>Formula este aplicată și la general  când concentrațiile purtătorilor de sarcină neechilibrați , și deci și despicarea nivelului Fermi easte cauza altor procese, de exemplu a injectării (atunci </a:t>
            </a:r>
            <a:r>
              <a:rPr lang="ru-RU" altLang="ro-RO"/>
              <a:t>EFn - EFp &gt; 0), </a:t>
            </a:r>
            <a:r>
              <a:rPr lang="ro-MD" altLang="ro-RO"/>
              <a:t>sau extragerii purtătorilor de sarcină </a:t>
            </a:r>
            <a:r>
              <a:rPr lang="ru-RU" altLang="ro-RO"/>
              <a:t>(EFn - EFp &lt; 0) </a:t>
            </a:r>
            <a:r>
              <a:rPr lang="ro-MD" altLang="ro-RO"/>
              <a:t>prin intermediul contactelor sau p-n joncțiunii </a:t>
            </a:r>
            <a:r>
              <a:rPr lang="ru-RU" altLang="ro-RO"/>
              <a:t>.</a:t>
            </a:r>
            <a:endParaRPr lang="ro-MD" altLang="ro-RO"/>
          </a:p>
          <a:p>
            <a:pPr eaLnBrk="1" hangingPunct="1">
              <a:buFont typeface="Arial" panose="020B0604020202020204" pitchFamily="34" charset="0"/>
              <a:buNone/>
            </a:pPr>
            <a:r>
              <a:rPr lang="nn-NO" altLang="ro-RO"/>
              <a:t>.</a:t>
            </a:r>
          </a:p>
          <a:p>
            <a:pPr eaLnBrk="1" hangingPunct="1"/>
            <a:endParaRPr lang="en-US" altLang="ro-RO"/>
          </a:p>
        </p:txBody>
      </p:sp>
      <p:sp>
        <p:nvSpPr>
          <p:cNvPr id="4" name="Slide Number Placeholder 3">
            <a:extLst>
              <a:ext uri="{FF2B5EF4-FFF2-40B4-BE49-F238E27FC236}">
                <a16:creationId xmlns:a16="http://schemas.microsoft.com/office/drawing/2014/main" id="{156B9B39-0791-37E5-9381-1895454DB9C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75F0D33-68BA-4DF8-A074-CC5C7FC336BA}" type="slidenum">
              <a:rPr lang="en-US" altLang="en-US">
                <a:solidFill>
                  <a:srgbClr val="898989"/>
                </a:solidFill>
              </a:rPr>
              <a:pPr/>
              <a:t>48</a:t>
            </a:fld>
            <a:endParaRPr lang="en-US" altLang="en-US">
              <a:solidFill>
                <a:srgbClr val="89898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27</a:t>
            </a:r>
          </a:p>
        </p:txBody>
      </p:sp>
      <p:sp>
        <p:nvSpPr>
          <p:cNvPr id="3" name="Content Placeholder 2"/>
          <p:cNvSpPr>
            <a:spLocks noGrp="1"/>
          </p:cNvSpPr>
          <p:nvPr>
            <p:ph idx="1"/>
          </p:nvPr>
        </p:nvSpPr>
        <p:spPr/>
        <p:txBody>
          <a:bodyPr/>
          <a:lstStyle/>
          <a:p>
            <a:r>
              <a:rPr lang="en-US" b="1" dirty="0"/>
              <a:t>In an intrinsic semiconductor, the energy gap </a:t>
            </a:r>
            <a:r>
              <a:rPr lang="en-US" b="1" dirty="0" err="1"/>
              <a:t>E</a:t>
            </a:r>
            <a:r>
              <a:rPr lang="en-US" b="1" baseline="-25000" dirty="0" err="1"/>
              <a:t>g</a:t>
            </a:r>
            <a:r>
              <a:rPr lang="en-US" b="1" dirty="0"/>
              <a:t> is 1.2eV. Its hole mobility is much smaller than electron mobility and independent of temperature. What is the ratio between conductivity at 600K and that at 300K? Assume that the temperature dependence of intrinsic carrier concentration </a:t>
            </a:r>
            <a:r>
              <a:rPr lang="en-US" b="1" dirty="0" err="1"/>
              <a:t>n</a:t>
            </a:r>
            <a:r>
              <a:rPr lang="en-US" b="1" baseline="-25000" dirty="0" err="1"/>
              <a:t>i</a:t>
            </a:r>
            <a:r>
              <a:rPr lang="en-US" b="1" dirty="0"/>
              <a:t> is given by</a:t>
            </a:r>
            <a:endParaRPr lang="en-US" dirty="0"/>
          </a:p>
          <a:p>
            <a:endParaRPr lang="en-US" b="1" dirty="0"/>
          </a:p>
          <a:p>
            <a:r>
              <a:rPr lang="en-US" b="1" dirty="0"/>
              <a:t>where n</a:t>
            </a:r>
            <a:r>
              <a:rPr lang="en-US" b="1" baseline="-25000" dirty="0"/>
              <a:t>0</a:t>
            </a:r>
            <a:r>
              <a:rPr lang="en-US" b="1" dirty="0"/>
              <a:t> is constant.</a:t>
            </a:r>
            <a:endParaRPr lang="en-US" dirty="0"/>
          </a:p>
          <a:p>
            <a:endParaRPr lang="en-US" dirty="0"/>
          </a:p>
        </p:txBody>
      </p:sp>
      <p:pic>
        <p:nvPicPr>
          <p:cNvPr id="4" name="Picture 3"/>
          <p:cNvPicPr>
            <a:picLocks noChangeAspect="1"/>
          </p:cNvPicPr>
          <p:nvPr/>
        </p:nvPicPr>
        <p:blipFill>
          <a:blip r:embed="rId2"/>
          <a:stretch>
            <a:fillRect/>
          </a:stretch>
        </p:blipFill>
        <p:spPr>
          <a:xfrm>
            <a:off x="5611906" y="3872753"/>
            <a:ext cx="2245377" cy="744457"/>
          </a:xfrm>
          <a:prstGeom prst="rect">
            <a:avLst/>
          </a:prstGeom>
        </p:spPr>
      </p:pic>
    </p:spTree>
    <p:extLst>
      <p:ext uri="{BB962C8B-B14F-4D97-AF65-F5344CB8AC3E}">
        <p14:creationId xmlns:p14="http://schemas.microsoft.com/office/powerpoint/2010/main" val="3148984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393DBF7-AE70-8AC5-8C00-A711C0C7127E}"/>
              </a:ext>
            </a:extLst>
          </p:cNvPr>
          <p:cNvSpPr>
            <a:spLocks noGrp="1"/>
          </p:cNvSpPr>
          <p:nvPr>
            <p:ph type="title"/>
          </p:nvPr>
        </p:nvSpPr>
        <p:spPr/>
        <p:txBody>
          <a:bodyPr/>
          <a:lstStyle/>
          <a:p>
            <a:r>
              <a:rPr lang="en-US" dirty="0"/>
              <a:t>3</a:t>
            </a:r>
          </a:p>
        </p:txBody>
      </p:sp>
      <p:pic>
        <p:nvPicPr>
          <p:cNvPr id="5" name="Substituent conținut 4">
            <a:extLst>
              <a:ext uri="{FF2B5EF4-FFF2-40B4-BE49-F238E27FC236}">
                <a16:creationId xmlns:a16="http://schemas.microsoft.com/office/drawing/2014/main" id="{4E7F83B1-227D-AFB6-DECB-56463467CE50}"/>
              </a:ext>
            </a:extLst>
          </p:cNvPr>
          <p:cNvPicPr>
            <a:picLocks noGrp="1" noChangeAspect="1"/>
          </p:cNvPicPr>
          <p:nvPr>
            <p:ph idx="1"/>
          </p:nvPr>
        </p:nvPicPr>
        <p:blipFill>
          <a:blip r:embed="rId2"/>
          <a:stretch>
            <a:fillRect/>
          </a:stretch>
        </p:blipFill>
        <p:spPr>
          <a:xfrm>
            <a:off x="493836" y="1940767"/>
            <a:ext cx="10823056" cy="2948474"/>
          </a:xfrm>
        </p:spPr>
      </p:pic>
    </p:spTree>
    <p:extLst>
      <p:ext uri="{BB962C8B-B14F-4D97-AF65-F5344CB8AC3E}">
        <p14:creationId xmlns:p14="http://schemas.microsoft.com/office/powerpoint/2010/main" val="895557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Energy gap in an intrinsic semiconductor, </a:t>
            </a:r>
            <a:r>
              <a:rPr lang="en-US" dirty="0" err="1"/>
              <a:t>E</a:t>
            </a:r>
            <a:r>
              <a:rPr lang="en-US" baseline="-25000" dirty="0" err="1"/>
              <a:t>g</a:t>
            </a:r>
            <a:r>
              <a:rPr lang="en-US" dirty="0"/>
              <a:t> = 1.2 eV</a:t>
            </a:r>
          </a:p>
          <a:p>
            <a:r>
              <a:rPr lang="en-US" dirty="0"/>
              <a:t>The temperature dependence of the intrinsic carrier concentration is given as</a:t>
            </a:r>
          </a:p>
          <a:p>
            <a:r>
              <a:rPr lang="en-US" dirty="0"/>
              <a:t>Here, k</a:t>
            </a:r>
            <a:r>
              <a:rPr lang="en-US" baseline="-25000" dirty="0"/>
              <a:t>B</a:t>
            </a:r>
            <a:r>
              <a:rPr lang="en-US" dirty="0"/>
              <a:t> is the Boltzmann constant = 8.62 x 10</a:t>
            </a:r>
            <a:r>
              <a:rPr lang="en-US" baseline="30000" dirty="0"/>
              <a:t>-5</a:t>
            </a:r>
            <a:r>
              <a:rPr lang="en-US" dirty="0"/>
              <a:t> eV/K</a:t>
            </a:r>
          </a:p>
          <a:p>
            <a:r>
              <a:rPr lang="en-US" dirty="0"/>
              <a:t>T is the temperature</a:t>
            </a:r>
          </a:p>
          <a:p>
            <a:r>
              <a:rPr lang="en-US" dirty="0"/>
              <a:t>n</a:t>
            </a:r>
            <a:r>
              <a:rPr lang="en-US" baseline="-25000" dirty="0"/>
              <a:t>0</a:t>
            </a:r>
            <a:r>
              <a:rPr lang="en-US" dirty="0"/>
              <a:t> is a constant</a:t>
            </a:r>
          </a:p>
          <a:p>
            <a:r>
              <a:rPr lang="en-US" dirty="0"/>
              <a:t>Initial temperature, T</a:t>
            </a:r>
            <a:r>
              <a:rPr lang="en-US" baseline="-25000" dirty="0"/>
              <a:t>1</a:t>
            </a:r>
            <a:r>
              <a:rPr lang="en-US" dirty="0"/>
              <a:t> = 300 K</a:t>
            </a:r>
          </a:p>
          <a:p>
            <a:r>
              <a:rPr lang="en-US" dirty="0"/>
              <a:t>The intrinsic carrier concentration at the temperature 300 K can be written as</a:t>
            </a:r>
          </a:p>
          <a:p>
            <a:pPr marL="0" indent="0">
              <a:buNone/>
            </a:pPr>
            <a:r>
              <a:rPr lang="en-US" dirty="0"/>
              <a:t>Final temperature, T</a:t>
            </a:r>
            <a:r>
              <a:rPr lang="en-US" baseline="-25000" dirty="0"/>
              <a:t>2</a:t>
            </a:r>
            <a:r>
              <a:rPr lang="en-US" dirty="0"/>
              <a:t> = 600 K</a:t>
            </a:r>
          </a:p>
          <a:p>
            <a:r>
              <a:rPr lang="en-US" dirty="0"/>
              <a:t>The intrinsic carrier concentration at the temperature 600 K can be written as</a:t>
            </a:r>
          </a:p>
          <a:p>
            <a:r>
              <a:rPr lang="en-US" dirty="0"/>
              <a:t>The ratio between conductivity at 600K and that at 300K is equal to the ratio between the respective carrier concentration at these temperatures.</a:t>
            </a:r>
          </a:p>
          <a:p>
            <a:br>
              <a:rPr lang="en-US" dirty="0"/>
            </a:br>
            <a:endParaRPr lang="en-US" dirty="0"/>
          </a:p>
        </p:txBody>
      </p:sp>
      <p:pic>
        <p:nvPicPr>
          <p:cNvPr id="4" name="Picture 3"/>
          <p:cNvPicPr>
            <a:picLocks noChangeAspect="1"/>
          </p:cNvPicPr>
          <p:nvPr/>
        </p:nvPicPr>
        <p:blipFill>
          <a:blip r:embed="rId2"/>
          <a:stretch>
            <a:fillRect/>
          </a:stretch>
        </p:blipFill>
        <p:spPr>
          <a:xfrm>
            <a:off x="6783007" y="1839383"/>
            <a:ext cx="2662099" cy="717249"/>
          </a:xfrm>
          <a:prstGeom prst="rect">
            <a:avLst/>
          </a:prstGeom>
        </p:spPr>
      </p:pic>
      <p:pic>
        <p:nvPicPr>
          <p:cNvPr id="5" name="Picture 4"/>
          <p:cNvPicPr>
            <a:picLocks noChangeAspect="1"/>
          </p:cNvPicPr>
          <p:nvPr/>
        </p:nvPicPr>
        <p:blipFill>
          <a:blip r:embed="rId3"/>
          <a:stretch>
            <a:fillRect/>
          </a:stretch>
        </p:blipFill>
        <p:spPr>
          <a:xfrm>
            <a:off x="9242563" y="3538804"/>
            <a:ext cx="2434331" cy="611312"/>
          </a:xfrm>
          <a:prstGeom prst="rect">
            <a:avLst/>
          </a:prstGeom>
        </p:spPr>
      </p:pic>
      <p:pic>
        <p:nvPicPr>
          <p:cNvPr id="6" name="Picture 5"/>
          <p:cNvPicPr>
            <a:picLocks noChangeAspect="1"/>
          </p:cNvPicPr>
          <p:nvPr/>
        </p:nvPicPr>
        <p:blipFill>
          <a:blip r:embed="rId4"/>
          <a:stretch>
            <a:fillRect/>
          </a:stretch>
        </p:blipFill>
        <p:spPr>
          <a:xfrm>
            <a:off x="9341991" y="4168932"/>
            <a:ext cx="2473996" cy="679791"/>
          </a:xfrm>
          <a:prstGeom prst="rect">
            <a:avLst/>
          </a:prstGeom>
        </p:spPr>
      </p:pic>
      <p:pic>
        <p:nvPicPr>
          <p:cNvPr id="7" name="Picture 6"/>
          <p:cNvPicPr>
            <a:picLocks noChangeAspect="1"/>
          </p:cNvPicPr>
          <p:nvPr/>
        </p:nvPicPr>
        <p:blipFill>
          <a:blip r:embed="rId5"/>
          <a:stretch>
            <a:fillRect/>
          </a:stretch>
        </p:blipFill>
        <p:spPr>
          <a:xfrm>
            <a:off x="838200" y="5492264"/>
            <a:ext cx="3023674" cy="1129900"/>
          </a:xfrm>
          <a:prstGeom prst="rect">
            <a:avLst/>
          </a:prstGeom>
        </p:spPr>
      </p:pic>
      <p:pic>
        <p:nvPicPr>
          <p:cNvPr id="8" name="Picture 7"/>
          <p:cNvPicPr>
            <a:picLocks noChangeAspect="1"/>
          </p:cNvPicPr>
          <p:nvPr/>
        </p:nvPicPr>
        <p:blipFill>
          <a:blip r:embed="rId6"/>
          <a:stretch>
            <a:fillRect/>
          </a:stretch>
        </p:blipFill>
        <p:spPr>
          <a:xfrm>
            <a:off x="3646569" y="5509160"/>
            <a:ext cx="3650652" cy="890403"/>
          </a:xfrm>
          <a:prstGeom prst="rect">
            <a:avLst/>
          </a:prstGeom>
        </p:spPr>
      </p:pic>
      <p:pic>
        <p:nvPicPr>
          <p:cNvPr id="9" name="Picture 8"/>
          <p:cNvPicPr>
            <a:picLocks noChangeAspect="1"/>
          </p:cNvPicPr>
          <p:nvPr/>
        </p:nvPicPr>
        <p:blipFill>
          <a:blip r:embed="rId7"/>
          <a:stretch>
            <a:fillRect/>
          </a:stretch>
        </p:blipFill>
        <p:spPr>
          <a:xfrm>
            <a:off x="7268500" y="5590858"/>
            <a:ext cx="3694948" cy="808705"/>
          </a:xfrm>
          <a:prstGeom prst="rect">
            <a:avLst/>
          </a:prstGeom>
        </p:spPr>
      </p:pic>
      <p:sp>
        <p:nvSpPr>
          <p:cNvPr id="10" name="Rectangle 9"/>
          <p:cNvSpPr/>
          <p:nvPr/>
        </p:nvSpPr>
        <p:spPr>
          <a:xfrm>
            <a:off x="9453265" y="6430197"/>
            <a:ext cx="2701893" cy="369332"/>
          </a:xfrm>
          <a:prstGeom prst="rect">
            <a:avLst/>
          </a:prstGeom>
        </p:spPr>
        <p:txBody>
          <a:bodyPr wrap="none">
            <a:spAutoFit/>
          </a:bodyPr>
          <a:lstStyle/>
          <a:p>
            <a:r>
              <a:rPr lang="en-US" b="0" i="0" dirty="0">
                <a:solidFill>
                  <a:srgbClr val="333333"/>
                </a:solidFill>
                <a:effectLst/>
                <a:latin typeface="Roboto"/>
              </a:rPr>
              <a:t>= </a:t>
            </a:r>
            <a:r>
              <a:rPr lang="en-US" b="0" i="0" dirty="0" err="1">
                <a:solidFill>
                  <a:srgbClr val="333333"/>
                </a:solidFill>
                <a:effectLst/>
                <a:latin typeface="Roboto"/>
              </a:rPr>
              <a:t>exp</a:t>
            </a:r>
            <a:r>
              <a:rPr lang="en-US" b="0" i="0" dirty="0">
                <a:solidFill>
                  <a:srgbClr val="333333"/>
                </a:solidFill>
                <a:effectLst/>
                <a:latin typeface="Roboto"/>
              </a:rPr>
              <a:t> (11.6) = 1.09 x 10</a:t>
            </a:r>
            <a:r>
              <a:rPr lang="en-US" b="0" i="0" baseline="30000" dirty="0">
                <a:solidFill>
                  <a:srgbClr val="333333"/>
                </a:solidFill>
                <a:effectLst/>
                <a:latin typeface="Roboto"/>
              </a:rPr>
              <a:t>5</a:t>
            </a:r>
            <a:endParaRPr lang="en-US" dirty="0"/>
          </a:p>
        </p:txBody>
      </p:sp>
    </p:spTree>
    <p:extLst>
      <p:ext uri="{BB962C8B-B14F-4D97-AF65-F5344CB8AC3E}">
        <p14:creationId xmlns:p14="http://schemas.microsoft.com/office/powerpoint/2010/main" val="3655957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28</a:t>
            </a:r>
          </a:p>
        </p:txBody>
      </p:sp>
      <p:pic>
        <p:nvPicPr>
          <p:cNvPr id="4" name="Content Placeholder 3"/>
          <p:cNvPicPr>
            <a:picLocks noGrp="1" noChangeAspect="1"/>
          </p:cNvPicPr>
          <p:nvPr>
            <p:ph idx="1"/>
          </p:nvPr>
        </p:nvPicPr>
        <p:blipFill>
          <a:blip r:embed="rId2"/>
          <a:stretch>
            <a:fillRect/>
          </a:stretch>
        </p:blipFill>
        <p:spPr>
          <a:xfrm>
            <a:off x="1862092" y="2312895"/>
            <a:ext cx="9491708" cy="2507594"/>
          </a:xfrm>
          <a:prstGeom prst="rect">
            <a:avLst/>
          </a:prstGeom>
        </p:spPr>
      </p:pic>
    </p:spTree>
    <p:extLst>
      <p:ext uri="{BB962C8B-B14F-4D97-AF65-F5344CB8AC3E}">
        <p14:creationId xmlns:p14="http://schemas.microsoft.com/office/powerpoint/2010/main" val="28957395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69721" y="2599765"/>
            <a:ext cx="8852557" cy="2183743"/>
          </a:xfrm>
          <a:prstGeom prst="rect">
            <a:avLst/>
          </a:prstGeom>
        </p:spPr>
      </p:pic>
    </p:spTree>
    <p:extLst>
      <p:ext uri="{BB962C8B-B14F-4D97-AF65-F5344CB8AC3E}">
        <p14:creationId xmlns:p14="http://schemas.microsoft.com/office/powerpoint/2010/main" val="2156495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2</a:t>
            </a:r>
            <a:r>
              <a:rPr lang="en-US" dirty="0"/>
              <a:t>9</a:t>
            </a:r>
            <a:endParaRPr lang="ro-RO" dirty="0"/>
          </a:p>
        </p:txBody>
      </p:sp>
      <p:sp>
        <p:nvSpPr>
          <p:cNvPr id="3" name="Content Placeholder 2"/>
          <p:cNvSpPr>
            <a:spLocks noGrp="1"/>
          </p:cNvSpPr>
          <p:nvPr>
            <p:ph idx="1"/>
          </p:nvPr>
        </p:nvSpPr>
        <p:spPr>
          <a:xfrm>
            <a:off x="838200" y="1825625"/>
            <a:ext cx="11243872" cy="4351338"/>
          </a:xfrm>
        </p:spPr>
        <p:txBody>
          <a:bodyPr>
            <a:normAutofit fontScale="92500"/>
          </a:bodyPr>
          <a:lstStyle/>
          <a:p>
            <a:r>
              <a:rPr lang="ro-RO" dirty="0"/>
              <a:t>Concentrația electronilor in Si la temperatura de T=300 K este n</a:t>
            </a:r>
            <a:r>
              <a:rPr lang="ro-RO" baseline="-25000" dirty="0"/>
              <a:t>0</a:t>
            </a:r>
            <a:r>
              <a:rPr lang="ro-RO" dirty="0"/>
              <a:t> = 1,5 10</a:t>
            </a:r>
            <a:r>
              <a:rPr lang="ro-RO" baseline="30000" dirty="0"/>
              <a:t>20</a:t>
            </a:r>
            <a:r>
              <a:rPr lang="ro-RO" dirty="0"/>
              <a:t> cm-3.</a:t>
            </a:r>
          </a:p>
          <a:p>
            <a:r>
              <a:rPr lang="ro-RO" dirty="0"/>
              <a:t>Determinați poziția nivelului Fermi în raport cu banda de conducție (deci E</a:t>
            </a:r>
            <a:r>
              <a:rPr lang="ro-RO" baseline="-25000" dirty="0"/>
              <a:t>F</a:t>
            </a:r>
            <a:r>
              <a:rPr lang="ro-RO" dirty="0"/>
              <a:t>-E</a:t>
            </a:r>
            <a:r>
              <a:rPr lang="ro-RO" baseline="-25000" dirty="0"/>
              <a:t>C</a:t>
            </a:r>
            <a:r>
              <a:rPr lang="ro-RO" dirty="0"/>
              <a:t>)?</a:t>
            </a:r>
          </a:p>
          <a:p>
            <a:endParaRPr lang="ro-RO" dirty="0"/>
          </a:p>
          <a:p>
            <a:r>
              <a:rPr lang="ro-RO" dirty="0">
                <a:solidFill>
                  <a:srgbClr val="FF0000"/>
                </a:solidFill>
              </a:rPr>
              <a:t>Soluția</a:t>
            </a:r>
          </a:p>
          <a:p>
            <a:r>
              <a:rPr lang="ro-RO" dirty="0"/>
              <a:t> </a:t>
            </a:r>
          </a:p>
          <a:p>
            <a:r>
              <a:rPr lang="ro-RO" dirty="0"/>
              <a:t>De unde N</a:t>
            </a:r>
            <a:r>
              <a:rPr lang="ro-RO" baseline="-25000" dirty="0"/>
              <a:t>c</a:t>
            </a:r>
            <a:r>
              <a:rPr lang="ro-RO" dirty="0"/>
              <a:t>? Din tabel pentru Si la T = 300K -  N</a:t>
            </a:r>
            <a:r>
              <a:rPr lang="ro-RO" baseline="-25000" dirty="0"/>
              <a:t>c</a:t>
            </a:r>
            <a:r>
              <a:rPr lang="ro-RO" dirty="0"/>
              <a:t> = 2,8 10</a:t>
            </a:r>
            <a:r>
              <a:rPr lang="ro-RO" baseline="30000" dirty="0"/>
              <a:t>19</a:t>
            </a:r>
            <a:r>
              <a:rPr lang="ro-RO" dirty="0"/>
              <a:t> cm</a:t>
            </a:r>
            <a:r>
              <a:rPr lang="ro-RO" baseline="30000" dirty="0"/>
              <a:t>-3</a:t>
            </a:r>
          </a:p>
          <a:p>
            <a:r>
              <a:rPr lang="ro-RO" dirty="0"/>
              <a:t>Atunci:</a:t>
            </a:r>
          </a:p>
          <a:p>
            <a:r>
              <a:rPr lang="ro-RO" dirty="0"/>
              <a:t>                                                     sau</a:t>
            </a:r>
          </a:p>
          <a:p>
            <a:endParaRPr lang="ro-RO" dirty="0"/>
          </a:p>
          <a:p>
            <a:endParaRPr lang="ro-RO" dirty="0"/>
          </a:p>
        </p:txBody>
      </p:sp>
      <p:pic>
        <p:nvPicPr>
          <p:cNvPr id="4" name="Picture 3"/>
          <p:cNvPicPr>
            <a:picLocks noChangeAspect="1"/>
          </p:cNvPicPr>
          <p:nvPr/>
        </p:nvPicPr>
        <p:blipFill>
          <a:blip r:embed="rId2"/>
          <a:stretch>
            <a:fillRect/>
          </a:stretch>
        </p:blipFill>
        <p:spPr>
          <a:xfrm>
            <a:off x="3366808" y="3276335"/>
            <a:ext cx="7238030" cy="800989"/>
          </a:xfrm>
          <a:prstGeom prst="rect">
            <a:avLst/>
          </a:prstGeom>
        </p:spPr>
      </p:pic>
      <p:pic>
        <p:nvPicPr>
          <p:cNvPr id="5" name="Picture 4"/>
          <p:cNvPicPr>
            <a:picLocks noChangeAspect="1"/>
          </p:cNvPicPr>
          <p:nvPr/>
        </p:nvPicPr>
        <p:blipFill>
          <a:blip r:embed="rId3"/>
          <a:stretch>
            <a:fillRect/>
          </a:stretch>
        </p:blipFill>
        <p:spPr>
          <a:xfrm>
            <a:off x="1925504" y="5067924"/>
            <a:ext cx="2008164" cy="1004082"/>
          </a:xfrm>
          <a:prstGeom prst="rect">
            <a:avLst/>
          </a:prstGeom>
        </p:spPr>
      </p:pic>
      <p:pic>
        <p:nvPicPr>
          <p:cNvPr id="6" name="Picture 5"/>
          <p:cNvPicPr>
            <a:picLocks noChangeAspect="1"/>
          </p:cNvPicPr>
          <p:nvPr/>
        </p:nvPicPr>
        <p:blipFill>
          <a:blip r:embed="rId4"/>
          <a:stretch>
            <a:fillRect/>
          </a:stretch>
        </p:blipFill>
        <p:spPr>
          <a:xfrm>
            <a:off x="7255646" y="5276538"/>
            <a:ext cx="2265356" cy="795468"/>
          </a:xfrm>
          <a:prstGeom prst="rect">
            <a:avLst/>
          </a:prstGeom>
        </p:spPr>
      </p:pic>
    </p:spTree>
    <p:extLst>
      <p:ext uri="{BB962C8B-B14F-4D97-AF65-F5344CB8AC3E}">
        <p14:creationId xmlns:p14="http://schemas.microsoft.com/office/powerpoint/2010/main" val="368086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3</a:t>
            </a:r>
            <a:r>
              <a:rPr lang="en-US" dirty="0"/>
              <a:t>0</a:t>
            </a:r>
            <a:endParaRPr lang="ro-RO" dirty="0"/>
          </a:p>
        </p:txBody>
      </p:sp>
      <p:sp>
        <p:nvSpPr>
          <p:cNvPr id="3" name="Content Placeholder 2"/>
          <p:cNvSpPr>
            <a:spLocks noGrp="1"/>
          </p:cNvSpPr>
          <p:nvPr>
            <p:ph idx="1"/>
          </p:nvPr>
        </p:nvSpPr>
        <p:spPr/>
        <p:txBody>
          <a:bodyPr>
            <a:normAutofit fontScale="85000" lnSpcReduction="20000"/>
          </a:bodyPr>
          <a:lstStyle/>
          <a:p>
            <a:r>
              <a:rPr lang="ro-RO" dirty="0"/>
              <a:t>Determinați la ce temperatură sunt ionizați 90% din acceptori în p-Si dopat cu atomi de Bor cu concentrația de N</a:t>
            </a:r>
            <a:r>
              <a:rPr lang="ro-RO" baseline="-25000" dirty="0"/>
              <a:t>a</a:t>
            </a:r>
            <a:r>
              <a:rPr lang="ro-RO" dirty="0"/>
              <a:t>= 10</a:t>
            </a:r>
            <a:r>
              <a:rPr lang="ro-RO" baseline="30000" dirty="0"/>
              <a:t>16</a:t>
            </a:r>
            <a:r>
              <a:rPr lang="ro-RO" dirty="0"/>
              <a:t> cm</a:t>
            </a:r>
            <a:r>
              <a:rPr lang="ro-RO" baseline="30000" dirty="0"/>
              <a:t>-3</a:t>
            </a:r>
            <a:r>
              <a:rPr lang="ro-RO" dirty="0"/>
              <a:t>.</a:t>
            </a:r>
          </a:p>
          <a:p>
            <a:r>
              <a:rPr lang="ro-RO" dirty="0"/>
              <a:t>Factorul degenerare considerăm g=4. N</a:t>
            </a:r>
            <a:r>
              <a:rPr lang="ro-RO" baseline="-25000" dirty="0"/>
              <a:t>v</a:t>
            </a:r>
            <a:r>
              <a:rPr lang="ro-RO" dirty="0"/>
              <a:t> – din tabele.1,04 10</a:t>
            </a:r>
            <a:r>
              <a:rPr lang="ro-RO" baseline="30000" dirty="0"/>
              <a:t>19</a:t>
            </a:r>
            <a:r>
              <a:rPr lang="ro-RO" dirty="0"/>
              <a:t> cm</a:t>
            </a:r>
            <a:r>
              <a:rPr lang="ro-RO" baseline="30000" dirty="0"/>
              <a:t>-3</a:t>
            </a:r>
          </a:p>
          <a:p>
            <a:endParaRPr lang="ro-RO" dirty="0"/>
          </a:p>
          <a:p>
            <a:r>
              <a:rPr lang="ro-RO" dirty="0">
                <a:solidFill>
                  <a:srgbClr val="FF0000"/>
                </a:solidFill>
              </a:rPr>
              <a:t>Soluția </a:t>
            </a:r>
            <a:r>
              <a:rPr lang="ro-RO" dirty="0"/>
              <a:t>                                </a:t>
            </a:r>
          </a:p>
          <a:p>
            <a:r>
              <a:rPr lang="ro-RO" dirty="0"/>
              <a:t>Pentru 90% ionizare avem:</a:t>
            </a:r>
          </a:p>
          <a:p>
            <a:endParaRPr lang="ro-RO" dirty="0"/>
          </a:p>
          <a:p>
            <a:endParaRPr lang="ro-RO" dirty="0"/>
          </a:p>
          <a:p>
            <a:endParaRPr lang="ro-RO" dirty="0"/>
          </a:p>
          <a:p>
            <a:endParaRPr lang="ro-RO" dirty="0"/>
          </a:p>
          <a:p>
            <a:r>
              <a:rPr lang="ro-RO" dirty="0"/>
              <a:t>De unde: T = 193 K</a:t>
            </a:r>
          </a:p>
        </p:txBody>
      </p:sp>
      <p:pic>
        <p:nvPicPr>
          <p:cNvPr id="4" name="Picture 3"/>
          <p:cNvPicPr>
            <a:picLocks noChangeAspect="1"/>
          </p:cNvPicPr>
          <p:nvPr/>
        </p:nvPicPr>
        <p:blipFill>
          <a:blip r:embed="rId2"/>
          <a:stretch>
            <a:fillRect/>
          </a:stretch>
        </p:blipFill>
        <p:spPr>
          <a:xfrm>
            <a:off x="5045889" y="3507698"/>
            <a:ext cx="5680591" cy="1458120"/>
          </a:xfrm>
          <a:prstGeom prst="rect">
            <a:avLst/>
          </a:prstGeom>
        </p:spPr>
      </p:pic>
    </p:spTree>
    <p:extLst>
      <p:ext uri="{BB962C8B-B14F-4D97-AF65-F5344CB8AC3E}">
        <p14:creationId xmlns:p14="http://schemas.microsoft.com/office/powerpoint/2010/main" val="9199980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a:t>
            </a:r>
            <a:endParaRPr lang="ro-RO" dirty="0"/>
          </a:p>
        </p:txBody>
      </p:sp>
      <p:sp>
        <p:nvSpPr>
          <p:cNvPr id="3" name="Content Placeholder 2"/>
          <p:cNvSpPr>
            <a:spLocks noGrp="1"/>
          </p:cNvSpPr>
          <p:nvPr>
            <p:ph idx="1"/>
          </p:nvPr>
        </p:nvSpPr>
        <p:spPr/>
        <p:txBody>
          <a:bodyPr>
            <a:normAutofit lnSpcReduction="10000"/>
          </a:bodyPr>
          <a:lstStyle/>
          <a:p>
            <a:r>
              <a:rPr lang="ro-RO" dirty="0"/>
              <a:t>Determinați rezistivitatea unui semiconductor de tip n dacă concentrația electronilor de conducție este egală cu n</a:t>
            </a:r>
            <a:r>
              <a:rPr lang="ro-RO" baseline="-25000" dirty="0"/>
              <a:t>n</a:t>
            </a:r>
            <a:r>
              <a:rPr lang="ro-RO" dirty="0"/>
              <a:t>=10</a:t>
            </a:r>
            <a:r>
              <a:rPr lang="ro-RO" baseline="30000" dirty="0"/>
              <a:t>22</a:t>
            </a:r>
            <a:r>
              <a:rPr lang="ro-RO" dirty="0"/>
              <a:t> m</a:t>
            </a:r>
            <a:r>
              <a:rPr lang="ro-RO" baseline="30000" dirty="0"/>
              <a:t>-3</a:t>
            </a:r>
            <a:r>
              <a:rPr lang="ro-RO" dirty="0"/>
              <a:t>, iar mobilitatea </a:t>
            </a:r>
            <a:r>
              <a:rPr lang="el-GR" dirty="0"/>
              <a:t>μ</a:t>
            </a:r>
            <a:r>
              <a:rPr lang="ro-RO" baseline="-25000" dirty="0"/>
              <a:t>n</a:t>
            </a:r>
            <a:r>
              <a:rPr lang="ro-RO" dirty="0"/>
              <a:t> = 0,5 m</a:t>
            </a:r>
            <a:r>
              <a:rPr lang="ro-RO" baseline="30000" dirty="0"/>
              <a:t>2</a:t>
            </a:r>
            <a:r>
              <a:rPr lang="ro-RO" dirty="0"/>
              <a:t>/V s</a:t>
            </a:r>
          </a:p>
          <a:p>
            <a:endParaRPr lang="ro-RO" dirty="0"/>
          </a:p>
          <a:p>
            <a:r>
              <a:rPr lang="ro-RO" dirty="0">
                <a:solidFill>
                  <a:srgbClr val="FF0000"/>
                </a:solidFill>
              </a:rPr>
              <a:t>Soluția</a:t>
            </a:r>
          </a:p>
          <a:p>
            <a:r>
              <a:rPr lang="ro-RO" dirty="0"/>
              <a:t>În astfel de semiconductor concentrația electronilor prevalează cu mult concentrația golurilor. În acest caz cu o precizie relativ bună folosim relația simplificată: </a:t>
            </a:r>
          </a:p>
          <a:p>
            <a:endParaRPr lang="ro-RO" dirty="0"/>
          </a:p>
          <a:p>
            <a:r>
              <a:rPr lang="el-GR" dirty="0"/>
              <a:t>ρ = 1/σ = 1/</a:t>
            </a:r>
            <a:r>
              <a:rPr lang="ro-RO" dirty="0"/>
              <a:t>q·n·</a:t>
            </a:r>
            <a:r>
              <a:rPr lang="el-GR" dirty="0"/>
              <a:t>μ</a:t>
            </a:r>
            <a:r>
              <a:rPr lang="ro-RO" baseline="-25000" dirty="0"/>
              <a:t>n</a:t>
            </a:r>
            <a:r>
              <a:rPr lang="ro-RO" dirty="0"/>
              <a:t> = 1/(1,602 10</a:t>
            </a:r>
            <a:r>
              <a:rPr lang="ro-RO" baseline="30000" dirty="0"/>
              <a:t>-19</a:t>
            </a:r>
            <a:r>
              <a:rPr lang="ro-RO" dirty="0"/>
              <a:t> 10</a:t>
            </a:r>
            <a:r>
              <a:rPr lang="ro-RO" baseline="30000" dirty="0"/>
              <a:t>22</a:t>
            </a:r>
            <a:r>
              <a:rPr lang="ro-RO" dirty="0"/>
              <a:t> 0,5) = 1,25 10</a:t>
            </a:r>
            <a:r>
              <a:rPr lang="ro-RO" baseline="30000" dirty="0"/>
              <a:t>-3</a:t>
            </a:r>
            <a:r>
              <a:rPr lang="ro-RO" dirty="0"/>
              <a:t> Oh m</a:t>
            </a:r>
          </a:p>
          <a:p>
            <a:endParaRPr lang="ro-RO" dirty="0"/>
          </a:p>
        </p:txBody>
      </p:sp>
    </p:spTree>
    <p:extLst>
      <p:ext uri="{BB962C8B-B14F-4D97-AF65-F5344CB8AC3E}">
        <p14:creationId xmlns:p14="http://schemas.microsoft.com/office/powerpoint/2010/main" val="33017164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3</a:t>
            </a:r>
            <a:r>
              <a:rPr lang="en-US" dirty="0"/>
              <a:t>2</a:t>
            </a:r>
            <a:endParaRPr lang="ro-RO" dirty="0"/>
          </a:p>
        </p:txBody>
      </p:sp>
      <p:sp>
        <p:nvSpPr>
          <p:cNvPr id="3" name="Content Placeholder 2"/>
          <p:cNvSpPr>
            <a:spLocks noGrp="1"/>
          </p:cNvSpPr>
          <p:nvPr>
            <p:ph idx="1"/>
          </p:nvPr>
        </p:nvSpPr>
        <p:spPr/>
        <p:txBody>
          <a:bodyPr>
            <a:normAutofit fontScale="92500" lnSpcReduction="20000"/>
          </a:bodyPr>
          <a:lstStyle/>
          <a:p>
            <a:r>
              <a:rPr lang="ro-RO" dirty="0"/>
              <a:t>Un semiconductor din Si pur la 500 K are concentrația de electroni și goluri de 1,5x10</a:t>
            </a:r>
            <a:r>
              <a:rPr lang="ro-RO" baseline="30000" dirty="0"/>
              <a:t>16</a:t>
            </a:r>
            <a:r>
              <a:rPr lang="ro-RO" dirty="0"/>
              <a:t>  m-3. Prin doparea cu In crește concentrația golurilor n</a:t>
            </a:r>
            <a:r>
              <a:rPr lang="ro-RO" baseline="-25000" dirty="0"/>
              <a:t>h</a:t>
            </a:r>
            <a:r>
              <a:rPr lang="ro-RO" dirty="0"/>
              <a:t> = 4,5x10</a:t>
            </a:r>
            <a:r>
              <a:rPr lang="ro-RO" baseline="30000" dirty="0"/>
              <a:t>22</a:t>
            </a:r>
            <a:r>
              <a:rPr lang="ro-RO" dirty="0"/>
              <a:t> m-3. Calculați concentrația electronilor și determinați tipul semiconductorului.</a:t>
            </a:r>
          </a:p>
          <a:p>
            <a:endParaRPr lang="ro-RO" dirty="0"/>
          </a:p>
          <a:p>
            <a:r>
              <a:rPr lang="ro-RO" dirty="0">
                <a:solidFill>
                  <a:srgbClr val="FF0000"/>
                </a:solidFill>
              </a:rPr>
              <a:t>Soluția</a:t>
            </a:r>
          </a:p>
          <a:p>
            <a:r>
              <a:rPr lang="ro-RO" dirty="0"/>
              <a:t>Deoarece,    n</a:t>
            </a:r>
            <a:r>
              <a:rPr lang="ro-RO" baseline="-25000" dirty="0"/>
              <a:t>i</a:t>
            </a:r>
            <a:r>
              <a:rPr lang="ro-RO" baseline="30000" dirty="0"/>
              <a:t>2</a:t>
            </a:r>
            <a:r>
              <a:rPr lang="ro-RO" dirty="0"/>
              <a:t> = nen</a:t>
            </a:r>
            <a:r>
              <a:rPr lang="ro-RO" baseline="-25000" dirty="0"/>
              <a:t>h</a:t>
            </a:r>
            <a:r>
              <a:rPr lang="ro-RO" dirty="0"/>
              <a:t>(1.5 × 10</a:t>
            </a:r>
            <a:r>
              <a:rPr lang="ro-RO" baseline="30000" dirty="0"/>
              <a:t>16</a:t>
            </a:r>
            <a:r>
              <a:rPr lang="ro-RO" dirty="0"/>
              <a:t>)</a:t>
            </a:r>
            <a:r>
              <a:rPr lang="ro-RO" baseline="30000" dirty="0"/>
              <a:t>2</a:t>
            </a:r>
            <a:r>
              <a:rPr lang="ro-RO" dirty="0"/>
              <a:t> = ne (4.5 × 10</a:t>
            </a:r>
            <a:r>
              <a:rPr lang="ro-RO" baseline="30000" dirty="0"/>
              <a:t>22</a:t>
            </a:r>
            <a:r>
              <a:rPr lang="ro-RO" dirty="0"/>
              <a:t>) </a:t>
            </a:r>
          </a:p>
          <a:p>
            <a:r>
              <a:rPr lang="ro-RO" dirty="0"/>
              <a:t>Astfel, n</a:t>
            </a:r>
            <a:r>
              <a:rPr lang="ro-RO" baseline="-25000" dirty="0"/>
              <a:t>e</a:t>
            </a:r>
            <a:r>
              <a:rPr lang="ro-RO" dirty="0"/>
              <a:t> = 5 × 10</a:t>
            </a:r>
            <a:r>
              <a:rPr lang="ro-RO" baseline="30000" dirty="0"/>
              <a:t>9</a:t>
            </a:r>
          </a:p>
          <a:p>
            <a:r>
              <a:rPr lang="ro-RO" dirty="0"/>
              <a:t>            n</a:t>
            </a:r>
            <a:r>
              <a:rPr lang="ro-RO" baseline="-25000" dirty="0"/>
              <a:t>h</a:t>
            </a:r>
            <a:r>
              <a:rPr lang="ro-RO" dirty="0"/>
              <a:t> = 4.5×10</a:t>
            </a:r>
            <a:r>
              <a:rPr lang="ro-RO" baseline="30000" dirty="0"/>
              <a:t>22</a:t>
            </a:r>
          </a:p>
          <a:p>
            <a:r>
              <a:rPr lang="ro-RO" dirty="0"/>
              <a:t>De unde  n</a:t>
            </a:r>
            <a:r>
              <a:rPr lang="ro-RO" baseline="-25000" dirty="0"/>
              <a:t>h</a:t>
            </a:r>
            <a:r>
              <a:rPr lang="ro-RO" dirty="0"/>
              <a:t> &gt;&gt; n</a:t>
            </a:r>
            <a:r>
              <a:rPr lang="ro-RO" baseline="-25000" dirty="0"/>
              <a:t>e</a:t>
            </a:r>
          </a:p>
          <a:p>
            <a:r>
              <a:rPr lang="ro-RO" dirty="0"/>
              <a:t>Înseamnă, că semiconductorul este de p-tip și n</a:t>
            </a:r>
            <a:r>
              <a:rPr lang="ro-RO" baseline="-25000" dirty="0"/>
              <a:t>e</a:t>
            </a:r>
            <a:r>
              <a:rPr lang="ro-RO" dirty="0"/>
              <a:t> = 5 × 10</a:t>
            </a:r>
            <a:r>
              <a:rPr lang="ro-RO" baseline="30000" dirty="0"/>
              <a:t>9</a:t>
            </a:r>
            <a:r>
              <a:rPr lang="ro-RO" dirty="0"/>
              <a:t> m-3.</a:t>
            </a:r>
          </a:p>
          <a:p>
            <a:endParaRPr lang="ro-RO" dirty="0"/>
          </a:p>
        </p:txBody>
      </p:sp>
    </p:spTree>
    <p:extLst>
      <p:ext uri="{BB962C8B-B14F-4D97-AF65-F5344CB8AC3E}">
        <p14:creationId xmlns:p14="http://schemas.microsoft.com/office/powerpoint/2010/main" val="239392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4226"/>
          </a:xfrm>
        </p:spPr>
        <p:txBody>
          <a:bodyPr>
            <a:normAutofit fontScale="90000"/>
          </a:bodyPr>
          <a:lstStyle/>
          <a:p>
            <a:r>
              <a:rPr lang="en-US" dirty="0"/>
              <a:t>33</a:t>
            </a:r>
            <a:endParaRPr lang="ro-RO" dirty="0"/>
          </a:p>
        </p:txBody>
      </p:sp>
      <p:sp>
        <p:nvSpPr>
          <p:cNvPr id="3" name="Content Placeholder 2"/>
          <p:cNvSpPr>
            <a:spLocks noGrp="1"/>
          </p:cNvSpPr>
          <p:nvPr>
            <p:ph idx="1"/>
          </p:nvPr>
        </p:nvSpPr>
        <p:spPr>
          <a:xfrm>
            <a:off x="838200" y="989352"/>
            <a:ext cx="10515600" cy="5711251"/>
          </a:xfrm>
        </p:spPr>
        <p:txBody>
          <a:bodyPr>
            <a:normAutofit fontScale="92500" lnSpcReduction="10000"/>
          </a:bodyPr>
          <a:lstStyle/>
          <a:p>
            <a:r>
              <a:rPr lang="ro-RO" dirty="0"/>
              <a:t>Într-un semiconductor intrinsec numărul electronilor de conducție este      7 × 10</a:t>
            </a:r>
            <a:r>
              <a:rPr lang="ro-RO" baseline="30000" dirty="0"/>
              <a:t>19</a:t>
            </a:r>
            <a:r>
              <a:rPr lang="ro-RO" dirty="0"/>
              <a:t> m</a:t>
            </a:r>
            <a:r>
              <a:rPr lang="ro-RO" baseline="30000" dirty="0"/>
              <a:t>-3</a:t>
            </a:r>
            <a:r>
              <a:rPr lang="ro-RO" dirty="0"/>
              <a:t>. Determinați numărul total de purtători de sarcină în curentul existent care are dimensiunile de 1 cm × 1 cm × 1 mm.</a:t>
            </a:r>
          </a:p>
          <a:p>
            <a:endParaRPr lang="ro-RO" dirty="0"/>
          </a:p>
          <a:p>
            <a:r>
              <a:rPr lang="ro-RO" dirty="0">
                <a:solidFill>
                  <a:srgbClr val="FF0000"/>
                </a:solidFill>
              </a:rPr>
              <a:t>Soluția</a:t>
            </a:r>
          </a:p>
          <a:p>
            <a:r>
              <a:rPr lang="ro-RO" dirty="0"/>
              <a:t>În semiconductor intrinsec ne=nh:</a:t>
            </a:r>
          </a:p>
          <a:p>
            <a:r>
              <a:rPr lang="ro-RO" dirty="0"/>
              <a:t>Concentrația existentă n</a:t>
            </a:r>
            <a:r>
              <a:rPr lang="ro-RO" baseline="-25000" dirty="0"/>
              <a:t>e</a:t>
            </a:r>
            <a:r>
              <a:rPr lang="ro-RO" dirty="0"/>
              <a:t> = 7 × 10</a:t>
            </a:r>
            <a:r>
              <a:rPr lang="ro-RO" baseline="30000" dirty="0"/>
              <a:t>19</a:t>
            </a:r>
            <a:r>
              <a:rPr lang="ro-RO" dirty="0"/>
              <a:t> m-3</a:t>
            </a:r>
          </a:p>
          <a:p>
            <a:r>
              <a:rPr lang="ro-RO" dirty="0"/>
              <a:t>Astfel n</a:t>
            </a:r>
            <a:r>
              <a:rPr lang="ro-RO" baseline="-25000" dirty="0"/>
              <a:t>h</a:t>
            </a:r>
            <a:r>
              <a:rPr lang="ro-RO" dirty="0"/>
              <a:t> = n</a:t>
            </a:r>
            <a:r>
              <a:rPr lang="ro-RO" baseline="-25000" dirty="0"/>
              <a:t>e </a:t>
            </a:r>
            <a:r>
              <a:rPr lang="ro-RO" dirty="0"/>
              <a:t>= 7 × 10</a:t>
            </a:r>
            <a:r>
              <a:rPr lang="ro-RO" baseline="30000" dirty="0"/>
              <a:t>19</a:t>
            </a:r>
            <a:r>
              <a:rPr lang="ro-RO" dirty="0"/>
              <a:t> m-3</a:t>
            </a:r>
          </a:p>
          <a:p>
            <a:r>
              <a:rPr lang="ro-RO" dirty="0"/>
              <a:t>Deci, densitatea curentului total = n</a:t>
            </a:r>
            <a:r>
              <a:rPr lang="ro-RO" baseline="-25000" dirty="0"/>
              <a:t>e</a:t>
            </a:r>
            <a:r>
              <a:rPr lang="ro-RO" dirty="0"/>
              <a:t> + n</a:t>
            </a:r>
            <a:r>
              <a:rPr lang="ro-RO" baseline="-25000" dirty="0"/>
              <a:t>h</a:t>
            </a:r>
            <a:r>
              <a:rPr lang="ro-RO" dirty="0"/>
              <a:t> = 7×10</a:t>
            </a:r>
            <a:r>
              <a:rPr lang="ro-RO" baseline="30000" dirty="0"/>
              <a:t>19 </a:t>
            </a:r>
            <a:r>
              <a:rPr lang="ro-RO" dirty="0"/>
              <a:t>+ 7×10</a:t>
            </a:r>
            <a:r>
              <a:rPr lang="ro-RO" baseline="30000" dirty="0"/>
              <a:t>19</a:t>
            </a:r>
            <a:r>
              <a:rPr lang="ro-RO" dirty="0"/>
              <a:t> = 14×10</a:t>
            </a:r>
            <a:r>
              <a:rPr lang="ro-RO" baseline="30000" dirty="0"/>
              <a:t>19</a:t>
            </a:r>
            <a:r>
              <a:rPr lang="ro-RO" dirty="0"/>
              <a:t> m</a:t>
            </a:r>
            <a:r>
              <a:rPr lang="ro-RO" baseline="30000" dirty="0"/>
              <a:t>-3</a:t>
            </a:r>
          </a:p>
          <a:p>
            <a:r>
              <a:rPr lang="ro-RO" dirty="0"/>
              <a:t>Înseamnă, că:  </a:t>
            </a:r>
          </a:p>
          <a:p>
            <a:r>
              <a:rPr lang="ro-RO" dirty="0"/>
              <a:t>numărul total al purtătorilor de sarcină în curent = densitatea × volum =</a:t>
            </a:r>
          </a:p>
          <a:p>
            <a:pPr marL="0" indent="0">
              <a:buNone/>
            </a:pPr>
            <a:r>
              <a:rPr lang="ro-RO" dirty="0"/>
              <a:t>                          </a:t>
            </a:r>
          </a:p>
          <a:p>
            <a:pPr marL="0" indent="0">
              <a:buNone/>
            </a:pPr>
            <a:r>
              <a:rPr lang="ro-RO" dirty="0"/>
              <a:t>              = (14 × 10</a:t>
            </a:r>
            <a:r>
              <a:rPr lang="ro-RO" baseline="30000" dirty="0"/>
              <a:t>19</a:t>
            </a:r>
            <a:r>
              <a:rPr lang="ro-RO" dirty="0"/>
              <a:t> per m3 ) × (10</a:t>
            </a:r>
            <a:r>
              <a:rPr lang="ro-RO" baseline="30000" dirty="0"/>
              <a:t>-2</a:t>
            </a:r>
            <a:r>
              <a:rPr lang="ro-RO" dirty="0"/>
              <a:t>m × 10</a:t>
            </a:r>
            <a:r>
              <a:rPr lang="ro-RO" baseline="30000" dirty="0"/>
              <a:t>-2</a:t>
            </a:r>
            <a:r>
              <a:rPr lang="ro-RO" dirty="0"/>
              <a:t>m × 10</a:t>
            </a:r>
            <a:r>
              <a:rPr lang="ro-RO" baseline="30000" dirty="0"/>
              <a:t>-3</a:t>
            </a:r>
            <a:r>
              <a:rPr lang="ro-RO" dirty="0"/>
              <a:t>m) = 14×10</a:t>
            </a:r>
            <a:r>
              <a:rPr lang="ro-RO" baseline="30000" dirty="0"/>
              <a:t>12</a:t>
            </a:r>
          </a:p>
          <a:p>
            <a:endParaRPr lang="ro-RO" dirty="0"/>
          </a:p>
        </p:txBody>
      </p:sp>
    </p:spTree>
    <p:extLst>
      <p:ext uri="{BB962C8B-B14F-4D97-AF65-F5344CB8AC3E}">
        <p14:creationId xmlns:p14="http://schemas.microsoft.com/office/powerpoint/2010/main" val="29048421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34</a:t>
            </a:r>
            <a:endParaRPr lang="ro-RO" dirty="0"/>
          </a:p>
        </p:txBody>
      </p:sp>
      <p:sp>
        <p:nvSpPr>
          <p:cNvPr id="3" name="Content Placeholder 2"/>
          <p:cNvSpPr>
            <a:spLocks noGrp="1"/>
          </p:cNvSpPr>
          <p:nvPr>
            <p:ph idx="1"/>
          </p:nvPr>
        </p:nvSpPr>
        <p:spPr/>
        <p:txBody>
          <a:bodyPr>
            <a:normAutofit lnSpcReduction="10000"/>
          </a:bodyPr>
          <a:lstStyle/>
          <a:p>
            <a:r>
              <a:rPr lang="ro-RO" dirty="0"/>
              <a:t>Determinați rezistivitatea unui semiconductor de tip n dacă concentrația electronilor de conducție este egală cu n</a:t>
            </a:r>
            <a:r>
              <a:rPr lang="ro-RO" baseline="-25000" dirty="0"/>
              <a:t>n</a:t>
            </a:r>
            <a:r>
              <a:rPr lang="ro-RO" dirty="0"/>
              <a:t>=10</a:t>
            </a:r>
            <a:r>
              <a:rPr lang="ro-RO" baseline="30000" dirty="0"/>
              <a:t>22</a:t>
            </a:r>
            <a:r>
              <a:rPr lang="ro-RO" dirty="0"/>
              <a:t> m</a:t>
            </a:r>
            <a:r>
              <a:rPr lang="ro-RO" baseline="30000" dirty="0"/>
              <a:t>-3</a:t>
            </a:r>
            <a:r>
              <a:rPr lang="ro-RO" dirty="0"/>
              <a:t>, iar mobilitatea </a:t>
            </a:r>
            <a:r>
              <a:rPr lang="el-GR" dirty="0"/>
              <a:t>μ</a:t>
            </a:r>
            <a:r>
              <a:rPr lang="ro-RO" baseline="-25000" dirty="0"/>
              <a:t>n</a:t>
            </a:r>
            <a:r>
              <a:rPr lang="ro-RO" dirty="0"/>
              <a:t> = 0,5 m</a:t>
            </a:r>
            <a:r>
              <a:rPr lang="ro-RO" baseline="30000" dirty="0"/>
              <a:t>2</a:t>
            </a:r>
            <a:r>
              <a:rPr lang="ro-RO" dirty="0"/>
              <a:t>/V s</a:t>
            </a:r>
          </a:p>
          <a:p>
            <a:endParaRPr lang="ro-RO" dirty="0"/>
          </a:p>
          <a:p>
            <a:r>
              <a:rPr lang="ro-RO" dirty="0">
                <a:solidFill>
                  <a:srgbClr val="FF0000"/>
                </a:solidFill>
              </a:rPr>
              <a:t>Soluția</a:t>
            </a:r>
          </a:p>
          <a:p>
            <a:r>
              <a:rPr lang="ro-RO" dirty="0"/>
              <a:t>În astfel de semiconductor concentrația electronilor prevalează cu mult concentrația golurilor. În acest caz cu o precizie relativ bună folosim relația simplificată: </a:t>
            </a:r>
          </a:p>
          <a:p>
            <a:endParaRPr lang="ro-RO" dirty="0"/>
          </a:p>
          <a:p>
            <a:r>
              <a:rPr lang="el-GR" dirty="0"/>
              <a:t>ρ = 1/σ = 1/</a:t>
            </a:r>
            <a:r>
              <a:rPr lang="ro-RO" dirty="0"/>
              <a:t>q·n·</a:t>
            </a:r>
            <a:r>
              <a:rPr lang="el-GR" dirty="0"/>
              <a:t>μ</a:t>
            </a:r>
            <a:r>
              <a:rPr lang="ro-RO" baseline="-25000" dirty="0"/>
              <a:t>n</a:t>
            </a:r>
            <a:r>
              <a:rPr lang="ro-RO" dirty="0"/>
              <a:t> = 1/(1,602 10</a:t>
            </a:r>
            <a:r>
              <a:rPr lang="ro-RO" baseline="30000" dirty="0"/>
              <a:t>-19</a:t>
            </a:r>
            <a:r>
              <a:rPr lang="ro-RO" dirty="0"/>
              <a:t> 10</a:t>
            </a:r>
            <a:r>
              <a:rPr lang="ro-RO" baseline="30000" dirty="0"/>
              <a:t>22</a:t>
            </a:r>
            <a:r>
              <a:rPr lang="ro-RO" dirty="0"/>
              <a:t> 0,5) = 1,25 10</a:t>
            </a:r>
            <a:r>
              <a:rPr lang="ro-RO" baseline="30000" dirty="0"/>
              <a:t>-3</a:t>
            </a:r>
            <a:r>
              <a:rPr lang="ro-RO" dirty="0"/>
              <a:t> Oh m</a:t>
            </a:r>
          </a:p>
          <a:p>
            <a:endParaRPr lang="ro-RO" dirty="0"/>
          </a:p>
        </p:txBody>
      </p:sp>
    </p:spTree>
    <p:extLst>
      <p:ext uri="{BB962C8B-B14F-4D97-AF65-F5344CB8AC3E}">
        <p14:creationId xmlns:p14="http://schemas.microsoft.com/office/powerpoint/2010/main" val="3159452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66FFE70-E4C4-E8DB-71C3-27A0AA2AA69E}"/>
              </a:ext>
            </a:extLst>
          </p:cNvPr>
          <p:cNvSpPr>
            <a:spLocks noGrp="1"/>
          </p:cNvSpPr>
          <p:nvPr>
            <p:ph type="title"/>
          </p:nvPr>
        </p:nvSpPr>
        <p:spPr/>
        <p:txBody>
          <a:bodyPr/>
          <a:lstStyle/>
          <a:p>
            <a:r>
              <a:rPr lang="en-US" dirty="0"/>
              <a:t>35</a:t>
            </a:r>
          </a:p>
        </p:txBody>
      </p:sp>
      <p:sp>
        <p:nvSpPr>
          <p:cNvPr id="3" name="Substituent conținut 2">
            <a:extLst>
              <a:ext uri="{FF2B5EF4-FFF2-40B4-BE49-F238E27FC236}">
                <a16:creationId xmlns:a16="http://schemas.microsoft.com/office/drawing/2014/main" id="{64FE7019-CD20-A33A-1578-36DCCC8FFAEE}"/>
              </a:ext>
            </a:extLst>
          </p:cNvPr>
          <p:cNvSpPr>
            <a:spLocks noGrp="1"/>
          </p:cNvSpPr>
          <p:nvPr>
            <p:ph idx="1"/>
          </p:nvPr>
        </p:nvSpPr>
        <p:spPr>
          <a:xfrm>
            <a:off x="838200" y="1825625"/>
            <a:ext cx="10515600" cy="4667250"/>
          </a:xfrm>
        </p:spPr>
        <p:txBody>
          <a:bodyPr>
            <a:normAutofit fontScale="77500" lnSpcReduction="20000"/>
          </a:bodyPr>
          <a:lstStyle/>
          <a:p>
            <a:r>
              <a:rPr lang="en-US" dirty="0"/>
              <a:t>Calculati </a:t>
            </a:r>
            <a:r>
              <a:rPr lang="en-US" dirty="0" err="1"/>
              <a:t>concentratia</a:t>
            </a:r>
            <a:r>
              <a:rPr lang="en-US" dirty="0"/>
              <a:t> </a:t>
            </a:r>
            <a:r>
              <a:rPr lang="en-US" dirty="0" err="1"/>
              <a:t>intrinseca</a:t>
            </a:r>
            <a:r>
              <a:rPr lang="en-US" dirty="0"/>
              <a:t> in Si la T=250 K </a:t>
            </a:r>
            <a:r>
              <a:rPr lang="en-US" dirty="0" err="1"/>
              <a:t>si</a:t>
            </a:r>
            <a:r>
              <a:rPr lang="en-US" dirty="0"/>
              <a:t> la T= 400 K. </a:t>
            </a:r>
            <a:r>
              <a:rPr lang="en-US" dirty="0" err="1"/>
              <a:t>si</a:t>
            </a:r>
            <a:r>
              <a:rPr lang="en-US" dirty="0"/>
              <a:t> la 600 K</a:t>
            </a:r>
          </a:p>
          <a:p>
            <a:r>
              <a:rPr lang="en-US" dirty="0"/>
              <a:t>Nc = 2,8 10^19 cm-3, Nv = 1,04 10 ^ 19 cm-3 </a:t>
            </a:r>
            <a:r>
              <a:rPr lang="en-US" dirty="0" err="1"/>
              <a:t>ambele</a:t>
            </a:r>
            <a:r>
              <a:rPr lang="en-US" dirty="0"/>
              <a:t> </a:t>
            </a:r>
            <a:r>
              <a:rPr lang="en-US" dirty="0" err="1"/>
              <a:t>pentru</a:t>
            </a:r>
            <a:r>
              <a:rPr lang="en-US" dirty="0"/>
              <a:t> 300 K</a:t>
            </a:r>
          </a:p>
          <a:p>
            <a:r>
              <a:rPr lang="en-US" dirty="0"/>
              <a:t>Dar Nc </a:t>
            </a:r>
            <a:r>
              <a:rPr lang="en-US" dirty="0" err="1"/>
              <a:t>si</a:t>
            </a:r>
            <a:r>
              <a:rPr lang="en-US" dirty="0"/>
              <a:t> Nv depend de </a:t>
            </a:r>
            <a:r>
              <a:rPr lang="en-US" dirty="0" err="1"/>
              <a:t>tempeartuar</a:t>
            </a:r>
            <a:r>
              <a:rPr lang="en-US" dirty="0"/>
              <a:t> ca T^3/2</a:t>
            </a:r>
          </a:p>
          <a:p>
            <a:r>
              <a:rPr lang="en-US" dirty="0" err="1"/>
              <a:t>Consideram</a:t>
            </a:r>
            <a:r>
              <a:rPr lang="en-US" dirty="0"/>
              <a:t> </a:t>
            </a:r>
            <a:r>
              <a:rPr lang="en-US" dirty="0" err="1"/>
              <a:t>Eg</a:t>
            </a:r>
            <a:r>
              <a:rPr lang="en-US" dirty="0"/>
              <a:t> – 1,12 eV </a:t>
            </a:r>
            <a:r>
              <a:rPr lang="en-US" dirty="0" err="1"/>
              <a:t>si</a:t>
            </a:r>
            <a:r>
              <a:rPr lang="en-US" dirty="0"/>
              <a:t> </a:t>
            </a:r>
            <a:r>
              <a:rPr lang="en-US" dirty="0" err="1"/>
              <a:t>Eg</a:t>
            </a:r>
            <a:r>
              <a:rPr lang="en-US" dirty="0"/>
              <a:t> nu </a:t>
            </a:r>
            <a:r>
              <a:rPr lang="en-US" dirty="0" err="1"/>
              <a:t>dpeinde</a:t>
            </a:r>
            <a:r>
              <a:rPr lang="en-US" dirty="0"/>
              <a:t> de T</a:t>
            </a:r>
          </a:p>
          <a:p>
            <a:r>
              <a:rPr lang="en-US" b="1" dirty="0" err="1"/>
              <a:t>Soluti</a:t>
            </a:r>
            <a:endParaRPr lang="en-US" b="1" dirty="0"/>
          </a:p>
          <a:p>
            <a:r>
              <a:rPr lang="en-US" dirty="0"/>
              <a:t>ni^2 = </a:t>
            </a:r>
            <a:r>
              <a:rPr lang="en-US" dirty="0" err="1"/>
              <a:t>NcNv</a:t>
            </a:r>
            <a:r>
              <a:rPr lang="en-US" dirty="0"/>
              <a:t> exp ((-</a:t>
            </a:r>
            <a:r>
              <a:rPr lang="en-US" dirty="0" err="1"/>
              <a:t>Ec-Ev</a:t>
            </a:r>
            <a:r>
              <a:rPr lang="en-US" dirty="0"/>
              <a:t>)/</a:t>
            </a:r>
            <a:r>
              <a:rPr lang="en-US" dirty="0" err="1"/>
              <a:t>kT</a:t>
            </a:r>
            <a:r>
              <a:rPr lang="en-US" dirty="0"/>
              <a:t>) = </a:t>
            </a:r>
            <a:r>
              <a:rPr lang="en-US" dirty="0" err="1"/>
              <a:t>NcNv</a:t>
            </a:r>
            <a:r>
              <a:rPr lang="en-US" dirty="0"/>
              <a:t> exp (-</a:t>
            </a:r>
            <a:r>
              <a:rPr lang="en-US" dirty="0" err="1"/>
              <a:t>Eg</a:t>
            </a:r>
            <a:r>
              <a:rPr lang="en-US" dirty="0"/>
              <a:t>/</a:t>
            </a:r>
            <a:r>
              <a:rPr lang="en-US" dirty="0" err="1"/>
              <a:t>kT</a:t>
            </a:r>
            <a:r>
              <a:rPr lang="en-US" dirty="0"/>
              <a:t>)</a:t>
            </a:r>
          </a:p>
          <a:p>
            <a:r>
              <a:rPr lang="en-US" dirty="0"/>
              <a:t>La t=250 K ni^2 = (2,8 10^19) (1,04 10^19) (250/300)^3/2 exp(-1,12/(0,0259 x(250/300) = 4.9 1-^15 cm-3</a:t>
            </a:r>
          </a:p>
          <a:p>
            <a:r>
              <a:rPr lang="en-US" dirty="0"/>
              <a:t>Sau </a:t>
            </a:r>
            <a:r>
              <a:rPr lang="en-US" dirty="0" err="1"/>
              <a:t>ni</a:t>
            </a:r>
            <a:r>
              <a:rPr lang="en-US" dirty="0"/>
              <a:t>= 7,0^7 cm-3</a:t>
            </a:r>
          </a:p>
          <a:p>
            <a:r>
              <a:rPr lang="en-US" dirty="0"/>
              <a:t>La T=400 K ni62 = 2,38 10^12 cm-3</a:t>
            </a:r>
          </a:p>
          <a:p>
            <a:r>
              <a:rPr lang="en-US" dirty="0"/>
              <a:t>La T=600 K ni^2 = 2,8 10^19)(1,09 10^19) (600/300)^3/2 exp (1,12/0,259 x 600/300) = 4,75 10^28</a:t>
            </a:r>
          </a:p>
          <a:p>
            <a:r>
              <a:rPr lang="en-US" dirty="0" err="1"/>
              <a:t>Sauni</a:t>
            </a:r>
            <a:r>
              <a:rPr lang="en-US" dirty="0"/>
              <a:t>= 2,2 10^15 cm-3</a:t>
            </a:r>
          </a:p>
        </p:txBody>
      </p:sp>
    </p:spTree>
    <p:extLst>
      <p:ext uri="{BB962C8B-B14F-4D97-AF65-F5344CB8AC3E}">
        <p14:creationId xmlns:p14="http://schemas.microsoft.com/office/powerpoint/2010/main" val="891822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5FD231D-FE8A-2323-CD9D-E1D5E6A5CF35}"/>
              </a:ext>
            </a:extLst>
          </p:cNvPr>
          <p:cNvSpPr>
            <a:spLocks noGrp="1"/>
          </p:cNvSpPr>
          <p:nvPr>
            <p:ph type="title"/>
          </p:nvPr>
        </p:nvSpPr>
        <p:spPr/>
        <p:txBody>
          <a:bodyPr/>
          <a:lstStyle/>
          <a:p>
            <a:endParaRPr lang="en-US"/>
          </a:p>
        </p:txBody>
      </p:sp>
      <p:pic>
        <p:nvPicPr>
          <p:cNvPr id="4" name="Picture 15">
            <a:extLst>
              <a:ext uri="{FF2B5EF4-FFF2-40B4-BE49-F238E27FC236}">
                <a16:creationId xmlns:a16="http://schemas.microsoft.com/office/drawing/2014/main" id="{EA8D94CC-D20B-0813-990C-CEB42F99AB93}"/>
              </a:ext>
            </a:extLst>
          </p:cNvPr>
          <p:cNvPicPr>
            <a:picLocks noGrp="1" noChangeAspect="1"/>
          </p:cNvPicPr>
          <p:nvPr>
            <p:ph idx="1"/>
          </p:nvPr>
        </p:nvPicPr>
        <p:blipFill>
          <a:blip r:embed="rId2"/>
          <a:stretch>
            <a:fillRect/>
          </a:stretch>
        </p:blipFill>
        <p:spPr>
          <a:xfrm>
            <a:off x="1622672" y="1903445"/>
            <a:ext cx="8946656" cy="4589430"/>
          </a:xfrm>
          <a:prstGeom prst="rect">
            <a:avLst/>
          </a:prstGeom>
        </p:spPr>
      </p:pic>
    </p:spTree>
    <p:extLst>
      <p:ext uri="{BB962C8B-B14F-4D97-AF65-F5344CB8AC3E}">
        <p14:creationId xmlns:p14="http://schemas.microsoft.com/office/powerpoint/2010/main" val="2962796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FC57E65-86F0-DA83-1741-FE081329E6CA}"/>
              </a:ext>
            </a:extLst>
          </p:cNvPr>
          <p:cNvSpPr>
            <a:spLocks noGrp="1"/>
          </p:cNvSpPr>
          <p:nvPr>
            <p:ph type="title"/>
          </p:nvPr>
        </p:nvSpPr>
        <p:spPr/>
        <p:txBody>
          <a:bodyPr/>
          <a:lstStyle/>
          <a:p>
            <a:r>
              <a:rPr lang="en-US" dirty="0"/>
              <a:t>36</a:t>
            </a:r>
          </a:p>
        </p:txBody>
      </p:sp>
      <p:sp>
        <p:nvSpPr>
          <p:cNvPr id="3" name="Substituent conținut 2">
            <a:extLst>
              <a:ext uri="{FF2B5EF4-FFF2-40B4-BE49-F238E27FC236}">
                <a16:creationId xmlns:a16="http://schemas.microsoft.com/office/drawing/2014/main" id="{E553B1AB-75C3-8355-AA49-D52D1478E10C}"/>
              </a:ext>
            </a:extLst>
          </p:cNvPr>
          <p:cNvSpPr>
            <a:spLocks noGrp="1"/>
          </p:cNvSpPr>
          <p:nvPr>
            <p:ph idx="1"/>
          </p:nvPr>
        </p:nvSpPr>
        <p:spPr>
          <a:xfrm>
            <a:off x="838200" y="1825624"/>
            <a:ext cx="10515600" cy="4817771"/>
          </a:xfrm>
        </p:spPr>
        <p:txBody>
          <a:bodyPr>
            <a:normAutofit fontScale="92500" lnSpcReduction="20000"/>
          </a:bodyPr>
          <a:lstStyle/>
          <a:p>
            <a:r>
              <a:rPr lang="en-US" dirty="0"/>
              <a:t>Calculati </a:t>
            </a:r>
            <a:r>
              <a:rPr lang="en-US" dirty="0" err="1"/>
              <a:t>concentratia</a:t>
            </a:r>
            <a:r>
              <a:rPr lang="en-US" dirty="0"/>
              <a:t> </a:t>
            </a:r>
            <a:r>
              <a:rPr lang="en-US" dirty="0" err="1"/>
              <a:t>intrinseca</a:t>
            </a:r>
            <a:r>
              <a:rPr lang="en-US" dirty="0"/>
              <a:t> a </a:t>
            </a:r>
            <a:r>
              <a:rPr lang="en-US" dirty="0" err="1"/>
              <a:t>purtatorilor</a:t>
            </a:r>
            <a:r>
              <a:rPr lang="en-US" dirty="0"/>
              <a:t> </a:t>
            </a:r>
            <a:r>
              <a:rPr lang="en-US" dirty="0" err="1"/>
              <a:t>desarcini</a:t>
            </a:r>
            <a:r>
              <a:rPr lang="en-US" dirty="0"/>
              <a:t> in Ga As la T=400K, 250 K </a:t>
            </a:r>
            <a:r>
              <a:rPr lang="en-US" dirty="0" err="1"/>
              <a:t>si</a:t>
            </a:r>
            <a:r>
              <a:rPr lang="en-US" dirty="0"/>
              <a:t> 600 K. </a:t>
            </a:r>
            <a:r>
              <a:rPr lang="en-US" dirty="0" err="1"/>
              <a:t>Eg</a:t>
            </a:r>
            <a:r>
              <a:rPr lang="en-US" dirty="0"/>
              <a:t> = 1,12 eV </a:t>
            </a:r>
            <a:r>
              <a:rPr lang="en-US" dirty="0" err="1"/>
              <a:t>si</a:t>
            </a:r>
            <a:r>
              <a:rPr lang="en-US" dirty="0"/>
              <a:t> nu </a:t>
            </a:r>
            <a:r>
              <a:rPr lang="en-US" dirty="0" err="1"/>
              <a:t>depinde</a:t>
            </a:r>
            <a:r>
              <a:rPr lang="en-US" dirty="0"/>
              <a:t> de temperature</a:t>
            </a:r>
          </a:p>
          <a:p>
            <a:r>
              <a:rPr lang="en-US" dirty="0"/>
              <a:t>Dar </a:t>
            </a:r>
            <a:r>
              <a:rPr lang="en-US" dirty="0" err="1"/>
              <a:t>raportul</a:t>
            </a:r>
            <a:r>
              <a:rPr lang="en-US" dirty="0"/>
              <a:t> </a:t>
            </a:r>
            <a:r>
              <a:rPr lang="en-US" dirty="0" err="1"/>
              <a:t>ni</a:t>
            </a:r>
            <a:r>
              <a:rPr lang="en-US" dirty="0"/>
              <a:t>(400)/</a:t>
            </a:r>
            <a:r>
              <a:rPr lang="en-US" dirty="0" err="1"/>
              <a:t>ni</a:t>
            </a:r>
            <a:r>
              <a:rPr lang="en-US" dirty="0"/>
              <a:t>(250) </a:t>
            </a:r>
            <a:r>
              <a:rPr lang="en-US" dirty="0" err="1"/>
              <a:t>si</a:t>
            </a:r>
            <a:r>
              <a:rPr lang="en-US" dirty="0"/>
              <a:t> </a:t>
            </a:r>
            <a:r>
              <a:rPr lang="en-US" dirty="0" err="1"/>
              <a:t>ni</a:t>
            </a:r>
            <a:r>
              <a:rPr lang="en-US" dirty="0"/>
              <a:t>(600) / </a:t>
            </a:r>
            <a:r>
              <a:rPr lang="en-US" dirty="0" err="1"/>
              <a:t>ni</a:t>
            </a:r>
            <a:r>
              <a:rPr lang="en-US" dirty="0"/>
              <a:t> (250)</a:t>
            </a:r>
          </a:p>
          <a:p>
            <a:r>
              <a:rPr lang="en-US" dirty="0"/>
              <a:t>Nc = 4,7 10^17 cm-3    Nv = 7 10^18 cm-3 din </a:t>
            </a:r>
            <a:r>
              <a:rPr lang="en-US" dirty="0" err="1"/>
              <a:t>tabele</a:t>
            </a:r>
            <a:r>
              <a:rPr lang="en-US" dirty="0"/>
              <a:t> </a:t>
            </a:r>
            <a:r>
              <a:rPr lang="en-US" dirty="0" err="1"/>
              <a:t>pentru</a:t>
            </a:r>
            <a:r>
              <a:rPr lang="en-US" dirty="0"/>
              <a:t> 300K</a:t>
            </a:r>
          </a:p>
          <a:p>
            <a:r>
              <a:rPr lang="en-US" dirty="0" err="1"/>
              <a:t>ni</a:t>
            </a:r>
            <a:r>
              <a:rPr lang="en-US" dirty="0"/>
              <a:t>=(400K) = 3,29 10^9 cm-3</a:t>
            </a:r>
          </a:p>
          <a:p>
            <a:r>
              <a:rPr lang="en-US" dirty="0"/>
              <a:t>Ni(250) = 7,13 10^9 cm-3</a:t>
            </a:r>
          </a:p>
          <a:p>
            <a:r>
              <a:rPr lang="en-US" dirty="0"/>
              <a:t>Ni(600 k) =?</a:t>
            </a:r>
          </a:p>
          <a:p>
            <a:r>
              <a:rPr lang="en-US" dirty="0"/>
              <a:t>Ni(400 k) / </a:t>
            </a:r>
            <a:r>
              <a:rPr lang="en-US" dirty="0" err="1"/>
              <a:t>ni</a:t>
            </a:r>
            <a:r>
              <a:rPr lang="en-US" dirty="0"/>
              <a:t>(250)  4,6 10^5 </a:t>
            </a:r>
          </a:p>
          <a:p>
            <a:r>
              <a:rPr lang="en-US" dirty="0"/>
              <a:t>Ni^2(600) = 4,7 10 ^17 x 7 10^18 exp (-</a:t>
            </a:r>
            <a:r>
              <a:rPr lang="en-US" dirty="0" err="1"/>
              <a:t>Ec-Ev</a:t>
            </a:r>
            <a:r>
              <a:rPr lang="en-US" dirty="0"/>
              <a:t>)/</a:t>
            </a:r>
            <a:r>
              <a:rPr lang="en-US" dirty="0" err="1"/>
              <a:t>kT</a:t>
            </a:r>
            <a:r>
              <a:rPr lang="en-US" dirty="0"/>
              <a:t> = 3,29 10 ^6 exp (-</a:t>
            </a:r>
            <a:r>
              <a:rPr lang="en-US" dirty="0" err="1"/>
              <a:t>Eg</a:t>
            </a:r>
            <a:r>
              <a:rPr lang="en-US" dirty="0"/>
              <a:t> / </a:t>
            </a:r>
            <a:r>
              <a:rPr lang="en-US" dirty="0" err="1"/>
              <a:t>kT</a:t>
            </a:r>
            <a:r>
              <a:rPr lang="en-US" dirty="0"/>
              <a:t> = 3,2910^36  3,24 10^(-11) =10^26</a:t>
            </a:r>
          </a:p>
          <a:p>
            <a:r>
              <a:rPr lang="en-US" dirty="0"/>
              <a:t>Sau </a:t>
            </a:r>
            <a:r>
              <a:rPr lang="en-US" dirty="0" err="1"/>
              <a:t>ni</a:t>
            </a:r>
            <a:r>
              <a:rPr lang="en-US" dirty="0"/>
              <a:t>= 10^13 cm-3</a:t>
            </a:r>
          </a:p>
          <a:p>
            <a:r>
              <a:rPr lang="en-US" dirty="0" err="1"/>
              <a:t>ni</a:t>
            </a:r>
            <a:r>
              <a:rPr lang="en-US" dirty="0"/>
              <a:t>(600) /</a:t>
            </a:r>
            <a:r>
              <a:rPr lang="en-US" dirty="0" err="1"/>
              <a:t>ni</a:t>
            </a:r>
            <a:r>
              <a:rPr lang="en-US" dirty="0"/>
              <a:t>(250) = 1,4 10^9exp</a:t>
            </a:r>
          </a:p>
        </p:txBody>
      </p:sp>
    </p:spTree>
    <p:extLst>
      <p:ext uri="{BB962C8B-B14F-4D97-AF65-F5344CB8AC3E}">
        <p14:creationId xmlns:p14="http://schemas.microsoft.com/office/powerpoint/2010/main" val="16718053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600FD02-2C13-B892-D6FA-51A73055E28A}"/>
              </a:ext>
            </a:extLst>
          </p:cNvPr>
          <p:cNvSpPr>
            <a:spLocks noGrp="1"/>
          </p:cNvSpPr>
          <p:nvPr>
            <p:ph type="title"/>
          </p:nvPr>
        </p:nvSpPr>
        <p:spPr/>
        <p:txBody>
          <a:bodyPr/>
          <a:lstStyle/>
          <a:p>
            <a:r>
              <a:rPr lang="en-US" dirty="0"/>
              <a:t>37</a:t>
            </a:r>
          </a:p>
        </p:txBody>
      </p:sp>
      <p:sp>
        <p:nvSpPr>
          <p:cNvPr id="3" name="Substituent conținut 2">
            <a:extLst>
              <a:ext uri="{FF2B5EF4-FFF2-40B4-BE49-F238E27FC236}">
                <a16:creationId xmlns:a16="http://schemas.microsoft.com/office/drawing/2014/main" id="{C843C010-E07D-70D6-A6B4-3F50E110F3CC}"/>
              </a:ext>
            </a:extLst>
          </p:cNvPr>
          <p:cNvSpPr>
            <a:spLocks noGrp="1"/>
          </p:cNvSpPr>
          <p:nvPr>
            <p:ph idx="1"/>
          </p:nvPr>
        </p:nvSpPr>
        <p:spPr/>
        <p:txBody>
          <a:bodyPr>
            <a:normAutofit/>
          </a:bodyPr>
          <a:lstStyle/>
          <a:p>
            <a:r>
              <a:rPr lang="en-US" dirty="0"/>
              <a:t>Calculati </a:t>
            </a:r>
            <a:r>
              <a:rPr lang="en-US" dirty="0" err="1"/>
              <a:t>concentratia</a:t>
            </a:r>
            <a:r>
              <a:rPr lang="en-US" dirty="0"/>
              <a:t> </a:t>
            </a:r>
            <a:r>
              <a:rPr lang="en-US" dirty="0" err="1"/>
              <a:t>intrinseca</a:t>
            </a:r>
            <a:r>
              <a:rPr lang="en-US" dirty="0"/>
              <a:t> a </a:t>
            </a:r>
            <a:r>
              <a:rPr lang="en-US" dirty="0" err="1"/>
              <a:t>purtatorilor</a:t>
            </a:r>
            <a:r>
              <a:rPr lang="en-US" dirty="0"/>
              <a:t> </a:t>
            </a:r>
            <a:r>
              <a:rPr lang="en-US" dirty="0" err="1"/>
              <a:t>desarcini</a:t>
            </a:r>
            <a:r>
              <a:rPr lang="en-US" dirty="0"/>
              <a:t> in Ga As la T=200K, 450 K. </a:t>
            </a:r>
            <a:r>
              <a:rPr lang="en-US" dirty="0" err="1"/>
              <a:t>Eg</a:t>
            </a:r>
            <a:r>
              <a:rPr lang="en-US" dirty="0"/>
              <a:t> = 1,12 eV </a:t>
            </a:r>
            <a:r>
              <a:rPr lang="en-US" dirty="0" err="1"/>
              <a:t>si</a:t>
            </a:r>
            <a:r>
              <a:rPr lang="en-US" dirty="0"/>
              <a:t> nu </a:t>
            </a:r>
            <a:r>
              <a:rPr lang="en-US" dirty="0" err="1"/>
              <a:t>depinde</a:t>
            </a:r>
            <a:r>
              <a:rPr lang="en-US" dirty="0"/>
              <a:t> de temperature</a:t>
            </a:r>
          </a:p>
          <a:p>
            <a:r>
              <a:rPr lang="en-US" dirty="0"/>
              <a:t>Dar </a:t>
            </a:r>
            <a:r>
              <a:rPr lang="en-US" dirty="0" err="1"/>
              <a:t>raportul</a:t>
            </a:r>
            <a:r>
              <a:rPr lang="en-US" dirty="0"/>
              <a:t> </a:t>
            </a:r>
            <a:r>
              <a:rPr lang="en-US" dirty="0" err="1"/>
              <a:t>ni</a:t>
            </a:r>
            <a:r>
              <a:rPr lang="en-US" dirty="0"/>
              <a:t>(450)/</a:t>
            </a:r>
            <a:r>
              <a:rPr lang="en-US" dirty="0" err="1"/>
              <a:t>ni</a:t>
            </a:r>
            <a:r>
              <a:rPr lang="en-US" dirty="0"/>
              <a:t>(200) </a:t>
            </a:r>
          </a:p>
          <a:p>
            <a:r>
              <a:rPr lang="en-US" dirty="0"/>
              <a:t>Nc = 4,7 10^17 cm-3    Nv = 7 10^18 cm-3 din </a:t>
            </a:r>
            <a:r>
              <a:rPr lang="en-US" dirty="0" err="1"/>
              <a:t>tabele</a:t>
            </a:r>
            <a:r>
              <a:rPr lang="en-US" dirty="0"/>
              <a:t> </a:t>
            </a:r>
            <a:r>
              <a:rPr lang="en-US" dirty="0" err="1"/>
              <a:t>pentru</a:t>
            </a:r>
            <a:r>
              <a:rPr lang="en-US" dirty="0"/>
              <a:t> 300K</a:t>
            </a:r>
          </a:p>
          <a:p>
            <a:r>
              <a:rPr lang="en-US" dirty="0" err="1"/>
              <a:t>ni</a:t>
            </a:r>
            <a:r>
              <a:rPr lang="en-US" dirty="0"/>
              <a:t>=(200K) = 1,37 cm-3</a:t>
            </a:r>
          </a:p>
          <a:p>
            <a:r>
              <a:rPr lang="en-US" dirty="0"/>
              <a:t>Ni(450) = 3,8 10^10 cm-3</a:t>
            </a:r>
          </a:p>
          <a:p>
            <a:r>
              <a:rPr lang="en-US" dirty="0"/>
              <a:t>Ni(600 k) =?</a:t>
            </a:r>
          </a:p>
          <a:p>
            <a:r>
              <a:rPr lang="en-US" dirty="0"/>
              <a:t>Ni(450 k) / </a:t>
            </a:r>
            <a:r>
              <a:rPr lang="en-US" dirty="0" err="1"/>
              <a:t>ni</a:t>
            </a:r>
            <a:r>
              <a:rPr lang="en-US" dirty="0"/>
              <a:t>(200) =  2,81 10^10 </a:t>
            </a:r>
          </a:p>
        </p:txBody>
      </p:sp>
    </p:spTree>
    <p:extLst>
      <p:ext uri="{BB962C8B-B14F-4D97-AF65-F5344CB8AC3E}">
        <p14:creationId xmlns:p14="http://schemas.microsoft.com/office/powerpoint/2010/main" val="23221924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10C68FA-57A7-6B4E-6919-EE4D8BE7B49B}"/>
              </a:ext>
            </a:extLst>
          </p:cNvPr>
          <p:cNvSpPr>
            <a:spLocks noGrp="1"/>
          </p:cNvSpPr>
          <p:nvPr>
            <p:ph type="title"/>
          </p:nvPr>
        </p:nvSpPr>
        <p:spPr/>
        <p:txBody>
          <a:bodyPr/>
          <a:lstStyle/>
          <a:p>
            <a:r>
              <a:rPr lang="en-US" dirty="0"/>
              <a:t>38</a:t>
            </a:r>
          </a:p>
        </p:txBody>
      </p:sp>
      <p:sp>
        <p:nvSpPr>
          <p:cNvPr id="3" name="Substituent conținut 2">
            <a:extLst>
              <a:ext uri="{FF2B5EF4-FFF2-40B4-BE49-F238E27FC236}">
                <a16:creationId xmlns:a16="http://schemas.microsoft.com/office/drawing/2014/main" id="{BC7D26ED-583D-A8F7-7F4A-9C5D1E356FD1}"/>
              </a:ext>
            </a:extLst>
          </p:cNvPr>
          <p:cNvSpPr>
            <a:spLocks noGrp="1"/>
          </p:cNvSpPr>
          <p:nvPr>
            <p:ph idx="1"/>
          </p:nvPr>
        </p:nvSpPr>
        <p:spPr/>
        <p:txBody>
          <a:bodyPr/>
          <a:lstStyle/>
          <a:p>
            <a:r>
              <a:rPr lang="en-US" dirty="0"/>
              <a:t>Calculati </a:t>
            </a:r>
            <a:r>
              <a:rPr lang="en-US" dirty="0" err="1"/>
              <a:t>concentratia</a:t>
            </a:r>
            <a:r>
              <a:rPr lang="en-US" dirty="0"/>
              <a:t> </a:t>
            </a:r>
            <a:r>
              <a:rPr lang="en-US" dirty="0" err="1"/>
              <a:t>intrinseca</a:t>
            </a:r>
            <a:r>
              <a:rPr lang="en-US" dirty="0"/>
              <a:t> a </a:t>
            </a:r>
            <a:r>
              <a:rPr lang="en-US" dirty="0" err="1"/>
              <a:t>purtatorilor</a:t>
            </a:r>
            <a:r>
              <a:rPr lang="en-US" dirty="0"/>
              <a:t> de </a:t>
            </a:r>
            <a:r>
              <a:rPr lang="en-US" dirty="0" err="1"/>
              <a:t>sarcini</a:t>
            </a:r>
            <a:r>
              <a:rPr lang="en-US" dirty="0"/>
              <a:t> in Ge la T=200K, 450 K. </a:t>
            </a:r>
            <a:r>
              <a:rPr lang="en-US" dirty="0" err="1"/>
              <a:t>Eg</a:t>
            </a:r>
            <a:r>
              <a:rPr lang="en-US" dirty="0"/>
              <a:t> = 0,66 eV </a:t>
            </a:r>
            <a:r>
              <a:rPr lang="en-US" dirty="0" err="1"/>
              <a:t>si</a:t>
            </a:r>
            <a:r>
              <a:rPr lang="en-US" dirty="0"/>
              <a:t> nu </a:t>
            </a:r>
            <a:r>
              <a:rPr lang="en-US" dirty="0" err="1"/>
              <a:t>depinde</a:t>
            </a:r>
            <a:r>
              <a:rPr lang="en-US" dirty="0"/>
              <a:t> de temperature</a:t>
            </a:r>
          </a:p>
          <a:p>
            <a:r>
              <a:rPr lang="en-US" dirty="0"/>
              <a:t>Dar </a:t>
            </a:r>
            <a:r>
              <a:rPr lang="en-US" dirty="0" err="1"/>
              <a:t>raportul</a:t>
            </a:r>
            <a:r>
              <a:rPr lang="en-US" dirty="0"/>
              <a:t> </a:t>
            </a:r>
            <a:r>
              <a:rPr lang="en-US" dirty="0" err="1"/>
              <a:t>ni</a:t>
            </a:r>
            <a:r>
              <a:rPr lang="en-US" dirty="0"/>
              <a:t>(450)/</a:t>
            </a:r>
            <a:r>
              <a:rPr lang="en-US" dirty="0" err="1"/>
              <a:t>ni</a:t>
            </a:r>
            <a:r>
              <a:rPr lang="en-US" dirty="0"/>
              <a:t>(200) </a:t>
            </a:r>
            <a:r>
              <a:rPr lang="ro-RO"/>
              <a:t>?</a:t>
            </a:r>
            <a:endParaRPr lang="en-US" dirty="0"/>
          </a:p>
          <a:p>
            <a:r>
              <a:rPr lang="en-US" dirty="0"/>
              <a:t>Nc = 1,04 10^19 cm-3    Nv = 6 10^18 cm-3 din </a:t>
            </a:r>
            <a:r>
              <a:rPr lang="en-US" dirty="0" err="1"/>
              <a:t>tabele</a:t>
            </a:r>
            <a:r>
              <a:rPr lang="en-US" dirty="0"/>
              <a:t> </a:t>
            </a:r>
            <a:r>
              <a:rPr lang="en-US" dirty="0" err="1"/>
              <a:t>pentru</a:t>
            </a:r>
            <a:r>
              <a:rPr lang="en-US" dirty="0"/>
              <a:t> 300K</a:t>
            </a:r>
          </a:p>
          <a:p>
            <a:r>
              <a:rPr lang="en-US" dirty="0" err="1"/>
              <a:t>ni</a:t>
            </a:r>
            <a:r>
              <a:rPr lang="en-US" dirty="0"/>
              <a:t>=(200K) = 2,15 10^1</a:t>
            </a:r>
            <a:r>
              <a:rPr lang="ro-RO" dirty="0"/>
              <a:t>0</a:t>
            </a:r>
            <a:r>
              <a:rPr lang="en-US" dirty="0"/>
              <a:t> cm-3</a:t>
            </a:r>
          </a:p>
          <a:p>
            <a:r>
              <a:rPr lang="ro-RO" dirty="0"/>
              <a:t>n</a:t>
            </a:r>
            <a:r>
              <a:rPr lang="en-US" dirty="0" err="1"/>
              <a:t>i</a:t>
            </a:r>
            <a:r>
              <a:rPr lang="en-US" dirty="0"/>
              <a:t>(450) = 2,97 10^15 cm-3</a:t>
            </a:r>
          </a:p>
          <a:p>
            <a:r>
              <a:rPr lang="ro-RO" dirty="0"/>
              <a:t>n</a:t>
            </a:r>
            <a:r>
              <a:rPr lang="en-US" dirty="0" err="1"/>
              <a:t>i</a:t>
            </a:r>
            <a:r>
              <a:rPr lang="en-US" dirty="0"/>
              <a:t>(450 k) / </a:t>
            </a:r>
            <a:r>
              <a:rPr lang="en-US" dirty="0" err="1"/>
              <a:t>ni</a:t>
            </a:r>
            <a:r>
              <a:rPr lang="en-US" dirty="0"/>
              <a:t>(200) =  1,38 10^5 </a:t>
            </a:r>
          </a:p>
        </p:txBody>
      </p:sp>
    </p:spTree>
    <p:extLst>
      <p:ext uri="{BB962C8B-B14F-4D97-AF65-F5344CB8AC3E}">
        <p14:creationId xmlns:p14="http://schemas.microsoft.com/office/powerpoint/2010/main" val="20409304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5CED55C-C6EA-C741-4E51-4A21D529C045}"/>
              </a:ext>
            </a:extLst>
          </p:cNvPr>
          <p:cNvSpPr>
            <a:spLocks noGrp="1"/>
          </p:cNvSpPr>
          <p:nvPr>
            <p:ph type="title"/>
          </p:nvPr>
        </p:nvSpPr>
        <p:spPr/>
        <p:txBody>
          <a:bodyPr/>
          <a:lstStyle/>
          <a:p>
            <a:r>
              <a:rPr lang="en-US" dirty="0"/>
              <a:t>39</a:t>
            </a:r>
          </a:p>
        </p:txBody>
      </p:sp>
      <p:sp>
        <p:nvSpPr>
          <p:cNvPr id="3" name="Substituent conținut 2">
            <a:extLst>
              <a:ext uri="{FF2B5EF4-FFF2-40B4-BE49-F238E27FC236}">
                <a16:creationId xmlns:a16="http://schemas.microsoft.com/office/drawing/2014/main" id="{35F59BE2-9100-8CAC-F187-B61E4AAAD4C5}"/>
              </a:ext>
            </a:extLst>
          </p:cNvPr>
          <p:cNvSpPr>
            <a:spLocks noGrp="1"/>
          </p:cNvSpPr>
          <p:nvPr>
            <p:ph idx="1"/>
          </p:nvPr>
        </p:nvSpPr>
        <p:spPr/>
        <p:txBody>
          <a:bodyPr/>
          <a:lstStyle/>
          <a:p>
            <a:r>
              <a:rPr lang="en-US" dirty="0" err="1"/>
              <a:t>Construit</a:t>
            </a:r>
            <a:r>
              <a:rPr lang="en-US" dirty="0"/>
              <a:t> </a:t>
            </a:r>
            <a:r>
              <a:rPr lang="en-US" dirty="0" err="1"/>
              <a:t>pentru</a:t>
            </a:r>
            <a:r>
              <a:rPr lang="en-US" dirty="0"/>
              <a:t> </a:t>
            </a:r>
            <a:r>
              <a:rPr lang="en-US" dirty="0" err="1"/>
              <a:t>problemele</a:t>
            </a:r>
            <a:r>
              <a:rPr lang="en-US" dirty="0"/>
              <a:t> </a:t>
            </a:r>
            <a:r>
              <a:rPr lang="en-US" dirty="0" err="1"/>
              <a:t>rezolvate</a:t>
            </a:r>
            <a:r>
              <a:rPr lang="en-US" dirty="0"/>
              <a:t> </a:t>
            </a:r>
            <a:r>
              <a:rPr lang="en-US" dirty="0" err="1"/>
              <a:t>pentru</a:t>
            </a:r>
            <a:r>
              <a:rPr lang="en-US" dirty="0"/>
              <a:t> Si, Ge, GaAs </a:t>
            </a:r>
            <a:r>
              <a:rPr lang="en-US" dirty="0" err="1"/>
              <a:t>graficele</a:t>
            </a:r>
            <a:r>
              <a:rPr lang="en-US" dirty="0"/>
              <a:t> lg (</a:t>
            </a:r>
            <a:r>
              <a:rPr lang="en-US" dirty="0" err="1"/>
              <a:t>ni</a:t>
            </a:r>
            <a:r>
              <a:rPr lang="en-US" dirty="0"/>
              <a:t>) = f( 1000/T, K) </a:t>
            </a:r>
            <a:r>
              <a:rPr lang="en-US" dirty="0" err="1"/>
              <a:t>si</a:t>
            </a:r>
            <a:r>
              <a:rPr lang="en-US" dirty="0"/>
              <a:t> </a:t>
            </a:r>
            <a:r>
              <a:rPr lang="en-US" dirty="0" err="1"/>
              <a:t>explicatile</a:t>
            </a:r>
            <a:endParaRPr lang="en-US" dirty="0"/>
          </a:p>
        </p:txBody>
      </p:sp>
    </p:spTree>
    <p:extLst>
      <p:ext uri="{BB962C8B-B14F-4D97-AF65-F5344CB8AC3E}">
        <p14:creationId xmlns:p14="http://schemas.microsoft.com/office/powerpoint/2010/main" val="6036656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F3BB980-723F-4221-A2E3-708D870832B9}"/>
              </a:ext>
            </a:extLst>
          </p:cNvPr>
          <p:cNvSpPr>
            <a:spLocks noGrp="1"/>
          </p:cNvSpPr>
          <p:nvPr>
            <p:ph type="title"/>
          </p:nvPr>
        </p:nvSpPr>
        <p:spPr/>
        <p:txBody>
          <a:bodyPr/>
          <a:lstStyle/>
          <a:p>
            <a:r>
              <a:rPr lang="en-US" dirty="0"/>
              <a:t>40</a:t>
            </a:r>
          </a:p>
        </p:txBody>
      </p:sp>
      <p:sp>
        <p:nvSpPr>
          <p:cNvPr id="3" name="Substituent conținut 2">
            <a:extLst>
              <a:ext uri="{FF2B5EF4-FFF2-40B4-BE49-F238E27FC236}">
                <a16:creationId xmlns:a16="http://schemas.microsoft.com/office/drawing/2014/main" id="{E3CD3F3A-CDC5-3EF1-8A1B-66EEE8E796C5}"/>
              </a:ext>
            </a:extLst>
          </p:cNvPr>
          <p:cNvSpPr>
            <a:spLocks noGrp="1"/>
          </p:cNvSpPr>
          <p:nvPr>
            <p:ph idx="1"/>
          </p:nvPr>
        </p:nvSpPr>
        <p:spPr/>
        <p:txBody>
          <a:bodyPr>
            <a:normAutofit fontScale="92500"/>
          </a:bodyPr>
          <a:lstStyle/>
          <a:p>
            <a:r>
              <a:rPr lang="en-US" dirty="0" err="1"/>
              <a:t>Determinati</a:t>
            </a:r>
            <a:r>
              <a:rPr lang="en-US" dirty="0"/>
              <a:t> </a:t>
            </a:r>
            <a:r>
              <a:rPr lang="en-US" dirty="0" err="1"/>
              <a:t>temperatur</a:t>
            </a:r>
            <a:r>
              <a:rPr lang="ro-RO" dirty="0"/>
              <a:t>a</a:t>
            </a:r>
            <a:r>
              <a:rPr lang="en-US" dirty="0"/>
              <a:t> la care sunt </a:t>
            </a:r>
            <a:r>
              <a:rPr lang="en-US" dirty="0" err="1"/>
              <a:t>ionizate</a:t>
            </a:r>
            <a:r>
              <a:rPr lang="en-US" dirty="0"/>
              <a:t> 90% din </a:t>
            </a:r>
            <a:r>
              <a:rPr lang="en-US" dirty="0" err="1"/>
              <a:t>acceptori</a:t>
            </a:r>
            <a:r>
              <a:rPr lang="en-US" dirty="0"/>
              <a:t> in p-Si </a:t>
            </a:r>
            <a:r>
              <a:rPr lang="en-US" dirty="0" err="1"/>
              <a:t>dopat</a:t>
            </a:r>
            <a:r>
              <a:rPr lang="en-US" dirty="0"/>
              <a:t> cu Bor. Na = 10^16 cm-3</a:t>
            </a:r>
          </a:p>
          <a:p>
            <a:r>
              <a:rPr lang="en-US" dirty="0" err="1"/>
              <a:t>Factorul</a:t>
            </a:r>
            <a:r>
              <a:rPr lang="en-US" dirty="0"/>
              <a:t> </a:t>
            </a:r>
            <a:r>
              <a:rPr lang="en-US" dirty="0" err="1"/>
              <a:t>degener</a:t>
            </a:r>
            <a:r>
              <a:rPr lang="ro-RO" dirty="0"/>
              <a:t>ă</a:t>
            </a:r>
            <a:r>
              <a:rPr lang="en-US" dirty="0" err="1"/>
              <a:t>rii</a:t>
            </a:r>
            <a:r>
              <a:rPr lang="en-US" dirty="0"/>
              <a:t> </a:t>
            </a:r>
            <a:r>
              <a:rPr lang="en-US" i="1" dirty="0"/>
              <a:t>g </a:t>
            </a:r>
            <a:r>
              <a:rPr lang="en-US" dirty="0"/>
              <a:t>= 4</a:t>
            </a:r>
          </a:p>
          <a:p>
            <a:r>
              <a:rPr lang="ro-RO" dirty="0"/>
              <a:t>p</a:t>
            </a:r>
            <a:r>
              <a:rPr lang="en-US" sz="2200" dirty="0"/>
              <a:t>a</a:t>
            </a:r>
            <a:r>
              <a:rPr lang="en-US" dirty="0"/>
              <a:t>/(</a:t>
            </a:r>
            <a:r>
              <a:rPr lang="en-US" dirty="0" err="1"/>
              <a:t>p</a:t>
            </a:r>
            <a:r>
              <a:rPr lang="en-US" sz="2200" dirty="0" err="1"/>
              <a:t>o</a:t>
            </a:r>
            <a:r>
              <a:rPr lang="en-US" dirty="0" err="1"/>
              <a:t>+p</a:t>
            </a:r>
            <a:r>
              <a:rPr lang="en-US" sz="2200" dirty="0" err="1"/>
              <a:t>a</a:t>
            </a:r>
            <a:r>
              <a:rPr lang="en-US" dirty="0"/>
              <a:t> </a:t>
            </a:r>
            <a:r>
              <a:rPr lang="ro-RO" dirty="0"/>
              <a:t>)</a:t>
            </a:r>
            <a:r>
              <a:rPr lang="en-US" dirty="0"/>
              <a:t>=  1</a:t>
            </a:r>
            <a:endParaRPr lang="ro-RO" dirty="0"/>
          </a:p>
          <a:p>
            <a:r>
              <a:rPr lang="ro-RO" dirty="0"/>
              <a:t>Deci 1 =</a:t>
            </a:r>
            <a:r>
              <a:rPr lang="en-US" dirty="0"/>
              <a:t> (1+N</a:t>
            </a:r>
            <a:r>
              <a:rPr lang="en-US" sz="2200" dirty="0"/>
              <a:t>v</a:t>
            </a:r>
            <a:r>
              <a:rPr lang="en-US" dirty="0"/>
              <a:t>/4n</a:t>
            </a:r>
            <a:r>
              <a:rPr lang="en-US" sz="2200" dirty="0"/>
              <a:t>a</a:t>
            </a:r>
            <a:r>
              <a:rPr lang="ro-RO" sz="2200" dirty="0"/>
              <a:t> </a:t>
            </a:r>
            <a:r>
              <a:rPr lang="en-US" dirty="0"/>
              <a:t>exp((-</a:t>
            </a:r>
            <a:r>
              <a:rPr lang="en-US" dirty="0" err="1"/>
              <a:t>Ea</a:t>
            </a:r>
            <a:r>
              <a:rPr lang="en-US" dirty="0"/>
              <a:t> – </a:t>
            </a:r>
            <a:r>
              <a:rPr lang="en-US" dirty="0" err="1"/>
              <a:t>Ev</a:t>
            </a:r>
            <a:r>
              <a:rPr lang="en-US" dirty="0"/>
              <a:t>) / </a:t>
            </a:r>
            <a:r>
              <a:rPr lang="en-US" dirty="0" err="1"/>
              <a:t>kT</a:t>
            </a:r>
            <a:r>
              <a:rPr lang="en-US" dirty="0"/>
              <a:t>)</a:t>
            </a:r>
          </a:p>
          <a:p>
            <a:r>
              <a:rPr lang="en-US" dirty="0" err="1"/>
              <a:t>Pentru</a:t>
            </a:r>
            <a:r>
              <a:rPr lang="en-US" dirty="0"/>
              <a:t> </a:t>
            </a:r>
            <a:r>
              <a:rPr lang="en-US" dirty="0" err="1"/>
              <a:t>ionizarea</a:t>
            </a:r>
            <a:r>
              <a:rPr lang="en-US" dirty="0"/>
              <a:t> de 90%&gt;</a:t>
            </a:r>
          </a:p>
          <a:p>
            <a:r>
              <a:rPr lang="ro-RO" dirty="0"/>
              <a:t>p</a:t>
            </a:r>
            <a:r>
              <a:rPr lang="en-US" sz="2200" dirty="0"/>
              <a:t>a</a:t>
            </a:r>
            <a:r>
              <a:rPr lang="en-US" dirty="0"/>
              <a:t>/(</a:t>
            </a:r>
            <a:r>
              <a:rPr lang="en-US" dirty="0" err="1"/>
              <a:t>p</a:t>
            </a:r>
            <a:r>
              <a:rPr lang="en-US" sz="2200" dirty="0" err="1"/>
              <a:t>o</a:t>
            </a:r>
            <a:r>
              <a:rPr lang="en-US" dirty="0" err="1"/>
              <a:t>+p</a:t>
            </a:r>
            <a:r>
              <a:rPr lang="en-US" sz="2200" dirty="0" err="1"/>
              <a:t>a</a:t>
            </a:r>
            <a:r>
              <a:rPr lang="en-US" dirty="0"/>
              <a:t>) = 0,1 </a:t>
            </a:r>
            <a:endParaRPr lang="ro-RO" dirty="0"/>
          </a:p>
          <a:p>
            <a:r>
              <a:rPr lang="ro-RO" dirty="0"/>
              <a:t>Deci 0,1</a:t>
            </a:r>
            <a:r>
              <a:rPr lang="en-US" dirty="0"/>
              <a:t>=(1+ (1,04 10^19)(T/300)^3/2/4 10^16))exp(-0,045/0,0259(/300) </a:t>
            </a:r>
          </a:p>
          <a:p>
            <a:r>
              <a:rPr lang="en-US" dirty="0"/>
              <a:t>De </a:t>
            </a:r>
            <a:r>
              <a:rPr lang="en-US" dirty="0" err="1"/>
              <a:t>aici</a:t>
            </a:r>
            <a:r>
              <a:rPr lang="en-US" dirty="0"/>
              <a:t> </a:t>
            </a:r>
            <a:r>
              <a:rPr lang="en-US" dirty="0" err="1"/>
              <a:t>determin</a:t>
            </a:r>
            <a:r>
              <a:rPr lang="ro-RO" dirty="0"/>
              <a:t>ă</a:t>
            </a:r>
            <a:r>
              <a:rPr lang="en-US" dirty="0"/>
              <a:t>m T = 193 K</a:t>
            </a:r>
          </a:p>
        </p:txBody>
      </p:sp>
    </p:spTree>
    <p:extLst>
      <p:ext uri="{BB962C8B-B14F-4D97-AF65-F5344CB8AC3E}">
        <p14:creationId xmlns:p14="http://schemas.microsoft.com/office/powerpoint/2010/main" val="241037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7C1C254-43F3-9C18-467F-A2211ED6E114}"/>
              </a:ext>
            </a:extLst>
          </p:cNvPr>
          <p:cNvSpPr>
            <a:spLocks noGrp="1"/>
          </p:cNvSpPr>
          <p:nvPr>
            <p:ph type="title"/>
          </p:nvPr>
        </p:nvSpPr>
        <p:spPr/>
        <p:txBody>
          <a:bodyPr/>
          <a:lstStyle/>
          <a:p>
            <a:r>
              <a:rPr lang="ro-RO" dirty="0"/>
              <a:t>41</a:t>
            </a:r>
            <a:endParaRPr lang="en-US" dirty="0"/>
          </a:p>
        </p:txBody>
      </p:sp>
      <p:sp>
        <p:nvSpPr>
          <p:cNvPr id="3" name="Substituent conținut 2">
            <a:extLst>
              <a:ext uri="{FF2B5EF4-FFF2-40B4-BE49-F238E27FC236}">
                <a16:creationId xmlns:a16="http://schemas.microsoft.com/office/drawing/2014/main" id="{9B4D7701-B5CA-1D8E-F245-DB4402422D35}"/>
              </a:ext>
            </a:extLst>
          </p:cNvPr>
          <p:cNvSpPr>
            <a:spLocks noGrp="1"/>
          </p:cNvSpPr>
          <p:nvPr>
            <p:ph idx="1"/>
          </p:nvPr>
        </p:nvSpPr>
        <p:spPr/>
        <p:txBody>
          <a:bodyPr/>
          <a:lstStyle/>
          <a:p>
            <a:r>
              <a:rPr lang="ro-RO" dirty="0"/>
              <a:t>O probă de Si cu lungimea 10 mm, lățimea 2 mm și grosimea de 1mm. Mobilitatea electronilor și a golurilor sunt respectiv egale cu 0,12 și 0,05 m2/Vs. Concentrația intrinsecă ni = 1,5 10^16 cm-3</a:t>
            </a:r>
          </a:p>
          <a:p>
            <a:r>
              <a:rPr lang="ro-RO" dirty="0"/>
              <a:t>Determinați</a:t>
            </a:r>
          </a:p>
          <a:p>
            <a:r>
              <a:rPr lang="ro-RO" dirty="0"/>
              <a:t>A) concentrația donorilor dacă rezistența probei este r = 150 Ohmi</a:t>
            </a:r>
          </a:p>
          <a:p>
            <a:r>
              <a:rPr lang="ro-RO" dirty="0"/>
              <a:t>B) raportul conductibilității golurilor la cea electronică</a:t>
            </a:r>
          </a:p>
          <a:p>
            <a:endParaRPr lang="en-US" dirty="0"/>
          </a:p>
        </p:txBody>
      </p:sp>
    </p:spTree>
    <p:extLst>
      <p:ext uri="{BB962C8B-B14F-4D97-AF65-F5344CB8AC3E}">
        <p14:creationId xmlns:p14="http://schemas.microsoft.com/office/powerpoint/2010/main" val="41311603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B2E2719-22AB-AA62-DF80-23C285B260A5}"/>
              </a:ext>
            </a:extLst>
          </p:cNvPr>
          <p:cNvSpPr>
            <a:spLocks noGrp="1"/>
          </p:cNvSpPr>
          <p:nvPr>
            <p:ph type="title"/>
          </p:nvPr>
        </p:nvSpPr>
        <p:spPr>
          <a:xfrm>
            <a:off x="838200" y="365126"/>
            <a:ext cx="10515600" cy="567936"/>
          </a:xfrm>
        </p:spPr>
        <p:txBody>
          <a:bodyPr>
            <a:normAutofit fontScale="90000"/>
          </a:bodyPr>
          <a:lstStyle/>
          <a:p>
            <a:r>
              <a:rPr lang="ro-RO" dirty="0"/>
              <a:t>Soluția</a:t>
            </a:r>
            <a:endParaRPr lang="en-US" dirty="0"/>
          </a:p>
        </p:txBody>
      </p:sp>
      <mc:AlternateContent xmlns:mc="http://schemas.openxmlformats.org/markup-compatibility/2006">
        <mc:Choice xmlns:a14="http://schemas.microsoft.com/office/drawing/2010/main" Requires="a14">
          <p:sp>
            <p:nvSpPr>
              <p:cNvPr id="3" name="Substituent conținut 2">
                <a:extLst>
                  <a:ext uri="{FF2B5EF4-FFF2-40B4-BE49-F238E27FC236}">
                    <a16:creationId xmlns:a16="http://schemas.microsoft.com/office/drawing/2014/main" id="{81252C97-7DB1-BD1D-4391-8B6F353FF09E}"/>
                  </a:ext>
                </a:extLst>
              </p:cNvPr>
              <p:cNvSpPr>
                <a:spLocks noGrp="1"/>
              </p:cNvSpPr>
              <p:nvPr>
                <p:ph idx="1"/>
              </p:nvPr>
            </p:nvSpPr>
            <p:spPr>
              <a:xfrm>
                <a:off x="410547" y="933062"/>
                <a:ext cx="11215395" cy="5243901"/>
              </a:xfrm>
            </p:spPr>
            <p:txBody>
              <a:bodyPr>
                <a:normAutofit lnSpcReduction="10000"/>
              </a:bodyPr>
              <a:lstStyle/>
              <a:p>
                <a:r>
                  <a:rPr lang="ro-RO" b="1" dirty="0"/>
                  <a:t>A)</a:t>
                </a:r>
                <a:r>
                  <a:rPr lang="ro-RO" dirty="0"/>
                  <a:t>  </a:t>
                </a:r>
                <a:r>
                  <a:rPr lang="el-GR" dirty="0"/>
                  <a:t>ρ</a:t>
                </a:r>
                <a:r>
                  <a:rPr lang="ro-RO" dirty="0"/>
                  <a:t>= RS/l = 150 1 10^-3 2 10^-3 / 10 10^-3 = 0,03 Ohm m</a:t>
                </a:r>
              </a:p>
              <a:p>
                <a:r>
                  <a:rPr lang="ro-RO" dirty="0"/>
                  <a:t>Dar pe de altă parte rezistivitatea SC este egală  </a:t>
                </a:r>
                <a14:m>
                  <m:oMath xmlns:m="http://schemas.openxmlformats.org/officeDocument/2006/math">
                    <m:f>
                      <m:fPr>
                        <m:ctrlPr>
                          <a:rPr lang="en-US" b="1" i="1" smtClean="0">
                            <a:effectLst/>
                            <a:latin typeface="Cambria Math" panose="02040503050406030204" pitchFamily="18" charset="0"/>
                          </a:rPr>
                        </m:ctrlPr>
                      </m:fPr>
                      <m:num>
                        <m:r>
                          <a:rPr lang="en-US" sz="18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1800" b="1" i="1">
                            <a:effectLst/>
                            <a:latin typeface="Cambria Math" panose="02040503050406030204" pitchFamily="18" charset="0"/>
                            <a:ea typeface="Calibri" panose="020F0502020204030204" pitchFamily="34" charset="0"/>
                            <a:cs typeface="Times New Roman" panose="02020603050405020304" pitchFamily="18" charset="0"/>
                          </a:rPr>
                          <m:t>𝝆</m:t>
                        </m:r>
                      </m:den>
                    </m:f>
                    <m:r>
                      <a:rPr lang="en-US" sz="1800" b="1" i="1">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𝒆</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𝒏</m:t>
                    </m:r>
                    <m:sSub>
                      <m:sSubPr>
                        <m:ctrlPr>
                          <a:rPr lang="en-US" b="1" i="1">
                            <a:effectLst/>
                            <a:latin typeface="Cambria Math" panose="02040503050406030204" pitchFamily="18" charset="0"/>
                          </a:rPr>
                        </m:ctrlPr>
                      </m:sSub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𝝁</m:t>
                        </m:r>
                      </m:e>
                      <m:sub>
                        <m:r>
                          <a:rPr lang="en-US" sz="1800" b="1" i="1">
                            <a:effectLst/>
                            <a:latin typeface="Cambria Math" panose="02040503050406030204" pitchFamily="18" charset="0"/>
                            <a:ea typeface="Calibri" panose="020F0502020204030204" pitchFamily="34" charset="0"/>
                            <a:cs typeface="Times New Roman" panose="02020603050405020304" pitchFamily="18" charset="0"/>
                          </a:rPr>
                          <m:t>𝒏</m:t>
                        </m:r>
                      </m:sub>
                    </m:sSub>
                    <m:r>
                      <a:rPr lang="en-US" sz="1800" b="1" i="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𝒑</m:t>
                    </m:r>
                    <m:sSub>
                      <m:sSubPr>
                        <m:ctrlPr>
                          <a:rPr lang="en-US" b="1" i="1">
                            <a:effectLst/>
                            <a:latin typeface="Cambria Math" panose="02040503050406030204" pitchFamily="18" charset="0"/>
                          </a:rPr>
                        </m:ctrlPr>
                      </m:sSub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𝝁</m:t>
                        </m:r>
                      </m:e>
                      <m:sub>
                        <m:r>
                          <a:rPr lang="en-US" sz="1800" b="1" i="1">
                            <a:effectLst/>
                            <a:latin typeface="Cambria Math" panose="02040503050406030204" pitchFamily="18" charset="0"/>
                            <a:ea typeface="Calibri" panose="020F0502020204030204" pitchFamily="34" charset="0"/>
                            <a:cs typeface="Times New Roman" panose="02020603050405020304" pitchFamily="18" charset="0"/>
                          </a:rPr>
                          <m:t>𝒑</m:t>
                        </m:r>
                      </m:sub>
                    </m:sSub>
                    <m:r>
                      <a:rPr lang="en-US" sz="18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ro-RO" dirty="0"/>
              </a:p>
              <a:p>
                <a:r>
                  <a:rPr lang="ro-RO" dirty="0"/>
                  <a:t>Sau 0,03 = (1,6 10^-19 (0,12 n + 0,05 p)^-1 sau</a:t>
                </a:r>
              </a:p>
              <a:p>
                <a:r>
                  <a:rPr lang="ro-RO" dirty="0"/>
                  <a:t> </a:t>
                </a:r>
                <a:r>
                  <a:rPr lang="ro-RO" dirty="0">
                    <a:solidFill>
                      <a:srgbClr val="FF0000"/>
                    </a:solidFill>
                  </a:rPr>
                  <a:t>0,12/n + 0,06p=2,08 10^20</a:t>
                </a:r>
              </a:p>
              <a:p>
                <a:r>
                  <a:rPr lang="ro-RO" dirty="0"/>
                  <a:t>Dar </a:t>
                </a:r>
                <a:r>
                  <a:rPr lang="ro-RO" dirty="0" err="1"/>
                  <a:t>np</a:t>
                </a:r>
                <a:r>
                  <a:rPr lang="ro-RO" dirty="0"/>
                  <a:t>=ni^2 de unde </a:t>
                </a:r>
                <a:r>
                  <a:rPr lang="ro-RO" dirty="0">
                    <a:solidFill>
                      <a:srgbClr val="FF0000"/>
                    </a:solidFill>
                  </a:rPr>
                  <a:t>p = ni^2/n= (1,5 10^16)^2/n</a:t>
                </a:r>
              </a:p>
              <a:p>
                <a:r>
                  <a:rPr lang="ro-RO" dirty="0">
                    <a:solidFill>
                      <a:srgbClr val="FF0000"/>
                    </a:solidFill>
                  </a:rPr>
                  <a:t>Înlocuim p în ecuația precedentă și aflăm</a:t>
                </a:r>
              </a:p>
              <a:p>
                <a:r>
                  <a:rPr lang="ro-RO" dirty="0"/>
                  <a:t>0,12 </a:t>
                </a:r>
                <a:r>
                  <a:rPr lang="ro-RO" dirty="0" err="1"/>
                  <a:t>n</a:t>
                </a:r>
                <a:r>
                  <a:rPr lang="ro-RO" sz="1900" dirty="0" err="1"/>
                  <a:t>n</a:t>
                </a:r>
                <a:r>
                  <a:rPr lang="ro-RO" dirty="0"/>
                  <a:t> +0,05(1,5 10^16)^2 / </a:t>
                </a:r>
                <a:r>
                  <a:rPr lang="ro-RO" dirty="0" err="1"/>
                  <a:t>n</a:t>
                </a:r>
                <a:r>
                  <a:rPr lang="ro-RO" sz="1900" dirty="0" err="1"/>
                  <a:t>n</a:t>
                </a:r>
                <a:r>
                  <a:rPr lang="ro-RO" sz="1900" dirty="0"/>
                  <a:t> </a:t>
                </a:r>
                <a:r>
                  <a:rPr lang="ro-RO" dirty="0"/>
                  <a:t>= 2,08 10^20</a:t>
                </a:r>
              </a:p>
              <a:p>
                <a:r>
                  <a:rPr lang="ro-RO" dirty="0"/>
                  <a:t>Sau 0,12 n^2 +0,05(1,5 10^16)^2 – 2,08 10^20 n=0</a:t>
                </a:r>
              </a:p>
              <a:p>
                <a:r>
                  <a:rPr lang="ro-RO" dirty="0"/>
                  <a:t>De unde n = (2,08 10^20 + ((2,08 10^20)^2 – 4  0,12 0,05 (1,5 10 10^16)^2)^1/2 / 2 0,12 = 1,73 10^21 m-3</a:t>
                </a:r>
              </a:p>
              <a:p>
                <a:r>
                  <a:rPr lang="ro-RO" dirty="0"/>
                  <a:t>În condiția că toate impuritățile sunt ionizate  N</a:t>
                </a:r>
                <a:r>
                  <a:rPr lang="ro-RO" sz="1800" dirty="0"/>
                  <a:t>d</a:t>
                </a:r>
                <a:r>
                  <a:rPr lang="ro-RO" dirty="0"/>
                  <a:t> = n = 1,73 10^21 m-3</a:t>
                </a:r>
                <a:endParaRPr lang="en-US" dirty="0"/>
              </a:p>
            </p:txBody>
          </p:sp>
        </mc:Choice>
        <mc:Fallback>
          <p:sp>
            <p:nvSpPr>
              <p:cNvPr id="3" name="Substituent conținut 2">
                <a:extLst>
                  <a:ext uri="{FF2B5EF4-FFF2-40B4-BE49-F238E27FC236}">
                    <a16:creationId xmlns:a16="http://schemas.microsoft.com/office/drawing/2014/main" id="{81252C97-7DB1-BD1D-4391-8B6F353FF09E}"/>
                  </a:ext>
                </a:extLst>
              </p:cNvPr>
              <p:cNvSpPr>
                <a:spLocks noGrp="1" noRot="1" noChangeAspect="1" noMove="1" noResize="1" noEditPoints="1" noAdjustHandles="1" noChangeArrowheads="1" noChangeShapeType="1" noTextEdit="1"/>
              </p:cNvSpPr>
              <p:nvPr>
                <p:ph idx="1"/>
              </p:nvPr>
            </p:nvSpPr>
            <p:spPr>
              <a:xfrm>
                <a:off x="410547" y="933062"/>
                <a:ext cx="11215395" cy="5243901"/>
              </a:xfrm>
              <a:blipFill>
                <a:blip r:embed="rId2"/>
                <a:stretch>
                  <a:fillRect l="-978" t="-2558" b="-1163"/>
                </a:stretch>
              </a:blipFill>
            </p:spPr>
            <p:txBody>
              <a:bodyPr/>
              <a:lstStyle/>
              <a:p>
                <a:r>
                  <a:rPr lang="en-US">
                    <a:noFill/>
                  </a:rPr>
                  <a:t> </a:t>
                </a:r>
              </a:p>
            </p:txBody>
          </p:sp>
        </mc:Fallback>
      </mc:AlternateContent>
    </p:spTree>
    <p:extLst>
      <p:ext uri="{BB962C8B-B14F-4D97-AF65-F5344CB8AC3E}">
        <p14:creationId xmlns:p14="http://schemas.microsoft.com/office/powerpoint/2010/main" val="41237571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FBC7EAA-0651-22AD-37B5-C9BBBC4D1909}"/>
              </a:ext>
            </a:extLst>
          </p:cNvPr>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Substituent conținut 2">
                <a:extLst>
                  <a:ext uri="{FF2B5EF4-FFF2-40B4-BE49-F238E27FC236}">
                    <a16:creationId xmlns:a16="http://schemas.microsoft.com/office/drawing/2014/main" id="{C8AA4C75-621D-76CA-7C48-00289AC08983}"/>
                  </a:ext>
                </a:extLst>
              </p:cNvPr>
              <p:cNvSpPr>
                <a:spLocks noGrp="1"/>
              </p:cNvSpPr>
              <p:nvPr>
                <p:ph idx="1"/>
              </p:nvPr>
            </p:nvSpPr>
            <p:spPr/>
            <p:txBody>
              <a:bodyPr/>
              <a:lstStyle/>
              <a:p>
                <a:r>
                  <a:rPr lang="ro-RO" dirty="0"/>
                  <a:t>B) </a:t>
                </a:r>
                <a14:m>
                  <m:oMath xmlns:m="http://schemas.openxmlformats.org/officeDocument/2006/math">
                    <m:r>
                      <a:rPr lang="en-US" sz="1800" b="1" i="1" smtClean="0">
                        <a:effectLst/>
                        <a:latin typeface="Cambria Math" panose="02040503050406030204" pitchFamily="18" charset="0"/>
                        <a:ea typeface="Calibri" panose="020F0502020204030204" pitchFamily="34" charset="0"/>
                        <a:cs typeface="Times New Roman" panose="02020603050405020304" pitchFamily="18" charset="0"/>
                      </a:rPr>
                      <m:t>𝝈</m:t>
                    </m:r>
                    <m:r>
                      <a:rPr lang="ro-RO" sz="1800" b="1" i="1" smtClean="0">
                        <a:effectLst/>
                        <a:latin typeface="Cambria Math" panose="02040503050406030204" pitchFamily="18" charset="0"/>
                        <a:ea typeface="Calibri" panose="020F0502020204030204" pitchFamily="34" charset="0"/>
                        <a:cs typeface="Times New Roman" panose="02020603050405020304" pitchFamily="18" charset="0"/>
                      </a:rPr>
                      <m:t>𝒑</m:t>
                    </m:r>
                    <m:r>
                      <a:rPr lang="en-US" sz="18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𝒆𝒑</m:t>
                    </m:r>
                    <m:sSub>
                      <m:sSubPr>
                        <m:ctrlPr>
                          <a:rPr lang="en-US" b="1" i="1">
                            <a:effectLst/>
                            <a:latin typeface="Cambria Math" panose="02040503050406030204" pitchFamily="18" charset="0"/>
                          </a:rPr>
                        </m:ctrlPr>
                      </m:sSub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𝝁</m:t>
                        </m:r>
                      </m:e>
                      <m:sub>
                        <m:r>
                          <a:rPr lang="en-US" sz="1800" b="1" i="1">
                            <a:effectLst/>
                            <a:latin typeface="Cambria Math" panose="02040503050406030204" pitchFamily="18" charset="0"/>
                            <a:ea typeface="Calibri" panose="020F0502020204030204" pitchFamily="34" charset="0"/>
                            <a:cs typeface="Times New Roman" panose="02020603050405020304" pitchFamily="18" charset="0"/>
                          </a:rPr>
                          <m:t>𝒑</m:t>
                        </m:r>
                      </m:sub>
                    </m:sSub>
                  </m:oMath>
                </a14:m>
                <a:endParaRPr lang="ro-RO" dirty="0"/>
              </a:p>
              <a:p>
                <a14:m>
                  <m:oMath xmlns:m="http://schemas.openxmlformats.org/officeDocument/2006/math">
                    <m:r>
                      <a:rPr lang="ro-RO" sz="18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smtClean="0">
                        <a:effectLst/>
                        <a:latin typeface="Cambria Math" panose="02040503050406030204" pitchFamily="18" charset="0"/>
                        <a:ea typeface="Calibri" panose="020F0502020204030204" pitchFamily="34" charset="0"/>
                        <a:cs typeface="Times New Roman" panose="02020603050405020304" pitchFamily="18" charset="0"/>
                      </a:rPr>
                      <m:t>𝝈</m:t>
                    </m:r>
                    <m:r>
                      <a:rPr lang="ro-RO" sz="1800" b="1" i="1" smtClean="0">
                        <a:effectLst/>
                        <a:latin typeface="Cambria Math" panose="02040503050406030204" pitchFamily="18" charset="0"/>
                        <a:ea typeface="Calibri" panose="020F0502020204030204" pitchFamily="34" charset="0"/>
                        <a:cs typeface="Times New Roman" panose="02020603050405020304" pitchFamily="18" charset="0"/>
                      </a:rPr>
                      <m:t>𝒏</m:t>
                    </m:r>
                    <m:r>
                      <a:rPr lang="en-US" sz="18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ro-RO" sz="1800" b="1" i="1" smtClean="0">
                        <a:effectLst/>
                        <a:latin typeface="Cambria Math" panose="02040503050406030204" pitchFamily="18" charset="0"/>
                        <a:ea typeface="Calibri" panose="020F0502020204030204" pitchFamily="34" charset="0"/>
                        <a:cs typeface="Times New Roman" panose="02020603050405020304" pitchFamily="18" charset="0"/>
                      </a:rPr>
                      <m:t>𝒆</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𝒏</m:t>
                    </m:r>
                    <m:sSub>
                      <m:sSubPr>
                        <m:ctrlPr>
                          <a:rPr lang="en-US" b="1" i="1">
                            <a:effectLst/>
                            <a:latin typeface="Cambria Math" panose="02040503050406030204" pitchFamily="18" charset="0"/>
                          </a:rPr>
                        </m:ctrlPr>
                      </m:sSub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𝝁</m:t>
                        </m:r>
                      </m:e>
                      <m:sub>
                        <m:r>
                          <a:rPr lang="en-US" sz="1800" b="1" i="1">
                            <a:effectLst/>
                            <a:latin typeface="Cambria Math" panose="02040503050406030204" pitchFamily="18" charset="0"/>
                            <a:ea typeface="Calibri" panose="020F0502020204030204" pitchFamily="34" charset="0"/>
                            <a:cs typeface="Times New Roman" panose="02020603050405020304" pitchFamily="18" charset="0"/>
                          </a:rPr>
                          <m:t>𝒏</m:t>
                        </m:r>
                      </m:sub>
                    </m:sSub>
                    <m:r>
                      <a:rPr lang="en-US" sz="18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ro-RO" dirty="0"/>
              </a:p>
              <a:p>
                <a:r>
                  <a:rPr lang="ro-RO" dirty="0"/>
                  <a:t>Raportul lor va fi p</a:t>
                </a:r>
                <a:r>
                  <a:rPr lang="en-US" dirty="0"/>
                  <a:t>μ</a:t>
                </a:r>
                <a:r>
                  <a:rPr lang="ro-RO" sz="2000" dirty="0"/>
                  <a:t>p</a:t>
                </a:r>
                <a:r>
                  <a:rPr lang="ro-RO" dirty="0"/>
                  <a:t> / n</a:t>
                </a:r>
                <a:r>
                  <a:rPr lang="el-GR" dirty="0"/>
                  <a:t>μ</a:t>
                </a:r>
                <a:r>
                  <a:rPr lang="ro-RO" sz="2000" dirty="0"/>
                  <a:t>n  = (1,5 10^16)^2 0,05 / (1,73 10^21)^2 0,12   = 3,1 10 ^-11</a:t>
                </a:r>
                <a:endParaRPr lang="en-US" dirty="0"/>
              </a:p>
            </p:txBody>
          </p:sp>
        </mc:Choice>
        <mc:Fallback>
          <p:sp>
            <p:nvSpPr>
              <p:cNvPr id="3" name="Substituent conținut 2">
                <a:extLst>
                  <a:ext uri="{FF2B5EF4-FFF2-40B4-BE49-F238E27FC236}">
                    <a16:creationId xmlns:a16="http://schemas.microsoft.com/office/drawing/2014/main" id="{C8AA4C75-621D-76CA-7C48-00289AC08983}"/>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1690345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16EBD3B-AEEF-C3E8-7A73-74B3E81E2945}"/>
              </a:ext>
            </a:extLst>
          </p:cNvPr>
          <p:cNvSpPr>
            <a:spLocks noGrp="1"/>
          </p:cNvSpPr>
          <p:nvPr>
            <p:ph type="title"/>
          </p:nvPr>
        </p:nvSpPr>
        <p:spPr/>
        <p:txBody>
          <a:bodyPr/>
          <a:lstStyle/>
          <a:p>
            <a:r>
              <a:rPr lang="ro-RO" dirty="0"/>
              <a:t>42</a:t>
            </a:r>
            <a:endParaRPr lang="en-US" dirty="0"/>
          </a:p>
        </p:txBody>
      </p:sp>
      <p:sp>
        <p:nvSpPr>
          <p:cNvPr id="3" name="Substituent conținut 2">
            <a:extLst>
              <a:ext uri="{FF2B5EF4-FFF2-40B4-BE49-F238E27FC236}">
                <a16:creationId xmlns:a16="http://schemas.microsoft.com/office/drawing/2014/main" id="{3DCACDEE-E69D-955D-B43A-CBECECF09B70}"/>
              </a:ext>
            </a:extLst>
          </p:cNvPr>
          <p:cNvSpPr>
            <a:spLocks noGrp="1"/>
          </p:cNvSpPr>
          <p:nvPr>
            <p:ph idx="1"/>
          </p:nvPr>
        </p:nvSpPr>
        <p:spPr/>
        <p:txBody>
          <a:bodyPr/>
          <a:lstStyle/>
          <a:p>
            <a:r>
              <a:rPr lang="ro-RO" dirty="0"/>
              <a:t>A) Dovediți, că SC are conductibilitatea minimală la temperatura dată când </a:t>
            </a:r>
            <a:r>
              <a:rPr lang="ro-RO" dirty="0" err="1"/>
              <a:t>concentrția</a:t>
            </a:r>
            <a:r>
              <a:rPr lang="ro-RO" dirty="0"/>
              <a:t> electronilor n = n</a:t>
            </a:r>
            <a:r>
              <a:rPr lang="ro-RO" sz="2000" dirty="0"/>
              <a:t>i</a:t>
            </a:r>
            <a:r>
              <a:rPr lang="ro-RO" dirty="0"/>
              <a:t> (</a:t>
            </a:r>
            <a:r>
              <a:rPr lang="el-GR" dirty="0"/>
              <a:t>μ</a:t>
            </a:r>
            <a:r>
              <a:rPr lang="ro-RO" sz="2000" dirty="0"/>
              <a:t>p</a:t>
            </a:r>
            <a:r>
              <a:rPr lang="ro-RO" dirty="0"/>
              <a:t> / </a:t>
            </a:r>
            <a:r>
              <a:rPr lang="el-GR" dirty="0"/>
              <a:t>μ</a:t>
            </a:r>
            <a:r>
              <a:rPr lang="ro-RO" sz="2000" dirty="0"/>
              <a:t>n</a:t>
            </a:r>
            <a:r>
              <a:rPr lang="ro-RO" dirty="0"/>
              <a:t>)^1/2</a:t>
            </a:r>
          </a:p>
          <a:p>
            <a:r>
              <a:rPr lang="ro-RO" dirty="0"/>
              <a:t>B) Cu ce va fi egală concentrația golurilor în acest caz?</a:t>
            </a:r>
          </a:p>
          <a:p>
            <a:r>
              <a:rPr lang="ro-RO" dirty="0"/>
              <a:t>C) Determinați concentrația intrinsecă și rezistivitatea minimă pentru Ge dacă ni = 2,5 10^19 m-3, </a:t>
            </a:r>
            <a:r>
              <a:rPr lang="el-GR" dirty="0"/>
              <a:t>μ</a:t>
            </a:r>
            <a:r>
              <a:rPr lang="ro-RO" sz="2000" dirty="0"/>
              <a:t>p</a:t>
            </a:r>
            <a:r>
              <a:rPr lang="ro-RO" dirty="0"/>
              <a:t> = 0,19 m2/</a:t>
            </a:r>
            <a:r>
              <a:rPr lang="ro-RO" dirty="0" err="1"/>
              <a:t>Vs</a:t>
            </a:r>
            <a:r>
              <a:rPr lang="ro-RO" dirty="0"/>
              <a:t>, </a:t>
            </a:r>
            <a:r>
              <a:rPr lang="el-GR" dirty="0"/>
              <a:t>μ</a:t>
            </a:r>
            <a:r>
              <a:rPr lang="ro-RO" sz="2000" dirty="0"/>
              <a:t>n  </a:t>
            </a:r>
            <a:r>
              <a:rPr lang="ro-RO" dirty="0"/>
              <a:t>= 0,39 m2/V s</a:t>
            </a:r>
          </a:p>
          <a:p>
            <a:r>
              <a:rPr lang="ro-RO" dirty="0"/>
              <a:t>D) pentru care valori ale n și p (exceptând n=p=ni) acest SC are rezistivitatea egală ci rezistivitatea intrinsecă?</a:t>
            </a:r>
            <a:endParaRPr lang="en-US" dirty="0"/>
          </a:p>
        </p:txBody>
      </p:sp>
    </p:spTree>
    <p:extLst>
      <p:ext uri="{BB962C8B-B14F-4D97-AF65-F5344CB8AC3E}">
        <p14:creationId xmlns:p14="http://schemas.microsoft.com/office/powerpoint/2010/main" val="22446771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B179FAB-3779-6E7E-0787-84F8B9050ABF}"/>
              </a:ext>
            </a:extLst>
          </p:cNvPr>
          <p:cNvSpPr>
            <a:spLocks noGrp="1"/>
          </p:cNvSpPr>
          <p:nvPr>
            <p:ph type="title"/>
          </p:nvPr>
        </p:nvSpPr>
        <p:spPr/>
        <p:txBody>
          <a:bodyPr/>
          <a:lstStyle/>
          <a:p>
            <a:r>
              <a:rPr lang="ro-RO" dirty="0"/>
              <a:t>Soluția</a:t>
            </a:r>
            <a:endParaRPr lang="en-US" dirty="0"/>
          </a:p>
        </p:txBody>
      </p:sp>
      <mc:AlternateContent xmlns:mc="http://schemas.openxmlformats.org/markup-compatibility/2006">
        <mc:Choice xmlns:a14="http://schemas.microsoft.com/office/drawing/2010/main" Requires="a14">
          <p:sp>
            <p:nvSpPr>
              <p:cNvPr id="3" name="Substituent conținut 2">
                <a:extLst>
                  <a:ext uri="{FF2B5EF4-FFF2-40B4-BE49-F238E27FC236}">
                    <a16:creationId xmlns:a16="http://schemas.microsoft.com/office/drawing/2014/main" id="{42458E5B-3BD6-9DB3-1B00-1DACC67594BB}"/>
                  </a:ext>
                </a:extLst>
              </p:cNvPr>
              <p:cNvSpPr>
                <a:spLocks noGrp="1"/>
              </p:cNvSpPr>
              <p:nvPr>
                <p:ph idx="1"/>
              </p:nvPr>
            </p:nvSpPr>
            <p:spPr>
              <a:xfrm>
                <a:off x="278363" y="1690688"/>
                <a:ext cx="11353800" cy="4351338"/>
              </a:xfrm>
            </p:spPr>
            <p:txBody>
              <a:bodyPr/>
              <a:lstStyle/>
              <a:p>
                <a14:m>
                  <m:oMath xmlns:m="http://schemas.openxmlformats.org/officeDocument/2006/math">
                    <m:r>
                      <a:rPr lang="en-US" sz="1800" b="1" i="1" smtClean="0">
                        <a:effectLst/>
                        <a:latin typeface="Cambria Math" panose="02040503050406030204" pitchFamily="18" charset="0"/>
                        <a:ea typeface="Calibri" panose="020F0502020204030204" pitchFamily="34" charset="0"/>
                        <a:cs typeface="Times New Roman" panose="02020603050405020304" pitchFamily="18" charset="0"/>
                      </a:rPr>
                      <m:t>𝝈</m:t>
                    </m:r>
                    <m:r>
                      <a:rPr lang="en-US" sz="1800" b="1"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b="1" i="1">
                            <a:effectLst/>
                            <a:latin typeface="Cambria Math" panose="02040503050406030204" pitchFamily="18" charset="0"/>
                          </a:rPr>
                        </m:ctrlPr>
                      </m:fPr>
                      <m:num>
                        <m:r>
                          <a:rPr lang="en-US" sz="18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1800" b="1" i="1">
                            <a:effectLst/>
                            <a:latin typeface="Cambria Math" panose="02040503050406030204" pitchFamily="18" charset="0"/>
                            <a:ea typeface="Calibri" panose="020F0502020204030204" pitchFamily="34" charset="0"/>
                            <a:cs typeface="Times New Roman" panose="02020603050405020304" pitchFamily="18" charset="0"/>
                          </a:rPr>
                          <m:t>𝝆</m:t>
                        </m:r>
                      </m:den>
                    </m:f>
                    <m:r>
                      <a:rPr lang="en-US" sz="1800" b="1" i="1">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𝒆</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𝒏</m:t>
                    </m:r>
                    <m:sSub>
                      <m:sSubPr>
                        <m:ctrlPr>
                          <a:rPr lang="en-US" b="1" i="1">
                            <a:effectLst/>
                            <a:latin typeface="Cambria Math" panose="02040503050406030204" pitchFamily="18" charset="0"/>
                          </a:rPr>
                        </m:ctrlPr>
                      </m:sSub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𝝁</m:t>
                        </m:r>
                      </m:e>
                      <m:sub>
                        <m:r>
                          <a:rPr lang="en-US" sz="1800" b="1" i="1">
                            <a:effectLst/>
                            <a:latin typeface="Cambria Math" panose="02040503050406030204" pitchFamily="18" charset="0"/>
                            <a:ea typeface="Calibri" panose="020F0502020204030204" pitchFamily="34" charset="0"/>
                            <a:cs typeface="Times New Roman" panose="02020603050405020304" pitchFamily="18" charset="0"/>
                          </a:rPr>
                          <m:t>𝒏</m:t>
                        </m:r>
                      </m:sub>
                    </m:sSub>
                    <m:r>
                      <a:rPr lang="en-US" sz="1800" b="1" i="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𝒑</m:t>
                    </m:r>
                    <m:sSub>
                      <m:sSubPr>
                        <m:ctrlPr>
                          <a:rPr lang="en-US" b="1" i="1">
                            <a:effectLst/>
                            <a:latin typeface="Cambria Math" panose="02040503050406030204" pitchFamily="18" charset="0"/>
                          </a:rPr>
                        </m:ctrlPr>
                      </m:sSub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𝝁</m:t>
                        </m:r>
                      </m:e>
                      <m:sub>
                        <m:r>
                          <a:rPr lang="en-US" sz="1800" b="1" i="1">
                            <a:effectLst/>
                            <a:latin typeface="Cambria Math" panose="02040503050406030204" pitchFamily="18" charset="0"/>
                            <a:ea typeface="Calibri" panose="020F0502020204030204" pitchFamily="34" charset="0"/>
                            <a:cs typeface="Times New Roman" panose="02020603050405020304" pitchFamily="18" charset="0"/>
                          </a:rPr>
                          <m:t>𝒑</m:t>
                        </m:r>
                      </m:sub>
                    </m:sSub>
                    <m:r>
                      <a:rPr lang="en-US" sz="1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ro-RO" dirty="0"/>
                  <a:t>     și </a:t>
                </a:r>
                <a:r>
                  <a:rPr lang="ro-RO" dirty="0" err="1"/>
                  <a:t>np</a:t>
                </a:r>
                <a:r>
                  <a:rPr lang="ro-RO" dirty="0"/>
                  <a:t> = ni^2</a:t>
                </a:r>
              </a:p>
              <a:p>
                <a:r>
                  <a:rPr lang="ro-RO" dirty="0"/>
                  <a:t>Astfel </a:t>
                </a:r>
                <a:r>
                  <a:rPr lang="en-US" dirty="0"/>
                  <a:t>σ</a:t>
                </a:r>
                <a:r>
                  <a:rPr lang="ro-RO" dirty="0"/>
                  <a:t>/e = n</a:t>
                </a:r>
                <a:r>
                  <a:rPr lang="el-GR" dirty="0"/>
                  <a:t>μ</a:t>
                </a:r>
                <a:r>
                  <a:rPr lang="ro-RO" sz="2000" dirty="0"/>
                  <a:t>n</a:t>
                </a:r>
                <a:r>
                  <a:rPr lang="ro-RO" dirty="0"/>
                  <a:t> + n</a:t>
                </a:r>
                <a:r>
                  <a:rPr lang="ro-RO" sz="2000" dirty="0"/>
                  <a:t>i</a:t>
                </a:r>
                <a:r>
                  <a:rPr lang="ro-RO" dirty="0"/>
                  <a:t>^2</a:t>
                </a:r>
                <a:r>
                  <a:rPr lang="el-GR" dirty="0"/>
                  <a:t>μ</a:t>
                </a:r>
                <a:r>
                  <a:rPr lang="ro-RO" sz="2000" dirty="0"/>
                  <a:t>p</a:t>
                </a:r>
                <a:r>
                  <a:rPr lang="ro-RO" dirty="0"/>
                  <a:t>/n</a:t>
                </a:r>
              </a:p>
              <a:p>
                <a:r>
                  <a:rPr lang="ro-RO" dirty="0"/>
                  <a:t>Această expresie are minimum în soluție pentru </a:t>
                </a:r>
                <a:r>
                  <a:rPr lang="ro-RO" i="1" dirty="0"/>
                  <a:t>d(</a:t>
                </a:r>
                <a:r>
                  <a:rPr lang="el-GR" i="1" dirty="0"/>
                  <a:t>σ</a:t>
                </a:r>
                <a:r>
                  <a:rPr lang="ro-RO" i="1" dirty="0"/>
                  <a:t>/e) / </a:t>
                </a:r>
                <a:r>
                  <a:rPr lang="ro-RO" i="1" dirty="0" err="1"/>
                  <a:t>dn</a:t>
                </a:r>
                <a:r>
                  <a:rPr lang="ro-RO" i="1" dirty="0"/>
                  <a:t> = 0</a:t>
                </a:r>
              </a:p>
              <a:p>
                <a:r>
                  <a:rPr lang="ro-RO" dirty="0"/>
                  <a:t>Deci, pentru </a:t>
                </a:r>
                <a:r>
                  <a:rPr lang="el-GR" i="1" dirty="0"/>
                  <a:t>μ</a:t>
                </a:r>
                <a:r>
                  <a:rPr lang="ro-RO" sz="2000" i="1" dirty="0"/>
                  <a:t>n</a:t>
                </a:r>
                <a:r>
                  <a:rPr lang="ro-RO" i="1" dirty="0"/>
                  <a:t> - n</a:t>
                </a:r>
                <a:r>
                  <a:rPr lang="ro-RO" sz="2000" i="1" dirty="0"/>
                  <a:t>i</a:t>
                </a:r>
                <a:r>
                  <a:rPr lang="ro-RO" i="1" dirty="0"/>
                  <a:t>^2 </a:t>
                </a:r>
                <a:r>
                  <a:rPr lang="el-GR" i="1" dirty="0"/>
                  <a:t>μ</a:t>
                </a:r>
                <a:r>
                  <a:rPr lang="ro-RO" sz="2000" i="1" dirty="0"/>
                  <a:t>p</a:t>
                </a:r>
                <a:r>
                  <a:rPr lang="ro-RO" i="1" dirty="0"/>
                  <a:t>/n^2 =0    </a:t>
                </a:r>
                <a:r>
                  <a:rPr lang="ro-RO" dirty="0"/>
                  <a:t>sau    </a:t>
                </a:r>
                <a:r>
                  <a:rPr lang="ro-RO" i="1" dirty="0"/>
                  <a:t>n = ni (</a:t>
                </a:r>
                <a:r>
                  <a:rPr lang="el-GR" i="1" dirty="0"/>
                  <a:t>μ</a:t>
                </a:r>
                <a:r>
                  <a:rPr lang="ro-RO" sz="2000" i="1" dirty="0"/>
                  <a:t>p</a:t>
                </a:r>
                <a:r>
                  <a:rPr lang="ro-RO" i="1" dirty="0"/>
                  <a:t>/</a:t>
                </a:r>
                <a:r>
                  <a:rPr lang="el-GR" i="1" dirty="0"/>
                  <a:t>μ</a:t>
                </a:r>
                <a:r>
                  <a:rPr lang="ro-RO" sz="2000" i="1" dirty="0"/>
                  <a:t>n</a:t>
                </a:r>
                <a:r>
                  <a:rPr lang="ro-RO" i="1" dirty="0"/>
                  <a:t>)^1/2 </a:t>
                </a:r>
              </a:p>
              <a:p>
                <a:r>
                  <a:rPr lang="ro-RO" dirty="0"/>
                  <a:t>Valoarea</a:t>
                </a:r>
                <a:r>
                  <a:rPr lang="ro-RO" i="1" dirty="0"/>
                  <a:t> d^2(</a:t>
                </a:r>
                <a:r>
                  <a:rPr lang="el-GR" i="1" dirty="0"/>
                  <a:t>σ</a:t>
                </a:r>
                <a:r>
                  <a:rPr lang="ro-RO" i="1" dirty="0"/>
                  <a:t>/e) / dn^2  </a:t>
                </a:r>
                <a:r>
                  <a:rPr lang="ro-RO" dirty="0"/>
                  <a:t>este pozitivă , deci acest punct </a:t>
                </a:r>
                <a:r>
                  <a:rPr lang="ro-RO" dirty="0" err="1"/>
                  <a:t>detrecere</a:t>
                </a:r>
                <a:r>
                  <a:rPr lang="ro-RO" dirty="0"/>
                  <a:t> în minimum este </a:t>
                </a:r>
                <a:r>
                  <a:rPr lang="ro-RO" i="1" dirty="0"/>
                  <a:t>p = ni^2/n = n</a:t>
                </a:r>
                <a:r>
                  <a:rPr lang="ro-RO" sz="2000" i="1" dirty="0"/>
                  <a:t>i </a:t>
                </a:r>
                <a:r>
                  <a:rPr lang="ro-RO" i="1" dirty="0"/>
                  <a:t>(</a:t>
                </a:r>
                <a:r>
                  <a:rPr lang="el-GR" i="1" dirty="0"/>
                  <a:t>μ</a:t>
                </a:r>
                <a:r>
                  <a:rPr lang="ro-RO" sz="2000" i="1" dirty="0"/>
                  <a:t>n</a:t>
                </a:r>
                <a:r>
                  <a:rPr lang="ro-RO" i="1" dirty="0"/>
                  <a:t>/</a:t>
                </a:r>
                <a:r>
                  <a:rPr lang="el-GR" i="1" dirty="0"/>
                  <a:t>μ</a:t>
                </a:r>
                <a:r>
                  <a:rPr lang="ro-RO" sz="2000" i="1" dirty="0"/>
                  <a:t>p</a:t>
                </a:r>
                <a:r>
                  <a:rPr lang="ro-RO" i="1" dirty="0"/>
                  <a:t>)^1/2 </a:t>
                </a:r>
                <a:endParaRPr lang="ro-RO" dirty="0"/>
              </a:p>
              <a:p>
                <a:r>
                  <a:rPr lang="ro-RO" dirty="0"/>
                  <a:t>La un SC intrinsec </a:t>
                </a:r>
                <a:r>
                  <a:rPr lang="el-GR" i="1" dirty="0"/>
                  <a:t>σ</a:t>
                </a:r>
                <a:r>
                  <a:rPr lang="ro-RO" sz="2000" i="1" dirty="0"/>
                  <a:t>i</a:t>
                </a:r>
                <a:r>
                  <a:rPr lang="ro-RO" i="1" dirty="0"/>
                  <a:t> = e n</a:t>
                </a:r>
                <a:r>
                  <a:rPr lang="ro-RO" sz="2000" i="1" dirty="0"/>
                  <a:t>i</a:t>
                </a:r>
                <a:r>
                  <a:rPr lang="ro-RO" i="1" dirty="0"/>
                  <a:t>(</a:t>
                </a:r>
                <a:r>
                  <a:rPr lang="el-GR" i="1" dirty="0"/>
                  <a:t>μ</a:t>
                </a:r>
                <a:r>
                  <a:rPr lang="ro-RO" sz="2000" i="1" dirty="0"/>
                  <a:t>n</a:t>
                </a:r>
                <a:r>
                  <a:rPr lang="ro-RO" i="1" dirty="0"/>
                  <a:t>+</a:t>
                </a:r>
                <a:r>
                  <a:rPr lang="el-GR" i="1" dirty="0"/>
                  <a:t>μ</a:t>
                </a:r>
                <a:r>
                  <a:rPr lang="ro-RO" sz="2000" i="1" dirty="0"/>
                  <a:t>p</a:t>
                </a:r>
                <a:r>
                  <a:rPr lang="ro-RO" i="1" dirty="0"/>
                  <a:t>) = 1,6 10^-19 2,5 10^19 0,58 = 2,32 </a:t>
                </a:r>
                <a:r>
                  <a:rPr lang="ro-RO" i="1" dirty="0" err="1"/>
                  <a:t>Sim</a:t>
                </a:r>
                <a:r>
                  <a:rPr lang="ro-RO" i="1" dirty="0"/>
                  <a:t>/m</a:t>
                </a:r>
              </a:p>
              <a:p>
                <a:r>
                  <a:rPr lang="ro-RO" dirty="0"/>
                  <a:t>Și valoarea lui minimală </a:t>
                </a:r>
                <a:r>
                  <a:rPr lang="ro-RO" i="1" dirty="0"/>
                  <a:t>σ=n</a:t>
                </a:r>
                <a:r>
                  <a:rPr lang="ro-RO" sz="2000" i="1" dirty="0"/>
                  <a:t>i</a:t>
                </a:r>
                <a:r>
                  <a:rPr lang="ro-RO" i="1" dirty="0"/>
                  <a:t> e(</a:t>
                </a:r>
                <a:r>
                  <a:rPr lang="el-GR" i="1" dirty="0"/>
                  <a:t>μ</a:t>
                </a:r>
                <a:r>
                  <a:rPr lang="ro-RO" sz="2000" i="1" dirty="0"/>
                  <a:t>n</a:t>
                </a:r>
                <a:r>
                  <a:rPr lang="el-GR" i="1" dirty="0"/>
                  <a:t>μ</a:t>
                </a:r>
                <a:r>
                  <a:rPr lang="ro-RO" sz="2000" i="1" dirty="0"/>
                  <a:t>p</a:t>
                </a:r>
                <a:r>
                  <a:rPr lang="ro-RO" i="1" dirty="0"/>
                  <a:t>)^1/2 + n</a:t>
                </a:r>
                <a:r>
                  <a:rPr lang="ro-RO" sz="2000" i="1" dirty="0"/>
                  <a:t>i</a:t>
                </a:r>
                <a:r>
                  <a:rPr lang="ro-RO" i="1" dirty="0"/>
                  <a:t> e(</a:t>
                </a:r>
                <a:r>
                  <a:rPr lang="el-GR" i="1" dirty="0"/>
                  <a:t>μ</a:t>
                </a:r>
                <a:r>
                  <a:rPr lang="ro-RO" sz="2000" i="1" dirty="0"/>
                  <a:t>p</a:t>
                </a:r>
                <a:r>
                  <a:rPr lang="el-GR" i="1" dirty="0"/>
                  <a:t>μ</a:t>
                </a:r>
                <a:r>
                  <a:rPr lang="ro-RO" sz="2000" i="1" dirty="0"/>
                  <a:t>n</a:t>
                </a:r>
                <a:r>
                  <a:rPr lang="ro-RO" i="1" dirty="0"/>
                  <a:t>)^1/2 = 2n</a:t>
                </a:r>
                <a:r>
                  <a:rPr lang="ro-RO" sz="2000" i="1" dirty="0"/>
                  <a:t>i</a:t>
                </a:r>
                <a:r>
                  <a:rPr lang="ro-RO" i="1" dirty="0"/>
                  <a:t> e(</a:t>
                </a:r>
                <a:r>
                  <a:rPr lang="el-GR" i="1" dirty="0"/>
                  <a:t>μ</a:t>
                </a:r>
                <a:r>
                  <a:rPr lang="ro-RO" sz="2000" i="1" dirty="0"/>
                  <a:t>n</a:t>
                </a:r>
                <a:r>
                  <a:rPr lang="el-GR" i="1" dirty="0"/>
                  <a:t>μ</a:t>
                </a:r>
                <a:r>
                  <a:rPr lang="ro-RO" sz="2000" i="1" dirty="0"/>
                  <a:t>p</a:t>
                </a:r>
                <a:r>
                  <a:rPr lang="ro-RO" i="1" dirty="0"/>
                  <a:t>)^1/2 = 2,18 </a:t>
                </a:r>
                <a:r>
                  <a:rPr lang="ro-RO" i="1" dirty="0" err="1"/>
                  <a:t>Sim</a:t>
                </a:r>
                <a:r>
                  <a:rPr lang="ro-RO" i="1" dirty="0"/>
                  <a:t>/m</a:t>
                </a:r>
                <a:endParaRPr lang="en-US" i="1" dirty="0"/>
              </a:p>
            </p:txBody>
          </p:sp>
        </mc:Choice>
        <mc:Fallback>
          <p:sp>
            <p:nvSpPr>
              <p:cNvPr id="3" name="Substituent conținut 2">
                <a:extLst>
                  <a:ext uri="{FF2B5EF4-FFF2-40B4-BE49-F238E27FC236}">
                    <a16:creationId xmlns:a16="http://schemas.microsoft.com/office/drawing/2014/main" id="{42458E5B-3BD6-9DB3-1B00-1DACC67594BB}"/>
                  </a:ext>
                </a:extLst>
              </p:cNvPr>
              <p:cNvSpPr>
                <a:spLocks noGrp="1" noRot="1" noChangeAspect="1" noMove="1" noResize="1" noEditPoints="1" noAdjustHandles="1" noChangeArrowheads="1" noChangeShapeType="1" noTextEdit="1"/>
              </p:cNvSpPr>
              <p:nvPr>
                <p:ph idx="1"/>
              </p:nvPr>
            </p:nvSpPr>
            <p:spPr>
              <a:xfrm>
                <a:off x="278363" y="1690688"/>
                <a:ext cx="11353800" cy="4351338"/>
              </a:xfrm>
              <a:blipFill>
                <a:blip r:embed="rId2"/>
                <a:stretch>
                  <a:fillRect l="-967" t="-2941" r="-591" b="-3081"/>
                </a:stretch>
              </a:blipFill>
            </p:spPr>
            <p:txBody>
              <a:bodyPr/>
              <a:lstStyle/>
              <a:p>
                <a:r>
                  <a:rPr lang="en-US">
                    <a:noFill/>
                  </a:rPr>
                  <a:t> </a:t>
                </a:r>
              </a:p>
            </p:txBody>
          </p:sp>
        </mc:Fallback>
      </mc:AlternateContent>
    </p:spTree>
    <p:extLst>
      <p:ext uri="{BB962C8B-B14F-4D97-AF65-F5344CB8AC3E}">
        <p14:creationId xmlns:p14="http://schemas.microsoft.com/office/powerpoint/2010/main" val="2254816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F1ABFD0-FE7A-FCE4-722D-CFC4B8CAC9A1}"/>
              </a:ext>
            </a:extLst>
          </p:cNvPr>
          <p:cNvSpPr>
            <a:spLocks noGrp="1"/>
          </p:cNvSpPr>
          <p:nvPr>
            <p:ph type="title"/>
          </p:nvPr>
        </p:nvSpPr>
        <p:spPr>
          <a:xfrm>
            <a:off x="838200" y="365125"/>
            <a:ext cx="10515600" cy="662781"/>
          </a:xfrm>
        </p:spPr>
        <p:txBody>
          <a:bodyPr>
            <a:normAutofit fontScale="90000"/>
          </a:bodyPr>
          <a:lstStyle/>
          <a:p>
            <a:r>
              <a:rPr lang="en-US" dirty="0"/>
              <a:t>4</a:t>
            </a:r>
          </a:p>
        </p:txBody>
      </p:sp>
      <p:pic>
        <p:nvPicPr>
          <p:cNvPr id="5" name="Substituent conținut 4">
            <a:extLst>
              <a:ext uri="{FF2B5EF4-FFF2-40B4-BE49-F238E27FC236}">
                <a16:creationId xmlns:a16="http://schemas.microsoft.com/office/drawing/2014/main" id="{B47CD684-08A5-A56D-5358-F0E6DAAB51AB}"/>
              </a:ext>
            </a:extLst>
          </p:cNvPr>
          <p:cNvPicPr>
            <a:picLocks noGrp="1" noChangeAspect="1"/>
          </p:cNvPicPr>
          <p:nvPr>
            <p:ph idx="1"/>
          </p:nvPr>
        </p:nvPicPr>
        <p:blipFill>
          <a:blip r:embed="rId2"/>
          <a:stretch>
            <a:fillRect/>
          </a:stretch>
        </p:blipFill>
        <p:spPr>
          <a:xfrm>
            <a:off x="707831" y="1027906"/>
            <a:ext cx="10645969" cy="5811740"/>
          </a:xfrm>
        </p:spPr>
      </p:pic>
    </p:spTree>
    <p:extLst>
      <p:ext uri="{BB962C8B-B14F-4D97-AF65-F5344CB8AC3E}">
        <p14:creationId xmlns:p14="http://schemas.microsoft.com/office/powerpoint/2010/main" val="14870009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0B4942F-3678-A096-19B4-E443AE6DB938}"/>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C6DF85B0-234F-DD64-6FC4-FF8590C52A57}"/>
              </a:ext>
            </a:extLst>
          </p:cNvPr>
          <p:cNvSpPr>
            <a:spLocks noGrp="1"/>
          </p:cNvSpPr>
          <p:nvPr>
            <p:ph idx="1"/>
          </p:nvPr>
        </p:nvSpPr>
        <p:spPr/>
        <p:txBody>
          <a:bodyPr/>
          <a:lstStyle/>
          <a:p>
            <a:r>
              <a:rPr lang="ro-RO" dirty="0"/>
              <a:t>Rezistivitatea   va fi egală cu cea intrinsecă pentru</a:t>
            </a:r>
          </a:p>
          <a:p>
            <a:pPr marL="0" indent="0">
              <a:buNone/>
            </a:pPr>
            <a:r>
              <a:rPr lang="ro-RO" i="1" dirty="0"/>
              <a:t>                         e n </a:t>
            </a:r>
            <a:r>
              <a:rPr lang="ro-RO" i="1" dirty="0" err="1"/>
              <a:t>μ</a:t>
            </a:r>
            <a:r>
              <a:rPr lang="ro-RO" sz="2000" i="1" dirty="0" err="1"/>
              <a:t>n</a:t>
            </a:r>
            <a:r>
              <a:rPr lang="ro-RO" i="1" dirty="0"/>
              <a:t> +e n</a:t>
            </a:r>
            <a:r>
              <a:rPr lang="ro-RO" sz="2000" i="1" dirty="0"/>
              <a:t>i</a:t>
            </a:r>
            <a:r>
              <a:rPr lang="ro-RO" i="1" dirty="0"/>
              <a:t> ^2 </a:t>
            </a:r>
            <a:r>
              <a:rPr lang="el-GR" i="1" dirty="0"/>
              <a:t>μ</a:t>
            </a:r>
            <a:r>
              <a:rPr lang="ro-RO" sz="2000" i="1" dirty="0"/>
              <a:t>p</a:t>
            </a:r>
            <a:r>
              <a:rPr lang="ro-RO" i="1" dirty="0"/>
              <a:t>/n = e n</a:t>
            </a:r>
            <a:r>
              <a:rPr lang="ro-RO" sz="2000" i="1" dirty="0"/>
              <a:t>i</a:t>
            </a:r>
            <a:r>
              <a:rPr lang="ro-RO" i="1" dirty="0"/>
              <a:t>(</a:t>
            </a:r>
            <a:r>
              <a:rPr lang="el-GR" i="1" dirty="0"/>
              <a:t>μ</a:t>
            </a:r>
            <a:r>
              <a:rPr lang="ro-RO" sz="2000" i="1" dirty="0"/>
              <a:t>n</a:t>
            </a:r>
            <a:r>
              <a:rPr lang="ro-RO" i="1" dirty="0"/>
              <a:t>+</a:t>
            </a:r>
            <a:r>
              <a:rPr lang="el-GR" i="1" dirty="0"/>
              <a:t>μ</a:t>
            </a:r>
            <a:r>
              <a:rPr lang="ro-RO" sz="2000" i="1" dirty="0"/>
              <a:t>p</a:t>
            </a:r>
            <a:r>
              <a:rPr lang="ro-RO" i="1" dirty="0"/>
              <a:t>)</a:t>
            </a:r>
            <a:r>
              <a:rPr lang="ro-RO" dirty="0"/>
              <a:t>  </a:t>
            </a:r>
          </a:p>
          <a:p>
            <a:pPr marL="0" indent="0">
              <a:buNone/>
            </a:pPr>
            <a:r>
              <a:rPr lang="ro-RO" dirty="0"/>
              <a:t>sau</a:t>
            </a:r>
          </a:p>
          <a:p>
            <a:r>
              <a:rPr lang="ro-RO" i="1" dirty="0"/>
              <a:t>n^2</a:t>
            </a:r>
            <a:r>
              <a:rPr lang="el-GR" i="1" dirty="0"/>
              <a:t>μ</a:t>
            </a:r>
            <a:r>
              <a:rPr lang="ro-RO" sz="2000" i="1" dirty="0"/>
              <a:t>n</a:t>
            </a:r>
            <a:r>
              <a:rPr lang="ro-RO" i="1" dirty="0"/>
              <a:t> </a:t>
            </a:r>
            <a:r>
              <a:rPr lang="ro-RO" i="1" dirty="0" err="1"/>
              <a:t>nn</a:t>
            </a:r>
            <a:r>
              <a:rPr lang="ro-RO" sz="2000" i="1" dirty="0" err="1"/>
              <a:t>i</a:t>
            </a:r>
            <a:r>
              <a:rPr lang="ro-RO" i="1" dirty="0"/>
              <a:t>(</a:t>
            </a:r>
            <a:r>
              <a:rPr lang="el-GR" i="1" dirty="0"/>
              <a:t>μ</a:t>
            </a:r>
            <a:r>
              <a:rPr lang="ro-RO" sz="2000" i="1" dirty="0"/>
              <a:t>n</a:t>
            </a:r>
            <a:r>
              <a:rPr lang="ro-RO" i="1" dirty="0"/>
              <a:t>+</a:t>
            </a:r>
            <a:r>
              <a:rPr lang="el-GR" i="1" dirty="0"/>
              <a:t>μ</a:t>
            </a:r>
            <a:r>
              <a:rPr lang="ro-RO" sz="2000" i="1" dirty="0"/>
              <a:t>p</a:t>
            </a:r>
            <a:r>
              <a:rPr lang="ro-RO" i="1" dirty="0"/>
              <a:t>) +n</a:t>
            </a:r>
            <a:r>
              <a:rPr lang="ro-RO" sz="2000" i="1" dirty="0"/>
              <a:t>i</a:t>
            </a:r>
            <a:r>
              <a:rPr lang="ro-RO" i="1" dirty="0"/>
              <a:t>^2</a:t>
            </a:r>
            <a:r>
              <a:rPr lang="el-GR" i="1" dirty="0"/>
              <a:t>μ</a:t>
            </a:r>
            <a:r>
              <a:rPr lang="ro-RO" sz="2000" i="1" dirty="0"/>
              <a:t>p</a:t>
            </a:r>
            <a:r>
              <a:rPr lang="ro-RO" i="1" dirty="0"/>
              <a:t> = 0</a:t>
            </a:r>
          </a:p>
          <a:p>
            <a:r>
              <a:rPr lang="ro-RO" dirty="0"/>
              <a:t>De unde aflăm că </a:t>
            </a:r>
            <a:r>
              <a:rPr lang="ro-RO" i="1" dirty="0"/>
              <a:t>n = n</a:t>
            </a:r>
            <a:r>
              <a:rPr lang="ro-RO" sz="2000" i="1" dirty="0"/>
              <a:t>i</a:t>
            </a:r>
            <a:r>
              <a:rPr lang="ro-RO" i="1" dirty="0"/>
              <a:t>(0,58±0,2) / 0,78</a:t>
            </a:r>
          </a:p>
          <a:p>
            <a:r>
              <a:rPr lang="ro-RO" dirty="0"/>
              <a:t>Dar </a:t>
            </a:r>
            <a:r>
              <a:rPr lang="ro-RO" i="1" dirty="0"/>
              <a:t>n ǂ n</a:t>
            </a:r>
            <a:r>
              <a:rPr lang="ro-RO" sz="2000" i="1" dirty="0"/>
              <a:t>i </a:t>
            </a:r>
            <a:r>
              <a:rPr lang="ro-RO" i="1" dirty="0"/>
              <a:t> </a:t>
            </a:r>
            <a:r>
              <a:rPr lang="ro-RO" dirty="0"/>
              <a:t>deci</a:t>
            </a:r>
          </a:p>
          <a:p>
            <a:r>
              <a:rPr lang="ro-RO" i="1" dirty="0"/>
              <a:t>n≈n</a:t>
            </a:r>
            <a:r>
              <a:rPr lang="ro-RO" sz="2000" i="1" dirty="0"/>
              <a:t>i</a:t>
            </a:r>
            <a:r>
              <a:rPr lang="ro-RO" i="1" dirty="0"/>
              <a:t>^2 /2 = 1,25 10^19 m-3</a:t>
            </a:r>
          </a:p>
          <a:p>
            <a:r>
              <a:rPr lang="ro-RO" i="1" dirty="0"/>
              <a:t>n = n</a:t>
            </a:r>
            <a:r>
              <a:rPr lang="ro-RO" sz="2000" i="1" dirty="0"/>
              <a:t>i</a:t>
            </a:r>
            <a:r>
              <a:rPr lang="ro-RO" i="1" dirty="0"/>
              <a:t>^2 /n = 5 10^19 m-3</a:t>
            </a:r>
          </a:p>
          <a:p>
            <a:endParaRPr lang="en-US" i="1" dirty="0"/>
          </a:p>
        </p:txBody>
      </p:sp>
    </p:spTree>
    <p:extLst>
      <p:ext uri="{BB962C8B-B14F-4D97-AF65-F5344CB8AC3E}">
        <p14:creationId xmlns:p14="http://schemas.microsoft.com/office/powerpoint/2010/main" val="8367173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60C9252-0F84-C3A0-5A3E-2AD9B65484CD}"/>
              </a:ext>
            </a:extLst>
          </p:cNvPr>
          <p:cNvSpPr>
            <a:spLocks noGrp="1"/>
          </p:cNvSpPr>
          <p:nvPr>
            <p:ph type="title"/>
          </p:nvPr>
        </p:nvSpPr>
        <p:spPr/>
        <p:txBody>
          <a:bodyPr/>
          <a:lstStyle/>
          <a:p>
            <a:r>
              <a:rPr lang="ro-RO" dirty="0"/>
              <a:t>43</a:t>
            </a:r>
            <a:endParaRPr lang="en-US" dirty="0"/>
          </a:p>
        </p:txBody>
      </p:sp>
      <p:sp>
        <p:nvSpPr>
          <p:cNvPr id="3" name="Substituent conținut 2">
            <a:extLst>
              <a:ext uri="{FF2B5EF4-FFF2-40B4-BE49-F238E27FC236}">
                <a16:creationId xmlns:a16="http://schemas.microsoft.com/office/drawing/2014/main" id="{9D3CEAF0-7107-E5B7-2D43-17B31042B5D8}"/>
              </a:ext>
            </a:extLst>
          </p:cNvPr>
          <p:cNvSpPr>
            <a:spLocks noGrp="1"/>
          </p:cNvSpPr>
          <p:nvPr>
            <p:ph idx="1"/>
          </p:nvPr>
        </p:nvSpPr>
        <p:spPr/>
        <p:txBody>
          <a:bodyPr/>
          <a:lstStyle/>
          <a:p>
            <a:r>
              <a:rPr lang="ro-RO" dirty="0"/>
              <a:t>O probă de Ge are concentrația donorilor Nd =2 10^20 m-3 Masa efectivă a electronilor este 1,57 </a:t>
            </a:r>
            <a:r>
              <a:rPr lang="ro-RO" dirty="0" err="1"/>
              <a:t>m</a:t>
            </a:r>
            <a:r>
              <a:rPr lang="ro-RO" sz="2000" dirty="0" err="1"/>
              <a:t>o</a:t>
            </a:r>
            <a:r>
              <a:rPr lang="ro-RO" dirty="0"/>
              <a:t>, iar </a:t>
            </a:r>
            <a:r>
              <a:rPr lang="ro-RO" dirty="0" err="1"/>
              <a:t>donoru</a:t>
            </a:r>
            <a:r>
              <a:rPr lang="ro-RO" dirty="0"/>
              <a:t> poate fi socotit un centru de împrăștiere cu raza r= 5 10^-2 mcm. Determinați parcursul mediu liber și timpul mediu între două coliziuni pentru T=300K. Determinați mobilitatea electronilor.</a:t>
            </a:r>
            <a:endParaRPr lang="en-US" dirty="0"/>
          </a:p>
        </p:txBody>
      </p:sp>
    </p:spTree>
    <p:extLst>
      <p:ext uri="{BB962C8B-B14F-4D97-AF65-F5344CB8AC3E}">
        <p14:creationId xmlns:p14="http://schemas.microsoft.com/office/powerpoint/2010/main" val="12828612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8C75200-4305-E2B3-3544-A503A6A22875}"/>
              </a:ext>
            </a:extLst>
          </p:cNvPr>
          <p:cNvSpPr>
            <a:spLocks noGrp="1"/>
          </p:cNvSpPr>
          <p:nvPr>
            <p:ph type="title"/>
          </p:nvPr>
        </p:nvSpPr>
        <p:spPr/>
        <p:txBody>
          <a:bodyPr/>
          <a:lstStyle/>
          <a:p>
            <a:r>
              <a:rPr lang="ro-RO" dirty="0"/>
              <a:t>Soluția</a:t>
            </a:r>
            <a:endParaRPr lang="en-US" dirty="0"/>
          </a:p>
        </p:txBody>
      </p:sp>
      <p:sp>
        <p:nvSpPr>
          <p:cNvPr id="3" name="Substituent conținut 2">
            <a:extLst>
              <a:ext uri="{FF2B5EF4-FFF2-40B4-BE49-F238E27FC236}">
                <a16:creationId xmlns:a16="http://schemas.microsoft.com/office/drawing/2014/main" id="{690F8A1D-84D4-143D-B1D5-6641B09DF8D7}"/>
              </a:ext>
            </a:extLst>
          </p:cNvPr>
          <p:cNvSpPr>
            <a:spLocks noGrp="1"/>
          </p:cNvSpPr>
          <p:nvPr>
            <p:ph idx="1"/>
          </p:nvPr>
        </p:nvSpPr>
        <p:spPr>
          <a:xfrm>
            <a:off x="466531" y="1825625"/>
            <a:ext cx="11271379" cy="4351338"/>
          </a:xfrm>
        </p:spPr>
        <p:txBody>
          <a:bodyPr/>
          <a:lstStyle/>
          <a:p>
            <a:r>
              <a:rPr lang="ro-RO" dirty="0"/>
              <a:t>Parcursul mediu liber </a:t>
            </a:r>
            <a:r>
              <a:rPr lang="el-GR" dirty="0"/>
              <a:t>λ</a:t>
            </a:r>
            <a:r>
              <a:rPr lang="ro-RO" dirty="0"/>
              <a:t>= 1/N</a:t>
            </a:r>
            <a:r>
              <a:rPr lang="el-GR" dirty="0"/>
              <a:t>π</a:t>
            </a:r>
            <a:r>
              <a:rPr lang="ro-RO" dirty="0"/>
              <a:t>r^2, unde r – raza medie a centrului de împrăștiere socotim fiind o sferă. N – concentrația sarcinilor</a:t>
            </a:r>
          </a:p>
          <a:p>
            <a:r>
              <a:rPr lang="ro-RO" dirty="0"/>
              <a:t>În acest caz </a:t>
            </a:r>
            <a:r>
              <a:rPr lang="ro-RO" i="1" dirty="0"/>
              <a:t>λ= 1/ 2 10^20 x 3,14 x 25 10^-16 = 0,64 10^-6 m</a:t>
            </a:r>
          </a:p>
          <a:p>
            <a:r>
              <a:rPr lang="ro-RO" dirty="0"/>
              <a:t>Timpul mediu între 2 coliziuni </a:t>
            </a:r>
            <a:r>
              <a:rPr lang="ro-RO" i="1" dirty="0"/>
              <a:t>τ=</a:t>
            </a:r>
            <a:r>
              <a:rPr lang="el-GR" i="1" dirty="0"/>
              <a:t>λ&lt;</a:t>
            </a:r>
            <a:r>
              <a:rPr lang="en-US" i="1" dirty="0"/>
              <a:t>Ʋ&gt;</a:t>
            </a:r>
            <a:r>
              <a:rPr lang="ro-RO" dirty="0"/>
              <a:t> unde Ʋ – viteza medie a electronilor</a:t>
            </a:r>
          </a:p>
          <a:p>
            <a:r>
              <a:rPr lang="ro-RO" dirty="0"/>
              <a:t>Cunoaștem de asemenea, că  </a:t>
            </a:r>
            <a:r>
              <a:rPr lang="ro-RO" i="1" dirty="0"/>
              <a:t>(1/2) m</a:t>
            </a:r>
            <a:r>
              <a:rPr lang="ro-RO" sz="2000" i="1" dirty="0"/>
              <a:t>n </a:t>
            </a:r>
            <a:r>
              <a:rPr lang="ro-RO" i="1" dirty="0"/>
              <a:t>&lt;Ʋ&gt;^2 =  3/2 (</a:t>
            </a:r>
            <a:r>
              <a:rPr lang="ro-RO" i="1" dirty="0" err="1"/>
              <a:t>kT</a:t>
            </a:r>
            <a:r>
              <a:rPr lang="ro-RO" i="1" dirty="0"/>
              <a:t>)</a:t>
            </a:r>
          </a:p>
          <a:p>
            <a:r>
              <a:rPr lang="ro-RO" i="1" dirty="0"/>
              <a:t>τ=</a:t>
            </a:r>
            <a:r>
              <a:rPr lang="el-GR" i="1" dirty="0"/>
              <a:t>λ</a:t>
            </a:r>
            <a:r>
              <a:rPr lang="ro-RO" i="1" dirty="0"/>
              <a:t>(m</a:t>
            </a:r>
            <a:r>
              <a:rPr lang="ro-RO" sz="2000" i="1" dirty="0"/>
              <a:t>n</a:t>
            </a:r>
            <a:r>
              <a:rPr lang="ro-RO" i="1" dirty="0"/>
              <a:t>/3kT)^1/2 = 0,69 10^-11 s</a:t>
            </a:r>
          </a:p>
          <a:p>
            <a:r>
              <a:rPr lang="ro-RO" dirty="0"/>
              <a:t>Iar mobilitatea</a:t>
            </a:r>
          </a:p>
          <a:p>
            <a:r>
              <a:rPr lang="ro-RO" i="1" dirty="0"/>
              <a:t>μ=e</a:t>
            </a:r>
            <a:r>
              <a:rPr lang="el-GR" i="1" dirty="0"/>
              <a:t>τ</a:t>
            </a:r>
            <a:r>
              <a:rPr lang="ro-RO" i="1" dirty="0"/>
              <a:t>/ m</a:t>
            </a:r>
            <a:r>
              <a:rPr lang="ro-RO" sz="2000" i="1" dirty="0"/>
              <a:t>n</a:t>
            </a:r>
            <a:r>
              <a:rPr lang="ro-RO" i="1" dirty="0"/>
              <a:t>= 0.77 m2/</a:t>
            </a:r>
            <a:r>
              <a:rPr lang="ro-RO" i="1" dirty="0" err="1"/>
              <a:t>Vs</a:t>
            </a:r>
            <a:endParaRPr lang="en-US" i="1" dirty="0"/>
          </a:p>
        </p:txBody>
      </p:sp>
    </p:spTree>
    <p:extLst>
      <p:ext uri="{BB962C8B-B14F-4D97-AF65-F5344CB8AC3E}">
        <p14:creationId xmlns:p14="http://schemas.microsoft.com/office/powerpoint/2010/main" val="7235001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2959C71-0BEF-9263-8F8E-1B3FCB0364CC}"/>
              </a:ext>
            </a:extLst>
          </p:cNvPr>
          <p:cNvSpPr>
            <a:spLocks noGrp="1"/>
          </p:cNvSpPr>
          <p:nvPr>
            <p:ph type="title"/>
          </p:nvPr>
        </p:nvSpPr>
        <p:spPr/>
        <p:txBody>
          <a:bodyPr/>
          <a:lstStyle/>
          <a:p>
            <a:r>
              <a:rPr lang="ro-RO" dirty="0"/>
              <a:t>44</a:t>
            </a:r>
            <a:endParaRPr lang="en-US" dirty="0"/>
          </a:p>
        </p:txBody>
      </p:sp>
      <p:sp>
        <p:nvSpPr>
          <p:cNvPr id="3" name="Substituent conținut 2">
            <a:extLst>
              <a:ext uri="{FF2B5EF4-FFF2-40B4-BE49-F238E27FC236}">
                <a16:creationId xmlns:a16="http://schemas.microsoft.com/office/drawing/2014/main" id="{D897D2A0-312B-15A0-B5A4-817DF23C2A3E}"/>
              </a:ext>
            </a:extLst>
          </p:cNvPr>
          <p:cNvSpPr>
            <a:spLocks noGrp="1"/>
          </p:cNvSpPr>
          <p:nvPr>
            <p:ph idx="1"/>
          </p:nvPr>
        </p:nvSpPr>
        <p:spPr/>
        <p:txBody>
          <a:bodyPr/>
          <a:lstStyle/>
          <a:p>
            <a:r>
              <a:rPr lang="ro-RO" dirty="0"/>
              <a:t>Comparați concentrații electronilor liberi în SC intrinsec ale Ge și Si pentru T= 40 și 80 C respectiv cu concentrația pentru T=300 K</a:t>
            </a:r>
          </a:p>
          <a:p>
            <a:r>
              <a:rPr lang="ro-RO" dirty="0"/>
              <a:t>Socotim că densitățile stărilor in BV și BC in aceste cazuri nu depinde de T. </a:t>
            </a:r>
          </a:p>
          <a:p>
            <a:r>
              <a:rPr lang="ro-RO" dirty="0" err="1"/>
              <a:t>Eg</a:t>
            </a:r>
            <a:r>
              <a:rPr lang="ro-RO" dirty="0"/>
              <a:t> (Ge) = 0,72 eV, </a:t>
            </a:r>
            <a:r>
              <a:rPr lang="ro-RO" dirty="0" err="1"/>
              <a:t>Eg</a:t>
            </a:r>
            <a:r>
              <a:rPr lang="ro-RO" dirty="0"/>
              <a:t>(Si) = 1,12 eV</a:t>
            </a:r>
          </a:p>
          <a:p>
            <a:r>
              <a:rPr lang="ro-RO" dirty="0"/>
              <a:t>Determinați valorile rezistivității la temperaturile respective (dependența mobilității de T neglijăm). Rezistivitate Ge și Si la T=300K sunt respectiv 0,45 și 2 10^3 Ohm m.</a:t>
            </a:r>
            <a:endParaRPr lang="en-US" dirty="0"/>
          </a:p>
        </p:txBody>
      </p:sp>
    </p:spTree>
    <p:extLst>
      <p:ext uri="{BB962C8B-B14F-4D97-AF65-F5344CB8AC3E}">
        <p14:creationId xmlns:p14="http://schemas.microsoft.com/office/powerpoint/2010/main" val="36298537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623B25D-C8C1-7778-81F8-304D9168C0B4}"/>
              </a:ext>
            </a:extLst>
          </p:cNvPr>
          <p:cNvSpPr>
            <a:spLocks noGrp="1"/>
          </p:cNvSpPr>
          <p:nvPr>
            <p:ph type="title"/>
          </p:nvPr>
        </p:nvSpPr>
        <p:spPr/>
        <p:txBody>
          <a:bodyPr/>
          <a:lstStyle/>
          <a:p>
            <a:r>
              <a:rPr lang="ro-RO" dirty="0"/>
              <a:t>Soluția</a:t>
            </a:r>
            <a:endParaRPr lang="en-US" dirty="0"/>
          </a:p>
        </p:txBody>
      </p:sp>
      <p:sp>
        <p:nvSpPr>
          <p:cNvPr id="3" name="Substituent conținut 2">
            <a:extLst>
              <a:ext uri="{FF2B5EF4-FFF2-40B4-BE49-F238E27FC236}">
                <a16:creationId xmlns:a16="http://schemas.microsoft.com/office/drawing/2014/main" id="{A641F382-96AF-207C-9D5D-AB0699A3801F}"/>
              </a:ext>
            </a:extLst>
          </p:cNvPr>
          <p:cNvSpPr>
            <a:spLocks noGrp="1"/>
          </p:cNvSpPr>
          <p:nvPr>
            <p:ph idx="1"/>
          </p:nvPr>
        </p:nvSpPr>
        <p:spPr/>
        <p:txBody>
          <a:bodyPr>
            <a:normAutofit fontScale="92500" lnSpcReduction="20000"/>
          </a:bodyPr>
          <a:lstStyle/>
          <a:p>
            <a:r>
              <a:rPr lang="ro-RO" dirty="0"/>
              <a:t>Concentrația purtătorilor liberi ni este</a:t>
            </a:r>
          </a:p>
          <a:p>
            <a:r>
              <a:rPr lang="ro-RO" dirty="0"/>
              <a:t>n</a:t>
            </a:r>
            <a:r>
              <a:rPr lang="ro-RO" sz="2000" dirty="0"/>
              <a:t>i</a:t>
            </a:r>
            <a:r>
              <a:rPr lang="ro-RO" dirty="0"/>
              <a:t>^2 = </a:t>
            </a:r>
            <a:r>
              <a:rPr lang="ro-RO" dirty="0" err="1"/>
              <a:t>N</a:t>
            </a:r>
            <a:r>
              <a:rPr lang="ro-RO" sz="2000" dirty="0" err="1"/>
              <a:t>c</a:t>
            </a:r>
            <a:r>
              <a:rPr lang="ro-RO" dirty="0" err="1"/>
              <a:t>N</a:t>
            </a:r>
            <a:r>
              <a:rPr lang="ro-RO" sz="2000" dirty="0" err="1"/>
              <a:t>v</a:t>
            </a:r>
            <a:r>
              <a:rPr lang="ro-RO" dirty="0"/>
              <a:t> </a:t>
            </a:r>
            <a:r>
              <a:rPr lang="ro-RO" dirty="0" err="1"/>
              <a:t>exp</a:t>
            </a:r>
            <a:r>
              <a:rPr lang="ro-RO" dirty="0"/>
              <a:t>(-</a:t>
            </a:r>
            <a:r>
              <a:rPr lang="ro-RO" dirty="0" err="1"/>
              <a:t>E</a:t>
            </a:r>
            <a:r>
              <a:rPr lang="ro-RO" sz="2000" dirty="0" err="1"/>
              <a:t>g</a:t>
            </a:r>
            <a:r>
              <a:rPr lang="ro-RO" dirty="0"/>
              <a:t>/</a:t>
            </a:r>
            <a:r>
              <a:rPr lang="ro-RO" dirty="0" err="1"/>
              <a:t>kT</a:t>
            </a:r>
            <a:r>
              <a:rPr lang="ro-RO" dirty="0"/>
              <a:t>)</a:t>
            </a:r>
          </a:p>
          <a:p>
            <a:r>
              <a:rPr lang="ro-RO" dirty="0"/>
              <a:t>Deoarece </a:t>
            </a:r>
            <a:r>
              <a:rPr lang="ro-RO" dirty="0" err="1"/>
              <a:t>Nc</a:t>
            </a:r>
            <a:r>
              <a:rPr lang="ro-RO" dirty="0"/>
              <a:t> și </a:t>
            </a:r>
            <a:r>
              <a:rPr lang="ro-RO" dirty="0" err="1"/>
              <a:t>Nv</a:t>
            </a:r>
            <a:r>
              <a:rPr lang="ro-RO" dirty="0"/>
              <a:t> nu depinde de T atunci </a:t>
            </a:r>
            <a:r>
              <a:rPr lang="ro-RO" dirty="0" err="1"/>
              <a:t>NcNv</a:t>
            </a:r>
            <a:r>
              <a:rPr lang="ro-RO" dirty="0"/>
              <a:t>=</a:t>
            </a:r>
            <a:r>
              <a:rPr lang="ro-RO" dirty="0" err="1"/>
              <a:t>const</a:t>
            </a:r>
            <a:endParaRPr lang="ro-RO" dirty="0"/>
          </a:p>
          <a:p>
            <a:r>
              <a:rPr lang="ro-RO" dirty="0"/>
              <a:t>Determinăm raportul concentrațiilor purtătorilor </a:t>
            </a:r>
            <a:r>
              <a:rPr lang="ro-RO" dirty="0" err="1"/>
              <a:t>intrinsecila</a:t>
            </a:r>
            <a:r>
              <a:rPr lang="ro-RO" dirty="0"/>
              <a:t> diferite T pentru G</a:t>
            </a:r>
          </a:p>
          <a:p>
            <a:r>
              <a:rPr lang="ro-RO" dirty="0"/>
              <a:t>Pentru T=300 K </a:t>
            </a:r>
            <a:r>
              <a:rPr lang="ro-RO" dirty="0" err="1"/>
              <a:t>kT</a:t>
            </a:r>
            <a:r>
              <a:rPr lang="ro-RO" dirty="0"/>
              <a:t> = 0,86 10^4 300 = 0,0258 eV</a:t>
            </a:r>
          </a:p>
          <a:p>
            <a:r>
              <a:rPr lang="ro-RO" dirty="0"/>
              <a:t>Pentru T= 40 C = 313K </a:t>
            </a:r>
            <a:r>
              <a:rPr lang="ro-RO" dirty="0" err="1"/>
              <a:t>kTi</a:t>
            </a:r>
            <a:r>
              <a:rPr lang="ro-RO" dirty="0"/>
              <a:t> = 0,0269 eV</a:t>
            </a:r>
          </a:p>
          <a:p>
            <a:r>
              <a:rPr lang="ro-RO" dirty="0"/>
              <a:t>Respectiv</a:t>
            </a:r>
          </a:p>
          <a:p>
            <a:r>
              <a:rPr lang="ro-RO" dirty="0"/>
              <a:t>ni(313K)/ni(300K) = (</a:t>
            </a:r>
            <a:r>
              <a:rPr lang="ro-RO" dirty="0" err="1"/>
              <a:t>exp</a:t>
            </a:r>
            <a:r>
              <a:rPr lang="ro-RO" dirty="0"/>
              <a:t>(-0,72/0,0269)^1/2 / </a:t>
            </a:r>
            <a:r>
              <a:rPr lang="ro-RO" dirty="0" err="1"/>
              <a:t>exp</a:t>
            </a:r>
            <a:r>
              <a:rPr lang="ro-RO" dirty="0"/>
              <a:t>(-0,72/0,0258)^1/2 = 1,77</a:t>
            </a:r>
          </a:p>
          <a:p>
            <a:r>
              <a:rPr lang="ro-RO" dirty="0"/>
              <a:t>Pentru T= 80 C = 353 KkT2 = 0,0304 eV</a:t>
            </a:r>
          </a:p>
          <a:p>
            <a:r>
              <a:rPr lang="ro-RO" dirty="0"/>
              <a:t>Analogic aflăm raportul ni(353K)/ni(300K) = 8,3</a:t>
            </a:r>
          </a:p>
          <a:p>
            <a:endParaRPr lang="ro-RO" dirty="0"/>
          </a:p>
          <a:p>
            <a:endParaRPr lang="en-US" dirty="0"/>
          </a:p>
        </p:txBody>
      </p:sp>
    </p:spTree>
    <p:extLst>
      <p:ext uri="{BB962C8B-B14F-4D97-AF65-F5344CB8AC3E}">
        <p14:creationId xmlns:p14="http://schemas.microsoft.com/office/powerpoint/2010/main" val="27143696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07CBD94-08BC-86FE-3FD1-1AB2E5092AF7}"/>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7323D445-84E1-BFCD-87F6-DD62F01F22CD}"/>
              </a:ext>
            </a:extLst>
          </p:cNvPr>
          <p:cNvSpPr>
            <a:spLocks noGrp="1"/>
          </p:cNvSpPr>
          <p:nvPr>
            <p:ph idx="1"/>
          </p:nvPr>
        </p:nvSpPr>
        <p:spPr/>
        <p:txBody>
          <a:bodyPr>
            <a:normAutofit fontScale="92500" lnSpcReduction="20000"/>
          </a:bodyPr>
          <a:lstStyle/>
          <a:p>
            <a:r>
              <a:rPr lang="ro-RO" dirty="0"/>
              <a:t>Similar aflăm concentrațiile intrinsece pentru Si</a:t>
            </a:r>
          </a:p>
          <a:p>
            <a:r>
              <a:rPr lang="ro-RO" dirty="0"/>
              <a:t>ni(353K)/ni(300K) = 2,43</a:t>
            </a:r>
          </a:p>
          <a:p>
            <a:r>
              <a:rPr lang="ro-RO" dirty="0"/>
              <a:t>ni(353K)/ni(300K) = 26,7</a:t>
            </a:r>
          </a:p>
          <a:p>
            <a:r>
              <a:rPr lang="ro-RO" dirty="0"/>
              <a:t>Rezistivitatea Ge intrinsec ρ= 1/ </a:t>
            </a:r>
            <a:r>
              <a:rPr lang="ro-RO" dirty="0" err="1"/>
              <a:t>en</a:t>
            </a:r>
            <a:r>
              <a:rPr lang="ro-RO" sz="2000" dirty="0" err="1"/>
              <a:t>i</a:t>
            </a:r>
            <a:r>
              <a:rPr lang="ro-RO" dirty="0"/>
              <a:t>(</a:t>
            </a:r>
            <a:r>
              <a:rPr lang="el-GR" dirty="0"/>
              <a:t>μ</a:t>
            </a:r>
            <a:r>
              <a:rPr lang="ro-RO" sz="2000" dirty="0"/>
              <a:t>n</a:t>
            </a:r>
            <a:r>
              <a:rPr lang="ro-RO" dirty="0"/>
              <a:t>+</a:t>
            </a:r>
            <a:r>
              <a:rPr lang="el-GR" dirty="0"/>
              <a:t>μ</a:t>
            </a:r>
            <a:r>
              <a:rPr lang="ro-RO" sz="2000" dirty="0"/>
              <a:t>p</a:t>
            </a:r>
            <a:r>
              <a:rPr lang="ro-RO" dirty="0"/>
              <a:t>))</a:t>
            </a:r>
          </a:p>
          <a:p>
            <a:r>
              <a:rPr lang="ro-RO" dirty="0"/>
              <a:t>Atunci ρ(313K) / </a:t>
            </a:r>
            <a:r>
              <a:rPr lang="el-GR" dirty="0"/>
              <a:t>ρ</a:t>
            </a:r>
            <a:r>
              <a:rPr lang="ro-RO" dirty="0"/>
              <a:t>(300K) = ni(300K) /ni(313K)</a:t>
            </a:r>
          </a:p>
          <a:p>
            <a:r>
              <a:rPr lang="ro-RO" dirty="0"/>
              <a:t>Pentru T= 40 c(313 K)</a:t>
            </a:r>
          </a:p>
          <a:p>
            <a:r>
              <a:rPr lang="ro-RO" dirty="0"/>
              <a:t>ρ(313K) = ni(300K) </a:t>
            </a:r>
            <a:r>
              <a:rPr lang="el-GR" dirty="0"/>
              <a:t>ρ</a:t>
            </a:r>
            <a:r>
              <a:rPr lang="ro-RO" dirty="0"/>
              <a:t> (300K) / ni(313K) = 0,45/1,77 = 0,254 Ohm m</a:t>
            </a:r>
          </a:p>
          <a:p>
            <a:r>
              <a:rPr lang="ro-RO" dirty="0"/>
              <a:t>Analogic găsim </a:t>
            </a:r>
            <a:r>
              <a:rPr lang="el-GR" dirty="0"/>
              <a:t>ρ</a:t>
            </a:r>
            <a:r>
              <a:rPr lang="ro-RO" dirty="0"/>
              <a:t> pentru 80 C (353K) care va fi egal cu 0,054 Ohm m</a:t>
            </a:r>
          </a:p>
          <a:p>
            <a:r>
              <a:rPr lang="ro-RO" dirty="0"/>
              <a:t>Pentru Si analogic găsim</a:t>
            </a:r>
          </a:p>
          <a:p>
            <a:r>
              <a:rPr lang="ro-RO" dirty="0"/>
              <a:t>ρ(313K) = 823 Ohm m, și </a:t>
            </a:r>
            <a:r>
              <a:rPr lang="el-GR" dirty="0"/>
              <a:t>ρ</a:t>
            </a:r>
            <a:r>
              <a:rPr lang="ro-RO"/>
              <a:t>(353K) = 74,9 Ohm m</a:t>
            </a:r>
            <a:endParaRPr lang="en-US" dirty="0"/>
          </a:p>
        </p:txBody>
      </p:sp>
    </p:spTree>
    <p:extLst>
      <p:ext uri="{BB962C8B-B14F-4D97-AF65-F5344CB8AC3E}">
        <p14:creationId xmlns:p14="http://schemas.microsoft.com/office/powerpoint/2010/main" val="1816838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72885B-DCE3-1A83-73C5-DAA3A4544A73}"/>
              </a:ext>
            </a:extLst>
          </p:cNvPr>
          <p:cNvSpPr>
            <a:spLocks noGrp="1"/>
          </p:cNvSpPr>
          <p:nvPr>
            <p:ph idx="1"/>
          </p:nvPr>
        </p:nvSpPr>
        <p:spPr>
          <a:xfrm>
            <a:off x="671805" y="333375"/>
            <a:ext cx="10506268" cy="5843588"/>
          </a:xfrm>
        </p:spPr>
        <p:txBody>
          <a:bodyPr rtlCol="0">
            <a:normAutofit/>
          </a:bodyPr>
          <a:lstStyle/>
          <a:p>
            <a:pPr>
              <a:defRPr/>
            </a:pPr>
            <a:r>
              <a:rPr lang="ro-RO" sz="1800" b="1" spc="100" dirty="0">
                <a:solidFill>
                  <a:srgbClr val="333333"/>
                </a:solidFill>
                <a:latin typeface="Roboto"/>
              </a:rPr>
              <a:t>Problema 7. </a:t>
            </a:r>
            <a:r>
              <a:rPr lang="ro-RO" sz="1800" spc="100" dirty="0">
                <a:solidFill>
                  <a:srgbClr val="333333"/>
                </a:solidFill>
                <a:latin typeface="Roboto"/>
              </a:rPr>
              <a:t>Sa se reprezinte diagrama benzilor energetice pentru Si dopat cu: </a:t>
            </a:r>
            <a:r>
              <a:rPr lang="ro-RO" sz="1800" i="1" spc="100" dirty="0">
                <a:solidFill>
                  <a:srgbClr val="333333"/>
                </a:solidFill>
                <a:latin typeface="Roboto"/>
              </a:rPr>
              <a:t>N</a:t>
            </a:r>
            <a:r>
              <a:rPr lang="ro-RO" sz="1800" i="1" spc="100" baseline="-25000" dirty="0">
                <a:solidFill>
                  <a:srgbClr val="333333"/>
                </a:solidFill>
                <a:latin typeface="Roboto"/>
              </a:rPr>
              <a:t>A </a:t>
            </a:r>
            <a:r>
              <a:rPr lang="ro-RO" sz="1800" i="1" spc="100" dirty="0">
                <a:solidFill>
                  <a:srgbClr val="333333"/>
                </a:solidFill>
                <a:latin typeface="Roboto"/>
              </a:rPr>
              <a:t>= 10</a:t>
            </a:r>
            <a:r>
              <a:rPr lang="ro-RO" sz="1800" i="1" spc="100" baseline="30000" dirty="0">
                <a:solidFill>
                  <a:srgbClr val="333333"/>
                </a:solidFill>
                <a:latin typeface="Roboto"/>
              </a:rPr>
              <a:t>16</a:t>
            </a:r>
            <a:r>
              <a:rPr lang="ro-RO" sz="1800" spc="100" dirty="0">
                <a:solidFill>
                  <a:srgbClr val="333333"/>
                </a:solidFill>
                <a:latin typeface="Roboto"/>
              </a:rPr>
              <a:t> atomi de bor/cm</a:t>
            </a:r>
            <a:r>
              <a:rPr lang="ro-RO" sz="1800" spc="100" baseline="30000" dirty="0">
                <a:solidFill>
                  <a:srgbClr val="333333"/>
                </a:solidFill>
                <a:latin typeface="Roboto"/>
              </a:rPr>
              <a:t>3</a:t>
            </a:r>
            <a:r>
              <a:rPr lang="ro-RO" sz="1800" spc="100" dirty="0">
                <a:solidFill>
                  <a:srgbClr val="333333"/>
                </a:solidFill>
                <a:latin typeface="Roboto"/>
              </a:rPr>
              <a:t>. Sa se </a:t>
            </a:r>
            <a:r>
              <a:rPr lang="ro-RO" sz="1800" spc="100" dirty="0" err="1">
                <a:solidFill>
                  <a:srgbClr val="333333"/>
                </a:solidFill>
                <a:latin typeface="Roboto"/>
              </a:rPr>
              <a:t>pozitioneze</a:t>
            </a:r>
            <a:r>
              <a:rPr lang="ro-RO" sz="1800" spc="100" dirty="0">
                <a:solidFill>
                  <a:srgbClr val="333333"/>
                </a:solidFill>
                <a:latin typeface="Roboto"/>
              </a:rPr>
              <a:t> nivelul Fermi intrinsec si nivelul Fermi. Folosind nivelul Fermi ca nivel de </a:t>
            </a:r>
            <a:r>
              <a:rPr lang="ro-RO" sz="1800" spc="100" dirty="0" err="1">
                <a:solidFill>
                  <a:srgbClr val="333333"/>
                </a:solidFill>
                <a:latin typeface="Roboto"/>
              </a:rPr>
              <a:t>referinta</a:t>
            </a:r>
            <a:r>
              <a:rPr lang="ro-RO" sz="1800" spc="100" dirty="0">
                <a:solidFill>
                  <a:srgbClr val="333333"/>
                </a:solidFill>
                <a:latin typeface="Roboto"/>
              </a:rPr>
              <a:t>, sa se indice energiile electronului si densitatea golurilor pentru temperaturile: -78 </a:t>
            </a:r>
            <a:r>
              <a:rPr lang="ro-RO" sz="1800" spc="100" dirty="0">
                <a:solidFill>
                  <a:srgbClr val="333333"/>
                </a:solidFill>
                <a:latin typeface="Symbol" panose="05050102010706020507" pitchFamily="18" charset="2"/>
              </a:rPr>
              <a:t>°</a:t>
            </a:r>
            <a:r>
              <a:rPr lang="ro-RO" sz="1800" spc="100" dirty="0">
                <a:solidFill>
                  <a:srgbClr val="333333"/>
                </a:solidFill>
                <a:latin typeface="Roboto"/>
              </a:rPr>
              <a:t>C; 27 </a:t>
            </a:r>
            <a:r>
              <a:rPr lang="ro-RO" sz="1800" spc="100" dirty="0">
                <a:solidFill>
                  <a:srgbClr val="333333"/>
                </a:solidFill>
                <a:latin typeface="Symbol" panose="05050102010706020507" pitchFamily="18" charset="2"/>
              </a:rPr>
              <a:t>°</a:t>
            </a:r>
            <a:r>
              <a:rPr lang="ro-RO" sz="1800" spc="100" dirty="0">
                <a:solidFill>
                  <a:srgbClr val="333333"/>
                </a:solidFill>
                <a:latin typeface="Roboto"/>
              </a:rPr>
              <a:t>C; 300 </a:t>
            </a:r>
            <a:r>
              <a:rPr lang="ro-RO" sz="1800" spc="100" dirty="0">
                <a:solidFill>
                  <a:srgbClr val="333333"/>
                </a:solidFill>
                <a:latin typeface="Symbol" panose="05050102010706020507" pitchFamily="18" charset="2"/>
              </a:rPr>
              <a:t>°</a:t>
            </a:r>
            <a:r>
              <a:rPr lang="ro-RO" sz="1800" spc="100" dirty="0">
                <a:solidFill>
                  <a:srgbClr val="333333"/>
                </a:solidFill>
                <a:latin typeface="Roboto"/>
              </a:rPr>
              <a:t>C. Pentru temperatura ambianta (27 </a:t>
            </a:r>
            <a:r>
              <a:rPr lang="ro-RO" sz="1800" spc="100" dirty="0">
                <a:solidFill>
                  <a:srgbClr val="333333"/>
                </a:solidFill>
                <a:latin typeface="Symbol" panose="05050102010706020507" pitchFamily="18" charset="2"/>
              </a:rPr>
              <a:t>°</a:t>
            </a:r>
            <a:r>
              <a:rPr lang="ro-RO" sz="1800" spc="100" dirty="0">
                <a:solidFill>
                  <a:srgbClr val="333333"/>
                </a:solidFill>
                <a:latin typeface="Roboto"/>
              </a:rPr>
              <a:t>C), se cunosc: </a:t>
            </a:r>
            <a:r>
              <a:rPr lang="ro-RO" sz="1800" i="1" spc="100" dirty="0" err="1">
                <a:solidFill>
                  <a:srgbClr val="333333"/>
                </a:solidFill>
                <a:latin typeface="Symbol" panose="05050102010706020507" pitchFamily="18" charset="2"/>
              </a:rPr>
              <a:t>D</a:t>
            </a:r>
            <a:r>
              <a:rPr lang="ro-RO" sz="1800" i="1" spc="100" dirty="0" err="1">
                <a:solidFill>
                  <a:srgbClr val="333333"/>
                </a:solidFill>
                <a:latin typeface="Roboto"/>
              </a:rPr>
              <a:t>E</a:t>
            </a:r>
            <a:r>
              <a:rPr lang="ro-RO" sz="1800" i="1" spc="100" baseline="-25000" dirty="0" err="1">
                <a:solidFill>
                  <a:srgbClr val="333333"/>
                </a:solidFill>
                <a:latin typeface="Roboto"/>
              </a:rPr>
              <a:t>g</a:t>
            </a:r>
            <a:r>
              <a:rPr lang="ro-RO" sz="1800" i="1" spc="100" baseline="-25000" dirty="0">
                <a:solidFill>
                  <a:srgbClr val="333333"/>
                </a:solidFill>
                <a:latin typeface="Roboto"/>
              </a:rPr>
              <a:t> </a:t>
            </a:r>
            <a:r>
              <a:rPr lang="ro-RO" sz="1800" i="1" spc="100" dirty="0">
                <a:solidFill>
                  <a:srgbClr val="333333"/>
                </a:solidFill>
                <a:latin typeface="Roboto"/>
              </a:rPr>
              <a:t>= 1,11 eV; k = 8,62 </a:t>
            </a:r>
            <a:r>
              <a:rPr lang="ro-RO" sz="1800" i="1" spc="100" dirty="0">
                <a:solidFill>
                  <a:srgbClr val="333333"/>
                </a:solidFill>
                <a:latin typeface="Symbol" panose="05050102010706020507" pitchFamily="18" charset="2"/>
              </a:rPr>
              <a:t>×</a:t>
            </a:r>
            <a:r>
              <a:rPr lang="ro-RO" sz="1800" i="1" spc="100" dirty="0">
                <a:solidFill>
                  <a:srgbClr val="333333"/>
                </a:solidFill>
                <a:latin typeface="Roboto"/>
              </a:rPr>
              <a:t> 10</a:t>
            </a:r>
            <a:r>
              <a:rPr lang="ro-RO" sz="1800" i="1" spc="100" baseline="30000" dirty="0">
                <a:solidFill>
                  <a:srgbClr val="333333"/>
                </a:solidFill>
                <a:latin typeface="Roboto"/>
              </a:rPr>
              <a:t>-5</a:t>
            </a:r>
            <a:r>
              <a:rPr lang="ro-RO" sz="1800" i="1" spc="100" dirty="0">
                <a:solidFill>
                  <a:srgbClr val="333333"/>
                </a:solidFill>
                <a:latin typeface="Roboto"/>
              </a:rPr>
              <a:t> eV/K; n</a:t>
            </a:r>
            <a:r>
              <a:rPr lang="ro-RO" sz="1800" i="1" spc="100" baseline="-25000" dirty="0">
                <a:solidFill>
                  <a:srgbClr val="333333"/>
                </a:solidFill>
                <a:latin typeface="Roboto"/>
              </a:rPr>
              <a:t>i </a:t>
            </a:r>
            <a:r>
              <a:rPr lang="ro-RO" sz="1800" i="1" spc="100" dirty="0">
                <a:solidFill>
                  <a:srgbClr val="333333"/>
                </a:solidFill>
                <a:latin typeface="Roboto"/>
              </a:rPr>
              <a:t>= 1,45 </a:t>
            </a:r>
            <a:r>
              <a:rPr lang="ro-RO" sz="1800" i="1" spc="100" dirty="0">
                <a:solidFill>
                  <a:srgbClr val="333333"/>
                </a:solidFill>
                <a:latin typeface="Symbol" panose="05050102010706020507" pitchFamily="18" charset="2"/>
              </a:rPr>
              <a:t>×</a:t>
            </a:r>
            <a:r>
              <a:rPr lang="ro-RO" sz="1800" i="1" spc="100" dirty="0">
                <a:solidFill>
                  <a:srgbClr val="333333"/>
                </a:solidFill>
                <a:latin typeface="Roboto"/>
              </a:rPr>
              <a:t> 10</a:t>
            </a:r>
            <a:r>
              <a:rPr lang="ro-RO" sz="1800" i="1" spc="100" baseline="30000" dirty="0">
                <a:solidFill>
                  <a:srgbClr val="333333"/>
                </a:solidFill>
                <a:latin typeface="Roboto"/>
              </a:rPr>
              <a:t>10</a:t>
            </a:r>
            <a:r>
              <a:rPr lang="ro-RO" sz="1800" i="1" spc="100" dirty="0">
                <a:solidFill>
                  <a:srgbClr val="333333"/>
                </a:solidFill>
                <a:latin typeface="Roboto"/>
              </a:rPr>
              <a:t> cm</a:t>
            </a:r>
            <a:r>
              <a:rPr lang="ro-RO" sz="1800" i="1" spc="100" baseline="30000" dirty="0">
                <a:solidFill>
                  <a:srgbClr val="333333"/>
                </a:solidFill>
                <a:latin typeface="Roboto"/>
              </a:rPr>
              <a:t>-3</a:t>
            </a:r>
            <a:r>
              <a:rPr lang="ro-RO" sz="1800" i="1" spc="100" dirty="0">
                <a:solidFill>
                  <a:srgbClr val="333333"/>
                </a:solidFill>
                <a:latin typeface="Roboto"/>
              </a:rPr>
              <a:t>. </a:t>
            </a:r>
          </a:p>
          <a:p>
            <a:pPr>
              <a:defRPr/>
            </a:pPr>
            <a:r>
              <a:rPr lang="ro-RO" sz="1800" i="1" spc="100" dirty="0">
                <a:solidFill>
                  <a:srgbClr val="333333"/>
                </a:solidFill>
                <a:latin typeface="Roboto"/>
              </a:rPr>
              <a:t>Notam cu NC, NV </a:t>
            </a:r>
            <a:r>
              <a:rPr lang="ro-RO" sz="1800" i="1" spc="100" dirty="0" err="1">
                <a:solidFill>
                  <a:srgbClr val="333333"/>
                </a:solidFill>
                <a:latin typeface="Roboto"/>
              </a:rPr>
              <a:t>concentratia</a:t>
            </a:r>
            <a:r>
              <a:rPr lang="ro-RO" sz="1800" i="1" spc="100" dirty="0">
                <a:solidFill>
                  <a:srgbClr val="333333"/>
                </a:solidFill>
                <a:latin typeface="Roboto"/>
              </a:rPr>
              <a:t> </a:t>
            </a:r>
            <a:r>
              <a:rPr lang="ro-RO" sz="1800" i="1" spc="100" dirty="0" err="1">
                <a:solidFill>
                  <a:srgbClr val="333333"/>
                </a:solidFill>
                <a:latin typeface="Roboto"/>
              </a:rPr>
              <a:t>purtatorilor</a:t>
            </a:r>
            <a:r>
              <a:rPr lang="ro-RO" sz="1800" i="1" spc="100" dirty="0">
                <a:solidFill>
                  <a:srgbClr val="333333"/>
                </a:solidFill>
                <a:latin typeface="Roboto"/>
              </a:rPr>
              <a:t> de sarcini in banda de </a:t>
            </a:r>
            <a:r>
              <a:rPr lang="ro-RO" sz="1800" i="1" spc="100" dirty="0" err="1">
                <a:solidFill>
                  <a:srgbClr val="333333"/>
                </a:solidFill>
                <a:latin typeface="Roboto"/>
              </a:rPr>
              <a:t>conductie</a:t>
            </a:r>
            <a:r>
              <a:rPr lang="ro-RO" sz="1800" i="1" spc="100" dirty="0">
                <a:solidFill>
                  <a:srgbClr val="333333"/>
                </a:solidFill>
                <a:latin typeface="Roboto"/>
              </a:rPr>
              <a:t>, respectiv de valenta. </a:t>
            </a:r>
            <a:r>
              <a:rPr lang="ro-RO" sz="1800" i="1" spc="100" dirty="0" err="1">
                <a:solidFill>
                  <a:srgbClr val="333333"/>
                </a:solidFill>
                <a:latin typeface="Roboto"/>
              </a:rPr>
              <a:t>Expresile</a:t>
            </a:r>
            <a:r>
              <a:rPr lang="ro-RO" sz="1800" i="1" spc="100" dirty="0">
                <a:solidFill>
                  <a:srgbClr val="333333"/>
                </a:solidFill>
                <a:latin typeface="Roboto"/>
              </a:rPr>
              <a:t> </a:t>
            </a:r>
            <a:r>
              <a:rPr lang="ro-RO" sz="1800" i="1" spc="100" dirty="0" err="1">
                <a:solidFill>
                  <a:srgbClr val="333333"/>
                </a:solidFill>
                <a:latin typeface="Roboto"/>
              </a:rPr>
              <a:t>concentratilor</a:t>
            </a:r>
            <a:r>
              <a:rPr lang="ro-RO" sz="1800" i="1" spc="100" dirty="0">
                <a:solidFill>
                  <a:srgbClr val="333333"/>
                </a:solidFill>
                <a:latin typeface="Roboto"/>
              </a:rPr>
              <a:t> </a:t>
            </a:r>
            <a:r>
              <a:rPr lang="ro-RO" sz="1800" i="1" spc="100" dirty="0" err="1">
                <a:solidFill>
                  <a:srgbClr val="333333"/>
                </a:solidFill>
                <a:latin typeface="Roboto"/>
              </a:rPr>
              <a:t>purtatorilor</a:t>
            </a:r>
            <a:r>
              <a:rPr lang="ro-RO" sz="1800" i="1" spc="100" dirty="0">
                <a:solidFill>
                  <a:srgbClr val="333333"/>
                </a:solidFill>
                <a:latin typeface="Roboto"/>
              </a:rPr>
              <a:t> de sarcina sunt:</a:t>
            </a:r>
          </a:p>
          <a:p>
            <a:pPr>
              <a:defRPr/>
            </a:pPr>
            <a:endParaRPr lang="en-US" dirty="0"/>
          </a:p>
        </p:txBody>
      </p:sp>
      <p:sp>
        <p:nvSpPr>
          <p:cNvPr id="4" name="Slide Number Placeholder 3">
            <a:extLst>
              <a:ext uri="{FF2B5EF4-FFF2-40B4-BE49-F238E27FC236}">
                <a16:creationId xmlns:a16="http://schemas.microsoft.com/office/drawing/2014/main" id="{7E24E6F8-051E-6C4A-19D2-2AC338C44D4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9609615-2D30-4CA3-9D40-FCC899E9DB13}" type="slidenum">
              <a:rPr lang="en-US" altLang="en-US">
                <a:solidFill>
                  <a:srgbClr val="898989"/>
                </a:solidFill>
              </a:rPr>
              <a:pPr/>
              <a:t>8</a:t>
            </a:fld>
            <a:endParaRPr lang="en-US" altLang="en-US">
              <a:solidFill>
                <a:srgbClr val="898989"/>
              </a:solidFill>
            </a:endParaRPr>
          </a:p>
        </p:txBody>
      </p:sp>
      <p:pic>
        <p:nvPicPr>
          <p:cNvPr id="13316" name="Picture 4" descr="http://www.scritub.com/files/fizica/146_poze/image185.gif">
            <a:extLst>
              <a:ext uri="{FF2B5EF4-FFF2-40B4-BE49-F238E27FC236}">
                <a16:creationId xmlns:a16="http://schemas.microsoft.com/office/drawing/2014/main" id="{6021F028-52C2-C984-E046-45A34B9BD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2760956"/>
            <a:ext cx="1625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http://www.scritub.com/files/fizica/146_poze/image189.gif">
            <a:extLst>
              <a:ext uri="{FF2B5EF4-FFF2-40B4-BE49-F238E27FC236}">
                <a16:creationId xmlns:a16="http://schemas.microsoft.com/office/drawing/2014/main" id="{78E8CE7B-EF3A-ADDC-B0A8-3FB8462E5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938" y="2936875"/>
            <a:ext cx="10382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0" descr="http://www.scritub.com/files/fizica/146_poze/image187.gif">
            <a:extLst>
              <a:ext uri="{FF2B5EF4-FFF2-40B4-BE49-F238E27FC236}">
                <a16:creationId xmlns:a16="http://schemas.microsoft.com/office/drawing/2014/main" id="{961AE9DE-2CD3-7871-C7A2-9B443CCBD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7714" y="3176588"/>
            <a:ext cx="25717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5">
            <a:extLst>
              <a:ext uri="{FF2B5EF4-FFF2-40B4-BE49-F238E27FC236}">
                <a16:creationId xmlns:a16="http://schemas.microsoft.com/office/drawing/2014/main" id="{31643AC1-6B0D-578A-2868-44B1C01BFC3A}"/>
              </a:ext>
            </a:extLst>
          </p:cNvPr>
          <p:cNvSpPr>
            <a:spLocks noChangeArrowheads="1"/>
          </p:cNvSpPr>
          <p:nvPr/>
        </p:nvSpPr>
        <p:spPr bwMode="auto">
          <a:xfrm>
            <a:off x="671805" y="3441700"/>
            <a:ext cx="981680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ro-RO" dirty="0" err="1"/>
              <a:t>unde</a:t>
            </a:r>
            <a:r>
              <a:rPr lang="en-US" altLang="ro-RO" dirty="0"/>
              <a:t> </a:t>
            </a:r>
            <a:r>
              <a:rPr lang="en-US" altLang="ro-RO" dirty="0" err="1"/>
              <a:t>functia</a:t>
            </a:r>
            <a:r>
              <a:rPr lang="en-US" altLang="ro-RO" dirty="0"/>
              <a:t> </a:t>
            </a:r>
            <a:r>
              <a:rPr lang="en-US" altLang="ro-RO" dirty="0" err="1"/>
              <a:t>exponentiala</a:t>
            </a:r>
            <a:r>
              <a:rPr lang="en-US" altLang="ro-RO" dirty="0"/>
              <a:t> </a:t>
            </a:r>
            <a:r>
              <a:rPr lang="en-US" altLang="ro-RO" dirty="0" err="1"/>
              <a:t>reprezinta</a:t>
            </a:r>
            <a:r>
              <a:rPr lang="en-US" altLang="ro-RO" dirty="0"/>
              <a:t> </a:t>
            </a:r>
            <a:r>
              <a:rPr lang="en-US" altLang="ro-RO" dirty="0" err="1"/>
              <a:t>probabilitatea</a:t>
            </a:r>
            <a:r>
              <a:rPr lang="en-US" altLang="ro-RO" dirty="0"/>
              <a:t> </a:t>
            </a:r>
            <a:r>
              <a:rPr lang="en-US" altLang="ro-RO" dirty="0" err="1"/>
              <a:t>ocuparii</a:t>
            </a:r>
            <a:r>
              <a:rPr lang="en-US" altLang="ro-RO" dirty="0"/>
              <a:t> de </a:t>
            </a:r>
            <a:r>
              <a:rPr lang="en-US" altLang="ro-RO" dirty="0" err="1"/>
              <a:t>catre</a:t>
            </a:r>
            <a:r>
              <a:rPr lang="en-US" altLang="ro-RO" dirty="0"/>
              <a:t> un electron a </a:t>
            </a:r>
            <a:r>
              <a:rPr lang="en-US" altLang="ro-RO" dirty="0" err="1"/>
              <a:t>unei</a:t>
            </a:r>
            <a:r>
              <a:rPr lang="en-US" altLang="ro-RO" dirty="0"/>
              <a:t> </a:t>
            </a:r>
            <a:r>
              <a:rPr lang="en-US" altLang="ro-RO" dirty="0" err="1"/>
              <a:t>stari</a:t>
            </a:r>
            <a:r>
              <a:rPr lang="en-US" altLang="ro-RO" dirty="0"/>
              <a:t> </a:t>
            </a:r>
            <a:r>
              <a:rPr lang="en-US" altLang="ro-RO" dirty="0" err="1"/>
              <a:t>energetice</a:t>
            </a:r>
            <a:r>
              <a:rPr lang="en-US" altLang="ro-RO" dirty="0"/>
              <a:t> </a:t>
            </a:r>
            <a:r>
              <a:rPr lang="en-US" altLang="ro-RO" dirty="0" err="1"/>
              <a:t>localizate</a:t>
            </a:r>
            <a:r>
              <a:rPr lang="en-US" altLang="ro-RO" dirty="0"/>
              <a:t> la </a:t>
            </a:r>
            <a:r>
              <a:rPr lang="en-US" altLang="ro-RO" dirty="0" err="1"/>
              <a:t>marginea</a:t>
            </a:r>
            <a:r>
              <a:rPr lang="en-US" altLang="ro-RO" dirty="0"/>
              <a:t> </a:t>
            </a:r>
            <a:r>
              <a:rPr lang="en-US" altLang="ro-RO" dirty="0" err="1"/>
              <a:t>benzii</a:t>
            </a:r>
            <a:r>
              <a:rPr lang="en-US" altLang="ro-RO" dirty="0"/>
              <a:t> de </a:t>
            </a:r>
            <a:r>
              <a:rPr lang="en-US" altLang="ro-RO" dirty="0" err="1"/>
              <a:t>conductie</a:t>
            </a:r>
            <a:r>
              <a:rPr lang="en-US" altLang="ro-RO" dirty="0"/>
              <a:t>, </a:t>
            </a:r>
            <a:r>
              <a:rPr lang="en-US" altLang="ro-RO" dirty="0" err="1"/>
              <a:t>respectiv</a:t>
            </a:r>
            <a:r>
              <a:rPr lang="en-US" altLang="ro-RO" dirty="0"/>
              <a:t> de </a:t>
            </a:r>
            <a:r>
              <a:rPr lang="en-US" altLang="ro-RO" dirty="0" err="1"/>
              <a:t>valenta</a:t>
            </a:r>
            <a:r>
              <a:rPr lang="en-US" altLang="ro-RO" dirty="0"/>
              <a:t>, </a:t>
            </a:r>
            <a:r>
              <a:rPr lang="en-US" altLang="ro-RO" dirty="0" err="1"/>
              <a:t>pentru</a:t>
            </a:r>
            <a:r>
              <a:rPr lang="en-US" altLang="ro-RO" dirty="0"/>
              <a:t> care </a:t>
            </a:r>
            <a:r>
              <a:rPr lang="en-US" altLang="ro-RO" dirty="0" err="1"/>
              <a:t>corespund</a:t>
            </a:r>
            <a:r>
              <a:rPr lang="en-US" altLang="ro-RO" dirty="0"/>
              <a:t> </a:t>
            </a:r>
            <a:r>
              <a:rPr lang="en-US" altLang="ro-RO" dirty="0" err="1"/>
              <a:t>energiile</a:t>
            </a:r>
            <a:r>
              <a:rPr lang="en-US" altLang="ro-RO" dirty="0"/>
              <a:t> EC, </a:t>
            </a:r>
            <a:r>
              <a:rPr lang="en-US" altLang="ro-RO" dirty="0" err="1"/>
              <a:t>respectiv</a:t>
            </a:r>
            <a:r>
              <a:rPr lang="en-US" altLang="ro-RO" dirty="0"/>
              <a:t> EV.</a:t>
            </a:r>
          </a:p>
          <a:p>
            <a:pPr eaLnBrk="1" hangingPunct="1"/>
            <a:r>
              <a:rPr lang="en-US" altLang="ro-RO" dirty="0"/>
              <a:t>          </a:t>
            </a:r>
            <a:r>
              <a:rPr lang="en-US" altLang="ro-RO" dirty="0" err="1"/>
              <a:t>Pentru</a:t>
            </a:r>
            <a:r>
              <a:rPr lang="en-US" altLang="ro-RO" dirty="0"/>
              <a:t> un semiconductor </a:t>
            </a:r>
            <a:r>
              <a:rPr lang="en-US" altLang="ro-RO" dirty="0" err="1"/>
              <a:t>intrinsec</a:t>
            </a:r>
            <a:r>
              <a:rPr lang="en-US" altLang="ro-RO" dirty="0"/>
              <a:t>, </a:t>
            </a:r>
            <a:r>
              <a:rPr lang="en-US" altLang="ro-RO" dirty="0" err="1"/>
              <a:t>relatiile</a:t>
            </a:r>
            <a:r>
              <a:rPr lang="en-US" altLang="ro-RO" dirty="0"/>
              <a:t> </a:t>
            </a:r>
            <a:r>
              <a:rPr lang="en-US" altLang="ro-RO" dirty="0" err="1"/>
              <a:t>devin</a:t>
            </a:r>
            <a:r>
              <a:rPr lang="en-US" altLang="ro-RO" dirty="0"/>
              <a:t>:</a:t>
            </a:r>
          </a:p>
        </p:txBody>
      </p:sp>
      <p:pic>
        <p:nvPicPr>
          <p:cNvPr id="13320" name="Picture 13" descr="http://www.scritub.com/files/fizica/146_poze/image191.gif">
            <a:extLst>
              <a:ext uri="{FF2B5EF4-FFF2-40B4-BE49-F238E27FC236}">
                <a16:creationId xmlns:a16="http://schemas.microsoft.com/office/drawing/2014/main" id="{AD088C5A-E6F1-9266-7D28-1AD89004C7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3326" y="4749801"/>
            <a:ext cx="10953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5" descr="http://www.scritub.com/files/fizica/146_poze/image193.gif">
            <a:extLst>
              <a:ext uri="{FF2B5EF4-FFF2-40B4-BE49-F238E27FC236}">
                <a16:creationId xmlns:a16="http://schemas.microsoft.com/office/drawing/2014/main" id="{3B4455C7-84C5-A68E-A9DF-335B7189B6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9413" y="4667251"/>
            <a:ext cx="11049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6">
            <a:extLst>
              <a:ext uri="{FF2B5EF4-FFF2-40B4-BE49-F238E27FC236}">
                <a16:creationId xmlns:a16="http://schemas.microsoft.com/office/drawing/2014/main" id="{49C67FD9-17F0-5804-A067-B5505C2E8A9F}"/>
              </a:ext>
            </a:extLst>
          </p:cNvPr>
          <p:cNvSpPr>
            <a:spLocks noChangeArrowheads="1"/>
          </p:cNvSpPr>
          <p:nvPr/>
        </p:nvSpPr>
        <p:spPr bwMode="auto">
          <a:xfrm>
            <a:off x="5353051" y="4746625"/>
            <a:ext cx="3078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ro-RO" dirty="0" err="1">
                <a:solidFill>
                  <a:srgbClr val="333333"/>
                </a:solidFill>
                <a:latin typeface="Roboto" panose="02000000000000000000" pitchFamily="2" charset="0"/>
              </a:rPr>
              <a:t>si</a:t>
            </a:r>
            <a:r>
              <a:rPr lang="en-US" altLang="ro-RO" dirty="0">
                <a:solidFill>
                  <a:srgbClr val="333333"/>
                </a:solidFill>
                <a:latin typeface="Roboto" panose="02000000000000000000" pitchFamily="2" charset="0"/>
              </a:rPr>
              <a:t> </a:t>
            </a:r>
            <a:r>
              <a:rPr lang="en-US" altLang="ro-RO" dirty="0" err="1">
                <a:solidFill>
                  <a:srgbClr val="333333"/>
                </a:solidFill>
                <a:latin typeface="Roboto" panose="02000000000000000000" pitchFamily="2" charset="0"/>
              </a:rPr>
              <a:t>întrucât</a:t>
            </a:r>
            <a:r>
              <a:rPr lang="en-US" altLang="ro-RO" dirty="0">
                <a:solidFill>
                  <a:srgbClr val="333333"/>
                </a:solidFill>
                <a:latin typeface="Roboto" panose="02000000000000000000" pitchFamily="2" charset="0"/>
              </a:rPr>
              <a:t> </a:t>
            </a:r>
            <a:r>
              <a:rPr lang="en-US" altLang="ro-RO" i="1" dirty="0">
                <a:solidFill>
                  <a:srgbClr val="333333"/>
                </a:solidFill>
                <a:latin typeface="Roboto" panose="02000000000000000000" pitchFamily="2" charset="0"/>
              </a:rPr>
              <a:t>n = p = </a:t>
            </a:r>
            <a:r>
              <a:rPr lang="en-US" altLang="ro-RO" i="1" dirty="0" err="1">
                <a:solidFill>
                  <a:srgbClr val="333333"/>
                </a:solidFill>
                <a:latin typeface="Roboto" panose="02000000000000000000" pitchFamily="2" charset="0"/>
              </a:rPr>
              <a:t>n</a:t>
            </a:r>
            <a:r>
              <a:rPr lang="en-US" altLang="ro-RO" i="1" baseline="-25000" dirty="0" err="1">
                <a:solidFill>
                  <a:srgbClr val="333333"/>
                </a:solidFill>
                <a:latin typeface="Roboto" panose="02000000000000000000" pitchFamily="2" charset="0"/>
              </a:rPr>
              <a:t>i</a:t>
            </a:r>
            <a:r>
              <a:rPr lang="en-US" altLang="ro-RO" dirty="0">
                <a:solidFill>
                  <a:srgbClr val="333333"/>
                </a:solidFill>
                <a:latin typeface="Roboto" panose="02000000000000000000" pitchFamily="2" charset="0"/>
              </a:rPr>
              <a:t>, </a:t>
            </a:r>
            <a:r>
              <a:rPr lang="en-US" altLang="ro-RO" dirty="0" err="1">
                <a:solidFill>
                  <a:srgbClr val="333333"/>
                </a:solidFill>
                <a:latin typeface="Roboto" panose="02000000000000000000" pitchFamily="2" charset="0"/>
              </a:rPr>
              <a:t>rezulta</a:t>
            </a:r>
            <a:r>
              <a:rPr lang="en-US" altLang="ro-RO" dirty="0">
                <a:solidFill>
                  <a:srgbClr val="333333"/>
                </a:solidFill>
                <a:latin typeface="Roboto" panose="02000000000000000000" pitchFamily="2" charset="0"/>
              </a:rPr>
              <a:t>:</a:t>
            </a:r>
            <a:endParaRPr lang="en-US" altLang="ro-RO" dirty="0"/>
          </a:p>
        </p:txBody>
      </p:sp>
      <p:pic>
        <p:nvPicPr>
          <p:cNvPr id="13323" name="Picture 17" descr="http://www.scritub.com/files/fizica/146_poze/image195.gif">
            <a:extLst>
              <a:ext uri="{FF2B5EF4-FFF2-40B4-BE49-F238E27FC236}">
                <a16:creationId xmlns:a16="http://schemas.microsoft.com/office/drawing/2014/main" id="{B40EE0BB-0704-B43B-EDF4-D2F13964C7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2164" y="4706939"/>
            <a:ext cx="2028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2A09C6F-C0EF-82F2-38E3-E4DD2629EA7B}"/>
              </a:ext>
            </a:extLst>
          </p:cNvPr>
          <p:cNvSpPr/>
          <p:nvPr/>
        </p:nvSpPr>
        <p:spPr>
          <a:xfrm>
            <a:off x="1013927" y="5311776"/>
            <a:ext cx="10164146" cy="1323975"/>
          </a:xfrm>
          <a:prstGeom prst="rect">
            <a:avLst/>
          </a:prstGeom>
        </p:spPr>
        <p:txBody>
          <a:bodyPr wrap="square">
            <a:spAutoFit/>
          </a:bodyPr>
          <a:lstStyle/>
          <a:p>
            <a:pPr algn="just">
              <a:defRPr/>
            </a:pPr>
            <a:r>
              <a:rPr lang="ro-RO" sz="1600" spc="100" dirty="0">
                <a:solidFill>
                  <a:srgbClr val="333333"/>
                </a:solidFill>
                <a:latin typeface="Roboto"/>
              </a:rPr>
              <a:t>  Este de remarcat ca N</a:t>
            </a:r>
            <a:r>
              <a:rPr lang="ro-RO" sz="1600" spc="100" baseline="-25000" dirty="0">
                <a:solidFill>
                  <a:srgbClr val="333333"/>
                </a:solidFill>
                <a:latin typeface="Roboto"/>
              </a:rPr>
              <a:t>C</a:t>
            </a:r>
            <a:r>
              <a:rPr lang="ro-RO" sz="1600" spc="100" dirty="0">
                <a:solidFill>
                  <a:srgbClr val="333333"/>
                </a:solidFill>
                <a:latin typeface="Roboto"/>
              </a:rPr>
              <a:t> si N</a:t>
            </a:r>
            <a:r>
              <a:rPr lang="ro-RO" sz="1600" spc="100" baseline="-25000" dirty="0">
                <a:solidFill>
                  <a:srgbClr val="333333"/>
                </a:solidFill>
                <a:latin typeface="Roboto"/>
              </a:rPr>
              <a:t>V</a:t>
            </a:r>
            <a:r>
              <a:rPr lang="ro-RO" sz="1600" spc="100" dirty="0">
                <a:solidFill>
                  <a:srgbClr val="333333"/>
                </a:solidFill>
                <a:latin typeface="Roboto"/>
              </a:rPr>
              <a:t> depind de temperatura in </a:t>
            </a:r>
            <a:r>
              <a:rPr lang="ro-RO" sz="1600" spc="100" dirty="0" err="1">
                <a:solidFill>
                  <a:srgbClr val="333333"/>
                </a:solidFill>
                <a:latin typeface="Roboto"/>
              </a:rPr>
              <a:t>acelasi</a:t>
            </a:r>
            <a:r>
              <a:rPr lang="ro-RO" sz="1600" spc="100" dirty="0">
                <a:solidFill>
                  <a:srgbClr val="333333"/>
                </a:solidFill>
                <a:latin typeface="Roboto"/>
              </a:rPr>
              <a:t> mod: </a:t>
            </a:r>
            <a:r>
              <a:rPr lang="ro-RO" sz="1600" i="1" spc="100" dirty="0">
                <a:solidFill>
                  <a:srgbClr val="333333"/>
                </a:solidFill>
                <a:latin typeface="Roboto"/>
              </a:rPr>
              <a:t>N</a:t>
            </a:r>
            <a:r>
              <a:rPr lang="ro-RO" sz="1600" i="1" spc="100" baseline="-25000" dirty="0">
                <a:solidFill>
                  <a:srgbClr val="333333"/>
                </a:solidFill>
                <a:latin typeface="Roboto"/>
              </a:rPr>
              <a:t>C</a:t>
            </a:r>
            <a:r>
              <a:rPr lang="ro-RO" sz="1600" i="1" spc="100" dirty="0">
                <a:solidFill>
                  <a:srgbClr val="333333"/>
                </a:solidFill>
                <a:latin typeface="Symbol" panose="05050102010706020507" pitchFamily="18" charset="2"/>
              </a:rPr>
              <a:t>~</a:t>
            </a:r>
            <a:r>
              <a:rPr lang="ro-RO" sz="1600" i="1" spc="100" dirty="0">
                <a:solidFill>
                  <a:srgbClr val="333333"/>
                </a:solidFill>
                <a:latin typeface="Roboto"/>
              </a:rPr>
              <a:t>T</a:t>
            </a:r>
            <a:r>
              <a:rPr lang="ro-RO" sz="1600" i="1" spc="100" baseline="30000" dirty="0">
                <a:solidFill>
                  <a:srgbClr val="333333"/>
                </a:solidFill>
                <a:latin typeface="Roboto"/>
              </a:rPr>
              <a:t>3/2</a:t>
            </a:r>
            <a:r>
              <a:rPr lang="ro-RO" sz="1600" i="1" spc="100" dirty="0">
                <a:solidFill>
                  <a:srgbClr val="333333"/>
                </a:solidFill>
                <a:latin typeface="Roboto"/>
              </a:rPr>
              <a:t>, N</a:t>
            </a:r>
            <a:r>
              <a:rPr lang="ro-RO" sz="1600" i="1" spc="100" baseline="-25000" dirty="0">
                <a:solidFill>
                  <a:srgbClr val="333333"/>
                </a:solidFill>
                <a:latin typeface="Roboto"/>
              </a:rPr>
              <a:t>V </a:t>
            </a:r>
            <a:r>
              <a:rPr lang="ro-RO" sz="1600" i="1" spc="100" dirty="0">
                <a:solidFill>
                  <a:srgbClr val="333333"/>
                </a:solidFill>
                <a:latin typeface="Symbol" panose="05050102010706020507" pitchFamily="18" charset="2"/>
              </a:rPr>
              <a:t>~</a:t>
            </a:r>
            <a:r>
              <a:rPr lang="ro-RO" sz="1600" i="1" spc="100" dirty="0">
                <a:solidFill>
                  <a:srgbClr val="333333"/>
                </a:solidFill>
                <a:latin typeface="Roboto"/>
              </a:rPr>
              <a:t>T</a:t>
            </a:r>
            <a:r>
              <a:rPr lang="ro-RO" sz="1600" i="1" spc="100" baseline="30000" dirty="0">
                <a:solidFill>
                  <a:srgbClr val="333333"/>
                </a:solidFill>
                <a:latin typeface="Roboto"/>
              </a:rPr>
              <a:t>3/2</a:t>
            </a:r>
            <a:r>
              <a:rPr lang="ro-RO" sz="1600" spc="100" dirty="0">
                <a:solidFill>
                  <a:srgbClr val="333333"/>
                </a:solidFill>
                <a:latin typeface="Roboto"/>
              </a:rPr>
              <a:t>,  iar raportul lor </a:t>
            </a:r>
            <a:r>
              <a:rPr lang="ro-RO" sz="1600" spc="100" dirty="0" err="1">
                <a:solidFill>
                  <a:srgbClr val="333333"/>
                </a:solidFill>
                <a:latin typeface="Roboto"/>
              </a:rPr>
              <a:t>ramâne</a:t>
            </a:r>
            <a:r>
              <a:rPr lang="ro-RO" sz="1600" spc="100" dirty="0">
                <a:solidFill>
                  <a:srgbClr val="333333"/>
                </a:solidFill>
                <a:latin typeface="Roboto"/>
              </a:rPr>
              <a:t> constant.</a:t>
            </a:r>
            <a:endParaRPr lang="ro-RO" sz="1600" dirty="0">
              <a:solidFill>
                <a:srgbClr val="333333"/>
              </a:solidFill>
              <a:latin typeface="Roboto"/>
            </a:endParaRPr>
          </a:p>
          <a:p>
            <a:pPr algn="just">
              <a:defRPr/>
            </a:pPr>
            <a:r>
              <a:rPr lang="ro-RO" sz="1600" spc="100" dirty="0">
                <a:solidFill>
                  <a:srgbClr val="333333"/>
                </a:solidFill>
                <a:latin typeface="Roboto"/>
              </a:rPr>
              <a:t>Pentru SC intrinsec, nivelul Fermi este plasat la mijlocul benzii interzise la </a:t>
            </a:r>
            <a:r>
              <a:rPr lang="ro-RO" sz="1600" i="1" spc="100" dirty="0">
                <a:solidFill>
                  <a:srgbClr val="333333"/>
                </a:solidFill>
                <a:latin typeface="Roboto"/>
              </a:rPr>
              <a:t>T=0 K</a:t>
            </a:r>
            <a:r>
              <a:rPr lang="ro-RO" sz="1600" spc="100" dirty="0">
                <a:solidFill>
                  <a:srgbClr val="333333"/>
                </a:solidFill>
                <a:latin typeface="Roboto"/>
              </a:rPr>
              <a:t>.</a:t>
            </a:r>
            <a:endParaRPr lang="ro-RO" sz="1600" dirty="0">
              <a:solidFill>
                <a:srgbClr val="333333"/>
              </a:solidFill>
              <a:latin typeface="Roboto"/>
            </a:endParaRPr>
          </a:p>
          <a:p>
            <a:pPr algn="just">
              <a:defRPr/>
            </a:pPr>
            <a:r>
              <a:rPr lang="ro-RO" sz="1600" spc="100" dirty="0" err="1">
                <a:solidFill>
                  <a:srgbClr val="333333"/>
                </a:solidFill>
                <a:latin typeface="Roboto"/>
              </a:rPr>
              <a:t>Admitând</a:t>
            </a:r>
            <a:r>
              <a:rPr lang="ro-RO" sz="1600" spc="100" dirty="0">
                <a:solidFill>
                  <a:srgbClr val="333333"/>
                </a:solidFill>
                <a:latin typeface="Roboto"/>
              </a:rPr>
              <a:t> ipoteza </a:t>
            </a:r>
            <a:r>
              <a:rPr lang="ro-RO" sz="1600" spc="100" dirty="0" err="1">
                <a:solidFill>
                  <a:srgbClr val="333333"/>
                </a:solidFill>
                <a:latin typeface="Roboto"/>
              </a:rPr>
              <a:t>ionizarii</a:t>
            </a:r>
            <a:r>
              <a:rPr lang="ro-RO" sz="1600" spc="100" dirty="0">
                <a:solidFill>
                  <a:srgbClr val="333333"/>
                </a:solidFill>
                <a:latin typeface="Roboto"/>
              </a:rPr>
              <a:t> complete a </a:t>
            </a:r>
            <a:r>
              <a:rPr lang="ro-RO" sz="1600" spc="100" dirty="0" err="1">
                <a:solidFill>
                  <a:srgbClr val="333333"/>
                </a:solidFill>
                <a:latin typeface="Roboto"/>
              </a:rPr>
              <a:t>impuritatilor</a:t>
            </a:r>
            <a:r>
              <a:rPr lang="ro-RO" sz="1600" spc="100" dirty="0">
                <a:solidFill>
                  <a:srgbClr val="333333"/>
                </a:solidFill>
                <a:latin typeface="Roboto"/>
              </a:rPr>
              <a:t>, </a:t>
            </a:r>
            <a:r>
              <a:rPr lang="ro-RO" sz="1600" spc="100" dirty="0" err="1">
                <a:solidFill>
                  <a:srgbClr val="333333"/>
                </a:solidFill>
                <a:latin typeface="Roboto"/>
              </a:rPr>
              <a:t>concentratia</a:t>
            </a:r>
            <a:r>
              <a:rPr lang="ro-RO" sz="1600" spc="100" dirty="0">
                <a:solidFill>
                  <a:srgbClr val="333333"/>
                </a:solidFill>
                <a:latin typeface="Roboto"/>
              </a:rPr>
              <a:t> de goluri la echilibru, are expresia:</a:t>
            </a:r>
            <a:endParaRPr lang="ro-RO" sz="1600" dirty="0">
              <a:solidFill>
                <a:srgbClr val="333333"/>
              </a:solidFill>
              <a:latin typeface="Roboto"/>
            </a:endParaRPr>
          </a:p>
        </p:txBody>
      </p:sp>
      <p:pic>
        <p:nvPicPr>
          <p:cNvPr id="13325" name="Picture 19" descr="http://www.scritub.com/files/fizica/146_poze/image197.gif">
            <a:extLst>
              <a:ext uri="{FF2B5EF4-FFF2-40B4-BE49-F238E27FC236}">
                <a16:creationId xmlns:a16="http://schemas.microsoft.com/office/drawing/2014/main" id="{E06E7A7D-F713-24F3-37E8-8A95890C37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6300" y="6383339"/>
            <a:ext cx="17526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ine 1">
            <a:extLst>
              <a:ext uri="{FF2B5EF4-FFF2-40B4-BE49-F238E27FC236}">
                <a16:creationId xmlns:a16="http://schemas.microsoft.com/office/drawing/2014/main" id="{BBBFF709-6B9E-CC03-F45E-1B637294BA85}"/>
              </a:ext>
            </a:extLst>
          </p:cNvPr>
          <p:cNvPicPr>
            <a:picLocks noChangeAspect="1"/>
          </p:cNvPicPr>
          <p:nvPr/>
        </p:nvPicPr>
        <p:blipFill>
          <a:blip r:embed="rId9"/>
          <a:stretch>
            <a:fillRect/>
          </a:stretch>
        </p:blipFill>
        <p:spPr>
          <a:xfrm>
            <a:off x="1055665" y="-15113"/>
            <a:ext cx="10766469" cy="9135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97FCF0-84EF-E6FE-625C-AA649187FC08}"/>
              </a:ext>
            </a:extLst>
          </p:cNvPr>
          <p:cNvSpPr>
            <a:spLocks noGrp="1"/>
          </p:cNvSpPr>
          <p:nvPr>
            <p:ph idx="1"/>
          </p:nvPr>
        </p:nvSpPr>
        <p:spPr>
          <a:xfrm>
            <a:off x="597159" y="404813"/>
            <a:ext cx="10756641" cy="5791200"/>
          </a:xfrm>
        </p:spPr>
        <p:txBody>
          <a:bodyPr rtlCol="0">
            <a:normAutofit/>
          </a:bodyPr>
          <a:lstStyle/>
          <a:p>
            <a:pPr>
              <a:defRPr/>
            </a:pPr>
            <a:r>
              <a:rPr lang="en-US" dirty="0">
                <a:solidFill>
                  <a:srgbClr val="333333"/>
                </a:solidFill>
                <a:latin typeface="Roboto"/>
              </a:rPr>
              <a:t>  </a:t>
            </a:r>
            <a:r>
              <a:rPr lang="en-US" dirty="0" err="1">
                <a:solidFill>
                  <a:srgbClr val="333333"/>
                </a:solidFill>
                <a:latin typeface="Roboto"/>
              </a:rPr>
              <a:t>Densitatea</a:t>
            </a:r>
            <a:r>
              <a:rPr lang="en-US" dirty="0">
                <a:solidFill>
                  <a:srgbClr val="333333"/>
                </a:solidFill>
                <a:latin typeface="Roboto"/>
              </a:rPr>
              <a:t> </a:t>
            </a:r>
            <a:r>
              <a:rPr lang="en-US" dirty="0" err="1">
                <a:solidFill>
                  <a:srgbClr val="333333"/>
                </a:solidFill>
                <a:latin typeface="Roboto"/>
              </a:rPr>
              <a:t>purtatorilor</a:t>
            </a:r>
            <a:r>
              <a:rPr lang="en-US" dirty="0">
                <a:solidFill>
                  <a:srgbClr val="333333"/>
                </a:solidFill>
                <a:latin typeface="Roboto"/>
              </a:rPr>
              <a:t> de </a:t>
            </a:r>
            <a:r>
              <a:rPr lang="en-US" dirty="0" err="1">
                <a:solidFill>
                  <a:srgbClr val="333333"/>
                </a:solidFill>
                <a:latin typeface="Roboto"/>
              </a:rPr>
              <a:t>sarcini</a:t>
            </a:r>
            <a:r>
              <a:rPr lang="en-US" dirty="0">
                <a:solidFill>
                  <a:srgbClr val="333333"/>
                </a:solidFill>
                <a:latin typeface="Roboto"/>
              </a:rPr>
              <a:t> din </a:t>
            </a:r>
            <a:r>
              <a:rPr lang="en-US" dirty="0" err="1">
                <a:solidFill>
                  <a:srgbClr val="333333"/>
                </a:solidFill>
                <a:latin typeface="Roboto"/>
              </a:rPr>
              <a:t>semiconductorul</a:t>
            </a:r>
            <a:r>
              <a:rPr lang="en-US" dirty="0">
                <a:solidFill>
                  <a:srgbClr val="333333"/>
                </a:solidFill>
                <a:latin typeface="Roboto"/>
              </a:rPr>
              <a:t> </a:t>
            </a:r>
            <a:r>
              <a:rPr lang="en-US" dirty="0" err="1">
                <a:solidFill>
                  <a:srgbClr val="333333"/>
                </a:solidFill>
                <a:latin typeface="Roboto"/>
              </a:rPr>
              <a:t>intrinsec</a:t>
            </a:r>
            <a:r>
              <a:rPr lang="en-US" dirty="0">
                <a:solidFill>
                  <a:srgbClr val="333333"/>
                </a:solidFill>
                <a:latin typeface="Roboto"/>
              </a:rPr>
              <a:t>, </a:t>
            </a:r>
            <a:r>
              <a:rPr lang="en-US" dirty="0" err="1">
                <a:solidFill>
                  <a:srgbClr val="333333"/>
                </a:solidFill>
                <a:latin typeface="Roboto"/>
              </a:rPr>
              <a:t>depinde</a:t>
            </a:r>
            <a:r>
              <a:rPr lang="en-US" dirty="0">
                <a:solidFill>
                  <a:srgbClr val="333333"/>
                </a:solidFill>
                <a:latin typeface="Roboto"/>
              </a:rPr>
              <a:t> de </a:t>
            </a:r>
            <a:r>
              <a:rPr lang="en-US" dirty="0" err="1">
                <a:solidFill>
                  <a:srgbClr val="333333"/>
                </a:solidFill>
                <a:latin typeface="Roboto"/>
              </a:rPr>
              <a:t>temperatura</a:t>
            </a:r>
            <a:r>
              <a:rPr lang="en-US" dirty="0">
                <a:solidFill>
                  <a:srgbClr val="333333"/>
                </a:solidFill>
                <a:latin typeface="Roboto"/>
              </a:rPr>
              <a:t> </a:t>
            </a:r>
            <a:r>
              <a:rPr lang="en-US" dirty="0" err="1">
                <a:solidFill>
                  <a:srgbClr val="333333"/>
                </a:solidFill>
                <a:latin typeface="Roboto"/>
              </a:rPr>
              <a:t>si</a:t>
            </a:r>
            <a:r>
              <a:rPr lang="en-US" dirty="0">
                <a:solidFill>
                  <a:srgbClr val="333333"/>
                </a:solidFill>
                <a:latin typeface="Roboto"/>
              </a:rPr>
              <a:t> de </a:t>
            </a:r>
            <a:r>
              <a:rPr lang="en-US" dirty="0" err="1">
                <a:solidFill>
                  <a:srgbClr val="333333"/>
                </a:solidFill>
                <a:latin typeface="Roboto"/>
              </a:rPr>
              <a:t>latimea</a:t>
            </a:r>
            <a:r>
              <a:rPr lang="en-US" dirty="0">
                <a:solidFill>
                  <a:srgbClr val="333333"/>
                </a:solidFill>
                <a:latin typeface="Roboto"/>
              </a:rPr>
              <a:t> </a:t>
            </a:r>
            <a:r>
              <a:rPr lang="en-US" dirty="0" err="1">
                <a:solidFill>
                  <a:srgbClr val="333333"/>
                </a:solidFill>
                <a:latin typeface="Roboto"/>
              </a:rPr>
              <a:t>benzii</a:t>
            </a:r>
            <a:r>
              <a:rPr lang="en-US" dirty="0">
                <a:solidFill>
                  <a:srgbClr val="333333"/>
                </a:solidFill>
                <a:latin typeface="Roboto"/>
              </a:rPr>
              <a:t> </a:t>
            </a:r>
            <a:r>
              <a:rPr lang="en-US" dirty="0" err="1">
                <a:solidFill>
                  <a:srgbClr val="333333"/>
                </a:solidFill>
                <a:latin typeface="Roboto"/>
              </a:rPr>
              <a:t>interzise</a:t>
            </a:r>
            <a:r>
              <a:rPr lang="en-US" dirty="0">
                <a:solidFill>
                  <a:srgbClr val="333333"/>
                </a:solidFill>
                <a:latin typeface="Roboto"/>
              </a:rPr>
              <a:t>, </a:t>
            </a:r>
            <a:r>
              <a:rPr lang="en-US" dirty="0" err="1">
                <a:solidFill>
                  <a:srgbClr val="333333"/>
                </a:solidFill>
                <a:latin typeface="Roboto"/>
              </a:rPr>
              <a:t>presupusa</a:t>
            </a:r>
            <a:r>
              <a:rPr lang="en-US" dirty="0">
                <a:solidFill>
                  <a:srgbClr val="333333"/>
                </a:solidFill>
                <a:latin typeface="Roboto"/>
              </a:rPr>
              <a:t> </a:t>
            </a:r>
            <a:r>
              <a:rPr lang="en-US" dirty="0" err="1">
                <a:solidFill>
                  <a:srgbClr val="333333"/>
                </a:solidFill>
                <a:latin typeface="Roboto"/>
              </a:rPr>
              <a:t>independenta</a:t>
            </a:r>
            <a:r>
              <a:rPr lang="en-US" dirty="0">
                <a:solidFill>
                  <a:srgbClr val="333333"/>
                </a:solidFill>
                <a:latin typeface="Roboto"/>
              </a:rPr>
              <a:t> de </a:t>
            </a:r>
            <a:r>
              <a:rPr lang="en-US" dirty="0" err="1">
                <a:solidFill>
                  <a:srgbClr val="333333"/>
                </a:solidFill>
                <a:latin typeface="Roboto"/>
              </a:rPr>
              <a:t>temperatura</a:t>
            </a:r>
            <a:r>
              <a:rPr lang="en-US" dirty="0">
                <a:solidFill>
                  <a:srgbClr val="333333"/>
                </a:solidFill>
                <a:latin typeface="Roboto"/>
              </a:rPr>
              <a:t>, conform </a:t>
            </a:r>
            <a:r>
              <a:rPr lang="en-US" dirty="0" err="1">
                <a:solidFill>
                  <a:srgbClr val="333333"/>
                </a:solidFill>
                <a:latin typeface="Roboto"/>
              </a:rPr>
              <a:t>relatiei</a:t>
            </a:r>
            <a:r>
              <a:rPr lang="en-US" dirty="0">
                <a:solidFill>
                  <a:srgbClr val="333333"/>
                </a:solidFill>
                <a:latin typeface="Roboto"/>
              </a:rPr>
              <a:t>:</a:t>
            </a:r>
            <a:endParaRPr lang="ro-MD" dirty="0">
              <a:solidFill>
                <a:srgbClr val="333333"/>
              </a:solidFill>
              <a:latin typeface="Roboto"/>
            </a:endParaRPr>
          </a:p>
          <a:p>
            <a:pPr marL="0" indent="0">
              <a:buNone/>
              <a:defRPr/>
            </a:pPr>
            <a:r>
              <a:rPr lang="ro-MD" dirty="0">
                <a:solidFill>
                  <a:srgbClr val="333333"/>
                </a:solidFill>
                <a:latin typeface="Roboto"/>
              </a:rPr>
              <a:t>                             </a:t>
            </a:r>
            <a:r>
              <a:rPr lang="en-US" dirty="0">
                <a:solidFill>
                  <a:srgbClr val="333333"/>
                </a:solidFill>
                <a:latin typeface="Roboto"/>
              </a:rPr>
              <a:t>          </a:t>
            </a:r>
            <a:r>
              <a:rPr lang="ro-MD" dirty="0">
                <a:solidFill>
                  <a:srgbClr val="333333"/>
                </a:solidFill>
                <a:latin typeface="Roboto"/>
              </a:rPr>
              <a:t>sau</a:t>
            </a:r>
            <a:endParaRPr lang="en-US" dirty="0"/>
          </a:p>
        </p:txBody>
      </p:sp>
      <p:sp>
        <p:nvSpPr>
          <p:cNvPr id="4" name="Slide Number Placeholder 3">
            <a:extLst>
              <a:ext uri="{FF2B5EF4-FFF2-40B4-BE49-F238E27FC236}">
                <a16:creationId xmlns:a16="http://schemas.microsoft.com/office/drawing/2014/main" id="{76C64EDD-C09C-28DC-C187-22EF8AB23DC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E57DBAA-5D80-4ABE-9CA3-8F10620248C2}" type="slidenum">
              <a:rPr lang="en-US" altLang="en-US">
                <a:solidFill>
                  <a:srgbClr val="898989"/>
                </a:solidFill>
              </a:rPr>
              <a:pPr/>
              <a:t>9</a:t>
            </a:fld>
            <a:endParaRPr lang="en-US" altLang="en-US">
              <a:solidFill>
                <a:srgbClr val="898989"/>
              </a:solidFill>
            </a:endParaRPr>
          </a:p>
        </p:txBody>
      </p:sp>
      <p:pic>
        <p:nvPicPr>
          <p:cNvPr id="14340" name="Picture 2" descr="http://www.scritub.com/files/fizica/146_poze/image199.gif">
            <a:extLst>
              <a:ext uri="{FF2B5EF4-FFF2-40B4-BE49-F238E27FC236}">
                <a16:creationId xmlns:a16="http://schemas.microsoft.com/office/drawing/2014/main" id="{EBE8C631-947F-3FDD-D34C-9D73B3D64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158" y="1697831"/>
            <a:ext cx="2203739" cy="85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http://www.scritub.com/files/fizica/146_poze/image201.gif">
            <a:extLst>
              <a:ext uri="{FF2B5EF4-FFF2-40B4-BE49-F238E27FC236}">
                <a16:creationId xmlns:a16="http://schemas.microsoft.com/office/drawing/2014/main" id="{11DF49AD-D7F6-FCC7-BFC8-E125FE2DC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792" y="1697831"/>
            <a:ext cx="3783686" cy="88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4">
            <a:extLst>
              <a:ext uri="{FF2B5EF4-FFF2-40B4-BE49-F238E27FC236}">
                <a16:creationId xmlns:a16="http://schemas.microsoft.com/office/drawing/2014/main" id="{DE12A4A3-14D5-BA7D-0C6C-7DF408D7972B}"/>
              </a:ext>
            </a:extLst>
          </p:cNvPr>
          <p:cNvSpPr>
            <a:spLocks noChangeArrowheads="1"/>
          </p:cNvSpPr>
          <p:nvPr/>
        </p:nvSpPr>
        <p:spPr bwMode="auto">
          <a:xfrm>
            <a:off x="717680" y="2693376"/>
            <a:ext cx="107566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ro-RO" sz="2800" dirty="0" err="1"/>
              <a:t>Pozitiile</a:t>
            </a:r>
            <a:r>
              <a:rPr lang="en-US" altLang="ro-RO" sz="2800" dirty="0"/>
              <a:t> </a:t>
            </a:r>
            <a:r>
              <a:rPr lang="en-US" altLang="ro-RO" sz="2800" dirty="0" err="1"/>
              <a:t>nivelului</a:t>
            </a:r>
            <a:r>
              <a:rPr lang="en-US" altLang="ro-RO" sz="2800" dirty="0"/>
              <a:t> Fermi </a:t>
            </a:r>
            <a:r>
              <a:rPr lang="en-US" altLang="ro-RO" sz="2800" dirty="0" err="1"/>
              <a:t>si</a:t>
            </a:r>
            <a:r>
              <a:rPr lang="en-US" altLang="ro-RO" sz="2800" dirty="0"/>
              <a:t> </a:t>
            </a:r>
            <a:r>
              <a:rPr lang="en-US" altLang="ro-RO" sz="2800" dirty="0" err="1"/>
              <a:t>valorile</a:t>
            </a:r>
            <a:r>
              <a:rPr lang="en-US" altLang="ro-RO" sz="2800" dirty="0"/>
              <a:t> </a:t>
            </a:r>
            <a:r>
              <a:rPr lang="en-US" altLang="ro-RO" sz="2800" dirty="0" err="1"/>
              <a:t>concentratiilor</a:t>
            </a:r>
            <a:r>
              <a:rPr lang="en-US" altLang="ro-RO" sz="2800" dirty="0"/>
              <a:t> </a:t>
            </a:r>
            <a:r>
              <a:rPr lang="en-US" altLang="ro-RO" sz="2800" dirty="0" err="1"/>
              <a:t>purtatorilor</a:t>
            </a:r>
            <a:r>
              <a:rPr lang="en-US" altLang="ro-RO" sz="2800" dirty="0"/>
              <a:t> de </a:t>
            </a:r>
            <a:r>
              <a:rPr lang="en-US" altLang="ro-RO" sz="2800" dirty="0" err="1"/>
              <a:t>sarcina</a:t>
            </a:r>
            <a:r>
              <a:rPr lang="en-US" altLang="ro-RO" sz="2800" dirty="0"/>
              <a:t> sunt </a:t>
            </a:r>
            <a:r>
              <a:rPr lang="en-US" altLang="ro-RO" sz="2800" dirty="0" err="1"/>
              <a:t>reprezentate</a:t>
            </a:r>
            <a:r>
              <a:rPr lang="en-US" altLang="ro-RO" sz="2800" dirty="0"/>
              <a:t> </a:t>
            </a:r>
            <a:r>
              <a:rPr lang="en-US" altLang="ro-RO" sz="2800" dirty="0" err="1"/>
              <a:t>în</a:t>
            </a:r>
            <a:r>
              <a:rPr lang="en-US" altLang="ro-RO" sz="2800" dirty="0"/>
              <a:t> </a:t>
            </a:r>
            <a:r>
              <a:rPr lang="en-US" altLang="ro-RO" sz="2800" dirty="0" err="1"/>
              <a:t>diagrame</a:t>
            </a:r>
            <a:r>
              <a:rPr lang="en-US" altLang="ro-RO" sz="2800" dirty="0"/>
              <a:t> </a:t>
            </a:r>
            <a:r>
              <a:rPr lang="en-US" altLang="ro-RO" sz="2800" dirty="0" err="1"/>
              <a:t>si</a:t>
            </a:r>
            <a:r>
              <a:rPr lang="en-US" altLang="ro-RO" sz="2800" dirty="0"/>
              <a:t> </a:t>
            </a:r>
            <a:r>
              <a:rPr lang="en-US" altLang="ro-RO" sz="2800" dirty="0" err="1"/>
              <a:t>înscrise</a:t>
            </a:r>
            <a:r>
              <a:rPr lang="en-US" altLang="ro-RO" sz="2800" dirty="0"/>
              <a:t> </a:t>
            </a:r>
            <a:r>
              <a:rPr lang="en-US" altLang="ro-RO" sz="2800" dirty="0" err="1"/>
              <a:t>în</a:t>
            </a:r>
            <a:r>
              <a:rPr lang="en-US" altLang="ro-RO" sz="2800" dirty="0"/>
              <a:t> </a:t>
            </a:r>
            <a:r>
              <a:rPr lang="en-US" altLang="ro-RO" sz="2800" dirty="0" err="1"/>
              <a:t>tabel</a:t>
            </a:r>
            <a:r>
              <a:rPr lang="en-US" altLang="ro-RO" sz="2800" dirty="0"/>
              <a:t>:</a:t>
            </a:r>
          </a:p>
        </p:txBody>
      </p:sp>
      <p:graphicFrame>
        <p:nvGraphicFramePr>
          <p:cNvPr id="6" name="Table 5">
            <a:extLst>
              <a:ext uri="{FF2B5EF4-FFF2-40B4-BE49-F238E27FC236}">
                <a16:creationId xmlns:a16="http://schemas.microsoft.com/office/drawing/2014/main" id="{DB505A47-8C58-D95F-ED67-C409EF3AA548}"/>
              </a:ext>
            </a:extLst>
          </p:cNvPr>
          <p:cNvGraphicFramePr>
            <a:graphicFrameLocks noGrp="1"/>
          </p:cNvGraphicFramePr>
          <p:nvPr/>
        </p:nvGraphicFramePr>
        <p:xfrm>
          <a:off x="3198748" y="3871380"/>
          <a:ext cx="6314728" cy="2850095"/>
        </p:xfrm>
        <a:graphic>
          <a:graphicData uri="http://schemas.openxmlformats.org/drawingml/2006/table">
            <a:tbl>
              <a:tblPr/>
              <a:tblGrid>
                <a:gridCol w="1578682">
                  <a:extLst>
                    <a:ext uri="{9D8B030D-6E8A-4147-A177-3AD203B41FA5}">
                      <a16:colId xmlns:a16="http://schemas.microsoft.com/office/drawing/2014/main" val="20000"/>
                    </a:ext>
                  </a:extLst>
                </a:gridCol>
                <a:gridCol w="1578682">
                  <a:extLst>
                    <a:ext uri="{9D8B030D-6E8A-4147-A177-3AD203B41FA5}">
                      <a16:colId xmlns:a16="http://schemas.microsoft.com/office/drawing/2014/main" val="20001"/>
                    </a:ext>
                  </a:extLst>
                </a:gridCol>
                <a:gridCol w="1578682">
                  <a:extLst>
                    <a:ext uri="{9D8B030D-6E8A-4147-A177-3AD203B41FA5}">
                      <a16:colId xmlns:a16="http://schemas.microsoft.com/office/drawing/2014/main" val="20002"/>
                    </a:ext>
                  </a:extLst>
                </a:gridCol>
                <a:gridCol w="1578682">
                  <a:extLst>
                    <a:ext uri="{9D8B030D-6E8A-4147-A177-3AD203B41FA5}">
                      <a16:colId xmlns:a16="http://schemas.microsoft.com/office/drawing/2014/main" val="20003"/>
                    </a:ext>
                  </a:extLst>
                </a:gridCol>
              </a:tblGrid>
              <a:tr h="1013954">
                <a:tc>
                  <a:txBody>
                    <a:bodyPr/>
                    <a:lstStyle/>
                    <a:p>
                      <a:pPr algn="ctr"/>
                      <a:endParaRPr lang="ro-RO" sz="1400" dirty="0">
                        <a:solidFill>
                          <a:srgbClr val="333333"/>
                        </a:solidFill>
                        <a:effectLst/>
                        <a:latin typeface="arial" panose="020B0604020202020204" pitchFamily="34" charset="0"/>
                      </a:endParaRPr>
                    </a:p>
                  </a:txBody>
                  <a:tcPr marL="68590" marR="6859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ro-RO" sz="1200" spc="100" dirty="0">
                          <a:solidFill>
                            <a:srgbClr val="333333"/>
                          </a:solidFill>
                          <a:effectLst/>
                          <a:latin typeface="arial" panose="020B0604020202020204" pitchFamily="34" charset="0"/>
                        </a:rPr>
                        <a:t>ni </a:t>
                      </a:r>
                      <a:r>
                        <a:rPr lang="ro-RO" sz="1200" spc="100" dirty="0">
                          <a:solidFill>
                            <a:srgbClr val="333333"/>
                          </a:solidFill>
                          <a:effectLst/>
                          <a:latin typeface="Symbol" panose="05050102010706020507" pitchFamily="18" charset="2"/>
                        </a:rPr>
                        <a:t>[</a:t>
                      </a:r>
                      <a:r>
                        <a:rPr lang="ro-RO" sz="1200" spc="100" dirty="0">
                          <a:solidFill>
                            <a:srgbClr val="333333"/>
                          </a:solidFill>
                          <a:effectLst/>
                          <a:latin typeface="arial" panose="020B0604020202020204" pitchFamily="34" charset="0"/>
                        </a:rPr>
                        <a:t>cm</a:t>
                      </a:r>
                      <a:r>
                        <a:rPr lang="ro-RO" sz="1200" spc="100" baseline="30000" dirty="0">
                          <a:solidFill>
                            <a:srgbClr val="333333"/>
                          </a:solidFill>
                          <a:effectLst/>
                          <a:latin typeface="arial" panose="020B0604020202020204" pitchFamily="34" charset="0"/>
                        </a:rPr>
                        <a:t>-3</a:t>
                      </a:r>
                      <a:r>
                        <a:rPr lang="ro-RO" sz="1200" spc="100" dirty="0">
                          <a:solidFill>
                            <a:srgbClr val="333333"/>
                          </a:solidFill>
                          <a:effectLst/>
                          <a:latin typeface="Symbol" panose="05050102010706020507" pitchFamily="18" charset="2"/>
                        </a:rPr>
                        <a:t>]</a:t>
                      </a:r>
                      <a:endParaRPr lang="ro-RO" sz="1400" dirty="0">
                        <a:solidFill>
                          <a:srgbClr val="333333"/>
                        </a:solidFill>
                        <a:effectLst/>
                        <a:latin typeface="arial" panose="020B0604020202020204" pitchFamily="34"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o-RO" sz="1200" b="0" i="0" u="none" strike="noStrike" kern="1200" cap="none" spc="100" normalizeH="0" baseline="0" noProof="0" dirty="0">
                          <a:ln>
                            <a:noFill/>
                          </a:ln>
                          <a:solidFill>
                            <a:srgbClr val="333333"/>
                          </a:solidFill>
                          <a:effectLst/>
                          <a:uLnTx/>
                          <a:uFillTx/>
                          <a:latin typeface="arial" panose="020B0604020202020204" pitchFamily="34" charset="0"/>
                          <a:ea typeface="+mn-ea"/>
                          <a:cs typeface="+mn-cs"/>
                        </a:rPr>
                        <a:t>p </a:t>
                      </a:r>
                      <a:r>
                        <a:rPr kumimoji="0" lang="ro-RO" sz="1200" b="0" i="0" u="none" strike="noStrike" kern="1200" cap="none" spc="100" normalizeH="0" baseline="0" noProof="0" dirty="0">
                          <a:ln>
                            <a:noFill/>
                          </a:ln>
                          <a:solidFill>
                            <a:srgbClr val="333333"/>
                          </a:solidFill>
                          <a:effectLst/>
                          <a:uLnTx/>
                          <a:uFillTx/>
                          <a:latin typeface="Symbol" panose="05050102010706020507" pitchFamily="18" charset="2"/>
                          <a:ea typeface="+mn-ea"/>
                          <a:cs typeface="+mn-cs"/>
                        </a:rPr>
                        <a:t>[</a:t>
                      </a:r>
                      <a:r>
                        <a:rPr kumimoji="0" lang="ro-RO" sz="1200" b="0" i="0" u="none" strike="noStrike" kern="1200" cap="none" spc="100" normalizeH="0" baseline="0" noProof="0" dirty="0">
                          <a:ln>
                            <a:noFill/>
                          </a:ln>
                          <a:solidFill>
                            <a:srgbClr val="333333"/>
                          </a:solidFill>
                          <a:effectLst/>
                          <a:uLnTx/>
                          <a:uFillTx/>
                          <a:latin typeface="arial" panose="020B0604020202020204" pitchFamily="34" charset="0"/>
                          <a:ea typeface="+mn-ea"/>
                          <a:cs typeface="+mn-cs"/>
                        </a:rPr>
                        <a:t>cm</a:t>
                      </a:r>
                      <a:r>
                        <a:rPr kumimoji="0" lang="ro-RO" sz="1200" b="0" i="0" u="none" strike="noStrike" kern="1200" cap="none" spc="100" normalizeH="0" baseline="30000" noProof="0" dirty="0">
                          <a:ln>
                            <a:noFill/>
                          </a:ln>
                          <a:solidFill>
                            <a:srgbClr val="333333"/>
                          </a:solidFill>
                          <a:effectLst/>
                          <a:uLnTx/>
                          <a:uFillTx/>
                          <a:latin typeface="arial" panose="020B0604020202020204" pitchFamily="34" charset="0"/>
                          <a:ea typeface="+mn-ea"/>
                          <a:cs typeface="+mn-cs"/>
                        </a:rPr>
                        <a:t>-3</a:t>
                      </a:r>
                      <a:r>
                        <a:rPr kumimoji="0" lang="ro-RO" sz="1200" b="0" i="0" u="none" strike="noStrike" kern="1200" cap="none" spc="100" normalizeH="0" baseline="0" noProof="0" dirty="0">
                          <a:ln>
                            <a:noFill/>
                          </a:ln>
                          <a:solidFill>
                            <a:srgbClr val="333333"/>
                          </a:solidFill>
                          <a:effectLst/>
                          <a:uLnTx/>
                          <a:uFillTx/>
                          <a:latin typeface="Symbol" panose="05050102010706020507" pitchFamily="18" charset="2"/>
                          <a:ea typeface="+mn-ea"/>
                          <a:cs typeface="+mn-cs"/>
                        </a:rPr>
                        <a:t>]</a:t>
                      </a:r>
                      <a:endParaRPr kumimoji="0" lang="ro-RO" sz="14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endParaRPr>
                    </a:p>
                    <a:p>
                      <a:pPr algn="ctr"/>
                      <a:endParaRPr lang="ro-RO" sz="1400" dirty="0">
                        <a:solidFill>
                          <a:srgbClr val="333333"/>
                        </a:solidFill>
                        <a:effectLst/>
                        <a:latin typeface="arial" panose="020B0604020202020204" pitchFamily="34"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err="1"/>
                        <a:t>Ei</a:t>
                      </a:r>
                      <a:r>
                        <a:rPr lang="en-US" sz="1400" dirty="0"/>
                        <a:t> - EF [eV]</a:t>
                      </a:r>
                    </a:p>
                    <a:p>
                      <a:endParaRPr lang="en-US" sz="1400" dirty="0"/>
                    </a:p>
                  </a:txBody>
                  <a:tcPr marL="91453" marR="91453" marT="45758" marB="45758">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612047">
                <a:tc>
                  <a:txBody>
                    <a:bodyPr/>
                    <a:lstStyle/>
                    <a:p>
                      <a:pPr algn="just"/>
                      <a:r>
                        <a:rPr lang="ro-RO" sz="1200" spc="100">
                          <a:solidFill>
                            <a:srgbClr val="333333"/>
                          </a:solidFill>
                          <a:effectLst/>
                          <a:latin typeface="arial" panose="020B0604020202020204" pitchFamily="34" charset="0"/>
                        </a:rPr>
                        <a:t>T</a:t>
                      </a:r>
                      <a:r>
                        <a:rPr lang="ro-RO" sz="1200" spc="100" baseline="-25000">
                          <a:solidFill>
                            <a:srgbClr val="333333"/>
                          </a:solidFill>
                          <a:effectLst/>
                          <a:latin typeface="arial" panose="020B0604020202020204" pitchFamily="34" charset="0"/>
                        </a:rPr>
                        <a:t>1 </a:t>
                      </a:r>
                      <a:r>
                        <a:rPr lang="ro-RO" sz="1200" spc="100">
                          <a:solidFill>
                            <a:srgbClr val="333333"/>
                          </a:solidFill>
                          <a:effectLst/>
                          <a:latin typeface="arial" panose="020B0604020202020204" pitchFamily="34" charset="0"/>
                        </a:rPr>
                        <a:t>= 195 K</a:t>
                      </a:r>
                      <a:endParaRPr lang="ro-RO" sz="1400">
                        <a:solidFill>
                          <a:srgbClr val="333333"/>
                        </a:solidFill>
                        <a:effectLst/>
                        <a:latin typeface="arial" panose="020B0604020202020204" pitchFamily="34"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ro-RO" sz="1200" spc="100" dirty="0">
                          <a:solidFill>
                            <a:srgbClr val="333333"/>
                          </a:solidFill>
                          <a:effectLst/>
                          <a:latin typeface="arial" panose="020B0604020202020204" pitchFamily="34" charset="0"/>
                        </a:rPr>
                        <a:t>7,28 </a:t>
                      </a:r>
                      <a:r>
                        <a:rPr lang="ro-RO" sz="1200" spc="100" dirty="0">
                          <a:solidFill>
                            <a:srgbClr val="333333"/>
                          </a:solidFill>
                          <a:effectLst/>
                          <a:latin typeface="Symbol" panose="05050102010706020507" pitchFamily="18" charset="2"/>
                        </a:rPr>
                        <a:t>×</a:t>
                      </a:r>
                      <a:r>
                        <a:rPr lang="ro-RO" sz="1200" spc="100" dirty="0">
                          <a:solidFill>
                            <a:srgbClr val="333333"/>
                          </a:solidFill>
                          <a:effectLst/>
                          <a:latin typeface="arial" panose="020B0604020202020204" pitchFamily="34" charset="0"/>
                        </a:rPr>
                        <a:t> 10</a:t>
                      </a:r>
                      <a:r>
                        <a:rPr lang="ro-RO" sz="1200" spc="100" baseline="30000" dirty="0">
                          <a:solidFill>
                            <a:srgbClr val="333333"/>
                          </a:solidFill>
                          <a:effectLst/>
                          <a:latin typeface="arial" panose="020B0604020202020204" pitchFamily="34" charset="0"/>
                        </a:rPr>
                        <a:t>4</a:t>
                      </a:r>
                      <a:endParaRPr lang="ro-RO" sz="1400" dirty="0">
                        <a:solidFill>
                          <a:srgbClr val="333333"/>
                        </a:solidFill>
                        <a:effectLst/>
                        <a:latin typeface="arial" panose="020B0604020202020204" pitchFamily="34"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ro-RO" sz="1200" spc="100">
                          <a:solidFill>
                            <a:srgbClr val="333333"/>
                          </a:solidFill>
                          <a:effectLst/>
                          <a:latin typeface="Symbol" panose="05050102010706020507" pitchFamily="18" charset="2"/>
                        </a:rPr>
                        <a:t>@</a:t>
                      </a:r>
                      <a:r>
                        <a:rPr lang="ro-RO" sz="1200" spc="100">
                          <a:solidFill>
                            <a:srgbClr val="333333"/>
                          </a:solidFill>
                          <a:effectLst/>
                          <a:latin typeface="arial" panose="020B0604020202020204" pitchFamily="34" charset="0"/>
                        </a:rPr>
                        <a:t>10</a:t>
                      </a:r>
                      <a:r>
                        <a:rPr lang="ro-RO" sz="1200" spc="100" baseline="30000">
                          <a:solidFill>
                            <a:srgbClr val="333333"/>
                          </a:solidFill>
                          <a:effectLst/>
                          <a:latin typeface="arial" panose="020B0604020202020204" pitchFamily="34" charset="0"/>
                        </a:rPr>
                        <a:t>16</a:t>
                      </a:r>
                      <a:endParaRPr lang="ro-RO" sz="1400">
                        <a:solidFill>
                          <a:srgbClr val="333333"/>
                        </a:solidFill>
                        <a:effectLst/>
                        <a:latin typeface="arial" panose="020B0604020202020204" pitchFamily="34"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ro-RO" sz="1200" spc="100">
                          <a:solidFill>
                            <a:srgbClr val="333333"/>
                          </a:solidFill>
                          <a:effectLst/>
                          <a:latin typeface="arial" panose="020B0604020202020204" pitchFamily="34" charset="0"/>
                        </a:rPr>
                        <a:t>0,431</a:t>
                      </a:r>
                      <a:endParaRPr lang="ro-RO" sz="1400">
                        <a:solidFill>
                          <a:srgbClr val="333333"/>
                        </a:solidFill>
                        <a:effectLst/>
                        <a:latin typeface="arial" panose="020B0604020202020204" pitchFamily="34"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12047">
                <a:tc>
                  <a:txBody>
                    <a:bodyPr/>
                    <a:lstStyle/>
                    <a:p>
                      <a:pPr algn="just"/>
                      <a:r>
                        <a:rPr lang="ro-RO" sz="1200" spc="100" dirty="0">
                          <a:solidFill>
                            <a:srgbClr val="333333"/>
                          </a:solidFill>
                          <a:effectLst/>
                          <a:latin typeface="arial" panose="020B0604020202020204" pitchFamily="34" charset="0"/>
                        </a:rPr>
                        <a:t>T</a:t>
                      </a:r>
                      <a:r>
                        <a:rPr lang="ro-RO" sz="1200" spc="100" baseline="-25000" dirty="0">
                          <a:solidFill>
                            <a:srgbClr val="333333"/>
                          </a:solidFill>
                          <a:effectLst/>
                          <a:latin typeface="arial" panose="020B0604020202020204" pitchFamily="34" charset="0"/>
                        </a:rPr>
                        <a:t>2 </a:t>
                      </a:r>
                      <a:r>
                        <a:rPr lang="ro-RO" sz="1200" spc="100" dirty="0">
                          <a:solidFill>
                            <a:srgbClr val="333333"/>
                          </a:solidFill>
                          <a:effectLst/>
                          <a:latin typeface="arial" panose="020B0604020202020204" pitchFamily="34" charset="0"/>
                        </a:rPr>
                        <a:t>= 300 K</a:t>
                      </a:r>
                      <a:endParaRPr lang="ro-RO" sz="1400" dirty="0">
                        <a:solidFill>
                          <a:srgbClr val="333333"/>
                        </a:solidFill>
                        <a:effectLst/>
                        <a:latin typeface="arial" panose="020B0604020202020204" pitchFamily="34"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ro-RO" sz="1200" spc="100">
                          <a:solidFill>
                            <a:srgbClr val="333333"/>
                          </a:solidFill>
                          <a:effectLst/>
                          <a:latin typeface="arial" panose="020B0604020202020204" pitchFamily="34" charset="0"/>
                        </a:rPr>
                        <a:t>1,45 </a:t>
                      </a:r>
                      <a:r>
                        <a:rPr lang="ro-RO" sz="1200" spc="100">
                          <a:solidFill>
                            <a:srgbClr val="333333"/>
                          </a:solidFill>
                          <a:effectLst/>
                          <a:latin typeface="Symbol" panose="05050102010706020507" pitchFamily="18" charset="2"/>
                        </a:rPr>
                        <a:t>×</a:t>
                      </a:r>
                      <a:r>
                        <a:rPr lang="ro-RO" sz="1200" spc="100">
                          <a:solidFill>
                            <a:srgbClr val="333333"/>
                          </a:solidFill>
                          <a:effectLst/>
                          <a:latin typeface="arial" panose="020B0604020202020204" pitchFamily="34" charset="0"/>
                        </a:rPr>
                        <a:t> 10</a:t>
                      </a:r>
                      <a:r>
                        <a:rPr lang="ro-RO" sz="1200" spc="100" baseline="30000">
                          <a:solidFill>
                            <a:srgbClr val="333333"/>
                          </a:solidFill>
                          <a:effectLst/>
                          <a:latin typeface="arial" panose="020B0604020202020204" pitchFamily="34" charset="0"/>
                        </a:rPr>
                        <a:t>10</a:t>
                      </a:r>
                      <a:endParaRPr lang="ro-RO" sz="1400">
                        <a:solidFill>
                          <a:srgbClr val="333333"/>
                        </a:solidFill>
                        <a:effectLst/>
                        <a:latin typeface="arial" panose="020B0604020202020204" pitchFamily="34"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ro-RO" sz="1200" spc="100">
                          <a:solidFill>
                            <a:srgbClr val="333333"/>
                          </a:solidFill>
                          <a:effectLst/>
                          <a:latin typeface="Symbol" panose="05050102010706020507" pitchFamily="18" charset="2"/>
                        </a:rPr>
                        <a:t>@</a:t>
                      </a:r>
                      <a:r>
                        <a:rPr lang="ro-RO" sz="1200" spc="100">
                          <a:solidFill>
                            <a:srgbClr val="333333"/>
                          </a:solidFill>
                          <a:effectLst/>
                          <a:latin typeface="arial" panose="020B0604020202020204" pitchFamily="34" charset="0"/>
                        </a:rPr>
                        <a:t>10</a:t>
                      </a:r>
                      <a:r>
                        <a:rPr lang="ro-RO" sz="1200" spc="100" baseline="30000">
                          <a:solidFill>
                            <a:srgbClr val="333333"/>
                          </a:solidFill>
                          <a:effectLst/>
                          <a:latin typeface="arial" panose="020B0604020202020204" pitchFamily="34" charset="0"/>
                        </a:rPr>
                        <a:t>16</a:t>
                      </a:r>
                      <a:endParaRPr lang="ro-RO" sz="1400">
                        <a:solidFill>
                          <a:srgbClr val="333333"/>
                        </a:solidFill>
                        <a:effectLst/>
                        <a:latin typeface="arial" panose="020B0604020202020204" pitchFamily="34"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ro-RO" sz="1200" spc="100">
                          <a:solidFill>
                            <a:srgbClr val="333333"/>
                          </a:solidFill>
                          <a:effectLst/>
                          <a:latin typeface="arial" panose="020B0604020202020204" pitchFamily="34" charset="0"/>
                        </a:rPr>
                        <a:t>0,348</a:t>
                      </a:r>
                      <a:endParaRPr lang="ro-RO" sz="1400">
                        <a:solidFill>
                          <a:srgbClr val="333333"/>
                        </a:solidFill>
                        <a:effectLst/>
                        <a:latin typeface="arial" panose="020B0604020202020204" pitchFamily="34"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12047">
                <a:tc>
                  <a:txBody>
                    <a:bodyPr/>
                    <a:lstStyle/>
                    <a:p>
                      <a:pPr algn="just"/>
                      <a:r>
                        <a:rPr lang="ro-RO" sz="1200" spc="100" dirty="0">
                          <a:solidFill>
                            <a:srgbClr val="333333"/>
                          </a:solidFill>
                          <a:effectLst/>
                          <a:latin typeface="arial" panose="020B0604020202020204" pitchFamily="34" charset="0"/>
                        </a:rPr>
                        <a:t>T</a:t>
                      </a:r>
                      <a:r>
                        <a:rPr lang="ro-RO" sz="1200" spc="100" baseline="-25000" dirty="0">
                          <a:solidFill>
                            <a:srgbClr val="333333"/>
                          </a:solidFill>
                          <a:effectLst/>
                          <a:latin typeface="arial" panose="020B0604020202020204" pitchFamily="34" charset="0"/>
                        </a:rPr>
                        <a:t>3 </a:t>
                      </a:r>
                      <a:r>
                        <a:rPr lang="ro-RO" sz="1200" spc="100" dirty="0">
                          <a:solidFill>
                            <a:srgbClr val="333333"/>
                          </a:solidFill>
                          <a:effectLst/>
                          <a:latin typeface="arial" panose="020B0604020202020204" pitchFamily="34" charset="0"/>
                        </a:rPr>
                        <a:t>= 573 K</a:t>
                      </a:r>
                      <a:endParaRPr lang="ro-RO" sz="1400" dirty="0">
                        <a:solidFill>
                          <a:srgbClr val="333333"/>
                        </a:solidFill>
                        <a:effectLst/>
                        <a:latin typeface="arial" panose="020B0604020202020204" pitchFamily="34"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ro-RO" sz="1200" spc="100">
                          <a:solidFill>
                            <a:srgbClr val="333333"/>
                          </a:solidFill>
                          <a:effectLst/>
                          <a:latin typeface="arial" panose="020B0604020202020204" pitchFamily="34" charset="0"/>
                        </a:rPr>
                        <a:t>1,06 </a:t>
                      </a:r>
                      <a:r>
                        <a:rPr lang="ro-RO" sz="1200" spc="100">
                          <a:solidFill>
                            <a:srgbClr val="333333"/>
                          </a:solidFill>
                          <a:effectLst/>
                          <a:latin typeface="Symbol" panose="05050102010706020507" pitchFamily="18" charset="2"/>
                        </a:rPr>
                        <a:t>×</a:t>
                      </a:r>
                      <a:r>
                        <a:rPr lang="ro-RO" sz="1200" spc="100">
                          <a:solidFill>
                            <a:srgbClr val="333333"/>
                          </a:solidFill>
                          <a:effectLst/>
                          <a:latin typeface="arial" panose="020B0604020202020204" pitchFamily="34" charset="0"/>
                        </a:rPr>
                        <a:t> 10</a:t>
                      </a:r>
                      <a:r>
                        <a:rPr lang="ro-RO" sz="1200" spc="100" baseline="30000">
                          <a:solidFill>
                            <a:srgbClr val="333333"/>
                          </a:solidFill>
                          <a:effectLst/>
                          <a:latin typeface="arial" panose="020B0604020202020204" pitchFamily="34" charset="0"/>
                        </a:rPr>
                        <a:t>15</a:t>
                      </a:r>
                      <a:endParaRPr lang="ro-RO" sz="1400">
                        <a:solidFill>
                          <a:srgbClr val="333333"/>
                        </a:solidFill>
                        <a:effectLst/>
                        <a:latin typeface="arial" panose="020B0604020202020204" pitchFamily="34"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ro-RO" sz="1200" spc="100">
                          <a:solidFill>
                            <a:srgbClr val="333333"/>
                          </a:solidFill>
                          <a:effectLst/>
                          <a:latin typeface="arial" panose="020B0604020202020204" pitchFamily="34" charset="0"/>
                        </a:rPr>
                        <a:t>1,002 </a:t>
                      </a:r>
                      <a:r>
                        <a:rPr lang="ro-RO" sz="1200" spc="100">
                          <a:solidFill>
                            <a:srgbClr val="333333"/>
                          </a:solidFill>
                          <a:effectLst/>
                          <a:latin typeface="Symbol" panose="05050102010706020507" pitchFamily="18" charset="2"/>
                        </a:rPr>
                        <a:t>×</a:t>
                      </a:r>
                      <a:r>
                        <a:rPr lang="ro-RO" sz="1200" spc="100">
                          <a:solidFill>
                            <a:srgbClr val="333333"/>
                          </a:solidFill>
                          <a:effectLst/>
                          <a:latin typeface="arial" panose="020B0604020202020204" pitchFamily="34" charset="0"/>
                        </a:rPr>
                        <a:t> 10</a:t>
                      </a:r>
                      <a:r>
                        <a:rPr lang="ro-RO" sz="1200" spc="100" baseline="30000">
                          <a:solidFill>
                            <a:srgbClr val="333333"/>
                          </a:solidFill>
                          <a:effectLst/>
                          <a:latin typeface="arial" panose="020B0604020202020204" pitchFamily="34" charset="0"/>
                        </a:rPr>
                        <a:t>16</a:t>
                      </a:r>
                      <a:endParaRPr lang="ro-RO" sz="1400">
                        <a:solidFill>
                          <a:srgbClr val="333333"/>
                        </a:solidFill>
                        <a:effectLst/>
                        <a:latin typeface="arial" panose="020B0604020202020204" pitchFamily="34"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ro-RO" sz="1200" spc="100" dirty="0">
                          <a:solidFill>
                            <a:srgbClr val="333333"/>
                          </a:solidFill>
                          <a:effectLst/>
                          <a:latin typeface="arial" panose="020B0604020202020204" pitchFamily="34" charset="0"/>
                        </a:rPr>
                        <a:t>0,111</a:t>
                      </a:r>
                      <a:endParaRPr lang="ro-RO" sz="1400" dirty="0">
                        <a:solidFill>
                          <a:srgbClr val="333333"/>
                        </a:solidFill>
                        <a:effectLst/>
                        <a:latin typeface="arial" panose="020B0604020202020204" pitchFamily="34"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6485</Words>
  <Application>Microsoft Office PowerPoint</Application>
  <PresentationFormat>Ecran lat</PresentationFormat>
  <Paragraphs>488</Paragraphs>
  <Slides>75</Slides>
  <Notes>0</Notes>
  <HiddenSlides>0</HiddenSlides>
  <MMClips>0</MMClips>
  <ScaleCrop>false</ScaleCrop>
  <HeadingPairs>
    <vt:vector size="8" baseType="variant">
      <vt:variant>
        <vt:lpstr>Fonturi utilizate</vt:lpstr>
      </vt:variant>
      <vt:variant>
        <vt:i4>13</vt:i4>
      </vt:variant>
      <vt:variant>
        <vt:lpstr>Temă</vt:lpstr>
      </vt:variant>
      <vt:variant>
        <vt:i4>1</vt:i4>
      </vt:variant>
      <vt:variant>
        <vt:lpstr>Servere OLE încorporate</vt:lpstr>
      </vt:variant>
      <vt:variant>
        <vt:i4>1</vt:i4>
      </vt:variant>
      <vt:variant>
        <vt:lpstr>Titluri diapozitive</vt:lpstr>
      </vt:variant>
      <vt:variant>
        <vt:i4>75</vt:i4>
      </vt:variant>
    </vt:vector>
  </HeadingPairs>
  <TitlesOfParts>
    <vt:vector size="90" baseType="lpstr">
      <vt:lpstr>__Inter_9255d6</vt:lpstr>
      <vt:lpstr>Arial</vt:lpstr>
      <vt:lpstr>Arial</vt:lpstr>
      <vt:lpstr>Calibri</vt:lpstr>
      <vt:lpstr>Calibri Light</vt:lpstr>
      <vt:lpstr>Cambria Math</vt:lpstr>
      <vt:lpstr>MJXc-TeX-main-R</vt:lpstr>
      <vt:lpstr>MJXc-TeX-math-I</vt:lpstr>
      <vt:lpstr>MJXc-TeX-size1-R</vt:lpstr>
      <vt:lpstr>Roboto</vt:lpstr>
      <vt:lpstr>Symbol</vt:lpstr>
      <vt:lpstr>Times New Roman</vt:lpstr>
      <vt:lpstr>Verdana</vt:lpstr>
      <vt:lpstr>Temă Office</vt:lpstr>
      <vt:lpstr>Document</vt:lpstr>
      <vt:lpstr>Lectia practica 4_DMOE</vt:lpstr>
      <vt:lpstr>1</vt:lpstr>
      <vt:lpstr>Rezolvare</vt:lpstr>
      <vt:lpstr>2</vt:lpstr>
      <vt:lpstr>3</vt:lpstr>
      <vt:lpstr>Prezentare PowerPoint</vt:lpstr>
      <vt:lpstr>4</vt:lpstr>
      <vt:lpstr>Prezentare PowerPoint</vt:lpstr>
      <vt:lpstr>Prezentare PowerPoint</vt:lpstr>
      <vt:lpstr>Prezentare PowerPoint</vt:lpstr>
      <vt:lpstr>Problema 6</vt:lpstr>
      <vt:lpstr>Solutia </vt:lpstr>
      <vt:lpstr>Prezentare PowerPoint</vt:lpstr>
      <vt:lpstr>Prezentare PowerPoint</vt:lpstr>
      <vt:lpstr>Problema 7</vt:lpstr>
      <vt:lpstr>solutia</vt:lpstr>
      <vt:lpstr>8</vt:lpstr>
      <vt:lpstr>Soluția: </vt:lpstr>
      <vt:lpstr>9</vt:lpstr>
      <vt:lpstr>Prezentare PowerPoint</vt:lpstr>
      <vt:lpstr>Prezentare PowerPoint</vt:lpstr>
      <vt:lpstr>10</vt:lpstr>
      <vt:lpstr>Prezentare PowerPoint</vt:lpstr>
      <vt:lpstr>Pr. 11 Soluția</vt:lpstr>
      <vt:lpstr>Pr. 12</vt:lpstr>
      <vt:lpstr>Prezentare PowerPoint</vt:lpstr>
      <vt:lpstr>Pr. 14 </vt:lpstr>
      <vt:lpstr>15</vt:lpstr>
      <vt:lpstr>16</vt:lpstr>
      <vt:lpstr>Prezentare PowerPoint</vt:lpstr>
      <vt:lpstr>Prezentare PowerPoint</vt:lpstr>
      <vt:lpstr>17</vt:lpstr>
      <vt:lpstr>Prezentare PowerPoint</vt:lpstr>
      <vt:lpstr>Prezentare PowerPoint</vt:lpstr>
      <vt:lpstr>18</vt:lpstr>
      <vt:lpstr>Prezentare PowerPoint</vt:lpstr>
      <vt:lpstr>19</vt:lpstr>
      <vt:lpstr>Prezentare PowerPoint</vt:lpstr>
      <vt:lpstr>20</vt:lpstr>
      <vt:lpstr>Prezentare PowerPoint</vt:lpstr>
      <vt:lpstr>21</vt:lpstr>
      <vt:lpstr>Prezentare PowerPoint</vt:lpstr>
      <vt:lpstr>22</vt:lpstr>
      <vt:lpstr>Prezentare PowerPoint</vt:lpstr>
      <vt:lpstr>Prezentare PowerPoint</vt:lpstr>
      <vt:lpstr>Prezentare PowerPoint</vt:lpstr>
      <vt:lpstr>Prezentare PowerPoint</vt:lpstr>
      <vt:lpstr>Prezentare PowerPoint</vt:lpstr>
      <vt:lpstr>27</vt:lpstr>
      <vt:lpstr>Prezentare PowerPoint</vt:lpstr>
      <vt:lpstr>28</vt:lpstr>
      <vt:lpstr>Prezentare PowerPoint</vt:lpstr>
      <vt:lpstr>29</vt:lpstr>
      <vt:lpstr>30</vt:lpstr>
      <vt:lpstr>31</vt:lpstr>
      <vt:lpstr>32</vt:lpstr>
      <vt:lpstr>33</vt:lpstr>
      <vt:lpstr>34</vt:lpstr>
      <vt:lpstr>35</vt:lpstr>
      <vt:lpstr>36</vt:lpstr>
      <vt:lpstr>37</vt:lpstr>
      <vt:lpstr>38</vt:lpstr>
      <vt:lpstr>39</vt:lpstr>
      <vt:lpstr>40</vt:lpstr>
      <vt:lpstr>41</vt:lpstr>
      <vt:lpstr>Soluția</vt:lpstr>
      <vt:lpstr>Prezentare PowerPoint</vt:lpstr>
      <vt:lpstr>42</vt:lpstr>
      <vt:lpstr>Soluția</vt:lpstr>
      <vt:lpstr>Prezentare PowerPoint</vt:lpstr>
      <vt:lpstr>43</vt:lpstr>
      <vt:lpstr>Soluția</vt:lpstr>
      <vt:lpstr>44</vt:lpstr>
      <vt:lpstr>Soluția</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Lectia practica 1_DMOE</dc:title>
  <dc:creator>buzdugan artur</dc:creator>
  <cp:lastModifiedBy>buzdugan artur</cp:lastModifiedBy>
  <cp:revision>4</cp:revision>
  <dcterms:created xsi:type="dcterms:W3CDTF">2023-11-04T17:42:51Z</dcterms:created>
  <dcterms:modified xsi:type="dcterms:W3CDTF">2023-11-12T15:56:12Z</dcterms:modified>
</cp:coreProperties>
</file>