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8"/>
  </p:notesMasterIdLst>
  <p:sldIdLst>
    <p:sldId id="256" r:id="rId2"/>
    <p:sldId id="263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C99D-FB08-4509-B079-2BA33422E914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846FC-2F1D-4309-A9F6-A47B11B1D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94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46FC-2F1D-4309-A9F6-A47B11B1D60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30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46FC-2F1D-4309-A9F6-A47B11B1D60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95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306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59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597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505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73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3866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90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4993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388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14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86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99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77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640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42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571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53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8953EC-E9BD-46E4-883A-DA78F051640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4FDF7F-8074-461A-B810-1C4C564536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603" y="2234080"/>
            <a:ext cx="9144793" cy="2389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-300" t="-5733" r="300" b="5733"/>
          <a:stretch/>
        </p:blipFill>
        <p:spPr>
          <a:xfrm>
            <a:off x="-128016" y="-438912"/>
            <a:ext cx="12320016" cy="72969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687568"/>
            <a:ext cx="2386584" cy="1170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515600" y="-18289"/>
            <a:ext cx="1676400" cy="17342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2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008" y="678656"/>
            <a:ext cx="9973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Rețelele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de date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și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Internetul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suportă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rețeaua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umană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asigurând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comunicație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fiabilă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între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oameni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.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Pe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un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singur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echipament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,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oamenii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pot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utiliza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mai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multe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aplicații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și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servicii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cum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ar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fi email, web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și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mesagerie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instantă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pentru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a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trimite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mesaje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sau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pentru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a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obține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informații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.</a:t>
            </a:r>
            <a:r>
              <a:rPr lang="en-US" sz="2400" dirty="0"/>
              <a:t> </a:t>
            </a:r>
            <a:r>
              <a:rPr lang="en-US" sz="2400" dirty="0" err="1"/>
              <a:t>Datele</a:t>
            </a:r>
            <a:r>
              <a:rPr lang="en-US" sz="2400" dirty="0"/>
              <a:t> de la </a:t>
            </a:r>
            <a:r>
              <a:rPr lang="en-US" sz="2400" dirty="0" err="1"/>
              <a:t>fiecare</a:t>
            </a:r>
            <a:r>
              <a:rPr lang="en-US" sz="2400" dirty="0"/>
              <a:t> din </a:t>
            </a:r>
            <a:r>
              <a:rPr lang="en-US" sz="2400" dirty="0" err="1"/>
              <a:t>aceste</a:t>
            </a:r>
            <a:r>
              <a:rPr lang="en-US" sz="2400" dirty="0"/>
              <a:t> </a:t>
            </a:r>
            <a:r>
              <a:rPr lang="en-US" sz="2400" dirty="0" err="1"/>
              <a:t>aplicații</a:t>
            </a:r>
            <a:r>
              <a:rPr lang="en-US" sz="2400" dirty="0"/>
              <a:t> </a:t>
            </a:r>
            <a:r>
              <a:rPr lang="en-US" sz="2400" dirty="0" err="1"/>
              <a:t>sunt</a:t>
            </a:r>
            <a:r>
              <a:rPr lang="en-US" sz="2400" dirty="0"/>
              <a:t> </a:t>
            </a:r>
            <a:r>
              <a:rPr lang="en-US" sz="2400" dirty="0" err="1"/>
              <a:t>împachetate</a:t>
            </a:r>
            <a:r>
              <a:rPr lang="en-US" sz="2400" dirty="0"/>
              <a:t>, </a:t>
            </a:r>
            <a:r>
              <a:rPr lang="en-US" sz="2400" dirty="0" err="1"/>
              <a:t>transportate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trimise</a:t>
            </a:r>
            <a:r>
              <a:rPr lang="en-US" sz="2400" dirty="0"/>
              <a:t> la </a:t>
            </a:r>
            <a:r>
              <a:rPr lang="en-US" sz="2400" dirty="0" err="1"/>
              <a:t>aplicația</a:t>
            </a:r>
            <a:r>
              <a:rPr lang="en-US" sz="2400" dirty="0"/>
              <a:t> </a:t>
            </a:r>
            <a:r>
              <a:rPr lang="en-US" sz="2400" dirty="0" err="1"/>
              <a:t>corespunzătoare</a:t>
            </a:r>
            <a:r>
              <a:rPr lang="en-US" sz="2400" dirty="0"/>
              <a:t> a </a:t>
            </a:r>
            <a:r>
              <a:rPr lang="en-US" sz="2400" dirty="0" err="1"/>
              <a:t>echipamentului</a:t>
            </a:r>
            <a:r>
              <a:rPr lang="en-US" sz="2400" dirty="0"/>
              <a:t> de </a:t>
            </a:r>
            <a:r>
              <a:rPr lang="en-US" sz="2400" dirty="0" err="1"/>
              <a:t>destinație</a:t>
            </a:r>
            <a:r>
              <a:rPr lang="en-US" sz="2400" dirty="0"/>
              <a:t>. </a:t>
            </a:r>
            <a:r>
              <a:rPr lang="en-US" sz="2400" dirty="0" err="1"/>
              <a:t>Procesele</a:t>
            </a:r>
            <a:r>
              <a:rPr lang="en-US" sz="2400" dirty="0"/>
              <a:t> </a:t>
            </a:r>
            <a:r>
              <a:rPr lang="en-US" sz="2400" dirty="0" err="1"/>
              <a:t>descrise</a:t>
            </a:r>
            <a:r>
              <a:rPr lang="en-US" sz="2400" dirty="0"/>
              <a:t> de layer-</a:t>
            </a:r>
            <a:r>
              <a:rPr lang="en-US" sz="2400" dirty="0" err="1"/>
              <a:t>ul</a:t>
            </a:r>
            <a:r>
              <a:rPr lang="en-US" sz="2400" dirty="0"/>
              <a:t> transport al </a:t>
            </a:r>
            <a:r>
              <a:rPr lang="en-US" sz="2400" dirty="0" err="1"/>
              <a:t>modelului</a:t>
            </a:r>
            <a:r>
              <a:rPr lang="en-US" sz="2400" dirty="0"/>
              <a:t> OSI </a:t>
            </a:r>
            <a:r>
              <a:rPr lang="en-US" sz="2400" dirty="0" err="1"/>
              <a:t>acceptă</a:t>
            </a:r>
            <a:r>
              <a:rPr lang="en-US" sz="2400" dirty="0"/>
              <a:t> date de la layer-</a:t>
            </a:r>
            <a:r>
              <a:rPr lang="en-US" sz="2400" dirty="0" err="1"/>
              <a:t>ul</a:t>
            </a:r>
            <a:r>
              <a:rPr lang="en-US" sz="2400" dirty="0"/>
              <a:t> </a:t>
            </a:r>
            <a:r>
              <a:rPr lang="en-US" sz="2400" dirty="0" err="1"/>
              <a:t>aplicație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îl</a:t>
            </a:r>
            <a:r>
              <a:rPr lang="en-US" sz="2400" dirty="0"/>
              <a:t> </a:t>
            </a:r>
            <a:r>
              <a:rPr lang="en-US" sz="2400" dirty="0" err="1"/>
              <a:t>pregătesc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adresarea</a:t>
            </a:r>
            <a:r>
              <a:rPr lang="en-US" sz="2400" dirty="0"/>
              <a:t> la layer-</a:t>
            </a:r>
            <a:r>
              <a:rPr lang="en-US" sz="2400" dirty="0" err="1"/>
              <a:t>ul</a:t>
            </a:r>
            <a:r>
              <a:rPr lang="en-US" sz="2400" dirty="0"/>
              <a:t> </a:t>
            </a:r>
            <a:r>
              <a:rPr lang="en-US" sz="2400" dirty="0" err="1"/>
              <a:t>rețea</a:t>
            </a:r>
            <a:r>
              <a:rPr lang="en-US" sz="2400" dirty="0"/>
              <a:t>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1456" y="3356312"/>
            <a:ext cx="5942672" cy="297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8245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008" y="875806"/>
            <a:ext cx="1083259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393536"/>
                </a:solidFill>
                <a:effectLst/>
                <a:latin typeface="Geneva"/>
              </a:rPr>
              <a:t>                                          </a:t>
            </a:r>
            <a:r>
              <a:rPr lang="en-US" sz="2800" i="1" dirty="0" err="1" smtClean="0">
                <a:solidFill>
                  <a:srgbClr val="393536"/>
                </a:solidFill>
                <a:effectLst/>
                <a:latin typeface="Geneva"/>
              </a:rPr>
              <a:t>Rolu</a:t>
            </a:r>
            <a:r>
              <a:rPr lang="en-US" sz="2800" i="1" dirty="0" err="1" smtClean="0">
                <a:solidFill>
                  <a:srgbClr val="393536"/>
                </a:solidFill>
                <a:latin typeface="Geneva"/>
              </a:rPr>
              <a:t>l</a:t>
            </a:r>
            <a:r>
              <a:rPr lang="en-US" sz="2800" i="1" dirty="0" smtClean="0">
                <a:solidFill>
                  <a:srgbClr val="393536"/>
                </a:solidFill>
                <a:latin typeface="Geneva"/>
              </a:rPr>
              <a:t> layer-</a:t>
            </a:r>
            <a:r>
              <a:rPr lang="en-US" sz="2800" i="1" dirty="0" err="1" smtClean="0">
                <a:solidFill>
                  <a:srgbClr val="393536"/>
                </a:solidFill>
                <a:latin typeface="Geneva"/>
              </a:rPr>
              <a:t>lui</a:t>
            </a:r>
            <a:r>
              <a:rPr lang="en-US" sz="2800" i="1" dirty="0" smtClean="0">
                <a:solidFill>
                  <a:srgbClr val="393536"/>
                </a:solidFill>
                <a:latin typeface="Geneva"/>
              </a:rPr>
              <a:t> Transport</a:t>
            </a:r>
            <a:endParaRPr lang="en-US" sz="2800" i="1" dirty="0" smtClean="0">
              <a:solidFill>
                <a:srgbClr val="393536"/>
              </a:solidFill>
              <a:effectLst/>
              <a:latin typeface="Geneva"/>
            </a:endParaRPr>
          </a:p>
          <a:p>
            <a:r>
              <a:rPr lang="en-US" sz="2400" b="0" i="0" dirty="0" smtClean="0">
                <a:solidFill>
                  <a:srgbClr val="393536"/>
                </a:solidFill>
                <a:effectLst/>
              </a:rPr>
              <a:t>Layer-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ul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transport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este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responsabil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cu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stabilirea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unei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sesiuni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provizorii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de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comunicare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între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două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aplicații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și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livrarea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datelor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între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ele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. O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aplicație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generează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date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trimise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de la o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aplicație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de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pe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un host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sursă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către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o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aplicație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de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pe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un host de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destinație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,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fără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a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lua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în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considerare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tipul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hostului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de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destinație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,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tipul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de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mediu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prin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care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trebuie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să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treacă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datele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,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calea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urmată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de date,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congestionarea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sau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dimensiunea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rețelei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.</a:t>
            </a:r>
          </a:p>
          <a:p>
            <a:r>
              <a:rPr lang="en-US" sz="2400" dirty="0"/>
              <a:t> Layer-</a:t>
            </a:r>
            <a:r>
              <a:rPr lang="en-US" sz="2400" dirty="0" err="1"/>
              <a:t>ul</a:t>
            </a:r>
            <a:r>
              <a:rPr lang="en-US" sz="2400" dirty="0"/>
              <a:t> transport </a:t>
            </a:r>
            <a:r>
              <a:rPr lang="en-US" sz="2400" dirty="0" err="1"/>
              <a:t>asigură</a:t>
            </a:r>
            <a:r>
              <a:rPr lang="en-US" sz="2400" dirty="0"/>
              <a:t> </a:t>
            </a:r>
            <a:r>
              <a:rPr lang="en-US" sz="2400" dirty="0" err="1"/>
              <a:t>segmentarea</a:t>
            </a:r>
            <a:r>
              <a:rPr lang="en-US" sz="2400" dirty="0"/>
              <a:t> </a:t>
            </a:r>
            <a:r>
              <a:rPr lang="en-US" sz="2400" dirty="0" err="1"/>
              <a:t>datelor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controalele</a:t>
            </a:r>
            <a:r>
              <a:rPr lang="en-US" sz="2400" dirty="0"/>
              <a:t> </a:t>
            </a:r>
            <a:r>
              <a:rPr lang="en-US" sz="2400" dirty="0" err="1"/>
              <a:t>necesare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reasambla</a:t>
            </a:r>
            <a:r>
              <a:rPr lang="en-US" sz="2400" dirty="0"/>
              <a:t> </a:t>
            </a:r>
            <a:r>
              <a:rPr lang="en-US" sz="2400" dirty="0" err="1"/>
              <a:t>aceste</a:t>
            </a:r>
            <a:r>
              <a:rPr lang="en-US" sz="2400" dirty="0"/>
              <a:t> </a:t>
            </a:r>
            <a:r>
              <a:rPr lang="en-US" sz="2400" dirty="0" err="1"/>
              <a:t>segmente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stream-</a:t>
            </a:r>
            <a:r>
              <a:rPr lang="en-US" sz="2400" dirty="0" err="1"/>
              <a:t>uri</a:t>
            </a:r>
            <a:r>
              <a:rPr lang="en-US" sz="2400" dirty="0"/>
              <a:t> de </a:t>
            </a:r>
            <a:r>
              <a:rPr lang="en-US" sz="2400" dirty="0" err="1"/>
              <a:t>comunicare</a:t>
            </a:r>
            <a:r>
              <a:rPr lang="en-US" sz="2400" dirty="0"/>
              <a:t> </a:t>
            </a:r>
            <a:r>
              <a:rPr lang="en-US" sz="2400" dirty="0" err="1"/>
              <a:t>diferite</a:t>
            </a:r>
            <a:r>
              <a:rPr lang="en-US" sz="2400" dirty="0"/>
              <a:t>. </a:t>
            </a:r>
            <a:r>
              <a:rPr lang="en-US" sz="2400" dirty="0" err="1"/>
              <a:t>În</a:t>
            </a:r>
            <a:r>
              <a:rPr lang="en-US" sz="2400" dirty="0"/>
              <a:t> TCP/IP, </a:t>
            </a:r>
            <a:r>
              <a:rPr lang="en-US" sz="2400" dirty="0" err="1"/>
              <a:t>această</a:t>
            </a:r>
            <a:r>
              <a:rPr lang="en-US" sz="2400" dirty="0"/>
              <a:t> </a:t>
            </a:r>
            <a:r>
              <a:rPr lang="en-US" sz="2400" dirty="0" err="1"/>
              <a:t>segmentare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procesul</a:t>
            </a:r>
            <a:r>
              <a:rPr lang="en-US" sz="2400" dirty="0"/>
              <a:t> de </a:t>
            </a:r>
            <a:r>
              <a:rPr lang="en-US" sz="2400" dirty="0" err="1"/>
              <a:t>reasamblare</a:t>
            </a:r>
            <a:r>
              <a:rPr lang="en-US" sz="2400" dirty="0"/>
              <a:t> pot fi </a:t>
            </a:r>
            <a:r>
              <a:rPr lang="en-US" sz="2400" dirty="0" err="1"/>
              <a:t>obținute</a:t>
            </a:r>
            <a:r>
              <a:rPr lang="en-US" sz="2400" dirty="0"/>
              <a:t> </a:t>
            </a:r>
            <a:r>
              <a:rPr lang="en-US" sz="2400" dirty="0" err="1"/>
              <a:t>folosind</a:t>
            </a:r>
            <a:r>
              <a:rPr lang="en-US" sz="2400" dirty="0"/>
              <a:t> </a:t>
            </a:r>
            <a:r>
              <a:rPr lang="en-US" sz="2400" dirty="0" err="1"/>
              <a:t>două</a:t>
            </a:r>
            <a:r>
              <a:rPr lang="en-US" sz="2400" dirty="0"/>
              <a:t> </a:t>
            </a:r>
            <a:r>
              <a:rPr lang="en-US" sz="2400" dirty="0" err="1"/>
              <a:t>protocoale</a:t>
            </a:r>
            <a:r>
              <a:rPr lang="en-US" sz="2400" dirty="0"/>
              <a:t> </a:t>
            </a:r>
            <a:r>
              <a:rPr lang="en-US" sz="2400" dirty="0" err="1"/>
              <a:t>diferite</a:t>
            </a:r>
            <a:r>
              <a:rPr lang="en-US" sz="2400" dirty="0"/>
              <a:t> ale layer-</a:t>
            </a:r>
            <a:r>
              <a:rPr lang="en-US" sz="2400" dirty="0" err="1"/>
              <a:t>ului</a:t>
            </a:r>
            <a:r>
              <a:rPr lang="en-US" sz="2400" dirty="0"/>
              <a:t> transport: Transmission Control Protocol (TCP) </a:t>
            </a:r>
            <a:r>
              <a:rPr lang="en-US" sz="2400" dirty="0" err="1"/>
              <a:t>și</a:t>
            </a:r>
            <a:r>
              <a:rPr lang="en-US" sz="2400" dirty="0"/>
              <a:t> User Datagram Protocol (UDP).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6626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" y="566928"/>
            <a:ext cx="1122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Responsabilitățile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principale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ale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protocoalelor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layer-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ului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transport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sunt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Urmărirea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comunicației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individuale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între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aplicații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pe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hosturile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sursă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și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destinație</a:t>
            </a:r>
            <a:endParaRPr lang="en-US" sz="2400" b="0" i="0" dirty="0" smtClean="0">
              <a:solidFill>
                <a:srgbClr val="393536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Segmentarea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datelor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și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gestionarea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și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reasamblarea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datelor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segmentate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în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stream-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uri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de date la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destinație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adica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datele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trebuie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sa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fie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pregatite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pentru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a fi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trimise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in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mediu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sub forma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unei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piese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Identificarea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aplicației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corespunzătoare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pentru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fiecare</a:t>
            </a:r>
            <a:r>
              <a:rPr lang="en-US" sz="2400" b="0" i="0" dirty="0" smtClean="0">
                <a:solidFill>
                  <a:srgbClr val="393536"/>
                </a:solidFill>
                <a:effectLst/>
              </a:rPr>
              <a:t> stream de </a:t>
            </a:r>
            <a:r>
              <a:rPr lang="en-US" sz="2400" b="0" i="0" dirty="0" err="1" smtClean="0">
                <a:solidFill>
                  <a:srgbClr val="393536"/>
                </a:solidFill>
                <a:effectLst/>
              </a:rPr>
              <a:t>comunicație</a:t>
            </a:r>
            <a:endParaRPr lang="en-US" sz="2400" b="0" i="0" dirty="0">
              <a:solidFill>
                <a:srgbClr val="393536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43554" t="28549" r="14320" b="19660"/>
          <a:stretch/>
        </p:blipFill>
        <p:spPr>
          <a:xfrm>
            <a:off x="6490001" y="2875252"/>
            <a:ext cx="4793696" cy="3315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88264" y="2875252"/>
            <a:ext cx="59017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TCP/IP </a:t>
            </a:r>
            <a:r>
              <a:rPr lang="en-US" sz="2000" dirty="0" err="1" smtClean="0"/>
              <a:t>asigură</a:t>
            </a:r>
            <a:r>
              <a:rPr lang="en-US" sz="2000" dirty="0" smtClean="0"/>
              <a:t> </a:t>
            </a:r>
            <a:r>
              <a:rPr lang="en-US" sz="2000" dirty="0" err="1" smtClean="0"/>
              <a:t>două</a:t>
            </a:r>
            <a:r>
              <a:rPr lang="en-US" sz="2000" dirty="0" smtClean="0"/>
              <a:t> </a:t>
            </a:r>
            <a:r>
              <a:rPr lang="en-US" sz="2000" dirty="0" err="1" smtClean="0"/>
              <a:t>protocoale</a:t>
            </a:r>
            <a:r>
              <a:rPr lang="en-US" sz="2000" dirty="0" smtClean="0"/>
              <a:t> ale layer-</a:t>
            </a:r>
            <a:r>
              <a:rPr lang="en-US" sz="2000" dirty="0" err="1" smtClean="0"/>
              <a:t>ului</a:t>
            </a:r>
            <a:r>
              <a:rPr lang="en-US" sz="2000" dirty="0" smtClean="0"/>
              <a:t> transport: Transmission Control Protocol (TCP) </a:t>
            </a:r>
            <a:r>
              <a:rPr lang="en-US" sz="2000" dirty="0" err="1" smtClean="0"/>
              <a:t>și</a:t>
            </a:r>
            <a:r>
              <a:rPr lang="en-US" sz="2000" dirty="0" smtClean="0"/>
              <a:t> User Datagram Protocol (UDP),</a:t>
            </a:r>
            <a:r>
              <a:rPr lang="ru-RU" sz="2000" dirty="0" smtClean="0"/>
              <a:t> </a:t>
            </a:r>
            <a:r>
              <a:rPr lang="en-US" sz="2000" dirty="0" smtClean="0"/>
              <a:t>IP </a:t>
            </a:r>
            <a:r>
              <a:rPr lang="en-US" sz="2000" dirty="0" err="1" smtClean="0"/>
              <a:t>folosește</a:t>
            </a:r>
            <a:r>
              <a:rPr lang="en-US" sz="2000" dirty="0" smtClean="0"/>
              <a:t> </a:t>
            </a:r>
            <a:r>
              <a:rPr lang="en-US" sz="2000" dirty="0" err="1" smtClean="0"/>
              <a:t>aceste</a:t>
            </a:r>
            <a:r>
              <a:rPr lang="en-US" sz="2000" dirty="0" smtClean="0"/>
              <a:t> </a:t>
            </a:r>
            <a:r>
              <a:rPr lang="en-US" sz="2000" dirty="0" err="1" smtClean="0"/>
              <a:t>protocoale</a:t>
            </a:r>
            <a:r>
              <a:rPr lang="en-US" sz="2000" dirty="0" smtClean="0"/>
              <a:t> de transport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a </a:t>
            </a:r>
            <a:r>
              <a:rPr lang="en-US" sz="2000" dirty="0" err="1" smtClean="0"/>
              <a:t>permite</a:t>
            </a:r>
            <a:r>
              <a:rPr lang="en-US" sz="2000" dirty="0" smtClean="0"/>
              <a:t> </a:t>
            </a:r>
            <a:r>
              <a:rPr lang="en-US" sz="2000" dirty="0" err="1" smtClean="0"/>
              <a:t>hosturilor</a:t>
            </a:r>
            <a:r>
              <a:rPr lang="en-US" sz="2000" dirty="0" smtClean="0"/>
              <a:t> </a:t>
            </a:r>
            <a:r>
              <a:rPr lang="en-US" sz="2000" dirty="0" err="1" smtClean="0"/>
              <a:t>să</a:t>
            </a:r>
            <a:r>
              <a:rPr lang="en-US" sz="2000" dirty="0" smtClean="0"/>
              <a:t> </a:t>
            </a:r>
            <a:r>
              <a:rPr lang="en-US" sz="2000" dirty="0" err="1" smtClean="0"/>
              <a:t>comunice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să</a:t>
            </a:r>
            <a:r>
              <a:rPr lang="en-US" sz="2000" dirty="0" smtClean="0"/>
              <a:t> </a:t>
            </a:r>
            <a:r>
              <a:rPr lang="en-US" sz="2000" dirty="0" err="1" smtClean="0"/>
              <a:t>transfere</a:t>
            </a:r>
            <a:r>
              <a:rPr lang="en-US" sz="2000" dirty="0" smtClean="0"/>
              <a:t> date.</a:t>
            </a:r>
          </a:p>
          <a:p>
            <a:endParaRPr lang="en-US" sz="2000" dirty="0" smtClean="0"/>
          </a:p>
          <a:p>
            <a:r>
              <a:rPr lang="en-US" sz="2000" dirty="0" smtClean="0"/>
              <a:t>TCP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considerat</a:t>
            </a:r>
            <a:r>
              <a:rPr lang="en-US" sz="2000" dirty="0" smtClean="0"/>
              <a:t> un protocol al layer-</a:t>
            </a:r>
            <a:r>
              <a:rPr lang="en-US" sz="2000" dirty="0" err="1" smtClean="0"/>
              <a:t>ului</a:t>
            </a:r>
            <a:r>
              <a:rPr lang="en-US" sz="2000" dirty="0" smtClean="0"/>
              <a:t> transport </a:t>
            </a:r>
            <a:r>
              <a:rPr lang="en-US" sz="2000" dirty="0" err="1" smtClean="0"/>
              <a:t>fiabil</a:t>
            </a:r>
            <a:r>
              <a:rPr lang="en-US" sz="2000" dirty="0" smtClean="0"/>
              <a:t>, cu </a:t>
            </a:r>
            <a:r>
              <a:rPr lang="en-US" sz="2000" dirty="0" err="1" smtClean="0"/>
              <a:t>opțiuni</a:t>
            </a:r>
            <a:r>
              <a:rPr lang="en-US" sz="2000" dirty="0" smtClean="0"/>
              <a:t> complete, care se </a:t>
            </a:r>
            <a:r>
              <a:rPr lang="en-US" sz="2000" dirty="0" err="1" smtClean="0"/>
              <a:t>asigură</a:t>
            </a:r>
            <a:r>
              <a:rPr lang="en-US" sz="2000" dirty="0" smtClean="0"/>
              <a:t> </a:t>
            </a:r>
            <a:r>
              <a:rPr lang="en-US" sz="2000" dirty="0" err="1" smtClean="0"/>
              <a:t>că</a:t>
            </a:r>
            <a:r>
              <a:rPr lang="en-US" sz="2000" dirty="0" smtClean="0"/>
              <a:t> </a:t>
            </a:r>
            <a:r>
              <a:rPr lang="en-US" sz="2000" dirty="0" err="1" smtClean="0"/>
              <a:t>toate</a:t>
            </a:r>
            <a:r>
              <a:rPr lang="en-US" sz="2000" dirty="0" smtClean="0"/>
              <a:t> </a:t>
            </a:r>
            <a:r>
              <a:rPr lang="en-US" sz="2000" dirty="0" err="1" smtClean="0"/>
              <a:t>datele</a:t>
            </a:r>
            <a:r>
              <a:rPr lang="en-US" sz="2000" dirty="0" smtClean="0"/>
              <a:t> </a:t>
            </a:r>
            <a:r>
              <a:rPr lang="en-US" sz="2000" dirty="0" err="1" smtClean="0"/>
              <a:t>ajung</a:t>
            </a:r>
            <a:r>
              <a:rPr lang="en-US" sz="2000" dirty="0" smtClean="0"/>
              <a:t> la </a:t>
            </a:r>
            <a:r>
              <a:rPr lang="en-US" sz="2000" dirty="0" err="1" smtClean="0"/>
              <a:t>destinație</a:t>
            </a:r>
            <a:r>
              <a:rPr lang="en-US" sz="2000" dirty="0" smtClean="0"/>
              <a:t>.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schimb</a:t>
            </a:r>
            <a:r>
              <a:rPr lang="en-US" sz="2000" dirty="0" smtClean="0"/>
              <a:t>, UDP </a:t>
            </a:r>
            <a:r>
              <a:rPr lang="en-US" sz="2000" dirty="0" err="1" smtClean="0"/>
              <a:t>este</a:t>
            </a:r>
            <a:r>
              <a:rPr lang="en-US" sz="2000" dirty="0" smtClean="0"/>
              <a:t> un protocol al layer-</a:t>
            </a:r>
            <a:r>
              <a:rPr lang="en-US" sz="2000" dirty="0" err="1" smtClean="0"/>
              <a:t>ului</a:t>
            </a:r>
            <a:r>
              <a:rPr lang="en-US" sz="2000" dirty="0" smtClean="0"/>
              <a:t> transport </a:t>
            </a:r>
            <a:r>
              <a:rPr lang="en-US" sz="2000" dirty="0" err="1" smtClean="0"/>
              <a:t>foarte</a:t>
            </a:r>
            <a:r>
              <a:rPr lang="en-US" sz="2000" dirty="0" smtClean="0"/>
              <a:t> </a:t>
            </a:r>
            <a:r>
              <a:rPr lang="en-US" sz="2000" dirty="0" err="1" smtClean="0"/>
              <a:t>simplu</a:t>
            </a:r>
            <a:r>
              <a:rPr lang="en-US" sz="2000" dirty="0" smtClean="0"/>
              <a:t> care nu </a:t>
            </a:r>
            <a:r>
              <a:rPr lang="en-US" sz="2000" dirty="0" err="1" smtClean="0"/>
              <a:t>asigură</a:t>
            </a:r>
            <a:r>
              <a:rPr lang="en-US" sz="2000" dirty="0" smtClean="0"/>
              <a:t> </a:t>
            </a:r>
            <a:r>
              <a:rPr lang="en-US" sz="2000" dirty="0" err="1" smtClean="0"/>
              <a:t>fiabilitate</a:t>
            </a:r>
            <a:r>
              <a:rPr lang="en-US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8053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240" y="474345"/>
            <a:ext cx="107990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Așa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cum am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spus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anterior, TCP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este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considerat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un protocol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fiabil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,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ceea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ce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înseamnă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că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include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procese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pentru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a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asigura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livrarea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fiabilă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între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aplicații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în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cadrul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livrării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confirmate</a:t>
            </a:r>
            <a:endParaRPr lang="en-US" sz="2000" b="0" i="0" dirty="0" smtClean="0">
              <a:solidFill>
                <a:srgbClr val="393536"/>
              </a:solidFill>
              <a:effectLst/>
            </a:endParaRPr>
          </a:p>
          <a:p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Folosind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TCP,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cele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trei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operații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de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bază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ale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fiabilității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sunt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Urmărirea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segmentelor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de date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transmise</a:t>
            </a:r>
            <a:endParaRPr lang="en-US" sz="2000" b="0" i="0" dirty="0" smtClean="0">
              <a:solidFill>
                <a:srgbClr val="393536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Confirmarea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datelor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primite</a:t>
            </a:r>
            <a:endParaRPr lang="en-US" sz="2000" b="0" i="0" dirty="0" smtClean="0">
              <a:solidFill>
                <a:srgbClr val="393536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Retransmiterea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datelor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neconfirmate</a:t>
            </a:r>
            <a:endParaRPr lang="en-US" sz="2000" b="0" i="0" dirty="0" smtClean="0">
              <a:solidFill>
                <a:srgbClr val="393536"/>
              </a:solidFill>
              <a:effectLst/>
            </a:endParaRPr>
          </a:p>
          <a:p>
            <a:r>
              <a:rPr lang="en-US" sz="2000" b="0" i="0" dirty="0" smtClean="0">
                <a:solidFill>
                  <a:srgbClr val="393536"/>
                </a:solidFill>
                <a:effectLst/>
              </a:rPr>
              <a:t>TCP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împarte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un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mesaj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în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părți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mai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mici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cunoscute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ca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segmente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.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Segmentele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sunt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numerotate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în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secvență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și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</a:t>
            </a:r>
            <a:r>
              <a:rPr lang="en-US" sz="2000" dirty="0" err="1">
                <a:solidFill>
                  <a:srgbClr val="393536"/>
                </a:solidFill>
              </a:rPr>
              <a:t>l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asate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procesului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IP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pentru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asamblarea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în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pachete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..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Dacă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expeditorul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nu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primește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o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confirmare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într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-o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anumită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perioadă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de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timp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, se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presupune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că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segmentele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au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fost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pierdute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și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se retransmit.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Doar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porțiunea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mesajului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care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este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pierdut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se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retrimite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, nu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întregul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mesaj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.</a:t>
            </a:r>
            <a:endParaRPr lang="en-US" sz="2000" b="0" i="0" dirty="0">
              <a:solidFill>
                <a:srgbClr val="393536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024" y="3508248"/>
            <a:ext cx="2737104" cy="273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65905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" y="780538"/>
            <a:ext cx="5650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smtClean="0">
                <a:solidFill>
                  <a:srgbClr val="393536"/>
                </a:solidFill>
                <a:effectLst/>
              </a:rPr>
              <a:t>TCP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poate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fi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supus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supraîncărcării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pentru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a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asigura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fiabilitatea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sau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la </a:t>
            </a:r>
            <a:r>
              <a:rPr lang="ro-RO" sz="2000" dirty="0" smtClean="0">
                <a:solidFill>
                  <a:srgbClr val="393536"/>
                </a:solidFill>
              </a:rPr>
              <a:t>întîrzieri de transmisie ,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pentru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unele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aplicații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ar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putea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reduce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caracterul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util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al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aplicației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și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ar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putea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fi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chiar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dezavantajoasă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pentru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aplicație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.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În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asemenea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cazuri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, UDP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este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un protocol de transport </a:t>
            </a:r>
            <a:r>
              <a:rPr lang="en-US" sz="2000" b="0" i="0" dirty="0" err="1" smtClean="0">
                <a:solidFill>
                  <a:srgbClr val="393536"/>
                </a:solidFill>
                <a:effectLst/>
              </a:rPr>
              <a:t>mai</a:t>
            </a:r>
            <a:r>
              <a:rPr lang="en-US" sz="2000" b="0" i="0" dirty="0" smtClean="0">
                <a:solidFill>
                  <a:srgbClr val="393536"/>
                </a:solidFill>
                <a:effectLst/>
              </a:rPr>
              <a:t> bun.</a:t>
            </a:r>
            <a:endParaRPr lang="ro-RO" sz="2000" b="0" i="0" dirty="0" smtClean="0">
              <a:solidFill>
                <a:srgbClr val="393536"/>
              </a:solidFill>
              <a:effectLst/>
            </a:endParaRPr>
          </a:p>
          <a:p>
            <a:r>
              <a:rPr lang="en-US" sz="2000" dirty="0"/>
              <a:t>UDP </a:t>
            </a:r>
            <a:r>
              <a:rPr lang="en-US" sz="2000" dirty="0" err="1"/>
              <a:t>asigură</a:t>
            </a:r>
            <a:r>
              <a:rPr lang="en-US" sz="2000" dirty="0"/>
              <a:t>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funcțiile</a:t>
            </a:r>
            <a:r>
              <a:rPr lang="en-US" sz="2000" dirty="0"/>
              <a:t> de </a:t>
            </a:r>
            <a:r>
              <a:rPr lang="en-US" sz="2000" dirty="0" err="1"/>
              <a:t>bază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livrarea</a:t>
            </a:r>
            <a:r>
              <a:rPr lang="en-US" sz="2000" dirty="0"/>
              <a:t> </a:t>
            </a:r>
            <a:r>
              <a:rPr lang="en-US" sz="2000" dirty="0" err="1"/>
              <a:t>segmentelor</a:t>
            </a:r>
            <a:r>
              <a:rPr lang="en-US" sz="2000" dirty="0"/>
              <a:t> de date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aplicațiile</a:t>
            </a:r>
            <a:r>
              <a:rPr lang="en-US" sz="2000" dirty="0"/>
              <a:t> </a:t>
            </a:r>
            <a:r>
              <a:rPr lang="en-US" sz="2000" dirty="0" err="1"/>
              <a:t>corespunzătoare</a:t>
            </a:r>
            <a:r>
              <a:rPr lang="en-US" sz="2000" dirty="0"/>
              <a:t>, cu o </a:t>
            </a:r>
            <a:r>
              <a:rPr lang="en-US" sz="2000" dirty="0" err="1"/>
              <a:t>supraîncărcare</a:t>
            </a:r>
            <a:r>
              <a:rPr lang="en-US" sz="2000" dirty="0"/>
              <a:t> </a:t>
            </a:r>
            <a:r>
              <a:rPr lang="en-US" sz="2000" dirty="0" err="1"/>
              <a:t>mică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cu </a:t>
            </a:r>
            <a:r>
              <a:rPr lang="en-US" sz="2000" dirty="0" err="1"/>
              <a:t>verificare</a:t>
            </a:r>
            <a:r>
              <a:rPr lang="en-US" sz="2000" dirty="0"/>
              <a:t> a </a:t>
            </a:r>
            <a:r>
              <a:rPr lang="en-US" sz="2000" dirty="0" err="1"/>
              <a:t>datelor</a:t>
            </a:r>
            <a:r>
              <a:rPr lang="en-US" sz="2000" dirty="0"/>
              <a:t>. UDP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cunoscut</a:t>
            </a:r>
            <a:r>
              <a:rPr lang="en-US" sz="2000" dirty="0"/>
              <a:t> ca un protocol de </a:t>
            </a:r>
            <a:r>
              <a:rPr lang="en-US" sz="2000" dirty="0" err="1"/>
              <a:t>livrare</a:t>
            </a:r>
            <a:r>
              <a:rPr lang="en-US" sz="2000" dirty="0"/>
              <a:t> best-effort. Din </a:t>
            </a:r>
            <a:r>
              <a:rPr lang="en-US" sz="2000" dirty="0" err="1"/>
              <a:t>punct</a:t>
            </a:r>
            <a:r>
              <a:rPr lang="en-US" sz="2000" dirty="0"/>
              <a:t> de </a:t>
            </a:r>
            <a:r>
              <a:rPr lang="en-US" sz="2000" dirty="0" err="1"/>
              <a:t>vedere</a:t>
            </a:r>
            <a:r>
              <a:rPr lang="en-US" sz="2000" dirty="0"/>
              <a:t> al </a:t>
            </a:r>
            <a:r>
              <a:rPr lang="en-US" sz="2000" dirty="0" err="1"/>
              <a:t>rețelisticii</a:t>
            </a:r>
            <a:r>
              <a:rPr lang="en-US" sz="2000" dirty="0"/>
              <a:t>, </a:t>
            </a:r>
            <a:r>
              <a:rPr lang="en-US" sz="2000" dirty="0" err="1"/>
              <a:t>livrarea</a:t>
            </a:r>
            <a:r>
              <a:rPr lang="en-US" sz="2000" dirty="0"/>
              <a:t> best-effort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caracterizată</a:t>
            </a:r>
            <a:r>
              <a:rPr lang="en-US" sz="2000" dirty="0"/>
              <a:t> ca </a:t>
            </a:r>
            <a:r>
              <a:rPr lang="en-US" sz="2000" dirty="0" err="1"/>
              <a:t>nesigură</a:t>
            </a:r>
            <a:r>
              <a:rPr lang="en-US" sz="2000" dirty="0"/>
              <a:t>, </a:t>
            </a:r>
            <a:r>
              <a:rPr lang="en-US" sz="2000" dirty="0" err="1"/>
              <a:t>deoarece</a:t>
            </a:r>
            <a:r>
              <a:rPr lang="en-US" sz="2000" dirty="0"/>
              <a:t> la </a:t>
            </a:r>
            <a:r>
              <a:rPr lang="en-US" sz="2000" dirty="0" err="1"/>
              <a:t>destinație</a:t>
            </a:r>
            <a:r>
              <a:rPr lang="en-US" sz="2000" dirty="0"/>
              <a:t> nu se </a:t>
            </a:r>
            <a:r>
              <a:rPr lang="en-US" sz="2000" dirty="0" err="1"/>
              <a:t>primesc</a:t>
            </a:r>
            <a:r>
              <a:rPr lang="en-US" sz="2000" dirty="0"/>
              <a:t> </a:t>
            </a:r>
            <a:r>
              <a:rPr lang="en-US" sz="2000" dirty="0" err="1"/>
              <a:t>confirmări</a:t>
            </a:r>
            <a:r>
              <a:rPr lang="en-US" sz="2000" dirty="0"/>
              <a:t> ale </a:t>
            </a:r>
            <a:r>
              <a:rPr lang="en-US" sz="2000" dirty="0" err="1"/>
              <a:t>faptului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au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primite</a:t>
            </a:r>
            <a:r>
              <a:rPr lang="en-US" sz="2000" dirty="0"/>
              <a:t> </a:t>
            </a:r>
            <a:r>
              <a:rPr lang="en-US" sz="2000" dirty="0" err="1"/>
              <a:t>datele</a:t>
            </a:r>
            <a:r>
              <a:rPr lang="en-US" sz="2000" dirty="0"/>
              <a:t>. Cu UDP, nu </a:t>
            </a:r>
            <a:r>
              <a:rPr lang="en-US" sz="2000" dirty="0" err="1"/>
              <a:t>există</a:t>
            </a:r>
            <a:r>
              <a:rPr lang="en-US" sz="2000" dirty="0"/>
              <a:t> </a:t>
            </a:r>
            <a:r>
              <a:rPr lang="en-US" sz="2000" dirty="0" err="1"/>
              <a:t>procese</a:t>
            </a:r>
            <a:r>
              <a:rPr lang="en-US" sz="2000" dirty="0"/>
              <a:t> ale layer-</a:t>
            </a:r>
            <a:r>
              <a:rPr lang="en-US" sz="2000" dirty="0" err="1"/>
              <a:t>ului</a:t>
            </a:r>
            <a:r>
              <a:rPr lang="en-US" sz="2000" dirty="0"/>
              <a:t> transport care </a:t>
            </a:r>
            <a:r>
              <a:rPr lang="en-US" sz="2000" dirty="0" err="1"/>
              <a:t>informează</a:t>
            </a:r>
            <a:r>
              <a:rPr lang="en-US" sz="2000" dirty="0"/>
              <a:t> </a:t>
            </a:r>
            <a:r>
              <a:rPr lang="en-US" sz="2000" dirty="0" err="1"/>
              <a:t>expeditorul</a:t>
            </a:r>
            <a:r>
              <a:rPr lang="en-US" sz="2000" dirty="0"/>
              <a:t> </a:t>
            </a:r>
            <a:r>
              <a:rPr lang="en-US" sz="2000" dirty="0" err="1"/>
              <a:t>dacă</a:t>
            </a:r>
            <a:r>
              <a:rPr lang="en-US" sz="2000" dirty="0"/>
              <a:t> </a:t>
            </a:r>
            <a:r>
              <a:rPr lang="en-US" sz="2000" dirty="0" err="1"/>
              <a:t>livrarea</a:t>
            </a:r>
            <a:r>
              <a:rPr lang="en-US" sz="2000" dirty="0"/>
              <a:t> s-a </a:t>
            </a:r>
            <a:r>
              <a:rPr lang="en-US" sz="2000" dirty="0" err="1"/>
              <a:t>realizat</a:t>
            </a:r>
            <a:r>
              <a:rPr lang="en-US" sz="2000" dirty="0"/>
              <a:t> cu </a:t>
            </a:r>
            <a:r>
              <a:rPr lang="en-US" sz="2000" dirty="0" err="1"/>
              <a:t>succes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44623" t="31089" r="15036" b="17470"/>
          <a:stretch/>
        </p:blipFill>
        <p:spPr>
          <a:xfrm>
            <a:off x="6089904" y="1016628"/>
            <a:ext cx="5581064" cy="4780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560434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551</Words>
  <Application>Microsoft Office PowerPoint</Application>
  <PresentationFormat>Произвольный</PresentationFormat>
  <Paragraphs>21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Vitek</dc:creator>
  <cp:lastModifiedBy>RePack by Diakov</cp:lastModifiedBy>
  <cp:revision>11</cp:revision>
  <dcterms:created xsi:type="dcterms:W3CDTF">2020-02-12T16:00:59Z</dcterms:created>
  <dcterms:modified xsi:type="dcterms:W3CDTF">2021-01-20T09:32:29Z</dcterms:modified>
</cp:coreProperties>
</file>