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86" r:id="rId12"/>
    <p:sldId id="287"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4660"/>
  </p:normalViewPr>
  <p:slideViewPr>
    <p:cSldViewPr snapToGrid="0">
      <p:cViewPr varScale="1">
        <p:scale>
          <a:sx n="110" d="100"/>
          <a:sy n="110" d="100"/>
        </p:scale>
        <p:origin x="-99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B6F2C-B9F2-402A-8688-14F5531FC8D3}" type="datetimeFigureOut">
              <a:rPr lang="en-US" smtClean="0"/>
              <a:t>11/7/2021</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2D151-C640-4615-B4EA-FB9F2C03BAA5}" type="slidenum">
              <a:rPr lang="en-US" smtClean="0"/>
              <a:t>‹#›</a:t>
            </a:fld>
            <a:endParaRPr lang="en-US"/>
          </a:p>
        </p:txBody>
      </p:sp>
    </p:spTree>
    <p:extLst>
      <p:ext uri="{BB962C8B-B14F-4D97-AF65-F5344CB8AC3E}">
        <p14:creationId xmlns:p14="http://schemas.microsoft.com/office/powerpoint/2010/main" val="400143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11/7/2021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364929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11/7/2021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107089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11/7/2021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27369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11/7/2021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10475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BB42FD-6366-4779-9FE3-3E8955923E93}" type="datetimeFigureOut">
              <a:rPr lang="en-US" smtClean="0"/>
              <a:t>11/7/2021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51647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3EBB42FD-6366-4779-9FE3-3E8955923E93}" type="datetimeFigureOut">
              <a:rPr lang="en-US" smtClean="0"/>
              <a:t>11/7/2021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5173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3EBB42FD-6366-4779-9FE3-3E8955923E93}" type="datetimeFigureOut">
              <a:rPr lang="en-US" smtClean="0"/>
              <a:t>11/7/2021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360602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3EBB42FD-6366-4779-9FE3-3E8955923E93}" type="datetimeFigureOut">
              <a:rPr lang="en-US" smtClean="0"/>
              <a:t>11/7/2021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78978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BB42FD-6366-4779-9FE3-3E8955923E93}" type="datetimeFigureOut">
              <a:rPr lang="en-US" smtClean="0"/>
              <a:t>11/7/2021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48694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EBB42FD-6366-4779-9FE3-3E8955923E93}" type="datetimeFigureOut">
              <a:rPr lang="en-US" smtClean="0"/>
              <a:t>11/7/2021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42842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EBB42FD-6366-4779-9FE3-3E8955923E93}" type="datetimeFigureOut">
              <a:rPr lang="en-US" smtClean="0"/>
              <a:t>11/7/2021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55274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B42FD-6366-4779-9FE3-3E8955923E93}" type="datetimeFigureOut">
              <a:rPr lang="en-US" smtClean="0"/>
              <a:t>11/7/2021</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49529-30DE-4910-9B6E-9EAF452A3B24}" type="slidenum">
              <a:rPr lang="en-US" smtClean="0"/>
              <a:t>‹#›</a:t>
            </a:fld>
            <a:endParaRPr lang="en-US"/>
          </a:p>
        </p:txBody>
      </p:sp>
    </p:spTree>
    <p:extLst>
      <p:ext uri="{BB962C8B-B14F-4D97-AF65-F5344CB8AC3E}">
        <p14:creationId xmlns:p14="http://schemas.microsoft.com/office/powerpoint/2010/main" val="61859993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habrastorage.org/webt/ox/hc/kc/oxhckcxihhieyfzmlrntbgz7fts.png"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habrastorage.org/webt/cu/1l/yc/cu1lycisww8wvc5sfx_zk08lbas.pn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habrastorage.org/webt/ox/hc/kc/oxhckcxihhieyfzmlrntbgz7fts.png"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habrastorage.org/webt/uq/lx/hg/uqlxhghstmqngxfzoajfg5xas4w.p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habrastorage.org/webt/lq/ll/td/lqlltdv7yrjruxfc29ahnuey3t0.png"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habrastorage.org/webt/7u/zz/bq/7uzzbqrum74gkxgm9crn2vj9jxe.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habrastorage.org/webt/xf/rb/qa/xfrbqal0fx5sd0vm51b_l458yyu.p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habrastorage.org/webt/rb/p6/_k/rbp6_kutgrkpy6slkg3zxbeg65o.p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habrastorage.org/webt/l2/xj/cv/l2xjcvnchbus0soq1fmht4fjs_o.png"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habrastorage.org/webt/i_/ck/un/i_ckungvuvtseab_apyult-72_m.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habrastorage.org/webt/zy/cz/iy/zycziyrqkryzqukl_5nsxwyk1lo.p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habrastorage.org/webt/oq/re/8l/oqre8lpu_zn2blu1-wzkvmelvmw.p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habrastorage.org/webt/yq/rl/0r/yqrl0rbzzs2ickbby1d8gae_sva.png"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habrastorage.org/webt/0o/kp/-m/0okp-matv_7qqnkvqlpi4lb-bvo.pn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habrastorage.org/webt/uy/jl/wc/uyjlwctrshfy_pbac2gfk45ofom.png"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habrastorage.org/webt/tu/vk/lt/tuvkltmybkgg4h0lvcg3lsoihuo.p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3497" y="181069"/>
            <a:ext cx="11724238" cy="2244443"/>
          </a:xfrm>
        </p:spPr>
        <p:txBody>
          <a:bodyPr>
            <a:noAutofit/>
          </a:bodyPr>
          <a:lstStyle/>
          <a:p>
            <a:r>
              <a:rPr lang="x-none" sz="4000" b="1" dirty="0" smtClean="0">
                <a:latin typeface="Times New Roman" panose="02020603050405020304" pitchFamily="18" charset="0"/>
                <a:cs typeface="Times New Roman" panose="02020603050405020304" pitchFamily="18" charset="0"/>
              </a:rPr>
              <a:t>Proiectarea Asistată </a:t>
            </a:r>
            <a:r>
              <a:rPr lang="en-GB" sz="4000" b="1" dirty="0" smtClean="0">
                <a:latin typeface="Times New Roman" panose="02020603050405020304" pitchFamily="18" charset="0"/>
                <a:cs typeface="Times New Roman" panose="02020603050405020304" pitchFamily="18" charset="0"/>
              </a:rPr>
              <a:t/>
            </a:r>
            <a:br>
              <a:rPr lang="en-GB" sz="4000" b="1" dirty="0" smtClean="0">
                <a:latin typeface="Times New Roman" panose="02020603050405020304" pitchFamily="18" charset="0"/>
                <a:cs typeface="Times New Roman" panose="02020603050405020304" pitchFamily="18" charset="0"/>
              </a:rPr>
            </a:br>
            <a:r>
              <a:rPr lang="en-GB" sz="4000" b="1" smtClean="0">
                <a:latin typeface="Times New Roman" panose="02020603050405020304" pitchFamily="18" charset="0"/>
                <a:cs typeface="Times New Roman" panose="02020603050405020304" pitchFamily="18" charset="0"/>
              </a:rPr>
              <a:t>T</a:t>
            </a:r>
            <a:r>
              <a:rPr lang="x-none" sz="4000" b="1" smtClean="0">
                <a:latin typeface="Times New Roman" panose="02020603050405020304" pitchFamily="18" charset="0"/>
                <a:cs typeface="Times New Roman" panose="02020603050405020304" pitchFamily="18" charset="0"/>
              </a:rPr>
              <a:t>.6 </a:t>
            </a:r>
            <a:r>
              <a:rPr lang="x-none" sz="4000" b="1" dirty="0" smtClean="0">
                <a:latin typeface="Times New Roman" panose="02020603050405020304" pitchFamily="18" charset="0"/>
                <a:cs typeface="Times New Roman" panose="02020603050405020304" pitchFamily="18" charset="0"/>
              </a:rPr>
              <a:t>– </a:t>
            </a:r>
            <a:r>
              <a:rPr lang="ro-RO" sz="4000" b="1" dirty="0">
                <a:latin typeface="Times New Roman" panose="02020603050405020304" pitchFamily="18" charset="0"/>
                <a:cs typeface="Times New Roman" panose="02020603050405020304" pitchFamily="18" charset="0"/>
              </a:rPr>
              <a:t>Cerinţe speciale de trasare a cablajului imprimat </a:t>
            </a:r>
            <a:r>
              <a:rPr lang="ro-RO" sz="4000" b="1" dirty="0">
                <a:solidFill>
                  <a:srgbClr val="92D050"/>
                </a:solidFill>
                <a:latin typeface="Times New Roman" panose="02020603050405020304" pitchFamily="18" charset="0"/>
                <a:cs typeface="Times New Roman" panose="02020603050405020304" pitchFamily="18" charset="0"/>
              </a:rPr>
              <a:t>după exemplul trasării unui ADC</a:t>
            </a:r>
            <a:endParaRPr lang="en-US" sz="4000" b="1" dirty="0">
              <a:solidFill>
                <a:srgbClr val="92D05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6019800"/>
            <a:ext cx="9144000" cy="635000"/>
          </a:xfrm>
        </p:spPr>
        <p:txBody>
          <a:bodyPr/>
          <a:lstStyle/>
          <a:p>
            <a:r>
              <a:rPr lang="en-US" dirty="0" smtClean="0"/>
              <a:t>Conf. Univ. Dr. </a:t>
            </a:r>
            <a:r>
              <a:rPr lang="en-US" dirty="0" err="1" smtClean="0"/>
              <a:t>Crețu</a:t>
            </a:r>
            <a:r>
              <a:rPr lang="en-US" dirty="0" smtClean="0"/>
              <a:t> </a:t>
            </a:r>
            <a:r>
              <a:rPr lang="en-US" dirty="0" err="1" smtClean="0"/>
              <a:t>Vasilii</a:t>
            </a:r>
            <a:endParaRPr lang="en-US" dirty="0" smtClean="0"/>
          </a:p>
          <a:p>
            <a:endParaRPr lang="en-US" dirty="0"/>
          </a:p>
        </p:txBody>
      </p:sp>
      <p:sp>
        <p:nvSpPr>
          <p:cNvPr id="4" name="TextBox 3"/>
          <p:cNvSpPr txBox="1"/>
          <p:nvPr/>
        </p:nvSpPr>
        <p:spPr>
          <a:xfrm>
            <a:off x="353328" y="2425512"/>
            <a:ext cx="11838671" cy="369332"/>
          </a:xfrm>
          <a:prstGeom prst="rect">
            <a:avLst/>
          </a:prstGeom>
          <a:noFill/>
        </p:spPr>
        <p:txBody>
          <a:bodyPr wrap="square" rtlCol="0">
            <a:spAutoFit/>
          </a:bodyPr>
          <a:lstStyle/>
          <a:p>
            <a:r>
              <a:rPr lang="x-none" dirty="0" smtClean="0"/>
              <a:t>Scopul Lecției:</a:t>
            </a:r>
            <a:r>
              <a:rPr lang="en-GB" dirty="0" smtClean="0"/>
              <a:t>de a </a:t>
            </a:r>
            <a:r>
              <a:rPr lang="x-none" dirty="0" smtClean="0"/>
              <a:t>înțelege și a putea aplica regulile de trasare a conductorilor imprimați</a:t>
            </a:r>
            <a:endParaRPr lang="en-US" dirty="0"/>
          </a:p>
        </p:txBody>
      </p:sp>
    </p:spTree>
    <p:extLst>
      <p:ext uri="{BB962C8B-B14F-4D97-AF65-F5344CB8AC3E}">
        <p14:creationId xmlns:p14="http://schemas.microsoft.com/office/powerpoint/2010/main" val="3415190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6001643"/>
          </a:xfrm>
          <a:prstGeom prst="rect">
            <a:avLst/>
          </a:prstGeom>
          <a:ln>
            <a:solidFill>
              <a:srgbClr val="FF0000"/>
            </a:solidFill>
          </a:ln>
        </p:spPr>
        <p:txBody>
          <a:bodyPr wrap="square">
            <a:spAutoFit/>
          </a:bodyPr>
          <a:lstStyle/>
          <a:p>
            <a:r>
              <a:rPr lang="en-GB" sz="1200" dirty="0">
                <a:solidFill>
                  <a:srgbClr val="222222"/>
                </a:solidFill>
                <a:latin typeface="Times New Roman" pitchFamily="18" charset="0"/>
                <a:cs typeface="Times New Roman" pitchFamily="18" charset="0"/>
              </a:rPr>
              <a:t> </a:t>
            </a:r>
            <a:r>
              <a:rPr lang="en-GB" sz="1600" dirty="0">
                <a:solidFill>
                  <a:srgbClr val="222222"/>
                </a:solidFill>
                <a:latin typeface="Times New Roman" pitchFamily="18" charset="0"/>
                <a:cs typeface="Times New Roman" pitchFamily="18" charset="0"/>
              </a:rPr>
              <a:t>Regula </a:t>
            </a:r>
            <a:r>
              <a:rPr lang="en-GB" sz="1600" dirty="0" err="1" smtClean="0">
                <a:solidFill>
                  <a:srgbClr val="222222"/>
                </a:solidFill>
                <a:latin typeface="Times New Roman" pitchFamily="18" charset="0"/>
                <a:cs typeface="Times New Roman" pitchFamily="18" charset="0"/>
              </a:rPr>
              <a:t>Nr</a:t>
            </a:r>
            <a:r>
              <a:rPr lang="en-GB" sz="1600" dirty="0" smtClean="0">
                <a:solidFill>
                  <a:srgbClr val="222222"/>
                </a:solidFill>
                <a:latin typeface="Times New Roman" pitchFamily="18" charset="0"/>
                <a:cs typeface="Times New Roman" pitchFamily="18" charset="0"/>
              </a:rPr>
              <a:t>. </a:t>
            </a:r>
            <a:r>
              <a:rPr lang="en-GB" sz="1600" dirty="0">
                <a:solidFill>
                  <a:srgbClr val="222222"/>
                </a:solidFill>
                <a:latin typeface="Times New Roman" pitchFamily="18" charset="0"/>
                <a:cs typeface="Times New Roman" pitchFamily="18" charset="0"/>
              </a:rPr>
              <a:t>1 - </a:t>
            </a:r>
            <a:r>
              <a:rPr lang="en-GB" sz="1600" dirty="0" err="1">
                <a:solidFill>
                  <a:srgbClr val="222222"/>
                </a:solidFill>
                <a:latin typeface="Times New Roman" pitchFamily="18" charset="0"/>
                <a:cs typeface="Times New Roman" pitchFamily="18" charset="0"/>
              </a:rPr>
              <a:t>Lățimea</a:t>
            </a:r>
            <a:r>
              <a:rPr lang="en-GB" sz="1600" dirty="0">
                <a:solidFill>
                  <a:srgbClr val="222222"/>
                </a:solidFill>
                <a:latin typeface="Times New Roman" pitchFamily="18" charset="0"/>
                <a:cs typeface="Times New Roman" pitchFamily="18" charset="0"/>
              </a:rPr>
              <a:t> </a:t>
            </a:r>
            <a:r>
              <a:rPr lang="en-GB" sz="1600" dirty="0" err="1" smtClean="0">
                <a:solidFill>
                  <a:srgbClr val="222222"/>
                </a:solidFill>
                <a:latin typeface="Times New Roman" pitchFamily="18" charset="0"/>
                <a:cs typeface="Times New Roman" pitchFamily="18" charset="0"/>
              </a:rPr>
              <a:t>conductorului</a:t>
            </a:r>
            <a:endParaRPr lang="en-GB" sz="1600" dirty="0" smtClean="0">
              <a:solidFill>
                <a:srgbClr val="222222"/>
              </a:solidFill>
              <a:latin typeface="Times New Roman" pitchFamily="18" charset="0"/>
              <a:cs typeface="Times New Roman" pitchFamily="18" charset="0"/>
            </a:endParaRPr>
          </a:p>
          <a:p>
            <a:endParaRPr lang="en-GB" sz="1600" dirty="0" smtClean="0">
              <a:latin typeface="Times New Roman" pitchFamily="18" charset="0"/>
              <a:cs typeface="Times New Roman" pitchFamily="18" charset="0"/>
            </a:endParaRPr>
          </a:p>
          <a:p>
            <a:r>
              <a:rPr lang="x-none" sz="1600" b="1" dirty="0" smtClean="0">
                <a:solidFill>
                  <a:srgbClr val="222222"/>
                </a:solidFill>
                <a:latin typeface="Times New Roman" pitchFamily="18" charset="0"/>
                <a:cs typeface="Times New Roman" pitchFamily="18" charset="0"/>
              </a:rPr>
              <a:t>G</a:t>
            </a:r>
            <a:r>
              <a:rPr lang="en-US" sz="1600" b="1" dirty="0" err="1" smtClean="0">
                <a:solidFill>
                  <a:srgbClr val="222222"/>
                </a:solidFill>
                <a:latin typeface="Times New Roman" pitchFamily="18" charset="0"/>
                <a:cs typeface="Times New Roman" pitchFamily="18" charset="0"/>
              </a:rPr>
              <a:t>reșeală</a:t>
            </a:r>
            <a:r>
              <a:rPr lang="en-US" sz="1600" b="1" dirty="0" smtClean="0">
                <a:solidFill>
                  <a:srgbClr val="222222"/>
                </a:solidFill>
                <a:latin typeface="Times New Roman" pitchFamily="18" charset="0"/>
                <a:cs typeface="Times New Roman" pitchFamily="18" charset="0"/>
              </a:rPr>
              <a:t> </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foarte</a:t>
            </a:r>
            <a:r>
              <a:rPr lang="en-US" sz="1600" dirty="0">
                <a:solidFill>
                  <a:srgbClr val="222222"/>
                </a:solidFill>
                <a:latin typeface="Times New Roman" pitchFamily="18" charset="0"/>
                <a:cs typeface="Times New Roman" pitchFamily="18" charset="0"/>
              </a:rPr>
              <a:t> des </a:t>
            </a:r>
            <a:r>
              <a:rPr lang="en-US" sz="1600" dirty="0" err="1">
                <a:solidFill>
                  <a:srgbClr val="222222"/>
                </a:solidFill>
                <a:latin typeface="Times New Roman" pitchFamily="18" charset="0"/>
                <a:cs typeface="Times New Roman" pitchFamily="18" charset="0"/>
              </a:rPr>
              <a:t>dezvoltatorii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începători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folosesc</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lățimea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implicită</a:t>
            </a:r>
            <a:r>
              <a:rPr lang="en-US" sz="1600" dirty="0">
                <a:solidFill>
                  <a:srgbClr val="222222"/>
                </a:solidFill>
                <a:latin typeface="Times New Roman" pitchFamily="18" charset="0"/>
                <a:cs typeface="Times New Roman" pitchFamily="18" charset="0"/>
              </a:rPr>
              <a:t> a </a:t>
            </a:r>
            <a:r>
              <a:rPr lang="en-US" sz="1600" dirty="0" err="1">
                <a:solidFill>
                  <a:srgbClr val="222222"/>
                </a:solidFill>
                <a:latin typeface="Times New Roman" pitchFamily="18" charset="0"/>
                <a:cs typeface="Times New Roman" pitchFamily="18" charset="0"/>
              </a:rPr>
              <a:t>conductoarelor</a:t>
            </a:r>
            <a:r>
              <a:rPr lang="en-US" sz="1600" dirty="0">
                <a:solidFill>
                  <a:srgbClr val="222222"/>
                </a:solidFill>
                <a:latin typeface="Times New Roman" pitchFamily="18" charset="0"/>
                <a:cs typeface="Times New Roman" pitchFamily="18" charset="0"/>
              </a:rPr>
              <a:t> din </a:t>
            </a:r>
            <a:r>
              <a:rPr lang="en-US" sz="1600" dirty="0" err="1">
                <a:solidFill>
                  <a:srgbClr val="222222"/>
                </a:solidFill>
                <a:latin typeface="Times New Roman" pitchFamily="18" charset="0"/>
                <a:cs typeface="Times New Roman" pitchFamily="18" charset="0"/>
              </a:rPr>
              <a:t>sistemul</a:t>
            </a:r>
            <a:r>
              <a:rPr lang="en-US" sz="1600" dirty="0">
                <a:solidFill>
                  <a:srgbClr val="222222"/>
                </a:solidFill>
                <a:latin typeface="Times New Roman" pitchFamily="18" charset="0"/>
                <a:cs typeface="Times New Roman" pitchFamily="18" charset="0"/>
              </a:rPr>
              <a:t> CAD </a:t>
            </a:r>
            <a:r>
              <a:rPr lang="en-US" sz="1600" dirty="0" err="1">
                <a:solidFill>
                  <a:srgbClr val="222222"/>
                </a:solidFill>
                <a:latin typeface="Times New Roman" pitchFamily="18" charset="0"/>
                <a:cs typeface="Times New Roman" pitchFamily="18" charset="0"/>
              </a:rPr>
              <a:t>pe</a:t>
            </a:r>
            <a:r>
              <a:rPr lang="en-US" sz="1600" dirty="0">
                <a:solidFill>
                  <a:srgbClr val="222222"/>
                </a:solidFill>
                <a:latin typeface="Times New Roman" pitchFamily="18" charset="0"/>
                <a:cs typeface="Times New Roman" pitchFamily="18" charset="0"/>
              </a:rPr>
              <a:t> care </a:t>
            </a:r>
            <a:r>
              <a:rPr lang="en-US" sz="1600" dirty="0" err="1">
                <a:solidFill>
                  <a:srgbClr val="222222"/>
                </a:solidFill>
                <a:latin typeface="Times New Roman" pitchFamily="18" charset="0"/>
                <a:cs typeface="Times New Roman" pitchFamily="18" charset="0"/>
              </a:rPr>
              <a:t>îl</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utilizează</a:t>
            </a:r>
            <a:r>
              <a:rPr lang="en-US" sz="1600" dirty="0">
                <a:solidFill>
                  <a:srgbClr val="222222"/>
                </a:solidFill>
                <a:latin typeface="Times New Roman" pitchFamily="18" charset="0"/>
                <a:cs typeface="Times New Roman" pitchFamily="18" charset="0"/>
              </a:rPr>
              <a:t>. Anterior, </a:t>
            </a:r>
            <a:r>
              <a:rPr lang="en-US" sz="1600" dirty="0" err="1">
                <a:solidFill>
                  <a:srgbClr val="222222"/>
                </a:solidFill>
                <a:latin typeface="Times New Roman" pitchFamily="18" charset="0"/>
                <a:cs typeface="Times New Roman" pitchFamily="18" charset="0"/>
              </a:rPr>
              <a:t>sa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utilizat</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EasyEDA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și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acolo</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lățimea</a:t>
            </a:r>
            <a:r>
              <a:rPr lang="en-US" sz="1600" dirty="0">
                <a:solidFill>
                  <a:srgbClr val="222222"/>
                </a:solidFill>
                <a:latin typeface="Times New Roman" pitchFamily="18" charset="0"/>
                <a:cs typeface="Times New Roman" pitchFamily="18" charset="0"/>
              </a:rPr>
              <a:t> de </a:t>
            </a:r>
            <a:r>
              <a:rPr lang="en-US" sz="1600" dirty="0" err="1">
                <a:solidFill>
                  <a:srgbClr val="222222"/>
                </a:solidFill>
                <a:latin typeface="Times New Roman" pitchFamily="18" charset="0"/>
                <a:cs typeface="Times New Roman" pitchFamily="18" charset="0"/>
              </a:rPr>
              <a:t>baz</a:t>
            </a:r>
            <a:r>
              <a:rPr lang="x-none" sz="1600" dirty="0">
                <a:solidFill>
                  <a:srgbClr val="222222"/>
                </a:solidFill>
                <a:latin typeface="Times New Roman" pitchFamily="18" charset="0"/>
                <a:cs typeface="Times New Roman" pitchFamily="18" charset="0"/>
              </a:rPr>
              <a:t>ă</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este</a:t>
            </a:r>
            <a:r>
              <a:rPr lang="en-US" sz="1600" dirty="0">
                <a:solidFill>
                  <a:srgbClr val="222222"/>
                </a:solidFill>
                <a:latin typeface="Times New Roman" pitchFamily="18" charset="0"/>
                <a:cs typeface="Times New Roman" pitchFamily="18" charset="0"/>
              </a:rPr>
              <a:t> de 6 mils, </a:t>
            </a:r>
            <a:r>
              <a:rPr lang="en-US" sz="1600" dirty="0" err="1">
                <a:solidFill>
                  <a:srgbClr val="222222"/>
                </a:solidFill>
                <a:latin typeface="Times New Roman" pitchFamily="18" charset="0"/>
                <a:cs typeface="Times New Roman" pitchFamily="18" charset="0"/>
              </a:rPr>
              <a:t>adică</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aproximativ</a:t>
            </a:r>
            <a:r>
              <a:rPr lang="en-US" sz="1600" dirty="0">
                <a:solidFill>
                  <a:srgbClr val="222222"/>
                </a:solidFill>
                <a:latin typeface="Times New Roman" pitchFamily="18" charset="0"/>
                <a:cs typeface="Times New Roman" pitchFamily="18" charset="0"/>
              </a:rPr>
              <a:t> 0,15 mm. </a:t>
            </a:r>
            <a:r>
              <a:rPr lang="en-US" sz="1600" dirty="0" err="1">
                <a:solidFill>
                  <a:srgbClr val="222222"/>
                </a:solidFill>
                <a:latin typeface="Times New Roman" pitchFamily="18" charset="0"/>
                <a:cs typeface="Times New Roman" pitchFamily="18" charset="0"/>
              </a:rPr>
              <a:t>Această</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lățime</a:t>
            </a:r>
            <a:r>
              <a:rPr lang="en-US" sz="1600" dirty="0">
                <a:solidFill>
                  <a:srgbClr val="222222"/>
                </a:solidFill>
                <a:latin typeface="Times New Roman" pitchFamily="18" charset="0"/>
                <a:cs typeface="Times New Roman" pitchFamily="18" charset="0"/>
              </a:rPr>
              <a:t> a </a:t>
            </a:r>
            <a:r>
              <a:rPr lang="en-US" sz="1600" dirty="0" err="1">
                <a:solidFill>
                  <a:srgbClr val="222222"/>
                </a:solidFill>
                <a:latin typeface="Times New Roman" pitchFamily="18" charset="0"/>
                <a:cs typeface="Times New Roman" pitchFamily="18" charset="0"/>
              </a:rPr>
              <a:t>conductoarelor</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este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utilizată</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aproape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peste</a:t>
            </a:r>
            <a:r>
              <a:rPr lang="en-US" sz="1600" dirty="0">
                <a:solidFill>
                  <a:srgbClr val="222222"/>
                </a:solidFill>
                <a:latin typeface="Times New Roman" pitchFamily="18" charset="0"/>
                <a:cs typeface="Times New Roman" pitchFamily="18" charset="0"/>
              </a:rPr>
              <a:t> tot </a:t>
            </a:r>
            <a:r>
              <a:rPr lang="en-US" sz="1600" dirty="0" err="1">
                <a:solidFill>
                  <a:srgbClr val="222222"/>
                </a:solidFill>
                <a:latin typeface="Times New Roman" pitchFamily="18" charset="0"/>
                <a:cs typeface="Times New Roman" pitchFamily="18" charset="0"/>
              </a:rPr>
              <a:t>și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acest</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lucru</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este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rău</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deoarece</a:t>
            </a:r>
            <a:r>
              <a:rPr lang="en-US" sz="1600" dirty="0">
                <a:solidFill>
                  <a:srgbClr val="222222"/>
                </a:solidFill>
                <a:latin typeface="Times New Roman" pitchFamily="18" charset="0"/>
                <a:cs typeface="Times New Roman" pitchFamily="18" charset="0"/>
              </a:rPr>
              <a:t> duce la o </a:t>
            </a:r>
            <a:r>
              <a:rPr lang="en-US" sz="1600" dirty="0" err="1">
                <a:solidFill>
                  <a:srgbClr val="222222"/>
                </a:solidFill>
                <a:latin typeface="Times New Roman" pitchFamily="18" charset="0"/>
                <a:cs typeface="Times New Roman" pitchFamily="18" charset="0"/>
              </a:rPr>
              <a:t>serie</a:t>
            </a:r>
            <a:r>
              <a:rPr lang="en-US" sz="1600" dirty="0">
                <a:solidFill>
                  <a:srgbClr val="222222"/>
                </a:solidFill>
                <a:latin typeface="Times New Roman" pitchFamily="18" charset="0"/>
                <a:cs typeface="Times New Roman" pitchFamily="18" charset="0"/>
              </a:rPr>
              <a:t> de </a:t>
            </a:r>
            <a:r>
              <a:rPr lang="en-US" sz="1600" dirty="0" err="1">
                <a:solidFill>
                  <a:srgbClr val="222222"/>
                </a:solidFill>
                <a:latin typeface="Times New Roman" pitchFamily="18" charset="0"/>
                <a:cs typeface="Times New Roman" pitchFamily="18" charset="0"/>
              </a:rPr>
              <a:t>probleme</a:t>
            </a:r>
            <a:r>
              <a:rPr lang="en-US" sz="1600" dirty="0">
                <a:solidFill>
                  <a:srgbClr val="222222"/>
                </a:solidFill>
                <a:latin typeface="Times New Roman" pitchFamily="18" charset="0"/>
                <a:cs typeface="Times New Roman" pitchFamily="18" charset="0"/>
              </a:rPr>
              <a:t>.</a:t>
            </a:r>
          </a:p>
          <a:p>
            <a:r>
              <a:rPr lang="ru-RU" sz="1600" dirty="0">
                <a:solidFill>
                  <a:srgbClr val="222222"/>
                </a:solidFill>
                <a:latin typeface="Times New Roman" pitchFamily="18" charset="0"/>
                <a:cs typeface="Times New Roman" pitchFamily="18" charset="0"/>
              </a:rPr>
              <a:t/>
            </a:r>
            <a:br>
              <a:rPr lang="ru-RU" sz="1600" dirty="0">
                <a:solidFill>
                  <a:srgbClr val="222222"/>
                </a:solidFill>
                <a:latin typeface="Times New Roman" pitchFamily="18" charset="0"/>
                <a:cs typeface="Times New Roman" pitchFamily="18" charset="0"/>
              </a:rPr>
            </a:br>
            <a:r>
              <a:rPr lang="en-US" sz="1600" b="1" dirty="0" err="1" smtClean="0">
                <a:solidFill>
                  <a:srgbClr val="222222"/>
                </a:solidFill>
                <a:latin typeface="Times New Roman" pitchFamily="18" charset="0"/>
                <a:cs typeface="Times New Roman" pitchFamily="18" charset="0"/>
              </a:rPr>
              <a:t>Problema</a:t>
            </a:r>
            <a:r>
              <a:rPr lang="en-US" sz="1600" b="1" dirty="0" smtClean="0">
                <a:solidFill>
                  <a:srgbClr val="222222"/>
                </a:solidFill>
                <a:latin typeface="Times New Roman" pitchFamily="18" charset="0"/>
                <a:cs typeface="Times New Roman" pitchFamily="18" charset="0"/>
              </a:rPr>
              <a:t> </a:t>
            </a:r>
            <a:r>
              <a:rPr lang="ru-RU" sz="1600" b="1" dirty="0">
                <a:solidFill>
                  <a:srgbClr val="222222"/>
                </a:solidFill>
                <a:latin typeface="Times New Roman" pitchFamily="18" charset="0"/>
                <a:cs typeface="Times New Roman" pitchFamily="18" charset="0"/>
              </a:rPr>
              <a:t>№</a:t>
            </a:r>
            <a:r>
              <a:rPr lang="en-US" sz="1600" b="1" dirty="0">
                <a:solidFill>
                  <a:srgbClr val="222222"/>
                </a:solidFill>
                <a:latin typeface="Times New Roman" pitchFamily="18" charset="0"/>
                <a:cs typeface="Times New Roman" pitchFamily="18" charset="0"/>
              </a:rPr>
              <a:t> 1 - </a:t>
            </a:r>
            <a:r>
              <a:rPr lang="en-US" sz="1600" dirty="0" err="1">
                <a:solidFill>
                  <a:srgbClr val="222222"/>
                </a:solidFill>
                <a:latin typeface="Times New Roman" pitchFamily="18" charset="0"/>
                <a:cs typeface="Times New Roman" pitchFamily="18" charset="0"/>
              </a:rPr>
              <a:t>cădere</a:t>
            </a:r>
            <a:r>
              <a:rPr lang="en-US" sz="1600" dirty="0">
                <a:solidFill>
                  <a:srgbClr val="222222"/>
                </a:solidFill>
                <a:latin typeface="Times New Roman" pitchFamily="18" charset="0"/>
                <a:cs typeface="Times New Roman" pitchFamily="18" charset="0"/>
              </a:rPr>
              <a:t> de </a:t>
            </a:r>
            <a:r>
              <a:rPr lang="en-US" sz="1600" dirty="0" err="1">
                <a:solidFill>
                  <a:srgbClr val="222222"/>
                </a:solidFill>
                <a:latin typeface="Times New Roman" pitchFamily="18" charset="0"/>
                <a:cs typeface="Times New Roman" pitchFamily="18" charset="0"/>
              </a:rPr>
              <a:t>tensiune</a:t>
            </a:r>
            <a:r>
              <a:rPr lang="en-US" sz="1600" dirty="0">
                <a:solidFill>
                  <a:srgbClr val="222222"/>
                </a:solidFill>
                <a:latin typeface="Times New Roman" pitchFamily="18" charset="0"/>
                <a:cs typeface="Times New Roman" pitchFamily="18" charset="0"/>
              </a:rPr>
              <a:t>. Ne </a:t>
            </a:r>
            <a:r>
              <a:rPr lang="en-US" sz="1600" dirty="0" err="1">
                <a:solidFill>
                  <a:srgbClr val="222222"/>
                </a:solidFill>
                <a:latin typeface="Times New Roman" pitchFamily="18" charset="0"/>
                <a:cs typeface="Times New Roman" pitchFamily="18" charset="0"/>
              </a:rPr>
              <a:t>amintim</a:t>
            </a:r>
            <a:r>
              <a:rPr lang="en-US" sz="1600" dirty="0">
                <a:solidFill>
                  <a:srgbClr val="222222"/>
                </a:solidFill>
                <a:latin typeface="Times New Roman" pitchFamily="18" charset="0"/>
                <a:cs typeface="Times New Roman" pitchFamily="18" charset="0"/>
              </a:rPr>
              <a:t> cu </a:t>
            </a:r>
            <a:r>
              <a:rPr lang="en-US" sz="1600" dirty="0" err="1">
                <a:solidFill>
                  <a:srgbClr val="222222"/>
                </a:solidFill>
                <a:latin typeface="Times New Roman" pitchFamily="18" charset="0"/>
                <a:cs typeface="Times New Roman" pitchFamily="18" charset="0"/>
              </a:rPr>
              <a:t>toții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legea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lui</a:t>
            </a:r>
            <a:r>
              <a:rPr lang="en-US" sz="1600" dirty="0">
                <a:solidFill>
                  <a:srgbClr val="222222"/>
                </a:solidFill>
                <a:latin typeface="Times New Roman" pitchFamily="18" charset="0"/>
                <a:cs typeface="Times New Roman" pitchFamily="18" charset="0"/>
              </a:rPr>
              <a:t> Ohm din care </a:t>
            </a:r>
            <a:r>
              <a:rPr lang="en-US" sz="1600" dirty="0" err="1">
                <a:solidFill>
                  <a:srgbClr val="222222"/>
                </a:solidFill>
                <a:latin typeface="Times New Roman" pitchFamily="18" charset="0"/>
                <a:cs typeface="Times New Roman" pitchFamily="18" charset="0"/>
              </a:rPr>
              <a:t>rezultă</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că</a:t>
            </a:r>
            <a:r>
              <a:rPr lang="en-US" sz="1600" dirty="0">
                <a:solidFill>
                  <a:srgbClr val="222222"/>
                </a:solidFill>
                <a:latin typeface="Times New Roman" pitchFamily="18" charset="0"/>
                <a:cs typeface="Times New Roman" pitchFamily="18" charset="0"/>
              </a:rPr>
              <a:t> cu </a:t>
            </a:r>
            <a:r>
              <a:rPr lang="en-US" sz="1600" dirty="0" err="1">
                <a:solidFill>
                  <a:srgbClr val="222222"/>
                </a:solidFill>
                <a:latin typeface="Times New Roman" pitchFamily="18" charset="0"/>
                <a:cs typeface="Times New Roman" pitchFamily="18" charset="0"/>
              </a:rPr>
              <a:t>cât</a:t>
            </a:r>
            <a:r>
              <a:rPr lang="en-US" sz="1600" dirty="0">
                <a:solidFill>
                  <a:srgbClr val="222222"/>
                </a:solidFill>
                <a:latin typeface="Times New Roman" pitchFamily="18" charset="0"/>
                <a:cs typeface="Times New Roman" pitchFamily="18" charset="0"/>
              </a:rPr>
              <a:t> aria </a:t>
            </a:r>
            <a:r>
              <a:rPr lang="en-US" sz="1600" dirty="0" err="1">
                <a:solidFill>
                  <a:srgbClr val="222222"/>
                </a:solidFill>
                <a:latin typeface="Times New Roman" pitchFamily="18" charset="0"/>
                <a:cs typeface="Times New Roman" pitchFamily="18" charset="0"/>
              </a:rPr>
              <a:t>secțiunii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transversale</a:t>
            </a:r>
            <a:r>
              <a:rPr lang="en-US" sz="1600" dirty="0">
                <a:solidFill>
                  <a:srgbClr val="222222"/>
                </a:solidFill>
                <a:latin typeface="Times New Roman" pitchFamily="18" charset="0"/>
                <a:cs typeface="Times New Roman" pitchFamily="18" charset="0"/>
              </a:rPr>
              <a:t> a </a:t>
            </a:r>
            <a:r>
              <a:rPr lang="en-US" sz="1600" dirty="0" err="1">
                <a:solidFill>
                  <a:srgbClr val="222222"/>
                </a:solidFill>
                <a:latin typeface="Times New Roman" pitchFamily="18" charset="0"/>
                <a:cs typeface="Times New Roman" pitchFamily="18" charset="0"/>
              </a:rPr>
              <a:t>conductorului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este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mai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mică</a:t>
            </a:r>
            <a:r>
              <a:rPr lang="en-US" sz="1600" dirty="0">
                <a:solidFill>
                  <a:srgbClr val="222222"/>
                </a:solidFill>
                <a:latin typeface="Times New Roman" pitchFamily="18" charset="0"/>
                <a:cs typeface="Times New Roman" pitchFamily="18" charset="0"/>
              </a:rPr>
              <a:t>, cu </a:t>
            </a:r>
            <a:r>
              <a:rPr lang="en-US" sz="1600" dirty="0" err="1">
                <a:solidFill>
                  <a:srgbClr val="222222"/>
                </a:solidFill>
                <a:latin typeface="Times New Roman" pitchFamily="18" charset="0"/>
                <a:cs typeface="Times New Roman" pitchFamily="18" charset="0"/>
              </a:rPr>
              <a:t>atât</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rezistența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este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mai</a:t>
            </a:r>
            <a:r>
              <a:rPr lang="en-US" sz="1600" dirty="0">
                <a:solidFill>
                  <a:srgbClr val="222222"/>
                </a:solidFill>
                <a:latin typeface="Times New Roman" pitchFamily="18" charset="0"/>
                <a:cs typeface="Times New Roman" pitchFamily="18" charset="0"/>
              </a:rPr>
              <a:t> mare. Cu </a:t>
            </a:r>
            <a:r>
              <a:rPr lang="en-US" sz="1600" dirty="0" err="1">
                <a:solidFill>
                  <a:srgbClr val="222222"/>
                </a:solidFill>
                <a:latin typeface="Times New Roman" pitchFamily="18" charset="0"/>
                <a:cs typeface="Times New Roman" pitchFamily="18" charset="0"/>
              </a:rPr>
              <a:t>cât</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rezistența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conductorului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este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mai</a:t>
            </a:r>
            <a:r>
              <a:rPr lang="en-US" sz="1600" dirty="0">
                <a:solidFill>
                  <a:srgbClr val="222222"/>
                </a:solidFill>
                <a:latin typeface="Times New Roman" pitchFamily="18" charset="0"/>
                <a:cs typeface="Times New Roman" pitchFamily="18" charset="0"/>
              </a:rPr>
              <a:t> mare, cu </a:t>
            </a:r>
            <a:r>
              <a:rPr lang="en-US" sz="1600" dirty="0" err="1">
                <a:solidFill>
                  <a:srgbClr val="222222"/>
                </a:solidFill>
                <a:latin typeface="Times New Roman" pitchFamily="18" charset="0"/>
                <a:cs typeface="Times New Roman" pitchFamily="18" charset="0"/>
              </a:rPr>
              <a:t>atât</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va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crește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mai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multă</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tensiune</a:t>
            </a:r>
            <a:r>
              <a:rPr lang="en-US" sz="1600" dirty="0">
                <a:solidFill>
                  <a:srgbClr val="222222"/>
                </a:solidFill>
                <a:latin typeface="Times New Roman" pitchFamily="18" charset="0"/>
                <a:cs typeface="Times New Roman" pitchFamily="18" charset="0"/>
              </a:rPr>
              <a:t>.</a:t>
            </a:r>
            <a:r>
              <a:rPr lang="ru-RU" sz="1600" dirty="0">
                <a:solidFill>
                  <a:srgbClr val="222222"/>
                </a:solidFill>
                <a:latin typeface="Times New Roman" pitchFamily="18" charset="0"/>
                <a:cs typeface="Times New Roman" pitchFamily="18" charset="0"/>
              </a:rPr>
              <a:t/>
            </a:r>
            <a:br>
              <a:rPr lang="ru-RU" sz="1600" dirty="0">
                <a:solidFill>
                  <a:srgbClr val="222222"/>
                </a:solidFill>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en-US" sz="1600" b="1" dirty="0" err="1">
                <a:solidFill>
                  <a:srgbClr val="222222"/>
                </a:solidFill>
                <a:latin typeface="Times New Roman" pitchFamily="18" charset="0"/>
                <a:cs typeface="Times New Roman" pitchFamily="18" charset="0"/>
              </a:rPr>
              <a:t>Problema</a:t>
            </a:r>
            <a:r>
              <a:rPr lang="en-US" sz="1600" b="1" dirty="0">
                <a:solidFill>
                  <a:srgbClr val="222222"/>
                </a:solidFill>
                <a:latin typeface="Times New Roman" pitchFamily="18" charset="0"/>
                <a:cs typeface="Times New Roman" pitchFamily="18" charset="0"/>
              </a:rPr>
              <a:t> </a:t>
            </a:r>
            <a:r>
              <a:rPr lang="ru-RU" sz="1600" b="1" dirty="0">
                <a:solidFill>
                  <a:srgbClr val="222222"/>
                </a:solidFill>
                <a:latin typeface="Times New Roman" pitchFamily="18" charset="0"/>
                <a:cs typeface="Times New Roman" pitchFamily="18" charset="0"/>
              </a:rPr>
              <a:t>№</a:t>
            </a:r>
            <a:r>
              <a:rPr lang="en-US" sz="1600" b="1" dirty="0" smtClean="0">
                <a:solidFill>
                  <a:srgbClr val="222222"/>
                </a:solidFill>
                <a:latin typeface="Times New Roman" pitchFamily="18" charset="0"/>
                <a:cs typeface="Times New Roman" pitchFamily="18" charset="0"/>
              </a:rPr>
              <a:t> </a:t>
            </a:r>
            <a:r>
              <a:rPr lang="en-US" sz="1600" b="1" dirty="0">
                <a:solidFill>
                  <a:srgbClr val="222222"/>
                </a:solidFill>
                <a:latin typeface="Times New Roman" pitchFamily="18" charset="0"/>
                <a:cs typeface="Times New Roman" pitchFamily="18" charset="0"/>
              </a:rPr>
              <a:t>2 - </a:t>
            </a:r>
            <a:r>
              <a:rPr lang="en-US" sz="1600" dirty="0" err="1">
                <a:solidFill>
                  <a:srgbClr val="222222"/>
                </a:solidFill>
                <a:latin typeface="Times New Roman" pitchFamily="18" charset="0"/>
                <a:cs typeface="Times New Roman" pitchFamily="18" charset="0"/>
              </a:rPr>
              <a:t>încălzirea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conductorului</a:t>
            </a:r>
            <a:r>
              <a:rPr lang="en-US" sz="1600" dirty="0">
                <a:solidFill>
                  <a:srgbClr val="222222"/>
                </a:solidFill>
                <a:latin typeface="Times New Roman" pitchFamily="18" charset="0"/>
                <a:cs typeface="Times New Roman" pitchFamily="18" charset="0"/>
              </a:rPr>
              <a:t>. </a:t>
            </a:r>
            <a:r>
              <a:rPr lang="x-none" sz="1600" dirty="0" smtClean="0">
                <a:solidFill>
                  <a:srgbClr val="222222"/>
                </a:solidFill>
                <a:latin typeface="Times New Roman" pitchFamily="18" charset="0"/>
                <a:cs typeface="Times New Roman" pitchFamily="18" charset="0"/>
              </a:rPr>
              <a:t>Este determinată de </a:t>
            </a:r>
            <a:r>
              <a:rPr lang="en-US" sz="1600" dirty="0" err="1" smtClean="0">
                <a:solidFill>
                  <a:srgbClr val="222222"/>
                </a:solidFill>
                <a:latin typeface="Times New Roman" pitchFamily="18" charset="0"/>
                <a:cs typeface="Times New Roman" pitchFamily="18" charset="0"/>
              </a:rPr>
              <a:t>aceeași</a:t>
            </a:r>
            <a:r>
              <a:rPr lang="en-US" sz="1600" dirty="0" smtClean="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lege</a:t>
            </a:r>
            <a:r>
              <a:rPr lang="en-US" sz="1600" dirty="0">
                <a:solidFill>
                  <a:srgbClr val="222222"/>
                </a:solidFill>
                <a:latin typeface="Times New Roman" pitchFamily="18" charset="0"/>
                <a:cs typeface="Times New Roman" pitchFamily="18" charset="0"/>
              </a:rPr>
              <a:t> a </a:t>
            </a:r>
            <a:r>
              <a:rPr lang="en-US" sz="1600" dirty="0" err="1">
                <a:solidFill>
                  <a:srgbClr val="222222"/>
                </a:solidFill>
                <a:latin typeface="Times New Roman" pitchFamily="18" charset="0"/>
                <a:cs typeface="Times New Roman" pitchFamily="18" charset="0"/>
              </a:rPr>
              <a:t>lui</a:t>
            </a:r>
            <a:r>
              <a:rPr lang="en-US" sz="1600" dirty="0">
                <a:solidFill>
                  <a:srgbClr val="222222"/>
                </a:solidFill>
                <a:latin typeface="Times New Roman" pitchFamily="18" charset="0"/>
                <a:cs typeface="Times New Roman" pitchFamily="18" charset="0"/>
              </a:rPr>
              <a:t> Ohm, </a:t>
            </a:r>
            <a:r>
              <a:rPr lang="en-US" sz="1600" dirty="0" err="1">
                <a:solidFill>
                  <a:srgbClr val="222222"/>
                </a:solidFill>
                <a:latin typeface="Times New Roman" pitchFamily="18" charset="0"/>
                <a:cs typeface="Times New Roman" pitchFamily="18" charset="0"/>
              </a:rPr>
              <a:t>puterea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eliberată</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pe</a:t>
            </a:r>
            <a:r>
              <a:rPr lang="en-US" sz="1600" dirty="0">
                <a:solidFill>
                  <a:srgbClr val="222222"/>
                </a:solidFill>
                <a:latin typeface="Times New Roman" pitchFamily="18" charset="0"/>
                <a:cs typeface="Times New Roman" pitchFamily="18" charset="0"/>
              </a:rPr>
              <a:t> conductor </a:t>
            </a:r>
            <a:r>
              <a:rPr lang="en-US" sz="1600" dirty="0" err="1">
                <a:solidFill>
                  <a:srgbClr val="222222"/>
                </a:solidFill>
                <a:latin typeface="Times New Roman" pitchFamily="18" charset="0"/>
                <a:cs typeface="Times New Roman" pitchFamily="18" charset="0"/>
              </a:rPr>
              <a:t>este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proporțională</a:t>
            </a:r>
            <a:r>
              <a:rPr lang="en-US" sz="1600" dirty="0">
                <a:solidFill>
                  <a:srgbClr val="222222"/>
                </a:solidFill>
                <a:latin typeface="Times New Roman" pitchFamily="18" charset="0"/>
                <a:cs typeface="Times New Roman" pitchFamily="18" charset="0"/>
              </a:rPr>
              <a:t> cu </a:t>
            </a:r>
            <a:r>
              <a:rPr lang="en-US" sz="1600" dirty="0" err="1">
                <a:solidFill>
                  <a:srgbClr val="222222"/>
                </a:solidFill>
                <a:latin typeface="Times New Roman" pitchFamily="18" charset="0"/>
                <a:cs typeface="Times New Roman" pitchFamily="18" charset="0"/>
              </a:rPr>
              <a:t>rezistența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sa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adică</a:t>
            </a:r>
            <a:r>
              <a:rPr lang="en-US" sz="1600" dirty="0">
                <a:solidFill>
                  <a:srgbClr val="222222"/>
                </a:solidFill>
                <a:latin typeface="Times New Roman" pitchFamily="18" charset="0"/>
                <a:cs typeface="Times New Roman" pitchFamily="18" charset="0"/>
              </a:rPr>
              <a:t>, cu </a:t>
            </a:r>
            <a:r>
              <a:rPr lang="en-US" sz="1600" dirty="0" err="1">
                <a:solidFill>
                  <a:srgbClr val="222222"/>
                </a:solidFill>
                <a:latin typeface="Times New Roman" pitchFamily="18" charset="0"/>
                <a:cs typeface="Times New Roman" pitchFamily="18" charset="0"/>
              </a:rPr>
              <a:t>cât</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este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mai</a:t>
            </a:r>
            <a:r>
              <a:rPr lang="en-US" sz="1600" dirty="0">
                <a:solidFill>
                  <a:srgbClr val="222222"/>
                </a:solidFill>
                <a:latin typeface="Times New Roman" pitchFamily="18" charset="0"/>
                <a:cs typeface="Times New Roman" pitchFamily="18" charset="0"/>
              </a:rPr>
              <a:t> mare </a:t>
            </a:r>
            <a:r>
              <a:rPr lang="en-US" sz="1600" dirty="0" err="1">
                <a:solidFill>
                  <a:srgbClr val="222222"/>
                </a:solidFill>
                <a:latin typeface="Times New Roman" pitchFamily="18" charset="0"/>
                <a:cs typeface="Times New Roman" pitchFamily="18" charset="0"/>
              </a:rPr>
              <a:t>rezistența</a:t>
            </a:r>
            <a:r>
              <a:rPr lang="en-US" sz="1600" dirty="0">
                <a:solidFill>
                  <a:srgbClr val="222222"/>
                </a:solidFill>
                <a:latin typeface="Times New Roman" pitchFamily="18" charset="0"/>
                <a:cs typeface="Times New Roman" pitchFamily="18" charset="0"/>
              </a:rPr>
              <a:t>, cu </a:t>
            </a:r>
            <a:r>
              <a:rPr lang="en-US" sz="1600" dirty="0" err="1">
                <a:solidFill>
                  <a:srgbClr val="222222"/>
                </a:solidFill>
                <a:latin typeface="Times New Roman" pitchFamily="18" charset="0"/>
                <a:cs typeface="Times New Roman" pitchFamily="18" charset="0"/>
              </a:rPr>
              <a:t>atât</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mai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multă</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căldură</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va</a:t>
            </a:r>
            <a:r>
              <a:rPr lang="en-US" sz="1600" dirty="0">
                <a:solidFill>
                  <a:srgbClr val="222222"/>
                </a:solidFill>
                <a:latin typeface="Times New Roman" pitchFamily="18" charset="0"/>
                <a:cs typeface="Times New Roman" pitchFamily="18" charset="0"/>
              </a:rPr>
              <a:t> fi </a:t>
            </a:r>
            <a:r>
              <a:rPr lang="en-US" sz="1600" dirty="0" err="1">
                <a:solidFill>
                  <a:srgbClr val="222222"/>
                </a:solidFill>
                <a:latin typeface="Times New Roman" pitchFamily="18" charset="0"/>
                <a:cs typeface="Times New Roman" pitchFamily="18" charset="0"/>
              </a:rPr>
              <a:t>eliberată</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pe</a:t>
            </a:r>
            <a:r>
              <a:rPr lang="en-US" sz="1600" dirty="0">
                <a:solidFill>
                  <a:srgbClr val="222222"/>
                </a:solidFill>
                <a:latin typeface="Times New Roman" pitchFamily="18" charset="0"/>
                <a:cs typeface="Times New Roman" pitchFamily="18" charset="0"/>
              </a:rPr>
              <a:t> conductor. </a:t>
            </a:r>
            <a:r>
              <a:rPr lang="x-none" sz="1600" dirty="0" smtClean="0">
                <a:solidFill>
                  <a:srgbClr val="222222"/>
                </a:solidFill>
                <a:latin typeface="Times New Roman" pitchFamily="18" charset="0"/>
                <a:cs typeface="Times New Roman" pitchFamily="18" charset="0"/>
              </a:rPr>
              <a:t>Conductorul de </a:t>
            </a:r>
            <a:r>
              <a:rPr lang="en-US" sz="1600" dirty="0" smtClean="0">
                <a:solidFill>
                  <a:srgbClr val="222222"/>
                </a:solidFill>
                <a:latin typeface="Times New Roman" pitchFamily="18" charset="0"/>
                <a:cs typeface="Times New Roman" pitchFamily="18" charset="0"/>
              </a:rPr>
              <a:t>0,15 </a:t>
            </a:r>
            <a:r>
              <a:rPr lang="en-US" sz="1600" dirty="0">
                <a:solidFill>
                  <a:srgbClr val="222222"/>
                </a:solidFill>
                <a:latin typeface="Times New Roman" pitchFamily="18" charset="0"/>
                <a:cs typeface="Times New Roman" pitchFamily="18" charset="0"/>
              </a:rPr>
              <a:t>mm la </a:t>
            </a:r>
            <a:r>
              <a:rPr lang="x-none" sz="1600" dirty="0" smtClean="0">
                <a:solidFill>
                  <a:srgbClr val="222222"/>
                </a:solidFill>
                <a:latin typeface="Times New Roman" pitchFamily="18" charset="0"/>
                <a:cs typeface="Times New Roman" pitchFamily="18" charset="0"/>
              </a:rPr>
              <a:t>curentul de </a:t>
            </a:r>
            <a:r>
              <a:rPr lang="en-US" sz="1600" dirty="0" smtClean="0">
                <a:solidFill>
                  <a:srgbClr val="222222"/>
                </a:solidFill>
                <a:latin typeface="Times New Roman" pitchFamily="18" charset="0"/>
                <a:cs typeface="Times New Roman" pitchFamily="18" charset="0"/>
              </a:rPr>
              <a:t>5-10A </a:t>
            </a:r>
            <a:r>
              <a:rPr lang="en-US" sz="1600" dirty="0">
                <a:solidFill>
                  <a:srgbClr val="222222"/>
                </a:solidFill>
                <a:latin typeface="Times New Roman" pitchFamily="18" charset="0"/>
                <a:cs typeface="Times New Roman" pitchFamily="18" charset="0"/>
              </a:rPr>
              <a:t>se </a:t>
            </a:r>
            <a:r>
              <a:rPr lang="en-US" sz="1600" dirty="0" err="1">
                <a:solidFill>
                  <a:srgbClr val="222222"/>
                </a:solidFill>
                <a:latin typeface="Times New Roman" pitchFamily="18" charset="0"/>
                <a:cs typeface="Times New Roman" pitchFamily="18" charset="0"/>
              </a:rPr>
              <a:t>va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evapora</a:t>
            </a:r>
            <a:r>
              <a:rPr lang="en-US" sz="1600" dirty="0">
                <a:solidFill>
                  <a:srgbClr val="222222"/>
                </a:solidFill>
                <a:latin typeface="Times New Roman" pitchFamily="18" charset="0"/>
                <a:cs typeface="Times New Roman" pitchFamily="18" charset="0"/>
              </a:rPr>
              <a:t> cu </a:t>
            </a:r>
            <a:r>
              <a:rPr lang="en-US" sz="1600" dirty="0" err="1">
                <a:solidFill>
                  <a:srgbClr val="222222"/>
                </a:solidFill>
                <a:latin typeface="Times New Roman" pitchFamily="18" charset="0"/>
                <a:cs typeface="Times New Roman" pitchFamily="18" charset="0"/>
              </a:rPr>
              <a:t>ușurință</a:t>
            </a:r>
            <a:r>
              <a:rPr lang="en-US" sz="1600" dirty="0" smtClean="0">
                <a:solidFill>
                  <a:srgbClr val="222222"/>
                </a:solidFill>
                <a:latin typeface="Times New Roman" pitchFamily="18" charset="0"/>
                <a:cs typeface="Times New Roman" pitchFamily="18" charset="0"/>
              </a:rPr>
              <a:t>.</a:t>
            </a:r>
            <a:endParaRPr lang="x-none" sz="1600" dirty="0" smtClean="0">
              <a:solidFill>
                <a:srgbClr val="222222"/>
              </a:solidFill>
              <a:latin typeface="Times New Roman" pitchFamily="18" charset="0"/>
              <a:cs typeface="Times New Roman" pitchFamily="18" charset="0"/>
            </a:endParaRPr>
          </a:p>
          <a:p>
            <a:endParaRPr lang="x-none" sz="1600" dirty="0">
              <a:solidFill>
                <a:srgbClr val="222222"/>
              </a:solidFill>
              <a:latin typeface="Times New Roman" pitchFamily="18" charset="0"/>
              <a:cs typeface="Times New Roman" pitchFamily="18" charset="0"/>
            </a:endParaRPr>
          </a:p>
          <a:p>
            <a:r>
              <a:rPr lang="x-none" sz="1600" b="1" dirty="0">
                <a:solidFill>
                  <a:srgbClr val="222222"/>
                </a:solidFill>
                <a:latin typeface="Times New Roman" pitchFamily="18" charset="0"/>
                <a:cs typeface="Times New Roman" pitchFamily="18" charset="0"/>
              </a:rPr>
              <a:t>Problema </a:t>
            </a:r>
            <a:r>
              <a:rPr lang="ru-RU" sz="1600" b="1" dirty="0">
                <a:solidFill>
                  <a:srgbClr val="222222"/>
                </a:solidFill>
                <a:latin typeface="Times New Roman" pitchFamily="18" charset="0"/>
                <a:cs typeface="Times New Roman" pitchFamily="18" charset="0"/>
              </a:rPr>
              <a:t>№</a:t>
            </a:r>
            <a:r>
              <a:rPr lang="x-none" sz="1600" b="1" dirty="0">
                <a:solidFill>
                  <a:srgbClr val="222222"/>
                </a:solidFill>
                <a:latin typeface="Times New Roman" pitchFamily="18" charset="0"/>
                <a:cs typeface="Times New Roman" pitchFamily="18" charset="0"/>
              </a:rPr>
              <a:t> 3 </a:t>
            </a:r>
            <a:r>
              <a:rPr lang="x-none" sz="1600" dirty="0">
                <a:solidFill>
                  <a:srgbClr val="222222"/>
                </a:solidFill>
                <a:latin typeface="Times New Roman" pitchFamily="18" charset="0"/>
                <a:cs typeface="Times New Roman" pitchFamily="18" charset="0"/>
              </a:rPr>
              <a:t>- inductanță parazită. Acest moment nu este unul de bază, dar trebuie să știți despre el. Cu cât secțiunea transversală a conductorului este mai mică, cu atât este mai mare inductanța acestuia. Adică, orice conductor nu este de fapt doar o „bucată de cupru”, este o componentă compozită a rezistenței active, a inductanței și a capacității parazitare. Dacă acești parametri sunt prea mari, atunci încep să afecteze negativ funcționarea circuitului. Cel mai adesea apar la frecvențe peste 10 MHz, de exemplu, atunci când lucrează cu </a:t>
            </a:r>
            <a:r>
              <a:rPr lang="x-none" sz="1600" dirty="0" smtClean="0">
                <a:solidFill>
                  <a:srgbClr val="222222"/>
                </a:solidFill>
                <a:latin typeface="Times New Roman" pitchFamily="18" charset="0"/>
                <a:cs typeface="Times New Roman" pitchFamily="18" charset="0"/>
              </a:rPr>
              <a:t>SPI</a:t>
            </a:r>
            <a:r>
              <a:rPr lang="ru-RU" sz="1600" dirty="0" smtClean="0">
                <a:solidFill>
                  <a:srgbClr val="222222"/>
                </a:solidFill>
                <a:latin typeface="Times New Roman" pitchFamily="18" charset="0"/>
                <a:cs typeface="Times New Roman" pitchFamily="18" charset="0"/>
              </a:rPr>
              <a:t> (</a:t>
            </a:r>
            <a:r>
              <a:rPr lang="en-US" sz="1600" dirty="0">
                <a:solidFill>
                  <a:srgbClr val="222222"/>
                </a:solidFill>
                <a:latin typeface="Times New Roman" pitchFamily="18" charset="0"/>
                <a:cs typeface="Times New Roman" pitchFamily="18" charset="0"/>
              </a:rPr>
              <a:t>Serial Peripheral Interface</a:t>
            </a:r>
            <a:r>
              <a:rPr lang="ru-RU" sz="1600" dirty="0" smtClean="0">
                <a:solidFill>
                  <a:srgbClr val="222222"/>
                </a:solidFill>
                <a:latin typeface="Times New Roman" pitchFamily="18" charset="0"/>
                <a:cs typeface="Times New Roman" pitchFamily="18" charset="0"/>
              </a:rPr>
              <a:t>)</a:t>
            </a:r>
            <a:r>
              <a:rPr lang="x-none" sz="1600" dirty="0" smtClean="0">
                <a:solidFill>
                  <a:srgbClr val="222222"/>
                </a:solidFill>
                <a:latin typeface="Times New Roman" pitchFamily="18" charset="0"/>
                <a:cs typeface="Times New Roman" pitchFamily="18" charset="0"/>
              </a:rPr>
              <a:t>.</a:t>
            </a:r>
            <a:endParaRPr lang="ru-RU" sz="1600" dirty="0" smtClean="0">
              <a:solidFill>
                <a:srgbClr val="222222"/>
              </a:solidFill>
              <a:latin typeface="Times New Roman" pitchFamily="18" charset="0"/>
              <a:cs typeface="Times New Roman" pitchFamily="18" charset="0"/>
            </a:endParaRPr>
          </a:p>
          <a:p>
            <a:endParaRPr lang="ru-RU" sz="1600" dirty="0">
              <a:solidFill>
                <a:srgbClr val="222222"/>
              </a:solidFill>
              <a:latin typeface="Times New Roman" pitchFamily="18" charset="0"/>
              <a:cs typeface="Times New Roman" pitchFamily="18" charset="0"/>
            </a:endParaRPr>
          </a:p>
          <a:p>
            <a:r>
              <a:rPr lang="x-none" sz="1600" b="1" dirty="0">
                <a:solidFill>
                  <a:srgbClr val="222222"/>
                </a:solidFill>
                <a:latin typeface="Times New Roman" pitchFamily="18" charset="0"/>
                <a:cs typeface="Times New Roman" pitchFamily="18" charset="0"/>
              </a:rPr>
              <a:t>Problema </a:t>
            </a:r>
            <a:r>
              <a:rPr lang="ru-RU" sz="1600" b="1" dirty="0">
                <a:solidFill>
                  <a:srgbClr val="222222"/>
                </a:solidFill>
                <a:latin typeface="Times New Roman" pitchFamily="18" charset="0"/>
                <a:cs typeface="Times New Roman" pitchFamily="18" charset="0"/>
              </a:rPr>
              <a:t>№</a:t>
            </a:r>
            <a:r>
              <a:rPr lang="x-none" sz="1600" b="1" dirty="0" smtClean="0">
                <a:solidFill>
                  <a:srgbClr val="222222"/>
                </a:solidFill>
                <a:latin typeface="Times New Roman" pitchFamily="18" charset="0"/>
                <a:cs typeface="Times New Roman" pitchFamily="18" charset="0"/>
              </a:rPr>
              <a:t> </a:t>
            </a:r>
            <a:r>
              <a:rPr lang="x-none" sz="1600" b="1" dirty="0">
                <a:solidFill>
                  <a:srgbClr val="222222"/>
                </a:solidFill>
                <a:latin typeface="Times New Roman" pitchFamily="18" charset="0"/>
                <a:cs typeface="Times New Roman" pitchFamily="18" charset="0"/>
              </a:rPr>
              <a:t>4 - </a:t>
            </a:r>
            <a:r>
              <a:rPr lang="x-none" sz="1600" dirty="0">
                <a:solidFill>
                  <a:srgbClr val="222222"/>
                </a:solidFill>
                <a:latin typeface="Times New Roman" pitchFamily="18" charset="0"/>
                <a:cs typeface="Times New Roman" pitchFamily="18" charset="0"/>
              </a:rPr>
              <a:t>rezistență mecanică redusă. Cred că nu este necesar </a:t>
            </a:r>
            <a:r>
              <a:rPr lang="en-GB" sz="1600" dirty="0" smtClean="0">
                <a:solidFill>
                  <a:srgbClr val="222222"/>
                </a:solidFill>
                <a:latin typeface="Times New Roman" pitchFamily="18" charset="0"/>
                <a:cs typeface="Times New Roman" pitchFamily="18" charset="0"/>
              </a:rPr>
              <a:t>de </a:t>
            </a:r>
            <a:r>
              <a:rPr lang="x-none" sz="1600" dirty="0" smtClean="0">
                <a:solidFill>
                  <a:srgbClr val="222222"/>
                </a:solidFill>
                <a:latin typeface="Times New Roman" pitchFamily="18" charset="0"/>
                <a:cs typeface="Times New Roman" pitchFamily="18" charset="0"/>
              </a:rPr>
              <a:t>explic</a:t>
            </a:r>
            <a:r>
              <a:rPr lang="en-GB" sz="1600" dirty="0" smtClean="0">
                <a:solidFill>
                  <a:srgbClr val="222222"/>
                </a:solidFill>
                <a:latin typeface="Times New Roman" pitchFamily="18" charset="0"/>
                <a:cs typeface="Times New Roman" pitchFamily="18" charset="0"/>
              </a:rPr>
              <a:t>at</a:t>
            </a:r>
            <a:r>
              <a:rPr lang="x-none" sz="1600" dirty="0" smtClean="0">
                <a:solidFill>
                  <a:srgbClr val="222222"/>
                </a:solidFill>
                <a:latin typeface="Times New Roman" pitchFamily="18" charset="0"/>
                <a:cs typeface="Times New Roman" pitchFamily="18" charset="0"/>
              </a:rPr>
              <a:t> că liniile de 2 mm lățime sunt </a:t>
            </a:r>
            <a:r>
              <a:rPr lang="en-GB" sz="1600" dirty="0" smtClean="0">
                <a:solidFill>
                  <a:srgbClr val="222222"/>
                </a:solidFill>
                <a:latin typeface="Times New Roman" pitchFamily="18" charset="0"/>
                <a:cs typeface="Times New Roman" pitchFamily="18" charset="0"/>
              </a:rPr>
              <a:t>fixate </a:t>
            </a:r>
            <a:r>
              <a:rPr lang="en-GB" sz="1600" dirty="0" err="1" smtClean="0">
                <a:solidFill>
                  <a:srgbClr val="222222"/>
                </a:solidFill>
                <a:latin typeface="Times New Roman" pitchFamily="18" charset="0"/>
                <a:cs typeface="Times New Roman" pitchFamily="18" charset="0"/>
              </a:rPr>
              <a:t>mai</a:t>
            </a:r>
            <a:r>
              <a:rPr lang="en-GB" sz="1600" dirty="0" smtClean="0">
                <a:solidFill>
                  <a:srgbClr val="222222"/>
                </a:solidFill>
                <a:latin typeface="Times New Roman" pitchFamily="18" charset="0"/>
                <a:cs typeface="Times New Roman" pitchFamily="18" charset="0"/>
              </a:rPr>
              <a:t> bine de</a:t>
            </a:r>
            <a:r>
              <a:rPr lang="x-none" sz="1600" dirty="0" smtClean="0">
                <a:solidFill>
                  <a:srgbClr val="222222"/>
                </a:solidFill>
                <a:latin typeface="Times New Roman" pitchFamily="18" charset="0"/>
                <a:cs typeface="Times New Roman" pitchFamily="18" charset="0"/>
              </a:rPr>
              <a:t> baza textolitei decât liniile de 0,15 mm. </a:t>
            </a:r>
            <a:endParaRPr lang="en-GB" sz="1600" dirty="0" smtClean="0">
              <a:solidFill>
                <a:srgbClr val="222222"/>
              </a:solidFill>
              <a:latin typeface="Times New Roman" pitchFamily="18" charset="0"/>
              <a:cs typeface="Times New Roman" pitchFamily="18" charset="0"/>
            </a:endParaRPr>
          </a:p>
          <a:p>
            <a:endParaRPr lang="en-GB" sz="1600" dirty="0">
              <a:solidFill>
                <a:srgbClr val="222222"/>
              </a:solidFill>
              <a:latin typeface="Times New Roman" pitchFamily="18" charset="0"/>
              <a:cs typeface="Times New Roman" pitchFamily="18" charset="0"/>
            </a:endParaRPr>
          </a:p>
          <a:p>
            <a:r>
              <a:rPr lang="x-none" sz="1600" b="1" dirty="0">
                <a:solidFill>
                  <a:srgbClr val="222222"/>
                </a:solidFill>
                <a:latin typeface="Times New Roman" pitchFamily="18" charset="0"/>
                <a:cs typeface="Times New Roman" pitchFamily="18" charset="0"/>
              </a:rPr>
              <a:t>Soluția</a:t>
            </a:r>
            <a:r>
              <a:rPr lang="x-none" sz="1600" dirty="0">
                <a:solidFill>
                  <a:srgbClr val="222222"/>
                </a:solidFill>
                <a:latin typeface="Times New Roman" pitchFamily="18" charset="0"/>
                <a:cs typeface="Times New Roman" pitchFamily="18" charset="0"/>
              </a:rPr>
              <a:t> este să folosiți cea mai mare lățime posibilă a firului. Dacă conductorul poate fi rulat cu o lățime de 0,6 mm, este mai bine decât să îl rulați cu o lățime de 0,15 </a:t>
            </a:r>
            <a:r>
              <a:rPr lang="x-none" sz="1600">
                <a:solidFill>
                  <a:srgbClr val="222222"/>
                </a:solidFill>
                <a:latin typeface="Times New Roman" pitchFamily="18" charset="0"/>
                <a:cs typeface="Times New Roman" pitchFamily="18" charset="0"/>
              </a:rPr>
              <a:t>mm</a:t>
            </a:r>
            <a:r>
              <a:rPr lang="x-none" sz="1600" smtClean="0">
                <a:solidFill>
                  <a:srgbClr val="222222"/>
                </a:solidFill>
                <a:latin typeface="Times New Roman" pitchFamily="18" charset="0"/>
                <a:cs typeface="Times New Roman" pitchFamily="18" charset="0"/>
              </a:rPr>
              <a:t>.</a:t>
            </a:r>
            <a:endParaRPr lang="x-none" sz="1600" dirty="0">
              <a:solidFill>
                <a:srgbClr val="222222"/>
              </a:solidFill>
              <a:latin typeface="Times New Roman" pitchFamily="18" charset="0"/>
              <a:cs typeface="Times New Roman" pitchFamily="18" charset="0"/>
            </a:endParaRPr>
          </a:p>
        </p:txBody>
      </p:sp>
    </p:spTree>
    <p:extLst>
      <p:ext uri="{BB962C8B-B14F-4D97-AF65-F5344CB8AC3E}">
        <p14:creationId xmlns:p14="http://schemas.microsoft.com/office/powerpoint/2010/main" val="908147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388"/>
            <a:ext cx="12192000" cy="5509200"/>
          </a:xfrm>
          <a:prstGeom prst="rect">
            <a:avLst/>
          </a:prstGeom>
          <a:ln>
            <a:solidFill>
              <a:srgbClr val="0070C0"/>
            </a:solidFill>
          </a:ln>
        </p:spPr>
        <p:txBody>
          <a:bodyPr wrap="square">
            <a:spAutoFit/>
          </a:bodyPr>
          <a:lstStyle/>
          <a:p>
            <a:r>
              <a:rPr lang="ru-RU" sz="1600" b="1" dirty="0">
                <a:solidFill>
                  <a:srgbClr val="222222"/>
                </a:solidFill>
                <a:latin typeface="Times New Roman" pitchFamily="18" charset="0"/>
                <a:cs typeface="Times New Roman" pitchFamily="18" charset="0"/>
              </a:rPr>
              <a:t>Ошибка</a:t>
            </a:r>
            <a:r>
              <a:rPr lang="ru-RU" sz="1600" dirty="0">
                <a:solidFill>
                  <a:srgbClr val="222222"/>
                </a:solidFill>
                <a:latin typeface="Times New Roman" pitchFamily="18" charset="0"/>
                <a:cs typeface="Times New Roman" pitchFamily="18" charset="0"/>
              </a:rPr>
              <a:t> — очень часто начинающие разработчики используют ту ширину проводников (дорожек), которая стоит по умолчанию в используемой САПР. В упомянутой ранее статье, автор использовал </a:t>
            </a:r>
            <a:r>
              <a:rPr lang="ru-RU" sz="1600" dirty="0" err="1">
                <a:solidFill>
                  <a:srgbClr val="222222"/>
                </a:solidFill>
                <a:latin typeface="Times New Roman" pitchFamily="18" charset="0"/>
                <a:cs typeface="Times New Roman" pitchFamily="18" charset="0"/>
              </a:rPr>
              <a:t>EasyEDA</a:t>
            </a:r>
            <a:r>
              <a:rPr lang="ru-RU" sz="1600" dirty="0">
                <a:solidFill>
                  <a:srgbClr val="222222"/>
                </a:solidFill>
                <a:latin typeface="Times New Roman" pitchFamily="18" charset="0"/>
                <a:cs typeface="Times New Roman" pitchFamily="18" charset="0"/>
              </a:rPr>
              <a:t> и там базовое значение ширины стоит 6 </a:t>
            </a:r>
            <a:r>
              <a:rPr lang="ru-RU" sz="1600" dirty="0" err="1">
                <a:solidFill>
                  <a:srgbClr val="222222"/>
                </a:solidFill>
                <a:latin typeface="Times New Roman" pitchFamily="18" charset="0"/>
                <a:cs typeface="Times New Roman" pitchFamily="18" charset="0"/>
              </a:rPr>
              <a:t>mils</a:t>
            </a:r>
            <a:r>
              <a:rPr lang="ru-RU" sz="1600" dirty="0">
                <a:solidFill>
                  <a:srgbClr val="222222"/>
                </a:solidFill>
                <a:latin typeface="Times New Roman" pitchFamily="18" charset="0"/>
                <a:cs typeface="Times New Roman" pitchFamily="18" charset="0"/>
              </a:rPr>
              <a:t>, то есть около 0.15 мм. Данная ширина проводников использована практически везде и это плохо, ибо ведет к ряду проблем.</a:t>
            </a:r>
            <a:endParaRPr lang="x-none" sz="1600" dirty="0">
              <a:solidFill>
                <a:srgbClr val="222222"/>
              </a:solidFill>
              <a:latin typeface="Times New Roman" pitchFamily="18" charset="0"/>
              <a:cs typeface="Times New Roman" pitchFamily="18" charset="0"/>
            </a:endParaRPr>
          </a:p>
          <a:p>
            <a:endParaRPr lang="x-none" sz="1600" dirty="0">
              <a:solidFill>
                <a:srgbClr val="222222"/>
              </a:solidFill>
              <a:latin typeface="Times New Roman" pitchFamily="18" charset="0"/>
              <a:cs typeface="Times New Roman" pitchFamily="18" charset="0"/>
            </a:endParaRPr>
          </a:p>
          <a:p>
            <a:r>
              <a:rPr lang="ru-RU" sz="1600" b="1" dirty="0">
                <a:solidFill>
                  <a:srgbClr val="222222"/>
                </a:solidFill>
                <a:latin typeface="Times New Roman" pitchFamily="18" charset="0"/>
                <a:cs typeface="Times New Roman" pitchFamily="18" charset="0"/>
              </a:rPr>
              <a:t>Проблема №1</a:t>
            </a:r>
            <a:r>
              <a:rPr lang="ru-RU" sz="1600" dirty="0">
                <a:solidFill>
                  <a:srgbClr val="222222"/>
                </a:solidFill>
                <a:latin typeface="Times New Roman" pitchFamily="18" charset="0"/>
                <a:cs typeface="Times New Roman" pitchFamily="18" charset="0"/>
              </a:rPr>
              <a:t> — падение напряжения. Все мы помни закон Ома из которого следует, что чем меньше площадь сечения проводника, тем больше его сопротивление. Чем больше сопротивление проводника, тем больше на нем упадет напряжение.</a:t>
            </a:r>
            <a:endParaRPr lang="x-none" sz="1600" dirty="0">
              <a:solidFill>
                <a:srgbClr val="222222"/>
              </a:solidFill>
              <a:latin typeface="Times New Roman" pitchFamily="18" charset="0"/>
              <a:cs typeface="Times New Roman" pitchFamily="18" charset="0"/>
            </a:endParaRPr>
          </a:p>
          <a:p>
            <a:endParaRPr lang="x-none" sz="1600" dirty="0">
              <a:solidFill>
                <a:srgbClr val="222222"/>
              </a:solidFill>
              <a:latin typeface="Times New Roman" pitchFamily="18" charset="0"/>
              <a:cs typeface="Times New Roman" pitchFamily="18" charset="0"/>
            </a:endParaRPr>
          </a:p>
          <a:p>
            <a:r>
              <a:rPr lang="ru-RU" sz="1600" b="1" dirty="0">
                <a:solidFill>
                  <a:srgbClr val="222222"/>
                </a:solidFill>
                <a:latin typeface="Times New Roman" pitchFamily="18" charset="0"/>
                <a:cs typeface="Times New Roman" pitchFamily="18" charset="0"/>
              </a:rPr>
              <a:t>Проблема №2</a:t>
            </a:r>
            <a:r>
              <a:rPr lang="ru-RU" sz="1600" dirty="0">
                <a:solidFill>
                  <a:srgbClr val="222222"/>
                </a:solidFill>
                <a:latin typeface="Times New Roman" pitchFamily="18" charset="0"/>
                <a:cs typeface="Times New Roman" pitchFamily="18" charset="0"/>
              </a:rPr>
              <a:t> — нагрев проводника. Тут все тот же закон Ома, мощность выделяемая на проводнике пропорциональна его сопротивлению, то есть чем больше сопротивление, тем больше тепла выделится на проводнике. Дорогу 0.15 мм ток в 5-10А легко испарит.</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b="1" dirty="0">
                <a:solidFill>
                  <a:srgbClr val="222222"/>
                </a:solidFill>
                <a:latin typeface="Times New Roman" pitchFamily="18" charset="0"/>
                <a:cs typeface="Times New Roman" pitchFamily="18" charset="0"/>
              </a:rPr>
              <a:t>Проблема №3</a:t>
            </a:r>
            <a:r>
              <a:rPr lang="ru-RU" sz="1600" dirty="0">
                <a:solidFill>
                  <a:srgbClr val="222222"/>
                </a:solidFill>
                <a:latin typeface="Times New Roman" pitchFamily="18" charset="0"/>
                <a:cs typeface="Times New Roman" pitchFamily="18" charset="0"/>
              </a:rPr>
              <a:t> — паразитная индуктивность. Этот момент к базовым вряд ли уже относится, но знать про него надо. Чем меньше сечение проводника, тем больше его индуктивность. То есть любой проводник на самом деле не просто «кусок меди», это составной компонент из активного сопротивления, индуктивности и паразитной емкости. Если эти параметры слишком высоки, то они начинают негативно отражаться на работе схемы. Чаще они проявляются частотах больше 10 МГц, например, при работе с SPI (</a:t>
            </a:r>
            <a:r>
              <a:rPr lang="en-US" sz="1600" dirty="0">
                <a:solidFill>
                  <a:srgbClr val="222222"/>
                </a:solidFill>
                <a:latin typeface="Times New Roman" pitchFamily="18" charset="0"/>
                <a:cs typeface="Times New Roman" pitchFamily="18" charset="0"/>
              </a:rPr>
              <a:t>Serial Peripheral Interface</a:t>
            </a:r>
            <a:r>
              <a:rPr lang="ru-RU" sz="1600" dirty="0">
                <a:solidFill>
                  <a:srgbClr val="222222"/>
                </a:solidFill>
                <a:latin typeface="Times New Roman" pitchFamily="18" charset="0"/>
                <a:cs typeface="Times New Roman" pitchFamily="18" charset="0"/>
              </a:rPr>
              <a:t>).</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b="1" dirty="0">
                <a:solidFill>
                  <a:srgbClr val="222222"/>
                </a:solidFill>
                <a:latin typeface="Times New Roman" pitchFamily="18" charset="0"/>
                <a:cs typeface="Times New Roman" pitchFamily="18" charset="0"/>
              </a:rPr>
              <a:t>Проблема №4</a:t>
            </a:r>
            <a:r>
              <a:rPr lang="ru-RU" sz="1600" dirty="0">
                <a:solidFill>
                  <a:srgbClr val="222222"/>
                </a:solidFill>
                <a:latin typeface="Times New Roman" pitchFamily="18" charset="0"/>
                <a:cs typeface="Times New Roman" pitchFamily="18" charset="0"/>
              </a:rPr>
              <a:t> — низкая механическая прочность. Думаю не надо объяснять, что дорожка шириной 2 мм более прочно прикреплена к текстолитовой основе, чем дорожка 0.15 мм. </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b="1" dirty="0">
                <a:solidFill>
                  <a:srgbClr val="222222"/>
                </a:solidFill>
                <a:latin typeface="Times New Roman" pitchFamily="18" charset="0"/>
                <a:cs typeface="Times New Roman" pitchFamily="18" charset="0"/>
              </a:rPr>
              <a:t>Решение</a:t>
            </a:r>
            <a:r>
              <a:rPr lang="ru-RU" sz="1600" dirty="0">
                <a:solidFill>
                  <a:srgbClr val="222222"/>
                </a:solidFill>
                <a:latin typeface="Times New Roman" pitchFamily="18" charset="0"/>
                <a:cs typeface="Times New Roman" pitchFamily="18" charset="0"/>
              </a:rPr>
              <a:t> — используйте максимально возможную ширину проводников. Если проводник можно провести с шириной 0.6 мм, то это лучше, чем провести его шириной 0.15 мм.</a:t>
            </a:r>
            <a:r>
              <a:rPr lang="ru-RU" sz="1600" b="1" dirty="0">
                <a:solidFill>
                  <a:srgbClr val="222222"/>
                </a:solidFill>
                <a:latin typeface="Times New Roman" pitchFamily="18" charset="0"/>
                <a:cs typeface="Times New Roman" pitchFamily="18" charset="0"/>
              </a:rPr>
              <a:t> </a:t>
            </a:r>
            <a:endParaRPr lang="x-none" sz="1600" b="1" dirty="0">
              <a:solidFill>
                <a:srgbClr val="222222"/>
              </a:solidFill>
              <a:latin typeface="Times New Roman" pitchFamily="18" charset="0"/>
              <a:cs typeface="Times New Roman" pitchFamily="18" charset="0"/>
            </a:endParaRPr>
          </a:p>
        </p:txBody>
      </p:sp>
    </p:spTree>
    <p:extLst>
      <p:ext uri="{BB962C8B-B14F-4D97-AF65-F5344CB8AC3E}">
        <p14:creationId xmlns:p14="http://schemas.microsoft.com/office/powerpoint/2010/main" val="1858449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abrastorage.org/webt/ca/cb/pe/cacbpeovvcptpw2u5nqcuwls0w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528" y="187910"/>
            <a:ext cx="5820051" cy="3214783"/>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descr="https://habrastorage.org/webt/vd/gr/7y/vdgr7ypfbu2idpc303xrdxhnjd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735" y="3402693"/>
            <a:ext cx="5813844" cy="3285802"/>
          </a:xfrm>
          <a:prstGeom prst="rect">
            <a:avLst/>
          </a:prstGeom>
          <a:ln w="127000" cap="sq">
            <a:solidFill>
              <a:schemeClr val="accent1"/>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flipH="1">
            <a:off x="4400437" y="1333636"/>
            <a:ext cx="1257980" cy="461665"/>
          </a:xfrm>
          <a:prstGeom prst="rect">
            <a:avLst/>
          </a:prstGeom>
          <a:noFill/>
        </p:spPr>
        <p:txBody>
          <a:bodyPr wrap="square" rtlCol="0">
            <a:spAutoFit/>
          </a:bodyPr>
          <a:lstStyle/>
          <a:p>
            <a:r>
              <a:rPr lang="en-GB" sz="2400" b="1" dirty="0" smtClean="0">
                <a:solidFill>
                  <a:srgbClr val="FF0000"/>
                </a:solidFill>
              </a:rPr>
              <a:t>Nu bine </a:t>
            </a:r>
            <a:endParaRPr lang="en-US" sz="2400" b="1" dirty="0">
              <a:solidFill>
                <a:srgbClr val="FF0000"/>
              </a:solidFill>
            </a:endParaRPr>
          </a:p>
        </p:txBody>
      </p:sp>
      <p:sp>
        <p:nvSpPr>
          <p:cNvPr id="7" name="TextBox 6"/>
          <p:cNvSpPr txBox="1"/>
          <p:nvPr/>
        </p:nvSpPr>
        <p:spPr>
          <a:xfrm flipH="1">
            <a:off x="4400437" y="4727176"/>
            <a:ext cx="1257980" cy="461665"/>
          </a:xfrm>
          <a:prstGeom prst="rect">
            <a:avLst/>
          </a:prstGeom>
          <a:noFill/>
        </p:spPr>
        <p:txBody>
          <a:bodyPr wrap="square" rtlCol="0">
            <a:spAutoFit/>
          </a:bodyPr>
          <a:lstStyle/>
          <a:p>
            <a:r>
              <a:rPr lang="en-GB" sz="2400" b="1" dirty="0" smtClean="0">
                <a:solidFill>
                  <a:srgbClr val="FF0000"/>
                </a:solidFill>
              </a:rPr>
              <a:t>Bine </a:t>
            </a:r>
            <a:endParaRPr lang="en-US" sz="2400" b="1" dirty="0">
              <a:solidFill>
                <a:srgbClr val="FF0000"/>
              </a:solidFill>
            </a:endParaRPr>
          </a:p>
        </p:txBody>
      </p:sp>
    </p:spTree>
    <p:extLst>
      <p:ext uri="{BB962C8B-B14F-4D97-AF65-F5344CB8AC3E}">
        <p14:creationId xmlns:p14="http://schemas.microsoft.com/office/powerpoint/2010/main" val="1417497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2554545"/>
          </a:xfrm>
          <a:prstGeom prst="rect">
            <a:avLst/>
          </a:prstGeom>
          <a:ln>
            <a:solidFill>
              <a:srgbClr val="FF0000"/>
            </a:solidFill>
          </a:ln>
        </p:spPr>
        <p:txBody>
          <a:bodyPr wrap="square">
            <a:spAutoFit/>
          </a:bodyPr>
          <a:lstStyle/>
          <a:p>
            <a:r>
              <a:rPr lang="en-US" sz="1600" dirty="0">
                <a:solidFill>
                  <a:srgbClr val="222222"/>
                </a:solidFill>
                <a:latin typeface="Times New Roman" pitchFamily="18" charset="0"/>
                <a:cs typeface="Times New Roman" pitchFamily="18" charset="0"/>
              </a:rPr>
              <a:t>Regula № 2 - </a:t>
            </a:r>
            <a:r>
              <a:rPr lang="en-US" sz="1600" dirty="0" err="1">
                <a:solidFill>
                  <a:srgbClr val="222222"/>
                </a:solidFill>
                <a:latin typeface="Times New Roman" pitchFamily="18" charset="0"/>
                <a:cs typeface="Times New Roman" pitchFamily="18" charset="0"/>
              </a:rPr>
              <a:t>Conectarea</a:t>
            </a:r>
            <a:r>
              <a:rPr lang="en-US" sz="1600" dirty="0">
                <a:solidFill>
                  <a:srgbClr val="222222"/>
                </a:solidFill>
                <a:latin typeface="Times New Roman" pitchFamily="18" charset="0"/>
                <a:cs typeface="Times New Roman" pitchFamily="18" charset="0"/>
              </a:rPr>
              <a:t> la </a:t>
            </a:r>
            <a:r>
              <a:rPr lang="en-US" sz="1600" dirty="0" err="1" smtClean="0">
                <a:solidFill>
                  <a:srgbClr val="222222"/>
                </a:solidFill>
                <a:latin typeface="Times New Roman" pitchFamily="18" charset="0"/>
                <a:cs typeface="Times New Roman" pitchFamily="18" charset="0"/>
              </a:rPr>
              <a:t>terminale</a:t>
            </a:r>
            <a:endParaRPr lang="en-US" sz="1600" dirty="0" smtClean="0">
              <a:solidFill>
                <a:srgbClr val="222222"/>
              </a:solidFill>
              <a:latin typeface="Times New Roman" pitchFamily="18" charset="0"/>
              <a:cs typeface="Times New Roman" pitchFamily="18" charset="0"/>
            </a:endParaRPr>
          </a:p>
          <a:p>
            <a:endParaRPr lang="en-GB" sz="1600" dirty="0" smtClean="0">
              <a:latin typeface="Times New Roman" pitchFamily="18" charset="0"/>
              <a:cs typeface="Times New Roman" pitchFamily="18" charset="0"/>
            </a:endParaRPr>
          </a:p>
          <a:p>
            <a:r>
              <a:rPr lang="en-GB" sz="1400" dirty="0" err="1">
                <a:solidFill>
                  <a:srgbClr val="222222"/>
                </a:solidFill>
                <a:latin typeface="Times New Roman" pitchFamily="18" charset="0"/>
                <a:cs typeface="Times New Roman" pitchFamily="18" charset="0"/>
              </a:rPr>
              <a:t>Prin</a:t>
            </a:r>
            <a:r>
              <a:rPr lang="en-GB" sz="1400" dirty="0">
                <a:solidFill>
                  <a:srgbClr val="222222"/>
                </a:solidFill>
                <a:latin typeface="Times New Roman" pitchFamily="18" charset="0"/>
                <a:cs typeface="Times New Roman" pitchFamily="18" charset="0"/>
              </a:rPr>
              <a:t> </a:t>
            </a:r>
            <a:r>
              <a:rPr lang="en-GB" sz="1400" dirty="0" err="1">
                <a:solidFill>
                  <a:srgbClr val="FF0000"/>
                </a:solidFill>
                <a:latin typeface="Times New Roman" pitchFamily="18" charset="0"/>
                <a:cs typeface="Times New Roman" pitchFamily="18" charset="0"/>
              </a:rPr>
              <a:t>pini</a:t>
            </a:r>
            <a:r>
              <a:rPr lang="en-GB" sz="1400" dirty="0">
                <a:solidFill>
                  <a:srgbClr val="222222"/>
                </a:solidFill>
                <a:latin typeface="Times New Roman" pitchFamily="18" charset="0"/>
                <a:cs typeface="Times New Roman" pitchFamily="18" charset="0"/>
              </a:rPr>
              <a:t>, </a:t>
            </a:r>
            <a:r>
              <a:rPr lang="en-GB" sz="1400" dirty="0" err="1">
                <a:solidFill>
                  <a:srgbClr val="222222"/>
                </a:solidFill>
                <a:latin typeface="Times New Roman" pitchFamily="18" charset="0"/>
                <a:cs typeface="Times New Roman" pitchFamily="18" charset="0"/>
              </a:rPr>
              <a:t>înțelegem</a:t>
            </a:r>
            <a:r>
              <a:rPr lang="en-GB" sz="1400" dirty="0">
                <a:solidFill>
                  <a:srgbClr val="222222"/>
                </a:solidFill>
                <a:latin typeface="Times New Roman" pitchFamily="18" charset="0"/>
                <a:cs typeface="Times New Roman" pitchFamily="18" charset="0"/>
              </a:rPr>
              <a:t> pad-</a:t>
            </a:r>
            <a:r>
              <a:rPr lang="en-GB" sz="1400" dirty="0" err="1">
                <a:solidFill>
                  <a:srgbClr val="222222"/>
                </a:solidFill>
                <a:latin typeface="Times New Roman" pitchFamily="18" charset="0"/>
                <a:cs typeface="Times New Roman" pitchFamily="18" charset="0"/>
              </a:rPr>
              <a:t>ul</a:t>
            </a:r>
            <a:r>
              <a:rPr lang="en-GB" sz="1400" dirty="0">
                <a:solidFill>
                  <a:srgbClr val="222222"/>
                </a:solidFill>
                <a:latin typeface="Times New Roman" pitchFamily="18" charset="0"/>
                <a:cs typeface="Times New Roman" pitchFamily="18" charset="0"/>
              </a:rPr>
              <a:t> </a:t>
            </a:r>
            <a:r>
              <a:rPr lang="en-GB" sz="1400" dirty="0" err="1">
                <a:solidFill>
                  <a:srgbClr val="222222"/>
                </a:solidFill>
                <a:latin typeface="Times New Roman" pitchFamily="18" charset="0"/>
                <a:cs typeface="Times New Roman" pitchFamily="18" charset="0"/>
              </a:rPr>
              <a:t>unei</a:t>
            </a:r>
            <a:r>
              <a:rPr lang="en-GB" sz="1400" dirty="0">
                <a:solidFill>
                  <a:srgbClr val="222222"/>
                </a:solidFill>
                <a:latin typeface="Times New Roman" pitchFamily="18" charset="0"/>
                <a:cs typeface="Times New Roman" pitchFamily="18" charset="0"/>
              </a:rPr>
              <a:t> </a:t>
            </a:r>
            <a:r>
              <a:rPr lang="en-GB" sz="1400" dirty="0" err="1">
                <a:solidFill>
                  <a:srgbClr val="222222"/>
                </a:solidFill>
                <a:latin typeface="Times New Roman" pitchFamily="18" charset="0"/>
                <a:cs typeface="Times New Roman" pitchFamily="18" charset="0"/>
              </a:rPr>
              <a:t>componente</a:t>
            </a:r>
            <a:r>
              <a:rPr lang="en-GB" sz="1400" dirty="0">
                <a:solidFill>
                  <a:srgbClr val="222222"/>
                </a:solidFill>
                <a:latin typeface="Times New Roman" pitchFamily="18" charset="0"/>
                <a:cs typeface="Times New Roman" pitchFamily="18" charset="0"/>
              </a:rPr>
              <a:t> (</a:t>
            </a:r>
            <a:r>
              <a:rPr lang="en-GB" sz="1400" dirty="0">
                <a:solidFill>
                  <a:srgbClr val="FF0000"/>
                </a:solidFill>
                <a:latin typeface="Times New Roman" pitchFamily="18" charset="0"/>
                <a:cs typeface="Times New Roman" pitchFamily="18" charset="0"/>
              </a:rPr>
              <a:t>pad</a:t>
            </a:r>
            <a:r>
              <a:rPr lang="en-GB" sz="1400" dirty="0">
                <a:solidFill>
                  <a:srgbClr val="222222"/>
                </a:solidFill>
                <a:latin typeface="Times New Roman" pitchFamily="18" charset="0"/>
                <a:cs typeface="Times New Roman" pitchFamily="18" charset="0"/>
              </a:rPr>
              <a:t>), </a:t>
            </a:r>
            <a:r>
              <a:rPr lang="en-GB" sz="1400" dirty="0" err="1">
                <a:solidFill>
                  <a:srgbClr val="222222"/>
                </a:solidFill>
                <a:latin typeface="Times New Roman" pitchFamily="18" charset="0"/>
                <a:cs typeface="Times New Roman" pitchFamily="18" charset="0"/>
              </a:rPr>
              <a:t>vias</a:t>
            </a:r>
            <a:r>
              <a:rPr lang="en-GB" sz="1400" dirty="0">
                <a:solidFill>
                  <a:srgbClr val="222222"/>
                </a:solidFill>
                <a:latin typeface="Times New Roman" pitchFamily="18" charset="0"/>
                <a:cs typeface="Times New Roman" pitchFamily="18" charset="0"/>
              </a:rPr>
              <a:t> (via) </a:t>
            </a:r>
            <a:r>
              <a:rPr lang="en-GB" sz="1400" dirty="0" err="1">
                <a:solidFill>
                  <a:srgbClr val="222222"/>
                </a:solidFill>
                <a:latin typeface="Times New Roman" pitchFamily="18" charset="0"/>
                <a:cs typeface="Times New Roman" pitchFamily="18" charset="0"/>
              </a:rPr>
              <a:t>și</a:t>
            </a:r>
            <a:r>
              <a:rPr lang="en-GB" sz="1400" dirty="0">
                <a:solidFill>
                  <a:srgbClr val="222222"/>
                </a:solidFill>
                <a:latin typeface="Times New Roman" pitchFamily="18" charset="0"/>
                <a:cs typeface="Times New Roman" pitchFamily="18" charset="0"/>
              </a:rPr>
              <a:t> </a:t>
            </a:r>
            <a:r>
              <a:rPr lang="en-GB" sz="1400" dirty="0" err="1">
                <a:solidFill>
                  <a:srgbClr val="222222"/>
                </a:solidFill>
                <a:latin typeface="Times New Roman" pitchFamily="18" charset="0"/>
                <a:cs typeface="Times New Roman" pitchFamily="18" charset="0"/>
              </a:rPr>
              <a:t>alte</a:t>
            </a:r>
            <a:r>
              <a:rPr lang="en-GB" sz="1400" dirty="0">
                <a:solidFill>
                  <a:srgbClr val="222222"/>
                </a:solidFill>
                <a:latin typeface="Times New Roman" pitchFamily="18" charset="0"/>
                <a:cs typeface="Times New Roman" pitchFamily="18" charset="0"/>
              </a:rPr>
              <a:t> </a:t>
            </a:r>
            <a:r>
              <a:rPr lang="en-GB" sz="1400" dirty="0" err="1">
                <a:solidFill>
                  <a:srgbClr val="222222"/>
                </a:solidFill>
                <a:latin typeface="Times New Roman" pitchFamily="18" charset="0"/>
                <a:cs typeface="Times New Roman" pitchFamily="18" charset="0"/>
              </a:rPr>
              <a:t>obiecte</a:t>
            </a:r>
            <a:r>
              <a:rPr lang="en-GB" sz="1400" dirty="0">
                <a:solidFill>
                  <a:srgbClr val="222222"/>
                </a:solidFill>
                <a:latin typeface="Times New Roman" pitchFamily="18" charset="0"/>
                <a:cs typeface="Times New Roman" pitchFamily="18" charset="0"/>
              </a:rPr>
              <a:t> </a:t>
            </a:r>
            <a:r>
              <a:rPr lang="en-GB" sz="1400" dirty="0" err="1">
                <a:solidFill>
                  <a:srgbClr val="222222"/>
                </a:solidFill>
                <a:latin typeface="Times New Roman" pitchFamily="18" charset="0"/>
                <a:cs typeface="Times New Roman" pitchFamily="18" charset="0"/>
              </a:rPr>
              <a:t>pe</a:t>
            </a:r>
            <a:r>
              <a:rPr lang="en-GB" sz="1400" dirty="0">
                <a:solidFill>
                  <a:srgbClr val="222222"/>
                </a:solidFill>
                <a:latin typeface="Times New Roman" pitchFamily="18" charset="0"/>
                <a:cs typeface="Times New Roman" pitchFamily="18" charset="0"/>
              </a:rPr>
              <a:t> care le </a:t>
            </a:r>
            <a:r>
              <a:rPr lang="en-GB" sz="1400" dirty="0" err="1">
                <a:solidFill>
                  <a:srgbClr val="222222"/>
                </a:solidFill>
                <a:latin typeface="Times New Roman" pitchFamily="18" charset="0"/>
                <a:cs typeface="Times New Roman" pitchFamily="18" charset="0"/>
              </a:rPr>
              <a:t>conectăm</a:t>
            </a:r>
            <a:r>
              <a:rPr lang="en-GB" sz="1400" dirty="0">
                <a:solidFill>
                  <a:srgbClr val="222222"/>
                </a:solidFill>
                <a:latin typeface="Times New Roman" pitchFamily="18" charset="0"/>
                <a:cs typeface="Times New Roman" pitchFamily="18" charset="0"/>
              </a:rPr>
              <a:t> </a:t>
            </a:r>
            <a:r>
              <a:rPr lang="en-GB" sz="1400" dirty="0" err="1">
                <a:solidFill>
                  <a:srgbClr val="222222"/>
                </a:solidFill>
                <a:latin typeface="Times New Roman" pitchFamily="18" charset="0"/>
                <a:cs typeface="Times New Roman" pitchFamily="18" charset="0"/>
              </a:rPr>
              <a:t>pe</a:t>
            </a:r>
            <a:r>
              <a:rPr lang="en-GB" sz="1400" dirty="0">
                <a:solidFill>
                  <a:srgbClr val="222222"/>
                </a:solidFill>
                <a:latin typeface="Times New Roman" pitchFamily="18" charset="0"/>
                <a:cs typeface="Times New Roman" pitchFamily="18" charset="0"/>
              </a:rPr>
              <a:t> </a:t>
            </a:r>
            <a:r>
              <a:rPr lang="en-GB" sz="1400" dirty="0" err="1">
                <a:solidFill>
                  <a:srgbClr val="222222"/>
                </a:solidFill>
                <a:latin typeface="Times New Roman" pitchFamily="18" charset="0"/>
                <a:cs typeface="Times New Roman" pitchFamily="18" charset="0"/>
              </a:rPr>
              <a:t>placa</a:t>
            </a:r>
            <a:r>
              <a:rPr lang="en-GB" sz="1400" dirty="0">
                <a:solidFill>
                  <a:srgbClr val="222222"/>
                </a:solidFill>
                <a:latin typeface="Times New Roman" pitchFamily="18" charset="0"/>
                <a:cs typeface="Times New Roman" pitchFamily="18" charset="0"/>
              </a:rPr>
              <a:t> </a:t>
            </a:r>
            <a:r>
              <a:rPr lang="en-GB" sz="1400" dirty="0" err="1">
                <a:solidFill>
                  <a:srgbClr val="222222"/>
                </a:solidFill>
                <a:latin typeface="Times New Roman" pitchFamily="18" charset="0"/>
                <a:cs typeface="Times New Roman" pitchFamily="18" charset="0"/>
              </a:rPr>
              <a:t>folosind</a:t>
            </a:r>
            <a:r>
              <a:rPr lang="en-GB" sz="1400" dirty="0">
                <a:solidFill>
                  <a:srgbClr val="222222"/>
                </a:solidFill>
                <a:latin typeface="Times New Roman" pitchFamily="18" charset="0"/>
                <a:cs typeface="Times New Roman" pitchFamily="18" charset="0"/>
              </a:rPr>
              <a:t> </a:t>
            </a:r>
            <a:r>
              <a:rPr lang="en-GB" sz="1400" dirty="0" err="1" smtClean="0">
                <a:solidFill>
                  <a:srgbClr val="222222"/>
                </a:solidFill>
                <a:latin typeface="Times New Roman" pitchFamily="18" charset="0"/>
                <a:cs typeface="Times New Roman" pitchFamily="18" charset="0"/>
              </a:rPr>
              <a:t>conductori</a:t>
            </a:r>
            <a:r>
              <a:rPr lang="en-GB" sz="1400" dirty="0" smtClean="0">
                <a:solidFill>
                  <a:srgbClr val="222222"/>
                </a:solidFill>
                <a:latin typeface="Times New Roman" pitchFamily="18" charset="0"/>
                <a:cs typeface="Times New Roman" pitchFamily="18" charset="0"/>
              </a:rPr>
              <a:t>.</a:t>
            </a:r>
            <a:endParaRPr lang="en-GB" sz="1400" dirty="0">
              <a:solidFill>
                <a:srgbClr val="222222"/>
              </a:solidFill>
              <a:latin typeface="Times New Roman" pitchFamily="18" charset="0"/>
              <a:cs typeface="Times New Roman" pitchFamily="18" charset="0"/>
            </a:endParaRPr>
          </a:p>
          <a:p>
            <a:endParaRPr lang="x-none" sz="1600" dirty="0" smtClean="0">
              <a:solidFill>
                <a:srgbClr val="222222"/>
              </a:solidFill>
              <a:latin typeface="Times New Roman" pitchFamily="18" charset="0"/>
              <a:cs typeface="Times New Roman" pitchFamily="18" charset="0"/>
            </a:endParaRPr>
          </a:p>
          <a:p>
            <a:r>
              <a:rPr lang="en-US" sz="1400" b="1" dirty="0" err="1">
                <a:solidFill>
                  <a:srgbClr val="222222"/>
                </a:solidFill>
                <a:latin typeface="Times New Roman" pitchFamily="18" charset="0"/>
                <a:cs typeface="Times New Roman" pitchFamily="18" charset="0"/>
              </a:rPr>
              <a:t>Eroare</a:t>
            </a:r>
            <a:r>
              <a:rPr lang="en-US" sz="1400" dirty="0">
                <a:solidFill>
                  <a:srgbClr val="222222"/>
                </a:solidFill>
                <a:latin typeface="Times New Roman" pitchFamily="18" charset="0"/>
                <a:cs typeface="Times New Roman" pitchFamily="18" charset="0"/>
              </a:rPr>
              <a:t> - </a:t>
            </a:r>
            <a:r>
              <a:rPr lang="en-US" sz="1400" dirty="0" err="1">
                <a:solidFill>
                  <a:srgbClr val="222222"/>
                </a:solidFill>
                <a:latin typeface="Times New Roman" pitchFamily="18" charset="0"/>
                <a:cs typeface="Times New Roman" pitchFamily="18" charset="0"/>
              </a:rPr>
              <a:t>există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două</a:t>
            </a:r>
            <a:r>
              <a:rPr lang="en-US" sz="1400" dirty="0">
                <a:solidFill>
                  <a:srgbClr val="222222"/>
                </a:solidFill>
                <a:latin typeface="Times New Roman" pitchFamily="18" charset="0"/>
                <a:cs typeface="Times New Roman" pitchFamily="18" charset="0"/>
              </a:rPr>
              <a:t> extreme. </a:t>
            </a:r>
            <a:r>
              <a:rPr lang="en-US" sz="1400" dirty="0" err="1">
                <a:solidFill>
                  <a:srgbClr val="222222"/>
                </a:solidFill>
                <a:latin typeface="Times New Roman" pitchFamily="18" charset="0"/>
                <a:cs typeface="Times New Roman" pitchFamily="18" charset="0"/>
              </a:rPr>
              <a:t>Într-una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dezvoltatorul</a:t>
            </a:r>
            <a:r>
              <a:rPr lang="en-US" sz="1400" dirty="0">
                <a:solidFill>
                  <a:srgbClr val="222222"/>
                </a:solidFill>
                <a:latin typeface="Times New Roman" pitchFamily="18" charset="0"/>
                <a:cs typeface="Times New Roman" pitchFamily="18" charset="0"/>
              </a:rPr>
              <a:t> face o </a:t>
            </a:r>
            <a:r>
              <a:rPr lang="en-US" sz="1400" dirty="0" err="1">
                <a:solidFill>
                  <a:srgbClr val="222222"/>
                </a:solidFill>
                <a:latin typeface="Times New Roman" pitchFamily="18" charset="0"/>
                <a:cs typeface="Times New Roman" pitchFamily="18" charset="0"/>
              </a:rPr>
              <a:t>greșeală</a:t>
            </a:r>
            <a:r>
              <a:rPr lang="en-US" sz="1400" dirty="0">
                <a:solidFill>
                  <a:srgbClr val="222222"/>
                </a:solidFill>
                <a:latin typeface="Times New Roman" pitchFamily="18" charset="0"/>
                <a:cs typeface="Times New Roman" pitchFamily="18" charset="0"/>
              </a:rPr>
              <a:t> de la </a:t>
            </a:r>
            <a:r>
              <a:rPr lang="en-US" sz="1400" dirty="0" err="1">
                <a:solidFill>
                  <a:srgbClr val="222222"/>
                </a:solidFill>
                <a:latin typeface="Times New Roman" pitchFamily="18" charset="0"/>
                <a:cs typeface="Times New Roman" pitchFamily="18" charset="0"/>
              </a:rPr>
              <a:t>regula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numărul</a:t>
            </a:r>
            <a:r>
              <a:rPr lang="en-US" sz="1400" dirty="0">
                <a:solidFill>
                  <a:srgbClr val="222222"/>
                </a:solidFill>
                <a:latin typeface="Times New Roman" pitchFamily="18" charset="0"/>
                <a:cs typeface="Times New Roman" pitchFamily="18" charset="0"/>
              </a:rPr>
              <a:t> 1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conectează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pista</a:t>
            </a:r>
            <a:r>
              <a:rPr lang="en-US" sz="1400" dirty="0">
                <a:solidFill>
                  <a:srgbClr val="222222"/>
                </a:solidFill>
                <a:latin typeface="Times New Roman" pitchFamily="18" charset="0"/>
                <a:cs typeface="Times New Roman" pitchFamily="18" charset="0"/>
              </a:rPr>
              <a:t> de 0,15 mm la </a:t>
            </a:r>
            <a:r>
              <a:rPr lang="en-US" sz="1400" dirty="0" err="1">
                <a:solidFill>
                  <a:srgbClr val="222222"/>
                </a:solidFill>
                <a:latin typeface="Times New Roman" pitchFamily="18" charset="0"/>
                <a:cs typeface="Times New Roman" pitchFamily="18" charset="0"/>
              </a:rPr>
              <a:t>pinul</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smd</a:t>
            </a:r>
            <a:r>
              <a:rPr lang="en-US" sz="1400" dirty="0">
                <a:solidFill>
                  <a:srgbClr val="222222"/>
                </a:solidFill>
                <a:latin typeface="Times New Roman" pitchFamily="18" charset="0"/>
                <a:cs typeface="Times New Roman" pitchFamily="18" charset="0"/>
              </a:rPr>
              <a:t> al </a:t>
            </a:r>
            <a:r>
              <a:rPr lang="en-US" sz="1400" dirty="0" err="1">
                <a:solidFill>
                  <a:srgbClr val="222222"/>
                </a:solidFill>
                <a:latin typeface="Times New Roman" pitchFamily="18" charset="0"/>
                <a:cs typeface="Times New Roman" pitchFamily="18" charset="0"/>
              </a:rPr>
              <a:t>rezistorului</a:t>
            </a:r>
            <a:r>
              <a:rPr lang="en-US" sz="1400" dirty="0">
                <a:solidFill>
                  <a:srgbClr val="222222"/>
                </a:solidFill>
                <a:latin typeface="Times New Roman" pitchFamily="18" charset="0"/>
                <a:cs typeface="Times New Roman" pitchFamily="18" charset="0"/>
              </a:rPr>
              <a:t> 1206. </a:t>
            </a:r>
            <a:r>
              <a:rPr lang="en-US" sz="1400" dirty="0" err="1">
                <a:solidFill>
                  <a:srgbClr val="222222"/>
                </a:solidFill>
                <a:latin typeface="Times New Roman" pitchFamily="18" charset="0"/>
                <a:cs typeface="Times New Roman" pitchFamily="18" charset="0"/>
              </a:rPr>
              <a:t>În</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celălalt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caz</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dimpotrivă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folosește</a:t>
            </a:r>
            <a:r>
              <a:rPr lang="en-US" sz="1400" dirty="0">
                <a:solidFill>
                  <a:srgbClr val="222222"/>
                </a:solidFill>
                <a:latin typeface="Times New Roman" pitchFamily="18" charset="0"/>
                <a:cs typeface="Times New Roman" pitchFamily="18" charset="0"/>
              </a:rPr>
              <a:t> un conductor a </a:t>
            </a:r>
            <a:r>
              <a:rPr lang="en-US" sz="1400" dirty="0" err="1">
                <a:solidFill>
                  <a:srgbClr val="222222"/>
                </a:solidFill>
                <a:latin typeface="Times New Roman" pitchFamily="18" charset="0"/>
                <a:cs typeface="Times New Roman" pitchFamily="18" charset="0"/>
              </a:rPr>
              <a:t>cărui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lățime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este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egală</a:t>
            </a:r>
            <a:r>
              <a:rPr lang="en-US" sz="1400" dirty="0">
                <a:solidFill>
                  <a:srgbClr val="222222"/>
                </a:solidFill>
                <a:latin typeface="Times New Roman" pitchFamily="18" charset="0"/>
                <a:cs typeface="Times New Roman" pitchFamily="18" charset="0"/>
              </a:rPr>
              <a:t> cu </a:t>
            </a:r>
            <a:r>
              <a:rPr lang="en-US" sz="1400" dirty="0" err="1">
                <a:solidFill>
                  <a:srgbClr val="222222"/>
                </a:solidFill>
                <a:latin typeface="Times New Roman" pitchFamily="18" charset="0"/>
                <a:cs typeface="Times New Roman" pitchFamily="18" charset="0"/>
              </a:rPr>
              <a:t>lățimea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suprafe</a:t>
            </a:r>
            <a:r>
              <a:rPr lang="x-none" sz="1400" dirty="0">
                <a:solidFill>
                  <a:srgbClr val="222222"/>
                </a:solidFill>
                <a:latin typeface="Times New Roman" pitchFamily="18" charset="0"/>
                <a:cs typeface="Times New Roman" pitchFamily="18" charset="0"/>
              </a:rPr>
              <a:t>ței</a:t>
            </a:r>
            <a:r>
              <a:rPr lang="en-US" sz="1400" dirty="0">
                <a:solidFill>
                  <a:srgbClr val="222222"/>
                </a:solidFill>
                <a:latin typeface="Times New Roman" pitchFamily="18" charset="0"/>
                <a:cs typeface="Times New Roman" pitchFamily="18" charset="0"/>
              </a:rPr>
              <a:t> de contact. </a:t>
            </a:r>
            <a:r>
              <a:rPr lang="en-US" sz="1400" dirty="0" err="1">
                <a:solidFill>
                  <a:srgbClr val="222222"/>
                </a:solidFill>
                <a:latin typeface="Times New Roman" pitchFamily="18" charset="0"/>
                <a:cs typeface="Times New Roman" pitchFamily="18" charset="0"/>
              </a:rPr>
              <a:t>Ambele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opțiuni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sunt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rele</a:t>
            </a:r>
            <a:r>
              <a:rPr lang="en-US" sz="1400" dirty="0">
                <a:solidFill>
                  <a:srgbClr val="222222"/>
                </a:solidFill>
                <a:latin typeface="Times New Roman" pitchFamily="18" charset="0"/>
                <a:cs typeface="Times New Roman" pitchFamily="18" charset="0"/>
              </a:rPr>
              <a:t>.</a:t>
            </a:r>
          </a:p>
          <a:p>
            <a:r>
              <a:rPr lang="en-US" sz="1400" b="1" smtClean="0">
                <a:solidFill>
                  <a:srgbClr val="222222"/>
                </a:solidFill>
                <a:latin typeface="Times New Roman" pitchFamily="18" charset="0"/>
                <a:cs typeface="Times New Roman" pitchFamily="18" charset="0"/>
              </a:rPr>
              <a:t>Problema </a:t>
            </a:r>
            <a:r>
              <a:rPr lang="ru-RU" sz="1400" b="1" dirty="0">
                <a:solidFill>
                  <a:srgbClr val="222222"/>
                </a:solidFill>
                <a:latin typeface="Times New Roman" pitchFamily="18" charset="0"/>
                <a:cs typeface="Times New Roman" pitchFamily="18" charset="0"/>
              </a:rPr>
              <a:t>№</a:t>
            </a:r>
            <a:r>
              <a:rPr lang="en-US" sz="1400" b="1" dirty="0">
                <a:solidFill>
                  <a:srgbClr val="222222"/>
                </a:solidFill>
                <a:latin typeface="Times New Roman" pitchFamily="18" charset="0"/>
                <a:cs typeface="Times New Roman" pitchFamily="18" charset="0"/>
              </a:rPr>
              <a:t> 1 </a:t>
            </a:r>
            <a:r>
              <a:rPr lang="en-US" sz="1400" dirty="0">
                <a:solidFill>
                  <a:srgbClr val="222222"/>
                </a:solidFill>
                <a:latin typeface="Times New Roman" pitchFamily="18" charset="0"/>
                <a:cs typeface="Times New Roman" pitchFamily="18" charset="0"/>
              </a:rPr>
              <a:t>- </a:t>
            </a:r>
            <a:r>
              <a:rPr lang="en-US" sz="1400" err="1">
                <a:solidFill>
                  <a:srgbClr val="222222"/>
                </a:solidFill>
                <a:latin typeface="Times New Roman" pitchFamily="18" charset="0"/>
                <a:cs typeface="Times New Roman" pitchFamily="18" charset="0"/>
              </a:rPr>
              <a:t>rezistență</a:t>
            </a:r>
            <a:r>
              <a:rPr lang="en-US" sz="1400">
                <a:solidFill>
                  <a:srgbClr val="222222"/>
                </a:solidFill>
                <a:latin typeface="Times New Roman" pitchFamily="18" charset="0"/>
                <a:cs typeface="Times New Roman" pitchFamily="18" charset="0"/>
              </a:rPr>
              <a:t> </a:t>
            </a:r>
            <a:r>
              <a:rPr lang="en-US" sz="1400">
                <a:solidFill>
                  <a:srgbClr val="222222"/>
                </a:solidFill>
                <a:latin typeface="Times New Roman" pitchFamily="18" charset="0"/>
                <a:cs typeface="Times New Roman" pitchFamily="18" charset="0"/>
              </a:rPr>
              <a:t>mimprimateecanică </a:t>
            </a:r>
            <a:r>
              <a:rPr lang="en-US" sz="1400" dirty="0" err="1">
                <a:solidFill>
                  <a:srgbClr val="222222"/>
                </a:solidFill>
                <a:latin typeface="Times New Roman" pitchFamily="18" charset="0"/>
                <a:cs typeface="Times New Roman" pitchFamily="18" charset="0"/>
              </a:rPr>
              <a:t>redusă</a:t>
            </a:r>
            <a:r>
              <a:rPr lang="en-US" sz="1400" dirty="0">
                <a:solidFill>
                  <a:srgbClr val="222222"/>
                </a:solidFill>
                <a:latin typeface="Times New Roman" pitchFamily="18" charset="0"/>
                <a:cs typeface="Times New Roman" pitchFamily="18" charset="0"/>
              </a:rPr>
              <a:t>. Cu </a:t>
            </a:r>
            <a:r>
              <a:rPr lang="en-US" sz="1400" dirty="0" err="1">
                <a:solidFill>
                  <a:srgbClr val="222222"/>
                </a:solidFill>
                <a:latin typeface="Times New Roman" pitchFamily="18" charset="0"/>
                <a:cs typeface="Times New Roman" pitchFamily="18" charset="0"/>
              </a:rPr>
              <a:t>mai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multe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încercări</a:t>
            </a:r>
            <a:r>
              <a:rPr lang="en-US" sz="1400" dirty="0">
                <a:solidFill>
                  <a:srgbClr val="222222"/>
                </a:solidFill>
                <a:latin typeface="Times New Roman" pitchFamily="18" charset="0"/>
                <a:cs typeface="Times New Roman" pitchFamily="18" charset="0"/>
              </a:rPr>
              <a:t> de </a:t>
            </a:r>
            <a:r>
              <a:rPr lang="en-US" sz="1400" dirty="0" err="1">
                <a:solidFill>
                  <a:srgbClr val="222222"/>
                </a:solidFill>
                <a:latin typeface="Times New Roman" pitchFamily="18" charset="0"/>
                <a:cs typeface="Times New Roman" pitchFamily="18" charset="0"/>
              </a:rPr>
              <a:t>lipire</a:t>
            </a:r>
            <a:r>
              <a:rPr lang="en-US" sz="1400" dirty="0">
                <a:solidFill>
                  <a:srgbClr val="222222"/>
                </a:solidFill>
                <a:latin typeface="Times New Roman" pitchFamily="18" charset="0"/>
                <a:cs typeface="Times New Roman" pitchFamily="18" charset="0"/>
              </a:rPr>
              <a:t> a </a:t>
            </a:r>
            <a:r>
              <a:rPr lang="en-US" sz="1400" dirty="0" err="1">
                <a:solidFill>
                  <a:srgbClr val="222222"/>
                </a:solidFill>
                <a:latin typeface="Times New Roman" pitchFamily="18" charset="0"/>
                <a:cs typeface="Times New Roman" pitchFamily="18" charset="0"/>
              </a:rPr>
              <a:t>unei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componente</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suprafața</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sau</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conductorul </a:t>
            </a:r>
            <a:r>
              <a:rPr lang="en-US" sz="1400" dirty="0" smtClean="0">
                <a:solidFill>
                  <a:srgbClr val="222222"/>
                </a:solidFill>
                <a:latin typeface="Times New Roman" pitchFamily="18" charset="0"/>
                <a:cs typeface="Times New Roman" pitchFamily="18" charset="0"/>
              </a:rPr>
              <a:t>se </a:t>
            </a:r>
            <a:r>
              <a:rPr lang="en-US" sz="1400" dirty="0" err="1">
                <a:solidFill>
                  <a:srgbClr val="222222"/>
                </a:solidFill>
                <a:latin typeface="Times New Roman" pitchFamily="18" charset="0"/>
                <a:cs typeface="Times New Roman" pitchFamily="18" charset="0"/>
              </a:rPr>
              <a:t>vor</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desprinde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pur</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simplu</a:t>
            </a:r>
            <a:r>
              <a:rPr lang="en-US" sz="1400" dirty="0">
                <a:solidFill>
                  <a:srgbClr val="222222"/>
                </a:solidFill>
                <a:latin typeface="Times New Roman" pitchFamily="18" charset="0"/>
                <a:cs typeface="Times New Roman" pitchFamily="18" charset="0"/>
              </a:rPr>
              <a:t> de </a:t>
            </a:r>
            <a:r>
              <a:rPr lang="en-US" sz="1400" dirty="0" err="1">
                <a:solidFill>
                  <a:srgbClr val="222222"/>
                </a:solidFill>
                <a:latin typeface="Times New Roman" pitchFamily="18" charset="0"/>
                <a:cs typeface="Times New Roman" pitchFamily="18" charset="0"/>
              </a:rPr>
              <a:t>pe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baza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textolită</a:t>
            </a:r>
            <a:r>
              <a:rPr lang="en-US" sz="1400" dirty="0">
                <a:solidFill>
                  <a:srgbClr val="222222"/>
                </a:solidFill>
                <a:latin typeface="Times New Roman" pitchFamily="18" charset="0"/>
                <a:cs typeface="Times New Roman" pitchFamily="18" charset="0"/>
              </a:rPr>
              <a:t> a </a:t>
            </a:r>
            <a:r>
              <a:rPr lang="en-US" sz="1400" dirty="0" err="1">
                <a:solidFill>
                  <a:srgbClr val="222222"/>
                </a:solidFill>
                <a:latin typeface="Times New Roman" pitchFamily="18" charset="0"/>
                <a:cs typeface="Times New Roman" pitchFamily="18" charset="0"/>
              </a:rPr>
              <a:t>plăcii</a:t>
            </a:r>
            <a:r>
              <a:rPr lang="en-US" sz="1400" dirty="0">
                <a:solidFill>
                  <a:srgbClr val="222222"/>
                </a:solidFill>
                <a:latin typeface="Times New Roman" pitchFamily="18" charset="0"/>
                <a:cs typeface="Times New Roman" pitchFamily="18" charset="0"/>
              </a:rPr>
              <a:t> </a:t>
            </a:r>
            <a:r>
              <a:rPr lang="en-US" sz="1400">
                <a:solidFill>
                  <a:srgbClr val="222222"/>
                </a:solidFill>
                <a:latin typeface="Times New Roman" pitchFamily="18" charset="0"/>
                <a:cs typeface="Times New Roman" pitchFamily="18" charset="0"/>
              </a:rPr>
              <a:t>de </a:t>
            </a:r>
            <a:r>
              <a:rPr lang="en-US" sz="1400" smtClean="0">
                <a:solidFill>
                  <a:srgbClr val="222222"/>
                </a:solidFill>
                <a:latin typeface="Times New Roman" pitchFamily="18" charset="0"/>
                <a:cs typeface="Times New Roman" pitchFamily="18" charset="0"/>
              </a:rPr>
              <a:t>circuite.</a:t>
            </a:r>
            <a:endParaRPr lang="x-none" sz="1400" dirty="0">
              <a:solidFill>
                <a:srgbClr val="222222"/>
              </a:solidFill>
              <a:latin typeface="Times New Roman" pitchFamily="18" charset="0"/>
              <a:cs typeface="Times New Roman" pitchFamily="18" charset="0"/>
            </a:endParaRPr>
          </a:p>
          <a:p>
            <a:r>
              <a:rPr lang="en-US" sz="1400" b="1" smtClean="0">
                <a:solidFill>
                  <a:srgbClr val="222222"/>
                </a:solidFill>
                <a:latin typeface="Times New Roman" pitchFamily="18" charset="0"/>
                <a:cs typeface="Times New Roman" pitchFamily="18" charset="0"/>
              </a:rPr>
              <a:t>Problema </a:t>
            </a:r>
            <a:r>
              <a:rPr lang="ru-RU" sz="1400" b="1" dirty="0">
                <a:solidFill>
                  <a:srgbClr val="222222"/>
                </a:solidFill>
                <a:latin typeface="Times New Roman" pitchFamily="18" charset="0"/>
                <a:cs typeface="Times New Roman" pitchFamily="18" charset="0"/>
              </a:rPr>
              <a:t>№</a:t>
            </a:r>
            <a:r>
              <a:rPr lang="en-US" sz="1400" b="1" dirty="0">
                <a:solidFill>
                  <a:srgbClr val="222222"/>
                </a:solidFill>
                <a:latin typeface="Times New Roman" pitchFamily="18" charset="0"/>
                <a:cs typeface="Times New Roman" pitchFamily="18" charset="0"/>
              </a:rPr>
              <a:t> 2 </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probleme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tehnologice</a:t>
            </a:r>
            <a:r>
              <a:rPr lang="en-US" sz="1400" dirty="0">
                <a:solidFill>
                  <a:srgbClr val="222222"/>
                </a:solidFill>
                <a:latin typeface="Times New Roman" pitchFamily="18" charset="0"/>
                <a:cs typeface="Times New Roman" pitchFamily="18" charset="0"/>
              </a:rPr>
              <a:t> cu </a:t>
            </a:r>
            <a:r>
              <a:rPr lang="en-US" sz="1400" dirty="0" err="1">
                <a:solidFill>
                  <a:srgbClr val="222222"/>
                </a:solidFill>
                <a:latin typeface="Times New Roman" pitchFamily="18" charset="0"/>
                <a:cs typeface="Times New Roman" pitchFamily="18" charset="0"/>
              </a:rPr>
              <a:t>asamblarea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plăcii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Deși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acest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lucru</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va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deveni</a:t>
            </a:r>
            <a:r>
              <a:rPr lang="en-US" sz="1400" dirty="0">
                <a:solidFill>
                  <a:srgbClr val="222222"/>
                </a:solidFill>
                <a:latin typeface="Times New Roman" pitchFamily="18" charset="0"/>
                <a:cs typeface="Times New Roman" pitchFamily="18" charset="0"/>
              </a:rPr>
              <a:t> o </a:t>
            </a:r>
            <a:r>
              <a:rPr lang="en-US" sz="1400" dirty="0" err="1">
                <a:solidFill>
                  <a:srgbClr val="222222"/>
                </a:solidFill>
                <a:latin typeface="Times New Roman" pitchFamily="18" charset="0"/>
                <a:cs typeface="Times New Roman" pitchFamily="18" charset="0"/>
              </a:rPr>
              <a:t>problemă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dacă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începeți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comandați</a:t>
            </a:r>
            <a:r>
              <a:rPr lang="en-US" sz="1400" dirty="0">
                <a:solidFill>
                  <a:srgbClr val="222222"/>
                </a:solidFill>
                <a:latin typeface="Times New Roman" pitchFamily="18" charset="0"/>
                <a:cs typeface="Times New Roman" pitchFamily="18" charset="0"/>
              </a:rPr>
              <a:t> din </a:t>
            </a:r>
            <a:r>
              <a:rPr lang="en-US" sz="1400" dirty="0" smtClean="0">
                <a:solidFill>
                  <a:srgbClr val="222222"/>
                </a:solidFill>
                <a:latin typeface="Times New Roman" pitchFamily="18" charset="0"/>
                <a:cs typeface="Times New Roman" pitchFamily="18" charset="0"/>
              </a:rPr>
              <a:t>nu </a:t>
            </a:r>
            <a:r>
              <a:rPr lang="en-US" sz="1400" dirty="0" err="1">
                <a:solidFill>
                  <a:srgbClr val="222222"/>
                </a:solidFill>
                <a:latin typeface="Times New Roman" pitchFamily="18" charset="0"/>
                <a:cs typeface="Times New Roman" pitchFamily="18" charset="0"/>
              </a:rPr>
              <a:t>numai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plăci</a:t>
            </a:r>
            <a:r>
              <a:rPr lang="en-US" sz="1400" dirty="0">
                <a:solidFill>
                  <a:srgbClr val="222222"/>
                </a:solidFill>
                <a:latin typeface="Times New Roman" pitchFamily="18" charset="0"/>
                <a:cs typeface="Times New Roman" pitchFamily="18" charset="0"/>
              </a:rPr>
              <a:t>, ci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asamblare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Desigur</a:t>
            </a:r>
            <a:r>
              <a:rPr lang="en-US" sz="1400" dirty="0">
                <a:solidFill>
                  <a:srgbClr val="222222"/>
                </a:solidFill>
                <a:latin typeface="Times New Roman" pitchFamily="18" charset="0"/>
                <a:cs typeface="Times New Roman" pitchFamily="18" charset="0"/>
              </a:rPr>
              <a:t>, o </a:t>
            </a:r>
            <a:r>
              <a:rPr lang="en-US" sz="1400" dirty="0" err="1">
                <a:solidFill>
                  <a:srgbClr val="222222"/>
                </a:solidFill>
                <a:latin typeface="Times New Roman" pitchFamily="18" charset="0"/>
                <a:cs typeface="Times New Roman" pitchFamily="18" charset="0"/>
              </a:rPr>
              <a:t>vor</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asambla</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pentru</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dvs</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dar</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procentul</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rebutului</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crește</a:t>
            </a:r>
            <a:r>
              <a:rPr lang="en-US" sz="1400" dirty="0" smtClean="0">
                <a:solidFill>
                  <a:srgbClr val="222222"/>
                </a:solidFill>
                <a:latin typeface="Times New Roman" pitchFamily="18" charset="0"/>
                <a:cs typeface="Times New Roman" pitchFamily="18" charset="0"/>
              </a:rPr>
              <a:t>.</a:t>
            </a:r>
            <a:endParaRPr lang="x-none" sz="1400" dirty="0" smtClean="0">
              <a:solidFill>
                <a:srgbClr val="222222"/>
              </a:solidFill>
              <a:latin typeface="Times New Roman" pitchFamily="18" charset="0"/>
              <a:cs typeface="Times New Roman" pitchFamily="18" charset="0"/>
            </a:endParaRPr>
          </a:p>
          <a:p>
            <a:r>
              <a:rPr lang="x-none" sz="1400" b="1" smtClean="0">
                <a:solidFill>
                  <a:srgbClr val="222222"/>
                </a:solidFill>
                <a:latin typeface="Times New Roman" pitchFamily="18" charset="0"/>
                <a:cs typeface="Times New Roman" pitchFamily="18" charset="0"/>
              </a:rPr>
              <a:t>Soluție </a:t>
            </a:r>
            <a:r>
              <a:rPr lang="x-none" sz="1400" dirty="0">
                <a:solidFill>
                  <a:srgbClr val="222222"/>
                </a:solidFill>
                <a:latin typeface="Times New Roman" pitchFamily="18" charset="0"/>
                <a:cs typeface="Times New Roman" pitchFamily="18" charset="0"/>
              </a:rPr>
              <a:t>- lățimea conductorului conectat la </a:t>
            </a:r>
            <a:r>
              <a:rPr lang="x-none" sz="1400" dirty="0" smtClean="0">
                <a:solidFill>
                  <a:srgbClr val="222222"/>
                </a:solidFill>
                <a:latin typeface="Times New Roman" pitchFamily="18" charset="0"/>
                <a:cs typeface="Times New Roman" pitchFamily="18" charset="0"/>
              </a:rPr>
              <a:t>suprafața de contact </a:t>
            </a:r>
            <a:r>
              <a:rPr lang="x-none" sz="1400" dirty="0">
                <a:solidFill>
                  <a:srgbClr val="222222"/>
                </a:solidFill>
                <a:latin typeface="Times New Roman" pitchFamily="18" charset="0"/>
                <a:cs typeface="Times New Roman" pitchFamily="18" charset="0"/>
              </a:rPr>
              <a:t>trebuie să fie de </a:t>
            </a:r>
            <a:r>
              <a:rPr lang="x-none" sz="1400" dirty="0">
                <a:solidFill>
                  <a:srgbClr val="7030A0"/>
                </a:solidFill>
                <a:latin typeface="Times New Roman" pitchFamily="18" charset="0"/>
                <a:cs typeface="Times New Roman" pitchFamily="18" charset="0"/>
              </a:rPr>
              <a:t>aproximativ 80% </a:t>
            </a:r>
            <a:r>
              <a:rPr lang="x-none" sz="1400" dirty="0">
                <a:solidFill>
                  <a:srgbClr val="222222"/>
                </a:solidFill>
                <a:latin typeface="Times New Roman" pitchFamily="18" charset="0"/>
                <a:cs typeface="Times New Roman" pitchFamily="18" charset="0"/>
              </a:rPr>
              <a:t>din lățimea </a:t>
            </a:r>
            <a:r>
              <a:rPr lang="x-none" sz="1400" dirty="0" smtClean="0">
                <a:solidFill>
                  <a:srgbClr val="222222"/>
                </a:solidFill>
                <a:latin typeface="Times New Roman" pitchFamily="18" charset="0"/>
                <a:cs typeface="Times New Roman" pitchFamily="18" charset="0"/>
              </a:rPr>
              <a:t>acestei suprafețe de </a:t>
            </a:r>
            <a:r>
              <a:rPr lang="x-none" sz="1400" smtClean="0">
                <a:solidFill>
                  <a:srgbClr val="222222"/>
                </a:solidFill>
                <a:latin typeface="Times New Roman" pitchFamily="18" charset="0"/>
                <a:cs typeface="Times New Roman" pitchFamily="18" charset="0"/>
              </a:rPr>
              <a:t>contact</a:t>
            </a:r>
            <a:r>
              <a:rPr lang="x-none" sz="1400" smtClean="0">
                <a:solidFill>
                  <a:srgbClr val="222222"/>
                </a:solidFill>
                <a:latin typeface="Times New Roman" pitchFamily="18" charset="0"/>
                <a:cs typeface="Times New Roman" pitchFamily="18" charset="0"/>
              </a:rPr>
              <a:t>.</a:t>
            </a:r>
            <a:endParaRPr lang="x-none" sz="1400" dirty="0">
              <a:solidFill>
                <a:srgbClr val="222222"/>
              </a:solidFill>
              <a:latin typeface="Times New Roman" pitchFamily="18" charset="0"/>
              <a:cs typeface="Times New Roman" pitchFamily="18" charset="0"/>
            </a:endParaRPr>
          </a:p>
        </p:txBody>
      </p:sp>
      <p:sp>
        <p:nvSpPr>
          <p:cNvPr id="2" name="Прямоугольник 1"/>
          <p:cNvSpPr/>
          <p:nvPr/>
        </p:nvSpPr>
        <p:spPr>
          <a:xfrm>
            <a:off x="0" y="2834969"/>
            <a:ext cx="12192000" cy="2246769"/>
          </a:xfrm>
          <a:prstGeom prst="rect">
            <a:avLst/>
          </a:prstGeom>
          <a:ln>
            <a:solidFill>
              <a:srgbClr val="0070C0"/>
            </a:solidFill>
          </a:ln>
        </p:spPr>
        <p:txBody>
          <a:bodyPr wrap="square">
            <a:spAutoFit/>
          </a:bodyPr>
          <a:lstStyle/>
          <a:p>
            <a:r>
              <a:rPr lang="ru-RU" sz="1400">
                <a:solidFill>
                  <a:srgbClr val="222222"/>
                </a:solidFill>
                <a:latin typeface="Times New Roman" pitchFamily="18" charset="0"/>
                <a:cs typeface="Times New Roman" pitchFamily="18" charset="0"/>
              </a:rPr>
              <a:t>Под </a:t>
            </a:r>
            <a:r>
              <a:rPr lang="ru-RU" sz="1400">
                <a:solidFill>
                  <a:srgbClr val="FF0000"/>
                </a:solidFill>
                <a:latin typeface="Times New Roman" pitchFamily="18" charset="0"/>
                <a:cs typeface="Times New Roman" pitchFamily="18" charset="0"/>
              </a:rPr>
              <a:t>выводами</a:t>
            </a:r>
            <a:r>
              <a:rPr lang="ru-RU" sz="1400">
                <a:solidFill>
                  <a:srgbClr val="222222"/>
                </a:solidFill>
                <a:latin typeface="Times New Roman" pitchFamily="18" charset="0"/>
                <a:cs typeface="Times New Roman" pitchFamily="18" charset="0"/>
              </a:rPr>
              <a:t> подразумевается контактная площадка компонента (pad), переходные отверстия (via) и прочие объекты, которые на плате мы соединяем с помощью проводников (дорожек).</a:t>
            </a: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a:solidFill>
                  <a:srgbClr val="222222"/>
                </a:solidFill>
                <a:latin typeface="Times New Roman" pitchFamily="18" charset="0"/>
                <a:cs typeface="Times New Roman" pitchFamily="18" charset="0"/>
              </a:rPr>
              <a:t>Ошибка</a:t>
            </a:r>
            <a:r>
              <a:rPr lang="ru-RU" sz="1400">
                <a:solidFill>
                  <a:srgbClr val="222222"/>
                </a:solidFill>
                <a:latin typeface="Times New Roman" pitchFamily="18" charset="0"/>
                <a:cs typeface="Times New Roman" pitchFamily="18" charset="0"/>
              </a:rPr>
              <a:t> — бывают две крайности. В одной, разработчик совершает ошибку из правила №1 и подключает дорожку 0.15 мм к выводу smd резистора 1206. В другом случае наоборот, использует проводник ширина которого равна ширине контактной площадки. Оба варианта плохие.</a:t>
            </a: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smtClean="0">
                <a:solidFill>
                  <a:srgbClr val="222222"/>
                </a:solidFill>
                <a:latin typeface="Times New Roman" pitchFamily="18" charset="0"/>
                <a:cs typeface="Times New Roman" pitchFamily="18" charset="0"/>
              </a:rPr>
              <a:t>Проблема </a:t>
            </a:r>
            <a:r>
              <a:rPr lang="ru-RU" sz="1400" b="1">
                <a:solidFill>
                  <a:srgbClr val="222222"/>
                </a:solidFill>
                <a:latin typeface="Times New Roman" pitchFamily="18" charset="0"/>
                <a:cs typeface="Times New Roman" pitchFamily="18" charset="0"/>
              </a:rPr>
              <a:t>№1</a:t>
            </a:r>
            <a:r>
              <a:rPr lang="ru-RU" sz="1400">
                <a:solidFill>
                  <a:srgbClr val="222222"/>
                </a:solidFill>
                <a:latin typeface="Times New Roman" pitchFamily="18" charset="0"/>
                <a:cs typeface="Times New Roman" pitchFamily="18" charset="0"/>
              </a:rPr>
              <a:t> — низкая механическая прочность. При нескольких попытках перепайки компонента, площадка или дорожка просто отслоятся от текстолитовой основы печатной платы.</a:t>
            </a: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smtClean="0">
                <a:solidFill>
                  <a:srgbClr val="222222"/>
                </a:solidFill>
                <a:latin typeface="Times New Roman" pitchFamily="18" charset="0"/>
                <a:cs typeface="Times New Roman" pitchFamily="18" charset="0"/>
              </a:rPr>
              <a:t>Проблема </a:t>
            </a:r>
            <a:r>
              <a:rPr lang="ru-RU" sz="1400" b="1">
                <a:solidFill>
                  <a:srgbClr val="222222"/>
                </a:solidFill>
                <a:latin typeface="Times New Roman" pitchFamily="18" charset="0"/>
                <a:cs typeface="Times New Roman" pitchFamily="18" charset="0"/>
              </a:rPr>
              <a:t>№2</a:t>
            </a:r>
            <a:r>
              <a:rPr lang="ru-RU" sz="1400">
                <a:solidFill>
                  <a:srgbClr val="222222"/>
                </a:solidFill>
                <a:latin typeface="Times New Roman" pitchFamily="18" charset="0"/>
                <a:cs typeface="Times New Roman" pitchFamily="18" charset="0"/>
              </a:rPr>
              <a:t> — технологические проблемы с монтажом платы. Хотя это станет проблемой, если вы начнете заказывать е не только платы, но и сборку. Вам конечно соберут, но % брака вырастает.</a:t>
            </a: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smtClean="0">
                <a:solidFill>
                  <a:srgbClr val="222222"/>
                </a:solidFill>
                <a:latin typeface="Times New Roman" pitchFamily="18" charset="0"/>
                <a:cs typeface="Times New Roman" pitchFamily="18" charset="0"/>
              </a:rPr>
              <a:t>Решение</a:t>
            </a:r>
            <a:r>
              <a:rPr lang="ru-RU" sz="1400">
                <a:solidFill>
                  <a:srgbClr val="222222"/>
                </a:solidFill>
                <a:latin typeface="Times New Roman" pitchFamily="18" charset="0"/>
                <a:cs typeface="Times New Roman" pitchFamily="18" charset="0"/>
              </a:rPr>
              <a:t> — ширина проводника, подключаемого к контактной площадке, должна составлять примерно 80% от ширины этой площадки.</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45515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habrastorage.org/webt/ox/hc/kc/oxhckcxihhieyfzmlrntbgz7fts.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238" y="260599"/>
            <a:ext cx="4268693" cy="259521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habrastorage.org/webt/cu/1l/yc/cu1lycisww8wvc5sfx_zk08lbas.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5922" y="194697"/>
            <a:ext cx="5783740" cy="33718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2238" y="-68923"/>
            <a:ext cx="1312752" cy="369332"/>
          </a:xfrm>
          <a:prstGeom prst="rect">
            <a:avLst/>
          </a:prstGeom>
          <a:noFill/>
        </p:spPr>
        <p:txBody>
          <a:bodyPr wrap="square" rtlCol="0">
            <a:spAutoFit/>
          </a:bodyPr>
          <a:lstStyle/>
          <a:p>
            <a:r>
              <a:rPr lang="x-none" dirty="0" smtClean="0">
                <a:solidFill>
                  <a:srgbClr val="FF0000"/>
                </a:solidFill>
              </a:rPr>
              <a:t>Nu bine</a:t>
            </a:r>
            <a:endParaRPr lang="en-US" dirty="0">
              <a:solidFill>
                <a:srgbClr val="FF0000"/>
              </a:solidFill>
            </a:endParaRPr>
          </a:p>
        </p:txBody>
      </p:sp>
      <p:sp>
        <p:nvSpPr>
          <p:cNvPr id="9" name="TextBox 8"/>
          <p:cNvSpPr txBox="1"/>
          <p:nvPr/>
        </p:nvSpPr>
        <p:spPr>
          <a:xfrm>
            <a:off x="5869548" y="-90627"/>
            <a:ext cx="1312752" cy="369332"/>
          </a:xfrm>
          <a:prstGeom prst="rect">
            <a:avLst/>
          </a:prstGeom>
          <a:noFill/>
        </p:spPr>
        <p:txBody>
          <a:bodyPr wrap="square" rtlCol="0">
            <a:spAutoFit/>
          </a:bodyPr>
          <a:lstStyle/>
          <a:p>
            <a:r>
              <a:rPr lang="x-none" dirty="0" smtClean="0">
                <a:solidFill>
                  <a:srgbClr val="FF0000"/>
                </a:solidFill>
              </a:rPr>
              <a:t>Bine</a:t>
            </a:r>
            <a:endParaRPr lang="en-US" dirty="0">
              <a:solidFill>
                <a:srgbClr val="FF0000"/>
              </a:solidFill>
            </a:endParaRPr>
          </a:p>
        </p:txBody>
      </p:sp>
      <p:sp>
        <p:nvSpPr>
          <p:cNvPr id="3" name="Прямоугольник 2"/>
          <p:cNvSpPr/>
          <p:nvPr/>
        </p:nvSpPr>
        <p:spPr>
          <a:xfrm>
            <a:off x="0" y="3654181"/>
            <a:ext cx="12192000" cy="2031325"/>
          </a:xfrm>
          <a:prstGeom prst="rect">
            <a:avLst/>
          </a:prstGeom>
          <a:ln>
            <a:solidFill>
              <a:srgbClr val="FF0000"/>
            </a:solidFill>
          </a:ln>
        </p:spPr>
        <p:txBody>
          <a:bodyPr wrap="square">
            <a:spAutoFit/>
          </a:bodyPr>
          <a:lstStyle/>
          <a:p>
            <a:r>
              <a:rPr lang="en-US" dirty="0" err="1">
                <a:solidFill>
                  <a:srgbClr val="222222"/>
                </a:solidFill>
                <a:latin typeface="Times New Roman" pitchFamily="18" charset="0"/>
                <a:cs typeface="Times New Roman" pitchFamily="18" charset="0"/>
              </a:rPr>
              <a:t>Dimensiunea</a:t>
            </a:r>
            <a:r>
              <a:rPr lang="en-US" dirty="0">
                <a:solidFill>
                  <a:srgbClr val="222222"/>
                </a:solidFill>
                <a:latin typeface="Times New Roman" pitchFamily="18" charset="0"/>
                <a:cs typeface="Times New Roman" pitchFamily="18" charset="0"/>
              </a:rPr>
              <a:t> </a:t>
            </a:r>
            <a:r>
              <a:rPr lang="x-none" dirty="0" smtClean="0">
                <a:solidFill>
                  <a:srgbClr val="222222"/>
                </a:solidFill>
                <a:latin typeface="Times New Roman" pitchFamily="18" charset="0"/>
                <a:cs typeface="Times New Roman" pitchFamily="18" charset="0"/>
              </a:rPr>
              <a:t>suprafeței de contact a </a:t>
            </a:r>
            <a:r>
              <a:rPr lang="en-US" dirty="0" err="1" smtClean="0">
                <a:solidFill>
                  <a:srgbClr val="222222"/>
                </a:solidFill>
                <a:latin typeface="Times New Roman" pitchFamily="18" charset="0"/>
                <a:cs typeface="Times New Roman" pitchFamily="18" charset="0"/>
              </a:rPr>
              <a:t>condensatorului</a:t>
            </a:r>
            <a:r>
              <a:rPr lang="en-US" dirty="0" smtClean="0">
                <a:solidFill>
                  <a:srgbClr val="222222"/>
                </a:solidFill>
                <a:latin typeface="Times New Roman" pitchFamily="18" charset="0"/>
                <a:cs typeface="Times New Roman" pitchFamily="18" charset="0"/>
              </a:rPr>
              <a:t> </a:t>
            </a:r>
            <a:r>
              <a:rPr lang="en-US" dirty="0">
                <a:solidFill>
                  <a:srgbClr val="222222"/>
                </a:solidFill>
                <a:latin typeface="Times New Roman" pitchFamily="18" charset="0"/>
                <a:cs typeface="Times New Roman" pitchFamily="18" charset="0"/>
              </a:rPr>
              <a:t>1206 </a:t>
            </a:r>
            <a:r>
              <a:rPr lang="en-US" dirty="0" err="1">
                <a:solidFill>
                  <a:srgbClr val="222222"/>
                </a:solidFill>
                <a:latin typeface="Times New Roman" pitchFamily="18" charset="0"/>
                <a:cs typeface="Times New Roman" pitchFamily="18" charset="0"/>
              </a:rPr>
              <a:t>în</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acest</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caz</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este</a:t>
            </a:r>
            <a:r>
              <a:rPr lang="en-US" dirty="0">
                <a:solidFill>
                  <a:srgbClr val="222222"/>
                </a:solidFill>
                <a:latin typeface="Times New Roman" pitchFamily="18" charset="0"/>
                <a:cs typeface="Times New Roman" pitchFamily="18" charset="0"/>
              </a:rPr>
              <a:t> de 1,6 x 1 mm. </a:t>
            </a:r>
            <a:r>
              <a:rPr lang="en-US" dirty="0" err="1">
                <a:solidFill>
                  <a:srgbClr val="222222"/>
                </a:solidFill>
                <a:latin typeface="Times New Roman" pitchFamily="18" charset="0"/>
                <a:cs typeface="Times New Roman" pitchFamily="18" charset="0"/>
              </a:rPr>
              <a:t>În</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consecință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pentru</a:t>
            </a:r>
            <a:r>
              <a:rPr lang="en-US" dirty="0">
                <a:solidFill>
                  <a:srgbClr val="222222"/>
                </a:solidFill>
                <a:latin typeface="Times New Roman" pitchFamily="18" charset="0"/>
                <a:cs typeface="Times New Roman" pitchFamily="18" charset="0"/>
              </a:rPr>
              <a:t> a </a:t>
            </a:r>
            <a:r>
              <a:rPr lang="en-US" dirty="0" err="1">
                <a:solidFill>
                  <a:srgbClr val="222222"/>
                </a:solidFill>
                <a:latin typeface="Times New Roman" pitchFamily="18" charset="0"/>
                <a:cs typeface="Times New Roman" pitchFamily="18" charset="0"/>
              </a:rPr>
              <a:t>aduce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semnalul</a:t>
            </a:r>
            <a:r>
              <a:rPr lang="en-US" dirty="0">
                <a:solidFill>
                  <a:srgbClr val="222222"/>
                </a:solidFill>
                <a:latin typeface="Times New Roman" pitchFamily="18" charset="0"/>
                <a:cs typeface="Times New Roman" pitchFamily="18" charset="0"/>
              </a:rPr>
              <a:t> de </a:t>
            </a:r>
            <a:r>
              <a:rPr lang="en-US" dirty="0" err="1">
                <a:solidFill>
                  <a:srgbClr val="222222"/>
                </a:solidFill>
                <a:latin typeface="Times New Roman" pitchFamily="18" charset="0"/>
                <a:cs typeface="Times New Roman" pitchFamily="18" charset="0"/>
              </a:rPr>
              <a:t>jos</a:t>
            </a:r>
            <a:r>
              <a:rPr lang="en-US" dirty="0">
                <a:solidFill>
                  <a:srgbClr val="222222"/>
                </a:solidFill>
                <a:latin typeface="Times New Roman" pitchFamily="18" charset="0"/>
                <a:cs typeface="Times New Roman" pitchFamily="18" charset="0"/>
              </a:rPr>
              <a:t>, se </a:t>
            </a:r>
            <a:r>
              <a:rPr lang="en-US" dirty="0" err="1">
                <a:solidFill>
                  <a:srgbClr val="222222"/>
                </a:solidFill>
                <a:latin typeface="Times New Roman" pitchFamily="18" charset="0"/>
                <a:cs typeface="Times New Roman" pitchFamily="18" charset="0"/>
              </a:rPr>
              <a:t>folosește</a:t>
            </a:r>
            <a:r>
              <a:rPr lang="en-US" dirty="0">
                <a:solidFill>
                  <a:srgbClr val="222222"/>
                </a:solidFill>
                <a:latin typeface="Times New Roman" pitchFamily="18" charset="0"/>
                <a:cs typeface="Times New Roman" pitchFamily="18" charset="0"/>
              </a:rPr>
              <a:t> </a:t>
            </a:r>
            <a:r>
              <a:rPr lang="x-none" dirty="0" smtClean="0">
                <a:solidFill>
                  <a:srgbClr val="222222"/>
                </a:solidFill>
                <a:latin typeface="Times New Roman" pitchFamily="18" charset="0"/>
                <a:cs typeface="Times New Roman" pitchFamily="18" charset="0"/>
              </a:rPr>
              <a:t>un conductor </a:t>
            </a:r>
            <a:r>
              <a:rPr lang="en-US" dirty="0" err="1" smtClean="0">
                <a:solidFill>
                  <a:srgbClr val="222222"/>
                </a:solidFill>
                <a:latin typeface="Times New Roman" pitchFamily="18" charset="0"/>
                <a:cs typeface="Times New Roman" pitchFamily="18" charset="0"/>
              </a:rPr>
              <a:t>egal</a:t>
            </a:r>
            <a:r>
              <a:rPr lang="en-US" dirty="0" smtClean="0">
                <a:solidFill>
                  <a:srgbClr val="222222"/>
                </a:solidFill>
                <a:latin typeface="Times New Roman" pitchFamily="18" charset="0"/>
                <a:cs typeface="Times New Roman" pitchFamily="18" charset="0"/>
              </a:rPr>
              <a:t> </a:t>
            </a:r>
            <a:r>
              <a:rPr lang="en-US" dirty="0">
                <a:solidFill>
                  <a:srgbClr val="222222"/>
                </a:solidFill>
                <a:latin typeface="Times New Roman" pitchFamily="18" charset="0"/>
                <a:cs typeface="Times New Roman" pitchFamily="18" charset="0"/>
              </a:rPr>
              <a:t>cu 80% din </a:t>
            </a:r>
            <a:r>
              <a:rPr lang="en-US" dirty="0" err="1">
                <a:solidFill>
                  <a:srgbClr val="222222"/>
                </a:solidFill>
                <a:latin typeface="Times New Roman" pitchFamily="18" charset="0"/>
                <a:cs typeface="Times New Roman" pitchFamily="18" charset="0"/>
              </a:rPr>
              <a:t>lățimea</a:t>
            </a:r>
            <a:r>
              <a:rPr lang="en-US" dirty="0">
                <a:solidFill>
                  <a:srgbClr val="222222"/>
                </a:solidFill>
                <a:latin typeface="Times New Roman" pitchFamily="18" charset="0"/>
                <a:cs typeface="Times New Roman" pitchFamily="18" charset="0"/>
              </a:rPr>
              <a:t> </a:t>
            </a:r>
            <a:r>
              <a:rPr lang="x-none" dirty="0" smtClean="0">
                <a:solidFill>
                  <a:srgbClr val="222222"/>
                </a:solidFill>
                <a:latin typeface="Times New Roman" pitchFamily="18" charset="0"/>
                <a:cs typeface="Times New Roman" pitchFamily="18" charset="0"/>
              </a:rPr>
              <a:t>suprafeței de contact</a:t>
            </a:r>
            <a:r>
              <a:rPr lang="en-US" dirty="0" smtClean="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adică</a:t>
            </a:r>
            <a:r>
              <a:rPr lang="en-US" dirty="0">
                <a:solidFill>
                  <a:srgbClr val="222222"/>
                </a:solidFill>
                <a:latin typeface="Times New Roman" pitchFamily="18" charset="0"/>
                <a:cs typeface="Times New Roman" pitchFamily="18" charset="0"/>
              </a:rPr>
              <a:t> 0,8 mm (80% din 1 mm). </a:t>
            </a:r>
            <a:r>
              <a:rPr lang="en-US" dirty="0" err="1">
                <a:solidFill>
                  <a:srgbClr val="222222"/>
                </a:solidFill>
                <a:latin typeface="Times New Roman" pitchFamily="18" charset="0"/>
                <a:cs typeface="Times New Roman" pitchFamily="18" charset="0"/>
              </a:rPr>
              <a:t>Pentru</a:t>
            </a:r>
            <a:r>
              <a:rPr lang="en-US" dirty="0">
                <a:solidFill>
                  <a:srgbClr val="222222"/>
                </a:solidFill>
                <a:latin typeface="Times New Roman" pitchFamily="18" charset="0"/>
                <a:cs typeface="Times New Roman" pitchFamily="18" charset="0"/>
              </a:rPr>
              <a:t> a </a:t>
            </a:r>
            <a:r>
              <a:rPr lang="x-none" dirty="0" smtClean="0">
                <a:solidFill>
                  <a:srgbClr val="222222"/>
                </a:solidFill>
                <a:latin typeface="Times New Roman" pitchFamily="18" charset="0"/>
                <a:cs typeface="Times New Roman" pitchFamily="18" charset="0"/>
              </a:rPr>
              <a:t>conecta </a:t>
            </a:r>
            <a:r>
              <a:rPr lang="en-US" dirty="0" err="1" smtClean="0">
                <a:solidFill>
                  <a:srgbClr val="222222"/>
                </a:solidFill>
                <a:latin typeface="Times New Roman" pitchFamily="18" charset="0"/>
                <a:cs typeface="Times New Roman" pitchFamily="18" charset="0"/>
              </a:rPr>
              <a:t>semnalul</a:t>
            </a:r>
            <a:r>
              <a:rPr lang="en-US" dirty="0" smtClean="0">
                <a:solidFill>
                  <a:srgbClr val="222222"/>
                </a:solidFill>
                <a:latin typeface="Times New Roman" pitchFamily="18" charset="0"/>
                <a:cs typeface="Times New Roman" pitchFamily="18" charset="0"/>
              </a:rPr>
              <a:t> </a:t>
            </a:r>
            <a:r>
              <a:rPr lang="en-US" dirty="0">
                <a:solidFill>
                  <a:srgbClr val="222222"/>
                </a:solidFill>
                <a:latin typeface="Times New Roman" pitchFamily="18" charset="0"/>
                <a:cs typeface="Times New Roman" pitchFamily="18" charset="0"/>
              </a:rPr>
              <a:t>din </a:t>
            </a:r>
            <a:r>
              <a:rPr lang="en-US" dirty="0" err="1">
                <a:solidFill>
                  <a:srgbClr val="222222"/>
                </a:solidFill>
                <a:latin typeface="Times New Roman" pitchFamily="18" charset="0"/>
                <a:cs typeface="Times New Roman" pitchFamily="18" charset="0"/>
              </a:rPr>
              <a:t>dreapta</a:t>
            </a:r>
            <a:r>
              <a:rPr lang="en-US" dirty="0">
                <a:solidFill>
                  <a:srgbClr val="222222"/>
                </a:solidFill>
                <a:latin typeface="Times New Roman" pitchFamily="18" charset="0"/>
                <a:cs typeface="Times New Roman" pitchFamily="18" charset="0"/>
              </a:rPr>
              <a:t>, se </a:t>
            </a:r>
            <a:r>
              <a:rPr lang="en-US" dirty="0" err="1">
                <a:solidFill>
                  <a:srgbClr val="222222"/>
                </a:solidFill>
                <a:latin typeface="Times New Roman" pitchFamily="18" charset="0"/>
                <a:cs typeface="Times New Roman" pitchFamily="18" charset="0"/>
              </a:rPr>
              <a:t>folosește</a:t>
            </a:r>
            <a:r>
              <a:rPr lang="en-US" dirty="0">
                <a:solidFill>
                  <a:srgbClr val="222222"/>
                </a:solidFill>
                <a:latin typeface="Times New Roman" pitchFamily="18" charset="0"/>
                <a:cs typeface="Times New Roman" pitchFamily="18" charset="0"/>
              </a:rPr>
              <a:t> </a:t>
            </a:r>
            <a:r>
              <a:rPr lang="x-none" dirty="0" smtClean="0">
                <a:solidFill>
                  <a:srgbClr val="222222"/>
                </a:solidFill>
                <a:latin typeface="Times New Roman" pitchFamily="18" charset="0"/>
                <a:cs typeface="Times New Roman" pitchFamily="18" charset="0"/>
              </a:rPr>
              <a:t>un conductor </a:t>
            </a:r>
            <a:r>
              <a:rPr lang="en-US" dirty="0" smtClean="0">
                <a:solidFill>
                  <a:srgbClr val="222222"/>
                </a:solidFill>
                <a:latin typeface="Times New Roman" pitchFamily="18" charset="0"/>
                <a:cs typeface="Times New Roman" pitchFamily="18" charset="0"/>
              </a:rPr>
              <a:t>de </a:t>
            </a:r>
            <a:r>
              <a:rPr lang="en-US" dirty="0">
                <a:solidFill>
                  <a:srgbClr val="222222"/>
                </a:solidFill>
                <a:latin typeface="Times New Roman" pitchFamily="18" charset="0"/>
                <a:cs typeface="Times New Roman" pitchFamily="18" charset="0"/>
              </a:rPr>
              <a:t>1,2 mm (</a:t>
            </a:r>
            <a:r>
              <a:rPr lang="en-US" dirty="0" err="1">
                <a:solidFill>
                  <a:srgbClr val="222222"/>
                </a:solidFill>
                <a:latin typeface="Times New Roman" pitchFamily="18" charset="0"/>
                <a:cs typeface="Times New Roman" pitchFamily="18" charset="0"/>
              </a:rPr>
              <a:t>aproximativ</a:t>
            </a:r>
            <a:r>
              <a:rPr lang="en-US" dirty="0">
                <a:solidFill>
                  <a:srgbClr val="222222"/>
                </a:solidFill>
                <a:latin typeface="Times New Roman" pitchFamily="18" charset="0"/>
                <a:cs typeface="Times New Roman" pitchFamily="18" charset="0"/>
              </a:rPr>
              <a:t> 80% </a:t>
            </a:r>
            <a:r>
              <a:rPr lang="en-US" dirty="0" smtClean="0">
                <a:solidFill>
                  <a:srgbClr val="222222"/>
                </a:solidFill>
                <a:latin typeface="Times New Roman" pitchFamily="18" charset="0"/>
                <a:cs typeface="Times New Roman" pitchFamily="18" charset="0"/>
              </a:rPr>
              <a:t>d</a:t>
            </a:r>
            <a:r>
              <a:rPr lang="x-none" dirty="0" smtClean="0">
                <a:solidFill>
                  <a:srgbClr val="222222"/>
                </a:solidFill>
                <a:latin typeface="Times New Roman" pitchFamily="18" charset="0"/>
                <a:cs typeface="Times New Roman" pitchFamily="18" charset="0"/>
              </a:rPr>
              <a:t>in</a:t>
            </a:r>
            <a:r>
              <a:rPr lang="en-US" dirty="0" smtClean="0">
                <a:solidFill>
                  <a:srgbClr val="222222"/>
                </a:solidFill>
                <a:latin typeface="Times New Roman" pitchFamily="18" charset="0"/>
                <a:cs typeface="Times New Roman" pitchFamily="18" charset="0"/>
              </a:rPr>
              <a:t> </a:t>
            </a:r>
            <a:r>
              <a:rPr lang="en-US" dirty="0">
                <a:solidFill>
                  <a:srgbClr val="222222"/>
                </a:solidFill>
                <a:latin typeface="Times New Roman" pitchFamily="18" charset="0"/>
                <a:cs typeface="Times New Roman" pitchFamily="18" charset="0"/>
              </a:rPr>
              <a:t>1,6 mm). </a:t>
            </a:r>
            <a:r>
              <a:rPr lang="en-US" dirty="0" err="1">
                <a:solidFill>
                  <a:srgbClr val="222222"/>
                </a:solidFill>
                <a:latin typeface="Times New Roman" pitchFamily="18" charset="0"/>
                <a:cs typeface="Times New Roman" pitchFamily="18" charset="0"/>
              </a:rPr>
              <a:t>Lățimea</a:t>
            </a:r>
            <a:r>
              <a:rPr lang="en-US" dirty="0">
                <a:solidFill>
                  <a:srgbClr val="222222"/>
                </a:solidFill>
                <a:latin typeface="Times New Roman" pitchFamily="18" charset="0"/>
                <a:cs typeface="Times New Roman" pitchFamily="18" charset="0"/>
              </a:rPr>
              <a:t> </a:t>
            </a:r>
            <a:r>
              <a:rPr lang="x-none" dirty="0" smtClean="0">
                <a:solidFill>
                  <a:srgbClr val="222222"/>
                </a:solidFill>
                <a:latin typeface="Times New Roman" pitchFamily="18" charset="0"/>
                <a:cs typeface="Times New Roman" pitchFamily="18" charset="0"/>
              </a:rPr>
              <a:t>suprafeței</a:t>
            </a:r>
            <a:r>
              <a:rPr lang="en-US" dirty="0" smtClean="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pentru</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microcircuitul</a:t>
            </a:r>
            <a:r>
              <a:rPr lang="en-US" dirty="0">
                <a:solidFill>
                  <a:srgbClr val="222222"/>
                </a:solidFill>
                <a:latin typeface="Times New Roman" pitchFamily="18" charset="0"/>
                <a:cs typeface="Times New Roman" pitchFamily="18" charset="0"/>
              </a:rPr>
              <a:t> din </a:t>
            </a:r>
            <a:r>
              <a:rPr lang="en-US" dirty="0" err="1">
                <a:solidFill>
                  <a:srgbClr val="222222"/>
                </a:solidFill>
                <a:latin typeface="Times New Roman" pitchFamily="18" charset="0"/>
                <a:cs typeface="Times New Roman" pitchFamily="18" charset="0"/>
              </a:rPr>
              <a:t>pachetul</a:t>
            </a:r>
            <a:r>
              <a:rPr lang="en-US" dirty="0">
                <a:solidFill>
                  <a:srgbClr val="222222"/>
                </a:solidFill>
                <a:latin typeface="Times New Roman" pitchFamily="18" charset="0"/>
                <a:cs typeface="Times New Roman" pitchFamily="18" charset="0"/>
              </a:rPr>
              <a:t> SOIC-8 </a:t>
            </a:r>
            <a:r>
              <a:rPr lang="en-US" dirty="0" err="1">
                <a:solidFill>
                  <a:srgbClr val="222222"/>
                </a:solidFill>
                <a:latin typeface="Times New Roman" pitchFamily="18" charset="0"/>
                <a:cs typeface="Times New Roman" pitchFamily="18" charset="0"/>
              </a:rPr>
              <a:t>este</a:t>
            </a:r>
            <a:r>
              <a:rPr lang="en-US" dirty="0">
                <a:solidFill>
                  <a:srgbClr val="222222"/>
                </a:solidFill>
                <a:latin typeface="Times New Roman" pitchFamily="18" charset="0"/>
                <a:cs typeface="Times New Roman" pitchFamily="18" charset="0"/>
              </a:rPr>
              <a:t> de 0,6 mm, </a:t>
            </a:r>
            <a:r>
              <a:rPr lang="en-US" dirty="0" err="1">
                <a:solidFill>
                  <a:srgbClr val="222222"/>
                </a:solidFill>
                <a:latin typeface="Times New Roman" pitchFamily="18" charset="0"/>
                <a:cs typeface="Times New Roman" pitchFamily="18" charset="0"/>
              </a:rPr>
              <a:t>deci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trebuie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să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furnizați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semnalul</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utilizând</a:t>
            </a:r>
            <a:r>
              <a:rPr lang="en-US" dirty="0">
                <a:solidFill>
                  <a:srgbClr val="222222"/>
                </a:solidFill>
                <a:latin typeface="Times New Roman" pitchFamily="18" charset="0"/>
                <a:cs typeface="Times New Roman" pitchFamily="18" charset="0"/>
              </a:rPr>
              <a:t> </a:t>
            </a:r>
            <a:r>
              <a:rPr lang="x-none" dirty="0" smtClean="0">
                <a:solidFill>
                  <a:srgbClr val="222222"/>
                </a:solidFill>
                <a:latin typeface="Times New Roman" pitchFamily="18" charset="0"/>
                <a:cs typeface="Times New Roman" pitchFamily="18" charset="0"/>
              </a:rPr>
              <a:t>un conductor </a:t>
            </a:r>
            <a:r>
              <a:rPr lang="en-US" dirty="0" smtClean="0">
                <a:solidFill>
                  <a:srgbClr val="222222"/>
                </a:solidFill>
                <a:latin typeface="Times New Roman" pitchFamily="18" charset="0"/>
                <a:cs typeface="Times New Roman" pitchFamily="18" charset="0"/>
              </a:rPr>
              <a:t>de </a:t>
            </a:r>
            <a:r>
              <a:rPr lang="en-US" dirty="0" err="1">
                <a:solidFill>
                  <a:srgbClr val="222222"/>
                </a:solidFill>
                <a:latin typeface="Times New Roman" pitchFamily="18" charset="0"/>
                <a:cs typeface="Times New Roman" pitchFamily="18" charset="0"/>
              </a:rPr>
              <a:t>aproximativ</a:t>
            </a:r>
            <a:r>
              <a:rPr lang="en-US" dirty="0">
                <a:solidFill>
                  <a:srgbClr val="222222"/>
                </a:solidFill>
                <a:latin typeface="Times New Roman" pitchFamily="18" charset="0"/>
                <a:cs typeface="Times New Roman" pitchFamily="18" charset="0"/>
              </a:rPr>
              <a:t> 0,5 mm</a:t>
            </a:r>
            <a:r>
              <a:rPr lang="en-US" dirty="0" smtClean="0">
                <a:solidFill>
                  <a:srgbClr val="222222"/>
                </a:solidFill>
                <a:latin typeface="Times New Roman" pitchFamily="18" charset="0"/>
                <a:cs typeface="Times New Roman" pitchFamily="18" charset="0"/>
              </a:rPr>
              <a:t>.</a:t>
            </a:r>
            <a:endParaRPr lang="x-none" dirty="0" smtClean="0">
              <a:solidFill>
                <a:srgbClr val="222222"/>
              </a:solidFill>
              <a:latin typeface="Times New Roman" pitchFamily="18" charset="0"/>
              <a:cs typeface="Times New Roman" pitchFamily="18" charset="0"/>
            </a:endParaRPr>
          </a:p>
          <a:p>
            <a:r>
              <a:rPr lang="en-US" dirty="0" err="1">
                <a:solidFill>
                  <a:srgbClr val="222222"/>
                </a:solidFill>
                <a:latin typeface="Times New Roman" pitchFamily="18" charset="0"/>
                <a:cs typeface="Times New Roman" pitchFamily="18" charset="0"/>
              </a:rPr>
              <a:t>Ar</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trebui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înțeles</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această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opțiune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este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ideală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Probabil</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că</a:t>
            </a:r>
            <a:r>
              <a:rPr lang="en-US" dirty="0">
                <a:solidFill>
                  <a:srgbClr val="222222"/>
                </a:solidFill>
                <a:latin typeface="Times New Roman" pitchFamily="18" charset="0"/>
                <a:cs typeface="Times New Roman" pitchFamily="18" charset="0"/>
              </a:rPr>
              <a:t> nu </a:t>
            </a:r>
            <a:r>
              <a:rPr lang="en-US" dirty="0" err="1">
                <a:solidFill>
                  <a:srgbClr val="222222"/>
                </a:solidFill>
                <a:latin typeface="Times New Roman" pitchFamily="18" charset="0"/>
                <a:cs typeface="Times New Roman" pitchFamily="18" charset="0"/>
              </a:rPr>
              <a:t>vă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va</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plăcea</a:t>
            </a:r>
            <a:r>
              <a:rPr lang="en-US" dirty="0">
                <a:solidFill>
                  <a:srgbClr val="222222"/>
                </a:solidFill>
                <a:latin typeface="Times New Roman" pitchFamily="18" charset="0"/>
                <a:cs typeface="Times New Roman" pitchFamily="18" charset="0"/>
              </a:rPr>
              <a:t> </a:t>
            </a:r>
            <a:r>
              <a:rPr lang="x-none" dirty="0" smtClean="0">
                <a:solidFill>
                  <a:srgbClr val="222222"/>
                </a:solidFill>
                <a:latin typeface="Times New Roman" pitchFamily="18" charset="0"/>
                <a:cs typeface="Times New Roman" pitchFamily="18" charset="0"/>
              </a:rPr>
              <a:t>să elaborați </a:t>
            </a:r>
            <a:r>
              <a:rPr lang="en-US" dirty="0" err="1" smtClean="0">
                <a:solidFill>
                  <a:srgbClr val="222222"/>
                </a:solidFill>
                <a:latin typeface="Times New Roman" pitchFamily="18" charset="0"/>
                <a:cs typeface="Times New Roman" pitchFamily="18" charset="0"/>
              </a:rPr>
              <a:t>trecer</a:t>
            </a:r>
            <a:r>
              <a:rPr lang="x-none" dirty="0" smtClean="0">
                <a:solidFill>
                  <a:srgbClr val="222222"/>
                </a:solidFill>
                <a:latin typeface="Times New Roman" pitchFamily="18" charset="0"/>
                <a:cs typeface="Times New Roman" pitchFamily="18" charset="0"/>
              </a:rPr>
              <a:t>i</a:t>
            </a:r>
            <a:r>
              <a:rPr lang="en-US" dirty="0" smtClean="0">
                <a:solidFill>
                  <a:srgbClr val="222222"/>
                </a:solidFill>
                <a:latin typeface="Times New Roman" pitchFamily="18" charset="0"/>
                <a:cs typeface="Times New Roman" pitchFamily="18" charset="0"/>
              </a:rPr>
              <a:t> </a:t>
            </a:r>
            <a:r>
              <a:rPr lang="en-US" dirty="0">
                <a:solidFill>
                  <a:srgbClr val="222222"/>
                </a:solidFill>
                <a:latin typeface="Times New Roman" pitchFamily="18" charset="0"/>
                <a:cs typeface="Times New Roman" pitchFamily="18" charset="0"/>
              </a:rPr>
              <a:t>de la 1,2 mm la 0,5 </a:t>
            </a:r>
            <a:r>
              <a:rPr lang="en-US" dirty="0" smtClean="0">
                <a:solidFill>
                  <a:srgbClr val="222222"/>
                </a:solidFill>
                <a:latin typeface="Times New Roman" pitchFamily="18" charset="0"/>
                <a:cs typeface="Times New Roman" pitchFamily="18" charset="0"/>
              </a:rPr>
              <a:t>mm. </a:t>
            </a:r>
            <a:r>
              <a:rPr lang="x-none" dirty="0" smtClean="0">
                <a:solidFill>
                  <a:srgbClr val="222222"/>
                </a:solidFill>
                <a:latin typeface="Times New Roman" pitchFamily="18" charset="0"/>
                <a:cs typeface="Times New Roman" pitchFamily="18" charset="0"/>
              </a:rPr>
              <a:t>Se poate de evitat</a:t>
            </a:r>
            <a:r>
              <a:rPr lang="en-US" dirty="0" smtClean="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acest</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lucru</a:t>
            </a:r>
            <a:r>
              <a:rPr lang="en-US" dirty="0">
                <a:solidFill>
                  <a:srgbClr val="222222"/>
                </a:solidFill>
                <a:latin typeface="Times New Roman" pitchFamily="18" charset="0"/>
                <a:cs typeface="Times New Roman" pitchFamily="18" charset="0"/>
              </a:rPr>
              <a:t>, </a:t>
            </a:r>
            <a:r>
              <a:rPr lang="x-none" dirty="0" smtClean="0">
                <a:solidFill>
                  <a:srgbClr val="222222"/>
                </a:solidFill>
                <a:latin typeface="Times New Roman" pitchFamily="18" charset="0"/>
                <a:cs typeface="Times New Roman" pitchFamily="18" charset="0"/>
              </a:rPr>
              <a:t>se ia </a:t>
            </a:r>
            <a:r>
              <a:rPr lang="en-US" dirty="0" smtClean="0">
                <a:solidFill>
                  <a:srgbClr val="222222"/>
                </a:solidFill>
                <a:latin typeface="Times New Roman" pitchFamily="18" charset="0"/>
                <a:cs typeface="Times New Roman" pitchFamily="18" charset="0"/>
              </a:rPr>
              <a:t>de </a:t>
            </a:r>
            <a:r>
              <a:rPr lang="en-US" dirty="0" err="1">
                <a:solidFill>
                  <a:srgbClr val="222222"/>
                </a:solidFill>
                <a:latin typeface="Times New Roman" pitchFamily="18" charset="0"/>
                <a:cs typeface="Times New Roman" pitchFamily="18" charset="0"/>
              </a:rPr>
              <a:t>obicei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lățimea</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pistei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în</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raport</a:t>
            </a:r>
            <a:r>
              <a:rPr lang="en-US" dirty="0">
                <a:solidFill>
                  <a:srgbClr val="222222"/>
                </a:solidFill>
                <a:latin typeface="Times New Roman" pitchFamily="18" charset="0"/>
                <a:cs typeface="Times New Roman" pitchFamily="18" charset="0"/>
              </a:rPr>
              <a:t> cu pad-</a:t>
            </a:r>
            <a:r>
              <a:rPr lang="en-US" dirty="0" err="1">
                <a:solidFill>
                  <a:srgbClr val="222222"/>
                </a:solidFill>
                <a:latin typeface="Times New Roman" pitchFamily="18" charset="0"/>
                <a:cs typeface="Times New Roman" pitchFamily="18" charset="0"/>
              </a:rPr>
              <a:t>ul</a:t>
            </a:r>
            <a:r>
              <a:rPr lang="en-US" dirty="0">
                <a:solidFill>
                  <a:srgbClr val="222222"/>
                </a:solidFill>
                <a:latin typeface="Times New Roman" pitchFamily="18" charset="0"/>
                <a:cs typeface="Times New Roman" pitchFamily="18" charset="0"/>
              </a:rPr>
              <a:t> minim (pad), </a:t>
            </a:r>
            <a:r>
              <a:rPr lang="en-US" dirty="0" err="1">
                <a:solidFill>
                  <a:srgbClr val="222222"/>
                </a:solidFill>
                <a:latin typeface="Times New Roman" pitchFamily="18" charset="0"/>
                <a:cs typeface="Times New Roman" pitchFamily="18" charset="0"/>
              </a:rPr>
              <a:t>adică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în</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acest</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caz</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îl</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puteți</a:t>
            </a:r>
            <a:r>
              <a:rPr lang="en-US" dirty="0">
                <a:solidFill>
                  <a:srgbClr val="222222"/>
                </a:solidFill>
                <a:latin typeface="Times New Roman" pitchFamily="18" charset="0"/>
                <a:cs typeface="Times New Roman" pitchFamily="18" charset="0"/>
              </a:rPr>
              <a:t> face </a:t>
            </a:r>
            <a:r>
              <a:rPr lang="en-US" dirty="0" err="1">
                <a:solidFill>
                  <a:srgbClr val="222222"/>
                </a:solidFill>
                <a:latin typeface="Times New Roman" pitchFamily="18" charset="0"/>
                <a:cs typeface="Times New Roman" pitchFamily="18" charset="0"/>
              </a:rPr>
              <a:t>astfel</a:t>
            </a:r>
            <a:r>
              <a:rPr lang="en-US" dirty="0">
                <a:solidFill>
                  <a:srgbClr val="222222"/>
                </a:solidFill>
                <a:latin typeface="Times New Roman" pitchFamily="18" charset="0"/>
                <a:cs typeface="Times New Roman" pitchFamily="18" charset="0"/>
              </a:rPr>
              <a:t>:</a:t>
            </a:r>
          </a:p>
        </p:txBody>
      </p:sp>
    </p:spTree>
    <p:extLst>
      <p:ext uri="{BB962C8B-B14F-4D97-AF65-F5344CB8AC3E}">
        <p14:creationId xmlns:p14="http://schemas.microsoft.com/office/powerpoint/2010/main" val="1326142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habrastorage.org/webt/xf/gd/ki/xfgdkipreomv35t8661-yhhcey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789" y="3111348"/>
            <a:ext cx="4916033" cy="267385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823493" y="4353951"/>
            <a:ext cx="5131083" cy="1477328"/>
          </a:xfrm>
          <a:prstGeom prst="rect">
            <a:avLst/>
          </a:prstGeom>
          <a:ln>
            <a:solidFill>
              <a:srgbClr val="0070C0"/>
            </a:solidFill>
          </a:ln>
        </p:spPr>
        <p:txBody>
          <a:bodyPr wrap="square">
            <a:spAutoFit/>
          </a:bodyPr>
          <a:lstStyle/>
          <a:p>
            <a:r>
              <a:rPr lang="ru-RU" dirty="0">
                <a:solidFill>
                  <a:srgbClr val="222222"/>
                </a:solidFill>
                <a:latin typeface="Times New Roman" pitchFamily="18" charset="0"/>
                <a:cs typeface="Times New Roman" pitchFamily="18" charset="0"/>
              </a:rPr>
              <a:t>Как видите, </a:t>
            </a:r>
            <a:r>
              <a:rPr lang="ru-RU" dirty="0" smtClean="0">
                <a:solidFill>
                  <a:srgbClr val="222222"/>
                </a:solidFill>
                <a:latin typeface="Times New Roman" pitchFamily="18" charset="0"/>
                <a:cs typeface="Times New Roman" pitchFamily="18" charset="0"/>
              </a:rPr>
              <a:t>было выбрано ширину </a:t>
            </a:r>
            <a:r>
              <a:rPr lang="ru-RU" dirty="0">
                <a:solidFill>
                  <a:srgbClr val="222222"/>
                </a:solidFill>
                <a:latin typeface="Times New Roman" pitchFamily="18" charset="0"/>
                <a:cs typeface="Times New Roman" pitchFamily="18" charset="0"/>
              </a:rPr>
              <a:t>проводника по минимальной площадке, то есть по площадке вывода микросхемы в корпусе SOIC-8. Такой упрощение допустимо, но его стоит применять с умом.</a:t>
            </a:r>
            <a:endParaRPr lang="en-US" dirty="0">
              <a:latin typeface="Times New Roman" pitchFamily="18" charset="0"/>
              <a:cs typeface="Times New Roman" pitchFamily="18" charset="0"/>
            </a:endParaRPr>
          </a:p>
        </p:txBody>
      </p:sp>
      <p:sp>
        <p:nvSpPr>
          <p:cNvPr id="5" name="Прямоугольник 4"/>
          <p:cNvSpPr/>
          <p:nvPr/>
        </p:nvSpPr>
        <p:spPr>
          <a:xfrm>
            <a:off x="0" y="-11788"/>
            <a:ext cx="12191999" cy="2031325"/>
          </a:xfrm>
          <a:prstGeom prst="rect">
            <a:avLst/>
          </a:prstGeom>
          <a:ln>
            <a:solidFill>
              <a:srgbClr val="0070C0"/>
            </a:solidFill>
          </a:ln>
        </p:spPr>
        <p:txBody>
          <a:bodyPr wrap="square">
            <a:spAutoFit/>
          </a:bodyPr>
          <a:lstStyle/>
          <a:p>
            <a:r>
              <a:rPr lang="ru-RU" dirty="0">
                <a:solidFill>
                  <a:srgbClr val="222222"/>
                </a:solidFill>
                <a:latin typeface="Times New Roman" pitchFamily="18" charset="0"/>
                <a:cs typeface="Times New Roman" pitchFamily="18" charset="0"/>
              </a:rPr>
              <a:t>Размер площадки конденсатора 1206 в данном случае составляет </a:t>
            </a:r>
            <a:r>
              <a:rPr lang="ru-RU" b="1" dirty="0">
                <a:solidFill>
                  <a:srgbClr val="222222"/>
                </a:solidFill>
                <a:latin typeface="Times New Roman" pitchFamily="18" charset="0"/>
                <a:cs typeface="Times New Roman" pitchFamily="18" charset="0"/>
              </a:rPr>
              <a:t>1.6 х 1 мм</a:t>
            </a:r>
            <a:r>
              <a:rPr lang="ru-RU" dirty="0">
                <a:solidFill>
                  <a:srgbClr val="222222"/>
                </a:solidFill>
                <a:latin typeface="Times New Roman" pitchFamily="18" charset="0"/>
                <a:cs typeface="Times New Roman" pitchFamily="18" charset="0"/>
              </a:rPr>
              <a:t>. Соответственно для подведения сигнала снизу используется дорожка равная 80% от ширины площадки, то есть 0.8 мм (80% от 1 мм). Для подведения сигнала справа используется дорожка толщиной 1.2 мм (примерно 80% от 1.6 мм). Ширина площадки у микросхемы в корпусе SOIC-8 равна 0.6 мм, поэтому подводить нужно сигнал с помощью дорожки около 0.5 мм</a:t>
            </a:r>
            <a:r>
              <a:rPr lang="ru-RU" dirty="0" smtClean="0">
                <a:solidFill>
                  <a:srgbClr val="222222"/>
                </a:solidFill>
                <a:latin typeface="Times New Roman" pitchFamily="18" charset="0"/>
                <a:cs typeface="Times New Roman" pitchFamily="18" charset="0"/>
              </a:rPr>
              <a:t>.</a:t>
            </a:r>
            <a:endParaRPr lang="en-GB" dirty="0" smtClean="0">
              <a:solidFill>
                <a:srgbClr val="222222"/>
              </a:solidFill>
              <a:latin typeface="Times New Roman" pitchFamily="18" charset="0"/>
              <a:cs typeface="Times New Roman" pitchFamily="18" charset="0"/>
            </a:endParaRPr>
          </a:p>
          <a:p>
            <a:r>
              <a:rPr lang="ru-RU" dirty="0">
                <a:latin typeface="Times New Roman" pitchFamily="18" charset="0"/>
                <a:cs typeface="Times New Roman" pitchFamily="18" charset="0"/>
              </a:rPr>
              <a:t>Стоит понимать, что данный вариант является идеальным. Переход из 1.2 мм в 0.5 мм вам наверняка не понравится — лишняя возня. Его можно избежать. Для этого обычно принимают ширину дорожки относительно минимального </a:t>
            </a:r>
            <a:r>
              <a:rPr lang="ru-RU" dirty="0" err="1">
                <a:latin typeface="Times New Roman" pitchFamily="18" charset="0"/>
                <a:cs typeface="Times New Roman" pitchFamily="18" charset="0"/>
              </a:rPr>
              <a:t>pad</a:t>
            </a:r>
            <a:r>
              <a:rPr lang="ru-RU" dirty="0">
                <a:latin typeface="Times New Roman" pitchFamily="18" charset="0"/>
                <a:cs typeface="Times New Roman" pitchFamily="18" charset="0"/>
              </a:rPr>
              <a:t>-а (площадки), то есть в данном случае можно сделать вот так:</a:t>
            </a:r>
            <a:endParaRPr lang="en-US" dirty="0">
              <a:latin typeface="Times New Roman" pitchFamily="18" charset="0"/>
              <a:cs typeface="Times New Roman" pitchFamily="18" charset="0"/>
            </a:endParaRPr>
          </a:p>
        </p:txBody>
      </p:sp>
      <p:sp>
        <p:nvSpPr>
          <p:cNvPr id="2" name="Прямоугольник 1"/>
          <p:cNvSpPr/>
          <p:nvPr/>
        </p:nvSpPr>
        <p:spPr>
          <a:xfrm>
            <a:off x="6823494" y="2697981"/>
            <a:ext cx="5131083" cy="1477328"/>
          </a:xfrm>
          <a:prstGeom prst="rect">
            <a:avLst/>
          </a:prstGeom>
          <a:ln>
            <a:solidFill>
              <a:srgbClr val="FF0000"/>
            </a:solidFill>
          </a:ln>
        </p:spPr>
        <p:txBody>
          <a:bodyPr wrap="square">
            <a:spAutoFit/>
          </a:bodyPr>
          <a:lstStyle/>
          <a:p>
            <a:r>
              <a:rPr lang="en-US" dirty="0" err="1">
                <a:latin typeface="Times New Roman" pitchFamily="18" charset="0"/>
                <a:cs typeface="Times New Roman" pitchFamily="18" charset="0"/>
              </a:rPr>
              <a:t>După</a:t>
            </a:r>
            <a:r>
              <a:rPr lang="en-US" dirty="0">
                <a:latin typeface="Times New Roman" pitchFamily="18" charset="0"/>
                <a:cs typeface="Times New Roman" pitchFamily="18" charset="0"/>
              </a:rPr>
              <a:t> cum </a:t>
            </a:r>
            <a:r>
              <a:rPr lang="en-US" dirty="0" err="1">
                <a:latin typeface="Times New Roman" pitchFamily="18" charset="0"/>
                <a:cs typeface="Times New Roman" pitchFamily="18" charset="0"/>
              </a:rPr>
              <a:t>puteți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vedea</a:t>
            </a:r>
            <a:r>
              <a:rPr lang="en-US" dirty="0">
                <a:latin typeface="Times New Roman" pitchFamily="18" charset="0"/>
                <a:cs typeface="Times New Roman" pitchFamily="18" charset="0"/>
              </a:rPr>
              <a:t>, </a:t>
            </a:r>
            <a:r>
              <a:rPr lang="en-GB" dirty="0" err="1" smtClean="0">
                <a:latin typeface="Times New Roman" pitchFamily="18" charset="0"/>
                <a:cs typeface="Times New Roman" pitchFamily="18" charset="0"/>
              </a:rPr>
              <a:t>sa</a:t>
            </a:r>
            <a:r>
              <a:rPr lang="en-GB" dirty="0" smtClean="0">
                <a:latin typeface="Times New Roman" pitchFamily="18" charset="0"/>
                <a:cs typeface="Times New Roman" pitchFamily="18" charset="0"/>
              </a:rPr>
              <a:t> ales </a:t>
            </a:r>
            <a:r>
              <a:rPr lang="en-US" dirty="0" err="1" smtClean="0">
                <a:latin typeface="Times New Roman" pitchFamily="18" charset="0"/>
                <a:cs typeface="Times New Roman" pitchFamily="18" charset="0"/>
              </a:rPr>
              <a:t>lățimea</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conductorului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funcție</a:t>
            </a:r>
            <a:r>
              <a:rPr lang="en-US" dirty="0">
                <a:latin typeface="Times New Roman" pitchFamily="18" charset="0"/>
                <a:cs typeface="Times New Roman" pitchFamily="18" charset="0"/>
              </a:rPr>
              <a:t> de aria </a:t>
            </a:r>
            <a:r>
              <a:rPr lang="en-US" dirty="0" err="1">
                <a:latin typeface="Times New Roman" pitchFamily="18" charset="0"/>
                <a:cs typeface="Times New Roman" pitchFamily="18" charset="0"/>
              </a:rPr>
              <a:t>minimă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adică</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de l</a:t>
            </a:r>
            <a:r>
              <a:rPr lang="x-none" dirty="0" smtClean="0">
                <a:latin typeface="Times New Roman" pitchFamily="18" charset="0"/>
                <a:cs typeface="Times New Roman" pitchFamily="18" charset="0"/>
              </a:rPr>
              <a:t>ățimea suprafeței de contact a </a:t>
            </a:r>
            <a:r>
              <a:rPr lang="en-US" dirty="0" err="1" smtClean="0">
                <a:latin typeface="Times New Roman" pitchFamily="18" charset="0"/>
                <a:cs typeface="Times New Roman" pitchFamily="18" charset="0"/>
              </a:rPr>
              <a:t>microcircuitului</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din </a:t>
            </a:r>
            <a:r>
              <a:rPr lang="x-none" dirty="0" smtClean="0">
                <a:latin typeface="Times New Roman" pitchFamily="18" charset="0"/>
                <a:cs typeface="Times New Roman" pitchFamily="18" charset="0"/>
              </a:rPr>
              <a:t>capsula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SOIC-8. </a:t>
            </a:r>
            <a:r>
              <a:rPr lang="en-US" dirty="0" err="1">
                <a:latin typeface="Times New Roman" pitchFamily="18" charset="0"/>
                <a:cs typeface="Times New Roman" pitchFamily="18" charset="0"/>
              </a:rPr>
              <a:t>Această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simplificare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este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acceptabilă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trebui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aplicată</a:t>
            </a:r>
            <a:r>
              <a:rPr lang="en-US" dirty="0">
                <a:latin typeface="Times New Roman" pitchFamily="18" charset="0"/>
                <a:cs typeface="Times New Roman" pitchFamily="18" charset="0"/>
              </a:rPr>
              <a:t> cu </a:t>
            </a:r>
            <a:r>
              <a:rPr lang="en-US" dirty="0" err="1">
                <a:latin typeface="Times New Roman" pitchFamily="18" charset="0"/>
                <a:cs typeface="Times New Roman" pitchFamily="18" charset="0"/>
              </a:rPr>
              <a:t>înțelepciune</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529592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3539430"/>
          </a:xfrm>
          <a:prstGeom prst="rect">
            <a:avLst/>
          </a:prstGeom>
          <a:ln>
            <a:solidFill>
              <a:srgbClr val="FF0000"/>
            </a:solidFill>
          </a:ln>
        </p:spPr>
        <p:txBody>
          <a:bodyPr wrap="square">
            <a:spAutoFit/>
          </a:bodyPr>
          <a:lstStyle/>
          <a:p>
            <a:r>
              <a:rPr lang="pt-BR" sz="1600" dirty="0">
                <a:solidFill>
                  <a:srgbClr val="222222"/>
                </a:solidFill>
                <a:latin typeface="Times New Roman" pitchFamily="18" charset="0"/>
                <a:cs typeface="Times New Roman" pitchFamily="18" charset="0"/>
              </a:rPr>
              <a:t>Regula </a:t>
            </a:r>
            <a:r>
              <a:rPr lang="ru-RU" sz="1600" dirty="0" smtClean="0">
                <a:solidFill>
                  <a:srgbClr val="222222"/>
                </a:solidFill>
                <a:latin typeface="Times New Roman" pitchFamily="18" charset="0"/>
                <a:cs typeface="Times New Roman" pitchFamily="18" charset="0"/>
              </a:rPr>
              <a:t>№</a:t>
            </a:r>
            <a:r>
              <a:rPr lang="pt-BR" sz="1600" dirty="0" smtClean="0">
                <a:solidFill>
                  <a:srgbClr val="222222"/>
                </a:solidFill>
                <a:latin typeface="Times New Roman" pitchFamily="18" charset="0"/>
                <a:cs typeface="Times New Roman" pitchFamily="18" charset="0"/>
              </a:rPr>
              <a:t>3 </a:t>
            </a:r>
            <a:r>
              <a:rPr lang="pt-BR" sz="1600" dirty="0">
                <a:solidFill>
                  <a:srgbClr val="222222"/>
                </a:solidFill>
                <a:latin typeface="Times New Roman" pitchFamily="18" charset="0"/>
                <a:cs typeface="Times New Roman" pitchFamily="18" charset="0"/>
              </a:rPr>
              <a:t>- Circuite de alimentare</a:t>
            </a:r>
            <a:endParaRPr lang="x-none" sz="1600" dirty="0">
              <a:solidFill>
                <a:srgbClr val="222222"/>
              </a:solidFill>
              <a:latin typeface="Times New Roman" pitchFamily="18" charset="0"/>
              <a:cs typeface="Times New Roman" pitchFamily="18" charset="0"/>
            </a:endParaRPr>
          </a:p>
          <a:p>
            <a:endParaRPr lang="x-none" sz="1600" dirty="0">
              <a:solidFill>
                <a:srgbClr val="222222"/>
              </a:solidFill>
              <a:latin typeface="Times New Roman" pitchFamily="18" charset="0"/>
              <a:cs typeface="Times New Roman" pitchFamily="18" charset="0"/>
            </a:endParaRPr>
          </a:p>
          <a:p>
            <a:r>
              <a:rPr lang="x-none" sz="1600" dirty="0">
                <a:solidFill>
                  <a:srgbClr val="222222"/>
                </a:solidFill>
                <a:latin typeface="Times New Roman" pitchFamily="18" charset="0"/>
                <a:cs typeface="Times New Roman" pitchFamily="18" charset="0"/>
              </a:rPr>
              <a:t>Acum, șă examinăm cazul în care simplificarea aplicării regulei </a:t>
            </a:r>
            <a:r>
              <a:rPr lang="ru-RU" sz="1600" dirty="0">
                <a:solidFill>
                  <a:srgbClr val="222222"/>
                </a:solidFill>
                <a:latin typeface="Times New Roman" pitchFamily="18" charset="0"/>
                <a:cs typeface="Times New Roman" pitchFamily="18" charset="0"/>
              </a:rPr>
              <a:t>№</a:t>
            </a:r>
            <a:r>
              <a:rPr lang="x-none" sz="1600" dirty="0">
                <a:solidFill>
                  <a:srgbClr val="222222"/>
                </a:solidFill>
                <a:latin typeface="Times New Roman" pitchFamily="18" charset="0"/>
                <a:cs typeface="Times New Roman" pitchFamily="18" charset="0"/>
              </a:rPr>
              <a:t>2 este pur și simplu inacceptabilă, și anume, proiectarea circuitelor de alimentare. Această regulă se bazează pe cele două anterioare și este un caz particular, dar poate cel mai critic.</a:t>
            </a:r>
          </a:p>
          <a:p>
            <a:endParaRPr lang="x-none" sz="1600" dirty="0">
              <a:solidFill>
                <a:srgbClr val="222222"/>
              </a:solidFill>
              <a:latin typeface="Times New Roman" pitchFamily="18" charset="0"/>
              <a:cs typeface="Times New Roman" pitchFamily="18" charset="0"/>
            </a:endParaRPr>
          </a:p>
          <a:p>
            <a:r>
              <a:rPr lang="x-none" sz="1600" b="1" dirty="0">
                <a:solidFill>
                  <a:srgbClr val="222222"/>
                </a:solidFill>
                <a:latin typeface="Times New Roman" pitchFamily="18" charset="0"/>
                <a:cs typeface="Times New Roman" pitchFamily="18" charset="0"/>
              </a:rPr>
              <a:t>Eroare</a:t>
            </a:r>
            <a:r>
              <a:rPr lang="x-none" sz="1600" dirty="0">
                <a:solidFill>
                  <a:srgbClr val="222222"/>
                </a:solidFill>
                <a:latin typeface="Times New Roman" pitchFamily="18" charset="0"/>
                <a:cs typeface="Times New Roman" pitchFamily="18" charset="0"/>
              </a:rPr>
              <a:t> – se ignoră regulile </a:t>
            </a:r>
            <a:r>
              <a:rPr lang="ru-RU" sz="1600" dirty="0" smtClean="0">
                <a:solidFill>
                  <a:srgbClr val="222222"/>
                </a:solidFill>
                <a:latin typeface="Times New Roman" pitchFamily="18" charset="0"/>
                <a:cs typeface="Times New Roman" pitchFamily="18" charset="0"/>
              </a:rPr>
              <a:t>№</a:t>
            </a:r>
            <a:r>
              <a:rPr lang="x-none" sz="1600" dirty="0" smtClean="0">
                <a:solidFill>
                  <a:srgbClr val="222222"/>
                </a:solidFill>
                <a:latin typeface="Times New Roman" pitchFamily="18" charset="0"/>
                <a:cs typeface="Times New Roman" pitchFamily="18" charset="0"/>
              </a:rPr>
              <a:t>1 </a:t>
            </a:r>
            <a:r>
              <a:rPr lang="x-none" sz="1600" dirty="0">
                <a:solidFill>
                  <a:srgbClr val="222222"/>
                </a:solidFill>
                <a:latin typeface="Times New Roman" pitchFamily="18" charset="0"/>
                <a:cs typeface="Times New Roman" pitchFamily="18" charset="0"/>
              </a:rPr>
              <a:t>și </a:t>
            </a:r>
            <a:r>
              <a:rPr lang="ru-RU" sz="1600" dirty="0" smtClean="0">
                <a:solidFill>
                  <a:srgbClr val="222222"/>
                </a:solidFill>
                <a:latin typeface="Times New Roman" pitchFamily="18" charset="0"/>
                <a:cs typeface="Times New Roman" pitchFamily="18" charset="0"/>
              </a:rPr>
              <a:t>№</a:t>
            </a:r>
            <a:r>
              <a:rPr lang="x-none" sz="1600" dirty="0" smtClean="0">
                <a:solidFill>
                  <a:srgbClr val="222222"/>
                </a:solidFill>
                <a:latin typeface="Times New Roman" pitchFamily="18" charset="0"/>
                <a:cs typeface="Times New Roman" pitchFamily="18" charset="0"/>
              </a:rPr>
              <a:t>2 </a:t>
            </a:r>
            <a:r>
              <a:rPr lang="x-none" sz="1600" dirty="0">
                <a:solidFill>
                  <a:srgbClr val="222222"/>
                </a:solidFill>
                <a:latin typeface="Times New Roman" pitchFamily="18" charset="0"/>
                <a:cs typeface="Times New Roman" pitchFamily="18" charset="0"/>
              </a:rPr>
              <a:t>la proiectarea circuitelor de alimentare.</a:t>
            </a:r>
          </a:p>
          <a:p>
            <a:r>
              <a:rPr lang="x-none" sz="1600" b="1" smtClean="0">
                <a:solidFill>
                  <a:srgbClr val="222222"/>
                </a:solidFill>
                <a:latin typeface="Times New Roman" pitchFamily="18" charset="0"/>
                <a:cs typeface="Times New Roman" pitchFamily="18" charset="0"/>
              </a:rPr>
              <a:t>Problema </a:t>
            </a:r>
            <a:r>
              <a:rPr lang="ru-RU" sz="1600" b="1" dirty="0" smtClean="0">
                <a:solidFill>
                  <a:srgbClr val="222222"/>
                </a:solidFill>
                <a:latin typeface="Times New Roman" pitchFamily="18" charset="0"/>
                <a:cs typeface="Times New Roman" pitchFamily="18" charset="0"/>
              </a:rPr>
              <a:t>№</a:t>
            </a:r>
            <a:r>
              <a:rPr lang="x-none" sz="1600" b="1" dirty="0" smtClean="0">
                <a:solidFill>
                  <a:srgbClr val="222222"/>
                </a:solidFill>
                <a:latin typeface="Times New Roman" pitchFamily="18" charset="0"/>
                <a:cs typeface="Times New Roman" pitchFamily="18" charset="0"/>
              </a:rPr>
              <a:t>1 </a:t>
            </a:r>
            <a:r>
              <a:rPr lang="x-none" sz="1600" dirty="0">
                <a:solidFill>
                  <a:srgbClr val="222222"/>
                </a:solidFill>
                <a:latin typeface="Times New Roman" pitchFamily="18" charset="0"/>
                <a:cs typeface="Times New Roman" pitchFamily="18" charset="0"/>
              </a:rPr>
              <a:t>- ieșirea </a:t>
            </a:r>
            <a:r>
              <a:rPr lang="x-none" sz="1600" dirty="0" smtClean="0">
                <a:solidFill>
                  <a:srgbClr val="222222"/>
                </a:solidFill>
                <a:latin typeface="Times New Roman" pitchFamily="18" charset="0"/>
                <a:cs typeface="Times New Roman" pitchFamily="18" charset="0"/>
              </a:rPr>
              <a:t>stabilizatorului </a:t>
            </a:r>
            <a:r>
              <a:rPr lang="x-none" sz="1600" dirty="0">
                <a:solidFill>
                  <a:srgbClr val="222222"/>
                </a:solidFill>
                <a:latin typeface="Times New Roman" pitchFamily="18" charset="0"/>
                <a:cs typeface="Times New Roman" pitchFamily="18" charset="0"/>
              </a:rPr>
              <a:t>de tensiune este strict + 3,3V. Porniți dispozitivul și observați că microcircuitul se comportă inadecvat, ADC nu măsoară cu precizie și se oprește periodic. Măsurați tensiunea la picioarele consumatorului (microcircuit) și găsiți doar + 2,6V în loc de + 3,3V.</a:t>
            </a:r>
          </a:p>
          <a:p>
            <a:r>
              <a:rPr lang="x-none" sz="1600" b="1" smtClean="0">
                <a:solidFill>
                  <a:srgbClr val="222222"/>
                </a:solidFill>
                <a:latin typeface="Times New Roman" pitchFamily="18" charset="0"/>
                <a:cs typeface="Times New Roman" pitchFamily="18" charset="0"/>
              </a:rPr>
              <a:t>Problema </a:t>
            </a:r>
            <a:r>
              <a:rPr lang="ru-RU" sz="1600" b="1" dirty="0">
                <a:solidFill>
                  <a:srgbClr val="222222"/>
                </a:solidFill>
                <a:latin typeface="Times New Roman" pitchFamily="18" charset="0"/>
                <a:cs typeface="Times New Roman" pitchFamily="18" charset="0"/>
              </a:rPr>
              <a:t>№</a:t>
            </a:r>
            <a:r>
              <a:rPr lang="x-none" sz="1600" b="1" dirty="0">
                <a:solidFill>
                  <a:srgbClr val="222222"/>
                </a:solidFill>
                <a:latin typeface="Times New Roman" pitchFamily="18" charset="0"/>
                <a:cs typeface="Times New Roman" pitchFamily="18" charset="0"/>
              </a:rPr>
              <a:t>2 </a:t>
            </a:r>
            <a:r>
              <a:rPr lang="x-none" sz="1600" dirty="0">
                <a:solidFill>
                  <a:srgbClr val="222222"/>
                </a:solidFill>
                <a:latin typeface="Times New Roman" pitchFamily="18" charset="0"/>
                <a:cs typeface="Times New Roman" pitchFamily="18" charset="0"/>
              </a:rPr>
              <a:t>- convertorul dvs. DC-DC nu </a:t>
            </a:r>
            <a:r>
              <a:rPr lang="x-none" sz="1600" dirty="0" smtClean="0">
                <a:solidFill>
                  <a:srgbClr val="222222"/>
                </a:solidFill>
                <a:latin typeface="Times New Roman" pitchFamily="18" charset="0"/>
                <a:cs typeface="Times New Roman" pitchFamily="18" charset="0"/>
              </a:rPr>
              <a:t>se pornește sau la ieșire obținem pulsații mari.</a:t>
            </a:r>
          </a:p>
          <a:p>
            <a:r>
              <a:rPr lang="x-none" sz="1600" b="1" smtClean="0">
                <a:solidFill>
                  <a:srgbClr val="222222"/>
                </a:solidFill>
                <a:latin typeface="Times New Roman" pitchFamily="18" charset="0"/>
                <a:cs typeface="Times New Roman" pitchFamily="18" charset="0"/>
              </a:rPr>
              <a:t>Problema </a:t>
            </a:r>
            <a:r>
              <a:rPr lang="ru-RU" sz="1600" b="1" dirty="0" smtClean="0">
                <a:solidFill>
                  <a:srgbClr val="222222"/>
                </a:solidFill>
                <a:latin typeface="Times New Roman" pitchFamily="18" charset="0"/>
                <a:cs typeface="Times New Roman" pitchFamily="18" charset="0"/>
              </a:rPr>
              <a:t>№</a:t>
            </a:r>
            <a:r>
              <a:rPr lang="x-none" sz="1600" b="1" dirty="0" smtClean="0">
                <a:solidFill>
                  <a:srgbClr val="222222"/>
                </a:solidFill>
                <a:latin typeface="Times New Roman" pitchFamily="18" charset="0"/>
                <a:cs typeface="Times New Roman" pitchFamily="18" charset="0"/>
              </a:rPr>
              <a:t>3 </a:t>
            </a:r>
            <a:r>
              <a:rPr lang="x-none" sz="1600" dirty="0">
                <a:solidFill>
                  <a:srgbClr val="222222"/>
                </a:solidFill>
                <a:latin typeface="Times New Roman" pitchFamily="18" charset="0"/>
                <a:cs typeface="Times New Roman" pitchFamily="18" charset="0"/>
              </a:rPr>
              <a:t>- încercând să găsiți </a:t>
            </a:r>
            <a:r>
              <a:rPr lang="x-none" sz="1600" dirty="0" smtClean="0">
                <a:solidFill>
                  <a:srgbClr val="222222"/>
                </a:solidFill>
                <a:latin typeface="Times New Roman" pitchFamily="18" charset="0"/>
                <a:cs typeface="Times New Roman" pitchFamily="18" charset="0"/>
              </a:rPr>
              <a:t>defectul, </a:t>
            </a:r>
            <a:r>
              <a:rPr lang="x-none" sz="1600" dirty="0">
                <a:solidFill>
                  <a:srgbClr val="222222"/>
                </a:solidFill>
                <a:latin typeface="Times New Roman" pitchFamily="18" charset="0"/>
                <a:cs typeface="Times New Roman" pitchFamily="18" charset="0"/>
              </a:rPr>
              <a:t>puneți sonda osciloscopului pe linia + 3,3 V și în loc de o tensiune constantă găsiți o undă și un zgomot teribil acolo.</a:t>
            </a:r>
          </a:p>
          <a:p>
            <a:r>
              <a:rPr lang="x-none" sz="1600" b="1" smtClean="0">
                <a:solidFill>
                  <a:srgbClr val="222222"/>
                </a:solidFill>
                <a:latin typeface="Times New Roman" pitchFamily="18" charset="0"/>
                <a:cs typeface="Times New Roman" pitchFamily="18" charset="0"/>
              </a:rPr>
              <a:t>Soluție</a:t>
            </a:r>
            <a:r>
              <a:rPr lang="x-none" sz="1600" smtClean="0">
                <a:solidFill>
                  <a:srgbClr val="222222"/>
                </a:solidFill>
                <a:latin typeface="Times New Roman" pitchFamily="18" charset="0"/>
                <a:cs typeface="Times New Roman" pitchFamily="18" charset="0"/>
              </a:rPr>
              <a:t> </a:t>
            </a:r>
            <a:r>
              <a:rPr lang="x-none" sz="1600" dirty="0">
                <a:solidFill>
                  <a:srgbClr val="222222"/>
                </a:solidFill>
                <a:latin typeface="Times New Roman" pitchFamily="18" charset="0"/>
                <a:cs typeface="Times New Roman" pitchFamily="18" charset="0"/>
              </a:rPr>
              <a:t>- respectăm regulile </a:t>
            </a:r>
            <a:r>
              <a:rPr lang="ru-RU" sz="1600" dirty="0" smtClean="0">
                <a:solidFill>
                  <a:srgbClr val="222222"/>
                </a:solidFill>
                <a:latin typeface="Times New Roman" pitchFamily="18" charset="0"/>
                <a:cs typeface="Times New Roman" pitchFamily="18" charset="0"/>
              </a:rPr>
              <a:t>№</a:t>
            </a:r>
            <a:r>
              <a:rPr lang="x-none" sz="1600" dirty="0" smtClean="0">
                <a:solidFill>
                  <a:srgbClr val="222222"/>
                </a:solidFill>
                <a:latin typeface="Times New Roman" pitchFamily="18" charset="0"/>
                <a:cs typeface="Times New Roman" pitchFamily="18" charset="0"/>
              </a:rPr>
              <a:t>1 </a:t>
            </a:r>
            <a:r>
              <a:rPr lang="x-none" sz="1600" dirty="0">
                <a:solidFill>
                  <a:srgbClr val="222222"/>
                </a:solidFill>
                <a:latin typeface="Times New Roman" pitchFamily="18" charset="0"/>
                <a:cs typeface="Times New Roman" pitchFamily="18" charset="0"/>
              </a:rPr>
              <a:t>și </a:t>
            </a:r>
            <a:r>
              <a:rPr lang="ru-RU" sz="1600" dirty="0" smtClean="0">
                <a:solidFill>
                  <a:srgbClr val="222222"/>
                </a:solidFill>
                <a:latin typeface="Times New Roman" pitchFamily="18" charset="0"/>
                <a:cs typeface="Times New Roman" pitchFamily="18" charset="0"/>
              </a:rPr>
              <a:t>№</a:t>
            </a:r>
            <a:r>
              <a:rPr lang="x-none" sz="1600" dirty="0" smtClean="0">
                <a:solidFill>
                  <a:srgbClr val="222222"/>
                </a:solidFill>
                <a:latin typeface="Times New Roman" pitchFamily="18" charset="0"/>
                <a:cs typeface="Times New Roman" pitchFamily="18" charset="0"/>
              </a:rPr>
              <a:t>2 strict. Conductorii </a:t>
            </a:r>
            <a:r>
              <a:rPr lang="x-none" sz="1600" dirty="0">
                <a:solidFill>
                  <a:srgbClr val="222222"/>
                </a:solidFill>
                <a:latin typeface="Times New Roman" pitchFamily="18" charset="0"/>
                <a:cs typeface="Times New Roman" pitchFamily="18" charset="0"/>
              </a:rPr>
              <a:t>sunt cât mai largi posibil. </a:t>
            </a:r>
            <a:r>
              <a:rPr lang="x-none" sz="1600" dirty="0" smtClean="0">
                <a:solidFill>
                  <a:srgbClr val="222222"/>
                </a:solidFill>
                <a:latin typeface="Times New Roman" pitchFamily="18" charset="0"/>
                <a:cs typeface="Times New Roman" pitchFamily="18" charset="0"/>
              </a:rPr>
              <a:t>Alimentarea </a:t>
            </a:r>
            <a:r>
              <a:rPr lang="x-none" sz="1600" dirty="0">
                <a:solidFill>
                  <a:srgbClr val="222222"/>
                </a:solidFill>
                <a:latin typeface="Times New Roman" pitchFamily="18" charset="0"/>
                <a:cs typeface="Times New Roman" pitchFamily="18" charset="0"/>
              </a:rPr>
              <a:t>ar trebui să ajungă la microcircuit printr-un condensator ceramic, care, dacă este posibil, este </a:t>
            </a:r>
            <a:r>
              <a:rPr lang="x-none" sz="1600" dirty="0" smtClean="0">
                <a:solidFill>
                  <a:srgbClr val="222222"/>
                </a:solidFill>
                <a:latin typeface="Times New Roman" pitchFamily="18" charset="0"/>
                <a:cs typeface="Times New Roman" pitchFamily="18" charset="0"/>
              </a:rPr>
              <a:t>plasat cît </a:t>
            </a:r>
            <a:r>
              <a:rPr lang="x-none" sz="1600" dirty="0">
                <a:solidFill>
                  <a:srgbClr val="222222"/>
                </a:solidFill>
                <a:latin typeface="Times New Roman" pitchFamily="18" charset="0"/>
                <a:cs typeface="Times New Roman" pitchFamily="18" charset="0"/>
              </a:rPr>
              <a:t>mai aproape de ieșirea acestui </a:t>
            </a:r>
            <a:r>
              <a:rPr lang="x-none" sz="1600">
                <a:solidFill>
                  <a:srgbClr val="222222"/>
                </a:solidFill>
                <a:latin typeface="Times New Roman" pitchFamily="18" charset="0"/>
                <a:cs typeface="Times New Roman" pitchFamily="18" charset="0"/>
              </a:rPr>
              <a:t>microcircuit</a:t>
            </a:r>
            <a:r>
              <a:rPr lang="x-none" sz="1600" smtClean="0">
                <a:solidFill>
                  <a:srgbClr val="222222"/>
                </a:solidFill>
                <a:latin typeface="Times New Roman" pitchFamily="18" charset="0"/>
                <a:cs typeface="Times New Roman" pitchFamily="18" charset="0"/>
              </a:rPr>
              <a:t>.</a:t>
            </a:r>
            <a:endParaRPr lang="x-none" sz="1600" dirty="0">
              <a:solidFill>
                <a:srgbClr val="222222"/>
              </a:solidFill>
              <a:latin typeface="Times New Roman" pitchFamily="18" charset="0"/>
              <a:cs typeface="Times New Roman" pitchFamily="18" charset="0"/>
            </a:endParaRPr>
          </a:p>
        </p:txBody>
      </p:sp>
      <p:sp>
        <p:nvSpPr>
          <p:cNvPr id="2" name="Прямоугольник 1"/>
          <p:cNvSpPr/>
          <p:nvPr/>
        </p:nvSpPr>
        <p:spPr>
          <a:xfrm>
            <a:off x="0" y="3704331"/>
            <a:ext cx="12192000" cy="3046988"/>
          </a:xfrm>
          <a:prstGeom prst="rect">
            <a:avLst/>
          </a:prstGeom>
          <a:ln>
            <a:solidFill>
              <a:srgbClr val="0070C0"/>
            </a:solidFill>
          </a:ln>
        </p:spPr>
        <p:txBody>
          <a:bodyPr wrap="square">
            <a:spAutoFit/>
          </a:bodyPr>
          <a:lstStyle/>
          <a:p>
            <a:r>
              <a:rPr lang="ru-RU" sz="1600">
                <a:solidFill>
                  <a:srgbClr val="222222"/>
                </a:solidFill>
                <a:latin typeface="Times New Roman" pitchFamily="18" charset="0"/>
                <a:cs typeface="Times New Roman" pitchFamily="18" charset="0"/>
              </a:rPr>
              <a:t>Теперь рассмотрим случай, когда упрощение в отношение правила №2 просто недопустимо, а именно — проектирование цепей питания. Данной правило опирается на два предыдущих и является частным, но пожалуй самым критичным случаем.</a:t>
            </a: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b="1">
                <a:solidFill>
                  <a:srgbClr val="222222"/>
                </a:solidFill>
                <a:latin typeface="Times New Roman" pitchFamily="18" charset="0"/>
                <a:cs typeface="Times New Roman" pitchFamily="18" charset="0"/>
              </a:rPr>
              <a:t>Ошибка</a:t>
            </a:r>
            <a:r>
              <a:rPr lang="ru-RU" sz="1600">
                <a:solidFill>
                  <a:srgbClr val="222222"/>
                </a:solidFill>
                <a:latin typeface="Times New Roman" pitchFamily="18" charset="0"/>
                <a:cs typeface="Times New Roman" pitchFamily="18" charset="0"/>
              </a:rPr>
              <a:t> — пренебрежение правилами №1 и №2 при проектирование цепей питания.</a:t>
            </a: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b="1" smtClean="0">
                <a:solidFill>
                  <a:srgbClr val="222222"/>
                </a:solidFill>
                <a:latin typeface="Times New Roman" pitchFamily="18" charset="0"/>
                <a:cs typeface="Times New Roman" pitchFamily="18" charset="0"/>
              </a:rPr>
              <a:t>Проблема </a:t>
            </a:r>
            <a:r>
              <a:rPr lang="ru-RU" sz="1600" b="1">
                <a:solidFill>
                  <a:srgbClr val="222222"/>
                </a:solidFill>
                <a:latin typeface="Times New Roman" pitchFamily="18" charset="0"/>
                <a:cs typeface="Times New Roman" pitchFamily="18" charset="0"/>
              </a:rPr>
              <a:t>№1</a:t>
            </a:r>
            <a:r>
              <a:rPr lang="ru-RU" sz="1600">
                <a:solidFill>
                  <a:srgbClr val="222222"/>
                </a:solidFill>
                <a:latin typeface="Times New Roman" pitchFamily="18" charset="0"/>
                <a:cs typeface="Times New Roman" pitchFamily="18" charset="0"/>
              </a:rPr>
              <a:t> — на выходе вашего стабилизатора напряжения строго +3.3В. Вы включаете устройство и наблюдаете, что микросхема ведет себя неадекватно, АЦП измеряет не точно и периодически выключается. Вы измеряете напряжение на ногах потребителя (микросхемы) и обнаруживаете вместо +3.3В всего лишь +2.6В.</a:t>
            </a: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b="1" smtClean="0">
                <a:solidFill>
                  <a:srgbClr val="222222"/>
                </a:solidFill>
                <a:latin typeface="Times New Roman" pitchFamily="18" charset="0"/>
                <a:cs typeface="Times New Roman" pitchFamily="18" charset="0"/>
              </a:rPr>
              <a:t>Проблема </a:t>
            </a:r>
            <a:r>
              <a:rPr lang="ru-RU" sz="1600" b="1">
                <a:solidFill>
                  <a:srgbClr val="222222"/>
                </a:solidFill>
                <a:latin typeface="Times New Roman" pitchFamily="18" charset="0"/>
                <a:cs typeface="Times New Roman" pitchFamily="18" charset="0"/>
              </a:rPr>
              <a:t>№2</a:t>
            </a:r>
            <a:r>
              <a:rPr lang="ru-RU" sz="1600">
                <a:solidFill>
                  <a:srgbClr val="222222"/>
                </a:solidFill>
                <a:latin typeface="Times New Roman" pitchFamily="18" charset="0"/>
                <a:cs typeface="Times New Roman" pitchFamily="18" charset="0"/>
              </a:rPr>
              <a:t> — ваш DC-DC преобразователь не запускается, либо на выходе имеет большие пульсации.</a:t>
            </a: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b="1" smtClean="0">
                <a:solidFill>
                  <a:srgbClr val="222222"/>
                </a:solidFill>
                <a:latin typeface="Times New Roman" pitchFamily="18" charset="0"/>
                <a:cs typeface="Times New Roman" pitchFamily="18" charset="0"/>
              </a:rPr>
              <a:t>Проблема </a:t>
            </a:r>
            <a:r>
              <a:rPr lang="ru-RU" sz="1600" b="1">
                <a:solidFill>
                  <a:srgbClr val="222222"/>
                </a:solidFill>
                <a:latin typeface="Times New Roman" pitchFamily="18" charset="0"/>
                <a:cs typeface="Times New Roman" pitchFamily="18" charset="0"/>
              </a:rPr>
              <a:t>№3</a:t>
            </a:r>
            <a:r>
              <a:rPr lang="ru-RU" sz="1600">
                <a:solidFill>
                  <a:srgbClr val="222222"/>
                </a:solidFill>
                <a:latin typeface="Times New Roman" pitchFamily="18" charset="0"/>
                <a:cs typeface="Times New Roman" pitchFamily="18" charset="0"/>
              </a:rPr>
              <a:t> — в попытках найти неисправность, вы ставите щуп осциллографа на линию +3.3В и обнаруживаете там вместо постоянного напряжения какие-то страшные пульсации и помехи.</a:t>
            </a: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b="1" smtClean="0">
                <a:solidFill>
                  <a:srgbClr val="222222"/>
                </a:solidFill>
                <a:latin typeface="Times New Roman" pitchFamily="18" charset="0"/>
                <a:cs typeface="Times New Roman" pitchFamily="18" charset="0"/>
              </a:rPr>
              <a:t>Решение</a:t>
            </a:r>
            <a:r>
              <a:rPr lang="ru-RU" sz="1600">
                <a:solidFill>
                  <a:srgbClr val="222222"/>
                </a:solidFill>
                <a:latin typeface="Times New Roman" pitchFamily="18" charset="0"/>
                <a:cs typeface="Times New Roman" pitchFamily="18" charset="0"/>
              </a:rPr>
              <a:t> — соблюдаем особо строго правила №1 и №2. Дорожки максимально широкие. Питание должно приходить на микросхему через керамический конденсатор, который по возможности ставят ближе к выводу этой микросхемы.</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482522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habrastorage.org/webt/ox/hc/kc/oxhckcxihhieyfzmlrntbgz7fts.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524" y="165371"/>
            <a:ext cx="3995220" cy="24289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habrastorage.org/webt/uq/lx/hg/uqlxhghstmqngxfzoajfg5xas4w.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2676" y="165371"/>
            <a:ext cx="3165509" cy="250686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4748" y="2672239"/>
            <a:ext cx="12192000" cy="2031325"/>
          </a:xfrm>
          <a:prstGeom prst="rect">
            <a:avLst/>
          </a:prstGeom>
          <a:ln>
            <a:solidFill>
              <a:srgbClr val="FF0000"/>
            </a:solidFill>
          </a:ln>
        </p:spPr>
        <p:txBody>
          <a:bodyPr wrap="square">
            <a:spAutoFit/>
          </a:bodyPr>
          <a:lstStyle/>
          <a:p>
            <a:r>
              <a:rPr lang="x-none" sz="1400" b="1" u="sng" dirty="0" smtClean="0">
                <a:solidFill>
                  <a:srgbClr val="222222"/>
                </a:solidFill>
                <a:latin typeface="Times New Roman" pitchFamily="18" charset="0"/>
                <a:cs typeface="Times New Roman" pitchFamily="18" charset="0"/>
              </a:rPr>
              <a:t>Cum trebuie de proiectat ca sa fie mai bine</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endParaRPr lang="x-none" sz="1400" dirty="0" smtClean="0">
              <a:latin typeface="Times New Roman" pitchFamily="18" charset="0"/>
              <a:cs typeface="Times New Roman" pitchFamily="18" charset="0"/>
            </a:endParaRPr>
          </a:p>
          <a:p>
            <a:r>
              <a:rPr lang="en-US" sz="1400" dirty="0">
                <a:solidFill>
                  <a:srgbClr val="222222"/>
                </a:solidFill>
                <a:latin typeface="Times New Roman" pitchFamily="18" charset="0"/>
                <a:cs typeface="Times New Roman" pitchFamily="18" charset="0"/>
              </a:rPr>
              <a:t>1) </a:t>
            </a:r>
            <a:r>
              <a:rPr lang="x-none" sz="1400" dirty="0" smtClean="0">
                <a:solidFill>
                  <a:srgbClr val="222222"/>
                </a:solidFill>
                <a:latin typeface="Times New Roman" pitchFamily="18" charset="0"/>
                <a:cs typeface="Times New Roman" pitchFamily="18" charset="0"/>
              </a:rPr>
              <a:t>Conductorul de </a:t>
            </a:r>
            <a:r>
              <a:rPr lang="en-US" sz="1400" dirty="0" err="1" smtClean="0">
                <a:solidFill>
                  <a:srgbClr val="222222"/>
                </a:solidFill>
                <a:latin typeface="Times New Roman" pitchFamily="18" charset="0"/>
                <a:cs typeface="Times New Roman" pitchFamily="18" charset="0"/>
              </a:rPr>
              <a:t>alimentare</a:t>
            </a:r>
            <a:r>
              <a:rPr lang="en-US" sz="1400" dirty="0" smtClean="0">
                <a:solidFill>
                  <a:srgbClr val="222222"/>
                </a:solidFill>
                <a:latin typeface="Times New Roman" pitchFamily="18" charset="0"/>
                <a:cs typeface="Times New Roman" pitchFamily="18" charset="0"/>
              </a:rPr>
              <a:t> </a:t>
            </a:r>
            <a:r>
              <a:rPr lang="en-US" sz="1400" dirty="0">
                <a:solidFill>
                  <a:srgbClr val="222222"/>
                </a:solidFill>
                <a:latin typeface="Times New Roman" pitchFamily="18" charset="0"/>
                <a:cs typeface="Times New Roman" pitchFamily="18" charset="0"/>
              </a:rPr>
              <a:t>VCC3V3 </a:t>
            </a:r>
            <a:r>
              <a:rPr lang="en-US" sz="1400" dirty="0" err="1">
                <a:solidFill>
                  <a:srgbClr val="222222"/>
                </a:solidFill>
                <a:latin typeface="Times New Roman" pitchFamily="18" charset="0"/>
                <a:cs typeface="Times New Roman" pitchFamily="18" charset="0"/>
              </a:rPr>
              <a:t>este</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trasat </a:t>
            </a:r>
            <a:r>
              <a:rPr lang="en-US" sz="1400" dirty="0" smtClean="0">
                <a:solidFill>
                  <a:srgbClr val="222222"/>
                </a:solidFill>
                <a:latin typeface="Times New Roman" pitchFamily="18" charset="0"/>
                <a:cs typeface="Times New Roman" pitchFamily="18" charset="0"/>
              </a:rPr>
              <a:t>nu </a:t>
            </a:r>
            <a:r>
              <a:rPr lang="en-US" sz="1400" dirty="0" err="1">
                <a:solidFill>
                  <a:srgbClr val="222222"/>
                </a:solidFill>
                <a:latin typeface="Times New Roman" pitchFamily="18" charset="0"/>
                <a:cs typeface="Times New Roman" pitchFamily="18" charset="0"/>
              </a:rPr>
              <a:t>ocolind</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condensatorul</a:t>
            </a:r>
            <a:r>
              <a:rPr lang="en-US" sz="1400" dirty="0">
                <a:solidFill>
                  <a:srgbClr val="222222"/>
                </a:solidFill>
                <a:latin typeface="Times New Roman" pitchFamily="18" charset="0"/>
                <a:cs typeface="Times New Roman" pitchFamily="18" charset="0"/>
              </a:rPr>
              <a:t>, ci </a:t>
            </a:r>
            <a:r>
              <a:rPr lang="en-US" sz="1400" dirty="0" err="1">
                <a:solidFill>
                  <a:srgbClr val="222222"/>
                </a:solidFill>
                <a:latin typeface="Times New Roman" pitchFamily="18" charset="0"/>
                <a:cs typeface="Times New Roman" pitchFamily="18" charset="0"/>
              </a:rPr>
              <a:t>prin</a:t>
            </a:r>
            <a:r>
              <a:rPr lang="en-US" sz="1400" dirty="0">
                <a:solidFill>
                  <a:srgbClr val="222222"/>
                </a:solidFill>
                <a:latin typeface="Times New Roman" pitchFamily="18" charset="0"/>
                <a:cs typeface="Times New Roman" pitchFamily="18" charset="0"/>
              </a:rPr>
              <a:t> el. </a:t>
            </a:r>
            <a:r>
              <a:rPr lang="en-US" sz="1400" dirty="0" err="1">
                <a:solidFill>
                  <a:srgbClr val="222222"/>
                </a:solidFill>
                <a:latin typeface="Times New Roman" pitchFamily="18" charset="0"/>
                <a:cs typeface="Times New Roman" pitchFamily="18" charset="0"/>
              </a:rPr>
              <a:t>Adică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mai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întâi</a:t>
            </a:r>
            <a:r>
              <a:rPr lang="en-US" sz="1400" dirty="0">
                <a:solidFill>
                  <a:srgbClr val="222222"/>
                </a:solidFill>
                <a:latin typeface="Times New Roman" pitchFamily="18" charset="0"/>
                <a:cs typeface="Times New Roman" pitchFamily="18" charset="0"/>
              </a:rPr>
              <a:t> la </a:t>
            </a:r>
            <a:r>
              <a:rPr lang="en-US" sz="1400" dirty="0" err="1">
                <a:solidFill>
                  <a:srgbClr val="222222"/>
                </a:solidFill>
                <a:latin typeface="Times New Roman" pitchFamily="18" charset="0"/>
                <a:cs typeface="Times New Roman" pitchFamily="18" charset="0"/>
              </a:rPr>
              <a:t>condensator</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apoi</a:t>
            </a:r>
            <a:r>
              <a:rPr lang="en-US" sz="1400" dirty="0">
                <a:solidFill>
                  <a:srgbClr val="222222"/>
                </a:solidFill>
                <a:latin typeface="Times New Roman" pitchFamily="18" charset="0"/>
                <a:cs typeface="Times New Roman" pitchFamily="18" charset="0"/>
              </a:rPr>
              <a:t> la </a:t>
            </a:r>
            <a:r>
              <a:rPr lang="en-US" sz="1400" dirty="0" err="1">
                <a:solidFill>
                  <a:srgbClr val="222222"/>
                </a:solidFill>
                <a:latin typeface="Times New Roman" pitchFamily="18" charset="0"/>
                <a:cs typeface="Times New Roman" pitchFamily="18" charset="0"/>
              </a:rPr>
              <a:t>ieșirea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microcircuitului</a:t>
            </a:r>
            <a:endParaRPr lang="x-none" sz="1400" dirty="0">
              <a:solidFill>
                <a:srgbClr val="222222"/>
              </a:solidFill>
              <a:latin typeface="Times New Roman" pitchFamily="18" charset="0"/>
              <a:cs typeface="Times New Roman" pitchFamily="18" charset="0"/>
            </a:endParaRPr>
          </a:p>
          <a:p>
            <a:endParaRPr lang="x-none" sz="1400" dirty="0" smtClean="0">
              <a:latin typeface="Times New Roman" pitchFamily="18" charset="0"/>
              <a:cs typeface="Times New Roman" pitchFamily="18" charset="0"/>
            </a:endParaRPr>
          </a:p>
          <a:p>
            <a:r>
              <a:rPr lang="en-US" sz="1400" dirty="0">
                <a:solidFill>
                  <a:srgbClr val="222222"/>
                </a:solidFill>
                <a:latin typeface="Times New Roman" pitchFamily="18" charset="0"/>
                <a:cs typeface="Times New Roman" pitchFamily="18" charset="0"/>
              </a:rPr>
              <a:t>2) </a:t>
            </a:r>
            <a:r>
              <a:rPr lang="x-none" sz="1400" dirty="0" smtClean="0">
                <a:solidFill>
                  <a:srgbClr val="222222"/>
                </a:solidFill>
                <a:latin typeface="Times New Roman" pitchFamily="18" charset="0"/>
                <a:cs typeface="Times New Roman" pitchFamily="18" charset="0"/>
              </a:rPr>
              <a:t>Sa</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folosit</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trecerea (via) de mărimea </a:t>
            </a:r>
            <a:r>
              <a:rPr lang="en-US" sz="1400" dirty="0" smtClean="0">
                <a:solidFill>
                  <a:srgbClr val="222222"/>
                </a:solidFill>
                <a:latin typeface="Times New Roman" pitchFamily="18" charset="0"/>
                <a:cs typeface="Times New Roman" pitchFamily="18" charset="0"/>
              </a:rPr>
              <a:t>1,2 </a:t>
            </a:r>
            <a:r>
              <a:rPr lang="en-US" sz="1400" dirty="0">
                <a:solidFill>
                  <a:srgbClr val="222222"/>
                </a:solidFill>
                <a:latin typeface="Times New Roman" pitchFamily="18" charset="0"/>
                <a:cs typeface="Times New Roman" pitchFamily="18" charset="0"/>
              </a:rPr>
              <a:t>/ 0,6 </a:t>
            </a:r>
            <a:r>
              <a:rPr lang="en-US" sz="1400" dirty="0" smtClean="0">
                <a:solidFill>
                  <a:srgbClr val="222222"/>
                </a:solidFill>
                <a:latin typeface="Times New Roman" pitchFamily="18" charset="0"/>
                <a:cs typeface="Times New Roman" pitchFamily="18" charset="0"/>
              </a:rPr>
              <a:t>mm. </a:t>
            </a:r>
            <a:r>
              <a:rPr lang="en-US" sz="1400" dirty="0">
                <a:solidFill>
                  <a:srgbClr val="222222"/>
                </a:solidFill>
                <a:latin typeface="Times New Roman" pitchFamily="18" charset="0"/>
                <a:cs typeface="Times New Roman" pitchFamily="18" charset="0"/>
              </a:rPr>
              <a:t>Da, conform </a:t>
            </a:r>
            <a:r>
              <a:rPr lang="en-US" sz="1400" dirty="0" err="1">
                <a:solidFill>
                  <a:srgbClr val="222222"/>
                </a:solidFill>
                <a:latin typeface="Times New Roman" pitchFamily="18" charset="0"/>
                <a:cs typeface="Times New Roman" pitchFamily="18" charset="0"/>
              </a:rPr>
              <a:t>cerințelor</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pentru</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clasa</a:t>
            </a:r>
            <a:r>
              <a:rPr lang="en-US" sz="1400" dirty="0">
                <a:solidFill>
                  <a:srgbClr val="222222"/>
                </a:solidFill>
                <a:latin typeface="Times New Roman" pitchFamily="18" charset="0"/>
                <a:cs typeface="Times New Roman" pitchFamily="18" charset="0"/>
              </a:rPr>
              <a:t> de </a:t>
            </a:r>
            <a:r>
              <a:rPr lang="en-US" sz="1400" dirty="0" err="1">
                <a:solidFill>
                  <a:srgbClr val="222222"/>
                </a:solidFill>
                <a:latin typeface="Times New Roman" pitchFamily="18" charset="0"/>
                <a:cs typeface="Times New Roman" pitchFamily="18" charset="0"/>
              </a:rPr>
              <a:t>precizie</a:t>
            </a:r>
            <a:r>
              <a:rPr lang="en-US" sz="1400" dirty="0">
                <a:solidFill>
                  <a:srgbClr val="222222"/>
                </a:solidFill>
                <a:latin typeface="Times New Roman" pitchFamily="18" charset="0"/>
                <a:cs typeface="Times New Roman" pitchFamily="18" charset="0"/>
              </a:rPr>
              <a:t> 4 (standard), </a:t>
            </a:r>
            <a:r>
              <a:rPr lang="x-none" sz="1400" dirty="0" smtClean="0">
                <a:solidFill>
                  <a:srgbClr val="222222"/>
                </a:solidFill>
                <a:latin typeface="Times New Roman" pitchFamily="18" charset="0"/>
                <a:cs typeface="Times New Roman" pitchFamily="18" charset="0"/>
              </a:rPr>
              <a:t>se poate</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folosi</a:t>
            </a:r>
            <a:r>
              <a:rPr lang="en-US" sz="1400" dirty="0">
                <a:solidFill>
                  <a:srgbClr val="222222"/>
                </a:solidFill>
                <a:latin typeface="Times New Roman" pitchFamily="18" charset="0"/>
                <a:cs typeface="Times New Roman" pitchFamily="18" charset="0"/>
              </a:rPr>
              <a:t> </a:t>
            </a:r>
            <a:r>
              <a:rPr lang="x-none" sz="1400" dirty="0">
                <a:solidFill>
                  <a:srgbClr val="222222"/>
                </a:solidFill>
                <a:latin typeface="Times New Roman" pitchFamily="18" charset="0"/>
                <a:cs typeface="Times New Roman" pitchFamily="18" charset="0"/>
              </a:rPr>
              <a:t>trecerea (via) de mărimea</a:t>
            </a:r>
            <a:r>
              <a:rPr lang="en-US" sz="1400" dirty="0" smtClean="0">
                <a:solidFill>
                  <a:srgbClr val="222222"/>
                </a:solidFill>
                <a:latin typeface="Times New Roman" pitchFamily="18" charset="0"/>
                <a:cs typeface="Times New Roman" pitchFamily="18" charset="0"/>
              </a:rPr>
              <a:t> </a:t>
            </a:r>
            <a:r>
              <a:rPr lang="en-US" sz="1400" dirty="0">
                <a:solidFill>
                  <a:srgbClr val="222222"/>
                </a:solidFill>
                <a:latin typeface="Times New Roman" pitchFamily="18" charset="0"/>
                <a:cs typeface="Times New Roman" pitchFamily="18" charset="0"/>
              </a:rPr>
              <a:t>0,7 / 0,3 </a:t>
            </a:r>
            <a:r>
              <a:rPr lang="en-US" sz="1400" dirty="0" smtClean="0">
                <a:solidFill>
                  <a:srgbClr val="222222"/>
                </a:solidFill>
                <a:latin typeface="Times New Roman" pitchFamily="18" charset="0"/>
                <a:cs typeface="Times New Roman" pitchFamily="18" charset="0"/>
              </a:rPr>
              <a:t>mm, </a:t>
            </a:r>
            <a:r>
              <a:rPr lang="x-none" sz="1400" dirty="0" smtClean="0">
                <a:solidFill>
                  <a:srgbClr val="222222"/>
                </a:solidFill>
                <a:latin typeface="Times New Roman" pitchFamily="18" charset="0"/>
                <a:cs typeface="Times New Roman" pitchFamily="18" charset="0"/>
              </a:rPr>
              <a:t>sa </a:t>
            </a:r>
            <a:r>
              <a:rPr lang="en-US" sz="1400" dirty="0" err="1" smtClean="0">
                <a:solidFill>
                  <a:srgbClr val="222222"/>
                </a:solidFill>
                <a:latin typeface="Times New Roman" pitchFamily="18" charset="0"/>
                <a:cs typeface="Times New Roman" pitchFamily="18" charset="0"/>
              </a:rPr>
              <a:t>folosit</a:t>
            </a:r>
            <a:r>
              <a:rPr lang="en-US" sz="1400" dirty="0" smtClean="0">
                <a:solidFill>
                  <a:srgbClr val="222222"/>
                </a:solidFill>
                <a:latin typeface="Times New Roman" pitchFamily="18" charset="0"/>
                <a:cs typeface="Times New Roman" pitchFamily="18" charset="0"/>
              </a:rPr>
              <a:t> </a:t>
            </a:r>
            <a:r>
              <a:rPr lang="en-US" sz="1400" dirty="0">
                <a:solidFill>
                  <a:srgbClr val="222222"/>
                </a:solidFill>
                <a:latin typeface="Times New Roman" pitchFamily="18" charset="0"/>
                <a:cs typeface="Times New Roman" pitchFamily="18" charset="0"/>
              </a:rPr>
              <a:t>o </a:t>
            </a:r>
            <a:r>
              <a:rPr lang="x-none" sz="1400" dirty="0" smtClean="0">
                <a:solidFill>
                  <a:srgbClr val="222222"/>
                </a:solidFill>
                <a:latin typeface="Times New Roman" pitchFamily="18" charset="0"/>
                <a:cs typeface="Times New Roman" pitchFamily="18" charset="0"/>
              </a:rPr>
              <a:t>trecere</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mai</a:t>
            </a:r>
            <a:r>
              <a:rPr lang="en-US" sz="1400" dirty="0">
                <a:solidFill>
                  <a:srgbClr val="222222"/>
                </a:solidFill>
                <a:latin typeface="Times New Roman" pitchFamily="18" charset="0"/>
                <a:cs typeface="Times New Roman" pitchFamily="18" charset="0"/>
              </a:rPr>
              <a:t> mare. </a:t>
            </a:r>
            <a:r>
              <a:rPr lang="en-US" sz="1400" dirty="0" err="1">
                <a:solidFill>
                  <a:srgbClr val="222222"/>
                </a:solidFill>
                <a:latin typeface="Times New Roman" pitchFamily="18" charset="0"/>
                <a:cs typeface="Times New Roman" pitchFamily="18" charset="0"/>
              </a:rPr>
              <a:t>Acest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lucru</a:t>
            </a:r>
            <a:r>
              <a:rPr lang="en-US" sz="1400" dirty="0">
                <a:solidFill>
                  <a:srgbClr val="222222"/>
                </a:solidFill>
                <a:latin typeface="Times New Roman" pitchFamily="18" charset="0"/>
                <a:cs typeface="Times New Roman" pitchFamily="18" charset="0"/>
              </a:rPr>
              <a:t> a </a:t>
            </a:r>
            <a:r>
              <a:rPr lang="en-US" sz="1400" dirty="0" err="1">
                <a:solidFill>
                  <a:srgbClr val="222222"/>
                </a:solidFill>
                <a:latin typeface="Times New Roman" pitchFamily="18" charset="0"/>
                <a:cs typeface="Times New Roman" pitchFamily="18" charset="0"/>
              </a:rPr>
              <a:t>făcut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posibilă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reducerea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rezistenței</a:t>
            </a:r>
            <a:r>
              <a:rPr lang="en-US" sz="1400" dirty="0">
                <a:solidFill>
                  <a:srgbClr val="222222"/>
                </a:solidFill>
                <a:latin typeface="Times New Roman" pitchFamily="18" charset="0"/>
                <a:cs typeface="Times New Roman" pitchFamily="18" charset="0"/>
              </a:rPr>
              <a:t> </a:t>
            </a:r>
            <a:r>
              <a:rPr lang="en-US" sz="1400" dirty="0" err="1" smtClean="0">
                <a:solidFill>
                  <a:srgbClr val="222222"/>
                </a:solidFill>
                <a:latin typeface="Times New Roman" pitchFamily="18" charset="0"/>
                <a:cs typeface="Times New Roman" pitchFamily="18" charset="0"/>
              </a:rPr>
              <a:t>și</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trecerea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unui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curent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mai</a:t>
            </a:r>
            <a:r>
              <a:rPr lang="en-US" sz="1400" dirty="0">
                <a:solidFill>
                  <a:srgbClr val="222222"/>
                </a:solidFill>
                <a:latin typeface="Times New Roman" pitchFamily="18" charset="0"/>
                <a:cs typeface="Times New Roman" pitchFamily="18" charset="0"/>
              </a:rPr>
              <a:t> mare</a:t>
            </a:r>
            <a:r>
              <a:rPr lang="en-US" sz="1400" dirty="0" smtClean="0">
                <a:solidFill>
                  <a:srgbClr val="222222"/>
                </a:solidFill>
                <a:latin typeface="Times New Roman" pitchFamily="18" charset="0"/>
                <a:cs typeface="Times New Roman" pitchFamily="18" charset="0"/>
              </a:rPr>
              <a:t>.</a:t>
            </a:r>
            <a:endParaRPr lang="x-none" sz="1400" dirty="0" smtClean="0">
              <a:solidFill>
                <a:srgbClr val="222222"/>
              </a:solidFill>
              <a:latin typeface="Times New Roman" pitchFamily="18" charset="0"/>
              <a:cs typeface="Times New Roman" pitchFamily="18" charset="0"/>
            </a:endParaRPr>
          </a:p>
          <a:p>
            <a:endParaRPr lang="x-none" sz="1400" dirty="0">
              <a:solidFill>
                <a:srgbClr val="222222"/>
              </a:solidFill>
              <a:latin typeface="Times New Roman" pitchFamily="18" charset="0"/>
              <a:cs typeface="Times New Roman" pitchFamily="18" charset="0"/>
            </a:endParaRPr>
          </a:p>
          <a:p>
            <a:r>
              <a:rPr lang="x-none" sz="1400" dirty="0">
                <a:solidFill>
                  <a:srgbClr val="222222"/>
                </a:solidFill>
                <a:latin typeface="Times New Roman" pitchFamily="18" charset="0"/>
                <a:cs typeface="Times New Roman" pitchFamily="18" charset="0"/>
              </a:rPr>
              <a:t>3) magistrala de alimentare care vine de la stabilizator nu are acum 0,3 mm, ci 2 </a:t>
            </a:r>
            <a:r>
              <a:rPr lang="x-none" sz="1400" dirty="0" smtClean="0">
                <a:solidFill>
                  <a:srgbClr val="222222"/>
                </a:solidFill>
                <a:latin typeface="Times New Roman" pitchFamily="18" charset="0"/>
                <a:cs typeface="Times New Roman" pitchFamily="18" charset="0"/>
              </a:rPr>
              <a:t>mm. </a:t>
            </a:r>
            <a:r>
              <a:rPr lang="x-none" sz="1400" dirty="0">
                <a:solidFill>
                  <a:srgbClr val="222222"/>
                </a:solidFill>
                <a:latin typeface="Times New Roman" pitchFamily="18" charset="0"/>
                <a:cs typeface="Times New Roman" pitchFamily="18" charset="0"/>
              </a:rPr>
              <a:t>Această abordare minimizează căderea de tensiune în circuit și reduce inductanța </a:t>
            </a:r>
            <a:r>
              <a:rPr lang="x-none" sz="1400">
                <a:solidFill>
                  <a:srgbClr val="222222"/>
                </a:solidFill>
                <a:latin typeface="Times New Roman" pitchFamily="18" charset="0"/>
                <a:cs typeface="Times New Roman" pitchFamily="18" charset="0"/>
              </a:rPr>
              <a:t>conductorului</a:t>
            </a:r>
            <a:r>
              <a:rPr lang="x-none" sz="1400" smtClean="0">
                <a:solidFill>
                  <a:srgbClr val="222222"/>
                </a:solidFill>
                <a:latin typeface="Times New Roman" pitchFamily="18" charset="0"/>
                <a:cs typeface="Times New Roman" pitchFamily="18" charset="0"/>
              </a:rPr>
              <a:t>.</a:t>
            </a:r>
            <a:endParaRPr lang="x-none" sz="1400" dirty="0">
              <a:solidFill>
                <a:srgbClr val="222222"/>
              </a:solidFill>
              <a:latin typeface="Times New Roman" pitchFamily="18" charset="0"/>
              <a:cs typeface="Times New Roman" pitchFamily="18" charset="0"/>
            </a:endParaRPr>
          </a:p>
        </p:txBody>
      </p:sp>
      <p:sp>
        <p:nvSpPr>
          <p:cNvPr id="2" name="TextBox 1"/>
          <p:cNvSpPr txBox="1"/>
          <p:nvPr/>
        </p:nvSpPr>
        <p:spPr>
          <a:xfrm>
            <a:off x="151267" y="0"/>
            <a:ext cx="931665" cy="369332"/>
          </a:xfrm>
          <a:prstGeom prst="rect">
            <a:avLst/>
          </a:prstGeom>
          <a:noFill/>
        </p:spPr>
        <p:txBody>
          <a:bodyPr wrap="none" rtlCol="0">
            <a:spAutoFit/>
          </a:bodyPr>
          <a:lstStyle/>
          <a:p>
            <a:r>
              <a:rPr lang="x-none" b="1" dirty="0" smtClean="0">
                <a:solidFill>
                  <a:srgbClr val="FF0000"/>
                </a:solidFill>
              </a:rPr>
              <a:t>Nu bine</a:t>
            </a:r>
            <a:endParaRPr lang="en-US" b="1" dirty="0">
              <a:solidFill>
                <a:srgbClr val="FF0000"/>
              </a:solidFill>
            </a:endParaRPr>
          </a:p>
        </p:txBody>
      </p:sp>
      <p:sp>
        <p:nvSpPr>
          <p:cNvPr id="8" name="TextBox 7"/>
          <p:cNvSpPr txBox="1"/>
          <p:nvPr/>
        </p:nvSpPr>
        <p:spPr>
          <a:xfrm>
            <a:off x="6318750" y="0"/>
            <a:ext cx="609462" cy="369332"/>
          </a:xfrm>
          <a:prstGeom prst="rect">
            <a:avLst/>
          </a:prstGeom>
          <a:noFill/>
        </p:spPr>
        <p:txBody>
          <a:bodyPr wrap="none" rtlCol="0">
            <a:spAutoFit/>
          </a:bodyPr>
          <a:lstStyle/>
          <a:p>
            <a:r>
              <a:rPr lang="x-none" b="1" dirty="0" smtClean="0">
                <a:solidFill>
                  <a:srgbClr val="FF0000"/>
                </a:solidFill>
              </a:rPr>
              <a:t>Bine</a:t>
            </a:r>
            <a:endParaRPr lang="en-US" b="1" dirty="0">
              <a:solidFill>
                <a:srgbClr val="FF0000"/>
              </a:solidFill>
            </a:endParaRPr>
          </a:p>
        </p:txBody>
      </p:sp>
      <p:sp>
        <p:nvSpPr>
          <p:cNvPr id="3" name="Прямоугольник 2"/>
          <p:cNvSpPr/>
          <p:nvPr/>
        </p:nvSpPr>
        <p:spPr>
          <a:xfrm>
            <a:off x="17252" y="4860747"/>
            <a:ext cx="12174747" cy="1600438"/>
          </a:xfrm>
          <a:prstGeom prst="rect">
            <a:avLst/>
          </a:prstGeom>
          <a:ln>
            <a:solidFill>
              <a:srgbClr val="0070C0"/>
            </a:solidFill>
          </a:ln>
        </p:spPr>
        <p:txBody>
          <a:bodyPr wrap="square">
            <a:spAutoFit/>
          </a:bodyPr>
          <a:lstStyle/>
          <a:p>
            <a:r>
              <a:rPr lang="ru-RU" sz="1400">
                <a:solidFill>
                  <a:srgbClr val="222222"/>
                </a:solidFill>
                <a:latin typeface="Times New Roman" pitchFamily="18" charset="0"/>
                <a:cs typeface="Times New Roman" pitchFamily="18" charset="0"/>
              </a:rPr>
              <a:t>1) Дорожка питания </a:t>
            </a:r>
            <a:r>
              <a:rPr lang="ru-RU" sz="1400" i="1">
                <a:solidFill>
                  <a:srgbClr val="222222"/>
                </a:solidFill>
                <a:latin typeface="Times New Roman" pitchFamily="18" charset="0"/>
                <a:cs typeface="Times New Roman" pitchFamily="18" charset="0"/>
              </a:rPr>
              <a:t>VCC3V3</a:t>
            </a:r>
            <a:r>
              <a:rPr lang="ru-RU" sz="1400">
                <a:solidFill>
                  <a:srgbClr val="222222"/>
                </a:solidFill>
                <a:latin typeface="Times New Roman" pitchFamily="18" charset="0"/>
                <a:cs typeface="Times New Roman" pitchFamily="18" charset="0"/>
              </a:rPr>
              <a:t> теперь подходит не в обход конденсатора, а через него. То есть сначала на конденсатор, а затем уже на вывод микросхемы</a:t>
            </a: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solidFill>
                  <a:srgbClr val="222222"/>
                </a:solidFill>
                <a:latin typeface="Times New Roman" pitchFamily="18" charset="0"/>
                <a:cs typeface="Times New Roman" pitchFamily="18" charset="0"/>
              </a:rPr>
              <a:t>2) Переходное отверстие (via) использовал размером 1.2/0.6 мм. Да, согласно требованиям для 4 класса точности (стандартного), можно использовать переходное отверстие размером 0.7/0.3 мм, применил более габаритный переход. Это позволило уменьшить его сопротивление и пропустить больший ток</a:t>
            </a: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solidFill>
                  <a:srgbClr val="222222"/>
                </a:solidFill>
                <a:latin typeface="Times New Roman" pitchFamily="18" charset="0"/>
                <a:cs typeface="Times New Roman" pitchFamily="18" charset="0"/>
              </a:rPr>
              <a:t>3) Шина питания, которая приходит от стабилизатора у меня теперь не 0.3 мм, а 2 мм. Такой подход минимизирует падение напряжения в цепи и уменьшит индуктивность проводника</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616584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3539430"/>
          </a:xfrm>
          <a:prstGeom prst="rect">
            <a:avLst/>
          </a:prstGeom>
          <a:ln>
            <a:solidFill>
              <a:srgbClr val="FF0000"/>
            </a:solidFill>
          </a:ln>
        </p:spPr>
        <p:txBody>
          <a:bodyPr wrap="square">
            <a:spAutoFit/>
          </a:bodyPr>
          <a:lstStyle/>
          <a:p>
            <a:r>
              <a:rPr lang="en-US" sz="1600" dirty="0">
                <a:solidFill>
                  <a:srgbClr val="222222"/>
                </a:solidFill>
                <a:latin typeface="Times New Roman" pitchFamily="18" charset="0"/>
                <a:cs typeface="Times New Roman" pitchFamily="18" charset="0"/>
              </a:rPr>
              <a:t>Regula </a:t>
            </a:r>
            <a:r>
              <a:rPr lang="ru-RU" sz="1600" b="1" dirty="0" smtClean="0">
                <a:solidFill>
                  <a:srgbClr val="222222"/>
                </a:solidFill>
                <a:latin typeface="Times New Roman" pitchFamily="18" charset="0"/>
                <a:cs typeface="Times New Roman" pitchFamily="18" charset="0"/>
              </a:rPr>
              <a:t>№</a:t>
            </a:r>
            <a:r>
              <a:rPr lang="en-US" sz="1600" dirty="0" smtClean="0">
                <a:solidFill>
                  <a:srgbClr val="222222"/>
                </a:solidFill>
                <a:latin typeface="Times New Roman" pitchFamily="18" charset="0"/>
                <a:cs typeface="Times New Roman" pitchFamily="18" charset="0"/>
              </a:rPr>
              <a:t>4 – </a:t>
            </a:r>
            <a:r>
              <a:rPr lang="x-none" sz="1600" dirty="0" smtClean="0">
                <a:solidFill>
                  <a:srgbClr val="222222"/>
                </a:solidFill>
                <a:latin typeface="Times New Roman" pitchFamily="18" charset="0"/>
                <a:cs typeface="Times New Roman" pitchFamily="18" charset="0"/>
              </a:rPr>
              <a:t>Împămîntarea</a:t>
            </a:r>
            <a:endParaRPr lang="en-US" sz="1600" dirty="0" smtClean="0">
              <a:solidFill>
                <a:srgbClr val="222222"/>
              </a:solidFill>
              <a:latin typeface="Times New Roman" pitchFamily="18" charset="0"/>
              <a:cs typeface="Times New Roman" pitchFamily="18" charset="0"/>
            </a:endParaRPr>
          </a:p>
          <a:p>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x-none" sz="1600" dirty="0" smtClean="0">
                <a:solidFill>
                  <a:srgbClr val="222222"/>
                </a:solidFill>
                <a:latin typeface="Times New Roman" pitchFamily="18" charset="0"/>
                <a:cs typeface="Times New Roman" pitchFamily="18" charset="0"/>
              </a:rPr>
              <a:t>Se poate mult de spus </a:t>
            </a:r>
            <a:r>
              <a:rPr lang="en-US" sz="1600" dirty="0" err="1" smtClean="0">
                <a:solidFill>
                  <a:srgbClr val="222222"/>
                </a:solidFill>
                <a:latin typeface="Times New Roman" pitchFamily="18" charset="0"/>
                <a:cs typeface="Times New Roman" pitchFamily="18" charset="0"/>
              </a:rPr>
              <a:t>despre</a:t>
            </a:r>
            <a:r>
              <a:rPr lang="en-US" sz="1600" dirty="0" smtClean="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impactul</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calității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proiectării</a:t>
            </a:r>
            <a:r>
              <a:rPr lang="en-US" sz="1600" dirty="0">
                <a:solidFill>
                  <a:srgbClr val="222222"/>
                </a:solidFill>
                <a:latin typeface="Times New Roman" pitchFamily="18" charset="0"/>
                <a:cs typeface="Times New Roman" pitchFamily="18" charset="0"/>
              </a:rPr>
              <a:t> </a:t>
            </a:r>
            <a:r>
              <a:rPr lang="x-none" sz="1600" dirty="0" smtClean="0">
                <a:solidFill>
                  <a:srgbClr val="222222"/>
                </a:solidFill>
                <a:latin typeface="Times New Roman" pitchFamily="18" charset="0"/>
                <a:cs typeface="Times New Roman" pitchFamily="18" charset="0"/>
              </a:rPr>
              <a:t>conductorului de împămîntare </a:t>
            </a:r>
            <a:r>
              <a:rPr lang="en-US" sz="1600" dirty="0" smtClean="0">
                <a:solidFill>
                  <a:srgbClr val="222222"/>
                </a:solidFill>
                <a:latin typeface="Times New Roman" pitchFamily="18" charset="0"/>
                <a:cs typeface="Times New Roman" pitchFamily="18" charset="0"/>
              </a:rPr>
              <a:t>(GND</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dar</a:t>
            </a:r>
            <a:r>
              <a:rPr lang="en-US" sz="1600" dirty="0">
                <a:solidFill>
                  <a:srgbClr val="222222"/>
                </a:solidFill>
                <a:latin typeface="Times New Roman" pitchFamily="18" charset="0"/>
                <a:cs typeface="Times New Roman" pitchFamily="18" charset="0"/>
              </a:rPr>
              <a:t> </a:t>
            </a:r>
            <a:r>
              <a:rPr lang="x-none" sz="1600" dirty="0" smtClean="0">
                <a:solidFill>
                  <a:srgbClr val="222222"/>
                </a:solidFill>
                <a:latin typeface="Times New Roman" pitchFamily="18" charset="0"/>
                <a:cs typeface="Times New Roman" pitchFamily="18" charset="0"/>
              </a:rPr>
              <a:t>totul </a:t>
            </a:r>
            <a:r>
              <a:rPr lang="en-US" sz="1600" dirty="0" smtClean="0">
                <a:solidFill>
                  <a:srgbClr val="222222"/>
                </a:solidFill>
                <a:latin typeface="Times New Roman" pitchFamily="18" charset="0"/>
                <a:cs typeface="Times New Roman" pitchFamily="18" charset="0"/>
              </a:rPr>
              <a:t>se </a:t>
            </a:r>
            <a:r>
              <a:rPr lang="en-US" sz="1600" dirty="0" err="1">
                <a:solidFill>
                  <a:srgbClr val="222222"/>
                </a:solidFill>
                <a:latin typeface="Times New Roman" pitchFamily="18" charset="0"/>
                <a:cs typeface="Times New Roman" pitchFamily="18" charset="0"/>
              </a:rPr>
              <a:t>rezumă</a:t>
            </a:r>
            <a:r>
              <a:rPr lang="en-US" sz="1600" dirty="0">
                <a:solidFill>
                  <a:srgbClr val="222222"/>
                </a:solidFill>
                <a:latin typeface="Times New Roman" pitchFamily="18" charset="0"/>
                <a:cs typeface="Times New Roman" pitchFamily="18" charset="0"/>
              </a:rPr>
              <a:t> la un </a:t>
            </a:r>
            <a:r>
              <a:rPr lang="en-US" sz="1600" dirty="0" err="1">
                <a:solidFill>
                  <a:srgbClr val="222222"/>
                </a:solidFill>
                <a:latin typeface="Times New Roman" pitchFamily="18" charset="0"/>
                <a:cs typeface="Times New Roman" pitchFamily="18" charset="0"/>
              </a:rPr>
              <a:t>punct</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simplu</a:t>
            </a:r>
            <a:r>
              <a:rPr lang="en-US" sz="1600" dirty="0">
                <a:solidFill>
                  <a:srgbClr val="222222"/>
                </a:solidFill>
                <a:latin typeface="Times New Roman" pitchFamily="18" charset="0"/>
                <a:cs typeface="Times New Roman" pitchFamily="18" charset="0"/>
              </a:rPr>
              <a:t>: </a:t>
            </a:r>
            <a:r>
              <a:rPr lang="en-US" sz="1600" i="1" dirty="0" err="1">
                <a:solidFill>
                  <a:srgbClr val="222222"/>
                </a:solidFill>
                <a:latin typeface="Times New Roman" pitchFamily="18" charset="0"/>
                <a:cs typeface="Times New Roman" pitchFamily="18" charset="0"/>
              </a:rPr>
              <a:t>stabilitatea</a:t>
            </a:r>
            <a:r>
              <a:rPr lang="en-US" sz="1600" i="1" dirty="0">
                <a:solidFill>
                  <a:srgbClr val="222222"/>
                </a:solidFill>
                <a:latin typeface="Times New Roman" pitchFamily="18" charset="0"/>
                <a:cs typeface="Times New Roman" pitchFamily="18" charset="0"/>
              </a:rPr>
              <a:t> </a:t>
            </a:r>
            <a:r>
              <a:rPr lang="en-US" sz="1600" i="1" dirty="0" err="1">
                <a:solidFill>
                  <a:srgbClr val="222222"/>
                </a:solidFill>
                <a:latin typeface="Times New Roman" pitchFamily="18" charset="0"/>
                <a:cs typeface="Times New Roman" pitchFamily="18" charset="0"/>
              </a:rPr>
              <a:t>și</a:t>
            </a:r>
            <a:r>
              <a:rPr lang="en-US" sz="1600" i="1" dirty="0">
                <a:solidFill>
                  <a:srgbClr val="222222"/>
                </a:solidFill>
                <a:latin typeface="Times New Roman" pitchFamily="18" charset="0"/>
                <a:cs typeface="Times New Roman" pitchFamily="18" charset="0"/>
              </a:rPr>
              <a:t> </a:t>
            </a:r>
            <a:r>
              <a:rPr lang="en-US" sz="1600" i="1" dirty="0" err="1">
                <a:solidFill>
                  <a:srgbClr val="222222"/>
                </a:solidFill>
                <a:latin typeface="Times New Roman" pitchFamily="18" charset="0"/>
                <a:cs typeface="Times New Roman" pitchFamily="18" charset="0"/>
              </a:rPr>
              <a:t>performanța</a:t>
            </a:r>
            <a:r>
              <a:rPr lang="en-US" sz="1600" i="1" dirty="0">
                <a:solidFill>
                  <a:srgbClr val="222222"/>
                </a:solidFill>
                <a:latin typeface="Times New Roman" pitchFamily="18" charset="0"/>
                <a:cs typeface="Times New Roman" pitchFamily="18" charset="0"/>
              </a:rPr>
              <a:t> </a:t>
            </a:r>
            <a:r>
              <a:rPr lang="en-US" sz="1600" i="1" dirty="0" err="1">
                <a:solidFill>
                  <a:srgbClr val="222222"/>
                </a:solidFill>
                <a:latin typeface="Times New Roman" pitchFamily="18" charset="0"/>
                <a:cs typeface="Times New Roman" pitchFamily="18" charset="0"/>
              </a:rPr>
              <a:t>dispozitivului</a:t>
            </a:r>
            <a:r>
              <a:rPr lang="en-US" sz="1600" i="1" dirty="0">
                <a:solidFill>
                  <a:srgbClr val="222222"/>
                </a:solidFill>
                <a:latin typeface="Times New Roman" pitchFamily="18" charset="0"/>
                <a:cs typeface="Times New Roman" pitchFamily="18" charset="0"/>
              </a:rPr>
              <a:t> </a:t>
            </a:r>
            <a:r>
              <a:rPr lang="en-US" sz="1600" i="1" dirty="0" err="1">
                <a:solidFill>
                  <a:srgbClr val="222222"/>
                </a:solidFill>
                <a:latin typeface="Times New Roman" pitchFamily="18" charset="0"/>
                <a:cs typeface="Times New Roman" pitchFamily="18" charset="0"/>
              </a:rPr>
              <a:t>depinde</a:t>
            </a:r>
            <a:r>
              <a:rPr lang="en-US" sz="1600" i="1" dirty="0">
                <a:solidFill>
                  <a:srgbClr val="222222"/>
                </a:solidFill>
                <a:latin typeface="Times New Roman" pitchFamily="18" charset="0"/>
                <a:cs typeface="Times New Roman" pitchFamily="18" charset="0"/>
              </a:rPr>
              <a:t> </a:t>
            </a:r>
            <a:r>
              <a:rPr lang="en-US" sz="1600" i="1" dirty="0" err="1">
                <a:solidFill>
                  <a:srgbClr val="222222"/>
                </a:solidFill>
                <a:latin typeface="Times New Roman" pitchFamily="18" charset="0"/>
                <a:cs typeface="Times New Roman" pitchFamily="18" charset="0"/>
              </a:rPr>
              <a:t>în</a:t>
            </a:r>
            <a:r>
              <a:rPr lang="en-US" sz="1600" i="1" dirty="0">
                <a:solidFill>
                  <a:srgbClr val="222222"/>
                </a:solidFill>
                <a:latin typeface="Times New Roman" pitchFamily="18" charset="0"/>
                <a:cs typeface="Times New Roman" pitchFamily="18" charset="0"/>
              </a:rPr>
              <a:t> </a:t>
            </a:r>
            <a:r>
              <a:rPr lang="en-US" sz="1600" i="1" dirty="0" err="1">
                <a:solidFill>
                  <a:srgbClr val="222222"/>
                </a:solidFill>
                <a:latin typeface="Times New Roman" pitchFamily="18" charset="0"/>
                <a:cs typeface="Times New Roman" pitchFamily="18" charset="0"/>
              </a:rPr>
              <a:t>cea</a:t>
            </a:r>
            <a:r>
              <a:rPr lang="en-US" sz="1600" i="1" dirty="0">
                <a:solidFill>
                  <a:srgbClr val="222222"/>
                </a:solidFill>
                <a:latin typeface="Times New Roman" pitchFamily="18" charset="0"/>
                <a:cs typeface="Times New Roman" pitchFamily="18" charset="0"/>
              </a:rPr>
              <a:t> </a:t>
            </a:r>
            <a:r>
              <a:rPr lang="en-US" sz="1600" i="1" dirty="0" err="1">
                <a:solidFill>
                  <a:srgbClr val="222222"/>
                </a:solidFill>
                <a:latin typeface="Times New Roman" pitchFamily="18" charset="0"/>
                <a:cs typeface="Times New Roman" pitchFamily="18" charset="0"/>
              </a:rPr>
              <a:t>mai</a:t>
            </a:r>
            <a:r>
              <a:rPr lang="en-US" sz="1600" i="1" dirty="0">
                <a:solidFill>
                  <a:srgbClr val="222222"/>
                </a:solidFill>
                <a:latin typeface="Times New Roman" pitchFamily="18" charset="0"/>
                <a:cs typeface="Times New Roman" pitchFamily="18" charset="0"/>
              </a:rPr>
              <a:t> mare </a:t>
            </a:r>
            <a:r>
              <a:rPr lang="en-US" sz="1600" i="1" dirty="0" err="1">
                <a:solidFill>
                  <a:srgbClr val="222222"/>
                </a:solidFill>
                <a:latin typeface="Times New Roman" pitchFamily="18" charset="0"/>
                <a:cs typeface="Times New Roman" pitchFamily="18" charset="0"/>
              </a:rPr>
              <a:t>măsură</a:t>
            </a:r>
            <a:r>
              <a:rPr lang="en-US" sz="1600" i="1" dirty="0">
                <a:solidFill>
                  <a:srgbClr val="222222"/>
                </a:solidFill>
                <a:latin typeface="Times New Roman" pitchFamily="18" charset="0"/>
                <a:cs typeface="Times New Roman" pitchFamily="18" charset="0"/>
              </a:rPr>
              <a:t> de </a:t>
            </a:r>
            <a:r>
              <a:rPr lang="x-none" sz="1600" i="1" dirty="0" smtClean="0">
                <a:solidFill>
                  <a:srgbClr val="222222"/>
                </a:solidFill>
                <a:latin typeface="Times New Roman" pitchFamily="18" charset="0"/>
                <a:cs typeface="Times New Roman" pitchFamily="18" charset="0"/>
              </a:rPr>
              <a:t>proiectarea conductorului de împămîntare</a:t>
            </a:r>
            <a:r>
              <a:rPr lang="en-US" sz="1600" dirty="0" smtClean="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Această</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problemă</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este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foarte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voluminoasă</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și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necesită</a:t>
            </a:r>
            <a:r>
              <a:rPr lang="en-US" sz="1600" dirty="0">
                <a:solidFill>
                  <a:srgbClr val="222222"/>
                </a:solidFill>
                <a:latin typeface="Times New Roman" pitchFamily="18" charset="0"/>
                <a:cs typeface="Times New Roman" pitchFamily="18" charset="0"/>
              </a:rPr>
              <a:t> un </a:t>
            </a:r>
            <a:r>
              <a:rPr lang="en-US" sz="1600" dirty="0" err="1">
                <a:solidFill>
                  <a:srgbClr val="222222"/>
                </a:solidFill>
                <a:latin typeface="Times New Roman" pitchFamily="18" charset="0"/>
                <a:cs typeface="Times New Roman" pitchFamily="18" charset="0"/>
              </a:rPr>
              <a:t>studiu</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aprofundat</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așa</a:t>
            </a:r>
            <a:r>
              <a:rPr lang="en-US" sz="1600" dirty="0">
                <a:solidFill>
                  <a:srgbClr val="222222"/>
                </a:solidFill>
                <a:latin typeface="Times New Roman" pitchFamily="18" charset="0"/>
                <a:cs typeface="Times New Roman" pitchFamily="18" charset="0"/>
              </a:rPr>
              <a:t> </a:t>
            </a:r>
            <a:r>
              <a:rPr lang="en-US" sz="1600" dirty="0" err="1" smtClean="0">
                <a:solidFill>
                  <a:srgbClr val="222222"/>
                </a:solidFill>
                <a:latin typeface="Times New Roman" pitchFamily="18" charset="0"/>
                <a:cs typeface="Times New Roman" pitchFamily="18" charset="0"/>
              </a:rPr>
              <a:t>că</a:t>
            </a:r>
            <a:r>
              <a:rPr lang="x-none" sz="1600" dirty="0" smtClean="0">
                <a:solidFill>
                  <a:srgbClr val="222222"/>
                </a:solidFill>
                <a:latin typeface="Times New Roman" pitchFamily="18" charset="0"/>
                <a:cs typeface="Times New Roman" pitchFamily="18" charset="0"/>
              </a:rPr>
              <a:t> ne </a:t>
            </a:r>
            <a:r>
              <a:rPr lang="en-US" sz="1600" dirty="0" err="1" smtClean="0">
                <a:solidFill>
                  <a:srgbClr val="222222"/>
                </a:solidFill>
                <a:latin typeface="Times New Roman" pitchFamily="18" charset="0"/>
                <a:cs typeface="Times New Roman" pitchFamily="18" charset="0"/>
              </a:rPr>
              <a:t>vo</a:t>
            </a:r>
            <a:r>
              <a:rPr lang="x-none" sz="1600" dirty="0" smtClean="0">
                <a:solidFill>
                  <a:srgbClr val="222222"/>
                </a:solidFill>
                <a:latin typeface="Times New Roman" pitchFamily="18" charset="0"/>
                <a:cs typeface="Times New Roman" pitchFamily="18" charset="0"/>
              </a:rPr>
              <a:t>m rezuma l</a:t>
            </a:r>
            <a:r>
              <a:rPr lang="en-US" sz="1600" dirty="0" smtClean="0">
                <a:solidFill>
                  <a:srgbClr val="222222"/>
                </a:solidFill>
                <a:latin typeface="Times New Roman" pitchFamily="18" charset="0"/>
                <a:cs typeface="Times New Roman" pitchFamily="18" charset="0"/>
              </a:rPr>
              <a:t>a </a:t>
            </a:r>
            <a:r>
              <a:rPr lang="en-US" sz="1600" dirty="0" err="1">
                <a:solidFill>
                  <a:srgbClr val="222222"/>
                </a:solidFill>
                <a:latin typeface="Times New Roman" pitchFamily="18" charset="0"/>
                <a:cs typeface="Times New Roman" pitchFamily="18" charset="0"/>
              </a:rPr>
              <a:t>cele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mai</a:t>
            </a:r>
            <a:r>
              <a:rPr lang="en-US" sz="1600" dirty="0">
                <a:solidFill>
                  <a:srgbClr val="222222"/>
                </a:solidFill>
                <a:latin typeface="Times New Roman" pitchFamily="18" charset="0"/>
                <a:cs typeface="Times New Roman" pitchFamily="18" charset="0"/>
              </a:rPr>
              <a:t> de </a:t>
            </a:r>
            <a:r>
              <a:rPr lang="en-US" sz="1600" dirty="0" err="1">
                <a:solidFill>
                  <a:srgbClr val="222222"/>
                </a:solidFill>
                <a:latin typeface="Times New Roman" pitchFamily="18" charset="0"/>
                <a:cs typeface="Times New Roman" pitchFamily="18" charset="0"/>
              </a:rPr>
              <a:t>bază</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recomandări</a:t>
            </a:r>
            <a:r>
              <a:rPr lang="en-US" sz="1600" dirty="0" smtClean="0">
                <a:solidFill>
                  <a:srgbClr val="222222"/>
                </a:solidFill>
                <a:latin typeface="Times New Roman" pitchFamily="18" charset="0"/>
                <a:cs typeface="Times New Roman" pitchFamily="18" charset="0"/>
              </a:rPr>
              <a:t>.</a:t>
            </a:r>
            <a:endParaRPr lang="ru-RU" sz="1600" dirty="0" smtClean="0">
              <a:solidFill>
                <a:srgbClr val="222222"/>
              </a:solidFill>
              <a:latin typeface="Times New Roman" pitchFamily="18" charset="0"/>
              <a:cs typeface="Times New Roman" pitchFamily="18" charset="0"/>
            </a:endParaRPr>
          </a:p>
          <a:p>
            <a:endParaRPr lang="ru-RU" sz="1600" dirty="0">
              <a:solidFill>
                <a:srgbClr val="222222"/>
              </a:solidFill>
              <a:latin typeface="Times New Roman" pitchFamily="18" charset="0"/>
              <a:cs typeface="Times New Roman" pitchFamily="18" charset="0"/>
            </a:endParaRPr>
          </a:p>
          <a:p>
            <a:r>
              <a:rPr lang="x-none" sz="1600" b="1" dirty="0">
                <a:solidFill>
                  <a:srgbClr val="222222"/>
                </a:solidFill>
                <a:latin typeface="Times New Roman" pitchFamily="18" charset="0"/>
                <a:cs typeface="Times New Roman" pitchFamily="18" charset="0"/>
              </a:rPr>
              <a:t>Eroare</a:t>
            </a:r>
            <a:r>
              <a:rPr lang="x-none" sz="1600" dirty="0">
                <a:solidFill>
                  <a:srgbClr val="222222"/>
                </a:solidFill>
                <a:latin typeface="Times New Roman" pitchFamily="18" charset="0"/>
                <a:cs typeface="Times New Roman" pitchFamily="18" charset="0"/>
              </a:rPr>
              <a:t> - rutarea circuitului GND (masă) cu un conductor obișnuit și </a:t>
            </a:r>
            <a:r>
              <a:rPr lang="en-GB" sz="1600" dirty="0" smtClean="0">
                <a:solidFill>
                  <a:srgbClr val="222222"/>
                </a:solidFill>
                <a:latin typeface="Times New Roman" pitchFamily="18" charset="0"/>
                <a:cs typeface="Times New Roman" pitchFamily="18" charset="0"/>
              </a:rPr>
              <a:t>cu</a:t>
            </a:r>
            <a:r>
              <a:rPr lang="x-none" sz="1600" dirty="0" smtClean="0">
                <a:solidFill>
                  <a:srgbClr val="222222"/>
                </a:solidFill>
                <a:latin typeface="Times New Roman" pitchFamily="18" charset="0"/>
                <a:cs typeface="Times New Roman" pitchFamily="18" charset="0"/>
              </a:rPr>
              <a:t> </a:t>
            </a:r>
            <a:r>
              <a:rPr lang="x-none" sz="1600" dirty="0">
                <a:solidFill>
                  <a:srgbClr val="222222"/>
                </a:solidFill>
                <a:latin typeface="Times New Roman" pitchFamily="18" charset="0"/>
                <a:cs typeface="Times New Roman" pitchFamily="18" charset="0"/>
              </a:rPr>
              <a:t>lățimea minimă. Este </a:t>
            </a:r>
            <a:r>
              <a:rPr lang="en-GB" sz="1600" dirty="0" smtClean="0">
                <a:solidFill>
                  <a:srgbClr val="222222"/>
                </a:solidFill>
                <a:latin typeface="Times New Roman" pitchFamily="18" charset="0"/>
                <a:cs typeface="Times New Roman" pitchFamily="18" charset="0"/>
              </a:rPr>
              <a:t>o </a:t>
            </a:r>
            <a:r>
              <a:rPr lang="en-GB" sz="1600" dirty="0" err="1" smtClean="0">
                <a:solidFill>
                  <a:srgbClr val="222222"/>
                </a:solidFill>
                <a:latin typeface="Times New Roman" pitchFamily="18" charset="0"/>
                <a:cs typeface="Times New Roman" pitchFamily="18" charset="0"/>
              </a:rPr>
              <a:t>combina</a:t>
            </a:r>
            <a:r>
              <a:rPr lang="x-none" sz="1600" dirty="0" smtClean="0">
                <a:solidFill>
                  <a:srgbClr val="222222"/>
                </a:solidFill>
                <a:latin typeface="Times New Roman" pitchFamily="18" charset="0"/>
                <a:cs typeface="Times New Roman" pitchFamily="18" charset="0"/>
              </a:rPr>
              <a:t>ție inadecvată</a:t>
            </a:r>
            <a:r>
              <a:rPr lang="ru-RU" sz="1600" dirty="0">
                <a:solidFill>
                  <a:srgbClr val="222222"/>
                </a:solidFill>
                <a:latin typeface="Times New Roman" pitchFamily="18" charset="0"/>
                <a:cs typeface="Times New Roman" pitchFamily="18" charset="0"/>
              </a:rPr>
              <a:t>.</a:t>
            </a:r>
            <a:endParaRPr lang="x-none" sz="1600" dirty="0">
              <a:solidFill>
                <a:srgbClr val="222222"/>
              </a:solidFill>
              <a:latin typeface="Times New Roman" pitchFamily="18" charset="0"/>
              <a:cs typeface="Times New Roman" pitchFamily="18" charset="0"/>
            </a:endParaRPr>
          </a:p>
          <a:p>
            <a:endParaRPr lang="ru-RU" sz="1600" dirty="0" smtClean="0">
              <a:solidFill>
                <a:srgbClr val="222222"/>
              </a:solidFill>
              <a:latin typeface="Times New Roman" pitchFamily="18" charset="0"/>
              <a:cs typeface="Times New Roman" pitchFamily="18" charset="0"/>
            </a:endParaRPr>
          </a:p>
          <a:p>
            <a:r>
              <a:rPr lang="en-US" sz="1600" b="1" dirty="0" err="1">
                <a:solidFill>
                  <a:srgbClr val="222222"/>
                </a:solidFill>
                <a:latin typeface="Times New Roman" pitchFamily="18" charset="0"/>
                <a:cs typeface="Times New Roman" pitchFamily="18" charset="0"/>
              </a:rPr>
              <a:t>Problema</a:t>
            </a:r>
            <a:r>
              <a:rPr lang="en-US" sz="1600" b="1" dirty="0">
                <a:solidFill>
                  <a:srgbClr val="222222"/>
                </a:solidFill>
                <a:latin typeface="Times New Roman" pitchFamily="18" charset="0"/>
                <a:cs typeface="Times New Roman" pitchFamily="18" charset="0"/>
              </a:rPr>
              <a:t> </a:t>
            </a:r>
            <a:r>
              <a:rPr lang="ru-RU" sz="1600" b="1" dirty="0">
                <a:solidFill>
                  <a:srgbClr val="222222"/>
                </a:solidFill>
                <a:latin typeface="Times New Roman" pitchFamily="18" charset="0"/>
                <a:cs typeface="Times New Roman" pitchFamily="18" charset="0"/>
              </a:rPr>
              <a:t>№</a:t>
            </a:r>
            <a:r>
              <a:rPr lang="en-US" sz="1600" b="1" dirty="0">
                <a:solidFill>
                  <a:srgbClr val="222222"/>
                </a:solidFill>
                <a:latin typeface="Times New Roman" pitchFamily="18" charset="0"/>
                <a:cs typeface="Times New Roman" pitchFamily="18" charset="0"/>
              </a:rPr>
              <a:t>1</a:t>
            </a:r>
            <a:r>
              <a:rPr lang="en-US" sz="1600" dirty="0" smtClean="0">
                <a:solidFill>
                  <a:srgbClr val="222222"/>
                </a:solidFill>
                <a:latin typeface="Times New Roman" pitchFamily="18" charset="0"/>
                <a:cs typeface="Times New Roman" pitchFamily="18" charset="0"/>
              </a:rPr>
              <a:t> </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instabilitatea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dispozitivului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și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interferențe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puternice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în</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circuite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în</a:t>
            </a:r>
            <a:r>
              <a:rPr lang="en-US" sz="1600" dirty="0">
                <a:solidFill>
                  <a:srgbClr val="222222"/>
                </a:solidFill>
                <a:latin typeface="Times New Roman" pitchFamily="18" charset="0"/>
                <a:cs typeface="Times New Roman" pitchFamily="18" charset="0"/>
              </a:rPr>
              <a:t> special </a:t>
            </a:r>
            <a:r>
              <a:rPr lang="en-US" sz="1600" dirty="0" err="1">
                <a:solidFill>
                  <a:srgbClr val="222222"/>
                </a:solidFill>
                <a:latin typeface="Times New Roman" pitchFamily="18" charset="0"/>
                <a:cs typeface="Times New Roman" pitchFamily="18" charset="0"/>
              </a:rPr>
              <a:t>în</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circuitele</a:t>
            </a:r>
            <a:r>
              <a:rPr lang="en-US" sz="1600" dirty="0">
                <a:solidFill>
                  <a:srgbClr val="222222"/>
                </a:solidFill>
                <a:latin typeface="Times New Roman" pitchFamily="18" charset="0"/>
                <a:cs typeface="Times New Roman" pitchFamily="18" charset="0"/>
              </a:rPr>
              <a:t> de </a:t>
            </a:r>
            <a:r>
              <a:rPr lang="en-US" sz="1600" dirty="0" err="1">
                <a:solidFill>
                  <a:srgbClr val="222222"/>
                </a:solidFill>
                <a:latin typeface="Times New Roman" pitchFamily="18" charset="0"/>
                <a:cs typeface="Times New Roman" pitchFamily="18" charset="0"/>
              </a:rPr>
              <a:t>alimentare</a:t>
            </a:r>
            <a:r>
              <a:rPr lang="en-US" sz="1600" dirty="0">
                <a:solidFill>
                  <a:srgbClr val="222222"/>
                </a:solidFill>
                <a:latin typeface="Times New Roman" pitchFamily="18" charset="0"/>
                <a:cs typeface="Times New Roman" pitchFamily="18" charset="0"/>
              </a:rPr>
              <a:t>.</a:t>
            </a:r>
            <a:endParaRPr lang="ru-RU" sz="1600" dirty="0">
              <a:solidFill>
                <a:srgbClr val="222222"/>
              </a:solidFill>
              <a:latin typeface="Times New Roman" pitchFamily="18" charset="0"/>
              <a:cs typeface="Times New Roman" pitchFamily="18" charset="0"/>
            </a:endParaRPr>
          </a:p>
          <a:p>
            <a:endParaRPr lang="ru-RU" sz="1600" dirty="0" smtClean="0">
              <a:solidFill>
                <a:srgbClr val="222222"/>
              </a:solidFill>
              <a:latin typeface="Times New Roman" pitchFamily="18" charset="0"/>
              <a:cs typeface="Times New Roman" pitchFamily="18" charset="0"/>
            </a:endParaRPr>
          </a:p>
          <a:p>
            <a:r>
              <a:rPr lang="en-US" sz="1600" b="1" dirty="0" err="1">
                <a:solidFill>
                  <a:srgbClr val="222222"/>
                </a:solidFill>
                <a:latin typeface="Times New Roman" pitchFamily="18" charset="0"/>
                <a:cs typeface="Times New Roman" pitchFamily="18" charset="0"/>
              </a:rPr>
              <a:t>Problema</a:t>
            </a:r>
            <a:r>
              <a:rPr lang="en-US" sz="1600" b="1" dirty="0">
                <a:solidFill>
                  <a:srgbClr val="222222"/>
                </a:solidFill>
                <a:latin typeface="Times New Roman" pitchFamily="18" charset="0"/>
                <a:cs typeface="Times New Roman" pitchFamily="18" charset="0"/>
              </a:rPr>
              <a:t> </a:t>
            </a:r>
            <a:r>
              <a:rPr lang="ru-RU" sz="1600" b="1" dirty="0">
                <a:solidFill>
                  <a:srgbClr val="222222"/>
                </a:solidFill>
                <a:latin typeface="Times New Roman" pitchFamily="18" charset="0"/>
                <a:cs typeface="Times New Roman" pitchFamily="18" charset="0"/>
              </a:rPr>
              <a:t>№2</a:t>
            </a:r>
            <a:r>
              <a:rPr lang="ru-RU" sz="1600" dirty="0">
                <a:solidFill>
                  <a:srgbClr val="222222"/>
                </a:solidFill>
                <a:latin typeface="Times New Roman" pitchFamily="18" charset="0"/>
                <a:cs typeface="Times New Roman" pitchFamily="18" charset="0"/>
              </a:rPr>
              <a:t> </a:t>
            </a:r>
            <a:r>
              <a:rPr lang="en-US" sz="1600" dirty="0" smtClean="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încălzirea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și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adesea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ruperea</a:t>
            </a:r>
            <a:r>
              <a:rPr lang="en-US" sz="1600" dirty="0">
                <a:solidFill>
                  <a:srgbClr val="222222"/>
                </a:solidFill>
                <a:latin typeface="Times New Roman" pitchFamily="18" charset="0"/>
                <a:cs typeface="Times New Roman" pitchFamily="18" charset="0"/>
              </a:rPr>
              <a:t> </a:t>
            </a:r>
            <a:r>
              <a:rPr lang="en-US" sz="1600" dirty="0" smtClean="0">
                <a:solidFill>
                  <a:srgbClr val="222222"/>
                </a:solidFill>
                <a:latin typeface="Times New Roman" pitchFamily="18" charset="0"/>
                <a:cs typeface="Times New Roman" pitchFamily="18" charset="0"/>
              </a:rPr>
              <a:t>conductor</a:t>
            </a:r>
            <a:r>
              <a:rPr lang="en-GB" sz="1600" dirty="0" err="1" smtClean="0">
                <a:solidFill>
                  <a:srgbClr val="222222"/>
                </a:solidFill>
                <a:latin typeface="Times New Roman" pitchFamily="18" charset="0"/>
                <a:cs typeface="Times New Roman" pitchFamily="18" charset="0"/>
              </a:rPr>
              <a:t>ilor</a:t>
            </a:r>
            <a:r>
              <a:rPr lang="en-US" sz="1600" dirty="0" smtClean="0">
                <a:solidFill>
                  <a:srgbClr val="222222"/>
                </a:solidFill>
                <a:latin typeface="Times New Roman" pitchFamily="18" charset="0"/>
                <a:cs typeface="Times New Roman" pitchFamily="18" charset="0"/>
              </a:rPr>
              <a:t> </a:t>
            </a:r>
            <a:r>
              <a:rPr lang="en-US" sz="1600" dirty="0" err="1" smtClean="0">
                <a:solidFill>
                  <a:srgbClr val="222222"/>
                </a:solidFill>
                <a:latin typeface="Times New Roman" pitchFamily="18" charset="0"/>
                <a:cs typeface="Times New Roman" pitchFamily="18" charset="0"/>
              </a:rPr>
              <a:t>subțiri</a:t>
            </a:r>
            <a:r>
              <a:rPr lang="en-US" sz="1600" dirty="0" smtClean="0">
                <a:solidFill>
                  <a:srgbClr val="222222"/>
                </a:solidFill>
                <a:latin typeface="Times New Roman" pitchFamily="18" charset="0"/>
                <a:cs typeface="Times New Roman" pitchFamily="18" charset="0"/>
              </a:rPr>
              <a:t> la </a:t>
            </a:r>
            <a:r>
              <a:rPr lang="en-US" sz="1600" dirty="0" err="1" smtClean="0">
                <a:solidFill>
                  <a:srgbClr val="222222"/>
                </a:solidFill>
                <a:latin typeface="Times New Roman" pitchFamily="18" charset="0"/>
                <a:cs typeface="Times New Roman" pitchFamily="18" charset="0"/>
              </a:rPr>
              <a:t>trecerea</a:t>
            </a:r>
            <a:r>
              <a:rPr lang="en-US" sz="1600" dirty="0" smtClean="0">
                <a:solidFill>
                  <a:srgbClr val="222222"/>
                </a:solidFill>
                <a:latin typeface="Times New Roman" pitchFamily="18" charset="0"/>
                <a:cs typeface="Times New Roman" pitchFamily="18" charset="0"/>
              </a:rPr>
              <a:t> </a:t>
            </a:r>
            <a:r>
              <a:rPr lang="en-US" sz="1600" dirty="0" err="1" smtClean="0">
                <a:solidFill>
                  <a:srgbClr val="222222"/>
                </a:solidFill>
                <a:latin typeface="Times New Roman" pitchFamily="18" charset="0"/>
                <a:cs typeface="Times New Roman" pitchFamily="18" charset="0"/>
              </a:rPr>
              <a:t>unui</a:t>
            </a:r>
            <a:r>
              <a:rPr lang="en-US" sz="1600" dirty="0" smtClean="0">
                <a:solidFill>
                  <a:srgbClr val="222222"/>
                </a:solidFill>
                <a:latin typeface="Times New Roman" pitchFamily="18" charset="0"/>
                <a:cs typeface="Times New Roman" pitchFamily="18" charset="0"/>
              </a:rPr>
              <a:t> </a:t>
            </a:r>
            <a:r>
              <a:rPr lang="en-US" sz="1600" dirty="0" err="1" smtClean="0">
                <a:solidFill>
                  <a:srgbClr val="222222"/>
                </a:solidFill>
                <a:latin typeface="Times New Roman" pitchFamily="18" charset="0"/>
                <a:cs typeface="Times New Roman" pitchFamily="18" charset="0"/>
              </a:rPr>
              <a:t>curent</a:t>
            </a:r>
            <a:r>
              <a:rPr lang="en-US" sz="1600" dirty="0" smtClean="0">
                <a:solidFill>
                  <a:srgbClr val="222222"/>
                </a:solidFill>
                <a:latin typeface="Times New Roman" pitchFamily="18" charset="0"/>
                <a:cs typeface="Times New Roman" pitchFamily="18" charset="0"/>
              </a:rPr>
              <a:t> mare</a:t>
            </a:r>
          </a:p>
          <a:p>
            <a:endParaRPr lang="en-GB" sz="1600" dirty="0">
              <a:solidFill>
                <a:srgbClr val="222222"/>
              </a:solidFill>
              <a:latin typeface="Times New Roman" pitchFamily="18" charset="0"/>
              <a:cs typeface="Times New Roman" pitchFamily="18" charset="0"/>
            </a:endParaRPr>
          </a:p>
          <a:p>
            <a:r>
              <a:rPr lang="en-US" sz="1600" b="1" dirty="0" err="1">
                <a:solidFill>
                  <a:srgbClr val="222222"/>
                </a:solidFill>
                <a:latin typeface="Times New Roman" pitchFamily="18" charset="0"/>
                <a:cs typeface="Times New Roman" pitchFamily="18" charset="0"/>
              </a:rPr>
              <a:t>Soluția</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este</a:t>
            </a:r>
            <a:r>
              <a:rPr lang="en-US" sz="1600" dirty="0">
                <a:solidFill>
                  <a:srgbClr val="222222"/>
                </a:solidFill>
                <a:latin typeface="Times New Roman" pitchFamily="18" charset="0"/>
                <a:cs typeface="Times New Roman" pitchFamily="18" charset="0"/>
              </a:rPr>
              <a:t> de a </a:t>
            </a:r>
            <a:r>
              <a:rPr lang="en-US" sz="1600" dirty="0" err="1">
                <a:solidFill>
                  <a:srgbClr val="222222"/>
                </a:solidFill>
                <a:latin typeface="Times New Roman" pitchFamily="18" charset="0"/>
                <a:cs typeface="Times New Roman" pitchFamily="18" charset="0"/>
              </a:rPr>
              <a:t>utiliza</a:t>
            </a:r>
            <a:r>
              <a:rPr lang="en-US" sz="1600" dirty="0">
                <a:solidFill>
                  <a:srgbClr val="222222"/>
                </a:solidFill>
                <a:latin typeface="Times New Roman" pitchFamily="18" charset="0"/>
                <a:cs typeface="Times New Roman" pitchFamily="18" charset="0"/>
              </a:rPr>
              <a:t> un </a:t>
            </a:r>
            <a:r>
              <a:rPr lang="en-US" sz="1600" dirty="0" err="1">
                <a:solidFill>
                  <a:srgbClr val="222222"/>
                </a:solidFill>
                <a:latin typeface="Times New Roman" pitchFamily="18" charset="0"/>
                <a:cs typeface="Times New Roman" pitchFamily="18" charset="0"/>
              </a:rPr>
              <a:t>poligon</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pentru</a:t>
            </a:r>
            <a:r>
              <a:rPr lang="en-US" sz="1600" dirty="0">
                <a:solidFill>
                  <a:srgbClr val="222222"/>
                </a:solidFill>
                <a:latin typeface="Times New Roman" pitchFamily="18" charset="0"/>
                <a:cs typeface="Times New Roman" pitchFamily="18" charset="0"/>
              </a:rPr>
              <a:t> </a:t>
            </a:r>
            <a:r>
              <a:rPr lang="en-US" sz="1600" dirty="0" err="1" smtClean="0">
                <a:solidFill>
                  <a:srgbClr val="222222"/>
                </a:solidFill>
                <a:latin typeface="Times New Roman" pitchFamily="18" charset="0"/>
                <a:cs typeface="Times New Roman" pitchFamily="18" charset="0"/>
              </a:rPr>
              <a:t>trasarea</a:t>
            </a:r>
            <a:r>
              <a:rPr lang="en-US" sz="1600" dirty="0" smtClean="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rețelei</a:t>
            </a:r>
            <a:r>
              <a:rPr lang="en-US" sz="1600" dirty="0">
                <a:solidFill>
                  <a:srgbClr val="222222"/>
                </a:solidFill>
                <a:latin typeface="Times New Roman" pitchFamily="18" charset="0"/>
                <a:cs typeface="Times New Roman" pitchFamily="18" charset="0"/>
              </a:rPr>
              <a:t> GND </a:t>
            </a:r>
            <a:r>
              <a:rPr lang="en-US" sz="1600" dirty="0" err="1">
                <a:solidFill>
                  <a:srgbClr val="222222"/>
                </a:solidFill>
                <a:latin typeface="Times New Roman" pitchFamily="18" charset="0"/>
                <a:cs typeface="Times New Roman" pitchFamily="18" charset="0"/>
              </a:rPr>
              <a:t>și</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în</a:t>
            </a:r>
            <a:r>
              <a:rPr lang="en-US" sz="1600" dirty="0">
                <a:solidFill>
                  <a:srgbClr val="222222"/>
                </a:solidFill>
                <a:latin typeface="Times New Roman" pitchFamily="18" charset="0"/>
                <a:cs typeface="Times New Roman" pitchFamily="18" charset="0"/>
              </a:rPr>
              <a:t> mod ideal, un </a:t>
            </a:r>
            <a:r>
              <a:rPr lang="en-US" sz="1600" dirty="0" err="1">
                <a:solidFill>
                  <a:srgbClr val="222222"/>
                </a:solidFill>
                <a:latin typeface="Times New Roman" pitchFamily="18" charset="0"/>
                <a:cs typeface="Times New Roman" pitchFamily="18" charset="0"/>
              </a:rPr>
              <a:t>strat</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separat</a:t>
            </a:r>
            <a:r>
              <a:rPr lang="en-US" sz="1600" dirty="0">
                <a:solidFill>
                  <a:srgbClr val="222222"/>
                </a:solidFill>
                <a:latin typeface="Times New Roman" pitchFamily="18" charset="0"/>
                <a:cs typeface="Times New Roman" pitchFamily="18" charset="0"/>
              </a:rPr>
              <a:t> care </a:t>
            </a:r>
            <a:r>
              <a:rPr lang="en-US" sz="1600" dirty="0" err="1">
                <a:solidFill>
                  <a:srgbClr val="222222"/>
                </a:solidFill>
                <a:latin typeface="Times New Roman" pitchFamily="18" charset="0"/>
                <a:cs typeface="Times New Roman" pitchFamily="18" charset="0"/>
              </a:rPr>
              <a:t>este</a:t>
            </a:r>
            <a:r>
              <a:rPr lang="en-US" sz="1600" dirty="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complet</a:t>
            </a:r>
            <a:r>
              <a:rPr lang="en-US" sz="1600" dirty="0">
                <a:solidFill>
                  <a:srgbClr val="222222"/>
                </a:solidFill>
                <a:latin typeface="Times New Roman" pitchFamily="18" charset="0"/>
                <a:cs typeface="Times New Roman" pitchFamily="18" charset="0"/>
              </a:rPr>
              <a:t> </a:t>
            </a:r>
            <a:r>
              <a:rPr lang="en-US" sz="1600" dirty="0" err="1" smtClean="0">
                <a:solidFill>
                  <a:srgbClr val="222222"/>
                </a:solidFill>
                <a:latin typeface="Times New Roman" pitchFamily="18" charset="0"/>
                <a:cs typeface="Times New Roman" pitchFamily="18" charset="0"/>
              </a:rPr>
              <a:t>rezervat</a:t>
            </a:r>
            <a:r>
              <a:rPr lang="en-US" sz="1600" dirty="0" smtClean="0">
                <a:solidFill>
                  <a:srgbClr val="222222"/>
                </a:solidFill>
                <a:latin typeface="Times New Roman" pitchFamily="18" charset="0"/>
                <a:cs typeface="Times New Roman" pitchFamily="18" charset="0"/>
              </a:rPr>
              <a:t> </a:t>
            </a:r>
            <a:r>
              <a:rPr lang="en-US" sz="1600" dirty="0" err="1">
                <a:solidFill>
                  <a:srgbClr val="222222"/>
                </a:solidFill>
                <a:latin typeface="Times New Roman" pitchFamily="18" charset="0"/>
                <a:cs typeface="Times New Roman" pitchFamily="18" charset="0"/>
              </a:rPr>
              <a:t>pentru</a:t>
            </a:r>
            <a:r>
              <a:rPr lang="en-US" sz="1600" dirty="0">
                <a:solidFill>
                  <a:srgbClr val="222222"/>
                </a:solidFill>
                <a:latin typeface="Times New Roman" pitchFamily="18" charset="0"/>
                <a:cs typeface="Times New Roman" pitchFamily="18" charset="0"/>
              </a:rPr>
              <a:t> </a:t>
            </a:r>
            <a:r>
              <a:rPr lang="en-US" sz="1600" dirty="0" err="1" smtClean="0">
                <a:solidFill>
                  <a:srgbClr val="222222"/>
                </a:solidFill>
                <a:latin typeface="Times New Roman" pitchFamily="18" charset="0"/>
                <a:cs typeface="Times New Roman" pitchFamily="18" charset="0"/>
              </a:rPr>
              <a:t>conductorul</a:t>
            </a:r>
            <a:r>
              <a:rPr lang="en-US" sz="1600" dirty="0" smtClean="0">
                <a:solidFill>
                  <a:srgbClr val="222222"/>
                </a:solidFill>
                <a:latin typeface="Times New Roman" pitchFamily="18" charset="0"/>
                <a:cs typeface="Times New Roman" pitchFamily="18" charset="0"/>
              </a:rPr>
              <a:t> de </a:t>
            </a:r>
            <a:r>
              <a:rPr lang="x-none" sz="1600" dirty="0" smtClean="0">
                <a:solidFill>
                  <a:srgbClr val="222222"/>
                </a:solidFill>
                <a:latin typeface="Times New Roman" pitchFamily="18" charset="0"/>
                <a:cs typeface="Times New Roman" pitchFamily="18" charset="0"/>
              </a:rPr>
              <a:t>împămîntare</a:t>
            </a:r>
            <a:r>
              <a:rPr lang="en-US" sz="1600" dirty="0" smtClean="0">
                <a:solidFill>
                  <a:srgbClr val="222222"/>
                </a:solidFill>
                <a:latin typeface="Times New Roman" pitchFamily="18" charset="0"/>
                <a:cs typeface="Times New Roman" pitchFamily="18" charset="0"/>
              </a:rPr>
              <a:t>, </a:t>
            </a:r>
            <a:r>
              <a:rPr lang="en-US" sz="1600" dirty="0">
                <a:solidFill>
                  <a:srgbClr val="222222"/>
                </a:solidFill>
                <a:latin typeface="Times New Roman" pitchFamily="18" charset="0"/>
                <a:cs typeface="Times New Roman" pitchFamily="18" charset="0"/>
              </a:rPr>
              <a:t>cum </a:t>
            </a:r>
            <a:r>
              <a:rPr lang="en-US" sz="1600" dirty="0" err="1">
                <a:solidFill>
                  <a:srgbClr val="222222"/>
                </a:solidFill>
                <a:latin typeface="Times New Roman" pitchFamily="18" charset="0"/>
                <a:cs typeface="Times New Roman" pitchFamily="18" charset="0"/>
              </a:rPr>
              <a:t>ar</a:t>
            </a:r>
            <a:r>
              <a:rPr lang="en-US" sz="1600" dirty="0">
                <a:solidFill>
                  <a:srgbClr val="222222"/>
                </a:solidFill>
                <a:latin typeface="Times New Roman" pitchFamily="18" charset="0"/>
                <a:cs typeface="Times New Roman" pitchFamily="18" charset="0"/>
              </a:rPr>
              <a:t> fi </a:t>
            </a:r>
            <a:r>
              <a:rPr lang="en-US" sz="1600" dirty="0" err="1">
                <a:solidFill>
                  <a:srgbClr val="222222"/>
                </a:solidFill>
                <a:latin typeface="Times New Roman" pitchFamily="18" charset="0"/>
                <a:cs typeface="Times New Roman" pitchFamily="18" charset="0"/>
              </a:rPr>
              <a:t>stratul</a:t>
            </a:r>
            <a:r>
              <a:rPr lang="en-US" sz="1600" dirty="0">
                <a:solidFill>
                  <a:srgbClr val="222222"/>
                </a:solidFill>
                <a:latin typeface="Times New Roman" pitchFamily="18" charset="0"/>
                <a:cs typeface="Times New Roman" pitchFamily="18" charset="0"/>
              </a:rPr>
              <a:t> </a:t>
            </a:r>
            <a:r>
              <a:rPr lang="en-US" sz="1600">
                <a:solidFill>
                  <a:srgbClr val="222222"/>
                </a:solidFill>
                <a:latin typeface="Times New Roman" pitchFamily="18" charset="0"/>
                <a:cs typeface="Times New Roman" pitchFamily="18" charset="0"/>
              </a:rPr>
              <a:t>inferior</a:t>
            </a:r>
            <a:r>
              <a:rPr lang="en-US" sz="1600" smtClean="0">
                <a:solidFill>
                  <a:srgbClr val="222222"/>
                </a:solidFill>
                <a:latin typeface="Times New Roman" pitchFamily="18" charset="0"/>
                <a:cs typeface="Times New Roman" pitchFamily="18" charset="0"/>
              </a:rPr>
              <a:t>.</a:t>
            </a:r>
            <a:endParaRPr lang="en-US" sz="1600" dirty="0" smtClean="0">
              <a:solidFill>
                <a:srgbClr val="222222"/>
              </a:solidFill>
              <a:latin typeface="Times New Roman" pitchFamily="18" charset="0"/>
              <a:cs typeface="Times New Roman" pitchFamily="18" charset="0"/>
            </a:endParaRPr>
          </a:p>
        </p:txBody>
      </p:sp>
      <p:sp>
        <p:nvSpPr>
          <p:cNvPr id="2" name="Прямоугольник 1"/>
          <p:cNvSpPr/>
          <p:nvPr/>
        </p:nvSpPr>
        <p:spPr>
          <a:xfrm>
            <a:off x="0" y="3811012"/>
            <a:ext cx="12192000" cy="3046988"/>
          </a:xfrm>
          <a:prstGeom prst="rect">
            <a:avLst/>
          </a:prstGeom>
          <a:ln>
            <a:solidFill>
              <a:srgbClr val="0070C0"/>
            </a:solidFill>
          </a:ln>
        </p:spPr>
        <p:txBody>
          <a:bodyPr wrap="square">
            <a:spAutoFit/>
          </a:bodyPr>
          <a:lstStyle/>
          <a:p>
            <a:r>
              <a:rPr lang="ru-RU" sz="1600" smtClean="0">
                <a:solidFill>
                  <a:srgbClr val="222222"/>
                </a:solidFill>
                <a:latin typeface="Times New Roman" pitchFamily="18" charset="0"/>
                <a:cs typeface="Times New Roman" pitchFamily="18" charset="0"/>
              </a:rPr>
              <a:t>О </a:t>
            </a:r>
            <a:r>
              <a:rPr lang="ru-RU" sz="1600">
                <a:solidFill>
                  <a:srgbClr val="222222"/>
                </a:solidFill>
                <a:latin typeface="Times New Roman" pitchFamily="18" charset="0"/>
                <a:cs typeface="Times New Roman" pitchFamily="18" charset="0"/>
              </a:rPr>
              <a:t>влияние качества проектирование земляной шины (GND) можно говорить вечно, но любой разговор сводится к простой сути: </a:t>
            </a:r>
            <a:r>
              <a:rPr lang="ru-RU" sz="1600" i="1">
                <a:solidFill>
                  <a:srgbClr val="222222"/>
                </a:solidFill>
                <a:latin typeface="Times New Roman" pitchFamily="18" charset="0"/>
                <a:cs typeface="Times New Roman" pitchFamily="18" charset="0"/>
              </a:rPr>
              <a:t>стабильно и работоспособность устройства в наибольшей степени зависит именно от проектирование земли</a:t>
            </a:r>
            <a:r>
              <a:rPr lang="ru-RU" sz="1600">
                <a:solidFill>
                  <a:srgbClr val="222222"/>
                </a:solidFill>
                <a:latin typeface="Times New Roman" pitchFamily="18" charset="0"/>
                <a:cs typeface="Times New Roman" pitchFamily="18" charset="0"/>
              </a:rPr>
              <a:t>. Данная проблема очень объемная и требует глубокого изучения, поэтому будут даны самые базовые рекомендации.</a:t>
            </a: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b="1">
                <a:solidFill>
                  <a:srgbClr val="222222"/>
                </a:solidFill>
                <a:latin typeface="Times New Roman" pitchFamily="18" charset="0"/>
                <a:cs typeface="Times New Roman" pitchFamily="18" charset="0"/>
              </a:rPr>
              <a:t>Ошибка</a:t>
            </a:r>
            <a:r>
              <a:rPr lang="ru-RU" sz="1600">
                <a:solidFill>
                  <a:srgbClr val="222222"/>
                </a:solidFill>
                <a:latin typeface="Times New Roman" pitchFamily="18" charset="0"/>
                <a:cs typeface="Times New Roman" pitchFamily="18" charset="0"/>
              </a:rPr>
              <a:t> — трассировка цепи GND (земли) обычным проводником, да еще и минимальной ширины. Неподходящее сочетание.</a:t>
            </a: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b="1">
                <a:solidFill>
                  <a:srgbClr val="222222"/>
                </a:solidFill>
                <a:latin typeface="Times New Roman" pitchFamily="18" charset="0"/>
                <a:cs typeface="Times New Roman" pitchFamily="18" charset="0"/>
              </a:rPr>
              <a:t>Проблема №1</a:t>
            </a:r>
            <a:r>
              <a:rPr lang="ru-RU" sz="1600">
                <a:solidFill>
                  <a:srgbClr val="222222"/>
                </a:solidFill>
                <a:latin typeface="Times New Roman" pitchFamily="18" charset="0"/>
                <a:cs typeface="Times New Roman" pitchFamily="18" charset="0"/>
              </a:rPr>
              <a:t> — нестабильность работы устройства и сильные помехи в цепях, особенно в цепях питания.</a:t>
            </a: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b="1">
                <a:solidFill>
                  <a:srgbClr val="222222"/>
                </a:solidFill>
                <a:latin typeface="Times New Roman" pitchFamily="18" charset="0"/>
                <a:cs typeface="Times New Roman" pitchFamily="18" charset="0"/>
              </a:rPr>
              <a:t>Проблема №2</a:t>
            </a:r>
            <a:r>
              <a:rPr lang="ru-RU" sz="1600">
                <a:solidFill>
                  <a:srgbClr val="222222"/>
                </a:solidFill>
                <a:latin typeface="Times New Roman" pitchFamily="18" charset="0"/>
                <a:cs typeface="Times New Roman" pitchFamily="18" charset="0"/>
              </a:rPr>
              <a:t> — нагрев и часто обрыв тонкого проводника, т.к. в нем действует большой ток.</a:t>
            </a: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a:solidFill>
                  <a:srgbClr val="222222"/>
                </a:solidFill>
                <a:latin typeface="Times New Roman" pitchFamily="18" charset="0"/>
                <a:cs typeface="Times New Roman" pitchFamily="18" charset="0"/>
              </a:rPr>
              <a:t>полигон </a:t>
            </a: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b="1">
                <a:solidFill>
                  <a:srgbClr val="222222"/>
                </a:solidFill>
                <a:latin typeface="Times New Roman" pitchFamily="18" charset="0"/>
                <a:cs typeface="Times New Roman" pitchFamily="18" charset="0"/>
              </a:rPr>
              <a:t>Решение</a:t>
            </a:r>
            <a:r>
              <a:rPr lang="ru-RU" sz="1600">
                <a:solidFill>
                  <a:srgbClr val="222222"/>
                </a:solidFill>
                <a:latin typeface="Times New Roman" pitchFamily="18" charset="0"/>
                <a:cs typeface="Times New Roman" pitchFamily="18" charset="0"/>
              </a:rPr>
              <a:t> — </a:t>
            </a:r>
            <a:r>
              <a:rPr lang="ru-RU" sz="1600">
                <a:solidFill>
                  <a:srgbClr val="222222"/>
                </a:solidFill>
                <a:latin typeface="Times New Roman" pitchFamily="18" charset="0"/>
                <a:cs typeface="Times New Roman" pitchFamily="18" charset="0"/>
              </a:rPr>
              <a:t>использовать </a:t>
            </a:r>
            <a:r>
              <a:rPr lang="ru-RU" sz="1600" smtClean="0">
                <a:solidFill>
                  <a:srgbClr val="222222"/>
                </a:solidFill>
                <a:latin typeface="Times New Roman" pitchFamily="18" charset="0"/>
                <a:cs typeface="Times New Roman" pitchFamily="18" charset="0"/>
              </a:rPr>
              <a:t>для </a:t>
            </a:r>
            <a:r>
              <a:rPr lang="ru-RU" sz="1600">
                <a:solidFill>
                  <a:srgbClr val="222222"/>
                </a:solidFill>
                <a:latin typeface="Times New Roman" pitchFamily="18" charset="0"/>
                <a:cs typeface="Times New Roman" pitchFamily="18" charset="0"/>
              </a:rPr>
              <a:t>разводки цепи GND, а в идеале отдельный слой, который полностью выделен для данной цепи, например, нижний слой.</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783496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habrastorage.org/webt/lq/ll/td/lqlltdv7yrjruxfc29ahnuey3t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57" y="518175"/>
            <a:ext cx="4730418" cy="36886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habrastorage.org/webt/7u/zz/bq/7uzzbqrum74gkxgm9crn2vj9jxe.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613" y="520686"/>
            <a:ext cx="5407453" cy="324555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 y="5657671"/>
            <a:ext cx="12149749" cy="1200329"/>
          </a:xfrm>
          <a:prstGeom prst="rect">
            <a:avLst/>
          </a:prstGeom>
          <a:ln>
            <a:solidFill>
              <a:srgbClr val="0070C0"/>
            </a:solidFill>
          </a:ln>
        </p:spPr>
        <p:txBody>
          <a:bodyPr wrap="square">
            <a:spAutoFit/>
          </a:bodyPr>
          <a:lstStyle/>
          <a:p>
            <a:r>
              <a:rPr lang="ru-RU" dirty="0" smtClean="0">
                <a:latin typeface="Times New Roman" pitchFamily="18" charset="0"/>
                <a:cs typeface="Times New Roman" pitchFamily="18" charset="0"/>
              </a:rPr>
              <a:t>вместо </a:t>
            </a:r>
            <a:r>
              <a:rPr lang="ru-RU" dirty="0">
                <a:latin typeface="Times New Roman" pitchFamily="18" charset="0"/>
                <a:cs typeface="Times New Roman" pitchFamily="18" charset="0"/>
              </a:rPr>
              <a:t>обычного проводника </a:t>
            </a:r>
            <a:r>
              <a:rPr lang="ru-RU" dirty="0" smtClean="0">
                <a:latin typeface="Times New Roman" pitchFamily="18" charset="0"/>
                <a:cs typeface="Times New Roman" pitchFamily="18" charset="0"/>
              </a:rPr>
              <a:t>было применено заливка </a:t>
            </a:r>
            <a:r>
              <a:rPr lang="ru-RU" dirty="0">
                <a:latin typeface="Times New Roman" pitchFamily="18" charset="0"/>
                <a:cs typeface="Times New Roman" pitchFamily="18" charset="0"/>
              </a:rPr>
              <a:t>сплошным полигоном. Такое решение обеспечило </a:t>
            </a:r>
            <a:r>
              <a:rPr lang="ru-RU" dirty="0" smtClean="0">
                <a:latin typeface="Times New Roman" pitchFamily="18" charset="0"/>
                <a:cs typeface="Times New Roman" pitchFamily="18" charset="0"/>
              </a:rPr>
              <a:t>огромную </a:t>
            </a:r>
            <a:r>
              <a:rPr lang="ru-RU" dirty="0">
                <a:latin typeface="Times New Roman" pitchFamily="18" charset="0"/>
                <a:cs typeface="Times New Roman" pitchFamily="18" charset="0"/>
              </a:rPr>
              <a:t>площадь сечения, ведь полигон это просто очень большой проводник. Только иногда такое решение имеет недостаток, например, когда плотность монтажа высокая и другие проводники разрывают сплошной полигон, как тут цепи LED1..3 разрывают кратчайший путь между выводом микросхемы и конденсатора (GND):</a:t>
            </a:r>
          </a:p>
        </p:txBody>
      </p:sp>
      <p:sp>
        <p:nvSpPr>
          <p:cNvPr id="2" name="TextBox 1"/>
          <p:cNvSpPr txBox="1"/>
          <p:nvPr/>
        </p:nvSpPr>
        <p:spPr>
          <a:xfrm>
            <a:off x="430057" y="92332"/>
            <a:ext cx="984565" cy="369332"/>
          </a:xfrm>
          <a:prstGeom prst="rect">
            <a:avLst/>
          </a:prstGeom>
          <a:noFill/>
        </p:spPr>
        <p:txBody>
          <a:bodyPr wrap="none" rtlCol="0">
            <a:spAutoFit/>
          </a:bodyPr>
          <a:lstStyle/>
          <a:p>
            <a:r>
              <a:rPr lang="x-none" b="1" dirty="0" smtClean="0">
                <a:solidFill>
                  <a:srgbClr val="FF0000"/>
                </a:solidFill>
              </a:rPr>
              <a:t>Nu bine </a:t>
            </a:r>
            <a:endParaRPr lang="en-US" b="1" dirty="0">
              <a:solidFill>
                <a:srgbClr val="FF0000"/>
              </a:solidFill>
            </a:endParaRPr>
          </a:p>
        </p:txBody>
      </p:sp>
      <p:sp>
        <p:nvSpPr>
          <p:cNvPr id="8" name="TextBox 7"/>
          <p:cNvSpPr txBox="1"/>
          <p:nvPr/>
        </p:nvSpPr>
        <p:spPr>
          <a:xfrm>
            <a:off x="6167613" y="92332"/>
            <a:ext cx="609462" cy="369332"/>
          </a:xfrm>
          <a:prstGeom prst="rect">
            <a:avLst/>
          </a:prstGeom>
          <a:noFill/>
        </p:spPr>
        <p:txBody>
          <a:bodyPr wrap="none" rtlCol="0">
            <a:spAutoFit/>
          </a:bodyPr>
          <a:lstStyle/>
          <a:p>
            <a:r>
              <a:rPr lang="x-none" b="1" dirty="0" smtClean="0">
                <a:solidFill>
                  <a:srgbClr val="FF0000"/>
                </a:solidFill>
              </a:rPr>
              <a:t>Bine</a:t>
            </a:r>
            <a:endParaRPr lang="en-US" b="1" dirty="0">
              <a:solidFill>
                <a:srgbClr val="FF0000"/>
              </a:solidFill>
            </a:endParaRPr>
          </a:p>
        </p:txBody>
      </p:sp>
      <p:sp>
        <p:nvSpPr>
          <p:cNvPr id="3" name="Прямоугольник 2"/>
          <p:cNvSpPr/>
          <p:nvPr/>
        </p:nvSpPr>
        <p:spPr>
          <a:xfrm>
            <a:off x="0" y="4332100"/>
            <a:ext cx="12149749" cy="1200329"/>
          </a:xfrm>
          <a:prstGeom prst="rect">
            <a:avLst/>
          </a:prstGeom>
          <a:ln>
            <a:solidFill>
              <a:srgbClr val="FF0000"/>
            </a:solidFill>
          </a:ln>
        </p:spPr>
        <p:txBody>
          <a:bodyPr wrap="square">
            <a:spAutoFit/>
          </a:bodyPr>
          <a:lstStyle/>
          <a:p>
            <a:r>
              <a:rPr lang="x-none" dirty="0" smtClean="0">
                <a:latin typeface="Times New Roman" pitchFamily="18" charset="0"/>
                <a:cs typeface="Times New Roman" pitchFamily="18" charset="0"/>
              </a:rPr>
              <a:t>Î</a:t>
            </a:r>
            <a:r>
              <a:rPr lang="en-US" dirty="0" smtClean="0">
                <a:latin typeface="Times New Roman" pitchFamily="18" charset="0"/>
                <a:cs typeface="Times New Roman" pitchFamily="18" charset="0"/>
              </a:rPr>
              <a:t>n </a:t>
            </a:r>
            <a:r>
              <a:rPr lang="en-US" dirty="0" err="1">
                <a:latin typeface="Times New Roman" pitchFamily="18" charset="0"/>
                <a:cs typeface="Times New Roman" pitchFamily="18" charset="0"/>
              </a:rPr>
              <a:t>locul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firului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obișnuit</a:t>
            </a:r>
            <a:r>
              <a:rPr lang="en-US" dirty="0">
                <a:latin typeface="Times New Roman" pitchFamily="18" charset="0"/>
                <a:cs typeface="Times New Roman" pitchFamily="18" charset="0"/>
              </a:rPr>
              <a:t>, s-a </a:t>
            </a:r>
            <a:r>
              <a:rPr lang="en-US" dirty="0" err="1">
                <a:latin typeface="Times New Roman" pitchFamily="18" charset="0"/>
                <a:cs typeface="Times New Roman" pitchFamily="18" charset="0"/>
              </a:rPr>
              <a:t>aplicat</a:t>
            </a:r>
            <a:r>
              <a:rPr lang="en-US" dirty="0">
                <a:latin typeface="Times New Roman" pitchFamily="18" charset="0"/>
                <a:cs typeface="Times New Roman" pitchFamily="18" charset="0"/>
              </a:rPr>
              <a:t> o </a:t>
            </a:r>
            <a:r>
              <a:rPr lang="en-US" dirty="0" err="1">
                <a:latin typeface="Times New Roman" pitchFamily="18" charset="0"/>
                <a:cs typeface="Times New Roman" pitchFamily="18" charset="0"/>
              </a:rPr>
              <a:t>umplutură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solidă</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poligon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Această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soluție</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oferit</a:t>
            </a:r>
            <a:r>
              <a:rPr lang="en-US" dirty="0">
                <a:latin typeface="Times New Roman" pitchFamily="18" charset="0"/>
                <a:cs typeface="Times New Roman" pitchFamily="18" charset="0"/>
              </a:rPr>
              <a:t> o </a:t>
            </a:r>
            <a:r>
              <a:rPr lang="en-US" dirty="0" err="1">
                <a:latin typeface="Times New Roman" pitchFamily="18" charset="0"/>
                <a:cs typeface="Times New Roman" pitchFamily="18" charset="0"/>
              </a:rPr>
              <a:t>secțiune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transversală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imensă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deoarece</a:t>
            </a:r>
            <a:r>
              <a:rPr lang="en-US" dirty="0">
                <a:latin typeface="Times New Roman" pitchFamily="18" charset="0"/>
                <a:cs typeface="Times New Roman" pitchFamily="18" charset="0"/>
              </a:rPr>
              <a:t> un </a:t>
            </a:r>
            <a:r>
              <a:rPr lang="en-US" dirty="0" err="1">
                <a:latin typeface="Times New Roman" pitchFamily="18" charset="0"/>
                <a:cs typeface="Times New Roman" pitchFamily="18" charset="0"/>
              </a:rPr>
              <a:t>poligon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este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doar</a:t>
            </a:r>
            <a:r>
              <a:rPr lang="en-US" dirty="0">
                <a:latin typeface="Times New Roman" pitchFamily="18" charset="0"/>
                <a:cs typeface="Times New Roman" pitchFamily="18" charset="0"/>
              </a:rPr>
              <a:t> un conductor </a:t>
            </a:r>
            <a:r>
              <a:rPr lang="x-none" dirty="0" smtClean="0">
                <a:latin typeface="Times New Roman" pitchFamily="18" charset="0"/>
                <a:cs typeface="Times New Roman" pitchFamily="18" charset="0"/>
              </a:rPr>
              <a:t>de suprafață</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mare. </a:t>
            </a:r>
            <a:r>
              <a:rPr lang="en-US" dirty="0" smtClean="0">
                <a:latin typeface="Times New Roman" pitchFamily="18" charset="0"/>
                <a:cs typeface="Times New Roman" pitchFamily="18" charset="0"/>
              </a:rPr>
              <a:t>Dar </a:t>
            </a:r>
            <a:r>
              <a:rPr lang="en-US" dirty="0" err="1">
                <a:latin typeface="Times New Roman" pitchFamily="18" charset="0"/>
                <a:cs typeface="Times New Roman" pitchFamily="18" charset="0"/>
              </a:rPr>
              <a:t>uneori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această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soluție</a:t>
            </a:r>
            <a:r>
              <a:rPr lang="en-US" dirty="0">
                <a:latin typeface="Times New Roman" pitchFamily="18" charset="0"/>
                <a:cs typeface="Times New Roman" pitchFamily="18" charset="0"/>
              </a:rPr>
              <a:t> are un </a:t>
            </a:r>
            <a:r>
              <a:rPr lang="en-US" dirty="0" err="1">
                <a:latin typeface="Times New Roman" pitchFamily="18" charset="0"/>
                <a:cs typeface="Times New Roman" pitchFamily="18" charset="0"/>
              </a:rPr>
              <a:t>dezavantaj</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exemplu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atunci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când</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densitatea</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montare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este</a:t>
            </a:r>
            <a:r>
              <a:rPr lang="en-US" dirty="0">
                <a:latin typeface="Times New Roman" pitchFamily="18" charset="0"/>
                <a:cs typeface="Times New Roman" pitchFamily="18" charset="0"/>
              </a:rPr>
              <a:t> mare </a:t>
            </a:r>
            <a:r>
              <a:rPr lang="en-US" dirty="0" err="1">
                <a:latin typeface="Times New Roman" pitchFamily="18" charset="0"/>
                <a:cs typeface="Times New Roman" pitchFamily="18" charset="0"/>
              </a:rPr>
              <a:t>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alți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conductori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rup</a:t>
            </a:r>
            <a:r>
              <a:rPr lang="en-US" dirty="0">
                <a:latin typeface="Times New Roman" pitchFamily="18" charset="0"/>
                <a:cs typeface="Times New Roman" pitchFamily="18" charset="0"/>
              </a:rPr>
              <a:t> </a:t>
            </a:r>
            <a:r>
              <a:rPr lang="x-none" dirty="0" smtClean="0">
                <a:latin typeface="Times New Roman" pitchFamily="18" charset="0"/>
                <a:cs typeface="Times New Roman" pitchFamily="18" charset="0"/>
              </a:rPr>
              <a:t>acest</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poligon</a:t>
            </a:r>
            <a:r>
              <a:rPr lang="en-US" dirty="0">
                <a:latin typeface="Times New Roman" pitchFamily="18" charset="0"/>
                <a:cs typeface="Times New Roman" pitchFamily="18" charset="0"/>
              </a:rPr>
              <a:t> solid, </a:t>
            </a:r>
            <a:r>
              <a:rPr lang="en-US" dirty="0" err="1" smtClean="0">
                <a:latin typeface="Times New Roman" pitchFamily="18" charset="0"/>
                <a:cs typeface="Times New Roman" pitchFamily="18" charset="0"/>
              </a:rPr>
              <a:t>aici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circuitele</a:t>
            </a:r>
            <a:r>
              <a:rPr lang="en-US" dirty="0">
                <a:latin typeface="Times New Roman" pitchFamily="18" charset="0"/>
                <a:cs typeface="Times New Roman" pitchFamily="18" charset="0"/>
              </a:rPr>
              <a:t> LED1..3 </a:t>
            </a:r>
            <a:r>
              <a:rPr lang="en-US" dirty="0" err="1">
                <a:latin typeface="Times New Roman" pitchFamily="18" charset="0"/>
                <a:cs typeface="Times New Roman" pitchFamily="18" charset="0"/>
              </a:rPr>
              <a:t>rup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scurtă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dintre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ieșirea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microcircuitului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condensatorul</a:t>
            </a:r>
            <a:r>
              <a:rPr lang="en-US" dirty="0">
                <a:latin typeface="Times New Roman" pitchFamily="18" charset="0"/>
                <a:cs typeface="Times New Roman" pitchFamily="18" charset="0"/>
              </a:rPr>
              <a:t> (GND):</a:t>
            </a:r>
          </a:p>
        </p:txBody>
      </p:sp>
    </p:spTree>
    <p:extLst>
      <p:ext uri="{BB962C8B-B14F-4D97-AF65-F5344CB8AC3E}">
        <p14:creationId xmlns:p14="http://schemas.microsoft.com/office/powerpoint/2010/main" val="420362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16464"/>
            <a:ext cx="12192000" cy="2131866"/>
          </a:xfrm>
          <a:prstGeom prst="rect">
            <a:avLst/>
          </a:prstGeom>
          <a:ln>
            <a:solidFill>
              <a:srgbClr val="FF0000"/>
            </a:solidFill>
          </a:ln>
        </p:spPr>
        <p:txBody>
          <a:bodyPr wrap="square">
            <a:spAutoFit/>
          </a:bodyPr>
          <a:lstStyle/>
          <a:p>
            <a:pPr>
              <a:lnSpc>
                <a:spcPct val="115000"/>
              </a:lnSpc>
              <a:spcAft>
                <a:spcPts val="1000"/>
              </a:spcAft>
            </a:pPr>
            <a:r>
              <a:rPr lang="ro-RO" dirty="0">
                <a:latin typeface="Times New Roman" panose="02020603050405020304" pitchFamily="18" charset="0"/>
                <a:ea typeface="Calibri" panose="020F0502020204030204" pitchFamily="34" charset="0"/>
                <a:cs typeface="Times New Roman" panose="02020603050405020304" pitchFamily="18" charset="0"/>
              </a:rPr>
              <a:t>Pentru trasarea a unei scheme ADC se evidenţiază 3 reguli de bază</a:t>
            </a:r>
            <a:r>
              <a:rPr lang="ro-RO"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15000"/>
              </a:lnSpc>
              <a:spcAft>
                <a:spcPts val="0"/>
              </a:spcAft>
              <a:buFont typeface="+mj-lt"/>
              <a:buAutoNum type="arabicPeriod"/>
            </a:pPr>
            <a:r>
              <a:rPr lang="ro-RO"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În </a:t>
            </a:r>
            <a:r>
              <a:rPr lang="ro-RO"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primul rînd </a:t>
            </a:r>
            <a:r>
              <a:rPr lang="ro-RO" dirty="0" smtClean="0">
                <a:latin typeface="Times New Roman" panose="02020603050405020304" pitchFamily="18" charset="0"/>
                <a:ea typeface="Calibri" panose="020F0502020204030204" pitchFamily="34" charset="0"/>
                <a:cs typeface="Times New Roman" panose="02020603050405020304" pitchFamily="18" charset="0"/>
              </a:rPr>
              <a:t>se </a:t>
            </a:r>
            <a:r>
              <a:rPr lang="ro-RO" dirty="0">
                <a:latin typeface="Times New Roman" panose="02020603050405020304" pitchFamily="18" charset="0"/>
                <a:ea typeface="Calibri" panose="020F0502020204030204" pitchFamily="34" charset="0"/>
                <a:cs typeface="Times New Roman" panose="02020603050405020304" pitchFamily="18" charset="0"/>
              </a:rPr>
              <a:t>trasează conductorii de semnal de alimentare </a:t>
            </a:r>
            <a:r>
              <a:rPr lang="ro-RO" dirty="0" smtClean="0">
                <a:latin typeface="Times New Roman" panose="02020603050405020304" pitchFamily="18" charset="0"/>
                <a:ea typeface="Calibri" panose="020F0502020204030204" pitchFamily="34" charset="0"/>
                <a:cs typeface="Times New Roman" panose="02020603050405020304" pitchFamily="18" charset="0"/>
              </a:rPr>
              <a:t>şi analogic ţinînduse </a:t>
            </a:r>
            <a:r>
              <a:rPr lang="ro-RO" dirty="0">
                <a:latin typeface="Times New Roman" panose="02020603050405020304" pitchFamily="18" charset="0"/>
                <a:ea typeface="Calibri" panose="020F0502020204030204" pitchFamily="34" charset="0"/>
                <a:cs typeface="Times New Roman" panose="02020603050405020304" pitchFamily="18" charset="0"/>
              </a:rPr>
              <a:t>cont de lungimea lor minimală şi de amplasarea cît mai comodă</a:t>
            </a:r>
            <a:r>
              <a:rPr lang="ro-RO" dirty="0" smtClean="0">
                <a:latin typeface="Times New Roman" panose="02020603050405020304" pitchFamily="18" charset="0"/>
                <a:ea typeface="Calibri" panose="020F0502020204030204" pitchFamily="34" charset="0"/>
                <a:cs typeface="Times New Roman" panose="02020603050405020304" pitchFamily="18" charset="0"/>
              </a:rPr>
              <a:t>,</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o-RO" dirty="0" smtClean="0">
                <a:latin typeface="Times New Roman" panose="02020603050405020304" pitchFamily="18" charset="0"/>
                <a:ea typeface="Calibri" panose="020F0502020204030204" pitchFamily="34" charset="0"/>
                <a:cs typeface="Times New Roman" panose="02020603050405020304" pitchFamily="18" charset="0"/>
              </a:rPr>
              <a:t>apoi </a:t>
            </a:r>
            <a:r>
              <a:rPr lang="ro-RO" dirty="0">
                <a:latin typeface="Times New Roman" panose="02020603050405020304" pitchFamily="18" charset="0"/>
                <a:ea typeface="Calibri" panose="020F0502020204030204" pitchFamily="34" charset="0"/>
                <a:cs typeface="Times New Roman" panose="02020603050405020304" pitchFamily="18" charset="0"/>
              </a:rPr>
              <a:t>pe suprafaţa liberă se plasează cablajul imprimat de semnal digital</a:t>
            </a:r>
            <a:r>
              <a:rPr lang="ro-RO"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15000"/>
              </a:lnSpc>
              <a:spcAft>
                <a:spcPts val="0"/>
              </a:spcAft>
              <a:buFont typeface="+mj-lt"/>
              <a:buAutoNum type="arabicPeriod"/>
            </a:pPr>
            <a:r>
              <a:rPr lang="ro-RO"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Conductorul </a:t>
            </a:r>
            <a:r>
              <a:rPr lang="ro-RO"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imprimat trebuie să fie adus la terminalul componentei în acea ordine în care pe terminalele trebuie să fie </a:t>
            </a:r>
            <a:r>
              <a:rPr lang="ro-RO"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aplicat </a:t>
            </a:r>
            <a:r>
              <a:rPr lang="ro-RO"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curentul</a:t>
            </a:r>
            <a:r>
              <a:rPr lang="ro-RO" dirty="0" smtClean="0">
                <a:latin typeface="Times New Roman" panose="02020603050405020304" pitchFamily="18" charset="0"/>
                <a:ea typeface="Calibri" panose="020F0502020204030204" pitchFamily="34" charset="0"/>
                <a:cs typeface="Times New Roman" panose="02020603050405020304" pitchFamily="18" charset="0"/>
              </a:rPr>
              <a:t>, condensatorii filtrelor </a:t>
            </a:r>
            <a:r>
              <a:rPr lang="ro-RO" dirty="0">
                <a:latin typeface="Times New Roman" panose="02020603050405020304" pitchFamily="18" charset="0"/>
                <a:ea typeface="Calibri" panose="020F0502020204030204" pitchFamily="34" charset="0"/>
                <a:cs typeface="Times New Roman" panose="02020603050405020304" pitchFamily="18" charset="0"/>
              </a:rPr>
              <a:t>trebuie să se amplaseze cît mai aproape de terminalele microschemelor corespunzătoare</a:t>
            </a:r>
            <a:r>
              <a:rPr lang="ro-RO"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15000"/>
              </a:lnSpc>
              <a:spcAft>
                <a:spcPts val="1000"/>
              </a:spcAft>
              <a:buFont typeface="+mj-lt"/>
              <a:buAutoNum type="arabicPeriod"/>
            </a:pPr>
            <a:r>
              <a:rPr lang="ro-RO" smtClean="0">
                <a:latin typeface="Times New Roman" panose="02020603050405020304" pitchFamily="18" charset="0"/>
                <a:ea typeface="Calibri" panose="020F0502020204030204" pitchFamily="34" charset="0"/>
                <a:cs typeface="Times New Roman" panose="02020603050405020304" pitchFamily="18" charset="0"/>
              </a:rPr>
              <a:t>Partea </a:t>
            </a:r>
            <a:r>
              <a:rPr lang="ro-RO" dirty="0">
                <a:latin typeface="Times New Roman" panose="02020603050405020304" pitchFamily="18" charset="0"/>
                <a:ea typeface="Calibri" panose="020F0502020204030204" pitchFamily="34" charset="0"/>
                <a:cs typeface="Times New Roman" panose="02020603050405020304" pitchFamily="18" charset="0"/>
              </a:rPr>
              <a:t>analogică si digitală în masura posibilitaţii </a:t>
            </a:r>
            <a:r>
              <a:rPr lang="ro-RO"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se ecranează</a:t>
            </a:r>
            <a:r>
              <a:rPr lang="ro-RO" dirty="0">
                <a:latin typeface="Times New Roman" panose="02020603050405020304" pitchFamily="18" charset="0"/>
                <a:ea typeface="Calibri" panose="020F0502020204030204" pitchFamily="34" charset="0"/>
                <a:cs typeface="Times New Roman" panose="02020603050405020304" pitchFamily="18" charset="0"/>
              </a:rPr>
              <a:t> între ele prin împămintare.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0" y="4821274"/>
            <a:ext cx="5234446" cy="2031325"/>
          </a:xfrm>
          <a:prstGeom prst="rect">
            <a:avLst/>
          </a:prstGeom>
          <a:noFill/>
        </p:spPr>
        <p:txBody>
          <a:bodyPr wrap="none" rtlCol="0">
            <a:spAutoFit/>
          </a:bodyPr>
          <a:lstStyle/>
          <a:p>
            <a:r>
              <a:rPr lang="x-none" dirty="0" smtClean="0">
                <a:solidFill>
                  <a:srgbClr val="FF0000"/>
                </a:solidFill>
              </a:rPr>
              <a:t>Prima regulă </a:t>
            </a:r>
            <a:r>
              <a:rPr lang="en-GB" dirty="0" err="1" smtClean="0"/>
              <a:t>Ordinea</a:t>
            </a:r>
            <a:r>
              <a:rPr lang="en-GB" dirty="0" smtClean="0"/>
              <a:t> </a:t>
            </a:r>
            <a:r>
              <a:rPr lang="en-GB" dirty="0" err="1" smtClean="0"/>
              <a:t>tras</a:t>
            </a:r>
            <a:r>
              <a:rPr lang="x-none" dirty="0" smtClean="0"/>
              <a:t>ării conductoarelor</a:t>
            </a:r>
            <a:endParaRPr lang="en-GB" dirty="0" smtClean="0"/>
          </a:p>
          <a:p>
            <a:pPr marL="342900" indent="-342900">
              <a:buAutoNum type="arabicPeriod"/>
            </a:pPr>
            <a:r>
              <a:rPr lang="en-GB" dirty="0" err="1" smtClean="0">
                <a:solidFill>
                  <a:srgbClr val="FF0000"/>
                </a:solidFill>
              </a:rPr>
              <a:t>Conductorii</a:t>
            </a:r>
            <a:r>
              <a:rPr lang="en-GB" dirty="0" smtClean="0">
                <a:solidFill>
                  <a:srgbClr val="FF0000"/>
                </a:solidFill>
              </a:rPr>
              <a:t> de </a:t>
            </a:r>
            <a:r>
              <a:rPr lang="en-GB" dirty="0" err="1" smtClean="0">
                <a:solidFill>
                  <a:srgbClr val="FF0000"/>
                </a:solidFill>
              </a:rPr>
              <a:t>alimentare</a:t>
            </a:r>
            <a:endParaRPr lang="x-none" dirty="0" smtClean="0">
              <a:solidFill>
                <a:srgbClr val="FF0000"/>
              </a:solidFill>
            </a:endParaRPr>
          </a:p>
          <a:p>
            <a:pPr marL="342900" indent="-342900">
              <a:buAutoNum type="arabicPeriod"/>
            </a:pPr>
            <a:r>
              <a:rPr lang="x-none" dirty="0" smtClean="0">
                <a:solidFill>
                  <a:srgbClr val="FF0000"/>
                </a:solidFill>
              </a:rPr>
              <a:t>Conductorii de semnal analogic</a:t>
            </a:r>
          </a:p>
          <a:p>
            <a:pPr marL="342900" indent="-342900">
              <a:buAutoNum type="arabicPeriod"/>
            </a:pPr>
            <a:r>
              <a:rPr lang="x-none" dirty="0" smtClean="0"/>
              <a:t>Semnale de sincronizare</a:t>
            </a:r>
          </a:p>
          <a:p>
            <a:pPr marL="342900" indent="-342900">
              <a:buAutoNum type="arabicPeriod"/>
            </a:pPr>
            <a:r>
              <a:rPr lang="x-none" dirty="0" smtClean="0">
                <a:solidFill>
                  <a:srgbClr val="FF0000"/>
                </a:solidFill>
              </a:rPr>
              <a:t>Semnalele digitale de frecvență înaltă</a:t>
            </a:r>
          </a:p>
          <a:p>
            <a:pPr marL="342900" indent="-342900">
              <a:buAutoNum type="arabicPeriod"/>
            </a:pPr>
            <a:r>
              <a:rPr lang="x-none" dirty="0" smtClean="0"/>
              <a:t>Semnalele digitale de frecvență joasă</a:t>
            </a:r>
          </a:p>
          <a:p>
            <a:pPr marL="342900" indent="-342900">
              <a:buAutoNum type="arabicPeriod"/>
            </a:pPr>
            <a:r>
              <a:rPr lang="x-none" dirty="0" smtClean="0">
                <a:solidFill>
                  <a:srgbClr val="FF0000"/>
                </a:solidFill>
              </a:rPr>
              <a:t>GND (conductor de lățime mare) poligon de cupru</a:t>
            </a:r>
            <a:endParaRPr lang="en-US" dirty="0">
              <a:solidFill>
                <a:srgbClr val="FF0000"/>
              </a:solidFill>
            </a:endParaRPr>
          </a:p>
        </p:txBody>
      </p:sp>
      <p:sp>
        <p:nvSpPr>
          <p:cNvPr id="3" name="Прямоугольник 2"/>
          <p:cNvSpPr/>
          <p:nvPr/>
        </p:nvSpPr>
        <p:spPr>
          <a:xfrm>
            <a:off x="0" y="2329626"/>
            <a:ext cx="12192000" cy="2185214"/>
          </a:xfrm>
          <a:prstGeom prst="rect">
            <a:avLst/>
          </a:prstGeom>
          <a:ln>
            <a:solidFill>
              <a:srgbClr val="0070C0"/>
            </a:solidFill>
          </a:ln>
        </p:spPr>
        <p:txBody>
          <a:bodyPr wrap="square">
            <a:spAutoFit/>
          </a:bodyPr>
          <a:lstStyle/>
          <a:p>
            <a:pPr>
              <a:spcBef>
                <a:spcPts val="1000"/>
              </a:spcBef>
              <a:spcAft>
                <a:spcPts val="1200"/>
              </a:spcAft>
            </a:pPr>
            <a:r>
              <a:rPr lang="ru-RU">
                <a:latin typeface="Times New Roman" panose="02020603050405020304" pitchFamily="18" charset="0"/>
                <a:ea typeface="Calibri" panose="020F0502020204030204" pitchFamily="34" charset="0"/>
                <a:cs typeface="Times New Roman" panose="02020603050405020304" pitchFamily="18" charset="0"/>
              </a:rPr>
              <a:t>Для трассировки схемы АЦП выделяют 3 основных правила</a:t>
            </a:r>
            <a:r>
              <a:rPr lang="ro-RO">
                <a:latin typeface="Times New Roman" panose="02020603050405020304" pitchFamily="18" charset="0"/>
                <a:ea typeface="Calibri" panose="020F0502020204030204" pitchFamily="34" charset="0"/>
                <a:cs typeface="Times New Roman" panose="02020603050405020304" pitchFamily="18" charset="0"/>
              </a:rPr>
              <a:t>:</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a:latin typeface="Times New Roman" panose="02020603050405020304" pitchFamily="18" charset="0"/>
                <a:ea typeface="Calibri" panose="020F0502020204030204" pitchFamily="34" charset="0"/>
                <a:cs typeface="Times New Roman" panose="02020603050405020304" pitchFamily="18" charset="0"/>
              </a:rPr>
              <a:t>Трассируются проводники</a:t>
            </a:r>
            <a:r>
              <a:rPr lang="ro-RO">
                <a:latin typeface="Times New Roman" panose="02020603050405020304" pitchFamily="18" charset="0"/>
                <a:ea typeface="Calibri" panose="020F0502020204030204" pitchFamily="34" charset="0"/>
                <a:cs typeface="Times New Roman" panose="02020603050405020304" pitchFamily="18" charset="0"/>
              </a:rPr>
              <a:t> аналогового сигнала и питания с учетом их минимальной длины и</a:t>
            </a:r>
            <a:r>
              <a:rPr lang="ru-RU">
                <a:latin typeface="Times New Roman" panose="02020603050405020304" pitchFamily="18" charset="0"/>
                <a:ea typeface="Calibri" panose="020F0502020204030204" pitchFamily="34" charset="0"/>
                <a:cs typeface="Times New Roman" panose="02020603050405020304" pitchFamily="18" charset="0"/>
              </a:rPr>
              <a:t> их</a:t>
            </a:r>
            <a:r>
              <a:rPr lang="ro-RO">
                <a:latin typeface="Times New Roman" panose="02020603050405020304" pitchFamily="18" charset="0"/>
                <a:ea typeface="Calibri" panose="020F0502020204030204" pitchFamily="34" charset="0"/>
                <a:cs typeface="Times New Roman" panose="02020603050405020304" pitchFamily="18" charset="0"/>
              </a:rPr>
              <a:t> наиболее </a:t>
            </a:r>
            <a:r>
              <a:rPr lang="ru-RU">
                <a:latin typeface="Times New Roman" panose="02020603050405020304" pitchFamily="18" charset="0"/>
                <a:ea typeface="Calibri" panose="020F0502020204030204" pitchFamily="34" charset="0"/>
                <a:cs typeface="Times New Roman" panose="02020603050405020304" pitchFamily="18" charset="0"/>
              </a:rPr>
              <a:t>удобного</a:t>
            </a:r>
            <a:r>
              <a:rPr lang="ro-RO">
                <a:latin typeface="Times New Roman" panose="02020603050405020304" pitchFamily="18" charset="0"/>
                <a:ea typeface="Calibri" panose="020F0502020204030204" pitchFamily="34" charset="0"/>
                <a:cs typeface="Times New Roman" panose="02020603050405020304" pitchFamily="18" charset="0"/>
              </a:rPr>
              <a:t> расположени</a:t>
            </a:r>
            <a:r>
              <a:rPr lang="ru-RU">
                <a:latin typeface="Times New Roman" panose="02020603050405020304" pitchFamily="18" charset="0"/>
                <a:ea typeface="Calibri" panose="020F0502020204030204" pitchFamily="34" charset="0"/>
                <a:cs typeface="Times New Roman" panose="02020603050405020304" pitchFamily="18" charset="0"/>
              </a:rPr>
              <a:t>я</a:t>
            </a:r>
            <a:r>
              <a:rPr lang="ro-RO">
                <a:latin typeface="Times New Roman" panose="02020603050405020304" pitchFamily="18" charset="0"/>
                <a:ea typeface="Calibri" panose="020F0502020204030204" pitchFamily="34" charset="0"/>
                <a:cs typeface="Times New Roman" panose="02020603050405020304" pitchFamily="18" charset="0"/>
              </a:rPr>
              <a:t>, затем на свободную поверхность помещают </a:t>
            </a:r>
            <a:r>
              <a:rPr lang="ru-RU">
                <a:latin typeface="Times New Roman" panose="02020603050405020304" pitchFamily="18" charset="0"/>
                <a:ea typeface="Calibri" panose="020F0502020204030204" pitchFamily="34" charset="0"/>
                <a:cs typeface="Times New Roman" panose="02020603050405020304" pitchFamily="18" charset="0"/>
              </a:rPr>
              <a:t>печатную</a:t>
            </a:r>
            <a:r>
              <a:rPr lang="ro-RO">
                <a:latin typeface="Times New Roman" panose="02020603050405020304" pitchFamily="18" charset="0"/>
                <a:ea typeface="Calibri" panose="020F0502020204030204" pitchFamily="34" charset="0"/>
                <a:cs typeface="Times New Roman" panose="02020603050405020304" pitchFamily="18" charset="0"/>
              </a:rPr>
              <a:t> плату цифрового сигнала.</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ro-RO">
                <a:latin typeface="Times New Roman" panose="02020603050405020304" pitchFamily="18" charset="0"/>
                <a:ea typeface="Calibri" panose="020F0502020204030204" pitchFamily="34" charset="0"/>
                <a:cs typeface="Times New Roman" panose="02020603050405020304" pitchFamily="18" charset="0"/>
              </a:rPr>
              <a:t>Печатный проводник должен быть </a:t>
            </a:r>
            <a:r>
              <a:rPr lang="ru-RU">
                <a:latin typeface="Times New Roman" panose="02020603050405020304" pitchFamily="18" charset="0"/>
                <a:ea typeface="Calibri" panose="020F0502020204030204" pitchFamily="34" charset="0"/>
                <a:cs typeface="Times New Roman" panose="02020603050405020304" pitchFamily="18" charset="0"/>
              </a:rPr>
              <a:t>под</a:t>
            </a:r>
            <a:r>
              <a:rPr lang="ro-RO">
                <a:latin typeface="Times New Roman" panose="02020603050405020304" pitchFamily="18" charset="0"/>
                <a:ea typeface="Calibri" panose="020F0502020204030204" pitchFamily="34" charset="0"/>
                <a:cs typeface="Times New Roman" panose="02020603050405020304" pitchFamily="18" charset="0"/>
              </a:rPr>
              <a:t>веден до терминал</a:t>
            </a:r>
            <a:r>
              <a:rPr lang="ru-RU">
                <a:latin typeface="Times New Roman" panose="02020603050405020304" pitchFamily="18" charset="0"/>
                <a:ea typeface="Calibri" panose="020F0502020204030204" pitchFamily="34" charset="0"/>
                <a:cs typeface="Times New Roman" panose="02020603050405020304" pitchFamily="18" charset="0"/>
              </a:rPr>
              <a:t>а</a:t>
            </a:r>
            <a:r>
              <a:rPr lang="ro-RO">
                <a:latin typeface="Times New Roman" panose="02020603050405020304" pitchFamily="18" charset="0"/>
                <a:ea typeface="Calibri" panose="020F0502020204030204" pitchFamily="34" charset="0"/>
                <a:cs typeface="Times New Roman" panose="02020603050405020304" pitchFamily="18" charset="0"/>
              </a:rPr>
              <a:t> компонента</a:t>
            </a:r>
            <a:r>
              <a:rPr lang="ru-RU">
                <a:latin typeface="Times New Roman" panose="02020603050405020304" pitchFamily="18" charset="0"/>
                <a:ea typeface="Calibri" panose="020F0502020204030204" pitchFamily="34" charset="0"/>
                <a:cs typeface="Times New Roman" panose="02020603050405020304" pitchFamily="18" charset="0"/>
              </a:rPr>
              <a:t> в том порядке, в каком на</a:t>
            </a:r>
            <a:r>
              <a:rPr lang="ro-RO">
                <a:latin typeface="Times New Roman" panose="02020603050405020304" pitchFamily="18" charset="0"/>
                <a:ea typeface="Calibri" panose="020F0502020204030204" pitchFamily="34" charset="0"/>
                <a:cs typeface="Times New Roman" panose="02020603050405020304" pitchFamily="18" charset="0"/>
              </a:rPr>
              <a:t> терминалы должны </a:t>
            </a:r>
            <a:r>
              <a:rPr lang="ru-RU">
                <a:latin typeface="Times New Roman" panose="02020603050405020304" pitchFamily="18" charset="0"/>
                <a:ea typeface="Calibri" panose="020F0502020204030204" pitchFamily="34" charset="0"/>
                <a:cs typeface="Times New Roman" panose="02020603050405020304" pitchFamily="18" charset="0"/>
              </a:rPr>
              <a:t>подводиться ток</a:t>
            </a:r>
            <a:r>
              <a:rPr lang="ro-RO">
                <a:latin typeface="Times New Roman" panose="02020603050405020304" pitchFamily="18" charset="0"/>
                <a:ea typeface="Calibri" panose="020F0502020204030204" pitchFamily="34" charset="0"/>
                <a:cs typeface="Times New Roman" panose="02020603050405020304" pitchFamily="18" charset="0"/>
              </a:rPr>
              <a:t>, конденсаторы фильтр</a:t>
            </a:r>
            <a:r>
              <a:rPr lang="ru-RU">
                <a:latin typeface="Times New Roman" panose="02020603050405020304" pitchFamily="18" charset="0"/>
                <a:ea typeface="Calibri" panose="020F0502020204030204" pitchFamily="34" charset="0"/>
                <a:cs typeface="Times New Roman" panose="02020603050405020304" pitchFamily="18" charset="0"/>
              </a:rPr>
              <a:t>ов</a:t>
            </a:r>
            <a:r>
              <a:rPr lang="ro-RO">
                <a:latin typeface="Times New Roman" panose="02020603050405020304" pitchFamily="18" charset="0"/>
                <a:ea typeface="Calibri" panose="020F0502020204030204" pitchFamily="34" charset="0"/>
                <a:cs typeface="Times New Roman" panose="02020603050405020304" pitchFamily="18" charset="0"/>
              </a:rPr>
              <a:t> должны быть расположены как можно ближе к выводам соответствующих микросхем.</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ro-RO">
                <a:latin typeface="Times New Roman" panose="02020603050405020304" pitchFamily="18" charset="0"/>
                <a:ea typeface="Calibri" panose="020F0502020204030204" pitchFamily="34" charset="0"/>
                <a:cs typeface="Times New Roman" panose="02020603050405020304" pitchFamily="18" charset="0"/>
              </a:rPr>
              <a:t>Аналоговые и цифровые </a:t>
            </a:r>
            <a:r>
              <a:rPr lang="ru-RU">
                <a:latin typeface="Times New Roman" panose="02020603050405020304" pitchFamily="18" charset="0"/>
                <a:ea typeface="Calibri" panose="020F0502020204030204" pitchFamily="34" charset="0"/>
                <a:cs typeface="Times New Roman" panose="02020603050405020304" pitchFamily="18" charset="0"/>
              </a:rPr>
              <a:t>элементы,</a:t>
            </a:r>
            <a:r>
              <a:rPr lang="ro-RO">
                <a:latin typeface="Times New Roman" panose="02020603050405020304" pitchFamily="18" charset="0"/>
                <a:ea typeface="Calibri" panose="020F0502020204030204" pitchFamily="34" charset="0"/>
                <a:cs typeface="Times New Roman" panose="02020603050405020304" pitchFamily="18" charset="0"/>
              </a:rPr>
              <a:t> насколько это возможно</a:t>
            </a:r>
            <a:r>
              <a:rPr lang="ru-RU">
                <a:latin typeface="Times New Roman" panose="02020603050405020304" pitchFamily="18" charset="0"/>
                <a:ea typeface="Calibri" panose="020F0502020204030204" pitchFamily="34" charset="0"/>
                <a:cs typeface="Times New Roman" panose="02020603050405020304" pitchFamily="18" charset="0"/>
              </a:rPr>
              <a:t>, изолируются</a:t>
            </a:r>
            <a:r>
              <a:rPr lang="ro-RO">
                <a:latin typeface="Times New Roman" panose="02020603050405020304" pitchFamily="18" charset="0"/>
                <a:ea typeface="Calibri" panose="020F0502020204030204" pitchFamily="34" charset="0"/>
                <a:cs typeface="Times New Roman" panose="02020603050405020304" pitchFamily="18" charset="0"/>
              </a:rPr>
              <a:t> друг от друга посредством заземления.</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573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habrastorage.org/webt/xf/rb/qa/xfrbqal0fx5sd0vm51b_l458yyu.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022" y="101415"/>
            <a:ext cx="5694538" cy="39719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118560" y="4358073"/>
            <a:ext cx="6073440" cy="923330"/>
          </a:xfrm>
          <a:prstGeom prst="rect">
            <a:avLst/>
          </a:prstGeom>
          <a:ln>
            <a:solidFill>
              <a:srgbClr val="0070C0"/>
            </a:solidFill>
          </a:ln>
        </p:spPr>
        <p:txBody>
          <a:bodyPr wrap="square">
            <a:spAutoFit/>
          </a:bodyPr>
          <a:lstStyle/>
          <a:p>
            <a:r>
              <a:rPr lang="ru-RU" dirty="0">
                <a:solidFill>
                  <a:srgbClr val="222222"/>
                </a:solidFill>
                <a:latin typeface="Times New Roman" pitchFamily="18" charset="0"/>
                <a:cs typeface="Times New Roman" pitchFamily="18" charset="0"/>
              </a:rPr>
              <a:t>Тут нам поможет, упомянутый ранее, отдельный слой GND. В двухслойной плате в идеале под него выделить нижний слой, а в многослойной плате — один из внутренних слоев:</a:t>
            </a:r>
            <a:endParaRPr lang="en-US" dirty="0">
              <a:latin typeface="Times New Roman" pitchFamily="18" charset="0"/>
              <a:cs typeface="Times New Roman" pitchFamily="18" charset="0"/>
            </a:endParaRPr>
          </a:p>
        </p:txBody>
      </p:sp>
      <p:sp>
        <p:nvSpPr>
          <p:cNvPr id="2" name="Прямоугольник 1"/>
          <p:cNvSpPr/>
          <p:nvPr/>
        </p:nvSpPr>
        <p:spPr>
          <a:xfrm>
            <a:off x="0" y="4335652"/>
            <a:ext cx="6096000" cy="1200329"/>
          </a:xfrm>
          <a:prstGeom prst="rect">
            <a:avLst/>
          </a:prstGeom>
          <a:ln>
            <a:solidFill>
              <a:srgbClr val="FF0000"/>
            </a:solidFill>
          </a:ln>
        </p:spPr>
        <p:txBody>
          <a:bodyPr>
            <a:spAutoFit/>
          </a:bodyPr>
          <a:lstStyle/>
          <a:p>
            <a:r>
              <a:rPr lang="en-US" dirty="0" err="1">
                <a:latin typeface="Times New Roman" pitchFamily="18" charset="0"/>
                <a:cs typeface="Times New Roman" pitchFamily="18" charset="0"/>
              </a:rPr>
              <a:t>Aici</a:t>
            </a:r>
            <a:r>
              <a:rPr lang="en-US" dirty="0">
                <a:latin typeface="Times New Roman" pitchFamily="18" charset="0"/>
                <a:cs typeface="Times New Roman" pitchFamily="18" charset="0"/>
              </a:rPr>
              <a:t> ne </a:t>
            </a:r>
            <a:r>
              <a:rPr lang="en-US" dirty="0" err="1">
                <a:latin typeface="Times New Roman" pitchFamily="18" charset="0"/>
                <a:cs typeface="Times New Roman" pitchFamily="18" charset="0"/>
              </a:rPr>
              <a:t>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ajuta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stratul</a:t>
            </a:r>
            <a:r>
              <a:rPr lang="en-US" dirty="0">
                <a:latin typeface="Times New Roman" pitchFamily="18" charset="0"/>
                <a:cs typeface="Times New Roman" pitchFamily="18" charset="0"/>
              </a:rPr>
              <a:t> GND </a:t>
            </a:r>
            <a:r>
              <a:rPr lang="en-US" dirty="0" err="1">
                <a:latin typeface="Times New Roman" pitchFamily="18" charset="0"/>
                <a:cs typeface="Times New Roman" pitchFamily="18" charset="0"/>
              </a:rPr>
              <a:t>separat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menționat</a:t>
            </a:r>
            <a:r>
              <a:rPr lang="en-US" dirty="0">
                <a:latin typeface="Times New Roman" pitchFamily="18" charset="0"/>
                <a:cs typeface="Times New Roman" pitchFamily="18" charset="0"/>
              </a:rPr>
              <a:t> anterior. </a:t>
            </a:r>
            <a:r>
              <a:rPr lang="en-US" dirty="0" err="1">
                <a:latin typeface="Times New Roman" pitchFamily="18" charset="0"/>
                <a:cs typeface="Times New Roman" pitchFamily="18" charset="0"/>
              </a:rPr>
              <a:t>Într</a:t>
            </a:r>
            <a:r>
              <a:rPr lang="en-US" dirty="0">
                <a:latin typeface="Times New Roman" pitchFamily="18" charset="0"/>
                <a:cs typeface="Times New Roman" pitchFamily="18" charset="0"/>
              </a:rPr>
              <a:t>-o </a:t>
            </a:r>
            <a:r>
              <a:rPr lang="en-US" dirty="0" err="1">
                <a:latin typeface="Times New Roman" pitchFamily="18" charset="0"/>
                <a:cs typeface="Times New Roman" pitchFamily="18" charset="0"/>
              </a:rPr>
              <a:t>placă</a:t>
            </a:r>
            <a:r>
              <a:rPr lang="en-US" dirty="0">
                <a:latin typeface="Times New Roman" pitchFamily="18" charset="0"/>
                <a:cs typeface="Times New Roman" pitchFamily="18" charset="0"/>
              </a:rPr>
              <a:t> cu </a:t>
            </a:r>
            <a:r>
              <a:rPr lang="en-US" dirty="0" err="1">
                <a:latin typeface="Times New Roman" pitchFamily="18" charset="0"/>
                <a:cs typeface="Times New Roman" pitchFamily="18" charset="0"/>
              </a:rPr>
              <a:t>două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straturi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selectați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în</a:t>
            </a:r>
            <a:r>
              <a:rPr lang="en-US" dirty="0">
                <a:latin typeface="Times New Roman" pitchFamily="18" charset="0"/>
                <a:cs typeface="Times New Roman" pitchFamily="18" charset="0"/>
              </a:rPr>
              <a:t> mod ideal </a:t>
            </a:r>
            <a:r>
              <a:rPr lang="en-US" dirty="0" err="1">
                <a:latin typeface="Times New Roman" pitchFamily="18" charset="0"/>
                <a:cs typeface="Times New Roman" pitchFamily="18" charset="0"/>
              </a:rPr>
              <a:t>stratul</a:t>
            </a:r>
            <a:r>
              <a:rPr lang="en-US" dirty="0">
                <a:latin typeface="Times New Roman" pitchFamily="18" charset="0"/>
                <a:cs typeface="Times New Roman" pitchFamily="18" charset="0"/>
              </a:rPr>
              <a:t> inferior </a:t>
            </a:r>
            <a:r>
              <a:rPr lang="en-US" dirty="0" err="1">
                <a:latin typeface="Times New Roman" pitchFamily="18" charset="0"/>
                <a:cs typeface="Times New Roman" pitchFamily="18" charset="0"/>
              </a:rPr>
              <a:t>pentru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aceasta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într</a:t>
            </a:r>
            <a:r>
              <a:rPr lang="en-US" dirty="0">
                <a:latin typeface="Times New Roman" pitchFamily="18" charset="0"/>
                <a:cs typeface="Times New Roman" pitchFamily="18" charset="0"/>
              </a:rPr>
              <a:t>-o </a:t>
            </a:r>
            <a:r>
              <a:rPr lang="en-US" dirty="0" err="1">
                <a:latin typeface="Times New Roman" pitchFamily="18" charset="0"/>
                <a:cs typeface="Times New Roman" pitchFamily="18" charset="0"/>
              </a:rPr>
              <a:t>placă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multistrat</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unul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dintre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straturile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interioare</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1426454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habrastorage.org/webt/rb/p6/_k/rbp6_kutgrkpy6slkg3zxbeg65o.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201387"/>
            <a:ext cx="4683140" cy="34887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906978" y="201387"/>
            <a:ext cx="7285021" cy="2862322"/>
          </a:xfrm>
          <a:prstGeom prst="rect">
            <a:avLst/>
          </a:prstGeom>
          <a:ln>
            <a:solidFill>
              <a:srgbClr val="0070C0"/>
            </a:solidFill>
          </a:ln>
        </p:spPr>
        <p:txBody>
          <a:bodyPr wrap="square">
            <a:spAutoFit/>
          </a:bodyPr>
          <a:lstStyle/>
          <a:p>
            <a:r>
              <a:rPr lang="ru-RU" dirty="0">
                <a:solidFill>
                  <a:srgbClr val="222222"/>
                </a:solidFill>
                <a:latin typeface="Times New Roman" pitchFamily="18" charset="0"/>
                <a:cs typeface="Times New Roman" pitchFamily="18" charset="0"/>
              </a:rPr>
              <a:t>Таким образом мы восстановили кратчайший путь для тока по цепи GND, а помог в данном случае нижний слой (синий цвет), который из себя полностью представляет земляной полигон. Переходные отверстия (</a:t>
            </a:r>
            <a:r>
              <a:rPr lang="ru-RU" dirty="0" err="1">
                <a:solidFill>
                  <a:srgbClr val="222222"/>
                </a:solidFill>
                <a:latin typeface="Times New Roman" pitchFamily="18" charset="0"/>
                <a:cs typeface="Times New Roman" pitchFamily="18" charset="0"/>
              </a:rPr>
              <a:t>via</a:t>
            </a:r>
            <a:r>
              <a:rPr lang="ru-RU" dirty="0">
                <a:solidFill>
                  <a:srgbClr val="222222"/>
                </a:solidFill>
                <a:latin typeface="Times New Roman" pitchFamily="18" charset="0"/>
                <a:cs typeface="Times New Roman" pitchFamily="18" charset="0"/>
              </a:rPr>
              <a:t>) около контактных площадок обеспечили для них максимально короткое соединение с нижним слоем </a:t>
            </a:r>
            <a:r>
              <a:rPr lang="ru-RU">
                <a:solidFill>
                  <a:srgbClr val="222222"/>
                </a:solidFill>
                <a:latin typeface="Times New Roman" pitchFamily="18" charset="0"/>
                <a:cs typeface="Times New Roman" pitchFamily="18" charset="0"/>
              </a:rPr>
              <a:t>земли</a:t>
            </a:r>
            <a:r>
              <a:rPr lang="ru-RU" smtClean="0">
                <a:solidFill>
                  <a:srgbClr val="222222"/>
                </a:solidFill>
                <a:latin typeface="Times New Roman" pitchFamily="18" charset="0"/>
                <a:cs typeface="Times New Roman" pitchFamily="18" charset="0"/>
              </a:rPr>
              <a:t>.</a:t>
            </a:r>
            <a:r>
              <a:rPr lang="ru-RU" smtClean="0">
                <a:latin typeface="Times New Roman" pitchFamily="18" charset="0"/>
                <a:cs typeface="Times New Roman" pitchFamily="18" charset="0"/>
              </a:rPr>
              <a:t/>
            </a:r>
            <a:br>
              <a:rPr lang="ru-RU" smtClean="0">
                <a:latin typeface="Times New Roman" pitchFamily="18" charset="0"/>
                <a:cs typeface="Times New Roman" pitchFamily="18" charset="0"/>
              </a:rPr>
            </a:br>
            <a:r>
              <a:rPr lang="ru-RU" smtClean="0">
                <a:latin typeface="Times New Roman" pitchFamily="18" charset="0"/>
                <a:cs typeface="Times New Roman" pitchFamily="18" charset="0"/>
              </a:rPr>
              <a:t/>
            </a:r>
            <a:br>
              <a:rPr lang="ru-RU" smtClean="0">
                <a:latin typeface="Times New Roman" pitchFamily="18" charset="0"/>
                <a:cs typeface="Times New Roman" pitchFamily="18" charset="0"/>
              </a:rPr>
            </a:br>
            <a:r>
              <a:rPr lang="ru-RU" smtClean="0">
                <a:solidFill>
                  <a:srgbClr val="222222"/>
                </a:solidFill>
                <a:latin typeface="Times New Roman" pitchFamily="18" charset="0"/>
                <a:cs typeface="Times New Roman" pitchFamily="18" charset="0"/>
              </a:rPr>
              <a:t>Конечно это идеальный случай и иногда не получится его реализовать без удорожания платы, поэтому тут решение за вами. Порой «супер» надежность и не нужна, тут важно найти для своей задачи золотую середину между стоимостью и качеством.</a:t>
            </a:r>
            <a:endParaRPr lang="en-US" dirty="0">
              <a:latin typeface="Times New Roman" pitchFamily="18" charset="0"/>
              <a:cs typeface="Times New Roman" pitchFamily="18" charset="0"/>
            </a:endParaRPr>
          </a:p>
        </p:txBody>
      </p:sp>
      <p:sp>
        <p:nvSpPr>
          <p:cNvPr id="2" name="Прямоугольник 1"/>
          <p:cNvSpPr/>
          <p:nvPr/>
        </p:nvSpPr>
        <p:spPr>
          <a:xfrm>
            <a:off x="0" y="3792162"/>
            <a:ext cx="12191999" cy="1754326"/>
          </a:xfrm>
          <a:prstGeom prst="rect">
            <a:avLst/>
          </a:prstGeom>
          <a:ln>
            <a:solidFill>
              <a:srgbClr val="FF0000"/>
            </a:solidFill>
          </a:ln>
        </p:spPr>
        <p:txBody>
          <a:bodyPr wrap="square">
            <a:spAutoFit/>
          </a:bodyPr>
          <a:lstStyle/>
          <a:p>
            <a:r>
              <a:rPr lang="en-US" dirty="0" err="1">
                <a:latin typeface="Times New Roman" pitchFamily="18" charset="0"/>
                <a:cs typeface="Times New Roman" pitchFamily="18" charset="0"/>
              </a:rPr>
              <a:t>Astfel</a:t>
            </a:r>
            <a:r>
              <a:rPr lang="en-US" dirty="0">
                <a:latin typeface="Times New Roman" pitchFamily="18" charset="0"/>
                <a:cs typeface="Times New Roman" pitchFamily="18" charset="0"/>
              </a:rPr>
              <a:t>, am </a:t>
            </a:r>
            <a:r>
              <a:rPr lang="en-US" dirty="0" err="1">
                <a:latin typeface="Times New Roman" pitchFamily="18" charset="0"/>
                <a:cs typeface="Times New Roman" pitchFamily="18" charset="0"/>
              </a:rPr>
              <a:t>restabilit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calea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scurtă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pentru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curent</a:t>
            </a:r>
            <a:r>
              <a:rPr lang="en-US" dirty="0">
                <a:latin typeface="Times New Roman" pitchFamily="18" charset="0"/>
                <a:cs typeface="Times New Roman" pitchFamily="18" charset="0"/>
              </a:rPr>
              <a:t> </a:t>
            </a:r>
            <a:r>
              <a:rPr lang="x-none" dirty="0" smtClean="0">
                <a:latin typeface="Times New Roman" pitchFamily="18" charset="0"/>
                <a:cs typeface="Times New Roman" pitchFamily="18" charset="0"/>
              </a:rPr>
              <a:t>prin conductorul </a:t>
            </a:r>
            <a:r>
              <a:rPr lang="en-US" dirty="0" smtClean="0">
                <a:latin typeface="Times New Roman" pitchFamily="18" charset="0"/>
                <a:cs typeface="Times New Roman" pitchFamily="18" charset="0"/>
              </a:rPr>
              <a:t>GND </a:t>
            </a:r>
            <a:r>
              <a:rPr lang="en-US" dirty="0" err="1">
                <a:latin typeface="Times New Roman" pitchFamily="18" charset="0"/>
                <a:cs typeface="Times New Roman" pitchFamily="18" charset="0"/>
              </a:rPr>
              <a:t>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acest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caz</a:t>
            </a:r>
            <a:r>
              <a:rPr lang="en-US" dirty="0">
                <a:latin typeface="Times New Roman" pitchFamily="18" charset="0"/>
                <a:cs typeface="Times New Roman" pitchFamily="18" charset="0"/>
              </a:rPr>
              <a:t>, </a:t>
            </a:r>
            <a:r>
              <a:rPr lang="x-none" dirty="0" smtClean="0">
                <a:latin typeface="Times New Roman" pitchFamily="18" charset="0"/>
                <a:cs typeface="Times New Roman" pitchFamily="18" charset="0"/>
              </a:rPr>
              <a:t>se utilizează </a:t>
            </a:r>
            <a:r>
              <a:rPr lang="en-US" dirty="0" err="1" smtClean="0">
                <a:latin typeface="Times New Roman" pitchFamily="18" charset="0"/>
                <a:cs typeface="Times New Roman" pitchFamily="18" charset="0"/>
              </a:rPr>
              <a:t>stratul</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inferior (</a:t>
            </a:r>
            <a:r>
              <a:rPr lang="en-US" dirty="0" err="1">
                <a:latin typeface="Times New Roman" pitchFamily="18" charset="0"/>
                <a:cs typeface="Times New Roman" pitchFamily="18" charset="0"/>
              </a:rPr>
              <a:t>culoarea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albastră</a:t>
            </a:r>
            <a:r>
              <a:rPr lang="en-US" dirty="0">
                <a:latin typeface="Times New Roman" pitchFamily="18" charset="0"/>
                <a:cs typeface="Times New Roman" pitchFamily="18" charset="0"/>
              </a:rPr>
              <a:t>), care </a:t>
            </a:r>
            <a:r>
              <a:rPr lang="en-US" dirty="0" err="1">
                <a:latin typeface="Times New Roman" pitchFamily="18" charset="0"/>
                <a:cs typeface="Times New Roman" pitchFamily="18" charset="0"/>
              </a:rPr>
              <a:t>este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complet</a:t>
            </a:r>
            <a:r>
              <a:rPr lang="en-US" dirty="0">
                <a:latin typeface="Times New Roman" pitchFamily="18" charset="0"/>
                <a:cs typeface="Times New Roman" pitchFamily="18" charset="0"/>
              </a:rPr>
              <a:t> un </a:t>
            </a:r>
            <a:r>
              <a:rPr lang="en-US" dirty="0" err="1">
                <a:latin typeface="Times New Roman" pitchFamily="18" charset="0"/>
                <a:cs typeface="Times New Roman" pitchFamily="18" charset="0"/>
              </a:rPr>
              <a:t>poligon</a:t>
            </a:r>
            <a:r>
              <a:rPr lang="en-US" dirty="0">
                <a:latin typeface="Times New Roman" pitchFamily="18" charset="0"/>
                <a:cs typeface="Times New Roman" pitchFamily="18" charset="0"/>
              </a:rPr>
              <a:t> de sol. </a:t>
            </a:r>
            <a:r>
              <a:rPr lang="x-none" dirty="0" smtClean="0">
                <a:latin typeface="Times New Roman" pitchFamily="18" charset="0"/>
                <a:cs typeface="Times New Roman" pitchFamily="18" charset="0"/>
              </a:rPr>
              <a:t>Găurile de trecere </a:t>
            </a:r>
            <a:r>
              <a:rPr lang="en-US" dirty="0" smtClean="0">
                <a:latin typeface="Times New Roman" pitchFamily="18" charset="0"/>
                <a:cs typeface="Times New Roman" pitchFamily="18" charset="0"/>
              </a:rPr>
              <a:t>Via-</a:t>
            </a:r>
            <a:r>
              <a:rPr lang="en-US" dirty="0" err="1" smtClean="0">
                <a:latin typeface="Times New Roman" pitchFamily="18" charset="0"/>
                <a:cs typeface="Times New Roman" pitchFamily="18" charset="0"/>
              </a:rPr>
              <a:t>urile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(via) din </a:t>
            </a:r>
            <a:r>
              <a:rPr lang="en-US" dirty="0" err="1">
                <a:latin typeface="Times New Roman" pitchFamily="18" charset="0"/>
                <a:cs typeface="Times New Roman" pitchFamily="18" charset="0"/>
              </a:rPr>
              <a:t>apropierea</a:t>
            </a:r>
            <a:r>
              <a:rPr lang="en-US" dirty="0">
                <a:latin typeface="Times New Roman" pitchFamily="18" charset="0"/>
                <a:cs typeface="Times New Roman" pitchFamily="18" charset="0"/>
              </a:rPr>
              <a:t> </a:t>
            </a:r>
            <a:r>
              <a:rPr lang="x-none" dirty="0" smtClean="0">
                <a:latin typeface="Times New Roman" pitchFamily="18" charset="0"/>
                <a:cs typeface="Times New Roman" pitchFamily="18" charset="0"/>
              </a:rPr>
              <a:t>suprafețelor de contact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le-au </a:t>
            </a:r>
            <a:r>
              <a:rPr lang="en-US" dirty="0" err="1">
                <a:latin typeface="Times New Roman" pitchFamily="18" charset="0"/>
                <a:cs typeface="Times New Roman" pitchFamily="18" charset="0"/>
              </a:rPr>
              <a:t>asigurat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scurtă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conexiune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posibilă</a:t>
            </a:r>
            <a:r>
              <a:rPr lang="en-US" dirty="0">
                <a:latin typeface="Times New Roman" pitchFamily="18" charset="0"/>
                <a:cs typeface="Times New Roman" pitchFamily="18" charset="0"/>
              </a:rPr>
              <a:t> cu </a:t>
            </a:r>
            <a:r>
              <a:rPr lang="en-US" dirty="0" err="1">
                <a:latin typeface="Times New Roman" pitchFamily="18" charset="0"/>
                <a:cs typeface="Times New Roman" pitchFamily="18" charset="0"/>
              </a:rPr>
              <a:t>stratul</a:t>
            </a:r>
            <a:r>
              <a:rPr lang="en-US" dirty="0">
                <a:latin typeface="Times New Roman" pitchFamily="18" charset="0"/>
                <a:cs typeface="Times New Roman" pitchFamily="18" charset="0"/>
              </a:rPr>
              <a:t> inferior al </a:t>
            </a:r>
            <a:r>
              <a:rPr lang="en-US" dirty="0" err="1">
                <a:latin typeface="Times New Roman" pitchFamily="18" charset="0"/>
                <a:cs typeface="Times New Roman" pitchFamily="18" charset="0"/>
              </a:rPr>
              <a:t>pământului</a:t>
            </a:r>
            <a:r>
              <a:rPr lang="en-US" dirty="0" smtClean="0">
                <a:latin typeface="Times New Roman" pitchFamily="18" charset="0"/>
                <a:cs typeface="Times New Roman" pitchFamily="18" charset="0"/>
              </a:rPr>
              <a:t>.</a:t>
            </a:r>
            <a:endParaRPr lang="x-none" dirty="0" smtClean="0">
              <a:latin typeface="Times New Roman" pitchFamily="18" charset="0"/>
              <a:cs typeface="Times New Roman" pitchFamily="18" charset="0"/>
            </a:endParaRPr>
          </a:p>
          <a:p>
            <a:endParaRPr lang="x-none" dirty="0">
              <a:latin typeface="Times New Roman" pitchFamily="18" charset="0"/>
              <a:cs typeface="Times New Roman" pitchFamily="18" charset="0"/>
            </a:endParaRPr>
          </a:p>
          <a:p>
            <a:r>
              <a:rPr lang="en-US" dirty="0" err="1">
                <a:latin typeface="Times New Roman" pitchFamily="18" charset="0"/>
                <a:cs typeface="Times New Roman" pitchFamily="18" charset="0"/>
              </a:rPr>
              <a:t>Desigur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acesta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este</a:t>
            </a:r>
            <a:r>
              <a:rPr lang="en-US" dirty="0">
                <a:latin typeface="Times New Roman" pitchFamily="18" charset="0"/>
                <a:cs typeface="Times New Roman" pitchFamily="18" charset="0"/>
              </a:rPr>
              <a:t> un </a:t>
            </a:r>
            <a:r>
              <a:rPr lang="en-US" dirty="0" err="1">
                <a:latin typeface="Times New Roman" pitchFamily="18" charset="0"/>
                <a:cs typeface="Times New Roman" pitchFamily="18" charset="0"/>
              </a:rPr>
              <a:t>caz</a:t>
            </a:r>
            <a:r>
              <a:rPr lang="en-US" dirty="0">
                <a:latin typeface="Times New Roman" pitchFamily="18" charset="0"/>
                <a:cs typeface="Times New Roman" pitchFamily="18" charset="0"/>
              </a:rPr>
              <a:t> ideal </a:t>
            </a:r>
            <a:r>
              <a:rPr lang="en-US" dirty="0" err="1">
                <a:latin typeface="Times New Roman" pitchFamily="18" charset="0"/>
                <a:cs typeface="Times New Roman" pitchFamily="18" charset="0"/>
              </a:rPr>
              <a:t>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uneori</a:t>
            </a:r>
            <a:r>
              <a:rPr lang="en-US" dirty="0">
                <a:latin typeface="Times New Roman" pitchFamily="18" charset="0"/>
                <a:cs typeface="Times New Roman" pitchFamily="18" charset="0"/>
              </a:rPr>
              <a:t>, nu </a:t>
            </a:r>
            <a:r>
              <a:rPr lang="en-US" dirty="0" err="1">
                <a:latin typeface="Times New Roman" pitchFamily="18" charset="0"/>
                <a:cs typeface="Times New Roman" pitchFamily="18" charset="0"/>
              </a:rPr>
              <a:t>va</a:t>
            </a:r>
            <a:r>
              <a:rPr lang="en-US" dirty="0">
                <a:latin typeface="Times New Roman" pitchFamily="18" charset="0"/>
                <a:cs typeface="Times New Roman" pitchFamily="18" charset="0"/>
              </a:rPr>
              <a:t> fi </a:t>
            </a:r>
            <a:r>
              <a:rPr lang="en-US" dirty="0" err="1">
                <a:latin typeface="Times New Roman" pitchFamily="18" charset="0"/>
                <a:cs typeface="Times New Roman" pitchFamily="18" charset="0"/>
              </a:rPr>
              <a:t>posibil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implementați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fără</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crește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costul</a:t>
            </a:r>
            <a:r>
              <a:rPr lang="en-US" dirty="0">
                <a:latin typeface="Times New Roman" pitchFamily="18" charset="0"/>
                <a:cs typeface="Times New Roman" pitchFamily="18" charset="0"/>
              </a:rPr>
              <a:t> </a:t>
            </a:r>
            <a:r>
              <a:rPr lang="x-none" dirty="0" smtClean="0">
                <a:latin typeface="Times New Roman" pitchFamily="18" charset="0"/>
                <a:cs typeface="Times New Roman" pitchFamily="18" charset="0"/>
              </a:rPr>
              <a:t>platei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deci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decizia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aparține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Uneori</a:t>
            </a:r>
            <a:r>
              <a:rPr lang="en-US" dirty="0">
                <a:latin typeface="Times New Roman" pitchFamily="18" charset="0"/>
                <a:cs typeface="Times New Roman" pitchFamily="18" charset="0"/>
              </a:rPr>
              <a:t> nu </a:t>
            </a:r>
            <a:r>
              <a:rPr lang="en-US" dirty="0" err="1">
                <a:latin typeface="Times New Roman" pitchFamily="18" charset="0"/>
                <a:cs typeface="Times New Roman" pitchFamily="18" charset="0"/>
              </a:rPr>
              <a:t>este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necesară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fiabilitatea</a:t>
            </a:r>
            <a:r>
              <a:rPr lang="en-US" dirty="0">
                <a:latin typeface="Times New Roman" pitchFamily="18" charset="0"/>
                <a:cs typeface="Times New Roman" pitchFamily="18" charset="0"/>
              </a:rPr>
              <a:t> „super”, </a:t>
            </a:r>
            <a:r>
              <a:rPr lang="en-US" dirty="0" err="1">
                <a:latin typeface="Times New Roman" pitchFamily="18" charset="0"/>
                <a:cs typeface="Times New Roman" pitchFamily="18" charset="0"/>
              </a:rPr>
              <a:t>aici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este</a:t>
            </a:r>
            <a:r>
              <a:rPr lang="en-US" dirty="0">
                <a:latin typeface="Times New Roman" pitchFamily="18" charset="0"/>
                <a:cs typeface="Times New Roman" pitchFamily="18" charset="0"/>
              </a:rPr>
              <a:t> important </a:t>
            </a:r>
            <a:r>
              <a:rPr lang="en-US" dirty="0" err="1">
                <a:latin typeface="Times New Roman" pitchFamily="18" charset="0"/>
                <a:cs typeface="Times New Roman" pitchFamily="18" charset="0"/>
              </a:rPr>
              <a:t>să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găsiți</a:t>
            </a:r>
            <a:r>
              <a:rPr lang="en-US" dirty="0">
                <a:latin typeface="Times New Roman" pitchFamily="18" charset="0"/>
                <a:cs typeface="Times New Roman" pitchFamily="18" charset="0"/>
              </a:rPr>
              <a:t> </a:t>
            </a:r>
            <a:r>
              <a:rPr lang="x-none" dirty="0" smtClean="0">
                <a:latin typeface="Times New Roman" pitchFamily="18" charset="0"/>
                <a:cs typeface="Times New Roman" pitchFamily="18" charset="0"/>
              </a:rPr>
              <a:t>un compromis </a:t>
            </a:r>
            <a:r>
              <a:rPr lang="en-US" dirty="0" err="1" smtClean="0">
                <a:latin typeface="Times New Roman" pitchFamily="18" charset="0"/>
                <a:cs typeface="Times New Roman" pitchFamily="18" charset="0"/>
              </a:rPr>
              <a:t>între</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cost </a:t>
            </a:r>
            <a:r>
              <a:rPr lang="en-US" dirty="0" err="1">
                <a:latin typeface="Times New Roman" pitchFamily="18" charset="0"/>
                <a:cs typeface="Times New Roman" pitchFamily="18" charset="0"/>
              </a:rPr>
              <a:t>și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calitate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78384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3416320"/>
          </a:xfrm>
          <a:prstGeom prst="rect">
            <a:avLst/>
          </a:prstGeom>
          <a:ln>
            <a:solidFill>
              <a:srgbClr val="FF0000"/>
            </a:solidFill>
          </a:ln>
        </p:spPr>
        <p:txBody>
          <a:bodyPr wrap="square">
            <a:spAutoFit/>
          </a:bodyPr>
          <a:lstStyle/>
          <a:p>
            <a:r>
              <a:rPr lang="en-US" sz="1200" b="1" dirty="0">
                <a:solidFill>
                  <a:srgbClr val="222222"/>
                </a:solidFill>
                <a:latin typeface="Times New Roman" pitchFamily="18" charset="0"/>
                <a:cs typeface="Times New Roman" pitchFamily="18" charset="0"/>
              </a:rPr>
              <a:t>Regula </a:t>
            </a:r>
            <a:r>
              <a:rPr lang="ru-RU" sz="1200" b="1" dirty="0" smtClean="0">
                <a:solidFill>
                  <a:srgbClr val="222222"/>
                </a:solidFill>
                <a:latin typeface="Times New Roman" pitchFamily="18" charset="0"/>
                <a:cs typeface="Times New Roman" pitchFamily="18" charset="0"/>
              </a:rPr>
              <a:t>№</a:t>
            </a:r>
            <a:r>
              <a:rPr lang="en-US" sz="1200" b="1" dirty="0" smtClean="0">
                <a:solidFill>
                  <a:srgbClr val="222222"/>
                </a:solidFill>
                <a:latin typeface="Times New Roman" pitchFamily="18" charset="0"/>
                <a:cs typeface="Times New Roman" pitchFamily="18" charset="0"/>
              </a:rPr>
              <a:t>5 </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Lățimea</a:t>
            </a:r>
            <a:r>
              <a:rPr lang="en-US" sz="1200" dirty="0">
                <a:solidFill>
                  <a:srgbClr val="222222"/>
                </a:solidFill>
                <a:latin typeface="Times New Roman" pitchFamily="18" charset="0"/>
                <a:cs typeface="Times New Roman" pitchFamily="18" charset="0"/>
              </a:rPr>
              <a:t> </a:t>
            </a:r>
            <a:r>
              <a:rPr lang="en-US" sz="1200" dirty="0" err="1" smtClean="0">
                <a:solidFill>
                  <a:srgbClr val="222222"/>
                </a:solidFill>
                <a:latin typeface="Times New Roman" pitchFamily="18" charset="0"/>
                <a:cs typeface="Times New Roman" pitchFamily="18" charset="0"/>
              </a:rPr>
              <a:t>decalajului</a:t>
            </a:r>
            <a:endParaRPr lang="x-none" sz="1200" dirty="0" smtClean="0">
              <a:solidFill>
                <a:srgbClr val="222222"/>
              </a:solidFill>
              <a:latin typeface="Times New Roman" pitchFamily="18" charset="0"/>
              <a:cs typeface="Times New Roman" pitchFamily="18" charset="0"/>
            </a:endParaRPr>
          </a:p>
          <a:p>
            <a:r>
              <a:rPr lang="ru-RU" sz="1200" dirty="0">
                <a:latin typeface="Times New Roman" pitchFamily="18" charset="0"/>
                <a:cs typeface="Times New Roman" pitchFamily="18" charset="0"/>
              </a:rPr>
              <a:t/>
            </a:r>
            <a:br>
              <a:rPr lang="ru-RU" sz="1200" dirty="0">
                <a:latin typeface="Times New Roman" pitchFamily="18" charset="0"/>
                <a:cs typeface="Times New Roman" pitchFamily="18" charset="0"/>
              </a:rPr>
            </a:br>
            <a:r>
              <a:rPr lang="en-US" sz="1200" dirty="0" err="1">
                <a:solidFill>
                  <a:srgbClr val="222222"/>
                </a:solidFill>
                <a:latin typeface="Times New Roman" pitchFamily="18" charset="0"/>
                <a:cs typeface="Times New Roman" pitchFamily="18" charset="0"/>
              </a:rPr>
              <a:t>Valoarea</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minimă</a:t>
            </a:r>
            <a:r>
              <a:rPr lang="en-US" sz="1200" dirty="0">
                <a:solidFill>
                  <a:srgbClr val="222222"/>
                </a:solidFill>
                <a:latin typeface="Times New Roman" pitchFamily="18" charset="0"/>
                <a:cs typeface="Times New Roman" pitchFamily="18" charset="0"/>
              </a:rPr>
              <a:t> a </a:t>
            </a:r>
            <a:r>
              <a:rPr lang="en-US" sz="1200" dirty="0" err="1">
                <a:solidFill>
                  <a:srgbClr val="222222"/>
                </a:solidFill>
                <a:latin typeface="Times New Roman" pitchFamily="18" charset="0"/>
                <a:cs typeface="Times New Roman" pitchFamily="18" charset="0"/>
              </a:rPr>
              <a:t>decalajului</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dintre</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conductorii</a:t>
            </a:r>
            <a:r>
              <a:rPr lang="en-US" sz="1200" dirty="0">
                <a:solidFill>
                  <a:srgbClr val="222222"/>
                </a:solidFill>
                <a:latin typeface="Times New Roman" pitchFamily="18" charset="0"/>
                <a:cs typeface="Times New Roman" pitchFamily="18" charset="0"/>
              </a:rPr>
              <a:t> de </a:t>
            </a:r>
            <a:r>
              <a:rPr lang="en-US" sz="1200" dirty="0" err="1">
                <a:solidFill>
                  <a:srgbClr val="222222"/>
                </a:solidFill>
                <a:latin typeface="Times New Roman" pitchFamily="18" charset="0"/>
                <a:cs typeface="Times New Roman" pitchFamily="18" charset="0"/>
              </a:rPr>
              <a:t>cupru</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pe</a:t>
            </a:r>
            <a:r>
              <a:rPr lang="en-US" sz="1200" dirty="0">
                <a:solidFill>
                  <a:srgbClr val="222222"/>
                </a:solidFill>
                <a:latin typeface="Times New Roman" pitchFamily="18" charset="0"/>
                <a:cs typeface="Times New Roman" pitchFamily="18" charset="0"/>
              </a:rPr>
              <a:t> o </a:t>
            </a:r>
            <a:r>
              <a:rPr lang="en-US" sz="1200" dirty="0" err="1">
                <a:solidFill>
                  <a:srgbClr val="222222"/>
                </a:solidFill>
                <a:latin typeface="Times New Roman" pitchFamily="18" charset="0"/>
                <a:cs typeface="Times New Roman" pitchFamily="18" charset="0"/>
              </a:rPr>
              <a:t>placă</a:t>
            </a:r>
            <a:r>
              <a:rPr lang="en-US" sz="1200" dirty="0">
                <a:solidFill>
                  <a:srgbClr val="222222"/>
                </a:solidFill>
                <a:latin typeface="Times New Roman" pitchFamily="18" charset="0"/>
                <a:cs typeface="Times New Roman" pitchFamily="18" charset="0"/>
              </a:rPr>
              <a:t> cu </a:t>
            </a:r>
            <a:r>
              <a:rPr lang="en-US" sz="1200" dirty="0" err="1">
                <a:solidFill>
                  <a:srgbClr val="222222"/>
                </a:solidFill>
                <a:latin typeface="Times New Roman" pitchFamily="18" charset="0"/>
                <a:cs typeface="Times New Roman" pitchFamily="18" charset="0"/>
              </a:rPr>
              <a:t>circuite</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imprimate</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suntem</a:t>
            </a:r>
            <a:r>
              <a:rPr lang="en-US" sz="1200" dirty="0">
                <a:solidFill>
                  <a:srgbClr val="222222"/>
                </a:solidFill>
                <a:latin typeface="Times New Roman" pitchFamily="18" charset="0"/>
                <a:cs typeface="Times New Roman" pitchFamily="18" charset="0"/>
              </a:rPr>
              <a:t> dictate de </a:t>
            </a:r>
            <a:r>
              <a:rPr lang="en-US" sz="1200" dirty="0" err="1">
                <a:solidFill>
                  <a:srgbClr val="222222"/>
                </a:solidFill>
                <a:latin typeface="Times New Roman" pitchFamily="18" charset="0"/>
                <a:cs typeface="Times New Roman" pitchFamily="18" charset="0"/>
              </a:rPr>
              <a:t>cerințele</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tehnologice</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Pentru</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clasa</a:t>
            </a:r>
            <a:r>
              <a:rPr lang="en-US" sz="1200" dirty="0">
                <a:solidFill>
                  <a:srgbClr val="222222"/>
                </a:solidFill>
                <a:latin typeface="Times New Roman" pitchFamily="18" charset="0"/>
                <a:cs typeface="Times New Roman" pitchFamily="18" charset="0"/>
              </a:rPr>
              <a:t> a IV-a (standard) </a:t>
            </a:r>
            <a:r>
              <a:rPr lang="en-US" sz="1200" dirty="0" err="1">
                <a:solidFill>
                  <a:srgbClr val="222222"/>
                </a:solidFill>
                <a:latin typeface="Times New Roman" pitchFamily="18" charset="0"/>
                <a:cs typeface="Times New Roman" pitchFamily="18" charset="0"/>
              </a:rPr>
              <a:t>valoarea</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este</a:t>
            </a:r>
            <a:r>
              <a:rPr lang="en-US" sz="1200" dirty="0">
                <a:solidFill>
                  <a:srgbClr val="222222"/>
                </a:solidFill>
                <a:latin typeface="Times New Roman" pitchFamily="18" charset="0"/>
                <a:cs typeface="Times New Roman" pitchFamily="18" charset="0"/>
              </a:rPr>
              <a:t> de 0,15 / 0,15 mm </a:t>
            </a:r>
            <a:r>
              <a:rPr lang="en-US" sz="1200" dirty="0" err="1">
                <a:solidFill>
                  <a:srgbClr val="222222"/>
                </a:solidFill>
                <a:latin typeface="Times New Roman" pitchFamily="18" charset="0"/>
                <a:cs typeface="Times New Roman" pitchFamily="18" charset="0"/>
              </a:rPr>
              <a:t>sau</a:t>
            </a:r>
            <a:r>
              <a:rPr lang="en-US" sz="1200" dirty="0">
                <a:solidFill>
                  <a:srgbClr val="222222"/>
                </a:solidFill>
                <a:latin typeface="Times New Roman" pitchFamily="18" charset="0"/>
                <a:cs typeface="Times New Roman" pitchFamily="18" charset="0"/>
              </a:rPr>
              <a:t> 6/6 mils. </a:t>
            </a:r>
            <a:r>
              <a:rPr lang="en-US" sz="1200" dirty="0" err="1">
                <a:solidFill>
                  <a:srgbClr val="222222"/>
                </a:solidFill>
                <a:latin typeface="Times New Roman" pitchFamily="18" charset="0"/>
                <a:cs typeface="Times New Roman" pitchFamily="18" charset="0"/>
              </a:rPr>
              <a:t>Lățimea</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maximă</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este</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limitată</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doar</a:t>
            </a:r>
            <a:r>
              <a:rPr lang="en-US" sz="1200" dirty="0">
                <a:solidFill>
                  <a:srgbClr val="222222"/>
                </a:solidFill>
                <a:latin typeface="Times New Roman" pitchFamily="18" charset="0"/>
                <a:cs typeface="Times New Roman" pitchFamily="18" charset="0"/>
              </a:rPr>
              <a:t> de </a:t>
            </a:r>
            <a:r>
              <a:rPr lang="en-US" sz="1200" dirty="0" err="1">
                <a:solidFill>
                  <a:srgbClr val="222222"/>
                </a:solidFill>
                <a:latin typeface="Times New Roman" pitchFamily="18" charset="0"/>
                <a:cs typeface="Times New Roman" pitchFamily="18" charset="0"/>
              </a:rPr>
              <a:t>imaginația</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dimensiunile</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plăcii</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și</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bunul</a:t>
            </a:r>
            <a:r>
              <a:rPr lang="en-US" sz="1200" dirty="0">
                <a:solidFill>
                  <a:srgbClr val="222222"/>
                </a:solidFill>
                <a:latin typeface="Times New Roman" pitchFamily="18" charset="0"/>
                <a:cs typeface="Times New Roman" pitchFamily="18" charset="0"/>
              </a:rPr>
              <a:t> </a:t>
            </a:r>
            <a:r>
              <a:rPr lang="en-US" sz="1200" dirty="0" err="1">
                <a:solidFill>
                  <a:srgbClr val="222222"/>
                </a:solidFill>
                <a:latin typeface="Times New Roman" pitchFamily="18" charset="0"/>
                <a:cs typeface="Times New Roman" pitchFamily="18" charset="0"/>
              </a:rPr>
              <a:t>simț</a:t>
            </a:r>
            <a:r>
              <a:rPr lang="en-US" sz="1200" dirty="0">
                <a:solidFill>
                  <a:srgbClr val="222222"/>
                </a:solidFill>
                <a:latin typeface="Times New Roman" pitchFamily="18" charset="0"/>
                <a:cs typeface="Times New Roman" pitchFamily="18" charset="0"/>
              </a:rPr>
              <a:t>.</a:t>
            </a:r>
            <a:endParaRPr lang="x-none" sz="1200" dirty="0">
              <a:solidFill>
                <a:srgbClr val="222222"/>
              </a:solidFill>
              <a:latin typeface="Times New Roman" pitchFamily="18" charset="0"/>
              <a:cs typeface="Times New Roman" pitchFamily="18" charset="0"/>
            </a:endParaRPr>
          </a:p>
          <a:p>
            <a:endParaRPr lang="x-none" sz="1200" dirty="0" smtClean="0">
              <a:latin typeface="Times New Roman" pitchFamily="18" charset="0"/>
              <a:cs typeface="Times New Roman" pitchFamily="18" charset="0"/>
            </a:endParaRPr>
          </a:p>
          <a:p>
            <a:r>
              <a:rPr lang="x-none" sz="1200" b="1" dirty="0">
                <a:solidFill>
                  <a:srgbClr val="222222"/>
                </a:solidFill>
                <a:latin typeface="Times New Roman" pitchFamily="18" charset="0"/>
                <a:cs typeface="Times New Roman" pitchFamily="18" charset="0"/>
              </a:rPr>
              <a:t>Eroare</a:t>
            </a:r>
            <a:r>
              <a:rPr lang="x-none" sz="1200" dirty="0">
                <a:solidFill>
                  <a:srgbClr val="222222"/>
                </a:solidFill>
                <a:latin typeface="Times New Roman" pitchFamily="18" charset="0"/>
                <a:cs typeface="Times New Roman" pitchFamily="18" charset="0"/>
              </a:rPr>
              <a:t> - decalajul nu este suficient de mare, de obicei rămâne valoarea implicită de aproximativ 0,15 mm</a:t>
            </a:r>
            <a:r>
              <a:rPr lang="x-none" sz="1200" dirty="0" smtClean="0">
                <a:solidFill>
                  <a:srgbClr val="222222"/>
                </a:solidFill>
                <a:latin typeface="Times New Roman" pitchFamily="18" charset="0"/>
                <a:cs typeface="Times New Roman" pitchFamily="18" charset="0"/>
              </a:rPr>
              <a:t>.</a:t>
            </a:r>
          </a:p>
          <a:p>
            <a:endParaRPr lang="x-none" sz="1200" dirty="0">
              <a:solidFill>
                <a:srgbClr val="222222"/>
              </a:solidFill>
              <a:latin typeface="Times New Roman" pitchFamily="18" charset="0"/>
              <a:cs typeface="Times New Roman" pitchFamily="18" charset="0"/>
            </a:endParaRPr>
          </a:p>
          <a:p>
            <a:r>
              <a:rPr lang="x-none" sz="1200" b="1" dirty="0">
                <a:solidFill>
                  <a:srgbClr val="222222"/>
                </a:solidFill>
                <a:latin typeface="Times New Roman" pitchFamily="18" charset="0"/>
                <a:cs typeface="Times New Roman" pitchFamily="18" charset="0"/>
              </a:rPr>
              <a:t>Problema </a:t>
            </a:r>
            <a:r>
              <a:rPr lang="ru-RU" sz="1200" b="1" dirty="0">
                <a:solidFill>
                  <a:srgbClr val="222222"/>
                </a:solidFill>
                <a:latin typeface="Times New Roman" pitchFamily="18" charset="0"/>
                <a:cs typeface="Times New Roman" pitchFamily="18" charset="0"/>
              </a:rPr>
              <a:t>№</a:t>
            </a:r>
            <a:r>
              <a:rPr lang="x-none" sz="1200" b="1" dirty="0">
                <a:solidFill>
                  <a:srgbClr val="222222"/>
                </a:solidFill>
                <a:latin typeface="Times New Roman" pitchFamily="18" charset="0"/>
                <a:cs typeface="Times New Roman" pitchFamily="18" charset="0"/>
              </a:rPr>
              <a:t>1 </a:t>
            </a:r>
            <a:r>
              <a:rPr lang="x-none" sz="1200" dirty="0">
                <a:solidFill>
                  <a:srgbClr val="222222"/>
                </a:solidFill>
                <a:latin typeface="Times New Roman" pitchFamily="18" charset="0"/>
                <a:cs typeface="Times New Roman" pitchFamily="18" charset="0"/>
              </a:rPr>
              <a:t>- </a:t>
            </a:r>
            <a:r>
              <a:rPr lang="x-none" sz="1200" dirty="0" smtClean="0">
                <a:solidFill>
                  <a:srgbClr val="222222"/>
                </a:solidFill>
                <a:latin typeface="Times New Roman" pitchFamily="18" charset="0"/>
                <a:cs typeface="Times New Roman" pitchFamily="18" charset="0"/>
              </a:rPr>
              <a:t>scurtcircuitare </a:t>
            </a:r>
            <a:r>
              <a:rPr lang="x-none" sz="1200" dirty="0">
                <a:solidFill>
                  <a:srgbClr val="222222"/>
                </a:solidFill>
                <a:latin typeface="Times New Roman" pitchFamily="18" charset="0"/>
                <a:cs typeface="Times New Roman" pitchFamily="18" charset="0"/>
              </a:rPr>
              <a:t>electrică. Un scurtcircuit apare atunci când 2 conductori cu potențiale diferite sunt închise, de exemplu, cu un obiect metalic și curentul crește brusc. Din păcate, nu există materiale dielectrice ideale și, la un moment dat, orice material începe să conducă curentul. Un exemplu în acest sens îl reprezintă izolatorii de pe liniile electrice, uneori le </a:t>
            </a:r>
            <a:r>
              <a:rPr lang="x-none" sz="1200" dirty="0" smtClean="0">
                <a:solidFill>
                  <a:srgbClr val="222222"/>
                </a:solidFill>
                <a:latin typeface="Times New Roman" pitchFamily="18" charset="0"/>
                <a:cs typeface="Times New Roman" pitchFamily="18" charset="0"/>
              </a:rPr>
              <a:t>străpunge. </a:t>
            </a:r>
            <a:r>
              <a:rPr lang="x-none" sz="1200" dirty="0">
                <a:solidFill>
                  <a:srgbClr val="222222"/>
                </a:solidFill>
                <a:latin typeface="Times New Roman" pitchFamily="18" charset="0"/>
                <a:cs typeface="Times New Roman" pitchFamily="18" charset="0"/>
              </a:rPr>
              <a:t>Acest fenomen apare atunci când se depășește </a:t>
            </a:r>
            <a:r>
              <a:rPr lang="x-none" sz="1200" i="1" dirty="0">
                <a:solidFill>
                  <a:srgbClr val="222222"/>
                </a:solidFill>
                <a:latin typeface="Times New Roman" pitchFamily="18" charset="0"/>
                <a:cs typeface="Times New Roman" pitchFamily="18" charset="0"/>
              </a:rPr>
              <a:t>tensiunea de </a:t>
            </a:r>
            <a:r>
              <a:rPr lang="x-none" sz="1200" i="1" dirty="0" smtClean="0">
                <a:solidFill>
                  <a:srgbClr val="222222"/>
                </a:solidFill>
                <a:latin typeface="Times New Roman" pitchFamily="18" charset="0"/>
                <a:cs typeface="Times New Roman" pitchFamily="18" charset="0"/>
              </a:rPr>
              <a:t>scurtcircuitare </a:t>
            </a:r>
            <a:r>
              <a:rPr lang="x-none" sz="1200" i="1" dirty="0">
                <a:solidFill>
                  <a:srgbClr val="222222"/>
                </a:solidFill>
                <a:latin typeface="Times New Roman" pitchFamily="18" charset="0"/>
                <a:cs typeface="Times New Roman" pitchFamily="18" charset="0"/>
              </a:rPr>
              <a:t>critică</a:t>
            </a:r>
            <a:r>
              <a:rPr lang="x-none" sz="1200" dirty="0">
                <a:solidFill>
                  <a:srgbClr val="222222"/>
                </a:solidFill>
                <a:latin typeface="Times New Roman" pitchFamily="18" charset="0"/>
                <a:cs typeface="Times New Roman" pitchFamily="18" charset="0"/>
              </a:rPr>
              <a:t>. Din același motiv, </a:t>
            </a:r>
            <a:r>
              <a:rPr lang="x-none" sz="1200" dirty="0" smtClean="0">
                <a:solidFill>
                  <a:srgbClr val="222222"/>
                </a:solidFill>
                <a:latin typeface="Times New Roman" pitchFamily="18" charset="0"/>
                <a:cs typeface="Times New Roman" pitchFamily="18" charset="0"/>
              </a:rPr>
              <a:t>sticlotecstolitul, </a:t>
            </a:r>
            <a:r>
              <a:rPr lang="x-none" sz="1200" dirty="0">
                <a:solidFill>
                  <a:srgbClr val="222222"/>
                </a:solidFill>
                <a:latin typeface="Times New Roman" pitchFamily="18" charset="0"/>
                <a:cs typeface="Times New Roman" pitchFamily="18" charset="0"/>
              </a:rPr>
              <a:t>care stă la baza majorității plăcilor de circuite imprimate, la un moment dat poate începe să </a:t>
            </a:r>
            <a:r>
              <a:rPr lang="x-none" sz="1200" dirty="0" smtClean="0">
                <a:solidFill>
                  <a:srgbClr val="222222"/>
                </a:solidFill>
                <a:latin typeface="Times New Roman" pitchFamily="18" charset="0"/>
                <a:cs typeface="Times New Roman" pitchFamily="18" charset="0"/>
              </a:rPr>
              <a:t>permită trecerea </a:t>
            </a:r>
            <a:r>
              <a:rPr lang="x-none" sz="1200" dirty="0">
                <a:solidFill>
                  <a:srgbClr val="222222"/>
                </a:solidFill>
                <a:latin typeface="Times New Roman" pitchFamily="18" charset="0"/>
                <a:cs typeface="Times New Roman" pitchFamily="18" charset="0"/>
              </a:rPr>
              <a:t>curentul</a:t>
            </a:r>
            <a:r>
              <a:rPr lang="x-none" sz="1200" dirty="0" smtClean="0">
                <a:solidFill>
                  <a:srgbClr val="222222"/>
                </a:solidFill>
                <a:latin typeface="Times New Roman" pitchFamily="18" charset="0"/>
                <a:cs typeface="Times New Roman" pitchFamily="18" charset="0"/>
              </a:rPr>
              <a:t>.</a:t>
            </a:r>
          </a:p>
          <a:p>
            <a:endParaRPr lang="x-none" sz="1200" dirty="0">
              <a:solidFill>
                <a:srgbClr val="222222"/>
              </a:solidFill>
              <a:latin typeface="Times New Roman" pitchFamily="18" charset="0"/>
              <a:cs typeface="Times New Roman" pitchFamily="18" charset="0"/>
            </a:endParaRPr>
          </a:p>
          <a:p>
            <a:r>
              <a:rPr lang="x-none" sz="1200" b="1" dirty="0">
                <a:solidFill>
                  <a:srgbClr val="222222"/>
                </a:solidFill>
                <a:latin typeface="Times New Roman" pitchFamily="18" charset="0"/>
                <a:cs typeface="Times New Roman" pitchFamily="18" charset="0"/>
              </a:rPr>
              <a:t>Soluția</a:t>
            </a:r>
            <a:r>
              <a:rPr lang="x-none" sz="1200" dirty="0">
                <a:solidFill>
                  <a:srgbClr val="222222"/>
                </a:solidFill>
                <a:latin typeface="Times New Roman" pitchFamily="18" charset="0"/>
                <a:cs typeface="Times New Roman" pitchFamily="18" charset="0"/>
              </a:rPr>
              <a:t> este creșterea distanței dintre conductori. Tensiunea de </a:t>
            </a:r>
            <a:r>
              <a:rPr lang="x-none" sz="1200" dirty="0" smtClean="0">
                <a:solidFill>
                  <a:srgbClr val="222222"/>
                </a:solidFill>
                <a:latin typeface="Times New Roman" pitchFamily="18" charset="0"/>
                <a:cs typeface="Times New Roman" pitchFamily="18" charset="0"/>
              </a:rPr>
              <a:t>scuirtcircuitare depinde </a:t>
            </a:r>
            <a:r>
              <a:rPr lang="x-none" sz="1200" dirty="0">
                <a:solidFill>
                  <a:srgbClr val="222222"/>
                </a:solidFill>
                <a:latin typeface="Times New Roman" pitchFamily="18" charset="0"/>
                <a:cs typeface="Times New Roman" pitchFamily="18" charset="0"/>
              </a:rPr>
              <a:t>de tipul de material și de grosimea / lățimea izolatorului. În cazul plăcilor cu circuite imprimate, distanța (decalajul) dintre conductori este tocmai parametrul care afectează valoarea critică a tensiunii de </a:t>
            </a:r>
            <a:r>
              <a:rPr lang="x-none" sz="1200" dirty="0" smtClean="0">
                <a:solidFill>
                  <a:srgbClr val="222222"/>
                </a:solidFill>
                <a:latin typeface="Times New Roman" pitchFamily="18" charset="0"/>
                <a:cs typeface="Times New Roman" pitchFamily="18" charset="0"/>
              </a:rPr>
              <a:t>scurtcircuitare. </a:t>
            </a:r>
            <a:r>
              <a:rPr lang="x-none" sz="1200" b="1" dirty="0">
                <a:solidFill>
                  <a:srgbClr val="222222"/>
                </a:solidFill>
                <a:latin typeface="Times New Roman" pitchFamily="18" charset="0"/>
                <a:cs typeface="Times New Roman" pitchFamily="18" charset="0"/>
              </a:rPr>
              <a:t>Cu cât este mai mare distanța dintre conductori, cu atât este necesară mai multă tensiune pentru a o </a:t>
            </a:r>
            <a:r>
              <a:rPr lang="x-none" sz="1200" b="1" dirty="0" smtClean="0">
                <a:solidFill>
                  <a:srgbClr val="222222"/>
                </a:solidFill>
                <a:latin typeface="Times New Roman" pitchFamily="18" charset="0"/>
                <a:cs typeface="Times New Roman" pitchFamily="18" charset="0"/>
              </a:rPr>
              <a:t>străpunge</a:t>
            </a:r>
            <a:r>
              <a:rPr lang="x-none" sz="1200" dirty="0" smtClean="0">
                <a:solidFill>
                  <a:srgbClr val="222222"/>
                </a:solidFill>
                <a:latin typeface="Times New Roman" pitchFamily="18" charset="0"/>
                <a:cs typeface="Times New Roman" pitchFamily="18" charset="0"/>
              </a:rPr>
              <a:t>.</a:t>
            </a:r>
          </a:p>
          <a:p>
            <a:endParaRPr lang="x-none" sz="1200" dirty="0">
              <a:solidFill>
                <a:srgbClr val="222222"/>
              </a:solidFill>
              <a:latin typeface="Times New Roman" pitchFamily="18" charset="0"/>
              <a:cs typeface="Times New Roman" pitchFamily="18" charset="0"/>
            </a:endParaRPr>
          </a:p>
          <a:p>
            <a:r>
              <a:rPr lang="x-none" sz="1200" dirty="0" smtClean="0">
                <a:solidFill>
                  <a:srgbClr val="222222"/>
                </a:solidFill>
                <a:latin typeface="Times New Roman" pitchFamily="18" charset="0"/>
                <a:cs typeface="Times New Roman" pitchFamily="18" charset="0"/>
              </a:rPr>
              <a:t>Defectarea </a:t>
            </a:r>
            <a:r>
              <a:rPr lang="x-none" sz="1200" dirty="0">
                <a:solidFill>
                  <a:srgbClr val="222222"/>
                </a:solidFill>
                <a:latin typeface="Times New Roman" pitchFamily="18" charset="0"/>
                <a:cs typeface="Times New Roman" pitchFamily="18" charset="0"/>
              </a:rPr>
              <a:t>fibrelor de sticlă nu este întotdeauna cea mai </a:t>
            </a:r>
            <a:r>
              <a:rPr lang="x-none" sz="1200" dirty="0" smtClean="0">
                <a:solidFill>
                  <a:srgbClr val="222222"/>
                </a:solidFill>
                <a:latin typeface="Times New Roman" pitchFamily="18" charset="0"/>
                <a:cs typeface="Times New Roman" pitchFamily="18" charset="0"/>
              </a:rPr>
              <a:t>mare </a:t>
            </a:r>
            <a:r>
              <a:rPr lang="x-none" sz="1200" dirty="0">
                <a:solidFill>
                  <a:srgbClr val="222222"/>
                </a:solidFill>
                <a:latin typeface="Times New Roman" pitchFamily="18" charset="0"/>
                <a:cs typeface="Times New Roman" pitchFamily="18" charset="0"/>
              </a:rPr>
              <a:t>problemă. Aerul care înconjoară placa este, de asemenea, un dielectric, dar în anumite condiții devine conductor, amintiți-vă o furtună. </a:t>
            </a:r>
            <a:r>
              <a:rPr lang="x-none" sz="1200" dirty="0" smtClean="0">
                <a:solidFill>
                  <a:srgbClr val="222222"/>
                </a:solidFill>
                <a:latin typeface="Times New Roman" pitchFamily="18" charset="0"/>
                <a:cs typeface="Times New Roman" pitchFamily="18" charset="0"/>
              </a:rPr>
              <a:t>Descărcarea în aer este </a:t>
            </a:r>
            <a:r>
              <a:rPr lang="x-none" sz="1200" dirty="0">
                <a:solidFill>
                  <a:srgbClr val="222222"/>
                </a:solidFill>
                <a:latin typeface="Times New Roman" pitchFamily="18" charset="0"/>
                <a:cs typeface="Times New Roman" pitchFamily="18" charset="0"/>
              </a:rPr>
              <a:t>o mare problemă în electronică, mai ales având în vedere că aerul poate fi uscat sau poate avea o umiditate de 90-100%, de exemplu, la tropice sau </a:t>
            </a:r>
            <a:r>
              <a:rPr lang="x-none" sz="1200" dirty="0" smtClean="0">
                <a:solidFill>
                  <a:srgbClr val="222222"/>
                </a:solidFill>
                <a:latin typeface="Times New Roman" pitchFamily="18" charset="0"/>
                <a:cs typeface="Times New Roman" pitchFamily="18" charset="0"/>
              </a:rPr>
              <a:t>la </a:t>
            </a:r>
            <a:r>
              <a:rPr lang="x-none" sz="1200">
                <a:solidFill>
                  <a:srgbClr val="222222"/>
                </a:solidFill>
                <a:latin typeface="Times New Roman" pitchFamily="18" charset="0"/>
                <a:cs typeface="Times New Roman" pitchFamily="18" charset="0"/>
              </a:rPr>
              <a:t>nord</a:t>
            </a:r>
            <a:r>
              <a:rPr lang="x-none" sz="1200" smtClean="0">
                <a:solidFill>
                  <a:srgbClr val="222222"/>
                </a:solidFill>
                <a:latin typeface="Times New Roman" pitchFamily="18" charset="0"/>
                <a:cs typeface="Times New Roman" pitchFamily="18" charset="0"/>
              </a:rPr>
              <a:t>.</a:t>
            </a:r>
            <a:endParaRPr lang="x-none" sz="1200" dirty="0">
              <a:solidFill>
                <a:srgbClr val="222222"/>
              </a:solidFill>
              <a:latin typeface="Times New Roman" pitchFamily="18" charset="0"/>
              <a:cs typeface="Times New Roman" pitchFamily="18" charset="0"/>
            </a:endParaRPr>
          </a:p>
        </p:txBody>
      </p:sp>
      <p:sp>
        <p:nvSpPr>
          <p:cNvPr id="2" name="Прямоугольник 1"/>
          <p:cNvSpPr/>
          <p:nvPr/>
        </p:nvSpPr>
        <p:spPr>
          <a:xfrm>
            <a:off x="0" y="3635970"/>
            <a:ext cx="12192000" cy="3231654"/>
          </a:xfrm>
          <a:prstGeom prst="rect">
            <a:avLst/>
          </a:prstGeom>
          <a:ln>
            <a:solidFill>
              <a:srgbClr val="0070C0"/>
            </a:solidFill>
          </a:ln>
        </p:spPr>
        <p:txBody>
          <a:bodyPr wrap="square">
            <a:spAutoFit/>
          </a:bodyPr>
          <a:lstStyle/>
          <a:p>
            <a:r>
              <a:rPr lang="ru-RU" sz="1200">
                <a:solidFill>
                  <a:srgbClr val="222222"/>
                </a:solidFill>
                <a:latin typeface="Times New Roman" pitchFamily="18" charset="0"/>
                <a:cs typeface="Times New Roman" pitchFamily="18" charset="0"/>
              </a:rPr>
              <a:t>Минимальное значение зазора между медными проводниками на печатной плате, нам диктуют технологические требования. Для 4-го (стандартного) класса значение составляет 0.15/0.15 мм или 6/6 mils. Максимальная ширина ограничена лишь вашей фантазией, габаритами платы и здравым смыслом.</a:t>
            </a: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b="1">
                <a:solidFill>
                  <a:srgbClr val="222222"/>
                </a:solidFill>
                <a:latin typeface="Times New Roman" pitchFamily="18" charset="0"/>
                <a:cs typeface="Times New Roman" pitchFamily="18" charset="0"/>
              </a:rPr>
              <a:t>Ошибка</a:t>
            </a:r>
            <a:r>
              <a:rPr lang="ru-RU" sz="1200">
                <a:solidFill>
                  <a:srgbClr val="222222"/>
                </a:solidFill>
                <a:latin typeface="Times New Roman" pitchFamily="18" charset="0"/>
                <a:cs typeface="Times New Roman" pitchFamily="18" charset="0"/>
              </a:rPr>
              <a:t> — зазор недостаточно большой, обычно оставляют значение по умолчанию около 0.15 мм.</a:t>
            </a: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b="1">
                <a:solidFill>
                  <a:srgbClr val="222222"/>
                </a:solidFill>
                <a:latin typeface="Times New Roman" pitchFamily="18" charset="0"/>
                <a:cs typeface="Times New Roman" pitchFamily="18" charset="0"/>
              </a:rPr>
              <a:t>Проблема №1</a:t>
            </a:r>
            <a:r>
              <a:rPr lang="ru-RU" sz="1200">
                <a:solidFill>
                  <a:srgbClr val="222222"/>
                </a:solidFill>
                <a:latin typeface="Times New Roman" pitchFamily="18" charset="0"/>
                <a:cs typeface="Times New Roman" pitchFamily="18" charset="0"/>
              </a:rPr>
              <a:t> — электрический пробой. Короткое замыкание возникает, когда 2 проводника с разным потенциалом замыкают, например, металлическим предметом и ток резко возрастает. К сожалению идеальных диэлектрических материалов не бывает и в какой-то момент любой материал начинает проводить ток. Пример тому — изоляторы на ЛЭП, иногда и их пробивает. Данное явление происходит, когда превышено значение </a:t>
            </a:r>
            <a:r>
              <a:rPr lang="ru-RU" sz="1200" i="1">
                <a:solidFill>
                  <a:srgbClr val="222222"/>
                </a:solidFill>
                <a:latin typeface="Times New Roman" pitchFamily="18" charset="0"/>
                <a:cs typeface="Times New Roman" pitchFamily="18" charset="0"/>
              </a:rPr>
              <a:t>критического напряжения пробоя</a:t>
            </a:r>
            <a:r>
              <a:rPr lang="ru-RU" sz="1200">
                <a:solidFill>
                  <a:srgbClr val="222222"/>
                </a:solidFill>
                <a:latin typeface="Times New Roman" pitchFamily="18" charset="0"/>
                <a:cs typeface="Times New Roman" pitchFamily="18" charset="0"/>
              </a:rPr>
              <a:t>. По этой же причине и стеклотекстолит, являющийся основной большинства печатных плат, в какой-то момент может начать пропускать ток.</a:t>
            </a: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b="1">
                <a:solidFill>
                  <a:srgbClr val="222222"/>
                </a:solidFill>
                <a:latin typeface="Times New Roman" pitchFamily="18" charset="0"/>
                <a:cs typeface="Times New Roman" pitchFamily="18" charset="0"/>
              </a:rPr>
              <a:t>Решение</a:t>
            </a:r>
            <a:r>
              <a:rPr lang="ru-RU" sz="1200">
                <a:solidFill>
                  <a:srgbClr val="222222"/>
                </a:solidFill>
                <a:latin typeface="Times New Roman" pitchFamily="18" charset="0"/>
                <a:cs typeface="Times New Roman" pitchFamily="18" charset="0"/>
              </a:rPr>
              <a:t> — увеличение расстояния между проводниками. Напряжение пробоя зависит от типа материала и от толщины/ширины изолятора. В случае печатных плат — расстояние (зазор) между проводниками как раз является тем параметром, который влияет на критического значение напряжения пробоя. </a:t>
            </a:r>
            <a:r>
              <a:rPr lang="ru-RU" sz="1200" b="1">
                <a:solidFill>
                  <a:srgbClr val="222222"/>
                </a:solidFill>
                <a:latin typeface="Times New Roman" pitchFamily="18" charset="0"/>
                <a:cs typeface="Times New Roman" pitchFamily="18" charset="0"/>
              </a:rPr>
              <a:t>Чем больше расстояние между проводниками, тем большее напряжение необходимо чтобы пробить его</a:t>
            </a:r>
            <a:r>
              <a:rPr lang="ru-RU" sz="1200">
                <a:solidFill>
                  <a:srgbClr val="222222"/>
                </a:solidFill>
                <a:latin typeface="Times New Roman" pitchFamily="18" charset="0"/>
                <a:cs typeface="Times New Roman" pitchFamily="18" charset="0"/>
              </a:rPr>
              <a:t>.</a:t>
            </a: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a:latin typeface="Times New Roman" pitchFamily="18" charset="0"/>
                <a:cs typeface="Times New Roman" pitchFamily="18" charset="0"/>
              </a:rPr>
              <a:t/>
            </a:r>
            <a:br>
              <a:rPr lang="ru-RU" sz="1200">
                <a:latin typeface="Times New Roman" pitchFamily="18" charset="0"/>
                <a:cs typeface="Times New Roman" pitchFamily="18" charset="0"/>
              </a:rPr>
            </a:br>
            <a:r>
              <a:rPr lang="ru-RU" sz="1200">
                <a:solidFill>
                  <a:srgbClr val="222222"/>
                </a:solidFill>
                <a:latin typeface="Times New Roman" pitchFamily="18" charset="0"/>
                <a:cs typeface="Times New Roman" pitchFamily="18" charset="0"/>
              </a:rPr>
              <a:t>Так же хочется сказать, что пробой по стеклотекстолиту не всегда самая актуальная проблема. Воздух, который окружает плату, тоже является диэлектриком, но при определенных условиях становится проводником, вспомните грозу. Воздушный электрический пробой большая проблема в электронике, особенно если учитывать, что воздух может быть сухой, а может и иметь влажность 90-100%, например, в тропиках или на Севере.</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2179736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habrastorage.org/webt/l2/xj/cv/l2xjcvnchbus0soq1fmht4fjs_o.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838" y="1631195"/>
            <a:ext cx="3651045" cy="253147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habrastorage.org/webt/i_/ck/un/i_ckungvuvtseab_apyult-72_m.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5713" y="1607749"/>
            <a:ext cx="3609236" cy="258503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3276" y="5688449"/>
            <a:ext cx="12191999" cy="1169551"/>
          </a:xfrm>
          <a:prstGeom prst="rect">
            <a:avLst/>
          </a:prstGeom>
          <a:ln>
            <a:solidFill>
              <a:srgbClr val="0070C0"/>
            </a:solidFill>
          </a:ln>
        </p:spPr>
        <p:txBody>
          <a:bodyPr wrap="square">
            <a:spAutoFit/>
          </a:bodyPr>
          <a:lstStyle/>
          <a:p>
            <a:r>
              <a:rPr lang="ru-RU" sz="1400" dirty="0">
                <a:solidFill>
                  <a:srgbClr val="222222"/>
                </a:solidFill>
                <a:latin typeface="Times New Roman" pitchFamily="18" charset="0"/>
                <a:cs typeface="Times New Roman" pitchFamily="18" charset="0"/>
              </a:rPr>
              <a:t>Почему 0.3 мм плохо, а 0.8 мм уже </a:t>
            </a:r>
            <a:r>
              <a:rPr lang="ru-RU" sz="1400" dirty="0" smtClean="0">
                <a:solidFill>
                  <a:srgbClr val="222222"/>
                </a:solidFill>
                <a:latin typeface="Times New Roman" pitchFamily="18" charset="0"/>
                <a:cs typeface="Times New Roman" pitchFamily="18" charset="0"/>
              </a:rPr>
              <a:t>хорошо :</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smtClean="0">
                <a:solidFill>
                  <a:srgbClr val="222222"/>
                </a:solidFill>
                <a:latin typeface="Times New Roman" pitchFamily="18" charset="0"/>
                <a:cs typeface="Times New Roman" pitchFamily="18" charset="0"/>
              </a:rPr>
              <a:t>1</a:t>
            </a:r>
            <a:r>
              <a:rPr lang="ru-RU" sz="1400" dirty="0">
                <a:solidFill>
                  <a:srgbClr val="222222"/>
                </a:solidFill>
                <a:latin typeface="Times New Roman" pitchFamily="18" charset="0"/>
                <a:cs typeface="Times New Roman" pitchFamily="18" charset="0"/>
              </a:rPr>
              <a:t>)  Для сухого воздуха составляет 2 </a:t>
            </a:r>
            <a:r>
              <a:rPr lang="ru-RU" sz="1400" dirty="0" err="1">
                <a:solidFill>
                  <a:srgbClr val="222222"/>
                </a:solidFill>
                <a:latin typeface="Times New Roman" pitchFamily="18" charset="0"/>
                <a:cs typeface="Times New Roman" pitchFamily="18" charset="0"/>
              </a:rPr>
              <a:t>кВ</a:t>
            </a:r>
            <a:r>
              <a:rPr lang="ru-RU" sz="1400" dirty="0">
                <a:solidFill>
                  <a:srgbClr val="222222"/>
                </a:solidFill>
                <a:latin typeface="Times New Roman" pitchFamily="18" charset="0"/>
                <a:cs typeface="Times New Roman" pitchFamily="18" charset="0"/>
              </a:rPr>
              <a:t>/мм. Данное значение характерно лишь для сухого воздуха, который встретить в реальных условиях удается редко. И тут цифры уже куда скромнее, например, при влажности 100% напряжение пробоя воздуха составляет всего 250 В/мм! А еще на значение напряжения пробоя влияет запыленность воздуха и платы, а так же атмосферное давление (кривая и закон </a:t>
            </a:r>
            <a:r>
              <a:rPr lang="ru-RU" sz="1400" dirty="0" err="1">
                <a:solidFill>
                  <a:srgbClr val="222222"/>
                </a:solidFill>
                <a:latin typeface="Times New Roman" pitchFamily="18" charset="0"/>
                <a:cs typeface="Times New Roman" pitchFamily="18" charset="0"/>
              </a:rPr>
              <a:t>Пашена</a:t>
            </a:r>
            <a:r>
              <a:rPr lang="ru-RU" sz="1400" dirty="0">
                <a:solidFill>
                  <a:srgbClr val="222222"/>
                </a:solidFill>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sp>
        <p:nvSpPr>
          <p:cNvPr id="2" name="Прямоугольник 1"/>
          <p:cNvSpPr/>
          <p:nvPr/>
        </p:nvSpPr>
        <p:spPr>
          <a:xfrm>
            <a:off x="26554" y="-28402"/>
            <a:ext cx="12165445" cy="738664"/>
          </a:xfrm>
          <a:prstGeom prst="rect">
            <a:avLst/>
          </a:prstGeom>
          <a:ln>
            <a:solidFill>
              <a:srgbClr val="FF0000"/>
            </a:solidFill>
          </a:ln>
        </p:spPr>
        <p:txBody>
          <a:bodyPr wrap="square">
            <a:spAutoFit/>
          </a:bodyPr>
          <a:lstStyle/>
          <a:p>
            <a:r>
              <a:rPr lang="x-none" sz="1400" b="1" u="sng" dirty="0" smtClean="0">
                <a:solidFill>
                  <a:srgbClr val="222222"/>
                </a:solidFill>
                <a:latin typeface="Times New Roman" pitchFamily="18" charset="0"/>
                <a:cs typeface="Times New Roman" pitchFamily="18" charset="0"/>
              </a:rPr>
              <a:t>Exemplu</a:t>
            </a: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x-none" sz="1400" dirty="0" smtClean="0">
                <a:latin typeface="Times New Roman" pitchFamily="18" charset="0"/>
                <a:cs typeface="Times New Roman" pitchFamily="18" charset="0"/>
              </a:rPr>
              <a:t>Î</a:t>
            </a:r>
            <a:r>
              <a:rPr lang="en-US" sz="1400" dirty="0" smtClean="0">
                <a:solidFill>
                  <a:srgbClr val="222222"/>
                </a:solidFill>
                <a:latin typeface="Times New Roman" pitchFamily="18" charset="0"/>
                <a:cs typeface="Times New Roman" pitchFamily="18" charset="0"/>
              </a:rPr>
              <a:t>n </a:t>
            </a:r>
            <a:r>
              <a:rPr lang="en-US" sz="1400" dirty="0" err="1">
                <a:solidFill>
                  <a:srgbClr val="222222"/>
                </a:solidFill>
                <a:latin typeface="Times New Roman" pitchFamily="18" charset="0"/>
                <a:cs typeface="Times New Roman" pitchFamily="18" charset="0"/>
              </a:rPr>
              <a:t>acest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exemplu</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există</a:t>
            </a:r>
            <a:r>
              <a:rPr lang="en-US" sz="1400" dirty="0">
                <a:solidFill>
                  <a:srgbClr val="222222"/>
                </a:solidFill>
                <a:latin typeface="Times New Roman" pitchFamily="18" charset="0"/>
                <a:cs typeface="Times New Roman" pitchFamily="18" charset="0"/>
              </a:rPr>
              <a:t> 3 </a:t>
            </a:r>
            <a:r>
              <a:rPr lang="en-US" sz="1400" dirty="0" err="1">
                <a:solidFill>
                  <a:srgbClr val="222222"/>
                </a:solidFill>
                <a:latin typeface="Times New Roman" pitchFamily="18" charset="0"/>
                <a:cs typeface="Times New Roman" pitchFamily="18" charset="0"/>
              </a:rPr>
              <a:t>conductoare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tensiune</a:t>
            </a:r>
            <a:r>
              <a:rPr lang="en-US" sz="1400" dirty="0">
                <a:solidFill>
                  <a:srgbClr val="222222"/>
                </a:solidFill>
                <a:latin typeface="Times New Roman" pitchFamily="18" charset="0"/>
                <a:cs typeface="Times New Roman" pitchFamily="18" charset="0"/>
              </a:rPr>
              <a:t> de </a:t>
            </a:r>
            <a:r>
              <a:rPr lang="en-US" sz="1400" dirty="0" err="1">
                <a:solidFill>
                  <a:srgbClr val="222222"/>
                </a:solidFill>
                <a:latin typeface="Times New Roman" pitchFamily="18" charset="0"/>
                <a:cs typeface="Times New Roman" pitchFamily="18" charset="0"/>
              </a:rPr>
              <a:t>rețea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rectificată</a:t>
            </a:r>
            <a:r>
              <a:rPr lang="en-US" sz="1400" dirty="0">
                <a:solidFill>
                  <a:srgbClr val="222222"/>
                </a:solidFill>
                <a:latin typeface="Times New Roman" pitchFamily="18" charset="0"/>
                <a:cs typeface="Times New Roman" pitchFamily="18" charset="0"/>
              </a:rPr>
              <a:t> + 310V, </a:t>
            </a:r>
            <a:r>
              <a:rPr lang="en-US" sz="1400" dirty="0" err="1">
                <a:solidFill>
                  <a:srgbClr val="222222"/>
                </a:solidFill>
                <a:latin typeface="Times New Roman" pitchFamily="18" charset="0"/>
                <a:cs typeface="Times New Roman" pitchFamily="18" charset="0"/>
              </a:rPr>
              <a:t>linie</a:t>
            </a:r>
            <a:r>
              <a:rPr lang="en-US" sz="1400" dirty="0">
                <a:solidFill>
                  <a:srgbClr val="222222"/>
                </a:solidFill>
                <a:latin typeface="Times New Roman" pitchFamily="18" charset="0"/>
                <a:cs typeface="Times New Roman" pitchFamily="18" charset="0"/>
              </a:rPr>
              <a:t> de </a:t>
            </a:r>
            <a:r>
              <a:rPr lang="en-US" sz="1400" dirty="0" err="1">
                <a:solidFill>
                  <a:srgbClr val="222222"/>
                </a:solidFill>
                <a:latin typeface="Times New Roman" pitchFamily="18" charset="0"/>
                <a:cs typeface="Times New Roman" pitchFamily="18" charset="0"/>
              </a:rPr>
              <a:t>joasă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tensiune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pentru</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microcontroler</a:t>
            </a:r>
            <a:r>
              <a:rPr lang="en-US" sz="1400" dirty="0">
                <a:solidFill>
                  <a:srgbClr val="222222"/>
                </a:solidFill>
                <a:latin typeface="Times New Roman" pitchFamily="18" charset="0"/>
                <a:cs typeface="Times New Roman" pitchFamily="18" charset="0"/>
              </a:rPr>
              <a:t> + 3,3V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magistrală</a:t>
            </a:r>
            <a:r>
              <a:rPr lang="en-US" sz="1400" dirty="0">
                <a:solidFill>
                  <a:srgbClr val="222222"/>
                </a:solidFill>
                <a:latin typeface="Times New Roman" pitchFamily="18" charset="0"/>
                <a:cs typeface="Times New Roman" pitchFamily="18" charset="0"/>
              </a:rPr>
              <a:t> de </a:t>
            </a:r>
            <a:r>
              <a:rPr lang="en-US" sz="1400" dirty="0" err="1">
                <a:solidFill>
                  <a:srgbClr val="222222"/>
                </a:solidFill>
                <a:latin typeface="Times New Roman" pitchFamily="18" charset="0"/>
                <a:cs typeface="Times New Roman" pitchFamily="18" charset="0"/>
              </a:rPr>
              <a:t>masă</a:t>
            </a:r>
            <a:r>
              <a:rPr lang="en-US" sz="1400" dirty="0">
                <a:solidFill>
                  <a:srgbClr val="222222"/>
                </a:solidFill>
                <a:latin typeface="Times New Roman" pitchFamily="18" charset="0"/>
                <a:cs typeface="Times New Roman" pitchFamily="18" charset="0"/>
              </a:rPr>
              <a:t> (</a:t>
            </a:r>
            <a:r>
              <a:rPr lang="en-US" sz="1400">
                <a:solidFill>
                  <a:srgbClr val="222222"/>
                </a:solidFill>
                <a:latin typeface="Times New Roman" pitchFamily="18" charset="0"/>
                <a:cs typeface="Times New Roman" pitchFamily="18" charset="0"/>
              </a:rPr>
              <a:t>GND</a:t>
            </a:r>
            <a:r>
              <a:rPr lang="en-US" sz="1400" smtClean="0">
                <a:solidFill>
                  <a:srgbClr val="222222"/>
                </a:solidFill>
                <a:latin typeface="Times New Roman" pitchFamily="18" charset="0"/>
                <a:cs typeface="Times New Roman" pitchFamily="18" charset="0"/>
              </a:rPr>
              <a:t>).</a:t>
            </a:r>
            <a:endParaRPr lang="x-none" sz="1400" dirty="0">
              <a:solidFill>
                <a:srgbClr val="222222"/>
              </a:solidFill>
              <a:latin typeface="Times New Roman" pitchFamily="18" charset="0"/>
              <a:cs typeface="Times New Roman" pitchFamily="18" charset="0"/>
            </a:endParaRPr>
          </a:p>
        </p:txBody>
      </p:sp>
      <p:sp>
        <p:nvSpPr>
          <p:cNvPr id="3" name="TextBox 2"/>
          <p:cNvSpPr txBox="1"/>
          <p:nvPr/>
        </p:nvSpPr>
        <p:spPr>
          <a:xfrm>
            <a:off x="2623942" y="1301368"/>
            <a:ext cx="931665" cy="369332"/>
          </a:xfrm>
          <a:prstGeom prst="rect">
            <a:avLst/>
          </a:prstGeom>
          <a:noFill/>
        </p:spPr>
        <p:txBody>
          <a:bodyPr wrap="none" rtlCol="0">
            <a:spAutoFit/>
          </a:bodyPr>
          <a:lstStyle/>
          <a:p>
            <a:r>
              <a:rPr lang="en-GB" b="1" dirty="0" smtClean="0">
                <a:solidFill>
                  <a:srgbClr val="FF0000"/>
                </a:solidFill>
              </a:rPr>
              <a:t>Nu bine</a:t>
            </a:r>
            <a:endParaRPr lang="en-US" b="1" dirty="0">
              <a:solidFill>
                <a:srgbClr val="FF0000"/>
              </a:solidFill>
            </a:endParaRPr>
          </a:p>
        </p:txBody>
      </p:sp>
      <p:sp>
        <p:nvSpPr>
          <p:cNvPr id="9" name="TextBox 8"/>
          <p:cNvSpPr txBox="1"/>
          <p:nvPr/>
        </p:nvSpPr>
        <p:spPr>
          <a:xfrm>
            <a:off x="7345713" y="1301368"/>
            <a:ext cx="609462" cy="369332"/>
          </a:xfrm>
          <a:prstGeom prst="rect">
            <a:avLst/>
          </a:prstGeom>
          <a:noFill/>
        </p:spPr>
        <p:txBody>
          <a:bodyPr wrap="none" rtlCol="0">
            <a:spAutoFit/>
          </a:bodyPr>
          <a:lstStyle/>
          <a:p>
            <a:r>
              <a:rPr lang="en-GB" b="1" dirty="0" smtClean="0">
                <a:solidFill>
                  <a:srgbClr val="FF0000"/>
                </a:solidFill>
              </a:rPr>
              <a:t>Bine</a:t>
            </a:r>
            <a:endParaRPr lang="en-US" b="1" dirty="0">
              <a:solidFill>
                <a:srgbClr val="FF0000"/>
              </a:solidFill>
            </a:endParaRPr>
          </a:p>
        </p:txBody>
      </p:sp>
      <p:sp>
        <p:nvSpPr>
          <p:cNvPr id="7" name="Прямоугольник 6"/>
          <p:cNvSpPr/>
          <p:nvPr/>
        </p:nvSpPr>
        <p:spPr>
          <a:xfrm>
            <a:off x="41773" y="4162669"/>
            <a:ext cx="12135005" cy="1169551"/>
          </a:xfrm>
          <a:prstGeom prst="rect">
            <a:avLst/>
          </a:prstGeom>
          <a:ln>
            <a:solidFill>
              <a:srgbClr val="FF0000"/>
            </a:solidFill>
          </a:ln>
        </p:spPr>
        <p:txBody>
          <a:bodyPr wrap="square">
            <a:spAutoFit/>
          </a:bodyPr>
          <a:lstStyle/>
          <a:p>
            <a:r>
              <a:rPr lang="en-US" sz="1400" dirty="0">
                <a:solidFill>
                  <a:srgbClr val="222222"/>
                </a:solidFill>
                <a:latin typeface="Times New Roman" pitchFamily="18" charset="0"/>
                <a:cs typeface="Times New Roman" pitchFamily="18" charset="0"/>
              </a:rPr>
              <a:t>De </a:t>
            </a:r>
            <a:r>
              <a:rPr lang="en-US" sz="1400" dirty="0" err="1">
                <a:solidFill>
                  <a:srgbClr val="222222"/>
                </a:solidFill>
                <a:latin typeface="Times New Roman" pitchFamily="18" charset="0"/>
                <a:cs typeface="Times New Roman" pitchFamily="18" charset="0"/>
              </a:rPr>
              <a:t>ce</a:t>
            </a:r>
            <a:r>
              <a:rPr lang="en-US" sz="1400" dirty="0">
                <a:solidFill>
                  <a:srgbClr val="222222"/>
                </a:solidFill>
                <a:latin typeface="Times New Roman" pitchFamily="18" charset="0"/>
                <a:cs typeface="Times New Roman" pitchFamily="18" charset="0"/>
              </a:rPr>
              <a:t> 0,3 mm </a:t>
            </a:r>
            <a:r>
              <a:rPr lang="en-US" sz="1400" dirty="0" err="1">
                <a:solidFill>
                  <a:srgbClr val="222222"/>
                </a:solidFill>
                <a:latin typeface="Times New Roman" pitchFamily="18" charset="0"/>
                <a:cs typeface="Times New Roman" pitchFamily="18" charset="0"/>
              </a:rPr>
              <a:t>este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rău</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0,8 mm </a:t>
            </a:r>
            <a:r>
              <a:rPr lang="en-US" sz="1400" dirty="0" err="1">
                <a:solidFill>
                  <a:srgbClr val="222222"/>
                </a:solidFill>
                <a:latin typeface="Times New Roman" pitchFamily="18" charset="0"/>
                <a:cs typeface="Times New Roman" pitchFamily="18" charset="0"/>
              </a:rPr>
              <a:t>este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deja</a:t>
            </a:r>
            <a:r>
              <a:rPr lang="en-US" sz="1400" dirty="0">
                <a:solidFill>
                  <a:srgbClr val="222222"/>
                </a:solidFill>
                <a:latin typeface="Times New Roman" pitchFamily="18" charset="0"/>
                <a:cs typeface="Times New Roman" pitchFamily="18" charset="0"/>
              </a:rPr>
              <a:t> </a:t>
            </a:r>
            <a:r>
              <a:rPr lang="en-US" sz="1400" dirty="0" smtClean="0">
                <a:solidFill>
                  <a:srgbClr val="222222"/>
                </a:solidFill>
                <a:latin typeface="Times New Roman" pitchFamily="18" charset="0"/>
                <a:cs typeface="Times New Roman" pitchFamily="18" charset="0"/>
              </a:rPr>
              <a:t>bun:</a:t>
            </a:r>
            <a:endParaRPr lang="ru-RU" sz="1400" dirty="0" smtClean="0">
              <a:solidFill>
                <a:srgbClr val="222222"/>
              </a:solidFill>
              <a:latin typeface="Times New Roman" pitchFamily="18" charset="0"/>
              <a:cs typeface="Times New Roman" pitchFamily="18" charset="0"/>
            </a:endParaRPr>
          </a:p>
          <a:p>
            <a:endParaRPr lang="ru-RU" sz="1400" dirty="0">
              <a:solidFill>
                <a:srgbClr val="222222"/>
              </a:solidFill>
              <a:latin typeface="Times New Roman" pitchFamily="18" charset="0"/>
              <a:cs typeface="Times New Roman" pitchFamily="18" charset="0"/>
            </a:endParaRPr>
          </a:p>
          <a:p>
            <a:r>
              <a:rPr lang="en-US" sz="1400" dirty="0">
                <a:solidFill>
                  <a:srgbClr val="222222"/>
                </a:solidFill>
                <a:latin typeface="Times New Roman" pitchFamily="18" charset="0"/>
                <a:cs typeface="Times New Roman" pitchFamily="18" charset="0"/>
              </a:rPr>
              <a:t>1) </a:t>
            </a:r>
            <a:r>
              <a:rPr lang="en-US" sz="1400" dirty="0" err="1">
                <a:solidFill>
                  <a:srgbClr val="222222"/>
                </a:solidFill>
                <a:latin typeface="Times New Roman" pitchFamily="18" charset="0"/>
                <a:cs typeface="Times New Roman" pitchFamily="18" charset="0"/>
              </a:rPr>
              <a:t>Pentru</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aerul</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uscat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este</a:t>
            </a:r>
            <a:r>
              <a:rPr lang="en-US" sz="1400" dirty="0">
                <a:solidFill>
                  <a:srgbClr val="222222"/>
                </a:solidFill>
                <a:latin typeface="Times New Roman" pitchFamily="18" charset="0"/>
                <a:cs typeface="Times New Roman" pitchFamily="18" charset="0"/>
              </a:rPr>
              <a:t> de 2 kV / mm. </a:t>
            </a:r>
            <a:r>
              <a:rPr lang="en-US" sz="1400" dirty="0" err="1">
                <a:solidFill>
                  <a:srgbClr val="222222"/>
                </a:solidFill>
                <a:latin typeface="Times New Roman" pitchFamily="18" charset="0"/>
                <a:cs typeface="Times New Roman" pitchFamily="18" charset="0"/>
              </a:rPr>
              <a:t>Această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valoare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este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tipică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doar</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pentru</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aerul</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uscat</a:t>
            </a:r>
            <a:r>
              <a:rPr lang="en-US" sz="1400" dirty="0">
                <a:solidFill>
                  <a:srgbClr val="222222"/>
                </a:solidFill>
                <a:latin typeface="Times New Roman" pitchFamily="18" charset="0"/>
                <a:cs typeface="Times New Roman" pitchFamily="18" charset="0"/>
              </a:rPr>
              <a:t>, care se </a:t>
            </a:r>
            <a:r>
              <a:rPr lang="en-US" sz="1400" dirty="0" err="1">
                <a:solidFill>
                  <a:srgbClr val="222222"/>
                </a:solidFill>
                <a:latin typeface="Times New Roman" pitchFamily="18" charset="0"/>
                <a:cs typeface="Times New Roman" pitchFamily="18" charset="0"/>
              </a:rPr>
              <a:t>găsește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rar</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în</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condiții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reale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aici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cifrele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sunt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mult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mai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modeste</a:t>
            </a:r>
            <a:r>
              <a:rPr lang="en-US" sz="1400" dirty="0">
                <a:solidFill>
                  <a:srgbClr val="222222"/>
                </a:solidFill>
                <a:latin typeface="Times New Roman" pitchFamily="18" charset="0"/>
                <a:cs typeface="Times New Roman" pitchFamily="18" charset="0"/>
              </a:rPr>
              <a:t>, de </a:t>
            </a:r>
            <a:r>
              <a:rPr lang="en-US" sz="1400" dirty="0" err="1">
                <a:solidFill>
                  <a:srgbClr val="222222"/>
                </a:solidFill>
                <a:latin typeface="Times New Roman" pitchFamily="18" charset="0"/>
                <a:cs typeface="Times New Roman" pitchFamily="18" charset="0"/>
              </a:rPr>
              <a:t>exemplu</a:t>
            </a:r>
            <a:r>
              <a:rPr lang="en-US" sz="1400" dirty="0">
                <a:solidFill>
                  <a:srgbClr val="222222"/>
                </a:solidFill>
                <a:latin typeface="Times New Roman" pitchFamily="18" charset="0"/>
                <a:cs typeface="Times New Roman" pitchFamily="18" charset="0"/>
              </a:rPr>
              <a:t>, la 100% </a:t>
            </a:r>
            <a:r>
              <a:rPr lang="en-US" sz="1400" dirty="0" err="1">
                <a:solidFill>
                  <a:srgbClr val="222222"/>
                </a:solidFill>
                <a:latin typeface="Times New Roman" pitchFamily="18" charset="0"/>
                <a:cs typeface="Times New Roman" pitchFamily="18" charset="0"/>
              </a:rPr>
              <a:t>umiditate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tensiunea</a:t>
            </a:r>
            <a:r>
              <a:rPr lang="en-US" sz="1400" dirty="0">
                <a:solidFill>
                  <a:srgbClr val="222222"/>
                </a:solidFill>
                <a:latin typeface="Times New Roman" pitchFamily="18" charset="0"/>
                <a:cs typeface="Times New Roman" pitchFamily="18" charset="0"/>
              </a:rPr>
              <a:t> de </a:t>
            </a:r>
            <a:r>
              <a:rPr lang="en-GB" sz="1400" dirty="0" err="1" smtClean="0">
                <a:solidFill>
                  <a:srgbClr val="222222"/>
                </a:solidFill>
                <a:latin typeface="Times New Roman" pitchFamily="18" charset="0"/>
                <a:cs typeface="Times New Roman" pitchFamily="18" charset="0"/>
              </a:rPr>
              <a:t>scurtcircuitare</a:t>
            </a:r>
            <a:r>
              <a:rPr lang="en-US" sz="1400" dirty="0" smtClean="0">
                <a:solidFill>
                  <a:srgbClr val="222222"/>
                </a:solidFill>
                <a:latin typeface="Times New Roman" pitchFamily="18" charset="0"/>
                <a:cs typeface="Times New Roman" pitchFamily="18" charset="0"/>
              </a:rPr>
              <a:t> </a:t>
            </a:r>
            <a:r>
              <a:rPr lang="en-US" sz="1400" dirty="0">
                <a:solidFill>
                  <a:srgbClr val="222222"/>
                </a:solidFill>
                <a:latin typeface="Times New Roman" pitchFamily="18" charset="0"/>
                <a:cs typeface="Times New Roman" pitchFamily="18" charset="0"/>
              </a:rPr>
              <a:t>a </a:t>
            </a:r>
            <a:r>
              <a:rPr lang="en-US" sz="1400" dirty="0" err="1">
                <a:solidFill>
                  <a:srgbClr val="222222"/>
                </a:solidFill>
                <a:latin typeface="Times New Roman" pitchFamily="18" charset="0"/>
                <a:cs typeface="Times New Roman" pitchFamily="18" charset="0"/>
              </a:rPr>
              <a:t>aerului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este</a:t>
            </a:r>
            <a:r>
              <a:rPr lang="en-US" sz="1400" dirty="0">
                <a:solidFill>
                  <a:srgbClr val="222222"/>
                </a:solidFill>
                <a:latin typeface="Times New Roman" pitchFamily="18" charset="0"/>
                <a:cs typeface="Times New Roman" pitchFamily="18" charset="0"/>
              </a:rPr>
              <a:t> de </a:t>
            </a:r>
            <a:r>
              <a:rPr lang="en-US" sz="1400" dirty="0" err="1">
                <a:solidFill>
                  <a:srgbClr val="222222"/>
                </a:solidFill>
                <a:latin typeface="Times New Roman" pitchFamily="18" charset="0"/>
                <a:cs typeface="Times New Roman" pitchFamily="18" charset="0"/>
              </a:rPr>
              <a:t>doar</a:t>
            </a:r>
            <a:r>
              <a:rPr lang="en-US" sz="1400" dirty="0">
                <a:solidFill>
                  <a:srgbClr val="222222"/>
                </a:solidFill>
                <a:latin typeface="Times New Roman" pitchFamily="18" charset="0"/>
                <a:cs typeface="Times New Roman" pitchFamily="18" charset="0"/>
              </a:rPr>
              <a:t> 250 V / mm!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valoarea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tensiunii</a:t>
            </a:r>
            <a:r>
              <a:rPr lang="en-US" sz="1400" dirty="0">
                <a:solidFill>
                  <a:srgbClr val="222222"/>
                </a:solidFill>
                <a:latin typeface="Times New Roman" pitchFamily="18" charset="0"/>
                <a:cs typeface="Times New Roman" pitchFamily="18" charset="0"/>
              </a:rPr>
              <a:t> de </a:t>
            </a:r>
            <a:r>
              <a:rPr lang="en-US" sz="1400" dirty="0" err="1" smtClean="0">
                <a:solidFill>
                  <a:srgbClr val="222222"/>
                </a:solidFill>
                <a:latin typeface="Times New Roman" pitchFamily="18" charset="0"/>
                <a:cs typeface="Times New Roman" pitchFamily="18" charset="0"/>
              </a:rPr>
              <a:t>scurtcircuitare</a:t>
            </a:r>
            <a:r>
              <a:rPr lang="en-US" sz="1400" dirty="0" smtClean="0">
                <a:solidFill>
                  <a:srgbClr val="222222"/>
                </a:solidFill>
                <a:latin typeface="Times New Roman" pitchFamily="18" charset="0"/>
                <a:cs typeface="Times New Roman" pitchFamily="18" charset="0"/>
              </a:rPr>
              <a:t> </a:t>
            </a:r>
            <a:r>
              <a:rPr lang="en-US" sz="1400" dirty="0" err="1" smtClean="0">
                <a:solidFill>
                  <a:srgbClr val="222222"/>
                </a:solidFill>
                <a:latin typeface="Times New Roman" pitchFamily="18" charset="0"/>
                <a:cs typeface="Times New Roman" pitchFamily="18" charset="0"/>
              </a:rPr>
              <a:t>este</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afectată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de </a:t>
            </a:r>
            <a:r>
              <a:rPr lang="en-US" sz="1400" dirty="0" err="1" smtClean="0">
                <a:solidFill>
                  <a:srgbClr val="222222"/>
                </a:solidFill>
                <a:latin typeface="Times New Roman" pitchFamily="18" charset="0"/>
                <a:cs typeface="Times New Roman" pitchFamily="18" charset="0"/>
              </a:rPr>
              <a:t>praful</a:t>
            </a:r>
            <a:r>
              <a:rPr lang="en-US" sz="1400" dirty="0" smtClean="0">
                <a:solidFill>
                  <a:srgbClr val="222222"/>
                </a:solidFill>
                <a:latin typeface="Times New Roman" pitchFamily="18" charset="0"/>
                <a:cs typeface="Times New Roman" pitchFamily="18" charset="0"/>
              </a:rPr>
              <a:t> din </a:t>
            </a:r>
            <a:r>
              <a:rPr lang="en-US" sz="1400" dirty="0" err="1" smtClean="0">
                <a:solidFill>
                  <a:srgbClr val="222222"/>
                </a:solidFill>
                <a:latin typeface="Times New Roman" pitchFamily="18" charset="0"/>
                <a:cs typeface="Times New Roman" pitchFamily="18" charset="0"/>
              </a:rPr>
              <a:t>aer</a:t>
            </a:r>
            <a:r>
              <a:rPr lang="en-US" sz="1400" dirty="0" smtClean="0">
                <a:solidFill>
                  <a:srgbClr val="222222"/>
                </a:solidFill>
                <a:latin typeface="Times New Roman" pitchFamily="18" charset="0"/>
                <a:cs typeface="Times New Roman" pitchFamily="18" charset="0"/>
              </a:rPr>
              <a:t> </a:t>
            </a:r>
            <a:r>
              <a:rPr lang="en-US" sz="1400" dirty="0" err="1" smtClean="0">
                <a:solidFill>
                  <a:srgbClr val="222222"/>
                </a:solidFill>
                <a:latin typeface="Times New Roman" pitchFamily="18" charset="0"/>
                <a:cs typeface="Times New Roman" pitchFamily="18" charset="0"/>
              </a:rPr>
              <a:t>și</a:t>
            </a:r>
            <a:r>
              <a:rPr lang="en-US" sz="1400" dirty="0" smtClean="0">
                <a:solidFill>
                  <a:srgbClr val="222222"/>
                </a:solidFill>
                <a:latin typeface="Times New Roman" pitchFamily="18" charset="0"/>
                <a:cs typeface="Times New Roman" pitchFamily="18" charset="0"/>
              </a:rPr>
              <a:t> </a:t>
            </a:r>
            <a:r>
              <a:rPr lang="en-US" sz="1400" dirty="0" err="1" smtClean="0">
                <a:solidFill>
                  <a:srgbClr val="222222"/>
                </a:solidFill>
                <a:latin typeface="Times New Roman" pitchFamily="18" charset="0"/>
                <a:cs typeface="Times New Roman" pitchFamily="18" charset="0"/>
              </a:rPr>
              <a:t>pe</a:t>
            </a:r>
            <a:r>
              <a:rPr lang="en-US" sz="1400" dirty="0" smtClean="0">
                <a:solidFill>
                  <a:srgbClr val="222222"/>
                </a:solidFill>
                <a:latin typeface="Times New Roman" pitchFamily="18" charset="0"/>
                <a:cs typeface="Times New Roman" pitchFamily="18" charset="0"/>
              </a:rPr>
              <a:t> </a:t>
            </a:r>
            <a:r>
              <a:rPr lang="en-US" sz="1400" dirty="0" err="1" smtClean="0">
                <a:solidFill>
                  <a:srgbClr val="222222"/>
                </a:solidFill>
                <a:latin typeface="Times New Roman" pitchFamily="18" charset="0"/>
                <a:cs typeface="Times New Roman" pitchFamily="18" charset="0"/>
              </a:rPr>
              <a:t>plac</a:t>
            </a:r>
            <a:r>
              <a:rPr lang="x-none" sz="1400" dirty="0">
                <a:solidFill>
                  <a:srgbClr val="222222"/>
                </a:solidFill>
                <a:latin typeface="Times New Roman" pitchFamily="18" charset="0"/>
                <a:cs typeface="Times New Roman" pitchFamily="18" charset="0"/>
              </a:rPr>
              <a:t>ă</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precum</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de </a:t>
            </a:r>
            <a:r>
              <a:rPr lang="en-US" sz="1400" dirty="0" err="1">
                <a:solidFill>
                  <a:srgbClr val="222222"/>
                </a:solidFill>
                <a:latin typeface="Times New Roman" pitchFamily="18" charset="0"/>
                <a:cs typeface="Times New Roman" pitchFamily="18" charset="0"/>
              </a:rPr>
              <a:t>presiunea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atmosferică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curba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legea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lui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Paschen</a:t>
            </a:r>
            <a:r>
              <a:rPr lang="en-US" sz="1400" dirty="0">
                <a:solidFill>
                  <a:srgbClr val="222222"/>
                </a:solidFill>
                <a:latin typeface="Times New Roman" pitchFamily="18" charset="0"/>
                <a:cs typeface="Times New Roman" pitchFamily="18" charset="0"/>
              </a:rPr>
              <a:t>).</a:t>
            </a:r>
          </a:p>
        </p:txBody>
      </p:sp>
      <p:sp>
        <p:nvSpPr>
          <p:cNvPr id="4" name="Прямоугольник 3"/>
          <p:cNvSpPr/>
          <p:nvPr/>
        </p:nvSpPr>
        <p:spPr>
          <a:xfrm>
            <a:off x="26554" y="743583"/>
            <a:ext cx="12150225" cy="523220"/>
          </a:xfrm>
          <a:prstGeom prst="rect">
            <a:avLst/>
          </a:prstGeom>
          <a:ln>
            <a:solidFill>
              <a:srgbClr val="0070C0"/>
            </a:solidFill>
          </a:ln>
        </p:spPr>
        <p:txBody>
          <a:bodyPr wrap="square">
            <a:spAutoFit/>
          </a:bodyPr>
          <a:lstStyle/>
          <a:p>
            <a:r>
              <a:rPr lang="ru-RU" sz="1400">
                <a:solidFill>
                  <a:srgbClr val="222222"/>
                </a:solidFill>
                <a:latin typeface="Times New Roman" pitchFamily="18" charset="0"/>
                <a:cs typeface="Times New Roman" pitchFamily="18" charset="0"/>
              </a:rPr>
              <a:t>В данном примере есть 3 проводника: выпрямленное сетевое напряжение +310В,</a:t>
            </a:r>
            <a:r>
              <a:rPr lang="x-none" sz="1400">
                <a:solidFill>
                  <a:srgbClr val="222222"/>
                </a:solidFill>
                <a:latin typeface="Times New Roman" pitchFamily="18" charset="0"/>
                <a:cs typeface="Times New Roman" pitchFamily="18" charset="0"/>
              </a:rPr>
              <a:t> </a:t>
            </a:r>
            <a:r>
              <a:rPr lang="ru-RU" sz="1400">
                <a:solidFill>
                  <a:srgbClr val="222222"/>
                </a:solidFill>
                <a:latin typeface="Times New Roman" pitchFamily="18" charset="0"/>
                <a:cs typeface="Times New Roman" pitchFamily="18" charset="0"/>
              </a:rPr>
              <a:t> низковольтная линия питания для микроконтроллера +3.3В и шина земли (GND).</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206827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1257" y="0"/>
            <a:ext cx="7485264" cy="369332"/>
          </a:xfrm>
          <a:prstGeom prst="rect">
            <a:avLst/>
          </a:prstGeom>
          <a:ln>
            <a:solidFill>
              <a:srgbClr val="FF0000"/>
            </a:solidFill>
          </a:ln>
        </p:spPr>
        <p:txBody>
          <a:bodyPr wrap="square">
            <a:spAutoFit/>
          </a:bodyPr>
          <a:lstStyle/>
          <a:p>
            <a:r>
              <a:rPr lang="ru-RU" dirty="0">
                <a:solidFill>
                  <a:srgbClr val="222222"/>
                </a:solidFill>
                <a:latin typeface="Times New Roman" pitchFamily="18" charset="0"/>
                <a:cs typeface="Times New Roman" pitchFamily="18" charset="0"/>
              </a:rPr>
              <a:t>2) </a:t>
            </a:r>
            <a:r>
              <a:rPr lang="en-US" dirty="0">
                <a:solidFill>
                  <a:srgbClr val="222222"/>
                </a:solidFill>
                <a:latin typeface="Times New Roman" pitchFamily="18" charset="0"/>
                <a:cs typeface="Times New Roman" pitchFamily="18" charset="0"/>
              </a:rPr>
              <a:t>Standard IPC-2221. Ne </a:t>
            </a:r>
            <a:r>
              <a:rPr lang="en-US" dirty="0" err="1">
                <a:solidFill>
                  <a:srgbClr val="222222"/>
                </a:solidFill>
                <a:latin typeface="Times New Roman" pitchFamily="18" charset="0"/>
                <a:cs typeface="Times New Roman" pitchFamily="18" charset="0"/>
              </a:rPr>
              <a:t>interesează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tabelul</a:t>
            </a:r>
            <a:r>
              <a:rPr lang="en-US" dirty="0">
                <a:solidFill>
                  <a:srgbClr val="222222"/>
                </a:solidFill>
                <a:latin typeface="Times New Roman" pitchFamily="18" charset="0"/>
                <a:cs typeface="Times New Roman" pitchFamily="18" charset="0"/>
              </a:rPr>
              <a:t> 6-1, care </a:t>
            </a:r>
            <a:r>
              <a:rPr lang="en-US" dirty="0" err="1">
                <a:solidFill>
                  <a:srgbClr val="222222"/>
                </a:solidFill>
                <a:latin typeface="Times New Roman" pitchFamily="18" charset="0"/>
                <a:cs typeface="Times New Roman" pitchFamily="18" charset="0"/>
              </a:rPr>
              <a:t>arată</a:t>
            </a:r>
            <a:r>
              <a:rPr lang="en-US" dirty="0">
                <a:solidFill>
                  <a:srgbClr val="222222"/>
                </a:solidFill>
                <a:latin typeface="Times New Roman" pitchFamily="18" charset="0"/>
                <a:cs typeface="Times New Roman" pitchFamily="18" charset="0"/>
              </a:rPr>
              <a:t> </a:t>
            </a:r>
            <a:r>
              <a:rPr lang="en-US" err="1">
                <a:solidFill>
                  <a:srgbClr val="222222"/>
                </a:solidFill>
                <a:latin typeface="Times New Roman" pitchFamily="18" charset="0"/>
                <a:cs typeface="Times New Roman" pitchFamily="18" charset="0"/>
              </a:rPr>
              <a:t>astfel</a:t>
            </a:r>
            <a:r>
              <a:rPr lang="en-US" smtClean="0">
                <a:solidFill>
                  <a:srgbClr val="222222"/>
                </a:solidFill>
                <a:latin typeface="Times New Roman" pitchFamily="18" charset="0"/>
                <a:cs typeface="Times New Roman" pitchFamily="18" charset="0"/>
              </a:rPr>
              <a:t>:</a:t>
            </a:r>
            <a:endParaRPr lang="x-none" dirty="0" smtClean="0">
              <a:solidFill>
                <a:srgbClr val="222222"/>
              </a:solidFill>
              <a:latin typeface="Times New Roman" pitchFamily="18" charset="0"/>
              <a:cs typeface="Times New Roman" pitchFamily="18" charset="0"/>
            </a:endParaRPr>
          </a:p>
        </p:txBody>
      </p:sp>
      <p:pic>
        <p:nvPicPr>
          <p:cNvPr id="9218" name="Picture 2" descr="https://habrastorage.org/webt/zy/cz/iy/zycziyrqkryzqukl_5nsxwyk1lo.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36" y="842068"/>
            <a:ext cx="8150618" cy="60159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1256" y="404163"/>
            <a:ext cx="7485265" cy="369332"/>
          </a:xfrm>
          <a:prstGeom prst="rect">
            <a:avLst/>
          </a:prstGeom>
          <a:ln>
            <a:solidFill>
              <a:srgbClr val="0070C0"/>
            </a:solidFill>
          </a:ln>
        </p:spPr>
        <p:txBody>
          <a:bodyPr wrap="square">
            <a:spAutoFit/>
          </a:bodyPr>
          <a:lstStyle/>
          <a:p>
            <a:r>
              <a:rPr lang="ru-RU">
                <a:solidFill>
                  <a:srgbClr val="222222"/>
                </a:solidFill>
                <a:latin typeface="Times New Roman" pitchFamily="18" charset="0"/>
                <a:cs typeface="Times New Roman" pitchFamily="18" charset="0"/>
              </a:rPr>
              <a:t>Стандарт IPC-2221. Интересует нас таблица 6-1, которая выглядит вот так:</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32897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197346"/>
            <a:ext cx="12192000" cy="2308324"/>
          </a:xfrm>
          <a:prstGeom prst="rect">
            <a:avLst/>
          </a:prstGeom>
          <a:ln>
            <a:solidFill>
              <a:srgbClr val="FF0000"/>
            </a:solidFill>
          </a:ln>
        </p:spPr>
        <p:txBody>
          <a:bodyPr wrap="square">
            <a:spAutoFit/>
          </a:bodyPr>
          <a:lstStyle/>
          <a:p>
            <a:r>
              <a:rPr lang="x-none" sz="1600" dirty="0">
                <a:solidFill>
                  <a:srgbClr val="222222"/>
                </a:solidFill>
                <a:latin typeface="Times New Roman" pitchFamily="18" charset="0"/>
                <a:cs typeface="Times New Roman" pitchFamily="18" charset="0"/>
              </a:rPr>
              <a:t>După cum puteți vedea în tabel pentru un număr mare de valori, chiar și pentru cazul nostru particular, </a:t>
            </a:r>
            <a:r>
              <a:rPr lang="x-none" sz="1600" dirty="0" smtClean="0">
                <a:solidFill>
                  <a:srgbClr val="222222"/>
                </a:solidFill>
                <a:latin typeface="Times New Roman" pitchFamily="18" charset="0"/>
                <a:cs typeface="Times New Roman" pitchFamily="18" charset="0"/>
              </a:rPr>
              <a:t>301-500V, </a:t>
            </a:r>
            <a:r>
              <a:rPr lang="x-none" sz="1600" dirty="0">
                <a:solidFill>
                  <a:srgbClr val="222222"/>
                </a:solidFill>
                <a:latin typeface="Times New Roman" pitchFamily="18" charset="0"/>
                <a:cs typeface="Times New Roman" pitchFamily="18" charset="0"/>
              </a:rPr>
              <a:t>vom vedea o valoare de 0,25 mm pentru conductoarele închise pe straturile interioare, adică în condiții „ideale” fără </a:t>
            </a:r>
            <a:r>
              <a:rPr lang="x-none" sz="1600" dirty="0" smtClean="0">
                <a:solidFill>
                  <a:srgbClr val="222222"/>
                </a:solidFill>
                <a:latin typeface="Times New Roman" pitchFamily="18" charset="0"/>
                <a:cs typeface="Times New Roman" pitchFamily="18" charset="0"/>
              </a:rPr>
              <a:t>accesul prafului, murdăriei </a:t>
            </a:r>
            <a:r>
              <a:rPr lang="x-none" sz="1600" dirty="0">
                <a:solidFill>
                  <a:srgbClr val="222222"/>
                </a:solidFill>
                <a:latin typeface="Times New Roman" pitchFamily="18" charset="0"/>
                <a:cs typeface="Times New Roman" pitchFamily="18" charset="0"/>
              </a:rPr>
              <a:t>și </a:t>
            </a:r>
            <a:r>
              <a:rPr lang="x-none" sz="1600" dirty="0" smtClean="0">
                <a:solidFill>
                  <a:srgbClr val="222222"/>
                </a:solidFill>
                <a:latin typeface="Times New Roman" pitchFamily="18" charset="0"/>
                <a:cs typeface="Times New Roman" pitchFamily="18" charset="0"/>
              </a:rPr>
              <a:t>umidității. </a:t>
            </a:r>
            <a:r>
              <a:rPr lang="x-none" sz="1600" dirty="0">
                <a:solidFill>
                  <a:srgbClr val="222222"/>
                </a:solidFill>
                <a:latin typeface="Times New Roman" pitchFamily="18" charset="0"/>
                <a:cs typeface="Times New Roman" pitchFamily="18" charset="0"/>
              </a:rPr>
              <a:t>Dacă dispozitivul va funcționa </a:t>
            </a:r>
            <a:r>
              <a:rPr lang="x-none" sz="1600" dirty="0" smtClean="0">
                <a:solidFill>
                  <a:srgbClr val="222222"/>
                </a:solidFill>
                <a:latin typeface="Times New Roman" pitchFamily="18" charset="0"/>
                <a:cs typeface="Times New Roman" pitchFamily="18" charset="0"/>
              </a:rPr>
              <a:t>în condiții grele și </a:t>
            </a:r>
            <a:r>
              <a:rPr lang="x-none" sz="1600" dirty="0">
                <a:solidFill>
                  <a:srgbClr val="222222"/>
                </a:solidFill>
                <a:latin typeface="Times New Roman" pitchFamily="18" charset="0"/>
                <a:cs typeface="Times New Roman" pitchFamily="18" charset="0"/>
              </a:rPr>
              <a:t>conductorul se află pe straturile exterioare (toți conductorii în cazul unei plăci cu 2 straturi) la o altitudine de până la 3000 de metri, atunci spațiul minim este deja de 2,5 mm, adică de 10 ori mai mult. Dacă acționăm dispozitivul la o înălțime mai mare, atunci spațiul este deja necesar la 12,5 mm! Merită </a:t>
            </a:r>
            <a:r>
              <a:rPr lang="x-none" sz="1600" dirty="0" smtClean="0">
                <a:solidFill>
                  <a:srgbClr val="222222"/>
                </a:solidFill>
                <a:latin typeface="Times New Roman" pitchFamily="18" charset="0"/>
                <a:cs typeface="Times New Roman" pitchFamily="18" charset="0"/>
              </a:rPr>
              <a:t>de menționat - </a:t>
            </a:r>
            <a:r>
              <a:rPr lang="x-none" sz="1600" dirty="0">
                <a:solidFill>
                  <a:srgbClr val="222222"/>
                </a:solidFill>
                <a:latin typeface="Times New Roman" pitchFamily="18" charset="0"/>
                <a:cs typeface="Times New Roman" pitchFamily="18" charset="0"/>
              </a:rPr>
              <a:t>un spațiu atât de mare este necesar dacă placa noastră nu este acoperită cu compuși de protecție, de exemplu, </a:t>
            </a:r>
            <a:r>
              <a:rPr lang="x-none" sz="1600" dirty="0" smtClean="0">
                <a:solidFill>
                  <a:srgbClr val="222222"/>
                </a:solidFill>
                <a:latin typeface="Times New Roman" pitchFamily="18" charset="0"/>
                <a:cs typeface="Times New Roman" pitchFamily="18" charset="0"/>
              </a:rPr>
              <a:t>lac. </a:t>
            </a:r>
            <a:r>
              <a:rPr lang="x-none" sz="1600" dirty="0">
                <a:solidFill>
                  <a:srgbClr val="222222"/>
                </a:solidFill>
                <a:latin typeface="Times New Roman" pitchFamily="18" charset="0"/>
                <a:cs typeface="Times New Roman" pitchFamily="18" charset="0"/>
              </a:rPr>
              <a:t>De îndată ce apare un strat protector, vedem valori mai adecvate: 0,8 și 1,5 mm. </a:t>
            </a:r>
            <a:endParaRPr lang="x-none" sz="1600" dirty="0" smtClean="0">
              <a:solidFill>
                <a:srgbClr val="222222"/>
              </a:solidFill>
              <a:latin typeface="Times New Roman" pitchFamily="18" charset="0"/>
              <a:cs typeface="Times New Roman" pitchFamily="18" charset="0"/>
            </a:endParaRPr>
          </a:p>
          <a:p>
            <a:endParaRPr lang="x-none" sz="1600" dirty="0">
              <a:solidFill>
                <a:srgbClr val="222222"/>
              </a:solidFill>
              <a:latin typeface="Times New Roman" pitchFamily="18" charset="0"/>
              <a:cs typeface="Times New Roman" pitchFamily="18" charset="0"/>
            </a:endParaRPr>
          </a:p>
          <a:p>
            <a:r>
              <a:rPr lang="x-none" sz="1600" dirty="0" smtClean="0">
                <a:solidFill>
                  <a:srgbClr val="222222"/>
                </a:solidFill>
                <a:latin typeface="Times New Roman" pitchFamily="18" charset="0"/>
                <a:cs typeface="Times New Roman" pitchFamily="18" charset="0"/>
              </a:rPr>
              <a:t>Prin </a:t>
            </a:r>
            <a:r>
              <a:rPr lang="x-none" sz="1600" dirty="0">
                <a:solidFill>
                  <a:srgbClr val="222222"/>
                </a:solidFill>
                <a:latin typeface="Times New Roman" pitchFamily="18" charset="0"/>
                <a:cs typeface="Times New Roman" pitchFamily="18" charset="0"/>
              </a:rPr>
              <a:t>urmare, </a:t>
            </a:r>
            <a:r>
              <a:rPr lang="x-none" sz="1600" dirty="0" smtClean="0">
                <a:solidFill>
                  <a:srgbClr val="222222"/>
                </a:solidFill>
                <a:latin typeface="Times New Roman" pitchFamily="18" charset="0"/>
                <a:cs typeface="Times New Roman" pitchFamily="18" charset="0"/>
              </a:rPr>
              <a:t>un </a:t>
            </a:r>
            <a:r>
              <a:rPr lang="x-none" sz="1600" dirty="0">
                <a:solidFill>
                  <a:srgbClr val="222222"/>
                </a:solidFill>
                <a:latin typeface="Times New Roman" pitchFamily="18" charset="0"/>
                <a:cs typeface="Times New Roman" pitchFamily="18" charset="0"/>
              </a:rPr>
              <a:t>exemplu „bun”, pe lângă furnizarea unui spațiu de 0,8 mm, este de asemenea necesar să acoperiți placa cu un compus protector, de exemplu, lac după ce instalarea dispozitivului este finalizată, a fost spălată și uscată. În caz contrar, este necesar să măriți </a:t>
            </a:r>
            <a:r>
              <a:rPr lang="x-none" sz="1600" smtClean="0">
                <a:solidFill>
                  <a:srgbClr val="222222"/>
                </a:solidFill>
                <a:latin typeface="Times New Roman" pitchFamily="18" charset="0"/>
                <a:cs typeface="Times New Roman" pitchFamily="18" charset="0"/>
              </a:rPr>
              <a:t>distanțele</a:t>
            </a:r>
            <a:r>
              <a:rPr lang="x-none" sz="1600" smtClean="0">
                <a:solidFill>
                  <a:srgbClr val="222222"/>
                </a:solidFill>
                <a:latin typeface="Times New Roman" pitchFamily="18" charset="0"/>
                <a:cs typeface="Times New Roman" pitchFamily="18" charset="0"/>
              </a:rPr>
              <a:t>!</a:t>
            </a:r>
            <a:endParaRPr lang="x-none" sz="1600" dirty="0" smtClean="0">
              <a:solidFill>
                <a:srgbClr val="222222"/>
              </a:solidFill>
              <a:latin typeface="Times New Roman" pitchFamily="18" charset="0"/>
              <a:cs typeface="Times New Roman" pitchFamily="18" charset="0"/>
            </a:endParaRPr>
          </a:p>
        </p:txBody>
      </p:sp>
      <p:sp>
        <p:nvSpPr>
          <p:cNvPr id="2" name="Прямоугольник 1"/>
          <p:cNvSpPr/>
          <p:nvPr/>
        </p:nvSpPr>
        <p:spPr>
          <a:xfrm>
            <a:off x="0" y="2859353"/>
            <a:ext cx="12192000" cy="2554545"/>
          </a:xfrm>
          <a:prstGeom prst="rect">
            <a:avLst/>
          </a:prstGeom>
          <a:ln>
            <a:solidFill>
              <a:srgbClr val="0070C0"/>
            </a:solidFill>
          </a:ln>
        </p:spPr>
        <p:txBody>
          <a:bodyPr wrap="square">
            <a:spAutoFit/>
          </a:bodyPr>
          <a:lstStyle/>
          <a:p>
            <a:r>
              <a:rPr lang="ru-RU" sz="1600" smtClean="0">
                <a:solidFill>
                  <a:srgbClr val="222222"/>
                </a:solidFill>
                <a:latin typeface="Times New Roman" pitchFamily="18" charset="0"/>
                <a:cs typeface="Times New Roman" pitchFamily="18" charset="0"/>
              </a:rPr>
              <a:t>Как </a:t>
            </a:r>
            <a:r>
              <a:rPr lang="ru-RU" sz="1600">
                <a:solidFill>
                  <a:srgbClr val="222222"/>
                </a:solidFill>
                <a:latin typeface="Times New Roman" pitchFamily="18" charset="0"/>
                <a:cs typeface="Times New Roman" pitchFamily="18" charset="0"/>
              </a:rPr>
              <a:t>видите в таблице для большое количество значений даже для нашего конкретного случая </a:t>
            </a:r>
            <a:r>
              <a:rPr lang="ru-RU" sz="1600" b="1">
                <a:solidFill>
                  <a:srgbClr val="222222"/>
                </a:solidFill>
                <a:latin typeface="Times New Roman" pitchFamily="18" charset="0"/>
                <a:cs typeface="Times New Roman" pitchFamily="18" charset="0"/>
              </a:rPr>
              <a:t>301-500В</a:t>
            </a:r>
            <a:r>
              <a:rPr lang="ru-RU" sz="1600">
                <a:solidFill>
                  <a:srgbClr val="222222"/>
                </a:solidFill>
                <a:latin typeface="Times New Roman" pitchFamily="18" charset="0"/>
                <a:cs typeface="Times New Roman" pitchFamily="18" charset="0"/>
              </a:rPr>
              <a:t>. Если посмотрим, то увидим значение 0.25 мм для закрытых проводников на внутренних слоях, то есть в «идеальных» условиях без доступа пыли, грязи и влаги. Если устройство будет работать где-то в горах и проводник находится на внешних слоях (все проводники в случае 2-х слойной платы) на высоте до 3000 метров, то там минимальный зазор уже 2,5 мм, то есть в 10 раза больше. Если же мы эксплуатируем устройство на большей высоте, то зазор необходим уже в 12.5 мм! Стоит сделать замечание — такой большой зазор требуется если наша плата не покрыта защитными составами, например, лаком или компаундом. Как только появляется защитное покрытие, то мы видим уже более адекватные значения: </a:t>
            </a:r>
            <a:r>
              <a:rPr lang="ru-RU" sz="1600" b="1">
                <a:solidFill>
                  <a:srgbClr val="222222"/>
                </a:solidFill>
                <a:latin typeface="Times New Roman" pitchFamily="18" charset="0"/>
                <a:cs typeface="Times New Roman" pitchFamily="18" charset="0"/>
              </a:rPr>
              <a:t>0.8</a:t>
            </a:r>
            <a:r>
              <a:rPr lang="ru-RU" sz="1600">
                <a:solidFill>
                  <a:srgbClr val="222222"/>
                </a:solidFill>
                <a:latin typeface="Times New Roman" pitchFamily="18" charset="0"/>
                <a:cs typeface="Times New Roman" pitchFamily="18" charset="0"/>
              </a:rPr>
              <a:t> и </a:t>
            </a:r>
            <a:r>
              <a:rPr lang="ru-RU" sz="1600" b="1">
                <a:solidFill>
                  <a:srgbClr val="222222"/>
                </a:solidFill>
                <a:latin typeface="Times New Roman" pitchFamily="18" charset="0"/>
                <a:cs typeface="Times New Roman" pitchFamily="18" charset="0"/>
              </a:rPr>
              <a:t>1.5</a:t>
            </a:r>
            <a:r>
              <a:rPr lang="ru-RU" sz="1600">
                <a:solidFill>
                  <a:srgbClr val="222222"/>
                </a:solidFill>
                <a:latin typeface="Times New Roman" pitchFamily="18" charset="0"/>
                <a:cs typeface="Times New Roman" pitchFamily="18" charset="0"/>
              </a:rPr>
              <a:t> мм.</a:t>
            </a: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a:solidFill>
                  <a:srgbClr val="222222"/>
                </a:solidFill>
                <a:latin typeface="Times New Roman" pitchFamily="18" charset="0"/>
                <a:cs typeface="Times New Roman" pitchFamily="18" charset="0"/>
              </a:rPr>
              <a:t>Поэтому в «хорошем» примере по мимо обеспечения зазора 0.8 мм, необходимо так же покрыть плату защитных составом, например, лаком после завершения монтажа устройства, его отмывки и сушки. В противном случае необходимо увеличить зазор!</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839606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2462213"/>
          </a:xfrm>
          <a:prstGeom prst="rect">
            <a:avLst/>
          </a:prstGeom>
          <a:ln>
            <a:solidFill>
              <a:srgbClr val="FF0000"/>
            </a:solidFill>
          </a:ln>
        </p:spPr>
        <p:txBody>
          <a:bodyPr wrap="square">
            <a:spAutoFit/>
          </a:bodyPr>
          <a:lstStyle/>
          <a:p>
            <a:r>
              <a:rPr lang="en-US" sz="1400" dirty="0">
                <a:solidFill>
                  <a:srgbClr val="222222"/>
                </a:solidFill>
                <a:latin typeface="Times New Roman" pitchFamily="18" charset="0"/>
                <a:cs typeface="Times New Roman" pitchFamily="18" charset="0"/>
              </a:rPr>
              <a:t>Regula </a:t>
            </a:r>
            <a:r>
              <a:rPr lang="ru-RU" sz="1400" dirty="0" smtClean="0">
                <a:solidFill>
                  <a:srgbClr val="222222"/>
                </a:solidFill>
                <a:latin typeface="Times New Roman" pitchFamily="18" charset="0"/>
                <a:cs typeface="Times New Roman" pitchFamily="18" charset="0"/>
              </a:rPr>
              <a:t>№</a:t>
            </a:r>
            <a:r>
              <a:rPr lang="en-US" sz="1400" dirty="0" smtClean="0">
                <a:solidFill>
                  <a:srgbClr val="222222"/>
                </a:solidFill>
                <a:latin typeface="Times New Roman" pitchFamily="18" charset="0"/>
                <a:cs typeface="Times New Roman" pitchFamily="18" charset="0"/>
              </a:rPr>
              <a:t>6</a:t>
            </a:r>
            <a:r>
              <a:rPr lang="x-none" sz="1400" dirty="0">
                <a:solidFill>
                  <a:srgbClr val="222222"/>
                </a:solidFill>
                <a:latin typeface="Times New Roman" pitchFamily="18" charset="0"/>
                <a:cs typeface="Times New Roman" pitchFamily="18" charset="0"/>
              </a:rPr>
              <a:t> - Decalaj </a:t>
            </a:r>
            <a:r>
              <a:rPr lang="x-none" sz="1400" dirty="0" smtClean="0">
                <a:solidFill>
                  <a:srgbClr val="222222"/>
                </a:solidFill>
                <a:latin typeface="Times New Roman" pitchFamily="18" charset="0"/>
                <a:cs typeface="Times New Roman" pitchFamily="18" charset="0"/>
              </a:rPr>
              <a:t>galvanic</a:t>
            </a:r>
          </a:p>
          <a:p>
            <a:endParaRPr lang="x-none" sz="1400" dirty="0" smtClean="0">
              <a:latin typeface="Times New Roman" pitchFamily="18" charset="0"/>
              <a:cs typeface="Times New Roman" pitchFamily="18" charset="0"/>
            </a:endParaRPr>
          </a:p>
          <a:p>
            <a:r>
              <a:rPr lang="en-US" sz="1400" b="1" dirty="0" err="1">
                <a:solidFill>
                  <a:srgbClr val="222222"/>
                </a:solidFill>
                <a:latin typeface="Times New Roman" pitchFamily="18" charset="0"/>
                <a:cs typeface="Times New Roman" pitchFamily="18" charset="0"/>
              </a:rPr>
              <a:t>Eroare</a:t>
            </a:r>
            <a:r>
              <a:rPr lang="en-US" sz="1400" b="1" dirty="0">
                <a:solidFill>
                  <a:srgbClr val="222222"/>
                </a:solidFill>
                <a:latin typeface="Times New Roman" pitchFamily="18" charset="0"/>
                <a:cs typeface="Times New Roman" pitchFamily="18" charset="0"/>
              </a:rPr>
              <a:t> </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echivalând</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decalajul</a:t>
            </a:r>
            <a:r>
              <a:rPr lang="en-US" sz="1400" dirty="0">
                <a:solidFill>
                  <a:srgbClr val="222222"/>
                </a:solidFill>
                <a:latin typeface="Times New Roman" pitchFamily="18" charset="0"/>
                <a:cs typeface="Times New Roman" pitchFamily="18" charset="0"/>
              </a:rPr>
              <a:t> dielectric cu </a:t>
            </a:r>
            <a:r>
              <a:rPr lang="en-US" sz="1400" dirty="0" err="1">
                <a:solidFill>
                  <a:srgbClr val="222222"/>
                </a:solidFill>
                <a:latin typeface="Times New Roman" pitchFamily="18" charset="0"/>
                <a:cs typeface="Times New Roman" pitchFamily="18" charset="0"/>
              </a:rPr>
              <a:t>cel</a:t>
            </a:r>
            <a:r>
              <a:rPr lang="en-US" sz="1400" dirty="0">
                <a:solidFill>
                  <a:srgbClr val="222222"/>
                </a:solidFill>
                <a:latin typeface="Times New Roman" pitchFamily="18" charset="0"/>
                <a:cs typeface="Times New Roman" pitchFamily="18" charset="0"/>
              </a:rPr>
              <a:t> galvanic. De </a:t>
            </a:r>
            <a:r>
              <a:rPr lang="en-US" sz="1400" dirty="0" err="1">
                <a:solidFill>
                  <a:srgbClr val="222222"/>
                </a:solidFill>
                <a:latin typeface="Times New Roman" pitchFamily="18" charset="0"/>
                <a:cs typeface="Times New Roman" pitchFamily="18" charset="0"/>
              </a:rPr>
              <a:t>fapt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sunt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foarte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asemănătoare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dar</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cerințele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devin</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mai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stricte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când</a:t>
            </a:r>
            <a:r>
              <a:rPr lang="en-US" sz="1400" dirty="0">
                <a:solidFill>
                  <a:srgbClr val="222222"/>
                </a:solidFill>
                <a:latin typeface="Times New Roman" pitchFamily="18" charset="0"/>
                <a:cs typeface="Times New Roman" pitchFamily="18" charset="0"/>
              </a:rPr>
              <a:t> vine </a:t>
            </a:r>
            <a:r>
              <a:rPr lang="en-US" sz="1400" dirty="0" err="1">
                <a:solidFill>
                  <a:srgbClr val="222222"/>
                </a:solidFill>
                <a:latin typeface="Times New Roman" pitchFamily="18" charset="0"/>
                <a:cs typeface="Times New Roman" pitchFamily="18" charset="0"/>
              </a:rPr>
              <a:t>vorba</a:t>
            </a:r>
            <a:r>
              <a:rPr lang="en-US" sz="1400" dirty="0">
                <a:solidFill>
                  <a:srgbClr val="222222"/>
                </a:solidFill>
                <a:latin typeface="Times New Roman" pitchFamily="18" charset="0"/>
                <a:cs typeface="Times New Roman" pitchFamily="18" charset="0"/>
              </a:rPr>
              <a:t> de </a:t>
            </a:r>
            <a:r>
              <a:rPr lang="en-US" sz="1400" dirty="0" err="1">
                <a:solidFill>
                  <a:srgbClr val="222222"/>
                </a:solidFill>
                <a:latin typeface="Times New Roman" pitchFamily="18" charset="0"/>
                <a:cs typeface="Times New Roman" pitchFamily="18" charset="0"/>
              </a:rPr>
              <a:t>izolarea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galvanică</a:t>
            </a:r>
            <a:r>
              <a:rPr lang="en-US" sz="1400" dirty="0">
                <a:solidFill>
                  <a:srgbClr val="222222"/>
                </a:solidFill>
                <a:latin typeface="Times New Roman" pitchFamily="18" charset="0"/>
                <a:cs typeface="Times New Roman" pitchFamily="18" charset="0"/>
              </a:rPr>
              <a:t>. Un </a:t>
            </a:r>
            <a:r>
              <a:rPr lang="en-US" sz="1400" dirty="0" err="1">
                <a:solidFill>
                  <a:srgbClr val="222222"/>
                </a:solidFill>
                <a:latin typeface="Times New Roman" pitchFamily="18" charset="0"/>
                <a:cs typeface="Times New Roman" pitchFamily="18" charset="0"/>
              </a:rPr>
              <a:t>caz</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special</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este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decuplarea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circuitului</a:t>
            </a:r>
            <a:r>
              <a:rPr lang="en-US" sz="1400" dirty="0">
                <a:solidFill>
                  <a:srgbClr val="222222"/>
                </a:solidFill>
                <a:latin typeface="Times New Roman" pitchFamily="18" charset="0"/>
                <a:cs typeface="Times New Roman" pitchFamily="18" charset="0"/>
              </a:rPr>
              <a:t> de </a:t>
            </a:r>
            <a:r>
              <a:rPr lang="en-US" sz="1400" dirty="0" err="1">
                <a:solidFill>
                  <a:srgbClr val="222222"/>
                </a:solidFill>
                <a:latin typeface="Times New Roman" pitchFamily="18" charset="0"/>
                <a:cs typeface="Times New Roman" pitchFamily="18" charset="0"/>
              </a:rPr>
              <a:t>comandă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 </a:t>
            </a:r>
            <a:r>
              <a:rPr lang="x-none" sz="1400" dirty="0" smtClean="0">
                <a:solidFill>
                  <a:srgbClr val="222222"/>
                </a:solidFill>
                <a:latin typeface="Times New Roman" pitchFamily="18" charset="0"/>
                <a:cs typeface="Times New Roman" pitchFamily="18" charset="0"/>
              </a:rPr>
              <a:t>circuitului</a:t>
            </a:r>
            <a:r>
              <a:rPr lang="en-US" sz="1400" dirty="0" smtClean="0">
                <a:solidFill>
                  <a:srgbClr val="222222"/>
                </a:solidFill>
                <a:latin typeface="Times New Roman" pitchFamily="18" charset="0"/>
                <a:cs typeface="Times New Roman" pitchFamily="18" charset="0"/>
              </a:rPr>
              <a:t> </a:t>
            </a:r>
            <a:r>
              <a:rPr lang="en-US" sz="1400" dirty="0">
                <a:solidFill>
                  <a:srgbClr val="222222"/>
                </a:solidFill>
                <a:latin typeface="Times New Roman" pitchFamily="18" charset="0"/>
                <a:cs typeface="Times New Roman" pitchFamily="18" charset="0"/>
              </a:rPr>
              <a:t>de </a:t>
            </a:r>
            <a:r>
              <a:rPr lang="en-US" sz="1400" dirty="0" err="1">
                <a:solidFill>
                  <a:srgbClr val="222222"/>
                </a:solidFill>
                <a:latin typeface="Times New Roman" pitchFamily="18" charset="0"/>
                <a:cs typeface="Times New Roman" pitchFamily="18" charset="0"/>
              </a:rPr>
              <a:t>putere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utilizând</a:t>
            </a:r>
            <a:r>
              <a:rPr lang="en-US" sz="1400" dirty="0">
                <a:solidFill>
                  <a:srgbClr val="222222"/>
                </a:solidFill>
                <a:latin typeface="Times New Roman" pitchFamily="18" charset="0"/>
                <a:cs typeface="Times New Roman" pitchFamily="18" charset="0"/>
              </a:rPr>
              <a:t> un </a:t>
            </a:r>
            <a:r>
              <a:rPr lang="en-US" sz="1400" dirty="0" err="1">
                <a:solidFill>
                  <a:srgbClr val="222222"/>
                </a:solidFill>
                <a:latin typeface="Times New Roman" pitchFamily="18" charset="0"/>
                <a:cs typeface="Times New Roman" pitchFamily="18" charset="0"/>
              </a:rPr>
              <a:t>releu</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sau</a:t>
            </a:r>
            <a:r>
              <a:rPr lang="en-US" sz="1400" dirty="0">
                <a:solidFill>
                  <a:srgbClr val="222222"/>
                </a:solidFill>
                <a:latin typeface="Times New Roman" pitchFamily="18" charset="0"/>
                <a:cs typeface="Times New Roman" pitchFamily="18" charset="0"/>
              </a:rPr>
              <a:t> un </a:t>
            </a:r>
            <a:r>
              <a:rPr lang="en-US" sz="1400" dirty="0" err="1">
                <a:solidFill>
                  <a:srgbClr val="222222"/>
                </a:solidFill>
                <a:latin typeface="Times New Roman" pitchFamily="18" charset="0"/>
                <a:cs typeface="Times New Roman" pitchFamily="18" charset="0"/>
              </a:rPr>
              <a:t>optocuplator</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atunci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când</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spațiul</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dintre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părțile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decuplate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este</a:t>
            </a:r>
            <a:r>
              <a:rPr lang="en-US" sz="1400" dirty="0">
                <a:solidFill>
                  <a:srgbClr val="222222"/>
                </a:solidFill>
                <a:latin typeface="Times New Roman" pitchFamily="18" charset="0"/>
                <a:cs typeface="Times New Roman" pitchFamily="18" charset="0"/>
              </a:rPr>
              <a:t> de </a:t>
            </a:r>
            <a:r>
              <a:rPr lang="en-US" sz="1400" dirty="0" err="1">
                <a:solidFill>
                  <a:srgbClr val="222222"/>
                </a:solidFill>
                <a:latin typeface="Times New Roman" pitchFamily="18" charset="0"/>
                <a:cs typeface="Times New Roman" pitchFamily="18" charset="0"/>
              </a:rPr>
              <a:t>asemenea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selectat</a:t>
            </a:r>
            <a:r>
              <a:rPr lang="en-US" sz="1400" dirty="0">
                <a:solidFill>
                  <a:srgbClr val="222222"/>
                </a:solidFill>
                <a:latin typeface="Times New Roman" pitchFamily="18" charset="0"/>
                <a:cs typeface="Times New Roman" pitchFamily="18" charset="0"/>
              </a:rPr>
              <a:t> 0,8 </a:t>
            </a:r>
            <a:r>
              <a:rPr lang="en-US" sz="1400" dirty="0" err="1">
                <a:solidFill>
                  <a:srgbClr val="222222"/>
                </a:solidFill>
                <a:latin typeface="Times New Roman" pitchFamily="18" charset="0"/>
                <a:cs typeface="Times New Roman" pitchFamily="18" charset="0"/>
              </a:rPr>
              <a:t>sau</a:t>
            </a:r>
            <a:r>
              <a:rPr lang="en-US" sz="1400" dirty="0">
                <a:solidFill>
                  <a:srgbClr val="222222"/>
                </a:solidFill>
                <a:latin typeface="Times New Roman" pitchFamily="18" charset="0"/>
                <a:cs typeface="Times New Roman" pitchFamily="18" charset="0"/>
              </a:rPr>
              <a:t> 1,5 mm</a:t>
            </a:r>
            <a:r>
              <a:rPr lang="en-US" sz="1400" dirty="0" smtClean="0">
                <a:solidFill>
                  <a:srgbClr val="222222"/>
                </a:solidFill>
                <a:latin typeface="Times New Roman" pitchFamily="18" charset="0"/>
                <a:cs typeface="Times New Roman" pitchFamily="18" charset="0"/>
              </a:rPr>
              <a:t>.</a:t>
            </a:r>
            <a:endParaRPr lang="x-none" sz="1400" dirty="0" smtClean="0">
              <a:solidFill>
                <a:srgbClr val="222222"/>
              </a:solidFill>
              <a:latin typeface="Times New Roman" pitchFamily="18" charset="0"/>
              <a:cs typeface="Times New Roman" pitchFamily="18" charset="0"/>
            </a:endParaRPr>
          </a:p>
          <a:p>
            <a:endParaRPr lang="x-none" sz="1400" dirty="0">
              <a:solidFill>
                <a:srgbClr val="222222"/>
              </a:solidFill>
              <a:latin typeface="Times New Roman" pitchFamily="18" charset="0"/>
              <a:cs typeface="Times New Roman" pitchFamily="18" charset="0"/>
            </a:endParaRPr>
          </a:p>
          <a:p>
            <a:r>
              <a:rPr lang="pt-BR" sz="1400" b="1" dirty="0">
                <a:solidFill>
                  <a:srgbClr val="222222"/>
                </a:solidFill>
                <a:latin typeface="Times New Roman" pitchFamily="18" charset="0"/>
                <a:cs typeface="Times New Roman" pitchFamily="18" charset="0"/>
              </a:rPr>
              <a:t>Problema </a:t>
            </a:r>
            <a:r>
              <a:rPr lang="ru-RU" sz="1400" b="1" dirty="0">
                <a:solidFill>
                  <a:srgbClr val="222222"/>
                </a:solidFill>
                <a:latin typeface="Times New Roman" pitchFamily="18" charset="0"/>
                <a:cs typeface="Times New Roman" pitchFamily="18" charset="0"/>
              </a:rPr>
              <a:t>№</a:t>
            </a:r>
            <a:r>
              <a:rPr lang="pt-BR" sz="1400" b="1" dirty="0">
                <a:solidFill>
                  <a:srgbClr val="222222"/>
                </a:solidFill>
                <a:latin typeface="Times New Roman" pitchFamily="18" charset="0"/>
                <a:cs typeface="Times New Roman" pitchFamily="18" charset="0"/>
              </a:rPr>
              <a:t>1 </a:t>
            </a:r>
            <a:r>
              <a:rPr lang="pt-BR" sz="1400" dirty="0">
                <a:solidFill>
                  <a:srgbClr val="222222"/>
                </a:solidFill>
                <a:latin typeface="Times New Roman" pitchFamily="18" charset="0"/>
                <a:cs typeface="Times New Roman" pitchFamily="18" charset="0"/>
              </a:rPr>
              <a:t>- defectarea izolației, defectarea sistemului de control și a altor echipamente scumpe</a:t>
            </a:r>
            <a:r>
              <a:rPr lang="pt-BR" sz="1400" dirty="0" smtClean="0">
                <a:solidFill>
                  <a:srgbClr val="222222"/>
                </a:solidFill>
                <a:latin typeface="Times New Roman" pitchFamily="18" charset="0"/>
                <a:cs typeface="Times New Roman" pitchFamily="18" charset="0"/>
              </a:rPr>
              <a:t>.</a:t>
            </a:r>
            <a:endParaRPr lang="x-none" sz="1400" dirty="0" smtClean="0">
              <a:solidFill>
                <a:srgbClr val="222222"/>
              </a:solidFill>
              <a:latin typeface="Times New Roman" pitchFamily="18" charset="0"/>
              <a:cs typeface="Times New Roman" pitchFamily="18" charset="0"/>
            </a:endParaRPr>
          </a:p>
          <a:p>
            <a:endParaRPr lang="x-none" sz="1400" dirty="0">
              <a:solidFill>
                <a:srgbClr val="222222"/>
              </a:solidFill>
              <a:latin typeface="Times New Roman" pitchFamily="18" charset="0"/>
              <a:cs typeface="Times New Roman" pitchFamily="18" charset="0"/>
            </a:endParaRPr>
          </a:p>
          <a:p>
            <a:r>
              <a:rPr lang="x-none" sz="1400" dirty="0">
                <a:solidFill>
                  <a:srgbClr val="222222"/>
                </a:solidFill>
                <a:latin typeface="Times New Roman" pitchFamily="18" charset="0"/>
                <a:cs typeface="Times New Roman" pitchFamily="18" charset="0"/>
              </a:rPr>
              <a:t>Soluția este creșterea pragului de </a:t>
            </a:r>
            <a:r>
              <a:rPr lang="x-none" sz="1400" dirty="0" smtClean="0">
                <a:solidFill>
                  <a:srgbClr val="222222"/>
                </a:solidFill>
                <a:latin typeface="Times New Roman" pitchFamily="18" charset="0"/>
                <a:cs typeface="Times New Roman" pitchFamily="18" charset="0"/>
              </a:rPr>
              <a:t>scurtcircuitare </a:t>
            </a:r>
            <a:r>
              <a:rPr lang="x-none" sz="1400" dirty="0">
                <a:solidFill>
                  <a:srgbClr val="222222"/>
                </a:solidFill>
                <a:latin typeface="Times New Roman" pitchFamily="18" charset="0"/>
                <a:cs typeface="Times New Roman" pitchFamily="18" charset="0"/>
              </a:rPr>
              <a:t>electrică. Tensiunile tipice sunt de 1,5 kV, 2,5 kV și 4 kV. Dacă dispozitivul dvs. funcționează cu tensiune de rețea, </a:t>
            </a:r>
            <a:r>
              <a:rPr lang="x-none" sz="1400" dirty="0" smtClean="0">
                <a:solidFill>
                  <a:srgbClr val="222222"/>
                </a:solidFill>
                <a:latin typeface="Times New Roman" pitchFamily="18" charset="0"/>
                <a:cs typeface="Times New Roman" pitchFamily="18" charset="0"/>
              </a:rPr>
              <a:t>și nu interacționează </a:t>
            </a:r>
            <a:r>
              <a:rPr lang="x-none" sz="1400" dirty="0">
                <a:solidFill>
                  <a:srgbClr val="222222"/>
                </a:solidFill>
                <a:latin typeface="Times New Roman" pitchFamily="18" charset="0"/>
                <a:cs typeface="Times New Roman" pitchFamily="18" charset="0"/>
              </a:rPr>
              <a:t>direct cu </a:t>
            </a:r>
            <a:r>
              <a:rPr lang="x-none" sz="1400" dirty="0" smtClean="0">
                <a:solidFill>
                  <a:srgbClr val="222222"/>
                </a:solidFill>
                <a:latin typeface="Times New Roman" pitchFamily="18" charset="0"/>
                <a:cs typeface="Times New Roman" pitchFamily="18" charset="0"/>
              </a:rPr>
              <a:t>omul, </a:t>
            </a:r>
            <a:r>
              <a:rPr lang="x-none" sz="1400" dirty="0">
                <a:solidFill>
                  <a:srgbClr val="222222"/>
                </a:solidFill>
                <a:latin typeface="Times New Roman" pitchFamily="18" charset="0"/>
                <a:cs typeface="Times New Roman" pitchFamily="18" charset="0"/>
              </a:rPr>
              <a:t>atunci va fi suficientă o tensiune de izolare de 1,5 kV. Dacă interacțiunea umană cu dispozitivul se presupune, de exemplu, prin butoane și alte comenzi, atunci </a:t>
            </a:r>
            <a:r>
              <a:rPr lang="x-none" sz="1400" dirty="0" smtClean="0">
                <a:solidFill>
                  <a:srgbClr val="222222"/>
                </a:solidFill>
                <a:latin typeface="Times New Roman" pitchFamily="18" charset="0"/>
                <a:cs typeface="Times New Roman" pitchFamily="18" charset="0"/>
              </a:rPr>
              <a:t>se recomandă </a:t>
            </a:r>
            <a:r>
              <a:rPr lang="x-none" sz="1400" dirty="0">
                <a:solidFill>
                  <a:srgbClr val="222222"/>
                </a:solidFill>
                <a:latin typeface="Times New Roman" pitchFamily="18" charset="0"/>
                <a:cs typeface="Times New Roman" pitchFamily="18" charset="0"/>
              </a:rPr>
              <a:t>să utilizați izolație cu o tensiune de 2,5 kV sau mai </a:t>
            </a:r>
            <a:r>
              <a:rPr lang="x-none" sz="1400">
                <a:solidFill>
                  <a:srgbClr val="222222"/>
                </a:solidFill>
                <a:latin typeface="Times New Roman" pitchFamily="18" charset="0"/>
                <a:cs typeface="Times New Roman" pitchFamily="18" charset="0"/>
              </a:rPr>
              <a:t>mult</a:t>
            </a:r>
            <a:r>
              <a:rPr lang="x-none" sz="1400" smtClean="0">
                <a:solidFill>
                  <a:srgbClr val="222222"/>
                </a:solidFill>
                <a:latin typeface="Times New Roman" pitchFamily="18" charset="0"/>
                <a:cs typeface="Times New Roman" pitchFamily="18" charset="0"/>
              </a:rPr>
              <a:t>.</a:t>
            </a:r>
            <a:endParaRPr lang="x-none" sz="1400" dirty="0">
              <a:solidFill>
                <a:srgbClr val="222222"/>
              </a:solidFill>
              <a:latin typeface="Times New Roman" pitchFamily="18" charset="0"/>
              <a:cs typeface="Times New Roman" pitchFamily="18" charset="0"/>
            </a:endParaRPr>
          </a:p>
        </p:txBody>
      </p:sp>
      <p:pic>
        <p:nvPicPr>
          <p:cNvPr id="10242" name="Picture 2" descr="https://habrastorage.org/webt/oq/re/8l/oqre8lpu_zn2blu1-wzkvmelvmw.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0835" y="4862172"/>
            <a:ext cx="3950473" cy="1861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8384" y="5223849"/>
            <a:ext cx="931665" cy="369332"/>
          </a:xfrm>
          <a:prstGeom prst="rect">
            <a:avLst/>
          </a:prstGeom>
          <a:noFill/>
        </p:spPr>
        <p:txBody>
          <a:bodyPr wrap="none" rtlCol="0">
            <a:spAutoFit/>
          </a:bodyPr>
          <a:lstStyle/>
          <a:p>
            <a:r>
              <a:rPr lang="x-none" b="1" dirty="0" smtClean="0">
                <a:solidFill>
                  <a:srgbClr val="FF0000"/>
                </a:solidFill>
              </a:rPr>
              <a:t>Nu bine</a:t>
            </a:r>
            <a:endParaRPr lang="en-US" b="1" dirty="0">
              <a:solidFill>
                <a:srgbClr val="FF0000"/>
              </a:solidFill>
            </a:endParaRPr>
          </a:p>
        </p:txBody>
      </p:sp>
      <p:sp>
        <p:nvSpPr>
          <p:cNvPr id="3" name="Прямоугольник 2"/>
          <p:cNvSpPr/>
          <p:nvPr/>
        </p:nvSpPr>
        <p:spPr>
          <a:xfrm>
            <a:off x="0" y="2615403"/>
            <a:ext cx="12192000" cy="2246769"/>
          </a:xfrm>
          <a:prstGeom prst="rect">
            <a:avLst/>
          </a:prstGeom>
          <a:ln>
            <a:solidFill>
              <a:srgbClr val="0070C0"/>
            </a:solidFill>
          </a:ln>
        </p:spPr>
        <p:txBody>
          <a:bodyPr wrap="square">
            <a:spAutoFit/>
          </a:bodyPr>
          <a:lstStyle/>
          <a:p>
            <a:r>
              <a:rPr lang="ru-RU" sz="1400" b="1">
                <a:solidFill>
                  <a:srgbClr val="222222"/>
                </a:solidFill>
                <a:latin typeface="Times New Roman" pitchFamily="18" charset="0"/>
                <a:cs typeface="Times New Roman" pitchFamily="18" charset="0"/>
              </a:rPr>
              <a:t>Ошибка</a:t>
            </a:r>
            <a:r>
              <a:rPr lang="ru-RU" sz="1400">
                <a:solidFill>
                  <a:srgbClr val="222222"/>
                </a:solidFill>
                <a:latin typeface="Times New Roman" pitchFamily="18" charset="0"/>
                <a:cs typeface="Times New Roman" pitchFamily="18" charset="0"/>
              </a:rPr>
              <a:t> — приравнивание диэлектрического зазора к гальваническому. По сути они очень похожи, но по требованиям все строже, когда дело доходит до гальванической развязки. Ярким случаем является развязка схемы управления и силовой части с помощью реле или оптрона, когда зазор между развязанными сторонами выбирается так же 0.8 или 1,5 мм.</a:t>
            </a: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a:solidFill>
                  <a:srgbClr val="222222"/>
                </a:solidFill>
                <a:latin typeface="Times New Roman" pitchFamily="18" charset="0"/>
                <a:cs typeface="Times New Roman" pitchFamily="18" charset="0"/>
              </a:rPr>
              <a:t>Проблема №1</a:t>
            </a:r>
            <a:r>
              <a:rPr lang="ru-RU" sz="1400">
                <a:solidFill>
                  <a:srgbClr val="222222"/>
                </a:solidFill>
                <a:latin typeface="Times New Roman" pitchFamily="18" charset="0"/>
                <a:cs typeface="Times New Roman" pitchFamily="18" charset="0"/>
              </a:rPr>
              <a:t> — пробой изоляции, выход из строя системы управления и прочего дорогого оборудования.</a:t>
            </a: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a:latin typeface="Times New Roman" pitchFamily="18" charset="0"/>
                <a:cs typeface="Times New Roman" pitchFamily="18" charset="0"/>
              </a:rPr>
              <a:t/>
            </a:r>
            <a:br>
              <a:rPr lang="ru-RU" sz="1400">
                <a:latin typeface="Times New Roman" pitchFamily="18" charset="0"/>
                <a:cs typeface="Times New Roman" pitchFamily="18" charset="0"/>
              </a:rPr>
            </a:br>
            <a:r>
              <a:rPr lang="ru-RU" sz="1400" b="1">
                <a:solidFill>
                  <a:srgbClr val="222222"/>
                </a:solidFill>
                <a:latin typeface="Times New Roman" pitchFamily="18" charset="0"/>
                <a:cs typeface="Times New Roman" pitchFamily="18" charset="0"/>
              </a:rPr>
              <a:t>Решение</a:t>
            </a:r>
            <a:r>
              <a:rPr lang="ru-RU" sz="1400">
                <a:solidFill>
                  <a:srgbClr val="222222"/>
                </a:solidFill>
                <a:latin typeface="Times New Roman" pitchFamily="18" charset="0"/>
                <a:cs typeface="Times New Roman" pitchFamily="18" charset="0"/>
              </a:rPr>
              <a:t> — увеличение порога электрического пробоя. Стандартными значениями обычно являются напряжения 1,5 кВ, 2,5 кВ и 4 кВ. Если ваше устройство работает с сетевым напряжением, но человек напрямую с ним не взаимодействует, то напряжение развязки в 1,5 кВ будет достаточным. Если предполагается взаимодействие человека с устройством, например, через кнопки и  прочие органы управления, то рекомендую применить изоляцию с напряжением 2,5 кВ и более.</a:t>
            </a:r>
            <a:endParaRPr lang="en-US" sz="1400" dirty="0">
              <a:solidFill>
                <a:srgbClr val="222222"/>
              </a:solidFill>
              <a:latin typeface="Times New Roman" pitchFamily="18" charset="0"/>
              <a:cs typeface="Times New Roman" pitchFamily="18" charset="0"/>
            </a:endParaRPr>
          </a:p>
        </p:txBody>
      </p:sp>
    </p:spTree>
    <p:extLst>
      <p:ext uri="{BB962C8B-B14F-4D97-AF65-F5344CB8AC3E}">
        <p14:creationId xmlns:p14="http://schemas.microsoft.com/office/powerpoint/2010/main" val="2274861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7104" y="1346464"/>
            <a:ext cx="11772523" cy="1200329"/>
          </a:xfrm>
          <a:prstGeom prst="rect">
            <a:avLst/>
          </a:prstGeom>
          <a:ln>
            <a:solidFill>
              <a:srgbClr val="0070C0"/>
            </a:solidFill>
          </a:ln>
        </p:spPr>
        <p:txBody>
          <a:bodyPr wrap="square">
            <a:spAutoFit/>
          </a:bodyPr>
          <a:lstStyle/>
          <a:p>
            <a:r>
              <a:rPr lang="ru-RU" dirty="0">
                <a:solidFill>
                  <a:srgbClr val="222222"/>
                </a:solidFill>
                <a:latin typeface="Times New Roman" pitchFamily="18" charset="0"/>
                <a:cs typeface="Times New Roman" pitchFamily="18" charset="0"/>
              </a:rPr>
              <a:t>Что плохого спросите вы, ведь зазоры на плате есть, их можно сделать и 1,5 мм. Дело в том, что даже если сделать зазор 2 мм, то этого будет недостаточным для обеспечения изоляции. Самым «слабым» местом должно быть расстояние между выводами управления реле (1-2) и выводами силовыми (3-8). Так же надо учитывать, что пробой может быть не только между проводниками на одном слое, но и на разных — насквозь плату через стеклотекстолит.</a:t>
            </a:r>
            <a:endParaRPr lang="en-US" dirty="0">
              <a:latin typeface="Times New Roman" pitchFamily="18" charset="0"/>
              <a:cs typeface="Times New Roman" pitchFamily="18" charset="0"/>
            </a:endParaRPr>
          </a:p>
        </p:txBody>
      </p:sp>
      <p:pic>
        <p:nvPicPr>
          <p:cNvPr id="11266" name="Picture 2" descr="https://habrastorage.org/webt/yq/rl/0r/yqrl0rbzzs2ickbby1d8gae_sva.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011" y="4286898"/>
            <a:ext cx="3943986" cy="2571102"/>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https://habrastorage.org/webt/0o/kp/-m/0okp-matv_7qqnkvqlpi4lb-bvo.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2997" y="4286898"/>
            <a:ext cx="3629003" cy="25711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06154" y="3917566"/>
            <a:ext cx="609462" cy="369332"/>
          </a:xfrm>
          <a:prstGeom prst="rect">
            <a:avLst/>
          </a:prstGeom>
          <a:noFill/>
        </p:spPr>
        <p:txBody>
          <a:bodyPr wrap="none" rtlCol="0">
            <a:spAutoFit/>
          </a:bodyPr>
          <a:lstStyle/>
          <a:p>
            <a:r>
              <a:rPr lang="x-none" b="1" dirty="0" smtClean="0">
                <a:solidFill>
                  <a:srgbClr val="FF0000"/>
                </a:solidFill>
              </a:rPr>
              <a:t>Bine</a:t>
            </a:r>
            <a:endParaRPr lang="en-US" b="1" dirty="0">
              <a:solidFill>
                <a:srgbClr val="FF0000"/>
              </a:solidFill>
            </a:endParaRPr>
          </a:p>
        </p:txBody>
      </p:sp>
      <p:sp>
        <p:nvSpPr>
          <p:cNvPr id="3" name="Прямоугольник 2"/>
          <p:cNvSpPr/>
          <p:nvPr/>
        </p:nvSpPr>
        <p:spPr>
          <a:xfrm>
            <a:off x="187104" y="92953"/>
            <a:ext cx="11772523" cy="1200329"/>
          </a:xfrm>
          <a:prstGeom prst="rect">
            <a:avLst/>
          </a:prstGeom>
          <a:ln>
            <a:solidFill>
              <a:srgbClr val="FF0000"/>
            </a:solidFill>
          </a:ln>
        </p:spPr>
        <p:txBody>
          <a:bodyPr wrap="square">
            <a:spAutoFit/>
          </a:bodyPr>
          <a:lstStyle/>
          <a:p>
            <a:r>
              <a:rPr lang="x-none" dirty="0" smtClean="0">
                <a:solidFill>
                  <a:srgbClr val="222222"/>
                </a:solidFill>
                <a:latin typeface="Times New Roman" pitchFamily="18" charset="0"/>
                <a:cs typeface="Times New Roman" pitchFamily="18" charset="0"/>
              </a:rPr>
              <a:t>Distanțele pe suprafața plachetei </a:t>
            </a:r>
            <a:r>
              <a:rPr lang="en-US" dirty="0" smtClean="0">
                <a:solidFill>
                  <a:srgbClr val="222222"/>
                </a:solidFill>
                <a:latin typeface="Times New Roman" pitchFamily="18" charset="0"/>
                <a:cs typeface="Times New Roman" pitchFamily="18" charset="0"/>
              </a:rPr>
              <a:t>pot </a:t>
            </a:r>
            <a:r>
              <a:rPr lang="en-US" dirty="0">
                <a:solidFill>
                  <a:srgbClr val="222222"/>
                </a:solidFill>
                <a:latin typeface="Times New Roman" pitchFamily="18" charset="0"/>
                <a:cs typeface="Times New Roman" pitchFamily="18" charset="0"/>
              </a:rPr>
              <a:t>fi </a:t>
            </a:r>
            <a:r>
              <a:rPr lang="en-US" dirty="0" err="1">
                <a:solidFill>
                  <a:srgbClr val="222222"/>
                </a:solidFill>
                <a:latin typeface="Times New Roman" pitchFamily="18" charset="0"/>
                <a:cs typeface="Times New Roman" pitchFamily="18" charset="0"/>
              </a:rPr>
              <a:t>făcute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până</a:t>
            </a:r>
            <a:r>
              <a:rPr lang="en-US" dirty="0">
                <a:solidFill>
                  <a:srgbClr val="222222"/>
                </a:solidFill>
                <a:latin typeface="Times New Roman" pitchFamily="18" charset="0"/>
                <a:cs typeface="Times New Roman" pitchFamily="18" charset="0"/>
              </a:rPr>
              <a:t> la 1,5 mm. </a:t>
            </a:r>
            <a:r>
              <a:rPr lang="en-US" dirty="0" err="1">
                <a:solidFill>
                  <a:srgbClr val="222222"/>
                </a:solidFill>
                <a:latin typeface="Times New Roman" pitchFamily="18" charset="0"/>
                <a:cs typeface="Times New Roman" pitchFamily="18" charset="0"/>
              </a:rPr>
              <a:t>Faptul</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este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chiar</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dacă</a:t>
            </a:r>
            <a:r>
              <a:rPr lang="en-US" dirty="0">
                <a:solidFill>
                  <a:srgbClr val="222222"/>
                </a:solidFill>
                <a:latin typeface="Times New Roman" pitchFamily="18" charset="0"/>
                <a:cs typeface="Times New Roman" pitchFamily="18" charset="0"/>
              </a:rPr>
              <a:t> </a:t>
            </a:r>
            <a:r>
              <a:rPr lang="x-none" dirty="0" smtClean="0">
                <a:solidFill>
                  <a:srgbClr val="222222"/>
                </a:solidFill>
                <a:latin typeface="Times New Roman" pitchFamily="18" charset="0"/>
                <a:cs typeface="Times New Roman" pitchFamily="18" charset="0"/>
              </a:rPr>
              <a:t>se face</a:t>
            </a:r>
            <a:r>
              <a:rPr lang="en-US" dirty="0" smtClean="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spațiu</a:t>
            </a:r>
            <a:r>
              <a:rPr lang="en-US" dirty="0">
                <a:solidFill>
                  <a:srgbClr val="222222"/>
                </a:solidFill>
                <a:latin typeface="Times New Roman" pitchFamily="18" charset="0"/>
                <a:cs typeface="Times New Roman" pitchFamily="18" charset="0"/>
              </a:rPr>
              <a:t> de 2 mm, </a:t>
            </a:r>
            <a:r>
              <a:rPr lang="en-US" dirty="0" smtClean="0">
                <a:solidFill>
                  <a:srgbClr val="222222"/>
                </a:solidFill>
                <a:latin typeface="Times New Roman" pitchFamily="18" charset="0"/>
                <a:cs typeface="Times New Roman" pitchFamily="18" charset="0"/>
              </a:rPr>
              <a:t>nu </a:t>
            </a:r>
            <a:r>
              <a:rPr lang="en-US" dirty="0" err="1">
                <a:solidFill>
                  <a:srgbClr val="222222"/>
                </a:solidFill>
                <a:latin typeface="Times New Roman" pitchFamily="18" charset="0"/>
                <a:cs typeface="Times New Roman" pitchFamily="18" charset="0"/>
              </a:rPr>
              <a:t>va</a:t>
            </a:r>
            <a:r>
              <a:rPr lang="en-US" dirty="0">
                <a:solidFill>
                  <a:srgbClr val="222222"/>
                </a:solidFill>
                <a:latin typeface="Times New Roman" pitchFamily="18" charset="0"/>
                <a:cs typeface="Times New Roman" pitchFamily="18" charset="0"/>
              </a:rPr>
              <a:t> fi </a:t>
            </a:r>
            <a:r>
              <a:rPr lang="en-US" dirty="0" err="1">
                <a:solidFill>
                  <a:srgbClr val="222222"/>
                </a:solidFill>
                <a:latin typeface="Times New Roman" pitchFamily="18" charset="0"/>
                <a:cs typeface="Times New Roman" pitchFamily="18" charset="0"/>
              </a:rPr>
              <a:t>suficient</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pentru</a:t>
            </a:r>
            <a:r>
              <a:rPr lang="en-US" dirty="0">
                <a:solidFill>
                  <a:srgbClr val="222222"/>
                </a:solidFill>
                <a:latin typeface="Times New Roman" pitchFamily="18" charset="0"/>
                <a:cs typeface="Times New Roman" pitchFamily="18" charset="0"/>
              </a:rPr>
              <a:t> a </a:t>
            </a:r>
            <a:r>
              <a:rPr lang="en-US" dirty="0" err="1">
                <a:solidFill>
                  <a:srgbClr val="222222"/>
                </a:solidFill>
                <a:latin typeface="Times New Roman" pitchFamily="18" charset="0"/>
                <a:cs typeface="Times New Roman" pitchFamily="18" charset="0"/>
              </a:rPr>
              <a:t>asigura</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izolația</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Punctul</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cel</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mai</a:t>
            </a:r>
            <a:r>
              <a:rPr lang="en-US" dirty="0">
                <a:solidFill>
                  <a:srgbClr val="222222"/>
                </a:solidFill>
                <a:latin typeface="Times New Roman" pitchFamily="18" charset="0"/>
                <a:cs typeface="Times New Roman" pitchFamily="18" charset="0"/>
              </a:rPr>
              <a:t> slab” </a:t>
            </a:r>
            <a:r>
              <a:rPr lang="x-none" dirty="0" smtClean="0">
                <a:solidFill>
                  <a:srgbClr val="222222"/>
                </a:solidFill>
                <a:latin typeface="Times New Roman" pitchFamily="18" charset="0"/>
                <a:cs typeface="Times New Roman" pitchFamily="18" charset="0"/>
              </a:rPr>
              <a:t>este </a:t>
            </a:r>
            <a:r>
              <a:rPr lang="en-US" dirty="0" err="1" smtClean="0">
                <a:solidFill>
                  <a:srgbClr val="222222"/>
                </a:solidFill>
                <a:latin typeface="Times New Roman" pitchFamily="18" charset="0"/>
                <a:cs typeface="Times New Roman" pitchFamily="18" charset="0"/>
              </a:rPr>
              <a:t>distanța</a:t>
            </a:r>
            <a:r>
              <a:rPr lang="en-US" dirty="0" smtClean="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dintre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bornele</a:t>
            </a:r>
            <a:r>
              <a:rPr lang="en-US" dirty="0">
                <a:solidFill>
                  <a:srgbClr val="222222"/>
                </a:solidFill>
                <a:latin typeface="Times New Roman" pitchFamily="18" charset="0"/>
                <a:cs typeface="Times New Roman" pitchFamily="18" charset="0"/>
              </a:rPr>
              <a:t> de </a:t>
            </a:r>
            <a:r>
              <a:rPr lang="en-US" dirty="0" err="1">
                <a:solidFill>
                  <a:srgbClr val="222222"/>
                </a:solidFill>
                <a:latin typeface="Times New Roman" pitchFamily="18" charset="0"/>
                <a:cs typeface="Times New Roman" pitchFamily="18" charset="0"/>
              </a:rPr>
              <a:t>comandă</a:t>
            </a:r>
            <a:r>
              <a:rPr lang="en-US" dirty="0">
                <a:solidFill>
                  <a:srgbClr val="222222"/>
                </a:solidFill>
                <a:latin typeface="Times New Roman" pitchFamily="18" charset="0"/>
                <a:cs typeface="Times New Roman" pitchFamily="18" charset="0"/>
              </a:rPr>
              <a:t> ale </a:t>
            </a:r>
            <a:r>
              <a:rPr lang="en-US" dirty="0" err="1">
                <a:solidFill>
                  <a:srgbClr val="222222"/>
                </a:solidFill>
                <a:latin typeface="Times New Roman" pitchFamily="18" charset="0"/>
                <a:cs typeface="Times New Roman" pitchFamily="18" charset="0"/>
              </a:rPr>
              <a:t>releului</a:t>
            </a:r>
            <a:r>
              <a:rPr lang="en-US" dirty="0">
                <a:solidFill>
                  <a:srgbClr val="222222"/>
                </a:solidFill>
                <a:latin typeface="Times New Roman" pitchFamily="18" charset="0"/>
                <a:cs typeface="Times New Roman" pitchFamily="18" charset="0"/>
              </a:rPr>
              <a:t> (1-2) </a:t>
            </a:r>
            <a:r>
              <a:rPr lang="en-US" dirty="0" err="1">
                <a:solidFill>
                  <a:srgbClr val="222222"/>
                </a:solidFill>
                <a:latin typeface="Times New Roman" pitchFamily="18" charset="0"/>
                <a:cs typeface="Times New Roman" pitchFamily="18" charset="0"/>
              </a:rPr>
              <a:t>și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bornele</a:t>
            </a:r>
            <a:r>
              <a:rPr lang="en-US" dirty="0">
                <a:solidFill>
                  <a:srgbClr val="222222"/>
                </a:solidFill>
                <a:latin typeface="Times New Roman" pitchFamily="18" charset="0"/>
                <a:cs typeface="Times New Roman" pitchFamily="18" charset="0"/>
              </a:rPr>
              <a:t> de </a:t>
            </a:r>
            <a:r>
              <a:rPr lang="en-US" dirty="0" err="1">
                <a:solidFill>
                  <a:srgbClr val="222222"/>
                </a:solidFill>
                <a:latin typeface="Times New Roman" pitchFamily="18" charset="0"/>
                <a:cs typeface="Times New Roman" pitchFamily="18" charset="0"/>
              </a:rPr>
              <a:t>alimentare</a:t>
            </a:r>
            <a:r>
              <a:rPr lang="en-US" dirty="0">
                <a:solidFill>
                  <a:srgbClr val="222222"/>
                </a:solidFill>
                <a:latin typeface="Times New Roman" pitchFamily="18" charset="0"/>
                <a:cs typeface="Times New Roman" pitchFamily="18" charset="0"/>
              </a:rPr>
              <a:t> (3-8). De </a:t>
            </a:r>
            <a:r>
              <a:rPr lang="en-US" dirty="0" err="1">
                <a:solidFill>
                  <a:srgbClr val="222222"/>
                </a:solidFill>
                <a:latin typeface="Times New Roman" pitchFamily="18" charset="0"/>
                <a:cs typeface="Times New Roman" pitchFamily="18" charset="0"/>
              </a:rPr>
              <a:t>asemenea</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trebuie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avut</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în</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vedere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faptul</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că</a:t>
            </a:r>
            <a:r>
              <a:rPr lang="en-US" dirty="0">
                <a:solidFill>
                  <a:srgbClr val="222222"/>
                </a:solidFill>
                <a:latin typeface="Times New Roman" pitchFamily="18" charset="0"/>
                <a:cs typeface="Times New Roman" pitchFamily="18" charset="0"/>
              </a:rPr>
              <a:t> o </a:t>
            </a:r>
            <a:r>
              <a:rPr lang="en-US" dirty="0" err="1">
                <a:solidFill>
                  <a:srgbClr val="222222"/>
                </a:solidFill>
                <a:latin typeface="Times New Roman" pitchFamily="18" charset="0"/>
                <a:cs typeface="Times New Roman" pitchFamily="18" charset="0"/>
              </a:rPr>
              <a:t>defecțiune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poate</a:t>
            </a:r>
            <a:r>
              <a:rPr lang="en-US" dirty="0">
                <a:solidFill>
                  <a:srgbClr val="222222"/>
                </a:solidFill>
                <a:latin typeface="Times New Roman" pitchFamily="18" charset="0"/>
                <a:cs typeface="Times New Roman" pitchFamily="18" charset="0"/>
              </a:rPr>
              <a:t> fi nu </a:t>
            </a:r>
            <a:r>
              <a:rPr lang="en-US" dirty="0" err="1">
                <a:solidFill>
                  <a:srgbClr val="222222"/>
                </a:solidFill>
                <a:latin typeface="Times New Roman" pitchFamily="18" charset="0"/>
                <a:cs typeface="Times New Roman" pitchFamily="18" charset="0"/>
              </a:rPr>
              <a:t>numai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între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conductorii</a:t>
            </a:r>
            <a:r>
              <a:rPr lang="en-US" dirty="0">
                <a:solidFill>
                  <a:srgbClr val="222222"/>
                </a:solidFill>
                <a:latin typeface="Times New Roman" pitchFamily="18" charset="0"/>
                <a:cs typeface="Times New Roman" pitchFamily="18" charset="0"/>
              </a:rPr>
              <a:t> de </a:t>
            </a:r>
            <a:r>
              <a:rPr lang="en-US" dirty="0" err="1">
                <a:solidFill>
                  <a:srgbClr val="222222"/>
                </a:solidFill>
                <a:latin typeface="Times New Roman" pitchFamily="18" charset="0"/>
                <a:cs typeface="Times New Roman" pitchFamily="18" charset="0"/>
              </a:rPr>
              <a:t>pe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același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strat</a:t>
            </a:r>
            <a:r>
              <a:rPr lang="en-US" dirty="0">
                <a:solidFill>
                  <a:srgbClr val="222222"/>
                </a:solidFill>
                <a:latin typeface="Times New Roman" pitchFamily="18" charset="0"/>
                <a:cs typeface="Times New Roman" pitchFamily="18" charset="0"/>
              </a:rPr>
              <a:t>, ci </a:t>
            </a:r>
            <a:r>
              <a:rPr lang="en-US" dirty="0" err="1">
                <a:solidFill>
                  <a:srgbClr val="222222"/>
                </a:solidFill>
                <a:latin typeface="Times New Roman" pitchFamily="18" charset="0"/>
                <a:cs typeface="Times New Roman" pitchFamily="18" charset="0"/>
              </a:rPr>
              <a:t>și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pe</a:t>
            </a:r>
            <a:r>
              <a:rPr lang="en-US" dirty="0">
                <a:solidFill>
                  <a:srgbClr val="222222"/>
                </a:solidFill>
                <a:latin typeface="Times New Roman" pitchFamily="18" charset="0"/>
                <a:cs typeface="Times New Roman" pitchFamily="18" charset="0"/>
              </a:rPr>
              <a:t> </a:t>
            </a:r>
            <a:r>
              <a:rPr lang="x-none" dirty="0" smtClean="0">
                <a:solidFill>
                  <a:srgbClr val="222222"/>
                </a:solidFill>
                <a:latin typeface="Times New Roman" pitchFamily="18" charset="0"/>
                <a:cs typeface="Times New Roman" pitchFamily="18" charset="0"/>
              </a:rPr>
              <a:t>straturi diferite </a:t>
            </a:r>
            <a:r>
              <a:rPr lang="en-US" dirty="0" smtClean="0">
                <a:solidFill>
                  <a:srgbClr val="222222"/>
                </a:solidFill>
                <a:latin typeface="Times New Roman" pitchFamily="18" charset="0"/>
                <a:cs typeface="Times New Roman" pitchFamily="18" charset="0"/>
              </a:rPr>
              <a:t>– </a:t>
            </a:r>
            <a:r>
              <a:rPr lang="x-none" dirty="0" smtClean="0">
                <a:solidFill>
                  <a:srgbClr val="222222"/>
                </a:solidFill>
                <a:latin typeface="Times New Roman" pitchFamily="18" charset="0"/>
                <a:cs typeface="Times New Roman" pitchFamily="18" charset="0"/>
              </a:rPr>
              <a:t>a sticloticstolitului</a:t>
            </a:r>
            <a:r>
              <a:rPr lang="en-US" dirty="0" smtClean="0">
                <a:solidFill>
                  <a:srgbClr val="222222"/>
                </a:solidFill>
                <a:latin typeface="Times New Roman" pitchFamily="18" charset="0"/>
                <a:cs typeface="Times New Roman" pitchFamily="18" charset="0"/>
              </a:rPr>
              <a:t>.</a:t>
            </a:r>
            <a:endParaRPr lang="en-US" dirty="0">
              <a:solidFill>
                <a:srgbClr val="222222"/>
              </a:solidFill>
              <a:latin typeface="Times New Roman" pitchFamily="18" charset="0"/>
              <a:cs typeface="Times New Roman" pitchFamily="18" charset="0"/>
            </a:endParaRPr>
          </a:p>
        </p:txBody>
      </p:sp>
    </p:spTree>
    <p:extLst>
      <p:ext uri="{BB962C8B-B14F-4D97-AF65-F5344CB8AC3E}">
        <p14:creationId xmlns:p14="http://schemas.microsoft.com/office/powerpoint/2010/main" val="3279646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3293209"/>
          </a:xfrm>
          <a:prstGeom prst="rect">
            <a:avLst/>
          </a:prstGeom>
          <a:ln>
            <a:solidFill>
              <a:srgbClr val="FF0000"/>
            </a:solidFill>
          </a:ln>
        </p:spPr>
        <p:txBody>
          <a:bodyPr wrap="square">
            <a:spAutoFit/>
          </a:bodyPr>
          <a:lstStyle/>
          <a:p>
            <a:r>
              <a:rPr lang="en-US" sz="1600" b="1" u="sng" dirty="0">
                <a:solidFill>
                  <a:srgbClr val="222222"/>
                </a:solidFill>
                <a:latin typeface="Times New Roman" pitchFamily="18" charset="0"/>
                <a:cs typeface="Times New Roman" pitchFamily="18" charset="0"/>
              </a:rPr>
              <a:t>Ce s-a </a:t>
            </a:r>
            <a:r>
              <a:rPr lang="en-US" sz="1600" b="1" u="sng" dirty="0" err="1">
                <a:solidFill>
                  <a:srgbClr val="222222"/>
                </a:solidFill>
                <a:latin typeface="Times New Roman" pitchFamily="18" charset="0"/>
                <a:cs typeface="Times New Roman" pitchFamily="18" charset="0"/>
              </a:rPr>
              <a:t>făcut</a:t>
            </a:r>
            <a:r>
              <a:rPr lang="en-US" sz="1600" b="1" u="sng" dirty="0">
                <a:solidFill>
                  <a:srgbClr val="222222"/>
                </a:solidFill>
                <a:latin typeface="Times New Roman" pitchFamily="18" charset="0"/>
                <a:cs typeface="Times New Roman" pitchFamily="18" charset="0"/>
              </a:rPr>
              <a:t> </a:t>
            </a:r>
            <a:r>
              <a:rPr lang="en-US" sz="1600" b="1" u="sng" dirty="0" err="1">
                <a:solidFill>
                  <a:srgbClr val="222222"/>
                </a:solidFill>
                <a:latin typeface="Times New Roman" pitchFamily="18" charset="0"/>
                <a:cs typeface="Times New Roman" pitchFamily="18" charset="0"/>
              </a:rPr>
              <a:t>pentru</a:t>
            </a:r>
            <a:r>
              <a:rPr lang="en-US" sz="1600" b="1" u="sng" dirty="0">
                <a:solidFill>
                  <a:srgbClr val="222222"/>
                </a:solidFill>
                <a:latin typeface="Times New Roman" pitchFamily="18" charset="0"/>
                <a:cs typeface="Times New Roman" pitchFamily="18" charset="0"/>
              </a:rPr>
              <a:t> a </a:t>
            </a:r>
            <a:r>
              <a:rPr lang="en-US" sz="1600" b="1" u="sng" dirty="0" err="1">
                <a:solidFill>
                  <a:srgbClr val="222222"/>
                </a:solidFill>
                <a:latin typeface="Times New Roman" pitchFamily="18" charset="0"/>
                <a:cs typeface="Times New Roman" pitchFamily="18" charset="0"/>
              </a:rPr>
              <a:t>îmbunătăți</a:t>
            </a:r>
            <a:r>
              <a:rPr lang="en-US" sz="1600" b="1" u="sng" dirty="0">
                <a:solidFill>
                  <a:srgbClr val="222222"/>
                </a:solidFill>
                <a:latin typeface="Times New Roman" pitchFamily="18" charset="0"/>
                <a:cs typeface="Times New Roman" pitchFamily="18" charset="0"/>
              </a:rPr>
              <a:t> </a:t>
            </a:r>
            <a:r>
              <a:rPr lang="en-US" sz="1600" b="1" u="sng" dirty="0" err="1">
                <a:solidFill>
                  <a:srgbClr val="222222"/>
                </a:solidFill>
                <a:latin typeface="Times New Roman" pitchFamily="18" charset="0"/>
                <a:cs typeface="Times New Roman" pitchFamily="18" charset="0"/>
              </a:rPr>
              <a:t>situația</a:t>
            </a:r>
            <a:r>
              <a:rPr lang="en-US" sz="1600" b="1" u="sng" dirty="0">
                <a:solidFill>
                  <a:srgbClr val="222222"/>
                </a:solidFill>
                <a:latin typeface="Times New Roman" pitchFamily="18" charset="0"/>
                <a:cs typeface="Times New Roman" pitchFamily="18" charset="0"/>
              </a:rPr>
              <a:t>:</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endParaRPr lang="x-none" sz="1600" dirty="0" smtClean="0">
              <a:latin typeface="Times New Roman" pitchFamily="18" charset="0"/>
              <a:cs typeface="Times New Roman" pitchFamily="18" charset="0"/>
            </a:endParaRPr>
          </a:p>
          <a:p>
            <a:r>
              <a:rPr lang="x-none" sz="1600" dirty="0">
                <a:solidFill>
                  <a:srgbClr val="222222"/>
                </a:solidFill>
                <a:latin typeface="Times New Roman" pitchFamily="18" charset="0"/>
                <a:cs typeface="Times New Roman" pitchFamily="18" charset="0"/>
              </a:rPr>
              <a:t>a) Există o </a:t>
            </a:r>
            <a:r>
              <a:rPr lang="en-GB" sz="1600" dirty="0" err="1" smtClean="0">
                <a:solidFill>
                  <a:srgbClr val="222222"/>
                </a:solidFill>
                <a:latin typeface="Times New Roman" pitchFamily="18" charset="0"/>
                <a:cs typeface="Times New Roman" pitchFamily="18" charset="0"/>
              </a:rPr>
              <a:t>divizare</a:t>
            </a:r>
            <a:r>
              <a:rPr lang="x-none" sz="1600" dirty="0" smtClean="0">
                <a:solidFill>
                  <a:srgbClr val="222222"/>
                </a:solidFill>
                <a:latin typeface="Times New Roman" pitchFamily="18" charset="0"/>
                <a:cs typeface="Times New Roman" pitchFamily="18" charset="0"/>
              </a:rPr>
              <a:t> </a:t>
            </a:r>
            <a:r>
              <a:rPr lang="x-none" sz="1600" dirty="0">
                <a:solidFill>
                  <a:srgbClr val="222222"/>
                </a:solidFill>
                <a:latin typeface="Times New Roman" pitchFamily="18" charset="0"/>
                <a:cs typeface="Times New Roman" pitchFamily="18" charset="0"/>
              </a:rPr>
              <a:t>clară între părțile de joasă tensiune și de înaltă tensiune. Acum, conductorul + 3,3 V nu trece în regiunea de înaltă tensiune de + 310 V, </a:t>
            </a:r>
            <a:r>
              <a:rPr lang="x-none" sz="1600" dirty="0" smtClean="0">
                <a:solidFill>
                  <a:srgbClr val="222222"/>
                </a:solidFill>
                <a:latin typeface="Times New Roman" pitchFamily="18" charset="0"/>
                <a:cs typeface="Times New Roman" pitchFamily="18" charset="0"/>
              </a:rPr>
              <a:t>împămîntarea GND </a:t>
            </a:r>
            <a:r>
              <a:rPr lang="x-none" sz="1600" dirty="0">
                <a:solidFill>
                  <a:srgbClr val="222222"/>
                </a:solidFill>
                <a:latin typeface="Times New Roman" pitchFamily="18" charset="0"/>
                <a:cs typeface="Times New Roman" pitchFamily="18" charset="0"/>
              </a:rPr>
              <a:t>nu depășește </a:t>
            </a:r>
            <a:r>
              <a:rPr lang="x-none" sz="1600" dirty="0" smtClean="0">
                <a:solidFill>
                  <a:srgbClr val="222222"/>
                </a:solidFill>
                <a:latin typeface="Times New Roman" pitchFamily="18" charset="0"/>
                <a:cs typeface="Times New Roman" pitchFamily="18" charset="0"/>
              </a:rPr>
              <a:t>granița de </a:t>
            </a:r>
            <a:r>
              <a:rPr lang="x-none" sz="1600" dirty="0">
                <a:solidFill>
                  <a:srgbClr val="222222"/>
                </a:solidFill>
                <a:latin typeface="Times New Roman" pitchFamily="18" charset="0"/>
                <a:cs typeface="Times New Roman" pitchFamily="18" charset="0"/>
              </a:rPr>
              <a:t>joasă tensiune și, prin urmare, nu va </a:t>
            </a:r>
            <a:r>
              <a:rPr lang="x-none" sz="1600" dirty="0" smtClean="0">
                <a:solidFill>
                  <a:srgbClr val="222222"/>
                </a:solidFill>
                <a:latin typeface="Times New Roman" pitchFamily="18" charset="0"/>
                <a:cs typeface="Times New Roman" pitchFamily="18" charset="0"/>
              </a:rPr>
              <a:t>avealoc scurtcircuitarea. </a:t>
            </a:r>
            <a:r>
              <a:rPr lang="x-none" sz="1600" dirty="0">
                <a:solidFill>
                  <a:srgbClr val="222222"/>
                </a:solidFill>
                <a:latin typeface="Times New Roman" pitchFamily="18" charset="0"/>
                <a:cs typeface="Times New Roman" pitchFamily="18" charset="0"/>
              </a:rPr>
              <a:t>De asemenea, nu </a:t>
            </a:r>
            <a:r>
              <a:rPr lang="x-none" sz="1600" dirty="0" smtClean="0">
                <a:solidFill>
                  <a:srgbClr val="222222"/>
                </a:solidFill>
                <a:latin typeface="Times New Roman" pitchFamily="18" charset="0"/>
                <a:cs typeface="Times New Roman" pitchFamily="18" charset="0"/>
              </a:rPr>
              <a:t>trebuie amplasat </a:t>
            </a:r>
            <a:r>
              <a:rPr lang="x-none" sz="1600" dirty="0">
                <a:solidFill>
                  <a:srgbClr val="222222"/>
                </a:solidFill>
                <a:latin typeface="Times New Roman" pitchFamily="18" charset="0"/>
                <a:cs typeface="Times New Roman" pitchFamily="18" charset="0"/>
              </a:rPr>
              <a:t>nimic în zona / marginea izolației galvanice.</a:t>
            </a:r>
          </a:p>
          <a:p>
            <a:endParaRPr lang="x-none" sz="1600" dirty="0" smtClean="0">
              <a:latin typeface="Times New Roman" pitchFamily="18" charset="0"/>
              <a:cs typeface="Times New Roman" pitchFamily="18" charset="0"/>
            </a:endParaRPr>
          </a:p>
          <a:p>
            <a:r>
              <a:rPr lang="x-none" sz="1600" dirty="0">
                <a:solidFill>
                  <a:srgbClr val="222222"/>
                </a:solidFill>
                <a:latin typeface="Times New Roman" pitchFamily="18" charset="0"/>
                <a:cs typeface="Times New Roman" pitchFamily="18" charset="0"/>
              </a:rPr>
              <a:t>b) Zona izolatoare este eliberată de masca de lipit. Masca este, de asemenea, un punct slab și, în funcție de calitate, </a:t>
            </a:r>
            <a:r>
              <a:rPr lang="x-none" sz="1600" dirty="0" smtClean="0">
                <a:solidFill>
                  <a:srgbClr val="222222"/>
                </a:solidFill>
                <a:latin typeface="Times New Roman" pitchFamily="18" charset="0"/>
                <a:cs typeface="Times New Roman" pitchFamily="18" charset="0"/>
              </a:rPr>
              <a:t>va avea loc stră</a:t>
            </a:r>
            <a:r>
              <a:rPr lang="en-GB" sz="1600" dirty="0" smtClean="0">
                <a:solidFill>
                  <a:srgbClr val="222222"/>
                </a:solidFill>
                <a:latin typeface="Times New Roman" pitchFamily="18" charset="0"/>
                <a:cs typeface="Times New Roman" pitchFamily="18" charset="0"/>
              </a:rPr>
              <a:t>p</a:t>
            </a:r>
            <a:r>
              <a:rPr lang="x-none" sz="1600" dirty="0" smtClean="0">
                <a:solidFill>
                  <a:srgbClr val="222222"/>
                </a:solidFill>
                <a:latin typeface="Times New Roman" pitchFamily="18" charset="0"/>
                <a:cs typeface="Times New Roman" pitchFamily="18" charset="0"/>
              </a:rPr>
              <a:t>ungerea mai rapid ca la sticlotecstolit. </a:t>
            </a:r>
            <a:r>
              <a:rPr lang="x-none" sz="1600" dirty="0">
                <a:solidFill>
                  <a:srgbClr val="222222"/>
                </a:solidFill>
                <a:latin typeface="Times New Roman" pitchFamily="18" charset="0"/>
                <a:cs typeface="Times New Roman" pitchFamily="18" charset="0"/>
              </a:rPr>
              <a:t>Acest lucru nu este necesar în cazul general, dar dacă oamenii interacționează cu dispozitivul, atunci </a:t>
            </a:r>
            <a:r>
              <a:rPr lang="x-none" sz="1600" dirty="0" smtClean="0">
                <a:solidFill>
                  <a:srgbClr val="222222"/>
                </a:solidFill>
                <a:latin typeface="Times New Roman" pitchFamily="18" charset="0"/>
                <a:cs typeface="Times New Roman" pitchFamily="18" charset="0"/>
              </a:rPr>
              <a:t>este recomand ferm.</a:t>
            </a:r>
          </a:p>
          <a:p>
            <a:endParaRPr lang="x-none" sz="1600" dirty="0">
              <a:solidFill>
                <a:srgbClr val="222222"/>
              </a:solidFill>
              <a:latin typeface="Times New Roman" pitchFamily="18" charset="0"/>
              <a:cs typeface="Times New Roman" pitchFamily="18" charset="0"/>
            </a:endParaRPr>
          </a:p>
          <a:p>
            <a:r>
              <a:rPr lang="x-none" sz="1600" dirty="0">
                <a:solidFill>
                  <a:srgbClr val="222222"/>
                </a:solidFill>
                <a:latin typeface="Times New Roman" pitchFamily="18" charset="0"/>
                <a:cs typeface="Times New Roman" pitchFamily="18" charset="0"/>
              </a:rPr>
              <a:t>c) punct slab - distanța dintre </a:t>
            </a:r>
            <a:r>
              <a:rPr lang="x-none" sz="1600" dirty="0" smtClean="0">
                <a:solidFill>
                  <a:srgbClr val="222222"/>
                </a:solidFill>
                <a:latin typeface="Times New Roman" pitchFamily="18" charset="0"/>
                <a:cs typeface="Times New Roman" pitchFamily="18" charset="0"/>
              </a:rPr>
              <a:t>pinii de control de </a:t>
            </a:r>
            <a:r>
              <a:rPr lang="x-none" sz="1600" dirty="0">
                <a:solidFill>
                  <a:srgbClr val="222222"/>
                </a:solidFill>
                <a:latin typeface="Times New Roman" pitchFamily="18" charset="0"/>
                <a:cs typeface="Times New Roman" pitchFamily="18" charset="0"/>
              </a:rPr>
              <a:t>putere ale releului. Peste tot </a:t>
            </a:r>
            <a:r>
              <a:rPr lang="x-none" sz="1600" dirty="0" smtClean="0">
                <a:solidFill>
                  <a:srgbClr val="222222"/>
                </a:solidFill>
                <a:latin typeface="Times New Roman" pitchFamily="18" charset="0"/>
                <a:cs typeface="Times New Roman" pitchFamily="18" charset="0"/>
              </a:rPr>
              <a:t>sa făcut o </a:t>
            </a:r>
            <a:r>
              <a:rPr lang="x-none" sz="1600" dirty="0">
                <a:solidFill>
                  <a:srgbClr val="222222"/>
                </a:solidFill>
                <a:latin typeface="Times New Roman" pitchFamily="18" charset="0"/>
                <a:cs typeface="Times New Roman" pitchFamily="18" charset="0"/>
              </a:rPr>
              <a:t>zonă izolatoare de 4 mm, dar aici doar 2,5 mm. </a:t>
            </a:r>
            <a:r>
              <a:rPr lang="x-none" sz="1600" dirty="0" smtClean="0">
                <a:solidFill>
                  <a:srgbClr val="222222"/>
                </a:solidFill>
                <a:latin typeface="Times New Roman" pitchFamily="18" charset="0"/>
                <a:cs typeface="Times New Roman" pitchFamily="18" charset="0"/>
              </a:rPr>
              <a:t>Sa </a:t>
            </a:r>
            <a:r>
              <a:rPr lang="x-none" sz="1600" dirty="0">
                <a:solidFill>
                  <a:srgbClr val="222222"/>
                </a:solidFill>
                <a:latin typeface="Times New Roman" pitchFamily="18" charset="0"/>
                <a:cs typeface="Times New Roman" pitchFamily="18" charset="0"/>
              </a:rPr>
              <a:t>eliminat masca </a:t>
            </a:r>
            <a:r>
              <a:rPr lang="x-none" sz="1600" dirty="0" smtClean="0">
                <a:solidFill>
                  <a:srgbClr val="222222"/>
                </a:solidFill>
                <a:latin typeface="Times New Roman" pitchFamily="18" charset="0"/>
                <a:cs typeface="Times New Roman" pitchFamily="18" charset="0"/>
              </a:rPr>
              <a:t>și conductorii, </a:t>
            </a:r>
            <a:r>
              <a:rPr lang="x-none" sz="1600" dirty="0">
                <a:solidFill>
                  <a:srgbClr val="222222"/>
                </a:solidFill>
                <a:latin typeface="Times New Roman" pitchFamily="18" charset="0"/>
                <a:cs typeface="Times New Roman" pitchFamily="18" charset="0"/>
              </a:rPr>
              <a:t>iar singurul lucru prin care se poate produce o </a:t>
            </a:r>
            <a:r>
              <a:rPr lang="x-none" sz="1600" dirty="0" smtClean="0">
                <a:solidFill>
                  <a:srgbClr val="222222"/>
                </a:solidFill>
                <a:latin typeface="Times New Roman" pitchFamily="18" charset="0"/>
                <a:cs typeface="Times New Roman" pitchFamily="18" charset="0"/>
              </a:rPr>
              <a:t>scurtcircuitare </a:t>
            </a:r>
            <a:r>
              <a:rPr lang="x-none" sz="1600" dirty="0">
                <a:solidFill>
                  <a:srgbClr val="222222"/>
                </a:solidFill>
                <a:latin typeface="Times New Roman" pitchFamily="18" charset="0"/>
                <a:cs typeface="Times New Roman" pitchFamily="18" charset="0"/>
              </a:rPr>
              <a:t>pe placă este </a:t>
            </a:r>
            <a:r>
              <a:rPr lang="x-none" sz="1600" dirty="0" smtClean="0">
                <a:solidFill>
                  <a:srgbClr val="222222"/>
                </a:solidFill>
                <a:latin typeface="Times New Roman" pitchFamily="18" charset="0"/>
                <a:cs typeface="Times New Roman" pitchFamily="18" charset="0"/>
              </a:rPr>
              <a:t>sticloticstolitu. </a:t>
            </a:r>
            <a:r>
              <a:rPr lang="x-none" sz="1600" dirty="0">
                <a:solidFill>
                  <a:srgbClr val="222222"/>
                </a:solidFill>
                <a:latin typeface="Times New Roman" pitchFamily="18" charset="0"/>
                <a:cs typeface="Times New Roman" pitchFamily="18" charset="0"/>
              </a:rPr>
              <a:t>Prin urmare, îl scoatem și </a:t>
            </a:r>
            <a:r>
              <a:rPr lang="x-none" sz="1600" dirty="0" smtClean="0">
                <a:solidFill>
                  <a:srgbClr val="222222"/>
                </a:solidFill>
                <a:latin typeface="Times New Roman" pitchFamily="18" charset="0"/>
                <a:cs typeface="Times New Roman" pitchFamily="18" charset="0"/>
              </a:rPr>
              <a:t>pe el, sa </a:t>
            </a:r>
            <a:r>
              <a:rPr lang="x-none" sz="1600" dirty="0">
                <a:solidFill>
                  <a:srgbClr val="222222"/>
                </a:solidFill>
                <a:latin typeface="Times New Roman" pitchFamily="18" charset="0"/>
                <a:cs typeface="Times New Roman" pitchFamily="18" charset="0"/>
              </a:rPr>
              <a:t>făcut un decupaj sub releu de 2,5 mm lățime și </a:t>
            </a:r>
            <a:r>
              <a:rPr lang="x-none" sz="1600" dirty="0" smtClean="0">
                <a:solidFill>
                  <a:srgbClr val="222222"/>
                </a:solidFill>
                <a:latin typeface="Times New Roman" pitchFamily="18" charset="0"/>
                <a:cs typeface="Times New Roman" pitchFamily="18" charset="0"/>
              </a:rPr>
              <a:t>sa </a:t>
            </a:r>
            <a:r>
              <a:rPr lang="x-none" sz="1600" dirty="0">
                <a:solidFill>
                  <a:srgbClr val="222222"/>
                </a:solidFill>
                <a:latin typeface="Times New Roman" pitchFamily="18" charset="0"/>
                <a:cs typeface="Times New Roman" pitchFamily="18" charset="0"/>
              </a:rPr>
              <a:t>eliminat </a:t>
            </a:r>
            <a:r>
              <a:rPr lang="x-none" sz="1600" dirty="0" smtClean="0">
                <a:solidFill>
                  <a:srgbClr val="222222"/>
                </a:solidFill>
                <a:latin typeface="Times New Roman" pitchFamily="18" charset="0"/>
                <a:cs typeface="Times New Roman" pitchFamily="18" charset="0"/>
              </a:rPr>
              <a:t>textolitul </a:t>
            </a:r>
            <a:r>
              <a:rPr lang="x-none" sz="1600" dirty="0">
                <a:solidFill>
                  <a:srgbClr val="222222"/>
                </a:solidFill>
                <a:latin typeface="Times New Roman" pitchFamily="18" charset="0"/>
                <a:cs typeface="Times New Roman" pitchFamily="18" charset="0"/>
              </a:rPr>
              <a:t>între terminale. Această operație este, de asemenea, opțională, dar crește semnificativ fiabilitatea și siguranța dispozitivului </a:t>
            </a:r>
            <a:r>
              <a:rPr lang="x-none" sz="1600">
                <a:solidFill>
                  <a:srgbClr val="222222"/>
                </a:solidFill>
                <a:latin typeface="Times New Roman" pitchFamily="18" charset="0"/>
                <a:cs typeface="Times New Roman" pitchFamily="18" charset="0"/>
              </a:rPr>
              <a:t>dvs</a:t>
            </a:r>
            <a:r>
              <a:rPr lang="x-none" sz="1600" smtClean="0">
                <a:solidFill>
                  <a:srgbClr val="222222"/>
                </a:solidFill>
                <a:latin typeface="Times New Roman" pitchFamily="18" charset="0"/>
                <a:cs typeface="Times New Roman" pitchFamily="18" charset="0"/>
              </a:rPr>
              <a:t>.</a:t>
            </a:r>
            <a:endParaRPr lang="x-none" sz="1600" dirty="0">
              <a:solidFill>
                <a:srgbClr val="222222"/>
              </a:solidFill>
              <a:latin typeface="Times New Roman" pitchFamily="18" charset="0"/>
              <a:cs typeface="Times New Roman" pitchFamily="18" charset="0"/>
            </a:endParaRPr>
          </a:p>
        </p:txBody>
      </p:sp>
      <p:sp>
        <p:nvSpPr>
          <p:cNvPr id="2" name="Прямоугольник 1"/>
          <p:cNvSpPr/>
          <p:nvPr/>
        </p:nvSpPr>
        <p:spPr>
          <a:xfrm>
            <a:off x="0" y="3432729"/>
            <a:ext cx="12192000" cy="2800767"/>
          </a:xfrm>
          <a:prstGeom prst="rect">
            <a:avLst/>
          </a:prstGeom>
          <a:ln>
            <a:solidFill>
              <a:srgbClr val="0070C0"/>
            </a:solidFill>
          </a:ln>
        </p:spPr>
        <p:txBody>
          <a:bodyPr wrap="square">
            <a:spAutoFit/>
          </a:bodyPr>
          <a:lstStyle/>
          <a:p>
            <a:r>
              <a:rPr lang="ru-RU" sz="1600">
                <a:solidFill>
                  <a:srgbClr val="222222"/>
                </a:solidFill>
                <a:latin typeface="Times New Roman" pitchFamily="18" charset="0"/>
                <a:cs typeface="Times New Roman" pitchFamily="18" charset="0"/>
              </a:rPr>
              <a:t>а) Появилась четкая граница между низковольтной и высоковольтной частью. Теперь проводник +3.3В не проходит в высоковольтной области +310В, полигон GND не выходит за границу низковольтной часть, соответственно и пробоя не будет. Так же в зоне/границе гальванической развязки не должно быть вообще ничего.</a:t>
            </a: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a:solidFill>
                  <a:srgbClr val="222222"/>
                </a:solidFill>
                <a:latin typeface="Times New Roman" pitchFamily="18" charset="0"/>
                <a:cs typeface="Times New Roman" pitchFamily="18" charset="0"/>
              </a:rPr>
              <a:t>б) Изолирующая зона освобождена от паяльной маски. Маска — тоже слабое место и в зависимости от качества ее пробьет раньше, чем стеклотекстолит. Это делать не обязательно в общем случае, но если с устройством взаимодействуют люди, то настоятельно рекомендую.</a:t>
            </a: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a:latin typeface="Times New Roman" pitchFamily="18" charset="0"/>
                <a:cs typeface="Times New Roman" pitchFamily="18" charset="0"/>
              </a:rPr>
              <a:t/>
            </a:r>
            <a:br>
              <a:rPr lang="ru-RU" sz="1600">
                <a:latin typeface="Times New Roman" pitchFamily="18" charset="0"/>
                <a:cs typeface="Times New Roman" pitchFamily="18" charset="0"/>
              </a:rPr>
            </a:br>
            <a:r>
              <a:rPr lang="ru-RU" sz="1600">
                <a:solidFill>
                  <a:srgbClr val="222222"/>
                </a:solidFill>
                <a:latin typeface="Times New Roman" pitchFamily="18" charset="0"/>
                <a:cs typeface="Times New Roman" pitchFamily="18" charset="0"/>
              </a:rPr>
              <a:t>в)слабое место — расстояние между управляющими и силовыми выводами реле. Везде было сделано изолирующая зона в 4 мм, а тут только 2.5 мм. От маски мы очистили, от проводников тоже и единственное через что может произойти пробой по плате — стеклотекстолит. Поэтому убираем и его, было сделано вырез под реле шириной 2.5 мм и убрал весть текстолит между выводами. Данная операция тоже не обязательна, но существенно повышает надежность и безопасность вашего устройства.</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377397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58847"/>
            <a:ext cx="12192000" cy="2862322"/>
          </a:xfrm>
          <a:prstGeom prst="rect">
            <a:avLst/>
          </a:prstGeom>
          <a:ln>
            <a:solidFill>
              <a:srgbClr val="FF0000"/>
            </a:solidFill>
          </a:ln>
        </p:spPr>
        <p:txBody>
          <a:bodyPr wrap="square">
            <a:spAutoFit/>
          </a:bodyPr>
          <a:lstStyle/>
          <a:p>
            <a:r>
              <a:rPr lang="en-US" b="1" dirty="0">
                <a:solidFill>
                  <a:srgbClr val="222222"/>
                </a:solidFill>
                <a:latin typeface="Times New Roman" pitchFamily="18" charset="0"/>
                <a:cs typeface="Times New Roman" pitchFamily="18" charset="0"/>
              </a:rPr>
              <a:t>Regula </a:t>
            </a:r>
            <a:r>
              <a:rPr lang="ru-RU" b="1" dirty="0">
                <a:solidFill>
                  <a:srgbClr val="222222"/>
                </a:solidFill>
                <a:latin typeface="Times New Roman" pitchFamily="18" charset="0"/>
                <a:cs typeface="Times New Roman" pitchFamily="18" charset="0"/>
              </a:rPr>
              <a:t>№</a:t>
            </a:r>
            <a:r>
              <a:rPr lang="en-US" b="1" dirty="0">
                <a:solidFill>
                  <a:srgbClr val="222222"/>
                </a:solidFill>
                <a:latin typeface="Times New Roman" pitchFamily="18" charset="0"/>
                <a:cs typeface="Times New Roman" pitchFamily="18" charset="0"/>
              </a:rPr>
              <a:t> 7 </a:t>
            </a:r>
            <a:r>
              <a:rPr lang="en-US" dirty="0" smtClean="0">
                <a:solidFill>
                  <a:srgbClr val="222222"/>
                </a:solidFill>
                <a:latin typeface="Times New Roman" pitchFamily="18" charset="0"/>
                <a:cs typeface="Times New Roman" pitchFamily="18" charset="0"/>
              </a:rPr>
              <a:t>– </a:t>
            </a:r>
            <a:r>
              <a:rPr lang="en-US" dirty="0" err="1" smtClean="0">
                <a:solidFill>
                  <a:srgbClr val="222222"/>
                </a:solidFill>
                <a:latin typeface="Times New Roman" pitchFamily="18" charset="0"/>
                <a:cs typeface="Times New Roman" pitchFamily="18" charset="0"/>
              </a:rPr>
              <a:t>Vias</a:t>
            </a:r>
            <a:r>
              <a:rPr lang="x-none" dirty="0" smtClean="0">
                <a:solidFill>
                  <a:srgbClr val="222222"/>
                </a:solidFill>
                <a:latin typeface="Times New Roman" pitchFamily="18" charset="0"/>
                <a:cs typeface="Times New Roman" pitchFamily="18" charset="0"/>
              </a:rPr>
              <a:t> (găurile de trecere)</a:t>
            </a:r>
          </a:p>
          <a:p>
            <a:endParaRPr lang="x-none" dirty="0" smtClean="0">
              <a:latin typeface="Times New Roman" pitchFamily="18" charset="0"/>
              <a:cs typeface="Times New Roman" pitchFamily="18" charset="0"/>
            </a:endParaRPr>
          </a:p>
          <a:p>
            <a:r>
              <a:rPr lang="x-none" b="1" dirty="0">
                <a:solidFill>
                  <a:srgbClr val="222222"/>
                </a:solidFill>
                <a:latin typeface="Times New Roman" pitchFamily="18" charset="0"/>
                <a:cs typeface="Times New Roman" pitchFamily="18" charset="0"/>
              </a:rPr>
              <a:t>Eroare</a:t>
            </a:r>
            <a:r>
              <a:rPr lang="x-none" dirty="0">
                <a:solidFill>
                  <a:srgbClr val="222222"/>
                </a:solidFill>
                <a:latin typeface="Times New Roman" pitchFamily="18" charset="0"/>
                <a:cs typeface="Times New Roman" pitchFamily="18" charset="0"/>
              </a:rPr>
              <a:t> - pe un PCB cu 2 straturi, pentru a conecta 2 </a:t>
            </a:r>
            <a:r>
              <a:rPr lang="x-none" dirty="0" smtClean="0">
                <a:solidFill>
                  <a:srgbClr val="222222"/>
                </a:solidFill>
                <a:latin typeface="Times New Roman" pitchFamily="18" charset="0"/>
                <a:cs typeface="Times New Roman" pitchFamily="18" charset="0"/>
              </a:rPr>
              <a:t>suprafețe, se folosesc </a:t>
            </a:r>
            <a:r>
              <a:rPr lang="x-none" dirty="0">
                <a:solidFill>
                  <a:srgbClr val="222222"/>
                </a:solidFill>
                <a:latin typeface="Times New Roman" pitchFamily="18" charset="0"/>
                <a:cs typeface="Times New Roman" pitchFamily="18" charset="0"/>
              </a:rPr>
              <a:t>3..4 ... sau chiar 5 </a:t>
            </a:r>
            <a:r>
              <a:rPr lang="x-none" dirty="0" smtClean="0">
                <a:solidFill>
                  <a:srgbClr val="222222"/>
                </a:solidFill>
                <a:latin typeface="Times New Roman" pitchFamily="18" charset="0"/>
                <a:cs typeface="Times New Roman" pitchFamily="18" charset="0"/>
              </a:rPr>
              <a:t>vias-uri</a:t>
            </a:r>
            <a:r>
              <a:rPr lang="x-none" dirty="0">
                <a:solidFill>
                  <a:srgbClr val="222222"/>
                </a:solidFill>
                <a:latin typeface="Times New Roman" pitchFamily="18" charset="0"/>
                <a:cs typeface="Times New Roman" pitchFamily="18" charset="0"/>
              </a:rPr>
              <a:t>.</a:t>
            </a:r>
          </a:p>
          <a:p>
            <a:endParaRPr lang="x-none" dirty="0" smtClean="0">
              <a:latin typeface="Times New Roman" pitchFamily="18" charset="0"/>
              <a:cs typeface="Times New Roman" pitchFamily="18" charset="0"/>
            </a:endParaRPr>
          </a:p>
          <a:p>
            <a:r>
              <a:rPr lang="en-US" b="1" dirty="0" err="1">
                <a:solidFill>
                  <a:srgbClr val="222222"/>
                </a:solidFill>
                <a:latin typeface="Times New Roman" pitchFamily="18" charset="0"/>
                <a:cs typeface="Times New Roman" pitchFamily="18" charset="0"/>
              </a:rPr>
              <a:t>Problema</a:t>
            </a:r>
            <a:r>
              <a:rPr lang="en-US" dirty="0">
                <a:latin typeface="Times New Roman" pitchFamily="18" charset="0"/>
                <a:cs typeface="Times New Roman" pitchFamily="18" charset="0"/>
              </a:rPr>
              <a:t> </a:t>
            </a:r>
            <a:r>
              <a:rPr lang="ru-RU" b="1" dirty="0">
                <a:solidFill>
                  <a:srgbClr val="222222"/>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b="1" dirty="0">
                <a:solidFill>
                  <a:srgbClr val="222222"/>
                </a:solidFill>
                <a:latin typeface="Times New Roman" pitchFamily="18" charset="0"/>
                <a:cs typeface="Times New Roman" pitchFamily="18" charset="0"/>
              </a:rPr>
              <a:t>1</a:t>
            </a:r>
            <a:r>
              <a:rPr lang="en-US" dirty="0">
                <a:latin typeface="Times New Roman" pitchFamily="18" charset="0"/>
                <a:cs typeface="Times New Roman" pitchFamily="18" charset="0"/>
              </a:rPr>
              <a:t> - </a:t>
            </a:r>
            <a:r>
              <a:rPr lang="en-US" dirty="0" err="1">
                <a:solidFill>
                  <a:srgbClr val="222222"/>
                </a:solidFill>
                <a:latin typeface="Times New Roman" pitchFamily="18" charset="0"/>
                <a:cs typeface="Times New Roman" pitchFamily="18" charset="0"/>
              </a:rPr>
              <a:t>există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prea</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multe</a:t>
            </a:r>
            <a:r>
              <a:rPr lang="en-US" dirty="0">
                <a:solidFill>
                  <a:srgbClr val="222222"/>
                </a:solidFill>
                <a:latin typeface="Times New Roman" pitchFamily="18" charset="0"/>
                <a:cs typeface="Times New Roman" pitchFamily="18" charset="0"/>
              </a:rPr>
              <a:t> </a:t>
            </a:r>
            <a:r>
              <a:rPr lang="x-none" dirty="0" smtClean="0">
                <a:solidFill>
                  <a:srgbClr val="222222"/>
                </a:solidFill>
                <a:latin typeface="Times New Roman" pitchFamily="18" charset="0"/>
                <a:cs typeface="Times New Roman" pitchFamily="18" charset="0"/>
              </a:rPr>
              <a:t>treceri</a:t>
            </a:r>
            <a:r>
              <a:rPr lang="en-US" dirty="0" smtClean="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placă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și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acest</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lucru</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limitează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spațiul</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pentru</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conductori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ceea</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ce</a:t>
            </a:r>
            <a:r>
              <a:rPr lang="en-US" dirty="0">
                <a:solidFill>
                  <a:srgbClr val="222222"/>
                </a:solidFill>
                <a:latin typeface="Times New Roman" pitchFamily="18" charset="0"/>
                <a:cs typeface="Times New Roman" pitchFamily="18" charset="0"/>
              </a:rPr>
              <a:t> duce la </a:t>
            </a:r>
            <a:r>
              <a:rPr lang="en-US" dirty="0" err="1">
                <a:solidFill>
                  <a:srgbClr val="222222"/>
                </a:solidFill>
                <a:latin typeface="Times New Roman" pitchFamily="18" charset="0"/>
                <a:cs typeface="Times New Roman" pitchFamily="18" charset="0"/>
              </a:rPr>
              <a:t>alungirea</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circuitelor</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și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prin</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urmare</a:t>
            </a:r>
            <a:r>
              <a:rPr lang="en-US" dirty="0">
                <a:solidFill>
                  <a:srgbClr val="222222"/>
                </a:solidFill>
                <a:latin typeface="Times New Roman" pitchFamily="18" charset="0"/>
                <a:cs typeface="Times New Roman" pitchFamily="18" charset="0"/>
              </a:rPr>
              <a:t>, la o </a:t>
            </a:r>
            <a:r>
              <a:rPr lang="en-US" dirty="0" err="1">
                <a:solidFill>
                  <a:srgbClr val="222222"/>
                </a:solidFill>
                <a:latin typeface="Times New Roman" pitchFamily="18" charset="0"/>
                <a:cs typeface="Times New Roman" pitchFamily="18" charset="0"/>
              </a:rPr>
              <a:t>creștere</a:t>
            </a:r>
            <a:r>
              <a:rPr lang="en-US" dirty="0">
                <a:solidFill>
                  <a:srgbClr val="222222"/>
                </a:solidFill>
                <a:latin typeface="Times New Roman" pitchFamily="18" charset="0"/>
                <a:cs typeface="Times New Roman" pitchFamily="18" charset="0"/>
              </a:rPr>
              <a:t> a </a:t>
            </a:r>
            <a:r>
              <a:rPr lang="en-US" dirty="0" err="1">
                <a:solidFill>
                  <a:srgbClr val="222222"/>
                </a:solidFill>
                <a:latin typeface="Times New Roman" pitchFamily="18" charset="0"/>
                <a:cs typeface="Times New Roman" pitchFamily="18" charset="0"/>
              </a:rPr>
              <a:t>rezistenței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acestora</a:t>
            </a:r>
            <a:r>
              <a:rPr lang="en-US" dirty="0">
                <a:solidFill>
                  <a:srgbClr val="222222"/>
                </a:solidFill>
                <a:latin typeface="Times New Roman" pitchFamily="18" charset="0"/>
                <a:cs typeface="Times New Roman" pitchFamily="18" charset="0"/>
              </a:rPr>
              <a:t>. Reduce </a:t>
            </a:r>
            <a:r>
              <a:rPr lang="en-US" dirty="0" err="1">
                <a:solidFill>
                  <a:srgbClr val="222222"/>
                </a:solidFill>
                <a:latin typeface="Times New Roman" pitchFamily="18" charset="0"/>
                <a:cs typeface="Times New Roman" pitchFamily="18" charset="0"/>
              </a:rPr>
              <a:t>imunitatea</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circuitelor</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și</a:t>
            </a:r>
            <a:r>
              <a:rPr lang="en-US" dirty="0">
                <a:solidFill>
                  <a:srgbClr val="222222"/>
                </a:solidFill>
                <a:latin typeface="Times New Roman" pitchFamily="18" charset="0"/>
                <a:cs typeface="Times New Roman" pitchFamily="18" charset="0"/>
              </a:rPr>
              <a:t> a </a:t>
            </a:r>
            <a:r>
              <a:rPr lang="en-US" dirty="0" err="1">
                <a:solidFill>
                  <a:srgbClr val="222222"/>
                </a:solidFill>
                <a:latin typeface="Times New Roman" pitchFamily="18" charset="0"/>
                <a:cs typeface="Times New Roman" pitchFamily="18" charset="0"/>
              </a:rPr>
              <a:t>semnalelor</a:t>
            </a:r>
            <a:r>
              <a:rPr lang="en-US" dirty="0">
                <a:solidFill>
                  <a:srgbClr val="222222"/>
                </a:solidFill>
                <a:latin typeface="Times New Roman" pitchFamily="18" charset="0"/>
                <a:cs typeface="Times New Roman" pitchFamily="18" charset="0"/>
              </a:rPr>
              <a:t> la </a:t>
            </a:r>
            <a:r>
              <a:rPr lang="en-US" dirty="0" err="1">
                <a:solidFill>
                  <a:srgbClr val="222222"/>
                </a:solidFill>
                <a:latin typeface="Times New Roman" pitchFamily="18" charset="0"/>
                <a:cs typeface="Times New Roman" pitchFamily="18" charset="0"/>
              </a:rPr>
              <a:t>interferențe</a:t>
            </a:r>
            <a:r>
              <a:rPr lang="en-US" dirty="0">
                <a:solidFill>
                  <a:srgbClr val="222222"/>
                </a:solidFill>
                <a:latin typeface="Times New Roman" pitchFamily="18" charset="0"/>
                <a:cs typeface="Times New Roman" pitchFamily="18" charset="0"/>
              </a:rPr>
              <a:t>.</a:t>
            </a:r>
            <a:endParaRPr lang="x-none" dirty="0">
              <a:solidFill>
                <a:srgbClr val="222222"/>
              </a:solidFill>
              <a:latin typeface="Times New Roman" pitchFamily="18" charset="0"/>
              <a:cs typeface="Times New Roman" pitchFamily="18" charset="0"/>
            </a:endParaRPr>
          </a:p>
          <a:p>
            <a:endParaRPr lang="x-none" dirty="0" smtClean="0">
              <a:latin typeface="Times New Roman" pitchFamily="18" charset="0"/>
              <a:cs typeface="Times New Roman" pitchFamily="18" charset="0"/>
            </a:endParaRPr>
          </a:p>
          <a:p>
            <a:r>
              <a:rPr lang="x-none" b="1" dirty="0">
                <a:solidFill>
                  <a:srgbClr val="222222"/>
                </a:solidFill>
                <a:latin typeface="Times New Roman" pitchFamily="18" charset="0"/>
                <a:cs typeface="Times New Roman" pitchFamily="18" charset="0"/>
              </a:rPr>
              <a:t>Soluția</a:t>
            </a:r>
            <a:r>
              <a:rPr lang="x-none" dirty="0">
                <a:latin typeface="Times New Roman" pitchFamily="18" charset="0"/>
                <a:cs typeface="Times New Roman" pitchFamily="18" charset="0"/>
              </a:rPr>
              <a:t> </a:t>
            </a:r>
            <a:r>
              <a:rPr lang="x-none" dirty="0">
                <a:solidFill>
                  <a:srgbClr val="222222"/>
                </a:solidFill>
                <a:latin typeface="Times New Roman" pitchFamily="18" charset="0"/>
                <a:cs typeface="Times New Roman" pitchFamily="18" charset="0"/>
              </a:rPr>
              <a:t>este de a utiliza numărul minim de via-uri: dacă trebuie să conectați 2 pini pe diferite straturi, atunci nu utilizați mai mult de 1 via. Dacă 2 pini sunt pe același strat și nu îi puteți conecta direct, atunci utilizați maximum 2 via-uri. Dacă aveți nevoie de mai multe tranziții pentru a vă conecta, atunci faceți ceva greșit </a:t>
            </a:r>
            <a:r>
              <a:rPr lang="x-none" dirty="0" smtClean="0">
                <a:solidFill>
                  <a:srgbClr val="222222"/>
                </a:solidFill>
                <a:latin typeface="Times New Roman" pitchFamily="18" charset="0"/>
                <a:cs typeface="Times New Roman" pitchFamily="18" charset="0"/>
              </a:rPr>
              <a:t>– retrasați </a:t>
            </a:r>
            <a:r>
              <a:rPr lang="x-none" dirty="0">
                <a:solidFill>
                  <a:srgbClr val="222222"/>
                </a:solidFill>
                <a:latin typeface="Times New Roman" pitchFamily="18" charset="0"/>
                <a:cs typeface="Times New Roman" pitchFamily="18" charset="0"/>
              </a:rPr>
              <a:t>secțiunea plăcii care a dus la </a:t>
            </a:r>
            <a:r>
              <a:rPr lang="x-none">
                <a:solidFill>
                  <a:srgbClr val="222222"/>
                </a:solidFill>
                <a:latin typeface="Times New Roman" pitchFamily="18" charset="0"/>
                <a:cs typeface="Times New Roman" pitchFamily="18" charset="0"/>
              </a:rPr>
              <a:t>problemă</a:t>
            </a:r>
            <a:r>
              <a:rPr lang="x-none" smtClean="0">
                <a:solidFill>
                  <a:srgbClr val="222222"/>
                </a:solidFill>
                <a:latin typeface="Times New Roman" pitchFamily="18" charset="0"/>
                <a:cs typeface="Times New Roman" pitchFamily="18" charset="0"/>
              </a:rPr>
              <a:t>.</a:t>
            </a:r>
            <a:endParaRPr lang="x-none" dirty="0">
              <a:solidFill>
                <a:srgbClr val="222222"/>
              </a:solidFill>
              <a:latin typeface="Times New Roman" pitchFamily="18" charset="0"/>
              <a:cs typeface="Times New Roman" pitchFamily="18" charset="0"/>
            </a:endParaRPr>
          </a:p>
        </p:txBody>
      </p:sp>
      <p:sp>
        <p:nvSpPr>
          <p:cNvPr id="2" name="Прямоугольник 1"/>
          <p:cNvSpPr/>
          <p:nvPr/>
        </p:nvSpPr>
        <p:spPr>
          <a:xfrm>
            <a:off x="-1" y="3441680"/>
            <a:ext cx="12192001" cy="3139321"/>
          </a:xfrm>
          <a:prstGeom prst="rect">
            <a:avLst/>
          </a:prstGeom>
          <a:ln>
            <a:solidFill>
              <a:srgbClr val="0070C0"/>
            </a:solidFill>
          </a:ln>
        </p:spPr>
        <p:txBody>
          <a:bodyPr wrap="square">
            <a:spAutoFit/>
          </a:bodyPr>
          <a:lstStyle/>
          <a:p>
            <a:r>
              <a:rPr lang="ru-RU" b="1" smtClean="0">
                <a:solidFill>
                  <a:srgbClr val="222222"/>
                </a:solidFill>
                <a:latin typeface="Times New Roman" pitchFamily="18" charset="0"/>
                <a:cs typeface="Times New Roman" pitchFamily="18" charset="0"/>
              </a:rPr>
              <a:t>Ошибка</a:t>
            </a:r>
            <a:r>
              <a:rPr lang="ru-RU">
                <a:solidFill>
                  <a:srgbClr val="222222"/>
                </a:solidFill>
                <a:latin typeface="Times New Roman" pitchFamily="18" charset="0"/>
                <a:cs typeface="Times New Roman" pitchFamily="18" charset="0"/>
              </a:rPr>
              <a:t> — очень часто наблюдаю картину, когда на 2-х слойной печатной плате для того, чтобы соединить 2 контактные площадки, использую 3..4… или даже 5 переходных отверстий.</a:t>
            </a:r>
            <a:r>
              <a:rPr lang="ru-RU">
                <a:latin typeface="Times New Roman" pitchFamily="18" charset="0"/>
                <a:cs typeface="Times New Roman" pitchFamily="18" charset="0"/>
              </a:rPr>
              <a:t/>
            </a:r>
            <a:br>
              <a:rPr lang="ru-RU">
                <a:latin typeface="Times New Roman" pitchFamily="18" charset="0"/>
                <a:cs typeface="Times New Roman" pitchFamily="18" charset="0"/>
              </a:rPr>
            </a:br>
            <a:r>
              <a:rPr lang="ru-RU">
                <a:latin typeface="Times New Roman" pitchFamily="18" charset="0"/>
                <a:cs typeface="Times New Roman" pitchFamily="18" charset="0"/>
              </a:rPr>
              <a:t/>
            </a:r>
            <a:br>
              <a:rPr lang="ru-RU">
                <a:latin typeface="Times New Roman" pitchFamily="18" charset="0"/>
                <a:cs typeface="Times New Roman" pitchFamily="18" charset="0"/>
              </a:rPr>
            </a:br>
            <a:r>
              <a:rPr lang="ru-RU" b="1">
                <a:solidFill>
                  <a:srgbClr val="222222"/>
                </a:solidFill>
                <a:latin typeface="Times New Roman" pitchFamily="18" charset="0"/>
                <a:cs typeface="Times New Roman" pitchFamily="18" charset="0"/>
              </a:rPr>
              <a:t>Проблема №1</a:t>
            </a:r>
            <a:r>
              <a:rPr lang="ru-RU">
                <a:solidFill>
                  <a:srgbClr val="222222"/>
                </a:solidFill>
                <a:latin typeface="Times New Roman" pitchFamily="18" charset="0"/>
                <a:cs typeface="Times New Roman" pitchFamily="18" charset="0"/>
              </a:rPr>
              <a:t> — переходных отверстий (via) становится слишком много на плате и это ограничивает место под проводники, что приводит к удлинению цепей, а следовательно и к увеличению их сопротивления. Уменьшает устойчивость цепей и сигналов к помехам.</a:t>
            </a:r>
            <a:r>
              <a:rPr lang="ru-RU">
                <a:latin typeface="Times New Roman" pitchFamily="18" charset="0"/>
                <a:cs typeface="Times New Roman" pitchFamily="18" charset="0"/>
              </a:rPr>
              <a:t/>
            </a:r>
            <a:br>
              <a:rPr lang="ru-RU">
                <a:latin typeface="Times New Roman" pitchFamily="18" charset="0"/>
                <a:cs typeface="Times New Roman" pitchFamily="18" charset="0"/>
              </a:rPr>
            </a:br>
            <a:r>
              <a:rPr lang="ru-RU">
                <a:latin typeface="Times New Roman" pitchFamily="18" charset="0"/>
                <a:cs typeface="Times New Roman" pitchFamily="18" charset="0"/>
              </a:rPr>
              <a:t/>
            </a:r>
            <a:br>
              <a:rPr lang="ru-RU">
                <a:latin typeface="Times New Roman" pitchFamily="18" charset="0"/>
                <a:cs typeface="Times New Roman" pitchFamily="18" charset="0"/>
              </a:rPr>
            </a:br>
            <a:r>
              <a:rPr lang="ru-RU" b="1">
                <a:solidFill>
                  <a:srgbClr val="222222"/>
                </a:solidFill>
                <a:latin typeface="Times New Roman" pitchFamily="18" charset="0"/>
                <a:cs typeface="Times New Roman" pitchFamily="18" charset="0"/>
              </a:rPr>
              <a:t>Решение</a:t>
            </a:r>
            <a:r>
              <a:rPr lang="ru-RU">
                <a:solidFill>
                  <a:srgbClr val="222222"/>
                </a:solidFill>
                <a:latin typeface="Times New Roman" pitchFamily="18" charset="0"/>
                <a:cs typeface="Times New Roman" pitchFamily="18" charset="0"/>
              </a:rPr>
              <a:t> — используйте минимальное количество переходных отверстий: если вам нужно соединить 2 контакта на разных слоях, то не используйте более 1-го переходного отверстия. Если 2 контакта находятся на одном слое и вы не можете соединить их напрямую, то используйте максимум 2 переходных отверстия. Если вам нужно больше переходов для соединения, то что-то вы делаете не так —переразводите участок платы, который привел к проблеме.</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9887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Прямоугольник 3"/>
              <p:cNvSpPr/>
              <p:nvPr/>
            </p:nvSpPr>
            <p:spPr>
              <a:xfrm>
                <a:off x="1" y="0"/>
                <a:ext cx="12192000" cy="2075825"/>
              </a:xfrm>
              <a:prstGeom prst="rect">
                <a:avLst/>
              </a:prstGeom>
              <a:ln>
                <a:solidFill>
                  <a:srgbClr val="FF0000"/>
                </a:solidFill>
              </a:ln>
            </p:spPr>
            <p:txBody>
              <a:bodyPr wrap="square">
                <a:spAutoFit/>
              </a:bodyPr>
              <a:lstStyle/>
              <a:p>
                <a:r>
                  <a:rPr lang="ro-RO" dirty="0">
                    <a:latin typeface="Times New Roman" panose="02020603050405020304" pitchFamily="18" charset="0"/>
                    <a:ea typeface="Calibri" panose="020F0502020204030204" pitchFamily="34" charset="0"/>
                    <a:cs typeface="Times New Roman" panose="02020603050405020304" pitchFamily="18" charset="0"/>
                  </a:rPr>
                  <a:t>Să presupunem că avem un convertor analogic-digital  pe 12  Biti cu tensiunea de referința externă</a:t>
                </a:r>
                <a:r>
                  <a:rPr lang="ro-RO" dirty="0" smtClean="0">
                    <a:latin typeface="Times New Roman" panose="02020603050405020304" pitchFamily="18" charset="0"/>
                    <a:ea typeface="Calibri" panose="020F0502020204030204" pitchFamily="34" charset="0"/>
                    <a:cs typeface="Times New Roman" panose="02020603050405020304" pitchFamily="18" charset="0"/>
                  </a:rPr>
                  <a:t>.</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o-RO" dirty="0" smtClean="0">
                    <a:latin typeface="Times New Roman" panose="02020603050405020304" pitchFamily="18" charset="0"/>
                    <a:ea typeface="Calibri" panose="020F0502020204030204" pitchFamily="34" charset="0"/>
                    <a:cs typeface="Times New Roman" panose="02020603050405020304" pitchFamily="18" charset="0"/>
                  </a:rPr>
                  <a:t>Dacă </a:t>
                </a:r>
                <a:r>
                  <a:rPr lang="ro-RO" dirty="0">
                    <a:latin typeface="Times New Roman" panose="02020603050405020304" pitchFamily="18" charset="0"/>
                    <a:ea typeface="Calibri" panose="020F0502020204030204" pitchFamily="34" charset="0"/>
                    <a:cs typeface="Times New Roman" panose="02020603050405020304" pitchFamily="18" charset="0"/>
                  </a:rPr>
                  <a:t>R a conductorului prin care se transmite </a:t>
                </a:r>
                <a14:m>
                  <m:oMath xmlns:m="http://schemas.openxmlformats.org/officeDocument/2006/math">
                    <m:sSub>
                      <m:sSubPr>
                        <m:ctrlPr>
                          <a:rPr lang="en-US" i="1">
                            <a:latin typeface="Cambria Math"/>
                            <a:ea typeface="Calibri" panose="020F0502020204030204" pitchFamily="34" charset="0"/>
                            <a:cs typeface="Times New Roman" panose="02020603050405020304" pitchFamily="18" charset="0"/>
                          </a:rPr>
                        </m:ctrlPr>
                      </m:sSubPr>
                      <m:e>
                        <m:r>
                          <a:rPr lang="ro-RO" i="1">
                            <a:latin typeface="Cambria Math" panose="02040503050406030204" pitchFamily="18" charset="0"/>
                            <a:ea typeface="Calibri" panose="020F0502020204030204" pitchFamily="34" charset="0"/>
                            <a:cs typeface="Times New Roman" panose="02020603050405020304" pitchFamily="18" charset="0"/>
                          </a:rPr>
                          <m:t>𝑈</m:t>
                        </m:r>
                      </m:e>
                      <m:sub>
                        <m:r>
                          <a:rPr lang="ro-RO" i="1">
                            <a:latin typeface="Cambria Math" panose="02040503050406030204" pitchFamily="18" charset="0"/>
                            <a:ea typeface="Calibri" panose="020F0502020204030204" pitchFamily="34" charset="0"/>
                            <a:cs typeface="Times New Roman" panose="02020603050405020304" pitchFamily="18" charset="0"/>
                          </a:rPr>
                          <m:t>𝑟𝑒𝑓</m:t>
                        </m:r>
                      </m:sub>
                    </m:sSub>
                    <m:r>
                      <a:rPr lang="ro-RO" i="1">
                        <a:latin typeface="Cambria Math" panose="02040503050406030204" pitchFamily="18" charset="0"/>
                        <a:ea typeface="Calibri" panose="020F0502020204030204" pitchFamily="34" charset="0"/>
                        <a:cs typeface="Times New Roman" panose="02020603050405020304" pitchFamily="18" charset="0"/>
                      </a:rPr>
                      <m:t>=0.1 </m:t>
                    </m:r>
                    <m:r>
                      <a:rPr lang="ro-RO" i="1">
                        <a:latin typeface="Cambria Math" panose="02040503050406030204" pitchFamily="18" charset="0"/>
                        <a:ea typeface="Calibri" panose="020F0502020204030204" pitchFamily="34" charset="0"/>
                        <a:cs typeface="Times New Roman" panose="02020603050405020304" pitchFamily="18" charset="0"/>
                      </a:rPr>
                      <m:t>𝛺</m:t>
                    </m:r>
                  </m:oMath>
                </a14:m>
                <a:r>
                  <a:rPr lang="ro-RO"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ea typeface="Times New Roman" panose="02020603050405020304" pitchFamily="18" charset="0"/>
                    <a:cs typeface="Times New Roman" panose="02020603050405020304" pitchFamily="18" charset="0"/>
                  </a:rPr>
                  <a:t>la </a:t>
                </a:r>
                <a:r>
                  <a:rPr lang="ro-RO" dirty="0">
                    <a:latin typeface="Times New Roman" panose="02020603050405020304" pitchFamily="18" charset="0"/>
                    <a:ea typeface="Times New Roman" panose="02020603050405020304" pitchFamily="18" charset="0"/>
                    <a:cs typeface="Times New Roman" panose="02020603050405020304" pitchFamily="18" charset="0"/>
                  </a:rPr>
                  <a:t>trecerea uni </a:t>
                </a:r>
                <a:r>
                  <a:rPr lang="ro-RO" i="1" dirty="0">
                    <a:latin typeface="Times New Roman" panose="02020603050405020304" pitchFamily="18" charset="0"/>
                    <a:ea typeface="Times New Roman" panose="02020603050405020304" pitchFamily="18" charset="0"/>
                    <a:cs typeface="Times New Roman" panose="02020603050405020304" pitchFamily="18" charset="0"/>
                  </a:rPr>
                  <a:t>I=</a:t>
                </a:r>
                <a:r>
                  <a:rPr lang="ro-RO" dirty="0">
                    <a:latin typeface="Times New Roman" panose="02020603050405020304" pitchFamily="18" charset="0"/>
                    <a:ea typeface="Times New Roman" panose="02020603050405020304" pitchFamily="18" charset="0"/>
                    <a:cs typeface="Times New Roman" panose="02020603050405020304" pitchFamily="18" charset="0"/>
                  </a:rPr>
                  <a:t>10mA</a:t>
                </a:r>
                <a:r>
                  <a:rPr lang="ro-RO"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ea typeface="Times New Roman" panose="02020603050405020304" pitchFamily="18" charset="0"/>
                    <a:cs typeface="Times New Roman" panose="02020603050405020304" pitchFamily="18" charset="0"/>
                  </a:rPr>
                  <a:t>atunci </a:t>
                </a:r>
                <a:r>
                  <a:rPr lang="ro-RO" dirty="0">
                    <a:latin typeface="Times New Roman" panose="02020603050405020304" pitchFamily="18" charset="0"/>
                    <a:ea typeface="Times New Roman" panose="02020603050405020304" pitchFamily="18" charset="0"/>
                    <a:cs typeface="Times New Roman" panose="02020603050405020304" pitchFamily="18" charset="0"/>
                  </a:rPr>
                  <a:t>căderea de tensiune pe conductor este de 1 mV. Ceea ce este critic apropiat de valoarea maximă a zgomotelor admisibile.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ro-RO" dirty="0">
                    <a:latin typeface="Times New Roman" panose="02020603050405020304" pitchFamily="18" charset="0"/>
                    <a:ea typeface="Times New Roman" panose="02020603050405020304" pitchFamily="18" charset="0"/>
                    <a:cs typeface="Times New Roman" panose="02020603050405020304" pitchFamily="18" charset="0"/>
                  </a:rPr>
                  <a:t>Astel dacă conducrorul va fi prea lung şi îngust va avea rezistenţa </a:t>
                </a:r>
                <a:r>
                  <a:rPr lang="ro-RO" dirty="0" smtClean="0">
                    <a:latin typeface="Times New Roman" panose="02020603050405020304" pitchFamily="18" charset="0"/>
                    <a:ea typeface="Times New Roman" panose="02020603050405020304" pitchFamily="18" charset="0"/>
                    <a:cs typeface="Times New Roman" panose="02020603050405020304" pitchFamily="18" charset="0"/>
                  </a:rPr>
                  <a:t>mare, chiar </a:t>
                </a:r>
                <a:r>
                  <a:rPr lang="ro-RO" dirty="0">
                    <a:latin typeface="Times New Roman" panose="02020603050405020304" pitchFamily="18" charset="0"/>
                    <a:ea typeface="Times New Roman" panose="02020603050405020304" pitchFamily="18" charset="0"/>
                    <a:cs typeface="Times New Roman" panose="02020603050405020304" pitchFamily="18" charset="0"/>
                  </a:rPr>
                  <a:t>la excluderea tuturor influenţelor externe este o probabilitate mare de introducere a erorii din cauza schimbării valorii  </a:t>
                </a:r>
                <a14:m>
                  <m:oMath xmlns:m="http://schemas.openxmlformats.org/officeDocument/2006/math">
                    <m:sSub>
                      <m:sSubPr>
                        <m:ctrlPr>
                          <a:rPr lang="en-US" i="1">
                            <a:latin typeface="Cambria Math"/>
                            <a:ea typeface="Calibri" panose="020F0502020204030204" pitchFamily="34" charset="0"/>
                            <a:cs typeface="Times New Roman" panose="02020603050405020304" pitchFamily="18" charset="0"/>
                          </a:rPr>
                        </m:ctrlPr>
                      </m:sSubPr>
                      <m:e>
                        <m:r>
                          <a:rPr lang="ro-RO" i="1">
                            <a:latin typeface="Cambria Math" panose="02040503050406030204" pitchFamily="18" charset="0"/>
                            <a:ea typeface="Calibri" panose="020F0502020204030204" pitchFamily="34" charset="0"/>
                            <a:cs typeface="Times New Roman" panose="02020603050405020304" pitchFamily="18" charset="0"/>
                          </a:rPr>
                          <m:t>𝑈</m:t>
                        </m:r>
                      </m:e>
                      <m:sub>
                        <m:r>
                          <a:rPr lang="ro-RO" i="1">
                            <a:latin typeface="Cambria Math" panose="02040503050406030204" pitchFamily="18" charset="0"/>
                            <a:ea typeface="Calibri" panose="020F0502020204030204" pitchFamily="34" charset="0"/>
                            <a:cs typeface="Times New Roman" panose="02020603050405020304" pitchFamily="18" charset="0"/>
                          </a:rPr>
                          <m:t>𝑟𝑒𝑓</m:t>
                        </m:r>
                      </m:sub>
                    </m:sSub>
                  </m:oMath>
                </a14:m>
                <a:r>
                  <a:rPr lang="ro-RO"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ro-RO">
                    <a:latin typeface="Times New Roman" panose="02020603050405020304" pitchFamily="18" charset="0"/>
                    <a:ea typeface="Times New Roman" panose="02020603050405020304" pitchFamily="18" charset="0"/>
                    <a:cs typeface="Times New Roman" panose="02020603050405020304" pitchFamily="18" charset="0"/>
                  </a:rPr>
                  <a:t>În al 2 caz conductorul îngroşat poate acţiona ca o antenă şi a induce curenţi parazitari în schemă.</a:t>
                </a:r>
                <a:r>
                  <a:rPr lang="en-GB">
                    <a:latin typeface="Times New Roman" panose="02020603050405020304" pitchFamily="18" charset="0"/>
                    <a:ea typeface="Times New Roman" panose="02020603050405020304" pitchFamily="18" charset="0"/>
                    <a:cs typeface="Times New Roman" panose="02020603050405020304" pitchFamily="18" charset="0"/>
                  </a:rPr>
                  <a:t> </a:t>
                </a:r>
                <a:r>
                  <a:rPr lang="ro-RO">
                    <a:latin typeface="Times New Roman" panose="02020603050405020304" pitchFamily="18" charset="0"/>
                    <a:ea typeface="Times New Roman" panose="02020603050405020304" pitchFamily="18" charset="0"/>
                    <a:cs typeface="Times New Roman" panose="02020603050405020304" pitchFamily="18" charset="0"/>
                  </a:rPr>
                  <a:t>Un compromis între aceste 2 riscuri si este scupul proiectării cablajului </a:t>
                </a:r>
                <a:r>
                  <a:rPr lang="ro-RO">
                    <a:latin typeface="Times New Roman" panose="02020603050405020304" pitchFamily="18" charset="0"/>
                    <a:ea typeface="Times New Roman" panose="02020603050405020304" pitchFamily="18" charset="0"/>
                    <a:cs typeface="Times New Roman" panose="02020603050405020304" pitchFamily="18" charset="0"/>
                  </a:rPr>
                  <a:t>imprimat</a:t>
                </a:r>
                <a:r>
                  <a:rPr lang="ro-RO"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Прямоугольник 3"/>
              <p:cNvSpPr>
                <a:spLocks noRot="1" noChangeAspect="1" noMove="1" noResize="1" noEditPoints="1" noAdjustHandles="1" noChangeArrowheads="1" noChangeShapeType="1" noTextEdit="1"/>
              </p:cNvSpPr>
              <p:nvPr/>
            </p:nvSpPr>
            <p:spPr>
              <a:xfrm>
                <a:off x="1" y="0"/>
                <a:ext cx="12192000" cy="2075825"/>
              </a:xfrm>
              <a:prstGeom prst="rect">
                <a:avLst/>
              </a:prstGeom>
              <a:blipFill rotWithShape="1">
                <a:blip r:embed="rId2"/>
                <a:stretch>
                  <a:fillRect l="-350" t="-1166" b="-3207"/>
                </a:stretch>
              </a:blipFill>
              <a:ln>
                <a:solidFill>
                  <a:srgbClr val="FF0000"/>
                </a:solidFill>
              </a:ln>
            </p:spPr>
            <p:txBody>
              <a:bodyPr/>
              <a:lstStyle/>
              <a:p>
                <a:r>
                  <a:rPr lang="en-US">
                    <a:noFill/>
                  </a:rPr>
                  <a:t> </a:t>
                </a:r>
              </a:p>
            </p:txBody>
          </p:sp>
        </mc:Fallback>
      </mc:AlternateContent>
      <p:pic>
        <p:nvPicPr>
          <p:cNvPr id="5" name="Рисунок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912" y="2648752"/>
            <a:ext cx="3739899" cy="1304228"/>
          </a:xfrm>
          <a:prstGeom prst="rect">
            <a:avLst/>
          </a:prstGeom>
          <a:noFill/>
          <a:ln>
            <a:noFill/>
          </a:ln>
        </p:spPr>
      </p:pic>
      <p:pic>
        <p:nvPicPr>
          <p:cNvPr id="6" name="Рисунок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1" y="2648752"/>
            <a:ext cx="3295650" cy="1304228"/>
          </a:xfrm>
          <a:prstGeom prst="rect">
            <a:avLst/>
          </a:prstGeom>
          <a:noFill/>
          <a:ln>
            <a:noFill/>
          </a:ln>
        </p:spPr>
      </p:pic>
      <mc:AlternateContent xmlns:mc="http://schemas.openxmlformats.org/markup-compatibility/2006">
        <mc:Choice xmlns:a14="http://schemas.microsoft.com/office/drawing/2010/main" Requires="a14">
          <p:sp>
            <p:nvSpPr>
              <p:cNvPr id="2" name="Прямоугольник 1"/>
              <p:cNvSpPr/>
              <p:nvPr/>
            </p:nvSpPr>
            <p:spPr>
              <a:xfrm>
                <a:off x="2" y="4289410"/>
                <a:ext cx="12191999" cy="2083776"/>
              </a:xfrm>
              <a:prstGeom prst="rect">
                <a:avLst/>
              </a:prstGeom>
              <a:ln>
                <a:solidFill>
                  <a:srgbClr val="0070C0"/>
                </a:solidFill>
              </a:ln>
            </p:spPr>
            <p:txBody>
              <a:bodyPr wrap="square">
                <a:spAutoFit/>
              </a:bodyPr>
              <a:lstStyle/>
              <a:p>
                <a:r>
                  <a:rPr lang="ro-RO" smtClean="0">
                    <a:latin typeface="Times New Roman" pitchFamily="18" charset="0"/>
                    <a:cs typeface="Times New Roman" pitchFamily="18" charset="0"/>
                  </a:rPr>
                  <a:t>Предполож</a:t>
                </a:r>
                <a:r>
                  <a:rPr lang="ru-RU">
                    <a:latin typeface="Times New Roman" pitchFamily="18" charset="0"/>
                    <a:cs typeface="Times New Roman" pitchFamily="18" charset="0"/>
                  </a:rPr>
                  <a:t>ем</a:t>
                </a:r>
                <a:r>
                  <a:rPr lang="ro-RO">
                    <a:latin typeface="Times New Roman" pitchFamily="18" charset="0"/>
                    <a:cs typeface="Times New Roman" pitchFamily="18" charset="0"/>
                  </a:rPr>
                  <a:t>, что </a:t>
                </a:r>
                <a:r>
                  <a:rPr lang="ru-RU">
                    <a:latin typeface="Times New Roman" pitchFamily="18" charset="0"/>
                    <a:cs typeface="Times New Roman" pitchFamily="18" charset="0"/>
                  </a:rPr>
                  <a:t>у нас есть</a:t>
                </a:r>
                <a:r>
                  <a:rPr lang="ro-RO">
                    <a:latin typeface="Times New Roman" pitchFamily="18" charset="0"/>
                    <a:cs typeface="Times New Roman" pitchFamily="18" charset="0"/>
                  </a:rPr>
                  <a:t> 12-битовы</a:t>
                </a:r>
                <a:r>
                  <a:rPr lang="ru-RU">
                    <a:latin typeface="Times New Roman" pitchFamily="18" charset="0"/>
                    <a:cs typeface="Times New Roman" pitchFamily="18" charset="0"/>
                  </a:rPr>
                  <a:t>й</a:t>
                </a:r>
                <a:r>
                  <a:rPr lang="ro-RO">
                    <a:latin typeface="Times New Roman" pitchFamily="18" charset="0"/>
                    <a:cs typeface="Times New Roman" pitchFamily="18" charset="0"/>
                  </a:rPr>
                  <a:t> аналого-цифровой преобразователь</a:t>
                </a:r>
                <a:r>
                  <a:rPr lang="ru-RU">
                    <a:latin typeface="Times New Roman" pitchFamily="18" charset="0"/>
                    <a:cs typeface="Times New Roman" pitchFamily="18" charset="0"/>
                  </a:rPr>
                  <a:t> с</a:t>
                </a:r>
                <a:r>
                  <a:rPr lang="ro-RO">
                    <a:latin typeface="Times New Roman" pitchFamily="18" charset="0"/>
                    <a:cs typeface="Times New Roman" pitchFamily="18" charset="0"/>
                  </a:rPr>
                  <a:t> внешним опорным напряжением. Если R проводника,</a:t>
                </a:r>
                <a:r>
                  <a:rPr lang="ru-RU">
                    <a:latin typeface="Times New Roman" pitchFamily="18" charset="0"/>
                    <a:cs typeface="Times New Roman" pitchFamily="18" charset="0"/>
                  </a:rPr>
                  <a:t>через</a:t>
                </a:r>
                <a:r>
                  <a:rPr lang="ro-RO">
                    <a:latin typeface="Times New Roman" pitchFamily="18" charset="0"/>
                    <a:cs typeface="Times New Roman" pitchFamily="18" charset="0"/>
                  </a:rPr>
                  <a:t> который передается </a:t>
                </a:r>
                <a14:m>
                  <m:oMath xmlns:m="http://schemas.openxmlformats.org/officeDocument/2006/math">
                    <m:sSub>
                      <m:sSubPr>
                        <m:ctrlPr>
                          <a:rPr lang="en-US" i="1"/>
                        </m:ctrlPr>
                      </m:sSubPr>
                      <m:e>
                        <m:r>
                          <a:rPr lang="ro-RO" i="1"/>
                          <m:t>𝑈</m:t>
                        </m:r>
                      </m:e>
                      <m:sub>
                        <m:r>
                          <a:rPr lang="ro-RO" i="1"/>
                          <m:t>𝑟𝑒𝑓</m:t>
                        </m:r>
                      </m:sub>
                    </m:sSub>
                    <m:r>
                      <a:rPr lang="ro-RO" i="1"/>
                      <m:t>=0.1 </m:t>
                    </m:r>
                    <m:r>
                      <a:rPr lang="ro-RO" i="1"/>
                      <m:t>𝛺</m:t>
                    </m:r>
                  </m:oMath>
                </a14:m>
                <a:r>
                  <a:rPr lang="ru-RU">
                    <a:latin typeface="Times New Roman" pitchFamily="18" charset="0"/>
                    <a:cs typeface="Times New Roman" pitchFamily="18" charset="0"/>
                  </a:rPr>
                  <a:t>   , при прохождении</a:t>
                </a:r>
                <a:r>
                  <a:rPr lang="ro-RO">
                    <a:latin typeface="Times New Roman" pitchFamily="18" charset="0"/>
                    <a:cs typeface="Times New Roman" pitchFamily="18" charset="0"/>
                  </a:rPr>
                  <a:t> I = 10 мА, падение напряжения на проводнике составляет 1 мВ. Что критически близко к максимально допустимому </a:t>
                </a:r>
                <a:r>
                  <a:rPr lang="ro-RO">
                    <a:latin typeface="Times New Roman" pitchFamily="18" charset="0"/>
                    <a:cs typeface="Times New Roman" pitchFamily="18" charset="0"/>
                  </a:rPr>
                  <a:t>шуму</a:t>
                </a:r>
                <a:r>
                  <a:rPr lang="ro-RO"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r>
                  <a:rPr lang="ru-RU">
                    <a:latin typeface="Times New Roman" pitchFamily="18" charset="0"/>
                    <a:cs typeface="Times New Roman" pitchFamily="18" charset="0"/>
                  </a:rPr>
                  <a:t>Е</a:t>
                </a:r>
                <a:r>
                  <a:rPr lang="ro-RO">
                    <a:latin typeface="Times New Roman" pitchFamily="18" charset="0"/>
                    <a:cs typeface="Times New Roman" pitchFamily="18" charset="0"/>
                  </a:rPr>
                  <a:t>сли </a:t>
                </a:r>
                <a:r>
                  <a:rPr lang="ru-RU">
                    <a:latin typeface="Times New Roman" pitchFamily="18" charset="0"/>
                    <a:cs typeface="Times New Roman" pitchFamily="18" charset="0"/>
                  </a:rPr>
                  <a:t>проводник</a:t>
                </a:r>
                <a:r>
                  <a:rPr lang="ro-RO">
                    <a:latin typeface="Times New Roman" pitchFamily="18" charset="0"/>
                    <a:cs typeface="Times New Roman" pitchFamily="18" charset="0"/>
                  </a:rPr>
                  <a:t> будет слишком длинным и узким</a:t>
                </a:r>
                <a:r>
                  <a:rPr lang="ru-RU">
                    <a:latin typeface="Times New Roman" pitchFamily="18" charset="0"/>
                    <a:cs typeface="Times New Roman" pitchFamily="18" charset="0"/>
                  </a:rPr>
                  <a:t>, то он</a:t>
                </a:r>
                <a:r>
                  <a:rPr lang="ro-RO">
                    <a:latin typeface="Times New Roman" pitchFamily="18" charset="0"/>
                    <a:cs typeface="Times New Roman" pitchFamily="18" charset="0"/>
                  </a:rPr>
                  <a:t> будет иметь высокое сопротивление</a:t>
                </a:r>
                <a:r>
                  <a:rPr lang="ru-RU">
                    <a:latin typeface="Times New Roman" pitchFamily="18" charset="0"/>
                    <a:cs typeface="Times New Roman" pitchFamily="18" charset="0"/>
                  </a:rPr>
                  <a:t>. Д</a:t>
                </a:r>
                <a:r>
                  <a:rPr lang="ro-RO">
                    <a:latin typeface="Times New Roman" pitchFamily="18" charset="0"/>
                    <a:cs typeface="Times New Roman" pitchFamily="18" charset="0"/>
                  </a:rPr>
                  <a:t>аже </a:t>
                </a:r>
                <a:r>
                  <a:rPr lang="ru-RU">
                    <a:latin typeface="Times New Roman" pitchFamily="18" charset="0"/>
                    <a:cs typeface="Times New Roman" pitchFamily="18" charset="0"/>
                  </a:rPr>
                  <a:t>если </a:t>
                </a:r>
                <a:r>
                  <a:rPr lang="ro-RO">
                    <a:latin typeface="Times New Roman" pitchFamily="18" charset="0"/>
                    <a:cs typeface="Times New Roman" pitchFamily="18" charset="0"/>
                  </a:rPr>
                  <a:t>исключить все внешние воздействия </a:t>
                </a:r>
                <a:r>
                  <a:rPr lang="ru-RU">
                    <a:latin typeface="Times New Roman" pitchFamily="18" charset="0"/>
                    <a:cs typeface="Times New Roman" pitchFamily="18" charset="0"/>
                  </a:rPr>
                  <a:t>высока</a:t>
                </a:r>
                <a:r>
                  <a:rPr lang="ro-RO">
                    <a:latin typeface="Times New Roman" pitchFamily="18" charset="0"/>
                    <a:cs typeface="Times New Roman" pitchFamily="18" charset="0"/>
                  </a:rPr>
                  <a:t> вероятность погрешности из-за изменения значения </a:t>
                </a:r>
                <a14:m>
                  <m:oMath xmlns:m="http://schemas.openxmlformats.org/officeDocument/2006/math">
                    <m:sSub>
                      <m:sSubPr>
                        <m:ctrlPr>
                          <a:rPr lang="en-US" i="1"/>
                        </m:ctrlPr>
                      </m:sSubPr>
                      <m:e>
                        <m:r>
                          <a:rPr lang="ro-RO" i="1"/>
                          <m:t>𝑈</m:t>
                        </m:r>
                      </m:e>
                      <m:sub>
                        <m:r>
                          <a:rPr lang="ro-RO" i="1"/>
                          <m:t>𝑟𝑒𝑓</m:t>
                        </m:r>
                      </m:sub>
                    </m:sSub>
                  </m:oMath>
                </a14:m>
                <a:r>
                  <a:rPr lang="ro-RO">
                    <a:latin typeface="Times New Roman" pitchFamily="18" charset="0"/>
                    <a:cs typeface="Times New Roman" pitchFamily="18" charset="0"/>
                  </a:rPr>
                  <a:t>.</a:t>
                </a:r>
                <a:endParaRPr lang="en-US">
                  <a:latin typeface="Times New Roman" pitchFamily="18" charset="0"/>
                  <a:cs typeface="Times New Roman" pitchFamily="18" charset="0"/>
                </a:endParaRPr>
              </a:p>
              <a:p>
                <a:r>
                  <a:rPr lang="ro-RO">
                    <a:latin typeface="Times New Roman" pitchFamily="18" charset="0"/>
                    <a:cs typeface="Times New Roman" pitchFamily="18" charset="0"/>
                  </a:rPr>
                  <a:t>В </a:t>
                </a:r>
                <a:r>
                  <a:rPr lang="ru-RU">
                    <a:latin typeface="Times New Roman" pitchFamily="18" charset="0"/>
                    <a:cs typeface="Times New Roman" pitchFamily="18" charset="0"/>
                  </a:rPr>
                  <a:t>втором </a:t>
                </a:r>
                <a:r>
                  <a:rPr lang="ro-RO">
                    <a:latin typeface="Times New Roman" pitchFamily="18" charset="0"/>
                    <a:cs typeface="Times New Roman" pitchFamily="18" charset="0"/>
                  </a:rPr>
                  <a:t>случае </a:t>
                </a:r>
                <a:r>
                  <a:rPr lang="ru-RU">
                    <a:latin typeface="Times New Roman" pitchFamily="18" charset="0"/>
                    <a:cs typeface="Times New Roman" pitchFamily="18" charset="0"/>
                  </a:rPr>
                  <a:t>утолщенный проводник </a:t>
                </a:r>
                <a:r>
                  <a:rPr lang="ro-RO">
                    <a:latin typeface="Times New Roman" pitchFamily="18" charset="0"/>
                    <a:cs typeface="Times New Roman" pitchFamily="18" charset="0"/>
                  </a:rPr>
                  <a:t>может выступать в качестве антенны и вызыва</a:t>
                </a:r>
                <a:r>
                  <a:rPr lang="ru-RU">
                    <a:latin typeface="Times New Roman" pitchFamily="18" charset="0"/>
                    <a:cs typeface="Times New Roman" pitchFamily="18" charset="0"/>
                  </a:rPr>
                  <a:t>е</a:t>
                </a:r>
                <a:r>
                  <a:rPr lang="ro-RO">
                    <a:latin typeface="Times New Roman" pitchFamily="18" charset="0"/>
                    <a:cs typeface="Times New Roman" pitchFamily="18" charset="0"/>
                  </a:rPr>
                  <a:t>т паразит</a:t>
                </a:r>
                <a:r>
                  <a:rPr lang="ru-RU">
                    <a:latin typeface="Times New Roman" pitchFamily="18" charset="0"/>
                    <a:cs typeface="Times New Roman" pitchFamily="18" charset="0"/>
                  </a:rPr>
                  <a:t>арные</a:t>
                </a:r>
                <a:r>
                  <a:rPr lang="ro-RO">
                    <a:latin typeface="Times New Roman" pitchFamily="18" charset="0"/>
                    <a:cs typeface="Times New Roman" pitchFamily="18" charset="0"/>
                  </a:rPr>
                  <a:t> токи в схеме.</a:t>
                </a:r>
                <a:r>
                  <a:rPr lang="ru-RU">
                    <a:latin typeface="Times New Roman" pitchFamily="18" charset="0"/>
                    <a:cs typeface="Times New Roman" pitchFamily="18" charset="0"/>
                  </a:rPr>
                  <a:t> Целью проектирования печатных плат является соблюдение </a:t>
                </a:r>
                <a:r>
                  <a:rPr lang="ro-RO">
                    <a:latin typeface="Times New Roman" pitchFamily="18" charset="0"/>
                    <a:cs typeface="Times New Roman" pitchFamily="18" charset="0"/>
                  </a:rPr>
                  <a:t>компромисс</a:t>
                </a:r>
                <a:r>
                  <a:rPr lang="ru-RU">
                    <a:latin typeface="Times New Roman" pitchFamily="18" charset="0"/>
                    <a:cs typeface="Times New Roman" pitchFamily="18" charset="0"/>
                  </a:rPr>
                  <a:t>а</a:t>
                </a:r>
                <a:r>
                  <a:rPr lang="ro-RO">
                    <a:latin typeface="Times New Roman" pitchFamily="18" charset="0"/>
                    <a:cs typeface="Times New Roman" pitchFamily="18" charset="0"/>
                  </a:rPr>
                  <a:t> между этими двумя </a:t>
                </a:r>
                <a:r>
                  <a:rPr lang="ro-RO">
                    <a:latin typeface="Times New Roman" pitchFamily="18" charset="0"/>
                    <a:cs typeface="Times New Roman" pitchFamily="18" charset="0"/>
                  </a:rPr>
                  <a:t>рисками</a:t>
                </a:r>
                <a:r>
                  <a:rPr lang="ro-RO"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2" y="4289410"/>
                <a:ext cx="12191999" cy="2083776"/>
              </a:xfrm>
              <a:prstGeom prst="rect">
                <a:avLst/>
              </a:prstGeom>
              <a:blipFill rotWithShape="1">
                <a:blip r:embed="rId5"/>
                <a:stretch>
                  <a:fillRect l="-350" t="-1166" b="-3790"/>
                </a:stretch>
              </a:blipFill>
              <a:ln>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3884094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habrastorage.org/webt/uy/jl/wc/uyjlwctrshfy_pbac2gfk45ofom.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53" y="537029"/>
            <a:ext cx="5324258" cy="349794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habrastorage.org/webt/tu/vk/lt/tuvkltmybkgg4h0lvcg3lsoihuo.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156" y="537029"/>
            <a:ext cx="5554343" cy="364972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5660351"/>
            <a:ext cx="12191999" cy="646331"/>
          </a:xfrm>
          <a:prstGeom prst="rect">
            <a:avLst/>
          </a:prstGeom>
          <a:ln>
            <a:solidFill>
              <a:srgbClr val="0070C0"/>
            </a:solidFill>
          </a:ln>
        </p:spPr>
        <p:txBody>
          <a:bodyPr wrap="square">
            <a:spAutoFit/>
          </a:bodyPr>
          <a:lstStyle/>
          <a:p>
            <a:r>
              <a:rPr lang="ru-RU" dirty="0">
                <a:solidFill>
                  <a:srgbClr val="222222"/>
                </a:solidFill>
                <a:latin typeface="Times New Roman" pitchFamily="18" charset="0"/>
                <a:cs typeface="Times New Roman" pitchFamily="18" charset="0"/>
              </a:rPr>
              <a:t>Для соединения использовано минимальное количество переходных отверстий (</a:t>
            </a:r>
            <a:r>
              <a:rPr lang="ru-RU" dirty="0" err="1">
                <a:solidFill>
                  <a:srgbClr val="222222"/>
                </a:solidFill>
                <a:latin typeface="Times New Roman" pitchFamily="18" charset="0"/>
                <a:cs typeface="Times New Roman" pitchFamily="18" charset="0"/>
              </a:rPr>
              <a:t>via</a:t>
            </a:r>
            <a:r>
              <a:rPr lang="ru-RU" dirty="0">
                <a:solidFill>
                  <a:srgbClr val="222222"/>
                </a:solidFill>
                <a:latin typeface="Times New Roman" pitchFamily="18" charset="0"/>
                <a:cs typeface="Times New Roman" pitchFamily="18" charset="0"/>
              </a:rPr>
              <a:t>), что дает больше свободного места для других проводников и обеспечивает минимальные паразитные параметры проводника.</a:t>
            </a:r>
            <a:endParaRPr lang="en-US" dirty="0">
              <a:latin typeface="Times New Roman" pitchFamily="18" charset="0"/>
              <a:cs typeface="Times New Roman" pitchFamily="18" charset="0"/>
            </a:endParaRPr>
          </a:p>
        </p:txBody>
      </p:sp>
      <p:sp>
        <p:nvSpPr>
          <p:cNvPr id="2" name="TextBox 1"/>
          <p:cNvSpPr txBox="1"/>
          <p:nvPr/>
        </p:nvSpPr>
        <p:spPr>
          <a:xfrm>
            <a:off x="136753" y="62076"/>
            <a:ext cx="931665" cy="369332"/>
          </a:xfrm>
          <a:prstGeom prst="rect">
            <a:avLst/>
          </a:prstGeom>
          <a:noFill/>
        </p:spPr>
        <p:txBody>
          <a:bodyPr wrap="none" rtlCol="0">
            <a:spAutoFit/>
          </a:bodyPr>
          <a:lstStyle/>
          <a:p>
            <a:r>
              <a:rPr lang="x-none" b="1" dirty="0" smtClean="0">
                <a:solidFill>
                  <a:srgbClr val="FF0000"/>
                </a:solidFill>
              </a:rPr>
              <a:t>Nu bine</a:t>
            </a:r>
            <a:endParaRPr lang="en-US" b="1" dirty="0">
              <a:solidFill>
                <a:srgbClr val="FF0000"/>
              </a:solidFill>
            </a:endParaRPr>
          </a:p>
        </p:txBody>
      </p:sp>
      <p:sp>
        <p:nvSpPr>
          <p:cNvPr id="8" name="TextBox 7"/>
          <p:cNvSpPr txBox="1"/>
          <p:nvPr/>
        </p:nvSpPr>
        <p:spPr>
          <a:xfrm>
            <a:off x="6472156" y="0"/>
            <a:ext cx="609462" cy="369332"/>
          </a:xfrm>
          <a:prstGeom prst="rect">
            <a:avLst/>
          </a:prstGeom>
          <a:noFill/>
        </p:spPr>
        <p:txBody>
          <a:bodyPr wrap="none" rtlCol="0">
            <a:spAutoFit/>
          </a:bodyPr>
          <a:lstStyle/>
          <a:p>
            <a:r>
              <a:rPr lang="x-none" b="1" dirty="0" smtClean="0">
                <a:solidFill>
                  <a:srgbClr val="FF0000"/>
                </a:solidFill>
              </a:rPr>
              <a:t>Bine</a:t>
            </a:r>
            <a:endParaRPr lang="en-US" b="1" dirty="0">
              <a:solidFill>
                <a:srgbClr val="FF0000"/>
              </a:solidFill>
            </a:endParaRPr>
          </a:p>
        </p:txBody>
      </p:sp>
      <p:sp>
        <p:nvSpPr>
          <p:cNvPr id="3" name="Прямоугольник 2"/>
          <p:cNvSpPr/>
          <p:nvPr/>
        </p:nvSpPr>
        <p:spPr>
          <a:xfrm>
            <a:off x="0" y="4354455"/>
            <a:ext cx="12191999" cy="646331"/>
          </a:xfrm>
          <a:prstGeom prst="rect">
            <a:avLst/>
          </a:prstGeom>
          <a:ln>
            <a:solidFill>
              <a:srgbClr val="FF0000"/>
            </a:solidFill>
          </a:ln>
        </p:spPr>
        <p:txBody>
          <a:bodyPr wrap="square">
            <a:spAutoFit/>
          </a:bodyPr>
          <a:lstStyle/>
          <a:p>
            <a:r>
              <a:rPr lang="en-US" dirty="0" err="1">
                <a:solidFill>
                  <a:srgbClr val="222222"/>
                </a:solidFill>
                <a:latin typeface="Times New Roman" pitchFamily="18" charset="0"/>
                <a:cs typeface="Times New Roman" pitchFamily="18" charset="0"/>
              </a:rPr>
              <a:t>Numărul</a:t>
            </a:r>
            <a:r>
              <a:rPr lang="en-US" dirty="0">
                <a:solidFill>
                  <a:srgbClr val="222222"/>
                </a:solidFill>
                <a:latin typeface="Times New Roman" pitchFamily="18" charset="0"/>
                <a:cs typeface="Times New Roman" pitchFamily="18" charset="0"/>
              </a:rPr>
              <a:t> minim de via-</a:t>
            </a:r>
            <a:r>
              <a:rPr lang="en-US" dirty="0" err="1">
                <a:solidFill>
                  <a:srgbClr val="222222"/>
                </a:solidFill>
                <a:latin typeface="Times New Roman" pitchFamily="18" charset="0"/>
                <a:cs typeface="Times New Roman" pitchFamily="18" charset="0"/>
              </a:rPr>
              <a:t>uri</a:t>
            </a:r>
            <a:r>
              <a:rPr lang="en-US" dirty="0">
                <a:solidFill>
                  <a:srgbClr val="222222"/>
                </a:solidFill>
                <a:latin typeface="Times New Roman" pitchFamily="18" charset="0"/>
                <a:cs typeface="Times New Roman" pitchFamily="18" charset="0"/>
              </a:rPr>
              <a:t> (via) </a:t>
            </a:r>
            <a:r>
              <a:rPr lang="en-US" dirty="0" err="1" smtClean="0">
                <a:solidFill>
                  <a:srgbClr val="222222"/>
                </a:solidFill>
                <a:latin typeface="Times New Roman" pitchFamily="18" charset="0"/>
                <a:cs typeface="Times New Roman" pitchFamily="18" charset="0"/>
              </a:rPr>
              <a:t>utilizat</a:t>
            </a:r>
            <a:r>
              <a:rPr lang="en-US" dirty="0" smtClean="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pentru</a:t>
            </a:r>
            <a:r>
              <a:rPr lang="en-US" dirty="0">
                <a:solidFill>
                  <a:srgbClr val="222222"/>
                </a:solidFill>
                <a:latin typeface="Times New Roman" pitchFamily="18" charset="0"/>
                <a:cs typeface="Times New Roman" pitchFamily="18" charset="0"/>
              </a:rPr>
              <a:t> </a:t>
            </a:r>
            <a:r>
              <a:rPr lang="en-US" dirty="0" err="1" smtClean="0">
                <a:solidFill>
                  <a:srgbClr val="222222"/>
                </a:solidFill>
                <a:latin typeface="Times New Roman" pitchFamily="18" charset="0"/>
                <a:cs typeface="Times New Roman" pitchFamily="18" charset="0"/>
              </a:rPr>
              <a:t>conexiune</a:t>
            </a:r>
            <a:r>
              <a:rPr lang="x-none" dirty="0" smtClean="0">
                <a:solidFill>
                  <a:srgbClr val="222222"/>
                </a:solidFill>
                <a:latin typeface="Times New Roman" pitchFamily="18" charset="0"/>
                <a:cs typeface="Times New Roman" pitchFamily="18" charset="0"/>
              </a:rPr>
              <a:t> </a:t>
            </a:r>
            <a:r>
              <a:rPr lang="en-US" dirty="0" err="1" smtClean="0">
                <a:solidFill>
                  <a:srgbClr val="222222"/>
                </a:solidFill>
                <a:latin typeface="Times New Roman" pitchFamily="18" charset="0"/>
                <a:cs typeface="Times New Roman" pitchFamily="18" charset="0"/>
              </a:rPr>
              <a:t>oferă</a:t>
            </a:r>
            <a:r>
              <a:rPr lang="en-US" dirty="0" smtClean="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mai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mult</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spațiu</a:t>
            </a:r>
            <a:r>
              <a:rPr lang="en-US" dirty="0">
                <a:solidFill>
                  <a:srgbClr val="222222"/>
                </a:solidFill>
                <a:latin typeface="Times New Roman" pitchFamily="18" charset="0"/>
                <a:cs typeface="Times New Roman" pitchFamily="18" charset="0"/>
              </a:rPr>
              <a:t> liber </a:t>
            </a:r>
            <a:r>
              <a:rPr lang="en-US" dirty="0" err="1">
                <a:solidFill>
                  <a:srgbClr val="222222"/>
                </a:solidFill>
                <a:latin typeface="Times New Roman" pitchFamily="18" charset="0"/>
                <a:cs typeface="Times New Roman" pitchFamily="18" charset="0"/>
              </a:rPr>
              <a:t>pentru</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alți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conductori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și</a:t>
            </a:r>
            <a:r>
              <a:rPr lang="en-US" dirty="0">
                <a:solidFill>
                  <a:srgbClr val="222222"/>
                </a:solidFill>
                <a:latin typeface="Times New Roman" pitchFamily="18" charset="0"/>
                <a:cs typeface="Times New Roman" pitchFamily="18" charset="0"/>
              </a:rPr>
              <a:t> </a:t>
            </a:r>
            <a:r>
              <a:rPr lang="x-none" dirty="0" smtClean="0">
                <a:solidFill>
                  <a:srgbClr val="222222"/>
                </a:solidFill>
                <a:latin typeface="Times New Roman" pitchFamily="18" charset="0"/>
                <a:cs typeface="Times New Roman" pitchFamily="18" charset="0"/>
              </a:rPr>
              <a:t>asigură capacități</a:t>
            </a:r>
            <a:r>
              <a:rPr lang="en-US" dirty="0" smtClean="0">
                <a:solidFill>
                  <a:srgbClr val="222222"/>
                </a:solidFill>
                <a:latin typeface="Times New Roman" pitchFamily="18" charset="0"/>
                <a:cs typeface="Times New Roman" pitchFamily="18" charset="0"/>
              </a:rPr>
              <a:t> </a:t>
            </a:r>
            <a:r>
              <a:rPr lang="en-US" dirty="0" err="1" smtClean="0">
                <a:solidFill>
                  <a:srgbClr val="222222"/>
                </a:solidFill>
                <a:latin typeface="Times New Roman" pitchFamily="18" charset="0"/>
                <a:cs typeface="Times New Roman" pitchFamily="18" charset="0"/>
              </a:rPr>
              <a:t>parazi</a:t>
            </a:r>
            <a:r>
              <a:rPr lang="x-none" dirty="0" smtClean="0">
                <a:solidFill>
                  <a:srgbClr val="222222"/>
                </a:solidFill>
                <a:latin typeface="Times New Roman" pitchFamily="18" charset="0"/>
                <a:cs typeface="Times New Roman" pitchFamily="18" charset="0"/>
              </a:rPr>
              <a:t>tare</a:t>
            </a:r>
            <a:r>
              <a:rPr lang="en-US" dirty="0" smtClean="0">
                <a:solidFill>
                  <a:srgbClr val="222222"/>
                </a:solidFill>
                <a:latin typeface="Times New Roman" pitchFamily="18" charset="0"/>
                <a:cs typeface="Times New Roman" pitchFamily="18" charset="0"/>
              </a:rPr>
              <a:t> minim</a:t>
            </a:r>
            <a:r>
              <a:rPr lang="x-none" dirty="0" smtClean="0">
                <a:solidFill>
                  <a:srgbClr val="222222"/>
                </a:solidFill>
                <a:latin typeface="Times New Roman" pitchFamily="18" charset="0"/>
                <a:cs typeface="Times New Roman" pitchFamily="18" charset="0"/>
              </a:rPr>
              <a:t>ale</a:t>
            </a:r>
            <a:r>
              <a:rPr lang="en-US" dirty="0" smtClean="0">
                <a:solidFill>
                  <a:srgbClr val="222222"/>
                </a:solidFill>
                <a:latin typeface="Times New Roman" pitchFamily="18" charset="0"/>
                <a:cs typeface="Times New Roman" pitchFamily="18" charset="0"/>
              </a:rPr>
              <a:t> a </a:t>
            </a:r>
            <a:r>
              <a:rPr lang="en-US" dirty="0" err="1">
                <a:solidFill>
                  <a:srgbClr val="222222"/>
                </a:solidFill>
                <a:latin typeface="Times New Roman" pitchFamily="18" charset="0"/>
                <a:cs typeface="Times New Roman" pitchFamily="18" charset="0"/>
              </a:rPr>
              <a:t>conductorului</a:t>
            </a:r>
            <a:r>
              <a:rPr lang="en-US" dirty="0">
                <a:solidFill>
                  <a:srgbClr val="222222"/>
                </a:solidFill>
                <a:latin typeface="Times New Roman" pitchFamily="18" charset="0"/>
                <a:cs typeface="Times New Roman" pitchFamily="18" charset="0"/>
              </a:rPr>
              <a:t>.</a:t>
            </a:r>
          </a:p>
        </p:txBody>
      </p:sp>
    </p:spTree>
    <p:extLst>
      <p:ext uri="{BB962C8B-B14F-4D97-AF65-F5344CB8AC3E}">
        <p14:creationId xmlns:p14="http://schemas.microsoft.com/office/powerpoint/2010/main" val="68088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3824673"/>
            <a:ext cx="12192001" cy="2462213"/>
          </a:xfrm>
          <a:prstGeom prst="rect">
            <a:avLst/>
          </a:prstGeom>
          <a:ln>
            <a:solidFill>
              <a:srgbClr val="0070C0"/>
            </a:solidFill>
          </a:ln>
        </p:spPr>
        <p:txBody>
          <a:bodyPr wrap="square">
            <a:spAutoFit/>
          </a:bodyPr>
          <a:lstStyle/>
          <a:p>
            <a:r>
              <a:rPr lang="ru-RU" sz="1400" dirty="0">
                <a:solidFill>
                  <a:srgbClr val="222222"/>
                </a:solidFill>
                <a:latin typeface="Times New Roman" pitchFamily="18" charset="0"/>
                <a:cs typeface="Times New Roman" pitchFamily="18" charset="0"/>
              </a:rPr>
              <a:t>Несколько общих </a:t>
            </a:r>
            <a:r>
              <a:rPr lang="ru-RU" sz="1400" dirty="0" smtClean="0">
                <a:solidFill>
                  <a:srgbClr val="222222"/>
                </a:solidFill>
                <a:latin typeface="Times New Roman" pitchFamily="18" charset="0"/>
                <a:cs typeface="Times New Roman" pitchFamily="18" charset="0"/>
              </a:rPr>
              <a:t>советов</a:t>
            </a:r>
            <a:endParaRPr lang="ru-RU" sz="1400" dirty="0">
              <a:solidFill>
                <a:srgbClr val="222222"/>
              </a:solidFill>
              <a:latin typeface="Times New Roman" pitchFamily="18" charset="0"/>
              <a:cs typeface="Times New Roman" pitchFamily="18" charset="0"/>
            </a:endParaRPr>
          </a:p>
          <a:p>
            <a:pPr>
              <a:buFont typeface="Arial" panose="020B0604020202020204" pitchFamily="34" charset="0"/>
              <a:buChar char="•"/>
            </a:pPr>
            <a:r>
              <a:rPr lang="ru-RU" sz="1400" dirty="0" smtClean="0">
                <a:solidFill>
                  <a:srgbClr val="222222"/>
                </a:solidFill>
                <a:latin typeface="Times New Roman" pitchFamily="18" charset="0"/>
                <a:cs typeface="Times New Roman" pitchFamily="18" charset="0"/>
              </a:rPr>
              <a:t>Не </a:t>
            </a:r>
            <a:r>
              <a:rPr lang="ru-RU" sz="1400" dirty="0">
                <a:solidFill>
                  <a:srgbClr val="222222"/>
                </a:solidFill>
                <a:latin typeface="Times New Roman" pitchFamily="18" charset="0"/>
                <a:cs typeface="Times New Roman" pitchFamily="18" charset="0"/>
              </a:rPr>
              <a:t>используйте </a:t>
            </a:r>
            <a:r>
              <a:rPr lang="ru-RU" sz="1400" dirty="0" err="1">
                <a:solidFill>
                  <a:srgbClr val="222222"/>
                </a:solidFill>
                <a:latin typeface="Times New Roman" pitchFamily="18" charset="0"/>
                <a:cs typeface="Times New Roman" pitchFamily="18" charset="0"/>
              </a:rPr>
              <a:t>автотрассировщики</a:t>
            </a:r>
            <a:r>
              <a:rPr lang="ru-RU" sz="1400" dirty="0">
                <a:solidFill>
                  <a:srgbClr val="222222"/>
                </a:solidFill>
                <a:latin typeface="Times New Roman" pitchFamily="18" charset="0"/>
                <a:cs typeface="Times New Roman" pitchFamily="18" charset="0"/>
              </a:rPr>
              <a:t>! В «сыром» не настроенном виде они выдают ужасный </a:t>
            </a:r>
            <a:r>
              <a:rPr lang="ru-RU" sz="1400" dirty="0" smtClean="0">
                <a:solidFill>
                  <a:srgbClr val="222222"/>
                </a:solidFill>
                <a:latin typeface="Times New Roman" pitchFamily="18" charset="0"/>
                <a:cs typeface="Times New Roman" pitchFamily="18" charset="0"/>
              </a:rPr>
              <a:t>результат. </a:t>
            </a:r>
            <a:r>
              <a:rPr lang="ru-RU" sz="1400" dirty="0">
                <a:solidFill>
                  <a:srgbClr val="222222"/>
                </a:solidFill>
                <a:latin typeface="Times New Roman" pitchFamily="18" charset="0"/>
                <a:cs typeface="Times New Roman" pitchFamily="18" charset="0"/>
              </a:rPr>
              <a:t>Для того, чтобы </a:t>
            </a:r>
            <a:r>
              <a:rPr lang="ru-RU" sz="1400" dirty="0" err="1">
                <a:solidFill>
                  <a:srgbClr val="222222"/>
                </a:solidFill>
                <a:latin typeface="Times New Roman" pitchFamily="18" charset="0"/>
                <a:cs typeface="Times New Roman" pitchFamily="18" charset="0"/>
              </a:rPr>
              <a:t>автотрассировщик</a:t>
            </a:r>
            <a:r>
              <a:rPr lang="ru-RU" sz="1400" dirty="0">
                <a:solidFill>
                  <a:srgbClr val="222222"/>
                </a:solidFill>
                <a:latin typeface="Times New Roman" pitchFamily="18" charset="0"/>
                <a:cs typeface="Times New Roman" pitchFamily="18" charset="0"/>
              </a:rPr>
              <a:t> работал хорошо, ему необходимо прописать определённые правила, которые скажут ему, что дороги надо не 0.15, а 1 мм и так далее. Для адекватного результат даже на простых платах приходится прописывать сотню, а то и две, этих самих правил. В </a:t>
            </a:r>
            <a:r>
              <a:rPr lang="ru-RU" sz="1400" dirty="0" err="1">
                <a:solidFill>
                  <a:srgbClr val="222222"/>
                </a:solidFill>
                <a:latin typeface="Times New Roman" pitchFamily="18" charset="0"/>
                <a:cs typeface="Times New Roman" pitchFamily="18" charset="0"/>
              </a:rPr>
              <a:t>Altium</a:t>
            </a:r>
            <a:r>
              <a:rPr lang="ru-RU" sz="1400" dirty="0">
                <a:solidFill>
                  <a:srgbClr val="222222"/>
                </a:solidFill>
                <a:latin typeface="Times New Roman" pitchFamily="18" charset="0"/>
                <a:cs typeface="Times New Roman" pitchFamily="18" charset="0"/>
              </a:rPr>
              <a:t> </a:t>
            </a:r>
            <a:r>
              <a:rPr lang="ru-RU" sz="1400" dirty="0" err="1">
                <a:solidFill>
                  <a:srgbClr val="222222"/>
                </a:solidFill>
                <a:latin typeface="Times New Roman" pitchFamily="18" charset="0"/>
                <a:cs typeface="Times New Roman" pitchFamily="18" charset="0"/>
              </a:rPr>
              <a:t>Designer</a:t>
            </a:r>
            <a:r>
              <a:rPr lang="ru-RU" sz="1400" dirty="0">
                <a:solidFill>
                  <a:srgbClr val="222222"/>
                </a:solidFill>
                <a:latin typeface="Times New Roman" pitchFamily="18" charset="0"/>
                <a:cs typeface="Times New Roman" pitchFamily="18" charset="0"/>
              </a:rPr>
              <a:t> под них выделен целый раздел, например. Если вы любитель и у вас не стоит задачи спроектировать свою плату для ноутбука, то разводите плату руками — выйдет быстрее и качество будет на </a:t>
            </a:r>
            <a:r>
              <a:rPr lang="ru-RU" sz="1400" dirty="0" smtClean="0">
                <a:solidFill>
                  <a:srgbClr val="222222"/>
                </a:solidFill>
                <a:latin typeface="Times New Roman" pitchFamily="18" charset="0"/>
                <a:cs typeface="Times New Roman" pitchFamily="18" charset="0"/>
              </a:rPr>
              <a:t>высоте</a:t>
            </a:r>
            <a:endParaRPr lang="ru-RU" sz="1400" dirty="0">
              <a:solidFill>
                <a:srgbClr val="222222"/>
              </a:solidFill>
              <a:latin typeface="Times New Roman" pitchFamily="18" charset="0"/>
              <a:cs typeface="Times New Roman" pitchFamily="18" charset="0"/>
            </a:endParaRPr>
          </a:p>
          <a:p>
            <a:pPr>
              <a:buFont typeface="Arial" panose="020B0604020202020204" pitchFamily="34" charset="0"/>
              <a:buChar char="•"/>
            </a:pPr>
            <a:r>
              <a:rPr lang="ru-RU" sz="1400" dirty="0">
                <a:solidFill>
                  <a:srgbClr val="222222"/>
                </a:solidFill>
                <a:latin typeface="Times New Roman" pitchFamily="18" charset="0"/>
                <a:cs typeface="Times New Roman" pitchFamily="18" charset="0"/>
              </a:rPr>
              <a:t>Не ленитесь переделывать плату. Часто бывает, что вы сделали плату на 90%, но дальше все стало туго и вы начинаете нарушать «правила</a:t>
            </a:r>
            <a:r>
              <a:rPr lang="ru-RU" sz="1400" dirty="0" smtClean="0">
                <a:solidFill>
                  <a:srgbClr val="222222"/>
                </a:solidFill>
                <a:latin typeface="Times New Roman" pitchFamily="18" charset="0"/>
                <a:cs typeface="Times New Roman" pitchFamily="18" charset="0"/>
              </a:rPr>
              <a:t>». </a:t>
            </a:r>
            <a:r>
              <a:rPr lang="ru-RU" sz="1400" dirty="0">
                <a:solidFill>
                  <a:srgbClr val="222222"/>
                </a:solidFill>
                <a:latin typeface="Times New Roman" pitchFamily="18" charset="0"/>
                <a:cs typeface="Times New Roman" pitchFamily="18" charset="0"/>
              </a:rPr>
              <a:t>Откатитесь назад, иногда приходится откатываться в самое начало, сделайте работу качественно и на этапе отладки устройства вы сэкономите очень много времени и нервов</a:t>
            </a:r>
          </a:p>
          <a:p>
            <a:pPr>
              <a:buFont typeface="Arial" panose="020B0604020202020204" pitchFamily="34" charset="0"/>
              <a:buChar char="•"/>
            </a:pPr>
            <a:r>
              <a:rPr lang="ru-RU" sz="1400" dirty="0">
                <a:solidFill>
                  <a:srgbClr val="222222"/>
                </a:solidFill>
                <a:latin typeface="Times New Roman" pitchFamily="18" charset="0"/>
                <a:cs typeface="Times New Roman" pitchFamily="18" charset="0"/>
              </a:rPr>
              <a:t>Перед тем как начать проектировать плату, посмотрите несколько </a:t>
            </a:r>
            <a:r>
              <a:rPr lang="ru-RU" sz="1400" dirty="0" err="1">
                <a:solidFill>
                  <a:srgbClr val="222222"/>
                </a:solidFill>
                <a:latin typeface="Times New Roman" pitchFamily="18" charset="0"/>
                <a:cs typeface="Times New Roman" pitchFamily="18" charset="0"/>
              </a:rPr>
              <a:t>open</a:t>
            </a:r>
            <a:r>
              <a:rPr lang="ru-RU" sz="1400" dirty="0">
                <a:solidFill>
                  <a:srgbClr val="222222"/>
                </a:solidFill>
                <a:latin typeface="Times New Roman" pitchFamily="18" charset="0"/>
                <a:cs typeface="Times New Roman" pitchFamily="18" charset="0"/>
              </a:rPr>
              <a:t> </a:t>
            </a:r>
            <a:r>
              <a:rPr lang="ru-RU" sz="1400" dirty="0" err="1">
                <a:solidFill>
                  <a:srgbClr val="222222"/>
                </a:solidFill>
                <a:latin typeface="Times New Roman" pitchFamily="18" charset="0"/>
                <a:cs typeface="Times New Roman" pitchFamily="18" charset="0"/>
              </a:rPr>
              <a:t>source</a:t>
            </a:r>
            <a:r>
              <a:rPr lang="ru-RU" sz="1400" dirty="0">
                <a:solidFill>
                  <a:srgbClr val="222222"/>
                </a:solidFill>
                <a:latin typeface="Times New Roman" pitchFamily="18" charset="0"/>
                <a:cs typeface="Times New Roman" pitchFamily="18" charset="0"/>
              </a:rPr>
              <a:t> </a:t>
            </a:r>
            <a:r>
              <a:rPr lang="ru-RU" sz="1400" dirty="0" smtClean="0">
                <a:solidFill>
                  <a:srgbClr val="222222"/>
                </a:solidFill>
                <a:latin typeface="Times New Roman" pitchFamily="18" charset="0"/>
                <a:cs typeface="Times New Roman" pitchFamily="18" charset="0"/>
              </a:rPr>
              <a:t>проектов. </a:t>
            </a:r>
            <a:r>
              <a:rPr lang="ru-RU" sz="1400" dirty="0">
                <a:solidFill>
                  <a:srgbClr val="222222"/>
                </a:solidFill>
                <a:latin typeface="Times New Roman" pitchFamily="18" charset="0"/>
                <a:cs typeface="Times New Roman" pitchFamily="18" charset="0"/>
              </a:rPr>
              <a:t>Главное не копируйте оттуда чужие очевидные ошибки</a:t>
            </a:r>
          </a:p>
          <a:p>
            <a:pPr>
              <a:buFont typeface="Arial" panose="020B0604020202020204" pitchFamily="34" charset="0"/>
              <a:buChar char="•"/>
            </a:pPr>
            <a:r>
              <a:rPr lang="ru-RU" sz="1400" dirty="0">
                <a:solidFill>
                  <a:srgbClr val="222222"/>
                </a:solidFill>
                <a:latin typeface="Times New Roman" pitchFamily="18" charset="0"/>
                <a:cs typeface="Times New Roman" pitchFamily="18" charset="0"/>
              </a:rPr>
              <a:t>Если у вас есть знакомые разработчики электроники, пускай тоже любители — дайте им на проверку. Свежий взгляд на ваш проект позволит избежать очень много </a:t>
            </a:r>
            <a:r>
              <a:rPr lang="ru-RU" sz="1400" dirty="0" smtClean="0">
                <a:solidFill>
                  <a:srgbClr val="222222"/>
                </a:solidFill>
                <a:latin typeface="Times New Roman" pitchFamily="18" charset="0"/>
                <a:cs typeface="Times New Roman" pitchFamily="18" charset="0"/>
              </a:rPr>
              <a:t>ошибок</a:t>
            </a:r>
            <a:endParaRPr lang="ru-RU" sz="1400" dirty="0">
              <a:solidFill>
                <a:srgbClr val="222222"/>
              </a:solidFill>
              <a:latin typeface="Times New Roman" pitchFamily="18" charset="0"/>
              <a:cs typeface="Times New Roman" pitchFamily="18" charset="0"/>
            </a:endParaRPr>
          </a:p>
        </p:txBody>
      </p:sp>
      <p:sp>
        <p:nvSpPr>
          <p:cNvPr id="2" name="Прямоугольник 1"/>
          <p:cNvSpPr/>
          <p:nvPr/>
        </p:nvSpPr>
        <p:spPr>
          <a:xfrm>
            <a:off x="1" y="197346"/>
            <a:ext cx="12192000" cy="2246769"/>
          </a:xfrm>
          <a:prstGeom prst="rect">
            <a:avLst/>
          </a:prstGeom>
          <a:ln>
            <a:solidFill>
              <a:srgbClr val="FF0000"/>
            </a:solidFill>
          </a:ln>
        </p:spPr>
        <p:txBody>
          <a:bodyPr wrap="square">
            <a:spAutoFit/>
          </a:bodyPr>
          <a:lstStyle/>
          <a:p>
            <a:r>
              <a:rPr lang="en-US" sz="1400" dirty="0" err="1">
                <a:solidFill>
                  <a:srgbClr val="222222"/>
                </a:solidFill>
                <a:latin typeface="Times New Roman" pitchFamily="18" charset="0"/>
                <a:cs typeface="Times New Roman" pitchFamily="18" charset="0"/>
              </a:rPr>
              <a:t>Câteva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sfaturi</a:t>
            </a:r>
            <a:r>
              <a:rPr lang="en-US" sz="1400" dirty="0">
                <a:solidFill>
                  <a:srgbClr val="222222"/>
                </a:solidFill>
                <a:latin typeface="Times New Roman" pitchFamily="18" charset="0"/>
                <a:cs typeface="Times New Roman" pitchFamily="18" charset="0"/>
              </a:rPr>
              <a:t> </a:t>
            </a:r>
            <a:r>
              <a:rPr lang="en-US" sz="1400" dirty="0" err="1" smtClean="0">
                <a:solidFill>
                  <a:srgbClr val="222222"/>
                </a:solidFill>
                <a:latin typeface="Times New Roman" pitchFamily="18" charset="0"/>
                <a:cs typeface="Times New Roman" pitchFamily="18" charset="0"/>
              </a:rPr>
              <a:t>generale</a:t>
            </a:r>
            <a:endParaRPr lang="x-none" sz="1400" dirty="0" smtClean="0">
              <a:solidFill>
                <a:srgbClr val="222222"/>
              </a:solidFill>
              <a:latin typeface="Times New Roman" pitchFamily="18" charset="0"/>
              <a:cs typeface="Times New Roman" pitchFamily="18" charset="0"/>
            </a:endParaRPr>
          </a:p>
          <a:p>
            <a:endParaRPr lang="en-US" sz="1400" dirty="0">
              <a:solidFill>
                <a:srgbClr val="222222"/>
              </a:solidFill>
              <a:latin typeface="Times New Roman" pitchFamily="18" charset="0"/>
              <a:cs typeface="Times New Roman" pitchFamily="18" charset="0"/>
            </a:endParaRPr>
          </a:p>
          <a:p>
            <a:pPr>
              <a:buFont typeface="Arial" panose="020B0604020202020204" pitchFamily="34" charset="0"/>
              <a:buChar char="•"/>
            </a:pPr>
            <a:r>
              <a:rPr lang="en-US" sz="1400" dirty="0">
                <a:solidFill>
                  <a:srgbClr val="222222"/>
                </a:solidFill>
                <a:latin typeface="Times New Roman" pitchFamily="18" charset="0"/>
                <a:cs typeface="Times New Roman" pitchFamily="18" charset="0"/>
              </a:rPr>
              <a:t>Nu </a:t>
            </a:r>
            <a:r>
              <a:rPr lang="en-US" sz="1400" dirty="0" err="1">
                <a:solidFill>
                  <a:srgbClr val="222222"/>
                </a:solidFill>
                <a:latin typeface="Times New Roman" pitchFamily="18" charset="0"/>
                <a:cs typeface="Times New Roman" pitchFamily="18" charset="0"/>
              </a:rPr>
              <a:t>utilizați</a:t>
            </a:r>
            <a:r>
              <a:rPr lang="en-US" sz="1400" dirty="0">
                <a:solidFill>
                  <a:srgbClr val="222222"/>
                </a:solidFill>
                <a:latin typeface="Times New Roman" pitchFamily="18" charset="0"/>
                <a:cs typeface="Times New Roman" pitchFamily="18" charset="0"/>
              </a:rPr>
              <a:t> </a:t>
            </a:r>
            <a:r>
              <a:rPr lang="en-US" sz="1400" dirty="0" err="1" smtClean="0">
                <a:solidFill>
                  <a:srgbClr val="222222"/>
                </a:solidFill>
                <a:latin typeface="Times New Roman" pitchFamily="18" charset="0"/>
                <a:cs typeface="Times New Roman" pitchFamily="18" charset="0"/>
              </a:rPr>
              <a:t>autoroutere</a:t>
            </a:r>
            <a:r>
              <a:rPr lang="x-none" sz="1400" dirty="0" smtClean="0">
                <a:solidFill>
                  <a:srgbClr val="222222"/>
                </a:solidFill>
                <a:latin typeface="Times New Roman" pitchFamily="18" charset="0"/>
                <a:cs typeface="Times New Roman" pitchFamily="18" charset="0"/>
              </a:rPr>
              <a:t>le</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În</a:t>
            </a:r>
            <a:r>
              <a:rPr lang="en-US" sz="1400" dirty="0">
                <a:solidFill>
                  <a:srgbClr val="222222"/>
                </a:solidFill>
                <a:latin typeface="Times New Roman" pitchFamily="18" charset="0"/>
                <a:cs typeface="Times New Roman" pitchFamily="18" charset="0"/>
              </a:rPr>
              <a:t> forma </a:t>
            </a:r>
            <a:r>
              <a:rPr lang="en-US" sz="1400" dirty="0" err="1">
                <a:solidFill>
                  <a:srgbClr val="222222"/>
                </a:solidFill>
                <a:latin typeface="Times New Roman" pitchFamily="18" charset="0"/>
                <a:cs typeface="Times New Roman" pitchFamily="18" charset="0"/>
              </a:rPr>
              <a:t>lor</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brută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neconfigurată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dau</a:t>
            </a:r>
            <a:r>
              <a:rPr lang="en-US" sz="1400" dirty="0">
                <a:solidFill>
                  <a:srgbClr val="222222"/>
                </a:solidFill>
                <a:latin typeface="Times New Roman" pitchFamily="18" charset="0"/>
                <a:cs typeface="Times New Roman" pitchFamily="18" charset="0"/>
              </a:rPr>
              <a:t> un </a:t>
            </a:r>
            <a:r>
              <a:rPr lang="en-US" sz="1400" dirty="0" err="1">
                <a:solidFill>
                  <a:srgbClr val="222222"/>
                </a:solidFill>
                <a:latin typeface="Times New Roman" pitchFamily="18" charset="0"/>
                <a:cs typeface="Times New Roman" pitchFamily="18" charset="0"/>
              </a:rPr>
              <a:t>rezultat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teribil</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Pentru</a:t>
            </a:r>
            <a:r>
              <a:rPr lang="en-US" sz="1400" dirty="0">
                <a:solidFill>
                  <a:srgbClr val="222222"/>
                </a:solidFill>
                <a:latin typeface="Times New Roman" pitchFamily="18" charset="0"/>
                <a:cs typeface="Times New Roman" pitchFamily="18" charset="0"/>
              </a:rPr>
              <a:t> ca </a:t>
            </a:r>
            <a:r>
              <a:rPr lang="en-US" sz="1400" dirty="0" err="1">
                <a:solidFill>
                  <a:srgbClr val="222222"/>
                </a:solidFill>
                <a:latin typeface="Times New Roman" pitchFamily="18" charset="0"/>
                <a:cs typeface="Times New Roman" pitchFamily="18" charset="0"/>
              </a:rPr>
              <a:t>autorouterul</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funcționeze</a:t>
            </a:r>
            <a:r>
              <a:rPr lang="en-US" sz="1400" dirty="0">
                <a:solidFill>
                  <a:srgbClr val="222222"/>
                </a:solidFill>
                <a:latin typeface="Times New Roman" pitchFamily="18" charset="0"/>
                <a:cs typeface="Times New Roman" pitchFamily="18" charset="0"/>
              </a:rPr>
              <a:t> bine, </a:t>
            </a:r>
            <a:r>
              <a:rPr lang="en-US" sz="1400" dirty="0" err="1">
                <a:solidFill>
                  <a:srgbClr val="222222"/>
                </a:solidFill>
                <a:latin typeface="Times New Roman" pitchFamily="18" charset="0"/>
                <a:cs typeface="Times New Roman" pitchFamily="18" charset="0"/>
              </a:rPr>
              <a:t>trebuie</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de selectat </a:t>
            </a:r>
            <a:r>
              <a:rPr lang="en-US" sz="1400" dirty="0" err="1" smtClean="0">
                <a:solidFill>
                  <a:srgbClr val="222222"/>
                </a:solidFill>
                <a:latin typeface="Times New Roman" pitchFamily="18" charset="0"/>
                <a:cs typeface="Times New Roman" pitchFamily="18" charset="0"/>
              </a:rPr>
              <a:t>anumite</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reguli</a:t>
            </a:r>
            <a:r>
              <a:rPr lang="en-US" sz="1400" dirty="0">
                <a:solidFill>
                  <a:srgbClr val="222222"/>
                </a:solidFill>
                <a:latin typeface="Times New Roman" pitchFamily="18" charset="0"/>
                <a:cs typeface="Times New Roman" pitchFamily="18" charset="0"/>
              </a:rPr>
              <a:t> care </a:t>
            </a:r>
            <a:r>
              <a:rPr lang="en-US" sz="1400" dirty="0" err="1">
                <a:solidFill>
                  <a:srgbClr val="222222"/>
                </a:solidFill>
                <a:latin typeface="Times New Roman" pitchFamily="18" charset="0"/>
                <a:cs typeface="Times New Roman" pitchFamily="18" charset="0"/>
              </a:rPr>
              <a:t>să-i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spună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că</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conductoarele</a:t>
            </a:r>
            <a:r>
              <a:rPr lang="en-US" sz="1400" dirty="0" smtClean="0">
                <a:solidFill>
                  <a:srgbClr val="222222"/>
                </a:solidFill>
                <a:latin typeface="Times New Roman" pitchFamily="18" charset="0"/>
                <a:cs typeface="Times New Roman" pitchFamily="18" charset="0"/>
              </a:rPr>
              <a:t> </a:t>
            </a:r>
            <a:r>
              <a:rPr lang="en-US" sz="1400" dirty="0">
                <a:solidFill>
                  <a:srgbClr val="222222"/>
                </a:solidFill>
                <a:latin typeface="Times New Roman" pitchFamily="18" charset="0"/>
                <a:cs typeface="Times New Roman" pitchFamily="18" charset="0"/>
              </a:rPr>
              <a:t>nu </a:t>
            </a:r>
            <a:r>
              <a:rPr lang="x-none" sz="1400" dirty="0" smtClean="0">
                <a:solidFill>
                  <a:srgbClr val="222222"/>
                </a:solidFill>
                <a:latin typeface="Times New Roman" pitchFamily="18" charset="0"/>
                <a:cs typeface="Times New Roman" pitchFamily="18" charset="0"/>
              </a:rPr>
              <a:t>sunt </a:t>
            </a:r>
            <a:r>
              <a:rPr lang="en-US" sz="1400" dirty="0" smtClean="0">
                <a:solidFill>
                  <a:srgbClr val="222222"/>
                </a:solidFill>
                <a:latin typeface="Times New Roman" pitchFamily="18" charset="0"/>
                <a:cs typeface="Times New Roman" pitchFamily="18" charset="0"/>
              </a:rPr>
              <a:t>de </a:t>
            </a:r>
            <a:r>
              <a:rPr lang="en-US" sz="1400" dirty="0">
                <a:solidFill>
                  <a:srgbClr val="222222"/>
                </a:solidFill>
                <a:latin typeface="Times New Roman" pitchFamily="18" charset="0"/>
                <a:cs typeface="Times New Roman" pitchFamily="18" charset="0"/>
              </a:rPr>
              <a:t>0,15, ci de 1 mm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așa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mai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departe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Pentru</a:t>
            </a:r>
            <a:r>
              <a:rPr lang="en-US" sz="1400" dirty="0">
                <a:solidFill>
                  <a:srgbClr val="222222"/>
                </a:solidFill>
                <a:latin typeface="Times New Roman" pitchFamily="18" charset="0"/>
                <a:cs typeface="Times New Roman" pitchFamily="18" charset="0"/>
              </a:rPr>
              <a:t> un </a:t>
            </a:r>
            <a:r>
              <a:rPr lang="en-US" sz="1400" dirty="0" err="1">
                <a:solidFill>
                  <a:srgbClr val="222222"/>
                </a:solidFill>
                <a:latin typeface="Times New Roman" pitchFamily="18" charset="0"/>
                <a:cs typeface="Times New Roman" pitchFamily="18" charset="0"/>
              </a:rPr>
              <a:t>rezultat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adecvat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chiar</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pe</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plachete</a:t>
            </a:r>
            <a:r>
              <a:rPr lang="en-US" sz="1400" dirty="0" smtClean="0">
                <a:solidFill>
                  <a:srgbClr val="222222"/>
                </a:solidFill>
                <a:latin typeface="Times New Roman" pitchFamily="18" charset="0"/>
                <a:cs typeface="Times New Roman" pitchFamily="18" charset="0"/>
              </a:rPr>
              <a:t> </a:t>
            </a:r>
            <a:r>
              <a:rPr lang="en-US" sz="1400" dirty="0">
                <a:solidFill>
                  <a:srgbClr val="222222"/>
                </a:solidFill>
                <a:latin typeface="Times New Roman" pitchFamily="18" charset="0"/>
                <a:cs typeface="Times New Roman" pitchFamily="18" charset="0"/>
              </a:rPr>
              <a:t>simple, </a:t>
            </a:r>
            <a:r>
              <a:rPr lang="en-US" sz="1400" dirty="0" err="1">
                <a:solidFill>
                  <a:srgbClr val="222222"/>
                </a:solidFill>
                <a:latin typeface="Times New Roman" pitchFamily="18" charset="0"/>
                <a:cs typeface="Times New Roman" pitchFamily="18" charset="0"/>
              </a:rPr>
              <a:t>trebuie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prescrieți</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o mulțime </a:t>
            </a:r>
            <a:r>
              <a:rPr lang="en-US" sz="1400" dirty="0" err="1" smtClean="0">
                <a:solidFill>
                  <a:srgbClr val="222222"/>
                </a:solidFill>
                <a:latin typeface="Times New Roman" pitchFamily="18" charset="0"/>
                <a:cs typeface="Times New Roman" pitchFamily="18" charset="0"/>
              </a:rPr>
              <a:t>dintre</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aceste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reguli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Altium</a:t>
            </a:r>
            <a:r>
              <a:rPr lang="en-US" sz="1400" dirty="0">
                <a:solidFill>
                  <a:srgbClr val="222222"/>
                </a:solidFill>
                <a:latin typeface="Times New Roman" pitchFamily="18" charset="0"/>
                <a:cs typeface="Times New Roman" pitchFamily="18" charset="0"/>
              </a:rPr>
              <a:t> Designer are o </a:t>
            </a:r>
            <a:r>
              <a:rPr lang="en-US" sz="1400" dirty="0" err="1">
                <a:solidFill>
                  <a:srgbClr val="222222"/>
                </a:solidFill>
                <a:latin typeface="Times New Roman" pitchFamily="18" charset="0"/>
                <a:cs typeface="Times New Roman" pitchFamily="18" charset="0"/>
              </a:rPr>
              <a:t>secțiune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întreagă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dedicată</a:t>
            </a:r>
            <a:r>
              <a:rPr lang="en-US" sz="1400" dirty="0">
                <a:solidFill>
                  <a:srgbClr val="222222"/>
                </a:solidFill>
                <a:latin typeface="Times New Roman" pitchFamily="18" charset="0"/>
                <a:cs typeface="Times New Roman" pitchFamily="18" charset="0"/>
              </a:rPr>
              <a:t> </a:t>
            </a:r>
            <a:r>
              <a:rPr lang="en-US" sz="1400" dirty="0" err="1" smtClean="0">
                <a:solidFill>
                  <a:srgbClr val="222222"/>
                </a:solidFill>
                <a:latin typeface="Times New Roman" pitchFamily="18" charset="0"/>
                <a:cs typeface="Times New Roman" pitchFamily="18" charset="0"/>
              </a:rPr>
              <a:t>acestora</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Dacă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sunteți</a:t>
            </a:r>
            <a:r>
              <a:rPr lang="en-US" sz="1400" dirty="0">
                <a:solidFill>
                  <a:srgbClr val="222222"/>
                </a:solidFill>
                <a:latin typeface="Times New Roman" pitchFamily="18" charset="0"/>
                <a:cs typeface="Times New Roman" pitchFamily="18" charset="0"/>
              </a:rPr>
              <a:t> un </a:t>
            </a:r>
            <a:r>
              <a:rPr lang="en-US" sz="1400" dirty="0" err="1">
                <a:solidFill>
                  <a:srgbClr val="222222"/>
                </a:solidFill>
                <a:latin typeface="Times New Roman" pitchFamily="18" charset="0"/>
                <a:cs typeface="Times New Roman" pitchFamily="18" charset="0"/>
              </a:rPr>
              <a:t>amator</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nu </a:t>
            </a:r>
            <a:r>
              <a:rPr lang="en-US" sz="1400" dirty="0" err="1">
                <a:solidFill>
                  <a:srgbClr val="222222"/>
                </a:solidFill>
                <a:latin typeface="Times New Roman" pitchFamily="18" charset="0"/>
                <a:cs typeface="Times New Roman" pitchFamily="18" charset="0"/>
              </a:rPr>
              <a:t>aveți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sarcina</a:t>
            </a:r>
            <a:r>
              <a:rPr lang="en-US" sz="1400" dirty="0">
                <a:solidFill>
                  <a:srgbClr val="222222"/>
                </a:solidFill>
                <a:latin typeface="Times New Roman" pitchFamily="18" charset="0"/>
                <a:cs typeface="Times New Roman" pitchFamily="18" charset="0"/>
              </a:rPr>
              <a:t> de a </a:t>
            </a:r>
            <a:r>
              <a:rPr lang="en-US" sz="1400" dirty="0" err="1">
                <a:solidFill>
                  <a:srgbClr val="222222"/>
                </a:solidFill>
                <a:latin typeface="Times New Roman" pitchFamily="18" charset="0"/>
                <a:cs typeface="Times New Roman" pitchFamily="18" charset="0"/>
              </a:rPr>
              <a:t>vă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proiecta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propria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placă</a:t>
            </a:r>
            <a:r>
              <a:rPr lang="en-US" sz="1400" dirty="0">
                <a:solidFill>
                  <a:srgbClr val="222222"/>
                </a:solidFill>
                <a:latin typeface="Times New Roman" pitchFamily="18" charset="0"/>
                <a:cs typeface="Times New Roman" pitchFamily="18" charset="0"/>
              </a:rPr>
              <a:t> de </a:t>
            </a:r>
            <a:r>
              <a:rPr lang="en-US" sz="1400" dirty="0" err="1">
                <a:solidFill>
                  <a:srgbClr val="222222"/>
                </a:solidFill>
                <a:latin typeface="Times New Roman" pitchFamily="18" charset="0"/>
                <a:cs typeface="Times New Roman" pitchFamily="18" charset="0"/>
              </a:rPr>
              <a:t>bază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pentru</a:t>
            </a:r>
            <a:r>
              <a:rPr lang="en-US" sz="1400" dirty="0">
                <a:solidFill>
                  <a:srgbClr val="222222"/>
                </a:solidFill>
                <a:latin typeface="Times New Roman" pitchFamily="18" charset="0"/>
                <a:cs typeface="Times New Roman" pitchFamily="18" charset="0"/>
              </a:rPr>
              <a:t> un laptop, </a:t>
            </a:r>
            <a:r>
              <a:rPr lang="en-US" sz="1400" dirty="0" err="1">
                <a:solidFill>
                  <a:srgbClr val="222222"/>
                </a:solidFill>
                <a:latin typeface="Times New Roman" pitchFamily="18" charset="0"/>
                <a:cs typeface="Times New Roman" pitchFamily="18" charset="0"/>
              </a:rPr>
              <a:t>atunci</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trasați</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placa</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manual </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va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ieși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mai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repede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calitatea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va</a:t>
            </a:r>
            <a:r>
              <a:rPr lang="en-US" sz="1400" dirty="0">
                <a:solidFill>
                  <a:srgbClr val="222222"/>
                </a:solidFill>
                <a:latin typeface="Times New Roman" pitchFamily="18" charset="0"/>
                <a:cs typeface="Times New Roman" pitchFamily="18" charset="0"/>
              </a:rPr>
              <a:t> fi la maxim</a:t>
            </a:r>
          </a:p>
          <a:p>
            <a:pPr>
              <a:buFont typeface="Arial" panose="020B0604020202020204" pitchFamily="34" charset="0"/>
              <a:buChar char="•"/>
            </a:pPr>
            <a:r>
              <a:rPr lang="en-US" sz="1400" dirty="0">
                <a:solidFill>
                  <a:srgbClr val="222222"/>
                </a:solidFill>
                <a:latin typeface="Times New Roman" pitchFamily="18" charset="0"/>
                <a:cs typeface="Times New Roman" pitchFamily="18" charset="0"/>
              </a:rPr>
              <a:t>Nu fi </a:t>
            </a:r>
            <a:r>
              <a:rPr lang="x-none" sz="1400" dirty="0" smtClean="0">
                <a:solidFill>
                  <a:srgbClr val="222222"/>
                </a:solidFill>
                <a:latin typeface="Times New Roman" pitchFamily="18" charset="0"/>
                <a:cs typeface="Times New Roman" pitchFamily="18" charset="0"/>
              </a:rPr>
              <a:t>leneviți</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să</a:t>
            </a:r>
            <a:r>
              <a:rPr lang="en-US" sz="1400" dirty="0">
                <a:solidFill>
                  <a:srgbClr val="222222"/>
                </a:solidFill>
                <a:latin typeface="Times New Roman" pitchFamily="18" charset="0"/>
                <a:cs typeface="Times New Roman" pitchFamily="18" charset="0"/>
              </a:rPr>
              <a:t> </a:t>
            </a:r>
            <a:r>
              <a:rPr lang="en-US" sz="1400" dirty="0" smtClean="0">
                <a:solidFill>
                  <a:srgbClr val="222222"/>
                </a:solidFill>
                <a:latin typeface="Times New Roman" pitchFamily="18" charset="0"/>
                <a:cs typeface="Times New Roman" pitchFamily="18" charset="0"/>
              </a:rPr>
              <a:t>reface</a:t>
            </a:r>
            <a:r>
              <a:rPr lang="x-none" sz="1400" dirty="0" smtClean="0">
                <a:solidFill>
                  <a:srgbClr val="222222"/>
                </a:solidFill>
                <a:latin typeface="Times New Roman" pitchFamily="18" charset="0"/>
                <a:cs typeface="Times New Roman" pitchFamily="18" charset="0"/>
              </a:rPr>
              <a:t>ți</a:t>
            </a:r>
            <a:r>
              <a:rPr lang="en-US" sz="1400" dirty="0" smtClean="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placheta</a:t>
            </a:r>
            <a:r>
              <a:rPr lang="en-US" sz="1400" dirty="0" smtClean="0">
                <a:solidFill>
                  <a:srgbClr val="222222"/>
                </a:solidFill>
                <a:latin typeface="Times New Roman" pitchFamily="18" charset="0"/>
                <a:cs typeface="Times New Roman" pitchFamily="18" charset="0"/>
              </a:rPr>
              <a:t>. </a:t>
            </a:r>
            <a:r>
              <a:rPr lang="en-US" sz="1400" dirty="0">
                <a:solidFill>
                  <a:srgbClr val="222222"/>
                </a:solidFill>
                <a:latin typeface="Times New Roman" pitchFamily="18" charset="0"/>
                <a:cs typeface="Times New Roman" pitchFamily="18" charset="0"/>
              </a:rPr>
              <a:t>Se </a:t>
            </a:r>
            <a:r>
              <a:rPr lang="en-US" sz="1400" dirty="0" err="1">
                <a:solidFill>
                  <a:srgbClr val="222222"/>
                </a:solidFill>
                <a:latin typeface="Times New Roman" pitchFamily="18" charset="0"/>
                <a:cs typeface="Times New Roman" pitchFamily="18" charset="0"/>
              </a:rPr>
              <a:t>întâmplă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adesea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să</a:t>
            </a:r>
            <a:r>
              <a:rPr lang="en-US" sz="1400" dirty="0">
                <a:solidFill>
                  <a:srgbClr val="222222"/>
                </a:solidFill>
                <a:latin typeface="Times New Roman" pitchFamily="18" charset="0"/>
                <a:cs typeface="Times New Roman" pitchFamily="18" charset="0"/>
              </a:rPr>
              <a:t> fi </a:t>
            </a:r>
            <a:r>
              <a:rPr lang="en-US" sz="1400" dirty="0" err="1">
                <a:solidFill>
                  <a:srgbClr val="222222"/>
                </a:solidFill>
                <a:latin typeface="Times New Roman" pitchFamily="18" charset="0"/>
                <a:cs typeface="Times New Roman" pitchFamily="18" charset="0"/>
              </a:rPr>
              <a:t>făcut</a:t>
            </a:r>
            <a:r>
              <a:rPr lang="en-US" sz="1400" dirty="0">
                <a:solidFill>
                  <a:srgbClr val="222222"/>
                </a:solidFill>
                <a:latin typeface="Times New Roman" pitchFamily="18" charset="0"/>
                <a:cs typeface="Times New Roman" pitchFamily="18" charset="0"/>
              </a:rPr>
              <a:t> o </a:t>
            </a:r>
            <a:r>
              <a:rPr lang="en-US" sz="1400" dirty="0" err="1">
                <a:solidFill>
                  <a:srgbClr val="222222"/>
                </a:solidFill>
                <a:latin typeface="Times New Roman" pitchFamily="18" charset="0"/>
                <a:cs typeface="Times New Roman" pitchFamily="18" charset="0"/>
              </a:rPr>
              <a:t>plată</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la</a:t>
            </a:r>
            <a:r>
              <a:rPr lang="en-US" sz="1400" dirty="0" smtClean="0">
                <a:solidFill>
                  <a:srgbClr val="222222"/>
                </a:solidFill>
                <a:latin typeface="Times New Roman" pitchFamily="18" charset="0"/>
                <a:cs typeface="Times New Roman" pitchFamily="18" charset="0"/>
              </a:rPr>
              <a:t> </a:t>
            </a:r>
            <a:r>
              <a:rPr lang="en-US" sz="1400" dirty="0">
                <a:solidFill>
                  <a:srgbClr val="222222"/>
                </a:solidFill>
                <a:latin typeface="Times New Roman" pitchFamily="18" charset="0"/>
                <a:cs typeface="Times New Roman" pitchFamily="18" charset="0"/>
              </a:rPr>
              <a:t>90%, </a:t>
            </a:r>
            <a:r>
              <a:rPr lang="en-US" sz="1400" dirty="0" err="1">
                <a:solidFill>
                  <a:srgbClr val="222222"/>
                </a:solidFill>
                <a:latin typeface="Times New Roman" pitchFamily="18" charset="0"/>
                <a:cs typeface="Times New Roman" pitchFamily="18" charset="0"/>
              </a:rPr>
              <a:t>dar</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apoi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totul</a:t>
            </a:r>
            <a:r>
              <a:rPr lang="en-US" sz="1400" dirty="0">
                <a:solidFill>
                  <a:srgbClr val="222222"/>
                </a:solidFill>
                <a:latin typeface="Times New Roman" pitchFamily="18" charset="0"/>
                <a:cs typeface="Times New Roman" pitchFamily="18" charset="0"/>
              </a:rPr>
              <a:t> a </a:t>
            </a:r>
            <a:r>
              <a:rPr lang="en-US" sz="1400" dirty="0" err="1">
                <a:solidFill>
                  <a:srgbClr val="222222"/>
                </a:solidFill>
                <a:latin typeface="Times New Roman" pitchFamily="18" charset="0"/>
                <a:cs typeface="Times New Roman" pitchFamily="18" charset="0"/>
              </a:rPr>
              <a:t>devenit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strâns</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începi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încalci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regulile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Derulați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înapoi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uneori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trebuie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vă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întoarceți</a:t>
            </a:r>
            <a:r>
              <a:rPr lang="en-US" sz="1400" dirty="0">
                <a:solidFill>
                  <a:srgbClr val="222222"/>
                </a:solidFill>
                <a:latin typeface="Times New Roman" pitchFamily="18" charset="0"/>
                <a:cs typeface="Times New Roman" pitchFamily="18" charset="0"/>
              </a:rPr>
              <a:t> la </a:t>
            </a:r>
            <a:r>
              <a:rPr lang="en-US" sz="1400" dirty="0" err="1">
                <a:solidFill>
                  <a:srgbClr val="222222"/>
                </a:solidFill>
                <a:latin typeface="Times New Roman" pitchFamily="18" charset="0"/>
                <a:cs typeface="Times New Roman" pitchFamily="18" charset="0"/>
              </a:rPr>
              <a:t>început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faceți</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lucru</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eficient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la</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etapa</a:t>
            </a:r>
            <a:r>
              <a:rPr lang="en-US" sz="1400" dirty="0">
                <a:solidFill>
                  <a:srgbClr val="222222"/>
                </a:solidFill>
                <a:latin typeface="Times New Roman" pitchFamily="18" charset="0"/>
                <a:cs typeface="Times New Roman" pitchFamily="18" charset="0"/>
              </a:rPr>
              <a:t> de </a:t>
            </a:r>
            <a:r>
              <a:rPr lang="en-US" sz="1400" dirty="0" err="1">
                <a:solidFill>
                  <a:srgbClr val="222222"/>
                </a:solidFill>
                <a:latin typeface="Times New Roman" pitchFamily="18" charset="0"/>
                <a:cs typeface="Times New Roman" pitchFamily="18" charset="0"/>
              </a:rPr>
              <a:t>depanare</a:t>
            </a:r>
            <a:r>
              <a:rPr lang="en-US" sz="1400" dirty="0">
                <a:solidFill>
                  <a:srgbClr val="222222"/>
                </a:solidFill>
                <a:latin typeface="Times New Roman" pitchFamily="18" charset="0"/>
                <a:cs typeface="Times New Roman" pitchFamily="18" charset="0"/>
              </a:rPr>
              <a:t> a </a:t>
            </a:r>
            <a:r>
              <a:rPr lang="en-US" sz="1400" dirty="0" err="1">
                <a:solidFill>
                  <a:srgbClr val="222222"/>
                </a:solidFill>
                <a:latin typeface="Times New Roman" pitchFamily="18" charset="0"/>
                <a:cs typeface="Times New Roman" pitchFamily="18" charset="0"/>
              </a:rPr>
              <a:t>dispozitivului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veți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economisi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mult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timp</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nervi</a:t>
            </a:r>
            <a:endParaRPr lang="en-US" sz="1400" dirty="0">
              <a:solidFill>
                <a:srgbClr val="222222"/>
              </a:solidFill>
              <a:latin typeface="Times New Roman" pitchFamily="18" charset="0"/>
              <a:cs typeface="Times New Roman" pitchFamily="18" charset="0"/>
            </a:endParaRPr>
          </a:p>
          <a:p>
            <a:pPr>
              <a:buFont typeface="Arial" panose="020B0604020202020204" pitchFamily="34" charset="0"/>
              <a:buChar char="•"/>
            </a:pPr>
            <a:r>
              <a:rPr lang="en-US" sz="1400" dirty="0" err="1">
                <a:solidFill>
                  <a:srgbClr val="222222"/>
                </a:solidFill>
                <a:latin typeface="Times New Roman" pitchFamily="18" charset="0"/>
                <a:cs typeface="Times New Roman" pitchFamily="18" charset="0"/>
              </a:rPr>
              <a:t>Înainte</a:t>
            </a:r>
            <a:r>
              <a:rPr lang="en-US" sz="1400" dirty="0">
                <a:solidFill>
                  <a:srgbClr val="222222"/>
                </a:solidFill>
                <a:latin typeface="Times New Roman" pitchFamily="18" charset="0"/>
                <a:cs typeface="Times New Roman" pitchFamily="18" charset="0"/>
              </a:rPr>
              <a:t> de a </a:t>
            </a:r>
            <a:r>
              <a:rPr lang="en-US" sz="1400" dirty="0" err="1">
                <a:solidFill>
                  <a:srgbClr val="222222"/>
                </a:solidFill>
                <a:latin typeface="Times New Roman" pitchFamily="18" charset="0"/>
                <a:cs typeface="Times New Roman" pitchFamily="18" charset="0"/>
              </a:rPr>
              <a:t>începe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vă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proiectați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placa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consultați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câteva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proiecte</a:t>
            </a:r>
            <a:r>
              <a:rPr lang="en-US" sz="1400" dirty="0">
                <a:solidFill>
                  <a:srgbClr val="222222"/>
                </a:solidFill>
                <a:latin typeface="Times New Roman" pitchFamily="18" charset="0"/>
                <a:cs typeface="Times New Roman" pitchFamily="18" charset="0"/>
              </a:rPr>
              <a:t> open source. </a:t>
            </a:r>
            <a:r>
              <a:rPr lang="en-US" sz="1400" dirty="0" err="1">
                <a:solidFill>
                  <a:srgbClr val="222222"/>
                </a:solidFill>
                <a:latin typeface="Times New Roman" pitchFamily="18" charset="0"/>
                <a:cs typeface="Times New Roman" pitchFamily="18" charset="0"/>
              </a:rPr>
              <a:t>Principalul</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lucru</a:t>
            </a:r>
            <a:r>
              <a:rPr lang="en-US" sz="1400" dirty="0">
                <a:solidFill>
                  <a:srgbClr val="222222"/>
                </a:solidFill>
                <a:latin typeface="Times New Roman" pitchFamily="18" charset="0"/>
                <a:cs typeface="Times New Roman" pitchFamily="18" charset="0"/>
              </a:rPr>
              <a:t> </a:t>
            </a:r>
            <a:r>
              <a:rPr lang="en-US" sz="1400" dirty="0" err="1" smtClean="0">
                <a:solidFill>
                  <a:srgbClr val="222222"/>
                </a:solidFill>
                <a:latin typeface="Times New Roman" pitchFamily="18" charset="0"/>
                <a:cs typeface="Times New Roman" pitchFamily="18" charset="0"/>
              </a:rPr>
              <a:t>este</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să</a:t>
            </a:r>
            <a:r>
              <a:rPr lang="en-US" sz="1400" dirty="0">
                <a:solidFill>
                  <a:srgbClr val="222222"/>
                </a:solidFill>
                <a:latin typeface="Times New Roman" pitchFamily="18" charset="0"/>
                <a:cs typeface="Times New Roman" pitchFamily="18" charset="0"/>
              </a:rPr>
              <a:t> </a:t>
            </a:r>
            <a:r>
              <a:rPr lang="en-US" sz="1400" dirty="0" smtClean="0">
                <a:solidFill>
                  <a:srgbClr val="222222"/>
                </a:solidFill>
                <a:latin typeface="Times New Roman" pitchFamily="18" charset="0"/>
                <a:cs typeface="Times New Roman" pitchFamily="18" charset="0"/>
              </a:rPr>
              <a:t>nu</a:t>
            </a:r>
            <a:r>
              <a:rPr lang="x-none" sz="1400" dirty="0" smtClean="0">
                <a:solidFill>
                  <a:srgbClr val="222222"/>
                </a:solidFill>
                <a:latin typeface="Times New Roman" pitchFamily="18" charset="0"/>
                <a:cs typeface="Times New Roman" pitchFamily="18" charset="0"/>
              </a:rPr>
              <a:t> </a:t>
            </a:r>
            <a:r>
              <a:rPr lang="en-US" sz="1400" dirty="0" err="1" smtClean="0">
                <a:solidFill>
                  <a:srgbClr val="222222"/>
                </a:solidFill>
                <a:latin typeface="Times New Roman" pitchFamily="18" charset="0"/>
                <a:cs typeface="Times New Roman" pitchFamily="18" charset="0"/>
              </a:rPr>
              <a:t>copiați</a:t>
            </a:r>
            <a:r>
              <a:rPr lang="en-US" sz="1400" dirty="0" smtClean="0">
                <a:solidFill>
                  <a:srgbClr val="222222"/>
                </a:solidFill>
                <a:latin typeface="Times New Roman" pitchFamily="18" charset="0"/>
                <a:cs typeface="Times New Roman" pitchFamily="18" charset="0"/>
              </a:rPr>
              <a:t> </a:t>
            </a:r>
            <a:r>
              <a:rPr lang="en-US" sz="1400" dirty="0">
                <a:solidFill>
                  <a:srgbClr val="222222"/>
                </a:solidFill>
                <a:latin typeface="Times New Roman" pitchFamily="18" charset="0"/>
                <a:cs typeface="Times New Roman" pitchFamily="18" charset="0"/>
              </a:rPr>
              <a:t>de </a:t>
            </a:r>
            <a:r>
              <a:rPr lang="en-US" sz="1400" dirty="0" err="1">
                <a:solidFill>
                  <a:srgbClr val="222222"/>
                </a:solidFill>
                <a:latin typeface="Times New Roman" pitchFamily="18" charset="0"/>
                <a:cs typeface="Times New Roman" pitchFamily="18" charset="0"/>
              </a:rPr>
              <a:t>acolo</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greșelile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evidente</a:t>
            </a:r>
            <a:r>
              <a:rPr lang="en-US" sz="1400" dirty="0">
                <a:solidFill>
                  <a:srgbClr val="222222"/>
                </a:solidFill>
                <a:latin typeface="Times New Roman" pitchFamily="18" charset="0"/>
                <a:cs typeface="Times New Roman" pitchFamily="18" charset="0"/>
              </a:rPr>
              <a:t> ale </a:t>
            </a:r>
            <a:r>
              <a:rPr lang="en-US" sz="1400" dirty="0" err="1">
                <a:solidFill>
                  <a:srgbClr val="222222"/>
                </a:solidFill>
                <a:latin typeface="Times New Roman" pitchFamily="18" charset="0"/>
                <a:cs typeface="Times New Roman" pitchFamily="18" charset="0"/>
              </a:rPr>
              <a:t>altor</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persoane</a:t>
            </a:r>
            <a:r>
              <a:rPr lang="en-US" sz="1400" dirty="0">
                <a:solidFill>
                  <a:srgbClr val="222222"/>
                </a:solidFill>
                <a:latin typeface="Times New Roman" pitchFamily="18" charset="0"/>
                <a:cs typeface="Times New Roman" pitchFamily="18" charset="0"/>
              </a:rPr>
              <a:t>.</a:t>
            </a:r>
          </a:p>
          <a:p>
            <a:pPr>
              <a:buFont typeface="Arial" panose="020B0604020202020204" pitchFamily="34" charset="0"/>
              <a:buChar char="•"/>
            </a:pPr>
            <a:r>
              <a:rPr lang="en-US" sz="1400" dirty="0" err="1">
                <a:solidFill>
                  <a:srgbClr val="222222"/>
                </a:solidFill>
                <a:latin typeface="Times New Roman" pitchFamily="18" charset="0"/>
                <a:cs typeface="Times New Roman" pitchFamily="18" charset="0"/>
              </a:rPr>
              <a:t>Dacă</a:t>
            </a:r>
            <a:r>
              <a:rPr lang="en-US" sz="1400" dirty="0">
                <a:solidFill>
                  <a:srgbClr val="222222"/>
                </a:solidFill>
                <a:latin typeface="Times New Roman" pitchFamily="18" charset="0"/>
                <a:cs typeface="Times New Roman" pitchFamily="18" charset="0"/>
              </a:rPr>
              <a:t> </a:t>
            </a:r>
            <a:r>
              <a:rPr lang="x-none" sz="1400" dirty="0" smtClean="0">
                <a:solidFill>
                  <a:srgbClr val="222222"/>
                </a:solidFill>
                <a:latin typeface="Times New Roman" pitchFamily="18" charset="0"/>
                <a:cs typeface="Times New Roman" pitchFamily="18" charset="0"/>
              </a:rPr>
              <a:t>aveți cunoscuți electroniști</a:t>
            </a:r>
            <a:r>
              <a:rPr lang="en-US" sz="1400" dirty="0" smtClean="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chiar</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dacă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sunt</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amatori</a:t>
            </a:r>
            <a:r>
              <a:rPr lang="en-US" sz="1400" dirty="0">
                <a:solidFill>
                  <a:srgbClr val="222222"/>
                </a:solidFill>
                <a:latin typeface="Times New Roman" pitchFamily="18" charset="0"/>
                <a:cs typeface="Times New Roman" pitchFamily="18" charset="0"/>
              </a:rPr>
              <a:t> - </a:t>
            </a:r>
            <a:r>
              <a:rPr lang="en-US" sz="1400" dirty="0" err="1">
                <a:solidFill>
                  <a:srgbClr val="222222"/>
                </a:solidFill>
                <a:latin typeface="Times New Roman" pitchFamily="18" charset="0"/>
                <a:cs typeface="Times New Roman" pitchFamily="18" charset="0"/>
              </a:rPr>
              <a:t>dați</a:t>
            </a:r>
            <a:r>
              <a:rPr lang="en-US" sz="1400" dirty="0">
                <a:solidFill>
                  <a:srgbClr val="222222"/>
                </a:solidFill>
                <a:latin typeface="Times New Roman" pitchFamily="18" charset="0"/>
                <a:cs typeface="Times New Roman" pitchFamily="18" charset="0"/>
              </a:rPr>
              <a:t>-le </a:t>
            </a:r>
            <a:r>
              <a:rPr lang="x-none" sz="1400" dirty="0" smtClean="0">
                <a:solidFill>
                  <a:srgbClr val="222222"/>
                </a:solidFill>
                <a:latin typeface="Times New Roman" pitchFamily="18" charset="0"/>
                <a:cs typeface="Times New Roman" pitchFamily="18" charset="0"/>
              </a:rPr>
              <a:t>placa la un control</a:t>
            </a:r>
            <a:r>
              <a:rPr lang="en-US" sz="1400" dirty="0" smtClean="0">
                <a:solidFill>
                  <a:srgbClr val="222222"/>
                </a:solidFill>
                <a:latin typeface="Times New Roman" pitchFamily="18" charset="0"/>
                <a:cs typeface="Times New Roman" pitchFamily="18" charset="0"/>
              </a:rPr>
              <a:t>. </a:t>
            </a:r>
            <a:r>
              <a:rPr lang="en-US" sz="1400" dirty="0">
                <a:solidFill>
                  <a:srgbClr val="222222"/>
                </a:solidFill>
                <a:latin typeface="Times New Roman" pitchFamily="18" charset="0"/>
                <a:cs typeface="Times New Roman" pitchFamily="18" charset="0"/>
              </a:rPr>
              <a:t>O </a:t>
            </a:r>
            <a:r>
              <a:rPr lang="en-US" sz="1400" dirty="0" err="1">
                <a:solidFill>
                  <a:srgbClr val="222222"/>
                </a:solidFill>
                <a:latin typeface="Times New Roman" pitchFamily="18" charset="0"/>
                <a:cs typeface="Times New Roman" pitchFamily="18" charset="0"/>
              </a:rPr>
              <a:t>privire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nouă</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asupra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proiectului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dvs</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va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evita</a:t>
            </a:r>
            <a:r>
              <a:rPr lang="en-US" sz="1400" dirty="0">
                <a:solidFill>
                  <a:srgbClr val="222222"/>
                </a:solidFill>
                <a:latin typeface="Times New Roman" pitchFamily="18" charset="0"/>
                <a:cs typeface="Times New Roman" pitchFamily="18" charset="0"/>
              </a:rPr>
              <a:t> o </a:t>
            </a:r>
            <a:r>
              <a:rPr lang="en-US" sz="1400" dirty="0" err="1">
                <a:solidFill>
                  <a:srgbClr val="222222"/>
                </a:solidFill>
                <a:latin typeface="Times New Roman" pitchFamily="18" charset="0"/>
                <a:cs typeface="Times New Roman" pitchFamily="18" charset="0"/>
              </a:rPr>
              <a:t>mulțime</a:t>
            </a:r>
            <a:r>
              <a:rPr lang="en-US" sz="1400" dirty="0">
                <a:solidFill>
                  <a:srgbClr val="222222"/>
                </a:solidFill>
                <a:latin typeface="Times New Roman" pitchFamily="18" charset="0"/>
                <a:cs typeface="Times New Roman" pitchFamily="18" charset="0"/>
              </a:rPr>
              <a:t> de </a:t>
            </a:r>
            <a:r>
              <a:rPr lang="en-US" sz="1400" dirty="0" err="1">
                <a:solidFill>
                  <a:srgbClr val="222222"/>
                </a:solidFill>
                <a:latin typeface="Times New Roman" pitchFamily="18" charset="0"/>
                <a:cs typeface="Times New Roman" pitchFamily="18" charset="0"/>
              </a:rPr>
              <a:t>greșeli</a:t>
            </a:r>
            <a:endParaRPr lang="en-US" sz="1400" dirty="0">
              <a:solidFill>
                <a:srgbClr val="222222"/>
              </a:solidFill>
              <a:latin typeface="Times New Roman" pitchFamily="18" charset="0"/>
              <a:cs typeface="Times New Roman" pitchFamily="18" charset="0"/>
            </a:endParaRPr>
          </a:p>
        </p:txBody>
      </p:sp>
    </p:spTree>
    <p:extLst>
      <p:ext uri="{BB962C8B-B14F-4D97-AF65-F5344CB8AC3E}">
        <p14:creationId xmlns:p14="http://schemas.microsoft.com/office/powerpoint/2010/main" val="2111490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flipV="1">
            <a:off x="1337273" y="2077609"/>
            <a:ext cx="9260052" cy="56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9" name="Picture 5" descr="http://www.gaw.ru/im/_app/mb90/an000/ri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1841" y="2502333"/>
            <a:ext cx="5766969" cy="224486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42334" y="-8174"/>
            <a:ext cx="7697877" cy="523220"/>
          </a:xfrm>
          <a:prstGeom prst="rect">
            <a:avLst/>
          </a:prstGeom>
        </p:spPr>
        <p:txBody>
          <a:bodyPr wrap="none">
            <a:spAutoFit/>
          </a:bodyPr>
          <a:lstStyle/>
          <a:p>
            <a:r>
              <a:rPr lang="x-none" sz="1400" dirty="0">
                <a:solidFill>
                  <a:srgbClr val="222222"/>
                </a:solidFill>
                <a:latin typeface="Times New Roman" pitchFamily="18" charset="0"/>
                <a:cs typeface="Times New Roman" pitchFamily="18" charset="0"/>
              </a:rPr>
              <a:t>Trasarea </a:t>
            </a:r>
            <a:r>
              <a:rPr lang="en-US" sz="1400" dirty="0">
                <a:solidFill>
                  <a:srgbClr val="222222"/>
                </a:solidFill>
                <a:latin typeface="Times New Roman" pitchFamily="18" charset="0"/>
                <a:cs typeface="Times New Roman" pitchFamily="18" charset="0"/>
              </a:rPr>
              <a:t>PCB </a:t>
            </a:r>
            <a:r>
              <a:rPr lang="en-US" sz="1400" dirty="0" err="1">
                <a:solidFill>
                  <a:srgbClr val="222222"/>
                </a:solidFill>
                <a:latin typeface="Times New Roman" pitchFamily="18" charset="0"/>
                <a:cs typeface="Times New Roman" pitchFamily="18" charset="0"/>
              </a:rPr>
              <a:t>și</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compatibilitate</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electromagnetica</a:t>
            </a:r>
            <a:r>
              <a:rPr lang="en-US" sz="1400" dirty="0">
                <a:solidFill>
                  <a:srgbClr val="222222"/>
                </a:solidFill>
                <a:latin typeface="Times New Roman" pitchFamily="18" charset="0"/>
                <a:cs typeface="Times New Roman" pitchFamily="18" charset="0"/>
              </a:rPr>
              <a:t> </a:t>
            </a:r>
            <a:r>
              <a:rPr lang="en-US" sz="1400" dirty="0" err="1">
                <a:solidFill>
                  <a:srgbClr val="222222"/>
                </a:solidFill>
                <a:latin typeface="Times New Roman" pitchFamily="18" charset="0"/>
                <a:cs typeface="Times New Roman" pitchFamily="18" charset="0"/>
              </a:rPr>
              <a:t>pentru</a:t>
            </a:r>
            <a:r>
              <a:rPr lang="en-US" sz="1400" dirty="0">
                <a:solidFill>
                  <a:srgbClr val="222222"/>
                </a:solidFill>
                <a:latin typeface="Times New Roman" pitchFamily="18" charset="0"/>
                <a:cs typeface="Times New Roman" pitchFamily="18" charset="0"/>
              </a:rPr>
              <a:t> MB90 Series </a:t>
            </a:r>
            <a:r>
              <a:rPr lang="en-US" sz="1400" dirty="0" err="1" smtClean="0">
                <a:solidFill>
                  <a:srgbClr val="222222"/>
                </a:solidFill>
                <a:latin typeface="Times New Roman" pitchFamily="18" charset="0"/>
                <a:cs typeface="Times New Roman" pitchFamily="18" charset="0"/>
              </a:rPr>
              <a:t>Microcontrolere</a:t>
            </a:r>
            <a:endParaRPr lang="x-none" sz="1400" dirty="0" smtClean="0">
              <a:solidFill>
                <a:srgbClr val="222222"/>
              </a:solidFill>
              <a:latin typeface="Times New Roman" pitchFamily="18" charset="0"/>
              <a:cs typeface="Times New Roman" pitchFamily="18" charset="0"/>
            </a:endParaRPr>
          </a:p>
          <a:p>
            <a:r>
              <a:rPr lang="ru-RU" sz="1400" dirty="0">
                <a:solidFill>
                  <a:srgbClr val="222222"/>
                </a:solidFill>
                <a:latin typeface="Times New Roman" pitchFamily="18" charset="0"/>
                <a:cs typeface="Times New Roman" pitchFamily="18" charset="0"/>
              </a:rPr>
              <a:t>Разводка печатной платы и электромагнитная совместимость для микроконтроллерах серии MB90</a:t>
            </a:r>
          </a:p>
        </p:txBody>
      </p:sp>
      <p:sp>
        <p:nvSpPr>
          <p:cNvPr id="3" name="Прямоугольник 2"/>
          <p:cNvSpPr/>
          <p:nvPr/>
        </p:nvSpPr>
        <p:spPr>
          <a:xfrm>
            <a:off x="0" y="450189"/>
            <a:ext cx="12192000" cy="2123658"/>
          </a:xfrm>
          <a:prstGeom prst="rect">
            <a:avLst/>
          </a:prstGeom>
          <a:ln>
            <a:solidFill>
              <a:srgbClr val="FF0000"/>
            </a:solidFill>
          </a:ln>
        </p:spPr>
        <p:txBody>
          <a:bodyPr wrap="square">
            <a:spAutoFit/>
          </a:bodyPr>
          <a:lstStyle/>
          <a:p>
            <a:pPr marL="254000"/>
            <a:r>
              <a:rPr lang="en-US" sz="1100" b="1">
                <a:solidFill>
                  <a:srgbClr val="000000"/>
                </a:solidFill>
                <a:latin typeface="Times New Roman" pitchFamily="18" charset="0"/>
                <a:cs typeface="Times New Roman" pitchFamily="18" charset="0"/>
              </a:rPr>
              <a:t>1. Dispoziții generale</a:t>
            </a:r>
            <a:endParaRPr lang="ru-RU" sz="1100" b="1">
              <a:solidFill>
                <a:srgbClr val="000000"/>
              </a:solidFill>
              <a:latin typeface="Times New Roman" pitchFamily="18" charset="0"/>
              <a:cs typeface="Times New Roman" pitchFamily="18" charset="0"/>
            </a:endParaRPr>
          </a:p>
          <a:p>
            <a:pPr algn="just"/>
            <a:r>
              <a:rPr lang="x-none" sz="1100">
                <a:solidFill>
                  <a:srgbClr val="000000"/>
                </a:solidFill>
                <a:latin typeface="Times New Roman" pitchFamily="18" charset="0"/>
                <a:cs typeface="Times New Roman" pitchFamily="18" charset="0"/>
              </a:rPr>
              <a:t>Pentru a preveni problemele electrostatice și de zgomot, trebuie respectate anumite reguli la trasarea plăcii cu circuite imprimate. Cel mai critic punct este ieșirea C, deoarece este conectat la sursa de alimentare încorporată de 3,3 volți a nucleului M</a:t>
            </a:r>
            <a:r>
              <a:rPr lang="en-US" sz="1100">
                <a:solidFill>
                  <a:srgbClr val="000000"/>
                </a:solidFill>
                <a:latin typeface="Times New Roman" pitchFamily="18" charset="0"/>
                <a:cs typeface="Times New Roman" pitchFamily="18" charset="0"/>
              </a:rPr>
              <a:t>C</a:t>
            </a:r>
            <a:r>
              <a:rPr lang="x-none" sz="1100">
                <a:solidFill>
                  <a:srgbClr val="000000"/>
                </a:solidFill>
                <a:latin typeface="Times New Roman" pitchFamily="18" charset="0"/>
                <a:cs typeface="Times New Roman" pitchFamily="18" charset="0"/>
              </a:rPr>
              <a:t>. Prin urmare, condensatorul filtrului trebuie să fie amplasat cât mai aproape de terminal.</a:t>
            </a:r>
          </a:p>
          <a:p>
            <a:pPr algn="just"/>
            <a:r>
              <a:rPr lang="en-US" sz="1100">
                <a:solidFill>
                  <a:srgbClr val="000000"/>
                </a:solidFill>
                <a:latin typeface="Times New Roman" pitchFamily="18" charset="0"/>
                <a:cs typeface="Times New Roman" pitchFamily="18" charset="0"/>
              </a:rPr>
              <a:t>De asemenea, ar trebui să acordați o atenție deosebită cablurilor de alimentare și de împământare. </a:t>
            </a:r>
            <a:r>
              <a:rPr lang="x-none" sz="1100">
                <a:solidFill>
                  <a:srgbClr val="000000"/>
                </a:solidFill>
                <a:latin typeface="Times New Roman" pitchFamily="18" charset="0"/>
                <a:cs typeface="Times New Roman" pitchFamily="18" charset="0"/>
              </a:rPr>
              <a:t>Alimentarea este trasată în formă de </a:t>
            </a:r>
            <a:r>
              <a:rPr lang="en-US" sz="1100">
                <a:solidFill>
                  <a:srgbClr val="000000"/>
                </a:solidFill>
                <a:latin typeface="Times New Roman" pitchFamily="18" charset="0"/>
                <a:cs typeface="Times New Roman" pitchFamily="18" charset="0"/>
              </a:rPr>
              <a:t>„stea”. Vă recomandăm să </a:t>
            </a:r>
            <a:r>
              <a:rPr lang="x-none" sz="1100">
                <a:solidFill>
                  <a:srgbClr val="000000"/>
                </a:solidFill>
                <a:latin typeface="Times New Roman" pitchFamily="18" charset="0"/>
                <a:cs typeface="Times New Roman" pitchFamily="18" charset="0"/>
              </a:rPr>
              <a:t>trasați </a:t>
            </a:r>
            <a:r>
              <a:rPr lang="en-US" sz="1100">
                <a:solidFill>
                  <a:srgbClr val="000000"/>
                </a:solidFill>
                <a:latin typeface="Times New Roman" pitchFamily="18" charset="0"/>
                <a:cs typeface="Times New Roman" pitchFamily="18" charset="0"/>
              </a:rPr>
              <a:t>stratul de pământ pe partea de montare direct sub corpul MC. Liniile Vcc și Vss trebuie să aibă un singur punct de conectare la restul circuitului pentru a evita interferențele de pe MC și de pe MC. Condensatoarele de filtrare (DeCaps) ar trebui să fie amplasate cât mai aproape posibil de bornele respective. Dacă sunt prea îndepărtați, încetează să-și mai îndeplinească funcția.</a:t>
            </a:r>
          </a:p>
          <a:p>
            <a:pPr algn="just"/>
            <a:r>
              <a:rPr lang="en-US" sz="1100">
                <a:solidFill>
                  <a:srgbClr val="000000"/>
                </a:solidFill>
                <a:latin typeface="Times New Roman" pitchFamily="18" charset="0"/>
                <a:cs typeface="Times New Roman" pitchFamily="18" charset="0"/>
              </a:rPr>
              <a:t>Când se utilizează cristale de cuarț, acestea trebuie poziționate cât mai aproape posibil de bornele Xn (A).</a:t>
            </a:r>
          </a:p>
          <a:p>
            <a:pPr algn="just"/>
            <a:r>
              <a:rPr lang="en-US" sz="1100">
                <a:solidFill>
                  <a:srgbClr val="000000"/>
                </a:solidFill>
                <a:latin typeface="Times New Roman" pitchFamily="18" charset="0"/>
                <a:cs typeface="Times New Roman" pitchFamily="18" charset="0"/>
              </a:rPr>
              <a:t>Dacă este posibil, condensatorii de filtrare ar trebui să fie amplasați pe partea laterală a montajului MC.</a:t>
            </a:r>
            <a:endParaRPr lang="ru-RU" sz="1100">
              <a:solidFill>
                <a:srgbClr val="000000"/>
              </a:solidFill>
              <a:latin typeface="Times New Roman" pitchFamily="18" charset="0"/>
              <a:cs typeface="Times New Roman" pitchFamily="18" charset="0"/>
            </a:endParaRPr>
          </a:p>
          <a:p>
            <a:pPr marL="254000"/>
            <a:r>
              <a:rPr lang="ru-RU" sz="1100" b="1">
                <a:solidFill>
                  <a:srgbClr val="000000"/>
                </a:solidFill>
                <a:latin typeface="Times New Roman" pitchFamily="18" charset="0"/>
                <a:cs typeface="Times New Roman" pitchFamily="18" charset="0"/>
              </a:rPr>
              <a:t>2 </a:t>
            </a:r>
            <a:r>
              <a:rPr lang="x-none" sz="1100" b="1">
                <a:solidFill>
                  <a:srgbClr val="000000"/>
                </a:solidFill>
                <a:latin typeface="Times New Roman" pitchFamily="18" charset="0"/>
                <a:cs typeface="Times New Roman" pitchFamily="18" charset="0"/>
              </a:rPr>
              <a:t>Trasarea alimentării</a:t>
            </a:r>
          </a:p>
          <a:p>
            <a:pPr marL="254000"/>
            <a:endParaRPr lang="ru-RU" sz="1100" b="1">
              <a:solidFill>
                <a:srgbClr val="000000"/>
              </a:solidFill>
              <a:latin typeface="Times New Roman" pitchFamily="18" charset="0"/>
              <a:cs typeface="Times New Roman" pitchFamily="18" charset="0"/>
            </a:endParaRPr>
          </a:p>
          <a:p>
            <a:pPr algn="just"/>
            <a:r>
              <a:rPr lang="x-none" sz="1100">
                <a:solidFill>
                  <a:srgbClr val="000000"/>
                </a:solidFill>
                <a:latin typeface="Times New Roman" pitchFamily="18" charset="0"/>
                <a:cs typeface="Times New Roman" pitchFamily="18" charset="0"/>
              </a:rPr>
              <a:t>Conductoarele</a:t>
            </a:r>
            <a:r>
              <a:rPr lang="en-US" sz="1100">
                <a:solidFill>
                  <a:srgbClr val="000000"/>
                </a:solidFill>
                <a:latin typeface="Times New Roman" pitchFamily="18" charset="0"/>
                <a:cs typeface="Times New Roman" pitchFamily="18" charset="0"/>
              </a:rPr>
              <a:t> Vcc și Vss trebuie să fie conectate nu </a:t>
            </a:r>
            <a:r>
              <a:rPr lang="x-none" sz="1100">
                <a:solidFill>
                  <a:srgbClr val="000000"/>
                </a:solidFill>
                <a:latin typeface="Times New Roman" pitchFamily="18" charset="0"/>
                <a:cs typeface="Times New Roman" pitchFamily="18" charset="0"/>
              </a:rPr>
              <a:t>în</a:t>
            </a:r>
            <a:r>
              <a:rPr lang="en-US" sz="1100">
                <a:solidFill>
                  <a:srgbClr val="000000"/>
                </a:solidFill>
                <a:latin typeface="Times New Roman" pitchFamily="18" charset="0"/>
                <a:cs typeface="Times New Roman" pitchFamily="18" charset="0"/>
              </a:rPr>
              <a:t> lanț, ci într-o stea. Pentru Vss, se recomandă utilizarea unui </a:t>
            </a:r>
            <a:r>
              <a:rPr lang="x-none" sz="1100">
                <a:solidFill>
                  <a:srgbClr val="000000"/>
                </a:solidFill>
                <a:latin typeface="Times New Roman" pitchFamily="18" charset="0"/>
                <a:cs typeface="Times New Roman" pitchFamily="18" charset="0"/>
              </a:rPr>
              <a:t>poligon </a:t>
            </a:r>
            <a:r>
              <a:rPr lang="en-US" sz="1100">
                <a:solidFill>
                  <a:srgbClr val="000000"/>
                </a:solidFill>
                <a:latin typeface="Times New Roman" pitchFamily="18" charset="0"/>
                <a:cs typeface="Times New Roman" pitchFamily="18" charset="0"/>
              </a:rPr>
              <a:t>de </a:t>
            </a:r>
            <a:r>
              <a:rPr lang="x-none" sz="1100">
                <a:solidFill>
                  <a:srgbClr val="000000"/>
                </a:solidFill>
                <a:latin typeface="Times New Roman" pitchFamily="18" charset="0"/>
                <a:cs typeface="Times New Roman" pitchFamily="18" charset="0"/>
              </a:rPr>
              <a:t>împămîntare</a:t>
            </a:r>
            <a:r>
              <a:rPr lang="en-US" sz="1100">
                <a:solidFill>
                  <a:srgbClr val="000000"/>
                </a:solidFill>
                <a:latin typeface="Times New Roman" pitchFamily="18" charset="0"/>
                <a:cs typeface="Times New Roman" pitchFamily="18" charset="0"/>
              </a:rPr>
              <a:t> sub </a:t>
            </a:r>
            <a:r>
              <a:rPr lang="x-none" sz="1100">
                <a:solidFill>
                  <a:srgbClr val="000000"/>
                </a:solidFill>
                <a:latin typeface="Times New Roman" pitchFamily="18" charset="0"/>
                <a:cs typeface="Times New Roman" pitchFamily="18" charset="0"/>
              </a:rPr>
              <a:t>capsula </a:t>
            </a:r>
            <a:r>
              <a:rPr lang="en-US" sz="1100">
                <a:solidFill>
                  <a:srgbClr val="000000"/>
                </a:solidFill>
                <a:latin typeface="Times New Roman" pitchFamily="18" charset="0"/>
                <a:cs typeface="Times New Roman" pitchFamily="18" charset="0"/>
              </a:rPr>
              <a:t>M</a:t>
            </a:r>
            <a:r>
              <a:rPr lang="x-none" sz="1100">
                <a:solidFill>
                  <a:srgbClr val="000000"/>
                </a:solidFill>
                <a:latin typeface="Times New Roman" pitchFamily="18" charset="0"/>
                <a:cs typeface="Times New Roman" pitchFamily="18" charset="0"/>
              </a:rPr>
              <a:t>C</a:t>
            </a:r>
            <a:r>
              <a:rPr lang="en-US" sz="1100">
                <a:solidFill>
                  <a:srgbClr val="000000"/>
                </a:solidFill>
                <a:latin typeface="Times New Roman" pitchFamily="18" charset="0"/>
                <a:cs typeface="Times New Roman" pitchFamily="18" charset="0"/>
              </a:rPr>
              <a:t> conectat </a:t>
            </a:r>
            <a:r>
              <a:rPr lang="x-none" sz="1100">
                <a:solidFill>
                  <a:srgbClr val="000000"/>
                </a:solidFill>
                <a:latin typeface="Times New Roman" pitchFamily="18" charset="0"/>
                <a:cs typeface="Times New Roman" pitchFamily="18" charset="0"/>
              </a:rPr>
              <a:t>într-un punct </a:t>
            </a:r>
            <a:r>
              <a:rPr lang="en-US" sz="1100">
                <a:solidFill>
                  <a:srgbClr val="000000"/>
                </a:solidFill>
                <a:latin typeface="Times New Roman" pitchFamily="18" charset="0"/>
                <a:cs typeface="Times New Roman" pitchFamily="18" charset="0"/>
              </a:rPr>
              <a:t>dat cu restul circuitului.</a:t>
            </a:r>
          </a:p>
          <a:p>
            <a:pPr algn="just"/>
            <a:r>
              <a:rPr lang="en-US" sz="1100">
                <a:solidFill>
                  <a:srgbClr val="000000"/>
                </a:solidFill>
                <a:latin typeface="Times New Roman" pitchFamily="18" charset="0"/>
                <a:cs typeface="Times New Roman" pitchFamily="18" charset="0"/>
              </a:rPr>
              <a:t>Mai jos sunt două exemple de cabluri de alimentare bune și rele.</a:t>
            </a:r>
            <a:endParaRPr lang="x-none" sz="1100" dirty="0">
              <a:solidFill>
                <a:srgbClr val="000000"/>
              </a:solidFill>
              <a:latin typeface="Times New Roman" pitchFamily="18" charset="0"/>
              <a:cs typeface="Times New Roman" pitchFamily="18" charset="0"/>
            </a:endParaRPr>
          </a:p>
        </p:txBody>
      </p:sp>
      <p:sp>
        <p:nvSpPr>
          <p:cNvPr id="4" name="Прямоугольник 3"/>
          <p:cNvSpPr/>
          <p:nvPr/>
        </p:nvSpPr>
        <p:spPr>
          <a:xfrm>
            <a:off x="0" y="4721316"/>
            <a:ext cx="12192000" cy="1954381"/>
          </a:xfrm>
          <a:prstGeom prst="rect">
            <a:avLst/>
          </a:prstGeom>
          <a:ln>
            <a:solidFill>
              <a:srgbClr val="0070C0"/>
            </a:solidFill>
          </a:ln>
        </p:spPr>
        <p:txBody>
          <a:bodyPr wrap="square">
            <a:spAutoFit/>
          </a:bodyPr>
          <a:lstStyle/>
          <a:p>
            <a:pPr marL="254000"/>
            <a:r>
              <a:rPr lang="ru-RU" sz="1100" b="1">
                <a:solidFill>
                  <a:srgbClr val="000000"/>
                </a:solidFill>
                <a:latin typeface="Times New Roman" pitchFamily="18" charset="0"/>
                <a:cs typeface="Times New Roman" pitchFamily="18" charset="0"/>
              </a:rPr>
              <a:t>1 Общие положения</a:t>
            </a:r>
          </a:p>
          <a:p>
            <a:pPr algn="just"/>
            <a:r>
              <a:rPr lang="ru-RU" sz="1100">
                <a:solidFill>
                  <a:srgbClr val="000000"/>
                </a:solidFill>
                <a:latin typeface="Times New Roman" pitchFamily="18" charset="0"/>
                <a:cs typeface="Times New Roman" pitchFamily="18" charset="0"/>
              </a:rPr>
              <a:t>Для предотвращения проблем с электростатикой и шумами необходимо соблюдать определённые правила при разводке печатной платы. Наиболее критичной точкой является вывод С, т.к. он соединён с встроенным 3,3-вольтовым источником питания ядра МК. Поэтому фильтрующий конденсатор следует располагать как можно ближе к выводу.</a:t>
            </a:r>
          </a:p>
          <a:p>
            <a:pPr algn="just"/>
            <a:r>
              <a:rPr lang="ru-RU" sz="1100">
                <a:solidFill>
                  <a:srgbClr val="000000"/>
                </a:solidFill>
                <a:latin typeface="Times New Roman" pitchFamily="18" charset="0"/>
                <a:cs typeface="Times New Roman" pitchFamily="18" charset="0"/>
              </a:rPr>
              <a:t>Также следует внимательно отнестись к разводке цепей питания и земли. Питание разводится «звездой». Мы рекомендуем располагать слой земли со стороны монтажа прямо под корпусом МК. Линии Vcc и Vss должны иметь только одну точку соединения с остальной схемой во избежание помех на МК и со стороны МК. Фильтрующие конденсаторы (DeCaps) должны быть расположены как можно ближе к соответствующим выводам. При слишком большом удалении они перестают выполнять свою функцию.</a:t>
            </a:r>
          </a:p>
          <a:p>
            <a:pPr algn="just"/>
            <a:r>
              <a:rPr lang="ru-RU" sz="1100">
                <a:solidFill>
                  <a:srgbClr val="000000"/>
                </a:solidFill>
                <a:latin typeface="Times New Roman" pitchFamily="18" charset="0"/>
                <a:cs typeface="Times New Roman" pitchFamily="18" charset="0"/>
              </a:rPr>
              <a:t>При использовании кварцевых резонаторов их следует располагать на минимальном расстоянии от выводов Xn(A).</a:t>
            </a:r>
          </a:p>
          <a:p>
            <a:pPr algn="just"/>
            <a:r>
              <a:rPr lang="ru-RU" sz="1100">
                <a:solidFill>
                  <a:srgbClr val="000000"/>
                </a:solidFill>
                <a:latin typeface="Times New Roman" pitchFamily="18" charset="0"/>
                <a:cs typeface="Times New Roman" pitchFamily="18" charset="0"/>
              </a:rPr>
              <a:t>По возможности фильтрующие конденсаторы желательно располагать со стороны монтажа МК.</a:t>
            </a:r>
          </a:p>
          <a:p>
            <a:pPr marL="254000"/>
            <a:r>
              <a:rPr lang="ru-RU" sz="1100" b="1">
                <a:solidFill>
                  <a:srgbClr val="000000"/>
                </a:solidFill>
                <a:latin typeface="Times New Roman" pitchFamily="18" charset="0"/>
                <a:cs typeface="Times New Roman" pitchFamily="18" charset="0"/>
              </a:rPr>
              <a:t>2 Разводка цепей питания</a:t>
            </a:r>
          </a:p>
          <a:p>
            <a:pPr algn="just"/>
            <a:r>
              <a:rPr lang="ru-RU" sz="1100">
                <a:solidFill>
                  <a:srgbClr val="000000"/>
                </a:solidFill>
                <a:latin typeface="Times New Roman" pitchFamily="18" charset="0"/>
                <a:cs typeface="Times New Roman" pitchFamily="18" charset="0"/>
              </a:rPr>
              <a:t>Шины Vcc и Vss нужно разводить не последовательной цепочкой, а «звездой». Для Vss рекомендуется земляной полигон под корпусом МК соединённый в одной точке с остальной схемой.</a:t>
            </a:r>
          </a:p>
          <a:p>
            <a:pPr algn="just"/>
            <a:r>
              <a:rPr lang="ru-RU" sz="1100">
                <a:solidFill>
                  <a:srgbClr val="000000"/>
                </a:solidFill>
                <a:latin typeface="Times New Roman" pitchFamily="18" charset="0"/>
                <a:cs typeface="Times New Roman" pitchFamily="18" charset="0"/>
              </a:rPr>
              <a:t>Ниже приведены два примера для плохой и хорошей разводки цепей питания.</a:t>
            </a:r>
            <a:endParaRPr lang="ru-RU" sz="11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94538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 y="794"/>
            <a:ext cx="9127069" cy="64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1" name="Picture 3" descr="http://www.gaw.ru/im/_app/mb90/an000/ris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51" y="1682077"/>
            <a:ext cx="3525883" cy="19810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1409700" y="3802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4" name="Picture 6" descr="http://www.gaw.ru/im/_app/mb90/an000/ris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51" y="5053840"/>
            <a:ext cx="2077298" cy="16315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 y="16941"/>
            <a:ext cx="12192001" cy="830997"/>
          </a:xfrm>
          <a:prstGeom prst="rect">
            <a:avLst/>
          </a:prstGeom>
          <a:ln>
            <a:solidFill>
              <a:srgbClr val="FF0000"/>
            </a:solidFill>
          </a:ln>
        </p:spPr>
        <p:txBody>
          <a:bodyPr wrap="square">
            <a:spAutoFit/>
          </a:bodyPr>
          <a:lstStyle/>
          <a:p>
            <a:pPr marL="254000"/>
            <a:r>
              <a:rPr lang="ru-RU" sz="1600" b="1">
                <a:solidFill>
                  <a:srgbClr val="222222"/>
                </a:solidFill>
                <a:latin typeface="Times New Roman" pitchFamily="18" charset="0"/>
                <a:cs typeface="Times New Roman" pitchFamily="18" charset="0"/>
              </a:rPr>
              <a:t>3 </a:t>
            </a:r>
            <a:r>
              <a:rPr lang="en-US" sz="1600" b="1">
                <a:solidFill>
                  <a:srgbClr val="222222"/>
                </a:solidFill>
                <a:latin typeface="Times New Roman" pitchFamily="18" charset="0"/>
                <a:cs typeface="Times New Roman" pitchFamily="18" charset="0"/>
              </a:rPr>
              <a:t>Filtrarea ieșirii C</a:t>
            </a:r>
            <a:endParaRPr lang="ru-RU" sz="1600" b="1">
              <a:solidFill>
                <a:srgbClr val="222222"/>
              </a:solidFill>
              <a:latin typeface="Times New Roman" pitchFamily="18" charset="0"/>
              <a:cs typeface="Times New Roman" pitchFamily="18" charset="0"/>
            </a:endParaRPr>
          </a:p>
          <a:p>
            <a:pPr algn="just"/>
            <a:r>
              <a:rPr lang="en-US" sz="1600">
                <a:solidFill>
                  <a:srgbClr val="222222"/>
                </a:solidFill>
                <a:latin typeface="Times New Roman" pitchFamily="18" charset="0"/>
                <a:cs typeface="Times New Roman" pitchFamily="18" charset="0"/>
              </a:rPr>
              <a:t>Pentru o placă unilaterală, se recomandă cablarea și dispunerea următoare (Notă: în toate figurile următoare, pistele de pe partea de montare sunt desenate în negru, pe partea din spate - în </a:t>
            </a:r>
            <a:r>
              <a:rPr lang="en-US" sz="1600">
                <a:solidFill>
                  <a:srgbClr val="222222"/>
                </a:solidFill>
                <a:latin typeface="Times New Roman" pitchFamily="18" charset="0"/>
                <a:cs typeface="Times New Roman" pitchFamily="18" charset="0"/>
              </a:rPr>
              <a:t>gri</a:t>
            </a:r>
            <a:r>
              <a:rPr lang="en-US" sz="1600" smtClean="0">
                <a:solidFill>
                  <a:srgbClr val="222222"/>
                </a:solidFill>
                <a:latin typeface="Times New Roman" pitchFamily="18" charset="0"/>
                <a:cs typeface="Times New Roman" pitchFamily="18" charset="0"/>
              </a:rPr>
              <a:t>)</a:t>
            </a:r>
            <a:endParaRPr lang="ru-RU" sz="1600" dirty="0">
              <a:solidFill>
                <a:srgbClr val="222222"/>
              </a:solidFill>
              <a:latin typeface="Times New Roman" pitchFamily="18" charset="0"/>
              <a:cs typeface="Times New Roman" pitchFamily="18" charset="0"/>
            </a:endParaRPr>
          </a:p>
        </p:txBody>
      </p:sp>
      <p:sp>
        <p:nvSpPr>
          <p:cNvPr id="3" name="Прямоугольник 2"/>
          <p:cNvSpPr/>
          <p:nvPr/>
        </p:nvSpPr>
        <p:spPr>
          <a:xfrm>
            <a:off x="0" y="855936"/>
            <a:ext cx="12192000" cy="830997"/>
          </a:xfrm>
          <a:prstGeom prst="rect">
            <a:avLst/>
          </a:prstGeom>
          <a:ln>
            <a:solidFill>
              <a:srgbClr val="0070C0"/>
            </a:solidFill>
          </a:ln>
        </p:spPr>
        <p:txBody>
          <a:bodyPr wrap="square">
            <a:spAutoFit/>
          </a:bodyPr>
          <a:lstStyle/>
          <a:p>
            <a:pPr marL="254000"/>
            <a:r>
              <a:rPr lang="ru-RU" sz="1600" b="1">
                <a:solidFill>
                  <a:srgbClr val="222222"/>
                </a:solidFill>
                <a:latin typeface="-apple-system"/>
              </a:rPr>
              <a:t>3 Фильтрация </a:t>
            </a:r>
            <a:r>
              <a:rPr lang="ru-RU" sz="1600" b="1">
                <a:solidFill>
                  <a:srgbClr val="222222"/>
                </a:solidFill>
                <a:latin typeface="-apple-system"/>
              </a:rPr>
              <a:t>вывода </a:t>
            </a:r>
            <a:endParaRPr lang="en-US" sz="1600" b="1" smtClean="0">
              <a:solidFill>
                <a:srgbClr val="222222"/>
              </a:solidFill>
              <a:latin typeface="-apple-system"/>
            </a:endParaRPr>
          </a:p>
          <a:p>
            <a:pPr algn="just"/>
            <a:r>
              <a:rPr lang="ru-RU" sz="1600" smtClean="0">
                <a:solidFill>
                  <a:srgbClr val="222222"/>
                </a:solidFill>
                <a:latin typeface="Times New Roman" pitchFamily="18" charset="0"/>
                <a:cs typeface="Times New Roman" pitchFamily="18" charset="0"/>
              </a:rPr>
              <a:t>Для </a:t>
            </a:r>
            <a:r>
              <a:rPr lang="ru-RU" sz="1600">
                <a:solidFill>
                  <a:srgbClr val="222222"/>
                </a:solidFill>
                <a:latin typeface="Times New Roman" pitchFamily="18" charset="0"/>
                <a:cs typeface="Times New Roman" pitchFamily="18" charset="0"/>
              </a:rPr>
              <a:t>односторонней платы рекомендуется следующая разводка и компоновка (Примечание: на всех нижеследующих рисунках дорожки со стороны монтажа нарисованы чёрным цветом, с обратной стороны – </a:t>
            </a:r>
            <a:r>
              <a:rPr lang="ru-RU" sz="1600">
                <a:solidFill>
                  <a:srgbClr val="222222"/>
                </a:solidFill>
                <a:latin typeface="Times New Roman" pitchFamily="18" charset="0"/>
                <a:cs typeface="Times New Roman" pitchFamily="18" charset="0"/>
              </a:rPr>
              <a:t>серым</a:t>
            </a:r>
            <a:r>
              <a:rPr lang="ru-RU" sz="1600" smtClean="0">
                <a:solidFill>
                  <a:srgbClr val="222222"/>
                </a:solidFill>
                <a:latin typeface="Times New Roman" pitchFamily="18" charset="0"/>
                <a:cs typeface="Times New Roman" pitchFamily="18" charset="0"/>
              </a:rPr>
              <a:t>):</a:t>
            </a:r>
            <a:endParaRPr lang="ru-RU" sz="1600">
              <a:solidFill>
                <a:srgbClr val="222222"/>
              </a:solidFill>
              <a:latin typeface="Times New Roman" pitchFamily="18" charset="0"/>
              <a:cs typeface="Times New Roman" pitchFamily="18" charset="0"/>
            </a:endParaRPr>
          </a:p>
        </p:txBody>
      </p:sp>
      <p:sp>
        <p:nvSpPr>
          <p:cNvPr id="10" name="Прямоугольник 9"/>
          <p:cNvSpPr/>
          <p:nvPr/>
        </p:nvSpPr>
        <p:spPr>
          <a:xfrm>
            <a:off x="-1" y="3663175"/>
            <a:ext cx="12192001" cy="646331"/>
          </a:xfrm>
          <a:prstGeom prst="rect">
            <a:avLst/>
          </a:prstGeom>
          <a:ln>
            <a:solidFill>
              <a:srgbClr val="FF0000"/>
            </a:solidFill>
          </a:ln>
        </p:spPr>
        <p:txBody>
          <a:bodyPr wrap="square">
            <a:spAutoFit/>
          </a:bodyPr>
          <a:lstStyle/>
          <a:p>
            <a:pPr algn="just"/>
            <a:r>
              <a:rPr lang="en-US">
                <a:solidFill>
                  <a:srgbClr val="222222"/>
                </a:solidFill>
                <a:latin typeface="Times New Roman" pitchFamily="18" charset="0"/>
                <a:cs typeface="Times New Roman" pitchFamily="18" charset="0"/>
              </a:rPr>
              <a:t>Pentru un PCB cu două fețe, se recomandă următoarea cablare și aspect. Rețineți că, chiar dacă condensatorul este situat pe spatele M</a:t>
            </a:r>
            <a:r>
              <a:rPr lang="x-none">
                <a:solidFill>
                  <a:srgbClr val="222222"/>
                </a:solidFill>
                <a:latin typeface="Times New Roman" pitchFamily="18" charset="0"/>
                <a:cs typeface="Times New Roman" pitchFamily="18" charset="0"/>
              </a:rPr>
              <a:t>C</a:t>
            </a:r>
            <a:r>
              <a:rPr lang="en-US">
                <a:solidFill>
                  <a:srgbClr val="222222"/>
                </a:solidFill>
                <a:latin typeface="Times New Roman" pitchFamily="18" charset="0"/>
                <a:cs typeface="Times New Roman" pitchFamily="18" charset="0"/>
              </a:rPr>
              <a:t>, aceasta este cea mai bună soluție.</a:t>
            </a:r>
            <a:endParaRPr lang="ru-RU" dirty="0">
              <a:solidFill>
                <a:srgbClr val="222222"/>
              </a:solidFill>
              <a:latin typeface="Times New Roman" pitchFamily="18" charset="0"/>
              <a:cs typeface="Times New Roman" pitchFamily="18" charset="0"/>
            </a:endParaRPr>
          </a:p>
        </p:txBody>
      </p:sp>
      <p:sp>
        <p:nvSpPr>
          <p:cNvPr id="11" name="Прямоугольник 10"/>
          <p:cNvSpPr/>
          <p:nvPr/>
        </p:nvSpPr>
        <p:spPr>
          <a:xfrm>
            <a:off x="-1" y="4310673"/>
            <a:ext cx="12192001" cy="646331"/>
          </a:xfrm>
          <a:prstGeom prst="rect">
            <a:avLst/>
          </a:prstGeom>
          <a:ln>
            <a:solidFill>
              <a:srgbClr val="0070C0"/>
            </a:solidFill>
          </a:ln>
        </p:spPr>
        <p:txBody>
          <a:bodyPr wrap="square">
            <a:spAutoFit/>
          </a:bodyPr>
          <a:lstStyle/>
          <a:p>
            <a:pPr algn="just"/>
            <a:r>
              <a:rPr lang="ru-RU">
                <a:solidFill>
                  <a:srgbClr val="222222"/>
                </a:solidFill>
                <a:latin typeface="-apple-system"/>
              </a:rPr>
              <a:t>Для двухсторонней печатной платы рекомендуется следующая разводка и компоновка. Обратите внимание, что, несмотря на то, что конденсатор расположен с обратной стороны МК, такое решение является наилучшим.</a:t>
            </a:r>
            <a:endParaRPr lang="ru-RU" dirty="0">
              <a:solidFill>
                <a:srgbClr val="222222"/>
              </a:solidFill>
              <a:latin typeface="-apple-system"/>
            </a:endParaRPr>
          </a:p>
        </p:txBody>
      </p:sp>
    </p:spTree>
    <p:extLst>
      <p:ext uri="{BB962C8B-B14F-4D97-AF65-F5344CB8AC3E}">
        <p14:creationId xmlns:p14="http://schemas.microsoft.com/office/powerpoint/2010/main" val="265029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ttp://www.gaw.ru/im/_app/mb90/an000/ris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813" y="876622"/>
            <a:ext cx="4124325" cy="31051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1301058" y="41497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8" name="Picture 6" descr="http://www.gaw.ru/im/_app/mb90/an000/ris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100" y="4610421"/>
            <a:ext cx="2428875" cy="161925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67906"/>
            <a:ext cx="6096000" cy="1477328"/>
          </a:xfrm>
          <a:prstGeom prst="rect">
            <a:avLst/>
          </a:prstGeom>
          <a:ln>
            <a:solidFill>
              <a:srgbClr val="FF0000"/>
            </a:solidFill>
          </a:ln>
        </p:spPr>
        <p:txBody>
          <a:bodyPr>
            <a:spAutoFit/>
          </a:bodyPr>
          <a:lstStyle/>
          <a:p>
            <a:pPr marL="254000"/>
            <a:r>
              <a:rPr lang="ru-RU" b="1">
                <a:solidFill>
                  <a:srgbClr val="222222"/>
                </a:solidFill>
                <a:latin typeface="Times New Roman" pitchFamily="18" charset="0"/>
                <a:cs typeface="Times New Roman" pitchFamily="18" charset="0"/>
              </a:rPr>
              <a:t>4 </a:t>
            </a:r>
            <a:r>
              <a:rPr lang="en-US" b="1">
                <a:solidFill>
                  <a:srgbClr val="222222"/>
                </a:solidFill>
                <a:latin typeface="Times New Roman" pitchFamily="18" charset="0"/>
                <a:cs typeface="Times New Roman" pitchFamily="18" charset="0"/>
              </a:rPr>
              <a:t>Filtrarea </a:t>
            </a:r>
            <a:r>
              <a:rPr lang="x-none" b="1">
                <a:solidFill>
                  <a:srgbClr val="222222"/>
                </a:solidFill>
                <a:latin typeface="Times New Roman" pitchFamily="18" charset="0"/>
                <a:cs typeface="Times New Roman" pitchFamily="18" charset="0"/>
              </a:rPr>
              <a:t>conductorului</a:t>
            </a:r>
            <a:r>
              <a:rPr lang="en-US" b="1">
                <a:solidFill>
                  <a:srgbClr val="222222"/>
                </a:solidFill>
                <a:latin typeface="Times New Roman" pitchFamily="18" charset="0"/>
                <a:cs typeface="Times New Roman" pitchFamily="18" charset="0"/>
              </a:rPr>
              <a:t> de alimentare</a:t>
            </a:r>
            <a:endParaRPr lang="ru-RU" b="1">
              <a:solidFill>
                <a:srgbClr val="222222"/>
              </a:solidFill>
              <a:latin typeface="Times New Roman" pitchFamily="18" charset="0"/>
              <a:cs typeface="Times New Roman" pitchFamily="18" charset="0"/>
            </a:endParaRPr>
          </a:p>
          <a:p>
            <a:pPr algn="just"/>
            <a:r>
              <a:rPr lang="en-US">
                <a:solidFill>
                  <a:srgbClr val="222222"/>
                </a:solidFill>
                <a:latin typeface="Times New Roman" pitchFamily="18" charset="0"/>
                <a:cs typeface="Times New Roman" pitchFamily="18" charset="0"/>
              </a:rPr>
              <a:t>Condensatoarele de filtrare (DeCaps) pentru circuitele de alimentare trebuie să fie amplasate în calea curenților de putere, altfel utilizarea lor nu are sens. Următoarea figură explică această afirmație:</a:t>
            </a:r>
            <a:endParaRPr lang="ru-RU" dirty="0">
              <a:solidFill>
                <a:srgbClr val="222222"/>
              </a:solidFill>
              <a:latin typeface="Times New Roman" pitchFamily="18" charset="0"/>
              <a:cs typeface="Times New Roman" pitchFamily="18" charset="0"/>
            </a:endParaRPr>
          </a:p>
        </p:txBody>
      </p:sp>
      <p:sp>
        <p:nvSpPr>
          <p:cNvPr id="3" name="Прямоугольник 2"/>
          <p:cNvSpPr/>
          <p:nvPr/>
        </p:nvSpPr>
        <p:spPr>
          <a:xfrm>
            <a:off x="0" y="1844947"/>
            <a:ext cx="6096000" cy="1477328"/>
          </a:xfrm>
          <a:prstGeom prst="rect">
            <a:avLst/>
          </a:prstGeom>
          <a:ln>
            <a:solidFill>
              <a:srgbClr val="0070C0"/>
            </a:solidFill>
          </a:ln>
        </p:spPr>
        <p:txBody>
          <a:bodyPr>
            <a:spAutoFit/>
          </a:bodyPr>
          <a:lstStyle/>
          <a:p>
            <a:pPr marL="254000"/>
            <a:r>
              <a:rPr lang="ru-RU" b="1">
                <a:solidFill>
                  <a:srgbClr val="222222"/>
                </a:solidFill>
                <a:latin typeface="Times New Roman" pitchFamily="18" charset="0"/>
                <a:cs typeface="Times New Roman" pitchFamily="18" charset="0"/>
              </a:rPr>
              <a:t>4 Фильтрация цепей питания</a:t>
            </a:r>
          </a:p>
          <a:p>
            <a:pPr algn="just"/>
            <a:r>
              <a:rPr lang="ru-RU">
                <a:solidFill>
                  <a:srgbClr val="222222"/>
                </a:solidFill>
                <a:latin typeface="Times New Roman" pitchFamily="18" charset="0"/>
                <a:cs typeface="Times New Roman" pitchFamily="18" charset="0"/>
              </a:rPr>
              <a:t>Фильтрующие конденсаторы (DeCaps) для цепей питания должны располагаться на пути силовых токов, в противном случае их применение не имеет смысла. Следующий рисунок поясняет данное утверждение:</a:t>
            </a:r>
            <a:endParaRPr lang="ru-RU" dirty="0">
              <a:solidFill>
                <a:srgbClr val="222222"/>
              </a:solidFill>
              <a:latin typeface="Times New Roman" pitchFamily="18" charset="0"/>
              <a:cs typeface="Times New Roman" pitchFamily="18" charset="0"/>
            </a:endParaRPr>
          </a:p>
        </p:txBody>
      </p:sp>
      <p:sp>
        <p:nvSpPr>
          <p:cNvPr id="5" name="Прямоугольник 4"/>
          <p:cNvSpPr/>
          <p:nvPr/>
        </p:nvSpPr>
        <p:spPr>
          <a:xfrm>
            <a:off x="0" y="3826621"/>
            <a:ext cx="6096000" cy="646331"/>
          </a:xfrm>
          <a:prstGeom prst="rect">
            <a:avLst/>
          </a:prstGeom>
          <a:ln>
            <a:solidFill>
              <a:srgbClr val="FF0000"/>
            </a:solidFill>
          </a:ln>
        </p:spPr>
        <p:txBody>
          <a:bodyPr>
            <a:spAutoFit/>
          </a:bodyPr>
          <a:lstStyle/>
          <a:p>
            <a:pPr algn="just"/>
            <a:r>
              <a:rPr lang="en-US">
                <a:solidFill>
                  <a:srgbClr val="222222"/>
                </a:solidFill>
                <a:latin typeface="Times New Roman" pitchFamily="18" charset="0"/>
                <a:cs typeface="Times New Roman" pitchFamily="18" charset="0"/>
              </a:rPr>
              <a:t>Pentru un PCB cu o singură față, se recomandă următoarea cablare și dispunere:</a:t>
            </a:r>
            <a:endParaRPr lang="ru-RU" dirty="0">
              <a:solidFill>
                <a:srgbClr val="222222"/>
              </a:solidFill>
              <a:latin typeface="Times New Roman" pitchFamily="18" charset="0"/>
              <a:cs typeface="Times New Roman" pitchFamily="18" charset="0"/>
            </a:endParaRPr>
          </a:p>
        </p:txBody>
      </p:sp>
      <p:sp>
        <p:nvSpPr>
          <p:cNvPr id="10" name="Прямоугольник 9"/>
          <p:cNvSpPr/>
          <p:nvPr/>
        </p:nvSpPr>
        <p:spPr>
          <a:xfrm>
            <a:off x="0" y="5020899"/>
            <a:ext cx="6096000" cy="646331"/>
          </a:xfrm>
          <a:prstGeom prst="rect">
            <a:avLst/>
          </a:prstGeom>
          <a:ln>
            <a:solidFill>
              <a:srgbClr val="0070C0"/>
            </a:solidFill>
          </a:ln>
        </p:spPr>
        <p:txBody>
          <a:bodyPr>
            <a:spAutoFit/>
          </a:bodyPr>
          <a:lstStyle/>
          <a:p>
            <a:pPr algn="just"/>
            <a:r>
              <a:rPr lang="ru-RU">
                <a:solidFill>
                  <a:srgbClr val="222222"/>
                </a:solidFill>
                <a:latin typeface="-apple-system"/>
              </a:rPr>
              <a:t>Для односторонней печатной платы рекомендуется следующая разводка и компоновка:</a:t>
            </a:r>
            <a:endParaRPr lang="ru-RU" dirty="0">
              <a:solidFill>
                <a:srgbClr val="222222"/>
              </a:solidFill>
              <a:latin typeface="-apple-system"/>
            </a:endParaRPr>
          </a:p>
        </p:txBody>
      </p:sp>
    </p:spTree>
    <p:extLst>
      <p:ext uri="{BB962C8B-B14F-4D97-AF65-F5344CB8AC3E}">
        <p14:creationId xmlns:p14="http://schemas.microsoft.com/office/powerpoint/2010/main" val="1129223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http://www.gaw.ru/im/_app/mb90/an000/ris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01" y="176636"/>
            <a:ext cx="4057938" cy="32636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gaw.ru/im/_app/mb90/an000/ris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01" y="3843638"/>
            <a:ext cx="3872803" cy="288308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54304" y="386256"/>
            <a:ext cx="7460055" cy="923330"/>
          </a:xfrm>
          <a:prstGeom prst="rect">
            <a:avLst/>
          </a:prstGeom>
          <a:ln>
            <a:solidFill>
              <a:srgbClr val="FF0000"/>
            </a:solidFill>
          </a:ln>
        </p:spPr>
        <p:txBody>
          <a:bodyPr wrap="square">
            <a:spAutoFit/>
          </a:bodyPr>
          <a:lstStyle/>
          <a:p>
            <a:r>
              <a:rPr lang="en-US" dirty="0" err="1">
                <a:solidFill>
                  <a:srgbClr val="222222"/>
                </a:solidFill>
                <a:latin typeface="Times New Roman" pitchFamily="18" charset="0"/>
                <a:cs typeface="Times New Roman" pitchFamily="18" charset="0"/>
              </a:rPr>
              <a:t>Pentru</a:t>
            </a:r>
            <a:r>
              <a:rPr lang="en-US" dirty="0">
                <a:solidFill>
                  <a:srgbClr val="222222"/>
                </a:solidFill>
                <a:latin typeface="Times New Roman" pitchFamily="18" charset="0"/>
                <a:cs typeface="Times New Roman" pitchFamily="18" charset="0"/>
              </a:rPr>
              <a:t> un PCB cu </a:t>
            </a:r>
            <a:r>
              <a:rPr lang="en-US" dirty="0" err="1">
                <a:solidFill>
                  <a:srgbClr val="222222"/>
                </a:solidFill>
                <a:latin typeface="Times New Roman" pitchFamily="18" charset="0"/>
                <a:cs typeface="Times New Roman" pitchFamily="18" charset="0"/>
              </a:rPr>
              <a:t>două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fețe</a:t>
            </a:r>
            <a:r>
              <a:rPr lang="en-US" dirty="0">
                <a:solidFill>
                  <a:srgbClr val="222222"/>
                </a:solidFill>
                <a:latin typeface="Times New Roman" pitchFamily="18" charset="0"/>
                <a:cs typeface="Times New Roman" pitchFamily="18" charset="0"/>
              </a:rPr>
              <a:t>, se </a:t>
            </a:r>
            <a:r>
              <a:rPr lang="en-US" dirty="0" err="1">
                <a:solidFill>
                  <a:srgbClr val="222222"/>
                </a:solidFill>
                <a:latin typeface="Times New Roman" pitchFamily="18" charset="0"/>
                <a:cs typeface="Times New Roman" pitchFamily="18" charset="0"/>
              </a:rPr>
              <a:t>recomandă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următoarea</a:t>
            </a:r>
            <a:r>
              <a:rPr lang="en-US" dirty="0">
                <a:solidFill>
                  <a:srgbClr val="222222"/>
                </a:solidFill>
                <a:latin typeface="Times New Roman" pitchFamily="18" charset="0"/>
                <a:cs typeface="Times New Roman" pitchFamily="18" charset="0"/>
              </a:rPr>
              <a:t> </a:t>
            </a:r>
            <a:r>
              <a:rPr lang="x-none" dirty="0" smtClean="0">
                <a:solidFill>
                  <a:srgbClr val="222222"/>
                </a:solidFill>
                <a:latin typeface="Times New Roman" pitchFamily="18" charset="0"/>
                <a:cs typeface="Times New Roman" pitchFamily="18" charset="0"/>
              </a:rPr>
              <a:t>trasare</a:t>
            </a:r>
            <a:r>
              <a:rPr lang="en-US" dirty="0" smtClean="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Rețineți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deși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condensatorul</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este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situat</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spatele</a:t>
            </a:r>
            <a:r>
              <a:rPr lang="en-US" dirty="0">
                <a:solidFill>
                  <a:srgbClr val="222222"/>
                </a:solidFill>
                <a:latin typeface="Times New Roman" pitchFamily="18" charset="0"/>
                <a:cs typeface="Times New Roman" pitchFamily="18" charset="0"/>
              </a:rPr>
              <a:t> </a:t>
            </a:r>
            <a:r>
              <a:rPr lang="en-US" dirty="0" smtClean="0">
                <a:solidFill>
                  <a:srgbClr val="222222"/>
                </a:solidFill>
                <a:latin typeface="Times New Roman" pitchFamily="18" charset="0"/>
                <a:cs typeface="Times New Roman" pitchFamily="18" charset="0"/>
              </a:rPr>
              <a:t>M</a:t>
            </a:r>
            <a:r>
              <a:rPr lang="x-none" dirty="0" smtClean="0">
                <a:solidFill>
                  <a:srgbClr val="222222"/>
                </a:solidFill>
                <a:latin typeface="Times New Roman" pitchFamily="18" charset="0"/>
                <a:cs typeface="Times New Roman" pitchFamily="18" charset="0"/>
              </a:rPr>
              <a:t>C</a:t>
            </a:r>
            <a:r>
              <a:rPr lang="en-US" dirty="0" smtClean="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aceasta</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este</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cea</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mai</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bună</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soluție</a:t>
            </a:r>
            <a:r>
              <a:rPr lang="en-US" dirty="0">
                <a:solidFill>
                  <a:srgbClr val="222222"/>
                </a:solidFill>
                <a:latin typeface="Times New Roman" pitchFamily="18" charset="0"/>
                <a:cs typeface="Times New Roman" pitchFamily="18" charset="0"/>
              </a:rPr>
              <a:t>, la </a:t>
            </a:r>
            <a:r>
              <a:rPr lang="en-US" dirty="0" err="1">
                <a:solidFill>
                  <a:srgbClr val="222222"/>
                </a:solidFill>
                <a:latin typeface="Times New Roman" pitchFamily="18" charset="0"/>
                <a:cs typeface="Times New Roman" pitchFamily="18" charset="0"/>
              </a:rPr>
              <a:t>fel</a:t>
            </a:r>
            <a:r>
              <a:rPr lang="en-US" dirty="0">
                <a:solidFill>
                  <a:srgbClr val="222222"/>
                </a:solidFill>
                <a:latin typeface="Times New Roman" pitchFamily="18" charset="0"/>
                <a:cs typeface="Times New Roman" pitchFamily="18" charset="0"/>
              </a:rPr>
              <a:t> ca </a:t>
            </a:r>
            <a:r>
              <a:rPr lang="en-US" dirty="0" err="1">
                <a:solidFill>
                  <a:srgbClr val="222222"/>
                </a:solidFill>
                <a:latin typeface="Times New Roman" pitchFamily="18" charset="0"/>
                <a:cs typeface="Times New Roman" pitchFamily="18" charset="0"/>
              </a:rPr>
              <a:t>pentru</a:t>
            </a:r>
            <a:r>
              <a:rPr lang="en-US" dirty="0">
                <a:solidFill>
                  <a:srgbClr val="222222"/>
                </a:solidFill>
                <a:latin typeface="Times New Roman" pitchFamily="18" charset="0"/>
                <a:cs typeface="Times New Roman" pitchFamily="18" charset="0"/>
              </a:rPr>
              <a:t> </a:t>
            </a:r>
            <a:r>
              <a:rPr lang="en-US" dirty="0" err="1">
                <a:solidFill>
                  <a:srgbClr val="222222"/>
                </a:solidFill>
                <a:latin typeface="Times New Roman" pitchFamily="18" charset="0"/>
                <a:cs typeface="Times New Roman" pitchFamily="18" charset="0"/>
              </a:rPr>
              <a:t>pinul</a:t>
            </a:r>
            <a:r>
              <a:rPr lang="en-US" dirty="0">
                <a:solidFill>
                  <a:srgbClr val="222222"/>
                </a:solidFill>
                <a:latin typeface="Times New Roman" pitchFamily="18" charset="0"/>
                <a:cs typeface="Times New Roman" pitchFamily="18" charset="0"/>
              </a:rPr>
              <a:t> C.</a:t>
            </a:r>
          </a:p>
        </p:txBody>
      </p:sp>
      <p:sp>
        <p:nvSpPr>
          <p:cNvPr id="3" name="Прямоугольник 2"/>
          <p:cNvSpPr/>
          <p:nvPr/>
        </p:nvSpPr>
        <p:spPr>
          <a:xfrm>
            <a:off x="4454303" y="1525770"/>
            <a:ext cx="7460055" cy="1200329"/>
          </a:xfrm>
          <a:prstGeom prst="rect">
            <a:avLst/>
          </a:prstGeom>
          <a:ln>
            <a:solidFill>
              <a:srgbClr val="0070C0"/>
            </a:solidFill>
          </a:ln>
        </p:spPr>
        <p:txBody>
          <a:bodyPr wrap="square">
            <a:spAutoFit/>
          </a:bodyPr>
          <a:lstStyle/>
          <a:p>
            <a:pPr algn="just"/>
            <a:r>
              <a:rPr lang="ru-RU">
                <a:solidFill>
                  <a:srgbClr val="222222"/>
                </a:solidFill>
                <a:latin typeface="Times New Roman" pitchFamily="18" charset="0"/>
                <a:cs typeface="Times New Roman" pitchFamily="18" charset="0"/>
              </a:rPr>
              <a:t>Для двухсторонней печатной платы рекомендуется следующая разводка и компоновка. Обратите внимание, что, несмотря на то, что конденсатор расположен с обратной стороны МК, такое решение является наилучшим, так же, как для вывода С.</a:t>
            </a:r>
            <a:endParaRPr lang="ru-RU" dirty="0">
              <a:solidFill>
                <a:srgbClr val="222222"/>
              </a:solidFill>
              <a:latin typeface="Times New Roman" pitchFamily="18" charset="0"/>
              <a:cs typeface="Times New Roman" pitchFamily="18" charset="0"/>
            </a:endParaRPr>
          </a:p>
        </p:txBody>
      </p:sp>
      <p:sp>
        <p:nvSpPr>
          <p:cNvPr id="5" name="Прямоугольник 4"/>
          <p:cNvSpPr/>
          <p:nvPr/>
        </p:nvSpPr>
        <p:spPr>
          <a:xfrm>
            <a:off x="4454304" y="3394170"/>
            <a:ext cx="7460054" cy="646331"/>
          </a:xfrm>
          <a:prstGeom prst="rect">
            <a:avLst/>
          </a:prstGeom>
          <a:ln>
            <a:solidFill>
              <a:srgbClr val="FF0000"/>
            </a:solidFill>
          </a:ln>
        </p:spPr>
        <p:txBody>
          <a:bodyPr wrap="square">
            <a:spAutoFit/>
          </a:bodyPr>
          <a:lstStyle/>
          <a:p>
            <a:pPr algn="just"/>
            <a:r>
              <a:rPr lang="en-US">
                <a:solidFill>
                  <a:srgbClr val="222222"/>
                </a:solidFill>
                <a:latin typeface="Times New Roman" pitchFamily="18" charset="0"/>
                <a:cs typeface="Times New Roman" pitchFamily="18" charset="0"/>
              </a:rPr>
              <a:t>Dacă nu este posibilă montarea pe două fețe, se recomandă următoarea </a:t>
            </a:r>
            <a:r>
              <a:rPr lang="x-none">
                <a:solidFill>
                  <a:srgbClr val="222222"/>
                </a:solidFill>
                <a:latin typeface="Times New Roman" pitchFamily="18" charset="0"/>
                <a:cs typeface="Times New Roman" pitchFamily="18" charset="0"/>
              </a:rPr>
              <a:t>trasare și amplasare</a:t>
            </a:r>
            <a:r>
              <a:rPr lang="en-US">
                <a:solidFill>
                  <a:srgbClr val="222222"/>
                </a:solidFill>
                <a:latin typeface="Times New Roman" pitchFamily="18" charset="0"/>
                <a:cs typeface="Times New Roman" pitchFamily="18" charset="0"/>
              </a:rPr>
              <a:t>:</a:t>
            </a:r>
            <a:endParaRPr lang="ru-RU" dirty="0">
              <a:solidFill>
                <a:srgbClr val="222222"/>
              </a:solidFill>
              <a:latin typeface="Times New Roman" pitchFamily="18" charset="0"/>
              <a:cs typeface="Times New Roman" pitchFamily="18" charset="0"/>
            </a:endParaRPr>
          </a:p>
        </p:txBody>
      </p:sp>
      <p:sp>
        <p:nvSpPr>
          <p:cNvPr id="8" name="Прямоугольник 7"/>
          <p:cNvSpPr/>
          <p:nvPr/>
        </p:nvSpPr>
        <p:spPr>
          <a:xfrm>
            <a:off x="4454304" y="4295621"/>
            <a:ext cx="7460054" cy="646331"/>
          </a:xfrm>
          <a:prstGeom prst="rect">
            <a:avLst/>
          </a:prstGeom>
          <a:ln>
            <a:solidFill>
              <a:srgbClr val="0070C0"/>
            </a:solidFill>
          </a:ln>
        </p:spPr>
        <p:txBody>
          <a:bodyPr wrap="square">
            <a:spAutoFit/>
          </a:bodyPr>
          <a:lstStyle/>
          <a:p>
            <a:pPr algn="just"/>
            <a:r>
              <a:rPr lang="ru-RU">
                <a:solidFill>
                  <a:srgbClr val="222222"/>
                </a:solidFill>
                <a:latin typeface="-apple-system"/>
              </a:rPr>
              <a:t>Если двусторонний монтаж невозможен, рекомендуется нижеследующая разводка и компоновка:</a:t>
            </a:r>
            <a:endParaRPr lang="ru-RU" dirty="0">
              <a:solidFill>
                <a:srgbClr val="222222"/>
              </a:solidFill>
              <a:latin typeface="-apple-system"/>
            </a:endParaRPr>
          </a:p>
        </p:txBody>
      </p:sp>
    </p:spTree>
    <p:extLst>
      <p:ext uri="{BB962C8B-B14F-4D97-AF65-F5344CB8AC3E}">
        <p14:creationId xmlns:p14="http://schemas.microsoft.com/office/powerpoint/2010/main" val="3735697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http://www.gaw.ru/im/_app/mb90/an000/ris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67" y="966111"/>
            <a:ext cx="428625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gaw.ru/im/_app/mb90/an000/ris1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67" y="3479549"/>
            <a:ext cx="4457700" cy="25431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807266" y="0"/>
            <a:ext cx="7384734" cy="1477328"/>
          </a:xfrm>
          <a:prstGeom prst="rect">
            <a:avLst/>
          </a:prstGeom>
          <a:ln>
            <a:solidFill>
              <a:srgbClr val="FF0000"/>
            </a:solidFill>
          </a:ln>
        </p:spPr>
        <p:txBody>
          <a:bodyPr wrap="square">
            <a:spAutoFit/>
          </a:bodyPr>
          <a:lstStyle/>
          <a:p>
            <a:pPr marL="254000"/>
            <a:r>
              <a:rPr lang="ru-RU" b="1">
                <a:solidFill>
                  <a:srgbClr val="222222"/>
                </a:solidFill>
                <a:latin typeface="Times New Roman" pitchFamily="18" charset="0"/>
                <a:cs typeface="Times New Roman" pitchFamily="18" charset="0"/>
              </a:rPr>
              <a:t>5 </a:t>
            </a:r>
            <a:r>
              <a:rPr lang="es-ES" b="1">
                <a:solidFill>
                  <a:srgbClr val="222222"/>
                </a:solidFill>
                <a:latin typeface="Times New Roman" pitchFamily="18" charset="0"/>
                <a:cs typeface="Times New Roman" pitchFamily="18" charset="0"/>
              </a:rPr>
              <a:t>Amplasarea rezonatorului de cuarț și </a:t>
            </a:r>
            <a:r>
              <a:rPr lang="x-none" b="1">
                <a:solidFill>
                  <a:srgbClr val="222222"/>
                </a:solidFill>
                <a:latin typeface="Times New Roman" pitchFamily="18" charset="0"/>
                <a:cs typeface="Times New Roman" pitchFamily="18" charset="0"/>
              </a:rPr>
              <a:t>trasarea</a:t>
            </a:r>
            <a:r>
              <a:rPr lang="es-ES" b="1">
                <a:solidFill>
                  <a:srgbClr val="222222"/>
                </a:solidFill>
                <a:latin typeface="Times New Roman" pitchFamily="18" charset="0"/>
                <a:cs typeface="Times New Roman" pitchFamily="18" charset="0"/>
              </a:rPr>
              <a:t> semnalului</a:t>
            </a:r>
            <a:r>
              <a:rPr lang="x-none" b="1">
                <a:solidFill>
                  <a:srgbClr val="222222"/>
                </a:solidFill>
                <a:latin typeface="Times New Roman" pitchFamily="18" charset="0"/>
                <a:cs typeface="Times New Roman" pitchFamily="18" charset="0"/>
              </a:rPr>
              <a:t> </a:t>
            </a:r>
            <a:endParaRPr lang="ru-RU" b="1">
              <a:solidFill>
                <a:srgbClr val="222222"/>
              </a:solidFill>
              <a:latin typeface="Times New Roman" pitchFamily="18" charset="0"/>
              <a:cs typeface="Times New Roman" pitchFamily="18" charset="0"/>
            </a:endParaRPr>
          </a:p>
          <a:p>
            <a:pPr algn="just"/>
            <a:r>
              <a:rPr lang="en-US">
                <a:solidFill>
                  <a:srgbClr val="222222"/>
                </a:solidFill>
                <a:latin typeface="Times New Roman" pitchFamily="18" charset="0"/>
                <a:cs typeface="Times New Roman" pitchFamily="18" charset="0"/>
              </a:rPr>
              <a:t>Cuarțul ar trebui să fie situat cât mai aproape de M</a:t>
            </a:r>
            <a:r>
              <a:rPr lang="x-none">
                <a:solidFill>
                  <a:srgbClr val="222222"/>
                </a:solidFill>
                <a:latin typeface="Times New Roman" pitchFamily="18" charset="0"/>
                <a:cs typeface="Times New Roman" pitchFamily="18" charset="0"/>
              </a:rPr>
              <a:t>C</a:t>
            </a:r>
            <a:r>
              <a:rPr lang="en-US">
                <a:solidFill>
                  <a:srgbClr val="222222"/>
                </a:solidFill>
                <a:latin typeface="Times New Roman" pitchFamily="18" charset="0"/>
                <a:cs typeface="Times New Roman" pitchFamily="18" charset="0"/>
              </a:rPr>
              <a:t>. Astfel, condensatoarele generatorului vor fi amplasate „în spatele” cuarțului.</a:t>
            </a:r>
          </a:p>
          <a:p>
            <a:pPr algn="just"/>
            <a:r>
              <a:rPr lang="en-US">
                <a:solidFill>
                  <a:srgbClr val="222222"/>
                </a:solidFill>
                <a:latin typeface="Times New Roman" pitchFamily="18" charset="0"/>
                <a:cs typeface="Times New Roman" pitchFamily="18" charset="0"/>
              </a:rPr>
              <a:t>Pentru o placă unilaterală, se recomandă următoarea dispunere a componentelor și cablarea semnalului:</a:t>
            </a:r>
            <a:endParaRPr lang="ru-RU" dirty="0">
              <a:solidFill>
                <a:srgbClr val="222222"/>
              </a:solidFill>
              <a:latin typeface="Times New Roman" pitchFamily="18" charset="0"/>
              <a:cs typeface="Times New Roman" pitchFamily="18" charset="0"/>
            </a:endParaRPr>
          </a:p>
        </p:txBody>
      </p:sp>
      <p:sp>
        <p:nvSpPr>
          <p:cNvPr id="3" name="Прямоугольник 2"/>
          <p:cNvSpPr/>
          <p:nvPr/>
        </p:nvSpPr>
        <p:spPr>
          <a:xfrm>
            <a:off x="4807266" y="1611082"/>
            <a:ext cx="7378983" cy="1754326"/>
          </a:xfrm>
          <a:prstGeom prst="rect">
            <a:avLst/>
          </a:prstGeom>
          <a:ln>
            <a:solidFill>
              <a:srgbClr val="0070C0"/>
            </a:solidFill>
          </a:ln>
        </p:spPr>
        <p:txBody>
          <a:bodyPr wrap="square">
            <a:spAutoFit/>
          </a:bodyPr>
          <a:lstStyle/>
          <a:p>
            <a:pPr marL="254000"/>
            <a:r>
              <a:rPr lang="ru-RU" b="1">
                <a:solidFill>
                  <a:srgbClr val="222222"/>
                </a:solidFill>
                <a:latin typeface="-apple-system"/>
              </a:rPr>
              <a:t>5 Расположение кварцевого резонатора и разводка сигнальных цепей</a:t>
            </a:r>
          </a:p>
          <a:p>
            <a:pPr algn="just"/>
            <a:r>
              <a:rPr lang="ru-RU">
                <a:solidFill>
                  <a:srgbClr val="222222"/>
                </a:solidFill>
                <a:latin typeface="-apple-system"/>
              </a:rPr>
              <a:t>Кварц должен располагаться как можно ближе к МК. Таким образом, конденсаторы генератора будут расположены «сзади» кварца.</a:t>
            </a:r>
          </a:p>
          <a:p>
            <a:pPr algn="just"/>
            <a:r>
              <a:rPr lang="ru-RU">
                <a:solidFill>
                  <a:srgbClr val="222222"/>
                </a:solidFill>
                <a:latin typeface="-apple-system"/>
              </a:rPr>
              <a:t>Для односторонней платы рекомендуется следующее расположение элементов и разводка сигналов:</a:t>
            </a:r>
            <a:endParaRPr lang="ru-RU" dirty="0">
              <a:solidFill>
                <a:srgbClr val="222222"/>
              </a:solidFill>
              <a:latin typeface="-apple-system"/>
            </a:endParaRPr>
          </a:p>
        </p:txBody>
      </p:sp>
      <p:sp>
        <p:nvSpPr>
          <p:cNvPr id="5" name="Прямоугольник 4"/>
          <p:cNvSpPr/>
          <p:nvPr/>
        </p:nvSpPr>
        <p:spPr>
          <a:xfrm>
            <a:off x="4984466" y="3479549"/>
            <a:ext cx="7207533" cy="369332"/>
          </a:xfrm>
          <a:prstGeom prst="rect">
            <a:avLst/>
          </a:prstGeom>
          <a:ln>
            <a:solidFill>
              <a:srgbClr val="FF0000"/>
            </a:solidFill>
          </a:ln>
        </p:spPr>
        <p:txBody>
          <a:bodyPr wrap="square">
            <a:spAutoFit/>
          </a:bodyPr>
          <a:lstStyle/>
          <a:p>
            <a:pPr algn="just"/>
            <a:r>
              <a:rPr lang="en-US">
                <a:solidFill>
                  <a:srgbClr val="222222"/>
                </a:solidFill>
                <a:latin typeface="Times New Roman" pitchFamily="18" charset="0"/>
                <a:cs typeface="Times New Roman" pitchFamily="18" charset="0"/>
              </a:rPr>
              <a:t>Se recomandă să conectați placa cu două fețe după cum urmează</a:t>
            </a:r>
            <a:r>
              <a:rPr lang="ru-RU">
                <a:solidFill>
                  <a:srgbClr val="222222"/>
                </a:solidFill>
                <a:latin typeface="Times New Roman" pitchFamily="18" charset="0"/>
                <a:cs typeface="Times New Roman" pitchFamily="18" charset="0"/>
              </a:rPr>
              <a:t>:</a:t>
            </a:r>
            <a:endParaRPr lang="ru-RU" dirty="0">
              <a:solidFill>
                <a:srgbClr val="222222"/>
              </a:solidFill>
              <a:latin typeface="Times New Roman" pitchFamily="18" charset="0"/>
              <a:cs typeface="Times New Roman" pitchFamily="18" charset="0"/>
            </a:endParaRPr>
          </a:p>
        </p:txBody>
      </p:sp>
      <p:sp>
        <p:nvSpPr>
          <p:cNvPr id="9" name="Прямоугольник 8"/>
          <p:cNvSpPr/>
          <p:nvPr/>
        </p:nvSpPr>
        <p:spPr>
          <a:xfrm>
            <a:off x="4984465" y="4122383"/>
            <a:ext cx="7201783" cy="369332"/>
          </a:xfrm>
          <a:prstGeom prst="rect">
            <a:avLst/>
          </a:prstGeom>
          <a:ln>
            <a:solidFill>
              <a:srgbClr val="0070C0"/>
            </a:solidFill>
          </a:ln>
        </p:spPr>
        <p:txBody>
          <a:bodyPr wrap="square">
            <a:spAutoFit/>
          </a:bodyPr>
          <a:lstStyle/>
          <a:p>
            <a:pPr algn="just"/>
            <a:r>
              <a:rPr lang="ru-RU">
                <a:solidFill>
                  <a:srgbClr val="222222"/>
                </a:solidFill>
                <a:latin typeface="-apple-system"/>
              </a:rPr>
              <a:t>Двухстороннюю плату рекомендуется разводить следующим образом</a:t>
            </a:r>
            <a:r>
              <a:rPr lang="ru-RU" sz="1100">
                <a:solidFill>
                  <a:srgbClr val="000000"/>
                </a:solidFill>
                <a:latin typeface="Arial" panose="020B0604020202020204" pitchFamily="34" charset="0"/>
              </a:rPr>
              <a:t>:</a:t>
            </a:r>
            <a:endParaRPr lang="ru-RU" sz="1100" dirty="0">
              <a:solidFill>
                <a:srgbClr val="000000"/>
              </a:solidFill>
              <a:latin typeface="Arial" panose="020B0604020202020204" pitchFamily="34" charset="0"/>
            </a:endParaRPr>
          </a:p>
        </p:txBody>
      </p:sp>
    </p:spTree>
    <p:extLst>
      <p:ext uri="{BB962C8B-B14F-4D97-AF65-F5344CB8AC3E}">
        <p14:creationId xmlns:p14="http://schemas.microsoft.com/office/powerpoint/2010/main" val="53201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106050" y="6304353"/>
            <a:ext cx="10034222" cy="369332"/>
          </a:xfrm>
          <a:prstGeom prst="rect">
            <a:avLst/>
          </a:prstGeom>
        </p:spPr>
        <p:txBody>
          <a:bodyPr wrap="none">
            <a:spAutoFit/>
          </a:bodyPr>
          <a:lstStyle/>
          <a:p>
            <a:pPr algn="just"/>
            <a:r>
              <a:rPr lang="ru-RU" dirty="0" smtClean="0">
                <a:solidFill>
                  <a:srgbClr val="000000"/>
                </a:solidFill>
                <a:latin typeface="Arial" panose="020B0604020202020204" pitchFamily="34" charset="0"/>
              </a:rPr>
              <a:t>* </a:t>
            </a:r>
            <a:r>
              <a:rPr lang="ru-RU" dirty="0">
                <a:solidFill>
                  <a:srgbClr val="000000"/>
                </a:solidFill>
                <a:latin typeface="Arial" panose="020B0604020202020204" pitchFamily="34" charset="0"/>
              </a:rPr>
              <a:t>- </a:t>
            </a:r>
            <a:r>
              <a:rPr lang="es-ES" dirty="0">
                <a:solidFill>
                  <a:srgbClr val="000000"/>
                </a:solidFill>
                <a:latin typeface="Arial" panose="020B0604020202020204" pitchFamily="34" charset="0"/>
              </a:rPr>
              <a:t>este posibil să nu fie prezent într-un anumit </a:t>
            </a:r>
            <a:r>
              <a:rPr lang="es-ES" dirty="0" smtClean="0">
                <a:solidFill>
                  <a:srgbClr val="000000"/>
                </a:solidFill>
                <a:latin typeface="Arial" panose="020B0604020202020204" pitchFamily="34" charset="0"/>
              </a:rPr>
              <a:t>MC</a:t>
            </a:r>
            <a:r>
              <a:rPr lang="x-none" dirty="0" smtClean="0">
                <a:solidFill>
                  <a:srgbClr val="000000"/>
                </a:solidFill>
                <a:latin typeface="Arial" panose="020B0604020202020204" pitchFamily="34" charset="0"/>
              </a:rPr>
              <a:t> (</a:t>
            </a:r>
            <a:r>
              <a:rPr lang="ru-RU" dirty="0" smtClean="0">
                <a:solidFill>
                  <a:srgbClr val="000000"/>
                </a:solidFill>
                <a:latin typeface="Arial" panose="020B0604020202020204" pitchFamily="34" charset="0"/>
              </a:rPr>
              <a:t>может </a:t>
            </a:r>
            <a:r>
              <a:rPr lang="ru-RU" dirty="0">
                <a:solidFill>
                  <a:srgbClr val="000000"/>
                </a:solidFill>
                <a:latin typeface="Arial" panose="020B0604020202020204" pitchFamily="34" charset="0"/>
              </a:rPr>
              <a:t>не присутствовать в конкретном </a:t>
            </a:r>
            <a:r>
              <a:rPr lang="ru-RU" dirty="0" smtClean="0">
                <a:solidFill>
                  <a:srgbClr val="000000"/>
                </a:solidFill>
                <a:latin typeface="Arial" panose="020B0604020202020204" pitchFamily="34" charset="0"/>
              </a:rPr>
              <a:t>МК</a:t>
            </a:r>
            <a:r>
              <a:rPr lang="x-none" dirty="0" smtClean="0">
                <a:solidFill>
                  <a:srgbClr val="000000"/>
                </a:solidFill>
                <a:latin typeface="Arial" panose="020B0604020202020204" pitchFamily="34" charset="0"/>
              </a:rPr>
              <a:t>)</a:t>
            </a:r>
            <a:endParaRPr lang="ru-RU" dirty="0">
              <a:solidFill>
                <a:srgbClr val="000000"/>
              </a:solidFill>
              <a:latin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434863076"/>
              </p:ext>
            </p:extLst>
          </p:nvPr>
        </p:nvGraphicFramePr>
        <p:xfrm>
          <a:off x="350445" y="1765934"/>
          <a:ext cx="11096808" cy="4492943"/>
        </p:xfrm>
        <a:graphic>
          <a:graphicData uri="http://schemas.openxmlformats.org/drawingml/2006/table">
            <a:tbl>
              <a:tblPr>
                <a:tableStyleId>{5940675A-B579-460E-94D1-54222C63F5DA}</a:tableStyleId>
              </a:tblPr>
              <a:tblGrid>
                <a:gridCol w="2106953">
                  <a:extLst>
                    <a:ext uri="{9D8B030D-6E8A-4147-A177-3AD203B41FA5}">
                      <a16:colId xmlns="" xmlns:a16="http://schemas.microsoft.com/office/drawing/2014/main" val="2828655845"/>
                    </a:ext>
                  </a:extLst>
                </a:gridCol>
                <a:gridCol w="8989855">
                  <a:extLst>
                    <a:ext uri="{9D8B030D-6E8A-4147-A177-3AD203B41FA5}">
                      <a16:colId xmlns="" xmlns:a16="http://schemas.microsoft.com/office/drawing/2014/main" val="514123047"/>
                    </a:ext>
                  </a:extLst>
                </a:gridCol>
              </a:tblGrid>
              <a:tr h="333488">
                <a:tc>
                  <a:txBody>
                    <a:bodyPr/>
                    <a:lstStyle/>
                    <a:p>
                      <a:pPr algn="ctr"/>
                      <a:r>
                        <a:rPr lang="ru-RU" sz="1000" dirty="0">
                          <a:effectLst/>
                        </a:rPr>
                        <a:t>Название </a:t>
                      </a:r>
                      <a:r>
                        <a:rPr lang="ru-RU" sz="1000" dirty="0" smtClean="0">
                          <a:effectLst/>
                        </a:rPr>
                        <a:t>вывода</a:t>
                      </a:r>
                      <a:r>
                        <a:rPr lang="x-none" sz="1000" dirty="0" smtClean="0">
                          <a:effectLst/>
                        </a:rPr>
                        <a:t> / denumirea terminalelor</a:t>
                      </a:r>
                      <a:endParaRPr lang="ru-RU" sz="1000" dirty="0">
                        <a:effectLst/>
                        <a:latin typeface="Arial" panose="020B0604020202020204" pitchFamily="34" charset="0"/>
                      </a:endParaRPr>
                    </a:p>
                  </a:txBody>
                  <a:tcPr marL="18527" marR="18527" marT="18527" marB="18527" anchor="ctr"/>
                </a:tc>
                <a:tc>
                  <a:txBody>
                    <a:bodyPr/>
                    <a:lstStyle/>
                    <a:p>
                      <a:pPr algn="ctr"/>
                      <a:r>
                        <a:rPr lang="ru-RU" sz="1000" dirty="0">
                          <a:effectLst/>
                        </a:rPr>
                        <a:t>Выполняемая </a:t>
                      </a:r>
                      <a:r>
                        <a:rPr lang="ru-RU" sz="1000" dirty="0" smtClean="0">
                          <a:effectLst/>
                        </a:rPr>
                        <a:t>функция</a:t>
                      </a:r>
                      <a:r>
                        <a:rPr lang="x-none" sz="1000" dirty="0" smtClean="0">
                          <a:effectLst/>
                        </a:rPr>
                        <a:t> / Funcția îndeplinită</a:t>
                      </a:r>
                      <a:endParaRPr lang="ru-RU" sz="1000" dirty="0">
                        <a:effectLst/>
                        <a:latin typeface="Arial" panose="020B0604020202020204" pitchFamily="34" charset="0"/>
                      </a:endParaRPr>
                    </a:p>
                  </a:txBody>
                  <a:tcPr marL="18527" marR="18527" marT="18527" marB="18527" anchor="ctr"/>
                </a:tc>
                <a:extLst>
                  <a:ext uri="{0D108BD9-81ED-4DB2-BD59-A6C34878D82A}">
                    <a16:rowId xmlns="" xmlns:a16="http://schemas.microsoft.com/office/drawing/2014/main" val="807229577"/>
                  </a:ext>
                </a:extLst>
              </a:tr>
              <a:tr h="410547">
                <a:tc>
                  <a:txBody>
                    <a:bodyPr/>
                    <a:lstStyle/>
                    <a:p>
                      <a:pPr algn="ctr"/>
                      <a:r>
                        <a:rPr lang="en-US" sz="1000" dirty="0">
                          <a:effectLst/>
                        </a:rPr>
                        <a:t>V</a:t>
                      </a:r>
                      <a:r>
                        <a:rPr lang="ru-RU" sz="1000" dirty="0" err="1">
                          <a:effectLst/>
                        </a:rPr>
                        <a:t>сс</a:t>
                      </a:r>
                      <a:endParaRPr lang="ru-RU" sz="1000" dirty="0">
                        <a:effectLst/>
                        <a:latin typeface="Arial" panose="020B0604020202020204" pitchFamily="34" charset="0"/>
                      </a:endParaRPr>
                    </a:p>
                  </a:txBody>
                  <a:tcPr marL="18527" marR="18527" marT="18527" marB="18527" anchor="ctr"/>
                </a:tc>
                <a:tc>
                  <a:txBody>
                    <a:bodyPr/>
                    <a:lstStyle/>
                    <a:p>
                      <a:pPr algn="l"/>
                      <a:r>
                        <a:rPr lang="ru-RU" sz="1000" dirty="0">
                          <a:effectLst/>
                        </a:rPr>
                        <a:t>Основное питание для портов ввода-вывода ядра МК, рядом с входом внутреннего регулятора 3,3В, рядом с кварцевым </a:t>
                      </a:r>
                      <a:r>
                        <a:rPr lang="ru-RU" sz="1000" dirty="0" smtClean="0">
                          <a:effectLst/>
                        </a:rPr>
                        <a:t>генератором</a:t>
                      </a:r>
                      <a:r>
                        <a:rPr lang="x-none" sz="1000" dirty="0" smtClean="0">
                          <a:effectLst/>
                        </a:rPr>
                        <a:t> / Alimentarea principală pentru porturile I / O ale miezului MC, lângă intrarea regulatorului intern de 3,3V, lângă oscilatorul de cristal</a:t>
                      </a:r>
                      <a:endParaRPr lang="ru-RU" sz="1000" dirty="0">
                        <a:effectLst/>
                        <a:latin typeface="Arial" panose="020B0604020202020204" pitchFamily="34" charset="0"/>
                      </a:endParaRPr>
                    </a:p>
                  </a:txBody>
                  <a:tcPr marL="18527" marR="18527" marT="18527" marB="18527" anchor="ctr"/>
                </a:tc>
                <a:extLst>
                  <a:ext uri="{0D108BD9-81ED-4DB2-BD59-A6C34878D82A}">
                    <a16:rowId xmlns="" xmlns:a16="http://schemas.microsoft.com/office/drawing/2014/main" val="2404166316"/>
                  </a:ext>
                </a:extLst>
              </a:tr>
              <a:tr h="410547">
                <a:tc>
                  <a:txBody>
                    <a:bodyPr/>
                    <a:lstStyle/>
                    <a:p>
                      <a:pPr algn="ctr"/>
                      <a:r>
                        <a:rPr lang="en-US" sz="1000">
                          <a:effectLst/>
                        </a:rPr>
                        <a:t>Vss</a:t>
                      </a:r>
                      <a:endParaRPr lang="en-US" sz="1000">
                        <a:effectLst/>
                        <a:latin typeface="Arial" panose="020B0604020202020204" pitchFamily="34" charset="0"/>
                      </a:endParaRPr>
                    </a:p>
                  </a:txBody>
                  <a:tcPr marL="18527" marR="18527" marT="18527" marB="18527" anchor="ctr"/>
                </a:tc>
                <a:tc>
                  <a:txBody>
                    <a:bodyPr/>
                    <a:lstStyle/>
                    <a:p>
                      <a:pPr algn="l"/>
                      <a:r>
                        <a:rPr lang="ru-RU" sz="1000" dirty="0">
                          <a:effectLst/>
                        </a:rPr>
                        <a:t>Основное питание для портов ввода-вывода ядра МК, рядом с входом внутреннего регулятора 3,3В, рядом с кварцевым </a:t>
                      </a:r>
                      <a:r>
                        <a:rPr lang="ru-RU" sz="1000" dirty="0" smtClean="0">
                          <a:effectLst/>
                        </a:rPr>
                        <a:t>генератором</a:t>
                      </a:r>
                      <a:r>
                        <a:rPr lang="x-none" sz="1000" dirty="0" smtClean="0">
                          <a:effectLst/>
                        </a:rPr>
                        <a:t> / Alimentarea principală pentru porturile I / O ale nucleului MC, lângă intrarea regulatorului intern de 3,3V, lângă oscilatorul de cristal</a:t>
                      </a:r>
                      <a:endParaRPr lang="ru-RU" sz="1000" dirty="0">
                        <a:effectLst/>
                        <a:latin typeface="Arial" panose="020B0604020202020204" pitchFamily="34" charset="0"/>
                      </a:endParaRPr>
                    </a:p>
                  </a:txBody>
                  <a:tcPr marL="18527" marR="18527" marT="18527" marB="18527" anchor="ctr"/>
                </a:tc>
                <a:extLst>
                  <a:ext uri="{0D108BD9-81ED-4DB2-BD59-A6C34878D82A}">
                    <a16:rowId xmlns="" xmlns:a16="http://schemas.microsoft.com/office/drawing/2014/main" val="535126866"/>
                  </a:ext>
                </a:extLst>
              </a:tr>
              <a:tr h="593013">
                <a:tc>
                  <a:txBody>
                    <a:bodyPr/>
                    <a:lstStyle/>
                    <a:p>
                      <a:pPr algn="ctr"/>
                      <a:r>
                        <a:rPr lang="ru-RU" sz="1000">
                          <a:effectLst/>
                        </a:rPr>
                        <a:t>С</a:t>
                      </a:r>
                      <a:endParaRPr lang="ru-RU" sz="1000">
                        <a:effectLst/>
                        <a:latin typeface="Arial" panose="020B0604020202020204" pitchFamily="34" charset="0"/>
                      </a:endParaRPr>
                    </a:p>
                  </a:txBody>
                  <a:tcPr marL="18527" marR="18527" marT="18527" marB="18527" anchor="ctr"/>
                </a:tc>
                <a:tc>
                  <a:txBody>
                    <a:bodyPr/>
                    <a:lstStyle/>
                    <a:p>
                      <a:pPr algn="l"/>
                      <a:r>
                        <a:rPr lang="ru-RU" sz="1000" dirty="0">
                          <a:effectLst/>
                        </a:rPr>
                        <a:t>Внешний сглаживающий конденсатор для встроенного регулятора 3,3В используемого для питания ядра МК. Обратите внимание – этот вывод является основным источником помех</a:t>
                      </a:r>
                      <a:r>
                        <a:rPr lang="ru-RU" sz="1000" dirty="0" smtClean="0">
                          <a:effectLst/>
                        </a:rPr>
                        <a:t>.</a:t>
                      </a:r>
                      <a:r>
                        <a:rPr lang="x-none" sz="1000" dirty="0" smtClean="0">
                          <a:effectLst/>
                        </a:rPr>
                        <a:t> / Condensator extern de netezire pentru regulatorul încorporat de 3,3V utilizat pentru alimentarea miezului MC. Rețineți - acest pin este principala sursă de interferență.</a:t>
                      </a:r>
                      <a:endParaRPr lang="ru-RU" sz="1000" dirty="0">
                        <a:effectLst/>
                        <a:latin typeface="Arial" panose="020B0604020202020204" pitchFamily="34" charset="0"/>
                      </a:endParaRPr>
                    </a:p>
                  </a:txBody>
                  <a:tcPr marL="18527" marR="18527" marT="18527" marB="18527" anchor="ctr"/>
                </a:tc>
                <a:extLst>
                  <a:ext uri="{0D108BD9-81ED-4DB2-BD59-A6C34878D82A}">
                    <a16:rowId xmlns="" xmlns:a16="http://schemas.microsoft.com/office/drawing/2014/main" val="3308707875"/>
                  </a:ext>
                </a:extLst>
              </a:tr>
              <a:tr h="228082">
                <a:tc>
                  <a:txBody>
                    <a:bodyPr/>
                    <a:lstStyle/>
                    <a:p>
                      <a:pPr algn="ctr"/>
                      <a:r>
                        <a:rPr lang="en-US" sz="1000">
                          <a:effectLst/>
                        </a:rPr>
                        <a:t>AVcc*</a:t>
                      </a:r>
                      <a:endParaRPr lang="en-US" sz="1000">
                        <a:effectLst/>
                        <a:latin typeface="Arial" panose="020B0604020202020204" pitchFamily="34" charset="0"/>
                      </a:endParaRPr>
                    </a:p>
                  </a:txBody>
                  <a:tcPr marL="18527" marR="18527" marT="18527" marB="18527" anchor="ctr"/>
                </a:tc>
                <a:tc>
                  <a:txBody>
                    <a:bodyPr/>
                    <a:lstStyle/>
                    <a:p>
                      <a:pPr algn="l"/>
                      <a:r>
                        <a:rPr lang="ru-RU" sz="1000" dirty="0">
                          <a:effectLst/>
                        </a:rPr>
                        <a:t>Питание </a:t>
                      </a:r>
                      <a:r>
                        <a:rPr lang="ru-RU" sz="1000" dirty="0" smtClean="0">
                          <a:effectLst/>
                        </a:rPr>
                        <a:t>АЦП</a:t>
                      </a:r>
                      <a:r>
                        <a:rPr lang="x-none" sz="1000" dirty="0" smtClean="0">
                          <a:effectLst/>
                        </a:rPr>
                        <a:t> / Alimentare ADC</a:t>
                      </a:r>
                      <a:endParaRPr lang="ru-RU" sz="1000" dirty="0">
                        <a:effectLst/>
                        <a:latin typeface="Arial" panose="020B0604020202020204" pitchFamily="34" charset="0"/>
                      </a:endParaRPr>
                    </a:p>
                  </a:txBody>
                  <a:tcPr marL="18527" marR="18527" marT="18527" marB="18527" anchor="ctr"/>
                </a:tc>
                <a:extLst>
                  <a:ext uri="{0D108BD9-81ED-4DB2-BD59-A6C34878D82A}">
                    <a16:rowId xmlns="" xmlns:a16="http://schemas.microsoft.com/office/drawing/2014/main" val="2478606410"/>
                  </a:ext>
                </a:extLst>
              </a:tr>
              <a:tr h="228082">
                <a:tc>
                  <a:txBody>
                    <a:bodyPr/>
                    <a:lstStyle/>
                    <a:p>
                      <a:pPr algn="ctr"/>
                      <a:r>
                        <a:rPr lang="en-US" sz="1000">
                          <a:effectLst/>
                        </a:rPr>
                        <a:t>AVss*</a:t>
                      </a:r>
                      <a:endParaRPr lang="en-US" sz="1000">
                        <a:effectLst/>
                        <a:latin typeface="Arial" panose="020B0604020202020204" pitchFamily="34" charset="0"/>
                      </a:endParaRPr>
                    </a:p>
                  </a:txBody>
                  <a:tcPr marL="18527" marR="18527" marT="18527" marB="18527" anchor="ctr"/>
                </a:tc>
                <a:tc>
                  <a:txBody>
                    <a:bodyPr/>
                    <a:lstStyle/>
                    <a:p>
                      <a:pPr algn="l"/>
                      <a:r>
                        <a:rPr lang="ru-RU" sz="1000" dirty="0">
                          <a:effectLst/>
                        </a:rPr>
                        <a:t>Питание </a:t>
                      </a:r>
                      <a:r>
                        <a:rPr lang="ru-RU" sz="1000" dirty="0" smtClean="0">
                          <a:effectLst/>
                        </a:rPr>
                        <a:t>АЦП</a:t>
                      </a:r>
                      <a:r>
                        <a:rPr lang="x-none" sz="1000" dirty="0" smtClean="0">
                          <a:effectLst/>
                        </a:rPr>
                        <a:t> / Alimentare ADC</a:t>
                      </a:r>
                      <a:endParaRPr lang="ru-RU" sz="1000" dirty="0">
                        <a:effectLst/>
                        <a:latin typeface="Arial" panose="020B0604020202020204" pitchFamily="34" charset="0"/>
                      </a:endParaRPr>
                    </a:p>
                  </a:txBody>
                  <a:tcPr marL="18527" marR="18527" marT="18527" marB="18527" anchor="ctr"/>
                </a:tc>
                <a:extLst>
                  <a:ext uri="{0D108BD9-81ED-4DB2-BD59-A6C34878D82A}">
                    <a16:rowId xmlns="" xmlns:a16="http://schemas.microsoft.com/office/drawing/2014/main" val="4133466706"/>
                  </a:ext>
                </a:extLst>
              </a:tr>
              <a:tr h="228082">
                <a:tc>
                  <a:txBody>
                    <a:bodyPr/>
                    <a:lstStyle/>
                    <a:p>
                      <a:pPr algn="ctr"/>
                      <a:r>
                        <a:rPr lang="en-US" sz="1000">
                          <a:effectLst/>
                        </a:rPr>
                        <a:t>AVRL*</a:t>
                      </a:r>
                      <a:endParaRPr lang="en-US" sz="1000">
                        <a:effectLst/>
                        <a:latin typeface="Arial" panose="020B0604020202020204" pitchFamily="34" charset="0"/>
                      </a:endParaRPr>
                    </a:p>
                  </a:txBody>
                  <a:tcPr marL="18527" marR="18527" marT="18527" marB="18527" anchor="ctr"/>
                </a:tc>
                <a:tc>
                  <a:txBody>
                    <a:bodyPr/>
                    <a:lstStyle/>
                    <a:p>
                      <a:pPr algn="l"/>
                      <a:r>
                        <a:rPr lang="ru-RU" sz="1000" dirty="0">
                          <a:effectLst/>
                        </a:rPr>
                        <a:t>Вход источника опорного напряжения для </a:t>
                      </a:r>
                      <a:r>
                        <a:rPr lang="ru-RU" sz="1000" dirty="0" smtClean="0">
                          <a:effectLst/>
                        </a:rPr>
                        <a:t>АЦП</a:t>
                      </a:r>
                      <a:r>
                        <a:rPr lang="x-none" sz="1000" dirty="0" smtClean="0">
                          <a:effectLst/>
                        </a:rPr>
                        <a:t> / Tensiunea de referință de intrare pentru ADC</a:t>
                      </a:r>
                      <a:endParaRPr lang="ru-RU" sz="1000" dirty="0">
                        <a:effectLst/>
                        <a:latin typeface="Arial" panose="020B0604020202020204" pitchFamily="34" charset="0"/>
                      </a:endParaRPr>
                    </a:p>
                  </a:txBody>
                  <a:tcPr marL="18527" marR="18527" marT="18527" marB="18527" anchor="ctr"/>
                </a:tc>
                <a:extLst>
                  <a:ext uri="{0D108BD9-81ED-4DB2-BD59-A6C34878D82A}">
                    <a16:rowId xmlns="" xmlns:a16="http://schemas.microsoft.com/office/drawing/2014/main" val="3062256933"/>
                  </a:ext>
                </a:extLst>
              </a:tr>
              <a:tr h="228082">
                <a:tc>
                  <a:txBody>
                    <a:bodyPr/>
                    <a:lstStyle/>
                    <a:p>
                      <a:pPr algn="ctr"/>
                      <a:r>
                        <a:rPr lang="en-US" sz="1000">
                          <a:effectLst/>
                        </a:rPr>
                        <a:t>AVRH*</a:t>
                      </a:r>
                      <a:endParaRPr lang="en-US" sz="1000">
                        <a:effectLst/>
                        <a:latin typeface="Arial" panose="020B0604020202020204" pitchFamily="34" charset="0"/>
                      </a:endParaRPr>
                    </a:p>
                  </a:txBody>
                  <a:tcPr marL="18527" marR="18527" marT="18527" marB="18527" anchor="ctr"/>
                </a:tc>
                <a:tc>
                  <a:txBody>
                    <a:bodyPr/>
                    <a:lstStyle/>
                    <a:p>
                      <a:pPr algn="l"/>
                      <a:r>
                        <a:rPr lang="ru-RU" sz="1000" dirty="0">
                          <a:effectLst/>
                        </a:rPr>
                        <a:t>Вход источника опорного напряжения для </a:t>
                      </a:r>
                      <a:r>
                        <a:rPr lang="ru-RU" sz="1000" dirty="0" smtClean="0">
                          <a:effectLst/>
                        </a:rPr>
                        <a:t>АЦП</a:t>
                      </a:r>
                      <a:r>
                        <a:rPr lang="x-none" sz="1000" dirty="0" smtClean="0">
                          <a:effectLst/>
                        </a:rPr>
                        <a:t> / Tensiunea de referință de intrare pentru ADC</a:t>
                      </a:r>
                      <a:endParaRPr lang="ru-RU" sz="1000" dirty="0">
                        <a:effectLst/>
                        <a:latin typeface="Arial" panose="020B0604020202020204" pitchFamily="34" charset="0"/>
                      </a:endParaRPr>
                    </a:p>
                  </a:txBody>
                  <a:tcPr marL="18527" marR="18527" marT="18527" marB="18527" anchor="ctr"/>
                </a:tc>
                <a:extLst>
                  <a:ext uri="{0D108BD9-81ED-4DB2-BD59-A6C34878D82A}">
                    <a16:rowId xmlns="" xmlns:a16="http://schemas.microsoft.com/office/drawing/2014/main" val="734425773"/>
                  </a:ext>
                </a:extLst>
              </a:tr>
              <a:tr h="410547">
                <a:tc>
                  <a:txBody>
                    <a:bodyPr/>
                    <a:lstStyle/>
                    <a:p>
                      <a:pPr algn="ctr"/>
                      <a:r>
                        <a:rPr lang="en-US" sz="1000">
                          <a:effectLst/>
                        </a:rPr>
                        <a:t>DVcc*, HVcc*</a:t>
                      </a:r>
                      <a:endParaRPr lang="en-US" sz="1000">
                        <a:effectLst/>
                        <a:latin typeface="Arial" panose="020B0604020202020204" pitchFamily="34" charset="0"/>
                      </a:endParaRPr>
                    </a:p>
                  </a:txBody>
                  <a:tcPr marL="18527" marR="18527" marT="18527" marB="18527" anchor="ctr"/>
                </a:tc>
                <a:tc>
                  <a:txBody>
                    <a:bodyPr/>
                    <a:lstStyle/>
                    <a:p>
                      <a:pPr algn="l"/>
                      <a:r>
                        <a:rPr lang="ru-RU" sz="1000" dirty="0">
                          <a:effectLst/>
                        </a:rPr>
                        <a:t>Питание для сильноточных выходов ШИМ, с </a:t>
                      </a:r>
                      <a:r>
                        <a:rPr lang="ru-RU" sz="1000" dirty="0" err="1">
                          <a:effectLst/>
                        </a:rPr>
                        <a:t>Vсс</a:t>
                      </a:r>
                      <a:r>
                        <a:rPr lang="ru-RU" sz="1000" dirty="0">
                          <a:effectLst/>
                        </a:rPr>
                        <a:t> не соединены, должны подключаться к дополнительному источнику питания</a:t>
                      </a:r>
                      <a:r>
                        <a:rPr lang="ru-RU" sz="1000" dirty="0" smtClean="0">
                          <a:effectLst/>
                        </a:rPr>
                        <a:t>.</a:t>
                      </a:r>
                      <a:r>
                        <a:rPr lang="x-none" sz="1000" dirty="0" smtClean="0">
                          <a:effectLst/>
                        </a:rPr>
                        <a:t> / Sursa de alimentare pentru ieșirile PWM de mare curent, care nu sunt conectate la Vcc, trebuie să fie conectată la o sursă de alimentare suplimentară.</a:t>
                      </a:r>
                      <a:endParaRPr lang="ru-RU" sz="1000" dirty="0">
                        <a:effectLst/>
                        <a:latin typeface="Arial" panose="020B0604020202020204" pitchFamily="34" charset="0"/>
                      </a:endParaRPr>
                    </a:p>
                  </a:txBody>
                  <a:tcPr marL="18527" marR="18527" marT="18527" marB="18527" anchor="ctr"/>
                </a:tc>
                <a:extLst>
                  <a:ext uri="{0D108BD9-81ED-4DB2-BD59-A6C34878D82A}">
                    <a16:rowId xmlns="" xmlns:a16="http://schemas.microsoft.com/office/drawing/2014/main" val="368237325"/>
                  </a:ext>
                </a:extLst>
              </a:tr>
              <a:tr h="410547">
                <a:tc>
                  <a:txBody>
                    <a:bodyPr/>
                    <a:lstStyle/>
                    <a:p>
                      <a:pPr algn="ctr"/>
                      <a:r>
                        <a:rPr lang="en-US" sz="1000">
                          <a:effectLst/>
                        </a:rPr>
                        <a:t>DVss*, HVss*</a:t>
                      </a:r>
                      <a:endParaRPr lang="en-US" sz="1000">
                        <a:effectLst/>
                        <a:latin typeface="Arial" panose="020B0604020202020204" pitchFamily="34" charset="0"/>
                      </a:endParaRPr>
                    </a:p>
                  </a:txBody>
                  <a:tcPr marL="18527" marR="18527" marT="18527" marB="18527" anchor="ctr"/>
                </a:tc>
                <a:tc>
                  <a:txBody>
                    <a:bodyPr/>
                    <a:lstStyle/>
                    <a:p>
                      <a:pPr algn="l"/>
                      <a:r>
                        <a:rPr lang="ru-RU" sz="1000" dirty="0">
                          <a:effectLst/>
                        </a:rPr>
                        <a:t>Питание для сильноточных выходов ШИМ, с </a:t>
                      </a:r>
                      <a:r>
                        <a:rPr lang="ru-RU" sz="1000" dirty="0" err="1">
                          <a:effectLst/>
                        </a:rPr>
                        <a:t>Vss</a:t>
                      </a:r>
                      <a:r>
                        <a:rPr lang="ru-RU" sz="1000" dirty="0">
                          <a:effectLst/>
                        </a:rPr>
                        <a:t> не соединены, должны подключаться к дополнительному источнику питания</a:t>
                      </a:r>
                      <a:r>
                        <a:rPr lang="ru-RU" sz="1000" dirty="0" smtClean="0">
                          <a:effectLst/>
                        </a:rPr>
                        <a:t>.</a:t>
                      </a:r>
                      <a:r>
                        <a:rPr lang="x-none" sz="1000" dirty="0" smtClean="0">
                          <a:effectLst/>
                        </a:rPr>
                        <a:t> / Sursa de alimentare pentru ieșirile PWM de mare curent, care nu sunt conectate la Vcc, trebuie să fie conectată la o sursă de alimentare suplimentară.</a:t>
                      </a:r>
                      <a:endParaRPr lang="ru-RU" sz="1000" dirty="0">
                        <a:effectLst/>
                        <a:latin typeface="Arial" panose="020B0604020202020204" pitchFamily="34" charset="0"/>
                      </a:endParaRPr>
                    </a:p>
                  </a:txBody>
                  <a:tcPr marL="18527" marR="18527" marT="18527" marB="18527" anchor="ctr"/>
                </a:tc>
                <a:extLst>
                  <a:ext uri="{0D108BD9-81ED-4DB2-BD59-A6C34878D82A}">
                    <a16:rowId xmlns="" xmlns:a16="http://schemas.microsoft.com/office/drawing/2014/main" val="3536033235"/>
                  </a:ext>
                </a:extLst>
              </a:tr>
              <a:tr h="410547">
                <a:tc>
                  <a:txBody>
                    <a:bodyPr/>
                    <a:lstStyle/>
                    <a:p>
                      <a:pPr algn="ctr"/>
                      <a:r>
                        <a:rPr lang="en-US" sz="1000">
                          <a:effectLst/>
                        </a:rPr>
                        <a:t>X0, X0A*</a:t>
                      </a:r>
                      <a:endParaRPr lang="en-US" sz="1000">
                        <a:effectLst/>
                        <a:latin typeface="Arial" panose="020B0604020202020204" pitchFamily="34" charset="0"/>
                      </a:endParaRPr>
                    </a:p>
                  </a:txBody>
                  <a:tcPr marL="18527" marR="18527" marT="18527" marB="18527" anchor="ctr"/>
                </a:tc>
                <a:tc>
                  <a:txBody>
                    <a:bodyPr/>
                    <a:lstStyle/>
                    <a:p>
                      <a:pPr algn="l"/>
                      <a:r>
                        <a:rPr lang="ru-RU" sz="1000" dirty="0">
                          <a:effectLst/>
                        </a:rPr>
                        <a:t>Вход генератора. Если не используется, соединить через резистор с «+» питания или землёй (см. DS</a:t>
                      </a:r>
                      <a:r>
                        <a:rPr lang="ru-RU" sz="1000" dirty="0" smtClean="0">
                          <a:effectLst/>
                        </a:rPr>
                        <a:t>).</a:t>
                      </a:r>
                      <a:r>
                        <a:rPr lang="x-none" sz="1000" dirty="0" smtClean="0">
                          <a:effectLst/>
                        </a:rPr>
                        <a:t> / Intrare generator. Dacă nu este utilizat, conectați-vă printr-un rezistor la sursa de alimentare "+" sau la masă (consultați DS).</a:t>
                      </a:r>
                      <a:endParaRPr lang="ru-RU" sz="1000" dirty="0">
                        <a:effectLst/>
                        <a:latin typeface="Arial" panose="020B0604020202020204" pitchFamily="34" charset="0"/>
                      </a:endParaRPr>
                    </a:p>
                  </a:txBody>
                  <a:tcPr marL="18527" marR="18527" marT="18527" marB="18527" anchor="ctr"/>
                </a:tc>
                <a:extLst>
                  <a:ext uri="{0D108BD9-81ED-4DB2-BD59-A6C34878D82A}">
                    <a16:rowId xmlns="" xmlns:a16="http://schemas.microsoft.com/office/drawing/2014/main" val="1283988283"/>
                  </a:ext>
                </a:extLst>
              </a:tr>
              <a:tr h="593013">
                <a:tc>
                  <a:txBody>
                    <a:bodyPr/>
                    <a:lstStyle/>
                    <a:p>
                      <a:pPr algn="ctr"/>
                      <a:r>
                        <a:rPr lang="en-US" sz="1000">
                          <a:effectLst/>
                        </a:rPr>
                        <a:t>X1, X1A*</a:t>
                      </a:r>
                      <a:endParaRPr lang="en-US" sz="1000">
                        <a:effectLst/>
                        <a:latin typeface="Arial" panose="020B0604020202020204" pitchFamily="34" charset="0"/>
                      </a:endParaRPr>
                    </a:p>
                  </a:txBody>
                  <a:tcPr marL="18527" marR="18527" marT="18527" marB="18527" anchor="ctr"/>
                </a:tc>
                <a:tc>
                  <a:txBody>
                    <a:bodyPr/>
                    <a:lstStyle/>
                    <a:p>
                      <a:pPr algn="l"/>
                      <a:r>
                        <a:rPr lang="ru-RU" sz="1000" dirty="0">
                          <a:effectLst/>
                        </a:rPr>
                        <a:t>Выход генератора. Кварцевый резонатор и конденсатор должны быть подключены по самому короткому пути к выводу X1. Если не используется – оставить </a:t>
                      </a:r>
                      <a:r>
                        <a:rPr lang="ru-RU" sz="1000" dirty="0" smtClean="0">
                          <a:effectLst/>
                        </a:rPr>
                        <a:t>неподключенным</a:t>
                      </a:r>
                      <a:r>
                        <a:rPr lang="x-none" sz="1000" dirty="0" smtClean="0">
                          <a:effectLst/>
                        </a:rPr>
                        <a:t>  / Ieșire generator. Cristalul și condensatorul trebuie conectate pe cea mai scurtă cale la pinul X1. Dacă nu este utilizat - lăsați neconectat</a:t>
                      </a:r>
                      <a:endParaRPr lang="ru-RU" sz="1000" dirty="0">
                        <a:solidFill>
                          <a:srgbClr val="000000"/>
                        </a:solidFill>
                        <a:effectLst/>
                        <a:latin typeface="Arial" panose="020B0604020202020204" pitchFamily="34" charset="0"/>
                      </a:endParaRPr>
                    </a:p>
                  </a:txBody>
                  <a:tcPr marL="18527" marR="18527" marT="18527" marB="18527" anchor="ctr"/>
                </a:tc>
                <a:extLst>
                  <a:ext uri="{0D108BD9-81ED-4DB2-BD59-A6C34878D82A}">
                    <a16:rowId xmlns="" xmlns:a16="http://schemas.microsoft.com/office/drawing/2014/main" val="3869260055"/>
                  </a:ext>
                </a:extLst>
              </a:tr>
            </a:tbl>
          </a:graphicData>
        </a:graphic>
      </p:graphicFrame>
      <p:sp>
        <p:nvSpPr>
          <p:cNvPr id="3" name="Прямоугольник 2"/>
          <p:cNvSpPr/>
          <p:nvPr/>
        </p:nvSpPr>
        <p:spPr>
          <a:xfrm>
            <a:off x="-8626" y="0"/>
            <a:ext cx="12200626" cy="954107"/>
          </a:xfrm>
          <a:prstGeom prst="rect">
            <a:avLst/>
          </a:prstGeom>
          <a:ln>
            <a:solidFill>
              <a:srgbClr val="FF0000"/>
            </a:solidFill>
          </a:ln>
        </p:spPr>
        <p:txBody>
          <a:bodyPr wrap="square">
            <a:spAutoFit/>
          </a:bodyPr>
          <a:lstStyle/>
          <a:p>
            <a:pPr marL="254000"/>
            <a:r>
              <a:rPr lang="ru-RU" sz="1400" b="1">
                <a:solidFill>
                  <a:srgbClr val="000000"/>
                </a:solidFill>
                <a:latin typeface="Times New Roman" pitchFamily="18" charset="0"/>
                <a:cs typeface="Times New Roman" pitchFamily="18" charset="0"/>
              </a:rPr>
              <a:t>6 </a:t>
            </a:r>
            <a:r>
              <a:rPr lang="en-US" sz="1400" b="1">
                <a:solidFill>
                  <a:srgbClr val="000000"/>
                </a:solidFill>
                <a:latin typeface="Times New Roman" pitchFamily="18" charset="0"/>
                <a:cs typeface="Times New Roman" pitchFamily="18" charset="0"/>
              </a:rPr>
              <a:t>Documentație suplimentară</a:t>
            </a:r>
            <a:endParaRPr lang="ru-RU" sz="1400" b="1">
              <a:solidFill>
                <a:srgbClr val="000000"/>
              </a:solidFill>
              <a:latin typeface="Times New Roman" pitchFamily="18" charset="0"/>
              <a:cs typeface="Times New Roman" pitchFamily="18" charset="0"/>
            </a:endParaRPr>
          </a:p>
          <a:p>
            <a:pPr algn="just"/>
            <a:r>
              <a:rPr lang="en-US" sz="1400">
                <a:solidFill>
                  <a:srgbClr val="000000"/>
                </a:solidFill>
                <a:latin typeface="Times New Roman" pitchFamily="18" charset="0"/>
                <a:cs typeface="Times New Roman" pitchFamily="18" charset="0"/>
              </a:rPr>
              <a:t>Pentru mai multe detalii, consultați </a:t>
            </a:r>
            <a:r>
              <a:rPr lang="ru-RU" sz="1400">
                <a:solidFill>
                  <a:srgbClr val="000000"/>
                </a:solidFill>
                <a:latin typeface="Times New Roman" pitchFamily="18" charset="0"/>
                <a:cs typeface="Times New Roman" pitchFamily="18" charset="0"/>
              </a:rPr>
              <a:t>Application Note </a:t>
            </a:r>
            <a:r>
              <a:rPr lang="en-US" sz="1400">
                <a:solidFill>
                  <a:srgbClr val="000000"/>
                </a:solidFill>
                <a:latin typeface="Times New Roman" pitchFamily="18" charset="0"/>
                <a:cs typeface="Times New Roman" pitchFamily="18" charset="0"/>
              </a:rPr>
              <a:t>16bit-EMC-Guidelin</a:t>
            </a:r>
            <a:r>
              <a:rPr lang="ru-RU" sz="1400">
                <a:solidFill>
                  <a:srgbClr val="000000"/>
                </a:solidFill>
                <a:latin typeface="Times New Roman" pitchFamily="18" charset="0"/>
                <a:cs typeface="Times New Roman" pitchFamily="18" charset="0"/>
              </a:rPr>
              <a:t>e.</a:t>
            </a:r>
          </a:p>
          <a:p>
            <a:pPr marL="254000"/>
            <a:r>
              <a:rPr lang="ru-RU" sz="1400" b="1">
                <a:solidFill>
                  <a:srgbClr val="000000"/>
                </a:solidFill>
                <a:latin typeface="Times New Roman" pitchFamily="18" charset="0"/>
                <a:cs typeface="Times New Roman" pitchFamily="18" charset="0"/>
              </a:rPr>
              <a:t>7 </a:t>
            </a:r>
            <a:r>
              <a:rPr lang="en-US" sz="1400" b="1">
                <a:solidFill>
                  <a:srgbClr val="000000"/>
                </a:solidFill>
                <a:latin typeface="Times New Roman" pitchFamily="18" charset="0"/>
                <a:cs typeface="Times New Roman" pitchFamily="18" charset="0"/>
              </a:rPr>
              <a:t>Lista </a:t>
            </a:r>
            <a:r>
              <a:rPr lang="x-none" sz="1400" b="1">
                <a:solidFill>
                  <a:srgbClr val="000000"/>
                </a:solidFill>
                <a:latin typeface="Times New Roman" pitchFamily="18" charset="0"/>
                <a:cs typeface="Times New Roman" pitchFamily="18" charset="0"/>
              </a:rPr>
              <a:t>terminalelor</a:t>
            </a:r>
            <a:r>
              <a:rPr lang="en-US" sz="1400" b="1">
                <a:solidFill>
                  <a:srgbClr val="000000"/>
                </a:solidFill>
                <a:latin typeface="Times New Roman" pitchFamily="18" charset="0"/>
                <a:cs typeface="Times New Roman" pitchFamily="18" charset="0"/>
              </a:rPr>
              <a:t> M</a:t>
            </a:r>
            <a:r>
              <a:rPr lang="x-none" sz="1400" b="1">
                <a:solidFill>
                  <a:srgbClr val="000000"/>
                </a:solidFill>
                <a:latin typeface="Times New Roman" pitchFamily="18" charset="0"/>
                <a:cs typeface="Times New Roman" pitchFamily="18" charset="0"/>
              </a:rPr>
              <a:t>C</a:t>
            </a:r>
          </a:p>
          <a:p>
            <a:pPr marL="254000"/>
            <a:r>
              <a:rPr lang="en-US" sz="1400">
                <a:solidFill>
                  <a:srgbClr val="000000"/>
                </a:solidFill>
                <a:latin typeface="Times New Roman" pitchFamily="18" charset="0"/>
                <a:cs typeface="Times New Roman" pitchFamily="18" charset="0"/>
              </a:rPr>
              <a:t>Tabelul prezintă </a:t>
            </a:r>
            <a:r>
              <a:rPr lang="x-none" sz="1400">
                <a:solidFill>
                  <a:srgbClr val="000000"/>
                </a:solidFill>
                <a:latin typeface="Times New Roman" pitchFamily="18" charset="0"/>
                <a:cs typeface="Times New Roman" pitchFamily="18" charset="0"/>
              </a:rPr>
              <a:t>terminalele </a:t>
            </a:r>
            <a:r>
              <a:rPr lang="en-US" sz="1400">
                <a:solidFill>
                  <a:srgbClr val="000000"/>
                </a:solidFill>
                <a:latin typeface="Times New Roman" pitchFamily="18" charset="0"/>
                <a:cs typeface="Times New Roman" pitchFamily="18" charset="0"/>
              </a:rPr>
              <a:t>MC care sunt critice pentru interacțiunile electromagnetice și informații scurte despre conexiunea lor.</a:t>
            </a:r>
            <a:endParaRPr lang="ru-RU" sz="1400" dirty="0">
              <a:solidFill>
                <a:srgbClr val="000000"/>
              </a:solidFill>
              <a:latin typeface="Times New Roman" pitchFamily="18" charset="0"/>
              <a:cs typeface="Times New Roman" pitchFamily="18" charset="0"/>
            </a:endParaRPr>
          </a:p>
        </p:txBody>
      </p:sp>
      <p:sp>
        <p:nvSpPr>
          <p:cNvPr id="5" name="Прямоугольник 4"/>
          <p:cNvSpPr/>
          <p:nvPr/>
        </p:nvSpPr>
        <p:spPr>
          <a:xfrm>
            <a:off x="-8626" y="954107"/>
            <a:ext cx="12200625" cy="830997"/>
          </a:xfrm>
          <a:prstGeom prst="rect">
            <a:avLst/>
          </a:prstGeom>
          <a:ln>
            <a:solidFill>
              <a:srgbClr val="0070C0"/>
            </a:solidFill>
          </a:ln>
        </p:spPr>
        <p:txBody>
          <a:bodyPr wrap="square">
            <a:spAutoFit/>
          </a:bodyPr>
          <a:lstStyle/>
          <a:p>
            <a:pPr marL="254000"/>
            <a:r>
              <a:rPr lang="ru-RU" sz="1200" b="1">
                <a:solidFill>
                  <a:srgbClr val="000000"/>
                </a:solidFill>
                <a:latin typeface="Arial" panose="020B0604020202020204" pitchFamily="34" charset="0"/>
              </a:rPr>
              <a:t>6 Дополнительная документация</a:t>
            </a:r>
          </a:p>
          <a:p>
            <a:pPr algn="just"/>
            <a:r>
              <a:rPr lang="ru-RU" sz="1200">
                <a:solidFill>
                  <a:srgbClr val="000000"/>
                </a:solidFill>
                <a:latin typeface="Arial" panose="020B0604020202020204" pitchFamily="34" charset="0"/>
              </a:rPr>
              <a:t>Дополнительная более подробная информация содержится в Application Note 16bit-EMC-Guideline.</a:t>
            </a:r>
          </a:p>
          <a:p>
            <a:pPr marL="254000"/>
            <a:r>
              <a:rPr lang="ru-RU" sz="1200" b="1">
                <a:solidFill>
                  <a:srgbClr val="000000"/>
                </a:solidFill>
                <a:latin typeface="Arial" panose="020B0604020202020204" pitchFamily="34" charset="0"/>
              </a:rPr>
              <a:t>7 Перечень выводов МК</a:t>
            </a:r>
          </a:p>
          <a:p>
            <a:pPr algn="just"/>
            <a:r>
              <a:rPr lang="ru-RU" sz="1200">
                <a:solidFill>
                  <a:srgbClr val="000000"/>
                </a:solidFill>
                <a:latin typeface="Arial" panose="020B0604020202020204" pitchFamily="34" charset="0"/>
              </a:rPr>
              <a:t>В таблице приведены выводы МК, критичные к электромагнитным взаимодействиям и краткая информация об их подключении.</a:t>
            </a:r>
            <a:endParaRPr lang="ru-RU"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77243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959237"/>
          </a:xfrm>
          <a:prstGeom prst="rect">
            <a:avLst/>
          </a:prstGeom>
          <a:ln>
            <a:solidFill>
              <a:srgbClr val="FF0000"/>
            </a:solidFill>
          </a:ln>
        </p:spPr>
        <p:txBody>
          <a:bodyPr wrap="square">
            <a:spAutoFit/>
          </a:bodyPr>
          <a:lstStyle/>
          <a:p>
            <a:pPr>
              <a:lnSpc>
                <a:spcPct val="115000"/>
              </a:lnSpc>
            </a:pPr>
            <a:r>
              <a:rPr lang="ro-RO" b="1" dirty="0">
                <a:latin typeface="Times New Roman" panose="02020603050405020304" pitchFamily="18" charset="0"/>
                <a:ea typeface="Times New Roman" panose="02020603050405020304" pitchFamily="18" charset="0"/>
                <a:cs typeface="Times New Roman" panose="02020603050405020304" pitchFamily="18" charset="0"/>
              </a:rPr>
              <a:t>A doua regula</a:t>
            </a:r>
            <a:r>
              <a:rPr lang="ro-RO" dirty="0">
                <a:latin typeface="Times New Roman" panose="02020603050405020304" pitchFamily="18" charset="0"/>
                <a:ea typeface="Times New Roman" panose="02020603050405020304" pitchFamily="18" charset="0"/>
                <a:cs typeface="Times New Roman" panose="02020603050405020304" pitchFamily="18" charset="0"/>
              </a:rPr>
              <a:t> este determinată de proprietatea fizică a componentelor şi se explică printr-un exemplu:prin filtru </a:t>
            </a:r>
            <a:r>
              <a:rPr lang="ro-RO">
                <a:latin typeface="Times New Roman" panose="02020603050405020304" pitchFamily="18" charset="0"/>
                <a:ea typeface="Times New Roman" panose="02020603050405020304" pitchFamily="18" charset="0"/>
                <a:cs typeface="Times New Roman" panose="02020603050405020304" pitchFamily="18" charset="0"/>
              </a:rPr>
              <a:t>C</a:t>
            </a:r>
            <a:r>
              <a:rPr lang="ro-RO" smtClean="0">
                <a:latin typeface="Times New Roman" panose="02020603050405020304" pitchFamily="18" charset="0"/>
                <a:ea typeface="Times New Roman" panose="02020603050405020304" pitchFamily="18" charset="0"/>
                <a:cs typeface="Times New Roman" panose="02020603050405020304" pitchFamily="18" charset="0"/>
              </a:rPr>
              <a:t>.</a:t>
            </a:r>
            <a:r>
              <a:rPr lang="en-US" smtClean="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pPr>
            <a:r>
              <a:rPr lang="ro-RO" sz="1600" smtClean="0">
                <a:latin typeface="Times New Roman" panose="02020603050405020304" pitchFamily="18" charset="0"/>
                <a:ea typeface="Times New Roman" panose="02020603050405020304" pitchFamily="18" charset="0"/>
                <a:cs typeface="Times New Roman" panose="02020603050405020304" pitchFamily="18" charset="0"/>
              </a:rPr>
              <a:t>Complicaţii </a:t>
            </a:r>
            <a:r>
              <a:rPr lang="ro-RO" sz="1600">
                <a:latin typeface="Times New Roman" panose="02020603050405020304" pitchFamily="18" charset="0"/>
                <a:ea typeface="Times New Roman" panose="02020603050405020304" pitchFamily="18" charset="0"/>
                <a:cs typeface="Times New Roman" panose="02020603050405020304" pitchFamily="18" charset="0"/>
              </a:rPr>
              <a:t>care pot apărea la proiectarea unui filtru C:experimental sa dovedit că cablajul imprimat format după asa o metodă Figura (a), decît cablajul imprimat Figura (b), filtrează cu 20%mai </a:t>
            </a:r>
            <a:r>
              <a:rPr lang="ro-RO" sz="1600">
                <a:latin typeface="Times New Roman" panose="02020603050405020304" pitchFamily="18" charset="0"/>
                <a:ea typeface="Times New Roman" panose="02020603050405020304" pitchFamily="18" charset="0"/>
                <a:cs typeface="Times New Roman" panose="02020603050405020304" pitchFamily="18" charset="0"/>
              </a:rPr>
              <a:t>rău</a:t>
            </a:r>
            <a:r>
              <a:rPr lang="ro-RO" sz="16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4462730" y="1992075"/>
            <a:ext cx="2895600" cy="1784350"/>
          </a:xfrm>
          <a:prstGeom prst="rect">
            <a:avLst/>
          </a:prstGeom>
          <a:noFill/>
          <a:ln>
            <a:noFill/>
          </a:ln>
        </p:spPr>
      </p:pic>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7468997" y="1992075"/>
            <a:ext cx="4219027" cy="1882808"/>
          </a:xfrm>
          <a:prstGeom prst="rect">
            <a:avLst/>
          </a:prstGeom>
          <a:noFill/>
          <a:ln>
            <a:noFill/>
          </a:ln>
        </p:spPr>
      </p:pic>
      <p:sp>
        <p:nvSpPr>
          <p:cNvPr id="9" name="Прямоугольник 8"/>
          <p:cNvSpPr/>
          <p:nvPr/>
        </p:nvSpPr>
        <p:spPr>
          <a:xfrm>
            <a:off x="4462731" y="4022367"/>
            <a:ext cx="7729268" cy="923330"/>
          </a:xfrm>
          <a:prstGeom prst="rect">
            <a:avLst/>
          </a:prstGeom>
          <a:ln>
            <a:solidFill>
              <a:srgbClr val="FF0000"/>
            </a:solidFill>
          </a:ln>
        </p:spPr>
        <p:txBody>
          <a:bodyPr wrap="square">
            <a:spAutoFit/>
          </a:bodyPr>
          <a:lstStyle/>
          <a:p>
            <a:r>
              <a:rPr lang="en-US" dirty="0">
                <a:latin typeface="Times New Roman" pitchFamily="18" charset="0"/>
                <a:cs typeface="Times New Roman" pitchFamily="18" charset="0"/>
              </a:rPr>
              <a:t>Un </a:t>
            </a:r>
            <a:r>
              <a:rPr lang="en-US" dirty="0" err="1">
                <a:latin typeface="Times New Roman" pitchFamily="18" charset="0"/>
                <a:cs typeface="Times New Roman" pitchFamily="18" charset="0"/>
              </a:rPr>
              <a:t>exemplu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mai</a:t>
            </a:r>
            <a:r>
              <a:rPr lang="en-US" dirty="0">
                <a:latin typeface="Times New Roman" pitchFamily="18" charset="0"/>
                <a:cs typeface="Times New Roman" pitchFamily="18" charset="0"/>
              </a:rPr>
              <a:t> complex </a:t>
            </a:r>
            <a:r>
              <a:rPr lang="en-US" dirty="0" err="1">
                <a:latin typeface="Times New Roman" pitchFamily="18" charset="0"/>
                <a:cs typeface="Times New Roman" pitchFamily="18" charset="0"/>
              </a:rPr>
              <a:t>îl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vom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reprezenta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elaborarea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cablajului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imprimat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pentru</a:t>
            </a:r>
            <a:r>
              <a:rPr lang="en-US" dirty="0">
                <a:latin typeface="Times New Roman" pitchFamily="18" charset="0"/>
                <a:cs typeface="Times New Roman" pitchFamily="18" charset="0"/>
              </a:rPr>
              <a:t> ADC  TLC-549 </a:t>
            </a:r>
            <a:r>
              <a:rPr lang="en-US" dirty="0" err="1">
                <a:latin typeface="Times New Roman" pitchFamily="18" charset="0"/>
                <a:cs typeface="Times New Roman" pitchFamily="18" charset="0"/>
              </a:rPr>
              <a:t>în</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Figura</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Sursa</a:t>
            </a:r>
            <a:r>
              <a:rPr lang="en-US" dirty="0">
                <a:latin typeface="Times New Roman" pitchFamily="18" charset="0"/>
                <a:cs typeface="Times New Roman" pitchFamily="18" charset="0"/>
              </a:rPr>
              <a:t> de </a:t>
            </a:r>
            <a:r>
              <a:rPr lang="en-US" dirty="0" err="1">
                <a:latin typeface="Times New Roman" pitchFamily="18" charset="0"/>
                <a:cs typeface="Times New Roman" pitchFamily="18" charset="0"/>
              </a:rPr>
              <a:t>alimentare</a:t>
            </a:r>
            <a:r>
              <a:rPr lang="en-US" dirty="0">
                <a:latin typeface="Times New Roman" pitchFamily="18" charset="0"/>
                <a:cs typeface="Times New Roman" pitchFamily="18" charset="0"/>
              </a:rPr>
              <a:t> REF 192 se produce </a:t>
            </a:r>
            <a:r>
              <a:rPr lang="en-US" dirty="0" err="1">
                <a:latin typeface="Times New Roman" pitchFamily="18" charset="0"/>
                <a:cs typeface="Times New Roman" pitchFamily="18" charset="0"/>
              </a:rPr>
              <a:t>în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capsulele</a:t>
            </a:r>
            <a:r>
              <a:rPr lang="en-US" dirty="0">
                <a:latin typeface="Times New Roman" pitchFamily="18" charset="0"/>
                <a:cs typeface="Times New Roman" pitchFamily="18" charset="0"/>
              </a:rPr>
              <a:t> DIP8,terminalul 2 a </a:t>
            </a:r>
            <a:r>
              <a:rPr lang="en-US" dirty="0" err="1" smtClean="0">
                <a:latin typeface="Times New Roman" pitchFamily="18" charset="0"/>
                <a:cs typeface="Times New Roman" pitchFamily="18" charset="0"/>
              </a:rPr>
              <a:t>capsulei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este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intrarea</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împamîntarea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6-ieşirea.</a:t>
            </a:r>
          </a:p>
        </p:txBody>
      </p:sp>
      <p:pic>
        <p:nvPicPr>
          <p:cNvPr id="10" name="Рисунок 9"/>
          <p:cNvPicPr/>
          <p:nvPr/>
        </p:nvPicPr>
        <p:blipFill>
          <a:blip r:embed="rId4">
            <a:extLst>
              <a:ext uri="{28A0092B-C50C-407E-A947-70E740481C1C}">
                <a14:useLocalDpi xmlns:a14="http://schemas.microsoft.com/office/drawing/2010/main" val="0"/>
              </a:ext>
            </a:extLst>
          </a:blip>
          <a:srcRect/>
          <a:stretch>
            <a:fillRect/>
          </a:stretch>
        </p:blipFill>
        <p:spPr bwMode="auto">
          <a:xfrm>
            <a:off x="77639" y="1916896"/>
            <a:ext cx="4255696" cy="3017414"/>
          </a:xfrm>
          <a:prstGeom prst="rect">
            <a:avLst/>
          </a:prstGeom>
          <a:noFill/>
          <a:ln>
            <a:noFill/>
          </a:ln>
        </p:spPr>
      </p:pic>
      <p:sp>
        <p:nvSpPr>
          <p:cNvPr id="2" name="Прямоугольник 1"/>
          <p:cNvSpPr/>
          <p:nvPr/>
        </p:nvSpPr>
        <p:spPr>
          <a:xfrm>
            <a:off x="0" y="972429"/>
            <a:ext cx="12192001" cy="830997"/>
          </a:xfrm>
          <a:prstGeom prst="rect">
            <a:avLst/>
          </a:prstGeom>
          <a:ln>
            <a:solidFill>
              <a:srgbClr val="0070C0"/>
            </a:solidFill>
          </a:ln>
        </p:spPr>
        <p:txBody>
          <a:bodyPr wrap="square">
            <a:spAutoFit/>
          </a:bodyPr>
          <a:lstStyle/>
          <a:p>
            <a:r>
              <a:rPr lang="ru-RU" sz="1600" b="1">
                <a:latin typeface="Times New Roman" pitchFamily="18" charset="0"/>
                <a:cs typeface="Times New Roman" pitchFamily="18" charset="0"/>
              </a:rPr>
              <a:t>Второе правило </a:t>
            </a:r>
            <a:r>
              <a:rPr lang="ru-RU" sz="1600">
                <a:latin typeface="Times New Roman" pitchFamily="18" charset="0"/>
                <a:cs typeface="Times New Roman" pitchFamily="18" charset="0"/>
              </a:rPr>
              <a:t>определяется физическими свойствами компонентов и его можно объяснить на примере </a:t>
            </a:r>
            <a:r>
              <a:rPr lang="ru-RU" sz="1600">
                <a:latin typeface="Times New Roman" pitchFamily="18" charset="0"/>
                <a:cs typeface="Times New Roman" pitchFamily="18" charset="0"/>
              </a:rPr>
              <a:t>С-фильтра</a:t>
            </a:r>
            <a:r>
              <a:rPr lang="ru-RU" sz="1600" smtClean="0">
                <a:latin typeface="Times New Roman" pitchFamily="18" charset="0"/>
                <a:cs typeface="Times New Roman" pitchFamily="18" charset="0"/>
              </a:rPr>
              <a:t>.</a:t>
            </a:r>
            <a:endParaRPr lang="en-US" sz="1600" smtClean="0">
              <a:latin typeface="Times New Roman" pitchFamily="18" charset="0"/>
              <a:cs typeface="Times New Roman" pitchFamily="18" charset="0"/>
            </a:endParaRPr>
          </a:p>
          <a:p>
            <a:r>
              <a:rPr lang="ru-RU" sz="1600">
                <a:latin typeface="Times New Roman" pitchFamily="18" charset="0"/>
                <a:cs typeface="Times New Roman" pitchFamily="18" charset="0"/>
              </a:rPr>
              <a:t>Сложности, которые могут</a:t>
            </a:r>
            <a:r>
              <a:rPr lang="ro-RO" sz="1600">
                <a:latin typeface="Times New Roman" pitchFamily="18" charset="0"/>
                <a:cs typeface="Times New Roman" pitchFamily="18" charset="0"/>
              </a:rPr>
              <a:t> произойти в </a:t>
            </a:r>
            <a:r>
              <a:rPr lang="ru-RU" sz="1600">
                <a:latin typeface="Times New Roman" pitchFamily="18" charset="0"/>
                <a:cs typeface="Times New Roman" pitchFamily="18" charset="0"/>
              </a:rPr>
              <a:t>проектировке С-</a:t>
            </a:r>
            <a:r>
              <a:rPr lang="ro-RO" sz="1600">
                <a:latin typeface="Times New Roman" pitchFamily="18" charset="0"/>
                <a:cs typeface="Times New Roman" pitchFamily="18" charset="0"/>
              </a:rPr>
              <a:t>фильтра: экспериментально доказано, что печатная схема, сформированная </a:t>
            </a:r>
            <a:r>
              <a:rPr lang="ru-RU" sz="1600">
                <a:latin typeface="Times New Roman" pitchFamily="18" charset="0"/>
                <a:cs typeface="Times New Roman" pitchFamily="18" charset="0"/>
              </a:rPr>
              <a:t>как на </a:t>
            </a:r>
            <a:r>
              <a:rPr lang="ru-RU" sz="1600">
                <a:latin typeface="Times New Roman" pitchFamily="18" charset="0"/>
                <a:cs typeface="Times New Roman" pitchFamily="18" charset="0"/>
              </a:rPr>
              <a:t>рисунке </a:t>
            </a:r>
            <a:r>
              <a:rPr lang="ro-RO" sz="1600" smtClean="0">
                <a:latin typeface="Times New Roman" pitchFamily="18" charset="0"/>
                <a:cs typeface="Times New Roman" pitchFamily="18" charset="0"/>
              </a:rPr>
              <a:t>(</a:t>
            </a:r>
            <a:r>
              <a:rPr lang="ro-RO" sz="1600">
                <a:latin typeface="Times New Roman" pitchFamily="18" charset="0"/>
                <a:cs typeface="Times New Roman" pitchFamily="18" charset="0"/>
              </a:rPr>
              <a:t>а), фильтрует </a:t>
            </a:r>
            <a:r>
              <a:rPr lang="ru-RU" sz="1600">
                <a:latin typeface="Times New Roman" pitchFamily="18" charset="0"/>
                <a:cs typeface="Times New Roman" pitchFamily="18" charset="0"/>
              </a:rPr>
              <a:t>на</a:t>
            </a:r>
            <a:r>
              <a:rPr lang="ro-RO" sz="1600">
                <a:latin typeface="Times New Roman" pitchFamily="18" charset="0"/>
                <a:cs typeface="Times New Roman" pitchFamily="18" charset="0"/>
              </a:rPr>
              <a:t> 20% хуже,</a:t>
            </a:r>
            <a:r>
              <a:rPr lang="ru-RU" sz="1600">
                <a:latin typeface="Times New Roman" pitchFamily="18" charset="0"/>
                <a:cs typeface="Times New Roman" pitchFamily="18" charset="0"/>
              </a:rPr>
              <a:t> чем на р</a:t>
            </a:r>
            <a:r>
              <a:rPr lang="ro-RO" sz="1600">
                <a:latin typeface="Times New Roman" pitchFamily="18" charset="0"/>
                <a:cs typeface="Times New Roman" pitchFamily="18" charset="0"/>
              </a:rPr>
              <a:t>исунк</a:t>
            </a:r>
            <a:r>
              <a:rPr lang="ru-RU" sz="1600">
                <a:latin typeface="Times New Roman" pitchFamily="18" charset="0"/>
                <a:cs typeface="Times New Roman" pitchFamily="18" charset="0"/>
              </a:rPr>
              <a:t>е</a:t>
            </a:r>
            <a:r>
              <a:rPr lang="ro-RO" sz="1600">
                <a:latin typeface="Times New Roman" pitchFamily="18" charset="0"/>
                <a:cs typeface="Times New Roman" pitchFamily="18" charset="0"/>
              </a:rPr>
              <a:t> </a:t>
            </a:r>
            <a:r>
              <a:rPr lang="ro-RO" sz="1600" smtClean="0">
                <a:latin typeface="Times New Roman" pitchFamily="18" charset="0"/>
                <a:cs typeface="Times New Roman" pitchFamily="18" charset="0"/>
              </a:rPr>
              <a:t>(</a:t>
            </a:r>
            <a:r>
              <a:rPr lang="ro-RO" sz="1600">
                <a:latin typeface="Times New Roman" pitchFamily="18" charset="0"/>
                <a:cs typeface="Times New Roman" pitchFamily="18" charset="0"/>
              </a:rPr>
              <a:t>б</a:t>
            </a:r>
            <a:r>
              <a:rPr lang="ro-RO" sz="1600" smtClean="0">
                <a:latin typeface="Times New Roman" pitchFamily="18" charset="0"/>
                <a:cs typeface="Times New Roman" pitchFamily="18" charset="0"/>
              </a:rPr>
              <a:t>).</a:t>
            </a:r>
            <a:endParaRPr lang="en-US" sz="1600">
              <a:latin typeface="Times New Roman" pitchFamily="18" charset="0"/>
              <a:cs typeface="Times New Roman" pitchFamily="18" charset="0"/>
            </a:endParaRPr>
          </a:p>
        </p:txBody>
      </p:sp>
      <p:sp>
        <p:nvSpPr>
          <p:cNvPr id="3" name="Прямоугольник 2"/>
          <p:cNvSpPr/>
          <p:nvPr/>
        </p:nvSpPr>
        <p:spPr>
          <a:xfrm>
            <a:off x="4462730" y="5206549"/>
            <a:ext cx="7729269" cy="1200329"/>
          </a:xfrm>
          <a:prstGeom prst="rect">
            <a:avLst/>
          </a:prstGeom>
          <a:ln>
            <a:solidFill>
              <a:srgbClr val="0070C0"/>
            </a:solidFill>
          </a:ln>
        </p:spPr>
        <p:txBody>
          <a:bodyPr wrap="square">
            <a:spAutoFit/>
          </a:bodyPr>
          <a:lstStyle/>
          <a:p>
            <a:r>
              <a:rPr lang="ro-RO">
                <a:latin typeface="Times New Roman" pitchFamily="18" charset="0"/>
                <a:cs typeface="Times New Roman" pitchFamily="18" charset="0"/>
              </a:rPr>
              <a:t>Более сложный пример</a:t>
            </a:r>
            <a:r>
              <a:rPr lang="ru-RU">
                <a:latin typeface="Times New Roman" pitchFamily="18" charset="0"/>
                <a:cs typeface="Times New Roman" pitchFamily="18" charset="0"/>
              </a:rPr>
              <a:t> можно представить</a:t>
            </a:r>
            <a:r>
              <a:rPr lang="ro-RO">
                <a:latin typeface="Times New Roman" pitchFamily="18" charset="0"/>
                <a:cs typeface="Times New Roman" pitchFamily="18" charset="0"/>
              </a:rPr>
              <a:t> развитие</a:t>
            </a:r>
            <a:r>
              <a:rPr lang="ru-RU">
                <a:latin typeface="Times New Roman" pitchFamily="18" charset="0"/>
                <a:cs typeface="Times New Roman" pitchFamily="18" charset="0"/>
              </a:rPr>
              <a:t>м</a:t>
            </a:r>
            <a:r>
              <a:rPr lang="ro-RO">
                <a:latin typeface="Times New Roman" pitchFamily="18" charset="0"/>
                <a:cs typeface="Times New Roman" pitchFamily="18" charset="0"/>
              </a:rPr>
              <a:t> печатной платы для АЦП TLC-549 </a:t>
            </a:r>
            <a:r>
              <a:rPr lang="ru-RU">
                <a:latin typeface="Times New Roman" pitchFamily="18" charset="0"/>
                <a:cs typeface="Times New Roman" pitchFamily="18" charset="0"/>
              </a:rPr>
              <a:t>представленной </a:t>
            </a:r>
            <a:r>
              <a:rPr lang="ro-RO">
                <a:latin typeface="Times New Roman" pitchFamily="18" charset="0"/>
                <a:cs typeface="Times New Roman" pitchFamily="18" charset="0"/>
              </a:rPr>
              <a:t>на рисунке 23. </a:t>
            </a:r>
            <a:r>
              <a:rPr lang="ru-RU">
                <a:latin typeface="Times New Roman" pitchFamily="18" charset="0"/>
                <a:cs typeface="Times New Roman" pitchFamily="18" charset="0"/>
              </a:rPr>
              <a:t>И</a:t>
            </a:r>
            <a:r>
              <a:rPr lang="ro-RO">
                <a:latin typeface="Times New Roman" pitchFamily="18" charset="0"/>
                <a:cs typeface="Times New Roman" pitchFamily="18" charset="0"/>
              </a:rPr>
              <a:t>сточник питания REF</a:t>
            </a:r>
            <a:r>
              <a:rPr lang="ru-RU">
                <a:latin typeface="Times New Roman" pitchFamily="18" charset="0"/>
                <a:cs typeface="Times New Roman" pitchFamily="18" charset="0"/>
              </a:rPr>
              <a:t> 192 </a:t>
            </a:r>
            <a:r>
              <a:rPr lang="ro-RO">
                <a:latin typeface="Times New Roman" pitchFamily="18" charset="0"/>
                <a:cs typeface="Times New Roman" pitchFamily="18" charset="0"/>
              </a:rPr>
              <a:t>производится в капсулах DIP8, терминал </a:t>
            </a:r>
            <a:r>
              <a:rPr lang="ru-RU">
                <a:latin typeface="Times New Roman" pitchFamily="18" charset="0"/>
                <a:cs typeface="Times New Roman" pitchFamily="18" charset="0"/>
              </a:rPr>
              <a:t>капсулы</a:t>
            </a:r>
            <a:r>
              <a:rPr lang="ro-RO">
                <a:latin typeface="Times New Roman" pitchFamily="18" charset="0"/>
                <a:cs typeface="Times New Roman" pitchFamily="18" charset="0"/>
              </a:rPr>
              <a:t> 2 представляет собой вход, 4-</a:t>
            </a:r>
            <a:r>
              <a:rPr lang="ru-RU">
                <a:latin typeface="Times New Roman" pitchFamily="18" charset="0"/>
                <a:cs typeface="Times New Roman" pitchFamily="18" charset="0"/>
              </a:rPr>
              <a:t>земля </a:t>
            </a:r>
            <a:r>
              <a:rPr lang="ro-RO">
                <a:latin typeface="Times New Roman" pitchFamily="18" charset="0"/>
                <a:cs typeface="Times New Roman" pitchFamily="18" charset="0"/>
              </a:rPr>
              <a:t>и 6</a:t>
            </a:r>
            <a:r>
              <a:rPr lang="ru-RU">
                <a:latin typeface="Times New Roman" pitchFamily="18" charset="0"/>
                <a:cs typeface="Times New Roman" pitchFamily="18" charset="0"/>
              </a:rPr>
              <a:t>-выход</a:t>
            </a:r>
            <a:r>
              <a:rPr lang="ro-RO">
                <a:latin typeface="Times New Roman" pitchFamily="18" charset="0"/>
                <a:cs typeface="Times New Roman" pitchFamily="18" charset="0"/>
              </a:rPr>
              <a:t>.</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4098314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Прямоугольник 3"/>
              <p:cNvSpPr/>
              <p:nvPr/>
            </p:nvSpPr>
            <p:spPr>
              <a:xfrm>
                <a:off x="1" y="4349"/>
                <a:ext cx="12191999" cy="755015"/>
              </a:xfrm>
              <a:prstGeom prst="rect">
                <a:avLst/>
              </a:prstGeom>
              <a:ln>
                <a:solidFill>
                  <a:srgbClr val="FF0000"/>
                </a:solidFill>
              </a:ln>
            </p:spPr>
            <p:txBody>
              <a:bodyPr wrap="square">
                <a:spAutoFit/>
              </a:bodyPr>
              <a:lstStyle/>
              <a:p>
                <a:pPr>
                  <a:lnSpc>
                    <a:spcPct val="115000"/>
                  </a:lnSpc>
                  <a:spcAft>
                    <a:spcPts val="1000"/>
                  </a:spcAft>
                </a:pPr>
                <a:r>
                  <a:rPr lang="ro-RO" dirty="0" smtClean="0">
                    <a:latin typeface="Times New Roman" panose="02020603050405020304" pitchFamily="18" charset="0"/>
                    <a:ea typeface="Calibri" panose="020F0502020204030204" pitchFamily="34" charset="0"/>
                    <a:cs typeface="Times New Roman" panose="02020603050405020304" pitchFamily="18" charset="0"/>
                  </a:rPr>
                  <a:t>Pentru microschema TLC549 intrarea de alimentare este terminalul 8,</a:t>
                </a:r>
                <a14:m>
                  <m:oMath xmlns:m="http://schemas.openxmlformats.org/officeDocument/2006/math">
                    <m:r>
                      <a:rPr lang="ro-RO" i="1">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latin typeface="Cambria Math"/>
                            <a:ea typeface="Calibri" panose="020F0502020204030204" pitchFamily="34" charset="0"/>
                            <a:cs typeface="Times New Roman" panose="02020603050405020304" pitchFamily="18" charset="0"/>
                          </a:rPr>
                        </m:ctrlPr>
                      </m:sSubPr>
                      <m:e>
                        <m:r>
                          <a:rPr lang="en-GB" b="0" i="1" smtClean="0">
                            <a:latin typeface="Cambria Math" panose="02040503050406030204" pitchFamily="18" charset="0"/>
                            <a:ea typeface="Calibri" panose="020F0502020204030204" pitchFamily="34" charset="0"/>
                            <a:cs typeface="Times New Roman" panose="02020603050405020304" pitchFamily="18" charset="0"/>
                          </a:rPr>
                          <m:t> </m:t>
                        </m:r>
                        <m:r>
                          <a:rPr lang="ro-RO" i="1">
                            <a:latin typeface="Cambria Math" panose="02040503050406030204" pitchFamily="18" charset="0"/>
                            <a:ea typeface="Calibri" panose="020F0502020204030204" pitchFamily="34" charset="0"/>
                            <a:cs typeface="Times New Roman" panose="02020603050405020304" pitchFamily="18" charset="0"/>
                          </a:rPr>
                          <m:t>𝑈</m:t>
                        </m:r>
                      </m:e>
                      <m:sub>
                        <m:r>
                          <a:rPr lang="ro-RO" i="1">
                            <a:latin typeface="Cambria Math" panose="02040503050406030204" pitchFamily="18" charset="0"/>
                            <a:ea typeface="Calibri" panose="020F0502020204030204" pitchFamily="34" charset="0"/>
                            <a:cs typeface="Times New Roman" panose="02020603050405020304" pitchFamily="18" charset="0"/>
                          </a:rPr>
                          <m:t>𝑟𝑒𝑓</m:t>
                        </m:r>
                      </m:sub>
                    </m:sSub>
                  </m:oMath>
                </a14:m>
                <a:r>
                  <a:rPr lang="ro-RO" dirty="0">
                    <a:latin typeface="Times New Roman" panose="02020603050405020304" pitchFamily="18" charset="0"/>
                    <a:ea typeface="Calibri" panose="020F0502020204030204" pitchFamily="34" charset="0"/>
                    <a:cs typeface="Times New Roman" panose="02020603050405020304" pitchFamily="18" charset="0"/>
                  </a:rPr>
                  <a:t>-terminalul 1</a:t>
                </a:r>
                <a:r>
                  <a:rPr lang="ro-RO" dirty="0" smtClean="0">
                    <a:latin typeface="Times New Roman" panose="02020603050405020304" pitchFamily="18" charset="0"/>
                    <a:ea typeface="Calibri" panose="020F0502020204030204" pitchFamily="34" charset="0"/>
                    <a:cs typeface="Times New Roman" panose="02020603050405020304" pitchFamily="18" charset="0"/>
                  </a:rPr>
                  <a:t>, intrarea </a:t>
                </a:r>
                <a:r>
                  <a:rPr lang="ro-RO" dirty="0">
                    <a:latin typeface="Times New Roman" panose="02020603050405020304" pitchFamily="18" charset="0"/>
                    <a:ea typeface="Calibri" panose="020F0502020204030204" pitchFamily="34" charset="0"/>
                    <a:cs typeface="Times New Roman" panose="02020603050405020304" pitchFamily="18" charset="0"/>
                  </a:rPr>
                  <a:t>analogică-terminalul 2</a:t>
                </a:r>
                <a:r>
                  <a:rPr lang="ro-RO" dirty="0" smtClean="0">
                    <a:latin typeface="Times New Roman" panose="02020603050405020304" pitchFamily="18" charset="0"/>
                    <a:ea typeface="Calibri" panose="020F0502020204030204" pitchFamily="34" charset="0"/>
                    <a:cs typeface="Times New Roman" panose="02020603050405020304" pitchFamily="18" charset="0"/>
                  </a:rPr>
                  <a:t>, ieşirile </a:t>
                </a:r>
                <a:r>
                  <a:rPr lang="ro-RO" dirty="0">
                    <a:latin typeface="Times New Roman" panose="02020603050405020304" pitchFamily="18" charset="0"/>
                    <a:ea typeface="Calibri" panose="020F0502020204030204" pitchFamily="34" charset="0"/>
                    <a:cs typeface="Times New Roman" panose="02020603050405020304" pitchFamily="18" charset="0"/>
                  </a:rPr>
                  <a:t>digitale-terminalele 7,6,5</a:t>
                </a:r>
                <a:r>
                  <a:rPr lang="ro-RO" dirty="0" smtClean="0">
                    <a:latin typeface="Times New Roman" panose="02020603050405020304" pitchFamily="18" charset="0"/>
                    <a:ea typeface="Calibri" panose="020F0502020204030204" pitchFamily="34" charset="0"/>
                    <a:cs typeface="Times New Roman" panose="02020603050405020304" pitchFamily="18" charset="0"/>
                  </a:rPr>
                  <a:t>.</a:t>
                </a:r>
                <a:r>
                  <a:rPr lang="en-GB" dirty="0" smtClean="0">
                    <a:latin typeface="Times New Roman" panose="02020603050405020304" pitchFamily="18" charset="0"/>
                    <a:ea typeface="Calibri" panose="020F0502020204030204" pitchFamily="34" charset="0"/>
                    <a:cs typeface="Times New Roman" panose="02020603050405020304" pitchFamily="18" charset="0"/>
                  </a:rPr>
                  <a:t> </a:t>
                </a:r>
                <a:r>
                  <a:rPr lang="ro-RO" dirty="0" smtClean="0">
                    <a:latin typeface="Times New Roman" panose="02020603050405020304" pitchFamily="18" charset="0"/>
                    <a:ea typeface="Calibri" panose="020F0502020204030204" pitchFamily="34" charset="0"/>
                    <a:cs typeface="Times New Roman" panose="02020603050405020304" pitchFamily="18" charset="0"/>
                  </a:rPr>
                  <a:t>Unul </a:t>
                </a:r>
                <a:r>
                  <a:rPr lang="ro-RO" dirty="0">
                    <a:latin typeface="Times New Roman" panose="02020603050405020304" pitchFamily="18" charset="0"/>
                    <a:ea typeface="Calibri" panose="020F0502020204030204" pitchFamily="34" charset="0"/>
                    <a:cs typeface="Times New Roman" panose="02020603050405020304" pitchFamily="18" charset="0"/>
                  </a:rPr>
                  <a:t>din variantele trasării cablajului imprimat este reprezentat în </a:t>
                </a:r>
                <a:r>
                  <a:rPr lang="ro-RO" dirty="0" smtClean="0">
                    <a:latin typeface="Times New Roman" panose="02020603050405020304" pitchFamily="18" charset="0"/>
                    <a:ea typeface="Calibri" panose="020F0502020204030204" pitchFamily="34" charset="0"/>
                    <a:cs typeface="Times New Roman" panose="02020603050405020304" pitchFamily="18" charset="0"/>
                  </a:rPr>
                  <a:t>figura.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Прямоугольник 3"/>
              <p:cNvSpPr>
                <a:spLocks noRot="1" noChangeAspect="1" noMove="1" noResize="1" noEditPoints="1" noAdjustHandles="1" noChangeArrowheads="1" noChangeShapeType="1" noTextEdit="1"/>
              </p:cNvSpPr>
              <p:nvPr/>
            </p:nvSpPr>
            <p:spPr>
              <a:xfrm>
                <a:off x="1" y="4349"/>
                <a:ext cx="12191999" cy="755015"/>
              </a:xfrm>
              <a:prstGeom prst="rect">
                <a:avLst/>
              </a:prstGeom>
              <a:blipFill rotWithShape="1">
                <a:blip r:embed="rId2"/>
                <a:stretch>
                  <a:fillRect l="-350" b="-7937"/>
                </a:stretch>
              </a:blipFill>
              <a:ln>
                <a:solidFill>
                  <a:srgbClr val="FF0000"/>
                </a:solidFill>
              </a:ln>
            </p:spPr>
            <p:txBody>
              <a:bodyPr/>
              <a:lstStyle/>
              <a:p>
                <a:r>
                  <a:rPr lang="en-US">
                    <a:noFill/>
                  </a:rPr>
                  <a:t> </a:t>
                </a:r>
              </a:p>
            </p:txBody>
          </p:sp>
        </mc:Fallback>
      </mc:AlternateContent>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1" y="940885"/>
            <a:ext cx="4028536" cy="2368710"/>
          </a:xfrm>
          <a:prstGeom prst="rect">
            <a:avLst/>
          </a:prstGeom>
          <a:noFill/>
          <a:ln>
            <a:noFill/>
          </a:ln>
        </p:spPr>
      </p:pic>
      <mc:AlternateContent xmlns:mc="http://schemas.openxmlformats.org/markup-compatibility/2006">
        <mc:Choice xmlns:a14="http://schemas.microsoft.com/office/drawing/2010/main" Requires="a14">
          <p:sp>
            <p:nvSpPr>
              <p:cNvPr id="6" name="Прямоугольник 5"/>
              <p:cNvSpPr/>
              <p:nvPr/>
            </p:nvSpPr>
            <p:spPr>
              <a:xfrm>
                <a:off x="4028538" y="759364"/>
                <a:ext cx="8163462" cy="2398349"/>
              </a:xfrm>
              <a:prstGeom prst="rect">
                <a:avLst/>
              </a:prstGeom>
              <a:ln>
                <a:solidFill>
                  <a:srgbClr val="FF0000"/>
                </a:solidFill>
              </a:ln>
            </p:spPr>
            <p:txBody>
              <a:bodyPr wrap="square">
                <a:spAutoFit/>
              </a:bodyPr>
              <a:lstStyle/>
              <a:p>
                <a:r>
                  <a:rPr lang="ro-RO" sz="1600" dirty="0">
                    <a:latin typeface="Times New Roman" panose="02020603050405020304" pitchFamily="18" charset="0"/>
                    <a:ea typeface="Calibri" panose="020F0502020204030204" pitchFamily="34" charset="0"/>
                    <a:cs typeface="Times New Roman" panose="02020603050405020304" pitchFamily="18" charset="0"/>
                  </a:rPr>
                  <a:t>La prima vedere cablajul imprimat este trasat corect,însă sunt 3 greşeli reprezentate pe desen,aceste greşeli sunt: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o-RO" sz="1600" dirty="0">
                    <a:latin typeface="Times New Roman" panose="02020603050405020304" pitchFamily="18" charset="0"/>
                    <a:ea typeface="Calibri" panose="020F0502020204030204" pitchFamily="34" charset="0"/>
                    <a:cs typeface="Times New Roman" panose="02020603050405020304" pitchFamily="18" charset="0"/>
                  </a:rPr>
                  <a:t>Alimentarea întîi se aplică la terminalul 2 al schemei </a:t>
                </a:r>
                <a14:m>
                  <m:oMath xmlns:m="http://schemas.openxmlformats.org/officeDocument/2006/math">
                    <m:sSub>
                      <m:sSubPr>
                        <m:ctrlPr>
                          <a:rPr lang="en-US" sz="1600" i="1">
                            <a:latin typeface="Cambria Math"/>
                            <a:ea typeface="Calibri" panose="020F0502020204030204" pitchFamily="34" charset="0"/>
                            <a:cs typeface="Times New Roman" panose="02020603050405020304" pitchFamily="18" charset="0"/>
                          </a:rPr>
                        </m:ctrlPr>
                      </m:sSubPr>
                      <m:e>
                        <m:r>
                          <a:rPr lang="ro-RO" sz="1600" i="1">
                            <a:latin typeface="Cambria Math" panose="02040503050406030204" pitchFamily="18" charset="0"/>
                            <a:ea typeface="Calibri" panose="020F0502020204030204" pitchFamily="34" charset="0"/>
                            <a:cs typeface="Times New Roman" panose="02020603050405020304" pitchFamily="18" charset="0"/>
                          </a:rPr>
                          <m:t>𝑈</m:t>
                        </m:r>
                      </m:e>
                      <m:sub>
                        <m:r>
                          <a:rPr lang="ro-RO" sz="1600" i="1">
                            <a:latin typeface="Cambria Math" panose="02040503050406030204" pitchFamily="18" charset="0"/>
                            <a:ea typeface="Calibri" panose="020F0502020204030204" pitchFamily="34" charset="0"/>
                            <a:cs typeface="Times New Roman" panose="02020603050405020304" pitchFamily="18" charset="0"/>
                          </a:rPr>
                          <m:t>𝑟𝑒𝑓</m:t>
                        </m:r>
                      </m:sub>
                    </m:sSub>
                  </m:oMath>
                </a14:m>
                <a:r>
                  <a:rPr lang="ro-RO" sz="1600" dirty="0">
                    <a:latin typeface="Times New Roman" panose="02020603050405020304" pitchFamily="18" charset="0"/>
                    <a:ea typeface="Times New Roman" panose="02020603050405020304" pitchFamily="18" charset="0"/>
                    <a:cs typeface="Times New Roman" panose="02020603050405020304" pitchFamily="18" charset="0"/>
                  </a:rPr>
                  <a:t> DD2 şi doar apoi la condensatorul filtrului.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o-RO" sz="1600" dirty="0">
                    <a:latin typeface="Times New Roman" panose="02020603050405020304" pitchFamily="18" charset="0"/>
                    <a:ea typeface="Times New Roman" panose="02020603050405020304" pitchFamily="18" charset="0"/>
                    <a:cs typeface="Times New Roman" panose="02020603050405020304" pitchFamily="18" charset="0"/>
                  </a:rPr>
                  <a:t>Aceeaşi situaţie cu condensatorul la ieşirea </a:t>
                </a:r>
                <a14:m>
                  <m:oMath xmlns:m="http://schemas.openxmlformats.org/officeDocument/2006/math">
                    <m:sSub>
                      <m:sSubPr>
                        <m:ctrlPr>
                          <a:rPr lang="en-US" sz="1600" i="1">
                            <a:latin typeface="Cambria Math"/>
                            <a:ea typeface="Calibri" panose="020F0502020204030204" pitchFamily="34" charset="0"/>
                            <a:cs typeface="Times New Roman" panose="02020603050405020304" pitchFamily="18" charset="0"/>
                          </a:rPr>
                        </m:ctrlPr>
                      </m:sSubPr>
                      <m:e>
                        <m:r>
                          <a:rPr lang="ro-RO" sz="1600" i="1">
                            <a:latin typeface="Cambria Math" panose="02040503050406030204" pitchFamily="18" charset="0"/>
                            <a:ea typeface="Calibri" panose="020F0502020204030204" pitchFamily="34" charset="0"/>
                            <a:cs typeface="Times New Roman" panose="02020603050405020304" pitchFamily="18" charset="0"/>
                          </a:rPr>
                          <m:t>𝑈</m:t>
                        </m:r>
                      </m:e>
                      <m:sub>
                        <m:r>
                          <a:rPr lang="ro-RO" sz="1600" i="1">
                            <a:latin typeface="Cambria Math" panose="02040503050406030204" pitchFamily="18" charset="0"/>
                            <a:ea typeface="Calibri" panose="020F0502020204030204" pitchFamily="34" charset="0"/>
                            <a:cs typeface="Times New Roman" panose="02020603050405020304" pitchFamily="18" charset="0"/>
                          </a:rPr>
                          <m:t>𝑟𝑒𝑓</m:t>
                        </m:r>
                      </m:sub>
                    </m:sSub>
                  </m:oMath>
                </a14:m>
                <a:r>
                  <a:rPr lang="ro-RO" sz="1600" dirty="0">
                    <a:latin typeface="Times New Roman" panose="02020603050405020304" pitchFamily="18" charset="0"/>
                    <a:ea typeface="Times New Roman" panose="02020603050405020304" pitchFamily="18" charset="0"/>
                    <a:cs typeface="Times New Roman" panose="02020603050405020304" pitchFamily="18" charset="0"/>
                  </a:rPr>
                  <a:t> </a:t>
                </a:r>
                <a:r>
                  <a:rPr lang="ro-RO" sz="16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600" dirty="0" smtClean="0">
                    <a:latin typeface="Times New Roman" panose="02020603050405020304" pitchFamily="18" charset="0"/>
                    <a:ea typeface="Times New Roman" panose="02020603050405020304" pitchFamily="18" charset="0"/>
                    <a:cs typeface="Times New Roman" panose="02020603050405020304" pitchFamily="18" charset="0"/>
                  </a:rPr>
                  <a:t>Întîi </a:t>
                </a:r>
                <a:r>
                  <a:rPr lang="ro-RO" sz="1600" dirty="0">
                    <a:latin typeface="Times New Roman" panose="02020603050405020304" pitchFamily="18" charset="0"/>
                    <a:ea typeface="Times New Roman" panose="02020603050405020304" pitchFamily="18" charset="0"/>
                    <a:cs typeface="Times New Roman" panose="02020603050405020304" pitchFamily="18" charset="0"/>
                  </a:rPr>
                  <a:t>condensatorul se aplică pe terminalul </a:t>
                </a:r>
                <a14:m>
                  <m:oMath xmlns:m="http://schemas.openxmlformats.org/officeDocument/2006/math">
                    <m:sSub>
                      <m:sSubPr>
                        <m:ctrlPr>
                          <a:rPr lang="en-US" sz="1600" i="1">
                            <a:latin typeface="Cambria Math"/>
                            <a:ea typeface="Calibri" panose="020F0502020204030204" pitchFamily="34" charset="0"/>
                            <a:cs typeface="Times New Roman" panose="02020603050405020304" pitchFamily="18" charset="0"/>
                          </a:rPr>
                        </m:ctrlPr>
                      </m:sSubPr>
                      <m:e>
                        <m:r>
                          <a:rPr lang="ro-RO" sz="1600" i="1">
                            <a:latin typeface="Cambria Math" panose="02040503050406030204" pitchFamily="18" charset="0"/>
                            <a:ea typeface="Calibri" panose="020F0502020204030204" pitchFamily="34" charset="0"/>
                            <a:cs typeface="Times New Roman" panose="02020603050405020304" pitchFamily="18" charset="0"/>
                          </a:rPr>
                          <m:t>𝑈</m:t>
                        </m:r>
                      </m:e>
                      <m:sub>
                        <m:r>
                          <a:rPr lang="ro-RO" sz="1600" i="1">
                            <a:latin typeface="Cambria Math" panose="02040503050406030204" pitchFamily="18" charset="0"/>
                            <a:ea typeface="Calibri" panose="020F0502020204030204" pitchFamily="34" charset="0"/>
                            <a:cs typeface="Times New Roman" panose="02020603050405020304" pitchFamily="18" charset="0"/>
                          </a:rPr>
                          <m:t>𝑟𝑒𝑓</m:t>
                        </m:r>
                      </m:sub>
                    </m:sSub>
                  </m:oMath>
                </a14:m>
                <a:r>
                  <a:rPr lang="ro-RO" sz="1600" dirty="0">
                    <a:latin typeface="Times New Roman" panose="02020603050405020304" pitchFamily="18" charset="0"/>
                    <a:ea typeface="Times New Roman" panose="02020603050405020304" pitchFamily="18" charset="0"/>
                    <a:cs typeface="Times New Roman" panose="02020603050405020304" pitchFamily="18" charset="0"/>
                  </a:rPr>
                  <a:t> a ADC-ului(DD1) şi apoi la condensator</a:t>
                </a:r>
                <a:r>
                  <a:rPr lang="ro-RO" sz="16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1600" dirty="0" smtClean="0">
                    <a:latin typeface="Times New Roman" panose="02020603050405020304" pitchFamily="18" charset="0"/>
                    <a:ea typeface="Times New Roman" panose="02020603050405020304" pitchFamily="18" charset="0"/>
                    <a:cs typeface="Times New Roman" panose="02020603050405020304" pitchFamily="18" charset="0"/>
                  </a:rPr>
                  <a:t>În </a:t>
                </a:r>
                <a:r>
                  <a:rPr lang="ro-RO" sz="1600" dirty="0">
                    <a:latin typeface="Times New Roman" panose="02020603050405020304" pitchFamily="18" charset="0"/>
                    <a:ea typeface="Times New Roman" panose="02020603050405020304" pitchFamily="18" charset="0"/>
                    <a:cs typeface="Times New Roman" panose="02020603050405020304" pitchFamily="18" charset="0"/>
                  </a:rPr>
                  <a:t>afară de aceasta condensatorul este prea departe de sursa de tensiune</a:t>
                </a:r>
                <a:r>
                  <a:rPr lang="ro-RO" sz="1600" dirty="0" smtClean="0">
                    <a:latin typeface="Times New Roman" panose="02020603050405020304" pitchFamily="18" charset="0"/>
                    <a:ea typeface="Times New Roman" panose="02020603050405020304" pitchFamily="18" charset="0"/>
                    <a:cs typeface="Times New Roman" panose="02020603050405020304" pitchFamily="18" charset="0"/>
                  </a:rPr>
                  <a:t>. O </a:t>
                </a:r>
                <a:r>
                  <a:rPr lang="ro-RO" sz="1600" dirty="0">
                    <a:latin typeface="Times New Roman" panose="02020603050405020304" pitchFamily="18" charset="0"/>
                    <a:ea typeface="Times New Roman" panose="02020603050405020304" pitchFamily="18" charset="0"/>
                    <a:cs typeface="Times New Roman" panose="02020603050405020304" pitchFamily="18" charset="0"/>
                  </a:rPr>
                  <a:t>astfel de conectare poate duce la autoexcitarea sursei de o anumită frecvenţă,ceea ce în continuare va duce la distrugerea ambelor microscheme.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o-RO" sz="1600" dirty="0">
                    <a:latin typeface="Times New Roman" panose="02020603050405020304" pitchFamily="18" charset="0"/>
                    <a:ea typeface="Times New Roman" panose="02020603050405020304" pitchFamily="18" charset="0"/>
                    <a:cs typeface="Times New Roman" panose="02020603050405020304" pitchFamily="18" charset="0"/>
                  </a:rPr>
                  <a:t>Aceeaşi problemă cu condensatorul filtrului.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Прямоугольник 5"/>
              <p:cNvSpPr>
                <a:spLocks noRot="1" noChangeAspect="1" noMove="1" noResize="1" noEditPoints="1" noAdjustHandles="1" noChangeArrowheads="1" noChangeShapeType="1" noTextEdit="1"/>
              </p:cNvSpPr>
              <p:nvPr/>
            </p:nvSpPr>
            <p:spPr>
              <a:xfrm>
                <a:off x="4028538" y="759364"/>
                <a:ext cx="8163462" cy="2398349"/>
              </a:xfrm>
              <a:prstGeom prst="rect">
                <a:avLst/>
              </a:prstGeom>
              <a:blipFill rotWithShape="1">
                <a:blip r:embed="rId4"/>
                <a:stretch>
                  <a:fillRect l="-373" t="-506" r="-298" b="-759"/>
                </a:stretch>
              </a:blipFill>
              <a:ln>
                <a:solidFill>
                  <a:srgbClr val="FF0000"/>
                </a:solidFill>
              </a:ln>
            </p:spPr>
            <p:txBody>
              <a:bodyPr/>
              <a:lstStyle/>
              <a:p>
                <a:r>
                  <a:rPr lang="en-US">
                    <a:noFill/>
                  </a:rPr>
                  <a:t> </a:t>
                </a:r>
              </a:p>
            </p:txBody>
          </p:sp>
        </mc:Fallback>
      </mc:AlternateContent>
      <p:pic>
        <p:nvPicPr>
          <p:cNvPr id="7" name="Рисунок 6"/>
          <p:cNvPicPr/>
          <p:nvPr/>
        </p:nvPicPr>
        <p:blipFill>
          <a:blip r:embed="rId5">
            <a:extLst>
              <a:ext uri="{28A0092B-C50C-407E-A947-70E740481C1C}">
                <a14:useLocalDpi xmlns:a14="http://schemas.microsoft.com/office/drawing/2010/main" val="0"/>
              </a:ext>
            </a:extLst>
          </a:blip>
          <a:srcRect/>
          <a:stretch>
            <a:fillRect/>
          </a:stretch>
        </p:blipFill>
        <p:spPr bwMode="auto">
          <a:xfrm>
            <a:off x="0" y="3309595"/>
            <a:ext cx="3873260" cy="2796769"/>
          </a:xfrm>
          <a:prstGeom prst="rect">
            <a:avLst/>
          </a:prstGeom>
          <a:noFill/>
          <a:ln>
            <a:noFill/>
          </a:ln>
        </p:spPr>
      </p:pic>
      <mc:AlternateContent xmlns:mc="http://schemas.openxmlformats.org/markup-compatibility/2006">
        <mc:Choice xmlns:a14="http://schemas.microsoft.com/office/drawing/2010/main" Requires="a14">
          <p:sp>
            <p:nvSpPr>
              <p:cNvPr id="2" name="Прямоугольник 1"/>
              <p:cNvSpPr/>
              <p:nvPr/>
            </p:nvSpPr>
            <p:spPr>
              <a:xfrm>
                <a:off x="4028535" y="3179923"/>
                <a:ext cx="8163463" cy="3316549"/>
              </a:xfrm>
              <a:prstGeom prst="rect">
                <a:avLst/>
              </a:prstGeom>
              <a:ln>
                <a:solidFill>
                  <a:srgbClr val="0070C0"/>
                </a:solidFill>
              </a:ln>
            </p:spPr>
            <p:txBody>
              <a:bodyPr wrap="square">
                <a:spAutoFit/>
              </a:bodyPr>
              <a:lstStyle/>
              <a:p>
                <a:r>
                  <a:rPr lang="ru-RU" sz="1600">
                    <a:latin typeface="Times New Roman" pitchFamily="18" charset="0"/>
                    <a:cs typeface="Times New Roman" pitchFamily="18" charset="0"/>
                  </a:rPr>
                  <a:t>Для микросхемы </a:t>
                </a:r>
                <a:r>
                  <a:rPr lang="ro-RO" sz="1600">
                    <a:latin typeface="Times New Roman" pitchFamily="18" charset="0"/>
                    <a:cs typeface="Times New Roman" pitchFamily="18" charset="0"/>
                  </a:rPr>
                  <a:t>TLC549 </a:t>
                </a:r>
                <a:r>
                  <a:rPr lang="ru-RU" sz="1600">
                    <a:latin typeface="Times New Roman" pitchFamily="18" charset="0"/>
                    <a:cs typeface="Times New Roman" pitchFamily="18" charset="0"/>
                  </a:rPr>
                  <a:t>входом</a:t>
                </a:r>
                <a:r>
                  <a:rPr lang="ro-RO" sz="1600">
                    <a:latin typeface="Times New Roman" pitchFamily="18" charset="0"/>
                    <a:cs typeface="Times New Roman" pitchFamily="18" charset="0"/>
                  </a:rPr>
                  <a:t> источника питания </a:t>
                </a:r>
                <a:r>
                  <a:rPr lang="ru-RU" sz="1600">
                    <a:latin typeface="Times New Roman" pitchFamily="18" charset="0"/>
                    <a:cs typeface="Times New Roman" pitchFamily="18" charset="0"/>
                  </a:rPr>
                  <a:t>является</a:t>
                </a:r>
                <a:r>
                  <a:rPr lang="ro-RO" sz="1600">
                    <a:latin typeface="Times New Roman" pitchFamily="18" charset="0"/>
                    <a:cs typeface="Times New Roman" pitchFamily="18" charset="0"/>
                  </a:rPr>
                  <a:t> терминал 8, </a:t>
                </a:r>
                <a14:m>
                  <m:oMath xmlns:m="http://schemas.openxmlformats.org/officeDocument/2006/math">
                    <m:r>
                      <a:rPr lang="ro-RO" sz="1600" i="1"/>
                      <m:t> </m:t>
                    </m:r>
                    <m:sSub>
                      <m:sSubPr>
                        <m:ctrlPr>
                          <a:rPr lang="en-US" sz="1600" i="1"/>
                        </m:ctrlPr>
                      </m:sSubPr>
                      <m:e>
                        <m:r>
                          <a:rPr lang="ro-RO" sz="1600" i="1"/>
                          <m:t>𝑈</m:t>
                        </m:r>
                      </m:e>
                      <m:sub>
                        <m:r>
                          <a:rPr lang="ro-RO" sz="1600" i="1"/>
                          <m:t>𝑟𝑒𝑓</m:t>
                        </m:r>
                      </m:sub>
                    </m:sSub>
                  </m:oMath>
                </a14:m>
                <a:r>
                  <a:rPr lang="ro-RO" sz="1600">
                    <a:latin typeface="Times New Roman" pitchFamily="18" charset="0"/>
                    <a:cs typeface="Times New Roman" pitchFamily="18" charset="0"/>
                  </a:rPr>
                  <a:t> -</a:t>
                </a:r>
                <a:r>
                  <a:rPr lang="ru-RU" sz="1600">
                    <a:latin typeface="Times New Roman" pitchFamily="18" charset="0"/>
                    <a:cs typeface="Times New Roman" pitchFamily="18" charset="0"/>
                  </a:rPr>
                  <a:t> терминал </a:t>
                </a:r>
                <a:r>
                  <a:rPr lang="ro-RO" sz="1600">
                    <a:latin typeface="Times New Roman" pitchFamily="18" charset="0"/>
                    <a:cs typeface="Times New Roman" pitchFamily="18" charset="0"/>
                  </a:rPr>
                  <a:t>1</a:t>
                </a:r>
                <a:r>
                  <a:rPr lang="ru-RU" sz="1600">
                    <a:latin typeface="Times New Roman" pitchFamily="18" charset="0"/>
                    <a:cs typeface="Times New Roman" pitchFamily="18" charset="0"/>
                  </a:rPr>
                  <a:t>,</a:t>
                </a:r>
                <a:r>
                  <a:rPr lang="ro-RO" sz="1600">
                    <a:latin typeface="Times New Roman" pitchFamily="18" charset="0"/>
                    <a:cs typeface="Times New Roman" pitchFamily="18" charset="0"/>
                  </a:rPr>
                  <a:t> аналоговый вход-терминал 2</a:t>
                </a:r>
                <a:r>
                  <a:rPr lang="ru-RU" sz="1600">
                    <a:latin typeface="Times New Roman" pitchFamily="18" charset="0"/>
                    <a:cs typeface="Times New Roman" pitchFamily="18" charset="0"/>
                  </a:rPr>
                  <a:t>,</a:t>
                </a:r>
                <a:r>
                  <a:rPr lang="ro-RO" sz="1600">
                    <a:latin typeface="Times New Roman" pitchFamily="18" charset="0"/>
                    <a:cs typeface="Times New Roman" pitchFamily="18" charset="0"/>
                  </a:rPr>
                  <a:t> цифровые выходы -  терминалы 7,6,5. Один из вариантов построения печатной платы показан </a:t>
                </a:r>
                <a:r>
                  <a:rPr lang="ro-RO" sz="1600">
                    <a:latin typeface="Times New Roman" pitchFamily="18" charset="0"/>
                    <a:cs typeface="Times New Roman" pitchFamily="18" charset="0"/>
                  </a:rPr>
                  <a:t>на </a:t>
                </a:r>
                <a:r>
                  <a:rPr lang="ro-RO" sz="1600" smtClean="0">
                    <a:latin typeface="Times New Roman" pitchFamily="18" charset="0"/>
                    <a:cs typeface="Times New Roman" pitchFamily="18" charset="0"/>
                  </a:rPr>
                  <a:t>рисунке</a:t>
                </a:r>
                <a:endParaRPr lang="en-US" sz="1600" smtClean="0">
                  <a:latin typeface="Times New Roman" pitchFamily="18" charset="0"/>
                  <a:cs typeface="Times New Roman" pitchFamily="18" charset="0"/>
                </a:endParaRPr>
              </a:p>
              <a:p>
                <a:r>
                  <a:rPr lang="ru-MO" sz="1600">
                    <a:latin typeface="Times New Roman" pitchFamily="18" charset="0"/>
                    <a:cs typeface="Times New Roman" pitchFamily="18" charset="0"/>
                  </a:rPr>
                  <a:t>На первый взгляд печатная плата выполнена верно, но на рисунки присутствуют три ошибки, эти </a:t>
                </a:r>
                <a:r>
                  <a:rPr lang="ru-MO" sz="1600">
                    <a:latin typeface="Times New Roman" pitchFamily="18" charset="0"/>
                    <a:cs typeface="Times New Roman" pitchFamily="18" charset="0"/>
                  </a:rPr>
                  <a:t>ошибки</a:t>
                </a:r>
                <a:r>
                  <a:rPr lang="ru-MO" sz="1600" smtClean="0">
                    <a:latin typeface="Times New Roman" pitchFamily="18" charset="0"/>
                    <a:cs typeface="Times New Roman" pitchFamily="18" charset="0"/>
                  </a:rPr>
                  <a:t>:</a:t>
                </a:r>
                <a:endParaRPr lang="en-US" sz="1600" smtClean="0">
                  <a:latin typeface="Times New Roman" pitchFamily="18" charset="0"/>
                  <a:cs typeface="Times New Roman" pitchFamily="18" charset="0"/>
                </a:endParaRPr>
              </a:p>
              <a:p>
                <a:pPr marL="342900" indent="-342900">
                  <a:buFont typeface="+mj-lt"/>
                  <a:buAutoNum type="arabicPeriod"/>
                </a:pPr>
                <a:r>
                  <a:rPr lang="ru-MO" sz="1600" smtClean="0">
                    <a:latin typeface="Times New Roman" pitchFamily="18" charset="0"/>
                    <a:cs typeface="Times New Roman" pitchFamily="18" charset="0"/>
                  </a:rPr>
                  <a:t>Питание </a:t>
                </a:r>
                <a:r>
                  <a:rPr lang="ru-MO" sz="1600">
                    <a:latin typeface="Times New Roman" pitchFamily="18" charset="0"/>
                    <a:cs typeface="Times New Roman" pitchFamily="18" charset="0"/>
                  </a:rPr>
                  <a:t>сначала подается на терминал 2 схемы U_ref DD2 и только потом на конденсатор фильтра.</a:t>
                </a:r>
              </a:p>
              <a:p>
                <a:pPr marL="342900" indent="-342900">
                  <a:buFont typeface="+mj-lt"/>
                  <a:buAutoNum type="arabicPeriod"/>
                </a:pPr>
                <a:r>
                  <a:rPr lang="ru-MO" sz="1600" smtClean="0">
                    <a:latin typeface="Times New Roman" pitchFamily="18" charset="0"/>
                    <a:cs typeface="Times New Roman" pitchFamily="18" charset="0"/>
                  </a:rPr>
                  <a:t>Аналогичная </a:t>
                </a:r>
                <a:r>
                  <a:rPr lang="ru-MO" sz="1600">
                    <a:latin typeface="Times New Roman" pitchFamily="18" charset="0"/>
                    <a:cs typeface="Times New Roman" pitchFamily="18" charset="0"/>
                  </a:rPr>
                  <a:t>ситуация и с конденсатором на выходе U_ref. Изначально питание подается на терминал U_ref АЦП (DD1), а потом на конденсатор. Кроме этого конденсатор находится слишком далеко от источника питания. Такое соединение может привести к возникновению самовозбуждающегося источника с определенной частотой, которая будет способствовать дальнейшему уничтожению обоих чипов.</a:t>
                </a:r>
              </a:p>
              <a:p>
                <a:pPr marL="342900" indent="-342900">
                  <a:buFont typeface="+mj-lt"/>
                  <a:buAutoNum type="arabicPeriod"/>
                </a:pPr>
                <a:r>
                  <a:rPr lang="ru-MO" sz="1600" smtClean="0">
                    <a:latin typeface="Times New Roman" pitchFamily="18" charset="0"/>
                    <a:cs typeface="Times New Roman" pitchFamily="18" charset="0"/>
                  </a:rPr>
                  <a:t>Та </a:t>
                </a:r>
                <a:r>
                  <a:rPr lang="ru-MO" sz="1600">
                    <a:latin typeface="Times New Roman" pitchFamily="18" charset="0"/>
                    <a:cs typeface="Times New Roman" pitchFamily="18" charset="0"/>
                  </a:rPr>
                  <a:t>же проблема и с конденсатором </a:t>
                </a:r>
                <a:r>
                  <a:rPr lang="ru-MO" sz="1600">
                    <a:latin typeface="Times New Roman" pitchFamily="18" charset="0"/>
                    <a:cs typeface="Times New Roman" pitchFamily="18" charset="0"/>
                  </a:rPr>
                  <a:t>фильтра</a:t>
                </a:r>
                <a:r>
                  <a:rPr lang="ru-MO" sz="1600" smtClean="0">
                    <a:latin typeface="Times New Roman" pitchFamily="18" charset="0"/>
                    <a:cs typeface="Times New Roman" pitchFamily="18" charset="0"/>
                  </a:rPr>
                  <a:t>.</a:t>
                </a:r>
                <a:endParaRPr lang="ru-MO" sz="1600">
                  <a:latin typeface="Times New Roman" pitchFamily="18" charset="0"/>
                  <a:cs typeface="Times New Roman" pitchFamily="18" charset="0"/>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4028535" y="3179923"/>
                <a:ext cx="8163463" cy="3316549"/>
              </a:xfrm>
              <a:prstGeom prst="rect">
                <a:avLst/>
              </a:prstGeom>
              <a:blipFill rotWithShape="1">
                <a:blip r:embed="rId6"/>
                <a:stretch>
                  <a:fillRect l="-373" t="-366" r="-895" b="-1282"/>
                </a:stretch>
              </a:blipFill>
              <a:ln>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342227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Прямоугольник 3"/>
              <p:cNvSpPr/>
              <p:nvPr/>
            </p:nvSpPr>
            <p:spPr>
              <a:xfrm>
                <a:off x="4960188" y="0"/>
                <a:ext cx="7231811" cy="2832057"/>
              </a:xfrm>
              <a:prstGeom prst="rect">
                <a:avLst/>
              </a:prstGeom>
              <a:ln>
                <a:solidFill>
                  <a:srgbClr val="FF0000"/>
                </a:solidFill>
              </a:ln>
            </p:spPr>
            <p:txBody>
              <a:bodyPr wrap="square">
                <a:spAutoFit/>
              </a:bodyPr>
              <a:lstStyle/>
              <a:p>
                <a:r>
                  <a:rPr lang="ro-RO" sz="1600" dirty="0">
                    <a:latin typeface="Times New Roman" panose="02020603050405020304" pitchFamily="18" charset="0"/>
                    <a:ea typeface="Calibri" panose="020F0502020204030204" pitchFamily="34" charset="0"/>
                  </a:rPr>
                  <a:t>Cablajul imprimat elaborat cu luarea în consideraţie a valorilor excitate este reprezentată in </a:t>
                </a:r>
                <a:r>
                  <a:rPr lang="ro-RO" sz="1600">
                    <a:latin typeface="Times New Roman" panose="02020603050405020304" pitchFamily="18" charset="0"/>
                    <a:ea typeface="Calibri" panose="020F0502020204030204" pitchFamily="34" charset="0"/>
                  </a:rPr>
                  <a:t>figura </a:t>
                </a:r>
                <a:endParaRPr lang="en-US" sz="1600" smtClean="0">
                  <a:latin typeface="Times New Roman" panose="02020603050405020304" pitchFamily="18" charset="0"/>
                  <a:ea typeface="Calibri" panose="020F0502020204030204" pitchFamily="34" charset="0"/>
                </a:endParaRPr>
              </a:p>
              <a:p>
                <a:pPr>
                  <a:lnSpc>
                    <a:spcPct val="115000"/>
                  </a:lnSpc>
                </a:pPr>
                <a:r>
                  <a:rPr lang="ro-RO" sz="1600" dirty="0">
                    <a:latin typeface="Times New Roman" panose="02020603050405020304" pitchFamily="18" charset="0"/>
                    <a:ea typeface="Calibri" panose="020F0502020204030204" pitchFamily="34" charset="0"/>
                    <a:cs typeface="Times New Roman" panose="02020603050405020304" pitchFamily="18" charset="0"/>
                  </a:rPr>
                  <a:t>Corectările introduse au complicat trasarea cablajului şi au mărit gabariturile plachetei,dar această variantă a convertorului analogic-digital deja va funcţiona.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ro-RO" sz="1600" dirty="0">
                    <a:latin typeface="Times New Roman" panose="02020603050405020304" pitchFamily="18" charset="0"/>
                    <a:ea typeface="Calibri" panose="020F0502020204030204" pitchFamily="34" charset="0"/>
                    <a:cs typeface="Times New Roman" panose="02020603050405020304" pitchFamily="18" charset="0"/>
                  </a:rPr>
                  <a:t>Condensatorul filtrului a fost transferat nemijlocit lîngă  microschemă</a:t>
                </a:r>
                <a:r>
                  <a:rPr lang="ro-RO" sz="1600" dirty="0">
                    <a:latin typeface="Times New Roman" panose="02020603050405020304" pitchFamily="18" charset="0"/>
                    <a:ea typeface="Calibri" panose="020F0502020204030204" pitchFamily="34" charset="0"/>
                    <a:cs typeface="Times New Roman" panose="02020603050405020304" pitchFamily="18" charset="0"/>
                  </a:rPr>
                  <a:t>. Distanţa </a:t>
                </a:r>
                <a:r>
                  <a:rPr lang="ro-RO" sz="1600" dirty="0">
                    <a:latin typeface="Times New Roman" panose="02020603050405020304" pitchFamily="18" charset="0"/>
                    <a:ea typeface="Calibri" panose="020F0502020204030204" pitchFamily="34" charset="0"/>
                    <a:cs typeface="Times New Roman" panose="02020603050405020304" pitchFamily="18" charset="0"/>
                  </a:rPr>
                  <a:t>conductorului pozitiv a lui este de cîţiva mm.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ro-RO" sz="1600" dirty="0">
                    <a:latin typeface="Times New Roman" panose="02020603050405020304" pitchFamily="18" charset="0"/>
                    <a:ea typeface="Calibri" panose="020F0502020204030204" pitchFamily="34" charset="0"/>
                    <a:cs typeface="Times New Roman" panose="02020603050405020304" pitchFamily="18" charset="0"/>
                  </a:rPr>
                  <a:t>Condensatorul de ieşire a sursei de alimentare de Ref este amplasat astfel ca Uref să nimerească la terminalul referinţei numai prin condensator.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ro-RO" sz="1600" dirty="0">
                    <a:latin typeface="Times New Roman" panose="02020603050405020304" pitchFamily="18" charset="0"/>
                    <a:ea typeface="Calibri" panose="020F0502020204030204" pitchFamily="34" charset="0"/>
                    <a:cs typeface="Times New Roman" panose="02020603050405020304" pitchFamily="18" charset="0"/>
                  </a:rPr>
                  <a:t>Condensatorul de intrare a microschemei Uref este amplasat primul după </a:t>
                </a:r>
                <a14:m>
                  <m:oMath xmlns:m="http://schemas.openxmlformats.org/officeDocument/2006/math">
                    <m:sSup>
                      <m:sSupPr>
                        <m:ctrlPr>
                          <a:rPr lang="en-US" sz="1600" i="1">
                            <a:latin typeface="Cambria Math"/>
                            <a:ea typeface="Calibri" panose="020F0502020204030204" pitchFamily="34" charset="0"/>
                            <a:cs typeface="Times New Roman" panose="02020603050405020304" pitchFamily="18" charset="0"/>
                          </a:rPr>
                        </m:ctrlPr>
                      </m:sSupPr>
                      <m:e>
                        <m:r>
                          <a:rPr lang="ro-RO" sz="1600" i="1">
                            <a:latin typeface="Cambria Math" panose="02040503050406030204" pitchFamily="18" charset="0"/>
                            <a:ea typeface="Calibri" panose="020F0502020204030204" pitchFamily="34" charset="0"/>
                            <a:cs typeface="Times New Roman" panose="02020603050405020304" pitchFamily="18" charset="0"/>
                          </a:rPr>
                          <m:t>𝑈</m:t>
                        </m:r>
                      </m:e>
                      <m:sup>
                        <m:r>
                          <a:rPr lang="ro-RO" sz="1600" i="1">
                            <a:latin typeface="Cambria Math" panose="02040503050406030204" pitchFamily="18" charset="0"/>
                            <a:ea typeface="Calibri" panose="020F0502020204030204" pitchFamily="34" charset="0"/>
                            <a:cs typeface="Times New Roman" panose="02020603050405020304" pitchFamily="18" charset="0"/>
                          </a:rPr>
                          <m:t>+</m:t>
                        </m:r>
                      </m:sup>
                    </m:sSup>
                    <m:r>
                      <a:rPr lang="ro-RO" sz="1600">
                        <a:latin typeface="Cambria Math" panose="02040503050406030204" pitchFamily="18" charset="0"/>
                        <a:ea typeface="Calibri" panose="020F0502020204030204" pitchFamily="34" charset="0"/>
                        <a:cs typeface="Times New Roman" panose="02020603050405020304" pitchFamily="18" charset="0"/>
                      </a:rPr>
                      <m:t>ș</m:t>
                    </m:r>
                    <m:r>
                      <m:rPr>
                        <m:sty m:val="p"/>
                      </m:rPr>
                      <a:rPr lang="ro-RO" sz="1600">
                        <a:latin typeface="Cambria Math" panose="02040503050406030204" pitchFamily="18" charset="0"/>
                        <a:ea typeface="Calibri" panose="020F0502020204030204" pitchFamily="34" charset="0"/>
                        <a:cs typeface="Times New Roman" panose="02020603050405020304" pitchFamily="18" charset="0"/>
                      </a:rPr>
                      <m:t>i</m:t>
                    </m:r>
                    <m:r>
                      <a:rPr lang="ro-RO" sz="1600" i="1">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600" i="1">
                            <a:latin typeface="Cambria Math"/>
                            <a:ea typeface="Calibri" panose="020F0502020204030204" pitchFamily="34" charset="0"/>
                            <a:cs typeface="Times New Roman" panose="02020603050405020304" pitchFamily="18" charset="0"/>
                          </a:rPr>
                        </m:ctrlPr>
                      </m:sSupPr>
                      <m:e>
                        <m:r>
                          <a:rPr lang="ro-RO" sz="1600" i="1">
                            <a:latin typeface="Cambria Math" panose="02040503050406030204" pitchFamily="18" charset="0"/>
                            <a:ea typeface="Calibri" panose="020F0502020204030204" pitchFamily="34" charset="0"/>
                            <a:cs typeface="Times New Roman" panose="02020603050405020304" pitchFamily="18" charset="0"/>
                          </a:rPr>
                          <m:t>𝑈</m:t>
                        </m:r>
                      </m:e>
                      <m:sup>
                        <m:r>
                          <a:rPr lang="ro-RO" sz="1600" i="1">
                            <a:latin typeface="Cambria Math" panose="02040503050406030204" pitchFamily="18" charset="0"/>
                            <a:ea typeface="Calibri" panose="020F0502020204030204" pitchFamily="34" charset="0"/>
                            <a:cs typeface="Times New Roman" panose="02020603050405020304" pitchFamily="18" charset="0"/>
                          </a:rPr>
                          <m:t>−</m:t>
                        </m:r>
                      </m:sup>
                    </m:sSup>
                  </m:oMath>
                </a14:m>
                <a:r>
                  <a:rPr lang="ro-RO"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Прямоугольник 3"/>
              <p:cNvSpPr>
                <a:spLocks noRot="1" noChangeAspect="1" noMove="1" noResize="1" noEditPoints="1" noAdjustHandles="1" noChangeArrowheads="1" noChangeShapeType="1" noTextEdit="1"/>
              </p:cNvSpPr>
              <p:nvPr/>
            </p:nvSpPr>
            <p:spPr>
              <a:xfrm>
                <a:off x="4960188" y="0"/>
                <a:ext cx="7231811" cy="2832057"/>
              </a:xfrm>
              <a:prstGeom prst="rect">
                <a:avLst/>
              </a:prstGeom>
              <a:blipFill rotWithShape="1">
                <a:blip r:embed="rId2"/>
                <a:stretch>
                  <a:fillRect l="-421" t="-428" b="-1499"/>
                </a:stretch>
              </a:blipFill>
              <a:ln>
                <a:solidFill>
                  <a:srgbClr val="FF0000"/>
                </a:solidFill>
              </a:ln>
            </p:spPr>
            <p:txBody>
              <a:bodyPr/>
              <a:lstStyle/>
              <a:p>
                <a:r>
                  <a:rPr lang="en-US">
                    <a:noFill/>
                  </a:rPr>
                  <a:t> </a:t>
                </a:r>
              </a:p>
            </p:txBody>
          </p:sp>
        </mc:Fallback>
      </mc:AlternateContent>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60189" cy="3191597"/>
          </a:xfrm>
          <a:prstGeom prst="rect">
            <a:avLst/>
          </a:prstGeom>
          <a:noFill/>
          <a:ln>
            <a:noFill/>
          </a:ln>
        </p:spPr>
      </p:pic>
      <p:pic>
        <p:nvPicPr>
          <p:cNvPr id="7" name="Рисунок 6"/>
          <p:cNvPicPr/>
          <p:nvPr/>
        </p:nvPicPr>
        <p:blipFill>
          <a:blip r:embed="rId4">
            <a:extLst>
              <a:ext uri="{28A0092B-C50C-407E-A947-70E740481C1C}">
                <a14:useLocalDpi xmlns:a14="http://schemas.microsoft.com/office/drawing/2010/main" val="0"/>
              </a:ext>
            </a:extLst>
          </a:blip>
          <a:srcRect/>
          <a:stretch>
            <a:fillRect/>
          </a:stretch>
        </p:blipFill>
        <p:spPr bwMode="auto">
          <a:xfrm>
            <a:off x="0" y="3191597"/>
            <a:ext cx="4960189" cy="3122567"/>
          </a:xfrm>
          <a:prstGeom prst="rect">
            <a:avLst/>
          </a:prstGeom>
          <a:noFill/>
          <a:ln>
            <a:noFill/>
          </a:ln>
        </p:spPr>
      </p:pic>
      <mc:AlternateContent xmlns:mc="http://schemas.openxmlformats.org/markup-compatibility/2006">
        <mc:Choice xmlns:a14="http://schemas.microsoft.com/office/drawing/2010/main" Requires="a14">
          <p:sp>
            <p:nvSpPr>
              <p:cNvPr id="2" name="Прямоугольник 1"/>
              <p:cNvSpPr/>
              <p:nvPr/>
            </p:nvSpPr>
            <p:spPr>
              <a:xfrm>
                <a:off x="4960187" y="3105834"/>
                <a:ext cx="7231811" cy="2072042"/>
              </a:xfrm>
              <a:prstGeom prst="rect">
                <a:avLst/>
              </a:prstGeom>
              <a:ln>
                <a:solidFill>
                  <a:srgbClr val="0070C0"/>
                </a:solidFill>
              </a:ln>
            </p:spPr>
            <p:txBody>
              <a:bodyPr wrap="square">
                <a:spAutoFit/>
              </a:bodyPr>
              <a:lstStyle/>
              <a:p>
                <a:r>
                  <a:rPr lang="ro-RO" sz="1600">
                    <a:latin typeface="Times New Roman" pitchFamily="18" charset="0"/>
                    <a:cs typeface="Times New Roman" pitchFamily="18" charset="0"/>
                  </a:rPr>
                  <a:t>Печатная плата, реализованная с учетом этих ошибок представлена на </a:t>
                </a:r>
                <a:r>
                  <a:rPr lang="ro-RO" sz="1600">
                    <a:latin typeface="Times New Roman" pitchFamily="18" charset="0"/>
                    <a:cs typeface="Times New Roman" pitchFamily="18" charset="0"/>
                  </a:rPr>
                  <a:t>рисунке </a:t>
                </a:r>
                <a:endParaRPr lang="en-US" sz="1600" smtClean="0">
                  <a:latin typeface="Times New Roman" pitchFamily="18" charset="0"/>
                  <a:cs typeface="Times New Roman" pitchFamily="18" charset="0"/>
                </a:endParaRPr>
              </a:p>
              <a:p>
                <a:r>
                  <a:rPr lang="ru-RU" sz="1600">
                    <a:latin typeface="Times New Roman" pitchFamily="18" charset="0"/>
                    <a:cs typeface="Times New Roman" pitchFamily="18" charset="0"/>
                  </a:rPr>
                  <a:t>Данные и</a:t>
                </a:r>
                <a:r>
                  <a:rPr lang="ro-RO" sz="1600">
                    <a:latin typeface="Times New Roman" pitchFamily="18" charset="0"/>
                    <a:cs typeface="Times New Roman" pitchFamily="18" charset="0"/>
                  </a:rPr>
                  <a:t>справления </a:t>
                </a:r>
                <a:r>
                  <a:rPr lang="ru-RU" sz="1600">
                    <a:latin typeface="Times New Roman" pitchFamily="18" charset="0"/>
                    <a:cs typeface="Times New Roman" pitchFamily="18" charset="0"/>
                  </a:rPr>
                  <a:t>усложнили трассировку</a:t>
                </a:r>
                <a:r>
                  <a:rPr lang="ro-RO" sz="1600">
                    <a:latin typeface="Times New Roman" pitchFamily="18" charset="0"/>
                    <a:cs typeface="Times New Roman" pitchFamily="18" charset="0"/>
                  </a:rPr>
                  <a:t> и увелич</a:t>
                </a:r>
                <a:r>
                  <a:rPr lang="ru-RU" sz="1600">
                    <a:latin typeface="Times New Roman" pitchFamily="18" charset="0"/>
                    <a:cs typeface="Times New Roman" pitchFamily="18" charset="0"/>
                  </a:rPr>
                  <a:t>или габариты платы</a:t>
                </a:r>
                <a:r>
                  <a:rPr lang="ro-RO" sz="1600">
                    <a:latin typeface="Times New Roman" pitchFamily="18" charset="0"/>
                    <a:cs typeface="Times New Roman" pitchFamily="18" charset="0"/>
                  </a:rPr>
                  <a:t>, но эта версия ADC уже будет работать.</a:t>
                </a:r>
                <a:endParaRPr lang="en-US" sz="1600">
                  <a:latin typeface="Times New Roman" pitchFamily="18" charset="0"/>
                  <a:cs typeface="Times New Roman" pitchFamily="18" charset="0"/>
                </a:endParaRPr>
              </a:p>
              <a:p>
                <a:pPr marL="342900" lvl="0" indent="-342900">
                  <a:buFont typeface="+mj-lt"/>
                  <a:buAutoNum type="arabicPeriod"/>
                </a:pPr>
                <a:r>
                  <a:rPr lang="ro-RO" sz="1600">
                    <a:latin typeface="Times New Roman" pitchFamily="18" charset="0"/>
                    <a:cs typeface="Times New Roman" pitchFamily="18" charset="0"/>
                  </a:rPr>
                  <a:t>Конденсатор фильтр</a:t>
                </a:r>
                <a:r>
                  <a:rPr lang="ru-RU" sz="1600">
                    <a:latin typeface="Times New Roman" pitchFamily="18" charset="0"/>
                    <a:cs typeface="Times New Roman" pitchFamily="18" charset="0"/>
                  </a:rPr>
                  <a:t>а</a:t>
                </a:r>
                <a:r>
                  <a:rPr lang="ro-RO" sz="1600">
                    <a:latin typeface="Times New Roman" pitchFamily="18" charset="0"/>
                    <a:cs typeface="Times New Roman" pitchFamily="18" charset="0"/>
                  </a:rPr>
                  <a:t> был </a:t>
                </a:r>
                <a:r>
                  <a:rPr lang="ru-RU" sz="1600">
                    <a:latin typeface="Times New Roman" pitchFamily="18" charset="0"/>
                    <a:cs typeface="Times New Roman" pitchFamily="18" charset="0"/>
                  </a:rPr>
                  <a:t>перенесён</a:t>
                </a:r>
                <a:r>
                  <a:rPr lang="ro-RO" sz="1600">
                    <a:latin typeface="Times New Roman" pitchFamily="18" charset="0"/>
                    <a:cs typeface="Times New Roman" pitchFamily="18" charset="0"/>
                  </a:rPr>
                  <a:t> непосредственно рядом</a:t>
                </a:r>
                <a:r>
                  <a:rPr lang="ru-RU" sz="1600">
                    <a:latin typeface="Times New Roman" pitchFamily="18" charset="0"/>
                    <a:cs typeface="Times New Roman" pitchFamily="18" charset="0"/>
                  </a:rPr>
                  <a:t> к</a:t>
                </a:r>
                <a:r>
                  <a:rPr lang="ro-RO" sz="1600">
                    <a:latin typeface="Times New Roman" pitchFamily="18" charset="0"/>
                    <a:cs typeface="Times New Roman" pitchFamily="18" charset="0"/>
                  </a:rPr>
                  <a:t> микросхеме. Д</a:t>
                </a:r>
                <a:r>
                  <a:rPr lang="ru-RU" sz="1600">
                    <a:latin typeface="Times New Roman" pitchFamily="18" charset="0"/>
                    <a:cs typeface="Times New Roman" pitchFamily="18" charset="0"/>
                  </a:rPr>
                  <a:t>лина положительного</a:t>
                </a:r>
                <a:r>
                  <a:rPr lang="ro-RO" sz="1600">
                    <a:latin typeface="Times New Roman" pitchFamily="18" charset="0"/>
                    <a:cs typeface="Times New Roman" pitchFamily="18" charset="0"/>
                  </a:rPr>
                  <a:t> проводника составляет несколько мм.</a:t>
                </a:r>
                <a:endParaRPr lang="en-US" sz="1600">
                  <a:latin typeface="Times New Roman" pitchFamily="18" charset="0"/>
                  <a:cs typeface="Times New Roman" pitchFamily="18" charset="0"/>
                </a:endParaRPr>
              </a:p>
              <a:p>
                <a:pPr marL="342900" lvl="0" indent="-342900">
                  <a:buFont typeface="+mj-lt"/>
                  <a:buAutoNum type="arabicPeriod"/>
                </a:pPr>
                <a:r>
                  <a:rPr lang="ro-RO" sz="1600">
                    <a:latin typeface="Times New Roman" pitchFamily="18" charset="0"/>
                    <a:cs typeface="Times New Roman" pitchFamily="18" charset="0"/>
                  </a:rPr>
                  <a:t>Выходной конденсатор источника питания Ref устанавливается таким образом, что Uref попа</a:t>
                </a:r>
                <a:r>
                  <a:rPr lang="ru-RU" sz="1600">
                    <a:latin typeface="Times New Roman" pitchFamily="18" charset="0"/>
                    <a:cs typeface="Times New Roman" pitchFamily="18" charset="0"/>
                  </a:rPr>
                  <a:t>да</a:t>
                </a:r>
                <a:r>
                  <a:rPr lang="ro-RO" sz="1600">
                    <a:latin typeface="Times New Roman" pitchFamily="18" charset="0"/>
                    <a:cs typeface="Times New Roman" pitchFamily="18" charset="0"/>
                  </a:rPr>
                  <a:t>л в</a:t>
                </a:r>
                <a:r>
                  <a:rPr lang="ru-RU" sz="1600">
                    <a:latin typeface="Times New Roman" pitchFamily="18" charset="0"/>
                    <a:cs typeface="Times New Roman" pitchFamily="18" charset="0"/>
                  </a:rPr>
                  <a:t> опорный</a:t>
                </a:r>
                <a:r>
                  <a:rPr lang="ro-RO" sz="1600">
                    <a:latin typeface="Times New Roman" pitchFamily="18" charset="0"/>
                    <a:cs typeface="Times New Roman" pitchFamily="18" charset="0"/>
                  </a:rPr>
                  <a:t> терминал</a:t>
                </a:r>
                <a:r>
                  <a:rPr lang="ru-RU" sz="1600">
                    <a:latin typeface="Times New Roman" pitchFamily="18" charset="0"/>
                    <a:cs typeface="Times New Roman" pitchFamily="18" charset="0"/>
                  </a:rPr>
                  <a:t> только</a:t>
                </a:r>
                <a:r>
                  <a:rPr lang="ro-RO" sz="1600">
                    <a:latin typeface="Times New Roman" pitchFamily="18" charset="0"/>
                    <a:cs typeface="Times New Roman" pitchFamily="18" charset="0"/>
                  </a:rPr>
                  <a:t> через конденсатор.</a:t>
                </a:r>
                <a:endParaRPr lang="en-US" sz="1600">
                  <a:latin typeface="Times New Roman" pitchFamily="18" charset="0"/>
                  <a:cs typeface="Times New Roman" pitchFamily="18" charset="0"/>
                </a:endParaRPr>
              </a:p>
              <a:p>
                <a:pPr marL="342900" lvl="0" indent="-342900">
                  <a:buFont typeface="+mj-lt"/>
                  <a:buAutoNum type="arabicPeriod"/>
                </a:pPr>
                <a:r>
                  <a:rPr lang="ro-RO" sz="1600">
                    <a:latin typeface="Times New Roman" pitchFamily="18" charset="0"/>
                    <a:cs typeface="Times New Roman" pitchFamily="18" charset="0"/>
                  </a:rPr>
                  <a:t> Входной конденсатор</a:t>
                </a:r>
                <a:r>
                  <a:rPr lang="ru-RU" sz="1600">
                    <a:latin typeface="Times New Roman" pitchFamily="18" charset="0"/>
                    <a:cs typeface="Times New Roman" pitchFamily="18" charset="0"/>
                  </a:rPr>
                  <a:t> микросхемы</a:t>
                </a:r>
                <a:r>
                  <a:rPr lang="ro-RO" sz="1600">
                    <a:latin typeface="Times New Roman" pitchFamily="18" charset="0"/>
                    <a:cs typeface="Times New Roman" pitchFamily="18" charset="0"/>
                  </a:rPr>
                  <a:t> Uref помещается первым после </a:t>
                </a:r>
                <a14:m>
                  <m:oMath xmlns:m="http://schemas.openxmlformats.org/officeDocument/2006/math">
                    <m:sSup>
                      <m:sSupPr>
                        <m:ctrlPr>
                          <a:rPr lang="en-US" sz="1600" i="1"/>
                        </m:ctrlPr>
                      </m:sSupPr>
                      <m:e>
                        <m:r>
                          <a:rPr lang="ro-RO" sz="1600" i="1"/>
                          <m:t>𝑈</m:t>
                        </m:r>
                      </m:e>
                      <m:sup>
                        <m:r>
                          <a:rPr lang="ro-RO" sz="1600" i="1"/>
                          <m:t>+</m:t>
                        </m:r>
                      </m:sup>
                    </m:sSup>
                    <m:r>
                      <a:rPr lang="ro-RO" sz="1600"/>
                      <m:t>ș</m:t>
                    </m:r>
                    <m:r>
                      <m:rPr>
                        <m:sty m:val="p"/>
                      </m:rPr>
                      <a:rPr lang="ro-RO" sz="1600"/>
                      <m:t>i</m:t>
                    </m:r>
                    <m:r>
                      <a:rPr lang="ro-RO" sz="1600" i="1"/>
                      <m:t> </m:t>
                    </m:r>
                    <m:sSup>
                      <m:sSupPr>
                        <m:ctrlPr>
                          <a:rPr lang="en-US" sz="1600" i="1"/>
                        </m:ctrlPr>
                      </m:sSupPr>
                      <m:e>
                        <m:r>
                          <a:rPr lang="ro-RO" sz="1600" i="1"/>
                          <m:t>𝑈</m:t>
                        </m:r>
                      </m:e>
                      <m:sup>
                        <m:r>
                          <a:rPr lang="ro-RO" sz="1600" i="1"/>
                          <m:t>−</m:t>
                        </m:r>
                      </m:sup>
                    </m:sSup>
                  </m:oMath>
                </a14:m>
                <a:r>
                  <a:rPr lang="ro-RO" sz="1600">
                    <a:latin typeface="Times New Roman" pitchFamily="18" charset="0"/>
                    <a:cs typeface="Times New Roman" pitchFamily="18" charset="0"/>
                  </a:rPr>
                  <a:t> </a:t>
                </a:r>
                <a:endParaRPr lang="en-US" sz="1600">
                  <a:latin typeface="Times New Roman" pitchFamily="18" charset="0"/>
                  <a:cs typeface="Times New Roman" pitchFamily="18" charset="0"/>
                </a:endParaRPr>
              </a:p>
            </p:txBody>
          </p:sp>
        </mc:Choice>
        <mc:Fallback>
          <p:sp>
            <p:nvSpPr>
              <p:cNvPr id="2" name="Прямоугольник 1"/>
              <p:cNvSpPr>
                <a:spLocks noRot="1" noChangeAspect="1" noMove="1" noResize="1" noEditPoints="1" noAdjustHandles="1" noChangeArrowheads="1" noChangeShapeType="1" noTextEdit="1"/>
              </p:cNvSpPr>
              <p:nvPr/>
            </p:nvSpPr>
            <p:spPr>
              <a:xfrm>
                <a:off x="4960187" y="3105834"/>
                <a:ext cx="7231811" cy="2072042"/>
              </a:xfrm>
              <a:prstGeom prst="rect">
                <a:avLst/>
              </a:prstGeom>
              <a:blipFill rotWithShape="1">
                <a:blip r:embed="rId5"/>
                <a:stretch>
                  <a:fillRect l="-421" t="-585" b="-2632"/>
                </a:stretch>
              </a:blipFill>
              <a:ln>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164362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8089" y="0"/>
            <a:ext cx="4068024" cy="2634970"/>
          </a:xfrm>
          <a:prstGeom prst="rect">
            <a:avLst/>
          </a:prstGeom>
          <a:noFill/>
          <a:ln>
            <a:noFill/>
          </a:ln>
        </p:spPr>
      </p:pic>
      <p:sp>
        <p:nvSpPr>
          <p:cNvPr id="7" name="Прямоугольник 6"/>
          <p:cNvSpPr/>
          <p:nvPr/>
        </p:nvSpPr>
        <p:spPr>
          <a:xfrm>
            <a:off x="3925018" y="15633"/>
            <a:ext cx="8266981" cy="3970318"/>
          </a:xfrm>
          <a:prstGeom prst="rect">
            <a:avLst/>
          </a:prstGeom>
          <a:ln>
            <a:solidFill>
              <a:srgbClr val="FF0000"/>
            </a:solidFill>
          </a:ln>
        </p:spPr>
        <p:txBody>
          <a:bodyPr wrap="square">
            <a:spAutoFit/>
          </a:bodyPr>
          <a:lstStyle/>
          <a:p>
            <a:r>
              <a:rPr lang="ro-RO">
                <a:latin typeface="Times New Roman" panose="02020603050405020304" pitchFamily="18" charset="0"/>
                <a:ea typeface="Calibri" panose="020F0502020204030204" pitchFamily="34" charset="0"/>
                <a:cs typeface="Times New Roman" panose="02020603050405020304" pitchFamily="18" charset="0"/>
              </a:rPr>
              <a:t>Adeseori producătorii în Datasheet reprezintă momentele critice ca exemplu se dă desenul dintr-un Datasheet.</a:t>
            </a:r>
            <a:endParaRPr lang="en-US" sz="1600">
              <a:latin typeface="Times New Roman" pitchFamily="18" charset="0"/>
              <a:ea typeface="Calibri" panose="020F0502020204030204" pitchFamily="34" charset="0"/>
              <a:cs typeface="Times New Roman" pitchFamily="18" charset="0"/>
            </a:endParaRPr>
          </a:p>
          <a:p>
            <a:r>
              <a:rPr lang="en-US" smtClean="0">
                <a:latin typeface="Times New Roman" pitchFamily="18" charset="0"/>
                <a:cs typeface="Times New Roman" pitchFamily="18" charset="0"/>
              </a:rPr>
              <a:t>Pe </a:t>
            </a:r>
            <a:r>
              <a:rPr lang="en-US" dirty="0" err="1" smtClean="0">
                <a:latin typeface="Times New Roman" pitchFamily="18" charset="0"/>
                <a:cs typeface="Times New Roman" pitchFamily="18" charset="0"/>
              </a:rPr>
              <a:t>figura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se </a:t>
            </a:r>
            <a:r>
              <a:rPr lang="en-US" dirty="0" err="1">
                <a:latin typeface="Times New Roman" pitchFamily="18" charset="0"/>
                <a:cs typeface="Times New Roman" pitchFamily="18" charset="0"/>
              </a:rPr>
              <a:t>observă</a:t>
            </a:r>
            <a:r>
              <a:rPr lang="en-US" dirty="0">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urmatoarele</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momente</a:t>
            </a:r>
            <a:r>
              <a:rPr lang="en-US" dirty="0">
                <a:solidFill>
                  <a:srgbClr val="7030A0"/>
                </a:solidFill>
                <a:latin typeface="Times New Roman" pitchFamily="18" charset="0"/>
                <a:cs typeface="Times New Roman" pitchFamily="18" charset="0"/>
              </a:rPr>
              <a:t> </a:t>
            </a:r>
            <a:r>
              <a:rPr lang="en-US" dirty="0" err="1">
                <a:solidFill>
                  <a:srgbClr val="7030A0"/>
                </a:solidFill>
                <a:latin typeface="Times New Roman" pitchFamily="18" charset="0"/>
                <a:cs typeface="Times New Roman" pitchFamily="18" charset="0"/>
              </a:rPr>
              <a:t>critice</a:t>
            </a:r>
            <a:r>
              <a:rPr lang="en-US" dirty="0">
                <a:latin typeface="Times New Roman" pitchFamily="18" charset="0"/>
                <a:cs typeface="Times New Roman" pitchFamily="18" charset="0"/>
              </a:rPr>
              <a:t>:</a:t>
            </a:r>
          </a:p>
          <a:p>
            <a:pPr marL="342900" indent="-342900">
              <a:buFont typeface="+mj-lt"/>
              <a:buAutoNum type="arabicPeriod"/>
            </a:pPr>
            <a:r>
              <a:rPr lang="en-US" smtClean="0">
                <a:latin typeface="Times New Roman" pitchFamily="18" charset="0"/>
                <a:cs typeface="Times New Roman" pitchFamily="18" charset="0"/>
              </a:rPr>
              <a:t>Tensiunea </a:t>
            </a:r>
            <a:r>
              <a:rPr lang="en-US" dirty="0">
                <a:latin typeface="Times New Roman" pitchFamily="18" charset="0"/>
                <a:cs typeface="Times New Roman" pitchFamily="18" charset="0"/>
              </a:rPr>
              <a:t>+5 V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condensatorul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trebuie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să</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întîlnească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nemijlocit</a:t>
            </a:r>
            <a:r>
              <a:rPr lang="en-US" dirty="0">
                <a:latin typeface="Times New Roman" pitchFamily="18" charset="0"/>
                <a:cs typeface="Times New Roman" pitchFamily="18" charset="0"/>
              </a:rPr>
              <a:t> la </a:t>
            </a:r>
            <a:r>
              <a:rPr lang="en-US" dirty="0" err="1">
                <a:latin typeface="Times New Roman" pitchFamily="18" charset="0"/>
                <a:cs typeface="Times New Roman" pitchFamily="18" charset="0"/>
              </a:rPr>
              <a:t>terminalul</a:t>
            </a:r>
            <a:r>
              <a:rPr lang="en-US" dirty="0">
                <a:latin typeface="Times New Roman" pitchFamily="18" charset="0"/>
                <a:cs typeface="Times New Roman" pitchFamily="18" charset="0"/>
              </a:rPr>
              <a:t> 18 a </a:t>
            </a:r>
            <a:r>
              <a:rPr lang="en-US" dirty="0" err="1" smtClean="0">
                <a:latin typeface="Times New Roman" pitchFamily="18" charset="0"/>
                <a:cs typeface="Times New Roman" pitchFamily="18" charset="0"/>
              </a:rPr>
              <a:t>microschemei</a:t>
            </a:r>
            <a:r>
              <a:rPr lang="en-US" dirty="0" smtClean="0">
                <a:latin typeface="Times New Roman" pitchFamily="18" charset="0"/>
                <a:cs typeface="Times New Roman" pitchFamily="18" charset="0"/>
              </a:rPr>
              <a:t>,</a:t>
            </a:r>
            <a:r>
              <a:rPr lang="x-none"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adică</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nu se </a:t>
            </a:r>
            <a:r>
              <a:rPr lang="en-US" dirty="0" err="1">
                <a:latin typeface="Times New Roman" pitchFamily="18" charset="0"/>
                <a:cs typeface="Times New Roman" pitchFamily="18" charset="0"/>
              </a:rPr>
              <a:t>permite</a:t>
            </a:r>
            <a:r>
              <a:rPr lang="en-US" dirty="0">
                <a:latin typeface="Times New Roman" pitchFamily="18" charset="0"/>
                <a:cs typeface="Times New Roman" pitchFamily="18" charset="0"/>
              </a:rPr>
              <a:t> de a fi </a:t>
            </a:r>
            <a:r>
              <a:rPr lang="en-US" dirty="0" err="1">
                <a:latin typeface="Times New Roman" pitchFamily="18" charset="0"/>
                <a:cs typeface="Times New Roman" pitchFamily="18" charset="0"/>
              </a:rPr>
              <a:t>efectuată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conectarea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undeva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altă</a:t>
            </a:r>
            <a:r>
              <a:rPr lang="en-US" dirty="0">
                <a:latin typeface="Times New Roman" pitchFamily="18" charset="0"/>
                <a:cs typeface="Times New Roman" pitchFamily="18" charset="0"/>
              </a:rPr>
              <a:t> parte a </a:t>
            </a:r>
            <a:r>
              <a:rPr lang="en-US" dirty="0" err="1">
                <a:latin typeface="Times New Roman" pitchFamily="18" charset="0"/>
                <a:cs typeface="Times New Roman" pitchFamily="18" charset="0"/>
              </a:rPr>
              <a:t>cablajului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imprimat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apoi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conectate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microschemă</a:t>
            </a:r>
            <a:r>
              <a:rPr lang="en-US" dirty="0">
                <a:latin typeface="Times New Roman" pitchFamily="18" charset="0"/>
                <a:cs typeface="Times New Roman" pitchFamily="18" charset="0"/>
              </a:rPr>
              <a:t>.</a:t>
            </a:r>
          </a:p>
          <a:p>
            <a:pPr marL="342900" indent="-342900">
              <a:buFont typeface="+mj-lt"/>
              <a:buAutoNum type="arabicPeriod"/>
            </a:pPr>
            <a:r>
              <a:rPr lang="en-US" smtClean="0">
                <a:latin typeface="Times New Roman" pitchFamily="18" charset="0"/>
                <a:cs typeface="Times New Roman" pitchFamily="18" charset="0"/>
              </a:rPr>
              <a:t>Aceste </a:t>
            </a:r>
            <a:r>
              <a:rPr lang="en-US" dirty="0">
                <a:latin typeface="Times New Roman" pitchFamily="18" charset="0"/>
                <a:cs typeface="Times New Roman" pitchFamily="18" charset="0"/>
              </a:rPr>
              <a:t>2 </a:t>
            </a:r>
            <a:r>
              <a:rPr lang="en-US" dirty="0" err="1">
                <a:latin typeface="Times New Roman" pitchFamily="18" charset="0"/>
                <a:cs typeface="Times New Roman" pitchFamily="18" charset="0"/>
              </a:rPr>
              <a:t>conductoare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trebuie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să</a:t>
            </a:r>
            <a:r>
              <a:rPr lang="en-US" dirty="0">
                <a:latin typeface="Times New Roman" pitchFamily="18" charset="0"/>
                <a:cs typeface="Times New Roman" pitchFamily="18" charset="0"/>
              </a:rPr>
              <a:t> fie la terminal </a:t>
            </a:r>
            <a:r>
              <a:rPr lang="en-US" dirty="0" err="1">
                <a:latin typeface="Times New Roman" pitchFamily="18" charset="0"/>
                <a:cs typeface="Times New Roman" pitchFamily="18" charset="0"/>
              </a:rPr>
              <a:t>aparte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să</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conecteze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doar</a:t>
            </a:r>
            <a:r>
              <a:rPr lang="en-US" dirty="0">
                <a:latin typeface="Times New Roman" pitchFamily="18" charset="0"/>
                <a:cs typeface="Times New Roman" pitchFamily="18" charset="0"/>
              </a:rPr>
              <a:t> la </a:t>
            </a:r>
            <a:r>
              <a:rPr lang="en-US" dirty="0" err="1">
                <a:latin typeface="Times New Roman" pitchFamily="18" charset="0"/>
                <a:cs typeface="Times New Roman" pitchFamily="18" charset="0"/>
              </a:rPr>
              <a:t>suprafaţa</a:t>
            </a:r>
            <a:r>
              <a:rPr lang="en-US" dirty="0">
                <a:latin typeface="Times New Roman" pitchFamily="18" charset="0"/>
                <a:cs typeface="Times New Roman" pitchFamily="18" charset="0"/>
              </a:rPr>
              <a:t> de contact a </a:t>
            </a:r>
            <a:r>
              <a:rPr lang="en-US" dirty="0" err="1" smtClean="0">
                <a:latin typeface="Times New Roman" pitchFamily="18" charset="0"/>
                <a:cs typeface="Times New Roman" pitchFamily="18" charset="0"/>
              </a:rPr>
              <a:t>terminalului,exact</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aceeaşi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problemă</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referă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la </a:t>
            </a:r>
            <a:r>
              <a:rPr lang="en-US" dirty="0" err="1">
                <a:latin typeface="Times New Roman" pitchFamily="18" charset="0"/>
                <a:cs typeface="Times New Roman" pitchFamily="18" charset="0"/>
              </a:rPr>
              <a:t>punctul</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terminalul</a:t>
            </a:r>
            <a:r>
              <a:rPr lang="en-US" dirty="0">
                <a:latin typeface="Times New Roman" pitchFamily="18" charset="0"/>
                <a:cs typeface="Times New Roman" pitchFamily="18" charset="0"/>
              </a:rPr>
              <a:t> 11.</a:t>
            </a:r>
          </a:p>
          <a:p>
            <a:r>
              <a:rPr lang="en-US" smtClean="0">
                <a:latin typeface="Times New Roman" pitchFamily="18" charset="0"/>
                <a:cs typeface="Times New Roman" pitchFamily="18" charset="0"/>
              </a:rPr>
              <a:t>În </a:t>
            </a:r>
            <a:r>
              <a:rPr lang="en-US" dirty="0">
                <a:latin typeface="Times New Roman" pitchFamily="18" charset="0"/>
                <a:cs typeface="Times New Roman" pitchFamily="18" charset="0"/>
              </a:rPr>
              <a:t>general </a:t>
            </a:r>
            <a:r>
              <a:rPr lang="en-US" dirty="0" err="1">
                <a:latin typeface="Times New Roman" pitchFamily="18" charset="0"/>
                <a:cs typeface="Times New Roman" pitchFamily="18" charset="0"/>
              </a:rPr>
              <a:t>destul</a:t>
            </a:r>
            <a:r>
              <a:rPr lang="en-US" dirty="0">
                <a:latin typeface="Times New Roman" pitchFamily="18" charset="0"/>
                <a:cs typeface="Times New Roman" pitchFamily="18" charset="0"/>
              </a:rPr>
              <a:t> de des </a:t>
            </a:r>
            <a:r>
              <a:rPr lang="en-US" dirty="0" err="1">
                <a:latin typeface="Times New Roman" pitchFamily="18" charset="0"/>
                <a:cs typeface="Times New Roman" pitchFamily="18" charset="0"/>
              </a:rPr>
              <a:t>este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comod</a:t>
            </a:r>
            <a:r>
              <a:rPr lang="en-US" dirty="0">
                <a:latin typeface="Times New Roman" pitchFamily="18" charset="0"/>
                <a:cs typeface="Times New Roman" pitchFamily="18" charset="0"/>
              </a:rPr>
              <a:t> de a </a:t>
            </a:r>
            <a:r>
              <a:rPr lang="en-US" dirty="0" err="1">
                <a:latin typeface="Times New Roman" pitchFamily="18" charset="0"/>
                <a:cs typeface="Times New Roman" pitchFamily="18" charset="0"/>
              </a:rPr>
              <a:t>conecta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condensatorii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lipire</a:t>
            </a:r>
            <a:r>
              <a:rPr lang="en-US" dirty="0">
                <a:latin typeface="Times New Roman" pitchFamily="18" charset="0"/>
                <a:cs typeface="Times New Roman" pitchFamily="18" charset="0"/>
              </a:rPr>
              <a:t> direct la </a:t>
            </a:r>
            <a:r>
              <a:rPr lang="en-US" dirty="0" err="1">
                <a:latin typeface="Times New Roman" pitchFamily="18" charset="0"/>
                <a:cs typeface="Times New Roman" pitchFamily="18" charset="0"/>
              </a:rPr>
              <a:t>terminalele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microschemei</a:t>
            </a:r>
            <a:r>
              <a:rPr lang="en-US" dirty="0" smtClean="0">
                <a:latin typeface="Times New Roman" pitchFamily="18" charset="0"/>
                <a:cs typeface="Times New Roman" pitchFamily="18" charset="0"/>
              </a:rPr>
              <a:t>.</a:t>
            </a:r>
            <a:r>
              <a:rPr lang="x-none"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După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figura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se </a:t>
            </a:r>
            <a:r>
              <a:rPr lang="en-US" dirty="0" err="1">
                <a:latin typeface="Times New Roman" pitchFamily="18" charset="0"/>
                <a:cs typeface="Times New Roman" pitchFamily="18" charset="0"/>
              </a:rPr>
              <a:t>observă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este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necesară</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divizare</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împămîntărilor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împămîntărea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elementelor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digitale</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terminalelor</a:t>
            </a:r>
            <a:r>
              <a:rPr lang="en-US" dirty="0">
                <a:latin typeface="Times New Roman" pitchFamily="18" charset="0"/>
                <a:cs typeface="Times New Roman" pitchFamily="18" charset="0"/>
              </a:rPr>
              <a:t> 11 la </a:t>
            </a:r>
            <a:r>
              <a:rPr lang="en-US" dirty="0" err="1">
                <a:latin typeface="Times New Roman" pitchFamily="18" charset="0"/>
                <a:cs typeface="Times New Roman" pitchFamily="18" charset="0"/>
              </a:rPr>
              <a:t>analogice</a:t>
            </a:r>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terminalelor</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13.</a:t>
            </a:r>
            <a:r>
              <a:rPr lang="x-none"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Conectarea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împămîntărilor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poate</a:t>
            </a:r>
            <a:r>
              <a:rPr lang="en-US" dirty="0" smtClean="0">
                <a:latin typeface="Times New Roman" pitchFamily="18" charset="0"/>
                <a:cs typeface="Times New Roman" pitchFamily="18" charset="0"/>
              </a:rPr>
              <a:t> fi </a:t>
            </a:r>
            <a:r>
              <a:rPr lang="en-US" dirty="0" err="1" smtClean="0">
                <a:latin typeface="Times New Roman" pitchFamily="18" charset="0"/>
                <a:cs typeface="Times New Roman" pitchFamily="18" charset="0"/>
              </a:rPr>
              <a:t>făcută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printr</a:t>
            </a:r>
            <a:r>
              <a:rPr lang="en-US" dirty="0" smtClean="0">
                <a:latin typeface="Times New Roman" pitchFamily="18" charset="0"/>
                <a:cs typeface="Times New Roman" pitchFamily="18" charset="0"/>
              </a:rPr>
              <a:t>-o </a:t>
            </a:r>
            <a:r>
              <a:rPr lang="en-US" dirty="0" err="1" smtClean="0">
                <a:latin typeface="Times New Roman" pitchFamily="18" charset="0"/>
                <a:cs typeface="Times New Roman" pitchFamily="18" charset="0"/>
              </a:rPr>
              <a:t>trecere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directă</a:t>
            </a:r>
            <a:r>
              <a:rPr lang="en-US" dirty="0" smtClean="0">
                <a:latin typeface="Times New Roman" pitchFamily="18" charset="0"/>
                <a:cs typeface="Times New Roman" pitchFamily="18" charset="0"/>
              </a:rPr>
              <a:t> de la </a:t>
            </a:r>
            <a:r>
              <a:rPr lang="en-US" dirty="0" err="1" smtClean="0">
                <a:latin typeface="Times New Roman" pitchFamily="18" charset="0"/>
                <a:cs typeface="Times New Roman" pitchFamily="18" charset="0"/>
              </a:rPr>
              <a:t>terminalul</a:t>
            </a:r>
            <a:r>
              <a:rPr lang="en-US" dirty="0" smtClean="0">
                <a:latin typeface="Times New Roman" pitchFamily="18" charset="0"/>
                <a:cs typeface="Times New Roman" pitchFamily="18" charset="0"/>
              </a:rPr>
              <a:t> 11 la </a:t>
            </a:r>
            <a:r>
              <a:rPr lang="en-US" dirty="0" err="1" smtClean="0">
                <a:latin typeface="Times New Roman" pitchFamily="18" charset="0"/>
                <a:cs typeface="Times New Roman" pitchFamily="18" charset="0"/>
              </a:rPr>
              <a:t>terminalul</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13 </a:t>
            </a:r>
            <a:r>
              <a:rPr lang="en-US" dirty="0" err="1">
                <a:latin typeface="Times New Roman" pitchFamily="18" charset="0"/>
                <a:cs typeface="Times New Roman" pitchFamily="18" charset="0"/>
              </a:rPr>
              <a:t>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această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trecere</a:t>
            </a:r>
            <a:r>
              <a:rPr lang="en-US" dirty="0">
                <a:latin typeface="Times New Roman" pitchFamily="18" charset="0"/>
                <a:cs typeface="Times New Roman" pitchFamily="18" charset="0"/>
              </a:rPr>
              <a:t> se </a:t>
            </a:r>
            <a:r>
              <a:rPr lang="en-US" dirty="0" err="1">
                <a:latin typeface="Times New Roman" pitchFamily="18" charset="0"/>
                <a:cs typeface="Times New Roman" pitchFamily="18" charset="0"/>
              </a:rPr>
              <a:t>conectează</a:t>
            </a:r>
            <a:r>
              <a:rPr lang="en-US" dirty="0">
                <a:latin typeface="Times New Roman" pitchFamily="18" charset="0"/>
                <a:cs typeface="Times New Roman" pitchFamily="18" charset="0"/>
              </a:rPr>
              <a:t> la GND </a:t>
            </a:r>
            <a:r>
              <a:rPr lang="en-US" dirty="0" err="1">
                <a:latin typeface="Times New Roman" pitchFamily="18" charset="0"/>
                <a:cs typeface="Times New Roman" pitchFamily="18" charset="0"/>
              </a:rPr>
              <a:t>alimentării</a:t>
            </a:r>
            <a:r>
              <a:rPr lang="en-US" dirty="0">
                <a:latin typeface="Times New Roman" pitchFamily="18" charset="0"/>
                <a:cs typeface="Times New Roman" pitchFamily="18" charset="0"/>
              </a:rPr>
              <a:t>.</a:t>
            </a:r>
          </a:p>
        </p:txBody>
      </p:sp>
      <p:sp>
        <p:nvSpPr>
          <p:cNvPr id="2" name="Прямоугольник 1"/>
          <p:cNvSpPr/>
          <p:nvPr/>
        </p:nvSpPr>
        <p:spPr>
          <a:xfrm>
            <a:off x="8626" y="4089468"/>
            <a:ext cx="12172408" cy="2554545"/>
          </a:xfrm>
          <a:prstGeom prst="rect">
            <a:avLst/>
          </a:prstGeom>
          <a:ln>
            <a:solidFill>
              <a:srgbClr val="0070C0"/>
            </a:solidFill>
          </a:ln>
        </p:spPr>
        <p:txBody>
          <a:bodyPr wrap="square">
            <a:spAutoFit/>
          </a:bodyPr>
          <a:lstStyle/>
          <a:p>
            <a:r>
              <a:rPr lang="ru-RU" sz="1600">
                <a:latin typeface="Times New Roman" pitchFamily="18" charset="0"/>
                <a:cs typeface="Times New Roman" pitchFamily="18" charset="0"/>
              </a:rPr>
              <a:t>Часто производители в </a:t>
            </a:r>
            <a:r>
              <a:rPr lang="ro-RO" sz="1600">
                <a:latin typeface="Times New Roman" pitchFamily="18" charset="0"/>
                <a:cs typeface="Times New Roman" pitchFamily="18" charset="0"/>
              </a:rPr>
              <a:t>Datasheet</a:t>
            </a:r>
            <a:r>
              <a:rPr lang="ru-RU" sz="1600">
                <a:latin typeface="Times New Roman" pitchFamily="18" charset="0"/>
                <a:cs typeface="Times New Roman" pitchFamily="18" charset="0"/>
              </a:rPr>
              <a:t> предоставляют информацию о критических условиях. Ниже приводится пример </a:t>
            </a:r>
            <a:r>
              <a:rPr lang="ru-RU" sz="1600">
                <a:latin typeface="Times New Roman" pitchFamily="18" charset="0"/>
                <a:cs typeface="Times New Roman" pitchFamily="18" charset="0"/>
              </a:rPr>
              <a:t>такого </a:t>
            </a:r>
            <a:r>
              <a:rPr lang="ro-RO" sz="1600" smtClean="0">
                <a:latin typeface="Times New Roman" pitchFamily="18" charset="0"/>
                <a:cs typeface="Times New Roman" pitchFamily="18" charset="0"/>
              </a:rPr>
              <a:t>Datasheet</a:t>
            </a:r>
            <a:endParaRPr lang="en-US" sz="1600" smtClean="0">
              <a:latin typeface="Times New Roman" pitchFamily="18" charset="0"/>
              <a:cs typeface="Times New Roman" pitchFamily="18" charset="0"/>
            </a:endParaRPr>
          </a:p>
          <a:p>
            <a:r>
              <a:rPr lang="ru-RU" sz="1600">
                <a:latin typeface="Times New Roman" pitchFamily="18" charset="0"/>
                <a:cs typeface="Times New Roman" pitchFamily="18" charset="0"/>
              </a:rPr>
              <a:t>В рисунке 26 можно заметить следующие критические моменты:</a:t>
            </a:r>
            <a:endParaRPr lang="en-US" sz="1600">
              <a:latin typeface="Times New Roman" pitchFamily="18" charset="0"/>
              <a:cs typeface="Times New Roman" pitchFamily="18" charset="0"/>
            </a:endParaRPr>
          </a:p>
          <a:p>
            <a:pPr marL="342900" lvl="0" indent="-342900">
              <a:buFont typeface="+mj-lt"/>
              <a:buAutoNum type="arabicPeriod"/>
            </a:pPr>
            <a:r>
              <a:rPr lang="ru-RU" sz="1600">
                <a:latin typeface="Times New Roman" pitchFamily="18" charset="0"/>
                <a:cs typeface="Times New Roman" pitchFamily="18" charset="0"/>
              </a:rPr>
              <a:t>Напряжение в 5В</a:t>
            </a:r>
            <a:r>
              <a:rPr lang="ro-RO" sz="1600">
                <a:latin typeface="Times New Roman" pitchFamily="18" charset="0"/>
                <a:cs typeface="Times New Roman" pitchFamily="18" charset="0"/>
              </a:rPr>
              <a:t> и конденсатор должны </a:t>
            </a:r>
            <a:r>
              <a:rPr lang="ru-RU" sz="1600">
                <a:latin typeface="Times New Roman" pitchFamily="18" charset="0"/>
                <a:cs typeface="Times New Roman" pitchFamily="18" charset="0"/>
              </a:rPr>
              <a:t>встретится</a:t>
            </a:r>
            <a:r>
              <a:rPr lang="ro-RO" sz="1600">
                <a:latin typeface="Times New Roman" pitchFamily="18" charset="0"/>
                <a:cs typeface="Times New Roman" pitchFamily="18" charset="0"/>
              </a:rPr>
              <a:t> непосредственно у клемм</a:t>
            </a:r>
            <a:r>
              <a:rPr lang="ru-RU" sz="1600">
                <a:latin typeface="Times New Roman" pitchFamily="18" charset="0"/>
                <a:cs typeface="Times New Roman" pitchFamily="18" charset="0"/>
              </a:rPr>
              <a:t>ы</a:t>
            </a:r>
            <a:r>
              <a:rPr lang="ro-RO" sz="1600">
                <a:latin typeface="Times New Roman" pitchFamily="18" charset="0"/>
                <a:cs typeface="Times New Roman" pitchFamily="18" charset="0"/>
              </a:rPr>
              <a:t> 18, то есть не разрешено </a:t>
            </a:r>
            <a:r>
              <a:rPr lang="ru-RU" sz="1600">
                <a:latin typeface="Times New Roman" pitchFamily="18" charset="0"/>
                <a:cs typeface="Times New Roman" pitchFamily="18" charset="0"/>
              </a:rPr>
              <a:t>выполнить подключение где-то в другой части печатной платы и потом их подсоединить в микросхеме.</a:t>
            </a:r>
            <a:endParaRPr lang="en-US" sz="1600">
              <a:latin typeface="Times New Roman" pitchFamily="18" charset="0"/>
              <a:cs typeface="Times New Roman" pitchFamily="18" charset="0"/>
            </a:endParaRPr>
          </a:p>
          <a:p>
            <a:pPr marL="342900" lvl="0" indent="-342900">
              <a:buFont typeface="+mj-lt"/>
              <a:buAutoNum type="arabicPeriod"/>
            </a:pPr>
            <a:r>
              <a:rPr lang="ro-RO" sz="1600">
                <a:latin typeface="Times New Roman" pitchFamily="18" charset="0"/>
                <a:cs typeface="Times New Roman" pitchFamily="18" charset="0"/>
              </a:rPr>
              <a:t>Эти два </a:t>
            </a:r>
            <a:r>
              <a:rPr lang="ru-RU" sz="1600">
                <a:latin typeface="Times New Roman" pitchFamily="18" charset="0"/>
                <a:cs typeface="Times New Roman" pitchFamily="18" charset="0"/>
              </a:rPr>
              <a:t>проводника</a:t>
            </a:r>
            <a:r>
              <a:rPr lang="ro-RO" sz="1600">
                <a:latin typeface="Times New Roman" pitchFamily="18" charset="0"/>
                <a:cs typeface="Times New Roman" pitchFamily="18" charset="0"/>
              </a:rPr>
              <a:t> должны быть отделены и </a:t>
            </a:r>
            <a:r>
              <a:rPr lang="ru-RU" sz="1600">
                <a:latin typeface="Times New Roman" pitchFamily="18" charset="0"/>
                <a:cs typeface="Times New Roman" pitchFamily="18" charset="0"/>
              </a:rPr>
              <a:t>соединяться</a:t>
            </a:r>
            <a:r>
              <a:rPr lang="ro-RO" sz="1600">
                <a:latin typeface="Times New Roman" pitchFamily="18" charset="0"/>
                <a:cs typeface="Times New Roman" pitchFamily="18" charset="0"/>
              </a:rPr>
              <a:t> только </a:t>
            </a:r>
            <a:r>
              <a:rPr lang="ru-RU" sz="1600">
                <a:latin typeface="Times New Roman" pitchFamily="18" charset="0"/>
                <a:cs typeface="Times New Roman" pitchFamily="18" charset="0"/>
              </a:rPr>
              <a:t>на </a:t>
            </a:r>
            <a:r>
              <a:rPr lang="ro-RO" sz="1600">
                <a:latin typeface="Times New Roman" pitchFamily="18" charset="0"/>
                <a:cs typeface="Times New Roman" pitchFamily="18" charset="0"/>
              </a:rPr>
              <a:t>поверхности </a:t>
            </a:r>
            <a:r>
              <a:rPr lang="ru-RU" sz="1600">
                <a:latin typeface="Times New Roman" pitchFamily="18" charset="0"/>
                <a:cs typeface="Times New Roman" pitchFamily="18" charset="0"/>
              </a:rPr>
              <a:t>контакта </a:t>
            </a:r>
            <a:r>
              <a:rPr lang="ro-RO" sz="1600">
                <a:latin typeface="Times New Roman" pitchFamily="18" charset="0"/>
                <a:cs typeface="Times New Roman" pitchFamily="18" charset="0"/>
              </a:rPr>
              <a:t>терминала, </a:t>
            </a:r>
            <a:r>
              <a:rPr lang="ru-RU" sz="1600">
                <a:latin typeface="Times New Roman" pitchFamily="18" charset="0"/>
                <a:cs typeface="Times New Roman" pitchFamily="18" charset="0"/>
              </a:rPr>
              <a:t>аналогичная</a:t>
            </a:r>
            <a:r>
              <a:rPr lang="ro-RO" sz="1600">
                <a:latin typeface="Times New Roman" pitchFamily="18" charset="0"/>
                <a:cs typeface="Times New Roman" pitchFamily="18" charset="0"/>
              </a:rPr>
              <a:t> проблема </a:t>
            </a:r>
            <a:r>
              <a:rPr lang="ru-RU" sz="1600">
                <a:latin typeface="Times New Roman" pitchFamily="18" charset="0"/>
                <a:cs typeface="Times New Roman" pitchFamily="18" charset="0"/>
              </a:rPr>
              <a:t>касается и</a:t>
            </a:r>
            <a:r>
              <a:rPr lang="ro-RO" sz="1600">
                <a:latin typeface="Times New Roman" pitchFamily="18" charset="0"/>
                <a:cs typeface="Times New Roman" pitchFamily="18" charset="0"/>
              </a:rPr>
              <a:t> точк</a:t>
            </a:r>
            <a:r>
              <a:rPr lang="ru-RU" sz="1600">
                <a:latin typeface="Times New Roman" pitchFamily="18" charset="0"/>
                <a:cs typeface="Times New Roman" pitchFamily="18" charset="0"/>
              </a:rPr>
              <a:t>и</a:t>
            </a:r>
            <a:r>
              <a:rPr lang="ro-RO" sz="1600">
                <a:latin typeface="Times New Roman" pitchFamily="18" charset="0"/>
                <a:cs typeface="Times New Roman" pitchFamily="18" charset="0"/>
              </a:rPr>
              <a:t> 2 -</a:t>
            </a:r>
            <a:r>
              <a:rPr lang="ru-RU" sz="1600">
                <a:latin typeface="Times New Roman" pitchFamily="18" charset="0"/>
                <a:cs typeface="Times New Roman" pitchFamily="18" charset="0"/>
              </a:rPr>
              <a:t>терминал</a:t>
            </a:r>
            <a:r>
              <a:rPr lang="ro-RO" sz="1600">
                <a:latin typeface="Times New Roman" pitchFamily="18" charset="0"/>
                <a:cs typeface="Times New Roman" pitchFamily="18" charset="0"/>
              </a:rPr>
              <a:t> 11.</a:t>
            </a:r>
            <a:endParaRPr lang="en-US" sz="1600">
              <a:latin typeface="Times New Roman" pitchFamily="18" charset="0"/>
              <a:cs typeface="Times New Roman" pitchFamily="18" charset="0"/>
            </a:endParaRPr>
          </a:p>
          <a:p>
            <a:r>
              <a:rPr lang="ru-RU" sz="1600">
                <a:latin typeface="Times New Roman" pitchFamily="18" charset="0"/>
                <a:cs typeface="Times New Roman" pitchFamily="18" charset="0"/>
              </a:rPr>
              <a:t>Д</a:t>
            </a:r>
            <a:r>
              <a:rPr lang="ro-RO" sz="1600">
                <a:latin typeface="Times New Roman" pitchFamily="18" charset="0"/>
                <a:cs typeface="Times New Roman" pitchFamily="18" charset="0"/>
              </a:rPr>
              <a:t>овольно часто удобнее подключать конденсаторы непосредственно</a:t>
            </a:r>
            <a:r>
              <a:rPr lang="ru-RU" sz="1600">
                <a:latin typeface="Times New Roman" pitchFamily="18" charset="0"/>
                <a:cs typeface="Times New Roman" pitchFamily="18" charset="0"/>
              </a:rPr>
              <a:t>й пайкой</a:t>
            </a:r>
            <a:r>
              <a:rPr lang="ro-RO" sz="1600">
                <a:latin typeface="Times New Roman" pitchFamily="18" charset="0"/>
                <a:cs typeface="Times New Roman" pitchFamily="18" charset="0"/>
              </a:rPr>
              <a:t> к клеммам микросхемы. </a:t>
            </a:r>
            <a:r>
              <a:rPr lang="ru-RU" sz="1600">
                <a:latin typeface="Times New Roman" pitchFamily="18" charset="0"/>
                <a:cs typeface="Times New Roman" pitchFamily="18" charset="0"/>
              </a:rPr>
              <a:t>По рисунку 26 </a:t>
            </a:r>
            <a:r>
              <a:rPr lang="ro-RO" sz="1600">
                <a:latin typeface="Times New Roman" pitchFamily="18" charset="0"/>
                <a:cs typeface="Times New Roman" pitchFamily="18" charset="0"/>
              </a:rPr>
              <a:t>можно</a:t>
            </a:r>
            <a:r>
              <a:rPr lang="ru-RU" sz="1600">
                <a:latin typeface="Times New Roman" pitchFamily="18" charset="0"/>
                <a:cs typeface="Times New Roman" pitchFamily="18" charset="0"/>
              </a:rPr>
              <a:t> заметить</a:t>
            </a:r>
            <a:r>
              <a:rPr lang="ro-RO" sz="1600">
                <a:latin typeface="Times New Roman" pitchFamily="18" charset="0"/>
                <a:cs typeface="Times New Roman" pitchFamily="18" charset="0"/>
              </a:rPr>
              <a:t>, что </a:t>
            </a:r>
            <a:r>
              <a:rPr lang="ru-RU" sz="1600">
                <a:latin typeface="Times New Roman" pitchFamily="18" charset="0"/>
                <a:cs typeface="Times New Roman" pitchFamily="18" charset="0"/>
              </a:rPr>
              <a:t>необходимо </a:t>
            </a:r>
            <a:r>
              <a:rPr lang="ro-RO" sz="1600">
                <a:latin typeface="Times New Roman" pitchFamily="18" charset="0"/>
                <a:cs typeface="Times New Roman" pitchFamily="18" charset="0"/>
              </a:rPr>
              <a:t>разделить цепи заземления, </a:t>
            </a:r>
            <a:r>
              <a:rPr lang="ru-RU" sz="1600">
                <a:latin typeface="Times New Roman" pitchFamily="18" charset="0"/>
                <a:cs typeface="Times New Roman" pitchFamily="18" charset="0"/>
              </a:rPr>
              <a:t>заземление </a:t>
            </a:r>
            <a:r>
              <a:rPr lang="ro-RO" sz="1600">
                <a:latin typeface="Times New Roman" pitchFamily="18" charset="0"/>
                <a:cs typeface="Times New Roman" pitchFamily="18" charset="0"/>
              </a:rPr>
              <a:t>цифровы</a:t>
            </a:r>
            <a:r>
              <a:rPr lang="ru-RU" sz="1600">
                <a:latin typeface="Times New Roman" pitchFamily="18" charset="0"/>
                <a:cs typeface="Times New Roman" pitchFamily="18" charset="0"/>
              </a:rPr>
              <a:t>х элементов терминала</a:t>
            </a:r>
            <a:r>
              <a:rPr lang="ro-RO" sz="1600">
                <a:latin typeface="Times New Roman" pitchFamily="18" charset="0"/>
                <a:cs typeface="Times New Roman" pitchFamily="18" charset="0"/>
              </a:rPr>
              <a:t> 11 </a:t>
            </a:r>
            <a:r>
              <a:rPr lang="ru-RU" sz="1600">
                <a:latin typeface="Times New Roman" pitchFamily="18" charset="0"/>
                <a:cs typeface="Times New Roman" pitchFamily="18" charset="0"/>
              </a:rPr>
              <a:t>и аналоговых терминала</a:t>
            </a:r>
            <a:r>
              <a:rPr lang="ro-RO" sz="1600">
                <a:latin typeface="Times New Roman" pitchFamily="18" charset="0"/>
                <a:cs typeface="Times New Roman" pitchFamily="18" charset="0"/>
              </a:rPr>
              <a:t> 13. Подключение заземления может быть </a:t>
            </a:r>
            <a:r>
              <a:rPr lang="ru-RU" sz="1600">
                <a:latin typeface="Times New Roman" pitchFamily="18" charset="0"/>
                <a:cs typeface="Times New Roman" pitchFamily="18" charset="0"/>
              </a:rPr>
              <a:t>совершенно</a:t>
            </a:r>
            <a:r>
              <a:rPr lang="ro-RO" sz="1600">
                <a:latin typeface="Times New Roman" pitchFamily="18" charset="0"/>
                <a:cs typeface="Times New Roman" pitchFamily="18" charset="0"/>
              </a:rPr>
              <a:t> только путем прямого </a:t>
            </a:r>
            <a:r>
              <a:rPr lang="ru-RU" sz="1600">
                <a:latin typeface="Times New Roman" pitchFamily="18" charset="0"/>
                <a:cs typeface="Times New Roman" pitchFamily="18" charset="0"/>
              </a:rPr>
              <a:t>перехода</a:t>
            </a:r>
            <a:r>
              <a:rPr lang="ro-RO" sz="1600">
                <a:latin typeface="Times New Roman" pitchFamily="18" charset="0"/>
                <a:cs typeface="Times New Roman" pitchFamily="18" charset="0"/>
              </a:rPr>
              <a:t> от терминала 11 к терминалу 13, и этот канал </a:t>
            </a:r>
            <a:r>
              <a:rPr lang="ru-RU" sz="1600">
                <a:latin typeface="Times New Roman" pitchFamily="18" charset="0"/>
                <a:cs typeface="Times New Roman" pitchFamily="18" charset="0"/>
              </a:rPr>
              <a:t>подключается к</a:t>
            </a:r>
            <a:r>
              <a:rPr lang="ro-RO" sz="1600">
                <a:latin typeface="Times New Roman" pitchFamily="18" charset="0"/>
                <a:cs typeface="Times New Roman" pitchFamily="18" charset="0"/>
              </a:rPr>
              <a:t> GND </a:t>
            </a:r>
            <a:r>
              <a:rPr lang="ro-RO" sz="1600">
                <a:latin typeface="Times New Roman" pitchFamily="18" charset="0"/>
                <a:cs typeface="Times New Roman" pitchFamily="18" charset="0"/>
              </a:rPr>
              <a:t>питания</a:t>
            </a:r>
            <a:r>
              <a:rPr lang="ro-RO" sz="1600" smtClean="0">
                <a:latin typeface="Times New Roman" pitchFamily="18" charset="0"/>
                <a:cs typeface="Times New Roman" pitchFamily="18" charset="0"/>
              </a:rPr>
              <a:t>.</a:t>
            </a:r>
            <a:endParaRPr lang="en-US" sz="1600">
              <a:latin typeface="Times New Roman" pitchFamily="18" charset="0"/>
              <a:cs typeface="Times New Roman" pitchFamily="18" charset="0"/>
            </a:endParaRPr>
          </a:p>
        </p:txBody>
      </p:sp>
    </p:spTree>
    <p:extLst>
      <p:ext uri="{BB962C8B-B14F-4D97-AF65-F5344CB8AC3E}">
        <p14:creationId xmlns:p14="http://schemas.microsoft.com/office/powerpoint/2010/main" val="88071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2901179"/>
          </a:xfrm>
          <a:prstGeom prst="rect">
            <a:avLst/>
          </a:prstGeom>
          <a:ln>
            <a:solidFill>
              <a:srgbClr val="FF0000"/>
            </a:solidFill>
          </a:ln>
        </p:spPr>
        <p:txBody>
          <a:bodyPr wrap="square">
            <a:spAutoFit/>
          </a:bodyPr>
          <a:lstStyle/>
          <a:p>
            <a:pPr>
              <a:lnSpc>
                <a:spcPct val="115000"/>
              </a:lnSpc>
            </a:pPr>
            <a:r>
              <a:rPr lang="ro-RO" sz="1600" b="1" dirty="0">
                <a:latin typeface="Times New Roman" panose="02020603050405020304" pitchFamily="18" charset="0"/>
                <a:ea typeface="Calibri" panose="020F0502020204030204" pitchFamily="34" charset="0"/>
                <a:cs typeface="Times New Roman" panose="02020603050405020304" pitchFamily="18" charset="0"/>
              </a:rPr>
              <a:t>A treia regula </a:t>
            </a:r>
            <a:r>
              <a:rPr lang="ro-RO" sz="1600" dirty="0">
                <a:latin typeface="Times New Roman" panose="02020603050405020304" pitchFamily="18" charset="0"/>
                <a:ea typeface="Calibri" panose="020F0502020204030204" pitchFamily="34" charset="0"/>
                <a:cs typeface="Times New Roman" panose="02020603050405020304" pitchFamily="18" charset="0"/>
              </a:rPr>
              <a:t>se utilizează în practică mult mai rar</a:t>
            </a:r>
            <a:r>
              <a:rPr lang="ro-RO" sz="1600" dirty="0" smtClean="0">
                <a:latin typeface="Times New Roman" panose="02020603050405020304" pitchFamily="18" charset="0"/>
                <a:ea typeface="Calibri" panose="020F0502020204030204" pitchFamily="34" charset="0"/>
                <a:cs typeface="Times New Roman" panose="02020603050405020304" pitchFamily="18" charset="0"/>
              </a:rPr>
              <a:t>, dar </a:t>
            </a:r>
            <a:r>
              <a:rPr lang="ro-RO" sz="1600" dirty="0">
                <a:latin typeface="Times New Roman" panose="02020603050405020304" pitchFamily="18" charset="0"/>
                <a:ea typeface="Calibri" panose="020F0502020204030204" pitchFamily="34" charset="0"/>
                <a:cs typeface="Times New Roman" panose="02020603050405020304" pitchFamily="18" charset="0"/>
              </a:rPr>
              <a:t>dacă nu se ţine cont de ea induce erori şi elemente parazitare  pentru circuitul cu cablaj imprimat de frecvenţe înalte</a:t>
            </a:r>
            <a:r>
              <a:rPr lang="ro-RO" sz="1600" dirty="0" smtClean="0">
                <a:latin typeface="Times New Roman" panose="02020603050405020304" pitchFamily="18" charset="0"/>
                <a:ea typeface="Calibri" panose="020F0502020204030204" pitchFamily="34" charset="0"/>
                <a:cs typeface="Times New Roman" panose="02020603050405020304" pitchFamily="18" charset="0"/>
              </a:rPr>
              <a:t>. Între </a:t>
            </a:r>
            <a:r>
              <a:rPr lang="ro-RO" sz="1600" dirty="0">
                <a:latin typeface="Times New Roman" panose="02020603050405020304" pitchFamily="18" charset="0"/>
                <a:ea typeface="Calibri" panose="020F0502020204030204" pitchFamily="34" charset="0"/>
                <a:cs typeface="Times New Roman" panose="02020603050405020304" pitchFamily="18" charset="0"/>
              </a:rPr>
              <a:t>2 conductoare de semnal de amplasare alături se formează legătură parazitară</a:t>
            </a:r>
            <a:r>
              <a:rPr lang="ro-RO" sz="1600" dirty="0" smtClean="0">
                <a:latin typeface="Times New Roman" panose="02020603050405020304" pitchFamily="18" charset="0"/>
                <a:ea typeface="Calibri" panose="020F0502020204030204" pitchFamily="34" charset="0"/>
                <a:cs typeface="Times New Roman" panose="02020603050405020304" pitchFamily="18" charset="0"/>
              </a:rPr>
              <a:t>. Este </a:t>
            </a:r>
            <a:r>
              <a:rPr lang="ro-RO" sz="1600" dirty="0">
                <a:latin typeface="Times New Roman" panose="02020603050405020304" pitchFamily="18" charset="0"/>
                <a:ea typeface="Calibri" panose="020F0502020204030204" pitchFamily="34" charset="0"/>
                <a:cs typeface="Times New Roman" panose="02020603050405020304" pitchFamily="18" charset="0"/>
              </a:rPr>
              <a:t>trecerea unei părţi a semnalului de pe un conductor pe altul.</a:t>
            </a:r>
            <a:endParaRPr lang="en-US" sz="1400" dirty="0">
              <a:latin typeface="Times New Roman" pitchFamily="18" charset="0"/>
              <a:ea typeface="Calibri" panose="020F0502020204030204" pitchFamily="34" charset="0"/>
              <a:cs typeface="Times New Roman" pitchFamily="18" charset="0"/>
            </a:endParaRPr>
          </a:p>
          <a:p>
            <a:pPr>
              <a:lnSpc>
                <a:spcPct val="115000"/>
              </a:lnSpc>
            </a:pPr>
            <a:r>
              <a:rPr lang="ro-RO" sz="1600" dirty="0">
                <a:latin typeface="Times New Roman" panose="02020603050405020304" pitchFamily="18" charset="0"/>
                <a:ea typeface="Calibri" panose="020F0502020204030204" pitchFamily="34" charset="0"/>
                <a:cs typeface="Times New Roman" panose="02020603050405020304" pitchFamily="18" charset="0"/>
              </a:rPr>
              <a:t>Mărimea părţii de trecere depinde de suprafţa conductorului,de distanţa între ele,de curentul şi frecvenţa care trece prin aceşti convertori.</a:t>
            </a:r>
            <a:endParaRPr lang="en-US" sz="1400" dirty="0">
              <a:latin typeface="Times New Roman" pitchFamily="18" charset="0"/>
              <a:ea typeface="Calibri" panose="020F0502020204030204" pitchFamily="34" charset="0"/>
              <a:cs typeface="Times New Roman" pitchFamily="18" charset="0"/>
            </a:endParaRPr>
          </a:p>
          <a:p>
            <a:pPr>
              <a:lnSpc>
                <a:spcPct val="115000"/>
              </a:lnSpc>
            </a:pPr>
            <a:r>
              <a:rPr lang="ro-RO" sz="1600" dirty="0">
                <a:latin typeface="Times New Roman" panose="02020603050405020304" pitchFamily="18" charset="0"/>
                <a:ea typeface="Calibri" panose="020F0502020204030204" pitchFamily="34" charset="0"/>
                <a:cs typeface="Times New Roman" panose="02020603050405020304" pitchFamily="18" charset="0"/>
              </a:rPr>
              <a:t>La proiectarea convertorului analog-digital actuale</a:t>
            </a:r>
            <a:r>
              <a:rPr lang="ro-RO" sz="1600" dirty="0" smtClean="0">
                <a:latin typeface="Times New Roman" panose="02020603050405020304" pitchFamily="18" charset="0"/>
                <a:ea typeface="Calibri" panose="020F0502020204030204" pitchFamily="34" charset="0"/>
                <a:cs typeface="Times New Roman" panose="02020603050405020304" pitchFamily="18" charset="0"/>
              </a:rPr>
              <a:t>, frecvenţa </a:t>
            </a:r>
            <a:r>
              <a:rPr lang="ro-RO" sz="1600" dirty="0">
                <a:latin typeface="Times New Roman" panose="02020603050405020304" pitchFamily="18" charset="0"/>
                <a:ea typeface="Calibri" panose="020F0502020204030204" pitchFamily="34" charset="0"/>
                <a:cs typeface="Times New Roman" panose="02020603050405020304" pitchFamily="18" charset="0"/>
              </a:rPr>
              <a:t>semnalului de desincronizare ajunge la 11MHz</a:t>
            </a:r>
            <a:r>
              <a:rPr lang="ro-RO" sz="1600" dirty="0" smtClean="0">
                <a:latin typeface="Times New Roman" panose="02020603050405020304" pitchFamily="18" charset="0"/>
                <a:ea typeface="Calibri" panose="020F0502020204030204" pitchFamily="34" charset="0"/>
                <a:cs typeface="Times New Roman" panose="02020603050405020304" pitchFamily="18" charset="0"/>
              </a:rPr>
              <a:t>, ceea </a:t>
            </a:r>
            <a:r>
              <a:rPr lang="ro-RO" sz="1600" dirty="0">
                <a:latin typeface="Times New Roman" panose="02020603050405020304" pitchFamily="18" charset="0"/>
                <a:ea typeface="Calibri" panose="020F0502020204030204" pitchFamily="34" charset="0"/>
                <a:cs typeface="Times New Roman" panose="02020603050405020304" pitchFamily="18" charset="0"/>
              </a:rPr>
              <a:t>ce este în diapazonul de radiofrecvenţa</a:t>
            </a:r>
            <a:r>
              <a:rPr lang="ro-RO" sz="1600" dirty="0" smtClean="0">
                <a:latin typeface="Times New Roman" panose="02020603050405020304" pitchFamily="18" charset="0"/>
                <a:ea typeface="Calibri" panose="020F0502020204030204" pitchFamily="34" charset="0"/>
                <a:cs typeface="Times New Roman" panose="02020603050405020304" pitchFamily="18" charset="0"/>
              </a:rPr>
              <a:t>. Un </a:t>
            </a:r>
            <a:r>
              <a:rPr lang="ro-RO" sz="1600" dirty="0">
                <a:latin typeface="Times New Roman" panose="02020603050405020304" pitchFamily="18" charset="0"/>
                <a:ea typeface="Calibri" panose="020F0502020204030204" pitchFamily="34" charset="0"/>
                <a:cs typeface="Times New Roman" panose="02020603050405020304" pitchFamily="18" charset="0"/>
              </a:rPr>
              <a:t>conductor de frecvenţa înaltă joacă rol de emiţator de unde parazitare </a:t>
            </a:r>
            <a:r>
              <a:rPr lang="ro-RO" sz="1600" dirty="0" smtClean="0">
                <a:latin typeface="Times New Roman" panose="02020603050405020304" pitchFamily="18" charset="0"/>
                <a:ea typeface="Calibri" panose="020F0502020204030204" pitchFamily="34" charset="0"/>
                <a:cs typeface="Times New Roman" panose="02020603050405020304" pitchFamily="18" charset="0"/>
              </a:rPr>
              <a:t>– face </a:t>
            </a:r>
            <a:r>
              <a:rPr lang="ro-RO" sz="1600" dirty="0">
                <a:latin typeface="Times New Roman" panose="02020603050405020304" pitchFamily="18" charset="0"/>
                <a:ea typeface="Calibri" panose="020F0502020204030204" pitchFamily="34" charset="0"/>
                <a:cs typeface="Times New Roman" panose="02020603050405020304" pitchFamily="18" charset="0"/>
              </a:rPr>
              <a:t>ecou de sunete.Va răsuna cu unde electromagnetice parazitare pe mulţi cm </a:t>
            </a:r>
            <a:r>
              <a:rPr lang="ro-RO" sz="1600" dirty="0" smtClean="0">
                <a:latin typeface="Times New Roman" panose="02020603050405020304" pitchFamily="18" charset="0"/>
                <a:ea typeface="Calibri" panose="020F0502020204030204" pitchFamily="34" charset="0"/>
                <a:cs typeface="Times New Roman" panose="02020603050405020304" pitchFamily="18" charset="0"/>
              </a:rPr>
              <a:t>imprejur, asta </a:t>
            </a:r>
            <a:r>
              <a:rPr lang="ro-RO" sz="1600" dirty="0">
                <a:latin typeface="Times New Roman" panose="02020603050405020304" pitchFamily="18" charset="0"/>
                <a:ea typeface="Calibri" panose="020F0502020204030204" pitchFamily="34" charset="0"/>
                <a:cs typeface="Times New Roman" panose="02020603050405020304" pitchFamily="18" charset="0"/>
              </a:rPr>
              <a:t>poate influenţa sa nu conductorii din împrejur</a:t>
            </a:r>
            <a:r>
              <a:rPr lang="ro-RO" sz="1600" dirty="0" smtClean="0">
                <a:latin typeface="Times New Roman" panose="02020603050405020304" pitchFamily="18" charset="0"/>
                <a:ea typeface="Calibri" panose="020F0502020204030204" pitchFamily="34" charset="0"/>
                <a:cs typeface="Times New Roman" panose="02020603050405020304" pitchFamily="18" charset="0"/>
              </a:rPr>
              <a:t>, pentru </a:t>
            </a:r>
            <a:r>
              <a:rPr lang="ro-RO" sz="1600" dirty="0">
                <a:latin typeface="Times New Roman" panose="02020603050405020304" pitchFamily="18" charset="0"/>
                <a:ea typeface="Calibri" panose="020F0502020204030204" pitchFamily="34" charset="0"/>
                <a:cs typeface="Times New Roman" panose="02020603050405020304" pitchFamily="18" charset="0"/>
              </a:rPr>
              <a:t>asta se utilizează ecranarea.</a:t>
            </a:r>
            <a:endParaRPr lang="en-US" sz="1400" dirty="0">
              <a:latin typeface="Times New Roman" pitchFamily="18" charset="0"/>
              <a:ea typeface="Calibri" panose="020F0502020204030204" pitchFamily="34" charset="0"/>
              <a:cs typeface="Times New Roman" pitchFamily="18" charset="0"/>
            </a:endParaRPr>
          </a:p>
          <a:p>
            <a:pPr>
              <a:lnSpc>
                <a:spcPct val="115000"/>
              </a:lnSpc>
            </a:pPr>
            <a:r>
              <a:rPr lang="ro-RO" sz="1600" dirty="0">
                <a:latin typeface="Times New Roman" panose="02020603050405020304" pitchFamily="18" charset="0"/>
                <a:ea typeface="Calibri" panose="020F0502020204030204" pitchFamily="34" charset="0"/>
                <a:cs typeface="Times New Roman" panose="02020603050405020304" pitchFamily="18" charset="0"/>
              </a:rPr>
              <a:t>Ecranarea tuturor conductoarelor practic e imposibilă</a:t>
            </a:r>
            <a:r>
              <a:rPr lang="ro-RO" sz="1600" dirty="0" smtClean="0">
                <a:latin typeface="Times New Roman" panose="02020603050405020304" pitchFamily="18" charset="0"/>
                <a:ea typeface="Calibri" panose="020F0502020204030204" pitchFamily="34" charset="0"/>
                <a:cs typeface="Times New Roman" panose="02020603050405020304" pitchFamily="18" charset="0"/>
              </a:rPr>
              <a:t>, dar </a:t>
            </a:r>
            <a:r>
              <a:rPr lang="ro-RO" sz="1600" dirty="0">
                <a:latin typeface="Times New Roman" panose="02020603050405020304" pitchFamily="18" charset="0"/>
                <a:ea typeface="Calibri" panose="020F0502020204030204" pitchFamily="34" charset="0"/>
                <a:cs typeface="Times New Roman" panose="02020603050405020304" pitchFamily="18" charset="0"/>
              </a:rPr>
              <a:t>experimental s-a divedit ca formînd legătură de ecranare se reduce pînă la 80% din elementele parazitare.</a:t>
            </a:r>
            <a:endParaRPr lang="en-US" sz="1400" dirty="0">
              <a:latin typeface="Times New Roman" pitchFamily="18" charset="0"/>
              <a:ea typeface="Calibri" panose="020F0502020204030204" pitchFamily="34" charset="0"/>
              <a:cs typeface="Times New Roman" pitchFamily="18" charset="0"/>
            </a:endParaRPr>
          </a:p>
          <a:p>
            <a:pPr>
              <a:lnSpc>
                <a:spcPct val="115000"/>
              </a:lnSpc>
            </a:pPr>
            <a:r>
              <a:rPr lang="ro-RO" sz="1600" dirty="0">
                <a:latin typeface="Times New Roman" panose="02020603050405020304" pitchFamily="18" charset="0"/>
                <a:ea typeface="Calibri" panose="020F0502020204030204" pitchFamily="34" charset="0"/>
                <a:cs typeface="Times New Roman" panose="02020603050405020304" pitchFamily="18" charset="0"/>
              </a:rPr>
              <a:t>După cum se observă în </a:t>
            </a:r>
            <a:r>
              <a:rPr lang="ro-RO" sz="1600" dirty="0" smtClean="0">
                <a:latin typeface="Times New Roman" panose="02020603050405020304" pitchFamily="18" charset="0"/>
                <a:ea typeface="Calibri" panose="020F0502020204030204" pitchFamily="34" charset="0"/>
                <a:cs typeface="Times New Roman" panose="02020603050405020304" pitchFamily="18" charset="0"/>
              </a:rPr>
              <a:t>figura. conductorii </a:t>
            </a:r>
            <a:r>
              <a:rPr lang="ro-RO" sz="1600" dirty="0">
                <a:latin typeface="Times New Roman" panose="02020603050405020304" pitchFamily="18" charset="0"/>
                <a:ea typeface="Calibri" panose="020F0502020204030204" pitchFamily="34" charset="0"/>
                <a:cs typeface="Times New Roman" panose="02020603050405020304" pitchFamily="18" charset="0"/>
              </a:rPr>
              <a:t>imprimaţi au devenit mult mai mulţi,în unele locuri si s-au îngroşat.</a:t>
            </a:r>
            <a:endParaRPr lang="en-US" sz="1400" dirty="0">
              <a:effectLst/>
              <a:latin typeface="Times New Roman" pitchFamily="18" charset="0"/>
              <a:ea typeface="Calibri" panose="020F0502020204030204" pitchFamily="34" charset="0"/>
              <a:cs typeface="Times New Roman" pitchFamily="18" charset="0"/>
            </a:endParaRPr>
          </a:p>
        </p:txBody>
      </p:sp>
      <p:sp>
        <p:nvSpPr>
          <p:cNvPr id="2" name="Прямоугольник 1"/>
          <p:cNvSpPr/>
          <p:nvPr/>
        </p:nvSpPr>
        <p:spPr>
          <a:xfrm>
            <a:off x="0" y="3265337"/>
            <a:ext cx="12192000" cy="3077766"/>
          </a:xfrm>
          <a:prstGeom prst="rect">
            <a:avLst/>
          </a:prstGeom>
          <a:ln>
            <a:solidFill>
              <a:srgbClr val="0070C0"/>
            </a:solidFill>
          </a:ln>
        </p:spPr>
        <p:txBody>
          <a:bodyPr wrap="square">
            <a:spAutoFit/>
          </a:bodyPr>
          <a:lstStyle/>
          <a:p>
            <a:r>
              <a:rPr lang="ro-RO" sz="1600" b="1">
                <a:latin typeface="Times New Roman" pitchFamily="18" charset="0"/>
                <a:cs typeface="Times New Roman" pitchFamily="18" charset="0"/>
              </a:rPr>
              <a:t>Третье правило</a:t>
            </a:r>
            <a:r>
              <a:rPr lang="ro-RO" sz="1600">
                <a:latin typeface="Times New Roman" pitchFamily="18" charset="0"/>
                <a:cs typeface="Times New Roman" pitchFamily="18" charset="0"/>
              </a:rPr>
              <a:t> используется </a:t>
            </a:r>
            <a:r>
              <a:rPr lang="ru-RU" sz="1600">
                <a:latin typeface="Times New Roman" pitchFamily="18" charset="0"/>
                <a:cs typeface="Times New Roman" pitchFamily="18" charset="0"/>
              </a:rPr>
              <a:t>гораздо реже</a:t>
            </a:r>
            <a:r>
              <a:rPr lang="ro-RO" sz="1600">
                <a:latin typeface="Times New Roman" pitchFamily="18" charset="0"/>
                <a:cs typeface="Times New Roman" pitchFamily="18" charset="0"/>
              </a:rPr>
              <a:t> на практике, но если </a:t>
            </a:r>
            <a:r>
              <a:rPr lang="ru-RU" sz="1600">
                <a:latin typeface="Times New Roman" pitchFamily="18" charset="0"/>
                <a:cs typeface="Times New Roman" pitchFamily="18" charset="0"/>
              </a:rPr>
              <a:t>его не придерживаться, то могут появиться</a:t>
            </a:r>
            <a:r>
              <a:rPr lang="ro-RO" sz="1600">
                <a:latin typeface="Times New Roman" pitchFamily="18" charset="0"/>
                <a:cs typeface="Times New Roman" pitchFamily="18" charset="0"/>
              </a:rPr>
              <a:t> ошибки и паразитические элементы </a:t>
            </a:r>
            <a:r>
              <a:rPr lang="ru-RU" sz="1600">
                <a:latin typeface="Times New Roman" pitchFamily="18" charset="0"/>
                <a:cs typeface="Times New Roman" pitchFamily="18" charset="0"/>
              </a:rPr>
              <a:t>для высокочастотных печатных плат</a:t>
            </a:r>
            <a:r>
              <a:rPr lang="ro-RO" sz="1600">
                <a:latin typeface="Times New Roman" pitchFamily="18" charset="0"/>
                <a:cs typeface="Times New Roman" pitchFamily="18" charset="0"/>
              </a:rPr>
              <a:t>. Между </a:t>
            </a:r>
            <a:r>
              <a:rPr lang="ru-RU" sz="1600">
                <a:latin typeface="Times New Roman" pitchFamily="18" charset="0"/>
                <a:cs typeface="Times New Roman" pitchFamily="18" charset="0"/>
              </a:rPr>
              <a:t>двумя</a:t>
            </a:r>
            <a:r>
              <a:rPr lang="ro-RO" sz="1600">
                <a:latin typeface="Times New Roman" pitchFamily="18" charset="0"/>
                <a:cs typeface="Times New Roman" pitchFamily="18" charset="0"/>
              </a:rPr>
              <a:t> сигнальны</a:t>
            </a:r>
            <a:r>
              <a:rPr lang="ru-RU" sz="1600">
                <a:latin typeface="Times New Roman" pitchFamily="18" charset="0"/>
                <a:cs typeface="Times New Roman" pitchFamily="18" charset="0"/>
              </a:rPr>
              <a:t>ми проводниками</a:t>
            </a:r>
            <a:r>
              <a:rPr lang="ro-RO" sz="1600">
                <a:latin typeface="Times New Roman" pitchFamily="18" charset="0"/>
                <a:cs typeface="Times New Roman" pitchFamily="18" charset="0"/>
              </a:rPr>
              <a:t>, расположенными рядом, возникает</a:t>
            </a:r>
            <a:r>
              <a:rPr lang="ru-RU" sz="1600">
                <a:latin typeface="Times New Roman" pitchFamily="18" charset="0"/>
                <a:cs typeface="Times New Roman" pitchFamily="18" charset="0"/>
              </a:rPr>
              <a:t> паразитическая связь. Т.е. переход части</a:t>
            </a:r>
            <a:r>
              <a:rPr lang="ro-RO" sz="1600">
                <a:latin typeface="Times New Roman" pitchFamily="18" charset="0"/>
                <a:cs typeface="Times New Roman" pitchFamily="18" charset="0"/>
              </a:rPr>
              <a:t> сигнала </a:t>
            </a:r>
            <a:r>
              <a:rPr lang="ru-RU" sz="1600">
                <a:latin typeface="Times New Roman" pitchFamily="18" charset="0"/>
                <a:cs typeface="Times New Roman" pitchFamily="18" charset="0"/>
              </a:rPr>
              <a:t>с одного</a:t>
            </a:r>
            <a:r>
              <a:rPr lang="ro-RO" sz="1600">
                <a:latin typeface="Times New Roman" pitchFamily="18" charset="0"/>
                <a:cs typeface="Times New Roman" pitchFamily="18" charset="0"/>
              </a:rPr>
              <a:t> проводника </a:t>
            </a:r>
            <a:r>
              <a:rPr lang="ru-RU" sz="1600">
                <a:latin typeface="Times New Roman" pitchFamily="18" charset="0"/>
                <a:cs typeface="Times New Roman" pitchFamily="18" charset="0"/>
              </a:rPr>
              <a:t>на другой</a:t>
            </a:r>
            <a:r>
              <a:rPr lang="ro-RO" sz="1600">
                <a:latin typeface="Times New Roman" pitchFamily="18" charset="0"/>
                <a:cs typeface="Times New Roman" pitchFamily="18" charset="0"/>
              </a:rPr>
              <a:t>.</a:t>
            </a:r>
            <a:endParaRPr lang="en-US" sz="1600">
              <a:latin typeface="Times New Roman" pitchFamily="18" charset="0"/>
              <a:cs typeface="Times New Roman" pitchFamily="18" charset="0"/>
            </a:endParaRPr>
          </a:p>
          <a:p>
            <a:r>
              <a:rPr lang="ro-RO" sz="1600">
                <a:latin typeface="Times New Roman" pitchFamily="18" charset="0"/>
                <a:cs typeface="Times New Roman" pitchFamily="18" charset="0"/>
              </a:rPr>
              <a:t>Размер канала зависит от поверхности проводника,</a:t>
            </a:r>
            <a:r>
              <a:rPr lang="ru-RU" sz="1600">
                <a:latin typeface="Times New Roman" pitchFamily="18" charset="0"/>
                <a:cs typeface="Times New Roman" pitchFamily="18" charset="0"/>
              </a:rPr>
              <a:t> от</a:t>
            </a:r>
            <a:r>
              <a:rPr lang="ro-RO" sz="1600">
                <a:latin typeface="Times New Roman" pitchFamily="18" charset="0"/>
                <a:cs typeface="Times New Roman" pitchFamily="18" charset="0"/>
              </a:rPr>
              <a:t> расстояния между ними, а также от частоты, проходяще</a:t>
            </a:r>
            <a:r>
              <a:rPr lang="ru-RU" sz="1600">
                <a:latin typeface="Times New Roman" pitchFamily="18" charset="0"/>
                <a:cs typeface="Times New Roman" pitchFamily="18" charset="0"/>
              </a:rPr>
              <a:t>й</a:t>
            </a:r>
            <a:r>
              <a:rPr lang="ro-RO" sz="1600">
                <a:latin typeface="Times New Roman" pitchFamily="18" charset="0"/>
                <a:cs typeface="Times New Roman" pitchFamily="18" charset="0"/>
              </a:rPr>
              <a:t> через эти преобразователи.</a:t>
            </a:r>
            <a:endParaRPr lang="en-US" sz="1600">
              <a:latin typeface="Times New Roman" pitchFamily="18" charset="0"/>
              <a:cs typeface="Times New Roman" pitchFamily="18" charset="0"/>
            </a:endParaRPr>
          </a:p>
          <a:p>
            <a:r>
              <a:rPr lang="ro-RO" sz="1600">
                <a:latin typeface="Times New Roman" pitchFamily="18" charset="0"/>
                <a:cs typeface="Times New Roman" pitchFamily="18" charset="0"/>
              </a:rPr>
              <a:t>При проектировании аналого-цифрового преобразователя, </a:t>
            </a:r>
            <a:r>
              <a:rPr lang="ru-RU" sz="1600">
                <a:latin typeface="Times New Roman" pitchFamily="18" charset="0"/>
                <a:cs typeface="Times New Roman" pitchFamily="18" charset="0"/>
              </a:rPr>
              <a:t>частота </a:t>
            </a:r>
            <a:r>
              <a:rPr lang="ro-RO" sz="1600">
                <a:latin typeface="Times New Roman" pitchFamily="18" charset="0"/>
                <a:cs typeface="Times New Roman" pitchFamily="18" charset="0"/>
              </a:rPr>
              <a:t>сигнал</a:t>
            </a:r>
            <a:r>
              <a:rPr lang="ru-RU" sz="1600">
                <a:latin typeface="Times New Roman" pitchFamily="18" charset="0"/>
                <a:cs typeface="Times New Roman" pitchFamily="18" charset="0"/>
              </a:rPr>
              <a:t>а</a:t>
            </a:r>
            <a:r>
              <a:rPr lang="ro-RO" sz="1600">
                <a:latin typeface="Times New Roman" pitchFamily="18" charset="0"/>
                <a:cs typeface="Times New Roman" pitchFamily="18" charset="0"/>
              </a:rPr>
              <a:t> синхронизации достигает 11MHz, </a:t>
            </a:r>
            <a:r>
              <a:rPr lang="ru-RU" sz="1600">
                <a:latin typeface="Times New Roman" pitchFamily="18" charset="0"/>
                <a:cs typeface="Times New Roman" pitchFamily="18" charset="0"/>
              </a:rPr>
              <a:t>что уже</a:t>
            </a:r>
            <a:r>
              <a:rPr lang="ro-RO" sz="1600">
                <a:latin typeface="Times New Roman" pitchFamily="18" charset="0"/>
                <a:cs typeface="Times New Roman" pitchFamily="18" charset="0"/>
              </a:rPr>
              <a:t> находится в диапазоне радиочастот. </a:t>
            </a:r>
            <a:r>
              <a:rPr lang="ru-RU" sz="1600">
                <a:latin typeface="Times New Roman" pitchFamily="18" charset="0"/>
                <a:cs typeface="Times New Roman" pitchFamily="18" charset="0"/>
              </a:rPr>
              <a:t>П</a:t>
            </a:r>
            <a:r>
              <a:rPr lang="ro-RO" sz="1600">
                <a:latin typeface="Times New Roman" pitchFamily="18" charset="0"/>
                <a:cs typeface="Times New Roman" pitchFamily="18" charset="0"/>
              </a:rPr>
              <a:t>роводник высокой частот</a:t>
            </a:r>
            <a:r>
              <a:rPr lang="ru-RU" sz="1600">
                <a:latin typeface="Times New Roman" pitchFamily="18" charset="0"/>
                <a:cs typeface="Times New Roman" pitchFamily="18" charset="0"/>
              </a:rPr>
              <a:t>ы</a:t>
            </a:r>
            <a:r>
              <a:rPr lang="ro-RO" sz="1600">
                <a:latin typeface="Times New Roman" pitchFamily="18" charset="0"/>
                <a:cs typeface="Times New Roman" pitchFamily="18" charset="0"/>
              </a:rPr>
              <a:t> действует как передатчик паразитных волн –</a:t>
            </a:r>
            <a:r>
              <a:rPr lang="ru-RU" sz="1600">
                <a:latin typeface="Times New Roman" pitchFamily="18" charset="0"/>
                <a:cs typeface="Times New Roman" pitchFamily="18" charset="0"/>
              </a:rPr>
              <a:t> создает эхо сигнала</a:t>
            </a:r>
            <a:r>
              <a:rPr lang="ro-RO" sz="1600">
                <a:latin typeface="Times New Roman" pitchFamily="18" charset="0"/>
                <a:cs typeface="Times New Roman" pitchFamily="18" charset="0"/>
              </a:rPr>
              <a:t>. Будет резонировать с паразитарны</a:t>
            </a:r>
            <a:r>
              <a:rPr lang="ru-RU" sz="1600">
                <a:latin typeface="Times New Roman" pitchFamily="18" charset="0"/>
                <a:cs typeface="Times New Roman" pitchFamily="18" charset="0"/>
              </a:rPr>
              <a:t>ми</a:t>
            </a:r>
            <a:r>
              <a:rPr lang="ro-RO" sz="1600">
                <a:latin typeface="Times New Roman" pitchFamily="18" charset="0"/>
                <a:cs typeface="Times New Roman" pitchFamily="18" charset="0"/>
              </a:rPr>
              <a:t> электромагнитными волнами </a:t>
            </a:r>
            <a:r>
              <a:rPr lang="ru-RU" sz="1600">
                <a:latin typeface="Times New Roman" pitchFamily="18" charset="0"/>
                <a:cs typeface="Times New Roman" pitchFamily="18" charset="0"/>
              </a:rPr>
              <a:t>на</a:t>
            </a:r>
            <a:r>
              <a:rPr lang="ro-RO" sz="1600">
                <a:latin typeface="Times New Roman" pitchFamily="18" charset="0"/>
                <a:cs typeface="Times New Roman" pitchFamily="18" charset="0"/>
              </a:rPr>
              <a:t> много см вокруг, это может повлиять на </a:t>
            </a:r>
            <a:r>
              <a:rPr lang="ru-RU" sz="1600">
                <a:latin typeface="Times New Roman" pitchFamily="18" charset="0"/>
                <a:cs typeface="Times New Roman" pitchFamily="18" charset="0"/>
              </a:rPr>
              <a:t>сигналы, проходящие через </a:t>
            </a:r>
            <a:r>
              <a:rPr lang="ro-RO" sz="1600">
                <a:latin typeface="Times New Roman" pitchFamily="18" charset="0"/>
                <a:cs typeface="Times New Roman" pitchFamily="18" charset="0"/>
              </a:rPr>
              <a:t>проводник</a:t>
            </a:r>
            <a:r>
              <a:rPr lang="ru-RU" sz="1600">
                <a:latin typeface="Times New Roman" pitchFamily="18" charset="0"/>
                <a:cs typeface="Times New Roman" pitchFamily="18" charset="0"/>
              </a:rPr>
              <a:t>и</a:t>
            </a:r>
            <a:r>
              <a:rPr lang="ro-RO" sz="1600">
                <a:latin typeface="Times New Roman" pitchFamily="18" charset="0"/>
                <a:cs typeface="Times New Roman" pitchFamily="18" charset="0"/>
              </a:rPr>
              <a:t> вокруг, потому </a:t>
            </a:r>
            <a:r>
              <a:rPr lang="ru-RU" sz="1600">
                <a:latin typeface="Times New Roman" pitchFamily="18" charset="0"/>
                <a:cs typeface="Times New Roman" pitchFamily="18" charset="0"/>
              </a:rPr>
              <a:t>используется</a:t>
            </a:r>
            <a:r>
              <a:rPr lang="ro-RO" sz="1600">
                <a:latin typeface="Times New Roman" pitchFamily="18" charset="0"/>
                <a:cs typeface="Times New Roman" pitchFamily="18" charset="0"/>
              </a:rPr>
              <a:t> экранирование.</a:t>
            </a:r>
            <a:endParaRPr lang="en-US" sz="1600">
              <a:latin typeface="Times New Roman" pitchFamily="18" charset="0"/>
              <a:cs typeface="Times New Roman" pitchFamily="18" charset="0"/>
            </a:endParaRPr>
          </a:p>
          <a:p>
            <a:r>
              <a:rPr lang="ro-RO" sz="1600">
                <a:latin typeface="Times New Roman" pitchFamily="18" charset="0"/>
                <a:cs typeface="Times New Roman" pitchFamily="18" charset="0"/>
              </a:rPr>
              <a:t>Экранирование все</a:t>
            </a:r>
            <a:r>
              <a:rPr lang="ru-RU" sz="1600">
                <a:latin typeface="Times New Roman" pitchFamily="18" charset="0"/>
                <a:cs typeface="Times New Roman" pitchFamily="18" charset="0"/>
              </a:rPr>
              <a:t>х проводников</a:t>
            </a:r>
            <a:r>
              <a:rPr lang="ro-RO" sz="1600">
                <a:latin typeface="Times New Roman" pitchFamily="18" charset="0"/>
                <a:cs typeface="Times New Roman" pitchFamily="18" charset="0"/>
              </a:rPr>
              <a:t> практически невозможно, но </a:t>
            </a:r>
            <a:r>
              <a:rPr lang="ru-RU" sz="1600">
                <a:latin typeface="Times New Roman" pitchFamily="18" charset="0"/>
                <a:cs typeface="Times New Roman" pitchFamily="18" charset="0"/>
              </a:rPr>
              <a:t>экспериментально получили данные, что, сформировав экранированную связь, можно снизить</a:t>
            </a:r>
            <a:r>
              <a:rPr lang="ro-RO" sz="1600">
                <a:latin typeface="Times New Roman" pitchFamily="18" charset="0"/>
                <a:cs typeface="Times New Roman" pitchFamily="18" charset="0"/>
              </a:rPr>
              <a:t> до 80% паразитных элементов.</a:t>
            </a:r>
            <a:endParaRPr lang="en-US" sz="1600">
              <a:latin typeface="Times New Roman" pitchFamily="18" charset="0"/>
              <a:cs typeface="Times New Roman" pitchFamily="18" charset="0"/>
            </a:endParaRPr>
          </a:p>
          <a:p>
            <a:r>
              <a:rPr lang="ru-RU" sz="1600">
                <a:latin typeface="Times New Roman" pitchFamily="18" charset="0"/>
                <a:cs typeface="Times New Roman" pitchFamily="18" charset="0"/>
              </a:rPr>
              <a:t>Можно заметить</a:t>
            </a:r>
            <a:r>
              <a:rPr lang="ro-RO" sz="1600">
                <a:latin typeface="Times New Roman" pitchFamily="18" charset="0"/>
                <a:cs typeface="Times New Roman" pitchFamily="18" charset="0"/>
              </a:rPr>
              <a:t> </a:t>
            </a:r>
            <a:r>
              <a:rPr lang="ro-RO" sz="1600">
                <a:latin typeface="Times New Roman" pitchFamily="18" charset="0"/>
                <a:cs typeface="Times New Roman" pitchFamily="18" charset="0"/>
              </a:rPr>
              <a:t>на </a:t>
            </a:r>
            <a:r>
              <a:rPr lang="ro-RO" sz="1600" smtClean="0">
                <a:latin typeface="Times New Roman" pitchFamily="18" charset="0"/>
                <a:cs typeface="Times New Roman" pitchFamily="18" charset="0"/>
              </a:rPr>
              <a:t>рисунке</a:t>
            </a:r>
            <a:r>
              <a:rPr lang="ru-RU" sz="1600" smtClean="0">
                <a:latin typeface="Times New Roman" pitchFamily="18" charset="0"/>
                <a:cs typeface="Times New Roman" pitchFamily="18" charset="0"/>
              </a:rPr>
              <a:t>, </a:t>
            </a:r>
            <a:r>
              <a:rPr lang="ru-RU" sz="1600">
                <a:latin typeface="Times New Roman" pitchFamily="18" charset="0"/>
                <a:cs typeface="Times New Roman" pitchFamily="18" charset="0"/>
              </a:rPr>
              <a:t>что печатных проводников стало</a:t>
            </a:r>
            <a:r>
              <a:rPr lang="ro-RO" sz="1600">
                <a:latin typeface="Times New Roman" pitchFamily="18" charset="0"/>
                <a:cs typeface="Times New Roman" pitchFamily="18" charset="0"/>
              </a:rPr>
              <a:t> намного больше </a:t>
            </a:r>
            <a:r>
              <a:rPr lang="ru-RU" sz="1600">
                <a:latin typeface="Times New Roman" pitchFamily="18" charset="0"/>
                <a:cs typeface="Times New Roman" pitchFamily="18" charset="0"/>
              </a:rPr>
              <a:t>и в</a:t>
            </a:r>
            <a:r>
              <a:rPr lang="ro-RO" sz="1600">
                <a:latin typeface="Times New Roman" pitchFamily="18" charset="0"/>
                <a:cs typeface="Times New Roman" pitchFamily="18" charset="0"/>
              </a:rPr>
              <a:t> некоторых местах </a:t>
            </a:r>
            <a:r>
              <a:rPr lang="ru-RU" sz="1600">
                <a:latin typeface="Times New Roman" pitchFamily="18" charset="0"/>
                <a:cs typeface="Times New Roman" pitchFamily="18" charset="0"/>
              </a:rPr>
              <a:t>их утолстили</a:t>
            </a:r>
            <a:r>
              <a:rPr lang="ro-RO" sz="1600">
                <a:latin typeface="Times New Roman" pitchFamily="18" charset="0"/>
                <a:cs typeface="Times New Roman" pitchFamily="18" charset="0"/>
              </a:rPr>
              <a:t>.</a:t>
            </a:r>
            <a:endParaRPr lang="en-US" sz="1600">
              <a:latin typeface="Times New Roman" pitchFamily="18" charset="0"/>
              <a:cs typeface="Times New Roman" pitchFamily="18" charset="0"/>
            </a:endParaRPr>
          </a:p>
        </p:txBody>
      </p:sp>
    </p:spTree>
    <p:extLst>
      <p:ext uri="{BB962C8B-B14F-4D97-AF65-F5344CB8AC3E}">
        <p14:creationId xmlns:p14="http://schemas.microsoft.com/office/powerpoint/2010/main" val="384523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49306" cy="2703460"/>
          </a:xfrm>
          <a:prstGeom prst="rect">
            <a:avLst/>
          </a:prstGeom>
          <a:noFill/>
          <a:ln>
            <a:noFill/>
          </a:ln>
        </p:spPr>
      </p:pic>
      <p:sp>
        <p:nvSpPr>
          <p:cNvPr id="5" name="Прямоугольник 4"/>
          <p:cNvSpPr/>
          <p:nvPr/>
        </p:nvSpPr>
        <p:spPr>
          <a:xfrm>
            <a:off x="3925019" y="69787"/>
            <a:ext cx="8266981" cy="3406061"/>
          </a:xfrm>
          <a:prstGeom prst="rect">
            <a:avLst/>
          </a:prstGeom>
          <a:ln>
            <a:solidFill>
              <a:srgbClr val="FF0000"/>
            </a:solidFill>
          </a:ln>
        </p:spPr>
        <p:txBody>
          <a:bodyPr wrap="square">
            <a:spAutoFit/>
          </a:bodyPr>
          <a:lstStyle/>
          <a:p>
            <a:pPr marL="342900" lvl="0" indent="-342900">
              <a:lnSpc>
                <a:spcPct val="115000"/>
              </a:lnSpc>
              <a:spcAft>
                <a:spcPts val="0"/>
              </a:spcAft>
              <a:buFont typeface="+mj-lt"/>
              <a:buAutoNum type="arabicPeriod"/>
            </a:pPr>
            <a:r>
              <a:rPr lang="ro-RO" dirty="0">
                <a:latin typeface="Times New Roman" panose="02020603050405020304" pitchFamily="18" charset="0"/>
                <a:ea typeface="Calibri" panose="020F0502020204030204" pitchFamily="34" charset="0"/>
                <a:cs typeface="Times New Roman" panose="02020603050405020304" pitchFamily="18" charset="0"/>
              </a:rPr>
              <a:t>Conductorul intrarii analogice a converotului analogic-digital a fost amplasat într-o cămaşă din conductor de împămîntare.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ro-RO" dirty="0">
                <a:latin typeface="Times New Roman" panose="02020603050405020304" pitchFamily="18" charset="0"/>
                <a:ea typeface="Calibri" panose="020F0502020204030204" pitchFamily="34" charset="0"/>
                <a:cs typeface="Times New Roman" panose="02020603050405020304" pitchFamily="18" charset="0"/>
              </a:rPr>
              <a:t>Porţiunile de conductori care trec sub microscheme au fost îngroşate aceasta va apăra intrarea analogică a CAD-ului de semnale </a:t>
            </a:r>
            <a:r>
              <a:rPr lang="ro-RO" dirty="0" smtClean="0">
                <a:latin typeface="Times New Roman" panose="02020603050405020304" pitchFamily="18" charset="0"/>
                <a:ea typeface="Calibri" panose="020F0502020204030204" pitchFamily="34" charset="0"/>
                <a:cs typeface="Times New Roman" panose="02020603050405020304" pitchFamily="18" charset="0"/>
              </a:rPr>
              <a:t>parazitare,</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o-RO" dirty="0" smtClean="0">
                <a:latin typeface="Times New Roman" panose="02020603050405020304" pitchFamily="18" charset="0"/>
                <a:ea typeface="Calibri" panose="020F0502020204030204" pitchFamily="34" charset="0"/>
                <a:cs typeface="Times New Roman" panose="02020603050405020304" pitchFamily="18" charset="0"/>
              </a:rPr>
              <a:t>de </a:t>
            </a:r>
            <a:r>
              <a:rPr lang="ro-RO" dirty="0">
                <a:latin typeface="Times New Roman" panose="02020603050405020304" pitchFamily="18" charset="0"/>
                <a:ea typeface="Calibri" panose="020F0502020204030204" pitchFamily="34" charset="0"/>
                <a:cs typeface="Times New Roman" panose="02020603050405020304" pitchFamily="18" charset="0"/>
              </a:rPr>
              <a:t>pe liniile digitale amplasate pe partea opusă a microschemei</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ro-RO" dirty="0">
                <a:latin typeface="Times New Roman" panose="02020603050405020304" pitchFamily="18" charset="0"/>
                <a:ea typeface="Calibri" panose="020F0502020204030204" pitchFamily="34" charset="0"/>
                <a:cs typeface="Times New Roman" panose="02020603050405020304" pitchFamily="18" charset="0"/>
              </a:rPr>
              <a:t>Conductorul de alimentare a CAD-ului a fost înconjurat de conductoare de împămîntare.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o-RO" dirty="0">
                <a:latin typeface="Times New Roman" panose="02020603050405020304" pitchFamily="18" charset="0"/>
                <a:ea typeface="Calibri" panose="020F0502020204030204" pitchFamily="34" charset="0"/>
                <a:cs typeface="Times New Roman" panose="02020603050405020304" pitchFamily="18" charset="0"/>
              </a:rPr>
              <a:t>Ecranarea descrisă mai sus nu întotdeauna este </a:t>
            </a:r>
            <a:r>
              <a:rPr lang="ro-RO" dirty="0" smtClean="0">
                <a:latin typeface="Times New Roman" panose="02020603050405020304" pitchFamily="18" charset="0"/>
                <a:ea typeface="Calibri" panose="020F0502020204030204" pitchFamily="34" charset="0"/>
                <a:cs typeface="Times New Roman" panose="02020603050405020304" pitchFamily="18" charset="0"/>
              </a:rPr>
              <a:t>obligatorie,</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o-RO" dirty="0" smtClean="0">
                <a:latin typeface="Times New Roman" panose="02020603050405020304" pitchFamily="18" charset="0"/>
                <a:ea typeface="Calibri" panose="020F0502020204030204" pitchFamily="34" charset="0"/>
                <a:cs typeface="Times New Roman" panose="02020603050405020304" pitchFamily="18" charset="0"/>
              </a:rPr>
              <a:t>este </a:t>
            </a:r>
            <a:r>
              <a:rPr lang="ro-RO" dirty="0">
                <a:latin typeface="Times New Roman" panose="02020603050405020304" pitchFamily="18" charset="0"/>
                <a:ea typeface="Calibri" panose="020F0502020204030204" pitchFamily="34" charset="0"/>
                <a:cs typeface="Times New Roman" panose="02020603050405020304" pitchFamily="18" charset="0"/>
              </a:rPr>
              <a:t>necesar de inţeles în ce condiţii va funcţiona schema proiectată</a:t>
            </a:r>
            <a:r>
              <a:rPr lang="ro-RO" dirty="0" smtClean="0">
                <a:latin typeface="Times New Roman" panose="02020603050405020304" pitchFamily="18" charset="0"/>
                <a:ea typeface="Calibri" panose="020F0502020204030204" pitchFamily="34" charset="0"/>
                <a:cs typeface="Times New Roman" panose="02020603050405020304" pitchFamily="18" charset="0"/>
              </a:rPr>
              <a:t>.</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o-RO" dirty="0" smtClean="0">
                <a:latin typeface="Times New Roman" panose="02020603050405020304" pitchFamily="18" charset="0"/>
                <a:ea typeface="Calibri" panose="020F0502020204030204" pitchFamily="34" charset="0"/>
                <a:cs typeface="Times New Roman" panose="02020603050405020304" pitchFamily="18" charset="0"/>
              </a:rPr>
              <a:t>Ecranarea </a:t>
            </a:r>
            <a:r>
              <a:rPr lang="ro-RO" dirty="0">
                <a:latin typeface="Times New Roman" panose="02020603050405020304" pitchFamily="18" charset="0"/>
                <a:ea typeface="Calibri" panose="020F0502020204030204" pitchFamily="34" charset="0"/>
                <a:cs typeface="Times New Roman" panose="02020603050405020304" pitchFamily="18" charset="0"/>
              </a:rPr>
              <a:t>de volum se presupune în condiţii electromagnetice grele.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143547" y="2867362"/>
            <a:ext cx="3350151" cy="2097856"/>
          </a:xfrm>
          <a:prstGeom prst="rect">
            <a:avLst/>
          </a:prstGeom>
          <a:noFill/>
          <a:ln>
            <a:noFill/>
          </a:ln>
        </p:spPr>
      </p:pic>
      <p:sp>
        <p:nvSpPr>
          <p:cNvPr id="2" name="Прямоугольник 1"/>
          <p:cNvSpPr/>
          <p:nvPr/>
        </p:nvSpPr>
        <p:spPr>
          <a:xfrm>
            <a:off x="3925019" y="3534057"/>
            <a:ext cx="8266981" cy="2862322"/>
          </a:xfrm>
          <a:prstGeom prst="rect">
            <a:avLst/>
          </a:prstGeom>
          <a:ln>
            <a:solidFill>
              <a:srgbClr val="0070C0"/>
            </a:solidFill>
          </a:ln>
        </p:spPr>
        <p:txBody>
          <a:bodyPr wrap="square">
            <a:spAutoFit/>
          </a:bodyPr>
          <a:lstStyle/>
          <a:p>
            <a:pPr marL="342900" lvl="0" indent="-342900">
              <a:buFont typeface="+mj-lt"/>
              <a:buAutoNum type="arabicPeriod"/>
            </a:pPr>
            <a:r>
              <a:rPr lang="ro-RO">
                <a:latin typeface="Times New Roman" pitchFamily="18" charset="0"/>
                <a:cs typeface="Times New Roman" pitchFamily="18" charset="0"/>
              </a:rPr>
              <a:t>Аналоговый входной проводник аналого-цифров</a:t>
            </a:r>
            <a:r>
              <a:rPr lang="ru-RU">
                <a:latin typeface="Times New Roman" pitchFamily="18" charset="0"/>
                <a:cs typeface="Times New Roman" pitchFamily="18" charset="0"/>
              </a:rPr>
              <a:t>ого преобразователя</a:t>
            </a:r>
            <a:r>
              <a:rPr lang="ro-RO">
                <a:latin typeface="Times New Roman" pitchFamily="18" charset="0"/>
                <a:cs typeface="Times New Roman" pitchFamily="18" charset="0"/>
              </a:rPr>
              <a:t> был помещен в рубашк</a:t>
            </a:r>
            <a:r>
              <a:rPr lang="ru-RU">
                <a:latin typeface="Times New Roman" pitchFamily="18" charset="0"/>
                <a:cs typeface="Times New Roman" pitchFamily="18" charset="0"/>
              </a:rPr>
              <a:t>у из проводника</a:t>
            </a:r>
            <a:r>
              <a:rPr lang="ro-RO">
                <a:latin typeface="Times New Roman" pitchFamily="18" charset="0"/>
                <a:cs typeface="Times New Roman" pitchFamily="18" charset="0"/>
              </a:rPr>
              <a:t> заземления.</a:t>
            </a:r>
            <a:endParaRPr lang="en-US">
              <a:latin typeface="Times New Roman" pitchFamily="18" charset="0"/>
              <a:cs typeface="Times New Roman" pitchFamily="18" charset="0"/>
            </a:endParaRPr>
          </a:p>
          <a:p>
            <a:pPr marL="342900" lvl="0" indent="-342900">
              <a:buFont typeface="+mj-lt"/>
              <a:buAutoNum type="arabicPeriod"/>
            </a:pPr>
            <a:r>
              <a:rPr lang="ro-RO">
                <a:latin typeface="Times New Roman" pitchFamily="18" charset="0"/>
                <a:cs typeface="Times New Roman" pitchFamily="18" charset="0"/>
              </a:rPr>
              <a:t>Части проводников, проходящих под </a:t>
            </a:r>
            <a:r>
              <a:rPr lang="ru-RU">
                <a:latin typeface="Times New Roman" pitchFamily="18" charset="0"/>
                <a:cs typeface="Times New Roman" pitchFamily="18" charset="0"/>
              </a:rPr>
              <a:t>микросхемами, были утолщенны</a:t>
            </a:r>
            <a:r>
              <a:rPr lang="ro-RO">
                <a:latin typeface="Times New Roman" pitchFamily="18" charset="0"/>
                <a:cs typeface="Times New Roman" pitchFamily="18" charset="0"/>
              </a:rPr>
              <a:t>, </a:t>
            </a:r>
            <a:r>
              <a:rPr lang="ru-RU">
                <a:latin typeface="Times New Roman" pitchFamily="18" charset="0"/>
                <a:cs typeface="Times New Roman" pitchFamily="18" charset="0"/>
              </a:rPr>
              <a:t>что защитит</a:t>
            </a:r>
            <a:r>
              <a:rPr lang="ro-RO">
                <a:latin typeface="Times New Roman" pitchFamily="18" charset="0"/>
                <a:cs typeface="Times New Roman" pitchFamily="18" charset="0"/>
              </a:rPr>
              <a:t> аналоговый вход ЦАП</a:t>
            </a:r>
            <a:r>
              <a:rPr lang="ru-RU">
                <a:latin typeface="Times New Roman" pitchFamily="18" charset="0"/>
                <a:cs typeface="Times New Roman" pitchFamily="18" charset="0"/>
              </a:rPr>
              <a:t>а от </a:t>
            </a:r>
            <a:r>
              <a:rPr lang="ro-RO">
                <a:latin typeface="Times New Roman" pitchFamily="18" charset="0"/>
                <a:cs typeface="Times New Roman" pitchFamily="18" charset="0"/>
              </a:rPr>
              <a:t>паразитных сигналов </a:t>
            </a:r>
            <a:r>
              <a:rPr lang="ru-RU">
                <a:latin typeface="Times New Roman" pitchFamily="18" charset="0"/>
                <a:cs typeface="Times New Roman" pitchFamily="18" charset="0"/>
              </a:rPr>
              <a:t>от </a:t>
            </a:r>
            <a:r>
              <a:rPr lang="ro-RO">
                <a:latin typeface="Times New Roman" pitchFamily="18" charset="0"/>
                <a:cs typeface="Times New Roman" pitchFamily="18" charset="0"/>
              </a:rPr>
              <a:t>цифровы</a:t>
            </a:r>
            <a:r>
              <a:rPr lang="ru-RU">
                <a:latin typeface="Times New Roman" pitchFamily="18" charset="0"/>
                <a:cs typeface="Times New Roman" pitchFamily="18" charset="0"/>
              </a:rPr>
              <a:t>х</a:t>
            </a:r>
            <a:r>
              <a:rPr lang="ro-RO">
                <a:latin typeface="Times New Roman" pitchFamily="18" charset="0"/>
                <a:cs typeface="Times New Roman" pitchFamily="18" charset="0"/>
              </a:rPr>
              <a:t> линии, размешенных на противоположной стороне</a:t>
            </a:r>
            <a:endParaRPr lang="en-US">
              <a:latin typeface="Times New Roman" pitchFamily="18" charset="0"/>
              <a:cs typeface="Times New Roman" pitchFamily="18" charset="0"/>
            </a:endParaRPr>
          </a:p>
          <a:p>
            <a:pPr marL="342900" lvl="0" indent="-342900">
              <a:buFont typeface="+mj-lt"/>
              <a:buAutoNum type="arabicPeriod"/>
            </a:pPr>
            <a:r>
              <a:rPr lang="ro-RO">
                <a:latin typeface="Times New Roman" pitchFamily="18" charset="0"/>
                <a:cs typeface="Times New Roman" pitchFamily="18" charset="0"/>
              </a:rPr>
              <a:t>Линии питания ЦАП был окруже</a:t>
            </a:r>
            <a:r>
              <a:rPr lang="ru-RU">
                <a:latin typeface="Times New Roman" pitchFamily="18" charset="0"/>
                <a:cs typeface="Times New Roman" pitchFamily="18" charset="0"/>
              </a:rPr>
              <a:t>н</a:t>
            </a:r>
            <a:r>
              <a:rPr lang="ro-RO">
                <a:latin typeface="Times New Roman" pitchFamily="18" charset="0"/>
                <a:cs typeface="Times New Roman" pitchFamily="18" charset="0"/>
              </a:rPr>
              <a:t>н</a:t>
            </a:r>
            <a:r>
              <a:rPr lang="ru-RU">
                <a:latin typeface="Times New Roman" pitchFamily="18" charset="0"/>
                <a:cs typeface="Times New Roman" pitchFamily="18" charset="0"/>
              </a:rPr>
              <a:t>ы</a:t>
            </a:r>
            <a:r>
              <a:rPr lang="ro-RO">
                <a:latin typeface="Times New Roman" pitchFamily="18" charset="0"/>
                <a:cs typeface="Times New Roman" pitchFamily="18" charset="0"/>
              </a:rPr>
              <a:t> заземляющим проводником.</a:t>
            </a:r>
            <a:endParaRPr lang="en-US">
              <a:latin typeface="Times New Roman" pitchFamily="18" charset="0"/>
              <a:cs typeface="Times New Roman" pitchFamily="18" charset="0"/>
            </a:endParaRPr>
          </a:p>
          <a:p>
            <a:r>
              <a:rPr lang="ro-RO">
                <a:latin typeface="Times New Roman" pitchFamily="18" charset="0"/>
                <a:cs typeface="Times New Roman" pitchFamily="18" charset="0"/>
              </a:rPr>
              <a:t> </a:t>
            </a:r>
            <a:endParaRPr lang="en-US">
              <a:latin typeface="Times New Roman" pitchFamily="18" charset="0"/>
              <a:cs typeface="Times New Roman" pitchFamily="18" charset="0"/>
            </a:endParaRPr>
          </a:p>
          <a:p>
            <a:r>
              <a:rPr lang="ro-RO">
                <a:latin typeface="Times New Roman" pitchFamily="18" charset="0"/>
                <a:cs typeface="Times New Roman" pitchFamily="18" charset="0"/>
              </a:rPr>
              <a:t>Описанное выше</a:t>
            </a:r>
            <a:r>
              <a:rPr lang="ru-RU">
                <a:latin typeface="Times New Roman" pitchFamily="18" charset="0"/>
                <a:cs typeface="Times New Roman" pitchFamily="18" charset="0"/>
              </a:rPr>
              <a:t> э</a:t>
            </a:r>
            <a:r>
              <a:rPr lang="ro-RO">
                <a:latin typeface="Times New Roman" pitchFamily="18" charset="0"/>
                <a:cs typeface="Times New Roman" pitchFamily="18" charset="0"/>
              </a:rPr>
              <a:t>кранирование не всегда </a:t>
            </a:r>
            <a:r>
              <a:rPr lang="ru-RU">
                <a:latin typeface="Times New Roman" pitchFamily="18" charset="0"/>
                <a:cs typeface="Times New Roman" pitchFamily="18" charset="0"/>
              </a:rPr>
              <a:t>обязательно</a:t>
            </a:r>
            <a:r>
              <a:rPr lang="ro-RO">
                <a:latin typeface="Times New Roman" pitchFamily="18" charset="0"/>
                <a:cs typeface="Times New Roman" pitchFamily="18" charset="0"/>
              </a:rPr>
              <a:t>, необходимо понять,</a:t>
            </a:r>
            <a:r>
              <a:rPr lang="ru-RU">
                <a:latin typeface="Times New Roman" pitchFamily="18" charset="0"/>
                <a:cs typeface="Times New Roman" pitchFamily="18" charset="0"/>
              </a:rPr>
              <a:t>в</a:t>
            </a:r>
            <a:r>
              <a:rPr lang="ro-RO">
                <a:latin typeface="Times New Roman" pitchFamily="18" charset="0"/>
                <a:cs typeface="Times New Roman" pitchFamily="18" charset="0"/>
              </a:rPr>
              <a:t> каки</a:t>
            </a:r>
            <a:r>
              <a:rPr lang="ru-RU">
                <a:latin typeface="Times New Roman" pitchFamily="18" charset="0"/>
                <a:cs typeface="Times New Roman" pitchFamily="18" charset="0"/>
              </a:rPr>
              <a:t>х</a:t>
            </a:r>
            <a:r>
              <a:rPr lang="ro-RO">
                <a:latin typeface="Times New Roman" pitchFamily="18" charset="0"/>
                <a:cs typeface="Times New Roman" pitchFamily="18" charset="0"/>
              </a:rPr>
              <a:t> условия</a:t>
            </a:r>
            <a:r>
              <a:rPr lang="ru-RU">
                <a:latin typeface="Times New Roman" pitchFamily="18" charset="0"/>
                <a:cs typeface="Times New Roman" pitchFamily="18" charset="0"/>
              </a:rPr>
              <a:t>х</a:t>
            </a:r>
            <a:r>
              <a:rPr lang="ro-RO">
                <a:latin typeface="Times New Roman" pitchFamily="18" charset="0"/>
                <a:cs typeface="Times New Roman" pitchFamily="18" charset="0"/>
              </a:rPr>
              <a:t> будет работать </a:t>
            </a:r>
            <a:r>
              <a:rPr lang="ru-RU">
                <a:latin typeface="Times New Roman" pitchFamily="18" charset="0"/>
                <a:cs typeface="Times New Roman" pitchFamily="18" charset="0"/>
              </a:rPr>
              <a:t>спроектированная схема</a:t>
            </a:r>
            <a:r>
              <a:rPr lang="ro-RO">
                <a:latin typeface="Times New Roman" pitchFamily="18" charset="0"/>
                <a:cs typeface="Times New Roman" pitchFamily="18" charset="0"/>
              </a:rPr>
              <a:t>.</a:t>
            </a:r>
            <a:r>
              <a:rPr lang="ru-RU">
                <a:latin typeface="Times New Roman" pitchFamily="18" charset="0"/>
                <a:cs typeface="Times New Roman" pitchFamily="18" charset="0"/>
              </a:rPr>
              <a:t> Объемное э</a:t>
            </a:r>
            <a:r>
              <a:rPr lang="ro-RO">
                <a:latin typeface="Times New Roman" pitchFamily="18" charset="0"/>
                <a:cs typeface="Times New Roman" pitchFamily="18" charset="0"/>
              </a:rPr>
              <a:t>кранирование предполагается</a:t>
            </a:r>
            <a:r>
              <a:rPr lang="ru-RU">
                <a:latin typeface="Times New Roman" pitchFamily="18" charset="0"/>
                <a:cs typeface="Times New Roman" pitchFamily="18" charset="0"/>
              </a:rPr>
              <a:t> для плат, работающих</a:t>
            </a:r>
            <a:r>
              <a:rPr lang="ro-RO">
                <a:latin typeface="Times New Roman" pitchFamily="18" charset="0"/>
                <a:cs typeface="Times New Roman" pitchFamily="18" charset="0"/>
              </a:rPr>
              <a:t> в тяжелых электромагнетических условиях.</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8693294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4951</TotalTime>
  <Words>6079</Words>
  <Application>Microsoft Office PowerPoint</Application>
  <PresentationFormat>Произвольный</PresentationFormat>
  <Paragraphs>296</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Proiectarea Asistată  T.6 – Cerinţe speciale de trasare a cablajului imprimat după exemplul trasării unui ADC</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Proiectarea Asistată în Electronică L.1 – Introducere Noțiuni de bază</dc:title>
  <dc:creator>Пользователь Windows</dc:creator>
  <cp:lastModifiedBy>Asus</cp:lastModifiedBy>
  <cp:revision>204</cp:revision>
  <dcterms:created xsi:type="dcterms:W3CDTF">2020-08-30T16:25:08Z</dcterms:created>
  <dcterms:modified xsi:type="dcterms:W3CDTF">2021-11-07T22:11:47Z</dcterms:modified>
</cp:coreProperties>
</file>