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111" d="100"/>
          <a:sy n="111" d="100"/>
        </p:scale>
        <p:origin x="-8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94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 smtClean="0"/>
              <a:t>Lectia 16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69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Arhitectura Calculatoarelor </a:t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GB" sz="4000" b="1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Memoria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6662" y="3302529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Scopul Lecției: De a înțelege structura arhitecturală a memoriei interne, de a cunoaște diferența între diferite tipuri de memorii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520269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Memoria</a:t>
            </a:r>
            <a:r>
              <a:rPr lang="en-GB" b="1" dirty="0"/>
              <a:t> Principal</a:t>
            </a:r>
            <a:r>
              <a:rPr lang="x-none" b="1" dirty="0"/>
              <a:t>ă, </a:t>
            </a:r>
            <a:r>
              <a:rPr lang="en-US" b="1" dirty="0" err="1"/>
              <a:t>Clasificarea</a:t>
            </a:r>
            <a:r>
              <a:rPr lang="en-US" b="1" dirty="0"/>
              <a:t> </a:t>
            </a:r>
            <a:r>
              <a:rPr lang="en-US" b="1" dirty="0" err="1"/>
              <a:t>circuitelor</a:t>
            </a:r>
            <a:r>
              <a:rPr lang="en-US" b="1" dirty="0"/>
              <a:t> de </a:t>
            </a:r>
            <a:r>
              <a:rPr lang="en-US" b="1" dirty="0" err="1"/>
              <a:t>memorie</a:t>
            </a:r>
            <a:r>
              <a:rPr lang="x-none" b="1" dirty="0"/>
              <a:t>, </a:t>
            </a:r>
            <a:r>
              <a:rPr lang="en-US" b="1" dirty="0" err="1"/>
              <a:t>Memorii</a:t>
            </a:r>
            <a:r>
              <a:rPr lang="en-US" b="1" dirty="0"/>
              <a:t> ROM (Read Only Memory)</a:t>
            </a:r>
            <a:r>
              <a:rPr lang="x-none" b="1" dirty="0"/>
              <a:t>, </a:t>
            </a:r>
            <a:r>
              <a:rPr lang="en-US" b="1" dirty="0" err="1"/>
              <a:t>Memoria</a:t>
            </a:r>
            <a:r>
              <a:rPr lang="en-US" b="1" dirty="0"/>
              <a:t> PROM (Programmable ROM) </a:t>
            </a:r>
            <a:r>
              <a:rPr lang="en-US" b="1" dirty="0" err="1"/>
              <a:t>Memoria</a:t>
            </a:r>
            <a:r>
              <a:rPr lang="en-US" b="1" dirty="0"/>
              <a:t> EPROM (Erasable and Programmable ROM)</a:t>
            </a:r>
            <a:r>
              <a:rPr lang="x-none" b="1" dirty="0"/>
              <a:t>, </a:t>
            </a:r>
            <a:r>
              <a:rPr lang="en-US" b="1" dirty="0" err="1"/>
              <a:t>Memorii</a:t>
            </a:r>
            <a:r>
              <a:rPr lang="en-US" b="1" dirty="0"/>
              <a:t> ''flash'‘</a:t>
            </a:r>
            <a:r>
              <a:rPr lang="x-none" b="1" dirty="0"/>
              <a:t>, </a:t>
            </a:r>
            <a:r>
              <a:rPr lang="en-US" b="1" dirty="0" err="1"/>
              <a:t>Memorii</a:t>
            </a:r>
            <a:r>
              <a:rPr lang="en-US" b="1" dirty="0"/>
              <a:t> RAM (Random Access Memory)</a:t>
            </a:r>
            <a:r>
              <a:rPr lang="x-none" b="1" dirty="0"/>
              <a:t>,</a:t>
            </a:r>
            <a:r>
              <a:rPr lang="en-US" b="1" dirty="0"/>
              <a:t> </a:t>
            </a:r>
          </a:p>
          <a:p>
            <a:r>
              <a:rPr lang="pt-BR" b="1" dirty="0"/>
              <a:t>Memoria RAM de tip static</a:t>
            </a:r>
            <a:r>
              <a:rPr lang="x-none" b="1" dirty="0"/>
              <a:t>, </a:t>
            </a:r>
            <a:r>
              <a:rPr lang="it-IT" b="1" dirty="0"/>
              <a:t>Memorie SRAM cu tranzistoare bipolare</a:t>
            </a:r>
            <a:r>
              <a:rPr lang="x-none" b="1" dirty="0"/>
              <a:t>, </a:t>
            </a:r>
            <a:r>
              <a:rPr lang="pt-BR" b="1" dirty="0"/>
              <a:t>Memoria SRAM de tip MOS</a:t>
            </a:r>
            <a:r>
              <a:rPr lang="x-none" b="1" dirty="0"/>
              <a:t>, </a:t>
            </a:r>
            <a:r>
              <a:rPr lang="pt-BR" b="1" dirty="0"/>
              <a:t>Memoria RAM de tip dinamic (DRAM - Dynamic RAM)</a:t>
            </a:r>
            <a:r>
              <a:rPr lang="x-none" b="1" dirty="0"/>
              <a:t>, </a:t>
            </a:r>
            <a:r>
              <a:rPr lang="en-US" b="1" dirty="0" err="1"/>
              <a:t>Memorie</a:t>
            </a:r>
            <a:r>
              <a:rPr lang="en-US" b="1" dirty="0"/>
              <a:t> DRAM – MOS</a:t>
            </a:r>
            <a:r>
              <a:rPr lang="x-none" b="1" dirty="0"/>
              <a:t>, </a:t>
            </a:r>
            <a:r>
              <a:rPr lang="en-US" b="1" dirty="0" err="1"/>
              <a:t>Tehnologii</a:t>
            </a:r>
            <a:r>
              <a:rPr lang="en-US" b="1" dirty="0"/>
              <a:t> </a:t>
            </a:r>
            <a:r>
              <a:rPr lang="en-US" b="1" dirty="0" err="1"/>
              <a:t>noi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memorii</a:t>
            </a:r>
            <a:r>
              <a:rPr lang="en-US" b="1" dirty="0"/>
              <a:t> DRAM</a:t>
            </a:r>
            <a:r>
              <a:rPr lang="x-none" b="1" dirty="0"/>
              <a:t>, </a:t>
            </a:r>
            <a:r>
              <a:rPr lang="en-US" b="1" dirty="0"/>
              <a:t>SDRAM (Synchronous DRAM) </a:t>
            </a:r>
            <a:r>
              <a:rPr lang="en-US" b="1" dirty="0" err="1"/>
              <a:t>memorii</a:t>
            </a:r>
            <a:r>
              <a:rPr lang="en-US" b="1" dirty="0"/>
              <a:t> DRAM </a:t>
            </a:r>
            <a:r>
              <a:rPr lang="en-US" b="1" dirty="0" err="1"/>
              <a:t>sincrone</a:t>
            </a:r>
            <a:r>
              <a:rPr lang="x-none" b="1" dirty="0"/>
              <a:t>, </a:t>
            </a:r>
            <a:r>
              <a:rPr lang="en-US" b="1" dirty="0" err="1"/>
              <a:t>Memorii</a:t>
            </a:r>
            <a:r>
              <a:rPr lang="en-US" b="1" dirty="0"/>
              <a:t> </a:t>
            </a:r>
            <a:r>
              <a:rPr lang="en-US" b="1" dirty="0" err="1"/>
              <a:t>intermediare</a:t>
            </a:r>
            <a:r>
              <a:rPr lang="en-US" b="1" dirty="0"/>
              <a:t> (caches)</a:t>
            </a:r>
            <a:r>
              <a:rPr lang="x-none" b="1" dirty="0"/>
              <a:t>, </a:t>
            </a:r>
            <a:r>
              <a:rPr lang="it-IT" b="1" dirty="0"/>
              <a:t>Memorie cache primară şi secundară</a:t>
            </a:r>
            <a:r>
              <a:rPr lang="x-none" b="1" dirty="0"/>
              <a:t>, </a:t>
            </a:r>
            <a:r>
              <a:rPr lang="en-US" b="1" dirty="0" err="1"/>
              <a:t>Algoritmii</a:t>
            </a:r>
            <a:r>
              <a:rPr lang="en-US" b="1" dirty="0"/>
              <a:t> LRU </a:t>
            </a:r>
            <a:r>
              <a:rPr lang="en-US" b="1" dirty="0" err="1"/>
              <a:t>şi</a:t>
            </a:r>
            <a:r>
              <a:rPr lang="en-US" b="1" dirty="0"/>
              <a:t> MRU</a:t>
            </a:r>
            <a:r>
              <a:rPr lang="x-none" b="1" dirty="0"/>
              <a:t>, </a:t>
            </a:r>
            <a:r>
              <a:rPr lang="en-US" b="1" dirty="0" err="1"/>
              <a:t>Sisteme</a:t>
            </a:r>
            <a:r>
              <a:rPr lang="en-US" b="1" dirty="0"/>
              <a:t> </a:t>
            </a:r>
            <a:r>
              <a:rPr lang="en-US" b="1" dirty="0" err="1"/>
              <a:t>multiprocesor</a:t>
            </a:r>
            <a:r>
              <a:rPr lang="en-US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4564" y="3948335"/>
            <a:ext cx="102349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 smtClean="0"/>
              <a:t>Trebuie să cunoașteți</a:t>
            </a:r>
            <a:r>
              <a:rPr lang="ro-RO" b="1" i="1" dirty="0" smtClean="0"/>
              <a:t>:</a:t>
            </a:r>
            <a:endParaRPr lang="ro-RO" b="1" dirty="0"/>
          </a:p>
          <a:p>
            <a:r>
              <a:rPr lang="ro-RO" b="1" i="1" dirty="0"/>
              <a:t>§  </a:t>
            </a:r>
            <a:r>
              <a:rPr lang="ro-RO" b="1" i="1" dirty="0" smtClean="0"/>
              <a:t>Arhitectura memoriei principale</a:t>
            </a:r>
            <a:endParaRPr lang="ro-RO" b="1" dirty="0"/>
          </a:p>
          <a:p>
            <a:r>
              <a:rPr lang="ro-RO" b="1" i="1" dirty="0"/>
              <a:t>§  Organizarea memoriei </a:t>
            </a:r>
            <a:r>
              <a:rPr lang="ro-RO" b="1" i="1" dirty="0" smtClean="0"/>
              <a:t>ROM </a:t>
            </a:r>
            <a:r>
              <a:rPr lang="en-US" b="1" i="1" dirty="0" smtClean="0"/>
              <a:t>(</a:t>
            </a:r>
            <a:r>
              <a:rPr lang="en-US" b="1" i="1" dirty="0"/>
              <a:t>Read Only Memory)</a:t>
            </a:r>
          </a:p>
          <a:p>
            <a:r>
              <a:rPr lang="ro-RO" b="1" i="1" dirty="0"/>
              <a:t>§   Organizarea memoriei </a:t>
            </a:r>
            <a:r>
              <a:rPr lang="en-US" b="1" i="1" dirty="0" err="1"/>
              <a:t>Memorii</a:t>
            </a:r>
            <a:r>
              <a:rPr lang="en-US" b="1" i="1" dirty="0"/>
              <a:t> RAM (Random Access Memory) </a:t>
            </a:r>
          </a:p>
          <a:p>
            <a:r>
              <a:rPr lang="ro-RO" b="1" i="1" dirty="0"/>
              <a:t>§  Structura </a:t>
            </a:r>
            <a:r>
              <a:rPr lang="pt-BR" b="1" i="1" dirty="0"/>
              <a:t>Memoria RAM de tip dinamic (DRAM - Dynamic RAM) </a:t>
            </a:r>
            <a:endParaRPr lang="en-US" b="1" i="1" dirty="0"/>
          </a:p>
          <a:p>
            <a:r>
              <a:rPr lang="ro-RO" b="1" i="1" dirty="0"/>
              <a:t>§  Structura </a:t>
            </a:r>
            <a:r>
              <a:rPr lang="en-US" b="1" i="1" dirty="0"/>
              <a:t>SDRAM (Synchronous DRAM) </a:t>
            </a:r>
            <a:r>
              <a:rPr lang="en-US" b="1" i="1" dirty="0" err="1"/>
              <a:t>memorii</a:t>
            </a:r>
            <a:r>
              <a:rPr lang="en-US" b="1" i="1" dirty="0"/>
              <a:t> DRAM </a:t>
            </a:r>
            <a:r>
              <a:rPr lang="en-US" b="1" i="1" dirty="0" err="1"/>
              <a:t>sincrone</a:t>
            </a:r>
            <a:r>
              <a:rPr lang="en-US" b="1" i="1" dirty="0"/>
              <a:t/>
            </a:r>
            <a:br>
              <a:rPr lang="en-US" b="1" i="1" dirty="0"/>
            </a:br>
            <a:r>
              <a:rPr lang="ro-RO" b="1" i="1" dirty="0"/>
              <a:t>§  Organizarea </a:t>
            </a:r>
            <a:r>
              <a:rPr lang="en-US" b="1" i="1" dirty="0" err="1"/>
              <a:t>Memorii</a:t>
            </a:r>
            <a:r>
              <a:rPr lang="en-US" b="1" i="1" dirty="0"/>
              <a:t> </a:t>
            </a:r>
            <a:r>
              <a:rPr lang="en-US" b="1" i="1" dirty="0" err="1"/>
              <a:t>intermediare</a:t>
            </a:r>
            <a:r>
              <a:rPr lang="en-US" b="1" i="1" dirty="0"/>
              <a:t> (caches) 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ROM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propriu-zis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încărcată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inut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înscrisă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cost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scăzut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/bit,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aritmetice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conversie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fixe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automate, etc.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dezavantaj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imposibilitatea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 inutile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inută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ROM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(fig).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transmisă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fabricantului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măşti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"1" logic, nu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finalizează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178" y="2599994"/>
            <a:ext cx="7486650" cy="2219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17544" y="4819319"/>
            <a:ext cx="4049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 de memorie ROM de tip MOS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03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PROM (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Programmable ROM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58023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tip ROM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programabilă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ajutorul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echipament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electronic special,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element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fuzibil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Ni-Cr,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lungime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ordinul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micronilor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fuzibilul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distrus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100-1000 mA.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conexiune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intactă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''0'' logic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conexiune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"1" logic.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ROM,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conexiuni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PROM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37" y="2390775"/>
            <a:ext cx="7477125" cy="20764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19191" y="4568652"/>
            <a:ext cx="5353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Celula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PROM 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bipolare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958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EPROM (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Erasable and Programmable ROM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04437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EPROM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şterse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(30 - 100),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echipament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calculator.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ştergeri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reprogramări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repetate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creşte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ştergere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(10 min - 60 min).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Ştergerea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face cu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ultraviolete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"chip"-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prevăzute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fereastră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cuar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EPROM de tip MOS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stochează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definitivă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MOSFET (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care are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suplimentară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flotantă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izolată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poartă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flotantă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avalanşă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Poarta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flotantă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încărcată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iunea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sarcina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acumulată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poarta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flotantă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 logic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0 - logic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anterior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injectat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nescrisă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(''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'') 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1 - logic,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0 - logic.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Poarta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flotantă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izolată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electric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componentelor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sarcina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pierdere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30%,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3759"/>
            <a:ext cx="5911913" cy="22517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3404" y="6148852"/>
            <a:ext cx="5290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Celula de memorie EPROM cu tranzistoare MOS.</a:t>
            </a:r>
            <a:r>
              <a:rPr lang="pt-BR" dirty="0"/>
              <a:t> 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665" y="3443758"/>
            <a:ext cx="6299335" cy="218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0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Ştergerea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descărcarea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sarcinii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electrice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poartă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substrat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iradiere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raze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ultraviolete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raze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UVEPROM),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electrice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(EEPROM).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aplicarea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impulsuri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ridicată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(26 V),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PROG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după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Exemple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EPROM: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Intel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2708, 1kB (1024 x 8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Intel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2716 2716, 2kB (2048 x 8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Intel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27256, 32kB (32 x 1024 x 8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Intel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27512, 64kB (64 x 1024 x 8).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6529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2003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''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flash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''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1988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1969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programabile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electric,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volatile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capacitate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(1MB - 40 MB !). La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capacitate, pot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electromecanic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reduse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(tip carte de credit: PCMCIA -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Computer Memory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</a:t>
            </a:r>
            <a:r>
              <a:rPr lang="x-none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fiabilitate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incontestabile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cost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electromecanice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180" y="2400657"/>
            <a:ext cx="5173820" cy="26862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815521" y="5215293"/>
            <a:ext cx="3579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Tipuri de memorii EPROM - Intel.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240065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flash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 PCMCIA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69989"/>
            <a:ext cx="7018180" cy="210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38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608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RAM (Random Access Memory)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Denumirea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ROM).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păstrează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plus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ionale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înscrierii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scrise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nelimitat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2662"/>
            <a:ext cx="7369521" cy="55314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6177827"/>
            <a:ext cx="30178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Schema bloc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intern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circuit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SRAM</a:t>
            </a:r>
            <a:r>
              <a:rPr lang="en-US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69521" y="1434602"/>
            <a:ext cx="48224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 timpul de păstrare a </a:t>
            </a:r>
            <a:r>
              <a:rPr lang="pt-B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pt-B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memoriile RAM sunt de </a:t>
            </a:r>
            <a:r>
              <a:rPr lang="pt-B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(SRAM)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păstrează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inerii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tensiunii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(DRAM)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regenerată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regenerare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64136" y="3676388"/>
            <a:ext cx="5227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generale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x-none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aleator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volatile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decuplarea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tens.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25 - 30 ns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70 - 400 ns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MOS;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cost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MOS, CMOS, etc.).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1308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108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 RAM de tip static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circuit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basculant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bistabil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CBB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stări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stabile electric,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''0'' logic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''1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bistabil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mai sus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circuit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SRAM cu 20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corespunde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1 048 576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8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(1MB).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Chip Select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mod,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R/W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/Write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 ''1'' logic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''0'' logic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6660"/>
            <a:ext cx="6981825" cy="36099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52785" y="5456635"/>
            <a:ext cx="42762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citirea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memoriei</a:t>
            </a:r>
            <a:r>
              <a:rPr lang="en-US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81825" y="1763317"/>
            <a:ext cx="52101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frontal anterior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en-US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inactiv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(fig. 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curenta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(fig. 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mai jos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R/W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''0''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aibă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prevăzută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catalog.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scrierea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crescător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R/W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stabile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devreme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tDA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inute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front </a:t>
            </a:r>
          </a:p>
        </p:txBody>
      </p:sp>
    </p:spTree>
    <p:extLst>
      <p:ext uri="{BB962C8B-B14F-4D97-AF65-F5344CB8AC3E}">
        <p14:creationId xmlns:p14="http://schemas.microsoft.com/office/powerpoint/2010/main" val="3968349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481"/>
            <a:ext cx="6048375" cy="3200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1205" y="3281881"/>
            <a:ext cx="4565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scrierea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memoriei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806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 SRAM cu tranzistoare bipolare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75944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''0'' logic)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(b) la "0".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&gt;3V ( "1" logic )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bit (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&gt;3V,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"1" logic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"1".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x-none" sz="1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detectează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"0".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coboară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0,3 V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men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1753272"/>
            <a:ext cx="7200900" cy="2667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61988" y="4420272"/>
            <a:ext cx="3914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Celula de memorie SRAM bipolar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</a:rPr>
              <a:t>ă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870206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1" (3 V)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b=0,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blochează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b=1,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blochează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păstreză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trecerea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"0" logic 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ridicată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ns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suprafa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pastila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siliciu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scăzută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cost /bit,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9311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1988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 SRAM de tip MOS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cost / bit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ridicată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cuprins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- 500 ns.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SRAM - MOS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basculante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bistabile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asincronă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tact.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varianta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bistabil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tip RS,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rezistiv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date,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58003" y="1539090"/>
            <a:ext cx="19012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11" y="1846660"/>
            <a:ext cx="5857875" cy="35814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98343" y="5428060"/>
            <a:ext cx="36515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Celul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</a:rPr>
              <a:t>ă 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de memorie SRAM - MOS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8126" y="1846660"/>
            <a:ext cx="62438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deblocate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"1"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 1 bit)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inută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bistabil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copiată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stare ''1''),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(+5V) = ''1'' logic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x-none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V) = ''0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''1'' logic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corespunzătoare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înscris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înscrierea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''1'' logic, 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1,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înscrierea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''0'' logic,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1,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752376" y="3303007"/>
            <a:ext cx="19012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721219" y="4116309"/>
            <a:ext cx="19012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175687" y="4395457"/>
            <a:ext cx="19012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59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2191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 are rolul de a păstra informația utilizată de unitatea centrală sau dispozitivele periferice. Informația stocată este de două tipuri: programe şi date. În funcție capacitate, de tipul informației şi de durata păstrării acesteia, memoria utilizată în sistemele de calcul este de 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trei categorii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memoria internă, memoria principală şi memoria externă.</a:t>
            </a:r>
            <a:b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caracteristică fundamentală ce deosebeşte cele trei tipuri de memorie este 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 de acces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intervalul de timp din momentul adresării memoriei de către unitatea centrală şi încărcarea datelor în/din memorie pe magistrala de </a:t>
            </a:r>
            <a:r>
              <a:rPr 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(</a:t>
            </a:r>
            <a:r>
              <a:rPr 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Latență</a:t>
            </a:r>
            <a:r>
              <a:rPr 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 funcție de timpul de acces memoria poate fi 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(cu timp de acces redus) sau 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lent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(cu timp de acces mare)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910327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interiorul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microprocesorului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10. . .100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8, 16, 32, . 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temporară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operanzilor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aritmetice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iilor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curente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o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capacitate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nanosecunde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iunilor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denumirea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A, B, C, D, E, H, L, AX, BX, CX, DX, BP, SP, ES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EAX, EBX, etc.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Microprocesoarele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complexitate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(Pentium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dispun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lângă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rapidă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16 - 32 kB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iuni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date.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097654"/>
            <a:ext cx="121920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x-none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operativ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capacitate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MB)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nanosecunde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Este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permanent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rapid la date.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bit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un circuit electronic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stări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asociate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stări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1, 2, 4, 8, 16, 32,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bi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o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corespunzătoare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775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 RAM de tip dinamic (</a:t>
            </a:r>
            <a:r>
              <a:rPr lang="pt-BR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DRAM - Dynamic RAM</a:t>
            </a:r>
            <a:r>
              <a:rPr lang="pt-B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mare capacitate,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simplifică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bit,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bit.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SRAM. Ca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cost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element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poartă-substrat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MOS,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capacitate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parazită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obişnuite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adusă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valoare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corespunzătoare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stocării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temporară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ilor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reziduali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descărcare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condensatorului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milisecunde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Simplificarea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dezavantaj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important -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bit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timp.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inerea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regenerată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periodic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reînscriere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tipic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circuit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DRAM (fig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circuit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SRAM.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matriceală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 bit.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fragmentată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validate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Row Address </a:t>
            </a:r>
            <a:r>
              <a:rPr lang="en-US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Strob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 Address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DRAM nu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realizându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perechea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RAS, CAS.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RAS,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CAS.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o capacitate de 16 kb,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128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128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128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cicluri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refresh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desfăşoare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duce la 15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µs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simultan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DRAM,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tot 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capacitate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16 kb,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simultan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0718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39075" cy="61531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3933" y="622022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Schema bloc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intern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circuit de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DRAM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2811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DRAM - MOS</a:t>
            </a:r>
            <a:b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Varianta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! (fig.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Tranzistoarele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celulei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alcătuiesc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bistabil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CBB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elementele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"1"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conectează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celula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C1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încărcat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T1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0,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C1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reîncarcă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C2 se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descărcat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cauza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La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regenerarea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valorii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logice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liniilor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determină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comutarea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celulei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corespunzătoare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Varianta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! (fig.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Elementul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 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Inversorul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utilizat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complementul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 C.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51" y="3416320"/>
            <a:ext cx="6896100" cy="29051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33900" y="6321445"/>
            <a:ext cx="364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</a:rPr>
              <a:t>Celule de memorie DRAM - MOS</a:t>
            </a:r>
            <a:r>
              <a:rPr lang="pt-B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105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Considerăm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încărcată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aproximativ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"1" logic,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inversorul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x-none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conduce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"0" logic.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descărcată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inversorul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conduce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"1" logic.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''1'' logic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urmare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conduc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conectând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logică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1162" y="1158333"/>
            <a:ext cx="5781675" cy="34194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50416" y="4577808"/>
            <a:ext cx="5222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Diagrama semnalelor la scrierea memoriei DRAM</a:t>
            </a:r>
            <a:r>
              <a:rPr lang="it-IT" dirty="0" smtClean="0"/>
              <a:t> 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5094098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Reînprospătarea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încarcă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maximă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inversorul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T</a:t>
            </a:r>
            <a:r>
              <a:rPr lang="en-US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nivel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suficient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descărcată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rămâne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aceeaşi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stare,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inversorul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conduce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DRAM permit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realizarea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densită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ridicate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integrare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cost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scăzut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bit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consum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mare capacitate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zeci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MB).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3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DRAM</a:t>
            </a:r>
            <a:b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frecven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vitezei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noile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procesoare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găsirea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tehnologice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mare capacitate.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limită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propagare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semnalelor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blocurile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circuit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decodificator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amplificatoare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finale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reducerii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optimizarea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structurii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FPM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DRAM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 Page Mode DRAM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</a:t>
            </a:r>
            <a:r>
              <a:rPr lang="x-none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rapid 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inute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secven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consecutive. 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paginată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specifică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începutul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secven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ial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scade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50%.</a:t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EDO DRAM (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Output DRAM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x-none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validarea</a:t>
            </a: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amplificatorului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ire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DRAM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clasice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activarea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intrărilor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RAS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CAS. 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activare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dezactivare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CAS,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ieşirile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înaltă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impedan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selectată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invers,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comutări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măresc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fapt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tip EDO s-a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intrare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separată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ieşirii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trasfer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bloc,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reduce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valabilă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iile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Statistic,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10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eficien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ridicată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procedeului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BEDO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DRAM (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Burst Extended Data Output DRAM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x-none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EDO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avalan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ionare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paginat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adresele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interiorul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înregistrarea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consecutive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4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o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Regimul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4-1-1-1,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unită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citirea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următoarelor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BEDO DRAM au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cunoscut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noile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procesoare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Intel au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oferit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suport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hard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memoriilor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SDRAM. </a:t>
            </a:r>
          </a:p>
        </p:txBody>
      </p:sp>
    </p:spTree>
    <p:extLst>
      <p:ext uri="{BB962C8B-B14F-4D97-AF65-F5344CB8AC3E}">
        <p14:creationId xmlns:p14="http://schemas.microsoft.com/office/powerpoint/2010/main" val="1627524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SDRAM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Synchronous DRAM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DRAM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sincrone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variante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constructive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comun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sincron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controlat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semnal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tact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adaptate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standard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sincronă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introdus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microprocesoarele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familiei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Intel P6 (Pentium Pro, Pentium II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III).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Principalele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caracteristici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sincronă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tact al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procesorului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organizată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paralelă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favorizează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avalanşă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burst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structură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celule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adresarea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''pipe line''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(bloc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bloc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lansarea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înainte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terminarea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celui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anterior;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mediu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4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mic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compara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fig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prezentată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organizate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accesibile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mod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concurent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favorizează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salvă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".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-o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salvă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1, 2, 4, 8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octe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pagină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începe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o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specificată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continuă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adresele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succesive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până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acceptă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comenzi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fiecare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specificată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printr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-o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combina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640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comenzi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Command Inhibit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inhibarea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comenzilor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următoare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fără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afectarea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curente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 Operation (NOP)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neoperantă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(nu se 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prevenirea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înscrierii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comenzi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selectat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Load Mode Register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încărcarea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registrului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mod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intrările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A0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A11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inutul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registrului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mod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Active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precede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deschizând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salvă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începând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activată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salvă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începând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activată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Precharge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dezactivare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selectate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-un bloc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Auto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Charge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efectuează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anterioară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mod automat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încheierea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salvă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Burst Terminate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trunchiere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transfer de tip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salvă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uto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Refresh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regenerare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Self Refresh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regenerare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SDRAM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chiar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calcul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consum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075" y="4296058"/>
            <a:ext cx="7181850" cy="11811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4673" y="5477158"/>
            <a:ext cx="9762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comparativ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principalii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parametri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corespunzători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tipurilor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specificate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DRAM.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2508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376307" cy="67074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61856" y="6488668"/>
            <a:ext cx="509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Helvetica" panose="020B0604020202020204" pitchFamily="34" charset="0"/>
              </a:rPr>
              <a:t>Structura intern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ă </a:t>
            </a:r>
            <a:r>
              <a:rPr lang="it-IT" dirty="0">
                <a:solidFill>
                  <a:srgbClr val="000000"/>
                </a:solidFill>
                <a:latin typeface="Helvetica" panose="020B0604020202020204" pitchFamily="34" charset="0"/>
              </a:rPr>
              <a:t>a unei memorii SDRAM (8 MB)</a:t>
            </a:r>
            <a:r>
              <a:rPr lang="it-IT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79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DRDRAM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Direct Rambus DRAM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realizat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noua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tehnologie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magistral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Rambus</a:t>
            </a:r>
            <a:b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Tehnologie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dezvoltată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firma Rambus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vitezei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lucru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adaptarea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</a:t>
            </a:r>
            <a:r>
              <a:rPr lang="x-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Intel.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Magistrala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asigură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transfer de 1,6 GB/sec., la o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frecven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tact de 800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MHz.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JEDEC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SDRAM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Joint Electronic Device Engineering Council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standard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industrial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DRAM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sincrone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organizată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regimuri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transfer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avalanşă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burst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la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frecven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83 MHz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MHz.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standarde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similare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definite de firma Intel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PC66 SDRAM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66 MHz)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PC100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SDRAM(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 MHz).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ESDRAM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Enhanced SDRAM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SDRAM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îmbun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include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statică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redusă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lângă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SDRAM de mare capacitate.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statică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dinamică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printr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internă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mare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date. Este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performante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actuale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VRAM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RAM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RAM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Sub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interfe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păstrarea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afişate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ecranul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monitorului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construite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aşa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încât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concurent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unită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reîmprospătare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imaginii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realiza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rezolu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pixeli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imaginii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video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 SRAM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tip DRAM.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performante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WRAM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care pot fi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o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rezolu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1600 x 1200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pixeli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5855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(caches)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rut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odat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procesoarele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evoluate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înalt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performan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O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situat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microprocesor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principal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Principalul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avantaj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al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rapiditatea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foarte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redus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principalul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dezavantaj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cost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x-none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caches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adus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caches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primare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secundare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transparen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caches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date, de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x-none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utilizarea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memoriilor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caches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necesar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asigurarea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acelea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 ca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acelea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se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acelea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adrese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Intervine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protocol de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verificare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sens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supraveghere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asigurat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o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procedur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snooping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actualizarea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cu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procedura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MESI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67765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Rolul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046988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 bloc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capacitate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limitată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cauza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ului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cost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ridicat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obişnuită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are un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ordinul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70 ns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(magistrala)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lucrează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o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frecven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tact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mare de 100 MHz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perioada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tact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10 ns.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Rezultă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RAM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durează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perioade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tact,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inacceptabil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evoluate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proiectate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lucreze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1 GHz !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justifica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cost al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necesar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răspundă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singură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perioadă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tact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deziderat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realizabil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scump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ales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condi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solicită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enorme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motivul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principal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s-au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introdus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capacitate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compara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''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antememorii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''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''tampon''.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701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discuri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magnetice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Hard Disk, Floppy Disk),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unită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magnetică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unită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(Compact Disk).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capacitate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nelimitată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GB),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(de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milisecunde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magnetic,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căutare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rota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sector)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date,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transfer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unită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disc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stocarea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îndelungat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326675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stochează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parte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încărcate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anticipat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rapid;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rezultatele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calcule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stochează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asemenea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anumit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operand,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cazuri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el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rapid;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lentă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câteva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perioade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tact (se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pierde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Statistic,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probabilitatea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70%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ajunge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90% la o capacitate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64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explică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minimă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integrată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chip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Intel 486).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797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Caches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materiale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logice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Conceptul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masă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(disc).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vorba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aceeaşi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Un disc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actual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accesibil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10 - 40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milisecunde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instalată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fără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introducerea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Avem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disc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implementată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disc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general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logic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parte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implementarea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presupune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program special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gestiune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disc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înregistrează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ultimele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disc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stochează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anticipat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apoi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furnizează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cerere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Windows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dispune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program special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anume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SmartDrive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323165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transparent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de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600986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încărcate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multiple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strategii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încărca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următoare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umplerea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iunlui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disponibil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necesar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 operand,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caută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prioritate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de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mod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asemănător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trimită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expediază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x-non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Aşadar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intervale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regulate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acumulat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anumită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cantitate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profită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disponibilitatea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magistralelor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executa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0549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cazuri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perioadă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critică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actualizată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(''la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''). Este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motivul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excep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descris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execută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comportă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 un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pasaj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lăsând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curgă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transparent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numai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termeni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consacra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Write-back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mod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Write-through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transparent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traversează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liber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sub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formă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pagină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bloc.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incident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clasic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pierdere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la PC-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sub Windows 3.0,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avut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origine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cache.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vorba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transfer de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hard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disk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printr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-un canal ''logic''). Windows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creată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comanda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SmartDrive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hard disk.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lucrează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tipic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(cache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Windows,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încheierea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şedin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următoare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întoarcerea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DOS,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consta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adesea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oprirea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calculatorului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intervalul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Windows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oprire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programul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SmartDrive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Numeroşi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utilizatori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surprinşi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constate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pierderi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chiar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fişiere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întregi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Ca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începând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Windows 3.1, Microsoft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remediat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situa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măsuri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Prompterul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DOS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ecran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Windows,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decât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după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s-a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încheiat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hard disk;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fie,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defini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transparentă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utilizarea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expresă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utilizatorului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7912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 cache primar</a:t>
            </a:r>
            <a:r>
              <a:rPr lang="it-IT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 ş</a:t>
            </a:r>
            <a:r>
              <a:rPr lang="it-IT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secundar</a:t>
            </a:r>
            <a:r>
              <a:rPr lang="it-IT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22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caches pot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niveluri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primară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plantată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eficientă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limitată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8ko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64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secundară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exteriorul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capacitate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mare;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depăşeşte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adesea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128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9661"/>
            <a:ext cx="8255085" cy="48311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97362" y="1844424"/>
            <a:ext cx="342522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Figura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ilustrează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amplasarea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primare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interiorul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microprocesorului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(Power PC)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secundare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arată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precis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pozi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primare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Power PC 601.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partajată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de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3681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86525" cy="32956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3295650"/>
            <a:ext cx="6757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Rela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ț</a:t>
            </a:r>
            <a:r>
              <a:rPr lang="it-IT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ia </a:t>
            </a:r>
            <a:r>
              <a:rPr lang="it-IT" dirty="0">
                <a:solidFill>
                  <a:srgbClr val="000000"/>
                </a:solidFill>
                <a:latin typeface="Helvetica" panose="020B0604020202020204" pitchFamily="34" charset="0"/>
              </a:rPr>
              <a:t>între memoria cache primar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ă ş</a:t>
            </a:r>
            <a:r>
              <a:rPr lang="it-IT" dirty="0">
                <a:solidFill>
                  <a:srgbClr val="000000"/>
                </a:solidFill>
                <a:latin typeface="Helvetica" panose="020B0604020202020204" pitchFamily="34" charset="0"/>
              </a:rPr>
              <a:t>i celelalte </a:t>
            </a:r>
            <a:r>
              <a:rPr lang="it-IT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unit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ă</a:t>
            </a:r>
            <a:r>
              <a:rPr lang="x-none" dirty="0" smtClean="0">
                <a:solidFill>
                  <a:srgbClr val="000000"/>
                </a:solidFill>
                <a:latin typeface="Arial" panose="020B0604020202020204" pitchFamily="34" charset="0"/>
              </a:rPr>
              <a:t>ț</a:t>
            </a:r>
            <a:r>
              <a:rPr lang="it-IT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i </a:t>
            </a:r>
            <a:r>
              <a:rPr lang="it-IT" dirty="0">
                <a:solidFill>
                  <a:srgbClr val="000000"/>
                </a:solidFill>
                <a:latin typeface="Helvetica" panose="020B0604020202020204" pitchFamily="34" charset="0"/>
              </a:rPr>
              <a:t>interne</a:t>
            </a:r>
            <a:r>
              <a:rPr lang="it-IT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637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 caches unificate, memorii cache separate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stocată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fi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operanzi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Ca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urmare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pot fi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imaginate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arhitecturi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singură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stocate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cât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date;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unificat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Este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simplu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implementat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formula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optimă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distincte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destinată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iunilor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alta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Realizarea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dificilă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formula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eficientă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înlătură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cauză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conflict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manifestă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unificate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denumirea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</a:t>
            </a:r>
            <a:r>
              <a:rPr lang="x-non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separate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arhitectur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Harvard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40065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Proceduri de supraveghere a memoriei cache</a:t>
            </a:r>
            <a:r>
              <a:rPr lang="it-IT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769989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copie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fapt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verificat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proceduri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speciale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numit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coheren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Verificarea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sub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controlul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uzuală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strategie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protocolul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MESI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Modified, Exclusive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Shared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Invalid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stări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ale sale,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înregistrate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indicatori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specifici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date din cache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Modified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Modificare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modificată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raport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inutul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altfel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data din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validă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corespunzătoare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actualizată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x-non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Exclusive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Exclusiv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din cache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date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identice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din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aceleaşi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adrese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altă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cache nu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dispune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aceleaşi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x-non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Shared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Partajare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din cache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date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identice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din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aceleaşi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adrese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altă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dispune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aceleaşi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Invalide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din cache nu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date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valide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54676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inând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seamă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indicatorilor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(0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1),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verifica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conformitatea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opera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corec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necesare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Protocolul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MESI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sub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formă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redusă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Verificarea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coheren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raport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inutul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inutul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altei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garantată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logica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snooping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supraveghere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care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ionează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corela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protocolul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MESI.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Coheren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necesară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particular,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master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el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solicită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slave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examinarea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înainte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şti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deja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copiate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regulă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dispune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etichetă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 un port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dedicat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tranzac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magistralele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snooping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traficul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produs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snooping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interferă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accesul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13932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Arhitectura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memoriilor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3508653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arhitecturi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caches.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folosite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Caches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directă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Caches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asociative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Caches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asociative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multigrup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multiple.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2146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caches cu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adresare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direct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Direct Mapped Memory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copii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fidele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tot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petrece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caz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citeşte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furnizează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posedă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simplă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are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eficien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maximă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caches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asociative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extrase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RAM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plasate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tot)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la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liber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disponibil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Extragerea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analogie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controlerul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primeşte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verifică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găseşte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parcurgând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înregistra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rapid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recente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căutarea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unui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operand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necesită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logică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suplimentară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durează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x-non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caches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asociative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multigrup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Acest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tip 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arhitectură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asociază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tipuri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anterioare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divizată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patru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opt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care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înregistrează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fiecare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câte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bloc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 date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995678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bloc de date din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poate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oricare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grupele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cache.</a:t>
            </a:r>
            <a:b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asociativă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pozi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posibile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 operand;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pozi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posibile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etc.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divizată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păr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superioară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seveşte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etichetă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Tag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selectarea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căutat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inferioară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selectată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Utilizând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divizarea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controlerul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determină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întâi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operandul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etichetei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Tag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apoi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compară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inferioară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adresele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Localizarea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deorece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căutarea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 face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paralel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67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Algoritmii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LRU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MRU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mod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clasic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intermediare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dispun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algoritm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plasare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datelor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fondat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următoarele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iuni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x-non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LRU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Least Recently Used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referitor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la date ''</a:t>
            </a:r>
            <a:r>
              <a:rPr lang="en-US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recent</a:t>
            </a:r>
            <a:r>
              <a:rPr lang="x-none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'',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date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neutilizate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date ''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vechi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''.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x-non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Conform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acestui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algoritm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vechi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înlocuite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cache cu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recent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utilizate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până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umplerea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completă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memoriei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x-non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MRU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Most Recently Used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referitor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''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recent</a:t>
            </a:r>
            <a:r>
              <a:rPr lang="x-none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utilizate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'',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adică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proaspete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Variabilele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din program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frecvent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utilizate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transferate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cache cu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prioritate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indiferent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află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Algoritmul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folosit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curent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modul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lucru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predictiv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caracteristic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procesoarelor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înaltă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performan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869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multiprocesor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124" y="369332"/>
            <a:ext cx="121708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Creşterea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continuă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performan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microprocesoarelor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producerea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microcalculatoare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performan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comparabile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calculatoarelor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categorie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superioară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aplica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tip client-server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complexe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calcul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înlocuite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microsisteme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multiprocesor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cazuri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imperativă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utilizarea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memoriilor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caches. Se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strategii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Montaj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simetric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SMP (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Symmetric Multi-Processing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format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microprocesoare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identice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pot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schimbate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contează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execută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anumit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program.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Montaj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asimetric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AMP (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Asymmetric Multi-Processing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specializate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acelaşi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tip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execută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aceleaşi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programe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799" y="3005891"/>
            <a:ext cx="5791200" cy="3743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46487" y="5825886"/>
            <a:ext cx="41917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multiprocesor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simetric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dou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memorii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caches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secundare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distincte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186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240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principal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64193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mare de transfer.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pot fi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(fig.1).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integrate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element.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doilea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4048"/>
            <a:ext cx="6312340" cy="50739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23305" y="2233539"/>
            <a:ext cx="2293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 bloc 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circuit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58686" y="2005714"/>
            <a:ext cx="51333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total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determină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capacitatea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descriere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completă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structurii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circuit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numărul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regulă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puteri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Exemple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1024 x 8 (capacitate 1kB);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1024 x 1024 x 8 ( capacitate 1MB ).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5936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659" y="0"/>
            <a:ext cx="5200650" cy="34480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20839" y="34480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Helvetica" panose="020B0604020202020204" pitchFamily="34" charset="0"/>
              </a:rPr>
              <a:t>Sistem multiprocesor simetric cu memorie cache comun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ă</a:t>
            </a:r>
            <a:r>
              <a:rPr lang="it-IT" dirty="0"/>
              <a:t> 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817382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fapt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montajul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fizic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constituie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aspect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problemei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Celelalte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Partajarea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timpului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ionare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fiecare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Programele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care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exploateze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sistemul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multiprocesor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unică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procesoare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economică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eficientă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compara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solu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bazată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separate.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Problema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coheren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între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cache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rămâne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una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importan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ă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deosebită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042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Clasificarea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circuitelor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prim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criteriu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păstrării</a:t>
            </a:r>
            <a:r>
              <a:rPr lang="x-none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Asfel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curente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program, care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permanent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imaginile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ecran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Access Memory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aleatoriu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microprocesor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de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nelimitat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întreruperea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tensiunii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iremediabil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volatil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90" y="2031325"/>
            <a:ext cx="4029075" cy="3028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19146"/>
            <a:ext cx="3571074" cy="37277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57465" y="6211669"/>
            <a:ext cx="32894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 unui circuit de memorie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7885" y="5060275"/>
            <a:ext cx="261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n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70936" y="5646918"/>
            <a:ext cx="265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structură cu n x m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loca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66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conversie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fixe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lungi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memorează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ROM 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Only Memory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nelimitat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stocată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păstrează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nelimitat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fie,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fie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805" y="1677106"/>
            <a:ext cx="71056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82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aleatoriu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tip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secven</a:t>
            </a:r>
            <a:r>
              <a:rPr lang="x-none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disc,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bandă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denumire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sugestivă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RWM (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  <a:r>
              <a:rPr lang="x-none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denumirea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ională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ROM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urmăreşte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(capacitate mare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circuit),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bit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mic,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exprimată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scăzută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deziderate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contradictorii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optimizează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proprietă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scumpe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mare capacitate au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267126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circuit de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3012075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total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total 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cuvinte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adresării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date.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Puterea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tensiunile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RAM, ROM.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(TTL, TTL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Shottky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ECL), MOS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I2L.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Circuitele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consumată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I2L 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circuitelor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MOS. </a:t>
            </a:r>
          </a:p>
        </p:txBody>
      </p:sp>
    </p:spTree>
    <p:extLst>
      <p:ext uri="{BB962C8B-B14F-4D97-AF65-F5344CB8AC3E}">
        <p14:creationId xmlns:p14="http://schemas.microsoft.com/office/powerpoint/2010/main" val="23500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69332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matricei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bit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constituite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diode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 etc.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aleatoriu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nevolatile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inută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întreruperea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tensiunii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Only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25 - 30 ns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100 - 500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MOS;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densitate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mic,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cost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scăzut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bit.</a:t>
            </a:r>
            <a:endParaRPr lang="x-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tehnologia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bipolară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MOS, CMOS, etc.).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Memorii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ROM (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Read Only Memory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5" y="3343048"/>
            <a:ext cx="5563401" cy="35149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2093" y="2954655"/>
            <a:ext cx="45659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generală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circuit de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ROM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26776" y="2954655"/>
            <a:ext cx="65652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schema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generală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circuit de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ROM,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utilizate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nota</a:t>
            </a:r>
            <a:r>
              <a:rPr lang="x-non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obişnuite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semnalele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electrice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aferente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x-non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CS </a:t>
            </a:r>
            <a:r>
              <a:rPr lang="en-US" dirty="0"/>
              <a:t>- </a:t>
            </a:r>
            <a:r>
              <a:rPr lang="en-US" i="1" dirty="0"/>
              <a:t>Chip Select</a:t>
            </a:r>
            <a:r>
              <a:rPr lang="en-US" dirty="0"/>
              <a:t>, </a:t>
            </a:r>
            <a:r>
              <a:rPr lang="en-US" dirty="0" err="1" smtClean="0"/>
              <a:t>selec</a:t>
            </a:r>
            <a:r>
              <a:rPr lang="x-none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</a:t>
            </a:r>
            <a:r>
              <a:rPr lang="en-US" dirty="0"/>
              <a:t>circuit; </a:t>
            </a:r>
            <a:r>
              <a:rPr lang="en-US" dirty="0" err="1"/>
              <a:t>semnalul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stare </a:t>
            </a:r>
            <a:r>
              <a:rPr lang="en-US" dirty="0" err="1"/>
              <a:t>activă</a:t>
            </a:r>
            <a:r>
              <a:rPr lang="en-US" dirty="0"/>
              <a:t> (0)</a:t>
            </a:r>
            <a:br>
              <a:rPr lang="en-US" dirty="0"/>
            </a:br>
            <a:r>
              <a:rPr lang="en-US" dirty="0" err="1"/>
              <a:t>activează</a:t>
            </a:r>
            <a:r>
              <a:rPr lang="en-US" dirty="0"/>
              <a:t> </a:t>
            </a:r>
            <a:r>
              <a:rPr lang="en-US" dirty="0" err="1"/>
              <a:t>circuitul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smtClean="0"/>
              <a:t>opera</a:t>
            </a:r>
            <a:r>
              <a:rPr lang="x-none" dirty="0" smtClean="0"/>
              <a:t>ț</a:t>
            </a:r>
            <a:r>
              <a:rPr lang="en-US" dirty="0" smtClean="0"/>
              <a:t>ii </a:t>
            </a:r>
            <a:r>
              <a:rPr lang="en-US" dirty="0"/>
              <a:t>cu </a:t>
            </a:r>
            <a:r>
              <a:rPr lang="en-US" dirty="0" err="1" smtClean="0"/>
              <a:t>memoria</a:t>
            </a:r>
            <a:r>
              <a:rPr lang="en-US" dirty="0" smtClean="0"/>
              <a:t>;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OE </a:t>
            </a:r>
            <a:r>
              <a:rPr lang="en-US" dirty="0"/>
              <a:t>- </a:t>
            </a:r>
            <a:r>
              <a:rPr lang="en-US" i="1" dirty="0"/>
              <a:t>Output Enable</a:t>
            </a:r>
            <a:r>
              <a:rPr lang="en-US" dirty="0"/>
              <a:t>, </a:t>
            </a:r>
            <a:r>
              <a:rPr lang="en-US" dirty="0" err="1"/>
              <a:t>validare</a:t>
            </a:r>
            <a:r>
              <a:rPr lang="en-US" dirty="0"/>
              <a:t> </a:t>
            </a:r>
            <a:r>
              <a:rPr lang="en-US" dirty="0" err="1"/>
              <a:t>ieşire</a:t>
            </a:r>
            <a:r>
              <a:rPr lang="en-US" dirty="0"/>
              <a:t> </a:t>
            </a:r>
            <a:r>
              <a:rPr lang="en-US" dirty="0" smtClean="0"/>
              <a:t>date;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PROG </a:t>
            </a:r>
            <a:r>
              <a:rPr lang="en-US" dirty="0"/>
              <a:t>- </a:t>
            </a:r>
            <a:r>
              <a:rPr lang="en-US" dirty="0" err="1"/>
              <a:t>programare</a:t>
            </a:r>
            <a:r>
              <a:rPr lang="en-US" dirty="0"/>
              <a:t> </a:t>
            </a:r>
            <a:r>
              <a:rPr lang="en-US" dirty="0" err="1"/>
              <a:t>memorie</a:t>
            </a:r>
            <a:r>
              <a:rPr lang="en-US" dirty="0"/>
              <a:t> (</a:t>
            </a:r>
            <a:r>
              <a:rPr lang="en-US" dirty="0" err="1"/>
              <a:t>scriere</a:t>
            </a:r>
            <a:r>
              <a:rPr lang="en-US" dirty="0"/>
              <a:t> date</a:t>
            </a:r>
            <a:r>
              <a:rPr lang="en-US" dirty="0" smtClean="0"/>
              <a:t>);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 smtClean="0"/>
              <a:t>Ao</a:t>
            </a:r>
            <a:r>
              <a:rPr lang="en-US" i="1" dirty="0"/>
              <a:t>, A1, . . . , An </a:t>
            </a:r>
            <a:r>
              <a:rPr lang="en-US" dirty="0"/>
              <a:t>- </a:t>
            </a:r>
            <a:r>
              <a:rPr lang="en-US" dirty="0" err="1"/>
              <a:t>linii</a:t>
            </a:r>
            <a:r>
              <a:rPr lang="en-US" dirty="0"/>
              <a:t> ale </a:t>
            </a:r>
            <a:r>
              <a:rPr lang="en-US" dirty="0" err="1"/>
              <a:t>magistralei</a:t>
            </a:r>
            <a:r>
              <a:rPr lang="en-US" dirty="0"/>
              <a:t> de </a:t>
            </a:r>
            <a:r>
              <a:rPr lang="en-US" dirty="0" err="1"/>
              <a:t>adrese</a:t>
            </a:r>
            <a:r>
              <a:rPr lang="en-US" dirty="0"/>
              <a:t> (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 smtClean="0"/>
              <a:t>loca</a:t>
            </a:r>
            <a:r>
              <a:rPr lang="x-none" dirty="0" smtClean="0"/>
              <a:t>ț</a:t>
            </a:r>
            <a:r>
              <a:rPr lang="en-US" dirty="0" err="1" smtClean="0"/>
              <a:t>ia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adresată</a:t>
            </a:r>
            <a:r>
              <a:rPr lang="en-US" dirty="0" smtClean="0"/>
              <a:t>);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Do</a:t>
            </a:r>
            <a:r>
              <a:rPr lang="en-US" i="1" dirty="0"/>
              <a:t>, D1, . . . , </a:t>
            </a:r>
            <a:r>
              <a:rPr lang="en-US" i="1" dirty="0" err="1"/>
              <a:t>Dk</a:t>
            </a:r>
            <a:r>
              <a:rPr lang="en-US" i="1" dirty="0"/>
              <a:t> </a:t>
            </a:r>
            <a:r>
              <a:rPr lang="en-US" dirty="0"/>
              <a:t>- </a:t>
            </a:r>
            <a:r>
              <a:rPr lang="en-US" dirty="0" err="1"/>
              <a:t>linii</a:t>
            </a:r>
            <a:r>
              <a:rPr lang="en-US" dirty="0"/>
              <a:t> de date (se </a:t>
            </a:r>
            <a:r>
              <a:rPr lang="en-US" dirty="0" err="1"/>
              <a:t>conectează</a:t>
            </a:r>
            <a:r>
              <a:rPr lang="en-US" dirty="0"/>
              <a:t> la </a:t>
            </a:r>
            <a:r>
              <a:rPr lang="en-US" dirty="0" err="1"/>
              <a:t>magistrala</a:t>
            </a:r>
            <a:r>
              <a:rPr lang="en-US" dirty="0"/>
              <a:t> de date).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966234" y="3331742"/>
            <a:ext cx="30781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966234" y="3873441"/>
            <a:ext cx="30781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518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implicate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semnalul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 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 Enable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comanda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memorie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respectiv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disponibile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stabile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 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x-none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dispari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comenzii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x-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inerii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adresei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magistrală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92" y="1661994"/>
            <a:ext cx="6838950" cy="3581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89980" y="5221268"/>
            <a:ext cx="4330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Diagrama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citirea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anose="020B0604020202020204" pitchFamily="34" charset="0"/>
              </a:rPr>
              <a:t>memoriei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4893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12072</TotalTime>
  <Words>3072</Words>
  <Application>Microsoft Office PowerPoint</Application>
  <PresentationFormat>Произвольный</PresentationFormat>
  <Paragraphs>178</Paragraphs>
  <Slides>40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Office Theme</vt:lpstr>
      <vt:lpstr>Arhitectura Calculatoarelor  T.7 –Memoria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Asus</cp:lastModifiedBy>
  <cp:revision>540</cp:revision>
  <dcterms:created xsi:type="dcterms:W3CDTF">2020-08-28T11:28:42Z</dcterms:created>
  <dcterms:modified xsi:type="dcterms:W3CDTF">2022-03-06T23:03:43Z</dcterms:modified>
</cp:coreProperties>
</file>