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772400" cy="1470025"/>
          </a:xfrm>
        </p:spPr>
        <p:txBody>
          <a:bodyPr/>
          <a:lstStyle/>
          <a:p>
            <a:r>
              <a:rPr lang="ru-RU" b="1" dirty="0" smtClean="0"/>
              <a:t>Лекция 2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28092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Создание проектов </a:t>
            </a:r>
            <a:r>
              <a:rPr lang="en-US" sz="5400" b="1" dirty="0" smtClean="0">
                <a:solidFill>
                  <a:srgbClr val="002060"/>
                </a:solidFill>
              </a:rPr>
              <a:t>VBA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9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проектов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Есть три типа </a:t>
            </a:r>
            <a:r>
              <a:rPr lang="ru-RU" dirty="0" smtClean="0"/>
              <a:t>полей: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• на </a:t>
            </a:r>
            <a:r>
              <a:rPr lang="ru-RU" dirty="0"/>
              <a:t>процедурном уровне,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 уровне модуля,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privat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/>
              <a:t>частный),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• на уровне модуля,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/>
              <a:t>публичный).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Процедурный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уровень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Переменная, определенная в процедуре </a:t>
            </a:r>
            <a:r>
              <a:rPr lang="ru-RU" dirty="0" smtClean="0"/>
              <a:t>(посредством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Dim</a:t>
            </a:r>
            <a:r>
              <a:rPr lang="ru-RU" dirty="0" smtClean="0"/>
              <a:t>) видна </a:t>
            </a:r>
            <a:r>
              <a:rPr lang="ru-RU" dirty="0"/>
              <a:t>только в </a:t>
            </a:r>
            <a:r>
              <a:rPr lang="ru-RU" dirty="0" smtClean="0"/>
              <a:t>соответствующей </a:t>
            </a:r>
            <a:r>
              <a:rPr lang="ru-RU" dirty="0"/>
              <a:t>процедуре. В </a:t>
            </a:r>
            <a:r>
              <a:rPr lang="ru-RU" dirty="0" smtClean="0"/>
              <a:t>процедуре не </a:t>
            </a:r>
            <a:r>
              <a:rPr lang="ru-RU" dirty="0"/>
              <a:t>могут быть </a:t>
            </a:r>
            <a:r>
              <a:rPr lang="ru-RU" dirty="0" smtClean="0"/>
              <a:t>использованы объявления типа 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/>
          </a:p>
          <a:p>
            <a:endParaRPr lang="ru-RU" dirty="0"/>
          </a:p>
          <a:p>
            <a:r>
              <a:rPr lang="ru-RU" dirty="0" smtClean="0"/>
              <a:t>Переменная объявленная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сохраняет </a:t>
            </a:r>
            <a:r>
              <a:rPr lang="ru-RU" dirty="0"/>
              <a:t>свое значение </a:t>
            </a:r>
            <a:r>
              <a:rPr lang="ru-RU" dirty="0" smtClean="0"/>
              <a:t>между последовательными обращениями </a:t>
            </a:r>
            <a:r>
              <a:rPr lang="ru-RU" dirty="0"/>
              <a:t>процедуры; другие </a:t>
            </a:r>
            <a:r>
              <a:rPr lang="ru-RU" dirty="0" smtClean="0"/>
              <a:t>локальные переменные </a:t>
            </a:r>
            <a:r>
              <a:rPr lang="ru-RU" dirty="0" err="1" smtClean="0"/>
              <a:t>реинициализируются</a:t>
            </a:r>
            <a:r>
              <a:rPr lang="ru-RU" dirty="0" smtClean="0"/>
              <a:t> при </a:t>
            </a:r>
            <a:r>
              <a:rPr lang="ru-RU" dirty="0"/>
              <a:t>каждом вызове.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2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Уровень модуля, </a:t>
            </a:r>
            <a:r>
              <a:rPr lang="ru-RU" altLang="ru-RU" b="1" i="1" dirty="0" err="1">
                <a:solidFill>
                  <a:srgbClr val="002060"/>
                </a:solidFill>
              </a:rPr>
              <a:t>Private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Переменные, определенные на уровне модуля</a:t>
            </a:r>
          </a:p>
          <a:p>
            <a:pPr marL="0" indent="0">
              <a:buNone/>
            </a:pPr>
            <a:r>
              <a:rPr lang="ru-RU" dirty="0"/>
              <a:t>(в </a:t>
            </a:r>
            <a:r>
              <a:rPr lang="ru-RU" dirty="0" smtClean="0"/>
              <a:t>области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/>
              <a:t>Dim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i="1" dirty="0" err="1" smtClean="0"/>
              <a:t>Private</a:t>
            </a:r>
            <a:r>
              <a:rPr lang="ru-RU" dirty="0" smtClean="0"/>
              <a:t>) видны только </a:t>
            </a:r>
            <a:r>
              <a:rPr lang="ru-RU" dirty="0"/>
              <a:t>в этом модуле.</a:t>
            </a:r>
          </a:p>
          <a:p>
            <a:endParaRPr lang="ru-RU" dirty="0"/>
          </a:p>
          <a:p>
            <a:r>
              <a:rPr lang="ru-RU" dirty="0"/>
              <a:t>Если в области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  <a:r>
              <a:rPr lang="ru-RU" dirty="0" smtClean="0"/>
              <a:t> </a:t>
            </a:r>
            <a:r>
              <a:rPr lang="ru-RU" dirty="0"/>
              <a:t>используется инструкция</a:t>
            </a:r>
          </a:p>
          <a:p>
            <a:pPr marL="0" indent="0">
              <a:buNone/>
            </a:pP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dirty="0" smtClean="0"/>
              <a:t>все </a:t>
            </a:r>
            <a:r>
              <a:rPr lang="ru-RU" dirty="0"/>
              <a:t>переменные и</a:t>
            </a:r>
          </a:p>
          <a:p>
            <a:pPr marL="0" indent="0">
              <a:buNone/>
            </a:pPr>
            <a:r>
              <a:rPr lang="ru-RU" dirty="0" smtClean="0"/>
              <a:t>процедуры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>будут </a:t>
            </a:r>
            <a:r>
              <a:rPr lang="ru-RU" dirty="0"/>
              <a:t>видны только в </a:t>
            </a:r>
            <a:r>
              <a:rPr lang="ru-RU" dirty="0" smtClean="0"/>
              <a:t>данном проекте. 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отсутствие этой декларации </a:t>
            </a:r>
            <a:r>
              <a:rPr lang="ru-RU" dirty="0" smtClean="0"/>
              <a:t>процедуры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идны во </a:t>
            </a:r>
            <a:r>
              <a:rPr lang="ru-RU" dirty="0"/>
              <a:t>всех проектах, которые </a:t>
            </a:r>
            <a:r>
              <a:rPr lang="ru-RU" dirty="0" smtClean="0"/>
              <a:t>ссылаются на данный проект.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Уровень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модуля, </a:t>
            </a:r>
            <a:r>
              <a:rPr lang="ru-RU" altLang="ru-RU" b="1" i="1" dirty="0" err="1">
                <a:solidFill>
                  <a:srgbClr val="002060"/>
                </a:solidFill>
              </a:rPr>
              <a:t>Public</a:t>
            </a:r>
            <a:r>
              <a:rPr lang="ru-RU" altLang="ru-RU" b="1" i="1" dirty="0">
                <a:solidFill>
                  <a:srgbClr val="002060"/>
                </a:solidFill>
              </a:rPr>
              <a:t> </a:t>
            </a:r>
            <a:endParaRPr lang="en-US" alt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Переменные, объявленные на уровне модуля </a:t>
            </a:r>
            <a:r>
              <a:rPr lang="ru-RU" dirty="0" smtClean="0"/>
              <a:t>как </a:t>
            </a:r>
            <a:r>
              <a:rPr lang="ru-RU" i="1" dirty="0" err="1" smtClean="0"/>
              <a:t>Public</a:t>
            </a:r>
            <a:r>
              <a:rPr lang="ru-RU" i="1" dirty="0" smtClean="0"/>
              <a:t> </a:t>
            </a:r>
            <a:r>
              <a:rPr lang="ru-RU" dirty="0" smtClean="0"/>
              <a:t>видны </a:t>
            </a:r>
            <a:r>
              <a:rPr lang="ru-RU" dirty="0"/>
              <a:t>во всех модулях текущего проекта, </a:t>
            </a:r>
            <a:r>
              <a:rPr lang="ru-RU" dirty="0" smtClean="0"/>
              <a:t>так и </a:t>
            </a:r>
            <a:r>
              <a:rPr lang="ru-RU" dirty="0"/>
              <a:t>в проектах</a:t>
            </a:r>
            <a:r>
              <a:rPr lang="ru-RU" dirty="0" smtClean="0"/>
              <a:t>, которые на него ссылаются (</a:t>
            </a:r>
            <a:r>
              <a:rPr lang="ru-RU" dirty="0"/>
              <a:t>кроме случаев </a:t>
            </a:r>
            <a:r>
              <a:rPr lang="ru-RU" dirty="0" smtClean="0"/>
              <a:t> использования инструкции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o-RO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Процедуры </a:t>
            </a:r>
            <a:r>
              <a:rPr lang="ru-RU" dirty="0" smtClean="0"/>
              <a:t>являются </a:t>
            </a:r>
            <a:r>
              <a:rPr lang="ru-RU" b="1" i="1" dirty="0" err="1"/>
              <a:t>Public</a:t>
            </a:r>
            <a:r>
              <a:rPr lang="ru-RU" dirty="0" smtClean="0"/>
              <a:t> по умолчанию, за </a:t>
            </a:r>
            <a:r>
              <a:rPr lang="ru-RU" dirty="0"/>
              <a:t>исключением процедур обработки событий</a:t>
            </a:r>
            <a:r>
              <a:rPr lang="ru-RU" dirty="0" smtClean="0"/>
              <a:t>, которые </a:t>
            </a:r>
            <a:r>
              <a:rPr lang="ru-RU" dirty="0"/>
              <a:t>являются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ru-RU" dirty="0" smtClean="0"/>
              <a:t> </a:t>
            </a:r>
            <a:r>
              <a:rPr lang="ru-RU" dirty="0"/>
              <a:t>по умолчанию.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5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Среда разработки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озволяет </a:t>
            </a:r>
            <a:r>
              <a:rPr lang="ru-RU" dirty="0"/>
              <a:t>разрабатывать практические приложения с учетом двух технологий программирования: </a:t>
            </a:r>
            <a:r>
              <a:rPr lang="ru-RU" i="1" dirty="0" smtClean="0"/>
              <a:t>процедурное программирование </a:t>
            </a:r>
            <a:r>
              <a:rPr lang="ru-RU" dirty="0" smtClean="0"/>
              <a:t>и </a:t>
            </a:r>
            <a:r>
              <a:rPr lang="ru-RU" i="1" dirty="0" smtClean="0"/>
              <a:t>о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бъектно-ориентированное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управляемое событиями программирование</a:t>
            </a:r>
            <a:r>
              <a:rPr lang="ru-RU" dirty="0" smtClean="0"/>
              <a:t> . </a:t>
            </a:r>
            <a:r>
              <a:rPr lang="ru-RU" dirty="0"/>
              <a:t>Любое приложение VBA разработано с использованием </a:t>
            </a:r>
            <a:r>
              <a:rPr lang="ru-RU" i="1" dirty="0"/>
              <a:t>VB </a:t>
            </a:r>
            <a:r>
              <a:rPr lang="ru-RU" i="1" dirty="0" err="1"/>
              <a:t>Editor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Используя редактор </a:t>
            </a:r>
            <a:r>
              <a:rPr lang="ru-RU" i="1" dirty="0" err="1"/>
              <a:t>Visual</a:t>
            </a:r>
            <a:r>
              <a:rPr lang="ru-RU" i="1" dirty="0"/>
              <a:t> </a:t>
            </a:r>
            <a:r>
              <a:rPr lang="ru-RU" i="1" dirty="0" err="1"/>
              <a:t>Basic</a:t>
            </a:r>
            <a:r>
              <a:rPr lang="ru-RU" i="1" dirty="0"/>
              <a:t> (VBE), </a:t>
            </a:r>
            <a:r>
              <a:rPr lang="ru-RU" dirty="0" smtClean="0"/>
              <a:t>можно </a:t>
            </a:r>
            <a:r>
              <a:rPr lang="ru-RU" dirty="0"/>
              <a:t>создавать, редактировать</a:t>
            </a:r>
            <a:r>
              <a:rPr lang="ru-RU" dirty="0" smtClean="0"/>
              <a:t>, отлаживать </a:t>
            </a:r>
            <a:r>
              <a:rPr lang="ru-RU" dirty="0"/>
              <a:t>и выполнять программный код, связанный с </a:t>
            </a:r>
            <a:r>
              <a:rPr lang="ru-RU" dirty="0" smtClean="0"/>
              <a:t>документами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/>
              <a:t>Office</a:t>
            </a:r>
            <a:r>
              <a:rPr lang="ru-RU" dirty="0"/>
              <a:t>.</a:t>
            </a:r>
          </a:p>
          <a:p>
            <a:endParaRPr lang="ru-RU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dirty="0"/>
              <a:t>Среда VBE аналогична среде </a:t>
            </a:r>
            <a:r>
              <a:rPr lang="ru-RU" dirty="0" smtClean="0"/>
              <a:t>разработки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Visual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Studio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8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Среда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разработки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Чтобы открыть редактор </a:t>
            </a:r>
            <a:r>
              <a:rPr lang="ru-RU" i="1" dirty="0" smtClean="0"/>
              <a:t>VB </a:t>
            </a:r>
            <a:r>
              <a:rPr lang="ru-RU" i="1" dirty="0" err="1" smtClean="0"/>
              <a:t>Editor</a:t>
            </a:r>
            <a:r>
              <a:rPr lang="en-US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запускаем </a:t>
            </a:r>
            <a:r>
              <a:rPr lang="ru-RU" dirty="0"/>
              <a:t>приложение из 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Office</a:t>
            </a:r>
            <a:r>
              <a:rPr lang="ru-RU" dirty="0"/>
              <a:t>, </a:t>
            </a:r>
            <a:r>
              <a:rPr lang="ru-RU" dirty="0" smtClean="0"/>
              <a:t>затем:</a:t>
            </a:r>
            <a:endParaRPr lang="ru-RU" dirty="0"/>
          </a:p>
          <a:p>
            <a:r>
              <a:rPr lang="ru-RU" i="1" dirty="0" err="1"/>
              <a:t>Alt</a:t>
            </a:r>
            <a:r>
              <a:rPr lang="ru-RU" i="1" dirty="0"/>
              <a:t> + F11 </a:t>
            </a:r>
            <a:endParaRPr lang="ru-RU" i="1" dirty="0" smtClean="0"/>
          </a:p>
          <a:p>
            <a:r>
              <a:rPr lang="ru-RU" dirty="0" smtClean="0"/>
              <a:t>Кнопка </a:t>
            </a:r>
            <a:r>
              <a:rPr lang="en-US" i="1" dirty="0"/>
              <a:t>Visual Basic Editor </a:t>
            </a:r>
            <a:r>
              <a:rPr lang="ru-RU" dirty="0" smtClean="0"/>
              <a:t>на </a:t>
            </a:r>
            <a:r>
              <a:rPr lang="ru-RU" dirty="0"/>
              <a:t>панели инструментов VBA приложения (например, через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View – Toolbars</a:t>
            </a:r>
            <a:r>
              <a:rPr lang="ru-RU" dirty="0" smtClean="0"/>
              <a:t>),</a:t>
            </a:r>
            <a:endParaRPr lang="ru-RU" dirty="0"/>
          </a:p>
          <a:p>
            <a:pPr marL="0" lvl="2" indent="346075">
              <a:lnSpc>
                <a:spcPct val="90000"/>
              </a:lnSpc>
              <a:defRPr/>
            </a:pPr>
            <a:r>
              <a:rPr lang="ru-RU" sz="3200" dirty="0"/>
              <a:t>Команда </a:t>
            </a:r>
            <a:r>
              <a:rPr lang="en-US" sz="3200" b="1" i="1" dirty="0"/>
              <a:t>Tools – Macro – Visual Basic Editor</a:t>
            </a:r>
            <a:r>
              <a:rPr lang="en-US" sz="3200" dirty="0"/>
              <a:t>.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- В 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Access</a:t>
            </a:r>
            <a:r>
              <a:rPr lang="ru-RU" i="1" dirty="0"/>
              <a:t> </a:t>
            </a:r>
            <a:r>
              <a:rPr lang="ru-RU" dirty="0"/>
              <a:t> </a:t>
            </a:r>
            <a:r>
              <a:rPr lang="ru-RU" dirty="0" smtClean="0"/>
              <a:t>активируем вкладку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Modules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6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Окно </a:t>
            </a:r>
            <a:r>
              <a:rPr lang="ro-RO" b="1" i="1" dirty="0">
                <a:solidFill>
                  <a:srgbClr val="002060"/>
                </a:solidFill>
              </a:rPr>
              <a:t>VBE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96752"/>
            <a:ext cx="7992888" cy="5651585"/>
          </a:xfrm>
          <a:noFill/>
        </p:spPr>
      </p:pic>
    </p:spTree>
    <p:extLst>
      <p:ext uri="{BB962C8B-B14F-4D97-AF65-F5344CB8AC3E}">
        <p14:creationId xmlns:p14="http://schemas.microsoft.com/office/powerpoint/2010/main" val="424255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После запуска VBE </a:t>
            </a:r>
            <a:r>
              <a:rPr lang="ru-RU" dirty="0" smtClean="0"/>
              <a:t>можем </a:t>
            </a:r>
            <a:r>
              <a:rPr lang="ru-RU" dirty="0"/>
              <a:t>использовать одну из следующих опций: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нового проекта</a:t>
            </a:r>
          </a:p>
          <a:p>
            <a:r>
              <a:rPr lang="ru-RU" dirty="0" smtClean="0"/>
              <a:t>Открытие </a:t>
            </a:r>
            <a:r>
              <a:rPr lang="ru-RU" dirty="0"/>
              <a:t>существующего проекта</a:t>
            </a:r>
          </a:p>
          <a:p>
            <a:r>
              <a:rPr lang="ru-RU" dirty="0" smtClean="0"/>
              <a:t>Выбор </a:t>
            </a:r>
            <a:r>
              <a:rPr lang="ru-RU" dirty="0"/>
              <a:t>списка недавно открытых программ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7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Project- Explorer 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268760"/>
            <a:ext cx="7218756" cy="5504604"/>
          </a:xfrm>
          <a:noFill/>
        </p:spPr>
      </p:pic>
    </p:spTree>
    <p:extLst>
      <p:ext uri="{BB962C8B-B14F-4D97-AF65-F5344CB8AC3E}">
        <p14:creationId xmlns:p14="http://schemas.microsoft.com/office/powerpoint/2010/main" val="387295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Среда разработки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Разработка приложений включает в себя два этапа: </a:t>
            </a:r>
            <a:r>
              <a:rPr lang="ru-RU" dirty="0" smtClean="0"/>
              <a:t>проектирование </a:t>
            </a:r>
            <a:r>
              <a:rPr lang="ru-RU" dirty="0"/>
              <a:t>приложения (дизайн) и исполнение </a:t>
            </a:r>
            <a:r>
              <a:rPr lang="ru-RU" dirty="0" smtClean="0"/>
              <a:t>приложения.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Создается форма, которой присваивается имя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Создаются и присваиваются имена объектам, </a:t>
            </a:r>
            <a:r>
              <a:rPr lang="ru-RU" dirty="0"/>
              <a:t>которые </a:t>
            </a:r>
            <a:r>
              <a:rPr lang="ru-RU" dirty="0" smtClean="0"/>
              <a:t>будут отображаться </a:t>
            </a:r>
            <a:r>
              <a:rPr lang="ru-RU" dirty="0"/>
              <a:t>в этой </a:t>
            </a:r>
            <a:r>
              <a:rPr lang="ru-RU" dirty="0" smtClean="0"/>
              <a:t>форме.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К каждому объекту прикрепляется код, который </a:t>
            </a:r>
            <a:r>
              <a:rPr lang="ru-RU" dirty="0"/>
              <a:t>будет </a:t>
            </a:r>
            <a:r>
              <a:rPr lang="ru-RU" dirty="0" smtClean="0"/>
              <a:t>выполнен как ответ на </a:t>
            </a:r>
            <a:r>
              <a:rPr lang="ru-RU" dirty="0"/>
              <a:t>пользовательские или системные события</a:t>
            </a:r>
          </a:p>
          <a:p>
            <a:pPr marL="0" indent="0">
              <a:buNone/>
            </a:pPr>
            <a:r>
              <a:rPr lang="ru-RU" dirty="0" smtClean="0"/>
              <a:t>4. Запускается приложение (</a:t>
            </a:r>
            <a:r>
              <a:rPr lang="en-US" i="1" dirty="0"/>
              <a:t>Run -&gt; </a:t>
            </a:r>
            <a:r>
              <a:rPr lang="en-US" i="1" dirty="0" err="1"/>
              <a:t>SubUserForm</a:t>
            </a:r>
            <a:r>
              <a:rPr lang="en-US" dirty="0" smtClean="0"/>
              <a:t>)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i="1" dirty="0"/>
              <a:t>Это приведет к графическому интерфейсу, с которым пользователь взаимодействует, чтобы контролировать развитие </a:t>
            </a:r>
            <a:r>
              <a:rPr lang="ru-RU" i="1" dirty="0" smtClean="0"/>
              <a:t>программы.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66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710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Цель </a:t>
            </a:r>
            <a:r>
              <a:rPr lang="ru-RU" sz="3200" b="1" dirty="0">
                <a:solidFill>
                  <a:srgbClr val="002060"/>
                </a:solidFill>
              </a:rPr>
              <a:t>использования языка программирования VBA </a:t>
            </a: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dirty="0" smtClean="0">
                <a:solidFill>
                  <a:srgbClr val="002060"/>
                </a:solidFill>
              </a:rPr>
              <a:t>написание </a:t>
            </a:r>
            <a:r>
              <a:rPr lang="ru-RU" sz="3200" b="1" dirty="0">
                <a:solidFill>
                  <a:srgbClr val="002060"/>
                </a:solidFill>
              </a:rPr>
              <a:t>программ, </a:t>
            </a:r>
            <a:r>
              <a:rPr lang="ru-RU" sz="3200" b="1" dirty="0" smtClean="0">
                <a:solidFill>
                  <a:srgbClr val="002060"/>
                </a:solidFill>
              </a:rPr>
              <a:t>которые позволяют: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13732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dirty="0" smtClean="0"/>
              <a:t>а</a:t>
            </a:r>
            <a:r>
              <a:rPr lang="ru-RU" dirty="0"/>
              <a:t>) контролировать поведение объектов </a:t>
            </a:r>
            <a:r>
              <a:rPr lang="vi-VN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en-US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smtClean="0"/>
              <a:t>реализовывать сложные приложения </a:t>
            </a:r>
            <a:r>
              <a:rPr lang="ru-RU" dirty="0"/>
              <a:t>в различных </a:t>
            </a:r>
            <a:r>
              <a:rPr lang="ru-RU" dirty="0" smtClean="0"/>
              <a:t>областях.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Объекты и </a:t>
            </a:r>
            <a:r>
              <a:rPr lang="ru-RU" dirty="0" smtClean="0"/>
              <a:t>все действия, </a:t>
            </a:r>
            <a:r>
              <a:rPr lang="ru-RU" dirty="0"/>
              <a:t>необходимые для создания приложения </a:t>
            </a:r>
            <a:r>
              <a:rPr lang="ru-RU" dirty="0" smtClean="0"/>
              <a:t>VBA - </a:t>
            </a:r>
            <a:r>
              <a:rPr lang="ru-RU" b="1" dirty="0" smtClean="0"/>
              <a:t>проект.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485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Для создания формы обращаемся к меню</a:t>
            </a:r>
            <a:r>
              <a:rPr lang="en-US" sz="3200" b="1" i="1" dirty="0">
                <a:solidFill>
                  <a:srgbClr val="002060"/>
                </a:solidFill>
              </a:rPr>
              <a:t>/</a:t>
            </a:r>
            <a:r>
              <a:rPr lang="ru-RU" sz="3200" b="1" i="1" dirty="0">
                <a:solidFill>
                  <a:srgbClr val="002060"/>
                </a:solidFill>
              </a:rPr>
              <a:t>кнопка </a:t>
            </a:r>
            <a:r>
              <a:rPr lang="en-US" sz="3200" b="1" i="1" dirty="0">
                <a:solidFill>
                  <a:srgbClr val="002060"/>
                </a:solidFill>
              </a:rPr>
              <a:t>Insert User Form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709647" cy="5256583"/>
          </a:xfrm>
          <a:noFill/>
        </p:spPr>
      </p:pic>
    </p:spTree>
    <p:extLst>
      <p:ext uri="{BB962C8B-B14F-4D97-AF65-F5344CB8AC3E}">
        <p14:creationId xmlns:p14="http://schemas.microsoft.com/office/powerpoint/2010/main" val="82553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Пример создания формы в </a:t>
            </a:r>
            <a:r>
              <a:rPr lang="en-US" sz="3600" b="1" i="1" dirty="0">
                <a:solidFill>
                  <a:srgbClr val="002060"/>
                </a:solidFill>
              </a:rPr>
              <a:t>Excel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1196752"/>
            <a:ext cx="8508288" cy="5328592"/>
          </a:xfrm>
          <a:noFill/>
        </p:spPr>
      </p:pic>
    </p:spTree>
    <p:extLst>
      <p:ext uri="{BB962C8B-B14F-4D97-AF65-F5344CB8AC3E}">
        <p14:creationId xmlns:p14="http://schemas.microsoft.com/office/powerpoint/2010/main" val="4064265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Специализированные окна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Помимо обычных графических объектов (</a:t>
            </a:r>
            <a:r>
              <a:rPr lang="en-US" i="1" dirty="0"/>
              <a:t>Menu Bar</a:t>
            </a:r>
            <a:r>
              <a:rPr lang="ru-RU" i="1" dirty="0" smtClean="0"/>
              <a:t>, </a:t>
            </a:r>
            <a:r>
              <a:rPr lang="ru-RU" i="1" dirty="0"/>
              <a:t>панели инструментов</a:t>
            </a:r>
            <a:r>
              <a:rPr lang="ru-RU" dirty="0" smtClean="0"/>
              <a:t>) в </a:t>
            </a:r>
            <a:r>
              <a:rPr lang="ru-RU" dirty="0"/>
              <a:t>VBE для работы с определенными категориями </a:t>
            </a:r>
            <a:r>
              <a:rPr lang="ru-RU" dirty="0" smtClean="0"/>
              <a:t>объектов имеются в </a:t>
            </a:r>
            <a:r>
              <a:rPr lang="ru-RU" dirty="0"/>
              <a:t>наличии и специализированные </a:t>
            </a:r>
            <a:r>
              <a:rPr lang="ru-RU" dirty="0" smtClean="0"/>
              <a:t>окна</a:t>
            </a:r>
            <a:r>
              <a:rPr lang="en-US" dirty="0" smtClean="0"/>
              <a:t>:</a:t>
            </a:r>
            <a:endParaRPr lang="ru-RU" dirty="0"/>
          </a:p>
          <a:p>
            <a:r>
              <a:rPr lang="en-US" b="1" i="1" dirty="0" smtClean="0"/>
              <a:t>Properties </a:t>
            </a:r>
            <a:r>
              <a:rPr lang="en-US" b="1" i="1" dirty="0"/>
              <a:t>Window </a:t>
            </a:r>
            <a:r>
              <a:rPr lang="ru-RU" dirty="0" smtClean="0"/>
              <a:t>- </a:t>
            </a:r>
            <a:r>
              <a:rPr lang="ru-RU" dirty="0"/>
              <a:t>визуализация и фиксация свойств во время проектирования </a:t>
            </a:r>
            <a:r>
              <a:rPr lang="en-US" dirty="0" smtClean="0"/>
              <a:t>(</a:t>
            </a:r>
            <a:r>
              <a:rPr lang="en-US" dirty="0"/>
              <a:t>design-time)</a:t>
            </a:r>
            <a:endParaRPr lang="ru-RU" dirty="0"/>
          </a:p>
          <a:p>
            <a:r>
              <a:rPr lang="ru-RU" b="1" i="1" dirty="0" err="1"/>
              <a:t>Project</a:t>
            </a:r>
            <a:r>
              <a:rPr lang="ru-RU" b="1" i="1" dirty="0"/>
              <a:t> </a:t>
            </a:r>
            <a:r>
              <a:rPr lang="ru-RU" b="1" i="1" dirty="0" err="1"/>
              <a:t>Explorer</a:t>
            </a:r>
            <a:r>
              <a:rPr lang="ru-RU" b="1" i="1" dirty="0"/>
              <a:t> </a:t>
            </a:r>
            <a:r>
              <a:rPr lang="ru-RU" dirty="0"/>
              <a:t>- навигация, визуализация и изменение открытых проектов в </a:t>
            </a:r>
            <a:r>
              <a:rPr lang="ru-RU" dirty="0" smtClean="0"/>
              <a:t>данный </a:t>
            </a:r>
            <a:r>
              <a:rPr lang="ru-RU" dirty="0"/>
              <a:t>момент времени;</a:t>
            </a:r>
          </a:p>
          <a:p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- </a:t>
            </a:r>
            <a:r>
              <a:rPr lang="ru-RU" dirty="0"/>
              <a:t>где написан и виден исходный код </a:t>
            </a:r>
            <a:r>
              <a:rPr lang="ru-RU" dirty="0" smtClean="0"/>
              <a:t>данного проекта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4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Специализированные окна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o-RO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Locals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визуализация локальных переменных с их значениями;</a:t>
            </a:r>
          </a:p>
          <a:p>
            <a:pPr>
              <a:lnSpc>
                <a:spcPct val="80000"/>
              </a:lnSpc>
              <a:buNone/>
            </a:pPr>
            <a:endParaRPr lang="ro-RO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(Ctrl+G)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немедленное выполнение строки кода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тображение значений указанных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выражений (полезно в программах устранения неполадок).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7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Окно редактирования кода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6" y="3940969"/>
            <a:ext cx="6789662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6840760" cy="20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9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 процедуры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15580"/>
            <a:ext cx="6959709" cy="5010583"/>
          </a:xfrm>
          <a:noFill/>
        </p:spPr>
      </p:pic>
    </p:spTree>
    <p:extLst>
      <p:ext uri="{BB962C8B-B14F-4D97-AF65-F5344CB8AC3E}">
        <p14:creationId xmlns:p14="http://schemas.microsoft.com/office/powerpoint/2010/main" val="158388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dirty="0" err="1">
                <a:solidFill>
                  <a:srgbClr val="002060"/>
                </a:solidFill>
              </a:rPr>
              <a:t>Object</a:t>
            </a:r>
            <a:r>
              <a:rPr lang="ru-RU" altLang="ru-RU" b="1" i="1" dirty="0">
                <a:solidFill>
                  <a:srgbClr val="002060"/>
                </a:solidFill>
              </a:rPr>
              <a:t> </a:t>
            </a:r>
            <a:r>
              <a:rPr lang="ro-RO" altLang="ru-RU" b="1" i="1" dirty="0">
                <a:solidFill>
                  <a:srgbClr val="002060"/>
                </a:solidFill>
              </a:rPr>
              <a:t>Library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Каждое приложение в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 имеет </a:t>
            </a:r>
            <a:r>
              <a:rPr lang="ru-RU" dirty="0" smtClean="0"/>
              <a:t>библиотеку объектов (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o-RO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dirty="0" smtClean="0"/>
              <a:t>), </a:t>
            </a:r>
            <a:r>
              <a:rPr lang="ru-RU" dirty="0"/>
              <a:t>которая </a:t>
            </a:r>
            <a:r>
              <a:rPr lang="ru-RU" dirty="0" smtClean="0"/>
              <a:t>содержит информация </a:t>
            </a:r>
            <a:r>
              <a:rPr lang="ru-RU" dirty="0"/>
              <a:t>об объектах, свойствах, методах</a:t>
            </a:r>
            <a:r>
              <a:rPr lang="ru-RU" dirty="0" smtClean="0"/>
              <a:t>, предопределенных событиях </a:t>
            </a:r>
            <a:r>
              <a:rPr lang="ru-RU" dirty="0"/>
              <a:t>и </a:t>
            </a:r>
            <a:r>
              <a:rPr lang="ru-RU" dirty="0" smtClean="0"/>
              <a:t>констант </a:t>
            </a:r>
            <a:r>
              <a:rPr lang="ru-RU" dirty="0"/>
              <a:t>приложения.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Информацию можно получить через </a:t>
            </a:r>
            <a:r>
              <a:rPr lang="ru-RU" b="1" i="1" dirty="0" err="1"/>
              <a:t>Object</a:t>
            </a:r>
            <a:r>
              <a:rPr lang="ru-RU" b="1" i="1" dirty="0"/>
              <a:t> </a:t>
            </a:r>
            <a:r>
              <a:rPr lang="ru-RU" b="1" i="1" dirty="0" err="1"/>
              <a:t>Browser</a:t>
            </a:r>
            <a:r>
              <a:rPr lang="ru-RU" dirty="0"/>
              <a:t>. </a:t>
            </a:r>
            <a:r>
              <a:rPr lang="ru-RU" dirty="0" smtClean="0"/>
              <a:t>Чтобы открыть </a:t>
            </a:r>
            <a:r>
              <a:rPr lang="en-US" b="1" i="1" dirty="0"/>
              <a:t>Object Browser </a:t>
            </a:r>
            <a:r>
              <a:rPr lang="ru-RU" dirty="0" smtClean="0"/>
              <a:t>из </a:t>
            </a:r>
            <a:r>
              <a:rPr lang="ru-RU" dirty="0"/>
              <a:t>VBE (в </a:t>
            </a:r>
            <a:r>
              <a:rPr lang="ru-RU" dirty="0" err="1"/>
              <a:t>Excel</a:t>
            </a:r>
            <a:r>
              <a:rPr lang="ru-RU" dirty="0"/>
              <a:t>,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PowerPoint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из модуля </a:t>
            </a:r>
            <a:r>
              <a:rPr lang="en-US" dirty="0"/>
              <a:t>Access</a:t>
            </a:r>
            <a:r>
              <a:rPr lang="ru-RU" dirty="0" smtClean="0"/>
              <a:t>) выбирается </a:t>
            </a:r>
            <a:r>
              <a:rPr lang="en-US" b="1" i="1" dirty="0"/>
              <a:t>Object Browser </a:t>
            </a:r>
            <a:r>
              <a:rPr lang="ru-RU" dirty="0" smtClean="0"/>
              <a:t>из </a:t>
            </a:r>
            <a:r>
              <a:rPr lang="ru-RU" dirty="0"/>
              <a:t>меню </a:t>
            </a:r>
            <a:r>
              <a:rPr lang="en-US" b="1" dirty="0"/>
              <a:t>View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57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dirty="0" err="1">
                <a:solidFill>
                  <a:srgbClr val="002060"/>
                </a:solidFill>
              </a:rPr>
              <a:t>Project</a:t>
            </a:r>
            <a:r>
              <a:rPr lang="ru-RU" altLang="ru-RU" b="1" i="1" dirty="0">
                <a:solidFill>
                  <a:srgbClr val="002060"/>
                </a:solidFill>
              </a:rPr>
              <a:t>/</a:t>
            </a:r>
            <a:r>
              <a:rPr lang="ru-RU" altLang="ru-RU" b="1" i="1" dirty="0" err="1">
                <a:solidFill>
                  <a:srgbClr val="002060"/>
                </a:solidFill>
              </a:rPr>
              <a:t>Library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поле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ru-RU" dirty="0" smtClean="0"/>
              <a:t> выбирается имя </a:t>
            </a:r>
            <a:r>
              <a:rPr lang="ru-RU" dirty="0"/>
              <a:t>библиотеки, к которой вы обращаетесь, или </a:t>
            </a:r>
            <a:r>
              <a:rPr lang="ru-RU" dirty="0" smtClean="0"/>
              <a:t>&lt;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o-RO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&gt;, </a:t>
            </a:r>
            <a:r>
              <a:rPr lang="ru-RU" dirty="0"/>
              <a:t>чтобы просмотреть полный список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Если </a:t>
            </a:r>
            <a:r>
              <a:rPr lang="ru-RU" dirty="0"/>
              <a:t>нужной библиотеки нет в списке доступных, ссылка на эту библиотеку будет создана в диалоговом окне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(</a:t>
            </a:r>
            <a:r>
              <a:rPr lang="ru-RU" dirty="0"/>
              <a:t>меню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ru-RU" dirty="0" smtClean="0"/>
              <a:t>) </a:t>
            </a:r>
            <a:r>
              <a:rPr lang="ru-RU" dirty="0"/>
              <a:t>для текущего проекта.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9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Окно</a:t>
            </a:r>
            <a:r>
              <a:rPr lang="en-US" b="1" i="1" dirty="0">
                <a:solidFill>
                  <a:srgbClr val="002060"/>
                </a:solidFill>
              </a:rPr>
              <a:t> Object Browser</a:t>
            </a:r>
          </a:p>
        </p:txBody>
      </p:sp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764704"/>
            <a:ext cx="9036496" cy="59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4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dirty="0" err="1">
                <a:solidFill>
                  <a:srgbClr val="002060"/>
                </a:solidFill>
              </a:rPr>
              <a:t>Project</a:t>
            </a:r>
            <a:r>
              <a:rPr lang="ru-RU" altLang="ru-RU" b="1" i="1" dirty="0">
                <a:solidFill>
                  <a:srgbClr val="002060"/>
                </a:solidFill>
              </a:rPr>
              <a:t>/</a:t>
            </a:r>
            <a:r>
              <a:rPr lang="ru-RU" altLang="ru-RU" b="1" i="1" dirty="0" err="1">
                <a:solidFill>
                  <a:srgbClr val="002060"/>
                </a:solidFill>
              </a:rPr>
              <a:t>Library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окне 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отображаются </a:t>
            </a:r>
            <a:r>
              <a:rPr lang="ru-RU" dirty="0"/>
              <a:t>имена всех </a:t>
            </a:r>
            <a:r>
              <a:rPr lang="ru-RU" dirty="0" smtClean="0"/>
              <a:t>объектов и перечисленных типов (предопределенные </a:t>
            </a:r>
            <a:r>
              <a:rPr lang="ru-RU" dirty="0"/>
              <a:t>константы) </a:t>
            </a:r>
            <a:r>
              <a:rPr lang="ru-RU" dirty="0" smtClean="0"/>
              <a:t>в упомянутых библиотеках. 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Класс</a:t>
            </a:r>
            <a:r>
              <a:rPr lang="ru-RU" dirty="0"/>
              <a:t> - это тип, описание объекта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Объект</a:t>
            </a:r>
            <a:r>
              <a:rPr lang="ru-RU" dirty="0" smtClean="0"/>
              <a:t> </a:t>
            </a:r>
            <a:r>
              <a:rPr lang="ru-RU" dirty="0"/>
              <a:t>является эффективным экземпляром класса</a:t>
            </a:r>
            <a:r>
              <a:rPr lang="ru-RU" dirty="0" smtClean="0"/>
              <a:t>. Часто </a:t>
            </a:r>
            <a:r>
              <a:rPr lang="ru-RU" dirty="0"/>
              <a:t>эти термины </a:t>
            </a:r>
            <a:r>
              <a:rPr lang="ru-RU" dirty="0" err="1" smtClean="0"/>
              <a:t>взаимозаменяются</a:t>
            </a:r>
            <a:r>
              <a:rPr lang="ru-RU" dirty="0" smtClean="0"/>
              <a:t>, если не </a:t>
            </a:r>
            <a:r>
              <a:rPr lang="ru-RU" dirty="0"/>
              <a:t>возникает </a:t>
            </a:r>
            <a:r>
              <a:rPr lang="ru-RU" dirty="0" smtClean="0"/>
              <a:t>путаницы.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0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6538" cy="1417638"/>
          </a:xfrm>
          <a:noFill/>
        </p:spPr>
        <p:txBody>
          <a:bodyPr/>
          <a:lstStyle/>
          <a:p>
            <a:pPr>
              <a:defRPr/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3600" b="1" i="1" dirty="0" err="1" smtClean="0">
                <a:latin typeface="Times New Roman" pitchFamily="18" charset="0"/>
                <a:cs typeface="Times New Roman" pitchFamily="18" charset="0"/>
              </a:rPr>
              <a:t>MS_doc_aplicatiei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2B48A-9EE0-46E5-B184-90825F9A5C97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265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0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dirty="0" err="1">
                <a:solidFill>
                  <a:srgbClr val="002060"/>
                </a:solidFill>
              </a:rPr>
              <a:t>Project</a:t>
            </a:r>
            <a:r>
              <a:rPr lang="ru-RU" altLang="ru-RU" b="1" i="1" dirty="0">
                <a:solidFill>
                  <a:srgbClr val="002060"/>
                </a:solidFill>
              </a:rPr>
              <a:t>/</a:t>
            </a:r>
            <a:r>
              <a:rPr lang="ru-RU" altLang="ru-RU" b="1" i="1" dirty="0" err="1">
                <a:solidFill>
                  <a:srgbClr val="002060"/>
                </a:solidFill>
              </a:rPr>
              <a:t>Library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окне 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отображаются </a:t>
            </a:r>
            <a:r>
              <a:rPr lang="ru-RU" dirty="0"/>
              <a:t>все свойства</a:t>
            </a:r>
            <a:r>
              <a:rPr lang="ru-RU" dirty="0" smtClean="0"/>
              <a:t>, собственные </a:t>
            </a:r>
            <a:r>
              <a:rPr lang="ru-RU" dirty="0"/>
              <a:t>методы и события (связанные) </a:t>
            </a:r>
            <a:r>
              <a:rPr lang="ru-RU" dirty="0" smtClean="0"/>
              <a:t>классы,  выбранные в окне </a:t>
            </a:r>
            <a:r>
              <a:rPr lang="ru-RU" b="1" i="1" dirty="0" err="1"/>
              <a:t>Classes</a:t>
            </a:r>
            <a:r>
              <a:rPr lang="ru-RU" b="1" i="1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Выбор записи в списке может быть завершен </a:t>
            </a:r>
            <a:r>
              <a:rPr lang="ru-RU" dirty="0" smtClean="0"/>
              <a:t>с помощью F1</a:t>
            </a:r>
            <a:r>
              <a:rPr lang="ru-RU" dirty="0"/>
              <a:t>, чтобы увидеть текст справки, </a:t>
            </a:r>
            <a:r>
              <a:rPr lang="ru-RU" dirty="0" smtClean="0"/>
              <a:t>а в нижней области </a:t>
            </a:r>
            <a:r>
              <a:rPr lang="en-US" dirty="0"/>
              <a:t>(</a:t>
            </a:r>
            <a:r>
              <a:rPr lang="en-US" b="1" i="1" dirty="0"/>
              <a:t>Detail pane</a:t>
            </a:r>
            <a:r>
              <a:rPr lang="en-US" dirty="0"/>
              <a:t>) </a:t>
            </a:r>
            <a:r>
              <a:rPr lang="ru-RU" dirty="0" smtClean="0"/>
              <a:t>отображается информация о синтаксисе, состояние </a:t>
            </a:r>
            <a:r>
              <a:rPr lang="en-US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read-only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read-write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ru-RU" dirty="0" smtClean="0"/>
              <a:t> </a:t>
            </a:r>
            <a:r>
              <a:rPr lang="ru-RU" dirty="0"/>
              <a:t>и т. д.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278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5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5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проектов </a:t>
            </a:r>
            <a:r>
              <a:rPr lang="en-US" sz="5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VBA</a:t>
            </a:r>
            <a:br>
              <a:rPr lang="en-US" sz="5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en-US" sz="5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256584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ru-RU" b="1" dirty="0" smtClean="0"/>
              <a:t>Проект</a:t>
            </a:r>
            <a:r>
              <a:rPr lang="en-US" dirty="0" smtClean="0"/>
              <a:t> – </a:t>
            </a:r>
            <a:r>
              <a:rPr lang="ru-RU" dirty="0" smtClean="0"/>
              <a:t>это набор </a:t>
            </a:r>
            <a:r>
              <a:rPr lang="ru-RU" dirty="0"/>
              <a:t>всех модулей, форм и связанных с приложением объектов, относящихся к некоторому документу, вместе с самим документом.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Помимо документов поддержки приложения (</a:t>
            </a:r>
            <a:r>
              <a:rPr lang="ru-RU" dirty="0" err="1"/>
              <a:t>Word</a:t>
            </a:r>
            <a:r>
              <a:rPr lang="ru-RU" dirty="0" smtClean="0"/>
              <a:t>, </a:t>
            </a:r>
            <a:r>
              <a:rPr lang="ru-RU" dirty="0" err="1" smtClean="0"/>
              <a:t>Excel</a:t>
            </a:r>
            <a:r>
              <a:rPr lang="ru-RU" dirty="0"/>
              <a:t>, </a:t>
            </a:r>
            <a:r>
              <a:rPr lang="ru-RU" dirty="0" err="1"/>
              <a:t>Access</a:t>
            </a:r>
            <a:r>
              <a:rPr lang="ru-RU" dirty="0"/>
              <a:t> и т. </a:t>
            </a:r>
            <a:r>
              <a:rPr lang="ru-RU" dirty="0" smtClean="0"/>
              <a:t>д.) проект </a:t>
            </a:r>
            <a:r>
              <a:rPr lang="ru-RU" dirty="0"/>
              <a:t>содержит </a:t>
            </a:r>
            <a:r>
              <a:rPr lang="ru-RU" dirty="0" smtClean="0"/>
              <a:t>компоненты специфичные </a:t>
            </a:r>
            <a:r>
              <a:rPr lang="ru-RU" dirty="0"/>
              <a:t>для </a:t>
            </a:r>
            <a:r>
              <a:rPr lang="ru-RU" dirty="0" smtClean="0"/>
              <a:t>программирования: </a:t>
            </a:r>
          </a:p>
          <a:p>
            <a:r>
              <a:rPr lang="ru-RU" dirty="0" smtClean="0"/>
              <a:t>модули </a:t>
            </a:r>
            <a:r>
              <a:rPr lang="ru-RU" dirty="0"/>
              <a:t>кода,</a:t>
            </a:r>
          </a:p>
          <a:p>
            <a:r>
              <a:rPr lang="ru-RU" dirty="0"/>
              <a:t>модули класса,</a:t>
            </a:r>
          </a:p>
          <a:p>
            <a:r>
              <a:rPr lang="ru-RU" dirty="0"/>
              <a:t>формы,</a:t>
            </a:r>
          </a:p>
          <a:p>
            <a:r>
              <a:rPr lang="ru-RU" dirty="0" smtClean="0"/>
              <a:t>ссылки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Создание проектов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9238"/>
            <a:ext cx="7557901" cy="465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5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проектов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6" y="1124744"/>
            <a:ext cx="717527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1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проектов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Стандартные модули (модули кода) </a:t>
            </a:r>
            <a:r>
              <a:rPr lang="ru-RU" dirty="0" smtClean="0"/>
              <a:t>– состоит из операторов </a:t>
            </a:r>
            <a:r>
              <a:rPr lang="ru-RU" dirty="0"/>
              <a:t>и процедуры.  </a:t>
            </a:r>
            <a:r>
              <a:rPr lang="ru-RU" dirty="0" smtClean="0"/>
              <a:t>Содержит </a:t>
            </a:r>
            <a:r>
              <a:rPr lang="ru-RU" dirty="0"/>
              <a:t>программный код, предназначенный непосредственно для </a:t>
            </a:r>
            <a:r>
              <a:rPr lang="ru-RU" dirty="0" smtClean="0"/>
              <a:t>выполнения.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Можно </a:t>
            </a:r>
            <a:r>
              <a:rPr lang="ru-RU" dirty="0"/>
              <a:t>сохранить как файлы .</a:t>
            </a:r>
            <a:r>
              <a:rPr lang="ru-RU" dirty="0" err="1"/>
              <a:t>bas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Модули классов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содержат определение пользовательских объектов (классов) с их свойствами и </a:t>
            </a:r>
            <a:r>
              <a:rPr lang="ru-RU" dirty="0" smtClean="0"/>
              <a:t>методами. Можно </a:t>
            </a:r>
            <a:r>
              <a:rPr lang="ru-RU" dirty="0"/>
              <a:t>сохранить как файлы .</a:t>
            </a:r>
            <a:r>
              <a:rPr lang="ru-RU" dirty="0" err="1" smtClean="0"/>
              <a:t>cls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Формы</a:t>
            </a:r>
            <a:r>
              <a:rPr lang="ru-RU" dirty="0" smtClean="0"/>
              <a:t> - </a:t>
            </a:r>
            <a:r>
              <a:rPr lang="ru-RU" dirty="0"/>
              <a:t>содержат определение пользовательского интерфейса и обработку связанных событий. Можно сохранить как файлы .</a:t>
            </a:r>
            <a:r>
              <a:rPr lang="ru-RU" dirty="0" err="1"/>
              <a:t>frm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Ссылки</a:t>
            </a:r>
            <a:r>
              <a:rPr lang="ru-RU" dirty="0"/>
              <a:t> </a:t>
            </a:r>
            <a:r>
              <a:rPr lang="ru-RU" dirty="0" smtClean="0"/>
              <a:t>- чтобы иметь </a:t>
            </a:r>
            <a:r>
              <a:rPr lang="ru-RU" dirty="0"/>
              <a:t>доступ к объектам из других проектов, они будут указаны как ссылки на текущий проект. </a:t>
            </a:r>
            <a:r>
              <a:rPr lang="ru-RU" dirty="0" smtClean="0"/>
              <a:t>Также </a:t>
            </a:r>
            <a:r>
              <a:rPr lang="ru-RU" dirty="0"/>
              <a:t>указаны библиотеки типов, необходимые для текущего проекта (например, для программной работы в </a:t>
            </a:r>
            <a:r>
              <a:rPr lang="ru-RU" dirty="0" err="1"/>
              <a:t>Excel</a:t>
            </a:r>
            <a:r>
              <a:rPr lang="ru-RU" dirty="0"/>
              <a:t> с объектами </a:t>
            </a:r>
            <a:r>
              <a:rPr lang="ru-RU" dirty="0" err="1"/>
              <a:t>Word</a:t>
            </a:r>
            <a:r>
              <a:rPr lang="ru-RU" dirty="0"/>
              <a:t> необходимо указать ссылку на библиотеку </a:t>
            </a:r>
            <a:r>
              <a:rPr lang="ru-RU" dirty="0" err="1"/>
              <a:t>Word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3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проектов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Модуль кода начинается </a:t>
            </a:r>
            <a:r>
              <a:rPr lang="ru-RU" dirty="0" smtClean="0"/>
              <a:t>разделом объявлений </a:t>
            </a:r>
            <a:r>
              <a:rPr lang="ru-RU" dirty="0"/>
              <a:t>(она может быть пустой), неисполняемых инструкций, </a:t>
            </a:r>
            <a:r>
              <a:rPr lang="ru-RU" dirty="0" smtClean="0"/>
              <a:t>определяющих константы и переменные.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Используя предложения </a:t>
            </a:r>
            <a:r>
              <a:rPr lang="ru-RU" dirty="0" err="1"/>
              <a:t>Public</a:t>
            </a:r>
            <a:r>
              <a:rPr lang="ru-RU" dirty="0"/>
              <a:t>, </a:t>
            </a:r>
            <a:r>
              <a:rPr lang="ru-RU" dirty="0" err="1"/>
              <a:t>Private</a:t>
            </a:r>
            <a:r>
              <a:rPr lang="ru-RU" dirty="0"/>
              <a:t>, </a:t>
            </a:r>
            <a:r>
              <a:rPr lang="ru-RU" dirty="0" err="1"/>
              <a:t>Static</a:t>
            </a:r>
            <a:r>
              <a:rPr lang="ru-RU" dirty="0"/>
              <a:t>, можно указать поле видимости определенных объектов.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После раздела объявлений</a:t>
            </a:r>
            <a:r>
              <a:rPr lang="ru-RU" dirty="0" smtClean="0"/>
              <a:t> </a:t>
            </a:r>
            <a:r>
              <a:rPr lang="ru-RU" dirty="0"/>
              <a:t>определяются процедуры модуля. Структура модуля является </a:t>
            </a:r>
            <a:r>
              <a:rPr lang="ru-RU" dirty="0" smtClean="0"/>
              <a:t>последовательной.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Создание проектов </a:t>
            </a:r>
            <a:r>
              <a:rPr lang="en-US" b="1" dirty="0">
                <a:solidFill>
                  <a:srgbClr val="002060"/>
                </a:solidFill>
              </a:rPr>
              <a:t>VBA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Поле объекта означает набор инструкций, на которые объект может ссылаться. В своей области, </a:t>
            </a:r>
            <a:r>
              <a:rPr lang="ru-RU" dirty="0" smtClean="0"/>
              <a:t>любой объект считается видимым.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Поле объекта зависит </a:t>
            </a:r>
            <a:r>
              <a:rPr lang="ru-RU" dirty="0"/>
              <a:t>от места определения сущности, положений, используемых в определении, и общих параметров проекта.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92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900</Words>
  <Application>Microsoft Office PowerPoint</Application>
  <PresentationFormat>Экран (4:3)</PresentationFormat>
  <Paragraphs>125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Лекция 2</vt:lpstr>
      <vt:lpstr> Цель использования языка программирования VBA - написание программ, которые позволяют: </vt:lpstr>
      <vt:lpstr>Проект = MS_doc_aplicatiei + Программа</vt:lpstr>
      <vt:lpstr> Создание проектов VBA </vt:lpstr>
      <vt:lpstr>Создание проектов VBA</vt:lpstr>
      <vt:lpstr>Создание проектов VBA</vt:lpstr>
      <vt:lpstr>Создание проектов VBA</vt:lpstr>
      <vt:lpstr>Создание проектов VBA</vt:lpstr>
      <vt:lpstr>Создание проектов VBA</vt:lpstr>
      <vt:lpstr>Создание проектов VBA</vt:lpstr>
      <vt:lpstr>Процедурный уровень</vt:lpstr>
      <vt:lpstr>Уровень модуля, Private</vt:lpstr>
      <vt:lpstr>Уровень модуля, Public </vt:lpstr>
      <vt:lpstr>Среда разработки VBA</vt:lpstr>
      <vt:lpstr>Среда разработки VBA</vt:lpstr>
      <vt:lpstr>Окно VBE</vt:lpstr>
      <vt:lpstr>Презентация PowerPoint</vt:lpstr>
      <vt:lpstr>Project- Explorer </vt:lpstr>
      <vt:lpstr>Среда разработки VBA</vt:lpstr>
      <vt:lpstr>Для создания формы обращаемся к меню/кнопка Insert User Form</vt:lpstr>
      <vt:lpstr>Пример создания формы в Excel</vt:lpstr>
      <vt:lpstr>Специализированные окна</vt:lpstr>
      <vt:lpstr>Специализированные окна</vt:lpstr>
      <vt:lpstr>Окно редактирования кода</vt:lpstr>
      <vt:lpstr>Пример процедуры</vt:lpstr>
      <vt:lpstr>Object Library</vt:lpstr>
      <vt:lpstr>Project/Library</vt:lpstr>
      <vt:lpstr>Окно Object Browser</vt:lpstr>
      <vt:lpstr>Project/Library</vt:lpstr>
      <vt:lpstr>Project/Library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Abracadabra</dc:creator>
  <cp:lastModifiedBy>Abracadabra</cp:lastModifiedBy>
  <cp:revision>36</cp:revision>
  <dcterms:created xsi:type="dcterms:W3CDTF">2020-02-01T19:41:33Z</dcterms:created>
  <dcterms:modified xsi:type="dcterms:W3CDTF">2020-02-11T20:01:17Z</dcterms:modified>
</cp:coreProperties>
</file>