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8" r:id="rId3"/>
    <p:sldId id="286" r:id="rId4"/>
    <p:sldId id="285" r:id="rId5"/>
    <p:sldId id="287" r:id="rId6"/>
    <p:sldId id="289" r:id="rId7"/>
    <p:sldId id="288" r:id="rId8"/>
    <p:sldId id="290" r:id="rId9"/>
    <p:sldId id="264" r:id="rId10"/>
    <p:sldId id="257" r:id="rId11"/>
    <p:sldId id="291" r:id="rId12"/>
    <p:sldId id="259" r:id="rId13"/>
    <p:sldId id="262" r:id="rId14"/>
    <p:sldId id="271" r:id="rId15"/>
    <p:sldId id="263" r:id="rId16"/>
    <p:sldId id="265" r:id="rId17"/>
    <p:sldId id="266" r:id="rId18"/>
    <p:sldId id="276" r:id="rId19"/>
    <p:sldId id="267" r:id="rId20"/>
    <p:sldId id="268" r:id="rId21"/>
    <p:sldId id="269" r:id="rId22"/>
    <p:sldId id="270" r:id="rId23"/>
    <p:sldId id="272" r:id="rId24"/>
    <p:sldId id="273" r:id="rId25"/>
    <p:sldId id="274" r:id="rId26"/>
    <p:sldId id="275" r:id="rId27"/>
    <p:sldId id="277" r:id="rId28"/>
    <p:sldId id="282" r:id="rId29"/>
    <p:sldId id="278" r:id="rId30"/>
    <p:sldId id="284" r:id="rId31"/>
    <p:sldId id="279" r:id="rId32"/>
    <p:sldId id="283" r:id="rId33"/>
    <p:sldId id="280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5253" autoAdjust="0"/>
  </p:normalViewPr>
  <p:slideViewPr>
    <p:cSldViewPr snapToGrid="0">
      <p:cViewPr varScale="1">
        <p:scale>
          <a:sx n="107" d="100"/>
          <a:sy n="107" d="100"/>
        </p:scale>
        <p:origin x="10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Dopare de adaugat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5" y="280656"/>
            <a:ext cx="11633703" cy="3648547"/>
          </a:xfrm>
        </p:spPr>
        <p:txBody>
          <a:bodyPr anchor="t">
            <a:normAutofit/>
          </a:bodyPr>
          <a:lstStyle/>
          <a:p>
            <a:r>
              <a:rPr lang="x-none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Circuite și Dispozitive Electronice </a:t>
            </a:r>
            <a:br>
              <a:rPr lang="x-none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Joncțiunea p-n. Tipuri de diode. Caracteristici. Parametri.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en-US" dirty="0" err="1"/>
              <a:t>Lect</a:t>
            </a:r>
            <a:r>
              <a:rPr lang="x-none" dirty="0"/>
              <a:t>. Univ</a:t>
            </a:r>
            <a:r>
              <a:rPr lang="x-none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ru-RU" smtClean="0"/>
              <a:t>r., </a:t>
            </a:r>
            <a:r>
              <a:rPr lang="x-none" dirty="0" smtClean="0"/>
              <a:t> </a:t>
            </a:r>
            <a:r>
              <a:rPr lang="en-US" dirty="0" err="1" smtClean="0"/>
              <a:t>Magariu</a:t>
            </a:r>
            <a:r>
              <a:rPr lang="en-US" dirty="0" smtClean="0"/>
              <a:t> </a:t>
            </a:r>
            <a:r>
              <a:rPr lang="en-US" dirty="0" err="1" smtClean="0"/>
              <a:t>Nicolae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4564" y="2904047"/>
            <a:ext cx="11175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Scopul: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a face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ștință 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joncțiunea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p-n.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iniţial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funcţionare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PSF.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Regimurile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descifrarea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95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35" y="0"/>
            <a:ext cx="12101465" cy="6857999"/>
          </a:xfrm>
        </p:spPr>
        <p:txBody>
          <a:bodyPr>
            <a:normAutofit fontScale="92500"/>
          </a:bodyPr>
          <a:lstStyle/>
          <a:p>
            <a:r>
              <a:rPr lang="ro-MD" dirty="0" smtClean="0"/>
              <a:t>M</a:t>
            </a:r>
            <a:r>
              <a:rPr lang="en-US" dirty="0" err="1" smtClean="0"/>
              <a:t>aterialele</a:t>
            </a:r>
            <a:r>
              <a:rPr lang="en-US" dirty="0" smtClean="0"/>
              <a:t> </a:t>
            </a:r>
            <a:r>
              <a:rPr lang="en-US" dirty="0" err="1"/>
              <a:t>semiconductoare</a:t>
            </a:r>
            <a:r>
              <a:rPr lang="en-US" dirty="0"/>
              <a:t> au </a:t>
            </a:r>
            <a:r>
              <a:rPr lang="en-US" dirty="0" err="1"/>
              <a:t>conductibilitatea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 smtClean="0"/>
              <a:t>mai</a:t>
            </a:r>
            <a:r>
              <a:rPr lang="x-none" dirty="0" smtClean="0"/>
              <a:t> </a:t>
            </a:r>
            <a:r>
              <a:rPr lang="en-US" dirty="0" smtClean="0"/>
              <a:t>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/>
              <a:t>izolatorilor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/>
              <a:t>metalelor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</a:p>
          <a:p>
            <a:r>
              <a:rPr lang="ro-MD" dirty="0" smtClean="0"/>
              <a:t>C</a:t>
            </a:r>
            <a:r>
              <a:rPr lang="en-US" dirty="0" err="1" smtClean="0"/>
              <a:t>onductibilitatea</a:t>
            </a:r>
            <a:r>
              <a:rPr lang="en-US" dirty="0" smtClean="0"/>
              <a:t> </a:t>
            </a:r>
            <a:r>
              <a:rPr lang="en-US" dirty="0" err="1"/>
              <a:t>electrică</a:t>
            </a:r>
            <a:r>
              <a:rPr lang="en-US" dirty="0"/>
              <a:t> a </a:t>
            </a:r>
            <a:r>
              <a:rPr lang="en-US" dirty="0" err="1"/>
              <a:t>semiconductorilor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 smtClean="0"/>
              <a:t>sensibillă</a:t>
            </a:r>
            <a:r>
              <a:rPr lang="x-none" dirty="0" smtClean="0"/>
              <a:t> </a:t>
            </a:r>
            <a:r>
              <a:rPr lang="en-US" dirty="0" smtClean="0"/>
              <a:t>la </a:t>
            </a:r>
            <a:r>
              <a:rPr lang="en-US" dirty="0" err="1"/>
              <a:t>variaţiile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: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 smtClean="0"/>
              <a:t>creşterea</a:t>
            </a:r>
            <a:r>
              <a:rPr lang="x-none" dirty="0" smtClean="0"/>
              <a:t> </a:t>
            </a:r>
            <a:r>
              <a:rPr lang="en-US" dirty="0" err="1" smtClean="0"/>
              <a:t>temperaturii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</a:p>
          <a:p>
            <a:r>
              <a:rPr lang="ro-MD" dirty="0" smtClean="0"/>
              <a:t>S</a:t>
            </a:r>
            <a:r>
              <a:rPr lang="en-US" dirty="0" smtClean="0"/>
              <a:t>pre </a:t>
            </a:r>
            <a:r>
              <a:rPr lang="en-US" dirty="0" err="1"/>
              <a:t>deosebire</a:t>
            </a:r>
            <a:r>
              <a:rPr lang="en-US" dirty="0"/>
              <a:t> de </a:t>
            </a:r>
            <a:r>
              <a:rPr lang="en-US" dirty="0" err="1"/>
              <a:t>metale</a:t>
            </a:r>
            <a:r>
              <a:rPr lang="en-US" dirty="0"/>
              <a:t>, a </a:t>
            </a:r>
            <a:r>
              <a:rPr lang="en-US" dirty="0" err="1"/>
              <a:t>căror</a:t>
            </a:r>
            <a:r>
              <a:rPr lang="en-US" dirty="0"/>
              <a:t> </a:t>
            </a:r>
            <a:r>
              <a:rPr lang="en-US" dirty="0" err="1"/>
              <a:t>conductibilitate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asigurată</a:t>
            </a:r>
            <a:r>
              <a:rPr lang="x-none" dirty="0" smtClean="0"/>
              <a:t> </a:t>
            </a:r>
            <a:r>
              <a:rPr lang="en-US" dirty="0" err="1" smtClean="0"/>
              <a:t>exclusiv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electroni</a:t>
            </a:r>
            <a:r>
              <a:rPr lang="en-US" dirty="0"/>
              <a:t>, </a:t>
            </a:r>
            <a:r>
              <a:rPr lang="en-US" dirty="0" err="1"/>
              <a:t>conductibilitatea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x-none" dirty="0" smtClean="0"/>
              <a:t> </a:t>
            </a:r>
            <a:r>
              <a:rPr lang="en-US" dirty="0" err="1" smtClean="0"/>
              <a:t>semiconductorilor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asigurată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(„</a:t>
            </a:r>
            <a:r>
              <a:rPr lang="en-US" b="1" dirty="0"/>
              <a:t>-</a:t>
            </a:r>
            <a:r>
              <a:rPr lang="en-US" dirty="0"/>
              <a:t>”),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x-none" dirty="0" smtClean="0"/>
              <a:t> </a:t>
            </a:r>
            <a:r>
              <a:rPr lang="en-US" dirty="0" err="1" smtClean="0"/>
              <a:t>goluri</a:t>
            </a:r>
            <a:r>
              <a:rPr lang="en-US" dirty="0" smtClean="0"/>
              <a:t> („</a:t>
            </a:r>
            <a:r>
              <a:rPr lang="en-US" b="1" dirty="0" smtClean="0"/>
              <a:t>+</a:t>
            </a:r>
            <a:r>
              <a:rPr lang="en-US" dirty="0" smtClean="0"/>
              <a:t>”).</a:t>
            </a:r>
            <a:endParaRPr lang="x-none" dirty="0" smtClean="0"/>
          </a:p>
          <a:p>
            <a:r>
              <a:rPr lang="ro-MD" dirty="0" smtClean="0"/>
              <a:t>D</a:t>
            </a:r>
            <a:r>
              <a:rPr lang="en-US" dirty="0" err="1" smtClean="0"/>
              <a:t>acă</a:t>
            </a:r>
            <a:r>
              <a:rPr lang="en-US" dirty="0" smtClean="0"/>
              <a:t> </a:t>
            </a:r>
            <a:r>
              <a:rPr lang="en-US" dirty="0" err="1"/>
              <a:t>densitatăţile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goluri</a:t>
            </a:r>
            <a:r>
              <a:rPr lang="en-US" dirty="0"/>
              <a:t> care </a:t>
            </a:r>
            <a:r>
              <a:rPr lang="en-US" dirty="0" err="1"/>
              <a:t>participă</a:t>
            </a:r>
            <a:r>
              <a:rPr lang="en-US" dirty="0"/>
              <a:t> </a:t>
            </a:r>
            <a:r>
              <a:rPr lang="en-US" dirty="0" smtClean="0"/>
              <a:t>la</a:t>
            </a:r>
            <a:r>
              <a:rPr lang="x-none" dirty="0" smtClean="0"/>
              <a:t> </a:t>
            </a:r>
            <a:r>
              <a:rPr lang="en-US" dirty="0" err="1" smtClean="0"/>
              <a:t>conducţie</a:t>
            </a:r>
            <a:r>
              <a:rPr lang="en-US" dirty="0" smtClean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egale</a:t>
            </a:r>
            <a:r>
              <a:rPr lang="en-US" dirty="0"/>
              <a:t>, se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semiconductor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 smtClean="0"/>
              <a:t>este</a:t>
            </a:r>
            <a:r>
              <a:rPr lang="x-none" dirty="0" smtClean="0"/>
              <a:t> </a:t>
            </a:r>
            <a:r>
              <a:rPr lang="en-US" b="1" dirty="0" err="1" smtClean="0"/>
              <a:t>intrinsec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</a:p>
          <a:p>
            <a:r>
              <a:rPr lang="ro-MD" dirty="0" smtClean="0"/>
              <a:t>D</a:t>
            </a:r>
            <a:r>
              <a:rPr lang="en-US" dirty="0" err="1" smtClean="0"/>
              <a:t>acă</a:t>
            </a:r>
            <a:r>
              <a:rPr lang="en-US" dirty="0" smtClean="0"/>
              <a:t> </a:t>
            </a:r>
            <a:r>
              <a:rPr lang="en-US" dirty="0" err="1"/>
              <a:t>densităţile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goluri</a:t>
            </a:r>
            <a:r>
              <a:rPr lang="en-US" dirty="0"/>
              <a:t> care </a:t>
            </a:r>
            <a:r>
              <a:rPr lang="en-US" dirty="0" err="1"/>
              <a:t>participă</a:t>
            </a:r>
            <a:r>
              <a:rPr lang="en-US" dirty="0"/>
              <a:t> la </a:t>
            </a:r>
            <a:r>
              <a:rPr lang="en-US" dirty="0" err="1" smtClean="0"/>
              <a:t>conducţie</a:t>
            </a:r>
            <a:r>
              <a:rPr lang="x-none" dirty="0" smtClean="0"/>
              <a:t> </a:t>
            </a:r>
            <a:r>
              <a:rPr lang="en-US" dirty="0" smtClean="0"/>
              <a:t>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egale</a:t>
            </a:r>
            <a:r>
              <a:rPr lang="en-US" dirty="0"/>
              <a:t>, se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semiconductor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/>
              <a:t>extrinsec</a:t>
            </a:r>
            <a:r>
              <a:rPr lang="en-US" dirty="0"/>
              <a:t>. </a:t>
            </a:r>
            <a:r>
              <a:rPr lang="en-US" dirty="0" err="1" smtClean="0"/>
              <a:t>În</a:t>
            </a:r>
            <a:r>
              <a:rPr lang="x-none" dirty="0" smtClean="0"/>
              <a:t> </a:t>
            </a:r>
            <a:r>
              <a:rPr lang="en-US" dirty="0" err="1" smtClean="0"/>
              <a:t>funcţie</a:t>
            </a:r>
            <a:r>
              <a:rPr lang="en-US" dirty="0" smtClean="0"/>
              <a:t> </a:t>
            </a:r>
            <a:r>
              <a:rPr lang="en-US" dirty="0"/>
              <a:t>de care tip de </a:t>
            </a:r>
            <a:r>
              <a:rPr lang="en-US" dirty="0" err="1"/>
              <a:t>purtători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majoritar</a:t>
            </a:r>
            <a:r>
              <a:rPr lang="en-US" dirty="0"/>
              <a:t>, se </a:t>
            </a:r>
            <a:r>
              <a:rPr lang="en-US" dirty="0" err="1" smtClean="0"/>
              <a:t>disting</a:t>
            </a:r>
            <a:r>
              <a:rPr lang="x-none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semiconductori</a:t>
            </a:r>
            <a:r>
              <a:rPr lang="en-US" dirty="0"/>
              <a:t> </a:t>
            </a:r>
            <a:r>
              <a:rPr lang="en-US" dirty="0" err="1"/>
              <a:t>extrinseci</a:t>
            </a:r>
            <a:r>
              <a:rPr lang="en-US" dirty="0" smtClean="0"/>
              <a:t>:</a:t>
            </a:r>
            <a:r>
              <a:rPr lang="x-none" dirty="0" smtClean="0"/>
              <a:t> </a:t>
            </a:r>
          </a:p>
          <a:p>
            <a:pPr lvl="1"/>
            <a:r>
              <a:rPr lang="en-US" dirty="0" err="1" smtClean="0"/>
              <a:t>semiconductori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b="1" i="1" dirty="0"/>
              <a:t>tip n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 smtClean="0"/>
              <a:t>electronilor</a:t>
            </a:r>
            <a:r>
              <a:rPr lang="x-none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golurilor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tip </a:t>
            </a:r>
            <a:r>
              <a:rPr lang="en-US" dirty="0" smtClean="0"/>
              <a:t>de</a:t>
            </a:r>
            <a:r>
              <a:rPr lang="x-none" dirty="0" smtClean="0"/>
              <a:t> </a:t>
            </a:r>
            <a:r>
              <a:rPr lang="en-US" dirty="0" err="1" smtClean="0"/>
              <a:t>semiconductori</a:t>
            </a:r>
            <a:r>
              <a:rPr lang="en-US" dirty="0" smtClean="0"/>
              <a:t>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purtători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x-none" dirty="0" smtClean="0"/>
              <a:t> </a:t>
            </a:r>
            <a:r>
              <a:rPr lang="en-US" dirty="0" err="1" smtClean="0"/>
              <a:t>sarcină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golurile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purtătorii</a:t>
            </a:r>
            <a:r>
              <a:rPr lang="en-US" dirty="0"/>
              <a:t> </a:t>
            </a:r>
            <a:r>
              <a:rPr lang="en-US" dirty="0" err="1"/>
              <a:t>minoritari</a:t>
            </a:r>
            <a:r>
              <a:rPr lang="en-US" dirty="0" smtClean="0"/>
              <a:t>.</a:t>
            </a:r>
            <a:endParaRPr lang="x-none" dirty="0" smtClean="0"/>
          </a:p>
          <a:p>
            <a:pPr lvl="1"/>
            <a:r>
              <a:rPr lang="en-US" dirty="0" err="1" smtClean="0"/>
              <a:t>semiconductori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b="1" i="1" dirty="0"/>
              <a:t>tip p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golurilor</a:t>
            </a:r>
            <a:r>
              <a:rPr lang="en-US" dirty="0"/>
              <a:t> </a:t>
            </a:r>
            <a:r>
              <a:rPr lang="en-US" dirty="0" err="1" smtClean="0"/>
              <a:t>este</a:t>
            </a:r>
            <a:r>
              <a:rPr lang="x-none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/>
              <a:t>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electronilor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 smtClean="0"/>
              <a:t>,</a:t>
            </a:r>
            <a:r>
              <a:rPr lang="x-none" dirty="0" smtClean="0"/>
              <a:t> </a:t>
            </a:r>
            <a:r>
              <a:rPr lang="en-US" dirty="0" err="1" smtClean="0"/>
              <a:t>golurile</a:t>
            </a:r>
            <a:r>
              <a:rPr lang="en-US" dirty="0" smtClean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purtători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 smtClean="0"/>
              <a:t>electronii</a:t>
            </a:r>
            <a:r>
              <a:rPr lang="x-none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/>
              <a:t>purtătorii</a:t>
            </a:r>
            <a:r>
              <a:rPr lang="en-US" dirty="0"/>
              <a:t> </a:t>
            </a:r>
            <a:r>
              <a:rPr lang="en-US" dirty="0" err="1"/>
              <a:t>minoritari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94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285" y="358923"/>
            <a:ext cx="11494093" cy="581804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descrierea</a:t>
            </a:r>
            <a:r>
              <a:rPr lang="en-US" dirty="0"/>
              <a:t> </a:t>
            </a:r>
            <a:r>
              <a:rPr lang="en-US" dirty="0" err="1"/>
              <a:t>fenomenelor</a:t>
            </a:r>
            <a:r>
              <a:rPr lang="en-US" dirty="0"/>
              <a:t> </a:t>
            </a:r>
            <a:r>
              <a:rPr lang="en-US" dirty="0" err="1"/>
              <a:t>macroscopice</a:t>
            </a:r>
            <a:r>
              <a:rPr lang="en-US" dirty="0"/>
              <a:t> de </a:t>
            </a:r>
            <a:r>
              <a:rPr lang="en-US" dirty="0" err="1" smtClean="0"/>
              <a:t>conduc</a:t>
            </a:r>
            <a:r>
              <a:rPr lang="ro-MD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s-au </a:t>
            </a:r>
            <a:r>
              <a:rPr lang="en-US" dirty="0" err="1"/>
              <a:t>realizat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care</a:t>
            </a:r>
            <a:r>
              <a:rPr lang="x-none"/>
              <a:t> </a:t>
            </a:r>
            <a:r>
              <a:rPr lang="en-US" dirty="0" err="1"/>
              <a:t>folosesc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fictive. </a:t>
            </a:r>
            <a:br>
              <a:rPr lang="en-US" dirty="0"/>
            </a:br>
            <a:r>
              <a:rPr lang="en-US" dirty="0" err="1"/>
              <a:t>Mişcarea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caracterizat</a:t>
            </a:r>
            <a:r>
              <a:rPr lang="x-none"/>
              <a:t>ă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:</a:t>
            </a:r>
            <a:r>
              <a:rPr lang="x-none"/>
              <a:t> </a:t>
            </a:r>
          </a:p>
          <a:p>
            <a:r>
              <a:rPr lang="ro-MD" dirty="0" smtClean="0"/>
              <a:t>M</a:t>
            </a:r>
            <a:r>
              <a:rPr lang="en-US" dirty="0" err="1" smtClean="0"/>
              <a:t>işcarea</a:t>
            </a:r>
            <a:r>
              <a:rPr lang="en-US" dirty="0" smtClean="0"/>
              <a:t> </a:t>
            </a:r>
            <a:r>
              <a:rPr lang="en-US" dirty="0" err="1"/>
              <a:t>electronului</a:t>
            </a:r>
            <a:r>
              <a:rPr lang="en-US" dirty="0"/>
              <a:t> din </a:t>
            </a:r>
            <a:r>
              <a:rPr lang="en-US" dirty="0" err="1"/>
              <a:t>banda</a:t>
            </a:r>
            <a:r>
              <a:rPr lang="en-US" dirty="0"/>
              <a:t> de </a:t>
            </a:r>
            <a:r>
              <a:rPr lang="en-US" dirty="0" err="1" smtClean="0"/>
              <a:t>conduc</a:t>
            </a:r>
            <a:r>
              <a:rPr lang="ro-MD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descris</a:t>
            </a:r>
            <a:r>
              <a:rPr lang="x-none"/>
              <a:t>ă</a:t>
            </a:r>
            <a:r>
              <a:rPr lang="en-US" dirty="0"/>
              <a:t> de o </a:t>
            </a:r>
            <a:r>
              <a:rPr lang="en-US" dirty="0" err="1"/>
              <a:t>particul</a:t>
            </a:r>
            <a:r>
              <a:rPr lang="x-none"/>
              <a:t>ă</a:t>
            </a:r>
            <a:r>
              <a:rPr lang="en-US" dirty="0"/>
              <a:t> </a:t>
            </a:r>
            <a:r>
              <a:rPr lang="en-US" dirty="0" err="1"/>
              <a:t>fictiv</a:t>
            </a:r>
            <a:r>
              <a:rPr lang="x-none"/>
              <a:t>ă</a:t>
            </a:r>
            <a:r>
              <a:rPr lang="en-US" dirty="0"/>
              <a:t>,</a:t>
            </a:r>
            <a:r>
              <a:rPr lang="x-none"/>
              <a:t> </a:t>
            </a:r>
            <a:r>
              <a:rPr lang="en-US" dirty="0" err="1"/>
              <a:t>numit</a:t>
            </a:r>
            <a:r>
              <a:rPr lang="x-none"/>
              <a:t>ă</a:t>
            </a:r>
            <a:r>
              <a:rPr lang="en-US" dirty="0"/>
              <a:t> tot electron, cu </a:t>
            </a:r>
            <a:r>
              <a:rPr lang="en-US" dirty="0" err="1"/>
              <a:t>aceeaşi</a:t>
            </a:r>
            <a:r>
              <a:rPr lang="en-US" dirty="0"/>
              <a:t> </a:t>
            </a:r>
            <a:r>
              <a:rPr lang="en-US" dirty="0" err="1"/>
              <a:t>sarcin</a:t>
            </a:r>
            <a:r>
              <a:rPr lang="x-none"/>
              <a:t>ă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particula</a:t>
            </a:r>
            <a:r>
              <a:rPr lang="en-US" dirty="0"/>
              <a:t> real</a:t>
            </a:r>
            <a:r>
              <a:rPr lang="x-none"/>
              <a:t>ă</a:t>
            </a:r>
            <a:r>
              <a:rPr lang="en-US" dirty="0"/>
              <a:t> (</a:t>
            </a:r>
            <a:r>
              <a:rPr lang="en-US" b="1" i="1" dirty="0"/>
              <a:t>-q</a:t>
            </a:r>
            <a:r>
              <a:rPr lang="en-US" dirty="0"/>
              <a:t>);</a:t>
            </a:r>
            <a:r>
              <a:rPr lang="x-none"/>
              <a:t> </a:t>
            </a:r>
          </a:p>
          <a:p>
            <a:r>
              <a:rPr lang="ro-MD" dirty="0" smtClean="0"/>
              <a:t>M</a:t>
            </a:r>
            <a:r>
              <a:rPr lang="en-US" dirty="0" err="1" smtClean="0"/>
              <a:t>işcarea</a:t>
            </a:r>
            <a:r>
              <a:rPr lang="en-US" dirty="0" smtClean="0"/>
              <a:t> </a:t>
            </a:r>
            <a:r>
              <a:rPr lang="en-US" dirty="0" err="1"/>
              <a:t>electronului</a:t>
            </a:r>
            <a:r>
              <a:rPr lang="en-US" dirty="0"/>
              <a:t> din </a:t>
            </a:r>
            <a:r>
              <a:rPr lang="en-US" dirty="0" err="1"/>
              <a:t>banda</a:t>
            </a:r>
            <a:r>
              <a:rPr lang="en-US" dirty="0"/>
              <a:t> de </a:t>
            </a:r>
            <a:r>
              <a:rPr lang="en-US" dirty="0" err="1"/>
              <a:t>valen</a:t>
            </a:r>
            <a:r>
              <a:rPr lang="x-none"/>
              <a:t>ță</a:t>
            </a:r>
            <a:r>
              <a:rPr lang="en-US" dirty="0"/>
              <a:t> care se </a:t>
            </a:r>
            <a:r>
              <a:rPr lang="en-US" dirty="0" err="1"/>
              <a:t>desprinde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leg</a:t>
            </a:r>
            <a:r>
              <a:rPr lang="x-none"/>
              <a:t>ă</a:t>
            </a:r>
            <a:r>
              <a:rPr lang="en-US" dirty="0" err="1"/>
              <a:t>tur</a:t>
            </a:r>
            <a:r>
              <a:rPr lang="x-none"/>
              <a:t>ă</a:t>
            </a:r>
            <a:r>
              <a:rPr lang="en-US" dirty="0"/>
              <a:t> covalent</a:t>
            </a:r>
            <a:r>
              <a:rPr lang="x-none"/>
              <a:t>ă </a:t>
            </a:r>
            <a:r>
              <a:rPr lang="en-US" dirty="0" err="1"/>
              <a:t>spre</a:t>
            </a:r>
            <a:r>
              <a:rPr lang="en-US" dirty="0"/>
              <a:t> a </a:t>
            </a:r>
            <a:r>
              <a:rPr lang="en-US" dirty="0" err="1"/>
              <a:t>ocupa</a:t>
            </a:r>
            <a:r>
              <a:rPr lang="en-US" dirty="0"/>
              <a:t> un </a:t>
            </a:r>
            <a:r>
              <a:rPr lang="en-US" dirty="0" err="1"/>
              <a:t>loc</a:t>
            </a:r>
            <a:r>
              <a:rPr lang="en-US" dirty="0"/>
              <a:t> liber din alt</a:t>
            </a:r>
            <a:r>
              <a:rPr lang="x-none"/>
              <a:t>ă</a:t>
            </a:r>
            <a:r>
              <a:rPr lang="en-US" dirty="0"/>
              <a:t> leg</a:t>
            </a:r>
            <a:r>
              <a:rPr lang="x-none"/>
              <a:t>ă</a:t>
            </a:r>
            <a:r>
              <a:rPr lang="en-US" dirty="0" err="1"/>
              <a:t>tur</a:t>
            </a:r>
            <a:r>
              <a:rPr lang="x-none"/>
              <a:t>ă</a:t>
            </a:r>
            <a:r>
              <a:rPr lang="en-US" dirty="0"/>
              <a:t> covalent</a:t>
            </a:r>
            <a:r>
              <a:rPr lang="x-none"/>
              <a:t>ă</a:t>
            </a:r>
            <a:r>
              <a:rPr lang="en-US" dirty="0"/>
              <a:t> </a:t>
            </a:r>
            <a:r>
              <a:rPr lang="en-US" dirty="0" err="1"/>
              <a:t>rupt</a:t>
            </a:r>
            <a:r>
              <a:rPr lang="x-none"/>
              <a:t>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descris</a:t>
            </a:r>
            <a:r>
              <a:rPr lang="x-none"/>
              <a:t>ă</a:t>
            </a:r>
            <a:r>
              <a:rPr lang="en-US" dirty="0"/>
              <a:t> de o alt</a:t>
            </a:r>
            <a:r>
              <a:rPr lang="x-none"/>
              <a:t>ă </a:t>
            </a:r>
            <a:r>
              <a:rPr lang="en-US" dirty="0" err="1"/>
              <a:t>particul</a:t>
            </a:r>
            <a:r>
              <a:rPr lang="x-none"/>
              <a:t>ă</a:t>
            </a:r>
            <a:r>
              <a:rPr lang="en-US" dirty="0"/>
              <a:t> </a:t>
            </a:r>
            <a:r>
              <a:rPr lang="en-US" dirty="0" err="1"/>
              <a:t>fictiv</a:t>
            </a:r>
            <a:r>
              <a:rPr lang="x-none"/>
              <a:t>ă</a:t>
            </a:r>
            <a:r>
              <a:rPr lang="en-US" dirty="0"/>
              <a:t>, </a:t>
            </a:r>
            <a:r>
              <a:rPr lang="en-US" dirty="0" err="1"/>
              <a:t>numit</a:t>
            </a:r>
            <a:r>
              <a:rPr lang="x-none"/>
              <a:t>ă</a:t>
            </a:r>
            <a:r>
              <a:rPr lang="en-US" dirty="0"/>
              <a:t> „</a:t>
            </a:r>
            <a:r>
              <a:rPr lang="en-US" dirty="0" err="1"/>
              <a:t>gol</a:t>
            </a:r>
            <a:r>
              <a:rPr lang="en-US" dirty="0"/>
              <a:t>”, cu </a:t>
            </a:r>
            <a:r>
              <a:rPr lang="en-US" dirty="0" err="1"/>
              <a:t>sarcin</a:t>
            </a:r>
            <a:r>
              <a:rPr lang="x-none"/>
              <a:t>ă</a:t>
            </a:r>
            <a:r>
              <a:rPr lang="en-US" dirty="0"/>
              <a:t> electric</a:t>
            </a:r>
            <a:r>
              <a:rPr lang="x-none"/>
              <a:t>ă</a:t>
            </a:r>
            <a:r>
              <a:rPr lang="en-US" dirty="0"/>
              <a:t> </a:t>
            </a:r>
            <a:r>
              <a:rPr lang="en-US" dirty="0" err="1"/>
              <a:t>egal</a:t>
            </a:r>
            <a:r>
              <a:rPr lang="x-none"/>
              <a:t>ă</a:t>
            </a:r>
            <a:r>
              <a:rPr lang="en-US" dirty="0"/>
              <a:t> cu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 smtClean="0"/>
              <a:t>electronului</a:t>
            </a:r>
            <a:r>
              <a:rPr lang="ro-MD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dar</a:t>
            </a:r>
            <a:r>
              <a:rPr lang="en-US" dirty="0"/>
              <a:t> de</a:t>
            </a:r>
            <a:r>
              <a:rPr lang="x-none"/>
              <a:t> </a:t>
            </a:r>
            <a:r>
              <a:rPr lang="en-US" dirty="0" err="1"/>
              <a:t>sens</a:t>
            </a:r>
            <a:r>
              <a:rPr lang="en-US" dirty="0"/>
              <a:t> opus „</a:t>
            </a:r>
            <a:r>
              <a:rPr lang="en-US" b="1" i="1" dirty="0"/>
              <a:t>+q</a:t>
            </a:r>
            <a:r>
              <a:rPr lang="en-US" dirty="0"/>
              <a:t>”.</a:t>
            </a:r>
            <a:endParaRPr lang="x-none"/>
          </a:p>
          <a:p>
            <a:r>
              <a:rPr lang="ro-MD" dirty="0" smtClean="0"/>
              <a:t>Î</a:t>
            </a:r>
            <a:r>
              <a:rPr lang="en-US" dirty="0" smtClean="0"/>
              <a:t>n </a:t>
            </a:r>
            <a:r>
              <a:rPr lang="en-US" dirty="0" err="1"/>
              <a:t>semiconductoare</a:t>
            </a:r>
            <a:r>
              <a:rPr lang="en-US" dirty="0"/>
              <a:t> </a:t>
            </a:r>
            <a:r>
              <a:rPr lang="en-US" dirty="0" err="1"/>
              <a:t>conduc</a:t>
            </a:r>
            <a:r>
              <a:rPr lang="x-none"/>
              <a:t>ț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electric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asigurat</a:t>
            </a:r>
            <a:r>
              <a:rPr lang="x-none"/>
              <a:t>ă</a:t>
            </a:r>
            <a:r>
              <a:rPr lang="en-US" dirty="0"/>
              <a:t> de </a:t>
            </a:r>
            <a:r>
              <a:rPr lang="en-US" dirty="0" err="1"/>
              <a:t>dou</a:t>
            </a:r>
            <a:r>
              <a:rPr lang="x-none"/>
              <a:t>ă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purt</a:t>
            </a:r>
            <a:r>
              <a:rPr lang="x-none"/>
              <a:t>ă</a:t>
            </a:r>
            <a:r>
              <a:rPr lang="en-US" dirty="0"/>
              <a:t>tori de </a:t>
            </a:r>
            <a:r>
              <a:rPr lang="en-US" dirty="0" err="1"/>
              <a:t>sarcin</a:t>
            </a:r>
            <a:r>
              <a:rPr lang="x-none"/>
              <a:t>ă</a:t>
            </a:r>
            <a:r>
              <a:rPr lang="en-US" dirty="0"/>
              <a:t> </a:t>
            </a:r>
            <a:r>
              <a:rPr lang="en-US" dirty="0" err="1"/>
              <a:t>mobili</a:t>
            </a:r>
            <a:r>
              <a:rPr lang="en-US" dirty="0"/>
              <a:t>,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goluri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Electronii</a:t>
            </a:r>
            <a:r>
              <a:rPr lang="en-US" dirty="0"/>
              <a:t> de </a:t>
            </a:r>
            <a:r>
              <a:rPr lang="en-US" dirty="0" err="1"/>
              <a:t>conduc</a:t>
            </a:r>
            <a:r>
              <a:rPr lang="x-none"/>
              <a:t>ț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golurile</a:t>
            </a:r>
            <a:r>
              <a:rPr lang="en-US" dirty="0"/>
              <a:t> </a:t>
            </a:r>
            <a:r>
              <a:rPr lang="en-US" dirty="0" err="1"/>
              <a:t>apar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perechi</a:t>
            </a:r>
            <a:r>
              <a:rPr lang="en-US" dirty="0"/>
              <a:t>,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generare</a:t>
            </a:r>
            <a:r>
              <a:rPr lang="en-US" dirty="0"/>
              <a:t> de </a:t>
            </a:r>
            <a:r>
              <a:rPr lang="en-US" dirty="0" err="1"/>
              <a:t>perechi</a:t>
            </a:r>
            <a:r>
              <a:rPr lang="x-none"/>
              <a:t> </a:t>
            </a:r>
            <a:r>
              <a:rPr lang="en-US" dirty="0"/>
              <a:t>electron-</a:t>
            </a:r>
            <a:r>
              <a:rPr lang="en-US" dirty="0" err="1"/>
              <a:t>gol</a:t>
            </a:r>
            <a:r>
              <a:rPr lang="en-US" dirty="0"/>
              <a:t>. Concentra</a:t>
            </a:r>
            <a:r>
              <a:rPr lang="x-none"/>
              <a:t>ț</a:t>
            </a:r>
            <a:r>
              <a:rPr lang="en-US" dirty="0" err="1"/>
              <a:t>ia</a:t>
            </a:r>
            <a:r>
              <a:rPr lang="en-US" dirty="0"/>
              <a:t> [cm</a:t>
            </a:r>
            <a:r>
              <a:rPr lang="en-US" baseline="30000" dirty="0"/>
              <a:t>-3</a:t>
            </a:r>
            <a:r>
              <a:rPr lang="en-US" dirty="0"/>
              <a:t>] </a:t>
            </a:r>
            <a:r>
              <a:rPr lang="en-US" dirty="0" err="1"/>
              <a:t>electronilor</a:t>
            </a:r>
            <a:r>
              <a:rPr lang="en-US" dirty="0"/>
              <a:t> se </a:t>
            </a:r>
            <a:r>
              <a:rPr lang="en-US" dirty="0" err="1"/>
              <a:t>noteaz</a:t>
            </a:r>
            <a:r>
              <a:rPr lang="x-none"/>
              <a:t>ă</a:t>
            </a:r>
            <a:r>
              <a:rPr lang="en-US" dirty="0"/>
              <a:t> cu </a:t>
            </a:r>
            <a:r>
              <a:rPr lang="en-US" b="1" i="1" dirty="0"/>
              <a:t>n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a </a:t>
            </a:r>
            <a:r>
              <a:rPr lang="en-US" dirty="0" err="1"/>
              <a:t>golurilor</a:t>
            </a:r>
            <a:r>
              <a:rPr lang="en-US" dirty="0"/>
              <a:t> cu </a:t>
            </a:r>
            <a:r>
              <a:rPr lang="en-US" b="1" i="1" dirty="0"/>
              <a:t>p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condi</a:t>
            </a:r>
            <a:r>
              <a:rPr lang="ro-MD" dirty="0" smtClean="0"/>
              <a:t>ț</a:t>
            </a:r>
            <a:r>
              <a:rPr lang="en-US" dirty="0" smtClean="0"/>
              <a:t>ii </a:t>
            </a:r>
            <a:r>
              <a:rPr lang="en-US" dirty="0"/>
              <a:t>de</a:t>
            </a:r>
            <a:r>
              <a:rPr lang="x-none"/>
              <a:t> </a:t>
            </a:r>
            <a:r>
              <a:rPr lang="en-US" dirty="0" err="1"/>
              <a:t>echilibru</a:t>
            </a:r>
            <a:r>
              <a:rPr lang="en-US" dirty="0"/>
              <a:t> </a:t>
            </a:r>
            <a:r>
              <a:rPr lang="en-US" dirty="0" err="1"/>
              <a:t>termic</a:t>
            </a:r>
            <a:r>
              <a:rPr lang="en-US" dirty="0"/>
              <a:t>, </a:t>
            </a:r>
            <a:r>
              <a:rPr lang="en-US" dirty="0" err="1"/>
              <a:t>concentraiile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b="1" i="1" baseline="-25000" dirty="0"/>
              <a:t>0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b="1" i="1" baseline="-25000" dirty="0"/>
              <a:t>0</a:t>
            </a:r>
            <a:r>
              <a:rPr lang="en-US" dirty="0"/>
              <a:t>, la </a:t>
            </a:r>
            <a:r>
              <a:rPr lang="en-US" dirty="0" err="1"/>
              <a:t>semiconductorul</a:t>
            </a:r>
            <a:r>
              <a:rPr lang="en-US" dirty="0"/>
              <a:t> f</a:t>
            </a:r>
            <a:r>
              <a:rPr lang="x-none"/>
              <a:t>ă</a:t>
            </a:r>
            <a:r>
              <a:rPr lang="en-US" dirty="0"/>
              <a:t>r</a:t>
            </a:r>
            <a:r>
              <a:rPr lang="x-none"/>
              <a:t>ă</a:t>
            </a:r>
            <a:r>
              <a:rPr lang="en-US" dirty="0"/>
              <a:t> </a:t>
            </a:r>
            <a:r>
              <a:rPr lang="en-US" dirty="0" err="1"/>
              <a:t>impurit</a:t>
            </a:r>
            <a:r>
              <a:rPr lang="x-none"/>
              <a:t>ăț</a:t>
            </a:r>
            <a:r>
              <a:rPr lang="en-US" dirty="0"/>
              <a:t>i,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egale</a:t>
            </a:r>
            <a:r>
              <a:rPr lang="en-US" dirty="0"/>
              <a:t>. </a:t>
            </a:r>
            <a:r>
              <a:rPr lang="en-US" dirty="0" err="1"/>
              <a:t>Valoarea</a:t>
            </a:r>
            <a:r>
              <a:rPr lang="x-none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x-none"/>
              <a:t>ă</a:t>
            </a:r>
            <a:r>
              <a:rPr lang="en-US" dirty="0"/>
              <a:t> se </a:t>
            </a:r>
            <a:r>
              <a:rPr lang="en-US" dirty="0" err="1"/>
              <a:t>noteaz</a:t>
            </a:r>
            <a:r>
              <a:rPr lang="x-none"/>
              <a:t>ă</a:t>
            </a:r>
            <a:r>
              <a:rPr lang="en-US" dirty="0"/>
              <a:t> cu </a:t>
            </a:r>
            <a:r>
              <a:rPr lang="en-US" b="1" i="1" dirty="0" err="1"/>
              <a:t>n</a:t>
            </a:r>
            <a:r>
              <a:rPr lang="en-US" b="1" i="1" baseline="-25000" dirty="0" err="1"/>
              <a:t>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numeşte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x-none"/>
              <a:t>ț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intrinsec</a:t>
            </a:r>
            <a:r>
              <a:rPr lang="x-none"/>
              <a:t>ă</a:t>
            </a:r>
            <a:r>
              <a:rPr lang="en-US" dirty="0"/>
              <a:t> de </a:t>
            </a:r>
            <a:r>
              <a:rPr lang="en-US" dirty="0" err="1"/>
              <a:t>purt</a:t>
            </a:r>
            <a:r>
              <a:rPr lang="x-none"/>
              <a:t>ă</a:t>
            </a:r>
            <a:r>
              <a:rPr lang="en-US" dirty="0"/>
              <a:t>tori.</a:t>
            </a:r>
            <a:r>
              <a:rPr lang="x-none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Realizarea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 </a:t>
            </a:r>
            <a:r>
              <a:rPr lang="en-US" dirty="0" err="1"/>
              <a:t>impune</a:t>
            </a:r>
            <a:r>
              <a:rPr lang="en-US" dirty="0"/>
              <a:t> </a:t>
            </a:r>
            <a:r>
              <a:rPr lang="en-US" dirty="0" err="1" smtClean="0"/>
              <a:t>ob</a:t>
            </a:r>
            <a:r>
              <a:rPr lang="ro-MD" dirty="0" smtClean="0"/>
              <a:t>ț</a:t>
            </a:r>
            <a:r>
              <a:rPr lang="en-US" dirty="0" err="1" smtClean="0"/>
              <a:t>inerea</a:t>
            </a:r>
            <a:r>
              <a:rPr lang="en-US" dirty="0" smtClean="0"/>
              <a:t> </a:t>
            </a:r>
            <a:r>
              <a:rPr lang="en-US" dirty="0" err="1"/>
              <a:t>unor</a:t>
            </a:r>
            <a:r>
              <a:rPr lang="x-none"/>
              <a:t> </a:t>
            </a:r>
            <a:r>
              <a:rPr lang="en-US" dirty="0" err="1"/>
              <a:t>semiconductoare</a:t>
            </a:r>
            <a:r>
              <a:rPr lang="en-US" dirty="0"/>
              <a:t> </a:t>
            </a:r>
            <a:r>
              <a:rPr lang="en-US" dirty="0" err="1" smtClean="0"/>
              <a:t>extrinseci</a:t>
            </a:r>
            <a:r>
              <a:rPr lang="ro-MD" dirty="0" smtClean="0"/>
              <a:t>.</a:t>
            </a:r>
            <a:r>
              <a:rPr lang="en-US" dirty="0" smtClean="0"/>
              <a:t> </a:t>
            </a:r>
            <a:endParaRPr lang="x-none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Cu </a:t>
            </a:r>
            <a:r>
              <a:rPr lang="en-US" dirty="0" err="1"/>
              <a:t>exces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(</a:t>
            </a:r>
            <a:r>
              <a:rPr lang="en-US" b="1" i="1" dirty="0"/>
              <a:t>n &gt; p</a:t>
            </a:r>
            <a:r>
              <a:rPr lang="en-US" dirty="0"/>
              <a:t>), </a:t>
            </a:r>
            <a:r>
              <a:rPr lang="en-US" dirty="0" err="1"/>
              <a:t>numit</a:t>
            </a:r>
            <a:r>
              <a:rPr lang="en-US" dirty="0"/>
              <a:t> semiconductor de tip </a:t>
            </a:r>
            <a:r>
              <a:rPr lang="en-US" b="1" i="1" dirty="0"/>
              <a:t>N</a:t>
            </a:r>
            <a:r>
              <a:rPr lang="en-US" dirty="0"/>
              <a:t> (</a:t>
            </a:r>
            <a:r>
              <a:rPr lang="en-US" dirty="0" err="1"/>
              <a:t>folosesc</a:t>
            </a:r>
            <a:r>
              <a:rPr lang="en-US" dirty="0"/>
              <a:t> </a:t>
            </a:r>
            <a:r>
              <a:rPr lang="en-US" dirty="0" err="1" smtClean="0"/>
              <a:t>impurita</a:t>
            </a:r>
            <a:r>
              <a:rPr lang="x-none" dirty="0" smtClean="0"/>
              <a:t>ț</a:t>
            </a:r>
            <a:r>
              <a:rPr lang="en-US" dirty="0" err="1" smtClean="0"/>
              <a:t>i</a:t>
            </a:r>
            <a:r>
              <a:rPr lang="x-none" dirty="0" smtClean="0"/>
              <a:t> </a:t>
            </a:r>
            <a:r>
              <a:rPr lang="en-US" dirty="0" err="1" smtClean="0"/>
              <a:t>pentavalente</a:t>
            </a:r>
            <a:r>
              <a:rPr lang="en-US" dirty="0"/>
              <a:t>,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dirty="0" err="1" smtClean="0"/>
              <a:t>impurit</a:t>
            </a:r>
            <a:r>
              <a:rPr lang="x-none" dirty="0" smtClean="0"/>
              <a:t>ăț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donoare</a:t>
            </a:r>
            <a:r>
              <a:rPr lang="en-US" dirty="0"/>
              <a:t>). Un atom de </a:t>
            </a:r>
            <a:r>
              <a:rPr lang="en-US" dirty="0" err="1"/>
              <a:t>impuritate</a:t>
            </a:r>
            <a:r>
              <a:rPr lang="en-US" dirty="0"/>
              <a:t> </a:t>
            </a:r>
            <a:r>
              <a:rPr lang="en-US" dirty="0" err="1"/>
              <a:t>donoare</a:t>
            </a:r>
            <a:r>
              <a:rPr lang="en-US" dirty="0"/>
              <a:t> </a:t>
            </a:r>
            <a:r>
              <a:rPr lang="en-US" dirty="0" err="1"/>
              <a:t>substituie</a:t>
            </a:r>
            <a:r>
              <a:rPr lang="en-US" dirty="0"/>
              <a:t> </a:t>
            </a:r>
            <a:r>
              <a:rPr lang="en-US" dirty="0" smtClean="0"/>
              <a:t>un</a:t>
            </a:r>
            <a:r>
              <a:rPr lang="x-none" dirty="0" smtClean="0"/>
              <a:t> </a:t>
            </a:r>
            <a:r>
              <a:rPr lang="en-US" dirty="0" smtClean="0"/>
              <a:t>atom </a:t>
            </a:r>
            <a:r>
              <a:rPr lang="en-US" dirty="0"/>
              <a:t>de semiconductor din </a:t>
            </a:r>
            <a:r>
              <a:rPr lang="en-US" dirty="0" smtClean="0"/>
              <a:t>re</a:t>
            </a:r>
            <a:r>
              <a:rPr lang="x-none" dirty="0" smtClean="0"/>
              <a:t>ț</a:t>
            </a:r>
            <a:r>
              <a:rPr lang="en-US" dirty="0" smtClean="0"/>
              <a:t>ea</a:t>
            </a:r>
            <a:r>
              <a:rPr lang="en-US" dirty="0"/>
              <a:t>.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de </a:t>
            </a:r>
            <a:r>
              <a:rPr lang="en-US" dirty="0" err="1" smtClean="0"/>
              <a:t>valen</a:t>
            </a:r>
            <a:r>
              <a:rPr lang="x-none" dirty="0" smtClean="0"/>
              <a:t>ță</a:t>
            </a:r>
            <a:r>
              <a:rPr lang="en-US" dirty="0" smtClean="0"/>
              <a:t> </a:t>
            </a:r>
            <a:r>
              <a:rPr lang="en-US" dirty="0" err="1" smtClean="0"/>
              <a:t>formeaz</a:t>
            </a:r>
            <a:r>
              <a:rPr lang="x-none" dirty="0" smtClean="0"/>
              <a:t>ă</a:t>
            </a:r>
            <a:r>
              <a:rPr lang="en-US" dirty="0" smtClean="0"/>
              <a:t> leg</a:t>
            </a:r>
            <a:r>
              <a:rPr lang="x-none" dirty="0" smtClean="0"/>
              <a:t>ă</a:t>
            </a:r>
            <a:r>
              <a:rPr lang="en-US" dirty="0" err="1" smtClean="0"/>
              <a:t>turile</a:t>
            </a:r>
            <a:r>
              <a:rPr lang="x-none" dirty="0" smtClean="0"/>
              <a:t> </a:t>
            </a:r>
            <a:r>
              <a:rPr lang="en-US" dirty="0" err="1" smtClean="0"/>
              <a:t>covalente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atomii</a:t>
            </a:r>
            <a:r>
              <a:rPr lang="en-US" dirty="0"/>
              <a:t> </a:t>
            </a:r>
            <a:r>
              <a:rPr lang="en-US" dirty="0" err="1"/>
              <a:t>vecini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al </a:t>
            </a:r>
            <a:r>
              <a:rPr lang="en-US" dirty="0" err="1"/>
              <a:t>cincilea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slab </a:t>
            </a:r>
            <a:r>
              <a:rPr lang="en-US" dirty="0" err="1"/>
              <a:t>legat</a:t>
            </a:r>
            <a:r>
              <a:rPr lang="en-US" dirty="0"/>
              <a:t>. </a:t>
            </a:r>
            <a:r>
              <a:rPr lang="en-US" dirty="0" err="1"/>
              <a:t>Acesta</a:t>
            </a:r>
            <a:r>
              <a:rPr lang="en-US" dirty="0"/>
              <a:t> la </a:t>
            </a:r>
            <a:r>
              <a:rPr lang="en-US" dirty="0" err="1" smtClean="0"/>
              <a:t>temperatura</a:t>
            </a:r>
            <a:r>
              <a:rPr lang="ru-RU" dirty="0" smtClean="0"/>
              <a:t> </a:t>
            </a:r>
            <a:r>
              <a:rPr lang="en-US" dirty="0" err="1" smtClean="0"/>
              <a:t>ambiant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primeşte</a:t>
            </a:r>
            <a:r>
              <a:rPr lang="en-US" dirty="0"/>
              <a:t> </a:t>
            </a:r>
            <a:r>
              <a:rPr lang="en-US" dirty="0" err="1" smtClean="0"/>
              <a:t>suficient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se </a:t>
            </a:r>
            <a:r>
              <a:rPr lang="en-US" dirty="0" err="1"/>
              <a:t>desprinde</a:t>
            </a:r>
            <a:r>
              <a:rPr lang="en-US" dirty="0"/>
              <a:t> de </a:t>
            </a:r>
            <a:r>
              <a:rPr lang="en-US" dirty="0" err="1"/>
              <a:t>atomul</a:t>
            </a:r>
            <a:r>
              <a:rPr lang="en-US" dirty="0"/>
              <a:t> donor </a:t>
            </a:r>
            <a:r>
              <a:rPr lang="en-US" dirty="0" err="1" smtClean="0"/>
              <a:t>devenind</a:t>
            </a:r>
            <a:r>
              <a:rPr lang="x-none" dirty="0" smtClean="0"/>
              <a:t> </a:t>
            </a:r>
            <a:r>
              <a:rPr lang="en-US" dirty="0" smtClean="0"/>
              <a:t>electron </a:t>
            </a:r>
            <a:r>
              <a:rPr lang="en-US" dirty="0"/>
              <a:t>de </a:t>
            </a:r>
            <a:r>
              <a:rPr lang="en-US" dirty="0" err="1" smtClean="0"/>
              <a:t>conduc</a:t>
            </a:r>
            <a:r>
              <a:rPr lang="ro-MD" dirty="0" smtClean="0"/>
              <a:t>ț</a:t>
            </a:r>
            <a:r>
              <a:rPr lang="en-US" dirty="0" err="1" smtClean="0"/>
              <a:t>ie</a:t>
            </a:r>
            <a:r>
              <a:rPr lang="en-US" dirty="0"/>
              <a:t>. </a:t>
            </a:r>
            <a:r>
              <a:rPr lang="en-US" dirty="0" err="1"/>
              <a:t>Electronii</a:t>
            </a:r>
            <a:r>
              <a:rPr lang="en-US" dirty="0"/>
              <a:t> de </a:t>
            </a:r>
            <a:r>
              <a:rPr lang="en-US" dirty="0" err="1" smtClean="0"/>
              <a:t>conduc</a:t>
            </a:r>
            <a:r>
              <a:rPr lang="ro-MD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b="1" dirty="0" err="1" smtClean="0"/>
              <a:t>purt</a:t>
            </a:r>
            <a:r>
              <a:rPr lang="x-none" b="1" dirty="0" smtClean="0"/>
              <a:t>ă</a:t>
            </a:r>
            <a:r>
              <a:rPr lang="en-US" b="1" dirty="0" smtClean="0"/>
              <a:t>tori </a:t>
            </a:r>
            <a:r>
              <a:rPr lang="en-US" b="1" dirty="0"/>
              <a:t>de </a:t>
            </a:r>
            <a:r>
              <a:rPr lang="en-US" b="1" dirty="0" err="1" smtClean="0"/>
              <a:t>sarcin</a:t>
            </a:r>
            <a:r>
              <a:rPr lang="x-none" b="1" dirty="0" smtClean="0"/>
              <a:t>ă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negativ</a:t>
            </a:r>
            <a:r>
              <a:rPr lang="x-none" dirty="0" smtClean="0"/>
              <a:t>ă</a:t>
            </a:r>
            <a:r>
              <a:rPr lang="en-US" dirty="0" smtClean="0"/>
              <a:t>)</a:t>
            </a:r>
            <a:r>
              <a:rPr lang="x-none" dirty="0" smtClean="0"/>
              <a:t> </a:t>
            </a:r>
            <a:r>
              <a:rPr lang="en-US" b="1" dirty="0" err="1" smtClean="0"/>
              <a:t>majoritari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golurile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b="1" dirty="0" err="1" smtClean="0"/>
              <a:t>purt</a:t>
            </a:r>
            <a:r>
              <a:rPr lang="x-none" b="1" dirty="0" smtClean="0"/>
              <a:t>ăt</a:t>
            </a:r>
            <a:r>
              <a:rPr lang="en-US" b="1" dirty="0" err="1" smtClean="0"/>
              <a:t>ori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 smtClean="0"/>
              <a:t>sarcin</a:t>
            </a:r>
            <a:r>
              <a:rPr lang="x-none" b="1" dirty="0" smtClean="0"/>
              <a:t>ă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pozitiv</a:t>
            </a:r>
            <a:r>
              <a:rPr lang="x-none" dirty="0" smtClean="0"/>
              <a:t>ă</a:t>
            </a:r>
            <a:r>
              <a:rPr lang="en-US" dirty="0" smtClean="0"/>
              <a:t>) </a:t>
            </a:r>
            <a:r>
              <a:rPr lang="en-US" b="1" dirty="0" err="1"/>
              <a:t>minoritari</a:t>
            </a:r>
            <a:r>
              <a:rPr lang="en-US" dirty="0" smtClean="0"/>
              <a:t>.</a:t>
            </a:r>
            <a:endParaRPr lang="x-none" dirty="0" smtClean="0"/>
          </a:p>
          <a:p>
            <a:r>
              <a:rPr lang="en-US" dirty="0" smtClean="0"/>
              <a:t>Cu </a:t>
            </a:r>
            <a:r>
              <a:rPr lang="en-US" dirty="0" err="1"/>
              <a:t>exces</a:t>
            </a:r>
            <a:r>
              <a:rPr lang="en-US" dirty="0"/>
              <a:t> de </a:t>
            </a:r>
            <a:r>
              <a:rPr lang="en-US" dirty="0" err="1"/>
              <a:t>goluri</a:t>
            </a:r>
            <a:r>
              <a:rPr lang="en-US" dirty="0"/>
              <a:t> (</a:t>
            </a:r>
            <a:r>
              <a:rPr lang="en-US" b="1" i="1" dirty="0"/>
              <a:t>p &gt; n</a:t>
            </a:r>
            <a:r>
              <a:rPr lang="en-US" dirty="0"/>
              <a:t>), </a:t>
            </a:r>
            <a:r>
              <a:rPr lang="en-US" dirty="0" err="1"/>
              <a:t>numit</a:t>
            </a:r>
            <a:r>
              <a:rPr lang="en-US" dirty="0"/>
              <a:t> semiconductor de tip </a:t>
            </a:r>
            <a:r>
              <a:rPr lang="en-US" b="1" i="1" dirty="0"/>
              <a:t>P </a:t>
            </a:r>
            <a:r>
              <a:rPr lang="en-US" dirty="0"/>
              <a:t>(</a:t>
            </a:r>
            <a:r>
              <a:rPr lang="en-US" dirty="0" err="1"/>
              <a:t>folosesc</a:t>
            </a:r>
            <a:r>
              <a:rPr lang="en-US" dirty="0"/>
              <a:t> </a:t>
            </a:r>
            <a:r>
              <a:rPr lang="en-US" dirty="0" err="1" smtClean="0"/>
              <a:t>impurit</a:t>
            </a:r>
            <a:r>
              <a:rPr lang="ro-MD" dirty="0" smtClean="0"/>
              <a:t>ăț</a:t>
            </a:r>
            <a:r>
              <a:rPr lang="en-US" dirty="0" smtClean="0"/>
              <a:t>i</a:t>
            </a:r>
            <a:r>
              <a:rPr lang="x-none" smtClean="0"/>
              <a:t> </a:t>
            </a:r>
            <a:r>
              <a:rPr lang="en-US" dirty="0" err="1" smtClean="0"/>
              <a:t>trivalente</a:t>
            </a:r>
            <a:r>
              <a:rPr lang="en-US" dirty="0"/>
              <a:t>, </a:t>
            </a:r>
            <a:r>
              <a:rPr lang="en-US" dirty="0" err="1" smtClean="0"/>
              <a:t>impurit</a:t>
            </a:r>
            <a:r>
              <a:rPr lang="x-none" smtClean="0"/>
              <a:t>ă</a:t>
            </a:r>
            <a:r>
              <a:rPr lang="ro-MD" dirty="0" smtClean="0"/>
              <a:t>ț</a:t>
            </a:r>
            <a:r>
              <a:rPr lang="en-US" dirty="0" smtClean="0"/>
              <a:t>i </a:t>
            </a:r>
            <a:r>
              <a:rPr lang="en-US" dirty="0" err="1"/>
              <a:t>acceptoare</a:t>
            </a:r>
            <a:r>
              <a:rPr lang="en-US" dirty="0"/>
              <a:t>). </a:t>
            </a:r>
            <a:r>
              <a:rPr lang="en-US" dirty="0" err="1"/>
              <a:t>Atomul</a:t>
            </a:r>
            <a:r>
              <a:rPr lang="en-US" dirty="0"/>
              <a:t> de </a:t>
            </a:r>
            <a:r>
              <a:rPr lang="en-US" dirty="0" err="1"/>
              <a:t>impuritate</a:t>
            </a:r>
            <a:r>
              <a:rPr lang="en-US" dirty="0"/>
              <a:t> </a:t>
            </a:r>
            <a:r>
              <a:rPr lang="en-US" dirty="0" smtClean="0"/>
              <a:t>trivalent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satisface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smtClean="0"/>
              <a:t>din</a:t>
            </a:r>
            <a:r>
              <a:rPr lang="x-none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smtClean="0"/>
              <a:t>leg</a:t>
            </a:r>
            <a:r>
              <a:rPr lang="x-none" dirty="0" smtClean="0"/>
              <a:t>ă</a:t>
            </a:r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 err="1"/>
              <a:t>covalente</a:t>
            </a:r>
            <a:r>
              <a:rPr lang="en-US" dirty="0"/>
              <a:t> cu </a:t>
            </a:r>
            <a:r>
              <a:rPr lang="en-US" dirty="0" err="1"/>
              <a:t>atomii</a:t>
            </a:r>
            <a:r>
              <a:rPr lang="en-US" dirty="0"/>
              <a:t> </a:t>
            </a:r>
            <a:r>
              <a:rPr lang="en-US" dirty="0" err="1"/>
              <a:t>vecini</a:t>
            </a:r>
            <a:r>
              <a:rPr lang="en-US" dirty="0"/>
              <a:t>. </a:t>
            </a:r>
            <a:r>
              <a:rPr lang="en-US" dirty="0" smtClean="0"/>
              <a:t>Leg</a:t>
            </a:r>
            <a:r>
              <a:rPr lang="x-none" dirty="0" smtClean="0"/>
              <a:t>ă</a:t>
            </a:r>
            <a:r>
              <a:rPr lang="en-US" dirty="0" err="1" smtClean="0"/>
              <a:t>tura</a:t>
            </a:r>
            <a:r>
              <a:rPr lang="en-US" dirty="0" smtClean="0"/>
              <a:t> r</a:t>
            </a:r>
            <a:r>
              <a:rPr lang="x-none" dirty="0" smtClean="0"/>
              <a:t>ă</a:t>
            </a:r>
            <a:r>
              <a:rPr lang="en-US" dirty="0" smtClean="0"/>
              <a:t>mas</a:t>
            </a:r>
            <a:r>
              <a:rPr lang="x-none" dirty="0" smtClean="0"/>
              <a:t>ă</a:t>
            </a:r>
            <a:r>
              <a:rPr lang="en-US" dirty="0" smtClean="0"/>
              <a:t> liber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 smtClean="0"/>
              <a:t>poate</a:t>
            </a:r>
            <a:r>
              <a:rPr lang="x-none" dirty="0" smtClean="0"/>
              <a:t> </a:t>
            </a:r>
            <a:r>
              <a:rPr lang="en-US" dirty="0" err="1" smtClean="0"/>
              <a:t>completa</a:t>
            </a:r>
            <a:r>
              <a:rPr lang="en-US" dirty="0" smtClean="0"/>
              <a:t> </a:t>
            </a:r>
            <a:r>
              <a:rPr lang="en-US" dirty="0"/>
              <a:t>cu un electron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smtClean="0"/>
              <a:t>leg</a:t>
            </a:r>
            <a:r>
              <a:rPr lang="x-none" dirty="0" smtClean="0"/>
              <a:t>ă</a:t>
            </a:r>
            <a:r>
              <a:rPr lang="en-US" dirty="0" smtClean="0"/>
              <a:t>tur</a:t>
            </a:r>
            <a:r>
              <a:rPr lang="x-none" dirty="0" smtClean="0"/>
              <a:t>ă</a:t>
            </a:r>
            <a:r>
              <a:rPr lang="en-US" dirty="0" smtClean="0"/>
              <a:t> covalent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vecin</a:t>
            </a:r>
            <a:r>
              <a:rPr lang="x-none" dirty="0" smtClean="0"/>
              <a:t>ă</a:t>
            </a:r>
            <a:r>
              <a:rPr lang="en-US" dirty="0" smtClean="0"/>
              <a:t>, l</a:t>
            </a:r>
            <a:r>
              <a:rPr lang="x-none" dirty="0" smtClean="0"/>
              <a:t>ă</a:t>
            </a:r>
            <a:r>
              <a:rPr lang="en-US" dirty="0" err="1" smtClean="0"/>
              <a:t>sând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un </a:t>
            </a:r>
            <a:r>
              <a:rPr lang="en-US" dirty="0" err="1"/>
              <a:t>gol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  <a:r>
              <a:rPr lang="en-US" dirty="0" err="1" smtClean="0"/>
              <a:t>Golurile</a:t>
            </a:r>
            <a:r>
              <a:rPr lang="en-US" dirty="0" smtClean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b="1" dirty="0" err="1" smtClean="0"/>
              <a:t>purt</a:t>
            </a:r>
            <a:r>
              <a:rPr lang="x-none" b="1" dirty="0" smtClean="0"/>
              <a:t>ă</a:t>
            </a:r>
            <a:r>
              <a:rPr lang="en-US" b="1" dirty="0" smtClean="0"/>
              <a:t>tori </a:t>
            </a:r>
            <a:r>
              <a:rPr lang="en-US" b="1" dirty="0"/>
              <a:t>de </a:t>
            </a:r>
            <a:r>
              <a:rPr lang="en-US" b="1" dirty="0" err="1" smtClean="0"/>
              <a:t>sarcin</a:t>
            </a:r>
            <a:r>
              <a:rPr lang="x-none" b="1" dirty="0" smtClean="0"/>
              <a:t>ă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pozitiv</a:t>
            </a:r>
            <a:r>
              <a:rPr lang="x-none" dirty="0" smtClean="0"/>
              <a:t>ă</a:t>
            </a:r>
            <a:r>
              <a:rPr lang="en-US" dirty="0" smtClean="0"/>
              <a:t>) </a:t>
            </a:r>
            <a:r>
              <a:rPr lang="en-US" b="1" dirty="0" err="1"/>
              <a:t>majoritari</a:t>
            </a:r>
            <a:r>
              <a:rPr lang="en-US" b="1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de </a:t>
            </a:r>
            <a:r>
              <a:rPr lang="en-US" dirty="0" err="1" smtClean="0"/>
              <a:t>conduc</a:t>
            </a:r>
            <a:r>
              <a:rPr lang="ro-MD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x-none" dirty="0" smtClean="0"/>
              <a:t> </a:t>
            </a:r>
            <a:r>
              <a:rPr lang="en-US" b="1" dirty="0" err="1" smtClean="0"/>
              <a:t>purt</a:t>
            </a:r>
            <a:r>
              <a:rPr lang="x-none" b="1" dirty="0" smtClean="0"/>
              <a:t>ă</a:t>
            </a:r>
            <a:r>
              <a:rPr lang="en-US" b="1" dirty="0" smtClean="0"/>
              <a:t>tori </a:t>
            </a:r>
            <a:r>
              <a:rPr lang="en-US" b="1" dirty="0"/>
              <a:t>de </a:t>
            </a:r>
            <a:r>
              <a:rPr lang="en-US" b="1" dirty="0" err="1" smtClean="0"/>
              <a:t>sarcin</a:t>
            </a:r>
            <a:r>
              <a:rPr lang="x-none" b="1" dirty="0" smtClean="0"/>
              <a:t>ă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negativ</a:t>
            </a:r>
            <a:r>
              <a:rPr lang="x-none" dirty="0" smtClean="0"/>
              <a:t>ă</a:t>
            </a:r>
            <a:r>
              <a:rPr lang="en-US" dirty="0" smtClean="0"/>
              <a:t>) </a:t>
            </a:r>
            <a:r>
              <a:rPr lang="en-US" b="1" dirty="0" err="1"/>
              <a:t>minoritari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607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4" y="117695"/>
            <a:ext cx="12128626" cy="6672404"/>
          </a:xfrm>
        </p:spPr>
        <p:txBody>
          <a:bodyPr/>
          <a:lstStyle/>
          <a:p>
            <a:r>
              <a:rPr lang="en-US" b="1" dirty="0" err="1"/>
              <a:t>Dioda</a:t>
            </a:r>
            <a:r>
              <a:rPr lang="en-US" b="1" dirty="0"/>
              <a:t> </a:t>
            </a:r>
            <a:r>
              <a:rPr lang="en-US" b="1" dirty="0" err="1"/>
              <a:t>semiconductoare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electronic format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joncţiune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P</a:t>
            </a:r>
            <a:r>
              <a:rPr lang="ro-MD" b="1" dirty="0" smtClean="0"/>
              <a:t>-</a:t>
            </a:r>
            <a:r>
              <a:rPr lang="en-US" b="1" dirty="0" smtClean="0"/>
              <a:t>N </a:t>
            </a:r>
            <a:r>
              <a:rPr lang="en-US" dirty="0" err="1"/>
              <a:t>prevăzută</a:t>
            </a:r>
            <a:r>
              <a:rPr lang="en-US" dirty="0"/>
              <a:t> cu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contacte</a:t>
            </a:r>
            <a:r>
              <a:rPr lang="en-US" dirty="0"/>
              <a:t> </a:t>
            </a:r>
            <a:r>
              <a:rPr lang="en-US" dirty="0" err="1"/>
              <a:t>metalice</a:t>
            </a:r>
            <a:r>
              <a:rPr lang="en-US" dirty="0"/>
              <a:t> </a:t>
            </a:r>
            <a:r>
              <a:rPr lang="en-US" dirty="0" err="1"/>
              <a:t>atașate</a:t>
            </a:r>
            <a:r>
              <a:rPr lang="en-US" dirty="0"/>
              <a:t> la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zone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b="1" dirty="0" err="1"/>
              <a:t>Anod</a:t>
            </a:r>
            <a:r>
              <a:rPr lang="en-US" b="1" dirty="0"/>
              <a:t> </a:t>
            </a:r>
            <a:r>
              <a:rPr lang="en-US" b="1" dirty="0" smtClean="0"/>
              <a:t>(+)</a:t>
            </a:r>
            <a:r>
              <a:rPr lang="x-none" b="1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b="1" dirty="0" err="1" smtClean="0"/>
              <a:t>Catod</a:t>
            </a:r>
            <a:r>
              <a:rPr lang="ro-MD" b="1" dirty="0" smtClean="0"/>
              <a:t> </a:t>
            </a:r>
            <a:r>
              <a:rPr lang="en-US" b="1" dirty="0" smtClean="0"/>
              <a:t>(-)</a:t>
            </a:r>
            <a:r>
              <a:rPr lang="en-US" dirty="0" smtClean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ansamblu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introdus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capsulă</a:t>
            </a:r>
            <a:r>
              <a:rPr lang="en-US" dirty="0"/>
              <a:t> cu </a:t>
            </a:r>
            <a:r>
              <a:rPr lang="en-US" dirty="0" err="1"/>
              <a:t>rol</a:t>
            </a:r>
            <a:r>
              <a:rPr lang="en-US" dirty="0"/>
              <a:t> de </a:t>
            </a:r>
            <a:r>
              <a:rPr lang="en-US" dirty="0" err="1"/>
              <a:t>protecție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x-none" dirty="0" smtClean="0"/>
              <a:t> </a:t>
            </a:r>
            <a:r>
              <a:rPr lang="en-US" dirty="0" smtClean="0"/>
              <a:t>transfer </a:t>
            </a:r>
            <a:r>
              <a:rPr lang="en-US" dirty="0"/>
              <a:t>al </a:t>
            </a:r>
            <a:r>
              <a:rPr lang="en-US" dirty="0" err="1"/>
              <a:t>căldurii</a:t>
            </a:r>
            <a:r>
              <a:rPr lang="en-US" dirty="0"/>
              <a:t> </a:t>
            </a:r>
            <a:r>
              <a:rPr lang="en-US" dirty="0" err="1"/>
              <a:t>degajate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funcționării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962" y="1739397"/>
            <a:ext cx="47434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6" y="4693913"/>
            <a:ext cx="11019953" cy="20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6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86" y="0"/>
            <a:ext cx="2859133" cy="2652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19" y="0"/>
            <a:ext cx="3028950" cy="156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169" y="40457"/>
            <a:ext cx="1552575" cy="2066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950" y="109537"/>
            <a:ext cx="4591050" cy="2905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6" y="2799941"/>
            <a:ext cx="1726356" cy="40580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65" y="1468893"/>
            <a:ext cx="2426328" cy="18197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88" y="3524061"/>
            <a:ext cx="2381250" cy="3267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62" y="3014662"/>
            <a:ext cx="6713730" cy="377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2713" y="506593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1N4001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67375" y="2430609"/>
            <a:ext cx="768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BAT85</a:t>
            </a:r>
          </a:p>
        </p:txBody>
      </p:sp>
    </p:spTree>
    <p:extLst>
      <p:ext uri="{BB962C8B-B14F-4D97-AF65-F5344CB8AC3E}">
        <p14:creationId xmlns:p14="http://schemas.microsoft.com/office/powerpoint/2010/main" val="268350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" y="0"/>
            <a:ext cx="5586206" cy="6820552"/>
          </a:xfrm>
        </p:spPr>
      </p:pic>
      <p:sp>
        <p:nvSpPr>
          <p:cNvPr id="5" name="TextBox 4"/>
          <p:cNvSpPr txBox="1"/>
          <p:nvPr/>
        </p:nvSpPr>
        <p:spPr>
          <a:xfrm>
            <a:off x="5613149" y="135803"/>
            <a:ext cx="65788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zone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aceeaşi</a:t>
            </a:r>
            <a:r>
              <a:rPr lang="en-US" dirty="0"/>
              <a:t> </a:t>
            </a:r>
            <a:r>
              <a:rPr lang="en-US" dirty="0" err="1"/>
              <a:t>pastilă</a:t>
            </a:r>
            <a:r>
              <a:rPr lang="en-US" dirty="0"/>
              <a:t> de </a:t>
            </a:r>
            <a:r>
              <a:rPr lang="en-US" dirty="0" smtClean="0"/>
              <a:t>material</a:t>
            </a:r>
            <a:r>
              <a:rPr lang="x-none" dirty="0" smtClean="0"/>
              <a:t> </a:t>
            </a:r>
            <a:r>
              <a:rPr lang="en-US" dirty="0" smtClean="0"/>
              <a:t>semiconductor se </a:t>
            </a:r>
            <a:r>
              <a:rPr lang="en-US" dirty="0" err="1"/>
              <a:t>generează</a:t>
            </a:r>
            <a:r>
              <a:rPr lang="en-US" dirty="0"/>
              <a:t> o </a:t>
            </a:r>
            <a:r>
              <a:rPr lang="en-US" b="1" dirty="0" err="1"/>
              <a:t>joncţiune</a:t>
            </a:r>
            <a:r>
              <a:rPr lang="en-US" b="1" dirty="0"/>
              <a:t> </a:t>
            </a:r>
            <a:r>
              <a:rPr lang="x-none" b="1" dirty="0" smtClean="0"/>
              <a:t> s</a:t>
            </a:r>
            <a:r>
              <a:rPr lang="en-US" b="1" dirty="0" err="1" smtClean="0"/>
              <a:t>emiconductoare</a:t>
            </a:r>
            <a:r>
              <a:rPr lang="en-US" dirty="0"/>
              <a:t>. </a:t>
            </a:r>
            <a:r>
              <a:rPr lang="en-US" dirty="0" err="1"/>
              <a:t>Datorită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diferenţei</a:t>
            </a:r>
            <a:r>
              <a:rPr lang="en-US" dirty="0"/>
              <a:t> de </a:t>
            </a:r>
            <a:r>
              <a:rPr lang="en-US" dirty="0" err="1"/>
              <a:t>concentraţie</a:t>
            </a:r>
            <a:r>
              <a:rPr lang="en-US" dirty="0"/>
              <a:t> de </a:t>
            </a:r>
            <a:r>
              <a:rPr lang="en-US" dirty="0" err="1"/>
              <a:t>purtători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de </a:t>
            </a:r>
            <a:r>
              <a:rPr lang="en-US" dirty="0" err="1"/>
              <a:t>acelaşi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din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 smtClean="0"/>
              <a:t>două</a:t>
            </a:r>
            <a:r>
              <a:rPr lang="x-none" dirty="0" smtClean="0"/>
              <a:t> </a:t>
            </a:r>
            <a:r>
              <a:rPr lang="en-US" dirty="0" smtClean="0"/>
              <a:t>zone</a:t>
            </a:r>
            <a:r>
              <a:rPr lang="en-US" dirty="0"/>
              <a:t>, </a:t>
            </a:r>
            <a:r>
              <a:rPr lang="en-US" dirty="0" err="1"/>
              <a:t>golurile</a:t>
            </a:r>
            <a:r>
              <a:rPr lang="en-US" dirty="0"/>
              <a:t> din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difuza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smtClean="0"/>
              <a:t>din</a:t>
            </a:r>
            <a:r>
              <a:rPr lang="x-none" dirty="0" smtClean="0"/>
              <a:t>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b="1" i="1" dirty="0"/>
              <a:t>n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difuza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dirty="0"/>
              <a:t>. Ca </a:t>
            </a:r>
            <a:r>
              <a:rPr lang="en-US" dirty="0" err="1"/>
              <a:t>urmare</a:t>
            </a:r>
            <a:r>
              <a:rPr lang="en-US" dirty="0"/>
              <a:t> a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 smtClean="0"/>
              <a:t>va</a:t>
            </a:r>
            <a:r>
              <a:rPr lang="x-none" dirty="0" smtClean="0"/>
              <a:t> </a:t>
            </a:r>
            <a:r>
              <a:rPr lang="en-US" dirty="0" err="1" smtClean="0"/>
              <a:t>apare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spaţială</a:t>
            </a:r>
            <a:r>
              <a:rPr lang="en-US" dirty="0"/>
              <a:t> </a:t>
            </a:r>
            <a:r>
              <a:rPr lang="en-US" dirty="0" err="1"/>
              <a:t>negativă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iniţial</a:t>
            </a:r>
            <a:r>
              <a:rPr lang="en-US" dirty="0"/>
              <a:t> de tip 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o </a:t>
            </a:r>
            <a:r>
              <a:rPr lang="en-US" dirty="0" err="1" smtClean="0"/>
              <a:t>sarcină</a:t>
            </a:r>
            <a:r>
              <a:rPr lang="x-none" dirty="0" smtClean="0"/>
              <a:t> </a:t>
            </a:r>
            <a:r>
              <a:rPr lang="en-US" dirty="0" err="1" smtClean="0"/>
              <a:t>spaţială</a:t>
            </a:r>
            <a:r>
              <a:rPr lang="en-US" dirty="0" smtClean="0"/>
              <a:t> </a:t>
            </a:r>
            <a:r>
              <a:rPr lang="en-US" dirty="0" err="1"/>
              <a:t>pozitivă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iniţial</a:t>
            </a:r>
            <a:r>
              <a:rPr lang="en-US" dirty="0"/>
              <a:t> de tip </a:t>
            </a:r>
            <a:r>
              <a:rPr lang="en-US" b="1" i="1" dirty="0"/>
              <a:t>n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vecinătatea</a:t>
            </a:r>
            <a:r>
              <a:rPr lang="en-US" dirty="0"/>
              <a:t> </a:t>
            </a:r>
            <a:r>
              <a:rPr lang="en-US" dirty="0" err="1" smtClean="0"/>
              <a:t>joncţiunii</a:t>
            </a:r>
            <a:r>
              <a:rPr lang="x-none" dirty="0" smtClean="0"/>
              <a:t> </a:t>
            </a:r>
            <a:r>
              <a:rPr lang="en-US" dirty="0" smtClean="0"/>
              <a:t>se </a:t>
            </a:r>
            <a:r>
              <a:rPr lang="en-US" dirty="0" err="1"/>
              <a:t>va</a:t>
            </a:r>
            <a:r>
              <a:rPr lang="en-US" dirty="0"/>
              <a:t> genera o </a:t>
            </a:r>
            <a:r>
              <a:rPr lang="en-US" i="1" dirty="0" err="1"/>
              <a:t>zonă</a:t>
            </a:r>
            <a:r>
              <a:rPr lang="en-US" i="1" dirty="0"/>
              <a:t> </a:t>
            </a:r>
            <a:r>
              <a:rPr lang="en-US" i="1" dirty="0" err="1"/>
              <a:t>sărăcită</a:t>
            </a:r>
            <a:r>
              <a:rPr lang="en-US" i="1" dirty="0"/>
              <a:t> de </a:t>
            </a:r>
            <a:r>
              <a:rPr lang="en-US" i="1" dirty="0" err="1"/>
              <a:t>purtători</a:t>
            </a:r>
            <a:r>
              <a:rPr lang="en-US" i="1" dirty="0"/>
              <a:t> </a:t>
            </a:r>
            <a:r>
              <a:rPr lang="en-US" i="1" dirty="0" err="1"/>
              <a:t>majoritari</a:t>
            </a:r>
            <a:r>
              <a:rPr lang="en-US" dirty="0"/>
              <a:t>, </a:t>
            </a:r>
            <a:r>
              <a:rPr lang="en-US" dirty="0" err="1"/>
              <a:t>zonă</a:t>
            </a:r>
            <a:r>
              <a:rPr lang="en-US" dirty="0"/>
              <a:t> care se </a:t>
            </a:r>
            <a:r>
              <a:rPr lang="en-US" dirty="0" err="1" smtClean="0"/>
              <a:t>numeşte</a:t>
            </a:r>
            <a:r>
              <a:rPr lang="x-none" dirty="0" smtClean="0"/>
              <a:t> </a:t>
            </a:r>
            <a:r>
              <a:rPr lang="en-US" i="1" dirty="0" err="1" smtClean="0"/>
              <a:t>regiune</a:t>
            </a:r>
            <a:r>
              <a:rPr lang="en-US" i="1" dirty="0" smtClean="0"/>
              <a:t> </a:t>
            </a:r>
            <a:r>
              <a:rPr lang="en-US" i="1" dirty="0"/>
              <a:t>de </a:t>
            </a:r>
            <a:r>
              <a:rPr lang="en-US" i="1" dirty="0" err="1"/>
              <a:t>trecere</a:t>
            </a:r>
            <a:r>
              <a:rPr lang="en-US" dirty="0"/>
              <a:t>.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separări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trecere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un </a:t>
            </a:r>
            <a:r>
              <a:rPr lang="en-US" dirty="0" err="1"/>
              <a:t>câmp</a:t>
            </a:r>
            <a:r>
              <a:rPr lang="en-US" dirty="0"/>
              <a:t> electric intern, </a:t>
            </a:r>
            <a:r>
              <a:rPr lang="en-US" b="1" i="1" dirty="0" err="1"/>
              <a:t>E</a:t>
            </a:r>
            <a:r>
              <a:rPr lang="en-US" b="1" i="1" baseline="-25000" dirty="0" err="1"/>
              <a:t>int</a:t>
            </a:r>
            <a:r>
              <a:rPr lang="en-US" dirty="0"/>
              <a:t>, </a:t>
            </a:r>
            <a:r>
              <a:rPr lang="en-US" dirty="0" err="1"/>
              <a:t>câmp</a:t>
            </a:r>
            <a:r>
              <a:rPr lang="en-US" dirty="0"/>
              <a:t> a </a:t>
            </a:r>
            <a:r>
              <a:rPr lang="en-US" dirty="0" err="1"/>
              <a:t>cărui</a:t>
            </a:r>
            <a:r>
              <a:rPr lang="en-US" dirty="0"/>
              <a:t> </a:t>
            </a:r>
            <a:r>
              <a:rPr lang="en-US" dirty="0" err="1"/>
              <a:t>intensitate</a:t>
            </a:r>
            <a:r>
              <a:rPr lang="en-US" dirty="0"/>
              <a:t> </a:t>
            </a:r>
            <a:r>
              <a:rPr lang="en-US" dirty="0" err="1" smtClean="0"/>
              <a:t>creşte</a:t>
            </a:r>
            <a:r>
              <a:rPr lang="en-US" dirty="0" smtClean="0"/>
              <a:t> </a:t>
            </a:r>
            <a:r>
              <a:rPr lang="en-US" dirty="0" err="1" smtClean="0"/>
              <a:t>odată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creşterea</a:t>
            </a:r>
            <a:r>
              <a:rPr lang="en-US" dirty="0"/>
              <a:t> </a:t>
            </a:r>
            <a:r>
              <a:rPr lang="en-US" dirty="0" err="1"/>
              <a:t>cantităţii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difuzate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care se </a:t>
            </a:r>
            <a:r>
              <a:rPr lang="en-US" dirty="0" err="1"/>
              <a:t>opune</a:t>
            </a:r>
            <a:r>
              <a:rPr lang="en-US" dirty="0"/>
              <a:t> </a:t>
            </a:r>
            <a:r>
              <a:rPr lang="en-US" dirty="0" err="1" smtClean="0"/>
              <a:t>procesului</a:t>
            </a:r>
            <a:r>
              <a:rPr lang="en-US" dirty="0" smtClean="0"/>
              <a:t> de </a:t>
            </a:r>
            <a:r>
              <a:rPr lang="en-US" dirty="0" err="1"/>
              <a:t>difuzie</a:t>
            </a:r>
            <a:r>
              <a:rPr lang="en-US" dirty="0"/>
              <a:t>. </a:t>
            </a:r>
            <a:r>
              <a:rPr lang="en-US" dirty="0" err="1"/>
              <a:t>Când</a:t>
            </a:r>
            <a:r>
              <a:rPr lang="en-US" dirty="0"/>
              <a:t> el a </a:t>
            </a:r>
            <a:r>
              <a:rPr lang="en-US" dirty="0" err="1"/>
              <a:t>devenit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de </a:t>
            </a:r>
            <a:r>
              <a:rPr lang="en-US" dirty="0" err="1"/>
              <a:t>intens</a:t>
            </a:r>
            <a:r>
              <a:rPr lang="en-US" dirty="0"/>
              <a:t> se </a:t>
            </a:r>
            <a:r>
              <a:rPr lang="en-US" dirty="0" err="1"/>
              <a:t>ajunge</a:t>
            </a:r>
            <a:r>
              <a:rPr lang="en-US" dirty="0"/>
              <a:t> la o </a:t>
            </a:r>
            <a:r>
              <a:rPr lang="en-US" dirty="0" err="1"/>
              <a:t>situaţie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echilibru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difuzată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potenţialul</a:t>
            </a:r>
            <a:r>
              <a:rPr lang="en-US" dirty="0" smtClean="0"/>
              <a:t> </a:t>
            </a:r>
            <a:r>
              <a:rPr lang="en-US" dirty="0"/>
              <a:t>electric,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observa</a:t>
            </a:r>
            <a:r>
              <a:rPr lang="en-US" dirty="0"/>
              <a:t> </a:t>
            </a:r>
            <a:r>
              <a:rPr lang="en-US" dirty="0" err="1"/>
              <a:t>existenţa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b="1" dirty="0" err="1"/>
              <a:t>bariere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de </a:t>
            </a:r>
            <a:r>
              <a:rPr lang="en-US" b="1" dirty="0" err="1"/>
              <a:t>potenţial</a:t>
            </a:r>
            <a:r>
              <a:rPr lang="en-US" b="1" dirty="0"/>
              <a:t> </a:t>
            </a:r>
            <a:r>
              <a:rPr lang="en-US" dirty="0"/>
              <a:t>care se </a:t>
            </a:r>
            <a:r>
              <a:rPr lang="en-US" dirty="0" err="1"/>
              <a:t>opune</a:t>
            </a:r>
            <a:r>
              <a:rPr lang="en-US" dirty="0"/>
              <a:t> </a:t>
            </a:r>
            <a:r>
              <a:rPr lang="en-US" dirty="0" err="1"/>
              <a:t>difuziei</a:t>
            </a:r>
            <a:r>
              <a:rPr lang="en-US" dirty="0"/>
              <a:t> </a:t>
            </a:r>
            <a:r>
              <a:rPr lang="en-US" dirty="0" err="1"/>
              <a:t>purtătorilor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joncţiune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intensitatea</a:t>
            </a:r>
            <a:r>
              <a:rPr lang="en-US" dirty="0" smtClean="0"/>
              <a:t> </a:t>
            </a:r>
            <a:r>
              <a:rPr lang="en-US" dirty="0" err="1"/>
              <a:t>câmpului</a:t>
            </a:r>
            <a:r>
              <a:rPr lang="en-US" dirty="0"/>
              <a:t> electric, </a:t>
            </a:r>
            <a:r>
              <a:rPr lang="en-US" i="1" dirty="0"/>
              <a:t>E</a:t>
            </a:r>
            <a:r>
              <a:rPr lang="en-US" dirty="0"/>
              <a:t>(x) = -</a:t>
            </a:r>
            <a:r>
              <a:rPr lang="en-US" i="1" dirty="0" err="1"/>
              <a:t>dV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)/</a:t>
            </a:r>
            <a:r>
              <a:rPr lang="en-US" i="1" dirty="0"/>
              <a:t>dx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6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841933" cy="2697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/>
              <a:t>anodul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la un </a:t>
            </a:r>
            <a:r>
              <a:rPr lang="en-US" dirty="0" err="1"/>
              <a:t>potenţial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dirty="0" err="1" smtClean="0"/>
              <a:t>decât</a:t>
            </a:r>
            <a:r>
              <a:rPr lang="en-US" dirty="0" smtClean="0"/>
              <a:t> </a:t>
            </a:r>
            <a:r>
              <a:rPr lang="en-US" dirty="0" err="1" smtClean="0"/>
              <a:t>catodul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câmpul</a:t>
            </a:r>
            <a:r>
              <a:rPr lang="en-US" dirty="0"/>
              <a:t> extern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adăuga</a:t>
            </a:r>
            <a:r>
              <a:rPr lang="en-US" dirty="0"/>
              <a:t> </a:t>
            </a:r>
            <a:r>
              <a:rPr lang="en-US" dirty="0" err="1"/>
              <a:t>câmpului</a:t>
            </a:r>
            <a:r>
              <a:rPr lang="en-US" dirty="0"/>
              <a:t> intern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amândouă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/>
              <a:t>opune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drastic “</a:t>
            </a:r>
            <a:r>
              <a:rPr lang="en-US" dirty="0" err="1"/>
              <a:t>curgerii</a:t>
            </a:r>
            <a:r>
              <a:rPr lang="en-US" dirty="0"/>
              <a:t>” </a:t>
            </a:r>
            <a:r>
              <a:rPr lang="en-US" dirty="0" err="1"/>
              <a:t>purtătorilor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joncţiune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situaţie</a:t>
            </a:r>
            <a:r>
              <a:rPr lang="en-US" dirty="0"/>
              <a:t> </a:t>
            </a:r>
            <a:r>
              <a:rPr lang="en-US" dirty="0" err="1"/>
              <a:t>bariera</a:t>
            </a:r>
            <a:r>
              <a:rPr lang="en-US" dirty="0"/>
              <a:t> de </a:t>
            </a:r>
            <a:r>
              <a:rPr lang="en-US" dirty="0" err="1"/>
              <a:t>potenţial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joncţiune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/>
              <a:t>polarizată</a:t>
            </a:r>
            <a:r>
              <a:rPr lang="en-US" b="1" dirty="0"/>
              <a:t> invers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/>
              <a:t>potenţialul</a:t>
            </a:r>
            <a:r>
              <a:rPr lang="en-US" dirty="0"/>
              <a:t> </a:t>
            </a:r>
            <a:r>
              <a:rPr lang="en-US" dirty="0" err="1"/>
              <a:t>anodului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/>
              <a:t>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al </a:t>
            </a:r>
            <a:r>
              <a:rPr lang="en-US" dirty="0" err="1"/>
              <a:t>catodului</a:t>
            </a:r>
            <a:r>
              <a:rPr lang="en-US" dirty="0"/>
              <a:t>, </a:t>
            </a:r>
            <a:r>
              <a:rPr lang="en-US" dirty="0" err="1"/>
              <a:t>câmpul</a:t>
            </a:r>
            <a:r>
              <a:rPr lang="en-US" dirty="0"/>
              <a:t> extern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intern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smtClean="0"/>
              <a:t>orientate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sens</a:t>
            </a:r>
            <a:r>
              <a:rPr lang="en-US" dirty="0"/>
              <a:t> </a:t>
            </a:r>
            <a:r>
              <a:rPr lang="en-US" dirty="0" err="1"/>
              <a:t>contrar</a:t>
            </a:r>
            <a:r>
              <a:rPr lang="en-US" dirty="0"/>
              <a:t>. </a:t>
            </a:r>
            <a:r>
              <a:rPr lang="en-US" dirty="0" err="1"/>
              <a:t>Bariera</a:t>
            </a:r>
            <a:r>
              <a:rPr lang="en-US" dirty="0"/>
              <a:t> de </a:t>
            </a:r>
            <a:r>
              <a:rPr lang="en-US" dirty="0" err="1"/>
              <a:t>potenţial</a:t>
            </a:r>
            <a:r>
              <a:rPr lang="en-US" dirty="0"/>
              <a:t>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micşora</a:t>
            </a:r>
            <a:r>
              <a:rPr lang="en-US" dirty="0"/>
              <a:t>. </a:t>
            </a:r>
            <a:r>
              <a:rPr lang="en-US" dirty="0" err="1"/>
              <a:t>Atâta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 smtClean="0"/>
              <a:t>celor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/>
              <a:t>câmpuri</a:t>
            </a:r>
            <a:r>
              <a:rPr lang="en-US" dirty="0"/>
              <a:t> are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înspre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p, </a:t>
            </a:r>
            <a:r>
              <a:rPr lang="en-US" dirty="0" err="1"/>
              <a:t>purtătorii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 smtClean="0"/>
              <a:t>majoritari</a:t>
            </a:r>
            <a:r>
              <a:rPr lang="en-US" dirty="0" smtClean="0"/>
              <a:t> nu </a:t>
            </a:r>
            <a:r>
              <a:rPr lang="en-US" dirty="0"/>
              <a:t>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deplasa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joncţiune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câmpul</a:t>
            </a:r>
            <a:r>
              <a:rPr lang="en-US" dirty="0"/>
              <a:t> total </a:t>
            </a:r>
            <a:r>
              <a:rPr lang="en-US" dirty="0" err="1" smtClean="0"/>
              <a:t>îşi</a:t>
            </a:r>
            <a:r>
              <a:rPr lang="en-US" dirty="0" smtClean="0"/>
              <a:t> </a:t>
            </a:r>
            <a:r>
              <a:rPr lang="en-US" dirty="0" err="1" smtClean="0"/>
              <a:t>schimbă</a:t>
            </a:r>
            <a:r>
              <a:rPr lang="en-US" dirty="0" smtClean="0"/>
              <a:t> </a:t>
            </a:r>
            <a:r>
              <a:rPr lang="en-US" dirty="0" err="1"/>
              <a:t>sensul</a:t>
            </a:r>
            <a:r>
              <a:rPr lang="en-US" dirty="0"/>
              <a:t> (</a:t>
            </a:r>
            <a:r>
              <a:rPr lang="en-US" dirty="0" err="1"/>
              <a:t>bariera</a:t>
            </a:r>
            <a:r>
              <a:rPr lang="en-US" dirty="0"/>
              <a:t> de </a:t>
            </a:r>
            <a:r>
              <a:rPr lang="en-US" dirty="0" err="1"/>
              <a:t>potenţial</a:t>
            </a:r>
            <a:r>
              <a:rPr lang="en-US" dirty="0"/>
              <a:t> </a:t>
            </a:r>
            <a:r>
              <a:rPr lang="en-US" dirty="0" err="1"/>
              <a:t>dispare</a:t>
            </a:r>
            <a:r>
              <a:rPr lang="en-US" dirty="0"/>
              <a:t>), </a:t>
            </a:r>
            <a:r>
              <a:rPr lang="en-US" dirty="0" err="1"/>
              <a:t>purtătorii</a:t>
            </a:r>
            <a:r>
              <a:rPr lang="en-US" dirty="0"/>
              <a:t> </a:t>
            </a:r>
            <a:r>
              <a:rPr lang="en-US" dirty="0" err="1"/>
              <a:t>majoritari</a:t>
            </a:r>
            <a:r>
              <a:rPr lang="en-US" dirty="0"/>
              <a:t> de </a:t>
            </a:r>
            <a:r>
              <a:rPr lang="en-US" dirty="0" err="1" smtClean="0"/>
              <a:t>sarcină</a:t>
            </a:r>
            <a:r>
              <a:rPr lang="en-US" dirty="0" smtClean="0"/>
              <a:t> din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zone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traversa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parcursă</a:t>
            </a:r>
            <a:r>
              <a:rPr lang="en-US" dirty="0"/>
              <a:t> </a:t>
            </a:r>
            <a:r>
              <a:rPr lang="en-US" dirty="0" smtClean="0"/>
              <a:t>de un </a:t>
            </a:r>
            <a:r>
              <a:rPr lang="en-US" dirty="0" err="1"/>
              <a:t>curent</a:t>
            </a:r>
            <a:r>
              <a:rPr lang="en-US" dirty="0"/>
              <a:t> electric.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se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diodă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 smtClean="0"/>
              <a:t>polarizată</a:t>
            </a:r>
            <a:r>
              <a:rPr lang="en-US" b="1" dirty="0" smtClean="0"/>
              <a:t> direct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6" y="2800586"/>
            <a:ext cx="5124450" cy="399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2822" y="2800586"/>
            <a:ext cx="401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 </a:t>
            </a:r>
            <a:r>
              <a:rPr lang="en-US" dirty="0"/>
              <a:t>– </a:t>
            </a:r>
            <a:r>
              <a:rPr lang="en-US" dirty="0" err="1"/>
              <a:t>sarcina</a:t>
            </a:r>
            <a:r>
              <a:rPr lang="en-US" dirty="0"/>
              <a:t> </a:t>
            </a:r>
            <a:r>
              <a:rPr lang="en-US" dirty="0" err="1"/>
              <a:t>elementară</a:t>
            </a:r>
            <a:r>
              <a:rPr lang="en-US" dirty="0"/>
              <a:t>, </a:t>
            </a:r>
            <a:r>
              <a:rPr lang="en-US" dirty="0" smtClean="0"/>
              <a:t>1,6*10</a:t>
            </a:r>
            <a:r>
              <a:rPr lang="en-US" baseline="30000" dirty="0" smtClean="0"/>
              <a:t>-19</a:t>
            </a:r>
            <a:r>
              <a:rPr lang="en-US" dirty="0" smtClean="0"/>
              <a:t>C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k </a:t>
            </a:r>
            <a:r>
              <a:rPr lang="en-US" dirty="0"/>
              <a:t>– </a:t>
            </a:r>
            <a:r>
              <a:rPr lang="en-US" dirty="0" err="1"/>
              <a:t>constanta</a:t>
            </a:r>
            <a:r>
              <a:rPr lang="en-US" dirty="0"/>
              <a:t> Boltzmann, </a:t>
            </a:r>
            <a:r>
              <a:rPr lang="en-US" dirty="0" smtClean="0"/>
              <a:t>1,38*10</a:t>
            </a:r>
            <a:r>
              <a:rPr lang="en-US" baseline="30000" dirty="0" smtClean="0"/>
              <a:t>-23</a:t>
            </a:r>
            <a:r>
              <a:rPr lang="en-US" dirty="0" smtClean="0"/>
              <a:t> </a:t>
            </a:r>
            <a:r>
              <a:rPr lang="en-US" dirty="0"/>
              <a:t>J.K</a:t>
            </a:r>
            <a:r>
              <a:rPr lang="en-US" baseline="30000" dirty="0"/>
              <a:t>-1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T</a:t>
            </a:r>
            <a:r>
              <a:rPr lang="en-US" dirty="0"/>
              <a:t>-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joncţiunii</a:t>
            </a:r>
            <a:r>
              <a:rPr lang="en-US" dirty="0"/>
              <a:t>, K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3826569"/>
            <a:ext cx="71914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Practic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NewRomanPS-ItalicMT"/>
              </a:rPr>
              <a:t>polarizare</a:t>
            </a:r>
            <a:r>
              <a:rPr lang="en-US" sz="1600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NewRomanPS-ItalicMT"/>
              </a:rPr>
              <a:t>inversă</a:t>
            </a:r>
            <a:r>
              <a:rPr lang="en-US" sz="1600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dioda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blocată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. Se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poate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observa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însă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existenţa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invers care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datorat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purtătorilor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minoritari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golurile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din zona n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electronii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din zona p) care pot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traversa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joncţiunea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. Dar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densitatea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lor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fiind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foarte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mică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intensitatea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acestui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numit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NewRomanPS-BoldMT"/>
              </a:rPr>
              <a:t>curent</a:t>
            </a:r>
            <a:r>
              <a:rPr lang="en-US" sz="1600" b="1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NewRomanPS-BoldMT"/>
              </a:rPr>
              <a:t>invers de </a:t>
            </a:r>
            <a:r>
              <a:rPr lang="en-US" sz="1600" b="1" dirty="0" err="1">
                <a:solidFill>
                  <a:srgbClr val="000000"/>
                </a:solidFill>
                <a:latin typeface="TimesNewRomanPS-BoldMT"/>
              </a:rPr>
              <a:t>saturaţie</a:t>
            </a:r>
            <a:r>
              <a:rPr lang="en-US" sz="1600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TimesNewRomanPS-ItalicMT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TimesNewRomanPSMT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practic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neglijabilă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ordinal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zecilor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sz="1600" dirty="0">
                <a:solidFill>
                  <a:srgbClr val="000000"/>
                </a:solidFill>
                <a:latin typeface="SymbolMT"/>
              </a:rPr>
              <a:t>µ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A.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Menţionăm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aici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reprezentarea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grafică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nu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scară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tocmai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putea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pune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evidenţă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invers de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saturaţie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imesNewRomanPSMT"/>
              </a:rPr>
            </a:b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NewRomanPS-ItalicMT"/>
              </a:rPr>
              <a:t>polarizare</a:t>
            </a:r>
            <a:r>
              <a:rPr lang="en-US" sz="1600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NewRomanPS-ItalicMT"/>
              </a:rPr>
              <a:t>directă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atâta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timp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cât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bariera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potenţial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există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practic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nul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Când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aceasta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dispare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dioda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permite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trecerea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cărui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intensitate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creşte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foarte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rapid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variaţii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mici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ale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aplicate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diodei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intensităţii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maxime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curentului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direct </a:t>
            </a:r>
            <a:r>
              <a:rPr lang="en-US" sz="1600" dirty="0" err="1" smtClean="0">
                <a:solidFill>
                  <a:srgbClr val="000000"/>
                </a:solidFill>
                <a:latin typeface="TimesNewRomanPSMT"/>
              </a:rPr>
              <a:t>poate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fi de la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câţiva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mA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până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sute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de A,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funcţie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tipul</a:t>
            </a:r>
            <a:r>
              <a:rPr lang="en-US" sz="1600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TimesNewRomanPSMT"/>
              </a:rPr>
              <a:t>diodă</a:t>
            </a:r>
            <a:r>
              <a:rPr lang="en-US" sz="1600" dirty="0" smtClean="0">
                <a:solidFill>
                  <a:srgbClr val="000000"/>
                </a:solidFill>
                <a:latin typeface="TimesNewRomanPSMT"/>
              </a:rPr>
              <a:t>.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87927" y="2800586"/>
                <a:ext cx="2072952" cy="382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27" y="2800586"/>
                <a:ext cx="2072952" cy="382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03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1481" y="0"/>
                <a:ext cx="11968681" cy="6858000"/>
              </a:xfrm>
            </p:spPr>
            <p:txBody>
              <a:bodyPr/>
              <a:lstStyle/>
              <a:p>
                <a:r>
                  <a:rPr lang="en-US" dirty="0" smtClean="0"/>
                  <a:t>în</a:t>
                </a:r>
                <a:r>
                  <a:rPr lang="en-US" dirty="0"/>
                  <a:t> </a:t>
                </a:r>
                <a:r>
                  <a:rPr lang="en-US" b="1" dirty="0" err="1"/>
                  <a:t>polarizare</a:t>
                </a:r>
                <a:r>
                  <a:rPr lang="en-US" b="1" dirty="0"/>
                  <a:t> </a:t>
                </a:r>
                <a:r>
                  <a:rPr lang="en-US" b="1" dirty="0" err="1"/>
                  <a:t>inversă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  →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b="1" dirty="0" err="1"/>
                  <a:t>polarizare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directă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→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  →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81" y="0"/>
                <a:ext cx="11968681" cy="6858000"/>
              </a:xfrm>
              <a:blipFill>
                <a:blip r:embed="rId2"/>
                <a:stretch>
                  <a:fillRect l="-916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1" y="1937631"/>
            <a:ext cx="2576513" cy="1642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84337" y="2498174"/>
                <a:ext cx="150451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337" y="2498174"/>
                <a:ext cx="1504514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069124" y="2571881"/>
            <a:ext cx="3850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expresia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481769"/>
            <a:ext cx="6729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i</a:t>
            </a:r>
            <a:r>
              <a:rPr lang="en-US" sz="1050" i="1" dirty="0">
                <a:solidFill>
                  <a:srgbClr val="000000"/>
                </a:solidFill>
                <a:latin typeface="TimesNewRomanPS-ItalicMT"/>
              </a:rPr>
              <a:t>d 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= i</a:t>
            </a:r>
            <a:r>
              <a:rPr lang="en-US" sz="1050" i="1" dirty="0">
                <a:solidFill>
                  <a:srgbClr val="000000"/>
                </a:solidFill>
                <a:latin typeface="TimesNewRomanPS-ItalicMT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TimesNewRomanPS-ItalicMT"/>
              </a:rPr>
              <a:t>u</a:t>
            </a:r>
            <a:r>
              <a:rPr lang="en-US" sz="1050" i="1" dirty="0" err="1">
                <a:solidFill>
                  <a:srgbClr val="000000"/>
                </a:solidFill>
                <a:latin typeface="TimesNewRomanPS-ItalicMT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TimesNewRomanPS-ItalicMT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relaţia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precedentă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reprezintă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dreaptă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numită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NewRomanPS-BoldMT"/>
              </a:rPr>
              <a:t>dreapta</a:t>
            </a:r>
            <a:r>
              <a:rPr lang="en-US" b="1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de </a:t>
            </a:r>
            <a:r>
              <a:rPr lang="en-US" b="1" dirty="0" err="1" smtClean="0">
                <a:solidFill>
                  <a:srgbClr val="000000"/>
                </a:solidFill>
                <a:latin typeface="TimesNewRomanPS-BoldMT"/>
              </a:rPr>
              <a:t>sarcină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Punctul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intersecţie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al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dreptei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sarcină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caracteristica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volt-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amperică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punctul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static de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funcţionare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al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diodei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(M).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numeşte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“static”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atâta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</a:t>
            </a:r>
            <a:r>
              <a:rPr lang="en-US" dirty="0"/>
              <a:t> </a:t>
            </a:r>
            <a:r>
              <a:rPr lang="en-US" dirty="0" err="1"/>
              <a:t>alimentare</a:t>
            </a:r>
            <a:r>
              <a:rPr lang="en-US" dirty="0"/>
              <a:t> a </a:t>
            </a:r>
            <a:r>
              <a:rPr lang="en-US" dirty="0" err="1"/>
              <a:t>circuitului</a:t>
            </a:r>
            <a:r>
              <a:rPr lang="en-US" dirty="0"/>
              <a:t> </a:t>
            </a:r>
            <a:r>
              <a:rPr lang="en-US" i="1" dirty="0"/>
              <a:t>E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rezistenţei</a:t>
            </a:r>
            <a:r>
              <a:rPr lang="en-US" dirty="0"/>
              <a:t> </a:t>
            </a:r>
            <a:r>
              <a:rPr lang="en-US" i="1" dirty="0"/>
              <a:t>R </a:t>
            </a:r>
            <a:r>
              <a:rPr lang="en-US" dirty="0" err="1"/>
              <a:t>rămân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 smtClean="0"/>
              <a:t>, </a:t>
            </a:r>
            <a:r>
              <a:rPr lang="en-US" dirty="0" err="1" smtClean="0"/>
              <a:t>coordonatele</a:t>
            </a:r>
            <a:r>
              <a:rPr lang="en-US" dirty="0" smtClean="0"/>
              <a:t> </a:t>
            </a:r>
            <a:r>
              <a:rPr lang="en-US" dirty="0" err="1"/>
              <a:t>punctului</a:t>
            </a:r>
            <a:r>
              <a:rPr lang="en-US" dirty="0"/>
              <a:t> static de </a:t>
            </a:r>
            <a:r>
              <a:rPr lang="en-US" dirty="0" err="1"/>
              <a:t>funcţionare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i="1" baseline="-25000" dirty="0"/>
              <a:t>do</a:t>
            </a:r>
            <a:r>
              <a:rPr lang="en-US" i="1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baseline="-25000" dirty="0" err="1"/>
              <a:t>do</a:t>
            </a:r>
            <a:r>
              <a:rPr lang="en-US" dirty="0"/>
              <a:t>, nu se </a:t>
            </a:r>
            <a:r>
              <a:rPr lang="en-US" dirty="0" err="1"/>
              <a:t>modifică</a:t>
            </a:r>
            <a:r>
              <a:rPr lang="en-US" dirty="0"/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9" y="3200067"/>
            <a:ext cx="4427146" cy="35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2710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443" y="0"/>
            <a:ext cx="5612598" cy="4161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91" y="2513634"/>
            <a:ext cx="5133295" cy="32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Parametrii</a:t>
            </a:r>
            <a:r>
              <a:rPr lang="en-US" b="1" dirty="0"/>
              <a:t> </a:t>
            </a:r>
            <a:r>
              <a:rPr lang="en-US" b="1" dirty="0" err="1"/>
              <a:t>caracteristici</a:t>
            </a:r>
            <a:r>
              <a:rPr lang="en-US" b="1" dirty="0"/>
              <a:t> </a:t>
            </a:r>
            <a:r>
              <a:rPr lang="en-US" b="1" dirty="0" err="1"/>
              <a:t>diodei</a:t>
            </a:r>
            <a:r>
              <a:rPr lang="en-US" b="1" dirty="0"/>
              <a:t> </a:t>
            </a:r>
            <a:r>
              <a:rPr lang="en-US" b="1" dirty="0" err="1"/>
              <a:t>redresoare</a:t>
            </a:r>
            <a:r>
              <a:rPr lang="en-US" b="1" dirty="0" smtClean="0"/>
              <a:t>: </a:t>
            </a:r>
          </a:p>
          <a:p>
            <a:r>
              <a:rPr lang="en-US" dirty="0" err="1" smtClean="0"/>
              <a:t>Tensiunea</a:t>
            </a:r>
            <a:r>
              <a:rPr lang="en-US" dirty="0" smtClean="0"/>
              <a:t>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b="1" dirty="0"/>
              <a:t>[V</a:t>
            </a:r>
            <a:r>
              <a:rPr lang="en-US" b="1" baseline="-25000" dirty="0"/>
              <a:t>F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la </a:t>
            </a:r>
            <a:r>
              <a:rPr lang="en-US" dirty="0" err="1"/>
              <a:t>bornele</a:t>
            </a:r>
            <a:r>
              <a:rPr lang="en-US" dirty="0"/>
              <a:t>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conducție</a:t>
            </a:r>
            <a:r>
              <a:rPr lang="en-US" dirty="0" smtClean="0"/>
              <a:t> </a:t>
            </a:r>
            <a:r>
              <a:rPr lang="en-US" dirty="0" err="1"/>
              <a:t>directă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anumit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precizat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b="1" baseline="-25000" dirty="0"/>
              <a:t>F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/>
              <a:t>direct </a:t>
            </a:r>
            <a:r>
              <a:rPr lang="en-US" dirty="0" err="1"/>
              <a:t>continuu</a:t>
            </a:r>
            <a:r>
              <a:rPr lang="en-US" dirty="0"/>
              <a:t> </a:t>
            </a:r>
            <a:r>
              <a:rPr lang="en-US" b="1" dirty="0"/>
              <a:t>[I</a:t>
            </a:r>
            <a:r>
              <a:rPr lang="en-US" b="1" baseline="-25000" dirty="0"/>
              <a:t>F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continuu</a:t>
            </a:r>
            <a:r>
              <a:rPr lang="en-US" dirty="0"/>
              <a:t> </a:t>
            </a:r>
            <a:r>
              <a:rPr lang="en-US" dirty="0" err="1"/>
              <a:t>admis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regim</a:t>
            </a:r>
            <a:r>
              <a:rPr lang="en-US" dirty="0" smtClean="0"/>
              <a:t> permanent </a:t>
            </a:r>
            <a:r>
              <a:rPr lang="en-US" dirty="0"/>
              <a:t>care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diodă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componentei</a:t>
            </a:r>
            <a:r>
              <a:rPr lang="en-US" dirty="0"/>
              <a:t> alternative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Tensiunea</a:t>
            </a:r>
            <a:r>
              <a:rPr lang="en-US" dirty="0" smtClean="0"/>
              <a:t> </a:t>
            </a:r>
            <a:r>
              <a:rPr lang="en-US" dirty="0" err="1"/>
              <a:t>directă</a:t>
            </a:r>
            <a:r>
              <a:rPr lang="en-US" dirty="0"/>
              <a:t> la </a:t>
            </a:r>
            <a:r>
              <a:rPr lang="en-US" dirty="0" err="1"/>
              <a:t>vârf</a:t>
            </a:r>
            <a:r>
              <a:rPr lang="en-US" dirty="0"/>
              <a:t> </a:t>
            </a:r>
            <a:r>
              <a:rPr lang="en-US" b="1" dirty="0"/>
              <a:t>[V</a:t>
            </a:r>
            <a:r>
              <a:rPr lang="en-US" b="1" baseline="-25000" dirty="0"/>
              <a:t>FM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a </a:t>
            </a:r>
            <a:r>
              <a:rPr lang="en-US" dirty="0" err="1" smtClean="0"/>
              <a:t>tensiunii</a:t>
            </a:r>
            <a:r>
              <a:rPr lang="en-US" dirty="0" smtClean="0"/>
              <a:t> </a:t>
            </a:r>
            <a:r>
              <a:rPr lang="en-US" dirty="0" err="1" smtClean="0"/>
              <a:t>sinusoidale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bornele</a:t>
            </a:r>
            <a:r>
              <a:rPr lang="en-US" dirty="0"/>
              <a:t>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conducție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smtClean="0"/>
              <a:t>maxim </a:t>
            </a:r>
            <a:r>
              <a:rPr lang="en-US" dirty="0" err="1" smtClean="0"/>
              <a:t>precizat</a:t>
            </a:r>
            <a:r>
              <a:rPr lang="en-US" dirty="0" smtClean="0"/>
              <a:t> </a:t>
            </a:r>
            <a:r>
              <a:rPr lang="en-US" b="1" dirty="0"/>
              <a:t>I</a:t>
            </a:r>
            <a:r>
              <a:rPr lang="en-US" b="1" baseline="-25000" dirty="0"/>
              <a:t>FM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/>
              <a:t>direct la </a:t>
            </a:r>
            <a:r>
              <a:rPr lang="en-US" dirty="0" err="1"/>
              <a:t>vârf</a:t>
            </a:r>
            <a:r>
              <a:rPr lang="en-US" dirty="0"/>
              <a:t> </a:t>
            </a:r>
            <a:r>
              <a:rPr lang="en-US" b="1" dirty="0"/>
              <a:t>[I</a:t>
            </a:r>
            <a:r>
              <a:rPr lang="en-US" b="1" baseline="-25000" dirty="0"/>
              <a:t>FM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semisinusoidal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 direct,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regim</a:t>
            </a:r>
            <a:r>
              <a:rPr lang="en-US" dirty="0"/>
              <a:t> permanent</a:t>
            </a:r>
            <a:r>
              <a:rPr lang="en-US" dirty="0" smtClean="0"/>
              <a:t>;</a:t>
            </a:r>
          </a:p>
          <a:p>
            <a:r>
              <a:rPr lang="en-US" b="1" i="1" dirty="0" err="1" smtClean="0"/>
              <a:t>Tensiunea</a:t>
            </a:r>
            <a:r>
              <a:rPr lang="en-US" b="1" i="1" dirty="0" smtClean="0"/>
              <a:t> </a:t>
            </a:r>
            <a:r>
              <a:rPr lang="en-US" b="1" i="1" dirty="0" err="1"/>
              <a:t>inversă</a:t>
            </a:r>
            <a:r>
              <a:rPr lang="en-US" b="1" i="1" dirty="0"/>
              <a:t> </a:t>
            </a:r>
            <a:r>
              <a:rPr lang="en-US" b="1" i="1" dirty="0" err="1"/>
              <a:t>maximă</a:t>
            </a:r>
            <a:r>
              <a:rPr lang="en-US" b="1" i="1" dirty="0"/>
              <a:t> de </a:t>
            </a:r>
            <a:r>
              <a:rPr lang="en-US" b="1" i="1" dirty="0" err="1"/>
              <a:t>vârf</a:t>
            </a:r>
            <a:r>
              <a:rPr lang="en-US" b="1" i="1" dirty="0"/>
              <a:t> </a:t>
            </a:r>
            <a:r>
              <a:rPr lang="en-US" b="1" dirty="0"/>
              <a:t>[V</a:t>
            </a:r>
            <a:r>
              <a:rPr lang="en-US" b="1" baseline="-25000" dirty="0"/>
              <a:t>RRM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 smtClean="0"/>
              <a:t>inversă</a:t>
            </a:r>
            <a:r>
              <a:rPr lang="en-US" dirty="0" smtClean="0"/>
              <a:t> </a:t>
            </a:r>
            <a:r>
              <a:rPr lang="en-US" dirty="0" err="1" smtClean="0"/>
              <a:t>maximă</a:t>
            </a:r>
            <a:r>
              <a:rPr lang="en-US" dirty="0" smtClean="0"/>
              <a:t> </a:t>
            </a:r>
            <a:r>
              <a:rPr lang="en-US" dirty="0"/>
              <a:t>la care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rezista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atinsă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/>
              <a:t>mod </a:t>
            </a:r>
            <a:r>
              <a:rPr lang="en-US" dirty="0" err="1"/>
              <a:t>repetat</a:t>
            </a:r>
            <a:r>
              <a:rPr lang="en-US" dirty="0" smtClean="0"/>
              <a:t>; </a:t>
            </a:r>
          </a:p>
          <a:p>
            <a:r>
              <a:rPr lang="en-US" b="1" i="1" dirty="0" err="1" smtClean="0"/>
              <a:t>Curentul</a:t>
            </a:r>
            <a:r>
              <a:rPr lang="en-US" b="1" i="1" dirty="0" smtClean="0"/>
              <a:t> </a:t>
            </a:r>
            <a:r>
              <a:rPr lang="en-US" b="1" i="1" dirty="0"/>
              <a:t>direct maxim de </a:t>
            </a:r>
            <a:r>
              <a:rPr lang="en-US" b="1" i="1" dirty="0" err="1"/>
              <a:t>vârf</a:t>
            </a:r>
            <a:r>
              <a:rPr lang="en-US" b="1" i="1" dirty="0"/>
              <a:t> </a:t>
            </a:r>
            <a:r>
              <a:rPr lang="en-US" b="1" dirty="0"/>
              <a:t>[I</a:t>
            </a:r>
            <a:r>
              <a:rPr lang="en-US" b="1" baseline="-25000" dirty="0"/>
              <a:t>FRM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 smtClean="0"/>
              <a:t>instantanee</a:t>
            </a:r>
            <a:r>
              <a:rPr lang="en-US" dirty="0" smtClean="0"/>
              <a:t> </a:t>
            </a:r>
            <a:r>
              <a:rPr lang="en-US" dirty="0" err="1" smtClean="0"/>
              <a:t>maximă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curentului</a:t>
            </a:r>
            <a:r>
              <a:rPr lang="en-US" dirty="0"/>
              <a:t> direct,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regim</a:t>
            </a:r>
            <a:r>
              <a:rPr lang="en-US" dirty="0"/>
              <a:t> permanent, </a:t>
            </a:r>
            <a:r>
              <a:rPr lang="en-US" dirty="0" err="1"/>
              <a:t>incluzând</a:t>
            </a:r>
            <a:r>
              <a:rPr lang="en-US" dirty="0"/>
              <a:t> </a:t>
            </a:r>
            <a:r>
              <a:rPr lang="en-US" dirty="0" err="1"/>
              <a:t>toți</a:t>
            </a:r>
            <a:r>
              <a:rPr lang="en-US" dirty="0"/>
              <a:t> </a:t>
            </a:r>
            <a:r>
              <a:rPr lang="en-US" dirty="0" err="1" smtClean="0"/>
              <a:t>curenții</a:t>
            </a:r>
            <a:r>
              <a:rPr lang="en-US" dirty="0" smtClean="0"/>
              <a:t> </a:t>
            </a:r>
            <a:r>
              <a:rPr lang="en-US" dirty="0" err="1" smtClean="0"/>
              <a:t>tranzitorii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polarizării</a:t>
            </a:r>
            <a:r>
              <a:rPr lang="en-US" dirty="0"/>
              <a:t> continue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/>
              <a:t>direct de </a:t>
            </a:r>
            <a:r>
              <a:rPr lang="en-US" dirty="0" err="1"/>
              <a:t>vârf</a:t>
            </a:r>
            <a:r>
              <a:rPr lang="en-US" dirty="0"/>
              <a:t> de </a:t>
            </a:r>
            <a:r>
              <a:rPr lang="en-US" dirty="0" err="1"/>
              <a:t>suprasarcină</a:t>
            </a:r>
            <a:r>
              <a:rPr lang="en-US" dirty="0"/>
              <a:t> </a:t>
            </a:r>
            <a:r>
              <a:rPr lang="en-US" dirty="0" err="1"/>
              <a:t>accidentală</a:t>
            </a:r>
            <a:r>
              <a:rPr lang="en-US" dirty="0"/>
              <a:t> </a:t>
            </a:r>
            <a:r>
              <a:rPr lang="en-US" b="1" dirty="0"/>
              <a:t>[I</a:t>
            </a:r>
            <a:r>
              <a:rPr lang="en-US" b="1" baseline="-25000" dirty="0"/>
              <a:t>FSM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 smtClean="0"/>
              <a:t>reprezintă</a:t>
            </a:r>
            <a:r>
              <a:rPr lang="en-US" dirty="0" smtClean="0"/>
              <a:t> </a:t>
            </a:r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vârf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direct,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accidental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 smtClean="0"/>
              <a:t>diodă</a:t>
            </a:r>
            <a:r>
              <a:rPr lang="en-US" dirty="0" smtClean="0"/>
              <a:t> </a:t>
            </a:r>
            <a:r>
              <a:rPr lang="en-US" dirty="0" err="1" smtClean="0"/>
              <a:t>într-ul</a:t>
            </a:r>
            <a:r>
              <a:rPr lang="en-US" dirty="0" smtClean="0"/>
              <a:t> </a:t>
            </a:r>
            <a:r>
              <a:rPr lang="en-US" dirty="0"/>
              <a:t>interval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scurt</a:t>
            </a:r>
            <a:r>
              <a:rPr lang="en-US" dirty="0"/>
              <a:t> (10 </a:t>
            </a:r>
            <a:r>
              <a:rPr lang="en-US" dirty="0" err="1"/>
              <a:t>ms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Tensiunea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străpungere</a:t>
            </a:r>
            <a:r>
              <a:rPr lang="en-US" dirty="0"/>
              <a:t> </a:t>
            </a:r>
            <a:r>
              <a:rPr lang="en-US" b="1" dirty="0"/>
              <a:t>[V</a:t>
            </a:r>
            <a:r>
              <a:rPr lang="en-US" b="1" baseline="-25000" dirty="0"/>
              <a:t>BR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minimă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en-US" dirty="0" smtClean="0"/>
              <a:t>la care </a:t>
            </a:r>
            <a:r>
              <a:rPr lang="en-US" dirty="0"/>
              <a:t>are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distrugerea</a:t>
            </a:r>
            <a:r>
              <a:rPr lang="en-US" dirty="0"/>
              <a:t> </a:t>
            </a:r>
            <a:r>
              <a:rPr lang="en-US" dirty="0" err="1"/>
              <a:t>diodei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Puterea</a:t>
            </a:r>
            <a:r>
              <a:rPr lang="en-US" dirty="0" smtClean="0"/>
              <a:t> </a:t>
            </a:r>
            <a:r>
              <a:rPr lang="en-US" dirty="0" err="1"/>
              <a:t>disipată</a:t>
            </a:r>
            <a:r>
              <a:rPr lang="en-US" dirty="0"/>
              <a:t> </a:t>
            </a:r>
            <a:r>
              <a:rPr lang="en-US" b="1" dirty="0"/>
              <a:t>[</a:t>
            </a:r>
            <a:r>
              <a:rPr lang="en-US" b="1" dirty="0" err="1"/>
              <a:t>P</a:t>
            </a:r>
            <a:r>
              <a:rPr lang="en-US" b="1" baseline="-25000" dirty="0" err="1"/>
              <a:t>dmax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a </a:t>
            </a:r>
            <a:r>
              <a:rPr lang="en-US" dirty="0" err="1"/>
              <a:t>puterii</a:t>
            </a:r>
            <a:r>
              <a:rPr lang="en-US" dirty="0"/>
              <a:t> </a:t>
            </a:r>
            <a:r>
              <a:rPr lang="en-US" dirty="0" err="1"/>
              <a:t>disipate</a:t>
            </a:r>
            <a:r>
              <a:rPr lang="en-US" dirty="0"/>
              <a:t>, </a:t>
            </a:r>
            <a:r>
              <a:rPr lang="en-US" dirty="0" err="1" smtClean="0"/>
              <a:t>fără</a:t>
            </a:r>
            <a:r>
              <a:rPr lang="en-US" dirty="0" smtClean="0"/>
              <a:t> ca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distrugă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– </a:t>
            </a:r>
            <a:r>
              <a:rPr lang="en-US" b="1" dirty="0" err="1"/>
              <a:t>P</a:t>
            </a:r>
            <a:r>
              <a:rPr lang="en-US" b="1" baseline="-25000" dirty="0" err="1"/>
              <a:t>dmax</a:t>
            </a:r>
            <a:r>
              <a:rPr lang="en-US" b="1" dirty="0"/>
              <a:t> = V</a:t>
            </a:r>
            <a:r>
              <a:rPr lang="en-US" b="1" baseline="-25000" dirty="0"/>
              <a:t>FM</a:t>
            </a:r>
            <a:r>
              <a:rPr lang="en-US" b="1" dirty="0"/>
              <a:t> · I</a:t>
            </a:r>
            <a:r>
              <a:rPr lang="en-US" b="1" baseline="-25000" dirty="0"/>
              <a:t>FM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/>
              <a:t>maximă</a:t>
            </a:r>
            <a:r>
              <a:rPr lang="en-US" dirty="0"/>
              <a:t> a </a:t>
            </a:r>
            <a:r>
              <a:rPr lang="en-US" dirty="0" err="1"/>
              <a:t>joncțiunii</a:t>
            </a:r>
            <a:r>
              <a:rPr lang="en-US" dirty="0"/>
              <a:t> </a:t>
            </a:r>
            <a:r>
              <a:rPr lang="en-US" b="1" dirty="0"/>
              <a:t>[</a:t>
            </a:r>
            <a:r>
              <a:rPr lang="en-US" b="1" dirty="0" err="1"/>
              <a:t>T</a:t>
            </a:r>
            <a:r>
              <a:rPr lang="en-US" b="1" baseline="-25000" dirty="0" err="1"/>
              <a:t>jmax</a:t>
            </a:r>
            <a:r>
              <a:rPr lang="en-US" b="1" dirty="0"/>
              <a:t>] </a:t>
            </a:r>
            <a:r>
              <a:rPr lang="en-US" dirty="0"/>
              <a:t>–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joncțiunii</a:t>
            </a:r>
            <a:r>
              <a:rPr lang="en-US" dirty="0" smtClean="0"/>
              <a:t> </a:t>
            </a:r>
            <a:r>
              <a:rPr lang="en-US" dirty="0"/>
              <a:t>PN.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en-US" dirty="0" err="1"/>
              <a:t>siliciu</a:t>
            </a:r>
            <a:r>
              <a:rPr lang="en-US" dirty="0"/>
              <a:t>: </a:t>
            </a:r>
            <a:r>
              <a:rPr lang="en-US" dirty="0" err="1"/>
              <a:t>T</a:t>
            </a:r>
            <a:r>
              <a:rPr lang="en-US" baseline="-25000" dirty="0" err="1"/>
              <a:t>jmax</a:t>
            </a:r>
            <a:r>
              <a:rPr lang="en-US" dirty="0"/>
              <a:t> = (- 55ºC …..+175ºC) </a:t>
            </a:r>
          </a:p>
        </p:txBody>
      </p:sp>
    </p:spTree>
    <p:extLst>
      <p:ext uri="{BB962C8B-B14F-4D97-AF65-F5344CB8AC3E}">
        <p14:creationId xmlns:p14="http://schemas.microsoft.com/office/powerpoint/2010/main" val="42134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02" y="0"/>
            <a:ext cx="11217998" cy="6176963"/>
          </a:xfrm>
        </p:spPr>
        <p:txBody>
          <a:bodyPr/>
          <a:lstStyle/>
          <a:p>
            <a:r>
              <a:rPr lang="en-US" dirty="0" err="1" smtClean="0"/>
              <a:t>Izolatoare</a:t>
            </a:r>
            <a:r>
              <a:rPr lang="en-US" dirty="0" smtClean="0"/>
              <a:t>;</a:t>
            </a:r>
            <a:endParaRPr lang="x-none" dirty="0" smtClean="0"/>
          </a:p>
          <a:p>
            <a:r>
              <a:rPr lang="en-US" dirty="0" err="1" smtClean="0"/>
              <a:t>Semiconductoare</a:t>
            </a:r>
            <a:r>
              <a:rPr lang="en-US" dirty="0" smtClean="0"/>
              <a:t>;</a:t>
            </a:r>
            <a:endParaRPr lang="x-none" dirty="0" smtClean="0"/>
          </a:p>
          <a:p>
            <a:r>
              <a:rPr lang="en-US" dirty="0" err="1" smtClean="0"/>
              <a:t>Conductoare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2745" y="307648"/>
            <a:ext cx="867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Semiconductorii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cu </a:t>
            </a:r>
            <a:r>
              <a:rPr lang="en-US" dirty="0" err="1" smtClean="0"/>
              <a:t>propriet</a:t>
            </a:r>
            <a:r>
              <a:rPr lang="x-none" dirty="0" smtClean="0"/>
              <a:t>ăț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plasate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 smtClean="0"/>
              <a:t>propriet</a:t>
            </a:r>
            <a:r>
              <a:rPr lang="x-none" dirty="0" smtClean="0"/>
              <a:t>ăț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izolatorilor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cele</a:t>
            </a:r>
            <a:r>
              <a:rPr lang="x-none" dirty="0" smtClean="0"/>
              <a:t> </a:t>
            </a:r>
            <a:r>
              <a:rPr lang="en-US" dirty="0" smtClean="0"/>
              <a:t>ale </a:t>
            </a:r>
            <a:r>
              <a:rPr lang="en-US" dirty="0" err="1"/>
              <a:t>conductorilor</a:t>
            </a:r>
            <a:r>
              <a:rPr lang="en-US" dirty="0"/>
              <a:t>. </a:t>
            </a:r>
            <a:r>
              <a:rPr lang="en-US" dirty="0" err="1"/>
              <a:t>Dispozitivele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 </a:t>
            </a:r>
            <a:r>
              <a:rPr lang="en-US" dirty="0" err="1" smtClean="0"/>
              <a:t>func</a:t>
            </a:r>
            <a:r>
              <a:rPr lang="x-none" dirty="0" smtClean="0"/>
              <a:t>ț</a:t>
            </a:r>
            <a:r>
              <a:rPr lang="en-US" dirty="0" err="1" smtClean="0"/>
              <a:t>ioneaz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 smtClean="0"/>
              <a:t>mişc</a:t>
            </a:r>
            <a:r>
              <a:rPr lang="x-none" dirty="0" smtClean="0"/>
              <a:t>ă</a:t>
            </a:r>
            <a:r>
              <a:rPr lang="en-US" dirty="0" err="1" smtClean="0"/>
              <a:t>rii</a:t>
            </a:r>
            <a:r>
              <a:rPr lang="en-US" dirty="0" smtClean="0"/>
              <a:t>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x-none" dirty="0" smtClean="0"/>
              <a:t> </a:t>
            </a:r>
            <a:r>
              <a:rPr lang="en-US" dirty="0" err="1" smtClean="0"/>
              <a:t>interiorul</a:t>
            </a:r>
            <a:r>
              <a:rPr lang="en-US" dirty="0" smtClean="0"/>
              <a:t> </a:t>
            </a:r>
            <a:r>
              <a:rPr lang="en-US" dirty="0" err="1"/>
              <a:t>cristalului</a:t>
            </a:r>
            <a:r>
              <a:rPr lang="en-US" dirty="0"/>
              <a:t> </a:t>
            </a:r>
            <a:r>
              <a:rPr lang="en-US" dirty="0" err="1" smtClean="0"/>
              <a:t>descris</a:t>
            </a:r>
            <a:r>
              <a:rPr lang="x-none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mecanicii</a:t>
            </a:r>
            <a:r>
              <a:rPr lang="en-US" dirty="0"/>
              <a:t> </a:t>
            </a:r>
            <a:r>
              <a:rPr lang="en-US" dirty="0" err="1"/>
              <a:t>cuantice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55" y="1966913"/>
            <a:ext cx="8452516" cy="415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6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35" y="81480"/>
            <a:ext cx="12101465" cy="6776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err="1"/>
              <a:t>Dioda</a:t>
            </a:r>
            <a:r>
              <a:rPr lang="en-US" b="1" i="1" dirty="0"/>
              <a:t> </a:t>
            </a:r>
            <a:r>
              <a:rPr lang="en-US" b="1" i="1" dirty="0" err="1"/>
              <a:t>stabilizatoare</a:t>
            </a:r>
            <a:r>
              <a:rPr lang="en-US" b="1" i="1" dirty="0"/>
              <a:t> (</a:t>
            </a:r>
            <a:r>
              <a:rPr lang="en-US" b="1" i="1" dirty="0" err="1" smtClean="0"/>
              <a:t>Zener</a:t>
            </a:r>
            <a:r>
              <a:rPr lang="en-US" b="1" i="1" dirty="0" smtClean="0"/>
              <a:t>)</a:t>
            </a:r>
          </a:p>
          <a:p>
            <a:pPr marL="0" indent="0" algn="just">
              <a:buNone/>
            </a:pP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diodă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invers, </a:t>
            </a:r>
            <a:r>
              <a:rPr lang="en-US" dirty="0" err="1"/>
              <a:t>până</a:t>
            </a:r>
            <a:r>
              <a:rPr lang="en-US" dirty="0"/>
              <a:t> la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joncţiune</a:t>
            </a:r>
            <a:r>
              <a:rPr lang="en-US" dirty="0" smtClean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mic (</a:t>
            </a:r>
            <a:r>
              <a:rPr lang="en-US" b="1" i="1" dirty="0"/>
              <a:t>I</a:t>
            </a:r>
            <a:r>
              <a:rPr lang="en-US" b="1" baseline="-25000" dirty="0"/>
              <a:t>s</a:t>
            </a:r>
            <a:r>
              <a:rPr lang="en-US" dirty="0"/>
              <a:t>).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 smtClean="0"/>
              <a:t>creşte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/>
              <a:t>mult</a:t>
            </a:r>
            <a:r>
              <a:rPr lang="en-US" dirty="0"/>
              <a:t>, la o </a:t>
            </a:r>
            <a:r>
              <a:rPr lang="en-US" dirty="0" err="1"/>
              <a:t>valoare</a:t>
            </a:r>
            <a:r>
              <a:rPr lang="en-US" dirty="0"/>
              <a:t> a </a:t>
            </a:r>
            <a:r>
              <a:rPr lang="en-US" dirty="0" err="1"/>
              <a:t>ei</a:t>
            </a:r>
            <a:r>
              <a:rPr lang="en-US" dirty="0"/>
              <a:t> care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tipul</a:t>
            </a:r>
            <a:r>
              <a:rPr lang="en-US" dirty="0"/>
              <a:t> de </a:t>
            </a:r>
            <a:r>
              <a:rPr lang="en-US" dirty="0" err="1"/>
              <a:t>diodă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creşte</a:t>
            </a:r>
            <a:r>
              <a:rPr lang="en-US" dirty="0" smtClean="0"/>
              <a:t> </a:t>
            </a:r>
            <a:r>
              <a:rPr lang="en-US" dirty="0" err="1"/>
              <a:t>foarte</a:t>
            </a:r>
            <a:r>
              <a:rPr lang="en-US" dirty="0"/>
              <a:t> rapid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distruge</a:t>
            </a:r>
            <a:r>
              <a:rPr lang="en-US" dirty="0"/>
              <a:t>.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însă</a:t>
            </a:r>
            <a:r>
              <a:rPr lang="en-US" dirty="0"/>
              <a:t> diode la </a:t>
            </a:r>
            <a:r>
              <a:rPr lang="en-US" dirty="0" smtClean="0"/>
              <a:t>care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/>
              <a:t>curent</a:t>
            </a:r>
            <a:r>
              <a:rPr lang="en-US" dirty="0"/>
              <a:t> invers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controlat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limite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 smtClean="0"/>
              <a:t>polarizată</a:t>
            </a:r>
            <a:r>
              <a:rPr lang="en-US" dirty="0" smtClean="0"/>
              <a:t> invers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folosită</a:t>
            </a:r>
            <a:r>
              <a:rPr lang="en-US" dirty="0"/>
              <a:t> ca </a:t>
            </a:r>
            <a:r>
              <a:rPr lang="en-US" dirty="0" err="1"/>
              <a:t>stabilizatoare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ca </a:t>
            </a:r>
            <a:r>
              <a:rPr lang="en-US" dirty="0" err="1"/>
              <a:t>referinţă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 smtClean="0"/>
              <a:t>.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invers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varia</a:t>
            </a:r>
            <a:r>
              <a:rPr lang="en-US" dirty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/>
              <a:t>largi</a:t>
            </a:r>
            <a:r>
              <a:rPr lang="en-US" dirty="0"/>
              <a:t>,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invers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 smtClean="0"/>
              <a:t>aproape</a:t>
            </a:r>
            <a:r>
              <a:rPr lang="en-US" dirty="0" smtClean="0"/>
              <a:t> </a:t>
            </a:r>
            <a:r>
              <a:rPr lang="en-US" dirty="0" err="1" smtClean="0"/>
              <a:t>constantă</a:t>
            </a:r>
            <a:r>
              <a:rPr lang="en-US" dirty="0" smtClean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b="1" dirty="0" err="1"/>
              <a:t>tensiune</a:t>
            </a:r>
            <a:r>
              <a:rPr lang="en-US" b="1" dirty="0"/>
              <a:t> de </a:t>
            </a:r>
            <a:r>
              <a:rPr lang="en-US" b="1" dirty="0" err="1" smtClean="0"/>
              <a:t>stabilizare</a:t>
            </a:r>
            <a:r>
              <a:rPr lang="en-US" b="1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b="1" dirty="0" err="1"/>
              <a:t>tensiune</a:t>
            </a:r>
            <a:r>
              <a:rPr lang="en-US" b="1" dirty="0"/>
              <a:t> </a:t>
            </a:r>
            <a:r>
              <a:rPr lang="en-US" b="1" dirty="0" err="1"/>
              <a:t>Zener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i="1" dirty="0"/>
              <a:t>U</a:t>
            </a:r>
            <a:r>
              <a:rPr lang="en-US" b="1" i="1" baseline="-25000" dirty="0"/>
              <a:t>Z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mecanisme</a:t>
            </a:r>
            <a:r>
              <a:rPr lang="en-US" dirty="0"/>
              <a:t> de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 la o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dată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tensiunii</a:t>
            </a:r>
            <a:r>
              <a:rPr lang="en-US" dirty="0" smtClean="0"/>
              <a:t> </a:t>
            </a:r>
            <a:r>
              <a:rPr lang="en-US" dirty="0"/>
              <a:t>inverse.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/>
              <a:t>multiplicarea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avalanşă</a:t>
            </a:r>
            <a:r>
              <a:rPr lang="en-US" b="1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purtătorilor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sarcină</a:t>
            </a:r>
            <a:r>
              <a:rPr lang="en-US" dirty="0"/>
              <a:t>, </a:t>
            </a:r>
            <a:r>
              <a:rPr lang="en-US" dirty="0" err="1"/>
              <a:t>mecanism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/>
              <a:t>purtătorii</a:t>
            </a:r>
            <a:r>
              <a:rPr lang="en-US" dirty="0"/>
              <a:t> </a:t>
            </a:r>
            <a:r>
              <a:rPr lang="en-US" dirty="0" err="1"/>
              <a:t>primari</a:t>
            </a:r>
            <a:r>
              <a:rPr lang="en-US" dirty="0"/>
              <a:t>, </a:t>
            </a:r>
            <a:r>
              <a:rPr lang="en-US" dirty="0" err="1" smtClean="0"/>
              <a:t>acceleraţi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ciocniri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câmpul</a:t>
            </a:r>
            <a:r>
              <a:rPr lang="en-US" dirty="0"/>
              <a:t> electric </a:t>
            </a:r>
            <a:r>
              <a:rPr lang="en-US" dirty="0" err="1"/>
              <a:t>intens</a:t>
            </a:r>
            <a:r>
              <a:rPr lang="en-US" dirty="0"/>
              <a:t>,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 smtClean="0"/>
              <a:t>apariţia</a:t>
            </a:r>
            <a:r>
              <a:rPr lang="en-US" dirty="0" smtClean="0"/>
              <a:t> </a:t>
            </a:r>
            <a:r>
              <a:rPr lang="en-US" dirty="0" err="1" smtClean="0"/>
              <a:t>purtătorilor</a:t>
            </a:r>
            <a:r>
              <a:rPr lang="en-US" dirty="0" smtClean="0"/>
              <a:t> </a:t>
            </a:r>
            <a:r>
              <a:rPr lang="en-US" dirty="0" err="1"/>
              <a:t>secundari</a:t>
            </a:r>
            <a:r>
              <a:rPr lang="en-US" dirty="0"/>
              <a:t>, </a:t>
            </a:r>
            <a:r>
              <a:rPr lang="en-US" dirty="0" err="1"/>
              <a:t>terţiari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aşa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departe</a:t>
            </a:r>
            <a:r>
              <a:rPr lang="en-US" dirty="0"/>
              <a:t>.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b="1" dirty="0" err="1"/>
              <a:t>efectul</a:t>
            </a:r>
            <a:r>
              <a:rPr lang="en-US" dirty="0"/>
              <a:t> </a:t>
            </a:r>
            <a:r>
              <a:rPr lang="en-US" b="1" dirty="0" err="1"/>
              <a:t>Zener</a:t>
            </a:r>
            <a:r>
              <a:rPr lang="en-US" b="1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purtătorii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generaţi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 smtClean="0"/>
              <a:t>câmpul</a:t>
            </a:r>
            <a:r>
              <a:rPr lang="en-US" dirty="0" smtClean="0"/>
              <a:t> electric </a:t>
            </a:r>
            <a:r>
              <a:rPr lang="en-US" dirty="0"/>
              <a:t>care se </a:t>
            </a:r>
            <a:r>
              <a:rPr lang="en-US" dirty="0" err="1"/>
              <a:t>creează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joncţiune</a:t>
            </a:r>
            <a:r>
              <a:rPr lang="en-US" dirty="0"/>
              <a:t>.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Zener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produce </a:t>
            </a: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dopare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mare a </a:t>
            </a:r>
            <a:r>
              <a:rPr lang="en-US" dirty="0" err="1"/>
              <a:t>semiconductorului</a:t>
            </a:r>
            <a:r>
              <a:rPr lang="en-US" dirty="0"/>
              <a:t> </a:t>
            </a:r>
            <a:r>
              <a:rPr lang="en-US" dirty="0" err="1"/>
              <a:t>corelată</a:t>
            </a:r>
            <a:r>
              <a:rPr lang="en-US" dirty="0"/>
              <a:t> cu un </a:t>
            </a:r>
            <a:r>
              <a:rPr lang="en-US" dirty="0" smtClean="0"/>
              <a:t>camp electric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intens</a:t>
            </a:r>
            <a:r>
              <a:rPr lang="en-US" dirty="0" smtClean="0"/>
              <a:t>. </a:t>
            </a: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/>
              <a:t>intensitatea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invers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/>
              <a:t>necontrolat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 smtClean="0"/>
              <a:t>structura</a:t>
            </a:r>
            <a:r>
              <a:rPr lang="en-US" dirty="0" smtClean="0"/>
              <a:t> </a:t>
            </a:r>
            <a:r>
              <a:rPr lang="en-US" dirty="0" err="1" smtClean="0"/>
              <a:t>semiconductoare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încălzeşte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are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distrugerea</a:t>
            </a:r>
            <a:r>
              <a:rPr lang="en-US" dirty="0"/>
              <a:t> </a:t>
            </a:r>
            <a:r>
              <a:rPr lang="en-US" dirty="0" err="1"/>
              <a:t>joncţiunii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 smtClean="0"/>
              <a:t>ambalare</a:t>
            </a:r>
            <a:r>
              <a:rPr lang="en-US" dirty="0" smtClean="0"/>
              <a:t> </a:t>
            </a:r>
            <a:r>
              <a:rPr lang="en-US" dirty="0" err="1" smtClean="0"/>
              <a:t>termică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evitarea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circuitul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 a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/>
              <a:t>conecta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o </a:t>
            </a:r>
            <a:r>
              <a:rPr lang="en-US" dirty="0" err="1"/>
              <a:t>rezistenţă</a:t>
            </a:r>
            <a:r>
              <a:rPr lang="en-US" dirty="0"/>
              <a:t> de </a:t>
            </a:r>
            <a:r>
              <a:rPr lang="en-US" dirty="0" err="1"/>
              <a:t>limitare</a:t>
            </a:r>
            <a:r>
              <a:rPr lang="en-US" dirty="0"/>
              <a:t> a </a:t>
            </a:r>
            <a:r>
              <a:rPr lang="en-US" dirty="0" err="1"/>
              <a:t>curentului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3164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713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823295" y="180015"/>
                <a:ext cx="5036745" cy="3681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Principalii</a:t>
                </a:r>
                <a:r>
                  <a:rPr lang="en-US" dirty="0"/>
                  <a:t> </a:t>
                </a:r>
                <a:r>
                  <a:rPr lang="en-US" dirty="0" err="1"/>
                  <a:t>parametri</a:t>
                </a:r>
                <a:r>
                  <a:rPr lang="en-US" dirty="0"/>
                  <a:t> </a:t>
                </a:r>
                <a:r>
                  <a:rPr lang="en-US" dirty="0" err="1"/>
                  <a:t>caracteristici</a:t>
                </a:r>
                <a:r>
                  <a:rPr lang="en-US" dirty="0"/>
                  <a:t> </a:t>
                </a:r>
                <a:r>
                  <a:rPr lang="en-US" dirty="0" err="1"/>
                  <a:t>ai</a:t>
                </a:r>
                <a:r>
                  <a:rPr lang="en-US" dirty="0"/>
                  <a:t> </a:t>
                </a:r>
                <a:r>
                  <a:rPr lang="en-US" dirty="0" err="1"/>
                  <a:t>diodei</a:t>
                </a:r>
                <a:r>
                  <a:rPr lang="en-US" dirty="0"/>
                  <a:t> </a:t>
                </a:r>
                <a:r>
                  <a:rPr lang="en-US" dirty="0" err="1"/>
                  <a:t>stabilizatoare</a:t>
                </a:r>
                <a:r>
                  <a:rPr lang="en-US" dirty="0"/>
                  <a:t> </a:t>
                </a:r>
                <a:r>
                  <a:rPr lang="en-US" dirty="0" err="1"/>
                  <a:t>sunt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• </a:t>
                </a:r>
                <a:r>
                  <a:rPr lang="en-US" i="1" dirty="0" err="1"/>
                  <a:t>tensiunea</a:t>
                </a:r>
                <a:r>
                  <a:rPr lang="en-US" i="1" dirty="0"/>
                  <a:t> de </a:t>
                </a:r>
                <a:r>
                  <a:rPr lang="en-US" i="1" dirty="0" err="1"/>
                  <a:t>stabilizare</a:t>
                </a:r>
                <a:r>
                  <a:rPr lang="en-US" i="1" dirty="0"/>
                  <a:t> </a:t>
                </a:r>
                <a:r>
                  <a:rPr lang="en-US" dirty="0"/>
                  <a:t>U</a:t>
                </a:r>
                <a:r>
                  <a:rPr lang="en-US" baseline="-25000" dirty="0"/>
                  <a:t>Z</a:t>
                </a:r>
                <a:r>
                  <a:rPr lang="en-US" dirty="0"/>
                  <a:t>, </a:t>
                </a:r>
                <a:r>
                  <a:rPr lang="en-US" dirty="0" err="1"/>
                  <a:t>cuprinsă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intervalul</a:t>
                </a:r>
                <a:r>
                  <a:rPr lang="en-US" dirty="0"/>
                  <a:t> 2 – 180V.</a:t>
                </a:r>
              </a:p>
              <a:p>
                <a:r>
                  <a:rPr lang="en-US" dirty="0"/>
                  <a:t>• </a:t>
                </a:r>
                <a:r>
                  <a:rPr lang="en-US" i="1" dirty="0" err="1"/>
                  <a:t>curentul</a:t>
                </a:r>
                <a:r>
                  <a:rPr lang="en-US" i="1" dirty="0"/>
                  <a:t> invers maxim 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Zmax</a:t>
                </a:r>
                <a:r>
                  <a:rPr lang="en-US" dirty="0"/>
                  <a:t>, </a:t>
                </a:r>
                <a:r>
                  <a:rPr lang="en-US" dirty="0" err="1"/>
                  <a:t>determinat</a:t>
                </a:r>
                <a:r>
                  <a:rPr lang="en-US" dirty="0"/>
                  <a:t> de </a:t>
                </a:r>
                <a:r>
                  <a:rPr lang="en-US" dirty="0" err="1"/>
                  <a:t>puterea</a:t>
                </a:r>
                <a:r>
                  <a:rPr lang="en-US" dirty="0"/>
                  <a:t> </a:t>
                </a:r>
                <a:r>
                  <a:rPr lang="en-US" dirty="0" err="1"/>
                  <a:t>maximă</a:t>
                </a:r>
                <a:r>
                  <a:rPr lang="en-US" dirty="0"/>
                  <a:t> </a:t>
                </a:r>
                <a:r>
                  <a:rPr lang="en-US" dirty="0" err="1"/>
                  <a:t>pe</a:t>
                </a:r>
                <a:r>
                  <a:rPr lang="en-US" dirty="0"/>
                  <a:t> care </a:t>
                </a:r>
                <a:r>
                  <a:rPr lang="en-US" dirty="0" smtClean="0"/>
                  <a:t>o </a:t>
                </a:r>
                <a:r>
                  <a:rPr lang="en-US" dirty="0" err="1" smtClean="0"/>
                  <a:t>poate</a:t>
                </a:r>
                <a:r>
                  <a:rPr lang="en-US" dirty="0" smtClean="0"/>
                  <a:t> </a:t>
                </a:r>
                <a:r>
                  <a:rPr lang="en-US" dirty="0" err="1"/>
                  <a:t>disipa</a:t>
                </a:r>
                <a:r>
                  <a:rPr lang="en-US" dirty="0"/>
                  <a:t> </a:t>
                </a:r>
                <a:r>
                  <a:rPr lang="en-US" dirty="0" err="1"/>
                  <a:t>joncţiunea</a:t>
                </a:r>
                <a:r>
                  <a:rPr lang="en-US" dirty="0"/>
                  <a:t>. </a:t>
                </a:r>
                <a:r>
                  <a:rPr lang="en-US" dirty="0" err="1"/>
                  <a:t>Ea</a:t>
                </a:r>
                <a:r>
                  <a:rPr lang="en-US" dirty="0"/>
                  <a:t> </a:t>
                </a:r>
                <a:r>
                  <a:rPr lang="en-US" dirty="0" err="1"/>
                  <a:t>depinde</a:t>
                </a:r>
                <a:r>
                  <a:rPr lang="en-US" dirty="0"/>
                  <a:t> de </a:t>
                </a:r>
                <a:r>
                  <a:rPr lang="en-US" dirty="0" err="1"/>
                  <a:t>tipul</a:t>
                </a:r>
                <a:r>
                  <a:rPr lang="en-US" dirty="0"/>
                  <a:t> de </a:t>
                </a:r>
                <a:r>
                  <a:rPr lang="en-US" dirty="0" err="1"/>
                  <a:t>diodă</a:t>
                </a:r>
                <a:r>
                  <a:rPr lang="en-US" dirty="0"/>
                  <a:t> </a:t>
                </a:r>
                <a:r>
                  <a:rPr lang="en-US" dirty="0" err="1"/>
                  <a:t>şi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jurul</a:t>
                </a:r>
                <a:endParaRPr lang="en-US" dirty="0"/>
              </a:p>
              <a:p>
                <a:r>
                  <a:rPr lang="en-US" dirty="0" err="1"/>
                  <a:t>valorii</a:t>
                </a:r>
                <a:r>
                  <a:rPr lang="en-US" dirty="0"/>
                  <a:t> de 10W.</a:t>
                </a:r>
              </a:p>
              <a:p>
                <a:r>
                  <a:rPr lang="en-US" dirty="0"/>
                  <a:t>• </a:t>
                </a:r>
                <a:r>
                  <a:rPr lang="en-US" i="1" dirty="0" err="1"/>
                  <a:t>rezistenţa</a:t>
                </a:r>
                <a:r>
                  <a:rPr lang="en-US" i="1" dirty="0"/>
                  <a:t> </a:t>
                </a:r>
                <a:r>
                  <a:rPr lang="en-US" i="1" dirty="0" err="1"/>
                  <a:t>internă</a:t>
                </a:r>
                <a:r>
                  <a:rPr lang="en-US" i="1" dirty="0"/>
                  <a:t>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Z</a:t>
                </a:r>
                <a:r>
                  <a:rPr lang="en-US" dirty="0"/>
                  <a:t>, cu </a:t>
                </a:r>
                <a:r>
                  <a:rPr lang="en-US" dirty="0" err="1"/>
                  <a:t>valori</a:t>
                </a:r>
                <a:r>
                  <a:rPr lang="en-US" dirty="0"/>
                  <a:t> de la </a:t>
                </a:r>
                <a:r>
                  <a:rPr lang="en-US" dirty="0" err="1"/>
                  <a:t>câţiva</a:t>
                </a:r>
                <a:r>
                  <a:rPr lang="en-US" dirty="0"/>
                  <a:t> </a:t>
                </a:r>
                <a:r>
                  <a:rPr lang="el-GR" dirty="0"/>
                  <a:t>Ω, </a:t>
                </a:r>
                <a:r>
                  <a:rPr lang="en-US" dirty="0"/>
                  <a:t>la </a:t>
                </a:r>
                <a:r>
                  <a:rPr lang="en-US" dirty="0" err="1"/>
                  <a:t>câteva</a:t>
                </a:r>
                <a:r>
                  <a:rPr lang="en-US" dirty="0"/>
                  <a:t> </a:t>
                </a:r>
                <a:r>
                  <a:rPr lang="en-US" dirty="0" err="1"/>
                  <a:t>zeci</a:t>
                </a:r>
                <a:r>
                  <a:rPr lang="en-US" dirty="0"/>
                  <a:t> de </a:t>
                </a:r>
                <a:r>
                  <a:rPr lang="el-GR" dirty="0"/>
                  <a:t>Ω. </a:t>
                </a:r>
                <a:r>
                  <a:rPr lang="en-US" dirty="0" err="1" smtClean="0"/>
                  <a:t>Ea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este</a:t>
                </a:r>
                <a:r>
                  <a:rPr lang="en-US" dirty="0" smtClean="0"/>
                  <a:t> </a:t>
                </a:r>
                <a:r>
                  <a:rPr lang="en-US" dirty="0" err="1"/>
                  <a:t>definită</a:t>
                </a:r>
                <a:r>
                  <a:rPr lang="en-US" dirty="0"/>
                  <a:t> </a:t>
                </a:r>
                <a:r>
                  <a:rPr lang="en-US" dirty="0" err="1"/>
                  <a:t>pe</a:t>
                </a:r>
                <a:r>
                  <a:rPr lang="en-US" dirty="0"/>
                  <a:t> </a:t>
                </a:r>
                <a:r>
                  <a:rPr lang="en-US" dirty="0" err="1"/>
                  <a:t>porţiunea</a:t>
                </a:r>
                <a:r>
                  <a:rPr lang="en-US" dirty="0"/>
                  <a:t> </a:t>
                </a:r>
                <a:r>
                  <a:rPr lang="en-US" dirty="0" err="1"/>
                  <a:t>liniară</a:t>
                </a:r>
                <a:r>
                  <a:rPr lang="en-US" dirty="0"/>
                  <a:t> din </a:t>
                </a:r>
                <a:r>
                  <a:rPr lang="en-US" dirty="0" err="1"/>
                  <a:t>jurul</a:t>
                </a:r>
                <a:r>
                  <a:rPr lang="en-US" dirty="0"/>
                  <a:t> </a:t>
                </a:r>
                <a:r>
                  <a:rPr lang="en-US" dirty="0" err="1"/>
                  <a:t>tensiunii</a:t>
                </a:r>
                <a:r>
                  <a:rPr lang="en-US" dirty="0"/>
                  <a:t> de </a:t>
                </a:r>
                <a:r>
                  <a:rPr lang="en-US" dirty="0" err="1"/>
                  <a:t>stabilizare</a:t>
                </a:r>
                <a:r>
                  <a:rPr lang="en-US" dirty="0"/>
                  <a:t> </a:t>
                </a:r>
                <a:r>
                  <a:rPr lang="en-US" dirty="0" smtClean="0"/>
                  <a:t>ca: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95" y="180015"/>
                <a:ext cx="5036745" cy="3681777"/>
              </a:xfrm>
              <a:prstGeom prst="rect">
                <a:avLst/>
              </a:prstGeom>
              <a:blipFill>
                <a:blip r:embed="rId3"/>
                <a:stretch>
                  <a:fillRect l="-967" t="-995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445" y="3803434"/>
            <a:ext cx="2609850" cy="1695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803"/>
            <a:ext cx="3530997" cy="1035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23295" y="3870118"/>
            <a:ext cx="5217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Dioda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stabilizatoare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Zener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menţine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circuit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continuu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tensiunea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constantă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stabilizată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condiţiile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modifică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între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anumite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limite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valoarea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curentului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sarcină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absorbit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consumator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dirty="0"/>
              <a:t> </a:t>
            </a:r>
          </a:p>
        </p:txBody>
      </p:sp>
      <p:sp>
        <p:nvSpPr>
          <p:cNvPr id="8" name="Дуга 7"/>
          <p:cNvSpPr/>
          <p:nvPr/>
        </p:nvSpPr>
        <p:spPr>
          <a:xfrm flipV="1">
            <a:off x="3690257" y="0"/>
            <a:ext cx="1812472" cy="2612571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5118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0534"/>
                <a:ext cx="12192000" cy="676746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Tensiunea</a:t>
                </a:r>
                <a:r>
                  <a:rPr lang="en-US" b="1" dirty="0"/>
                  <a:t> </a:t>
                </a:r>
                <a:r>
                  <a:rPr lang="en-US" b="1" dirty="0" err="1"/>
                  <a:t>nominală</a:t>
                </a:r>
                <a:r>
                  <a:rPr lang="en-US" b="1" dirty="0"/>
                  <a:t> de </a:t>
                </a:r>
                <a:r>
                  <a:rPr lang="en-US" b="1" dirty="0" err="1"/>
                  <a:t>stabilizare</a:t>
                </a:r>
                <a:r>
                  <a:rPr lang="en-US" b="1" dirty="0"/>
                  <a:t> [V</a:t>
                </a:r>
                <a:r>
                  <a:rPr lang="en-US" b="1" baseline="-25000" dirty="0"/>
                  <a:t>ZT</a:t>
                </a:r>
                <a:r>
                  <a:rPr lang="en-US" b="1" dirty="0"/>
                  <a:t>] </a:t>
                </a:r>
                <a:r>
                  <a:rPr lang="en-US" dirty="0"/>
                  <a:t>– </a:t>
                </a:r>
                <a:r>
                  <a:rPr lang="en-US" dirty="0" err="1"/>
                  <a:t>reprezintă</a:t>
                </a:r>
                <a:r>
                  <a:rPr lang="en-US" dirty="0"/>
                  <a:t> </a:t>
                </a:r>
                <a:r>
                  <a:rPr lang="en-US" dirty="0" err="1"/>
                  <a:t>tensiunea</a:t>
                </a:r>
                <a:r>
                  <a:rPr lang="en-US" dirty="0"/>
                  <a:t> </a:t>
                </a:r>
                <a:r>
                  <a:rPr lang="en-US" dirty="0" err="1"/>
                  <a:t>aplicată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sens</a:t>
                </a:r>
                <a:r>
                  <a:rPr lang="en-US" dirty="0"/>
                  <a:t> invers la </a:t>
                </a:r>
                <a:r>
                  <a:rPr lang="en-US" dirty="0" err="1"/>
                  <a:t>bornele</a:t>
                </a:r>
                <a:r>
                  <a:rPr lang="en-US" dirty="0"/>
                  <a:t> </a:t>
                </a:r>
                <a:r>
                  <a:rPr lang="en-US" dirty="0" err="1"/>
                  <a:t>diodei</a:t>
                </a:r>
                <a:r>
                  <a:rPr lang="en-US" dirty="0"/>
                  <a:t>, care </a:t>
                </a:r>
                <a:r>
                  <a:rPr lang="en-US" dirty="0" err="1"/>
                  <a:t>rămâne</a:t>
                </a:r>
                <a:r>
                  <a:rPr lang="en-US" dirty="0"/>
                  <a:t> </a:t>
                </a:r>
                <a:r>
                  <a:rPr lang="en-US" dirty="0" err="1"/>
                  <a:t>aproximativ</a:t>
                </a:r>
                <a:r>
                  <a:rPr lang="en-US" dirty="0"/>
                  <a:t> </a:t>
                </a:r>
                <a:r>
                  <a:rPr lang="en-US" dirty="0" err="1"/>
                  <a:t>constantă</a:t>
                </a:r>
                <a:r>
                  <a:rPr lang="en-US" dirty="0"/>
                  <a:t> </a:t>
                </a:r>
                <a:r>
                  <a:rPr lang="en-US" dirty="0" err="1"/>
                  <a:t>când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curentul</a:t>
                </a:r>
                <a:r>
                  <a:rPr lang="en-US" dirty="0"/>
                  <a:t> </a:t>
                </a:r>
                <a:r>
                  <a:rPr lang="en-US" dirty="0" err="1"/>
                  <a:t>ia</a:t>
                </a:r>
                <a:r>
                  <a:rPr lang="en-US" dirty="0"/>
                  <a:t> </a:t>
                </a:r>
                <a:r>
                  <a:rPr lang="en-US" dirty="0" err="1"/>
                  <a:t>valori</a:t>
                </a:r>
                <a:r>
                  <a:rPr lang="en-US" dirty="0"/>
                  <a:t> </a:t>
                </a:r>
                <a:r>
                  <a:rPr lang="en-US" dirty="0" err="1"/>
                  <a:t>într</a:t>
                </a:r>
                <a:r>
                  <a:rPr lang="en-US" dirty="0"/>
                  <a:t>-un </a:t>
                </a:r>
                <a:r>
                  <a:rPr lang="en-US" dirty="0" err="1"/>
                  <a:t>anumit</a:t>
                </a:r>
                <a:r>
                  <a:rPr lang="en-US" dirty="0"/>
                  <a:t> </a:t>
                </a:r>
                <a:r>
                  <a:rPr lang="en-US" dirty="0" err="1"/>
                  <a:t>domeniu</a:t>
                </a:r>
                <a:r>
                  <a:rPr lang="en-US" dirty="0" smtClean="0"/>
                  <a:t>;</a:t>
                </a:r>
              </a:p>
              <a:p>
                <a:r>
                  <a:rPr lang="en-US" dirty="0" err="1" smtClean="0"/>
                  <a:t>Curentul</a:t>
                </a:r>
                <a:r>
                  <a:rPr lang="en-US" dirty="0" smtClean="0"/>
                  <a:t> </a:t>
                </a:r>
                <a:r>
                  <a:rPr lang="en-US" dirty="0"/>
                  <a:t>de control al </a:t>
                </a:r>
                <a:r>
                  <a:rPr lang="en-US" dirty="0" err="1"/>
                  <a:t>tensiunii</a:t>
                </a:r>
                <a:r>
                  <a:rPr lang="en-US" dirty="0"/>
                  <a:t> </a:t>
                </a:r>
                <a:r>
                  <a:rPr lang="en-US" dirty="0" err="1"/>
                  <a:t>stabilizate</a:t>
                </a:r>
                <a:r>
                  <a:rPr lang="en-US" dirty="0"/>
                  <a:t> </a:t>
                </a:r>
                <a:r>
                  <a:rPr lang="en-US" b="1" dirty="0"/>
                  <a:t>[I</a:t>
                </a:r>
                <a:r>
                  <a:rPr lang="en-US" b="1" baseline="-25000" dirty="0"/>
                  <a:t>ZT</a:t>
                </a:r>
                <a:r>
                  <a:rPr lang="en-US" b="1" dirty="0"/>
                  <a:t>] </a:t>
                </a:r>
                <a:r>
                  <a:rPr lang="en-US" dirty="0"/>
                  <a:t>– </a:t>
                </a:r>
                <a:r>
                  <a:rPr lang="en-US" dirty="0" err="1"/>
                  <a:t>reprezintă</a:t>
                </a:r>
                <a:r>
                  <a:rPr lang="en-US" dirty="0"/>
                  <a:t> </a:t>
                </a:r>
                <a:r>
                  <a:rPr lang="en-US" dirty="0" err="1"/>
                  <a:t>curentul</a:t>
                </a:r>
                <a:r>
                  <a:rPr lang="en-US" dirty="0"/>
                  <a:t> de control</a:t>
                </a:r>
                <a:br>
                  <a:rPr lang="en-US" dirty="0"/>
                </a:br>
                <a:r>
                  <a:rPr lang="en-US" dirty="0"/>
                  <a:t>al </a:t>
                </a:r>
                <a:r>
                  <a:rPr lang="en-US" dirty="0" err="1"/>
                  <a:t>tensiunii</a:t>
                </a:r>
                <a:r>
                  <a:rPr lang="en-US" dirty="0"/>
                  <a:t> </a:t>
                </a:r>
                <a:r>
                  <a:rPr lang="en-US" dirty="0" err="1"/>
                  <a:t>stabilizate</a:t>
                </a:r>
                <a:r>
                  <a:rPr lang="en-US" dirty="0" smtClean="0"/>
                  <a:t>;</a:t>
                </a:r>
              </a:p>
              <a:p>
                <a:r>
                  <a:rPr lang="en-US" b="1" dirty="0" err="1" smtClean="0"/>
                  <a:t>Curentul</a:t>
                </a:r>
                <a:r>
                  <a:rPr lang="en-US" b="1" dirty="0" smtClean="0"/>
                  <a:t> </a:t>
                </a:r>
                <a:r>
                  <a:rPr lang="en-US" b="1" dirty="0"/>
                  <a:t>de </a:t>
                </a:r>
                <a:r>
                  <a:rPr lang="en-US" b="1" dirty="0" err="1"/>
                  <a:t>stabilizare</a:t>
                </a:r>
                <a:r>
                  <a:rPr lang="en-US" b="1" dirty="0"/>
                  <a:t> maxim [I</a:t>
                </a:r>
                <a:r>
                  <a:rPr lang="en-US" b="1" baseline="-25000" dirty="0"/>
                  <a:t>ZM</a:t>
                </a:r>
                <a:r>
                  <a:rPr lang="en-US" b="1" dirty="0"/>
                  <a:t>] </a:t>
                </a:r>
                <a:r>
                  <a:rPr lang="en-US" dirty="0"/>
                  <a:t>– </a:t>
                </a:r>
                <a:r>
                  <a:rPr lang="en-US" dirty="0" err="1"/>
                  <a:t>reprezintă</a:t>
                </a:r>
                <a:r>
                  <a:rPr lang="en-US" dirty="0"/>
                  <a:t> </a:t>
                </a:r>
                <a:r>
                  <a:rPr lang="en-US" dirty="0" err="1"/>
                  <a:t>limita</a:t>
                </a:r>
                <a:r>
                  <a:rPr lang="en-US" dirty="0"/>
                  <a:t> </a:t>
                </a:r>
                <a:r>
                  <a:rPr lang="en-US" dirty="0" err="1"/>
                  <a:t>superioară</a:t>
                </a:r>
                <a:r>
                  <a:rPr lang="en-US" dirty="0"/>
                  <a:t> a </a:t>
                </a:r>
                <a:r>
                  <a:rPr lang="en-US" dirty="0" err="1"/>
                  <a:t>curentului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de </a:t>
                </a:r>
                <a:r>
                  <a:rPr lang="en-US" dirty="0" err="1"/>
                  <a:t>stabilizare</a:t>
                </a:r>
                <a:r>
                  <a:rPr lang="en-US" dirty="0"/>
                  <a:t> </a:t>
                </a:r>
                <a:r>
                  <a:rPr lang="en-US" dirty="0" err="1"/>
                  <a:t>peste</a:t>
                </a:r>
                <a:r>
                  <a:rPr lang="en-US" dirty="0"/>
                  <a:t> care </a:t>
                </a:r>
                <a:r>
                  <a:rPr lang="en-US" dirty="0" err="1"/>
                  <a:t>funcționarea</a:t>
                </a:r>
                <a:r>
                  <a:rPr lang="en-US" dirty="0"/>
                  <a:t> </a:t>
                </a:r>
                <a:r>
                  <a:rPr lang="en-US" dirty="0" err="1"/>
                  <a:t>diodei</a:t>
                </a:r>
                <a:r>
                  <a:rPr lang="en-US" dirty="0"/>
                  <a:t> nu </a:t>
                </a:r>
                <a:r>
                  <a:rPr lang="en-US" dirty="0" err="1"/>
                  <a:t>mai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garantată</a:t>
                </a:r>
                <a:r>
                  <a:rPr lang="en-US" dirty="0"/>
                  <a:t>. </a:t>
                </a:r>
                <a:r>
                  <a:rPr lang="en-US" dirty="0" err="1"/>
                  <a:t>Curentul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de </a:t>
                </a:r>
                <a:r>
                  <a:rPr lang="en-US" dirty="0" err="1"/>
                  <a:t>stabilizare</a:t>
                </a:r>
                <a:r>
                  <a:rPr lang="en-US" dirty="0"/>
                  <a:t> maxim nu </a:t>
                </a:r>
                <a:r>
                  <a:rPr lang="en-US" dirty="0" err="1"/>
                  <a:t>apare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toate</a:t>
                </a:r>
                <a:r>
                  <a:rPr lang="en-US" dirty="0"/>
                  <a:t> </a:t>
                </a:r>
                <a:r>
                  <a:rPr lang="en-US" dirty="0" err="1"/>
                  <a:t>cataloagele</a:t>
                </a:r>
                <a:r>
                  <a:rPr lang="en-US" dirty="0"/>
                  <a:t>, </a:t>
                </a:r>
                <a:r>
                  <a:rPr lang="en-US" dirty="0" err="1"/>
                  <a:t>dar</a:t>
                </a:r>
                <a:r>
                  <a:rPr lang="en-US" dirty="0"/>
                  <a:t> </a:t>
                </a:r>
                <a:r>
                  <a:rPr lang="en-US" dirty="0" err="1"/>
                  <a:t>mai</a:t>
                </a:r>
                <a:r>
                  <a:rPr lang="en-US" dirty="0"/>
                  <a:t> </a:t>
                </a:r>
                <a:r>
                  <a:rPr lang="en-US" dirty="0" err="1"/>
                  <a:t>poate</a:t>
                </a:r>
                <a:r>
                  <a:rPr lang="en-US" dirty="0"/>
                  <a:t> fi </a:t>
                </a:r>
                <a:r>
                  <a:rPr lang="en-US" dirty="0" err="1"/>
                  <a:t>calculat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cu </a:t>
                </a:r>
                <a:r>
                  <a:rPr lang="en-US" dirty="0" err="1"/>
                  <a:t>aproximație</a:t>
                </a:r>
                <a:r>
                  <a:rPr lang="en-US" dirty="0"/>
                  <a:t> </a:t>
                </a:r>
                <a:r>
                  <a:rPr lang="en-US" dirty="0" err="1"/>
                  <a:t>utilizând</a:t>
                </a:r>
                <a:r>
                  <a:rPr lang="en-US" dirty="0"/>
                  <a:t> </a:t>
                </a:r>
                <a:r>
                  <a:rPr lang="en-US" dirty="0" smtClean="0"/>
                  <a:t>formula: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;</a:t>
                </a:r>
              </a:p>
              <a:p>
                <a:r>
                  <a:rPr lang="en-US" dirty="0" err="1" smtClean="0"/>
                  <a:t>Curentul</a:t>
                </a:r>
                <a:r>
                  <a:rPr lang="en-US" dirty="0" smtClean="0"/>
                  <a:t> </a:t>
                </a:r>
                <a:r>
                  <a:rPr lang="en-US" dirty="0"/>
                  <a:t>de </a:t>
                </a:r>
                <a:r>
                  <a:rPr lang="en-US" dirty="0" err="1"/>
                  <a:t>stabilizare</a:t>
                </a:r>
                <a:r>
                  <a:rPr lang="en-US" dirty="0"/>
                  <a:t> minim </a:t>
                </a:r>
                <a:r>
                  <a:rPr lang="en-US" b="1" dirty="0"/>
                  <a:t>[I</a:t>
                </a:r>
                <a:r>
                  <a:rPr lang="en-US" b="1" baseline="-25000" dirty="0"/>
                  <a:t>ZK</a:t>
                </a:r>
                <a:r>
                  <a:rPr lang="en-US" b="1" dirty="0"/>
                  <a:t>] </a:t>
                </a:r>
                <a:r>
                  <a:rPr lang="en-US" dirty="0"/>
                  <a:t>– </a:t>
                </a:r>
                <a:r>
                  <a:rPr lang="en-US" dirty="0" err="1"/>
                  <a:t>reprezintă</a:t>
                </a:r>
                <a:r>
                  <a:rPr lang="en-US" dirty="0"/>
                  <a:t> </a:t>
                </a:r>
                <a:r>
                  <a:rPr lang="en-US" dirty="0" err="1"/>
                  <a:t>limita</a:t>
                </a:r>
                <a:r>
                  <a:rPr lang="en-US" dirty="0"/>
                  <a:t> </a:t>
                </a:r>
                <a:r>
                  <a:rPr lang="en-US" dirty="0" err="1"/>
                  <a:t>inferioară</a:t>
                </a:r>
                <a:r>
                  <a:rPr lang="en-US" dirty="0"/>
                  <a:t> a </a:t>
                </a:r>
                <a:r>
                  <a:rPr lang="en-US" dirty="0" err="1"/>
                  <a:t>curentului</a:t>
                </a:r>
                <a:r>
                  <a:rPr lang="en-US" dirty="0"/>
                  <a:t> de</a:t>
                </a:r>
                <a:br>
                  <a:rPr lang="en-US" dirty="0"/>
                </a:br>
                <a:r>
                  <a:rPr lang="en-US" dirty="0" err="1"/>
                  <a:t>stabilizare</a:t>
                </a:r>
                <a:r>
                  <a:rPr lang="en-US" dirty="0"/>
                  <a:t> sub care </a:t>
                </a:r>
                <a:r>
                  <a:rPr lang="en-US" dirty="0" err="1"/>
                  <a:t>funcționarea</a:t>
                </a:r>
                <a:r>
                  <a:rPr lang="en-US" dirty="0"/>
                  <a:t> </a:t>
                </a:r>
                <a:r>
                  <a:rPr lang="en-US" dirty="0" err="1"/>
                  <a:t>diodei</a:t>
                </a:r>
                <a:r>
                  <a:rPr lang="en-US" dirty="0"/>
                  <a:t> nu </a:t>
                </a:r>
                <a:r>
                  <a:rPr lang="en-US" dirty="0" err="1"/>
                  <a:t>mai</a:t>
                </a:r>
                <a:r>
                  <a:rPr lang="en-US" dirty="0"/>
                  <a:t> </a:t>
                </a:r>
                <a:r>
                  <a:rPr lang="en-US" dirty="0" err="1"/>
                  <a:t>este</a:t>
                </a:r>
                <a:r>
                  <a:rPr lang="en-US" dirty="0"/>
                  <a:t> </a:t>
                </a:r>
                <a:r>
                  <a:rPr lang="en-US" dirty="0" err="1"/>
                  <a:t>garantată</a:t>
                </a:r>
                <a:r>
                  <a:rPr lang="en-US" dirty="0" smtClean="0"/>
                  <a:t>;</a:t>
                </a:r>
              </a:p>
              <a:p>
                <a:r>
                  <a:rPr lang="en-US" b="1" dirty="0" err="1" smtClean="0"/>
                  <a:t>Impedanța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Zener</a:t>
                </a:r>
                <a:r>
                  <a:rPr lang="en-US" b="1" dirty="0"/>
                  <a:t> [Z</a:t>
                </a:r>
                <a:r>
                  <a:rPr lang="en-US" b="1" baseline="-25000" dirty="0"/>
                  <a:t>ZT</a:t>
                </a:r>
                <a:r>
                  <a:rPr lang="en-US" b="1" dirty="0"/>
                  <a:t>] </a:t>
                </a:r>
                <a:r>
                  <a:rPr lang="en-US" dirty="0"/>
                  <a:t>– </a:t>
                </a:r>
                <a:r>
                  <a:rPr lang="en-US" dirty="0" err="1"/>
                  <a:t>reprezintă</a:t>
                </a:r>
                <a:r>
                  <a:rPr lang="en-US" dirty="0"/>
                  <a:t> </a:t>
                </a:r>
                <a:r>
                  <a:rPr lang="en-US" dirty="0" err="1"/>
                  <a:t>valoarea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ohmi</a:t>
                </a:r>
                <a:r>
                  <a:rPr lang="en-US" dirty="0"/>
                  <a:t> a </a:t>
                </a:r>
                <a:r>
                  <a:rPr lang="en-US" dirty="0" err="1"/>
                  <a:t>impedanței</a:t>
                </a:r>
                <a:r>
                  <a:rPr lang="en-US" dirty="0"/>
                  <a:t> </a:t>
                </a:r>
                <a:r>
                  <a:rPr lang="en-US" dirty="0" err="1"/>
                  <a:t>dinamice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corespunzătoare</a:t>
                </a:r>
                <a:r>
                  <a:rPr lang="en-US" dirty="0"/>
                  <a:t> </a:t>
                </a:r>
                <a:r>
                  <a:rPr lang="en-US" dirty="0" err="1"/>
                  <a:t>curentului</a:t>
                </a:r>
                <a:r>
                  <a:rPr lang="en-US" dirty="0"/>
                  <a:t> de control al </a:t>
                </a:r>
                <a:r>
                  <a:rPr lang="en-US" dirty="0" err="1"/>
                  <a:t>tensiunii</a:t>
                </a:r>
                <a:r>
                  <a:rPr lang="en-US" dirty="0"/>
                  <a:t> de </a:t>
                </a:r>
                <a:r>
                  <a:rPr lang="en-US" dirty="0" err="1"/>
                  <a:t>stabilizare</a:t>
                </a:r>
                <a:r>
                  <a:rPr lang="en-US" dirty="0"/>
                  <a:t> (se </a:t>
                </a:r>
                <a:r>
                  <a:rPr lang="en-US" dirty="0" err="1"/>
                  <a:t>măsoară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regim</a:t>
                </a:r>
                <a:r>
                  <a:rPr lang="en-US" dirty="0"/>
                  <a:t> </a:t>
                </a:r>
                <a:r>
                  <a:rPr lang="en-US" dirty="0" err="1"/>
                  <a:t>variabil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). 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534"/>
                <a:ext cx="12192000" cy="6767465"/>
              </a:xfrm>
              <a:blipFill>
                <a:blip r:embed="rId2"/>
                <a:stretch>
                  <a:fillRect l="-900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3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481"/>
            <a:ext cx="12192000" cy="668145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Dioda</a:t>
            </a:r>
            <a:r>
              <a:rPr lang="en-US" b="1" dirty="0"/>
              <a:t> </a:t>
            </a:r>
            <a:r>
              <a:rPr lang="en-US" b="1" dirty="0" err="1"/>
              <a:t>Schottky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diodă</a:t>
            </a:r>
            <a:r>
              <a:rPr lang="en-US" dirty="0"/>
              <a:t> de </a:t>
            </a:r>
            <a:r>
              <a:rPr lang="en-US" dirty="0" err="1"/>
              <a:t>comutaţie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cu </a:t>
            </a:r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comutaţie</a:t>
            </a:r>
            <a:r>
              <a:rPr lang="en-US" dirty="0"/>
              <a:t> de 50 ps</a:t>
            </a:r>
            <a:r>
              <a:rPr lang="en-US" dirty="0" smtClean="0"/>
              <a:t>. </a:t>
            </a:r>
            <a:r>
              <a:rPr lang="en-US" dirty="0" err="1" smtClean="0"/>
              <a:t>Dioda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polarizează</a:t>
            </a:r>
            <a:r>
              <a:rPr lang="en-US" dirty="0"/>
              <a:t> direct,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a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0,3 V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7" y="1089434"/>
            <a:ext cx="1961726" cy="1247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9112" y="920477"/>
            <a:ext cx="95182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diodă</a:t>
            </a:r>
            <a:r>
              <a:rPr lang="en-US" dirty="0"/>
              <a:t> </a:t>
            </a:r>
            <a:r>
              <a:rPr lang="en-US" dirty="0" err="1"/>
              <a:t>Schottky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diodă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 ale </a:t>
            </a:r>
            <a:r>
              <a:rPr lang="en-US" dirty="0" err="1"/>
              <a:t>cărei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de </a:t>
            </a:r>
            <a:r>
              <a:rPr lang="en-US" dirty="0" err="1"/>
              <a:t>rectificare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tranziții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de </a:t>
            </a:r>
            <a:r>
              <a:rPr lang="en-US" dirty="0" err="1"/>
              <a:t>rectificare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un metal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smtClean="0"/>
              <a:t>semiconductor.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Schottky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un metal vine </a:t>
            </a:r>
            <a:r>
              <a:rPr lang="en-US" dirty="0" err="1"/>
              <a:t>în</a:t>
            </a:r>
            <a:r>
              <a:rPr lang="en-US" dirty="0"/>
              <a:t> contact cu un material semiconductor.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vechi</a:t>
            </a:r>
            <a:r>
              <a:rPr lang="en-US" dirty="0"/>
              <a:t> diode (</a:t>
            </a:r>
            <a:r>
              <a:rPr lang="en-US" dirty="0" err="1"/>
              <a:t>punct</a:t>
            </a:r>
            <a:r>
              <a:rPr lang="en-US" dirty="0"/>
              <a:t>), s-a </a:t>
            </a:r>
            <a:r>
              <a:rPr lang="en-US" dirty="0" err="1"/>
              <a:t>folosit</a:t>
            </a:r>
            <a:r>
              <a:rPr lang="en-US" dirty="0"/>
              <a:t> un </a:t>
            </a:r>
            <a:r>
              <a:rPr lang="en-US" dirty="0" err="1"/>
              <a:t>vârf</a:t>
            </a:r>
            <a:r>
              <a:rPr lang="en-US" dirty="0"/>
              <a:t> de metal.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contact cu un semiconductor, </a:t>
            </a:r>
            <a:r>
              <a:rPr lang="en-US" dirty="0" err="1"/>
              <a:t>în</a:t>
            </a:r>
            <a:r>
              <a:rPr lang="en-US" dirty="0"/>
              <a:t> metal se </a:t>
            </a:r>
            <a:r>
              <a:rPr lang="en-US" dirty="0" err="1"/>
              <a:t>formează</a:t>
            </a:r>
            <a:r>
              <a:rPr lang="en-US" dirty="0"/>
              <a:t> o </a:t>
            </a:r>
            <a:r>
              <a:rPr lang="en-US" dirty="0" err="1"/>
              <a:t>regiune</a:t>
            </a:r>
            <a:r>
              <a:rPr lang="en-US" dirty="0"/>
              <a:t> de </a:t>
            </a:r>
            <a:r>
              <a:rPr lang="en-US" dirty="0" err="1"/>
              <a:t>încărcare</a:t>
            </a:r>
            <a:r>
              <a:rPr lang="en-US" dirty="0"/>
              <a:t> </a:t>
            </a:r>
            <a:r>
              <a:rPr lang="en-US" dirty="0" err="1"/>
              <a:t>spațială</a:t>
            </a:r>
            <a:r>
              <a:rPr lang="en-US" dirty="0"/>
              <a:t>,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curgă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direcție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nu o </a:t>
            </a:r>
            <a:r>
              <a:rPr lang="en-US" dirty="0" err="1"/>
              <a:t>lasă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treacă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cealaltă</a:t>
            </a:r>
            <a:r>
              <a:rPr lang="en-US" dirty="0"/>
              <a:t>. </a:t>
            </a:r>
            <a:r>
              <a:rPr lang="en-US" dirty="0" err="1"/>
              <a:t>Diodele</a:t>
            </a:r>
            <a:r>
              <a:rPr lang="en-US" dirty="0"/>
              <a:t> </a:t>
            </a:r>
            <a:r>
              <a:rPr lang="en-US" dirty="0" err="1"/>
              <a:t>Schottky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o </a:t>
            </a:r>
            <a:r>
              <a:rPr lang="en-US" dirty="0" err="1"/>
              <a:t>dezvoltare</a:t>
            </a:r>
            <a:r>
              <a:rPr lang="en-US" dirty="0"/>
              <a:t> a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572" y="2868895"/>
            <a:ext cx="119567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material semiconductor </a:t>
            </a:r>
            <a:r>
              <a:rPr lang="en-US" dirty="0" err="1"/>
              <a:t>este</a:t>
            </a:r>
            <a:r>
              <a:rPr lang="en-US" dirty="0"/>
              <a:t> un flux de </a:t>
            </a:r>
            <a:r>
              <a:rPr lang="en-US" dirty="0" err="1"/>
              <a:t>electroni</a:t>
            </a:r>
            <a:r>
              <a:rPr lang="en-US" dirty="0"/>
              <a:t>.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purtătorii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debitul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materialul</a:t>
            </a:r>
            <a:r>
              <a:rPr lang="en-US" dirty="0"/>
              <a:t> p al </a:t>
            </a:r>
            <a:r>
              <a:rPr lang="en-US" dirty="0" err="1"/>
              <a:t>unei</a:t>
            </a:r>
            <a:r>
              <a:rPr lang="en-US" dirty="0"/>
              <a:t> diode plane.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diodele</a:t>
            </a:r>
            <a:r>
              <a:rPr lang="en-US" dirty="0"/>
              <a:t> </a:t>
            </a:r>
            <a:r>
              <a:rPr lang="en-US" dirty="0" err="1"/>
              <a:t>Schottky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diodele</a:t>
            </a:r>
            <a:r>
              <a:rPr lang="en-US" dirty="0"/>
              <a:t>. </a:t>
            </a:r>
            <a:r>
              <a:rPr lang="en-US" dirty="0" err="1"/>
              <a:t>Deoarece</a:t>
            </a:r>
            <a:r>
              <a:rPr lang="en-US" dirty="0"/>
              <a:t>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transportatori</a:t>
            </a:r>
            <a:r>
              <a:rPr lang="en-US" dirty="0"/>
              <a:t> </a:t>
            </a:r>
            <a:r>
              <a:rPr lang="en-US" dirty="0" err="1"/>
              <a:t>minoritari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tranziție</a:t>
            </a:r>
            <a:r>
              <a:rPr lang="en-US" dirty="0"/>
              <a:t>, </a:t>
            </a:r>
            <a:r>
              <a:rPr lang="en-US" dirty="0" err="1"/>
              <a:t>dioda</a:t>
            </a:r>
            <a:r>
              <a:rPr lang="en-US" dirty="0"/>
              <a:t> se </a:t>
            </a:r>
            <a:r>
              <a:rPr lang="en-US" dirty="0" err="1"/>
              <a:t>închide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la zero. </a:t>
            </a:r>
            <a:r>
              <a:rPr lang="en-US" dirty="0" err="1"/>
              <a:t>Totuși</a:t>
            </a:r>
            <a:r>
              <a:rPr lang="en-US" dirty="0"/>
              <a:t>,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încărcare</a:t>
            </a:r>
            <a:r>
              <a:rPr lang="en-US" dirty="0"/>
              <a:t> a </a:t>
            </a:r>
            <a:r>
              <a:rPr lang="en-US" dirty="0" err="1"/>
              <a:t>capacității</a:t>
            </a:r>
            <a:r>
              <a:rPr lang="en-US" dirty="0"/>
              <a:t> </a:t>
            </a:r>
            <a:r>
              <a:rPr lang="en-US" dirty="0" err="1"/>
              <a:t>joncțiunii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curgerea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 invers. </a:t>
            </a:r>
            <a:r>
              <a:rPr lang="en-US" dirty="0" err="1"/>
              <a:t>Această</a:t>
            </a:r>
            <a:r>
              <a:rPr lang="en-US" dirty="0"/>
              <a:t> capacitate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invers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scăzut</a:t>
            </a:r>
            <a:r>
              <a:rPr lang="en-US" dirty="0"/>
              <a:t>. </a:t>
            </a:r>
            <a:r>
              <a:rPr lang="en-US" dirty="0" err="1"/>
              <a:t>Diodele</a:t>
            </a:r>
            <a:r>
              <a:rPr lang="en-US" dirty="0"/>
              <a:t> </a:t>
            </a:r>
            <a:r>
              <a:rPr lang="en-US" dirty="0" err="1"/>
              <a:t>Schottky</a:t>
            </a:r>
            <a:r>
              <a:rPr lang="en-US" dirty="0"/>
              <a:t> se </a:t>
            </a:r>
            <a:r>
              <a:rPr lang="en-US" dirty="0" err="1"/>
              <a:t>caracterizează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practic</a:t>
            </a:r>
            <a:r>
              <a:rPr lang="en-US" dirty="0"/>
              <a:t> zero </a:t>
            </a:r>
            <a:r>
              <a:rPr lang="en-US" dirty="0" err="1"/>
              <a:t>timp</a:t>
            </a:r>
            <a:r>
              <a:rPr lang="en-US" dirty="0"/>
              <a:t> de </a:t>
            </a:r>
            <a:r>
              <a:rPr lang="en-US" dirty="0" err="1"/>
              <a:t>recuperare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conductivitatea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nu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operatorii</a:t>
            </a:r>
            <a:r>
              <a:rPr lang="en-US" dirty="0"/>
              <a:t> de </a:t>
            </a:r>
            <a:r>
              <a:rPr lang="en-US" dirty="0" err="1"/>
              <a:t>încărcare</a:t>
            </a:r>
            <a:r>
              <a:rPr lang="en-US" dirty="0"/>
              <a:t> </a:t>
            </a:r>
            <a:r>
              <a:rPr lang="en-US" dirty="0" err="1"/>
              <a:t>minoritari</a:t>
            </a:r>
            <a:r>
              <a:rPr lang="en-US" dirty="0"/>
              <a:t>.</a:t>
            </a:r>
          </a:p>
          <a:p>
            <a:r>
              <a:rPr lang="en-US" dirty="0" err="1"/>
              <a:t>Căderea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la </a:t>
            </a:r>
            <a:r>
              <a:rPr lang="en-US" dirty="0" err="1"/>
              <a:t>dioda</a:t>
            </a:r>
            <a:r>
              <a:rPr lang="en-US" dirty="0"/>
              <a:t> de </a:t>
            </a:r>
            <a:r>
              <a:rPr lang="en-US" dirty="0" err="1"/>
              <a:t>siliciu</a:t>
            </a:r>
            <a:r>
              <a:rPr lang="en-US" dirty="0"/>
              <a:t> </a:t>
            </a:r>
            <a:r>
              <a:rPr lang="en-US" dirty="0" err="1"/>
              <a:t>Schottky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, de </a:t>
            </a:r>
            <a:r>
              <a:rPr lang="en-US" dirty="0" err="1"/>
              <a:t>obicei</a:t>
            </a:r>
            <a:r>
              <a:rPr lang="en-US" dirty="0"/>
              <a:t> de </a:t>
            </a:r>
            <a:r>
              <a:rPr lang="en-US" dirty="0" err="1"/>
              <a:t>ordinul</a:t>
            </a:r>
            <a:r>
              <a:rPr lang="en-US" dirty="0"/>
              <a:t> 0,2 ... 0,45 V. </a:t>
            </a:r>
            <a:r>
              <a:rPr lang="en-US" dirty="0" err="1"/>
              <a:t>Căderea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proporțională</a:t>
            </a:r>
            <a:r>
              <a:rPr lang="en-US" dirty="0"/>
              <a:t> cu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.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căderea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diodă</a:t>
            </a:r>
            <a:r>
              <a:rPr lang="en-US" dirty="0"/>
              <a:t> cu o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de 10 V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cu 0,3 V. Cu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nominal,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scăderea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creșterii</a:t>
            </a:r>
            <a:r>
              <a:rPr lang="en-US" dirty="0"/>
              <a:t> </a:t>
            </a:r>
            <a:r>
              <a:rPr lang="en-US" dirty="0" err="1"/>
              <a:t>grosimii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n. O </a:t>
            </a:r>
            <a:r>
              <a:rPr lang="en-US" dirty="0" err="1"/>
              <a:t>diodă</a:t>
            </a:r>
            <a:r>
              <a:rPr lang="en-US" dirty="0"/>
              <a:t> cu o </a:t>
            </a:r>
            <a:r>
              <a:rPr lang="en-US" dirty="0" err="1"/>
              <a:t>temperatură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</a:t>
            </a:r>
            <a:r>
              <a:rPr lang="en-US" dirty="0" err="1" smtClean="0"/>
              <a:t>admisă</a:t>
            </a:r>
            <a:r>
              <a:rPr lang="en-US" dirty="0" smtClean="0"/>
              <a:t> </a:t>
            </a:r>
            <a:r>
              <a:rPr lang="en-US" dirty="0"/>
              <a:t>are o </a:t>
            </a:r>
            <a:r>
              <a:rPr lang="en-US" dirty="0" err="1"/>
              <a:t>cădere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mare, care </a:t>
            </a:r>
            <a:r>
              <a:rPr lang="en-US" dirty="0" err="1"/>
              <a:t>scade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scăderea</a:t>
            </a:r>
            <a:r>
              <a:rPr lang="en-US" dirty="0"/>
              <a:t> </a:t>
            </a:r>
            <a:r>
              <a:rPr lang="en-US" dirty="0" err="1"/>
              <a:t>temperaturii</a:t>
            </a:r>
            <a:r>
              <a:rPr lang="en-US" dirty="0"/>
              <a:t> de </a:t>
            </a:r>
            <a:r>
              <a:rPr lang="en-US" dirty="0" err="1"/>
              <a:t>tranziție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coeficient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reduce </a:t>
            </a:r>
            <a:r>
              <a:rPr lang="en-US" dirty="0" err="1"/>
              <a:t>disiparea</a:t>
            </a:r>
            <a:r>
              <a:rPr lang="en-US" dirty="0"/>
              <a:t> </a:t>
            </a:r>
            <a:r>
              <a:rPr lang="en-US" dirty="0" err="1"/>
              <a:t>puterii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complică</a:t>
            </a:r>
            <a:r>
              <a:rPr lang="en-US" dirty="0"/>
              <a:t> </a:t>
            </a:r>
            <a:r>
              <a:rPr lang="en-US" dirty="0" err="1"/>
              <a:t>includerea</a:t>
            </a:r>
            <a:r>
              <a:rPr lang="en-US" dirty="0"/>
              <a:t> </a:t>
            </a:r>
            <a:r>
              <a:rPr lang="en-US" dirty="0" err="1"/>
              <a:t>paralelă</a:t>
            </a:r>
            <a:r>
              <a:rPr lang="en-US" dirty="0"/>
              <a:t> a </a:t>
            </a:r>
            <a:r>
              <a:rPr lang="en-US" dirty="0" err="1"/>
              <a:t>diodelor</a:t>
            </a:r>
            <a:r>
              <a:rPr lang="en-US" dirty="0"/>
              <a:t>.</a:t>
            </a:r>
          </a:p>
          <a:p>
            <a:endParaRPr lang="en-US" b="0" i="0" dirty="0">
              <a:solidFill>
                <a:srgbClr val="FF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3497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odă Schottky pasivată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8"/>
          <a:stretch/>
        </p:blipFill>
        <p:spPr bwMode="auto">
          <a:xfrm>
            <a:off x="139826" y="75522"/>
            <a:ext cx="4633362" cy="2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6134"/>
          <a:stretch/>
        </p:blipFill>
        <p:spPr>
          <a:xfrm>
            <a:off x="5094162" y="75522"/>
            <a:ext cx="3552825" cy="1014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283"/>
          <a:stretch/>
        </p:blipFill>
        <p:spPr>
          <a:xfrm>
            <a:off x="4500655" y="1044167"/>
            <a:ext cx="7210425" cy="21275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52926" y="3125869"/>
            <a:ext cx="58062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232323"/>
                </a:solidFill>
                <a:latin typeface="PT Sans"/>
              </a:rPr>
              <a:t>Circuitul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echivalent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al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dispozitivului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(</a:t>
            </a:r>
            <a:r>
              <a:rPr lang="en-US" sz="1100" b="1" dirty="0" err="1">
                <a:solidFill>
                  <a:srgbClr val="232323"/>
                </a:solidFill>
                <a:latin typeface="PT Sans"/>
              </a:rPr>
              <a:t>Diodă</a:t>
            </a:r>
            <a:r>
              <a:rPr lang="en-US" sz="1100" b="1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b="1" dirty="0" err="1">
                <a:solidFill>
                  <a:srgbClr val="232323"/>
                </a:solidFill>
                <a:latin typeface="PT Sans"/>
              </a:rPr>
              <a:t>Schottky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) cu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valorile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tipice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ale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componentelor</a:t>
            </a:r>
            <a:endParaRPr lang="en-US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9826" y="2694982"/>
            <a:ext cx="3994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232323"/>
                </a:solidFill>
                <a:latin typeface="PT Sans"/>
              </a:rPr>
              <a:t>Circuitul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de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mai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sus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poate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fi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aproximat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după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cum se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arată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mai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jos.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Acest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circuit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aproximat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este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utilizat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în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multe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 </a:t>
            </a:r>
            <a:r>
              <a:rPr lang="en-US" sz="1100" dirty="0" err="1">
                <a:solidFill>
                  <a:srgbClr val="232323"/>
                </a:solidFill>
                <a:latin typeface="PT Sans"/>
              </a:rPr>
              <a:t>aplicații</a:t>
            </a:r>
            <a:r>
              <a:rPr lang="en-US" sz="1100" dirty="0">
                <a:solidFill>
                  <a:srgbClr val="232323"/>
                </a:solidFill>
                <a:latin typeface="PT Sans"/>
              </a:rPr>
              <a:t>.</a:t>
            </a:r>
            <a:endParaRPr lang="en-US" sz="1100" dirty="0"/>
          </a:p>
        </p:txBody>
      </p:sp>
      <p:pic>
        <p:nvPicPr>
          <p:cNvPr id="2050" name="Picture 2" descr="circuit echivalent din dioda schottk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53103" y="3193300"/>
            <a:ext cx="2505075" cy="13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508626"/>
            <a:ext cx="6274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 </a:t>
            </a:r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Diodă</a:t>
            </a:r>
            <a:r>
              <a:rPr lang="en-US" sz="14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Schottky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 are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unele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caracteristici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unice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comparație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cu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dioda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joncțiune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normală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P-N.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PT Sans"/>
              </a:rPr>
              <a:t>Este un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dispozitiv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unipolar.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Acest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lucru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se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datorează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absenței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fluxului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curent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semnificativ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din metal la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semiconductorul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tip N (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transportatorii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minoritari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direcția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inversă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lipsesc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). Dar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dioda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joncțiune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P-N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este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un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dispozitiv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bipolar.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PT Sans"/>
              </a:rPr>
              <a:t>Nu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există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nicio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sarcină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stocată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datorită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absenței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PT Sans"/>
              </a:rPr>
              <a:t>golurilor</a:t>
            </a:r>
            <a:r>
              <a:rPr lang="en-US" sz="1400" dirty="0" smtClean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din metal. Ca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rezultat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dioda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schottky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poate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schimba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rapid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decât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alte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diode,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iar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zgomotul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este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asemenea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relativ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scăzut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PT Sans"/>
              </a:rPr>
              <a:t>Potențialul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barieră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inferior (0,2 - 0,25 V)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comparativ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cu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dioda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P-N (0,7 V)</a:t>
            </a:r>
            <a:endParaRPr lang="en-US" sz="1400" b="0" i="0" dirty="0">
              <a:solidFill>
                <a:srgbClr val="FF0000"/>
              </a:solidFill>
              <a:effectLst/>
              <a:latin typeface="PT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4050" y="3396415"/>
            <a:ext cx="57972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Avantajele</a:t>
            </a:r>
            <a:r>
              <a:rPr lang="en-US" sz="14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diodei</a:t>
            </a:r>
            <a:r>
              <a:rPr lang="en-US" sz="14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Schottky</a:t>
            </a:r>
            <a:endParaRPr lang="en-US" sz="1400" b="1" dirty="0">
              <a:solidFill>
                <a:srgbClr val="FF0000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PT Sans"/>
              </a:rPr>
              <a:t>Are 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un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timp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recuperare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rapid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datorită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cantității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foarte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mici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încărcare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stocată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Deci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această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diodă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este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utilizată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pentru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aplicația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comutare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mare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viteză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PT Sans"/>
              </a:rPr>
              <a:t>Are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tensiune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redusă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PT Sans"/>
              </a:rPr>
              <a:t>Are capacitate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joasă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joncțiune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PT Sans"/>
              </a:rPr>
              <a:t>Căderea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tensiune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este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scăzută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Dezavantajele</a:t>
            </a:r>
            <a:r>
              <a:rPr lang="en-US" sz="14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diodei</a:t>
            </a:r>
            <a:r>
              <a:rPr lang="en-US" sz="14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Schottky</a:t>
            </a:r>
            <a:endParaRPr lang="en-US" sz="1400" b="1" dirty="0">
              <a:solidFill>
                <a:srgbClr val="FF0000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FF0000"/>
                </a:solidFill>
                <a:latin typeface="PT Sans"/>
              </a:rPr>
              <a:t>Curent</a:t>
            </a:r>
            <a:r>
              <a:rPr lang="en-US" sz="1400" dirty="0" smtClean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scurgere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invers.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PT Sans"/>
              </a:rPr>
              <a:t>Valoare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nominală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redusă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a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tensiunii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Aplicarea</a:t>
            </a:r>
            <a:r>
              <a:rPr lang="en-US" sz="14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diodei</a:t>
            </a:r>
            <a:r>
              <a:rPr lang="en-US" sz="14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PT Sans"/>
              </a:rPr>
              <a:t>Schottky</a:t>
            </a:r>
            <a:endParaRPr lang="en-US" sz="1400" b="1" dirty="0">
              <a:solidFill>
                <a:srgbClr val="FF0000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PT Sans"/>
              </a:rPr>
              <a:t>Utilizat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surse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alimentare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cu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comutare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PT Sans"/>
              </a:rPr>
              <a:t>Utilizat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protecția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împotriva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inversării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curentului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PT Sans"/>
              </a:rPr>
              <a:t>Folosit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protecția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împotriva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descărcărilor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PT Sans"/>
              </a:rPr>
              <a:t>Folosit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aplicații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prindere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tensiune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latin typeface="PT Sans"/>
              </a:rPr>
              <a:t>Folosit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în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mixer RF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și</a:t>
            </a:r>
            <a:r>
              <a:rPr lang="en-US" sz="1400" dirty="0">
                <a:solidFill>
                  <a:srgbClr val="FF0000"/>
                </a:solidFill>
                <a:latin typeface="PT Sans"/>
              </a:rPr>
              <a:t> detector </a:t>
            </a:r>
            <a:r>
              <a:rPr lang="en-US" sz="1400" dirty="0" err="1">
                <a:solidFill>
                  <a:srgbClr val="FF0000"/>
                </a:solidFill>
                <a:latin typeface="PT Sans"/>
              </a:rPr>
              <a:t>dioda</a:t>
            </a:r>
            <a:r>
              <a:rPr lang="en-US" sz="1400" dirty="0" smtClean="0">
                <a:solidFill>
                  <a:srgbClr val="FF0000"/>
                </a:solidFill>
                <a:latin typeface="PT Sans"/>
              </a:rPr>
              <a:t>.</a:t>
            </a:r>
            <a:endParaRPr lang="en-US" sz="1400" dirty="0">
              <a:solidFill>
                <a:srgbClr val="FF0000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90324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69" y="0"/>
            <a:ext cx="1201093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Diodele</a:t>
            </a:r>
            <a:r>
              <a:rPr lang="en-US" sz="2400" dirty="0"/>
              <a:t> cu capacitate </a:t>
            </a:r>
            <a:r>
              <a:rPr lang="en-US" sz="2400" dirty="0" err="1"/>
              <a:t>variabilă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b="1" dirty="0" err="1"/>
              <a:t>varicap</a:t>
            </a:r>
            <a:r>
              <a:rPr lang="en-US" sz="2400" dirty="0"/>
              <a:t> </a:t>
            </a:r>
            <a:r>
              <a:rPr lang="en-US" sz="2400" dirty="0" err="1"/>
              <a:t>sunt</a:t>
            </a:r>
            <a:r>
              <a:rPr lang="en-US" sz="2400" dirty="0"/>
              <a:t> diode </a:t>
            </a:r>
            <a:r>
              <a:rPr lang="en-US" sz="2400" dirty="0" err="1"/>
              <a:t>speciale</a:t>
            </a:r>
            <a:r>
              <a:rPr lang="en-US" sz="2400" dirty="0"/>
              <a:t>, de </a:t>
            </a:r>
            <a:r>
              <a:rPr lang="en-US" sz="2400" dirty="0" err="1"/>
              <a:t>mică</a:t>
            </a:r>
            <a:r>
              <a:rPr lang="en-US" sz="2400" dirty="0"/>
              <a:t> </a:t>
            </a:r>
            <a:r>
              <a:rPr lang="en-US" sz="2400" dirty="0" err="1"/>
              <a:t>putere</a:t>
            </a:r>
            <a:r>
              <a:rPr lang="en-US" sz="2400" dirty="0"/>
              <a:t>, </a:t>
            </a:r>
            <a:r>
              <a:rPr lang="en-US" sz="2400" dirty="0" err="1" smtClean="0"/>
              <a:t>destinate</a:t>
            </a:r>
            <a:r>
              <a:rPr lang="en-US" sz="2400" dirty="0" smtClean="0"/>
              <a:t> </a:t>
            </a:r>
            <a:r>
              <a:rPr lang="en-US" sz="2400" dirty="0" err="1" smtClean="0"/>
              <a:t>acordului</a:t>
            </a:r>
            <a:r>
              <a:rPr lang="en-US" sz="2400" dirty="0" smtClean="0"/>
              <a:t> </a:t>
            </a:r>
            <a:r>
              <a:rPr lang="en-US" sz="2400" dirty="0"/>
              <a:t>automat al </a:t>
            </a:r>
            <a:r>
              <a:rPr lang="en-US" sz="2400" dirty="0" err="1"/>
              <a:t>unui</a:t>
            </a:r>
            <a:r>
              <a:rPr lang="en-US" sz="2400" dirty="0"/>
              <a:t> circuit </a:t>
            </a:r>
            <a:r>
              <a:rPr lang="en-US" sz="2400" dirty="0" err="1"/>
              <a:t>oscilant</a:t>
            </a:r>
            <a:r>
              <a:rPr lang="en-US" sz="2400" dirty="0"/>
              <a:t> din </a:t>
            </a:r>
            <a:r>
              <a:rPr lang="en-US" sz="2400" dirty="0" err="1"/>
              <a:t>circuite</a:t>
            </a:r>
            <a:r>
              <a:rPr lang="en-US" sz="2400" dirty="0"/>
              <a:t> </a:t>
            </a:r>
            <a:r>
              <a:rPr lang="en-US" sz="2400" dirty="0" err="1"/>
              <a:t>electronice</a:t>
            </a:r>
            <a:r>
              <a:rPr lang="en-US" sz="2400" dirty="0"/>
              <a:t> </a:t>
            </a:r>
            <a:r>
              <a:rPr lang="en-US" sz="2400" dirty="0" err="1"/>
              <a:t>oscilatoare</a:t>
            </a:r>
            <a:r>
              <a:rPr lang="en-US" sz="2400" dirty="0"/>
              <a:t>, </a:t>
            </a:r>
            <a:r>
              <a:rPr lang="en-US" sz="2400" dirty="0" err="1"/>
              <a:t>modulatoare</a:t>
            </a:r>
            <a:r>
              <a:rPr lang="en-US" sz="2400" dirty="0"/>
              <a:t> de </a:t>
            </a:r>
            <a:r>
              <a:rPr lang="en-US" sz="2400" dirty="0" err="1"/>
              <a:t>fază</a:t>
            </a:r>
            <a:r>
              <a:rPr lang="en-US" sz="2400" dirty="0"/>
              <a:t> </a:t>
            </a:r>
            <a:r>
              <a:rPr lang="en-US" sz="2400" dirty="0" err="1" smtClean="0"/>
              <a:t>şi</a:t>
            </a:r>
            <a:r>
              <a:rPr lang="en-US" sz="2400" dirty="0" smtClean="0"/>
              <a:t> de </a:t>
            </a:r>
            <a:r>
              <a:rPr lang="en-US" sz="2400" dirty="0" err="1" smtClean="0"/>
              <a:t>frecven</a:t>
            </a:r>
            <a:r>
              <a:rPr lang="x-none" sz="2400" dirty="0" smtClean="0"/>
              <a:t>ț</a:t>
            </a:r>
            <a:r>
              <a:rPr lang="en-US" sz="2400" dirty="0" smtClean="0"/>
              <a:t>ă </a:t>
            </a:r>
            <a:r>
              <a:rPr lang="en-US" sz="2400" dirty="0" err="1"/>
              <a:t>şi</a:t>
            </a:r>
            <a:r>
              <a:rPr lang="en-US" sz="2400" dirty="0"/>
              <a:t> din </a:t>
            </a:r>
            <a:r>
              <a:rPr lang="en-US" sz="2400" dirty="0" err="1"/>
              <a:t>anumite</a:t>
            </a:r>
            <a:r>
              <a:rPr lang="en-US" sz="2400" dirty="0"/>
              <a:t> </a:t>
            </a:r>
            <a:r>
              <a:rPr lang="en-US" sz="2400" dirty="0" err="1"/>
              <a:t>tipuri</a:t>
            </a:r>
            <a:r>
              <a:rPr lang="en-US" sz="2400" dirty="0"/>
              <a:t> de </a:t>
            </a:r>
            <a:r>
              <a:rPr lang="en-US" sz="2400" dirty="0" err="1"/>
              <a:t>amplificatoare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filtre</a:t>
            </a:r>
            <a:r>
              <a:rPr lang="en-US" sz="2400" dirty="0"/>
              <a:t>. </a:t>
            </a:r>
            <a:r>
              <a:rPr lang="en-US" sz="2400" dirty="0" err="1"/>
              <a:t>Efectul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care se </a:t>
            </a:r>
            <a:r>
              <a:rPr lang="en-US" sz="2400" dirty="0" err="1"/>
              <a:t>bazează</a:t>
            </a:r>
            <a:r>
              <a:rPr lang="en-US" sz="2400" dirty="0"/>
              <a:t> </a:t>
            </a:r>
            <a:r>
              <a:rPr lang="en-US" sz="2400" dirty="0" err="1" smtClean="0"/>
              <a:t>construc</a:t>
            </a:r>
            <a:r>
              <a:rPr lang="x-none" sz="2400" dirty="0" smtClean="0"/>
              <a:t>ț</a:t>
            </a:r>
            <a:r>
              <a:rPr lang="en-US" sz="2400" dirty="0" err="1" smtClean="0"/>
              <a:t>ia</a:t>
            </a:r>
            <a:r>
              <a:rPr lang="x-none" sz="2400" dirty="0" smtClean="0"/>
              <a:t> </a:t>
            </a:r>
            <a:r>
              <a:rPr lang="en-US" sz="2400" dirty="0" err="1" smtClean="0"/>
              <a:t>acestui</a:t>
            </a:r>
            <a:r>
              <a:rPr lang="en-US" sz="2400" dirty="0" smtClean="0"/>
              <a:t> </a:t>
            </a:r>
            <a:r>
              <a:rPr lang="en-US" sz="2400" dirty="0"/>
              <a:t>tip de diode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acela</a:t>
            </a:r>
            <a:r>
              <a:rPr lang="en-US" sz="2400" dirty="0"/>
              <a:t> de capacitate </a:t>
            </a:r>
            <a:r>
              <a:rPr lang="en-US" sz="2400" dirty="0" err="1"/>
              <a:t>variabilă</a:t>
            </a:r>
            <a:r>
              <a:rPr lang="en-US" sz="2400" dirty="0"/>
              <a:t>, </a:t>
            </a:r>
            <a:r>
              <a:rPr lang="en-US" sz="2400" dirty="0" err="1"/>
              <a:t>comandată</a:t>
            </a:r>
            <a:r>
              <a:rPr lang="en-US" sz="2400" dirty="0"/>
              <a:t> de </a:t>
            </a:r>
            <a:r>
              <a:rPr lang="en-US" sz="2400" dirty="0" err="1"/>
              <a:t>tensiunea</a:t>
            </a:r>
            <a:r>
              <a:rPr lang="en-US" sz="2400" dirty="0"/>
              <a:t> de </a:t>
            </a:r>
            <a:r>
              <a:rPr lang="en-US" sz="2400" dirty="0" err="1"/>
              <a:t>polarizare</a:t>
            </a:r>
            <a:r>
              <a:rPr lang="en-US" sz="2400" dirty="0"/>
              <a:t> </a:t>
            </a:r>
            <a:r>
              <a:rPr lang="en-US" sz="2400" dirty="0" err="1"/>
              <a:t>inversă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</a:t>
            </a:r>
            <a:r>
              <a:rPr lang="en-US" sz="2400" dirty="0" err="1" smtClean="0"/>
              <a:t>jonc</a:t>
            </a:r>
            <a:r>
              <a:rPr lang="x-none" sz="2400" dirty="0" smtClean="0"/>
              <a:t>ț</a:t>
            </a:r>
            <a:r>
              <a:rPr lang="en-US" sz="2400" dirty="0" err="1" smtClean="0"/>
              <a:t>iunii</a:t>
            </a:r>
            <a:r>
              <a:rPr lang="en-US" sz="2400" dirty="0" smtClean="0"/>
              <a:t> </a:t>
            </a:r>
            <a:r>
              <a:rPr lang="en-US" sz="2400" dirty="0"/>
              <a:t>PN. </a:t>
            </a:r>
            <a:r>
              <a:rPr lang="en-US" sz="2400" dirty="0" err="1"/>
              <a:t>Simbolurile</a:t>
            </a:r>
            <a:r>
              <a:rPr lang="en-US" sz="2400" dirty="0"/>
              <a:t> </a:t>
            </a:r>
            <a:r>
              <a:rPr lang="en-US" sz="2400" dirty="0" err="1"/>
              <a:t>grafice</a:t>
            </a:r>
            <a:r>
              <a:rPr lang="en-US" sz="2400" dirty="0"/>
              <a:t> </a:t>
            </a:r>
            <a:r>
              <a:rPr lang="en-US" sz="2400" dirty="0" err="1"/>
              <a:t>utilizate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reprezentarea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diode </a:t>
            </a:r>
            <a:r>
              <a:rPr lang="en-US" sz="2400" dirty="0" err="1"/>
              <a:t>varicap</a:t>
            </a:r>
            <a:r>
              <a:rPr lang="en-US" sz="2400" dirty="0"/>
              <a:t> </a:t>
            </a:r>
            <a:r>
              <a:rPr lang="en-US" sz="2400" dirty="0" err="1" smtClean="0"/>
              <a:t>eviden</a:t>
            </a:r>
            <a:r>
              <a:rPr lang="x-none" sz="2400" dirty="0" smtClean="0"/>
              <a:t>ț</a:t>
            </a:r>
            <a:r>
              <a:rPr lang="en-US" sz="2400" dirty="0" err="1" smtClean="0"/>
              <a:t>iază</a:t>
            </a:r>
            <a:r>
              <a:rPr lang="x-none" sz="2400" dirty="0" smtClean="0"/>
              <a:t> </a:t>
            </a:r>
            <a:r>
              <a:rPr lang="en-US" sz="2400" dirty="0" err="1" smtClean="0"/>
              <a:t>această</a:t>
            </a:r>
            <a:r>
              <a:rPr lang="en-US" sz="2400" dirty="0" smtClean="0"/>
              <a:t> </a:t>
            </a:r>
            <a:r>
              <a:rPr lang="en-US" sz="2400" dirty="0" err="1"/>
              <a:t>proprietate</a:t>
            </a:r>
            <a:r>
              <a:rPr lang="en-US" sz="2400" dirty="0"/>
              <a:t> a </a:t>
            </a:r>
            <a:r>
              <a:rPr lang="en-US" sz="2400" dirty="0" err="1"/>
              <a:t>componentei</a:t>
            </a:r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8" y="2433967"/>
            <a:ext cx="8667750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1068" y="3244334"/>
                <a:ext cx="9162107" cy="643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TimesNewRoman"/>
                  </a:rPr>
                  <a:t>capacitatea</a:t>
                </a:r>
                <a:r>
                  <a:rPr lang="en-US" dirty="0">
                    <a:solidFill>
                      <a:srgbClr val="000000"/>
                    </a:solidFill>
                    <a:latin typeface="TimesNewRoman"/>
                  </a:rPr>
                  <a:t> de </a:t>
                </a:r>
                <a:r>
                  <a:rPr lang="en-US" dirty="0" err="1">
                    <a:solidFill>
                      <a:srgbClr val="000000"/>
                    </a:solidFill>
                    <a:latin typeface="TimesNewRoman"/>
                  </a:rPr>
                  <a:t>barieră</a:t>
                </a:r>
                <a:r>
                  <a:rPr lang="en-US" dirty="0">
                    <a:solidFill>
                      <a:srgbClr val="000000"/>
                    </a:solidFill>
                    <a:latin typeface="TimesNewRoman"/>
                  </a:rPr>
                  <a:t> are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imesNewRoman"/>
                  </a:rPr>
                  <a:t>expresia</a:t>
                </a:r>
                <a:r>
                  <a:rPr lang="x-none" dirty="0" smtClean="0">
                    <a:solidFill>
                      <a:srgbClr val="000000"/>
                    </a:solidFill>
                    <a:latin typeface="TimesNew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non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x-non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x-non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none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x-non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non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x-non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non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x-non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x-none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x-none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x-none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𝐾𝐴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x-none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x-none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x-none" b="0" i="1" baseline="30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8" y="3244334"/>
                <a:ext cx="9162107" cy="643702"/>
              </a:xfrm>
              <a:prstGeom prst="rect">
                <a:avLst/>
              </a:prstGeom>
              <a:blipFill>
                <a:blip r:embed="rId3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89709" y="3888036"/>
            <a:ext cx="11407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"/>
              </a:rPr>
              <a:t>Capacitatea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jonc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iunii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C </a:t>
            </a:r>
            <a:r>
              <a:rPr lang="en-US" sz="1200" dirty="0">
                <a:solidFill>
                  <a:srgbClr val="000000"/>
                </a:solidFill>
                <a:latin typeface="TimesNewRoman"/>
              </a:rPr>
              <a:t>j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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C</a:t>
            </a:r>
            <a:r>
              <a:rPr lang="en-US" sz="1200" dirty="0" err="1">
                <a:solidFill>
                  <a:srgbClr val="000000"/>
                </a:solidFill>
                <a:latin typeface="TimesNewRoman"/>
              </a:rPr>
              <a:t>b</a:t>
            </a:r>
            <a:r>
              <a:rPr lang="en-US" sz="1200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poate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lua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valori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câ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iva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pF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până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la circa 100pF,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domeniul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varia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al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inverse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aplicate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( 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10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V </a:t>
            </a:r>
            <a:r>
              <a:rPr lang="en-US" dirty="0" smtClean="0">
                <a:solidFill>
                  <a:srgbClr val="000000"/>
                </a:solidFill>
                <a:latin typeface="TimesNewRoman"/>
                <a:sym typeface="Symbol" panose="05050102010706020507" pitchFamily="18" charset="2"/>
              </a:rPr>
              <a:t>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10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V).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BB112 Philips | Varicap diode | Buy on-line | rf-microwave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2" b="22488"/>
          <a:stretch/>
        </p:blipFill>
        <p:spPr bwMode="auto">
          <a:xfrm>
            <a:off x="122918" y="4784270"/>
            <a:ext cx="2432504" cy="13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ricap FV1043 DO34 | GM electronic 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73" y="4784270"/>
            <a:ext cx="1480684" cy="14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properly connect and drive varicap diodes? - Electrical Engineering  Stack Exchan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4188340"/>
            <a:ext cx="6424036" cy="25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01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95" y="63374"/>
            <a:ext cx="12074305" cy="679462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Diodele</a:t>
            </a:r>
            <a:r>
              <a:rPr lang="en-US" b="1" dirty="0"/>
              <a:t> </a:t>
            </a:r>
            <a:r>
              <a:rPr lang="en-US" b="1" dirty="0" err="1"/>
              <a:t>tunel</a:t>
            </a:r>
            <a:r>
              <a:rPr lang="en-US" b="1" dirty="0"/>
              <a:t> </a:t>
            </a:r>
            <a:r>
              <a:rPr lang="en-US" dirty="0" err="1"/>
              <a:t>sunt</a:t>
            </a:r>
            <a:r>
              <a:rPr lang="en-US" dirty="0"/>
              <a:t> diode </a:t>
            </a:r>
            <a:r>
              <a:rPr lang="en-US" dirty="0" err="1"/>
              <a:t>speciale</a:t>
            </a:r>
            <a:r>
              <a:rPr lang="en-US" dirty="0"/>
              <a:t>, de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putere</a:t>
            </a:r>
            <a:r>
              <a:rPr lang="en-US" dirty="0"/>
              <a:t>, </a:t>
            </a:r>
            <a:r>
              <a:rPr lang="en-US" dirty="0" err="1"/>
              <a:t>destinate</a:t>
            </a:r>
            <a:r>
              <a:rPr lang="en-US" dirty="0"/>
              <a:t> </a:t>
            </a:r>
            <a:r>
              <a:rPr lang="en-US" dirty="0" err="1"/>
              <a:t>oscilatoarelor</a:t>
            </a:r>
            <a:r>
              <a:rPr lang="en-US" dirty="0"/>
              <a:t> de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 smtClean="0"/>
              <a:t>înaltă</a:t>
            </a:r>
            <a:r>
              <a:rPr lang="x-none" dirty="0" smtClean="0"/>
              <a:t> </a:t>
            </a:r>
            <a:r>
              <a:rPr lang="en-US" dirty="0" err="1" smtClean="0"/>
              <a:t>frecven</a:t>
            </a:r>
            <a:r>
              <a:rPr lang="x-none" dirty="0" smtClean="0"/>
              <a:t>ț</a:t>
            </a:r>
            <a:r>
              <a:rPr lang="en-US" dirty="0" smtClean="0"/>
              <a:t>ă</a:t>
            </a:r>
            <a:r>
              <a:rPr lang="en-US" dirty="0"/>
              <a:t>.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tunel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care se </a:t>
            </a:r>
            <a:r>
              <a:rPr lang="en-US" dirty="0" err="1"/>
              <a:t>bazează</a:t>
            </a:r>
            <a:r>
              <a:rPr lang="en-US" dirty="0"/>
              <a:t> </a:t>
            </a:r>
            <a:r>
              <a:rPr lang="en-US" dirty="0" err="1" smtClean="0"/>
              <a:t>construc</a:t>
            </a:r>
            <a:r>
              <a:rPr lang="x-none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acestui</a:t>
            </a:r>
            <a:r>
              <a:rPr lang="en-US" dirty="0"/>
              <a:t> tip de diode, se produce </a:t>
            </a:r>
            <a:r>
              <a:rPr lang="en-US" dirty="0" err="1" smtClean="0"/>
              <a:t>pentru</a:t>
            </a:r>
            <a:r>
              <a:rPr lang="x-none" dirty="0" smtClean="0"/>
              <a:t> </a:t>
            </a:r>
            <a:r>
              <a:rPr lang="en-US" dirty="0" err="1" smtClean="0"/>
              <a:t>tensiuni</a:t>
            </a:r>
            <a:r>
              <a:rPr lang="en-US" dirty="0" smtClean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. </a:t>
            </a:r>
            <a:r>
              <a:rPr lang="en-US" dirty="0" err="1" smtClean="0"/>
              <a:t>Dioda</a:t>
            </a:r>
            <a:r>
              <a:rPr lang="en-US" dirty="0" smtClean="0"/>
              <a:t> </a:t>
            </a:r>
            <a:r>
              <a:rPr lang="en-US" dirty="0" err="1"/>
              <a:t>tunel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excelent</a:t>
            </a:r>
            <a:r>
              <a:rPr lang="en-US" dirty="0"/>
              <a:t> conductor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polarizare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. O </a:t>
            </a:r>
            <a:r>
              <a:rPr lang="en-US" dirty="0" err="1"/>
              <a:t>diodă</a:t>
            </a:r>
            <a:r>
              <a:rPr lang="en-US" dirty="0"/>
              <a:t> cu o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x-none" dirty="0" smtClean="0"/>
              <a:t> </a:t>
            </a:r>
            <a:r>
              <a:rPr lang="en-US" dirty="0" err="1" smtClean="0"/>
              <a:t>comportare</a:t>
            </a:r>
            <a:r>
              <a:rPr lang="en-US" dirty="0" smtClean="0"/>
              <a:t> </a:t>
            </a:r>
            <a:r>
              <a:rPr lang="en-US" dirty="0"/>
              <a:t>nu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redresarea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tensiuni</a:t>
            </a:r>
            <a:r>
              <a:rPr lang="en-US" dirty="0"/>
              <a:t> alternative.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4" y="2382381"/>
            <a:ext cx="5050419" cy="72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96" y="2382381"/>
            <a:ext cx="4858114" cy="39246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7874" y="334680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directă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polarizare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prezintă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extreme: un maxim </a:t>
            </a:r>
            <a:r>
              <a:rPr lang="en-US" b="1" dirty="0">
                <a:solidFill>
                  <a:srgbClr val="000000"/>
                </a:solidFill>
                <a:latin typeface="TimesNewRoman"/>
              </a:rPr>
              <a:t>P ( I</a:t>
            </a:r>
            <a:r>
              <a:rPr lang="en-US" sz="1200" b="1" dirty="0">
                <a:solidFill>
                  <a:srgbClr val="000000"/>
                </a:solidFill>
                <a:latin typeface="TimesNewRoman"/>
              </a:rPr>
              <a:t>P </a:t>
            </a:r>
            <a:r>
              <a:rPr lang="en-US" b="1" dirty="0" smtClean="0">
                <a:solidFill>
                  <a:srgbClr val="000000"/>
                </a:solidFill>
                <a:latin typeface="TimesNewRoman"/>
              </a:rPr>
              <a:t>,</a:t>
            </a:r>
            <a:r>
              <a:rPr lang="x-none" b="1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NewRoman"/>
              </a:rPr>
              <a:t>U</a:t>
            </a:r>
            <a:r>
              <a:rPr lang="en-US" sz="1200" b="1" dirty="0" smtClean="0">
                <a:solidFill>
                  <a:srgbClr val="000000"/>
                </a:solidFill>
                <a:latin typeface="TimesNewRoman"/>
              </a:rPr>
              <a:t>P </a:t>
            </a:r>
            <a:r>
              <a:rPr lang="en-US" b="1" dirty="0">
                <a:solidFill>
                  <a:srgbClr val="000000"/>
                </a:solidFill>
                <a:latin typeface="TimesNewRoman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un minim </a:t>
            </a:r>
            <a:r>
              <a:rPr lang="en-US" b="1" dirty="0">
                <a:solidFill>
                  <a:srgbClr val="000000"/>
                </a:solidFill>
                <a:latin typeface="TimesNewRoman"/>
              </a:rPr>
              <a:t>V ( </a:t>
            </a:r>
            <a:r>
              <a:rPr lang="en-US" b="1" dirty="0" smtClean="0">
                <a:solidFill>
                  <a:srgbClr val="000000"/>
                </a:solidFill>
                <a:latin typeface="TimesNewRoman"/>
              </a:rPr>
              <a:t>I</a:t>
            </a:r>
            <a:r>
              <a:rPr lang="en-US" b="1" baseline="-25000" dirty="0" smtClean="0">
                <a:solidFill>
                  <a:srgbClr val="000000"/>
                </a:solidFill>
                <a:latin typeface="TimesNewRoman"/>
              </a:rPr>
              <a:t>V</a:t>
            </a:r>
            <a:r>
              <a:rPr lang="en-US" b="1" dirty="0" smtClean="0">
                <a:solidFill>
                  <a:srgbClr val="000000"/>
                </a:solidFill>
                <a:latin typeface="TimesNewRoman"/>
              </a:rPr>
              <a:t>, U</a:t>
            </a:r>
            <a:r>
              <a:rPr lang="en-US" b="1" baseline="-25000" dirty="0" smtClean="0">
                <a:solidFill>
                  <a:srgbClr val="000000"/>
                </a:solidFill>
                <a:latin typeface="TimesNewRoman"/>
              </a:rPr>
              <a:t>V</a:t>
            </a:r>
            <a:r>
              <a:rPr lang="en-US" b="1" dirty="0" smtClean="0">
                <a:solidFill>
                  <a:srgbClr val="000000"/>
                </a:solidFill>
                <a:latin typeface="TimesNewRoman"/>
              </a:rPr>
              <a:t>). 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tensiuni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mici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apropiate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de </a:t>
            </a:r>
            <a:r>
              <a:rPr lang="x-none" b="1" dirty="0" smtClean="0">
                <a:solidFill>
                  <a:srgbClr val="000000"/>
                </a:solidFill>
                <a:latin typeface="TimesNewRoman"/>
              </a:rPr>
              <a:t>U</a:t>
            </a:r>
            <a:r>
              <a:rPr lang="x-none" b="1" baseline="-25000" dirty="0" smtClean="0">
                <a:solidFill>
                  <a:srgbClr val="000000"/>
                </a:solidFill>
                <a:latin typeface="TimesNewRoman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asigurat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prin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efect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tunel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tensiuni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directe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ridicate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creşte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exponen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ial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cu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tensiunea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aplicată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difuzia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purtătorilor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caracteristică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se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observă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regiune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rezisten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NewRoman"/>
              </a:rPr>
              <a:t>ă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diferen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ială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negativă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proprietate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importantă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diodei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tunel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2" name="Дуга 1"/>
          <p:cNvSpPr/>
          <p:nvPr/>
        </p:nvSpPr>
        <p:spPr>
          <a:xfrm rot="9417908">
            <a:off x="7540993" y="4439051"/>
            <a:ext cx="3082855" cy="367006"/>
          </a:xfrm>
          <a:prstGeom prst="arc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0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38793"/>
            <a:ext cx="12077700" cy="664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Fotodioda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optoelectronic,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joncţiune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fotosensibilă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funcţionează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polarizare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inversă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Capsula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fotodiodei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prezintă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transparentă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 forma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ferestre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pătrunderea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joncţiunea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p-n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PW20RF, VISH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202419"/>
            <a:ext cx="2593748" cy="19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TO TSL1401R FOTODIODA | Nano Elektronika, d.o.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9" y="1502229"/>
            <a:ext cx="2607639" cy="15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Д263-01 - Фотодиоды - ФОТОПРИЕМНЫЕ ЭЛЕМЕНТЫ - Электронные компоненты  (каталог) - Телефония и Электронные Компонен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57" y="1317078"/>
            <a:ext cx="2139496" cy="18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отодиод ФД265Б купить в Витебске с доставкой по Белару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4" y="1009968"/>
            <a:ext cx="2587625" cy="25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9" y="3258373"/>
            <a:ext cx="7092996" cy="209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486144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polarizarea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inversă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fotodiodei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această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regiune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adânceşte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permite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curentului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electric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produs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radiaţiile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luminoase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traverseze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joncţiunea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PN 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fotodiodei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Când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lumina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absorbită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în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aria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activă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fotodiodei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generează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termic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regiunea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golită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pereche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electrongol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Această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pereche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separată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câmpul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electric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produs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regiunea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sărăcită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prin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polarizarea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inversă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fotodiodei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electronii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trecând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regiunea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golurile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în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regiunea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Această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separare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sarcini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poartă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denumirea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de “</a:t>
            </a:r>
            <a:r>
              <a:rPr lang="en-US" sz="16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efect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fotovoltaic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”,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iar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curentul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corespunzător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numeşte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curent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lumină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(I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SC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Curentul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diodă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creşte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proporţional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cu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intensitatea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luminii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Când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joncţiunea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nu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luminată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curentul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aproape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neglijabil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şi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numeşte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curent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întuneric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(I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600" dirty="0"/>
              <a:t> 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535" y="3138010"/>
            <a:ext cx="2310040" cy="15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3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840"/>
            <a:ext cx="7521812" cy="4265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43123" y="3771901"/>
                <a:ext cx="1450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Ф1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Ф2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23" y="3771901"/>
                <a:ext cx="1450718" cy="276999"/>
              </a:xfrm>
              <a:prstGeom prst="rect">
                <a:avLst/>
              </a:prstGeom>
              <a:blipFill>
                <a:blip r:embed="rId3"/>
                <a:stretch>
                  <a:fillRect l="-3782" r="-33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2599" r="33446"/>
          <a:stretch/>
        </p:blipFill>
        <p:spPr>
          <a:xfrm>
            <a:off x="7429501" y="-19935"/>
            <a:ext cx="2432956" cy="379183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645979" y="2465614"/>
            <a:ext cx="204107" cy="2041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Прямая соединительная линия 9"/>
          <p:cNvCxnSpPr>
            <a:stCxn id="8" idx="2"/>
            <a:endCxn id="8" idx="6"/>
          </p:cNvCxnSpPr>
          <p:nvPr/>
        </p:nvCxnSpPr>
        <p:spPr>
          <a:xfrm>
            <a:off x="8645979" y="2567668"/>
            <a:ext cx="2041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10020300" y="1800225"/>
            <a:ext cx="9525" cy="8694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20300" y="196123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endParaRPr lang="en-US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8748032" y="1685925"/>
            <a:ext cx="0" cy="779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10725150" y="1904990"/>
            <a:ext cx="1038225" cy="381149"/>
          </a:xfrm>
          <a:custGeom>
            <a:avLst/>
            <a:gdLst>
              <a:gd name="connsiteX0" fmla="*/ 1038225 w 1038225"/>
              <a:gd name="connsiteY0" fmla="*/ 371485 h 381149"/>
              <a:gd name="connsiteX1" fmla="*/ 847725 w 1038225"/>
              <a:gd name="connsiteY1" fmla="*/ 10 h 381149"/>
              <a:gd name="connsiteX2" fmla="*/ 628650 w 1038225"/>
              <a:gd name="connsiteY2" fmla="*/ 381010 h 381149"/>
              <a:gd name="connsiteX3" fmla="*/ 361950 w 1038225"/>
              <a:gd name="connsiteY3" fmla="*/ 47635 h 381149"/>
              <a:gd name="connsiteX4" fmla="*/ 171450 w 1038225"/>
              <a:gd name="connsiteY4" fmla="*/ 333385 h 381149"/>
              <a:gd name="connsiteX5" fmla="*/ 0 w 1038225"/>
              <a:gd name="connsiteY5" fmla="*/ 133360 h 3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225" h="381149">
                <a:moveTo>
                  <a:pt x="1038225" y="371485"/>
                </a:moveTo>
                <a:cubicBezTo>
                  <a:pt x="977106" y="184954"/>
                  <a:pt x="915987" y="-1577"/>
                  <a:pt x="847725" y="10"/>
                </a:cubicBezTo>
                <a:cubicBezTo>
                  <a:pt x="779463" y="1597"/>
                  <a:pt x="709612" y="373073"/>
                  <a:pt x="628650" y="381010"/>
                </a:cubicBezTo>
                <a:cubicBezTo>
                  <a:pt x="547688" y="388947"/>
                  <a:pt x="438150" y="55572"/>
                  <a:pt x="361950" y="47635"/>
                </a:cubicBezTo>
                <a:cubicBezTo>
                  <a:pt x="285750" y="39698"/>
                  <a:pt x="231775" y="319098"/>
                  <a:pt x="171450" y="333385"/>
                </a:cubicBezTo>
                <a:cubicBezTo>
                  <a:pt x="111125" y="347672"/>
                  <a:pt x="39687" y="169872"/>
                  <a:pt x="0" y="13336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198948" y="161911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70" y="4351566"/>
            <a:ext cx="3289529" cy="2401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8056" y="3859667"/>
            <a:ext cx="42291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5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3" y="63374"/>
            <a:ext cx="12050163" cy="6794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(Light Emitting Diode)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proprietatea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polarizată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1" y="438670"/>
            <a:ext cx="7364947" cy="34052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73" y="5380672"/>
            <a:ext cx="12128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polarizarea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a </a:t>
            </a:r>
            <a:r>
              <a:rPr lang="en-US" dirty="0" err="1"/>
              <a:t>joncţiuni</a:t>
            </a:r>
            <a:r>
              <a:rPr lang="en-US" dirty="0"/>
              <a:t> PN, </a:t>
            </a:r>
            <a:r>
              <a:rPr lang="en-US" dirty="0" err="1"/>
              <a:t>bariera</a:t>
            </a:r>
            <a:r>
              <a:rPr lang="en-US" dirty="0"/>
              <a:t> </a:t>
            </a:r>
            <a:r>
              <a:rPr lang="en-US" dirty="0" err="1"/>
              <a:t>creată</a:t>
            </a:r>
            <a:r>
              <a:rPr lang="en-US" dirty="0"/>
              <a:t> de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sărăcită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purtători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străpunsă</a:t>
            </a:r>
            <a:r>
              <a:rPr lang="en-US" dirty="0"/>
              <a:t>, </a:t>
            </a:r>
            <a:r>
              <a:rPr lang="en-US" dirty="0" err="1"/>
              <a:t>electronii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N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atraşi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sursei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golurile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P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atrase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sursei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alimentare</a:t>
            </a:r>
            <a:r>
              <a:rPr lang="en-US" dirty="0"/>
              <a:t>.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golurile</a:t>
            </a:r>
            <a:r>
              <a:rPr lang="en-US" dirty="0"/>
              <a:t> </a:t>
            </a:r>
            <a:r>
              <a:rPr lang="en-US" dirty="0" err="1"/>
              <a:t>ajung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sărăcită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purtători</a:t>
            </a:r>
            <a:r>
              <a:rPr lang="en-US" dirty="0" smtClean="0"/>
              <a:t> </a:t>
            </a:r>
            <a:r>
              <a:rPr lang="en-US" dirty="0" err="1"/>
              <a:t>unde</a:t>
            </a:r>
            <a:r>
              <a:rPr lang="en-US" dirty="0"/>
              <a:t> se </a:t>
            </a:r>
            <a:r>
              <a:rPr lang="en-US" dirty="0" err="1"/>
              <a:t>recombină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eliberează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lumină</a:t>
            </a:r>
            <a:r>
              <a:rPr lang="en-US" dirty="0" smtClean="0"/>
              <a:t>. La </a:t>
            </a:r>
            <a:r>
              <a:rPr lang="en-US" dirty="0"/>
              <a:t>LED-</a:t>
            </a:r>
            <a:r>
              <a:rPr lang="en-US" dirty="0" err="1"/>
              <a:t>uri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construcţia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,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combinărilor</a:t>
            </a:r>
            <a:r>
              <a:rPr lang="en-US" dirty="0"/>
              <a:t> </a:t>
            </a:r>
            <a:r>
              <a:rPr lang="en-US" dirty="0" smtClean="0"/>
              <a:t>electron-</a:t>
            </a:r>
            <a:r>
              <a:rPr lang="en-US" dirty="0" err="1" smtClean="0"/>
              <a:t>gol</a:t>
            </a:r>
            <a:r>
              <a:rPr lang="en-US" dirty="0" smtClean="0"/>
              <a:t> </a:t>
            </a:r>
            <a:r>
              <a:rPr lang="en-US" dirty="0" err="1" smtClean="0"/>
              <a:t>eliberează</a:t>
            </a:r>
            <a:r>
              <a:rPr lang="en-US" dirty="0" smtClean="0"/>
              <a:t> </a:t>
            </a:r>
            <a:r>
              <a:rPr lang="en-US" dirty="0" err="1"/>
              <a:t>fotoni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spectrul</a:t>
            </a:r>
            <a:r>
              <a:rPr lang="en-US" dirty="0"/>
              <a:t> </a:t>
            </a:r>
            <a:r>
              <a:rPr lang="en-US" dirty="0" err="1"/>
              <a:t>vizibil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se </a:t>
            </a:r>
            <a:r>
              <a:rPr lang="en-US" dirty="0" err="1" smtClean="0"/>
              <a:t>numeşte</a:t>
            </a:r>
            <a:r>
              <a:rPr lang="en-US" dirty="0" smtClean="0"/>
              <a:t> </a:t>
            </a:r>
            <a:r>
              <a:rPr lang="en-US" dirty="0" err="1" smtClean="0"/>
              <a:t>electroluminescenţă</a:t>
            </a:r>
            <a:r>
              <a:rPr lang="en-US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65679" y="438670"/>
            <a:ext cx="44754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roşu</a:t>
            </a:r>
            <a:r>
              <a:rPr lang="en-US" dirty="0"/>
              <a:t>, </a:t>
            </a:r>
            <a:r>
              <a:rPr lang="en-US" dirty="0" err="1"/>
              <a:t>infraroşu</a:t>
            </a:r>
            <a:r>
              <a:rPr lang="en-US" dirty="0"/>
              <a:t> – </a:t>
            </a:r>
            <a:r>
              <a:rPr lang="en-US" dirty="0" err="1"/>
              <a:t>AlGaAs</a:t>
            </a:r>
            <a:r>
              <a:rPr lang="en-US" dirty="0"/>
              <a:t> (</a:t>
            </a:r>
            <a:r>
              <a:rPr lang="en-US" dirty="0" err="1"/>
              <a:t>Aluminiu</a:t>
            </a:r>
            <a:r>
              <a:rPr lang="en-US" dirty="0"/>
              <a:t> – </a:t>
            </a:r>
            <a:r>
              <a:rPr lang="en-US" dirty="0" err="1"/>
              <a:t>Galiu</a:t>
            </a:r>
            <a:r>
              <a:rPr lang="en-US" dirty="0"/>
              <a:t> - </a:t>
            </a:r>
            <a:r>
              <a:rPr lang="en-US" dirty="0" err="1"/>
              <a:t>Arsen</a:t>
            </a:r>
            <a:r>
              <a:rPr lang="en-US" dirty="0"/>
              <a:t>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verde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AlGaP</a:t>
            </a:r>
            <a:r>
              <a:rPr lang="en-US" dirty="0"/>
              <a:t> (</a:t>
            </a:r>
            <a:r>
              <a:rPr lang="en-US" dirty="0" err="1"/>
              <a:t>Aluminiu</a:t>
            </a:r>
            <a:r>
              <a:rPr lang="en-US" dirty="0"/>
              <a:t> - </a:t>
            </a:r>
            <a:r>
              <a:rPr lang="en-US" dirty="0" err="1"/>
              <a:t>Galiu</a:t>
            </a:r>
            <a:r>
              <a:rPr lang="en-US" dirty="0"/>
              <a:t> - </a:t>
            </a:r>
            <a:r>
              <a:rPr lang="en-US" dirty="0" err="1"/>
              <a:t>Fosfor</a:t>
            </a:r>
            <a:r>
              <a:rPr lang="en-US" dirty="0"/>
              <a:t>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roşu</a:t>
            </a:r>
            <a:r>
              <a:rPr lang="en-US" dirty="0"/>
              <a:t>-orange, orange, </a:t>
            </a:r>
            <a:r>
              <a:rPr lang="en-US" dirty="0" err="1"/>
              <a:t>galben</a:t>
            </a:r>
            <a:r>
              <a:rPr lang="en-US" dirty="0"/>
              <a:t>, </a:t>
            </a:r>
            <a:r>
              <a:rPr lang="en-US" dirty="0" err="1"/>
              <a:t>verde</a:t>
            </a:r>
            <a:r>
              <a:rPr lang="en-US" dirty="0"/>
              <a:t> – </a:t>
            </a:r>
            <a:r>
              <a:rPr lang="en-US" dirty="0" err="1"/>
              <a:t>AlGaInP</a:t>
            </a:r>
            <a:r>
              <a:rPr lang="en-US" dirty="0"/>
              <a:t> (</a:t>
            </a:r>
            <a:r>
              <a:rPr lang="en-US" dirty="0" err="1"/>
              <a:t>Aluminiu</a:t>
            </a:r>
            <a:r>
              <a:rPr lang="en-US" dirty="0"/>
              <a:t>–</a:t>
            </a:r>
            <a:r>
              <a:rPr lang="en-US" dirty="0" err="1"/>
              <a:t>Galiu</a:t>
            </a:r>
            <a:r>
              <a:rPr lang="en-US" dirty="0"/>
              <a:t>–</a:t>
            </a:r>
            <a:r>
              <a:rPr lang="en-US" dirty="0" err="1"/>
              <a:t>Indiu-Fosfor</a:t>
            </a:r>
            <a:r>
              <a:rPr lang="en-US" dirty="0"/>
              <a:t>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roşu</a:t>
            </a:r>
            <a:r>
              <a:rPr lang="en-US" dirty="0"/>
              <a:t>, </a:t>
            </a:r>
            <a:r>
              <a:rPr lang="en-US" dirty="0" err="1"/>
              <a:t>roşu</a:t>
            </a:r>
            <a:r>
              <a:rPr lang="en-US" dirty="0"/>
              <a:t>-orange, orange, </a:t>
            </a:r>
            <a:r>
              <a:rPr lang="en-US" dirty="0" err="1"/>
              <a:t>galben</a:t>
            </a:r>
            <a:r>
              <a:rPr lang="en-US" dirty="0"/>
              <a:t> – </a:t>
            </a:r>
            <a:r>
              <a:rPr lang="en-US" dirty="0" err="1"/>
              <a:t>GaAsP</a:t>
            </a:r>
            <a:r>
              <a:rPr lang="en-US" dirty="0"/>
              <a:t> (</a:t>
            </a:r>
            <a:r>
              <a:rPr lang="en-US" dirty="0" err="1"/>
              <a:t>Galiu</a:t>
            </a:r>
            <a:r>
              <a:rPr lang="en-US" dirty="0"/>
              <a:t> - </a:t>
            </a:r>
            <a:r>
              <a:rPr lang="en-US" dirty="0" err="1"/>
              <a:t>Arsen</a:t>
            </a:r>
            <a:r>
              <a:rPr lang="en-US" dirty="0"/>
              <a:t> - </a:t>
            </a:r>
            <a:r>
              <a:rPr lang="en-US" dirty="0" err="1"/>
              <a:t>Fosfor</a:t>
            </a:r>
            <a:r>
              <a:rPr lang="en-US" dirty="0"/>
              <a:t>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roşu</a:t>
            </a:r>
            <a:r>
              <a:rPr lang="en-US" dirty="0"/>
              <a:t>, </a:t>
            </a:r>
            <a:r>
              <a:rPr lang="en-US" dirty="0" err="1"/>
              <a:t>galben</a:t>
            </a:r>
            <a:r>
              <a:rPr lang="en-US" dirty="0"/>
              <a:t>, </a:t>
            </a:r>
            <a:r>
              <a:rPr lang="en-US" dirty="0" err="1"/>
              <a:t>verde</a:t>
            </a:r>
            <a:r>
              <a:rPr lang="en-US" dirty="0"/>
              <a:t> – </a:t>
            </a:r>
            <a:r>
              <a:rPr lang="en-US" dirty="0" err="1"/>
              <a:t>GaP</a:t>
            </a:r>
            <a:r>
              <a:rPr lang="en-US" dirty="0"/>
              <a:t> (</a:t>
            </a:r>
            <a:r>
              <a:rPr lang="en-US" dirty="0" err="1"/>
              <a:t>Galiu</a:t>
            </a:r>
            <a:r>
              <a:rPr lang="en-US" dirty="0"/>
              <a:t> - </a:t>
            </a:r>
            <a:r>
              <a:rPr lang="en-US" dirty="0" err="1"/>
              <a:t>Fosfor</a:t>
            </a:r>
            <a:r>
              <a:rPr lang="en-US" dirty="0"/>
              <a:t>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verde</a:t>
            </a:r>
            <a:r>
              <a:rPr lang="en-US" dirty="0"/>
              <a:t>, </a:t>
            </a:r>
            <a:r>
              <a:rPr lang="en-US" dirty="0" err="1"/>
              <a:t>verde-smarald</a:t>
            </a:r>
            <a:r>
              <a:rPr lang="en-US" dirty="0"/>
              <a:t>, </a:t>
            </a:r>
            <a:r>
              <a:rPr lang="en-US" dirty="0" err="1"/>
              <a:t>albastru</a:t>
            </a:r>
            <a:r>
              <a:rPr lang="en-US" dirty="0"/>
              <a:t> – </a:t>
            </a:r>
            <a:r>
              <a:rPr lang="en-US" dirty="0" err="1"/>
              <a:t>GaN</a:t>
            </a:r>
            <a:r>
              <a:rPr lang="en-US" dirty="0"/>
              <a:t> (</a:t>
            </a:r>
            <a:r>
              <a:rPr lang="en-US" dirty="0" err="1"/>
              <a:t>nitrură</a:t>
            </a:r>
            <a:r>
              <a:rPr lang="en-US" dirty="0"/>
              <a:t> de </a:t>
            </a:r>
            <a:r>
              <a:rPr lang="en-US" dirty="0" err="1"/>
              <a:t>galiu</a:t>
            </a:r>
            <a:r>
              <a:rPr lang="en-US" dirty="0"/>
              <a:t>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ultraviolet </a:t>
            </a:r>
            <a:r>
              <a:rPr lang="en-US" dirty="0" err="1"/>
              <a:t>apropiat</a:t>
            </a:r>
            <a:r>
              <a:rPr lang="en-US" dirty="0"/>
              <a:t>, </a:t>
            </a:r>
            <a:r>
              <a:rPr lang="en-US" dirty="0" err="1"/>
              <a:t>albastru-verzui</a:t>
            </a:r>
            <a:r>
              <a:rPr lang="en-US" dirty="0"/>
              <a:t>, </a:t>
            </a:r>
            <a:r>
              <a:rPr lang="en-US" dirty="0" err="1"/>
              <a:t>albastru</a:t>
            </a:r>
            <a:r>
              <a:rPr lang="en-US" dirty="0"/>
              <a:t> – </a:t>
            </a:r>
            <a:r>
              <a:rPr lang="en-US" dirty="0" err="1"/>
              <a:t>InGaN</a:t>
            </a:r>
            <a:r>
              <a:rPr lang="en-US" dirty="0"/>
              <a:t> (</a:t>
            </a:r>
            <a:r>
              <a:rPr lang="en-US" dirty="0" err="1"/>
              <a:t>nitrură</a:t>
            </a:r>
            <a:r>
              <a:rPr lang="en-US" dirty="0"/>
              <a:t> </a:t>
            </a:r>
            <a:r>
              <a:rPr lang="en-US" dirty="0" err="1"/>
              <a:t>indiu-galiu</a:t>
            </a:r>
            <a:r>
              <a:rPr lang="en-US" dirty="0"/>
              <a:t>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albastru</a:t>
            </a:r>
            <a:r>
              <a:rPr lang="en-US" dirty="0"/>
              <a:t> – </a:t>
            </a:r>
            <a:r>
              <a:rPr lang="en-US" dirty="0" err="1"/>
              <a:t>ZnSe</a:t>
            </a:r>
            <a:r>
              <a:rPr lang="en-US" dirty="0"/>
              <a:t> (zinc-</a:t>
            </a:r>
            <a:r>
              <a:rPr lang="en-US" dirty="0" err="1"/>
              <a:t>seleniu</a:t>
            </a:r>
            <a:r>
              <a:rPr lang="en-US" dirty="0"/>
              <a:t>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ultraviolet </a:t>
            </a:r>
            <a:r>
              <a:rPr lang="en-US" dirty="0"/>
              <a:t>– </a:t>
            </a:r>
            <a:r>
              <a:rPr lang="en-US" dirty="0" err="1"/>
              <a:t>Diamant</a:t>
            </a:r>
            <a:r>
              <a:rPr lang="en-US" dirty="0"/>
              <a:t> (C) (Carbon);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 </a:t>
            </a:r>
            <a:r>
              <a:rPr lang="en-US" dirty="0"/>
              <a:t>la ultraviolet </a:t>
            </a:r>
            <a:r>
              <a:rPr lang="en-US" dirty="0" err="1"/>
              <a:t>apropiat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la ultraviolet </a:t>
            </a:r>
            <a:r>
              <a:rPr lang="en-US" dirty="0" err="1"/>
              <a:t>îndepărtat</a:t>
            </a:r>
            <a:r>
              <a:rPr lang="en-US" dirty="0"/>
              <a:t>–</a:t>
            </a:r>
            <a:r>
              <a:rPr lang="en-US" dirty="0" err="1"/>
              <a:t>AlN</a:t>
            </a:r>
            <a:r>
              <a:rPr lang="en-US" dirty="0"/>
              <a:t>, </a:t>
            </a:r>
            <a:r>
              <a:rPr lang="en-US" dirty="0" err="1"/>
              <a:t>AlGaN</a:t>
            </a:r>
            <a:r>
              <a:rPr lang="en-US" dirty="0"/>
              <a:t> (</a:t>
            </a:r>
            <a:r>
              <a:rPr lang="en-US" dirty="0" err="1"/>
              <a:t>nitruri</a:t>
            </a:r>
            <a:r>
              <a:rPr lang="en-US" dirty="0"/>
              <a:t> Al, Ga)</a:t>
            </a:r>
          </a:p>
        </p:txBody>
      </p:sp>
    </p:spTree>
    <p:extLst>
      <p:ext uri="{BB962C8B-B14F-4D97-AF65-F5344CB8AC3E}">
        <p14:creationId xmlns:p14="http://schemas.microsoft.com/office/powerpoint/2010/main" val="359775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9217" y="585579"/>
            <a:ext cx="8839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Semiconductorii cei mai des folosiți sunt </a:t>
            </a:r>
            <a:r>
              <a:rPr lang="vi-VN" sz="2800" b="1" dirty="0"/>
              <a:t>germaniu (Ge)</a:t>
            </a:r>
            <a:r>
              <a:rPr lang="vi-VN" sz="2800" dirty="0"/>
              <a:t>, </a:t>
            </a:r>
            <a:r>
              <a:rPr lang="vi-VN" sz="2800" b="1" dirty="0"/>
              <a:t>siliciu (Si)</a:t>
            </a:r>
            <a:r>
              <a:rPr lang="vi-VN" sz="2800" dirty="0"/>
              <a:t>, </a:t>
            </a:r>
            <a:r>
              <a:rPr lang="vi-VN" sz="2800" u="sng" dirty="0"/>
              <a:t>arsenidă de galiu, seleniu, oxizi diferiți, nitruri și carburi</a:t>
            </a:r>
            <a:r>
              <a:rPr lang="vi-VN" sz="2800" dirty="0"/>
              <a:t>.</a:t>
            </a:r>
            <a:endParaRPr lang="ru-RU" sz="2800" dirty="0"/>
          </a:p>
        </p:txBody>
      </p:sp>
      <p:pic>
        <p:nvPicPr>
          <p:cNvPr id="5" name="Picture 2" descr="C:\Users\Ababii\Desktop\Лечебные-свойства-герм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98" y="2533099"/>
            <a:ext cx="3472060" cy="33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babii\Desktop\кремний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45" y="2533099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52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as lampi IN-14 nixie tuburi electronice vintage in14 Bucuresti Sectorul 1  • OLX.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" y="151946"/>
            <a:ext cx="5589824" cy="37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49" y="151946"/>
            <a:ext cx="6377417" cy="3587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3863590"/>
            <a:ext cx="3384096" cy="2908644"/>
          </a:xfrm>
          <a:prstGeom prst="rect">
            <a:avLst/>
          </a:prstGeom>
        </p:spPr>
      </p:pic>
      <p:pic>
        <p:nvPicPr>
          <p:cNvPr id="1028" name="Picture 4" descr="Светодиодные ленты многоцветные RGB, Banda cu leduri RGB 250 L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38" y="4162487"/>
            <a:ext cx="3083397" cy="23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978" y="3863590"/>
            <a:ext cx="2862885" cy="28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07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err="1" smtClean="0"/>
              <a:t>Dependen</a:t>
            </a:r>
            <a:r>
              <a:rPr lang="x-none" sz="2000" b="1" dirty="0" smtClean="0"/>
              <a:t>ța de temperatura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/>
              <a:t>cazul</a:t>
            </a:r>
            <a:r>
              <a:rPr lang="en-US" sz="2000" dirty="0"/>
              <a:t> </a:t>
            </a:r>
            <a:r>
              <a:rPr lang="en-US" sz="2000" dirty="0" err="1"/>
              <a:t>polarizării</a:t>
            </a:r>
            <a:r>
              <a:rPr lang="en-US" sz="2000" dirty="0"/>
              <a:t> inverse, </a:t>
            </a:r>
            <a:r>
              <a:rPr lang="en-US" sz="2000" dirty="0" err="1"/>
              <a:t>curentul</a:t>
            </a:r>
            <a:r>
              <a:rPr lang="en-US" sz="2000" dirty="0"/>
              <a:t> de </a:t>
            </a:r>
            <a:r>
              <a:rPr lang="en-US" sz="2000" dirty="0" err="1"/>
              <a:t>saturaţie</a:t>
            </a:r>
            <a:r>
              <a:rPr lang="en-US" sz="2000" dirty="0"/>
              <a:t> are o </a:t>
            </a:r>
            <a:r>
              <a:rPr lang="en-US" sz="2000" dirty="0" err="1"/>
              <a:t>valoare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</a:t>
            </a:r>
            <a:r>
              <a:rPr lang="en-US" sz="2000" dirty="0" err="1"/>
              <a:t>mică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produs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purtătorii</a:t>
            </a:r>
            <a:r>
              <a:rPr lang="en-US" sz="2000" dirty="0"/>
              <a:t> </a:t>
            </a:r>
            <a:r>
              <a:rPr lang="en-US" sz="2000" dirty="0" err="1"/>
              <a:t>minoritari</a:t>
            </a:r>
            <a:r>
              <a:rPr lang="en-US" sz="2000" dirty="0"/>
              <a:t> de </a:t>
            </a:r>
            <a:r>
              <a:rPr lang="en-US" sz="2000" dirty="0" err="1"/>
              <a:t>sarcină</a:t>
            </a:r>
            <a:r>
              <a:rPr lang="en-US" sz="2000" dirty="0"/>
              <a:t>.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curent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dependent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primul</a:t>
            </a:r>
            <a:r>
              <a:rPr lang="en-US" sz="2000" dirty="0"/>
              <a:t> </a:t>
            </a:r>
            <a:r>
              <a:rPr lang="en-US" sz="2000" dirty="0" err="1"/>
              <a:t>rând</a:t>
            </a:r>
            <a:r>
              <a:rPr lang="en-US" sz="2000" dirty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 </a:t>
            </a:r>
            <a:r>
              <a:rPr lang="en-US" sz="2000" dirty="0" err="1"/>
              <a:t>joncţiunii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nu de </a:t>
            </a:r>
            <a:r>
              <a:rPr lang="en-US" sz="2000" dirty="0" err="1"/>
              <a:t>tensiunea</a:t>
            </a:r>
            <a:r>
              <a:rPr lang="en-US" sz="2000" dirty="0"/>
              <a:t> </a:t>
            </a:r>
            <a:r>
              <a:rPr lang="en-US" sz="2000" dirty="0" err="1"/>
              <a:t>inversă</a:t>
            </a:r>
            <a:r>
              <a:rPr lang="en-US" sz="2000" dirty="0"/>
              <a:t> de </a:t>
            </a:r>
            <a:r>
              <a:rPr lang="en-US" sz="2000" dirty="0" err="1"/>
              <a:t>polarizare</a:t>
            </a:r>
            <a:r>
              <a:rPr lang="en-US" sz="2000" dirty="0"/>
              <a:t>. </a:t>
            </a:r>
            <a:r>
              <a:rPr lang="en-US" sz="2000" dirty="0" err="1"/>
              <a:t>Odată</a:t>
            </a:r>
            <a:r>
              <a:rPr lang="en-US" sz="2000" dirty="0"/>
              <a:t> cu </a:t>
            </a:r>
            <a:r>
              <a:rPr lang="en-US" sz="2000" dirty="0" err="1" smtClean="0"/>
              <a:t>creşterea</a:t>
            </a:r>
            <a:r>
              <a:rPr lang="en-US" sz="2000" dirty="0" smtClean="0"/>
              <a:t> </a:t>
            </a:r>
            <a:r>
              <a:rPr lang="en-US" sz="2000" dirty="0" err="1" smtClean="0"/>
              <a:t>temperaturii</a:t>
            </a:r>
            <a:r>
              <a:rPr lang="en-US" sz="2000" dirty="0" smtClean="0"/>
              <a:t> </a:t>
            </a:r>
            <a:r>
              <a:rPr lang="en-US" sz="2000" dirty="0" err="1"/>
              <a:t>creşte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curentul</a:t>
            </a:r>
            <a:r>
              <a:rPr lang="en-US" sz="2000" dirty="0" smtClean="0"/>
              <a:t>. </a:t>
            </a:r>
            <a:r>
              <a:rPr lang="en-US" sz="2000" dirty="0" err="1" smtClean="0"/>
              <a:t>Datorită</a:t>
            </a:r>
            <a:r>
              <a:rPr lang="en-US" sz="2000" dirty="0" smtClean="0"/>
              <a:t> </a:t>
            </a:r>
            <a:r>
              <a:rPr lang="en-US" sz="2000" dirty="0" err="1"/>
              <a:t>dependenţei</a:t>
            </a:r>
            <a:r>
              <a:rPr lang="en-US" sz="2000" dirty="0"/>
              <a:t> </a:t>
            </a:r>
            <a:r>
              <a:rPr lang="en-US" sz="2000" dirty="0" err="1"/>
              <a:t>exponenţiale</a:t>
            </a:r>
            <a:r>
              <a:rPr lang="en-US" sz="2000" dirty="0"/>
              <a:t> a </a:t>
            </a:r>
            <a:r>
              <a:rPr lang="en-US" sz="2000" dirty="0" err="1"/>
              <a:t>curentului</a:t>
            </a:r>
            <a:r>
              <a:rPr lang="en-US" sz="2000" dirty="0"/>
              <a:t> de </a:t>
            </a:r>
            <a:r>
              <a:rPr lang="en-US" sz="2000" dirty="0" err="1"/>
              <a:t>temperatură</a:t>
            </a:r>
            <a:r>
              <a:rPr lang="en-US" sz="2000" dirty="0"/>
              <a:t>, </a:t>
            </a:r>
            <a:r>
              <a:rPr lang="en-US" sz="2000" dirty="0" err="1"/>
              <a:t>curentul</a:t>
            </a:r>
            <a:r>
              <a:rPr lang="en-US" sz="2000" dirty="0"/>
              <a:t> invers </a:t>
            </a:r>
            <a:r>
              <a:rPr lang="en-US" sz="2000" dirty="0" smtClean="0"/>
              <a:t>se </a:t>
            </a:r>
            <a:r>
              <a:rPr lang="en-US" sz="2000" dirty="0" err="1" smtClean="0"/>
              <a:t>dublează</a:t>
            </a:r>
            <a:r>
              <a:rPr lang="en-US" sz="2000" dirty="0" smtClean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cazul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creşteri</a:t>
            </a:r>
            <a:r>
              <a:rPr lang="en-US" sz="2000" dirty="0"/>
              <a:t> de </a:t>
            </a:r>
            <a:r>
              <a:rPr lang="en-US" sz="2000" dirty="0" err="1"/>
              <a:t>temperatură</a:t>
            </a:r>
            <a:r>
              <a:rPr lang="en-US" sz="2000" dirty="0"/>
              <a:t> cu 6° C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cazul</a:t>
            </a:r>
            <a:r>
              <a:rPr lang="en-US" sz="2000" dirty="0"/>
              <a:t> Si, </a:t>
            </a:r>
            <a:r>
              <a:rPr lang="en-US" sz="2000" dirty="0" err="1"/>
              <a:t>şi</a:t>
            </a:r>
            <a:r>
              <a:rPr lang="en-US" sz="2000" dirty="0"/>
              <a:t> cu 9° C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cazul</a:t>
            </a:r>
            <a:r>
              <a:rPr lang="en-US" sz="2000" dirty="0"/>
              <a:t> 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139" y="1746663"/>
            <a:ext cx="3590265" cy="70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896" y="1496776"/>
            <a:ext cx="2677240" cy="22532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944" y="3644077"/>
            <a:ext cx="11872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polarizării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directe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regăsim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acelaşi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fenomen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temperaturii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conduce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perechilor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electrini-goluri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li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conductivitatea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acestora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Ca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urmare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odată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temperaturii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10" y="4541733"/>
            <a:ext cx="2588301" cy="22211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60341" y="4568283"/>
            <a:ext cx="7571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Dacă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temperatura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fixată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mare,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aduce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iniţială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redusă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temperatura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camerei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cazul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diodelor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Si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Ge,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coeficientul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temperatură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903" y="6070487"/>
            <a:ext cx="3668304" cy="4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1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10" y="247319"/>
            <a:ext cx="5355526" cy="4507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921" y="247319"/>
            <a:ext cx="5307056" cy="45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3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88" y="81481"/>
            <a:ext cx="11950574" cy="667240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Modelul</a:t>
            </a:r>
            <a:r>
              <a:rPr lang="en-US" sz="1800" b="1" dirty="0"/>
              <a:t> ideal al </a:t>
            </a:r>
            <a:r>
              <a:rPr lang="en-US" sz="1800" b="1" dirty="0" err="1"/>
              <a:t>diodei</a:t>
            </a:r>
            <a:r>
              <a:rPr lang="en-US" sz="1800" b="1" dirty="0"/>
              <a:t> </a:t>
            </a:r>
            <a:r>
              <a:rPr lang="en-US" sz="1800" dirty="0"/>
              <a:t>se </a:t>
            </a:r>
            <a:r>
              <a:rPr lang="en-US" sz="1800" dirty="0" err="1"/>
              <a:t>poate</a:t>
            </a:r>
            <a:r>
              <a:rPr lang="en-US" sz="1800" dirty="0"/>
              <a:t> </a:t>
            </a:r>
            <a:r>
              <a:rPr lang="en-US" sz="1800" dirty="0" err="1"/>
              <a:t>folosi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circuitele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care </a:t>
            </a:r>
            <a:r>
              <a:rPr lang="en-US" sz="1800" dirty="0" err="1"/>
              <a:t>regăsim</a:t>
            </a:r>
            <a:r>
              <a:rPr lang="en-US" sz="1800" dirty="0"/>
              <a:t> </a:t>
            </a:r>
            <a:r>
              <a:rPr lang="en-US" sz="1800" dirty="0" err="1"/>
              <a:t>tensiune</a:t>
            </a:r>
            <a:r>
              <a:rPr lang="en-US" sz="1800" dirty="0"/>
              <a:t> de </a:t>
            </a:r>
            <a:r>
              <a:rPr lang="en-US" sz="1800" dirty="0" smtClean="0"/>
              <a:t>ordinal a </a:t>
            </a:r>
            <a:r>
              <a:rPr lang="en-US" sz="1800" dirty="0" err="1"/>
              <a:t>zeci</a:t>
            </a:r>
            <a:r>
              <a:rPr lang="en-US" sz="1800" dirty="0"/>
              <a:t> de </a:t>
            </a:r>
            <a:r>
              <a:rPr lang="en-US" sz="1800" dirty="0" err="1"/>
              <a:t>volţi</a:t>
            </a:r>
            <a:r>
              <a:rPr lang="en-US" sz="1800" dirty="0" smtClean="0"/>
              <a:t>. </a:t>
            </a:r>
            <a:r>
              <a:rPr lang="en-US" sz="1800" dirty="0" err="1" smtClean="0"/>
              <a:t>Acest</a:t>
            </a:r>
            <a:r>
              <a:rPr lang="en-US" sz="1800" dirty="0" smtClean="0"/>
              <a:t> </a:t>
            </a:r>
            <a:r>
              <a:rPr lang="en-US" sz="1800" dirty="0"/>
              <a:t>model ideal nu </a:t>
            </a:r>
            <a:r>
              <a:rPr lang="en-US" sz="1800" dirty="0" err="1"/>
              <a:t>ia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calcul</a:t>
            </a:r>
            <a:r>
              <a:rPr lang="en-US" sz="1800" dirty="0"/>
              <a:t> </a:t>
            </a:r>
            <a:r>
              <a:rPr lang="en-US" sz="1800" dirty="0" err="1"/>
              <a:t>efectul</a:t>
            </a:r>
            <a:r>
              <a:rPr lang="en-US" sz="1800" dirty="0"/>
              <a:t> </a:t>
            </a:r>
            <a:r>
              <a:rPr lang="en-US" sz="1800" dirty="0" err="1"/>
              <a:t>barierei</a:t>
            </a:r>
            <a:r>
              <a:rPr lang="en-US" sz="1800" dirty="0"/>
              <a:t> de </a:t>
            </a:r>
            <a:r>
              <a:rPr lang="en-US" sz="1800" dirty="0" err="1"/>
              <a:t>potenţial</a:t>
            </a:r>
            <a:r>
              <a:rPr lang="en-US" sz="1800" dirty="0"/>
              <a:t>, </a:t>
            </a:r>
            <a:r>
              <a:rPr lang="en-US" sz="1800" dirty="0" err="1"/>
              <a:t>rezistenţa</a:t>
            </a:r>
            <a:r>
              <a:rPr lang="en-US" sz="1800" dirty="0"/>
              <a:t> </a:t>
            </a:r>
            <a:r>
              <a:rPr lang="en-US" sz="1800" dirty="0" err="1"/>
              <a:t>internă</a:t>
            </a:r>
            <a:r>
              <a:rPr lang="en-US" sz="1800" dirty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alţi</a:t>
            </a:r>
            <a:r>
              <a:rPr lang="en-US" sz="1800" dirty="0" smtClean="0"/>
              <a:t> </a:t>
            </a:r>
            <a:r>
              <a:rPr lang="en-US" sz="1800" dirty="0" err="1"/>
              <a:t>parametri</a:t>
            </a:r>
            <a:r>
              <a:rPr lang="en-US" sz="1800" dirty="0"/>
              <a:t>. Dar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cazuri</a:t>
            </a:r>
            <a:r>
              <a:rPr lang="en-US" sz="1800" dirty="0"/>
              <a:t> </a:t>
            </a:r>
            <a:r>
              <a:rPr lang="en-US" sz="1800" dirty="0" err="1"/>
              <a:t>aceasta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destul</a:t>
            </a:r>
            <a:r>
              <a:rPr lang="en-US" sz="1800" dirty="0"/>
              <a:t> de </a:t>
            </a:r>
            <a:r>
              <a:rPr lang="en-US" sz="1800" dirty="0" err="1"/>
              <a:t>precisă</a:t>
            </a:r>
            <a:r>
              <a:rPr lang="en-US" sz="18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69" y="615117"/>
            <a:ext cx="7343823" cy="2961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9" y="3665246"/>
            <a:ext cx="7337556" cy="2800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5049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51" y="236823"/>
            <a:ext cx="11521288" cy="4774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078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3859"/>
            <a:ext cx="12192001" cy="4551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33907" y="6270171"/>
            <a:ext cx="13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Conductoare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4801" y="6270171"/>
            <a:ext cx="18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Semiconductoare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8976" y="6270171"/>
            <a:ext cx="111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Izolatoare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4979" y="273643"/>
            <a:ext cx="11838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/>
              <a:t>Comportamentul unui atom este determinat de electronii de valență. Orice proprietate poate fi reprezentată prin diagrame energetice corespunzătoare, care descriu </a:t>
            </a:r>
            <a:r>
              <a:rPr lang="vi-VN" sz="2000" u="sng" dirty="0"/>
              <a:t>banda de valență, banda de conducție și banda interzisă</a:t>
            </a:r>
            <a:r>
              <a:rPr lang="vi-VN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335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74" y="921213"/>
            <a:ext cx="6793194" cy="4351338"/>
          </a:xfrm>
        </p:spPr>
        <p:txBody>
          <a:bodyPr>
            <a:normAutofit fontScale="92500" lnSpcReduction="1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Banda de valență </a:t>
            </a:r>
            <a:r>
              <a:rPr lang="vi-VN" dirty="0"/>
              <a:t>este setul de energii permise pentru electronii de valență.</a:t>
            </a:r>
          </a:p>
          <a:p>
            <a:r>
              <a:rPr lang="vi-VN" b="1" dirty="0">
                <a:solidFill>
                  <a:srgbClr val="FF0000"/>
                </a:solidFill>
              </a:rPr>
              <a:t>Banda de </a:t>
            </a:r>
            <a:r>
              <a:rPr lang="vi-VN" b="1" dirty="0" smtClean="0">
                <a:solidFill>
                  <a:srgbClr val="FF0000"/>
                </a:solidFill>
              </a:rPr>
              <a:t>conduc</a:t>
            </a:r>
            <a:r>
              <a:rPr lang="ro-MD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ție</a:t>
            </a:r>
            <a:r>
              <a:rPr lang="vi-VN" b="1" dirty="0" smtClean="0">
                <a:solidFill>
                  <a:srgbClr val="FF0000"/>
                </a:solidFill>
              </a:rPr>
              <a:t> </a:t>
            </a:r>
            <a:r>
              <a:rPr lang="vi-VN" dirty="0"/>
              <a:t>este setul de energii permise pentru electroni liberi.</a:t>
            </a:r>
          </a:p>
          <a:p>
            <a:r>
              <a:rPr lang="vi-VN" b="1" dirty="0">
                <a:solidFill>
                  <a:srgbClr val="FF0000"/>
                </a:solidFill>
              </a:rPr>
              <a:t>Banda </a:t>
            </a:r>
            <a:r>
              <a:rPr lang="vi-VN" b="1" dirty="0" smtClean="0">
                <a:solidFill>
                  <a:srgbClr val="FF0000"/>
                </a:solidFill>
              </a:rPr>
              <a:t>interzisă </a:t>
            </a:r>
            <a:r>
              <a:rPr lang="vi-VN" dirty="0"/>
              <a:t>- un set de energii care sunt interzise pentru electronii unei substanțe date</a:t>
            </a:r>
            <a:r>
              <a:rPr lang="vi-VN" dirty="0" smtClean="0"/>
              <a:t>.</a:t>
            </a:r>
            <a:endParaRPr lang="ro-MD" dirty="0" smtClean="0"/>
          </a:p>
          <a:p>
            <a:endParaRPr lang="ro-MD" dirty="0"/>
          </a:p>
          <a:p>
            <a:pPr marL="0" indent="0">
              <a:buNone/>
            </a:pPr>
            <a:r>
              <a:rPr lang="ro-MD" dirty="0" smtClean="0">
                <a:latin typeface="Arial" panose="020B0604020202020204" pitchFamily="34" charset="0"/>
                <a:cs typeface="Arial" panose="020B0604020202020204" pitchFamily="34" charset="0"/>
              </a:rPr>
              <a:t>Lățimea benzii interzise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dirty="0"/>
              <a:t>materialelor utilizate în prezent ca semiconductori este în intervalul de la 0,1 eV la 3 eV.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575" r="33212"/>
          <a:stretch/>
        </p:blipFill>
        <p:spPr>
          <a:xfrm>
            <a:off x="7041735" y="921213"/>
            <a:ext cx="5049140" cy="56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8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380" y="17628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vi-VN" dirty="0"/>
              <a:t>Se știe că în semiconductorii </a:t>
            </a:r>
            <a:r>
              <a:rPr lang="ro-MD" dirty="0" smtClean="0"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o-MD" dirty="0" smtClean="0"/>
              <a:t> </a:t>
            </a:r>
            <a:r>
              <a:rPr lang="vi-VN" b="1" dirty="0" smtClean="0"/>
              <a:t>Ge</a:t>
            </a:r>
            <a:r>
              <a:rPr lang="vi-VN" b="1" dirty="0"/>
              <a:t>, Si </a:t>
            </a:r>
            <a:r>
              <a:rPr lang="vi-VN" dirty="0"/>
              <a:t>există </a:t>
            </a:r>
            <a:r>
              <a:rPr lang="vi-VN" u="sng" dirty="0"/>
              <a:t>patru electroni de valență</a:t>
            </a:r>
            <a:r>
              <a:rPr lang="vi-VN" dirty="0"/>
              <a:t>, care, atunci când atomii se reunesc în compoziția substanței, formează </a:t>
            </a:r>
            <a:r>
              <a:rPr lang="vi-VN" u="sng" dirty="0"/>
              <a:t>legături covalente </a:t>
            </a:r>
            <a:r>
              <a:rPr lang="vi-VN" dirty="0"/>
              <a:t>noi.</a:t>
            </a:r>
            <a:endParaRPr lang="ru-RU" dirty="0"/>
          </a:p>
        </p:txBody>
      </p:sp>
      <p:pic>
        <p:nvPicPr>
          <p:cNvPr id="4" name="Picture 2" descr="C:\Users\Ababii\Desktop\image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65" y="1539726"/>
            <a:ext cx="5055015" cy="49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5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28" y="219016"/>
            <a:ext cx="1174192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vi-VN" dirty="0"/>
              <a:t>Când </a:t>
            </a:r>
            <a:r>
              <a:rPr lang="vi-VN" u="sng" dirty="0"/>
              <a:t>legătura covalentă este ruptă</a:t>
            </a:r>
            <a:r>
              <a:rPr lang="vi-VN" dirty="0"/>
              <a:t>, electronul se află în banda de conducție și formează un purtător de </a:t>
            </a:r>
            <a:r>
              <a:rPr lang="ro-MD" dirty="0" smtClean="0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ro-MD" dirty="0" smtClean="0"/>
              <a:t> </a:t>
            </a:r>
            <a:r>
              <a:rPr lang="vi-VN" dirty="0" smtClean="0"/>
              <a:t>liber. </a:t>
            </a:r>
            <a:r>
              <a:rPr lang="vi-VN" dirty="0"/>
              <a:t>O legătură covalentă ruptă se numește „</a:t>
            </a:r>
            <a:r>
              <a:rPr lang="vi-VN" dirty="0" smtClean="0"/>
              <a:t>g</a:t>
            </a:r>
            <a:r>
              <a:rPr lang="ro-MD" dirty="0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vi-VN" dirty="0" smtClean="0"/>
              <a:t>” </a:t>
            </a:r>
            <a:r>
              <a:rPr lang="vi-VN" dirty="0"/>
              <a:t>și se comportă ca o sarcină pozitivă. Ca rezultat al distrugerii legăturii covalente, se generează o pereche </a:t>
            </a:r>
            <a:r>
              <a:rPr lang="vi-VN" dirty="0" smtClean="0"/>
              <a:t>electron-g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vi-VN" dirty="0" smtClean="0"/>
              <a:t>, </a:t>
            </a:r>
            <a:r>
              <a:rPr lang="vi-VN" dirty="0"/>
              <a:t>procesul de nucleație a purtătorilor de sarcină liberă se numește </a:t>
            </a:r>
            <a:r>
              <a:rPr lang="vi-VN" b="1" u="sng" dirty="0" smtClean="0"/>
              <a:t>generare</a:t>
            </a:r>
            <a:r>
              <a:rPr lang="ro-MD" b="1" dirty="0" smtClean="0"/>
              <a:t>.</a:t>
            </a:r>
            <a:endParaRPr lang="ru-RU" b="1" dirty="0"/>
          </a:p>
        </p:txBody>
      </p:sp>
      <p:pic>
        <p:nvPicPr>
          <p:cNvPr id="4" name="Picture 2" descr="C:\Users\Ababii\Desktop\maxresdefault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17" r="45390" b="21944"/>
          <a:stretch/>
        </p:blipFill>
        <p:spPr bwMode="auto">
          <a:xfrm>
            <a:off x="3536444" y="2379663"/>
            <a:ext cx="5316999" cy="41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5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379" y="15065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vi-VN" dirty="0"/>
              <a:t>Procesul invers se numește </a:t>
            </a:r>
            <a:r>
              <a:rPr lang="vi-VN" b="1" u="sng" dirty="0"/>
              <a:t>recombinare</a:t>
            </a:r>
            <a:r>
              <a:rPr lang="vi-VN" dirty="0"/>
              <a:t>, atunci când un electron liber </a:t>
            </a:r>
            <a:r>
              <a:rPr lang="vi-VN" u="sng" dirty="0"/>
              <a:t>recuperează o legătură covalentă</a:t>
            </a:r>
            <a:r>
              <a:rPr lang="vi-VN" dirty="0"/>
              <a:t>.</a:t>
            </a:r>
            <a:endParaRPr lang="ru-RU" dirty="0"/>
          </a:p>
        </p:txBody>
      </p:sp>
      <p:pic>
        <p:nvPicPr>
          <p:cNvPr id="4" name="Picture 2" descr="C:\Users\Ababii\Desktop\maxresdefault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17" r="45390" b="21944"/>
          <a:stretch/>
        </p:blipFill>
        <p:spPr bwMode="auto">
          <a:xfrm>
            <a:off x="2470016" y="1281178"/>
            <a:ext cx="6579980" cy="51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8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42" y="63374"/>
            <a:ext cx="12083358" cy="6794626"/>
          </a:xfrm>
        </p:spPr>
        <p:txBody>
          <a:bodyPr>
            <a:normAutofit/>
          </a:bodyPr>
          <a:lstStyle/>
          <a:p>
            <a:r>
              <a:rPr lang="en-US" sz="2000" dirty="0" err="1"/>
              <a:t>Mişcarea</a:t>
            </a:r>
            <a:r>
              <a:rPr lang="en-US" sz="2000" dirty="0"/>
              <a:t>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 smtClean="0"/>
              <a:t>dou</a:t>
            </a:r>
            <a:r>
              <a:rPr lang="x-none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/>
              <a:t>regiuni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 smtClean="0"/>
              <a:t>descris</a:t>
            </a:r>
            <a:r>
              <a:rPr lang="x-none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 smtClean="0"/>
              <a:t>dou</a:t>
            </a:r>
            <a:r>
              <a:rPr lang="x-none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/>
              <a:t>fenomene</a:t>
            </a:r>
            <a:r>
              <a:rPr lang="en-US" sz="2000" dirty="0" smtClean="0"/>
              <a:t>:</a:t>
            </a:r>
            <a:endParaRPr lang="x-none" sz="2000" dirty="0" smtClean="0"/>
          </a:p>
          <a:p>
            <a:pPr lvl="1"/>
            <a:r>
              <a:rPr lang="en-US" sz="1800" dirty="0" err="1" smtClean="0"/>
              <a:t>Generarea</a:t>
            </a:r>
            <a:r>
              <a:rPr lang="en-US" sz="1800" dirty="0" smtClean="0"/>
              <a:t>:</a:t>
            </a:r>
            <a:endParaRPr lang="x-none" sz="1800" dirty="0" smtClean="0"/>
          </a:p>
          <a:p>
            <a:r>
              <a:rPr lang="en-US" sz="2000" dirty="0" err="1" smtClean="0"/>
              <a:t>fenomenul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trecere</a:t>
            </a:r>
            <a:r>
              <a:rPr lang="en-US" sz="2000" dirty="0"/>
              <a:t> a </a:t>
            </a:r>
            <a:r>
              <a:rPr lang="en-US" sz="2000" dirty="0" err="1"/>
              <a:t>unui</a:t>
            </a:r>
            <a:r>
              <a:rPr lang="en-US" sz="2000" dirty="0"/>
              <a:t> electron al </a:t>
            </a:r>
            <a:r>
              <a:rPr lang="en-US" sz="2000" dirty="0" smtClean="0"/>
              <a:t>re</a:t>
            </a:r>
            <a:r>
              <a:rPr lang="x-none" sz="2000" dirty="0" smtClean="0"/>
              <a:t>ț</a:t>
            </a:r>
            <a:r>
              <a:rPr lang="en-US" sz="2000" dirty="0" err="1" smtClean="0"/>
              <a:t>elei</a:t>
            </a:r>
            <a:r>
              <a:rPr lang="en-US" sz="2000" dirty="0" smtClean="0"/>
              <a:t> </a:t>
            </a:r>
            <a:r>
              <a:rPr lang="en-US" sz="2000" dirty="0" err="1"/>
              <a:t>cristaline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banda</a:t>
            </a:r>
            <a:r>
              <a:rPr lang="en-US" sz="2000" dirty="0"/>
              <a:t> de </a:t>
            </a:r>
            <a:r>
              <a:rPr lang="en-US" sz="2000" dirty="0" err="1" smtClean="0"/>
              <a:t>conduc</a:t>
            </a:r>
            <a:r>
              <a:rPr lang="ro-MD" sz="2000" dirty="0" smtClean="0"/>
              <a:t>ț</a:t>
            </a:r>
            <a:r>
              <a:rPr lang="en-US" sz="2000" dirty="0" err="1" smtClean="0"/>
              <a:t>ie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br>
              <a:rPr lang="en-US" sz="2000" dirty="0"/>
            </a:br>
            <a:r>
              <a:rPr lang="en-US" sz="2000" dirty="0"/>
              <a:t>duce la </a:t>
            </a:r>
            <a:r>
              <a:rPr lang="en-US" sz="2000" dirty="0" err="1"/>
              <a:t>generarea</a:t>
            </a:r>
            <a:r>
              <a:rPr lang="en-US" sz="2000" dirty="0"/>
              <a:t> de </a:t>
            </a:r>
            <a:r>
              <a:rPr lang="en-US" sz="2000" dirty="0" err="1"/>
              <a:t>electroni</a:t>
            </a:r>
            <a:r>
              <a:rPr lang="en-US" sz="2000" dirty="0"/>
              <a:t> de </a:t>
            </a:r>
            <a:r>
              <a:rPr lang="en-US" sz="2000" dirty="0" err="1" smtClean="0"/>
              <a:t>conduc</a:t>
            </a:r>
            <a:r>
              <a:rPr lang="ro-MD" sz="2000" dirty="0" smtClean="0"/>
              <a:t>ț</a:t>
            </a:r>
            <a:r>
              <a:rPr lang="en-US" sz="2000" dirty="0" err="1" smtClean="0"/>
              <a:t>ie</a:t>
            </a:r>
            <a:r>
              <a:rPr lang="en-US" sz="2000" dirty="0" smtClean="0"/>
              <a:t>;</a:t>
            </a:r>
            <a:endParaRPr lang="x-none" sz="2000" dirty="0" smtClean="0"/>
          </a:p>
          <a:p>
            <a:r>
              <a:rPr lang="en-US" sz="2000" dirty="0" smtClean="0"/>
              <a:t>p</a:t>
            </a:r>
            <a:r>
              <a:rPr lang="x-none" sz="2000" dirty="0" smtClean="0"/>
              <a:t>ă</a:t>
            </a:r>
            <a:r>
              <a:rPr lang="en-US" sz="2000" dirty="0" smtClean="0"/>
              <a:t>r</a:t>
            </a:r>
            <a:r>
              <a:rPr lang="x-none" sz="2000" dirty="0" smtClean="0"/>
              <a:t>ă</a:t>
            </a:r>
            <a:r>
              <a:rPr lang="en-US" sz="2000" dirty="0" err="1" smtClean="0"/>
              <a:t>sirea</a:t>
            </a:r>
            <a:r>
              <a:rPr lang="en-US" sz="2000" dirty="0" smtClean="0"/>
              <a:t> </a:t>
            </a:r>
            <a:r>
              <a:rPr lang="en-US" sz="2000" dirty="0" err="1"/>
              <a:t>benzii</a:t>
            </a:r>
            <a:r>
              <a:rPr lang="en-US" sz="2000" dirty="0"/>
              <a:t> de </a:t>
            </a:r>
            <a:r>
              <a:rPr lang="en-US" sz="2000" dirty="0" err="1" smtClean="0"/>
              <a:t>valen</a:t>
            </a:r>
            <a:r>
              <a:rPr lang="x-none" sz="2000" dirty="0" smtClean="0"/>
              <a:t>ță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/>
              <a:t>generarea</a:t>
            </a:r>
            <a:r>
              <a:rPr lang="en-US" sz="2000" dirty="0"/>
              <a:t> de </a:t>
            </a:r>
            <a:r>
              <a:rPr lang="en-US" sz="2000" dirty="0" err="1"/>
              <a:t>goluri</a:t>
            </a:r>
            <a:r>
              <a:rPr lang="en-US" sz="2000" dirty="0" smtClean="0"/>
              <a:t>.</a:t>
            </a:r>
            <a:endParaRPr lang="x-none" sz="2000" dirty="0" smtClean="0"/>
          </a:p>
          <a:p>
            <a:pPr lvl="1"/>
            <a:r>
              <a:rPr lang="en-US" sz="1800" dirty="0" err="1" smtClean="0"/>
              <a:t>Recombinarea</a:t>
            </a:r>
            <a:r>
              <a:rPr lang="en-US" sz="1800" dirty="0" smtClean="0"/>
              <a:t>:</a:t>
            </a:r>
            <a:endParaRPr lang="x-none" sz="1800" dirty="0" smtClean="0"/>
          </a:p>
          <a:p>
            <a:r>
              <a:rPr lang="en-US" sz="2000" dirty="0" err="1" smtClean="0"/>
              <a:t>procesul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care un electron al re</a:t>
            </a:r>
            <a:r>
              <a:rPr lang="x-none" sz="2000" dirty="0" smtClean="0"/>
              <a:t>ț</a:t>
            </a:r>
            <a:r>
              <a:rPr lang="en-US" sz="2000" dirty="0" err="1" smtClean="0"/>
              <a:t>elei</a:t>
            </a:r>
            <a:r>
              <a:rPr lang="en-US" sz="2000" dirty="0" smtClean="0"/>
              <a:t> </a:t>
            </a:r>
            <a:r>
              <a:rPr lang="en-US" sz="2000" dirty="0" err="1" smtClean="0"/>
              <a:t>cristaline</a:t>
            </a:r>
            <a:r>
              <a:rPr lang="en-US" sz="2000" dirty="0" smtClean="0"/>
              <a:t> p</a:t>
            </a:r>
            <a:r>
              <a:rPr lang="x-none" sz="2000" dirty="0" smtClean="0"/>
              <a:t>ă</a:t>
            </a:r>
            <a:r>
              <a:rPr lang="en-US" sz="2000" dirty="0" smtClean="0"/>
              <a:t>r</a:t>
            </a:r>
            <a:r>
              <a:rPr lang="x-none" sz="2000" dirty="0" smtClean="0"/>
              <a:t>ă</a:t>
            </a:r>
            <a:r>
              <a:rPr lang="en-US" sz="2000" dirty="0" err="1" smtClean="0"/>
              <a:t>seşte</a:t>
            </a:r>
            <a:r>
              <a:rPr lang="en-US" sz="2000" dirty="0" smtClean="0"/>
              <a:t> </a:t>
            </a:r>
            <a:r>
              <a:rPr lang="en-US" sz="2000" dirty="0" err="1" smtClean="0"/>
              <a:t>banda</a:t>
            </a:r>
            <a:r>
              <a:rPr lang="en-US" sz="2000" dirty="0" smtClean="0"/>
              <a:t> de </a:t>
            </a:r>
            <a:r>
              <a:rPr lang="en-US" sz="2000" dirty="0" err="1" smtClean="0"/>
              <a:t>conduc</a:t>
            </a:r>
            <a:r>
              <a:rPr lang="ro-MD" sz="2000" dirty="0" smtClean="0"/>
              <a:t>ț</a:t>
            </a:r>
            <a:r>
              <a:rPr lang="en-US" sz="2000" dirty="0" err="1" smtClean="0"/>
              <a:t>ie</a:t>
            </a:r>
            <a:r>
              <a:rPr lang="en-US" sz="2000" dirty="0" smtClean="0"/>
              <a:t> -</a:t>
            </a:r>
            <a:br>
              <a:rPr lang="en-US" sz="2000" dirty="0" smtClean="0"/>
            </a:br>
            <a:r>
              <a:rPr lang="en-US" sz="2000" dirty="0" err="1" smtClean="0"/>
              <a:t>dispare</a:t>
            </a:r>
            <a:r>
              <a:rPr lang="en-US" sz="2000" dirty="0" smtClean="0"/>
              <a:t> un electron de </a:t>
            </a:r>
            <a:r>
              <a:rPr lang="en-US" sz="2000" dirty="0" err="1" smtClean="0"/>
              <a:t>conduc</a:t>
            </a:r>
            <a:r>
              <a:rPr lang="ro-MD" sz="2000" dirty="0" smtClean="0"/>
              <a:t>ț</a:t>
            </a:r>
            <a:r>
              <a:rPr lang="en-US" sz="2000" dirty="0" err="1" smtClean="0"/>
              <a:t>ie</a:t>
            </a:r>
            <a:r>
              <a:rPr lang="en-US" sz="2000" dirty="0" smtClean="0"/>
              <a:t>;</a:t>
            </a:r>
            <a:endParaRPr lang="x-none" sz="2000" dirty="0" smtClean="0"/>
          </a:p>
          <a:p>
            <a:r>
              <a:rPr lang="en-US" sz="2000" dirty="0" err="1" smtClean="0"/>
              <a:t>trecerea</a:t>
            </a:r>
            <a:r>
              <a:rPr lang="en-US" sz="2000" dirty="0" smtClean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banda</a:t>
            </a:r>
            <a:r>
              <a:rPr lang="en-US" sz="2000" dirty="0"/>
              <a:t> de </a:t>
            </a:r>
            <a:r>
              <a:rPr lang="en-US" sz="2000" dirty="0" err="1" smtClean="0"/>
              <a:t>valen</a:t>
            </a:r>
            <a:r>
              <a:rPr lang="x-none" sz="2000" dirty="0" smtClean="0"/>
              <a:t>ță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/>
              <a:t>dispare</a:t>
            </a:r>
            <a:r>
              <a:rPr lang="en-US" sz="2000" dirty="0"/>
              <a:t> un </a:t>
            </a:r>
            <a:r>
              <a:rPr lang="en-US" sz="2000" dirty="0" err="1"/>
              <a:t>gol</a:t>
            </a:r>
            <a:r>
              <a:rPr lang="en-US" sz="20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48" y="2998463"/>
            <a:ext cx="7384720" cy="37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1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4961</TotalTime>
  <Words>3168</Words>
  <Application>Microsoft Office PowerPoint</Application>
  <PresentationFormat>Широкоэкранный</PresentationFormat>
  <Paragraphs>136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PT Sans</vt:lpstr>
      <vt:lpstr>Symbol</vt:lpstr>
      <vt:lpstr>SymbolMT</vt:lpstr>
      <vt:lpstr>Times New Roman</vt:lpstr>
      <vt:lpstr>TimesNewRoman</vt:lpstr>
      <vt:lpstr>TimesNewRomanPS-BoldMT</vt:lpstr>
      <vt:lpstr>TimesNewRomanPS-ItalicMT</vt:lpstr>
      <vt:lpstr>TimesNewRomanPSMT</vt:lpstr>
      <vt:lpstr>Office Theme</vt:lpstr>
      <vt:lpstr>Circuite și Dispozitive Electronice  Tema 2 – Joncțiunea p-n. Tipuri de diode. Caracteristici. Parametri.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</dc:title>
  <dc:creator>Пользователь Windows</dc:creator>
  <cp:lastModifiedBy>Пользователь Windows</cp:lastModifiedBy>
  <cp:revision>174</cp:revision>
  <dcterms:created xsi:type="dcterms:W3CDTF">2020-08-28T11:28:42Z</dcterms:created>
  <dcterms:modified xsi:type="dcterms:W3CDTF">2024-12-11T13:54:47Z</dcterms:modified>
</cp:coreProperties>
</file>