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51" r:id="rId2"/>
  </p:sldMasterIdLst>
  <p:notesMasterIdLst>
    <p:notesMasterId r:id="rId28"/>
  </p:notesMasterIdLst>
  <p:sldIdLst>
    <p:sldId id="256" r:id="rId3"/>
    <p:sldId id="276" r:id="rId4"/>
    <p:sldId id="329" r:id="rId5"/>
    <p:sldId id="317" r:id="rId6"/>
    <p:sldId id="330" r:id="rId7"/>
    <p:sldId id="331" r:id="rId8"/>
    <p:sldId id="332" r:id="rId9"/>
    <p:sldId id="333" r:id="rId10"/>
    <p:sldId id="334" r:id="rId11"/>
    <p:sldId id="335" r:id="rId12"/>
    <p:sldId id="350" r:id="rId13"/>
    <p:sldId id="347" r:id="rId14"/>
    <p:sldId id="348" r:id="rId15"/>
    <p:sldId id="349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80333" autoAdjust="0"/>
  </p:normalViewPr>
  <p:slideViewPr>
    <p:cSldViewPr snapToGrid="0" showGuides="1">
      <p:cViewPr varScale="1">
        <p:scale>
          <a:sx n="71" d="100"/>
          <a:sy n="71" d="100"/>
        </p:scale>
        <p:origin x="1020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B83EE-8436-4B1A-8B5E-E58A954C97C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6848-C651-4636-85B5-72C64135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93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8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43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0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9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4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3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08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9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53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22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45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0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6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0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6848-C651-4636-85B5-72C64135BB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7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98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2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782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2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2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9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7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2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7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39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47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4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92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29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6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21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5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2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9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7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1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3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6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1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1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1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CD56-EA6B-42B2-9B37-2D063D01F651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8FA1-56CD-4566-B769-6B77876DE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307" y="2326341"/>
            <a:ext cx="8866094" cy="159173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err="1" smtClean="0"/>
              <a:t>Tema</a:t>
            </a:r>
            <a:r>
              <a:rPr lang="en-US" sz="4800" b="1" dirty="0" smtClean="0"/>
              <a:t>: ”</a:t>
            </a:r>
            <a:r>
              <a:rPr lang="en-US" sz="4800" b="1" dirty="0" err="1" smtClean="0"/>
              <a:t>Gestiunea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datelor</a:t>
            </a:r>
            <a:r>
              <a:rPr lang="en-US" sz="4800" b="1" dirty="0" smtClean="0"/>
              <a:t>,</a:t>
            </a:r>
            <a:br>
              <a:rPr lang="en-US" sz="4800" b="1" dirty="0" smtClean="0"/>
            </a:br>
            <a:r>
              <a:rPr lang="en-US" sz="4800" b="1" dirty="0" err="1" smtClean="0"/>
              <a:t>Crearea</a:t>
            </a:r>
            <a:r>
              <a:rPr lang="en-US" sz="4800" b="1" dirty="0" smtClean="0"/>
              <a:t>/</a:t>
            </a:r>
            <a:r>
              <a:rPr lang="en-US" sz="4800" b="1" dirty="0" err="1" smtClean="0"/>
              <a:t>Modificarea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Diagramelor</a:t>
            </a:r>
            <a:r>
              <a:rPr lang="en-US" sz="4800" b="1" dirty="0" smtClean="0"/>
              <a:t>        </a:t>
            </a:r>
            <a:br>
              <a:rPr lang="en-US" sz="4800" b="1" dirty="0" smtClean="0"/>
            </a:br>
            <a:r>
              <a:rPr lang="en-US" sz="4800" b="1" dirty="0" smtClean="0"/>
              <a:t>in </a:t>
            </a:r>
            <a:r>
              <a:rPr lang="en-US" sz="4800" b="1" dirty="0"/>
              <a:t>Microsoft </a:t>
            </a:r>
            <a:r>
              <a:rPr lang="en-US" sz="4800" b="1" dirty="0" smtClean="0"/>
              <a:t>Excel”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10" y="5162390"/>
            <a:ext cx="282269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243096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Filtrarea</a:t>
            </a:r>
            <a:r>
              <a:rPr lang="en-US" b="1" dirty="0" smtClean="0"/>
              <a:t> </a:t>
            </a:r>
            <a:r>
              <a:rPr lang="en-US" b="1" dirty="0" err="1"/>
              <a:t>avansată</a:t>
            </a:r>
            <a:r>
              <a:rPr lang="en-US" b="1" dirty="0"/>
              <a:t> a </a:t>
            </a:r>
            <a:r>
              <a:rPr lang="en-US" b="1" dirty="0" err="1"/>
              <a:t>listelor</a:t>
            </a:r>
            <a:r>
              <a:rPr lang="en-US" b="1" dirty="0"/>
              <a:t>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definirea</a:t>
            </a:r>
            <a:r>
              <a:rPr lang="en-US" b="1" dirty="0" smtClean="0"/>
              <a:t> </a:t>
            </a:r>
            <a:r>
              <a:rPr lang="en-US" b="1" dirty="0" err="1"/>
              <a:t>corectă</a:t>
            </a:r>
            <a:r>
              <a:rPr lang="en-US" b="1" dirty="0"/>
              <a:t> a </a:t>
            </a:r>
            <a:r>
              <a:rPr lang="en-US" b="1" dirty="0" err="1"/>
              <a:t>zonelor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671180"/>
            <a:ext cx="7559978" cy="4468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zone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comenzi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 &amp; Filter,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Advanced…,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apariția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ferestrei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Filter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secțiunea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posibilități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filtrate:</a:t>
            </a:r>
          </a:p>
          <a:p>
            <a:pPr marL="0" indent="0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Filter the list, in-place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face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referințe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filtrării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automate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filtrării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inițial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to another location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filtrării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97" y="4181938"/>
            <a:ext cx="2547210" cy="2536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664" y="345617"/>
            <a:ext cx="3771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73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12768" y="284915"/>
            <a:ext cx="4279232" cy="1325563"/>
          </a:xfrm>
        </p:spPr>
        <p:txBody>
          <a:bodyPr/>
          <a:lstStyle/>
          <a:p>
            <a:r>
              <a:rPr lang="en-US" b="1" dirty="0" err="1" smtClean="0"/>
              <a:t>Sortarea</a:t>
            </a:r>
            <a:r>
              <a:rPr lang="en-US" b="1" dirty="0" smtClean="0"/>
              <a:t> </a:t>
            </a:r>
            <a:r>
              <a:rPr lang="en-US" b="1" dirty="0" err="1" smtClean="0"/>
              <a:t>datelor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10295466" cy="47036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Sortarea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operaţia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înregistrările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aranjate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Sortarea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datelor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permite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vizualizarea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rapidă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datelor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bună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înțelegere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acestora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organizarea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găsirea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datelor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dorite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cele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urmă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luarea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unor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decizii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eficiente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5191" y="167813"/>
            <a:ext cx="4166809" cy="1320800"/>
          </a:xfrm>
        </p:spPr>
        <p:txBody>
          <a:bodyPr/>
          <a:lstStyle/>
          <a:p>
            <a:r>
              <a:rPr lang="en-US" b="1" dirty="0" err="1" smtClean="0"/>
              <a:t>Sortarea</a:t>
            </a:r>
            <a:r>
              <a:rPr lang="en-US" b="1" dirty="0" smtClean="0"/>
              <a:t> </a:t>
            </a:r>
            <a:r>
              <a:rPr lang="en-US" b="1" dirty="0" err="1"/>
              <a:t>simpla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2864" y="1719262"/>
            <a:ext cx="5832323" cy="45420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sorta</a:t>
            </a:r>
            <a:r>
              <a:rPr lang="en-US" dirty="0" smtClean="0"/>
              <a:t>, se </a:t>
            </a:r>
            <a:r>
              <a:rPr lang="en-US" dirty="0" err="1"/>
              <a:t>alege</a:t>
            </a:r>
            <a:r>
              <a:rPr lang="en-US" dirty="0"/>
              <a:t> o </a:t>
            </a:r>
            <a:r>
              <a:rPr lang="en-US" dirty="0" err="1"/>
              <a:t>celula</a:t>
            </a:r>
            <a:r>
              <a:rPr lang="en-US" dirty="0"/>
              <a:t> din </a:t>
            </a:r>
            <a:r>
              <a:rPr lang="en-US" dirty="0" err="1"/>
              <a:t>antetul</a:t>
            </a:r>
            <a:r>
              <a:rPr lang="en-US" dirty="0"/>
              <a:t> </a:t>
            </a:r>
            <a:r>
              <a:rPr lang="en-US" dirty="0" err="1"/>
              <a:t>tabelului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in </a:t>
            </a:r>
            <a:r>
              <a:rPr lang="en-US" dirty="0" err="1"/>
              <a:t>functie</a:t>
            </a:r>
            <a:r>
              <a:rPr lang="en-US" dirty="0"/>
              <a:t> de </a:t>
            </a:r>
            <a:r>
              <a:rPr lang="en-US" dirty="0" err="1"/>
              <a:t>coloana</a:t>
            </a:r>
            <a:r>
              <a:rPr lang="en-US" dirty="0"/>
              <a:t> </a:t>
            </a:r>
            <a:r>
              <a:rPr lang="en-US" dirty="0" err="1"/>
              <a:t>respectiva</a:t>
            </a:r>
            <a:r>
              <a:rPr lang="en-US" dirty="0"/>
              <a:t> se face </a:t>
            </a:r>
            <a:r>
              <a:rPr lang="en-US" dirty="0" err="1"/>
              <a:t>sortarea</a:t>
            </a:r>
            <a:r>
              <a:rPr lang="en-US" dirty="0"/>
              <a:t>, </a:t>
            </a:r>
            <a:r>
              <a:rPr lang="en-US" dirty="0" err="1"/>
              <a:t>ascendent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descendent</a:t>
            </a:r>
            <a:r>
              <a:rPr lang="en-US" dirty="0" smtClean="0"/>
              <a:t>:</a:t>
            </a:r>
          </a:p>
          <a:p>
            <a:r>
              <a:rPr lang="en-US" dirty="0" err="1"/>
              <a:t>Efectuati</a:t>
            </a:r>
            <a:r>
              <a:rPr lang="en-US" dirty="0"/>
              <a:t> un click in </a:t>
            </a:r>
            <a:r>
              <a:rPr lang="en-US" dirty="0" err="1"/>
              <a:t>celula</a:t>
            </a:r>
            <a:r>
              <a:rPr lang="en-US" dirty="0"/>
              <a:t> B1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err="1" smtClean="0"/>
              <a:t>Efectuati</a:t>
            </a:r>
            <a:r>
              <a:rPr lang="en-US" dirty="0" smtClean="0"/>
              <a:t> </a:t>
            </a:r>
            <a:r>
              <a:rPr lang="en-US" dirty="0"/>
              <a:t>un click </a:t>
            </a:r>
            <a:r>
              <a:rPr lang="en-US" dirty="0" err="1"/>
              <a:t>pe</a:t>
            </a:r>
            <a:r>
              <a:rPr lang="en-US" dirty="0"/>
              <a:t> tab-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b="1" dirty="0" smtClean="0"/>
              <a:t>Data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Comanda</a:t>
            </a:r>
            <a:r>
              <a:rPr lang="en-US" dirty="0"/>
              <a:t> AZ </a:t>
            </a:r>
            <a:r>
              <a:rPr lang="en-US" dirty="0" err="1"/>
              <a:t>sorteaza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in </a:t>
            </a:r>
            <a:r>
              <a:rPr lang="en-US" dirty="0" err="1"/>
              <a:t>functie</a:t>
            </a:r>
            <a:r>
              <a:rPr lang="en-US" dirty="0"/>
              <a:t> de </a:t>
            </a:r>
            <a:r>
              <a:rPr lang="en-US" dirty="0" err="1"/>
              <a:t>coloana</a:t>
            </a:r>
            <a:r>
              <a:rPr lang="en-US" dirty="0"/>
              <a:t> in care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pozitionati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comanda</a:t>
            </a:r>
            <a:r>
              <a:rPr lang="en-US" dirty="0"/>
              <a:t> </a:t>
            </a:r>
            <a:r>
              <a:rPr lang="en-US" dirty="0" err="1"/>
              <a:t>realizeaza</a:t>
            </a:r>
            <a:r>
              <a:rPr lang="en-US" dirty="0"/>
              <a:t> o </a:t>
            </a:r>
            <a:r>
              <a:rPr lang="en-US" dirty="0" err="1"/>
              <a:t>sortare</a:t>
            </a:r>
            <a:r>
              <a:rPr lang="en-US" dirty="0"/>
              <a:t> in </a:t>
            </a:r>
            <a:r>
              <a:rPr lang="en-US" dirty="0" err="1"/>
              <a:t>ordine</a:t>
            </a:r>
            <a:r>
              <a:rPr lang="en-US" dirty="0"/>
              <a:t> </a:t>
            </a:r>
            <a:r>
              <a:rPr lang="en-US" dirty="0" err="1"/>
              <a:t>alfabetica</a:t>
            </a:r>
            <a:r>
              <a:rPr lang="en-US" dirty="0"/>
              <a:t>.</a:t>
            </a:r>
            <a:br>
              <a:rPr lang="en-US" dirty="0"/>
            </a:br>
            <a:endParaRPr lang="en-US" dirty="0" smtClean="0"/>
          </a:p>
          <a:p>
            <a:r>
              <a:rPr lang="en-US" dirty="0" err="1" smtClean="0"/>
              <a:t>Efectuati</a:t>
            </a:r>
            <a:r>
              <a:rPr lang="en-US" dirty="0" smtClean="0"/>
              <a:t> </a:t>
            </a:r>
            <a:r>
              <a:rPr lang="en-US" dirty="0"/>
              <a:t>un click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comanda</a:t>
            </a:r>
            <a:r>
              <a:rPr lang="en-US" dirty="0"/>
              <a:t> AZ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acest</a:t>
            </a:r>
            <a:r>
              <a:rPr lang="en-US" dirty="0"/>
              <a:t> moment,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din </a:t>
            </a:r>
            <a:r>
              <a:rPr lang="en-US" dirty="0" err="1"/>
              <a:t>coloana</a:t>
            </a:r>
            <a:r>
              <a:rPr lang="en-US" dirty="0"/>
              <a:t> B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sortate</a:t>
            </a:r>
            <a:r>
              <a:rPr lang="en-US" dirty="0"/>
              <a:t> in </a:t>
            </a:r>
            <a:r>
              <a:rPr lang="en-US" dirty="0" err="1"/>
              <a:t>ordine</a:t>
            </a:r>
            <a:r>
              <a:rPr lang="en-US" dirty="0"/>
              <a:t> </a:t>
            </a:r>
            <a:r>
              <a:rPr lang="en-US" dirty="0" err="1" smtClean="0"/>
              <a:t>alfabetica</a:t>
            </a:r>
            <a:r>
              <a:rPr lang="en-US" dirty="0" smtClean="0"/>
              <a:t>.</a:t>
            </a:r>
          </a:p>
          <a:p>
            <a:r>
              <a:rPr lang="en-US" dirty="0" err="1"/>
              <a:t>Efectuati</a:t>
            </a:r>
            <a:r>
              <a:rPr lang="en-US" dirty="0"/>
              <a:t> un click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comanda</a:t>
            </a:r>
            <a:r>
              <a:rPr lang="en-US" dirty="0"/>
              <a:t> </a:t>
            </a:r>
            <a:r>
              <a:rPr lang="en-US" dirty="0" smtClean="0"/>
              <a:t>ZA.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acest</a:t>
            </a:r>
            <a:r>
              <a:rPr lang="en-US" dirty="0"/>
              <a:t> moment,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din </a:t>
            </a:r>
            <a:r>
              <a:rPr lang="en-US" dirty="0" err="1"/>
              <a:t>coloana</a:t>
            </a:r>
            <a:r>
              <a:rPr lang="en-US" dirty="0"/>
              <a:t> B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sortate</a:t>
            </a:r>
            <a:r>
              <a:rPr lang="en-US" dirty="0"/>
              <a:t> in </a:t>
            </a:r>
            <a:r>
              <a:rPr lang="en-US" dirty="0" err="1"/>
              <a:t>ordine</a:t>
            </a:r>
            <a:r>
              <a:rPr lang="en-US" dirty="0"/>
              <a:t> </a:t>
            </a:r>
            <a:r>
              <a:rPr lang="en-US" dirty="0" err="1" smtClean="0"/>
              <a:t>alfabetica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r>
              <a:rPr lang="en-US" dirty="0" smtClean="0"/>
              <a:t> de la Z la A.</a:t>
            </a:r>
            <a:endParaRPr lang="en-US" dirty="0"/>
          </a:p>
          <a:p>
            <a:endParaRPr lang="en-US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486" y="1719262"/>
            <a:ext cx="5061857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0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1927" y="220746"/>
            <a:ext cx="4600073" cy="1325563"/>
          </a:xfrm>
        </p:spPr>
        <p:txBody>
          <a:bodyPr/>
          <a:lstStyle/>
          <a:p>
            <a:r>
              <a:rPr lang="en-US" b="1" dirty="0" err="1"/>
              <a:t>Sortarea</a:t>
            </a:r>
            <a:r>
              <a:rPr lang="en-US" b="1" dirty="0"/>
              <a:t> </a:t>
            </a:r>
            <a:r>
              <a:rPr lang="en-US" b="1" dirty="0" err="1" smtClean="0"/>
              <a:t>complexa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38122" y="1745286"/>
            <a:ext cx="5233609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realiza</a:t>
            </a:r>
            <a:r>
              <a:rPr lang="en-US" dirty="0"/>
              <a:t> o </a:t>
            </a:r>
            <a:r>
              <a:rPr lang="en-US" dirty="0" err="1"/>
              <a:t>sortare</a:t>
            </a:r>
            <a:r>
              <a:rPr lang="en-US" dirty="0"/>
              <a:t> </a:t>
            </a:r>
            <a:r>
              <a:rPr lang="en-US" dirty="0" err="1"/>
              <a:t>complexa</a:t>
            </a:r>
            <a:r>
              <a:rPr lang="en-US" dirty="0"/>
              <a:t>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accesa</a:t>
            </a:r>
            <a:r>
              <a:rPr lang="en-US" dirty="0"/>
              <a:t> </a:t>
            </a:r>
            <a:r>
              <a:rPr lang="en-US" dirty="0" err="1"/>
              <a:t>instrumentul</a:t>
            </a:r>
            <a:r>
              <a:rPr lang="en-US" dirty="0"/>
              <a:t> care ne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realizam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: Sort (</a:t>
            </a:r>
            <a:r>
              <a:rPr lang="en-US" dirty="0" err="1"/>
              <a:t>Sortare</a:t>
            </a:r>
            <a:r>
              <a:rPr lang="en-US" dirty="0" smtClean="0"/>
              <a:t>).</a:t>
            </a:r>
          </a:p>
          <a:p>
            <a:r>
              <a:rPr lang="it-IT" dirty="0"/>
              <a:t>Efectuati un click pe comanda Sort (Sortare)</a:t>
            </a:r>
            <a:r>
              <a:rPr lang="da-DK" dirty="0" smtClean="0"/>
              <a:t>;</a:t>
            </a:r>
          </a:p>
          <a:p>
            <a:r>
              <a:rPr lang="da-DK" dirty="0" smtClean="0"/>
              <a:t>Selectati in (Sort By) campul </a:t>
            </a:r>
            <a:r>
              <a:rPr lang="da-DK" u="sng" dirty="0" smtClean="0"/>
              <a:t>Data Inmatricularii</a:t>
            </a:r>
          </a:p>
          <a:p>
            <a:r>
              <a:rPr lang="en-US" dirty="0" err="1"/>
              <a:t>Efectuati</a:t>
            </a:r>
            <a:r>
              <a:rPr lang="en-US" dirty="0"/>
              <a:t> un click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butonul</a:t>
            </a:r>
            <a:r>
              <a:rPr lang="en-US" dirty="0"/>
              <a:t> Add Level (</a:t>
            </a:r>
            <a:r>
              <a:rPr lang="en-US" dirty="0" err="1"/>
              <a:t>Adaugare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Selectati</a:t>
            </a:r>
            <a:r>
              <a:rPr lang="en-US" dirty="0" smtClean="0"/>
              <a:t> in </a:t>
            </a:r>
            <a:r>
              <a:rPr lang="en-US" dirty="0" err="1" smtClean="0"/>
              <a:t>randul</a:t>
            </a:r>
            <a:r>
              <a:rPr lang="en-US" dirty="0" smtClean="0"/>
              <a:t> 2 (Then by) </a:t>
            </a:r>
            <a:r>
              <a:rPr lang="en-US" u="sng" dirty="0" smtClean="0"/>
              <a:t>Student </a:t>
            </a:r>
            <a:r>
              <a:rPr lang="en-US" u="sng" dirty="0" err="1" smtClean="0"/>
              <a:t>nume</a:t>
            </a:r>
            <a:r>
              <a:rPr lang="en-US" u="sng" dirty="0" smtClean="0"/>
              <a:t>.</a:t>
            </a:r>
          </a:p>
          <a:p>
            <a:r>
              <a:rPr lang="en-US" dirty="0" err="1"/>
              <a:t>Efectuati</a:t>
            </a:r>
            <a:r>
              <a:rPr lang="en-US" dirty="0"/>
              <a:t> un click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butonul</a:t>
            </a:r>
            <a:r>
              <a:rPr lang="en-US" dirty="0"/>
              <a:t> </a:t>
            </a:r>
            <a:r>
              <a:rPr lang="en-US" dirty="0" smtClean="0"/>
              <a:t>OK.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79" y="1396086"/>
            <a:ext cx="5475952" cy="54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37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266" y="1515216"/>
            <a:ext cx="8669263" cy="13168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3705" y="2832066"/>
            <a:ext cx="5117193" cy="38814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305094" y="2682374"/>
            <a:ext cx="2719009" cy="109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err="1" smtClean="0"/>
              <a:t>Rezultat</a:t>
            </a: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094" y="3115584"/>
            <a:ext cx="5653318" cy="23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8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453" y="172620"/>
            <a:ext cx="6685547" cy="1325563"/>
          </a:xfrm>
        </p:spPr>
        <p:txBody>
          <a:bodyPr/>
          <a:lstStyle/>
          <a:p>
            <a:r>
              <a:rPr lang="en-US" b="1" dirty="0" err="1"/>
              <a:t>Diagrame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Microsoft Excel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690688"/>
            <a:ext cx="5794223" cy="4980440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diagramă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(chart), denumită și grafic, este o reprezentare vizuală a datelor selectate din foaia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numește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(data point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(series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orizontală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axa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 axis)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axa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axis).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(legend)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identificării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diagramei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(chart area)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de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trasare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(plot area)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li se pot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(values)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ordonatelor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etichete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(labels),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absciselor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714" y="2066697"/>
            <a:ext cx="5388429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6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463" y="224633"/>
            <a:ext cx="4776537" cy="1325563"/>
          </a:xfrm>
        </p:spPr>
        <p:txBody>
          <a:bodyPr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diagrame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22" y="1675637"/>
            <a:ext cx="5952066" cy="5089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err="1">
                <a:solidFill>
                  <a:schemeClr val="accent1"/>
                </a:solidFill>
              </a:rPr>
              <a:t>Diagrama</a:t>
            </a:r>
            <a:r>
              <a:rPr lang="en-US" sz="2400" b="1" u="sng" dirty="0">
                <a:solidFill>
                  <a:schemeClr val="accent1"/>
                </a:solidFill>
              </a:rPr>
              <a:t> cu </a:t>
            </a:r>
            <a:r>
              <a:rPr lang="en-US" sz="2400" b="1" u="sng" dirty="0" err="1">
                <a:solidFill>
                  <a:schemeClr val="accent1"/>
                </a:solidFill>
              </a:rPr>
              <a:t>coloane</a:t>
            </a:r>
            <a:r>
              <a:rPr lang="en-US" sz="2400" b="1" u="sng" dirty="0">
                <a:solidFill>
                  <a:schemeClr val="accent1"/>
                </a:solidFill>
              </a:rPr>
              <a:t> (column chart</a:t>
            </a:r>
            <a:r>
              <a:rPr lang="en-US" sz="2400" b="1" u="sng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potrivite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cantităților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tip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stivă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59" y="1915378"/>
            <a:ext cx="3148982" cy="2394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232" y="1675637"/>
            <a:ext cx="142875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6232" y="4561116"/>
            <a:ext cx="3148982" cy="2296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272191"/>
            <a:ext cx="18288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29" y="156578"/>
            <a:ext cx="4517571" cy="1325563"/>
          </a:xfrm>
        </p:spPr>
        <p:txBody>
          <a:bodyPr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diagrame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20" y="1872691"/>
            <a:ext cx="5048551" cy="4234195"/>
          </a:xfrm>
        </p:spPr>
        <p:txBody>
          <a:bodyPr/>
          <a:lstStyle/>
          <a:p>
            <a:r>
              <a:rPr lang="en-US" sz="2400" b="1" u="sng" dirty="0" err="1">
                <a:solidFill>
                  <a:schemeClr val="accent1"/>
                </a:solidFill>
              </a:rPr>
              <a:t>Diagrama</a:t>
            </a:r>
            <a:r>
              <a:rPr lang="en-US" sz="2400" b="1" u="sng" dirty="0">
                <a:solidFill>
                  <a:schemeClr val="accent1"/>
                </a:solidFill>
              </a:rPr>
              <a:t> cu bare (bar charts) 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orizontală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amplasate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stivă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potrivite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ilustra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214" y="2329334"/>
            <a:ext cx="3778132" cy="3167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548" y="1872691"/>
            <a:ext cx="1557338" cy="3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0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987" y="156578"/>
            <a:ext cx="4712368" cy="1325563"/>
          </a:xfrm>
        </p:spPr>
        <p:txBody>
          <a:bodyPr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diagrame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0877"/>
            <a:ext cx="4678437" cy="3880773"/>
          </a:xfrm>
        </p:spPr>
        <p:txBody>
          <a:bodyPr>
            <a:normAutofit/>
          </a:bodyPr>
          <a:lstStyle/>
          <a:p>
            <a:r>
              <a:rPr lang="en-US" sz="2400" b="1" u="sng" dirty="0" err="1">
                <a:solidFill>
                  <a:schemeClr val="accent1"/>
                </a:solidFill>
              </a:rPr>
              <a:t>Diagramele</a:t>
            </a:r>
            <a:r>
              <a:rPr lang="en-US" sz="2400" b="1" u="sng" dirty="0">
                <a:solidFill>
                  <a:schemeClr val="accent1"/>
                </a:solidFill>
              </a:rPr>
              <a:t> cu </a:t>
            </a:r>
            <a:r>
              <a:rPr lang="en-US" sz="2400" b="1" u="sng" dirty="0" err="1">
                <a:solidFill>
                  <a:schemeClr val="accent1"/>
                </a:solidFill>
              </a:rPr>
              <a:t>cilindri</a:t>
            </a:r>
            <a:r>
              <a:rPr lang="en-US" sz="2400" b="1" u="sng" dirty="0">
                <a:solidFill>
                  <a:schemeClr val="accent1"/>
                </a:solidFill>
              </a:rPr>
              <a:t>, </a:t>
            </a:r>
            <a:r>
              <a:rPr lang="en-US" sz="2400" b="1" u="sng" dirty="0" err="1">
                <a:solidFill>
                  <a:schemeClr val="accent1"/>
                </a:solidFill>
              </a:rPr>
              <a:t>piramide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r>
              <a:rPr lang="en-US" sz="2400" b="1" u="sng" dirty="0" err="1">
                <a:solidFill>
                  <a:schemeClr val="accent1"/>
                </a:solidFill>
              </a:rPr>
              <a:t>sau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r>
              <a:rPr lang="en-US" sz="2400" b="1" u="sng" dirty="0" err="1">
                <a:solidFill>
                  <a:schemeClr val="accent1"/>
                </a:solidFill>
              </a:rPr>
              <a:t>conuri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>
                <a:solidFill>
                  <a:schemeClr val="accent1"/>
                </a:solidFill>
              </a:rPr>
              <a:t>cylinder, con, pyramid charts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Prezintind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025" y="1989938"/>
            <a:ext cx="2036681" cy="451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769" y="2502701"/>
            <a:ext cx="3547402" cy="26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6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288" y="169467"/>
            <a:ext cx="4782712" cy="1320800"/>
          </a:xfrm>
        </p:spPr>
        <p:txBody>
          <a:bodyPr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diagrame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0" y="1936884"/>
            <a:ext cx="6180093" cy="3880773"/>
          </a:xfrm>
        </p:spPr>
        <p:txBody>
          <a:bodyPr>
            <a:noAutofit/>
          </a:bodyPr>
          <a:lstStyle/>
          <a:p>
            <a:r>
              <a:rPr lang="en-US" u="sng" dirty="0" err="1">
                <a:solidFill>
                  <a:schemeClr val="accent1"/>
                </a:solidFill>
              </a:rPr>
              <a:t>Diagramele</a:t>
            </a:r>
            <a:r>
              <a:rPr lang="en-US" u="sng" dirty="0">
                <a:solidFill>
                  <a:schemeClr val="accent1"/>
                </a:solidFill>
              </a:rPr>
              <a:t> cu </a:t>
            </a:r>
            <a:r>
              <a:rPr lang="en-US" u="sng" dirty="0" err="1">
                <a:solidFill>
                  <a:schemeClr val="accent1"/>
                </a:solidFill>
              </a:rPr>
              <a:t>linii</a:t>
            </a:r>
            <a:r>
              <a:rPr lang="en-US" u="sng" dirty="0">
                <a:solidFill>
                  <a:schemeClr val="accent1"/>
                </a:solidFill>
              </a:rPr>
              <a:t> (line charts) </a:t>
            </a:r>
            <a:endParaRPr lang="en-US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ilustrarea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evoluției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mărimi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recomandă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afișării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marcaje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urmărite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corespunde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195" y="2273726"/>
            <a:ext cx="4218214" cy="315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489" y="1936884"/>
            <a:ext cx="1616842" cy="3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4963" y="457201"/>
            <a:ext cx="4907037" cy="886960"/>
          </a:xfrm>
        </p:spPr>
        <p:txBody>
          <a:bodyPr/>
          <a:lstStyle/>
          <a:p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 smtClean="0"/>
              <a:t>cursului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49" y="1744819"/>
            <a:ext cx="6503175" cy="466997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Filtrarea</a:t>
            </a:r>
            <a:r>
              <a:rPr lang="en-US" b="1" dirty="0" smtClean="0"/>
              <a:t> </a:t>
            </a:r>
            <a:r>
              <a:rPr lang="en-US" b="1" dirty="0" err="1"/>
              <a:t>datelor</a:t>
            </a:r>
            <a:r>
              <a:rPr lang="en-US" b="1" dirty="0"/>
              <a:t> in </a:t>
            </a:r>
            <a:r>
              <a:rPr lang="en-US" b="1" dirty="0" smtClean="0"/>
              <a:t>Excel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i="1" dirty="0" err="1" smtClean="0"/>
              <a:t>Filtrarea</a:t>
            </a:r>
            <a:r>
              <a:rPr lang="en-US" i="1" dirty="0" smtClean="0"/>
              <a:t> automata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</a:t>
            </a:r>
            <a:r>
              <a:rPr lang="en-US" i="1" dirty="0" err="1" smtClean="0"/>
              <a:t>Filtrarea</a:t>
            </a:r>
            <a:r>
              <a:rPr lang="en-US" i="1" dirty="0" smtClean="0"/>
              <a:t> </a:t>
            </a:r>
            <a:r>
              <a:rPr lang="en-US" i="1" dirty="0" err="1" smtClean="0"/>
              <a:t>avansată</a:t>
            </a: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>
              <a:spcBef>
                <a:spcPts val="0"/>
              </a:spcBef>
            </a:pPr>
            <a:r>
              <a:rPr lang="en-US" b="1" dirty="0" err="1" smtClean="0"/>
              <a:t>Sortarea</a:t>
            </a:r>
            <a:r>
              <a:rPr lang="en-US" b="1" dirty="0" smtClean="0"/>
              <a:t> </a:t>
            </a:r>
            <a:r>
              <a:rPr lang="en-US" b="1" dirty="0" err="1" smtClean="0"/>
              <a:t>datelor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        </a:t>
            </a:r>
            <a:r>
              <a:rPr lang="en-US" i="1" dirty="0" err="1" smtClean="0"/>
              <a:t>Simpla</a:t>
            </a: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</a:t>
            </a:r>
            <a:r>
              <a:rPr lang="en-US" i="1" dirty="0" err="1" smtClean="0"/>
              <a:t>Complexa</a:t>
            </a: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        </a:t>
            </a:r>
            <a:r>
              <a:rPr lang="en-US" i="1" dirty="0" err="1" smtClean="0"/>
              <a:t>Dupa</a:t>
            </a:r>
            <a:r>
              <a:rPr lang="en-US" i="1" dirty="0" smtClean="0"/>
              <a:t> </a:t>
            </a:r>
            <a:r>
              <a:rPr lang="en-US" i="1" dirty="0" err="1"/>
              <a:t>atribute</a:t>
            </a:r>
            <a:r>
              <a:rPr lang="en-US" i="1" dirty="0"/>
              <a:t> de </a:t>
            </a:r>
            <a:r>
              <a:rPr lang="en-US" i="1" dirty="0" err="1"/>
              <a:t>formatare</a:t>
            </a:r>
            <a:endParaRPr lang="en-US" i="1" dirty="0"/>
          </a:p>
          <a:p>
            <a:pPr>
              <a:spcBef>
                <a:spcPts val="0"/>
              </a:spcBef>
            </a:pPr>
            <a:endParaRPr lang="en-US" i="1" dirty="0" smtClean="0"/>
          </a:p>
          <a:p>
            <a:pPr>
              <a:spcBef>
                <a:spcPts val="0"/>
              </a:spcBef>
            </a:pPr>
            <a:r>
              <a:rPr lang="en-US" b="1" dirty="0" err="1"/>
              <a:t>Diagrame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Microsoft Excel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</a:t>
            </a:r>
            <a:r>
              <a:rPr lang="en-US" i="1" dirty="0" err="1"/>
              <a:t>Diagrama</a:t>
            </a:r>
            <a:r>
              <a:rPr lang="en-US" i="1" dirty="0"/>
              <a:t> cu </a:t>
            </a:r>
            <a:r>
              <a:rPr lang="en-US" i="1" dirty="0" err="1"/>
              <a:t>coloane</a:t>
            </a:r>
            <a:r>
              <a:rPr lang="en-US" i="1" dirty="0"/>
              <a:t> (column </a:t>
            </a:r>
            <a:r>
              <a:rPr lang="en-US" i="1" dirty="0" smtClean="0"/>
              <a:t>chart)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</a:t>
            </a:r>
            <a:r>
              <a:rPr lang="en-US" i="1" dirty="0" err="1" smtClean="0"/>
              <a:t>Diagrama</a:t>
            </a:r>
            <a:r>
              <a:rPr lang="en-US" i="1" dirty="0" smtClean="0"/>
              <a:t> </a:t>
            </a:r>
            <a:r>
              <a:rPr lang="en-US" i="1" dirty="0"/>
              <a:t>cu bare (bar charts</a:t>
            </a:r>
            <a:r>
              <a:rPr lang="en-US" i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</a:t>
            </a:r>
            <a:r>
              <a:rPr lang="en-US" i="1" dirty="0" err="1" smtClean="0"/>
              <a:t>Diagramele</a:t>
            </a:r>
            <a:r>
              <a:rPr lang="en-US" i="1" dirty="0" smtClean="0"/>
              <a:t> </a:t>
            </a:r>
            <a:r>
              <a:rPr lang="en-US" i="1" dirty="0"/>
              <a:t>cu </a:t>
            </a:r>
            <a:r>
              <a:rPr lang="en-US" i="1" dirty="0" err="1" smtClean="0"/>
              <a:t>cilindri</a:t>
            </a: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</a:t>
            </a:r>
            <a:r>
              <a:rPr lang="en-US" i="1" dirty="0" err="1"/>
              <a:t>Diagramă</a:t>
            </a:r>
            <a:r>
              <a:rPr lang="en-US" i="1" dirty="0"/>
              <a:t> circular (pie chart</a:t>
            </a:r>
            <a:r>
              <a:rPr lang="en-US" i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        </a:t>
            </a:r>
            <a:r>
              <a:rPr lang="en-US" i="1" dirty="0" err="1" smtClean="0"/>
              <a:t>Diagramele</a:t>
            </a:r>
            <a:r>
              <a:rPr lang="en-US" i="1" dirty="0" smtClean="0"/>
              <a:t> </a:t>
            </a:r>
            <a:r>
              <a:rPr lang="en-US" i="1" dirty="0" err="1"/>
              <a:t>inelare</a:t>
            </a:r>
            <a:r>
              <a:rPr lang="en-US" i="1" dirty="0"/>
              <a:t> (doughnut charts) </a:t>
            </a:r>
            <a:endParaRPr lang="en-US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        </a:t>
            </a:r>
            <a:r>
              <a:rPr lang="en-US" i="1" dirty="0" err="1" smtClean="0"/>
              <a:t>Diagramele</a:t>
            </a:r>
            <a:r>
              <a:rPr lang="en-US" i="1" dirty="0" smtClean="0"/>
              <a:t>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puncte</a:t>
            </a:r>
            <a:r>
              <a:rPr lang="en-US" i="1" dirty="0"/>
              <a:t>(scatter charts</a:t>
            </a:r>
            <a:r>
              <a:rPr lang="en-US" i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 smtClean="0"/>
          </a:p>
          <a:p>
            <a:pPr>
              <a:spcBef>
                <a:spcPts val="0"/>
              </a:spcBef>
            </a:pPr>
            <a:r>
              <a:rPr lang="en-US" b="1" dirty="0" err="1"/>
              <a:t>Crearea</a:t>
            </a:r>
            <a:r>
              <a:rPr lang="en-US" b="1" dirty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 smtClean="0"/>
              <a:t>diagramei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err="1"/>
              <a:t>Modificarea</a:t>
            </a:r>
            <a:r>
              <a:rPr lang="en-US" b="1" dirty="0"/>
              <a:t> </a:t>
            </a:r>
            <a:r>
              <a:rPr lang="en-US" b="1" dirty="0" err="1" smtClean="0"/>
              <a:t>diagramei</a:t>
            </a:r>
            <a:endParaRPr lang="en-US" b="1" dirty="0" smtClean="0"/>
          </a:p>
          <a:p>
            <a:pPr>
              <a:spcBef>
                <a:spcPts val="0"/>
              </a:spcBef>
            </a:pPr>
            <a:endParaRPr lang="en-US" b="1" i="1" dirty="0" smtClean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i="1" dirty="0"/>
          </a:p>
          <a:p>
            <a:pPr marL="0" indent="0">
              <a:spcBef>
                <a:spcPts val="0"/>
              </a:spcBef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621" y="192654"/>
            <a:ext cx="5097379" cy="1325563"/>
          </a:xfrm>
        </p:spPr>
        <p:txBody>
          <a:bodyPr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diagrame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6012224" cy="443831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u="sng" dirty="0" err="1">
                <a:solidFill>
                  <a:schemeClr val="accent1"/>
                </a:solidFill>
              </a:rPr>
              <a:t>Diagramă</a:t>
            </a:r>
            <a:r>
              <a:rPr lang="en-US" sz="2400" b="1" u="sng" dirty="0">
                <a:solidFill>
                  <a:schemeClr val="accent1"/>
                </a:solidFill>
              </a:rPr>
              <a:t> </a:t>
            </a:r>
            <a:r>
              <a:rPr lang="en-US" sz="2400" b="1" u="sng" dirty="0" smtClean="0">
                <a:solidFill>
                  <a:schemeClr val="accent1"/>
                </a:solidFill>
              </a:rPr>
              <a:t>circular </a:t>
            </a:r>
            <a:r>
              <a:rPr lang="en-US" sz="2400" b="1" u="sng" dirty="0">
                <a:solidFill>
                  <a:schemeClr val="accent1"/>
                </a:solidFill>
              </a:rPr>
              <a:t>(pie chart</a:t>
            </a:r>
            <a:r>
              <a:rPr lang="en-US" sz="2400" b="1" u="sng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părțile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Acest tip de diagramă poate ilustra o singură serie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date.</a:t>
            </a:r>
            <a:endParaRPr lang="en-US" b="1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Subtipurile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standard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3D;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621" y="2337083"/>
            <a:ext cx="3795854" cy="3156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631" y="1835887"/>
            <a:ext cx="1694911" cy="5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7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114" y="128336"/>
            <a:ext cx="4963886" cy="1325563"/>
          </a:xfrm>
        </p:spPr>
        <p:txBody>
          <a:bodyPr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diagrame</a:t>
            </a:r>
            <a:r>
              <a:rPr lang="en-US" b="1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630" y="1874692"/>
            <a:ext cx="6322181" cy="3880773"/>
          </a:xfrm>
        </p:spPr>
        <p:txBody>
          <a:bodyPr>
            <a:noAutofit/>
          </a:bodyPr>
          <a:lstStyle/>
          <a:p>
            <a:r>
              <a:rPr lang="en-US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Diagramele</a:t>
            </a:r>
            <a:r>
              <a:rPr lang="en-US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inelare</a:t>
            </a:r>
            <a:r>
              <a:rPr lang="en-US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chemeClr val="accent1"/>
                </a:solidFill>
              </a:rPr>
              <a:t>(</a:t>
            </a:r>
            <a:r>
              <a:rPr lang="en-US" sz="3200" b="1" i="1" u="sng" dirty="0">
                <a:solidFill>
                  <a:schemeClr val="accent1"/>
                </a:solidFill>
              </a:rPr>
              <a:t>doughnut charts</a:t>
            </a:r>
            <a:r>
              <a:rPr lang="en-US" sz="3200" b="1" u="sng" dirty="0">
                <a:solidFill>
                  <a:schemeClr val="accent1"/>
                </a:solidFill>
              </a:rPr>
              <a:t>) </a:t>
            </a:r>
            <a:endParaRPr lang="en-US" sz="32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comparative cu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diagramele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diagramele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inelare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concentrice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454" y="2852280"/>
            <a:ext cx="3188887" cy="293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715" y="1874692"/>
            <a:ext cx="1652588" cy="4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4949" y="172620"/>
            <a:ext cx="5033211" cy="1325563"/>
          </a:xfrm>
        </p:spPr>
        <p:txBody>
          <a:bodyPr/>
          <a:lstStyle/>
          <a:p>
            <a:r>
              <a:rPr lang="en-US" b="1" dirty="0" err="1"/>
              <a:t>Tipuri</a:t>
            </a:r>
            <a:r>
              <a:rPr lang="en-US" b="1" dirty="0"/>
              <a:t> de </a:t>
            </a:r>
            <a:r>
              <a:rPr lang="en-US" b="1" dirty="0" err="1"/>
              <a:t>diagrame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48" y="1757817"/>
            <a:ext cx="5822584" cy="4546730"/>
          </a:xfrm>
        </p:spPr>
        <p:txBody>
          <a:bodyPr>
            <a:noAutofit/>
          </a:bodyPr>
          <a:lstStyle/>
          <a:p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Diagramele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 charts)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utilizeaza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inegale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întâlnește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domeniile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științific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ingineresc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simboluri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949" y="2570859"/>
            <a:ext cx="3469454" cy="3067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949" y="1972637"/>
            <a:ext cx="2121667" cy="3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852" y="204704"/>
            <a:ext cx="5642811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diagrame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2" y="1988925"/>
            <a:ext cx="4874380" cy="375035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Primul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este acela de a selecta domeniul de reprezentare, cu includerea antetelor cu numele de serii și de categorii (pentru exemplul nostru – domeniul A1:H4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tab-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butoanele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derulante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156" y="2376046"/>
            <a:ext cx="5746096" cy="4134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484" y="5557115"/>
            <a:ext cx="2911578" cy="10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63" y="316167"/>
            <a:ext cx="8596668" cy="98819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Crearea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diagrame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20" y="1485569"/>
            <a:ext cx="5756123" cy="498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galeria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butonului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ales,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alege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subcategorie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întrunește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condițiile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graficul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butonul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dreapta-jos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ducind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aparitia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ferestrei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subtipurile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Mutarea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diagramei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face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pointerului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drag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drop,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locație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94" y="1659192"/>
            <a:ext cx="2324100" cy="19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73" y="6010275"/>
            <a:ext cx="2114550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324" y="517780"/>
            <a:ext cx="2419350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494" y="1871917"/>
            <a:ext cx="4992361" cy="47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47" y="149226"/>
            <a:ext cx="6006353" cy="1325563"/>
          </a:xfrm>
        </p:spPr>
        <p:txBody>
          <a:bodyPr/>
          <a:lstStyle/>
          <a:p>
            <a:r>
              <a:rPr lang="en-US" b="1" dirty="0" err="1"/>
              <a:t>Modificarea</a:t>
            </a:r>
            <a:r>
              <a:rPr lang="en-US" b="1" dirty="0"/>
              <a:t> </a:t>
            </a:r>
            <a:r>
              <a:rPr lang="en-US" b="1" dirty="0" err="1"/>
              <a:t>diagramelor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474788"/>
            <a:ext cx="8553753" cy="5262187"/>
          </a:xfrm>
        </p:spPr>
        <p:txBody>
          <a:bodyPr>
            <a:normAutofit/>
          </a:bodyPr>
          <a:lstStyle/>
          <a:p>
            <a:r>
              <a:rPr lang="en-US" sz="20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en-US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tipului</a:t>
            </a:r>
            <a:r>
              <a:rPr lang="en-US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diagramă</a:t>
            </a:r>
            <a:r>
              <a:rPr lang="en-US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aspectului</a:t>
            </a:r>
            <a:r>
              <a:rPr lang="en-US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endParaRPr lang="en-US" sz="2000" b="1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zona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tab-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butonul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Chart Type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apariția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ferestrei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Chart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Type.</a:t>
            </a:r>
          </a:p>
          <a:p>
            <a:r>
              <a:rPr lang="en-US" sz="2000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Modificarea</a:t>
            </a:r>
            <a:r>
              <a:rPr lang="en-US" sz="2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sursei</a:t>
            </a:r>
            <a:r>
              <a:rPr lang="en-US" sz="2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comenzilor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găsim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același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 Tools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 err="1">
                <a:solidFill>
                  <a:schemeClr val="accent1"/>
                </a:solidFill>
              </a:rPr>
              <a:t>Modificarea</a:t>
            </a:r>
            <a:r>
              <a:rPr lang="en-US" sz="2000" b="1" u="sng" dirty="0">
                <a:solidFill>
                  <a:schemeClr val="accent1"/>
                </a:solidFill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</a:rPr>
              <a:t>locației</a:t>
            </a:r>
            <a:r>
              <a:rPr lang="en-US" sz="2000" b="1" u="sng" dirty="0">
                <a:solidFill>
                  <a:schemeClr val="accent1"/>
                </a:solidFill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</a:rPr>
              <a:t>unde</a:t>
            </a:r>
            <a:r>
              <a:rPr lang="en-US" sz="2000" b="1" u="sng" dirty="0">
                <a:solidFill>
                  <a:schemeClr val="accent1"/>
                </a:solidFill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</a:rPr>
              <a:t>diagrama</a:t>
            </a:r>
            <a:r>
              <a:rPr lang="en-US" sz="2000" b="1" u="sng" dirty="0">
                <a:solidFill>
                  <a:schemeClr val="accent1"/>
                </a:solidFill>
              </a:rPr>
              <a:t> </a:t>
            </a:r>
            <a:r>
              <a:rPr lang="en-US" sz="2000" b="1" u="sng" dirty="0" err="1">
                <a:solidFill>
                  <a:schemeClr val="accent1"/>
                </a:solidFill>
              </a:rPr>
              <a:t>este</a:t>
            </a:r>
            <a:r>
              <a:rPr lang="en-US" sz="2000" b="1" u="sng" dirty="0">
                <a:solidFill>
                  <a:schemeClr val="accent1"/>
                </a:solidFill>
              </a:rPr>
              <a:t> </a:t>
            </a:r>
            <a:r>
              <a:rPr lang="en-US" sz="2000" b="1" u="sng" dirty="0" err="1" smtClean="0">
                <a:solidFill>
                  <a:schemeClr val="accent1"/>
                </a:solidFill>
              </a:rPr>
              <a:t>plasată</a:t>
            </a:r>
            <a:endParaRPr lang="en-US" sz="2000" b="1" u="sng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Chart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secțiunea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aceluiași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– Chart Tools,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ferestrei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Chart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preciza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4851025"/>
            <a:ext cx="434340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3922947"/>
            <a:ext cx="4343400" cy="9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5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672" y="187704"/>
            <a:ext cx="5999328" cy="1325563"/>
          </a:xfrm>
        </p:spPr>
        <p:txBody>
          <a:bodyPr/>
          <a:lstStyle/>
          <a:p>
            <a:r>
              <a:rPr lang="en-US" b="1" dirty="0" err="1" smtClean="0"/>
              <a:t>Filtrarea</a:t>
            </a:r>
            <a:r>
              <a:rPr lang="en-US" b="1" dirty="0" smtClean="0"/>
              <a:t> </a:t>
            </a:r>
            <a:r>
              <a:rPr lang="en-US" b="1" dirty="0" err="1" smtClean="0"/>
              <a:t>datelor</a:t>
            </a:r>
            <a:r>
              <a:rPr lang="en-US" b="1" dirty="0" smtClean="0"/>
              <a:t> </a:t>
            </a:r>
            <a:r>
              <a:rPr lang="en-US" b="1" dirty="0"/>
              <a:t>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77" y="1338943"/>
            <a:ext cx="11211816" cy="4920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rgbClr val="171717"/>
              </a:solidFill>
              <a:latin typeface="+mj-lt"/>
            </a:endParaRPr>
          </a:p>
          <a:p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In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urma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realizarii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operatiunilor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de 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filtrarea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informațiilor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dintr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-o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foaie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lucru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putem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să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găsim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rapid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valori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. </a:t>
            </a:r>
          </a:p>
          <a:p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Putem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filtra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după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una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sau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mai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multe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coloane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de date. </a:t>
            </a:r>
          </a:p>
          <a:p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Cu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ajutorul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filtrării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puteți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controla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nu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doar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ceea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dorim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să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vedem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, ci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și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ceea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dorim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să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excludem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. </a:t>
            </a:r>
          </a:p>
          <a:p>
            <a:r>
              <a:rPr lang="en-US" dirty="0" err="1" smtClean="0">
                <a:solidFill>
                  <a:srgbClr val="1E1E1E"/>
                </a:solidFill>
                <a:latin typeface="Segoe UI" panose="020B0502040204020203" pitchFamily="34" charset="0"/>
              </a:rPr>
              <a:t>Putem</a:t>
            </a:r>
            <a:r>
              <a:rPr lang="en-US" dirty="0" smtClean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filtra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în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funcție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de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alegerile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făcute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dintr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-o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listă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sau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putem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crea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filtre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specifice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pentru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a ne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concentra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exact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pe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datele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pe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care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dorim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să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 le </a:t>
            </a:r>
            <a:r>
              <a:rPr lang="en-US" dirty="0" err="1">
                <a:solidFill>
                  <a:srgbClr val="1E1E1E"/>
                </a:solidFill>
                <a:latin typeface="Segoe UI" panose="020B0502040204020203" pitchFamily="34" charset="0"/>
              </a:rPr>
              <a:t>vedem</a:t>
            </a:r>
            <a:r>
              <a:rPr lang="en-US" dirty="0">
                <a:solidFill>
                  <a:srgbClr val="1E1E1E"/>
                </a:solidFill>
                <a:latin typeface="Segoe UI" panose="020B0502040204020203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4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206" y="170997"/>
            <a:ext cx="5903794" cy="1325563"/>
          </a:xfrm>
        </p:spPr>
        <p:txBody>
          <a:bodyPr/>
          <a:lstStyle/>
          <a:p>
            <a:r>
              <a:rPr lang="en-US" b="1" dirty="0" err="1"/>
              <a:t>Filtrarea</a:t>
            </a:r>
            <a:r>
              <a:rPr lang="en-US" b="1" dirty="0"/>
              <a:t> </a:t>
            </a:r>
            <a:r>
              <a:rPr lang="en-US" b="1" dirty="0" err="1"/>
              <a:t>datelor</a:t>
            </a:r>
            <a:r>
              <a:rPr lang="en-US" b="1" dirty="0"/>
              <a:t> 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" y="1909483"/>
            <a:ext cx="11041425" cy="443753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/>
              <a:t>Excel un </a:t>
            </a:r>
            <a:r>
              <a:rPr lang="en-US" sz="3200" dirty="0" err="1" smtClean="0"/>
              <a:t>tabel</a:t>
            </a:r>
            <a:r>
              <a:rPr lang="en-US" sz="3200" dirty="0" smtClean="0"/>
              <a:t> </a:t>
            </a:r>
            <a:r>
              <a:rPr lang="en-US" sz="3200" dirty="0" err="1" smtClean="0"/>
              <a:t>poate</a:t>
            </a:r>
            <a:r>
              <a:rPr lang="en-US" sz="3200" dirty="0" smtClean="0"/>
              <a:t> </a:t>
            </a:r>
            <a:r>
              <a:rPr lang="en-US" sz="3200" dirty="0"/>
              <a:t>fi </a:t>
            </a:r>
            <a:r>
              <a:rPr lang="en-US" sz="3200" dirty="0" err="1"/>
              <a:t>filtrat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două</a:t>
            </a:r>
            <a:r>
              <a:rPr lang="en-US" sz="3200" dirty="0"/>
              <a:t> </a:t>
            </a:r>
            <a:r>
              <a:rPr lang="en-US" sz="3200" dirty="0" err="1"/>
              <a:t>moduri</a:t>
            </a:r>
            <a:r>
              <a:rPr lang="en-US" sz="3200" dirty="0"/>
              <a:t>:</a:t>
            </a:r>
          </a:p>
          <a:p>
            <a:r>
              <a:rPr lang="en-US" sz="3200" dirty="0"/>
              <a:t>1. </a:t>
            </a:r>
            <a:r>
              <a:rPr lang="en-US" sz="3200" dirty="0" err="1" smtClean="0"/>
              <a:t>Prin</a:t>
            </a:r>
            <a:r>
              <a:rPr lang="en-US" sz="3200" dirty="0" smtClean="0"/>
              <a:t> </a:t>
            </a:r>
            <a:r>
              <a:rPr lang="en-US" sz="3200" dirty="0" err="1"/>
              <a:t>utilizarea</a:t>
            </a:r>
            <a:r>
              <a:rPr lang="en-US" sz="3200" dirty="0"/>
              <a:t> </a:t>
            </a:r>
            <a:r>
              <a:rPr lang="en-US" sz="3200" dirty="0" err="1"/>
              <a:t>caracteristicii</a:t>
            </a:r>
            <a:r>
              <a:rPr lang="en-US" sz="3200" dirty="0"/>
              <a:t> </a:t>
            </a:r>
            <a:r>
              <a:rPr lang="en-US" sz="3200" b="1" dirty="0"/>
              <a:t>AutoFilter,</a:t>
            </a:r>
            <a:r>
              <a:rPr lang="en-US" sz="3200" dirty="0"/>
              <a:t> care </a:t>
            </a:r>
            <a:r>
              <a:rPr lang="en-US" sz="3200" dirty="0" err="1"/>
              <a:t>permite</a:t>
            </a:r>
            <a:r>
              <a:rPr lang="en-US" sz="3200" dirty="0"/>
              <a:t> </a:t>
            </a:r>
            <a:r>
              <a:rPr lang="en-US" sz="3200" dirty="0" err="1"/>
              <a:t>afișarea</a:t>
            </a:r>
            <a:r>
              <a:rPr lang="en-US" sz="3200" dirty="0"/>
              <a:t> </a:t>
            </a:r>
            <a:r>
              <a:rPr lang="en-US" sz="3200" dirty="0" err="1"/>
              <a:t>liniilor</a:t>
            </a:r>
            <a:r>
              <a:rPr lang="en-US" sz="3200" dirty="0"/>
              <a:t> </a:t>
            </a:r>
            <a:r>
              <a:rPr lang="en-US" sz="3200" dirty="0" err="1"/>
              <a:t>ce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     </a:t>
            </a:r>
            <a:r>
              <a:rPr lang="en-US" sz="3200" dirty="0" err="1" smtClean="0"/>
              <a:t>respectă</a:t>
            </a:r>
            <a:r>
              <a:rPr lang="en-US" sz="3200" dirty="0" smtClean="0"/>
              <a:t> </a:t>
            </a:r>
            <a:r>
              <a:rPr lang="en-US" sz="3200" dirty="0" err="1"/>
              <a:t>criterii</a:t>
            </a:r>
            <a:r>
              <a:rPr lang="en-US" sz="3200" dirty="0"/>
              <a:t> fixate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ascunderea</a:t>
            </a:r>
            <a:r>
              <a:rPr lang="en-US" sz="3200" dirty="0"/>
              <a:t> </a:t>
            </a:r>
            <a:r>
              <a:rPr lang="en-US" sz="3200" dirty="0" err="1"/>
              <a:t>celor</a:t>
            </a:r>
            <a:r>
              <a:rPr lang="en-US" sz="3200" dirty="0"/>
              <a:t> care nu le </a:t>
            </a:r>
            <a:r>
              <a:rPr lang="en-US" sz="3200" dirty="0" err="1"/>
              <a:t>îndeplinesc</a:t>
            </a:r>
            <a:r>
              <a:rPr lang="en-US" sz="3200" dirty="0"/>
              <a:t>;</a:t>
            </a:r>
          </a:p>
          <a:p>
            <a:r>
              <a:rPr lang="en-US" sz="3200" dirty="0"/>
              <a:t>2. </a:t>
            </a:r>
            <a:r>
              <a:rPr lang="en-US" sz="3200" dirty="0" err="1"/>
              <a:t>Prin</a:t>
            </a:r>
            <a:r>
              <a:rPr lang="en-US" sz="3200" dirty="0"/>
              <a:t> </a:t>
            </a:r>
            <a:r>
              <a:rPr lang="en-US" sz="3200" dirty="0" err="1"/>
              <a:t>utilizarea</a:t>
            </a:r>
            <a:r>
              <a:rPr lang="en-US" sz="3200" dirty="0"/>
              <a:t> </a:t>
            </a:r>
            <a:r>
              <a:rPr lang="en-US" sz="3200" dirty="0" err="1"/>
              <a:t>caracteristicii</a:t>
            </a:r>
            <a:r>
              <a:rPr lang="en-US" sz="3200" dirty="0"/>
              <a:t> de </a:t>
            </a:r>
            <a:r>
              <a:rPr lang="en-US" sz="3200" b="1" dirty="0" err="1"/>
              <a:t>filtrare</a:t>
            </a:r>
            <a:r>
              <a:rPr lang="en-US" sz="3200" b="1" dirty="0"/>
              <a:t> </a:t>
            </a:r>
            <a:r>
              <a:rPr lang="en-US" sz="3200" b="1" dirty="0" err="1"/>
              <a:t>avansată</a:t>
            </a:r>
            <a:r>
              <a:rPr lang="en-US" sz="3200" dirty="0"/>
              <a:t>, </a:t>
            </a:r>
            <a:r>
              <a:rPr lang="en-US" sz="3200" dirty="0" err="1"/>
              <a:t>când</a:t>
            </a:r>
            <a:r>
              <a:rPr lang="en-US" sz="3200" dirty="0"/>
              <a:t> se </a:t>
            </a:r>
            <a:r>
              <a:rPr lang="en-US" sz="3200" dirty="0" err="1"/>
              <a:t>extrag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smtClean="0"/>
              <a:t>se </a:t>
            </a:r>
            <a:r>
              <a:rPr lang="en-US" sz="3200" dirty="0" err="1" smtClean="0"/>
              <a:t>plasează</a:t>
            </a:r>
            <a:r>
              <a:rPr lang="en-US" sz="3200" dirty="0" smtClean="0"/>
              <a:t> </a:t>
            </a:r>
            <a:r>
              <a:rPr lang="en-US" sz="3200" dirty="0" err="1"/>
              <a:t>într</a:t>
            </a:r>
            <a:r>
              <a:rPr lang="en-US" sz="3200" dirty="0"/>
              <a:t>-o </a:t>
            </a:r>
            <a:r>
              <a:rPr lang="en-US" sz="3200" dirty="0" err="1"/>
              <a:t>zonă</a:t>
            </a:r>
            <a:r>
              <a:rPr lang="en-US" sz="3200" dirty="0"/>
              <a:t> </a:t>
            </a:r>
            <a:r>
              <a:rPr lang="en-US" sz="3200" dirty="0" err="1"/>
              <a:t>distinctă</a:t>
            </a:r>
            <a:r>
              <a:rPr lang="en-US" sz="3200" dirty="0"/>
              <a:t> </a:t>
            </a:r>
            <a:r>
              <a:rPr lang="en-US" sz="3200" dirty="0" err="1"/>
              <a:t>liniile</a:t>
            </a:r>
            <a:r>
              <a:rPr lang="en-US" sz="3200" dirty="0"/>
              <a:t> care </a:t>
            </a:r>
            <a:r>
              <a:rPr lang="en-US" sz="3200" dirty="0" err="1"/>
              <a:t>îndeplinesc</a:t>
            </a:r>
            <a:r>
              <a:rPr lang="en-US" sz="3200" dirty="0"/>
              <a:t> </a:t>
            </a:r>
            <a:r>
              <a:rPr lang="en-US" sz="3200" dirty="0" err="1"/>
              <a:t>condiții</a:t>
            </a:r>
            <a:r>
              <a:rPr lang="en-US" sz="3200" dirty="0"/>
              <a:t> </a:t>
            </a:r>
            <a:r>
              <a:rPr lang="en-US" sz="3200" dirty="0" err="1"/>
              <a:t>impuse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088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297" y="201352"/>
            <a:ext cx="6668069" cy="1325563"/>
          </a:xfrm>
        </p:spPr>
        <p:txBody>
          <a:bodyPr/>
          <a:lstStyle/>
          <a:p>
            <a:r>
              <a:rPr lang="en-US" b="1" dirty="0" err="1"/>
              <a:t>Filtrarea</a:t>
            </a:r>
            <a:r>
              <a:rPr lang="en-US" b="1" dirty="0"/>
              <a:t> </a:t>
            </a:r>
            <a:r>
              <a:rPr lang="en-US" b="1" u="sng" dirty="0" err="1"/>
              <a:t>automată</a:t>
            </a:r>
            <a:r>
              <a:rPr lang="en-US" b="1" dirty="0"/>
              <a:t> a </a:t>
            </a:r>
            <a:r>
              <a:rPr lang="en-US" b="1" dirty="0" err="1"/>
              <a:t>datelor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in </a:t>
            </a:r>
            <a:r>
              <a:rPr lang="en-US" b="1" dirty="0"/>
              <a:t>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54" y="1930400"/>
            <a:ext cx="11143404" cy="455748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AutoFilter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puternică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dispoziție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Facilitățile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AutoFilter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culoare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pictograme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tip text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conțin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 filtrate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situate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 by Selection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60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158" y="171223"/>
            <a:ext cx="6831842" cy="1325563"/>
          </a:xfrm>
        </p:spPr>
        <p:txBody>
          <a:bodyPr/>
          <a:lstStyle/>
          <a:p>
            <a:r>
              <a:rPr lang="en-US" b="1" dirty="0" err="1"/>
              <a:t>Filtrarea</a:t>
            </a:r>
            <a:r>
              <a:rPr lang="en-US" b="1" dirty="0"/>
              <a:t> </a:t>
            </a:r>
            <a:r>
              <a:rPr lang="en-US" b="1" u="sng" dirty="0" err="1"/>
              <a:t>automată</a:t>
            </a:r>
            <a:r>
              <a:rPr lang="en-US" b="1" dirty="0"/>
              <a:t> a </a:t>
            </a:r>
            <a:r>
              <a:rPr lang="en-US" b="1" dirty="0" err="1"/>
              <a:t>datelor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0657"/>
            <a:ext cx="8596668" cy="4699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filtrării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butonului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Sort&amp;Filter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activați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dezactivarea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opțiunii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face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repetând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operațiunea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Data-&gt;Filter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-Fie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dreapta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dorește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opțiunile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derivate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AutoFilter,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cursorul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oriunde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săgeata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dreapta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etichetei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condiție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Alegem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opțiune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derulantă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restrânge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dumneavoastră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afișând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îndeplinesc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402" y="2438399"/>
            <a:ext cx="439511" cy="557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656" y="2206232"/>
            <a:ext cx="1836650" cy="31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8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74" y="1701488"/>
            <a:ext cx="7401815" cy="467013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afișată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opțiuni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funcție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coloanei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face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alăturată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opțiunea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Filters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precizată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sfârșește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secvență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conține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un text,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Filter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particulariza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filtrare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951" y="1701488"/>
            <a:ext cx="3796517" cy="37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28716"/>
            <a:ext cx="73914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Configurarea</a:t>
            </a:r>
            <a:r>
              <a:rPr lang="en-US" sz="3600" b="1" dirty="0"/>
              <a:t> </a:t>
            </a:r>
            <a:r>
              <a:rPr lang="en-US" sz="3600" b="1" dirty="0" err="1"/>
              <a:t>condițiilor</a:t>
            </a:r>
            <a:r>
              <a:rPr lang="en-US" sz="3600" b="1" dirty="0"/>
              <a:t> </a:t>
            </a:r>
            <a:r>
              <a:rPr lang="en-US" sz="3600" b="1" dirty="0" err="1"/>
              <a:t>compuse</a:t>
            </a:r>
            <a:r>
              <a:rPr lang="en-US" sz="3600" b="1" dirty="0"/>
              <a:t> </a:t>
            </a:r>
            <a:r>
              <a:rPr lang="en-US" sz="3600" b="1" dirty="0" err="1"/>
              <a:t>prin</a:t>
            </a:r>
            <a:r>
              <a:rPr lang="en-US" sz="3600" b="1" dirty="0"/>
              <a:t> </a:t>
            </a:r>
            <a:r>
              <a:rPr lang="en-US" sz="3600" b="1" u="sng" dirty="0"/>
              <a:t>Custom AutoFilter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678" y="2020106"/>
            <a:ext cx="10515600" cy="14088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dorim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afișăm</a:t>
            </a:r>
            <a:r>
              <a:rPr lang="en-US" dirty="0"/>
              <a:t> </a:t>
            </a:r>
            <a:r>
              <a:rPr lang="en-US" dirty="0" err="1"/>
              <a:t>regiunile</a:t>
            </a:r>
            <a:r>
              <a:rPr lang="en-US" dirty="0"/>
              <a:t> al </a:t>
            </a:r>
            <a:r>
              <a:rPr lang="en-US" dirty="0" err="1"/>
              <a:t>căror</a:t>
            </a:r>
            <a:r>
              <a:rPr lang="en-US" dirty="0"/>
              <a:t> </a:t>
            </a:r>
            <a:r>
              <a:rPr lang="en-US" dirty="0" err="1"/>
              <a:t>nume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cu </a:t>
            </a:r>
            <a:r>
              <a:rPr lang="en-US" dirty="0" err="1"/>
              <a:t>litera</a:t>
            </a:r>
            <a:r>
              <a:rPr lang="en-US" dirty="0"/>
              <a:t> „B” 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litera</a:t>
            </a:r>
            <a:r>
              <a:rPr lang="en-US" dirty="0"/>
              <a:t> „M”,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aplica</a:t>
            </a:r>
            <a:r>
              <a:rPr lang="en-US" dirty="0"/>
              <a:t> </a:t>
            </a:r>
            <a:r>
              <a:rPr lang="en-US" b="1" i="1" dirty="0"/>
              <a:t>Custom Filter</a:t>
            </a:r>
            <a:r>
              <a:rPr lang="en-US" dirty="0"/>
              <a:t>…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fereastra</a:t>
            </a:r>
            <a:r>
              <a:rPr lang="en-US" dirty="0"/>
              <a:t> </a:t>
            </a:r>
            <a:r>
              <a:rPr lang="en-US" dirty="0" err="1"/>
              <a:t>apărută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preciza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criterii</a:t>
            </a:r>
            <a:r>
              <a:rPr lang="en-US" dirty="0"/>
              <a:t>, </a:t>
            </a:r>
            <a:r>
              <a:rPr lang="en-US" dirty="0" err="1"/>
              <a:t>având</a:t>
            </a:r>
            <a:r>
              <a:rPr lang="en-US" dirty="0"/>
              <a:t> ca operator logic </a:t>
            </a:r>
            <a:r>
              <a:rPr lang="en-US" dirty="0" err="1" smtClean="0"/>
              <a:t>opțiunea</a:t>
            </a:r>
            <a:r>
              <a:rPr lang="en-US" dirty="0" smtClean="0"/>
              <a:t> </a:t>
            </a:r>
            <a:r>
              <a:rPr lang="en-US" b="1" i="1" dirty="0" smtClean="0"/>
              <a:t>Or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224" y="3630144"/>
            <a:ext cx="8048333" cy="2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629" y="217141"/>
            <a:ext cx="6830371" cy="1320800"/>
          </a:xfrm>
        </p:spPr>
        <p:txBody>
          <a:bodyPr/>
          <a:lstStyle/>
          <a:p>
            <a:r>
              <a:rPr lang="en-US" b="1" dirty="0" err="1"/>
              <a:t>Filtrarea</a:t>
            </a:r>
            <a:r>
              <a:rPr lang="en-US" b="1" dirty="0"/>
              <a:t> </a:t>
            </a:r>
            <a:r>
              <a:rPr lang="en-US" b="1" u="sng" dirty="0" err="1" smtClean="0"/>
              <a:t>avansat</a:t>
            </a:r>
            <a:r>
              <a:rPr lang="en-US" b="1" u="sng" dirty="0" err="1"/>
              <a:t>ă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datelor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 Excel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16" y="1957507"/>
            <a:ext cx="7628466" cy="395151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Filtrarea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avansată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este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utilizată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atunci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când</a:t>
            </a:r>
            <a:r>
              <a:rPr lang="en-US" dirty="0">
                <a:cs typeface="Times New Roman" panose="02020603050405020304" pitchFamily="18" charset="0"/>
              </a:rPr>
              <a:t> se </a:t>
            </a:r>
            <a:r>
              <a:rPr lang="en-US" dirty="0" err="1">
                <a:cs typeface="Times New Roman" panose="02020603050405020304" pitchFamily="18" charset="0"/>
              </a:rPr>
              <a:t>dorește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afișarea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înregistrărilor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unei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liste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funcție</a:t>
            </a:r>
            <a:r>
              <a:rPr lang="en-US" dirty="0">
                <a:cs typeface="Times New Roman" panose="02020603050405020304" pitchFamily="18" charset="0"/>
              </a:rPr>
              <a:t> de </a:t>
            </a:r>
            <a:r>
              <a:rPr lang="en-US" dirty="0" err="1">
                <a:cs typeface="Times New Roman" panose="02020603050405020304" pitchFamily="18" charset="0"/>
              </a:rPr>
              <a:t>criterii</a:t>
            </a:r>
            <a:r>
              <a:rPr lang="en-US" dirty="0">
                <a:cs typeface="Times New Roman" panose="02020603050405020304" pitchFamily="18" charset="0"/>
              </a:rPr>
              <a:t> definite </a:t>
            </a:r>
            <a:r>
              <a:rPr lang="en-US" dirty="0" err="1">
                <a:cs typeface="Times New Roman" panose="02020603050405020304" pitchFamily="18" charset="0"/>
              </a:rPr>
              <a:t>în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cadrul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unor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celule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dintr</a:t>
            </a:r>
            <a:r>
              <a:rPr lang="en-US" dirty="0" smtClean="0">
                <a:cs typeface="Times New Roman" panose="02020603050405020304" pitchFamily="18" charset="0"/>
              </a:rPr>
              <a:t>-o </a:t>
            </a:r>
            <a:r>
              <a:rPr lang="en-US" dirty="0" err="1" smtClean="0">
                <a:cs typeface="Times New Roman" panose="02020603050405020304" pitchFamily="18" charset="0"/>
              </a:rPr>
              <a:t>zonă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distinctă</a:t>
            </a:r>
            <a:r>
              <a:rPr lang="en-US" dirty="0">
                <a:cs typeface="Times New Roman" panose="02020603050405020304" pitchFamily="18" charset="0"/>
              </a:rPr>
              <a:t> de </a:t>
            </a:r>
            <a:r>
              <a:rPr lang="en-US" dirty="0" err="1">
                <a:cs typeface="Times New Roman" panose="02020603050405020304" pitchFamily="18" charset="0"/>
              </a:rPr>
              <a:t>listă</a:t>
            </a:r>
            <a:r>
              <a:rPr lang="en-US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cs typeface="Times New Roman" panose="02020603050405020304" pitchFamily="18" charset="0"/>
              </a:rPr>
              <a:t>Pentru</a:t>
            </a:r>
            <a:r>
              <a:rPr lang="en-US" dirty="0">
                <a:cs typeface="Times New Roman" panose="02020603050405020304" pitchFamily="18" charset="0"/>
              </a:rPr>
              <a:t> a </a:t>
            </a:r>
            <a:r>
              <a:rPr lang="en-US" dirty="0" err="1">
                <a:cs typeface="Times New Roman" panose="02020603050405020304" pitchFamily="18" charset="0"/>
              </a:rPr>
              <a:t>realiza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filtrarea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avansată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trebuie</a:t>
            </a:r>
            <a:r>
              <a:rPr lang="en-US" dirty="0">
                <a:cs typeface="Times New Roman" panose="02020603050405020304" pitchFamily="18" charset="0"/>
              </a:rPr>
              <a:t> definite </a:t>
            </a:r>
            <a:r>
              <a:rPr lang="en-US" dirty="0" err="1">
                <a:cs typeface="Times New Roman" panose="02020603050405020304" pitchFamily="18" charset="0"/>
              </a:rPr>
              <a:t>trei</a:t>
            </a:r>
            <a:r>
              <a:rPr lang="en-US" dirty="0">
                <a:cs typeface="Times New Roman" panose="02020603050405020304" pitchFamily="18" charset="0"/>
              </a:rPr>
              <a:t> zone </a:t>
            </a:r>
            <a:r>
              <a:rPr lang="en-US" dirty="0" smtClean="0">
                <a:cs typeface="Times New Roman" panose="02020603050405020304" pitchFamily="18" charset="0"/>
              </a:rPr>
              <a:t>precis delimitate</a:t>
            </a:r>
            <a:r>
              <a:rPr lang="en-US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- zona </a:t>
            </a:r>
            <a:r>
              <a:rPr lang="en-US" dirty="0" err="1">
                <a:cs typeface="Times New Roman" panose="02020603050405020304" pitchFamily="18" charset="0"/>
              </a:rPr>
              <a:t>listei</a:t>
            </a:r>
            <a:r>
              <a:rPr lang="en-US" dirty="0">
                <a:cs typeface="Times New Roman" panose="02020603050405020304" pitchFamily="18" charset="0"/>
              </a:rPr>
              <a:t> cu date </a:t>
            </a:r>
            <a:r>
              <a:rPr lang="en-US" dirty="0" err="1">
                <a:cs typeface="Times New Roman" panose="02020603050405020304" pitchFamily="18" charset="0"/>
              </a:rPr>
              <a:t>sursa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b="1" i="1" dirty="0">
                <a:cs typeface="Times New Roman" panose="02020603050405020304" pitchFamily="18" charset="0"/>
              </a:rPr>
              <a:t>List range</a:t>
            </a:r>
            <a:r>
              <a:rPr lang="en-US" dirty="0"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- zona </a:t>
            </a:r>
            <a:r>
              <a:rPr lang="en-US" dirty="0" err="1">
                <a:cs typeface="Times New Roman" panose="02020603050405020304" pitchFamily="18" charset="0"/>
              </a:rPr>
              <a:t>ce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conține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criteriile</a:t>
            </a:r>
            <a:r>
              <a:rPr lang="en-US" dirty="0">
                <a:cs typeface="Times New Roman" panose="02020603050405020304" pitchFamily="18" charset="0"/>
              </a:rPr>
              <a:t> de </a:t>
            </a:r>
            <a:r>
              <a:rPr lang="en-US" dirty="0" err="1">
                <a:cs typeface="Times New Roman" panose="02020603050405020304" pitchFamily="18" charset="0"/>
              </a:rPr>
              <a:t>filtrare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b="1" i="1" dirty="0">
                <a:cs typeface="Times New Roman" panose="02020603050405020304" pitchFamily="18" charset="0"/>
              </a:rPr>
              <a:t>Criteria range</a:t>
            </a:r>
            <a:r>
              <a:rPr lang="en-US" dirty="0">
                <a:cs typeface="Times New Roman" panose="02020603050405020304" pitchFamily="18" charset="0"/>
              </a:rPr>
              <a:t>) – </a:t>
            </a:r>
            <a:r>
              <a:rPr lang="en-US" dirty="0" err="1">
                <a:cs typeface="Times New Roman" panose="02020603050405020304" pitchFamily="18" charset="0"/>
              </a:rPr>
              <a:t>alcătuită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din </a:t>
            </a:r>
            <a:r>
              <a:rPr lang="en-US" dirty="0" err="1" smtClean="0">
                <a:cs typeface="Times New Roman" panose="02020603050405020304" pitchFamily="18" charset="0"/>
              </a:rPr>
              <a:t>denumirile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câmpurilor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și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restricțiile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impuse</a:t>
            </a:r>
            <a:r>
              <a:rPr lang="en-US" dirty="0"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cs typeface="Times New Roman" panose="02020603050405020304" pitchFamily="18" charset="0"/>
              </a:rPr>
              <a:t>- zona </a:t>
            </a:r>
            <a:r>
              <a:rPr lang="en-US" dirty="0">
                <a:cs typeface="Times New Roman" panose="02020603050405020304" pitchFamily="18" charset="0"/>
              </a:rPr>
              <a:t>de </a:t>
            </a:r>
            <a:r>
              <a:rPr lang="en-US" dirty="0" err="1">
                <a:cs typeface="Times New Roman" panose="02020603050405020304" pitchFamily="18" charset="0"/>
              </a:rPr>
              <a:t>afișare</a:t>
            </a:r>
            <a:r>
              <a:rPr lang="en-US" dirty="0">
                <a:cs typeface="Times New Roman" panose="02020603050405020304" pitchFamily="18" charset="0"/>
              </a:rPr>
              <a:t> a </a:t>
            </a:r>
            <a:r>
              <a:rPr lang="en-US" dirty="0" err="1">
                <a:cs typeface="Times New Roman" panose="02020603050405020304" pitchFamily="18" charset="0"/>
              </a:rPr>
              <a:t>rezultatelor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filtrării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b="1" i="1" dirty="0">
                <a:cs typeface="Times New Roman" panose="02020603050405020304" pitchFamily="18" charset="0"/>
              </a:rPr>
              <a:t>Copy to</a:t>
            </a:r>
            <a:r>
              <a:rPr lang="en-US" dirty="0">
                <a:cs typeface="Times New Roman" panose="02020603050405020304" pitchFamily="18" charset="0"/>
              </a:rPr>
              <a:t>) – </a:t>
            </a:r>
            <a:r>
              <a:rPr lang="en-US" dirty="0" err="1">
                <a:cs typeface="Times New Roman" panose="02020603050405020304" pitchFamily="18" charset="0"/>
              </a:rPr>
              <a:t>este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formată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din </a:t>
            </a:r>
            <a:r>
              <a:rPr lang="en-US" dirty="0" err="1" smtClean="0">
                <a:cs typeface="Times New Roman" panose="02020603050405020304" pitchFamily="18" charset="0"/>
              </a:rPr>
              <a:t>linia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de </a:t>
            </a:r>
            <a:r>
              <a:rPr lang="en-US" dirty="0" err="1">
                <a:cs typeface="Times New Roman" panose="02020603050405020304" pitchFamily="18" charset="0"/>
              </a:rPr>
              <a:t>antet</a:t>
            </a:r>
            <a:r>
              <a:rPr lang="en-US" dirty="0">
                <a:cs typeface="Times New Roman" panose="02020603050405020304" pitchFamily="18" charset="0"/>
              </a:rPr>
              <a:t> cu </a:t>
            </a:r>
            <a:r>
              <a:rPr lang="en-US" dirty="0" err="1">
                <a:cs typeface="Times New Roman" panose="02020603050405020304" pitchFamily="18" charset="0"/>
              </a:rPr>
              <a:t>denumirea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câmpurilor</a:t>
            </a:r>
            <a:r>
              <a:rPr lang="en-US" dirty="0">
                <a:cs typeface="Times New Roman" panose="02020603050405020304" pitchFamily="18" charset="0"/>
              </a:rPr>
              <a:t> (se </a:t>
            </a:r>
            <a:r>
              <a:rPr lang="en-US" dirty="0" err="1">
                <a:cs typeface="Times New Roman" panose="02020603050405020304" pitchFamily="18" charset="0"/>
              </a:rPr>
              <a:t>poate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copia</a:t>
            </a:r>
            <a:r>
              <a:rPr lang="en-US" dirty="0">
                <a:cs typeface="Times New Roman" panose="02020603050405020304" pitchFamily="18" charset="0"/>
              </a:rPr>
              <a:t> din </a:t>
            </a:r>
            <a:r>
              <a:rPr lang="en-US" dirty="0" err="1">
                <a:cs typeface="Times New Roman" panose="02020603050405020304" pitchFamily="18" charset="0"/>
              </a:rPr>
              <a:t>antetul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listei</a:t>
            </a:r>
            <a:r>
              <a:rPr lang="en-US" dirty="0">
                <a:cs typeface="Times New Roman" panose="02020603050405020304" pitchFamily="18" charset="0"/>
              </a:rPr>
              <a:t> cu </a:t>
            </a:r>
            <a:r>
              <a:rPr lang="en-US" dirty="0" err="1">
                <a:cs typeface="Times New Roman" panose="02020603050405020304" pitchFamily="18" charset="0"/>
              </a:rPr>
              <a:t>datele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sursă</a:t>
            </a:r>
            <a:r>
              <a:rPr lang="en-US" dirty="0">
                <a:cs typeface="Times New Roman" panose="02020603050405020304" pitchFamily="18" charset="0"/>
              </a:rPr>
              <a:t>) </a:t>
            </a:r>
            <a:r>
              <a:rPr lang="en-US" dirty="0" err="1">
                <a:cs typeface="Times New Roman" panose="02020603050405020304" pitchFamily="18" charset="0"/>
              </a:rPr>
              <a:t>și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în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continuare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vor</a:t>
            </a:r>
            <a:r>
              <a:rPr lang="en-US" dirty="0">
                <a:cs typeface="Times New Roman" panose="02020603050405020304" pitchFamily="18" charset="0"/>
              </a:rPr>
              <a:t> fi </a:t>
            </a:r>
            <a:r>
              <a:rPr lang="en-US" dirty="0" err="1">
                <a:cs typeface="Times New Roman" panose="02020603050405020304" pitchFamily="18" charset="0"/>
              </a:rPr>
              <a:t>afișate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înregistrările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ce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respectă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restricțiile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impuse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50" y="2306890"/>
            <a:ext cx="33147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7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6858</TotalTime>
  <Words>1836</Words>
  <Application>Microsoft Office PowerPoint</Application>
  <PresentationFormat>Widescreen</PresentationFormat>
  <Paragraphs>199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Times New Roman</vt:lpstr>
      <vt:lpstr>Trebuchet MS</vt:lpstr>
      <vt:lpstr>Wingdings 3</vt:lpstr>
      <vt:lpstr>Facet</vt:lpstr>
      <vt:lpstr>Office Theme</vt:lpstr>
      <vt:lpstr>Tema: ”Gestiunea datelor, Crearea/Modificarea Diagramelor         in Microsoft Excel”</vt:lpstr>
      <vt:lpstr>Structura cursului:</vt:lpstr>
      <vt:lpstr>Filtrarea datelor in Excel</vt:lpstr>
      <vt:lpstr>Filtrarea datelor in Excel</vt:lpstr>
      <vt:lpstr>Filtrarea automată a datelor in Excel</vt:lpstr>
      <vt:lpstr>Filtrarea automată a datelor in Excel</vt:lpstr>
      <vt:lpstr>PowerPoint Presentation</vt:lpstr>
      <vt:lpstr>Configurarea condițiilor compuse prin Custom AutoFilter</vt:lpstr>
      <vt:lpstr>Filtrarea avansată a datelor in Excel</vt:lpstr>
      <vt:lpstr>Filtrarea avansată a listelor –  definirea corectă a zonelor</vt:lpstr>
      <vt:lpstr>Sortarea datelor</vt:lpstr>
      <vt:lpstr>Sortarea simpla</vt:lpstr>
      <vt:lpstr>Sortarea complexa</vt:lpstr>
      <vt:lpstr>PowerPoint Presentation</vt:lpstr>
      <vt:lpstr>Diagrame în Microsoft Excel </vt:lpstr>
      <vt:lpstr>Tipuri de diagrame </vt:lpstr>
      <vt:lpstr>Tipuri de diagrame </vt:lpstr>
      <vt:lpstr>Tipuri de diagrame </vt:lpstr>
      <vt:lpstr>Tipuri de diagrame </vt:lpstr>
      <vt:lpstr>Tipuri de diagrame </vt:lpstr>
      <vt:lpstr>Tipuri de diagrame </vt:lpstr>
      <vt:lpstr>Tipuri de diagrame </vt:lpstr>
      <vt:lpstr> Crearea unei diagrame</vt:lpstr>
      <vt:lpstr>Crearea unei diagrame</vt:lpstr>
      <vt:lpstr>Modificarea diagramelor</vt:lpstr>
    </vt:vector>
  </TitlesOfParts>
  <Company>Deloitte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Hardware-ul sistemelor de calcul</dc:title>
  <dc:creator>Borozan, Denis</dc:creator>
  <cp:lastModifiedBy>Ollessea</cp:lastModifiedBy>
  <cp:revision>330</cp:revision>
  <cp:lastPrinted>2020-10-12T19:11:38Z</cp:lastPrinted>
  <dcterms:created xsi:type="dcterms:W3CDTF">2020-01-20T12:23:41Z</dcterms:created>
  <dcterms:modified xsi:type="dcterms:W3CDTF">2025-10-29T12:57:49Z</dcterms:modified>
</cp:coreProperties>
</file>