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12192000" cy="6858000"/>
  <p:notesSz cx="12192000" cy="6858000"/>
  <p:embeddedFontLst>
    <p:embeddedFont>
      <p:font typeface="ArialMT" panose="020B0604020202020204" charset="0"/>
      <p:regular r:id="rId53"/>
    </p:embeddedFont>
    <p:embeddedFont>
      <p:font typeface="Calibri-Bold" panose="020B0604020202020204" charset="0"/>
      <p:bold r:id="rId54"/>
    </p:embeddedFont>
    <p:embeddedFont>
      <p:font typeface="CourierNewPS-BoldItalicMT" panose="020B0604020202020204" charset="0"/>
      <p:boldItalic r:id="rId55"/>
    </p:embeddedFont>
    <p:embeddedFont>
      <p:font typeface="CourierNewPS-BoldMT" panose="020B0604020202020204" charset="0"/>
      <p:bold r:id="rId56"/>
    </p:embeddedFont>
    <p:embeddedFont>
      <p:font typeface="CourierNewPSMT" panose="020B0604020202020204" charset="0"/>
      <p:regular r:id="rId57"/>
    </p:embeddedFont>
    <p:embeddedFont>
      <p:font typeface="GillSansMT" panose="020B0604020202020204" charset="-18"/>
      <p:regular r:id="rId58"/>
    </p:embeddedFont>
    <p:embeddedFont>
      <p:font typeface="WorkSans-Bold" panose="020B0604020202020204" charset="-18"/>
      <p:bold r:id="rId59"/>
    </p:embeddedFont>
    <p:embeddedFont>
      <p:font typeface="WorkSans-BoldItalic" panose="020B0604020202020204" charset="-18"/>
      <p:boldItalic r:id="rId60"/>
    </p:embeddedFont>
    <p:embeddedFont>
      <p:font typeface="WorkSans-Italic" panose="020B0604020202020204" charset="-18"/>
      <p:italic r:id="rId61"/>
    </p:embeddedFont>
    <p:embeddedFont>
      <p:font typeface="WorkSans-Regular" panose="020B0604020202020204" charset="-18"/>
      <p:regular r:id="rId62"/>
    </p:embeddedFont>
  </p:embeddedFontLst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font" Target="fonts/font3.fntdata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1.fntdata"/><Relationship Id="rId58" Type="http://schemas.openxmlformats.org/officeDocument/2006/relationships/font" Target="fonts/font6.fntdata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font" Target="fonts/font9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4.fntdata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7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2.fntdata"/><Relationship Id="rId62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font" Target="fonts/font5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60" Type="http://schemas.openxmlformats.org/officeDocument/2006/relationships/font" Target="fonts/font8.fntdata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E6D8F-CFC3-49F9-B3CF-E08ED8EDCE1B}" type="datetimeFigureOut">
              <a:rPr lang="ro-RO" smtClean="0"/>
              <a:t>07.05.2025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EC198-46EA-4070-9DE6-52A62693F9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10928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EC198-46EA-4070-9DE6-52A62693F977}" type="slidenum">
              <a:rPr lang="ro-RO" smtClean="0"/>
              <a:t>35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65800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3" Type="http://schemas.openxmlformats.org/officeDocument/2006/relationships/image" Target="../media/image2.png"/><Relationship Id="rId21" Type="http://schemas.openxmlformats.org/officeDocument/2006/relationships/image" Target="../media/image29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" Type="http://schemas.openxmlformats.org/officeDocument/2006/relationships/image" Target="../media/image1.png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Relationship Id="rId22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0.0.0.0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255.255.255.255" TargetMode="Externa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0.0.255.255" TargetMode="External"/><Relationship Id="rId2" Type="http://schemas.openxmlformats.org/officeDocument/2006/relationships/hyperlink" Target="http://00000000.00000000.11111111.1111111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10101100.00010000.00000000.00000000" TargetMode="External"/><Relationship Id="rId5" Type="http://schemas.openxmlformats.org/officeDocument/2006/relationships/hyperlink" Target="http://172.16.0.0" TargetMode="Externa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1.png"/><Relationship Id="rId7" Type="http://schemas.openxmlformats.org/officeDocument/2006/relationships/image" Target="../media/image32.png"/><Relationship Id="rId2" Type="http://schemas.openxmlformats.org/officeDocument/2006/relationships/hyperlink" Target="http://0.0.0.0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11" Type="http://schemas.openxmlformats.org/officeDocument/2006/relationships/hyperlink" Target="http://172.16.0.0" TargetMode="External"/><Relationship Id="rId5" Type="http://schemas.openxmlformats.org/officeDocument/2006/relationships/hyperlink" Target="http://0.0.255.255" TargetMode="External"/><Relationship Id="rId10" Type="http://schemas.openxmlformats.org/officeDocument/2006/relationships/hyperlink" Target="http://172.16.1.1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34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1.png"/><Relationship Id="rId7" Type="http://schemas.openxmlformats.org/officeDocument/2006/relationships/image" Target="../media/image37.png"/><Relationship Id="rId2" Type="http://schemas.openxmlformats.org/officeDocument/2006/relationships/hyperlink" Target="http://10.0.0.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1.png"/><Relationship Id="rId7" Type="http://schemas.openxmlformats.org/officeDocument/2006/relationships/image" Target="../media/image40.png"/><Relationship Id="rId2" Type="http://schemas.openxmlformats.org/officeDocument/2006/relationships/hyperlink" Target="http://10.0.0.0/24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hyperlink" Target="http://0.0.0.255" TargetMode="External"/><Relationship Id="rId10" Type="http://schemas.openxmlformats.org/officeDocument/2006/relationships/hyperlink" Target="http://10.0.0.0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38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1.png"/><Relationship Id="rId7" Type="http://schemas.openxmlformats.org/officeDocument/2006/relationships/image" Target="../media/image42.png"/><Relationship Id="rId12" Type="http://schemas.openxmlformats.org/officeDocument/2006/relationships/hyperlink" Target="http://192.168.1.0" TargetMode="External"/><Relationship Id="rId2" Type="http://schemas.openxmlformats.org/officeDocument/2006/relationships/hyperlink" Target="http://192.168.1.0/24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11" Type="http://schemas.openxmlformats.org/officeDocument/2006/relationships/hyperlink" Target="http://172.16.6.1" TargetMode="External"/><Relationship Id="rId5" Type="http://schemas.openxmlformats.org/officeDocument/2006/relationships/hyperlink" Target="http://0.0.0.255" TargetMode="External"/><Relationship Id="rId10" Type="http://schemas.openxmlformats.org/officeDocument/2006/relationships/image" Target="../media/image45.png"/><Relationship Id="rId4" Type="http://schemas.openxmlformats.org/officeDocument/2006/relationships/image" Target="../media/image2.png"/><Relationship Id="rId9" Type="http://schemas.openxmlformats.org/officeDocument/2006/relationships/image" Target="../media/image4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1.png"/><Relationship Id="rId7" Type="http://schemas.openxmlformats.org/officeDocument/2006/relationships/image" Target="../media/image47.png"/><Relationship Id="rId2" Type="http://schemas.openxmlformats.org/officeDocument/2006/relationships/hyperlink" Target="http://172.16.6.0/24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hyperlink" Target="http://0.0.0.255" TargetMode="External"/><Relationship Id="rId10" Type="http://schemas.openxmlformats.org/officeDocument/2006/relationships/hyperlink" Target="http://172.16.6.0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4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10.0.0.1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10.0.0.0" TargetMode="Externa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193.230.2.1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0.0.0.0" TargetMode="Externa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0.0.0.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11.2.2.91" TargetMode="External"/><Relationship Id="rId5" Type="http://schemas.openxmlformats.org/officeDocument/2006/relationships/hyperlink" Target="http://11.2.2.90" TargetMode="Externa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http://44.7.12.224" TargetMode="External"/><Relationship Id="rId3" Type="http://schemas.openxmlformats.org/officeDocument/2006/relationships/hyperlink" Target="http://1.2.3.4" TargetMode="External"/><Relationship Id="rId7" Type="http://schemas.openxmlformats.org/officeDocument/2006/relationships/hyperlink" Target="http://0.0.255.25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106.45.0.0" TargetMode="External"/><Relationship Id="rId11" Type="http://schemas.openxmlformats.org/officeDocument/2006/relationships/hyperlink" Target="http://0.0.0.255" TargetMode="External"/><Relationship Id="rId5" Type="http://schemas.openxmlformats.org/officeDocument/2006/relationships/image" Target="../media/image2.png"/><Relationship Id="rId10" Type="http://schemas.openxmlformats.org/officeDocument/2006/relationships/hyperlink" Target="http://23.145.64.0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://0.0.0.15" TargetMode="External"/></Relationships>
</file>

<file path=ppt/slides/_rels/slide3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7.png"/><Relationship Id="rId18" Type="http://schemas.openxmlformats.org/officeDocument/2006/relationships/image" Target="../media/image62.png"/><Relationship Id="rId26" Type="http://schemas.openxmlformats.org/officeDocument/2006/relationships/image" Target="../media/image70.png"/><Relationship Id="rId3" Type="http://schemas.openxmlformats.org/officeDocument/2006/relationships/image" Target="../media/image1.png"/><Relationship Id="rId21" Type="http://schemas.openxmlformats.org/officeDocument/2006/relationships/image" Target="../media/image65.png"/><Relationship Id="rId34" Type="http://schemas.openxmlformats.org/officeDocument/2006/relationships/hyperlink" Target="http://141.85.241.51" TargetMode="External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17" Type="http://schemas.openxmlformats.org/officeDocument/2006/relationships/image" Target="../media/image61.png"/><Relationship Id="rId25" Type="http://schemas.openxmlformats.org/officeDocument/2006/relationships/image" Target="../media/image69.png"/><Relationship Id="rId33" Type="http://schemas.openxmlformats.org/officeDocument/2006/relationships/hyperlink" Target="http://192.168.0.2/24" TargetMode="External"/><Relationship Id="rId2" Type="http://schemas.openxmlformats.org/officeDocument/2006/relationships/hyperlink" Target="http://91.212.101.1/24" TargetMode="External"/><Relationship Id="rId16" Type="http://schemas.openxmlformats.org/officeDocument/2006/relationships/image" Target="../media/image60.png"/><Relationship Id="rId20" Type="http://schemas.openxmlformats.org/officeDocument/2006/relationships/image" Target="../media/image64.png"/><Relationship Id="rId29" Type="http://schemas.openxmlformats.org/officeDocument/2006/relationships/image" Target="../media/image7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24" Type="http://schemas.openxmlformats.org/officeDocument/2006/relationships/image" Target="../media/image68.png"/><Relationship Id="rId32" Type="http://schemas.openxmlformats.org/officeDocument/2006/relationships/hyperlink" Target="http://192.168.0.1/24" TargetMode="External"/><Relationship Id="rId5" Type="http://schemas.openxmlformats.org/officeDocument/2006/relationships/image" Target="../media/image49.png"/><Relationship Id="rId15" Type="http://schemas.openxmlformats.org/officeDocument/2006/relationships/image" Target="../media/image59.png"/><Relationship Id="rId23" Type="http://schemas.openxmlformats.org/officeDocument/2006/relationships/image" Target="../media/image67.png"/><Relationship Id="rId28" Type="http://schemas.openxmlformats.org/officeDocument/2006/relationships/image" Target="../media/image72.png"/><Relationship Id="rId10" Type="http://schemas.openxmlformats.org/officeDocument/2006/relationships/image" Target="../media/image54.png"/><Relationship Id="rId19" Type="http://schemas.openxmlformats.org/officeDocument/2006/relationships/image" Target="../media/image63.png"/><Relationship Id="rId31" Type="http://schemas.openxmlformats.org/officeDocument/2006/relationships/image" Target="../media/image75.png"/><Relationship Id="rId4" Type="http://schemas.openxmlformats.org/officeDocument/2006/relationships/image" Target="../media/image2.png"/><Relationship Id="rId9" Type="http://schemas.openxmlformats.org/officeDocument/2006/relationships/image" Target="../media/image53.png"/><Relationship Id="rId14" Type="http://schemas.openxmlformats.org/officeDocument/2006/relationships/image" Target="../media/image58.png"/><Relationship Id="rId22" Type="http://schemas.openxmlformats.org/officeDocument/2006/relationships/image" Target="../media/image66.png"/><Relationship Id="rId27" Type="http://schemas.openxmlformats.org/officeDocument/2006/relationships/image" Target="../media/image71.png"/><Relationship Id="rId30" Type="http://schemas.openxmlformats.org/officeDocument/2006/relationships/image" Target="../media/image74.png"/><Relationship Id="rId8" Type="http://schemas.openxmlformats.org/officeDocument/2006/relationships/image" Target="../media/image5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0.0.0.25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141.85.241.51" TargetMode="External"/><Relationship Id="rId5" Type="http://schemas.openxmlformats.org/officeDocument/2006/relationships/hyperlink" Target="http://192.168.0.0" TargetMode="Externa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4.png"/><Relationship Id="rId18" Type="http://schemas.openxmlformats.org/officeDocument/2006/relationships/image" Target="../media/image89.png"/><Relationship Id="rId26" Type="http://schemas.openxmlformats.org/officeDocument/2006/relationships/image" Target="../media/image97.png"/><Relationship Id="rId3" Type="http://schemas.openxmlformats.org/officeDocument/2006/relationships/image" Target="../media/image1.png"/><Relationship Id="rId21" Type="http://schemas.openxmlformats.org/officeDocument/2006/relationships/image" Target="../media/image92.png"/><Relationship Id="rId34" Type="http://schemas.openxmlformats.org/officeDocument/2006/relationships/hyperlink" Target="http://192.168.0.2/24" TargetMode="External"/><Relationship Id="rId7" Type="http://schemas.openxmlformats.org/officeDocument/2006/relationships/image" Target="../media/image78.png"/><Relationship Id="rId12" Type="http://schemas.openxmlformats.org/officeDocument/2006/relationships/image" Target="../media/image83.png"/><Relationship Id="rId17" Type="http://schemas.openxmlformats.org/officeDocument/2006/relationships/image" Target="../media/image88.png"/><Relationship Id="rId25" Type="http://schemas.openxmlformats.org/officeDocument/2006/relationships/image" Target="../media/image96.png"/><Relationship Id="rId33" Type="http://schemas.openxmlformats.org/officeDocument/2006/relationships/hyperlink" Target="http://192.168.0.1/24" TargetMode="External"/><Relationship Id="rId2" Type="http://schemas.openxmlformats.org/officeDocument/2006/relationships/hyperlink" Target="http://91.212.101.1/24" TargetMode="External"/><Relationship Id="rId16" Type="http://schemas.openxmlformats.org/officeDocument/2006/relationships/image" Target="../media/image87.png"/><Relationship Id="rId20" Type="http://schemas.openxmlformats.org/officeDocument/2006/relationships/image" Target="../media/image91.png"/><Relationship Id="rId29" Type="http://schemas.openxmlformats.org/officeDocument/2006/relationships/image" Target="../media/image10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11" Type="http://schemas.openxmlformats.org/officeDocument/2006/relationships/image" Target="../media/image82.png"/><Relationship Id="rId24" Type="http://schemas.openxmlformats.org/officeDocument/2006/relationships/image" Target="../media/image95.png"/><Relationship Id="rId32" Type="http://schemas.openxmlformats.org/officeDocument/2006/relationships/hyperlink" Target="http://141.85.241.51" TargetMode="External"/><Relationship Id="rId5" Type="http://schemas.openxmlformats.org/officeDocument/2006/relationships/image" Target="../media/image76.png"/><Relationship Id="rId15" Type="http://schemas.openxmlformats.org/officeDocument/2006/relationships/image" Target="../media/image86.png"/><Relationship Id="rId23" Type="http://schemas.openxmlformats.org/officeDocument/2006/relationships/image" Target="../media/image94.png"/><Relationship Id="rId28" Type="http://schemas.openxmlformats.org/officeDocument/2006/relationships/image" Target="../media/image99.png"/><Relationship Id="rId10" Type="http://schemas.openxmlformats.org/officeDocument/2006/relationships/image" Target="../media/image81.png"/><Relationship Id="rId19" Type="http://schemas.openxmlformats.org/officeDocument/2006/relationships/image" Target="../media/image90.png"/><Relationship Id="rId31" Type="http://schemas.openxmlformats.org/officeDocument/2006/relationships/image" Target="../media/image102.png"/><Relationship Id="rId4" Type="http://schemas.openxmlformats.org/officeDocument/2006/relationships/image" Target="../media/image2.png"/><Relationship Id="rId9" Type="http://schemas.openxmlformats.org/officeDocument/2006/relationships/image" Target="../media/image80.png"/><Relationship Id="rId14" Type="http://schemas.openxmlformats.org/officeDocument/2006/relationships/image" Target="../media/image85.png"/><Relationship Id="rId22" Type="http://schemas.openxmlformats.org/officeDocument/2006/relationships/image" Target="../media/image93.png"/><Relationship Id="rId27" Type="http://schemas.openxmlformats.org/officeDocument/2006/relationships/image" Target="../media/image98.png"/><Relationship Id="rId30" Type="http://schemas.openxmlformats.org/officeDocument/2006/relationships/image" Target="../media/image101.png"/><Relationship Id="rId8" Type="http://schemas.openxmlformats.org/officeDocument/2006/relationships/image" Target="../media/image79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91.212.101.2" TargetMode="External"/><Relationship Id="rId2" Type="http://schemas.openxmlformats.org/officeDocument/2006/relationships/hyperlink" Target="http://91.212.101.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0.0.0.255" TargetMode="External"/><Relationship Id="rId5" Type="http://schemas.openxmlformats.org/officeDocument/2006/relationships/hyperlink" Target="http://192.168.0.0" TargetMode="Externa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9.png"/><Relationship Id="rId18" Type="http://schemas.openxmlformats.org/officeDocument/2006/relationships/image" Target="../media/image94.png"/><Relationship Id="rId26" Type="http://schemas.openxmlformats.org/officeDocument/2006/relationships/image" Target="../media/image102.png"/><Relationship Id="rId21" Type="http://schemas.openxmlformats.org/officeDocument/2006/relationships/image" Target="../media/image97.png"/><Relationship Id="rId34" Type="http://schemas.openxmlformats.org/officeDocument/2006/relationships/image" Target="../media/image110.png"/><Relationship Id="rId7" Type="http://schemas.openxmlformats.org/officeDocument/2006/relationships/image" Target="../media/image83.png"/><Relationship Id="rId12" Type="http://schemas.openxmlformats.org/officeDocument/2006/relationships/image" Target="../media/image88.png"/><Relationship Id="rId17" Type="http://schemas.openxmlformats.org/officeDocument/2006/relationships/image" Target="../media/image93.png"/><Relationship Id="rId25" Type="http://schemas.openxmlformats.org/officeDocument/2006/relationships/image" Target="../media/image101.png"/><Relationship Id="rId33" Type="http://schemas.openxmlformats.org/officeDocument/2006/relationships/image" Target="../media/image109.png"/><Relationship Id="rId2" Type="http://schemas.openxmlformats.org/officeDocument/2006/relationships/hyperlink" Target="http://91.212.101.1/24" TargetMode="External"/><Relationship Id="rId16" Type="http://schemas.openxmlformats.org/officeDocument/2006/relationships/image" Target="../media/image92.png"/><Relationship Id="rId20" Type="http://schemas.openxmlformats.org/officeDocument/2006/relationships/image" Target="../media/image96.png"/><Relationship Id="rId29" Type="http://schemas.openxmlformats.org/officeDocument/2006/relationships/image" Target="../media/image10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2.png"/><Relationship Id="rId11" Type="http://schemas.openxmlformats.org/officeDocument/2006/relationships/image" Target="../media/image87.png"/><Relationship Id="rId24" Type="http://schemas.openxmlformats.org/officeDocument/2006/relationships/image" Target="../media/image100.png"/><Relationship Id="rId32" Type="http://schemas.openxmlformats.org/officeDocument/2006/relationships/image" Target="../media/image108.png"/><Relationship Id="rId37" Type="http://schemas.openxmlformats.org/officeDocument/2006/relationships/hyperlink" Target="http://192.168.0.2/24" TargetMode="External"/><Relationship Id="rId5" Type="http://schemas.openxmlformats.org/officeDocument/2006/relationships/image" Target="../media/image81.png"/><Relationship Id="rId15" Type="http://schemas.openxmlformats.org/officeDocument/2006/relationships/image" Target="../media/image91.png"/><Relationship Id="rId23" Type="http://schemas.openxmlformats.org/officeDocument/2006/relationships/image" Target="../media/image99.png"/><Relationship Id="rId28" Type="http://schemas.openxmlformats.org/officeDocument/2006/relationships/image" Target="../media/image104.png"/><Relationship Id="rId36" Type="http://schemas.openxmlformats.org/officeDocument/2006/relationships/hyperlink" Target="http://192.168.0.1/24" TargetMode="External"/><Relationship Id="rId10" Type="http://schemas.openxmlformats.org/officeDocument/2006/relationships/image" Target="../media/image86.png"/><Relationship Id="rId19" Type="http://schemas.openxmlformats.org/officeDocument/2006/relationships/image" Target="../media/image95.png"/><Relationship Id="rId31" Type="http://schemas.openxmlformats.org/officeDocument/2006/relationships/image" Target="../media/image107.png"/><Relationship Id="rId4" Type="http://schemas.openxmlformats.org/officeDocument/2006/relationships/image" Target="../media/image2.png"/><Relationship Id="rId9" Type="http://schemas.openxmlformats.org/officeDocument/2006/relationships/image" Target="../media/image85.png"/><Relationship Id="rId14" Type="http://schemas.openxmlformats.org/officeDocument/2006/relationships/image" Target="../media/image90.png"/><Relationship Id="rId22" Type="http://schemas.openxmlformats.org/officeDocument/2006/relationships/image" Target="../media/image98.png"/><Relationship Id="rId27" Type="http://schemas.openxmlformats.org/officeDocument/2006/relationships/image" Target="../media/image103.png"/><Relationship Id="rId30" Type="http://schemas.openxmlformats.org/officeDocument/2006/relationships/image" Target="../media/image106.png"/><Relationship Id="rId35" Type="http://schemas.openxmlformats.org/officeDocument/2006/relationships/image" Target="../media/image111.png"/><Relationship Id="rId8" Type="http://schemas.openxmlformats.org/officeDocument/2006/relationships/image" Target="../media/image84.png"/><Relationship Id="rId3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192.168.1.1" TargetMode="External"/><Relationship Id="rId2" Type="http://schemas.openxmlformats.org/officeDocument/2006/relationships/hyperlink" Target="http://255.255.255.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0.0.0.255" TargetMode="External"/><Relationship Id="rId5" Type="http://schemas.openxmlformats.org/officeDocument/2006/relationships/hyperlink" Target="http://192.168.1.0" TargetMode="External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192.168.10.1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0.0.255.255" TargetMode="External"/><Relationship Id="rId5" Type="http://schemas.openxmlformats.org/officeDocument/2006/relationships/hyperlink" Target="http://172.16.0.0" TargetMode="External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0.0.255.255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172.16.0.0" TargetMode="Externa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4" Type="http://schemas.openxmlformats.org/officeDocument/2006/relationships/image" Target="../media/image1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Freeform 10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1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02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pic>
        <p:nvPicPr>
          <p:cNvPr id="103" name="Picture 103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9525"/>
            <a:ext cx="12192000" cy="6858000"/>
          </a:xfrm>
          <a:prstGeom prst="rect">
            <a:avLst/>
          </a:prstGeom>
          <a:noFill/>
        </p:spPr>
      </p:pic>
      <p:pic>
        <p:nvPicPr>
          <p:cNvPr id="104" name="Picture 10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82150" y="2352675"/>
            <a:ext cx="1771650" cy="2057400"/>
          </a:xfrm>
          <a:prstGeom prst="rect">
            <a:avLst/>
          </a:prstGeom>
          <a:noFill/>
        </p:spPr>
      </p:pic>
      <p:pic>
        <p:nvPicPr>
          <p:cNvPr id="105" name="Picture 105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-9525"/>
            <a:ext cx="1000125" cy="466725"/>
          </a:xfrm>
          <a:prstGeom prst="rect">
            <a:avLst/>
          </a:prstGeom>
          <a:noFill/>
        </p:spPr>
      </p:pic>
      <p:sp>
        <p:nvSpPr>
          <p:cNvPr id="106" name="Rectangle 106"/>
          <p:cNvSpPr/>
          <p:nvPr/>
        </p:nvSpPr>
        <p:spPr>
          <a:xfrm>
            <a:off x="1695236" y="2660691"/>
            <a:ext cx="6637106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/>
            <a:r>
              <a:rPr lang="en-GB" sz="7200" b="1" i="0" spc="0" baseline="0" dirty="0">
                <a:solidFill>
                  <a:srgbClr val="FFFFFF"/>
                </a:solidFill>
                <a:latin typeface="WorkSans-Bold"/>
              </a:rPr>
              <a:t>Liste de </a:t>
            </a:r>
            <a:r>
              <a:rPr lang="en-GB" sz="7200" b="1" i="0" spc="0" baseline="0" dirty="0" err="1">
                <a:solidFill>
                  <a:srgbClr val="FFFFFF"/>
                </a:solidFill>
                <a:latin typeface="WorkSans-Bold"/>
              </a:rPr>
              <a:t>acces</a:t>
            </a:r>
            <a:endParaRPr lang="ro-RO" sz="7200" b="1" i="0" spc="0" baseline="0" dirty="0">
              <a:solidFill>
                <a:srgbClr val="FFFFFF"/>
              </a:solidFill>
              <a:latin typeface="WorkSans-Bold"/>
            </a:endParaRPr>
          </a:p>
          <a:p>
            <a:pPr marL="0" algn="ctr"/>
            <a:r>
              <a:rPr lang="ro-RO" sz="7200" b="1" dirty="0" err="1">
                <a:solidFill>
                  <a:srgbClr val="FFFFFF"/>
                </a:solidFill>
                <a:latin typeface="WorkSans-Bold"/>
              </a:rPr>
              <a:t>ACL</a:t>
            </a:r>
            <a:endParaRPr lang="en-GB" sz="7200" b="1" i="0" spc="0" baseline="0" dirty="0">
              <a:solidFill>
                <a:srgbClr val="FFFFFF"/>
              </a:solidFill>
              <a:latin typeface="WorkSans-Bold"/>
            </a:endParaRPr>
          </a:p>
        </p:txBody>
      </p:sp>
      <p:sp>
        <p:nvSpPr>
          <p:cNvPr id="108" name="Rectangle 108"/>
          <p:cNvSpPr/>
          <p:nvPr/>
        </p:nvSpPr>
        <p:spPr>
          <a:xfrm>
            <a:off x="598169" y="6457823"/>
            <a:ext cx="11056620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97184" algn="l"/>
                <a:tab pos="10997184" algn="l"/>
              </a:tabLst>
            </a:pPr>
            <a:r>
              <a:rPr lang="en-GB" sz="1200" b="0" i="0" spc="0" baseline="0" dirty="0">
                <a:solidFill>
                  <a:srgbClr val="FFFFFF"/>
                </a:solidFill>
                <a:latin typeface="WorkSans-Regular"/>
              </a:rPr>
              <a:t>10/28/2024	1	</a:t>
            </a:r>
          </a:p>
        </p:txBody>
      </p:sp>
      <p:sp>
        <p:nvSpPr>
          <p:cNvPr id="110" name="Rectangle 110"/>
          <p:cNvSpPr/>
          <p:nvPr/>
        </p:nvSpPr>
        <p:spPr>
          <a:xfrm>
            <a:off x="699769" y="1794374"/>
            <a:ext cx="1350420" cy="4137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777" b="1" i="0" spc="0" baseline="0" dirty="0">
                <a:solidFill>
                  <a:srgbClr val="FFFFFF"/>
                </a:solidFill>
                <a:latin typeface="WorkSans-Bold"/>
              </a:rPr>
              <a:t>Curs 07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reeform 17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3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74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pic>
        <p:nvPicPr>
          <p:cNvPr id="175" name="Picture 17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62075" y="2400300"/>
            <a:ext cx="3543300" cy="1762125"/>
          </a:xfrm>
          <a:prstGeom prst="rect">
            <a:avLst/>
          </a:prstGeom>
          <a:noFill/>
        </p:spPr>
      </p:pic>
      <p:sp>
        <p:nvSpPr>
          <p:cNvPr id="176" name="Freeform 176"/>
          <p:cNvSpPr/>
          <p:nvPr/>
        </p:nvSpPr>
        <p:spPr>
          <a:xfrm>
            <a:off x="3173602" y="2930145"/>
            <a:ext cx="2498599" cy="1370457"/>
          </a:xfrm>
          <a:custGeom>
            <a:avLst/>
            <a:gdLst/>
            <a:ahLst/>
            <a:cxnLst/>
            <a:rect l="0" t="0" r="0" b="0"/>
            <a:pathLst>
              <a:path w="2498599" h="1370457">
                <a:moveTo>
                  <a:pt x="1041274" y="998982"/>
                </a:moveTo>
                <a:lnTo>
                  <a:pt x="1284098" y="998982"/>
                </a:lnTo>
                <a:lnTo>
                  <a:pt x="0" y="0"/>
                </a:lnTo>
                <a:lnTo>
                  <a:pt x="1648461" y="998982"/>
                </a:lnTo>
                <a:lnTo>
                  <a:pt x="2498599" y="998982"/>
                </a:lnTo>
                <a:lnTo>
                  <a:pt x="2498599" y="1060830"/>
                </a:lnTo>
                <a:lnTo>
                  <a:pt x="2498599" y="1153667"/>
                </a:lnTo>
                <a:lnTo>
                  <a:pt x="2498599" y="1370457"/>
                </a:lnTo>
                <a:lnTo>
                  <a:pt x="1648461" y="1370457"/>
                </a:lnTo>
                <a:lnTo>
                  <a:pt x="1284098" y="1370457"/>
                </a:lnTo>
                <a:lnTo>
                  <a:pt x="1041274" y="1370457"/>
                </a:lnTo>
                <a:lnTo>
                  <a:pt x="1041274" y="1153667"/>
                </a:lnTo>
                <a:lnTo>
                  <a:pt x="1041274" y="1060830"/>
                </a:lnTo>
                <a:close/>
                <a:moveTo>
                  <a:pt x="-244729" y="3927855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" name="Freeform 177"/>
          <p:cNvSpPr/>
          <p:nvPr/>
        </p:nvSpPr>
        <p:spPr>
          <a:xfrm>
            <a:off x="3173602" y="2930145"/>
            <a:ext cx="2498599" cy="1370457"/>
          </a:xfrm>
          <a:custGeom>
            <a:avLst/>
            <a:gdLst/>
            <a:ahLst/>
            <a:cxnLst/>
            <a:rect l="0" t="0" r="0" b="0"/>
            <a:pathLst>
              <a:path w="2498599" h="1370457">
                <a:moveTo>
                  <a:pt x="1041274" y="998982"/>
                </a:moveTo>
                <a:lnTo>
                  <a:pt x="1284098" y="998982"/>
                </a:lnTo>
                <a:lnTo>
                  <a:pt x="0" y="0"/>
                </a:lnTo>
                <a:lnTo>
                  <a:pt x="1648461" y="998982"/>
                </a:lnTo>
                <a:lnTo>
                  <a:pt x="2498599" y="998982"/>
                </a:lnTo>
                <a:lnTo>
                  <a:pt x="2498599" y="1060830"/>
                </a:lnTo>
                <a:lnTo>
                  <a:pt x="2498599" y="1153667"/>
                </a:lnTo>
                <a:lnTo>
                  <a:pt x="2498599" y="1370457"/>
                </a:lnTo>
                <a:lnTo>
                  <a:pt x="1648461" y="1370457"/>
                </a:lnTo>
                <a:lnTo>
                  <a:pt x="1284098" y="1370457"/>
                </a:lnTo>
                <a:lnTo>
                  <a:pt x="1041274" y="1370457"/>
                </a:lnTo>
                <a:lnTo>
                  <a:pt x="1041274" y="1153667"/>
                </a:lnTo>
                <a:lnTo>
                  <a:pt x="1041274" y="1060830"/>
                </a:lnTo>
                <a:close/>
                <a:moveTo>
                  <a:pt x="-244729" y="3927855"/>
                </a:move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" name="Rectangle 178"/>
          <p:cNvSpPr/>
          <p:nvPr/>
        </p:nvSpPr>
        <p:spPr>
          <a:xfrm>
            <a:off x="598169" y="866112"/>
            <a:ext cx="10953036" cy="144245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Dar ce este un Firewall?</a:t>
            </a:r>
          </a:p>
          <a:p>
            <a:pPr marL="0">
              <a:lnSpc>
                <a:spcPts val="4506"/>
              </a:lnSpc>
            </a:pPr>
            <a:r>
              <a:rPr lang="en-GB" sz="2027" b="0" i="0" spc="109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Un firewall constă în una sau mai multe mașini care au ca scop prevenirea accesului </a:t>
            </a:r>
          </a:p>
          <a:p>
            <a:pPr marL="228600">
              <a:lnSpc>
                <a:spcPts val="1652"/>
              </a:lnSpc>
            </a:pP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neautorizat la o rețea. </a:t>
            </a:r>
          </a:p>
        </p:txBody>
      </p:sp>
      <p:sp>
        <p:nvSpPr>
          <p:cNvPr id="179" name="Rectangle 179"/>
          <p:cNvSpPr/>
          <p:nvPr/>
        </p:nvSpPr>
        <p:spPr>
          <a:xfrm>
            <a:off x="598169" y="4505506"/>
            <a:ext cx="10845799" cy="13225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027" b="0" i="0" spc="109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Acestea controlează accesul la servicii atât </a:t>
            </a:r>
            <a:r>
              <a:rPr lang="en-GB" sz="2027" b="1" i="1" spc="0" baseline="0" dirty="0">
                <a:solidFill>
                  <a:srgbClr val="000000"/>
                </a:solidFill>
                <a:latin typeface="WorkSans-BoldItalic"/>
              </a:rPr>
              <a:t>din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 cât și </a:t>
            </a:r>
            <a:r>
              <a:rPr lang="en-GB" sz="2027" b="1" i="1" spc="0" baseline="0" dirty="0">
                <a:solidFill>
                  <a:srgbClr val="000000"/>
                </a:solidFill>
                <a:latin typeface="WorkSans-BoldItalic"/>
              </a:rPr>
              <a:t>în</a:t>
            </a:r>
            <a:r>
              <a:rPr lang="en-GB" sz="2027" b="1" i="0" spc="0" baseline="0" dirty="0">
                <a:solidFill>
                  <a:srgbClr val="000000"/>
                </a:solidFill>
                <a:latin typeface="WorkSans-Bold"/>
              </a:rPr>
              <a:t> 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rețeaua internă</a:t>
            </a:r>
          </a:p>
          <a:p>
            <a:pPr marL="0">
              <a:lnSpc>
                <a:spcPts val="2628"/>
              </a:lnSpc>
            </a:pPr>
            <a:r>
              <a:rPr lang="en-GB" sz="2027" b="0" i="0" spc="109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ACL-urile sunt folosite pentru a crea firewall-uri între rețeaua internă și cea externă</a:t>
            </a:r>
          </a:p>
          <a:p>
            <a:pPr marL="0">
              <a:lnSpc>
                <a:spcPts val="2705"/>
              </a:lnSpc>
            </a:pPr>
            <a:r>
              <a:rPr lang="en-GB" sz="2027" b="0" i="0" spc="109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1" i="0" spc="0" baseline="0" dirty="0">
                <a:solidFill>
                  <a:srgbClr val="000000"/>
                </a:solidFill>
                <a:latin typeface="WorkSans-Bold"/>
              </a:rPr>
              <a:t>Demilitarize</a:t>
            </a:r>
            <a:r>
              <a:rPr lang="en-GB" sz="2027" b="1" i="0" spc="553" baseline="0" dirty="0">
                <a:solidFill>
                  <a:srgbClr val="000000"/>
                </a:solidFill>
                <a:latin typeface="WorkSans-Bold"/>
              </a:rPr>
              <a:t>d</a:t>
            </a:r>
            <a:r>
              <a:rPr lang="en-GB" sz="2027" b="1" i="0" spc="0" baseline="0" dirty="0">
                <a:solidFill>
                  <a:srgbClr val="000000"/>
                </a:solidFill>
                <a:latin typeface="WorkSans-Bold"/>
              </a:rPr>
              <a:t>Zon</a:t>
            </a:r>
            <a:r>
              <a:rPr lang="en-GB" sz="2027" b="1" i="0" spc="702" baseline="0" dirty="0">
                <a:solidFill>
                  <a:srgbClr val="000000"/>
                </a:solidFill>
                <a:latin typeface="WorkSans-Bold"/>
              </a:rPr>
              <a:t>e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(DMZ) conține servicii disponibile din Internet</a:t>
            </a:r>
          </a:p>
          <a:p>
            <a:pPr marL="0">
              <a:lnSpc>
                <a:spcPts val="2702"/>
              </a:lnSpc>
            </a:pPr>
            <a:r>
              <a:rPr lang="en-GB" sz="2027" b="0" i="0" spc="109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Ruterel</a:t>
            </a:r>
            <a:r>
              <a:rPr lang="en-GB" sz="2027" b="0" i="0" spc="661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firewall trebuie plasate între rețeaua internă și lumea exterioară</a:t>
            </a:r>
          </a:p>
        </p:txBody>
      </p:sp>
      <p:sp>
        <p:nvSpPr>
          <p:cNvPr id="181" name="Rectangle 181"/>
          <p:cNvSpPr/>
          <p:nvPr/>
        </p:nvSpPr>
        <p:spPr>
          <a:xfrm>
            <a:off x="598169" y="6457823"/>
            <a:ext cx="11054004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2061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10</a:t>
            </a:r>
          </a:p>
        </p:txBody>
      </p:sp>
      <p:sp>
        <p:nvSpPr>
          <p:cNvPr id="182" name="Rectangle 182"/>
          <p:cNvSpPr/>
          <p:nvPr/>
        </p:nvSpPr>
        <p:spPr>
          <a:xfrm>
            <a:off x="4532884" y="4014867"/>
            <a:ext cx="826392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0" baseline="0" dirty="0">
                <a:solidFill>
                  <a:srgbClr val="000000"/>
                </a:solidFill>
                <a:latin typeface="Calibri"/>
              </a:rPr>
              <a:t>This is it!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Freeform 18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85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86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87" name="Rectangle 187"/>
          <p:cNvSpPr/>
          <p:nvPr/>
        </p:nvSpPr>
        <p:spPr>
          <a:xfrm>
            <a:off x="598169" y="866112"/>
            <a:ext cx="11056801" cy="340972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Definiția unui ACL</a:t>
            </a:r>
          </a:p>
          <a:p>
            <a:pPr marL="0">
              <a:lnSpc>
                <a:spcPts val="5348"/>
              </a:lnSpc>
            </a:pPr>
            <a:r>
              <a:rPr lang="en-GB" sz="2404" b="0" i="0" spc="958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816" baseline="0" dirty="0">
                <a:solidFill>
                  <a:srgbClr val="000000"/>
                </a:solidFill>
                <a:latin typeface="WorkSans-Regular"/>
              </a:rPr>
              <a:t>O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list</a:t>
            </a:r>
            <a:r>
              <a:rPr lang="en-GB" sz="2404" b="0" i="0" spc="781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404" b="0" i="0" spc="814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acce</a:t>
            </a:r>
            <a:r>
              <a:rPr lang="en-GB" sz="2404" b="0" i="0" spc="783" baseline="0" dirty="0">
                <a:solidFill>
                  <a:srgbClr val="000000"/>
                </a:solidFill>
                <a:latin typeface="WorkSans-Regular"/>
              </a:rPr>
              <a:t>s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conțin</a:t>
            </a:r>
            <a:r>
              <a:rPr lang="en-GB" sz="2404" b="0" i="0" spc="798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intrări/regul</a:t>
            </a:r>
            <a:r>
              <a:rPr lang="en-GB" sz="2404" b="0" i="0" spc="819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pentr</a:t>
            </a:r>
            <a:r>
              <a:rPr lang="en-GB" sz="2404" b="0" i="0" spc="773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controlu</a:t>
            </a:r>
            <a:r>
              <a:rPr lang="en-GB" sz="2404" b="0" i="0" spc="826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accesului</a:t>
            </a:r>
          </a:p>
          <a:p>
            <a:pPr marL="0">
              <a:lnSpc>
                <a:spcPts val="3604"/>
              </a:lnSpc>
            </a:pPr>
            <a:r>
              <a:rPr lang="en-GB" sz="2404" b="0" i="0" spc="958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Fiecar</a:t>
            </a:r>
            <a:r>
              <a:rPr lang="en-GB" sz="2404" b="0" i="0" spc="774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regulă</a:t>
            </a:r>
          </a:p>
          <a:p>
            <a:pPr marL="457517">
              <a:lnSpc>
                <a:spcPts val="2706"/>
              </a:lnSpc>
            </a:pPr>
            <a:r>
              <a:rPr lang="en-GB" sz="2102" b="0" i="0" spc="1066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Identific</a:t>
            </a:r>
            <a:r>
              <a:rPr lang="en-GB" sz="2102" b="0" i="0" spc="749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diferit</a:t>
            </a:r>
            <a:r>
              <a:rPr lang="en-GB" sz="2102" b="0" i="0" spc="709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tipur</a:t>
            </a:r>
            <a:r>
              <a:rPr lang="en-GB" sz="2102" b="0" i="0" spc="679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102" b="0" i="0" spc="67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trafi</a:t>
            </a:r>
            <a:r>
              <a:rPr lang="en-GB" sz="2102" b="0" i="0" spc="680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p</a:t>
            </a:r>
            <a:r>
              <a:rPr lang="en-GB" sz="2102" b="0" i="0" spc="676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baz</a:t>
            </a:r>
            <a:r>
              <a:rPr lang="en-GB" sz="2102" b="0" i="0" spc="744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uno</a:t>
            </a:r>
            <a:r>
              <a:rPr lang="en-GB" sz="2102" b="0" i="0" spc="689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criterii</a:t>
            </a:r>
          </a:p>
          <a:p>
            <a:pPr marL="457517">
              <a:lnSpc>
                <a:spcPts val="2778"/>
              </a:lnSpc>
            </a:pPr>
            <a:r>
              <a:rPr lang="en-GB" sz="2104" b="0" i="0" spc="1065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Specific</a:t>
            </a:r>
            <a:r>
              <a:rPr lang="en-GB" sz="2104" b="0" i="0" spc="840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acțiune</a:t>
            </a:r>
            <a:r>
              <a:rPr lang="en-GB" sz="2104" b="0" i="0" spc="797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car</a:t>
            </a:r>
            <a:r>
              <a:rPr lang="en-GB" sz="2104" b="0" i="0" spc="828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trebui</a:t>
            </a:r>
            <a:r>
              <a:rPr lang="en-GB" sz="2104" b="0" i="0" spc="810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luat</a:t>
            </a:r>
            <a:r>
              <a:rPr lang="en-GB" sz="2104" b="0" i="0" spc="856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î</a:t>
            </a:r>
            <a:r>
              <a:rPr lang="en-GB" sz="2104" b="0" i="0" spc="786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cazu</a:t>
            </a:r>
            <a:r>
              <a:rPr lang="en-GB" sz="2104" b="0" i="0" spc="808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î</a:t>
            </a:r>
            <a:r>
              <a:rPr lang="en-GB" sz="2104" b="0" i="0" spc="788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car</a:t>
            </a:r>
            <a:r>
              <a:rPr lang="en-GB" sz="2104" b="0" i="0" spc="832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criteriu</a:t>
            </a:r>
            <a:r>
              <a:rPr lang="en-GB" sz="2104" b="0" i="0" spc="822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104" b="0" i="0" spc="823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fos</a:t>
            </a:r>
            <a:r>
              <a:rPr lang="en-GB" sz="2104" b="0" i="0" spc="798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2104" b="0" i="0" spc="0" baseline="0" dirty="0">
                <a:solidFill>
                  <a:srgbClr val="000000"/>
                </a:solidFill>
                <a:latin typeface="WorkSans-Regular"/>
              </a:rPr>
              <a:t>îndeplinit</a:t>
            </a:r>
          </a:p>
          <a:p>
            <a:pPr marL="686435">
              <a:lnSpc>
                <a:spcPts val="2329"/>
              </a:lnSpc>
            </a:pP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(exist</a:t>
            </a:r>
            <a:r>
              <a:rPr lang="en-GB" sz="2102" b="0" i="0" spc="722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match)</a:t>
            </a:r>
          </a:p>
          <a:p>
            <a:pPr marL="915035">
              <a:lnSpc>
                <a:spcPts val="2404"/>
              </a:lnSpc>
            </a:pPr>
            <a:r>
              <a:rPr lang="en-GB" sz="1802" b="0" i="0" spc="1172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Permit</a:t>
            </a:r>
            <a:r>
              <a:rPr lang="en-GB" sz="1802" b="0" i="0" spc="579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traficu</a:t>
            </a:r>
            <a:r>
              <a:rPr lang="en-GB" sz="1802" b="0" i="0" spc="596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1802" b="0" i="0" spc="617" baseline="0" dirty="0">
                <a:solidFill>
                  <a:srgbClr val="000000"/>
                </a:solidFill>
                <a:latin typeface="WorkSans-Regular"/>
              </a:rPr>
              <a:t>:</a:t>
            </a:r>
            <a:r>
              <a:rPr lang="en-GB" sz="1802" b="0" i="1" spc="0" baseline="0" dirty="0">
                <a:solidFill>
                  <a:srgbClr val="000000"/>
                </a:solidFill>
                <a:latin typeface="WorkSans-Italic"/>
              </a:rPr>
              <a:t>permit</a:t>
            </a:r>
          </a:p>
          <a:p>
            <a:pPr marL="915035">
              <a:lnSpc>
                <a:spcPts val="2478"/>
              </a:lnSpc>
            </a:pPr>
            <a:r>
              <a:rPr lang="en-GB" sz="1802" b="0" i="0" spc="1172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Opreșt</a:t>
            </a:r>
            <a:r>
              <a:rPr lang="en-GB" sz="1802" b="0" i="0" spc="638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traficu</a:t>
            </a:r>
            <a:r>
              <a:rPr lang="en-GB" sz="1802" b="0" i="0" spc="596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1802" b="0" i="0" spc="618" baseline="0" dirty="0">
                <a:solidFill>
                  <a:srgbClr val="000000"/>
                </a:solidFill>
                <a:latin typeface="WorkSans-Regular"/>
              </a:rPr>
              <a:t>:</a:t>
            </a:r>
            <a:r>
              <a:rPr lang="en-GB" sz="1802" b="0" i="1" spc="0" baseline="0" dirty="0">
                <a:solidFill>
                  <a:srgbClr val="000000"/>
                </a:solidFill>
                <a:latin typeface="WorkSans-Italic"/>
              </a:rPr>
              <a:t>deny</a:t>
            </a:r>
          </a:p>
        </p:txBody>
      </p:sp>
      <p:sp>
        <p:nvSpPr>
          <p:cNvPr id="189" name="Rectangle 189"/>
          <p:cNvSpPr/>
          <p:nvPr/>
        </p:nvSpPr>
        <p:spPr>
          <a:xfrm>
            <a:off x="598169" y="6457823"/>
            <a:ext cx="11055096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3851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Freeform 19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91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92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93" name="Rectangle 193"/>
          <p:cNvSpPr/>
          <p:nvPr/>
        </p:nvSpPr>
        <p:spPr>
          <a:xfrm>
            <a:off x="598169" y="866112"/>
            <a:ext cx="10469835" cy="201690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Parcurgerea unui ACL</a:t>
            </a:r>
          </a:p>
          <a:p>
            <a:pPr marL="0">
              <a:lnSpc>
                <a:spcPts val="5348"/>
              </a:lnSpc>
            </a:pPr>
            <a:r>
              <a:rPr lang="en-GB" sz="2404" b="0" i="0" spc="958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Regulile sunt testate secvențial, linie cu linie, de sus în jos, până se </a:t>
            </a:r>
          </a:p>
          <a:p>
            <a:pPr marL="228600">
              <a:lnSpc>
                <a:spcPts val="2553"/>
              </a:lnSpc>
            </a:pP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găsește o regulă care să facă match, sau până la sfârșitul listei</a:t>
            </a:r>
          </a:p>
          <a:p>
            <a:pPr marL="457517">
              <a:lnSpc>
                <a:spcPts val="2780"/>
              </a:lnSpc>
            </a:pPr>
            <a:r>
              <a:rPr lang="en-GB" sz="2102" b="0" i="0" spc="1066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La match, se aplică acțiunea, și restul ACL-ului nu se mai verifică</a:t>
            </a:r>
          </a:p>
        </p:txBody>
      </p:sp>
      <p:sp>
        <p:nvSpPr>
          <p:cNvPr id="194" name="Rectangle 194"/>
          <p:cNvSpPr/>
          <p:nvPr/>
        </p:nvSpPr>
        <p:spPr>
          <a:xfrm>
            <a:off x="872807" y="3628603"/>
            <a:ext cx="10568581" cy="59934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!Dacă nu se găsește niciun match, se ajunge la finalul fiecărui ACL , unde există </a:t>
            </a:r>
          </a:p>
          <a:p>
            <a:pPr marL="0">
              <a:lnSpc>
                <a:spcPts val="2253"/>
              </a:lnSpc>
            </a:pP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un implicit </a:t>
            </a:r>
            <a:r>
              <a:rPr lang="en-GB" sz="2102" b="0" i="1" spc="0" baseline="0" dirty="0">
                <a:solidFill>
                  <a:srgbClr val="000000"/>
                </a:solidFill>
                <a:latin typeface="WorkSans-Italic"/>
              </a:rPr>
              <a:t>den</a:t>
            </a:r>
            <a:r>
              <a:rPr lang="en-GB" sz="2102" b="0" i="1" spc="701" baseline="0" dirty="0">
                <a:solidFill>
                  <a:srgbClr val="000000"/>
                </a:solidFill>
                <a:latin typeface="WorkSans-Italic"/>
              </a:rPr>
              <a:t>y</a:t>
            </a:r>
            <a:r>
              <a:rPr lang="en-GB" sz="2102" b="0" i="1" spc="0" baseline="0" dirty="0">
                <a:solidFill>
                  <a:srgbClr val="000000"/>
                </a:solidFill>
                <a:latin typeface="WorkSans-Italic"/>
              </a:rPr>
              <a:t>any</a:t>
            </a:r>
          </a:p>
        </p:txBody>
      </p:sp>
      <p:sp>
        <p:nvSpPr>
          <p:cNvPr id="195" name="Rectangle 195"/>
          <p:cNvSpPr/>
          <p:nvPr/>
        </p:nvSpPr>
        <p:spPr>
          <a:xfrm>
            <a:off x="598169" y="6457823"/>
            <a:ext cx="11054283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8284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Freeform 19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97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98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99" name="Rectangle 199"/>
          <p:cNvSpPr/>
          <p:nvPr/>
        </p:nvSpPr>
        <p:spPr>
          <a:xfrm>
            <a:off x="598169" y="866112"/>
            <a:ext cx="7994778" cy="3168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Aplicarea unui ACL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ACL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-urile de filtrare se pot aplica</a:t>
            </a:r>
          </a:p>
          <a:p>
            <a:pPr marL="457517">
              <a:lnSpc>
                <a:spcPts val="2857"/>
              </a:lnSpc>
            </a:pPr>
            <a:r>
              <a:rPr lang="en-GB" sz="2177" b="0" i="0" spc="104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177" b="0" i="0" spc="0" baseline="0" dirty="0">
                <a:solidFill>
                  <a:srgbClr val="000000"/>
                </a:solidFill>
                <a:latin typeface="WorkSans-Regular"/>
              </a:rPr>
              <a:t>Pentru fiecare protocol rutat de layer </a:t>
            </a:r>
            <a:r>
              <a:rPr lang="en-GB" sz="2177" b="0" i="0" spc="782" baseline="0" dirty="0">
                <a:solidFill>
                  <a:srgbClr val="000000"/>
                </a:solidFill>
                <a:latin typeface="WorkSans-Regular"/>
              </a:rPr>
              <a:t>3</a:t>
            </a:r>
            <a:r>
              <a:rPr lang="en-GB" sz="2177" b="0" i="0" spc="0" baseline="0" dirty="0">
                <a:solidFill>
                  <a:srgbClr val="000000"/>
                </a:solidFill>
                <a:latin typeface="WorkSans-Regular"/>
              </a:rPr>
              <a:t>(IP, IPv6 etc.)</a:t>
            </a:r>
          </a:p>
          <a:p>
            <a:pPr marL="457517">
              <a:lnSpc>
                <a:spcPts val="2930"/>
              </a:lnSpc>
            </a:pPr>
            <a:r>
              <a:rPr lang="en-GB" sz="2177" b="0" i="0" spc="104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177" b="0" i="0" spc="0" baseline="0" dirty="0">
                <a:solidFill>
                  <a:srgbClr val="000000"/>
                </a:solidFill>
                <a:latin typeface="WorkSans-Regular"/>
              </a:rPr>
              <a:t>Pentru fiecare interfață</a:t>
            </a:r>
          </a:p>
          <a:p>
            <a:pPr marL="457517">
              <a:lnSpc>
                <a:spcPts val="2853"/>
              </a:lnSpc>
            </a:pPr>
            <a:r>
              <a:rPr lang="en-GB" sz="2177" b="0" i="0" spc="104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177" b="0" i="0" spc="0" baseline="0" dirty="0">
                <a:solidFill>
                  <a:srgbClr val="000000"/>
                </a:solidFill>
                <a:latin typeface="WorkSans-Regular"/>
              </a:rPr>
              <a:t>Pentru fiecare direcție</a:t>
            </a:r>
          </a:p>
          <a:p>
            <a:pPr marL="915035">
              <a:lnSpc>
                <a:spcPts val="2668"/>
              </a:lnSpc>
            </a:pPr>
            <a:r>
              <a:rPr lang="en-GB" sz="2027" b="0" i="0" spc="1093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Inbound, pentru traficul ce intră</a:t>
            </a:r>
          </a:p>
          <a:p>
            <a:pPr marL="915035">
              <a:lnSpc>
                <a:spcPts val="2702"/>
              </a:lnSpc>
            </a:pPr>
            <a:r>
              <a:rPr lang="en-GB" sz="2027" b="0" i="0" spc="1093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Outbound, pentru traficul ce iese</a:t>
            </a:r>
          </a:p>
        </p:txBody>
      </p:sp>
      <p:sp>
        <p:nvSpPr>
          <p:cNvPr id="200" name="Rectangle 200"/>
          <p:cNvSpPr/>
          <p:nvPr/>
        </p:nvSpPr>
        <p:spPr>
          <a:xfrm>
            <a:off x="598169" y="6457823"/>
            <a:ext cx="11054283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8284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Freeform 201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02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203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pic>
        <p:nvPicPr>
          <p:cNvPr id="204" name="Picture 20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44998" y="4511647"/>
            <a:ext cx="673227" cy="168331"/>
          </a:xfrm>
          <a:prstGeom prst="rect">
            <a:avLst/>
          </a:prstGeom>
          <a:noFill/>
        </p:spPr>
      </p:pic>
      <p:sp>
        <p:nvSpPr>
          <p:cNvPr id="205" name="Freeform 205"/>
          <p:cNvSpPr/>
          <p:nvPr/>
        </p:nvSpPr>
        <p:spPr>
          <a:xfrm>
            <a:off x="6315075" y="4895850"/>
            <a:ext cx="2800350" cy="190500"/>
          </a:xfrm>
          <a:custGeom>
            <a:avLst/>
            <a:gdLst/>
            <a:ahLst/>
            <a:cxnLst/>
            <a:rect l="0" t="0" r="0" b="0"/>
            <a:pathLst>
              <a:path w="2800350" h="190500">
                <a:moveTo>
                  <a:pt x="0" y="128905"/>
                </a:moveTo>
                <a:lnTo>
                  <a:pt x="1901063" y="0"/>
                </a:lnTo>
                <a:lnTo>
                  <a:pt x="1216152" y="190500"/>
                </a:lnTo>
                <a:lnTo>
                  <a:pt x="2800350" y="64390"/>
                </a:lnTo>
              </a:path>
            </a:pathLst>
          </a:custGeom>
          <a:noFill/>
          <a:ln w="19050" cap="flat" cmpd="sng">
            <a:solidFill>
              <a:srgbClr val="FF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06" name="Picture 20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81675" y="4591050"/>
            <a:ext cx="962025" cy="714375"/>
          </a:xfrm>
          <a:prstGeom prst="rect">
            <a:avLst/>
          </a:prstGeom>
          <a:noFill/>
        </p:spPr>
      </p:pic>
      <p:sp>
        <p:nvSpPr>
          <p:cNvPr id="207" name="Freeform 207"/>
          <p:cNvSpPr/>
          <p:nvPr/>
        </p:nvSpPr>
        <p:spPr>
          <a:xfrm>
            <a:off x="3691001" y="4967352"/>
            <a:ext cx="2096134" cy="29718"/>
          </a:xfrm>
          <a:custGeom>
            <a:avLst/>
            <a:gdLst/>
            <a:ahLst/>
            <a:cxnLst/>
            <a:rect l="0" t="0" r="0" b="0"/>
            <a:pathLst>
              <a:path w="2096134" h="29718">
                <a:moveTo>
                  <a:pt x="0" y="29718"/>
                </a:moveTo>
                <a:lnTo>
                  <a:pt x="2096134" y="0"/>
                </a:lnTo>
              </a:path>
            </a:pathLst>
          </a:custGeom>
          <a:noFill/>
          <a:ln w="31750" cap="flat" cmpd="sng">
            <a:solidFill>
              <a:srgbClr val="000000">
                <a:alpha val="100000"/>
              </a:srgbClr>
            </a:solidFill>
            <a:miter lim="1016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08" name="Picture 208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69048" y="4502122"/>
            <a:ext cx="673227" cy="168331"/>
          </a:xfrm>
          <a:prstGeom prst="rect">
            <a:avLst/>
          </a:prstGeom>
          <a:noFill/>
        </p:spPr>
      </p:pic>
      <p:pic>
        <p:nvPicPr>
          <p:cNvPr id="209" name="Picture 209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44998" y="5226022"/>
            <a:ext cx="673100" cy="168331"/>
          </a:xfrm>
          <a:prstGeom prst="rect">
            <a:avLst/>
          </a:prstGeom>
          <a:noFill/>
        </p:spPr>
      </p:pic>
      <p:pic>
        <p:nvPicPr>
          <p:cNvPr id="210" name="Picture 210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69048" y="5216497"/>
            <a:ext cx="673100" cy="168331"/>
          </a:xfrm>
          <a:prstGeom prst="rect">
            <a:avLst/>
          </a:prstGeom>
          <a:noFill/>
        </p:spPr>
      </p:pic>
      <p:sp>
        <p:nvSpPr>
          <p:cNvPr id="211" name="Rectangle 211"/>
          <p:cNvSpPr/>
          <p:nvPr/>
        </p:nvSpPr>
        <p:spPr>
          <a:xfrm>
            <a:off x="598169" y="866112"/>
            <a:ext cx="10754411" cy="190438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Exercițiu: Aplicarea unui ACL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Un rute</a:t>
            </a:r>
            <a:r>
              <a:rPr lang="en-GB" sz="2779" b="0" i="0" spc="984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cu 2 interfețe rulează dual stac</a:t>
            </a:r>
            <a:r>
              <a:rPr lang="en-GB" sz="2779" b="0" i="0" spc="991" baseline="0" dirty="0">
                <a:solidFill>
                  <a:srgbClr val="000000"/>
                </a:solidFill>
                <a:latin typeface="WorkSans-Regular"/>
              </a:rPr>
              <a:t>k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(IPv4, IPv6)</a:t>
            </a:r>
          </a:p>
          <a:p>
            <a:pPr marL="0">
              <a:lnSpc>
                <a:spcPts val="4056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Care este nr. maxim de ACL-uri de filtar</a:t>
            </a:r>
            <a:r>
              <a:rPr lang="en-GB" sz="2777" b="0" i="0" spc="972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ce pot fi aplicate?</a:t>
            </a:r>
          </a:p>
        </p:txBody>
      </p:sp>
      <p:sp>
        <p:nvSpPr>
          <p:cNvPr id="212" name="Rectangle 212"/>
          <p:cNvSpPr/>
          <p:nvPr/>
        </p:nvSpPr>
        <p:spPr>
          <a:xfrm>
            <a:off x="598169" y="6457823"/>
            <a:ext cx="11053851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35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Freeform 21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14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215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pic>
        <p:nvPicPr>
          <p:cNvPr id="216" name="Picture 216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44998" y="4511647"/>
            <a:ext cx="673227" cy="168331"/>
          </a:xfrm>
          <a:prstGeom prst="rect">
            <a:avLst/>
          </a:prstGeom>
          <a:noFill/>
        </p:spPr>
      </p:pic>
      <p:sp>
        <p:nvSpPr>
          <p:cNvPr id="217" name="Freeform 217"/>
          <p:cNvSpPr/>
          <p:nvPr/>
        </p:nvSpPr>
        <p:spPr>
          <a:xfrm>
            <a:off x="6315075" y="4895850"/>
            <a:ext cx="2800350" cy="190500"/>
          </a:xfrm>
          <a:custGeom>
            <a:avLst/>
            <a:gdLst/>
            <a:ahLst/>
            <a:cxnLst/>
            <a:rect l="0" t="0" r="0" b="0"/>
            <a:pathLst>
              <a:path w="2800350" h="190500">
                <a:moveTo>
                  <a:pt x="0" y="128905"/>
                </a:moveTo>
                <a:lnTo>
                  <a:pt x="1901063" y="0"/>
                </a:lnTo>
                <a:lnTo>
                  <a:pt x="1216152" y="190500"/>
                </a:lnTo>
                <a:lnTo>
                  <a:pt x="2800350" y="64390"/>
                </a:lnTo>
              </a:path>
            </a:pathLst>
          </a:custGeom>
          <a:noFill/>
          <a:ln w="19050" cap="flat" cmpd="sng">
            <a:solidFill>
              <a:srgbClr val="FF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18" name="Picture 20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81675" y="4591050"/>
            <a:ext cx="962025" cy="714375"/>
          </a:xfrm>
          <a:prstGeom prst="rect">
            <a:avLst/>
          </a:prstGeom>
          <a:noFill/>
        </p:spPr>
      </p:pic>
      <p:sp>
        <p:nvSpPr>
          <p:cNvPr id="219" name="Freeform 219"/>
          <p:cNvSpPr/>
          <p:nvPr/>
        </p:nvSpPr>
        <p:spPr>
          <a:xfrm>
            <a:off x="3691001" y="4967352"/>
            <a:ext cx="2096134" cy="29718"/>
          </a:xfrm>
          <a:custGeom>
            <a:avLst/>
            <a:gdLst/>
            <a:ahLst/>
            <a:cxnLst/>
            <a:rect l="0" t="0" r="0" b="0"/>
            <a:pathLst>
              <a:path w="2096134" h="29718">
                <a:moveTo>
                  <a:pt x="0" y="29718"/>
                </a:moveTo>
                <a:lnTo>
                  <a:pt x="2096134" y="0"/>
                </a:lnTo>
              </a:path>
            </a:pathLst>
          </a:custGeom>
          <a:noFill/>
          <a:ln w="31750" cap="flat" cmpd="sng">
            <a:solidFill>
              <a:srgbClr val="000000">
                <a:alpha val="100000"/>
              </a:srgbClr>
            </a:solidFill>
            <a:miter lim="1016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20" name="Picture 220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69048" y="4502122"/>
            <a:ext cx="673227" cy="168331"/>
          </a:xfrm>
          <a:prstGeom prst="rect">
            <a:avLst/>
          </a:prstGeom>
          <a:noFill/>
        </p:spPr>
      </p:pic>
      <p:pic>
        <p:nvPicPr>
          <p:cNvPr id="221" name="Picture 221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44998" y="5226022"/>
            <a:ext cx="673100" cy="168331"/>
          </a:xfrm>
          <a:prstGeom prst="rect">
            <a:avLst/>
          </a:prstGeom>
          <a:noFill/>
        </p:spPr>
      </p:pic>
      <p:pic>
        <p:nvPicPr>
          <p:cNvPr id="222" name="Picture 222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69048" y="5216497"/>
            <a:ext cx="673100" cy="168331"/>
          </a:xfrm>
          <a:prstGeom prst="rect">
            <a:avLst/>
          </a:prstGeom>
          <a:noFill/>
        </p:spPr>
      </p:pic>
      <p:sp>
        <p:nvSpPr>
          <p:cNvPr id="223" name="Rectangle 223"/>
          <p:cNvSpPr/>
          <p:nvPr/>
        </p:nvSpPr>
        <p:spPr>
          <a:xfrm>
            <a:off x="598169" y="866112"/>
            <a:ext cx="10754411" cy="26298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Exercițiu: Aplicarea unui ACL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Un rute</a:t>
            </a:r>
            <a:r>
              <a:rPr lang="en-GB" sz="2779" b="0" i="0" spc="984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cu 2 interfețe rulează dual stac</a:t>
            </a:r>
            <a:r>
              <a:rPr lang="en-GB" sz="2779" b="0" i="0" spc="991" baseline="0" dirty="0">
                <a:solidFill>
                  <a:srgbClr val="000000"/>
                </a:solidFill>
                <a:latin typeface="WorkSans-Regular"/>
              </a:rPr>
              <a:t>k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(IPv4, IPv6)</a:t>
            </a:r>
          </a:p>
          <a:p>
            <a:pPr marL="0">
              <a:lnSpc>
                <a:spcPts val="4056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Care este nr. maxim de ACL-uri de filtar</a:t>
            </a:r>
            <a:r>
              <a:rPr lang="en-GB" sz="2777" b="0" i="0" spc="972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ce pot fi aplicate?</a:t>
            </a:r>
          </a:p>
          <a:p>
            <a:pPr marL="457517">
              <a:lnSpc>
                <a:spcPts val="5712"/>
              </a:lnSpc>
            </a:pPr>
            <a:r>
              <a:rPr lang="en-GB" sz="2177" b="0" i="0" spc="104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177" b="0" i="0" spc="0" baseline="0" dirty="0">
                <a:solidFill>
                  <a:srgbClr val="000000"/>
                </a:solidFill>
                <a:latin typeface="WorkSans-Regular"/>
              </a:rPr>
              <a:t>R: 2 (interfețe) x 2 (protocoale rutate) x 2 (in și out)</a:t>
            </a:r>
          </a:p>
        </p:txBody>
      </p:sp>
      <p:sp>
        <p:nvSpPr>
          <p:cNvPr id="224" name="Rectangle 224"/>
          <p:cNvSpPr/>
          <p:nvPr/>
        </p:nvSpPr>
        <p:spPr>
          <a:xfrm>
            <a:off x="598169" y="6457823"/>
            <a:ext cx="11054131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8284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Freeform 22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26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227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228" name="Freeform 228"/>
          <p:cNvSpPr/>
          <p:nvPr/>
        </p:nvSpPr>
        <p:spPr>
          <a:xfrm>
            <a:off x="1385950" y="2662302"/>
            <a:ext cx="1390650" cy="1095375"/>
          </a:xfrm>
          <a:custGeom>
            <a:avLst/>
            <a:gdLst/>
            <a:ahLst/>
            <a:cxnLst/>
            <a:rect l="0" t="0" r="0" b="0"/>
            <a:pathLst>
              <a:path w="1390650" h="1095375">
                <a:moveTo>
                  <a:pt x="0" y="1095375"/>
                </a:moveTo>
                <a:lnTo>
                  <a:pt x="1390650" y="1095375"/>
                </a:lnTo>
                <a:lnTo>
                  <a:pt x="1390650" y="0"/>
                </a:lnTo>
                <a:lnTo>
                  <a:pt x="0" y="0"/>
                </a:lnTo>
                <a:lnTo>
                  <a:pt x="0" y="1095375"/>
                </a:lnTo>
                <a:close/>
              </a:path>
            </a:pathLst>
          </a:custGeom>
          <a:solidFill>
            <a:srgbClr val="80808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9" name="Freeform 229"/>
          <p:cNvSpPr/>
          <p:nvPr/>
        </p:nvSpPr>
        <p:spPr>
          <a:xfrm>
            <a:off x="1385950" y="2662302"/>
            <a:ext cx="1390650" cy="1095375"/>
          </a:xfrm>
          <a:custGeom>
            <a:avLst/>
            <a:gdLst/>
            <a:ahLst/>
            <a:cxnLst/>
            <a:rect l="0" t="0" r="0" b="0"/>
            <a:pathLst>
              <a:path w="1390650" h="1095375">
                <a:moveTo>
                  <a:pt x="0" y="1095375"/>
                </a:moveTo>
                <a:lnTo>
                  <a:pt x="1390650" y="1095375"/>
                </a:lnTo>
                <a:lnTo>
                  <a:pt x="1390650" y="0"/>
                </a:lnTo>
                <a:lnTo>
                  <a:pt x="0" y="0"/>
                </a:lnTo>
                <a:lnTo>
                  <a:pt x="0" y="1095375"/>
                </a:lnTo>
                <a:close/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0" name="Freeform 230"/>
          <p:cNvSpPr/>
          <p:nvPr/>
        </p:nvSpPr>
        <p:spPr>
          <a:xfrm>
            <a:off x="4814951" y="1757427"/>
            <a:ext cx="2114550" cy="685800"/>
          </a:xfrm>
          <a:custGeom>
            <a:avLst/>
            <a:gdLst/>
            <a:ahLst/>
            <a:cxnLst/>
            <a:rect l="0" t="0" r="0" b="0"/>
            <a:pathLst>
              <a:path w="2114550" h="685800">
                <a:moveTo>
                  <a:pt x="0" y="685800"/>
                </a:moveTo>
                <a:lnTo>
                  <a:pt x="2114550" y="685800"/>
                </a:lnTo>
                <a:lnTo>
                  <a:pt x="211455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80808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1" name="Freeform 231"/>
          <p:cNvSpPr/>
          <p:nvPr/>
        </p:nvSpPr>
        <p:spPr>
          <a:xfrm>
            <a:off x="4814951" y="1757427"/>
            <a:ext cx="2114550" cy="685800"/>
          </a:xfrm>
          <a:custGeom>
            <a:avLst/>
            <a:gdLst/>
            <a:ahLst/>
            <a:cxnLst/>
            <a:rect l="0" t="0" r="0" b="0"/>
            <a:pathLst>
              <a:path w="2114550" h="685800">
                <a:moveTo>
                  <a:pt x="0" y="685800"/>
                </a:moveTo>
                <a:lnTo>
                  <a:pt x="2114550" y="685800"/>
                </a:lnTo>
                <a:lnTo>
                  <a:pt x="211455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2" name="Freeform 232"/>
          <p:cNvSpPr/>
          <p:nvPr/>
        </p:nvSpPr>
        <p:spPr>
          <a:xfrm>
            <a:off x="7234301" y="3052827"/>
            <a:ext cx="981075" cy="762000"/>
          </a:xfrm>
          <a:custGeom>
            <a:avLst/>
            <a:gdLst/>
            <a:ahLst/>
            <a:cxnLst/>
            <a:rect l="0" t="0" r="0" b="0"/>
            <a:pathLst>
              <a:path w="981075" h="762000">
                <a:moveTo>
                  <a:pt x="0" y="762000"/>
                </a:moveTo>
                <a:lnTo>
                  <a:pt x="981075" y="762000"/>
                </a:lnTo>
                <a:lnTo>
                  <a:pt x="981075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80808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3" name="Freeform 233"/>
          <p:cNvSpPr/>
          <p:nvPr/>
        </p:nvSpPr>
        <p:spPr>
          <a:xfrm>
            <a:off x="7234301" y="3052827"/>
            <a:ext cx="981075" cy="762000"/>
          </a:xfrm>
          <a:custGeom>
            <a:avLst/>
            <a:gdLst/>
            <a:ahLst/>
            <a:cxnLst/>
            <a:rect l="0" t="0" r="0" b="0"/>
            <a:pathLst>
              <a:path w="981075" h="762000">
                <a:moveTo>
                  <a:pt x="0" y="762000"/>
                </a:moveTo>
                <a:lnTo>
                  <a:pt x="981075" y="762000"/>
                </a:lnTo>
                <a:lnTo>
                  <a:pt x="981075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4" name="Freeform 234"/>
          <p:cNvSpPr/>
          <p:nvPr/>
        </p:nvSpPr>
        <p:spPr>
          <a:xfrm>
            <a:off x="3919601" y="4043427"/>
            <a:ext cx="981075" cy="781050"/>
          </a:xfrm>
          <a:custGeom>
            <a:avLst/>
            <a:gdLst/>
            <a:ahLst/>
            <a:cxnLst/>
            <a:rect l="0" t="0" r="0" b="0"/>
            <a:pathLst>
              <a:path w="981075" h="781050">
                <a:moveTo>
                  <a:pt x="0" y="781050"/>
                </a:moveTo>
                <a:lnTo>
                  <a:pt x="981075" y="781050"/>
                </a:lnTo>
                <a:lnTo>
                  <a:pt x="981075" y="0"/>
                </a:lnTo>
                <a:lnTo>
                  <a:pt x="0" y="0"/>
                </a:lnTo>
                <a:lnTo>
                  <a:pt x="0" y="781050"/>
                </a:lnTo>
                <a:close/>
              </a:path>
            </a:pathLst>
          </a:custGeom>
          <a:solidFill>
            <a:srgbClr val="80808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" name="Freeform 235"/>
          <p:cNvSpPr/>
          <p:nvPr/>
        </p:nvSpPr>
        <p:spPr>
          <a:xfrm>
            <a:off x="3919601" y="4043427"/>
            <a:ext cx="981075" cy="781050"/>
          </a:xfrm>
          <a:custGeom>
            <a:avLst/>
            <a:gdLst/>
            <a:ahLst/>
            <a:cxnLst/>
            <a:rect l="0" t="0" r="0" b="0"/>
            <a:pathLst>
              <a:path w="981075" h="781050">
                <a:moveTo>
                  <a:pt x="0" y="781050"/>
                </a:moveTo>
                <a:lnTo>
                  <a:pt x="981075" y="781050"/>
                </a:lnTo>
                <a:lnTo>
                  <a:pt x="981075" y="0"/>
                </a:lnTo>
                <a:lnTo>
                  <a:pt x="0" y="0"/>
                </a:lnTo>
                <a:lnTo>
                  <a:pt x="0" y="781050"/>
                </a:lnTo>
                <a:close/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6" name="Freeform 236"/>
          <p:cNvSpPr/>
          <p:nvPr/>
        </p:nvSpPr>
        <p:spPr>
          <a:xfrm>
            <a:off x="8491601" y="5453063"/>
            <a:ext cx="1685925" cy="581025"/>
          </a:xfrm>
          <a:custGeom>
            <a:avLst/>
            <a:gdLst/>
            <a:ahLst/>
            <a:cxnLst/>
            <a:rect l="0" t="0" r="0" b="0"/>
            <a:pathLst>
              <a:path w="1685925" h="581025">
                <a:moveTo>
                  <a:pt x="0" y="581025"/>
                </a:moveTo>
                <a:lnTo>
                  <a:pt x="1685925" y="581025"/>
                </a:lnTo>
                <a:lnTo>
                  <a:pt x="1685925" y="0"/>
                </a:lnTo>
                <a:lnTo>
                  <a:pt x="0" y="0"/>
                </a:lnTo>
                <a:lnTo>
                  <a:pt x="0" y="581025"/>
                </a:lnTo>
                <a:close/>
              </a:path>
            </a:pathLst>
          </a:custGeom>
          <a:solidFill>
            <a:srgbClr val="80808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7" name="Freeform 237"/>
          <p:cNvSpPr/>
          <p:nvPr/>
        </p:nvSpPr>
        <p:spPr>
          <a:xfrm>
            <a:off x="8491601" y="5453063"/>
            <a:ext cx="1685925" cy="581025"/>
          </a:xfrm>
          <a:custGeom>
            <a:avLst/>
            <a:gdLst/>
            <a:ahLst/>
            <a:cxnLst/>
            <a:rect l="0" t="0" r="0" b="0"/>
            <a:pathLst>
              <a:path w="1685925" h="581025">
                <a:moveTo>
                  <a:pt x="0" y="581025"/>
                </a:moveTo>
                <a:lnTo>
                  <a:pt x="1685925" y="581025"/>
                </a:lnTo>
                <a:lnTo>
                  <a:pt x="1685925" y="0"/>
                </a:lnTo>
                <a:lnTo>
                  <a:pt x="0" y="0"/>
                </a:lnTo>
                <a:lnTo>
                  <a:pt x="0" y="581025"/>
                </a:lnTo>
                <a:close/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8" name="Freeform 238"/>
          <p:cNvSpPr/>
          <p:nvPr/>
        </p:nvSpPr>
        <p:spPr>
          <a:xfrm>
            <a:off x="3148076" y="2519427"/>
            <a:ext cx="1381125" cy="1381125"/>
          </a:xfrm>
          <a:custGeom>
            <a:avLst/>
            <a:gdLst/>
            <a:ahLst/>
            <a:cxnLst/>
            <a:rect l="0" t="0" r="0" b="0"/>
            <a:pathLst>
              <a:path w="1381125" h="1381125">
                <a:moveTo>
                  <a:pt x="0" y="690498"/>
                </a:moveTo>
                <a:lnTo>
                  <a:pt x="690499" y="0"/>
                </a:lnTo>
                <a:lnTo>
                  <a:pt x="1381125" y="690498"/>
                </a:lnTo>
                <a:lnTo>
                  <a:pt x="690499" y="1381125"/>
                </a:lnTo>
                <a:close/>
                <a:moveTo>
                  <a:pt x="499999" y="4338573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9" name="Freeform 239"/>
          <p:cNvSpPr/>
          <p:nvPr/>
        </p:nvSpPr>
        <p:spPr>
          <a:xfrm>
            <a:off x="3148076" y="2519427"/>
            <a:ext cx="1381125" cy="1381125"/>
          </a:xfrm>
          <a:custGeom>
            <a:avLst/>
            <a:gdLst/>
            <a:ahLst/>
            <a:cxnLst/>
            <a:rect l="0" t="0" r="0" b="0"/>
            <a:pathLst>
              <a:path w="1381125" h="1381125">
                <a:moveTo>
                  <a:pt x="0" y="690498"/>
                </a:moveTo>
                <a:lnTo>
                  <a:pt x="690499" y="0"/>
                </a:lnTo>
                <a:lnTo>
                  <a:pt x="1381125" y="690498"/>
                </a:lnTo>
                <a:lnTo>
                  <a:pt x="690499" y="1381125"/>
                </a:lnTo>
                <a:close/>
                <a:moveTo>
                  <a:pt x="499999" y="4338573"/>
                </a:moveTo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0" name="Freeform 240"/>
          <p:cNvSpPr/>
          <p:nvPr/>
        </p:nvSpPr>
        <p:spPr>
          <a:xfrm>
            <a:off x="5167376" y="2643252"/>
            <a:ext cx="1390650" cy="1114425"/>
          </a:xfrm>
          <a:custGeom>
            <a:avLst/>
            <a:gdLst/>
            <a:ahLst/>
            <a:cxnLst/>
            <a:rect l="0" t="0" r="0" b="0"/>
            <a:pathLst>
              <a:path w="1390650" h="1114425">
                <a:moveTo>
                  <a:pt x="0" y="557148"/>
                </a:moveTo>
                <a:lnTo>
                  <a:pt x="695325" y="0"/>
                </a:lnTo>
                <a:lnTo>
                  <a:pt x="1390650" y="557148"/>
                </a:lnTo>
                <a:lnTo>
                  <a:pt x="695325" y="1114425"/>
                </a:lnTo>
                <a:close/>
                <a:moveTo>
                  <a:pt x="-1509776" y="4214748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Freeform 241"/>
          <p:cNvSpPr/>
          <p:nvPr/>
        </p:nvSpPr>
        <p:spPr>
          <a:xfrm>
            <a:off x="5167376" y="2643252"/>
            <a:ext cx="1390650" cy="1114425"/>
          </a:xfrm>
          <a:custGeom>
            <a:avLst/>
            <a:gdLst/>
            <a:ahLst/>
            <a:cxnLst/>
            <a:rect l="0" t="0" r="0" b="0"/>
            <a:pathLst>
              <a:path w="1390650" h="1114425">
                <a:moveTo>
                  <a:pt x="0" y="557148"/>
                </a:moveTo>
                <a:lnTo>
                  <a:pt x="695325" y="0"/>
                </a:lnTo>
                <a:lnTo>
                  <a:pt x="1390650" y="557148"/>
                </a:lnTo>
                <a:lnTo>
                  <a:pt x="695325" y="1114425"/>
                </a:lnTo>
                <a:close/>
                <a:moveTo>
                  <a:pt x="-1509776" y="4214748"/>
                </a:moveTo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Freeform 242"/>
          <p:cNvSpPr/>
          <p:nvPr/>
        </p:nvSpPr>
        <p:spPr>
          <a:xfrm>
            <a:off x="8644001" y="1566927"/>
            <a:ext cx="1381125" cy="1076325"/>
          </a:xfrm>
          <a:custGeom>
            <a:avLst/>
            <a:gdLst/>
            <a:ahLst/>
            <a:cxnLst/>
            <a:rect l="0" t="0" r="0" b="0"/>
            <a:pathLst>
              <a:path w="1381125" h="1076325">
                <a:moveTo>
                  <a:pt x="0" y="538098"/>
                </a:moveTo>
                <a:lnTo>
                  <a:pt x="690499" y="0"/>
                </a:lnTo>
                <a:lnTo>
                  <a:pt x="1381125" y="538098"/>
                </a:lnTo>
                <a:lnTo>
                  <a:pt x="690499" y="1076325"/>
                </a:lnTo>
                <a:close/>
                <a:moveTo>
                  <a:pt x="-3891026" y="5291073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Freeform 243"/>
          <p:cNvSpPr/>
          <p:nvPr/>
        </p:nvSpPr>
        <p:spPr>
          <a:xfrm>
            <a:off x="8644001" y="1566927"/>
            <a:ext cx="1381125" cy="1076325"/>
          </a:xfrm>
          <a:custGeom>
            <a:avLst/>
            <a:gdLst/>
            <a:ahLst/>
            <a:cxnLst/>
            <a:rect l="0" t="0" r="0" b="0"/>
            <a:pathLst>
              <a:path w="1381125" h="1076325">
                <a:moveTo>
                  <a:pt x="0" y="538098"/>
                </a:moveTo>
                <a:lnTo>
                  <a:pt x="690499" y="0"/>
                </a:lnTo>
                <a:lnTo>
                  <a:pt x="1381125" y="538098"/>
                </a:lnTo>
                <a:lnTo>
                  <a:pt x="690499" y="1076325"/>
                </a:lnTo>
                <a:close/>
                <a:moveTo>
                  <a:pt x="-3891026" y="5291073"/>
                </a:moveTo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Freeform 244"/>
          <p:cNvSpPr/>
          <p:nvPr/>
        </p:nvSpPr>
        <p:spPr>
          <a:xfrm>
            <a:off x="8644001" y="4138677"/>
            <a:ext cx="1381125" cy="857250"/>
          </a:xfrm>
          <a:custGeom>
            <a:avLst/>
            <a:gdLst/>
            <a:ahLst/>
            <a:cxnLst/>
            <a:rect l="0" t="0" r="0" b="0"/>
            <a:pathLst>
              <a:path w="1381125" h="857250">
                <a:moveTo>
                  <a:pt x="0" y="428625"/>
                </a:moveTo>
                <a:lnTo>
                  <a:pt x="690499" y="0"/>
                </a:lnTo>
                <a:lnTo>
                  <a:pt x="1381125" y="428625"/>
                </a:lnTo>
                <a:lnTo>
                  <a:pt x="690499" y="857250"/>
                </a:lnTo>
                <a:close/>
                <a:moveTo>
                  <a:pt x="-6353303" y="2719323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Freeform 245"/>
          <p:cNvSpPr/>
          <p:nvPr/>
        </p:nvSpPr>
        <p:spPr>
          <a:xfrm>
            <a:off x="8644001" y="4138677"/>
            <a:ext cx="1381125" cy="857250"/>
          </a:xfrm>
          <a:custGeom>
            <a:avLst/>
            <a:gdLst/>
            <a:ahLst/>
            <a:cxnLst/>
            <a:rect l="0" t="0" r="0" b="0"/>
            <a:pathLst>
              <a:path w="1381125" h="857250">
                <a:moveTo>
                  <a:pt x="0" y="428625"/>
                </a:moveTo>
                <a:lnTo>
                  <a:pt x="690499" y="0"/>
                </a:lnTo>
                <a:lnTo>
                  <a:pt x="1381125" y="428625"/>
                </a:lnTo>
                <a:lnTo>
                  <a:pt x="690499" y="857250"/>
                </a:lnTo>
                <a:close/>
                <a:moveTo>
                  <a:pt x="-6353303" y="2719323"/>
                </a:moveTo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Freeform 246"/>
          <p:cNvSpPr/>
          <p:nvPr/>
        </p:nvSpPr>
        <p:spPr>
          <a:xfrm>
            <a:off x="5167376" y="3976752"/>
            <a:ext cx="1390650" cy="914400"/>
          </a:xfrm>
          <a:custGeom>
            <a:avLst/>
            <a:gdLst/>
            <a:ahLst/>
            <a:cxnLst/>
            <a:rect l="0" t="0" r="0" b="0"/>
            <a:pathLst>
              <a:path w="1390650" h="914400">
                <a:moveTo>
                  <a:pt x="0" y="457200"/>
                </a:moveTo>
                <a:lnTo>
                  <a:pt x="695325" y="0"/>
                </a:lnTo>
                <a:lnTo>
                  <a:pt x="1390650" y="457200"/>
                </a:lnTo>
                <a:lnTo>
                  <a:pt x="695325" y="914400"/>
                </a:lnTo>
                <a:close/>
                <a:moveTo>
                  <a:pt x="-2743328" y="2881248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7" name="Freeform 247"/>
          <p:cNvSpPr/>
          <p:nvPr/>
        </p:nvSpPr>
        <p:spPr>
          <a:xfrm>
            <a:off x="5167376" y="3976752"/>
            <a:ext cx="1390650" cy="914400"/>
          </a:xfrm>
          <a:custGeom>
            <a:avLst/>
            <a:gdLst/>
            <a:ahLst/>
            <a:cxnLst/>
            <a:rect l="0" t="0" r="0" b="0"/>
            <a:pathLst>
              <a:path w="1390650" h="914400">
                <a:moveTo>
                  <a:pt x="0" y="457200"/>
                </a:moveTo>
                <a:lnTo>
                  <a:pt x="695325" y="0"/>
                </a:lnTo>
                <a:lnTo>
                  <a:pt x="1390650" y="457200"/>
                </a:lnTo>
                <a:lnTo>
                  <a:pt x="695325" y="914400"/>
                </a:lnTo>
                <a:close/>
                <a:moveTo>
                  <a:pt x="-2743328" y="2881248"/>
                </a:moveTo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8" name="Freeform 248"/>
          <p:cNvSpPr/>
          <p:nvPr/>
        </p:nvSpPr>
        <p:spPr>
          <a:xfrm>
            <a:off x="8644001" y="2976627"/>
            <a:ext cx="1381125" cy="914400"/>
          </a:xfrm>
          <a:custGeom>
            <a:avLst/>
            <a:gdLst/>
            <a:ahLst/>
            <a:cxnLst/>
            <a:rect l="0" t="0" r="0" b="0"/>
            <a:pathLst>
              <a:path w="1381125" h="914400">
                <a:moveTo>
                  <a:pt x="0" y="457200"/>
                </a:moveTo>
                <a:lnTo>
                  <a:pt x="690499" y="0"/>
                </a:lnTo>
                <a:lnTo>
                  <a:pt x="1381125" y="457200"/>
                </a:lnTo>
                <a:lnTo>
                  <a:pt x="690499" y="914400"/>
                </a:lnTo>
                <a:close/>
                <a:moveTo>
                  <a:pt x="-5219828" y="3881373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9" name="Freeform 249"/>
          <p:cNvSpPr/>
          <p:nvPr/>
        </p:nvSpPr>
        <p:spPr>
          <a:xfrm>
            <a:off x="8644001" y="2976627"/>
            <a:ext cx="1381125" cy="914400"/>
          </a:xfrm>
          <a:custGeom>
            <a:avLst/>
            <a:gdLst/>
            <a:ahLst/>
            <a:cxnLst/>
            <a:rect l="0" t="0" r="0" b="0"/>
            <a:pathLst>
              <a:path w="1381125" h="914400">
                <a:moveTo>
                  <a:pt x="0" y="457200"/>
                </a:moveTo>
                <a:lnTo>
                  <a:pt x="690499" y="0"/>
                </a:lnTo>
                <a:lnTo>
                  <a:pt x="1381125" y="457200"/>
                </a:lnTo>
                <a:lnTo>
                  <a:pt x="690499" y="914400"/>
                </a:lnTo>
                <a:close/>
                <a:moveTo>
                  <a:pt x="-5219828" y="3881373"/>
                </a:moveTo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0" name="Freeform 250"/>
          <p:cNvSpPr/>
          <p:nvPr/>
        </p:nvSpPr>
        <p:spPr>
          <a:xfrm>
            <a:off x="5176901" y="5176902"/>
            <a:ext cx="1390650" cy="914336"/>
          </a:xfrm>
          <a:custGeom>
            <a:avLst/>
            <a:gdLst/>
            <a:ahLst/>
            <a:cxnLst/>
            <a:rect l="0" t="0" r="0" b="0"/>
            <a:pathLst>
              <a:path w="1390650" h="914336">
                <a:moveTo>
                  <a:pt x="0" y="457136"/>
                </a:moveTo>
                <a:lnTo>
                  <a:pt x="695325" y="0"/>
                </a:lnTo>
                <a:lnTo>
                  <a:pt x="1390650" y="457136"/>
                </a:lnTo>
                <a:lnTo>
                  <a:pt x="695325" y="914336"/>
                </a:lnTo>
                <a:close/>
                <a:moveTo>
                  <a:pt x="-3952939" y="1681098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1" name="Freeform 251"/>
          <p:cNvSpPr/>
          <p:nvPr/>
        </p:nvSpPr>
        <p:spPr>
          <a:xfrm>
            <a:off x="5176901" y="5176902"/>
            <a:ext cx="1390650" cy="914336"/>
          </a:xfrm>
          <a:custGeom>
            <a:avLst/>
            <a:gdLst/>
            <a:ahLst/>
            <a:cxnLst/>
            <a:rect l="0" t="0" r="0" b="0"/>
            <a:pathLst>
              <a:path w="1390650" h="914336">
                <a:moveTo>
                  <a:pt x="0" y="457136"/>
                </a:moveTo>
                <a:lnTo>
                  <a:pt x="695325" y="0"/>
                </a:lnTo>
                <a:lnTo>
                  <a:pt x="1390650" y="457136"/>
                </a:lnTo>
                <a:lnTo>
                  <a:pt x="695325" y="914336"/>
                </a:lnTo>
                <a:close/>
                <a:moveTo>
                  <a:pt x="-3952939" y="1681098"/>
                </a:moveTo>
              </a:path>
            </a:pathLst>
          </a:custGeom>
          <a:noFill/>
          <a:ln w="12700" cap="flat" cmpd="sng">
            <a:solidFill>
              <a:srgbClr val="2F528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52" name="Picture 25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59075" y="3149981"/>
            <a:ext cx="394461" cy="101472"/>
          </a:xfrm>
          <a:prstGeom prst="rect">
            <a:avLst/>
          </a:prstGeom>
          <a:noFill/>
        </p:spPr>
      </p:pic>
      <p:pic>
        <p:nvPicPr>
          <p:cNvPr id="253" name="Picture 253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11547" y="3141346"/>
            <a:ext cx="667511" cy="101600"/>
          </a:xfrm>
          <a:prstGeom prst="rect">
            <a:avLst/>
          </a:prstGeom>
          <a:noFill/>
        </p:spPr>
      </p:pic>
      <p:pic>
        <p:nvPicPr>
          <p:cNvPr id="254" name="Picture 254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11520" y="2425700"/>
            <a:ext cx="101600" cy="227457"/>
          </a:xfrm>
          <a:prstGeom prst="rect">
            <a:avLst/>
          </a:prstGeom>
          <a:noFill/>
        </p:spPr>
      </p:pic>
      <p:pic>
        <p:nvPicPr>
          <p:cNvPr id="255" name="Picture 255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11975" y="2050416"/>
            <a:ext cx="1739645" cy="101600"/>
          </a:xfrm>
          <a:prstGeom prst="rect">
            <a:avLst/>
          </a:prstGeom>
          <a:noFill/>
        </p:spPr>
      </p:pic>
      <p:pic>
        <p:nvPicPr>
          <p:cNvPr id="256" name="Picture 256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07075" y="3740150"/>
            <a:ext cx="101600" cy="247650"/>
          </a:xfrm>
          <a:prstGeom prst="rect">
            <a:avLst/>
          </a:prstGeom>
          <a:noFill/>
        </p:spPr>
      </p:pic>
      <p:pic>
        <p:nvPicPr>
          <p:cNvPr id="257" name="Picture 257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83700" y="2625725"/>
            <a:ext cx="101600" cy="359283"/>
          </a:xfrm>
          <a:prstGeom prst="rect">
            <a:avLst/>
          </a:prstGeom>
          <a:noFill/>
        </p:spPr>
      </p:pic>
      <p:pic>
        <p:nvPicPr>
          <p:cNvPr id="258" name="Picture 258"/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83700" y="3873500"/>
            <a:ext cx="101600" cy="270129"/>
          </a:xfrm>
          <a:prstGeom prst="rect">
            <a:avLst/>
          </a:prstGeom>
          <a:noFill/>
        </p:spPr>
      </p:pic>
      <p:pic>
        <p:nvPicPr>
          <p:cNvPr id="259" name="Picture 259"/>
          <p:cNvPicPr>
            <a:picLocks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83700" y="4978400"/>
            <a:ext cx="101600" cy="482600"/>
          </a:xfrm>
          <a:prstGeom prst="rect">
            <a:avLst/>
          </a:prstGeom>
          <a:noFill/>
        </p:spPr>
      </p:pic>
      <p:pic>
        <p:nvPicPr>
          <p:cNvPr id="260" name="Picture 260"/>
          <p:cNvPicPr>
            <a:picLocks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97850" y="3378200"/>
            <a:ext cx="449580" cy="101600"/>
          </a:xfrm>
          <a:prstGeom prst="rect">
            <a:avLst/>
          </a:prstGeom>
          <a:noFill/>
        </p:spPr>
      </p:pic>
      <p:pic>
        <p:nvPicPr>
          <p:cNvPr id="261" name="Picture 261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12409" y="4873371"/>
            <a:ext cx="101472" cy="313563"/>
          </a:xfrm>
          <a:prstGeom prst="rect">
            <a:avLst/>
          </a:prstGeom>
          <a:noFill/>
        </p:spPr>
      </p:pic>
      <p:pic>
        <p:nvPicPr>
          <p:cNvPr id="262" name="Picture 262"/>
          <p:cNvPicPr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83150" y="4378325"/>
            <a:ext cx="295275" cy="101600"/>
          </a:xfrm>
          <a:prstGeom prst="rect">
            <a:avLst/>
          </a:prstGeom>
          <a:noFill/>
        </p:spPr>
      </p:pic>
      <p:pic>
        <p:nvPicPr>
          <p:cNvPr id="263" name="Picture 263"/>
          <p:cNvPicPr>
            <a:picLocks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0025" y="2425700"/>
            <a:ext cx="281940" cy="3229787"/>
          </a:xfrm>
          <a:prstGeom prst="rect">
            <a:avLst/>
          </a:prstGeom>
          <a:noFill/>
        </p:spPr>
      </p:pic>
      <p:pic>
        <p:nvPicPr>
          <p:cNvPr id="264" name="Picture 264"/>
          <p:cNvPicPr>
            <a:picLocks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38475" y="5257800"/>
            <a:ext cx="1104900" cy="1095375"/>
          </a:xfrm>
          <a:prstGeom prst="rect">
            <a:avLst/>
          </a:prstGeom>
          <a:noFill/>
        </p:spPr>
      </p:pic>
      <p:pic>
        <p:nvPicPr>
          <p:cNvPr id="265" name="Picture 265"/>
          <p:cNvPicPr>
            <a:picLocks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40075" y="3883025"/>
            <a:ext cx="712342" cy="1384553"/>
          </a:xfrm>
          <a:prstGeom prst="rect">
            <a:avLst/>
          </a:prstGeom>
          <a:noFill/>
        </p:spPr>
      </p:pic>
      <p:pic>
        <p:nvPicPr>
          <p:cNvPr id="266" name="Picture 266"/>
          <p:cNvPicPr>
            <a:picLocks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02100" y="4826000"/>
            <a:ext cx="333247" cy="734313"/>
          </a:xfrm>
          <a:prstGeom prst="rect">
            <a:avLst/>
          </a:prstGeom>
          <a:noFill/>
        </p:spPr>
      </p:pic>
      <p:pic>
        <p:nvPicPr>
          <p:cNvPr id="267" name="Picture 267"/>
          <p:cNvPicPr>
            <a:picLocks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02100" y="5578475"/>
            <a:ext cx="1083055" cy="101600"/>
          </a:xfrm>
          <a:prstGeom prst="rect">
            <a:avLst/>
          </a:prstGeom>
          <a:noFill/>
        </p:spPr>
      </p:pic>
      <p:pic>
        <p:nvPicPr>
          <p:cNvPr id="268" name="Picture 268"/>
          <p:cNvPicPr>
            <a:picLocks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7600" y="2082800"/>
            <a:ext cx="215010" cy="3378708"/>
          </a:xfrm>
          <a:prstGeom prst="rect">
            <a:avLst/>
          </a:prstGeom>
          <a:noFill/>
        </p:spPr>
      </p:pic>
      <p:pic>
        <p:nvPicPr>
          <p:cNvPr id="269" name="Picture 269"/>
          <p:cNvPicPr>
            <a:picLocks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92575" y="3797300"/>
            <a:ext cx="3649344" cy="2460777"/>
          </a:xfrm>
          <a:prstGeom prst="rect">
            <a:avLst/>
          </a:prstGeom>
          <a:noFill/>
        </p:spPr>
      </p:pic>
      <p:pic>
        <p:nvPicPr>
          <p:cNvPr id="270" name="Picture 270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69225" y="4511675"/>
            <a:ext cx="882650" cy="101600"/>
          </a:xfrm>
          <a:prstGeom prst="rect">
            <a:avLst/>
          </a:prstGeom>
          <a:noFill/>
        </p:spPr>
      </p:pic>
      <p:sp>
        <p:nvSpPr>
          <p:cNvPr id="271" name="Rectangle 271"/>
          <p:cNvSpPr/>
          <p:nvPr/>
        </p:nvSpPr>
        <p:spPr>
          <a:xfrm>
            <a:off x="598169" y="866112"/>
            <a:ext cx="6714232" cy="66031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Funcționarea ACL-urilor</a:t>
            </a:r>
          </a:p>
        </p:txBody>
      </p:sp>
      <p:sp>
        <p:nvSpPr>
          <p:cNvPr id="272" name="Rectangle 272"/>
          <p:cNvSpPr/>
          <p:nvPr/>
        </p:nvSpPr>
        <p:spPr>
          <a:xfrm>
            <a:off x="598169" y="6457823"/>
            <a:ext cx="11055046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523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16</a:t>
            </a:r>
          </a:p>
        </p:txBody>
      </p:sp>
      <p:sp>
        <p:nvSpPr>
          <p:cNvPr id="273" name="Rectangle 273"/>
          <p:cNvSpPr/>
          <p:nvPr/>
        </p:nvSpPr>
        <p:spPr>
          <a:xfrm>
            <a:off x="1522349" y="2725157"/>
            <a:ext cx="1179051" cy="96944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FFFFFF"/>
                </a:solidFill>
                <a:latin typeface="WorkSans-Regular"/>
              </a:rPr>
              <a:t>Primesc un </a:t>
            </a:r>
          </a:p>
          <a:p>
            <a:pPr marL="105790">
              <a:lnSpc>
                <a:spcPts val="1951"/>
              </a:lnSpc>
            </a:pPr>
            <a:r>
              <a:rPr lang="en-GB" sz="1577" b="0" i="0" spc="0" baseline="0" dirty="0">
                <a:solidFill>
                  <a:srgbClr val="FFFFFF"/>
                </a:solidFill>
                <a:latin typeface="WorkSans-Regular"/>
              </a:rPr>
              <a:t>frame pe </a:t>
            </a:r>
          </a:p>
          <a:p>
            <a:pPr marL="11175">
              <a:lnSpc>
                <a:spcPts val="1877"/>
              </a:lnSpc>
            </a:pPr>
            <a:r>
              <a:rPr lang="en-GB" sz="1577" b="0" i="0" spc="0" baseline="0" dirty="0">
                <a:solidFill>
                  <a:srgbClr val="FFFFFF"/>
                </a:solidFill>
                <a:latin typeface="WorkSans-Regular"/>
              </a:rPr>
              <a:t>intefața de </a:t>
            </a:r>
          </a:p>
          <a:p>
            <a:pPr marL="225805">
              <a:lnSpc>
                <a:spcPts val="1953"/>
              </a:lnSpc>
            </a:pPr>
            <a:r>
              <a:rPr lang="en-GB" sz="1577" b="0" i="0" spc="0" baseline="0" dirty="0">
                <a:solidFill>
                  <a:srgbClr val="FFFFFF"/>
                </a:solidFill>
                <a:latin typeface="WorkSans-Regular"/>
              </a:rPr>
              <a:t>intrare</a:t>
            </a:r>
          </a:p>
        </p:txBody>
      </p:sp>
      <p:sp>
        <p:nvSpPr>
          <p:cNvPr id="274" name="Rectangle 274"/>
          <p:cNvSpPr/>
          <p:nvPr/>
        </p:nvSpPr>
        <p:spPr>
          <a:xfrm>
            <a:off x="4956428" y="1858931"/>
            <a:ext cx="1898405" cy="4826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5" b="0" i="0" spc="0" baseline="0" dirty="0">
                <a:solidFill>
                  <a:srgbClr val="FFFFFF"/>
                </a:solidFill>
                <a:latin typeface="WorkSans-Regular"/>
              </a:rPr>
              <a:t>Rutez pachet spre </a:t>
            </a:r>
          </a:p>
          <a:p>
            <a:pPr marL="27051">
              <a:lnSpc>
                <a:spcPts val="1952"/>
              </a:lnSpc>
            </a:pPr>
            <a:r>
              <a:rPr lang="en-GB" sz="1575" b="0" i="0" spc="0" baseline="0" dirty="0">
                <a:solidFill>
                  <a:srgbClr val="FFFFFF"/>
                </a:solidFill>
                <a:latin typeface="WorkSans-Regular"/>
              </a:rPr>
              <a:t>interfața de ieșire</a:t>
            </a:r>
          </a:p>
        </p:txBody>
      </p:sp>
      <p:sp>
        <p:nvSpPr>
          <p:cNvPr id="275" name="Rectangle 275"/>
          <p:cNvSpPr/>
          <p:nvPr/>
        </p:nvSpPr>
        <p:spPr>
          <a:xfrm>
            <a:off x="7364476" y="3192136"/>
            <a:ext cx="800969" cy="4830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FFFFFF"/>
                </a:solidFill>
                <a:latin typeface="WorkSans-Regular"/>
              </a:rPr>
              <a:t>Default </a:t>
            </a:r>
          </a:p>
          <a:p>
            <a:pPr marL="117982">
              <a:lnSpc>
                <a:spcPts val="1953"/>
              </a:lnSpc>
            </a:pPr>
            <a:r>
              <a:rPr lang="en-GB" sz="1577" b="0" i="0" spc="0" baseline="0" dirty="0">
                <a:solidFill>
                  <a:srgbClr val="FFFFFF"/>
                </a:solidFill>
                <a:latin typeface="WorkSans-Regular"/>
              </a:rPr>
              <a:t>Deny</a:t>
            </a:r>
          </a:p>
        </p:txBody>
      </p:sp>
      <p:sp>
        <p:nvSpPr>
          <p:cNvPr id="276" name="Rectangle 276"/>
          <p:cNvSpPr/>
          <p:nvPr/>
        </p:nvSpPr>
        <p:spPr>
          <a:xfrm>
            <a:off x="4044696" y="4194293"/>
            <a:ext cx="800969" cy="48290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FFFFFF"/>
                </a:solidFill>
                <a:latin typeface="WorkSans-Regular"/>
              </a:rPr>
              <a:t>Default </a:t>
            </a:r>
          </a:p>
          <a:p>
            <a:pPr marL="117982">
              <a:lnSpc>
                <a:spcPts val="1952"/>
              </a:lnSpc>
            </a:pPr>
            <a:r>
              <a:rPr lang="en-GB" sz="1577" b="0" i="0" spc="0" baseline="0" dirty="0">
                <a:solidFill>
                  <a:srgbClr val="FFFFFF"/>
                </a:solidFill>
                <a:latin typeface="WorkSans-Regular"/>
              </a:rPr>
              <a:t>Deny</a:t>
            </a:r>
          </a:p>
        </p:txBody>
      </p:sp>
      <p:sp>
        <p:nvSpPr>
          <p:cNvPr id="277" name="Rectangle 277"/>
          <p:cNvSpPr/>
          <p:nvPr/>
        </p:nvSpPr>
        <p:spPr>
          <a:xfrm>
            <a:off x="8664956" y="5629647"/>
            <a:ext cx="1346547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FFFFFF"/>
                </a:solidFill>
                <a:latin typeface="WorkSans-Regular"/>
              </a:rPr>
              <a:t>Trimit pachet</a:t>
            </a:r>
          </a:p>
        </p:txBody>
      </p:sp>
      <p:sp>
        <p:nvSpPr>
          <p:cNvPr id="278" name="Rectangle 278"/>
          <p:cNvSpPr/>
          <p:nvPr/>
        </p:nvSpPr>
        <p:spPr>
          <a:xfrm>
            <a:off x="3318509" y="2752462"/>
            <a:ext cx="1073902" cy="96944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378841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Se </a:t>
            </a:r>
          </a:p>
          <a:p>
            <a:pPr marL="0">
              <a:lnSpc>
                <a:spcPts val="1952"/>
              </a:lnSpc>
            </a:pPr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potrivește </a:t>
            </a:r>
          </a:p>
          <a:p>
            <a:pPr marL="171450">
              <a:lnSpc>
                <a:spcPts val="1877"/>
              </a:lnSpc>
            </a:pPr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adresa </a:t>
            </a:r>
          </a:p>
          <a:p>
            <a:pPr marL="327405">
              <a:lnSpc>
                <a:spcPts val="1952"/>
              </a:lnSpc>
            </a:pPr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L2?</a:t>
            </a:r>
          </a:p>
        </p:txBody>
      </p:sp>
      <p:sp>
        <p:nvSpPr>
          <p:cNvPr id="279" name="Rectangle 279"/>
          <p:cNvSpPr/>
          <p:nvPr/>
        </p:nvSpPr>
        <p:spPr>
          <a:xfrm>
            <a:off x="5386959" y="2906386"/>
            <a:ext cx="968120" cy="4830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29666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ACL pe </a:t>
            </a:r>
          </a:p>
          <a:p>
            <a:pPr marL="0">
              <a:lnSpc>
                <a:spcPts val="1952"/>
              </a:lnSpc>
            </a:pPr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interfață?</a:t>
            </a:r>
          </a:p>
        </p:txBody>
      </p:sp>
      <p:sp>
        <p:nvSpPr>
          <p:cNvPr id="280" name="Rectangle 280"/>
          <p:cNvSpPr/>
          <p:nvPr/>
        </p:nvSpPr>
        <p:spPr>
          <a:xfrm>
            <a:off x="5502909" y="4314562"/>
            <a:ext cx="4267767" cy="34295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502659" algn="l"/>
              </a:tabLst>
            </a:pPr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Match?	</a:t>
            </a:r>
            <a:r>
              <a:rPr lang="en-GB" sz="2389" b="0" i="0" spc="0" baseline="-53882" dirty="0">
                <a:solidFill>
                  <a:srgbClr val="000000"/>
                </a:solidFill>
                <a:latin typeface="WorkSans-Regular"/>
              </a:rPr>
              <a:t>Permit?</a:t>
            </a:r>
          </a:p>
        </p:txBody>
      </p:sp>
      <p:sp>
        <p:nvSpPr>
          <p:cNvPr id="281" name="Rectangle 281"/>
          <p:cNvSpPr/>
          <p:nvPr/>
        </p:nvSpPr>
        <p:spPr>
          <a:xfrm>
            <a:off x="8853805" y="1812916"/>
            <a:ext cx="967994" cy="4830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29539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ACL pe </a:t>
            </a:r>
          </a:p>
          <a:p>
            <a:pPr marL="0">
              <a:lnSpc>
                <a:spcPts val="1952"/>
              </a:lnSpc>
            </a:pPr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interfață?</a:t>
            </a:r>
          </a:p>
        </p:txBody>
      </p:sp>
      <p:sp>
        <p:nvSpPr>
          <p:cNvPr id="282" name="Rectangle 282"/>
          <p:cNvSpPr/>
          <p:nvPr/>
        </p:nvSpPr>
        <p:spPr>
          <a:xfrm>
            <a:off x="8999601" y="3296911"/>
            <a:ext cx="717827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Match?</a:t>
            </a:r>
          </a:p>
        </p:txBody>
      </p:sp>
      <p:sp>
        <p:nvSpPr>
          <p:cNvPr id="283" name="Rectangle 283"/>
          <p:cNvSpPr/>
          <p:nvPr/>
        </p:nvSpPr>
        <p:spPr>
          <a:xfrm>
            <a:off x="5487670" y="5518522"/>
            <a:ext cx="766510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Permit?</a:t>
            </a:r>
          </a:p>
        </p:txBody>
      </p:sp>
      <p:sp>
        <p:nvSpPr>
          <p:cNvPr id="284" name="Rectangle 284"/>
          <p:cNvSpPr/>
          <p:nvPr/>
        </p:nvSpPr>
        <p:spPr>
          <a:xfrm>
            <a:off x="4564379" y="2888987"/>
            <a:ext cx="256586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Da</a:t>
            </a:r>
          </a:p>
        </p:txBody>
      </p:sp>
      <p:sp>
        <p:nvSpPr>
          <p:cNvPr id="285" name="Rectangle 285"/>
          <p:cNvSpPr/>
          <p:nvPr/>
        </p:nvSpPr>
        <p:spPr>
          <a:xfrm>
            <a:off x="5507990" y="3752968"/>
            <a:ext cx="256265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Da</a:t>
            </a:r>
          </a:p>
        </p:txBody>
      </p:sp>
      <p:sp>
        <p:nvSpPr>
          <p:cNvPr id="286" name="Rectangle 286"/>
          <p:cNvSpPr/>
          <p:nvPr/>
        </p:nvSpPr>
        <p:spPr>
          <a:xfrm>
            <a:off x="5483225" y="4928353"/>
            <a:ext cx="256265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Da</a:t>
            </a:r>
          </a:p>
        </p:txBody>
      </p:sp>
      <p:sp>
        <p:nvSpPr>
          <p:cNvPr id="287" name="Rectangle 287"/>
          <p:cNvSpPr/>
          <p:nvPr/>
        </p:nvSpPr>
        <p:spPr>
          <a:xfrm>
            <a:off x="8982075" y="2621652"/>
            <a:ext cx="256265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Da</a:t>
            </a:r>
          </a:p>
        </p:txBody>
      </p:sp>
      <p:sp>
        <p:nvSpPr>
          <p:cNvPr id="288" name="Rectangle 288"/>
          <p:cNvSpPr/>
          <p:nvPr/>
        </p:nvSpPr>
        <p:spPr>
          <a:xfrm>
            <a:off x="8974835" y="3881238"/>
            <a:ext cx="256586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Da</a:t>
            </a:r>
          </a:p>
        </p:txBody>
      </p:sp>
      <p:sp>
        <p:nvSpPr>
          <p:cNvPr id="289" name="Rectangle 289"/>
          <p:cNvSpPr/>
          <p:nvPr/>
        </p:nvSpPr>
        <p:spPr>
          <a:xfrm>
            <a:off x="8974835" y="4973311"/>
            <a:ext cx="256586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Da</a:t>
            </a:r>
          </a:p>
        </p:txBody>
      </p:sp>
      <p:sp>
        <p:nvSpPr>
          <p:cNvPr id="290" name="Rectangle 290"/>
          <p:cNvSpPr/>
          <p:nvPr/>
        </p:nvSpPr>
        <p:spPr>
          <a:xfrm>
            <a:off x="3446779" y="3853552"/>
            <a:ext cx="276326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Nu</a:t>
            </a:r>
          </a:p>
        </p:txBody>
      </p:sp>
      <p:sp>
        <p:nvSpPr>
          <p:cNvPr id="291" name="Rectangle 291"/>
          <p:cNvSpPr/>
          <p:nvPr/>
        </p:nvSpPr>
        <p:spPr>
          <a:xfrm>
            <a:off x="5489828" y="2460616"/>
            <a:ext cx="276009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Nu</a:t>
            </a:r>
          </a:p>
        </p:txBody>
      </p:sp>
      <p:sp>
        <p:nvSpPr>
          <p:cNvPr id="292" name="Rectangle 292"/>
          <p:cNvSpPr/>
          <p:nvPr/>
        </p:nvSpPr>
        <p:spPr>
          <a:xfrm>
            <a:off x="4995926" y="4130412"/>
            <a:ext cx="276009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Nu</a:t>
            </a:r>
          </a:p>
        </p:txBody>
      </p:sp>
      <p:sp>
        <p:nvSpPr>
          <p:cNvPr id="293" name="Rectangle 293"/>
          <p:cNvSpPr/>
          <p:nvPr/>
        </p:nvSpPr>
        <p:spPr>
          <a:xfrm>
            <a:off x="4863719" y="5352533"/>
            <a:ext cx="276009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Nu</a:t>
            </a:r>
          </a:p>
        </p:txBody>
      </p:sp>
      <p:sp>
        <p:nvSpPr>
          <p:cNvPr id="294" name="Rectangle 294"/>
          <p:cNvSpPr/>
          <p:nvPr/>
        </p:nvSpPr>
        <p:spPr>
          <a:xfrm>
            <a:off x="8436991" y="3102982"/>
            <a:ext cx="276009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Nu</a:t>
            </a:r>
          </a:p>
        </p:txBody>
      </p:sp>
      <p:sp>
        <p:nvSpPr>
          <p:cNvPr id="295" name="Rectangle 295"/>
          <p:cNvSpPr/>
          <p:nvPr/>
        </p:nvSpPr>
        <p:spPr>
          <a:xfrm>
            <a:off x="8406510" y="4292972"/>
            <a:ext cx="276009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Nu</a:t>
            </a:r>
          </a:p>
        </p:txBody>
      </p:sp>
      <p:sp>
        <p:nvSpPr>
          <p:cNvPr id="296" name="Rectangle 296"/>
          <p:cNvSpPr/>
          <p:nvPr/>
        </p:nvSpPr>
        <p:spPr>
          <a:xfrm>
            <a:off x="6475729" y="5303892"/>
            <a:ext cx="256586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000000"/>
                </a:solidFill>
                <a:latin typeface="WorkSans-Regular"/>
              </a:rPr>
              <a:t>Da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Freeform 297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98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299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00" name="Rectangle 300"/>
          <p:cNvSpPr/>
          <p:nvPr/>
        </p:nvSpPr>
        <p:spPr>
          <a:xfrm>
            <a:off x="598169" y="866112"/>
            <a:ext cx="6415975" cy="422213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Tipuri de liste de acces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Liste de acces standard</a:t>
            </a:r>
          </a:p>
          <a:p>
            <a:pPr marL="0">
              <a:lnSpc>
                <a:spcPts val="4056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Liste de acces extinse</a:t>
            </a:r>
          </a:p>
          <a:p>
            <a:pPr marL="0">
              <a:lnSpc>
                <a:spcPts val="3980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Liste de acces cu nume</a:t>
            </a:r>
          </a:p>
          <a:p>
            <a:pPr marL="457517">
              <a:lnSpc>
                <a:spcPts val="3138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Standard</a:t>
            </a:r>
          </a:p>
          <a:p>
            <a:pPr marL="457517">
              <a:lnSpc>
                <a:spcPts val="3077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Extinse</a:t>
            </a:r>
          </a:p>
          <a:p>
            <a:pPr marL="0">
              <a:lnSpc>
                <a:spcPts val="3998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Reflexive ACLs</a:t>
            </a:r>
          </a:p>
          <a:p>
            <a:pPr marL="0">
              <a:lnSpc>
                <a:spcPts val="4054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Time-based ACLs</a:t>
            </a:r>
          </a:p>
        </p:txBody>
      </p:sp>
      <p:sp>
        <p:nvSpPr>
          <p:cNvPr id="301" name="Rectangle 301"/>
          <p:cNvSpPr/>
          <p:nvPr/>
        </p:nvSpPr>
        <p:spPr>
          <a:xfrm>
            <a:off x="598169" y="6457823"/>
            <a:ext cx="11054105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11459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Freeform 30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03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04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05" name="Freeform 305"/>
          <p:cNvSpPr/>
          <p:nvPr/>
        </p:nvSpPr>
        <p:spPr>
          <a:xfrm>
            <a:off x="5014976" y="2230883"/>
            <a:ext cx="6905625" cy="3212718"/>
          </a:xfrm>
          <a:custGeom>
            <a:avLst/>
            <a:gdLst/>
            <a:ahLst/>
            <a:cxnLst/>
            <a:rect l="0" t="0" r="0" b="0"/>
            <a:pathLst>
              <a:path w="6905625" h="3212718">
                <a:moveTo>
                  <a:pt x="1219200" y="2794"/>
                </a:moveTo>
                <a:lnTo>
                  <a:pt x="2166874" y="2794"/>
                </a:lnTo>
                <a:lnTo>
                  <a:pt x="3588512" y="2794"/>
                </a:lnTo>
                <a:lnTo>
                  <a:pt x="6905625" y="2794"/>
                </a:lnTo>
                <a:lnTo>
                  <a:pt x="6905625" y="537717"/>
                </a:lnTo>
                <a:lnTo>
                  <a:pt x="6905625" y="1340231"/>
                </a:lnTo>
                <a:lnTo>
                  <a:pt x="6905625" y="3212718"/>
                </a:lnTo>
                <a:lnTo>
                  <a:pt x="3588512" y="3212718"/>
                </a:lnTo>
                <a:lnTo>
                  <a:pt x="2166874" y="3212718"/>
                </a:lnTo>
                <a:lnTo>
                  <a:pt x="1219200" y="3212718"/>
                </a:lnTo>
                <a:lnTo>
                  <a:pt x="1219200" y="1340231"/>
                </a:lnTo>
                <a:lnTo>
                  <a:pt x="0" y="0"/>
                </a:lnTo>
                <a:lnTo>
                  <a:pt x="1219200" y="537717"/>
                </a:lnTo>
                <a:close/>
                <a:moveTo>
                  <a:pt x="-390653" y="4627117"/>
                </a:moveTo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6" name="Freeform 306"/>
          <p:cNvSpPr/>
          <p:nvPr/>
        </p:nvSpPr>
        <p:spPr>
          <a:xfrm>
            <a:off x="5014976" y="2230883"/>
            <a:ext cx="6905625" cy="3212718"/>
          </a:xfrm>
          <a:custGeom>
            <a:avLst/>
            <a:gdLst/>
            <a:ahLst/>
            <a:cxnLst/>
            <a:rect l="0" t="0" r="0" b="0"/>
            <a:pathLst>
              <a:path w="6905625" h="3212718">
                <a:moveTo>
                  <a:pt x="1219200" y="2794"/>
                </a:moveTo>
                <a:lnTo>
                  <a:pt x="2166874" y="2794"/>
                </a:lnTo>
                <a:lnTo>
                  <a:pt x="3588512" y="2794"/>
                </a:lnTo>
                <a:lnTo>
                  <a:pt x="6905625" y="2794"/>
                </a:lnTo>
                <a:lnTo>
                  <a:pt x="6905625" y="537717"/>
                </a:lnTo>
                <a:lnTo>
                  <a:pt x="6905625" y="1340231"/>
                </a:lnTo>
                <a:lnTo>
                  <a:pt x="6905625" y="3212718"/>
                </a:lnTo>
                <a:lnTo>
                  <a:pt x="3588512" y="3212718"/>
                </a:lnTo>
                <a:lnTo>
                  <a:pt x="2166874" y="3212718"/>
                </a:lnTo>
                <a:lnTo>
                  <a:pt x="1219200" y="3212718"/>
                </a:lnTo>
                <a:lnTo>
                  <a:pt x="1219200" y="1340231"/>
                </a:lnTo>
                <a:lnTo>
                  <a:pt x="0" y="0"/>
                </a:lnTo>
                <a:lnTo>
                  <a:pt x="1219200" y="537717"/>
                </a:lnTo>
                <a:close/>
                <a:moveTo>
                  <a:pt x="-390653" y="4627117"/>
                </a:moveTo>
              </a:path>
            </a:pathLst>
          </a:custGeom>
          <a:noFill/>
          <a:ln w="6350" cap="flat" cmpd="sng">
            <a:solidFill>
              <a:srgbClr val="70AD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7" name="Rectangle 307"/>
          <p:cNvSpPr/>
          <p:nvPr/>
        </p:nvSpPr>
        <p:spPr>
          <a:xfrm>
            <a:off x="598169" y="866112"/>
            <a:ext cx="6415975" cy="422213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Tipuri de liste de acces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Liste de acces standard</a:t>
            </a:r>
          </a:p>
          <a:p>
            <a:pPr marL="0">
              <a:lnSpc>
                <a:spcPts val="4056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Liste de acces extinse</a:t>
            </a:r>
          </a:p>
          <a:p>
            <a:pPr marL="0">
              <a:lnSpc>
                <a:spcPts val="3980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Liste de acces cu nume</a:t>
            </a:r>
          </a:p>
          <a:p>
            <a:pPr marL="457517">
              <a:lnSpc>
                <a:spcPts val="3138"/>
              </a:lnSpc>
            </a:pPr>
            <a:r>
              <a:rPr lang="en-GB" sz="2402" b="0" i="0" spc="961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C0C0C0"/>
                </a:solidFill>
                <a:latin typeface="WorkSans-Regular"/>
              </a:rPr>
              <a:t>Standard</a:t>
            </a:r>
          </a:p>
          <a:p>
            <a:pPr marL="457517">
              <a:lnSpc>
                <a:spcPts val="3077"/>
              </a:lnSpc>
            </a:pPr>
            <a:r>
              <a:rPr lang="en-GB" sz="2404" b="0" i="0" spc="960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C0C0C0"/>
                </a:solidFill>
                <a:latin typeface="WorkSans-Regular"/>
              </a:rPr>
              <a:t>Extinse</a:t>
            </a:r>
          </a:p>
          <a:p>
            <a:pPr marL="0">
              <a:lnSpc>
                <a:spcPts val="3998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Reflexive ACLs</a:t>
            </a:r>
          </a:p>
          <a:p>
            <a:pPr marL="0">
              <a:lnSpc>
                <a:spcPts val="4054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Time-based ACLs</a:t>
            </a:r>
          </a:p>
        </p:txBody>
      </p:sp>
      <p:sp>
        <p:nvSpPr>
          <p:cNvPr id="308" name="Rectangle 308"/>
          <p:cNvSpPr/>
          <p:nvPr/>
        </p:nvSpPr>
        <p:spPr>
          <a:xfrm>
            <a:off x="598169" y="6457823"/>
            <a:ext cx="11054614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35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18</a:t>
            </a:r>
          </a:p>
        </p:txBody>
      </p:sp>
      <p:sp>
        <p:nvSpPr>
          <p:cNvPr id="309" name="Rectangle 309"/>
          <p:cNvSpPr/>
          <p:nvPr/>
        </p:nvSpPr>
        <p:spPr>
          <a:xfrm>
            <a:off x="6327140" y="2334727"/>
            <a:ext cx="5509900" cy="273892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583304" algn="l"/>
              </a:tabLst>
            </a:pPr>
            <a:r>
              <a:rPr lang="en-GB" sz="1802" b="0" i="0" spc="60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Identificat</a:t>
            </a:r>
            <a:r>
              <a:rPr lang="en-GB" sz="1802" b="0" i="0" spc="778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printr-u</a:t>
            </a:r>
            <a:r>
              <a:rPr lang="en-GB" sz="1802" b="0" i="0" spc="769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număr	într</a:t>
            </a:r>
            <a:r>
              <a:rPr lang="en-GB" sz="1802" b="0" i="0" spc="788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780" baseline="0" dirty="0">
                <a:solidFill>
                  <a:srgbClr val="000000"/>
                </a:solidFill>
                <a:latin typeface="WorkSans-Regular"/>
              </a:rPr>
              <a:t>1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ș</a:t>
            </a:r>
            <a:r>
              <a:rPr lang="en-GB" sz="1802" b="0" i="0" spc="753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99</a:t>
            </a:r>
            <a:r>
              <a:rPr lang="en-GB" sz="1802" b="0" i="0" spc="778" baseline="0" dirty="0">
                <a:solidFill>
                  <a:srgbClr val="000000"/>
                </a:solidFill>
                <a:latin typeface="WorkSans-Regular"/>
              </a:rPr>
              <a:t>,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sau</a:t>
            </a:r>
          </a:p>
          <a:p>
            <a:pPr marL="0">
              <a:lnSpc>
                <a:spcPts val="2176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1300-199</a:t>
            </a:r>
            <a:r>
              <a:rPr lang="en-GB" sz="1802" b="0" i="0" spc="619" baseline="0" dirty="0">
                <a:solidFill>
                  <a:srgbClr val="000000"/>
                </a:solidFill>
                <a:latin typeface="WorkSans-Regular"/>
              </a:rPr>
              <a:t>9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î</a:t>
            </a:r>
            <a:r>
              <a:rPr lang="en-GB" sz="1802" b="0" i="0" spc="636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IOS-uril</a:t>
            </a:r>
            <a:r>
              <a:rPr lang="en-GB" sz="1802" b="0" i="0" spc="640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ma</a:t>
            </a:r>
            <a:r>
              <a:rPr lang="en-GB" sz="1802" b="0" i="0" spc="572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recente</a:t>
            </a:r>
          </a:p>
          <a:p>
            <a:pPr marL="0">
              <a:lnSpc>
                <a:spcPts val="4280"/>
              </a:lnSpc>
              <a:tabLst>
                <a:tab pos="1272920" algn="l"/>
                <a:tab pos="1871979" algn="l"/>
                <a:tab pos="3024251" algn="l"/>
                <a:tab pos="3367785" algn="l"/>
                <a:tab pos="4479925" algn="l"/>
                <a:tab pos="5234940" algn="l"/>
              </a:tabLst>
            </a:pPr>
            <a:r>
              <a:rPr lang="en-GB" sz="1802" b="0" i="0" spc="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 Acceptă	sau	respinge	o	întreagă	suită	de</a:t>
            </a:r>
          </a:p>
          <a:p>
            <a:pPr marL="0">
              <a:lnSpc>
                <a:spcPts val="2180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protocoale</a:t>
            </a:r>
          </a:p>
          <a:p>
            <a:pPr marL="0">
              <a:lnSpc>
                <a:spcPts val="4354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 Verific</a:t>
            </a:r>
            <a:r>
              <a:rPr lang="en-GB" sz="1802" b="0" i="0" spc="602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doa</a:t>
            </a:r>
            <a:r>
              <a:rPr lang="en-GB" sz="1802" b="0" i="0" spc="616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surs</a:t>
            </a:r>
            <a:r>
              <a:rPr lang="en-GB" sz="1802" b="1" i="0" spc="504" baseline="0" dirty="0">
                <a:solidFill>
                  <a:srgbClr val="000000"/>
                </a:solidFill>
                <a:latin typeface="WorkSans-Bold"/>
              </a:rPr>
              <a:t>a</a:t>
            </a: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pachetului</a:t>
            </a:r>
          </a:p>
          <a:p>
            <a:pPr marL="0">
              <a:lnSpc>
                <a:spcPts val="4281"/>
              </a:lnSpc>
            </a:pPr>
            <a:r>
              <a:rPr lang="en-GB" sz="1802" b="0" i="0" spc="60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Trebui</a:t>
            </a:r>
            <a:r>
              <a:rPr lang="en-GB" sz="1802" b="0" i="0" spc="1096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plasat</a:t>
            </a:r>
            <a:r>
              <a:rPr lang="en-GB" sz="1802" b="0" i="0" spc="1076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î</a:t>
            </a:r>
            <a:r>
              <a:rPr lang="en-GB" sz="1802" b="0" i="0" spc="1102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rețe</a:t>
            </a:r>
            <a:r>
              <a:rPr lang="en-GB" sz="1802" b="0" i="0" spc="1048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câ</a:t>
            </a:r>
            <a:r>
              <a:rPr lang="en-GB" sz="1802" b="0" i="0" spc="1088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ma</a:t>
            </a:r>
            <a:r>
              <a:rPr lang="en-GB" sz="1802" b="0" i="0" spc="1041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aproap</a:t>
            </a:r>
            <a:r>
              <a:rPr lang="en-GB" sz="1802" b="0" i="0" spc="1043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de</a:t>
            </a:r>
          </a:p>
          <a:p>
            <a:pPr marL="0">
              <a:lnSpc>
                <a:spcPts val="2178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destinație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Freeform 31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11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12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13" name="Freeform 313"/>
          <p:cNvSpPr/>
          <p:nvPr/>
        </p:nvSpPr>
        <p:spPr>
          <a:xfrm>
            <a:off x="4791836" y="2290827"/>
            <a:ext cx="7043040" cy="3200399"/>
          </a:xfrm>
          <a:custGeom>
            <a:avLst/>
            <a:gdLst/>
            <a:ahLst/>
            <a:cxnLst/>
            <a:rect l="0" t="0" r="0" b="0"/>
            <a:pathLst>
              <a:path w="7043040" h="3200399">
                <a:moveTo>
                  <a:pt x="947040" y="0"/>
                </a:moveTo>
                <a:lnTo>
                  <a:pt x="1963040" y="0"/>
                </a:lnTo>
                <a:lnTo>
                  <a:pt x="3487040" y="0"/>
                </a:lnTo>
                <a:lnTo>
                  <a:pt x="7043040" y="0"/>
                </a:lnTo>
                <a:lnTo>
                  <a:pt x="7043040" y="533400"/>
                </a:lnTo>
                <a:lnTo>
                  <a:pt x="7043040" y="1333500"/>
                </a:lnTo>
                <a:lnTo>
                  <a:pt x="7043040" y="3200399"/>
                </a:lnTo>
                <a:lnTo>
                  <a:pt x="3487040" y="3200399"/>
                </a:lnTo>
                <a:lnTo>
                  <a:pt x="1963040" y="3200399"/>
                </a:lnTo>
                <a:lnTo>
                  <a:pt x="947040" y="3200399"/>
                </a:lnTo>
                <a:lnTo>
                  <a:pt x="947040" y="1333500"/>
                </a:lnTo>
                <a:lnTo>
                  <a:pt x="0" y="296418"/>
                </a:lnTo>
                <a:lnTo>
                  <a:pt x="947040" y="533400"/>
                </a:lnTo>
                <a:close/>
                <a:moveTo>
                  <a:pt x="-224663" y="4567173"/>
                </a:moveTo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4" name="Freeform 314"/>
          <p:cNvSpPr/>
          <p:nvPr/>
        </p:nvSpPr>
        <p:spPr>
          <a:xfrm>
            <a:off x="4791836" y="2290827"/>
            <a:ext cx="7043040" cy="3200399"/>
          </a:xfrm>
          <a:custGeom>
            <a:avLst/>
            <a:gdLst/>
            <a:ahLst/>
            <a:cxnLst/>
            <a:rect l="0" t="0" r="0" b="0"/>
            <a:pathLst>
              <a:path w="7043040" h="3200399">
                <a:moveTo>
                  <a:pt x="947040" y="0"/>
                </a:moveTo>
                <a:lnTo>
                  <a:pt x="1963040" y="0"/>
                </a:lnTo>
                <a:lnTo>
                  <a:pt x="3487040" y="0"/>
                </a:lnTo>
                <a:lnTo>
                  <a:pt x="7043040" y="0"/>
                </a:lnTo>
                <a:lnTo>
                  <a:pt x="7043040" y="533400"/>
                </a:lnTo>
                <a:lnTo>
                  <a:pt x="7043040" y="1333500"/>
                </a:lnTo>
                <a:lnTo>
                  <a:pt x="7043040" y="3200399"/>
                </a:lnTo>
                <a:lnTo>
                  <a:pt x="3487040" y="3200399"/>
                </a:lnTo>
                <a:lnTo>
                  <a:pt x="1963040" y="3200399"/>
                </a:lnTo>
                <a:lnTo>
                  <a:pt x="947040" y="3200399"/>
                </a:lnTo>
                <a:lnTo>
                  <a:pt x="947040" y="1333500"/>
                </a:lnTo>
                <a:lnTo>
                  <a:pt x="0" y="296418"/>
                </a:lnTo>
                <a:lnTo>
                  <a:pt x="947040" y="533400"/>
                </a:lnTo>
                <a:close/>
                <a:moveTo>
                  <a:pt x="-224663" y="4567173"/>
                </a:moveTo>
              </a:path>
            </a:pathLst>
          </a:custGeom>
          <a:noFill/>
          <a:ln w="6350" cap="flat" cmpd="sng">
            <a:solidFill>
              <a:srgbClr val="70AD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5" name="Rectangle 315"/>
          <p:cNvSpPr/>
          <p:nvPr/>
        </p:nvSpPr>
        <p:spPr>
          <a:xfrm>
            <a:off x="598169" y="866112"/>
            <a:ext cx="6415975" cy="422213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Tipuri de liste de acces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C0C0C0"/>
                </a:solidFill>
                <a:latin typeface="WorkSans-Regular"/>
              </a:rPr>
              <a:t>Liste de acces standard</a:t>
            </a:r>
          </a:p>
          <a:p>
            <a:pPr marL="0">
              <a:lnSpc>
                <a:spcPts val="4056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Liste de acces extinse</a:t>
            </a:r>
          </a:p>
          <a:p>
            <a:pPr marL="0">
              <a:lnSpc>
                <a:spcPts val="3980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Liste de acces cu nume</a:t>
            </a:r>
          </a:p>
          <a:p>
            <a:pPr marL="457517">
              <a:lnSpc>
                <a:spcPts val="3138"/>
              </a:lnSpc>
            </a:pPr>
            <a:r>
              <a:rPr lang="en-GB" sz="2402" b="0" i="0" spc="961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C0C0C0"/>
                </a:solidFill>
                <a:latin typeface="WorkSans-Regular"/>
              </a:rPr>
              <a:t>Standard</a:t>
            </a:r>
          </a:p>
          <a:p>
            <a:pPr marL="457517">
              <a:lnSpc>
                <a:spcPts val="3077"/>
              </a:lnSpc>
            </a:pPr>
            <a:r>
              <a:rPr lang="en-GB" sz="2404" b="0" i="0" spc="960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C0C0C0"/>
                </a:solidFill>
                <a:latin typeface="WorkSans-Regular"/>
              </a:rPr>
              <a:t>Extinse</a:t>
            </a:r>
          </a:p>
          <a:p>
            <a:pPr marL="0">
              <a:lnSpc>
                <a:spcPts val="3998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Reflexive ACLs</a:t>
            </a:r>
          </a:p>
          <a:p>
            <a:pPr marL="0">
              <a:lnSpc>
                <a:spcPts val="4054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Time-based ACLs</a:t>
            </a:r>
          </a:p>
        </p:txBody>
      </p:sp>
      <p:sp>
        <p:nvSpPr>
          <p:cNvPr id="316" name="Rectangle 316"/>
          <p:cNvSpPr/>
          <p:nvPr/>
        </p:nvSpPr>
        <p:spPr>
          <a:xfrm>
            <a:off x="598169" y="6457823"/>
            <a:ext cx="11054766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35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19</a:t>
            </a:r>
          </a:p>
        </p:txBody>
      </p:sp>
      <p:sp>
        <p:nvSpPr>
          <p:cNvPr id="317" name="Rectangle 317"/>
          <p:cNvSpPr/>
          <p:nvPr/>
        </p:nvSpPr>
        <p:spPr>
          <a:xfrm>
            <a:off x="5826125" y="2520782"/>
            <a:ext cx="5924222" cy="247197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601339" algn="l"/>
              </a:tabLst>
            </a:pPr>
            <a:r>
              <a:rPr lang="en-GB" sz="1802" b="0" i="0" spc="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 Identificat</a:t>
            </a:r>
            <a:r>
              <a:rPr lang="en-GB" sz="1802" b="0" i="0" spc="83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printr-u</a:t>
            </a:r>
            <a:r>
              <a:rPr lang="en-GB" sz="1802" b="0" i="0" spc="804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număr	într</a:t>
            </a:r>
            <a:r>
              <a:rPr lang="en-GB" sz="1802" b="0" i="0" spc="823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10</a:t>
            </a:r>
            <a:r>
              <a:rPr lang="en-GB" sz="1802" b="0" i="0" spc="856" baseline="0" dirty="0">
                <a:solidFill>
                  <a:srgbClr val="000000"/>
                </a:solidFill>
                <a:latin typeface="WorkSans-Regular"/>
              </a:rPr>
              <a:t>0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ș</a:t>
            </a:r>
            <a:r>
              <a:rPr lang="en-GB" sz="1802" b="0" i="0" spc="790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199</a:t>
            </a:r>
            <a:r>
              <a:rPr lang="en-GB" sz="1802" b="0" i="0" spc="815" baseline="0" dirty="0">
                <a:solidFill>
                  <a:srgbClr val="000000"/>
                </a:solidFill>
                <a:latin typeface="WorkSans-Regular"/>
              </a:rPr>
              <a:t>,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sau</a:t>
            </a:r>
          </a:p>
          <a:p>
            <a:pPr marL="0">
              <a:lnSpc>
                <a:spcPts val="2176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2000-269</a:t>
            </a:r>
            <a:r>
              <a:rPr lang="en-GB" sz="1802" b="0" i="0" spc="576" baseline="0" dirty="0">
                <a:solidFill>
                  <a:srgbClr val="000000"/>
                </a:solidFill>
                <a:latin typeface="WorkSans-Regular"/>
              </a:rPr>
              <a:t>9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pentr</a:t>
            </a:r>
            <a:r>
              <a:rPr lang="en-GB" sz="1802" b="0" i="0" spc="583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IOS-uril</a:t>
            </a:r>
            <a:r>
              <a:rPr lang="en-GB" sz="1802" b="0" i="0" spc="640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recente</a:t>
            </a:r>
          </a:p>
          <a:p>
            <a:pPr marL="0">
              <a:lnSpc>
                <a:spcPts val="4358"/>
              </a:lnSpc>
            </a:pPr>
            <a:r>
              <a:rPr lang="en-GB" sz="1802" b="0" i="0" spc="60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Po</a:t>
            </a:r>
            <a:r>
              <a:rPr lang="en-GB" sz="1802" b="0" i="0" spc="609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accept</a:t>
            </a:r>
            <a:r>
              <a:rPr lang="en-GB" sz="1802" b="0" i="0" spc="587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sa</a:t>
            </a:r>
            <a:r>
              <a:rPr lang="en-GB" sz="1802" b="0" i="0" spc="638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resping</a:t>
            </a:r>
            <a:r>
              <a:rPr lang="en-GB" sz="1802" b="0" i="0" spc="631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1802" b="0" i="0" spc="598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protoco</a:t>
            </a:r>
            <a:r>
              <a:rPr lang="en-GB" sz="1802" b="0" i="0" spc="643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specific</a:t>
            </a:r>
          </a:p>
          <a:p>
            <a:pPr marL="0">
              <a:lnSpc>
                <a:spcPts val="4279"/>
              </a:lnSpc>
              <a:tabLst>
                <a:tab pos="4769104" algn="l"/>
              </a:tabLst>
            </a:pPr>
            <a:r>
              <a:rPr lang="en-GB" sz="1802" b="0" i="0" spc="60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Verific</a:t>
            </a:r>
            <a:r>
              <a:rPr lang="en-GB" sz="1802" b="0" i="0" spc="1181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surs</a:t>
            </a:r>
            <a:r>
              <a:rPr lang="en-GB" sz="1802" b="0" i="0" spc="1182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pachetului</a:t>
            </a:r>
            <a:r>
              <a:rPr lang="en-GB" sz="1802" b="0" i="0" spc="1191" baseline="0" dirty="0">
                <a:solidFill>
                  <a:srgbClr val="000000"/>
                </a:solidFill>
                <a:latin typeface="WorkSans-Regular"/>
              </a:rPr>
              <a:t>,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destinaţia,	protocolul</a:t>
            </a:r>
          </a:p>
          <a:p>
            <a:pPr marL="0">
              <a:lnSpc>
                <a:spcPts val="2178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sa</a:t>
            </a:r>
            <a:r>
              <a:rPr lang="en-GB" sz="1802" b="0" i="0" spc="642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chia</a:t>
            </a:r>
            <a:r>
              <a:rPr lang="en-GB" sz="1802" b="0" i="0" spc="643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portul</a:t>
            </a:r>
          </a:p>
          <a:p>
            <a:pPr marL="0">
              <a:lnSpc>
                <a:spcPts val="4357"/>
              </a:lnSpc>
            </a:pPr>
            <a:r>
              <a:rPr lang="en-GB" sz="1802" b="0" i="0" spc="60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Trebui</a:t>
            </a:r>
            <a:r>
              <a:rPr lang="en-GB" sz="1802" b="0" i="0" spc="644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plasa</a:t>
            </a:r>
            <a:r>
              <a:rPr lang="en-GB" sz="1802" b="0" i="0" spc="637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î</a:t>
            </a:r>
            <a:r>
              <a:rPr lang="en-GB" sz="1802" b="0" i="0" spc="637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rețe</a:t>
            </a:r>
            <a:r>
              <a:rPr lang="en-GB" sz="1802" b="0" i="0" spc="589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câ</a:t>
            </a:r>
            <a:r>
              <a:rPr lang="en-GB" sz="1802" b="0" i="0" spc="618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ma</a:t>
            </a:r>
            <a:r>
              <a:rPr lang="en-GB" sz="1802" b="0" i="0" spc="574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aproap</a:t>
            </a:r>
            <a:r>
              <a:rPr lang="en-GB" sz="1802" b="0" i="0" spc="576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1802" b="0" i="0" spc="611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sursă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Freeform 111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2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13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pic>
        <p:nvPicPr>
          <p:cNvPr id="114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77400" y="2381250"/>
            <a:ext cx="1581150" cy="1895475"/>
          </a:xfrm>
          <a:prstGeom prst="rect">
            <a:avLst/>
          </a:prstGeom>
          <a:noFill/>
        </p:spPr>
      </p:pic>
      <p:pic>
        <p:nvPicPr>
          <p:cNvPr id="115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16" name="Rectangle 116"/>
          <p:cNvSpPr/>
          <p:nvPr/>
        </p:nvSpPr>
        <p:spPr>
          <a:xfrm>
            <a:off x="598169" y="6457823"/>
            <a:ext cx="11055934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67085" algn="l"/>
                <a:tab pos="109670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	</a:t>
            </a:r>
          </a:p>
        </p:txBody>
      </p:sp>
      <p:sp>
        <p:nvSpPr>
          <p:cNvPr id="117" name="Rectangle 117"/>
          <p:cNvSpPr/>
          <p:nvPr/>
        </p:nvSpPr>
        <p:spPr>
          <a:xfrm>
            <a:off x="720725" y="752183"/>
            <a:ext cx="4366882" cy="281745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6009" b="1" i="0" spc="0" baseline="0" dirty="0">
                <a:solidFill>
                  <a:srgbClr val="000000"/>
                </a:solidFill>
                <a:latin typeface="WorkSans-Bold"/>
              </a:rPr>
              <a:t>Cuprins</a:t>
            </a:r>
          </a:p>
          <a:p>
            <a:pPr marL="0">
              <a:lnSpc>
                <a:spcPts val="4394"/>
              </a:lnSpc>
            </a:pPr>
            <a:r>
              <a:rPr lang="en-GB" sz="2404" b="0" i="0" spc="18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146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404" b="0" i="0" spc="18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18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156" baseline="0" dirty="0">
                <a:solidFill>
                  <a:srgbClr val="000000"/>
                </a:solidFill>
                <a:latin typeface="WorkSans-Regular"/>
              </a:rPr>
              <a:t>s</a:t>
            </a:r>
            <a:r>
              <a:rPr lang="en-GB" sz="2404" b="0" i="0" spc="115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2404" b="0" i="0" spc="18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163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404" b="0" i="0" spc="158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404" b="0" i="0" spc="151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134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404" b="0" i="0" spc="146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404" b="0" i="0" spc="186" baseline="0" dirty="0">
                <a:solidFill>
                  <a:srgbClr val="000000"/>
                </a:solidFill>
                <a:latin typeface="WorkSans-Regular"/>
              </a:rPr>
              <a:t>L?</a:t>
            </a:r>
          </a:p>
          <a:p>
            <a:pPr marL="0">
              <a:lnSpc>
                <a:spcPts val="3604"/>
              </a:lnSpc>
            </a:pPr>
            <a:r>
              <a:rPr lang="en-GB" sz="2404" b="0" i="0" spc="18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180" baseline="0" dirty="0">
                <a:solidFill>
                  <a:srgbClr val="000000"/>
                </a:solidFill>
                <a:latin typeface="WorkSans-Regular"/>
              </a:rPr>
              <a:t>F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404" b="0" i="0" spc="158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404" b="0" i="0" spc="151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404" b="0" i="0" spc="115" baseline="0" dirty="0">
                <a:solidFill>
                  <a:srgbClr val="000000"/>
                </a:solidFill>
                <a:latin typeface="WorkSans-Regular"/>
              </a:rPr>
              <a:t>ț</a:t>
            </a:r>
            <a:r>
              <a:rPr lang="en-GB" sz="2404" b="0" i="0" spc="182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404" b="0" i="0" spc="129" baseline="0" dirty="0">
                <a:solidFill>
                  <a:srgbClr val="000000"/>
                </a:solidFill>
                <a:latin typeface="WorkSans-Regular"/>
              </a:rPr>
              <a:t>o</a:t>
            </a:r>
            <a:r>
              <a:rPr lang="en-GB" sz="2404" b="0" i="0" spc="158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404" b="0" i="0" spc="137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404" b="0" i="0" spc="141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404" b="0" i="0" spc="18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137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404" b="0" i="0" spc="151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134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404" b="0" i="0" spc="146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404" b="0" i="0" spc="177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404" b="0" i="0" spc="148" baseline="0" dirty="0">
                <a:solidFill>
                  <a:srgbClr val="000000"/>
                </a:solidFill>
                <a:latin typeface="WorkSans-Regular"/>
              </a:rPr>
              <a:t>-</a:t>
            </a:r>
            <a:r>
              <a:rPr lang="en-GB" sz="2404" b="0" i="0" spc="165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404" b="0" i="0" spc="144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404" b="0" i="0" spc="108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404" b="0" i="0" spc="161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404" b="0" i="0" spc="132" baseline="0" dirty="0">
                <a:solidFill>
                  <a:srgbClr val="000000"/>
                </a:solidFill>
                <a:latin typeface="WorkSans-Regular"/>
              </a:rPr>
              <a:t>or</a:t>
            </a:r>
          </a:p>
          <a:p>
            <a:pPr marL="0">
              <a:lnSpc>
                <a:spcPts val="3530"/>
              </a:lnSpc>
            </a:pPr>
            <a:r>
              <a:rPr lang="en-GB" sz="2404" b="0" i="0" spc="18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120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2404" b="0" i="0" spc="182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404" b="0" i="0" spc="139" baseline="0" dirty="0">
                <a:solidFill>
                  <a:srgbClr val="000000"/>
                </a:solidFill>
                <a:latin typeface="WorkSans-Regular"/>
              </a:rPr>
              <a:t>p</a:t>
            </a:r>
            <a:r>
              <a:rPr lang="en-GB" sz="2404" b="0" i="0" spc="163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404" b="0" i="0" spc="141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404" b="0" i="0" spc="108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404" b="0" i="0" spc="151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139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404" b="0" i="0" spc="110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151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161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404" b="0" i="0" spc="182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s</a:t>
            </a:r>
            <a:r>
              <a:rPr lang="en-GB" sz="2404" b="0" i="0" spc="189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2404" b="0" i="0" spc="110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151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139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404" b="0" i="0" spc="18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211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404" b="0" i="0" spc="151" baseline="0" dirty="0">
                <a:solidFill>
                  <a:srgbClr val="000000"/>
                </a:solidFill>
                <a:latin typeface="WorkSans-Regular"/>
              </a:rPr>
              <a:t>cc</a:t>
            </a:r>
            <a:r>
              <a:rPr lang="en-GB" sz="2404" b="0" i="0" spc="110" baseline="0" dirty="0">
                <a:solidFill>
                  <a:srgbClr val="000000"/>
                </a:solidFill>
                <a:latin typeface="WorkSans-Regular"/>
              </a:rPr>
              <a:t>es</a:t>
            </a:r>
          </a:p>
          <a:p>
            <a:pPr marL="0">
              <a:lnSpc>
                <a:spcPts val="3605"/>
              </a:lnSpc>
            </a:pPr>
            <a:r>
              <a:rPr lang="en-GB" sz="2404" b="0" i="0" spc="18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113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141" baseline="0" dirty="0">
                <a:solidFill>
                  <a:srgbClr val="000000"/>
                </a:solidFill>
                <a:latin typeface="WorkSans-Regular"/>
              </a:rPr>
              <a:t>x</a:t>
            </a:r>
            <a:r>
              <a:rPr lang="en-GB" sz="2404" b="0" i="0" spc="18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105" baseline="0" dirty="0">
                <a:solidFill>
                  <a:srgbClr val="000000"/>
                </a:solidFill>
                <a:latin typeface="WorkSans-Regular"/>
              </a:rPr>
              <a:t>m</a:t>
            </a:r>
            <a:r>
              <a:rPr lang="en-GB" sz="2404" b="0" i="0" spc="139" baseline="0" dirty="0">
                <a:solidFill>
                  <a:srgbClr val="000000"/>
                </a:solidFill>
                <a:latin typeface="WorkSans-Regular"/>
              </a:rPr>
              <a:t>p</a:t>
            </a:r>
            <a:r>
              <a:rPr lang="en-GB" sz="2404" b="0" i="0" spc="161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404" b="0" i="0" spc="18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151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139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404" b="0" i="0" spc="110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151" baseline="0" dirty="0">
                <a:solidFill>
                  <a:srgbClr val="000000"/>
                </a:solidFill>
                <a:latin typeface="WorkSans-Regular"/>
              </a:rPr>
              <a:t> c</a:t>
            </a:r>
            <a:r>
              <a:rPr lang="en-GB" sz="2404" b="0" i="0" spc="129" baseline="0" dirty="0">
                <a:solidFill>
                  <a:srgbClr val="000000"/>
                </a:solidFill>
                <a:latin typeface="WorkSans-Regular"/>
              </a:rPr>
              <a:t>o</a:t>
            </a:r>
            <a:r>
              <a:rPr lang="en-GB" sz="2404" b="0" i="0" spc="158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404" b="0" i="0" spc="103" baseline="0" dirty="0">
                <a:solidFill>
                  <a:srgbClr val="000000"/>
                </a:solidFill>
                <a:latin typeface="WorkSans-Regular"/>
              </a:rPr>
              <a:t>f</a:t>
            </a:r>
            <a:r>
              <a:rPr lang="en-GB" sz="2404" b="0" i="0" spc="182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404" b="0" i="0" spc="144" baseline="0" dirty="0">
                <a:solidFill>
                  <a:srgbClr val="000000"/>
                </a:solidFill>
                <a:latin typeface="WorkSans-Regular"/>
              </a:rPr>
              <a:t>g</a:t>
            </a:r>
            <a:r>
              <a:rPr lang="en-GB" sz="2404" b="0" i="0" spc="163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404" b="0" i="0" spc="141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404" b="0" i="0" spc="137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404" b="0" i="0" spc="141" baseline="0" dirty="0">
                <a:solidFill>
                  <a:srgbClr val="000000"/>
                </a:solidFill>
                <a:latin typeface="WorkSans-Regular"/>
              </a:rPr>
              <a:t>re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Freeform 318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19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20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21" name="Freeform 321"/>
          <p:cNvSpPr/>
          <p:nvPr/>
        </p:nvSpPr>
        <p:spPr>
          <a:xfrm>
            <a:off x="5074411" y="2128902"/>
            <a:ext cx="6769990" cy="3171824"/>
          </a:xfrm>
          <a:custGeom>
            <a:avLst/>
            <a:gdLst/>
            <a:ahLst/>
            <a:cxnLst/>
            <a:rect l="0" t="0" r="0" b="0"/>
            <a:pathLst>
              <a:path w="6769990" h="3171824">
                <a:moveTo>
                  <a:pt x="902590" y="0"/>
                </a:moveTo>
                <a:lnTo>
                  <a:pt x="1880490" y="0"/>
                </a:lnTo>
                <a:lnTo>
                  <a:pt x="3347340" y="0"/>
                </a:lnTo>
                <a:lnTo>
                  <a:pt x="6769990" y="0"/>
                </a:lnTo>
                <a:lnTo>
                  <a:pt x="6769990" y="528573"/>
                </a:lnTo>
                <a:lnTo>
                  <a:pt x="6769990" y="1321562"/>
                </a:lnTo>
                <a:lnTo>
                  <a:pt x="6769990" y="3171824"/>
                </a:lnTo>
                <a:lnTo>
                  <a:pt x="3347340" y="3171824"/>
                </a:lnTo>
                <a:lnTo>
                  <a:pt x="1880490" y="3171824"/>
                </a:lnTo>
                <a:lnTo>
                  <a:pt x="902590" y="3171824"/>
                </a:lnTo>
                <a:lnTo>
                  <a:pt x="902590" y="1321562"/>
                </a:lnTo>
                <a:lnTo>
                  <a:pt x="0" y="978027"/>
                </a:lnTo>
                <a:lnTo>
                  <a:pt x="902590" y="528573"/>
                </a:lnTo>
                <a:close/>
                <a:moveTo>
                  <a:pt x="-345313" y="4729098"/>
                </a:moveTo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2" name="Freeform 322"/>
          <p:cNvSpPr/>
          <p:nvPr/>
        </p:nvSpPr>
        <p:spPr>
          <a:xfrm>
            <a:off x="5074411" y="2128902"/>
            <a:ext cx="6769990" cy="3171824"/>
          </a:xfrm>
          <a:custGeom>
            <a:avLst/>
            <a:gdLst/>
            <a:ahLst/>
            <a:cxnLst/>
            <a:rect l="0" t="0" r="0" b="0"/>
            <a:pathLst>
              <a:path w="6769990" h="3171824">
                <a:moveTo>
                  <a:pt x="902590" y="0"/>
                </a:moveTo>
                <a:lnTo>
                  <a:pt x="1880490" y="0"/>
                </a:lnTo>
                <a:lnTo>
                  <a:pt x="3347340" y="0"/>
                </a:lnTo>
                <a:lnTo>
                  <a:pt x="6769990" y="0"/>
                </a:lnTo>
                <a:lnTo>
                  <a:pt x="6769990" y="528573"/>
                </a:lnTo>
                <a:lnTo>
                  <a:pt x="6769990" y="1321562"/>
                </a:lnTo>
                <a:lnTo>
                  <a:pt x="6769990" y="3171824"/>
                </a:lnTo>
                <a:lnTo>
                  <a:pt x="3347340" y="3171824"/>
                </a:lnTo>
                <a:lnTo>
                  <a:pt x="1880490" y="3171824"/>
                </a:lnTo>
                <a:lnTo>
                  <a:pt x="902590" y="3171824"/>
                </a:lnTo>
                <a:lnTo>
                  <a:pt x="902590" y="1321562"/>
                </a:lnTo>
                <a:lnTo>
                  <a:pt x="0" y="978027"/>
                </a:lnTo>
                <a:lnTo>
                  <a:pt x="902590" y="528573"/>
                </a:lnTo>
                <a:close/>
                <a:moveTo>
                  <a:pt x="-345313" y="4729098"/>
                </a:moveTo>
              </a:path>
            </a:pathLst>
          </a:custGeom>
          <a:noFill/>
          <a:ln w="6350" cap="flat" cmpd="sng">
            <a:solidFill>
              <a:srgbClr val="70AD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3" name="Rectangle 323"/>
          <p:cNvSpPr/>
          <p:nvPr/>
        </p:nvSpPr>
        <p:spPr>
          <a:xfrm>
            <a:off x="598169" y="866112"/>
            <a:ext cx="6415975" cy="422213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Tipuri de liste de acces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C0C0C0"/>
                </a:solidFill>
                <a:latin typeface="WorkSans-Regular"/>
              </a:rPr>
              <a:t>Liste de acces standard</a:t>
            </a:r>
          </a:p>
          <a:p>
            <a:pPr marL="0">
              <a:lnSpc>
                <a:spcPts val="4056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Liste de acces extinse</a:t>
            </a:r>
          </a:p>
          <a:p>
            <a:pPr marL="0">
              <a:lnSpc>
                <a:spcPts val="3980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Liste de acces cu nume</a:t>
            </a:r>
          </a:p>
          <a:p>
            <a:pPr marL="457517">
              <a:lnSpc>
                <a:spcPts val="3138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Standard</a:t>
            </a:r>
          </a:p>
          <a:p>
            <a:pPr marL="457517">
              <a:lnSpc>
                <a:spcPts val="3077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Extinse</a:t>
            </a:r>
          </a:p>
          <a:p>
            <a:pPr marL="0">
              <a:lnSpc>
                <a:spcPts val="3998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Reflexive ACLs</a:t>
            </a:r>
          </a:p>
          <a:p>
            <a:pPr marL="0">
              <a:lnSpc>
                <a:spcPts val="4054"/>
              </a:lnSpc>
            </a:pPr>
            <a:r>
              <a:rPr lang="en-GB" sz="2777" b="0" i="0" spc="827" baseline="0" dirty="0">
                <a:solidFill>
                  <a:srgbClr val="C0C0C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C0C0C0"/>
                </a:solidFill>
                <a:latin typeface="WorkSans-Regular"/>
              </a:rPr>
              <a:t>Time-based ACLs</a:t>
            </a:r>
          </a:p>
        </p:txBody>
      </p:sp>
      <p:sp>
        <p:nvSpPr>
          <p:cNvPr id="324" name="Rectangle 324"/>
          <p:cNvSpPr/>
          <p:nvPr/>
        </p:nvSpPr>
        <p:spPr>
          <a:xfrm>
            <a:off x="598169" y="6457823"/>
            <a:ext cx="11052353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183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20</a:t>
            </a:r>
          </a:p>
        </p:txBody>
      </p:sp>
      <p:sp>
        <p:nvSpPr>
          <p:cNvPr id="325" name="Rectangle 325"/>
          <p:cNvSpPr/>
          <p:nvPr/>
        </p:nvSpPr>
        <p:spPr>
          <a:xfrm>
            <a:off x="6068059" y="1008397"/>
            <a:ext cx="51735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0" baseline="0" dirty="0">
                <a:solidFill>
                  <a:srgbClr val="000000"/>
                </a:solidFill>
                <a:latin typeface="Calibri"/>
              </a:rPr>
              <a:t> </a:t>
            </a:r>
          </a:p>
        </p:txBody>
      </p:sp>
      <p:sp>
        <p:nvSpPr>
          <p:cNvPr id="326" name="Rectangle 326"/>
          <p:cNvSpPr/>
          <p:nvPr/>
        </p:nvSpPr>
        <p:spPr>
          <a:xfrm>
            <a:off x="6068059" y="2350348"/>
            <a:ext cx="4819300" cy="108855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Identificate printr-un nume configurat de </a:t>
            </a:r>
          </a:p>
          <a:p>
            <a:pPr marL="0">
              <a:lnSpc>
                <a:spcPts val="2102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administrator</a:t>
            </a:r>
          </a:p>
          <a:p>
            <a:pPr marL="0">
              <a:lnSpc>
                <a:spcPts val="4354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 Pot fi </a:t>
            </a: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standar</a:t>
            </a:r>
            <a:r>
              <a:rPr lang="en-GB" sz="1802" b="1" i="0" spc="1044" baseline="0" dirty="0">
                <a:solidFill>
                  <a:srgbClr val="000000"/>
                </a:solidFill>
                <a:latin typeface="WorkSans-Bold"/>
              </a:rPr>
              <a:t>d</a:t>
            </a: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sau</a:t>
            </a:r>
            <a:r>
              <a:rPr lang="en-GB" sz="1802" b="1" i="0" spc="609" baseline="0" dirty="0">
                <a:solidFill>
                  <a:srgbClr val="000000"/>
                </a:solidFill>
                <a:latin typeface="WorkSans-Bold"/>
              </a:rPr>
              <a:t> </a:t>
            </a: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extinse</a:t>
            </a:r>
          </a:p>
        </p:txBody>
      </p:sp>
      <p:sp>
        <p:nvSpPr>
          <p:cNvPr id="327" name="Rectangle 327"/>
          <p:cNvSpPr/>
          <p:nvPr/>
        </p:nvSpPr>
        <p:spPr>
          <a:xfrm>
            <a:off x="6068059" y="3990807"/>
            <a:ext cx="5643200" cy="10984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60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Oferă flexibilitate mai mare decât listele clasice </a:t>
            </a:r>
          </a:p>
          <a:p>
            <a:pPr marL="0">
              <a:lnSpc>
                <a:spcPts val="2178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standard sau extinse</a:t>
            </a:r>
          </a:p>
          <a:p>
            <a:pPr marL="0">
              <a:lnSpc>
                <a:spcPts val="4357"/>
              </a:lnSpc>
            </a:pPr>
            <a:r>
              <a:rPr lang="en-GB" sz="1802" b="0" i="0" spc="60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Recomandate să fie folosite față de cele clasice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Freeform 328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29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30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31" name="Rectangle 331"/>
          <p:cNvSpPr/>
          <p:nvPr/>
        </p:nvSpPr>
        <p:spPr>
          <a:xfrm>
            <a:off x="598169" y="866112"/>
            <a:ext cx="11057480" cy="409800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Wildcard mask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973" baseline="0" dirty="0">
                <a:solidFill>
                  <a:srgbClr val="000000"/>
                </a:solidFill>
                <a:latin typeface="WorkSans-Regular"/>
              </a:rPr>
              <a:t>O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masc</a:t>
            </a:r>
            <a:r>
              <a:rPr lang="en-GB" sz="2779" b="0" i="0" spc="980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779" b="0" i="0" spc="948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s</a:t>
            </a:r>
            <a:r>
              <a:rPr lang="en-GB" sz="2779" b="0" i="0" spc="935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suprapun</a:t>
            </a:r>
            <a:r>
              <a:rPr lang="en-GB" sz="2779" b="0" i="0" spc="968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pest</a:t>
            </a:r>
            <a:r>
              <a:rPr lang="en-GB" sz="2779" b="0" i="0" spc="976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9" b="0" i="0" spc="958" baseline="0" dirty="0">
                <a:solidFill>
                  <a:srgbClr val="000000"/>
                </a:solidFill>
                <a:latin typeface="WorkSans-Regular"/>
              </a:rPr>
              <a:t>o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adres</a:t>
            </a:r>
            <a:r>
              <a:rPr lang="en-GB" sz="2779" b="0" i="0" spc="956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IP</a:t>
            </a:r>
          </a:p>
          <a:p>
            <a:pPr marL="0">
              <a:lnSpc>
                <a:spcPts val="4056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Identific</a:t>
            </a:r>
            <a:r>
              <a:rPr lang="en-GB" sz="2777" b="0" i="0" spc="979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parte</a:t>
            </a:r>
            <a:r>
              <a:rPr lang="en-GB" sz="2777" b="0" i="0" spc="967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comun</a:t>
            </a:r>
            <a:r>
              <a:rPr lang="en-GB" sz="2777" b="0" i="0" spc="972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777" b="0" i="0" spc="966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uno</a:t>
            </a:r>
            <a:r>
              <a:rPr lang="en-GB" sz="2777" b="0" i="0" spc="920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adres</a:t>
            </a:r>
            <a:r>
              <a:rPr lang="en-GB" sz="2777" b="0" i="0" spc="946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IP</a:t>
            </a:r>
          </a:p>
          <a:p>
            <a:pPr marL="0">
              <a:lnSpc>
                <a:spcPts val="3980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Reprezint</a:t>
            </a:r>
            <a:r>
              <a:rPr lang="en-GB" sz="2777" b="0" i="0" spc="981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777" b="0" i="0" spc="970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și</a:t>
            </a:r>
            <a:r>
              <a:rPr lang="en-GB" sz="2777" b="0" i="0" spc="937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777" b="0" i="0" spc="987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3</a:t>
            </a:r>
            <a:r>
              <a:rPr lang="en-GB" sz="2777" b="0" i="0" spc="958" baseline="0" dirty="0">
                <a:solidFill>
                  <a:srgbClr val="000000"/>
                </a:solidFill>
                <a:latin typeface="WorkSans-Regular"/>
              </a:rPr>
              <a:t>2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777" b="0" i="0" spc="987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biț</a:t>
            </a:r>
            <a:r>
              <a:rPr lang="en-GB" sz="2777" b="0" i="0" spc="972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777" b="0" i="0" spc="987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956" baseline="0" dirty="0">
                <a:solidFill>
                  <a:srgbClr val="000000"/>
                </a:solidFill>
                <a:latin typeface="WorkSans-Regular"/>
              </a:rPr>
              <a:t>1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ș</a:t>
            </a:r>
            <a:r>
              <a:rPr lang="en-GB" sz="2777" b="0" i="0" spc="936" baseline="0" dirty="0">
                <a:solidFill>
                  <a:srgbClr val="000000"/>
                </a:solidFill>
                <a:latin typeface="WorkSans-Regular"/>
              </a:rPr>
              <a:t>i0</a:t>
            </a:r>
          </a:p>
          <a:p>
            <a:pPr marL="457517">
              <a:lnSpc>
                <a:spcPts val="3138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1" i="0" spc="0" baseline="0" dirty="0">
                <a:solidFill>
                  <a:srgbClr val="000000"/>
                </a:solidFill>
                <a:latin typeface="WorkSans-Bold"/>
              </a:rPr>
              <a:t>Bitu</a:t>
            </a:r>
            <a:r>
              <a:rPr lang="en-GB" sz="2402" b="1" i="0" spc="697" baseline="0" dirty="0">
                <a:solidFill>
                  <a:srgbClr val="000000"/>
                </a:solidFill>
                <a:latin typeface="WorkSans-Bold"/>
              </a:rPr>
              <a:t>l</a:t>
            </a:r>
            <a:r>
              <a:rPr lang="en-GB" sz="2402" b="1" i="0" spc="815" baseline="0" dirty="0">
                <a:solidFill>
                  <a:srgbClr val="000000"/>
                </a:solidFill>
                <a:latin typeface="WorkSans-Bold"/>
              </a:rPr>
              <a:t>0</a:t>
            </a:r>
            <a:r>
              <a:rPr lang="en-GB" sz="2402" b="0" i="0" spc="806" baseline="0" dirty="0">
                <a:solidFill>
                  <a:srgbClr val="000000"/>
                </a:solidFill>
                <a:latin typeface="WorkSans-Regular"/>
              </a:rPr>
              <a:t>–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fac</a:t>
            </a:r>
            <a:r>
              <a:rPr lang="en-GB" sz="2402" b="0" i="0" spc="800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match</a:t>
            </a:r>
          </a:p>
          <a:p>
            <a:pPr marL="457517">
              <a:lnSpc>
                <a:spcPts val="3077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1" i="0" spc="0" baseline="0" dirty="0">
                <a:solidFill>
                  <a:srgbClr val="000000"/>
                </a:solidFill>
                <a:latin typeface="WorkSans-Bold"/>
              </a:rPr>
              <a:t>Bitu</a:t>
            </a:r>
            <a:r>
              <a:rPr lang="en-GB" sz="2404" b="1" i="0" spc="696" baseline="0" dirty="0">
                <a:solidFill>
                  <a:srgbClr val="000000"/>
                </a:solidFill>
                <a:latin typeface="WorkSans-Bold"/>
              </a:rPr>
              <a:t>l</a:t>
            </a:r>
            <a:r>
              <a:rPr lang="en-GB" sz="2404" b="1" i="0" spc="688" baseline="0" dirty="0">
                <a:solidFill>
                  <a:srgbClr val="000000"/>
                </a:solidFill>
                <a:latin typeface="WorkSans-Bold"/>
              </a:rPr>
              <a:t>1</a:t>
            </a:r>
            <a:r>
              <a:rPr lang="en-GB" sz="2404" b="0" i="0" spc="805" baseline="0" dirty="0">
                <a:solidFill>
                  <a:srgbClr val="000000"/>
                </a:solidFill>
                <a:latin typeface="WorkSans-Regular"/>
              </a:rPr>
              <a:t>–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ignor</a:t>
            </a:r>
            <a:r>
              <a:rPr lang="en-GB" sz="2404" b="0" i="0" spc="777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valoare</a:t>
            </a:r>
            <a:r>
              <a:rPr lang="en-GB" sz="2404" b="0" i="0" spc="779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bitulu</a:t>
            </a:r>
            <a:r>
              <a:rPr lang="en-GB" sz="2404" b="0" i="0" spc="819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di</a:t>
            </a:r>
            <a:r>
              <a:rPr lang="en-GB" sz="2404" b="0" i="0" spc="777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IP</a:t>
            </a:r>
          </a:p>
          <a:p>
            <a:pPr marL="0">
              <a:lnSpc>
                <a:spcPts val="3998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Poat</a:t>
            </a:r>
            <a:r>
              <a:rPr lang="en-GB" sz="2777" b="0" i="0" spc="1470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f</a:t>
            </a:r>
            <a:r>
              <a:rPr lang="en-GB" sz="2777" b="0" i="0" spc="1443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privit</a:t>
            </a:r>
            <a:r>
              <a:rPr lang="en-GB" sz="2777" b="0" i="0" spc="1449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777" b="0" i="0" spc="1460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ș</a:t>
            </a:r>
            <a:r>
              <a:rPr lang="en-GB" sz="2777" b="0" i="0" spc="1443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inversu</a:t>
            </a:r>
            <a:r>
              <a:rPr lang="en-GB" sz="2777" b="0" i="0" spc="1476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măști</a:t>
            </a:r>
            <a:r>
              <a:rPr lang="en-GB" sz="2777" b="0" i="0" spc="1480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777" b="0" i="0" spc="1494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rețea</a:t>
            </a:r>
            <a:r>
              <a:rPr lang="en-GB" sz="2777" b="0" i="0" spc="1483" baseline="0" dirty="0">
                <a:solidFill>
                  <a:srgbClr val="000000"/>
                </a:solidFill>
                <a:latin typeface="WorkSans-Regular"/>
              </a:rPr>
              <a:t>,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îns</a:t>
            </a:r>
            <a:r>
              <a:rPr lang="en-GB" sz="2777" b="0" i="0" spc="1468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poat</a:t>
            </a:r>
            <a:r>
              <a:rPr lang="en-GB" sz="2777" b="0" i="0" spc="1433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fi</a:t>
            </a:r>
          </a:p>
          <a:p>
            <a:pPr marL="228600">
              <a:lnSpc>
                <a:spcPts val="3077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folosit</a:t>
            </a:r>
            <a:r>
              <a:rPr lang="en-GB" sz="2779" b="0" i="0" spc="979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ș</a:t>
            </a:r>
            <a:r>
              <a:rPr lang="en-GB" sz="2779" b="0" i="0" spc="937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pentr</a:t>
            </a:r>
            <a:r>
              <a:rPr lang="en-GB" sz="2779" b="0" i="0" spc="957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779" b="0" i="0" spc="967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identific</a:t>
            </a:r>
            <a:r>
              <a:rPr lang="en-GB" sz="2779" b="0" i="0" spc="997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altfel</a:t>
            </a:r>
          </a:p>
        </p:txBody>
      </p:sp>
      <p:sp>
        <p:nvSpPr>
          <p:cNvPr id="332" name="Rectangle 332"/>
          <p:cNvSpPr/>
          <p:nvPr/>
        </p:nvSpPr>
        <p:spPr>
          <a:xfrm>
            <a:off x="598169" y="6457823"/>
            <a:ext cx="11053445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8284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Freeform 333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34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35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36" name="Rectangle 336"/>
          <p:cNvSpPr/>
          <p:nvPr/>
        </p:nvSpPr>
        <p:spPr>
          <a:xfrm>
            <a:off x="598169" y="866112"/>
            <a:ext cx="11160030" cy="33615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Wildcard mask</a:t>
            </a:r>
          </a:p>
          <a:p>
            <a:pPr marL="0">
              <a:lnSpc>
                <a:spcPts val="5439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Se pot folosi 2 cuvinte cheie în ACL-uri:</a:t>
            </a:r>
          </a:p>
          <a:p>
            <a:pPr marL="274637">
              <a:lnSpc>
                <a:spcPts val="5615"/>
              </a:lnSpc>
            </a:pPr>
            <a:r>
              <a:rPr lang="en-GB" sz="2404" b="0" i="0" spc="1433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1" i="0" spc="0" baseline="0" dirty="0">
                <a:solidFill>
                  <a:srgbClr val="000000"/>
                </a:solidFill>
                <a:latin typeface="WorkSans-Bold"/>
              </a:rPr>
              <a:t>any</a:t>
            </a:r>
            <a:r>
              <a:rPr lang="en-GB" sz="2404" b="1" i="0" spc="550" baseline="0" dirty="0">
                <a:solidFill>
                  <a:srgbClr val="000000"/>
                </a:solidFill>
                <a:latin typeface="WorkSans-Bold"/>
              </a:rPr>
              <a:t> 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–</a:t>
            </a:r>
            <a:r>
              <a:rPr lang="en-GB" sz="2404" b="0" i="0" spc="417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înseamnă</a:t>
            </a:r>
            <a:r>
              <a:rPr lang="en-GB" sz="2404" b="0" i="0" spc="417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adresa</a:t>
            </a:r>
            <a:r>
              <a:rPr lang="en-GB" sz="2404" b="0" i="0" spc="416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IP</a:t>
            </a:r>
            <a:r>
              <a:rPr lang="en-GB" sz="2404" b="0" i="0" spc="419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2"/>
              </a:rPr>
              <a:t>0.0.0.0</a:t>
            </a:r>
            <a:r>
              <a:rPr lang="en-GB" sz="2404" b="0" i="0" spc="417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și</a:t>
            </a:r>
            <a:r>
              <a:rPr lang="en-GB" sz="2404" b="0" i="0" spc="416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WM</a:t>
            </a:r>
            <a:r>
              <a:rPr lang="en-GB" sz="2404" b="0" i="0" spc="417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5"/>
              </a:rPr>
              <a:t>255.255.255.255</a:t>
            </a:r>
            <a:r>
              <a:rPr lang="en-GB" sz="2404" b="0" i="0" spc="1235" baseline="0" dirty="0">
                <a:solidFill>
                  <a:srgbClr val="000000"/>
                </a:solidFill>
                <a:latin typeface="WorkSans-Regular"/>
              </a:rPr>
              <a:t>,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toat</a:t>
            </a:r>
            <a:r>
              <a:rPr lang="en-GB" sz="2404" b="0" i="0" spc="1240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IP-</a:t>
            </a:r>
          </a:p>
          <a:p>
            <a:pPr marL="563562">
              <a:lnSpc>
                <a:spcPts val="2329"/>
              </a:lnSpc>
            </a:pP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uril</a:t>
            </a:r>
            <a:r>
              <a:rPr lang="en-GB" sz="2402" b="0" i="0" spc="817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vo</a:t>
            </a:r>
            <a:r>
              <a:rPr lang="en-GB" sz="2402" b="0" i="0" spc="796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fac</a:t>
            </a:r>
            <a:r>
              <a:rPr lang="en-GB" sz="2402" b="0" i="0" spc="797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match</a:t>
            </a:r>
          </a:p>
          <a:p>
            <a:pPr marL="274637">
              <a:lnSpc>
                <a:spcPts val="5556"/>
              </a:lnSpc>
            </a:pPr>
            <a:r>
              <a:rPr lang="en-GB" sz="2402" b="0" i="0" spc="143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1" i="0" spc="0" baseline="0" dirty="0">
                <a:solidFill>
                  <a:srgbClr val="000000"/>
                </a:solidFill>
                <a:latin typeface="WorkSans-Bold"/>
                <a:hlinkClick r:id="rId2"/>
              </a:rPr>
              <a:t>host</a:t>
            </a:r>
            <a:r>
              <a:rPr lang="en-GB" sz="2402" b="0" i="0" spc="458" baseline="0" dirty="0">
                <a:solidFill>
                  <a:srgbClr val="000000"/>
                </a:solidFill>
                <a:latin typeface="WorkSans-Regular"/>
                <a:hlinkClick r:id="rId2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  <a:hlinkClick r:id="rId2"/>
              </a:rPr>
              <a:t>–</a:t>
            </a:r>
            <a:r>
              <a:rPr lang="en-GB" sz="2402" b="0" i="0" spc="458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testează</a:t>
            </a:r>
            <a:r>
              <a:rPr lang="en-GB" sz="2402" b="0" i="0" spc="460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egalitatea</a:t>
            </a:r>
            <a:r>
              <a:rPr lang="en-GB" sz="2402" b="0" i="0" spc="460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cu</a:t>
            </a:r>
            <a:r>
              <a:rPr lang="en-GB" sz="2402" b="0" i="0" spc="460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o</a:t>
            </a:r>
            <a:r>
              <a:rPr lang="en-GB" sz="2402" b="0" i="0" spc="460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adresă</a:t>
            </a:r>
            <a:r>
              <a:rPr lang="en-GB" sz="2402" b="0" i="0" spc="457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de</a:t>
            </a:r>
            <a:r>
              <a:rPr lang="en-GB" sz="2402" b="0" i="0" spc="460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host,</a:t>
            </a:r>
            <a:r>
              <a:rPr lang="en-GB" sz="2402" b="0" i="0" spc="457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echivalent</a:t>
            </a:r>
            <a:r>
              <a:rPr lang="en-GB" sz="2402" b="0" i="0" spc="458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cu</a:t>
            </a:r>
            <a:r>
              <a:rPr lang="en-GB" sz="2402" b="0" i="0" spc="457" baseline="0" dirty="0">
                <a:solidFill>
                  <a:srgbClr val="000000"/>
                </a:solidFill>
                <a:latin typeface="WorkSans-Regular"/>
              </a:rPr>
              <a:t>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WM </a:t>
            </a:r>
          </a:p>
          <a:p>
            <a:pPr marL="563562">
              <a:lnSpc>
                <a:spcPts val="2328"/>
              </a:lnSpc>
            </a:pP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  <a:hlinkClick r:id="rId2"/>
              </a:rPr>
              <a:t>0.0.0.0</a:t>
            </a:r>
          </a:p>
        </p:txBody>
      </p:sp>
      <p:sp>
        <p:nvSpPr>
          <p:cNvPr id="337" name="Rectangle 337"/>
          <p:cNvSpPr/>
          <p:nvPr/>
        </p:nvSpPr>
        <p:spPr>
          <a:xfrm>
            <a:off x="598169" y="6457823"/>
            <a:ext cx="11052759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81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Freeform 338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39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40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41" name="Rectangle 341"/>
          <p:cNvSpPr/>
          <p:nvPr/>
        </p:nvSpPr>
        <p:spPr>
          <a:xfrm>
            <a:off x="598169" y="866112"/>
            <a:ext cx="11057935" cy="29419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Wildcard mask - exemplu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Î</a:t>
            </a:r>
            <a:r>
              <a:rPr lang="en-GB" sz="2779" b="0" i="0" spc="1516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aces</a:t>
            </a:r>
            <a:r>
              <a:rPr lang="en-GB" sz="2779" b="0" i="0" spc="1527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exemplu</a:t>
            </a:r>
            <a:r>
              <a:rPr lang="en-GB" sz="2779" b="0" i="0" spc="1539" baseline="0" dirty="0">
                <a:solidFill>
                  <a:srgbClr val="000000"/>
                </a:solidFill>
                <a:latin typeface="WorkSans-Regular"/>
              </a:rPr>
              <a:t>,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ruteru</a:t>
            </a:r>
            <a:r>
              <a:rPr lang="en-GB" sz="2779" b="0" i="0" spc="1484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v</a:t>
            </a:r>
            <a:r>
              <a:rPr lang="en-GB" sz="2779" b="0" i="0" spc="1539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verific</a:t>
            </a:r>
            <a:r>
              <a:rPr lang="en-GB" sz="2779" b="0" i="0" spc="1479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doa</a:t>
            </a:r>
            <a:r>
              <a:rPr lang="en-GB" sz="2779" b="0" i="0" spc="1497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primi</a:t>
            </a:r>
            <a:r>
              <a:rPr lang="en-GB" sz="2779" b="0" i="0" spc="1515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1</a:t>
            </a:r>
            <a:r>
              <a:rPr lang="en-GB" sz="2779" b="0" i="0" spc="1472" baseline="0" dirty="0">
                <a:solidFill>
                  <a:srgbClr val="000000"/>
                </a:solidFill>
                <a:latin typeface="WorkSans-Regular"/>
              </a:rPr>
              <a:t>6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biț</a:t>
            </a:r>
            <a:r>
              <a:rPr lang="en-GB" sz="2779" b="0" i="0" spc="1515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din</a:t>
            </a:r>
          </a:p>
          <a:p>
            <a:pPr marL="228600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adresel</a:t>
            </a:r>
            <a:r>
              <a:rPr lang="en-GB" sz="2779" b="0" i="0" spc="1592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9" b="0" i="0" spc="1611" baseline="0" dirty="0">
                <a:solidFill>
                  <a:srgbClr val="000000"/>
                </a:solidFill>
                <a:latin typeface="WorkSans-Regular"/>
              </a:rPr>
              <a:t>P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ș</a:t>
            </a:r>
            <a:r>
              <a:rPr lang="en-GB" sz="2779" b="0" i="0" spc="1581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î</a:t>
            </a:r>
            <a:r>
              <a:rPr lang="en-GB" sz="2779" b="0" i="0" spc="1605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v</a:t>
            </a:r>
            <a:r>
              <a:rPr lang="en-GB" sz="2779" b="0" i="0" spc="1634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compar</a:t>
            </a:r>
            <a:r>
              <a:rPr lang="en-GB" sz="2779" b="0" i="0" spc="1636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779" b="0" i="0" spc="1594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ce</a:t>
            </a:r>
            <a:r>
              <a:rPr lang="en-GB" sz="2779" b="0" i="0" spc="1633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di</a:t>
            </a:r>
            <a:r>
              <a:rPr lang="en-GB" sz="2779" b="0" i="0" spc="1639" baseline="0" dirty="0">
                <a:solidFill>
                  <a:srgbClr val="000000"/>
                </a:solidFill>
                <a:latin typeface="WorkSans-Regular"/>
              </a:rPr>
              <a:t>n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adres</a:t>
            </a:r>
            <a:r>
              <a:rPr lang="en-GB" sz="2779" b="0" i="0" spc="1597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IP</a:t>
            </a:r>
            <a:r>
              <a:rPr lang="en-GB" sz="2779" b="0" i="0" spc="1605" baseline="0" dirty="0">
                <a:solidFill>
                  <a:srgbClr val="000000"/>
                </a:solidFill>
                <a:latin typeface="WorkSans-Regular"/>
              </a:rPr>
              <a:t>.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Această</a:t>
            </a:r>
          </a:p>
          <a:p>
            <a:pPr marL="228600">
              <a:lnSpc>
                <a:spcPts val="3079"/>
              </a:lnSpc>
            </a:pP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declarați</a:t>
            </a:r>
            <a:r>
              <a:rPr lang="en-GB" sz="2777" b="0" i="0" spc="984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v</a:t>
            </a:r>
            <a:r>
              <a:rPr lang="en-GB" sz="2777" b="0" i="0" spc="992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permit</a:t>
            </a:r>
            <a:r>
              <a:rPr lang="en-GB" sz="2777" b="0" i="0" spc="977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traficu</a:t>
            </a:r>
            <a:r>
              <a:rPr lang="en-GB" sz="2777" b="0" i="0" spc="946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avân</a:t>
            </a:r>
            <a:r>
              <a:rPr lang="en-GB" sz="2777" b="0" i="0" spc="949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777" b="0" i="0" spc="954" baseline="0" dirty="0">
                <a:solidFill>
                  <a:srgbClr val="000000"/>
                </a:solidFill>
                <a:latin typeface="WorkSans-Regular"/>
              </a:rPr>
              <a:t>a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surs</a:t>
            </a:r>
            <a:r>
              <a:rPr lang="en-GB" sz="2777" b="0" i="0" spc="933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172.16.*.*</a:t>
            </a:r>
          </a:p>
          <a:p>
            <a:pPr marL="457517">
              <a:lnSpc>
                <a:spcPts val="3064"/>
              </a:lnSpc>
            </a:pPr>
            <a:r>
              <a:rPr lang="en-GB" sz="2402" b="0" i="0" spc="961" baseline="0" dirty="0">
                <a:solidFill>
                  <a:srgbClr val="4472C4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4472C4"/>
                </a:solidFill>
                <a:latin typeface="WorkSans-Regular"/>
              </a:rPr>
              <a:t>Biți</a:t>
            </a:r>
            <a:r>
              <a:rPr lang="en-GB" sz="2402" b="0" i="0" spc="828" baseline="0" dirty="0">
                <a:solidFill>
                  <a:srgbClr val="4472C4"/>
                </a:solidFill>
                <a:latin typeface="WorkSans-Regular"/>
              </a:rPr>
              <a:t>i</a:t>
            </a:r>
            <a:r>
              <a:rPr lang="en-GB" sz="2402" b="0" i="0" spc="0" baseline="0" dirty="0">
                <a:solidFill>
                  <a:srgbClr val="4472C4"/>
                </a:solidFill>
                <a:latin typeface="WorkSans-Regular"/>
              </a:rPr>
              <a:t>d</a:t>
            </a:r>
            <a:r>
              <a:rPr lang="en-GB" sz="2402" b="0" i="0" spc="814" baseline="0" dirty="0">
                <a:solidFill>
                  <a:srgbClr val="4472C4"/>
                </a:solidFill>
                <a:latin typeface="WorkSans-Regular"/>
              </a:rPr>
              <a:t>e</a:t>
            </a:r>
            <a:r>
              <a:rPr lang="en-GB" sz="2402" b="0" i="0" spc="807" baseline="0" dirty="0">
                <a:solidFill>
                  <a:srgbClr val="4472C4"/>
                </a:solidFill>
                <a:latin typeface="WorkSans-Regular"/>
              </a:rPr>
              <a:t>0</a:t>
            </a:r>
            <a:r>
              <a:rPr lang="en-GB" sz="2402" b="0" i="0" spc="807" baseline="0" dirty="0">
                <a:solidFill>
                  <a:srgbClr val="000000"/>
                </a:solidFill>
                <a:latin typeface="WorkSans-Regular"/>
              </a:rPr>
              <a:t>–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fa</a:t>
            </a:r>
            <a:r>
              <a:rPr lang="en-GB" sz="2402" b="0" i="0" spc="795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match</a:t>
            </a:r>
          </a:p>
          <a:p>
            <a:pPr marL="457517">
              <a:lnSpc>
                <a:spcPts val="3077"/>
              </a:lnSpc>
            </a:pPr>
            <a:r>
              <a:rPr lang="en-GB" sz="2404" b="0" i="0" spc="960" baseline="0" dirty="0">
                <a:solidFill>
                  <a:srgbClr val="92D05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</a:rPr>
              <a:t>Biți</a:t>
            </a:r>
            <a:r>
              <a:rPr lang="en-GB" sz="2404" b="0" i="0" spc="828" baseline="0" dirty="0">
                <a:solidFill>
                  <a:srgbClr val="92D050"/>
                </a:solidFill>
                <a:latin typeface="WorkSans-Regular"/>
              </a:rPr>
              <a:t>i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</a:rPr>
              <a:t>d</a:t>
            </a:r>
            <a:r>
              <a:rPr lang="en-GB" sz="2404" b="0" i="0" spc="812" baseline="0" dirty="0">
                <a:solidFill>
                  <a:srgbClr val="92D050"/>
                </a:solidFill>
                <a:latin typeface="WorkSans-Regular"/>
              </a:rPr>
              <a:t>e</a:t>
            </a:r>
            <a:r>
              <a:rPr lang="en-GB" sz="2404" b="0" i="0" spc="814" baseline="0" dirty="0">
                <a:solidFill>
                  <a:srgbClr val="92D050"/>
                </a:solidFill>
                <a:latin typeface="WorkSans-Regular"/>
              </a:rPr>
              <a:t>1</a:t>
            </a:r>
            <a:r>
              <a:rPr lang="en-GB" sz="2404" b="0" i="0" spc="806" baseline="0" dirty="0">
                <a:solidFill>
                  <a:srgbClr val="000000"/>
                </a:solidFill>
                <a:latin typeface="WorkSans-Regular"/>
              </a:rPr>
              <a:t>–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sun</a:t>
            </a:r>
            <a:r>
              <a:rPr lang="en-GB" sz="2404" b="0" i="0" spc="835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ignorați</a:t>
            </a:r>
          </a:p>
        </p:txBody>
      </p:sp>
      <p:sp>
        <p:nvSpPr>
          <p:cNvPr id="342" name="Rectangle 342"/>
          <p:cNvSpPr/>
          <p:nvPr/>
        </p:nvSpPr>
        <p:spPr>
          <a:xfrm>
            <a:off x="598169" y="4422566"/>
            <a:ext cx="7751388" cy="81610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807845" algn="l"/>
              </a:tabLst>
            </a:pPr>
            <a:r>
              <a:rPr lang="en-GB" sz="2404" b="0" i="0" spc="0" baseline="0" dirty="0">
                <a:solidFill>
                  <a:srgbClr val="2F5597"/>
                </a:solidFill>
                <a:latin typeface="WorkSans-Regular"/>
                <a:hlinkClick r:id="rId5"/>
              </a:rPr>
              <a:t>172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5"/>
              </a:rPr>
              <a:t>.</a:t>
            </a:r>
            <a:r>
              <a:rPr lang="en-GB" sz="2404" b="0" i="0" spc="0" baseline="0" dirty="0">
                <a:solidFill>
                  <a:srgbClr val="2F5597"/>
                </a:solidFill>
                <a:latin typeface="WorkSans-Regular"/>
                <a:hlinkClick r:id="rId5"/>
              </a:rPr>
              <a:t>16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5"/>
              </a:rPr>
              <a:t>.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  <a:hlinkClick r:id="rId5"/>
              </a:rPr>
              <a:t>0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5"/>
              </a:rPr>
              <a:t>.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  <a:hlinkClick r:id="rId5"/>
              </a:rPr>
              <a:t>0	</a:t>
            </a:r>
            <a:r>
              <a:rPr lang="en-GB" sz="2404" b="0" i="0" spc="0" baseline="0" dirty="0">
                <a:solidFill>
                  <a:srgbClr val="4472C4"/>
                </a:solidFill>
                <a:latin typeface="WorkSans-Regular"/>
                <a:hlinkClick r:id="rId6"/>
              </a:rPr>
              <a:t>10101100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6"/>
              </a:rPr>
              <a:t>.</a:t>
            </a:r>
            <a:r>
              <a:rPr lang="en-GB" sz="2404" b="0" i="0" spc="0" baseline="0" dirty="0">
                <a:solidFill>
                  <a:srgbClr val="4472C4"/>
                </a:solidFill>
                <a:latin typeface="WorkSans-Regular"/>
                <a:hlinkClick r:id="rId6"/>
              </a:rPr>
              <a:t>00010000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6"/>
              </a:rPr>
              <a:t>.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  <a:hlinkClick r:id="rId6"/>
              </a:rPr>
              <a:t>00000000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6"/>
              </a:rPr>
              <a:t>.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  <a:hlinkClick r:id="rId6"/>
              </a:rPr>
              <a:t>00000000</a:t>
            </a:r>
          </a:p>
          <a:p>
            <a:pPr marL="0">
              <a:lnSpc>
                <a:spcPts val="3604"/>
              </a:lnSpc>
            </a:pPr>
            <a:r>
              <a:rPr lang="en-GB" sz="2404" b="0" i="0" spc="0" baseline="0" dirty="0">
                <a:solidFill>
                  <a:srgbClr val="2F5597"/>
                </a:solidFill>
                <a:latin typeface="WorkSans-Regular"/>
                <a:hlinkClick r:id="rId7"/>
              </a:rPr>
              <a:t>0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7"/>
              </a:rPr>
              <a:t>.</a:t>
            </a:r>
            <a:r>
              <a:rPr lang="en-GB" sz="2404" b="0" i="0" spc="0" baseline="0" dirty="0">
                <a:solidFill>
                  <a:srgbClr val="2F5597"/>
                </a:solidFill>
                <a:latin typeface="WorkSans-Regular"/>
                <a:hlinkClick r:id="rId7"/>
              </a:rPr>
              <a:t>0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7"/>
              </a:rPr>
              <a:t>.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  <a:hlinkClick r:id="rId7"/>
              </a:rPr>
              <a:t>255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7"/>
              </a:rPr>
              <a:t>.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  <a:hlinkClick r:id="rId7"/>
              </a:rPr>
              <a:t>25</a:t>
            </a:r>
            <a:r>
              <a:rPr lang="en-GB" sz="2404" b="0" i="0" spc="1142" baseline="0" dirty="0">
                <a:solidFill>
                  <a:srgbClr val="92D050"/>
                </a:solidFill>
                <a:latin typeface="WorkSans-Regular"/>
                <a:hlinkClick r:id="rId7"/>
              </a:rPr>
              <a:t>5</a:t>
            </a:r>
            <a:r>
              <a:rPr lang="en-GB" sz="2404" b="0" i="0" spc="0" baseline="0" dirty="0">
                <a:solidFill>
                  <a:srgbClr val="4472C4"/>
                </a:solidFill>
                <a:latin typeface="WorkSans-Regular"/>
                <a:hlinkClick r:id="rId2"/>
              </a:rPr>
              <a:t>00000000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2"/>
              </a:rPr>
              <a:t>.</a:t>
            </a:r>
            <a:r>
              <a:rPr lang="en-GB" sz="2404" b="0" i="0" spc="0" baseline="0" dirty="0">
                <a:solidFill>
                  <a:srgbClr val="4472C4"/>
                </a:solidFill>
                <a:latin typeface="WorkSans-Regular"/>
                <a:hlinkClick r:id="rId2"/>
              </a:rPr>
              <a:t>00000000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2"/>
              </a:rPr>
              <a:t>.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  <a:hlinkClick r:id="rId2"/>
              </a:rPr>
              <a:t>11111111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  <a:hlinkClick r:id="rId2"/>
              </a:rPr>
              <a:t>.</a:t>
            </a:r>
            <a:r>
              <a:rPr lang="en-GB" sz="2404" b="0" i="0" spc="0" baseline="0" dirty="0">
                <a:solidFill>
                  <a:srgbClr val="92D050"/>
                </a:solidFill>
                <a:latin typeface="WorkSans-Regular"/>
                <a:hlinkClick r:id="rId2"/>
              </a:rPr>
              <a:t>11111111</a:t>
            </a:r>
          </a:p>
        </p:txBody>
      </p:sp>
      <p:sp>
        <p:nvSpPr>
          <p:cNvPr id="343" name="Rectangle 343"/>
          <p:cNvSpPr/>
          <p:nvPr/>
        </p:nvSpPr>
        <p:spPr>
          <a:xfrm>
            <a:off x="598169" y="6457823"/>
            <a:ext cx="11052759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81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 34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45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46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47" name="Rectangle 347"/>
          <p:cNvSpPr/>
          <p:nvPr/>
        </p:nvSpPr>
        <p:spPr>
          <a:xfrm>
            <a:off x="598169" y="866112"/>
            <a:ext cx="7577804" cy="30563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ACL-uri clasice</a:t>
            </a:r>
          </a:p>
          <a:p>
            <a:pPr marL="0">
              <a:lnSpc>
                <a:spcPts val="5348"/>
              </a:lnSpc>
            </a:pPr>
            <a:r>
              <a:rPr lang="en-GB" sz="2404" b="0" i="0" spc="1435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Standarde sau Extinse</a:t>
            </a:r>
          </a:p>
          <a:p>
            <a:pPr marL="548957">
              <a:lnSpc>
                <a:spcPts val="2780"/>
              </a:lnSpc>
            </a:pPr>
            <a:r>
              <a:rPr lang="en-GB" sz="2102" b="0" i="0" spc="154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102" b="0" i="0" spc="0" baseline="0" dirty="0">
                <a:solidFill>
                  <a:srgbClr val="000000"/>
                </a:solidFill>
                <a:latin typeface="WorkSans-Regular"/>
              </a:rPr>
              <a:t>Tipul este dat de numărul (ID-ul) listei</a:t>
            </a:r>
          </a:p>
          <a:p>
            <a:pPr marL="0">
              <a:lnSpc>
                <a:spcPts val="3527"/>
              </a:lnSpc>
            </a:pPr>
            <a:r>
              <a:rPr lang="en-GB" sz="2402" b="0" i="0" spc="1436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Grupate în funcție de numărul (ID) comun</a:t>
            </a:r>
          </a:p>
          <a:p>
            <a:pPr marL="0">
              <a:lnSpc>
                <a:spcPts val="3605"/>
              </a:lnSpc>
            </a:pPr>
            <a:r>
              <a:rPr lang="en-GB" sz="2402" b="0" i="0" spc="1436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Adăugate linie cu linie</a:t>
            </a:r>
            <a:r>
              <a:rPr lang="en-GB" sz="2402" b="0" i="0" spc="810" baseline="0" dirty="0">
                <a:solidFill>
                  <a:srgbClr val="000000"/>
                </a:solidFill>
                <a:latin typeface="WorkSans-Regular"/>
              </a:rPr>
              <a:t>,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dar întotdeauna la sfârșit</a:t>
            </a:r>
          </a:p>
          <a:p>
            <a:pPr marL="0">
              <a:lnSpc>
                <a:spcPts val="3603"/>
              </a:lnSpc>
            </a:pPr>
            <a:r>
              <a:rPr lang="en-GB" sz="2402" b="0" i="0" spc="1436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Nu se poate șterge o singură linie din ACL</a:t>
            </a:r>
          </a:p>
        </p:txBody>
      </p:sp>
      <p:sp>
        <p:nvSpPr>
          <p:cNvPr id="348" name="Rectangle 348"/>
          <p:cNvSpPr/>
          <p:nvPr/>
        </p:nvSpPr>
        <p:spPr>
          <a:xfrm>
            <a:off x="598169" y="6457823"/>
            <a:ext cx="11052327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34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24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Freeform 349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50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51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52" name="Freeform 352">
            <a:hlinkClick r:id="rId5"/>
          </p:cNvPr>
          <p:cNvSpPr/>
          <p:nvPr/>
        </p:nvSpPr>
        <p:spPr>
          <a:xfrm>
            <a:off x="1690751" y="4453002"/>
            <a:ext cx="8105775" cy="619125"/>
          </a:xfrm>
          <a:custGeom>
            <a:avLst/>
            <a:gdLst/>
            <a:ahLst/>
            <a:cxnLst/>
            <a:rect l="0" t="0" r="0" b="0"/>
            <a:pathLst>
              <a:path w="8105775" h="619125">
                <a:moveTo>
                  <a:pt x="0" y="619125"/>
                </a:moveTo>
                <a:lnTo>
                  <a:pt x="8105775" y="619125"/>
                </a:lnTo>
                <a:lnTo>
                  <a:pt x="8105775" y="0"/>
                </a:lnTo>
                <a:lnTo>
                  <a:pt x="0" y="0"/>
                </a:lnTo>
                <a:lnTo>
                  <a:pt x="0" y="61912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3" name="Freeform 353">
            <a:hlinkClick r:id="rId5"/>
          </p:cNvPr>
          <p:cNvSpPr/>
          <p:nvPr/>
        </p:nvSpPr>
        <p:spPr>
          <a:xfrm>
            <a:off x="1690751" y="4453002"/>
            <a:ext cx="8105775" cy="619125"/>
          </a:xfrm>
          <a:custGeom>
            <a:avLst/>
            <a:gdLst/>
            <a:ahLst/>
            <a:cxnLst/>
            <a:rect l="0" t="0" r="0" b="0"/>
            <a:pathLst>
              <a:path w="8105775" h="619125">
                <a:moveTo>
                  <a:pt x="0" y="619125"/>
                </a:moveTo>
                <a:lnTo>
                  <a:pt x="8105775" y="619125"/>
                </a:lnTo>
                <a:lnTo>
                  <a:pt x="8105775" y="0"/>
                </a:lnTo>
                <a:lnTo>
                  <a:pt x="0" y="0"/>
                </a:lnTo>
                <a:lnTo>
                  <a:pt x="0" y="619125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54" name="Picture 354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78576" y="4954652"/>
            <a:ext cx="332866" cy="550798"/>
          </a:xfrm>
          <a:prstGeom prst="rect">
            <a:avLst/>
          </a:prstGeom>
          <a:noFill/>
        </p:spPr>
      </p:pic>
      <p:sp>
        <p:nvSpPr>
          <p:cNvPr id="355" name="Freeform 355"/>
          <p:cNvSpPr/>
          <p:nvPr/>
        </p:nvSpPr>
        <p:spPr>
          <a:xfrm>
            <a:off x="5357876" y="5491163"/>
            <a:ext cx="1581150" cy="704850"/>
          </a:xfrm>
          <a:custGeom>
            <a:avLst/>
            <a:gdLst/>
            <a:ahLst/>
            <a:cxnLst/>
            <a:rect l="0" t="0" r="0" b="0"/>
            <a:pathLst>
              <a:path w="1581150" h="704850">
                <a:moveTo>
                  <a:pt x="0" y="704850"/>
                </a:moveTo>
                <a:lnTo>
                  <a:pt x="1581150" y="704850"/>
                </a:lnTo>
                <a:lnTo>
                  <a:pt x="1581150" y="0"/>
                </a:lnTo>
                <a:lnTo>
                  <a:pt x="0" y="0"/>
                </a:lnTo>
                <a:lnTo>
                  <a:pt x="0" y="7048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6" name="Freeform 356"/>
          <p:cNvSpPr/>
          <p:nvPr/>
        </p:nvSpPr>
        <p:spPr>
          <a:xfrm>
            <a:off x="5357876" y="5491163"/>
            <a:ext cx="1581150" cy="704850"/>
          </a:xfrm>
          <a:custGeom>
            <a:avLst/>
            <a:gdLst/>
            <a:ahLst/>
            <a:cxnLst/>
            <a:rect l="0" t="0" r="0" b="0"/>
            <a:pathLst>
              <a:path w="1581150" h="704850">
                <a:moveTo>
                  <a:pt x="0" y="704850"/>
                </a:moveTo>
                <a:lnTo>
                  <a:pt x="1581150" y="704850"/>
                </a:lnTo>
                <a:lnTo>
                  <a:pt x="1581150" y="0"/>
                </a:lnTo>
                <a:lnTo>
                  <a:pt x="0" y="0"/>
                </a:lnTo>
                <a:lnTo>
                  <a:pt x="0" y="704850"/>
                </a:lnTo>
                <a:close/>
              </a:path>
            </a:pathLst>
          </a:custGeom>
          <a:noFill/>
          <a:ln w="6350" cap="flat" cmpd="sng">
            <a:solidFill>
              <a:srgbClr val="70AD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57" name="Picture 357">
            <a:hlinkClick r:id="rId5"/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59723" y="4935602"/>
            <a:ext cx="589915" cy="732167"/>
          </a:xfrm>
          <a:prstGeom prst="rect">
            <a:avLst/>
          </a:prstGeom>
          <a:noFill/>
        </p:spPr>
      </p:pic>
      <p:sp>
        <p:nvSpPr>
          <p:cNvPr id="358" name="Freeform 358"/>
          <p:cNvSpPr/>
          <p:nvPr/>
        </p:nvSpPr>
        <p:spPr>
          <a:xfrm>
            <a:off x="8196326" y="5653088"/>
            <a:ext cx="1600200" cy="704850"/>
          </a:xfrm>
          <a:custGeom>
            <a:avLst/>
            <a:gdLst/>
            <a:ahLst/>
            <a:cxnLst/>
            <a:rect l="0" t="0" r="0" b="0"/>
            <a:pathLst>
              <a:path w="1600200" h="704850">
                <a:moveTo>
                  <a:pt x="0" y="704850"/>
                </a:moveTo>
                <a:lnTo>
                  <a:pt x="1600200" y="704850"/>
                </a:lnTo>
                <a:lnTo>
                  <a:pt x="1600200" y="0"/>
                </a:lnTo>
                <a:lnTo>
                  <a:pt x="0" y="0"/>
                </a:lnTo>
                <a:lnTo>
                  <a:pt x="0" y="7048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9" name="Freeform 359"/>
          <p:cNvSpPr/>
          <p:nvPr/>
        </p:nvSpPr>
        <p:spPr>
          <a:xfrm>
            <a:off x="8196326" y="5653088"/>
            <a:ext cx="1600200" cy="704850"/>
          </a:xfrm>
          <a:custGeom>
            <a:avLst/>
            <a:gdLst/>
            <a:ahLst/>
            <a:cxnLst/>
            <a:rect l="0" t="0" r="0" b="0"/>
            <a:pathLst>
              <a:path w="1600200" h="704850">
                <a:moveTo>
                  <a:pt x="0" y="704850"/>
                </a:moveTo>
                <a:lnTo>
                  <a:pt x="1600200" y="704850"/>
                </a:lnTo>
                <a:lnTo>
                  <a:pt x="1600200" y="0"/>
                </a:lnTo>
                <a:lnTo>
                  <a:pt x="0" y="0"/>
                </a:lnTo>
                <a:lnTo>
                  <a:pt x="0" y="704850"/>
                </a:lnTo>
                <a:close/>
              </a:path>
            </a:pathLst>
          </a:custGeom>
          <a:noFill/>
          <a:ln w="6350" cap="flat" cmpd="sng">
            <a:solidFill>
              <a:srgbClr val="70AD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60" name="Picture 360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93101" y="4123055"/>
            <a:ext cx="807846" cy="418719"/>
          </a:xfrm>
          <a:prstGeom prst="rect">
            <a:avLst/>
          </a:prstGeom>
          <a:noFill/>
        </p:spPr>
      </p:pic>
      <p:sp>
        <p:nvSpPr>
          <p:cNvPr id="361" name="Freeform 361">
            <a:hlinkClick r:id="rId2"/>
          </p:cNvPr>
          <p:cNvSpPr/>
          <p:nvPr/>
        </p:nvSpPr>
        <p:spPr>
          <a:xfrm>
            <a:off x="8596376" y="3319527"/>
            <a:ext cx="1600200" cy="1019175"/>
          </a:xfrm>
          <a:custGeom>
            <a:avLst/>
            <a:gdLst/>
            <a:ahLst/>
            <a:cxnLst/>
            <a:rect l="0" t="0" r="0" b="0"/>
            <a:pathLst>
              <a:path w="1600200" h="1019175">
                <a:moveTo>
                  <a:pt x="0" y="1019175"/>
                </a:moveTo>
                <a:lnTo>
                  <a:pt x="1600200" y="1019175"/>
                </a:lnTo>
                <a:lnTo>
                  <a:pt x="1600200" y="0"/>
                </a:lnTo>
                <a:lnTo>
                  <a:pt x="0" y="0"/>
                </a:lnTo>
                <a:lnTo>
                  <a:pt x="0" y="1019175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2" name="Freeform 362">
            <a:hlinkClick r:id="rId2"/>
          </p:cNvPr>
          <p:cNvSpPr/>
          <p:nvPr/>
        </p:nvSpPr>
        <p:spPr>
          <a:xfrm>
            <a:off x="8596376" y="3319527"/>
            <a:ext cx="1600200" cy="1019175"/>
          </a:xfrm>
          <a:custGeom>
            <a:avLst/>
            <a:gdLst/>
            <a:ahLst/>
            <a:cxnLst/>
            <a:rect l="0" t="0" r="0" b="0"/>
            <a:pathLst>
              <a:path w="1600200" h="1019175">
                <a:moveTo>
                  <a:pt x="0" y="1019175"/>
                </a:moveTo>
                <a:lnTo>
                  <a:pt x="1600200" y="1019175"/>
                </a:lnTo>
                <a:lnTo>
                  <a:pt x="1600200" y="0"/>
                </a:lnTo>
                <a:lnTo>
                  <a:pt x="0" y="0"/>
                </a:lnTo>
                <a:lnTo>
                  <a:pt x="0" y="1019175"/>
                </a:lnTo>
                <a:close/>
              </a:path>
            </a:pathLst>
          </a:custGeom>
          <a:noFill/>
          <a:ln w="6350" cap="flat" cmpd="sng">
            <a:solidFill>
              <a:srgbClr val="70AD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63" name="Picture 363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14190" y="4935602"/>
            <a:ext cx="770508" cy="722985"/>
          </a:xfrm>
          <a:prstGeom prst="rect">
            <a:avLst/>
          </a:prstGeom>
          <a:noFill/>
        </p:spPr>
      </p:pic>
      <p:sp>
        <p:nvSpPr>
          <p:cNvPr id="364" name="Freeform 364"/>
          <p:cNvSpPr/>
          <p:nvPr/>
        </p:nvSpPr>
        <p:spPr>
          <a:xfrm>
            <a:off x="2243201" y="5491163"/>
            <a:ext cx="2486025" cy="714375"/>
          </a:xfrm>
          <a:custGeom>
            <a:avLst/>
            <a:gdLst/>
            <a:ahLst/>
            <a:cxnLst/>
            <a:rect l="0" t="0" r="0" b="0"/>
            <a:pathLst>
              <a:path w="2486025" h="714375">
                <a:moveTo>
                  <a:pt x="0" y="714375"/>
                </a:moveTo>
                <a:lnTo>
                  <a:pt x="2486025" y="714375"/>
                </a:lnTo>
                <a:lnTo>
                  <a:pt x="2486025" y="0"/>
                </a:lnTo>
                <a:lnTo>
                  <a:pt x="0" y="0"/>
                </a:lnTo>
                <a:lnTo>
                  <a:pt x="0" y="714375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5" name="Freeform 365"/>
          <p:cNvSpPr/>
          <p:nvPr/>
        </p:nvSpPr>
        <p:spPr>
          <a:xfrm>
            <a:off x="2243201" y="5491163"/>
            <a:ext cx="2486025" cy="714375"/>
          </a:xfrm>
          <a:custGeom>
            <a:avLst/>
            <a:gdLst/>
            <a:ahLst/>
            <a:cxnLst/>
            <a:rect l="0" t="0" r="0" b="0"/>
            <a:pathLst>
              <a:path w="2486025" h="714375">
                <a:moveTo>
                  <a:pt x="0" y="714375"/>
                </a:moveTo>
                <a:lnTo>
                  <a:pt x="2486025" y="714375"/>
                </a:lnTo>
                <a:lnTo>
                  <a:pt x="2486025" y="0"/>
                </a:lnTo>
                <a:lnTo>
                  <a:pt x="0" y="0"/>
                </a:lnTo>
                <a:lnTo>
                  <a:pt x="0" y="714375"/>
                </a:lnTo>
                <a:close/>
              </a:path>
            </a:pathLst>
          </a:custGeom>
          <a:noFill/>
          <a:ln w="6350" cap="flat" cmpd="sng">
            <a:solidFill>
              <a:srgbClr val="70AD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6" name="Rectangle 366"/>
          <p:cNvSpPr/>
          <p:nvPr/>
        </p:nvSpPr>
        <p:spPr>
          <a:xfrm>
            <a:off x="598169" y="866112"/>
            <a:ext cx="10651759" cy="2285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ACL-uri clasice standard</a:t>
            </a:r>
          </a:p>
          <a:p>
            <a:pPr marL="0">
              <a:lnSpc>
                <a:spcPts val="5739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Filtrează pachetele doar în funcție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sursă</a:t>
            </a:r>
          </a:p>
          <a:p>
            <a:pPr marL="0">
              <a:lnSpc>
                <a:spcPts val="4056"/>
              </a:lnSpc>
            </a:pPr>
            <a:r>
              <a:rPr lang="en-GB" sz="2777" b="0" i="0" spc="1305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Numărul asociat unui astfel de ACL trebuie să fie între 1 și </a:t>
            </a:r>
          </a:p>
          <a:p>
            <a:pPr marL="289242">
              <a:lnSpc>
                <a:spcPts val="3002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99, sau, în versiunile mai recente de IOS, între 1300 și 1999</a:t>
            </a:r>
          </a:p>
        </p:txBody>
      </p:sp>
      <p:sp>
        <p:nvSpPr>
          <p:cNvPr id="367" name="Rectangle 367"/>
          <p:cNvSpPr/>
          <p:nvPr/>
        </p:nvSpPr>
        <p:spPr>
          <a:xfrm>
            <a:off x="598169" y="6457823"/>
            <a:ext cx="11052607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81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25</a:t>
            </a:r>
          </a:p>
        </p:txBody>
      </p:sp>
      <p:sp>
        <p:nvSpPr>
          <p:cNvPr id="368" name="Rectangle 368"/>
          <p:cNvSpPr/>
          <p:nvPr/>
        </p:nvSpPr>
        <p:spPr>
          <a:xfrm>
            <a:off x="2041525" y="4506976"/>
            <a:ext cx="7166776" cy="48616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R(config)# 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access-list 50 deny </a:t>
            </a:r>
            <a:r>
              <a:rPr lang="en-GB" sz="1727" b="1" i="0" spc="0" baseline="0" dirty="0">
                <a:solidFill>
                  <a:srgbClr val="4472C4"/>
                </a:solidFill>
                <a:latin typeface="CourierNewPS-BoldMT"/>
                <a:hlinkClick r:id="rId10"/>
              </a:rPr>
              <a:t>172.16.1.1</a:t>
            </a:r>
          </a:p>
          <a:p>
            <a:pPr marL="0">
              <a:lnSpc>
                <a:spcPts val="2027"/>
              </a:lnSpc>
            </a:pPr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R(config)# 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access-list 50 permit </a:t>
            </a:r>
            <a:r>
              <a:rPr lang="en-GB" sz="1727" b="1" i="0" spc="0" baseline="0" dirty="0">
                <a:solidFill>
                  <a:srgbClr val="4472C4"/>
                </a:solidFill>
                <a:latin typeface="CourierNewPS-BoldMT"/>
                <a:hlinkClick r:id="rId11"/>
              </a:rPr>
              <a:t>172.16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  <a:hlinkClick r:id="rId11"/>
              </a:rPr>
              <a:t>.</a:t>
            </a:r>
            <a:r>
              <a:rPr lang="en-GB" sz="1727" b="1" i="0" spc="0" baseline="0" dirty="0">
                <a:solidFill>
                  <a:srgbClr val="92D050"/>
                </a:solidFill>
                <a:latin typeface="CourierNewPS-BoldMT"/>
                <a:hlinkClick r:id="rId11"/>
              </a:rPr>
              <a:t>0.0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 </a:t>
            </a:r>
            <a:r>
              <a:rPr lang="en-GB" sz="1727" b="1" i="0" spc="0" baseline="0" dirty="0">
                <a:solidFill>
                  <a:srgbClr val="4472C4"/>
                </a:solidFill>
                <a:latin typeface="CourierNewPS-BoldMT"/>
                <a:hlinkClick r:id="rId5"/>
              </a:rPr>
              <a:t>0.0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  <a:hlinkClick r:id="rId5"/>
              </a:rPr>
              <a:t>.</a:t>
            </a:r>
            <a:r>
              <a:rPr lang="en-GB" sz="1727" b="1" i="0" spc="0" baseline="0" dirty="0">
                <a:solidFill>
                  <a:srgbClr val="92D050"/>
                </a:solidFill>
                <a:latin typeface="CourierNewPS-BoldMT"/>
                <a:hlinkClick r:id="rId5"/>
              </a:rPr>
              <a:t>255.255</a:t>
            </a:r>
          </a:p>
        </p:txBody>
      </p:sp>
      <p:sp>
        <p:nvSpPr>
          <p:cNvPr id="371" name="Rectangle 371"/>
          <p:cNvSpPr/>
          <p:nvPr/>
        </p:nvSpPr>
        <p:spPr>
          <a:xfrm>
            <a:off x="5682615" y="5580936"/>
            <a:ext cx="3833243" cy="72897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Deny sau </a:t>
            </a:r>
          </a:p>
          <a:p>
            <a:pPr marL="124078">
              <a:lnSpc>
                <a:spcPts val="2403"/>
              </a:lnSpc>
              <a:tabLst>
                <a:tab pos="2849878" algn="l"/>
              </a:tabLst>
            </a:pPr>
            <a:r>
              <a:rPr lang="en-GB" sz="2029" b="0" i="0" spc="0" baseline="0" dirty="0">
                <a:solidFill>
                  <a:srgbClr val="000000"/>
                </a:solidFill>
                <a:latin typeface="Calibri"/>
              </a:rPr>
              <a:t>Permit	</a:t>
            </a:r>
            <a:r>
              <a:rPr lang="en-GB" sz="3071" b="0" i="0" spc="0" baseline="53884" dirty="0">
                <a:solidFill>
                  <a:srgbClr val="000000"/>
                </a:solidFill>
                <a:latin typeface="Calibri"/>
              </a:rPr>
              <a:t>Wildcard </a:t>
            </a:r>
          </a:p>
          <a:p>
            <a:pPr marL="3034029">
              <a:lnSpc>
                <a:spcPts val="1309"/>
              </a:lnSpc>
            </a:pPr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Mask </a:t>
            </a:r>
          </a:p>
        </p:txBody>
      </p:sp>
      <p:sp>
        <p:nvSpPr>
          <p:cNvPr id="372" name="Rectangle 372"/>
          <p:cNvSpPr/>
          <p:nvPr/>
        </p:nvSpPr>
        <p:spPr>
          <a:xfrm>
            <a:off x="8703056" y="3409490"/>
            <a:ext cx="1392075" cy="86810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225043"/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Fără WM </a:t>
            </a:r>
          </a:p>
          <a:p>
            <a:pPr marL="175259">
              <a:lnSpc>
                <a:spcPts val="2404"/>
              </a:lnSpc>
            </a:pPr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specificat,</a:t>
            </a:r>
          </a:p>
          <a:p>
            <a:pPr marL="0">
              <a:lnSpc>
                <a:spcPts val="2403"/>
              </a:lnSpc>
            </a:pPr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WM = </a:t>
            </a:r>
            <a:r>
              <a:rPr lang="en-GB" sz="2027" b="0" i="0" spc="0" baseline="0" dirty="0">
                <a:solidFill>
                  <a:srgbClr val="000000"/>
                </a:solidFill>
                <a:latin typeface="Calibri"/>
                <a:hlinkClick r:id="rId2"/>
              </a:rPr>
              <a:t>0.0.0.0</a:t>
            </a:r>
          </a:p>
        </p:txBody>
      </p:sp>
      <p:sp>
        <p:nvSpPr>
          <p:cNvPr id="374" name="Rectangle 374"/>
          <p:cNvSpPr/>
          <p:nvPr/>
        </p:nvSpPr>
        <p:spPr>
          <a:xfrm>
            <a:off x="2341245" y="5589191"/>
            <a:ext cx="2277517" cy="56260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20650"/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Număr între 1 și 99,</a:t>
            </a:r>
          </a:p>
          <a:p>
            <a:pPr marL="0">
              <a:lnSpc>
                <a:spcPts val="2402"/>
              </a:lnSpc>
            </a:pPr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Sau între 1300 și1999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Freeform 375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76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77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78" name="Freeform 378">
            <a:hlinkClick r:id="rId2"/>
          </p:cNvPr>
          <p:cNvSpPr/>
          <p:nvPr/>
        </p:nvSpPr>
        <p:spPr>
          <a:xfrm>
            <a:off x="1900301" y="5338763"/>
            <a:ext cx="8839200" cy="333375"/>
          </a:xfrm>
          <a:custGeom>
            <a:avLst/>
            <a:gdLst/>
            <a:ahLst/>
            <a:cxnLst/>
            <a:rect l="0" t="0" r="0" b="0"/>
            <a:pathLst>
              <a:path w="8839200" h="333375">
                <a:moveTo>
                  <a:pt x="0" y="333375"/>
                </a:moveTo>
                <a:lnTo>
                  <a:pt x="8839200" y="333375"/>
                </a:lnTo>
                <a:lnTo>
                  <a:pt x="8839200" y="0"/>
                </a:lnTo>
                <a:lnTo>
                  <a:pt x="0" y="0"/>
                </a:lnTo>
                <a:lnTo>
                  <a:pt x="0" y="33337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9" name="Freeform 379">
            <a:hlinkClick r:id="rId2"/>
          </p:cNvPr>
          <p:cNvSpPr/>
          <p:nvPr/>
        </p:nvSpPr>
        <p:spPr>
          <a:xfrm>
            <a:off x="1900301" y="5338763"/>
            <a:ext cx="8839200" cy="333375"/>
          </a:xfrm>
          <a:custGeom>
            <a:avLst/>
            <a:gdLst/>
            <a:ahLst/>
            <a:cxnLst/>
            <a:rect l="0" t="0" r="0" b="0"/>
            <a:pathLst>
              <a:path w="8839200" h="333375">
                <a:moveTo>
                  <a:pt x="0" y="333375"/>
                </a:moveTo>
                <a:lnTo>
                  <a:pt x="8839200" y="333375"/>
                </a:lnTo>
                <a:lnTo>
                  <a:pt x="8839200" y="0"/>
                </a:lnTo>
                <a:lnTo>
                  <a:pt x="0" y="0"/>
                </a:lnTo>
                <a:lnTo>
                  <a:pt x="0" y="333375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80" name="Picture 380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20951" y="5773738"/>
            <a:ext cx="8550275" cy="673100"/>
          </a:xfrm>
          <a:prstGeom prst="rect">
            <a:avLst/>
          </a:prstGeom>
          <a:noFill/>
        </p:spPr>
      </p:pic>
      <p:sp>
        <p:nvSpPr>
          <p:cNvPr id="381" name="Freeform 381"/>
          <p:cNvSpPr/>
          <p:nvPr/>
        </p:nvSpPr>
        <p:spPr>
          <a:xfrm>
            <a:off x="2033651" y="5786438"/>
            <a:ext cx="8524875" cy="647700"/>
          </a:xfrm>
          <a:custGeom>
            <a:avLst/>
            <a:gdLst/>
            <a:ahLst/>
            <a:cxnLst/>
            <a:rect l="0" t="0" r="0" b="0"/>
            <a:pathLst>
              <a:path w="8524875" h="647700">
                <a:moveTo>
                  <a:pt x="0" y="647700"/>
                </a:moveTo>
                <a:lnTo>
                  <a:pt x="8524875" y="647700"/>
                </a:lnTo>
                <a:lnTo>
                  <a:pt x="8524875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noFill/>
          <a:ln w="6350" cap="flat" cmpd="sng">
            <a:solidFill>
              <a:srgbClr val="5B9BD5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2" name="Freeform 382"/>
          <p:cNvSpPr/>
          <p:nvPr/>
        </p:nvSpPr>
        <p:spPr>
          <a:xfrm>
            <a:off x="4205351" y="4433952"/>
            <a:ext cx="1057275" cy="400050"/>
          </a:xfrm>
          <a:custGeom>
            <a:avLst/>
            <a:gdLst/>
            <a:ahLst/>
            <a:cxnLst/>
            <a:rect l="0" t="0" r="0" b="0"/>
            <a:pathLst>
              <a:path w="1057275" h="400050">
                <a:moveTo>
                  <a:pt x="0" y="400050"/>
                </a:moveTo>
                <a:lnTo>
                  <a:pt x="1057275" y="400050"/>
                </a:lnTo>
                <a:lnTo>
                  <a:pt x="105727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3" name="Freeform 383"/>
          <p:cNvSpPr/>
          <p:nvPr/>
        </p:nvSpPr>
        <p:spPr>
          <a:xfrm>
            <a:off x="4205351" y="4433952"/>
            <a:ext cx="1057275" cy="400050"/>
          </a:xfrm>
          <a:custGeom>
            <a:avLst/>
            <a:gdLst/>
            <a:ahLst/>
            <a:cxnLst/>
            <a:rect l="0" t="0" r="0" b="0"/>
            <a:pathLst>
              <a:path w="1057275" h="400050">
                <a:moveTo>
                  <a:pt x="0" y="400050"/>
                </a:moveTo>
                <a:lnTo>
                  <a:pt x="1057275" y="400050"/>
                </a:lnTo>
                <a:lnTo>
                  <a:pt x="105727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84" name="Picture 384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8451" y="4868799"/>
            <a:ext cx="101600" cy="406400"/>
          </a:xfrm>
          <a:prstGeom prst="rect">
            <a:avLst/>
          </a:prstGeom>
          <a:noFill/>
        </p:spPr>
      </p:pic>
      <p:sp>
        <p:nvSpPr>
          <p:cNvPr id="385" name="Freeform 385"/>
          <p:cNvSpPr/>
          <p:nvPr/>
        </p:nvSpPr>
        <p:spPr>
          <a:xfrm>
            <a:off x="5357876" y="4433952"/>
            <a:ext cx="1000125" cy="400050"/>
          </a:xfrm>
          <a:custGeom>
            <a:avLst/>
            <a:gdLst/>
            <a:ahLst/>
            <a:cxnLst/>
            <a:rect l="0" t="0" r="0" b="0"/>
            <a:pathLst>
              <a:path w="1000125" h="400050">
                <a:moveTo>
                  <a:pt x="0" y="400050"/>
                </a:moveTo>
                <a:lnTo>
                  <a:pt x="1000125" y="400050"/>
                </a:lnTo>
                <a:lnTo>
                  <a:pt x="10001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6" name="Freeform 386"/>
          <p:cNvSpPr/>
          <p:nvPr/>
        </p:nvSpPr>
        <p:spPr>
          <a:xfrm>
            <a:off x="5357876" y="4433952"/>
            <a:ext cx="1000125" cy="400050"/>
          </a:xfrm>
          <a:custGeom>
            <a:avLst/>
            <a:gdLst/>
            <a:ahLst/>
            <a:cxnLst/>
            <a:rect l="0" t="0" r="0" b="0"/>
            <a:pathLst>
              <a:path w="1000125" h="400050">
                <a:moveTo>
                  <a:pt x="0" y="400050"/>
                </a:moveTo>
                <a:lnTo>
                  <a:pt x="1000125" y="400050"/>
                </a:lnTo>
                <a:lnTo>
                  <a:pt x="10001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87" name="Picture 387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83326" y="4878324"/>
            <a:ext cx="101600" cy="406400"/>
          </a:xfrm>
          <a:prstGeom prst="rect">
            <a:avLst/>
          </a:prstGeom>
          <a:noFill/>
        </p:spPr>
      </p:pic>
      <p:sp>
        <p:nvSpPr>
          <p:cNvPr id="388" name="Freeform 388"/>
          <p:cNvSpPr/>
          <p:nvPr/>
        </p:nvSpPr>
        <p:spPr>
          <a:xfrm>
            <a:off x="6396101" y="4433952"/>
            <a:ext cx="1504950" cy="400050"/>
          </a:xfrm>
          <a:custGeom>
            <a:avLst/>
            <a:gdLst/>
            <a:ahLst/>
            <a:cxnLst/>
            <a:rect l="0" t="0" r="0" b="0"/>
            <a:pathLst>
              <a:path w="1504950" h="400050">
                <a:moveTo>
                  <a:pt x="0" y="400050"/>
                </a:moveTo>
                <a:lnTo>
                  <a:pt x="1504950" y="400050"/>
                </a:lnTo>
                <a:lnTo>
                  <a:pt x="15049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9" name="Freeform 389"/>
          <p:cNvSpPr/>
          <p:nvPr/>
        </p:nvSpPr>
        <p:spPr>
          <a:xfrm>
            <a:off x="6396101" y="4433952"/>
            <a:ext cx="1504950" cy="400050"/>
          </a:xfrm>
          <a:custGeom>
            <a:avLst/>
            <a:gdLst/>
            <a:ahLst/>
            <a:cxnLst/>
            <a:rect l="0" t="0" r="0" b="0"/>
            <a:pathLst>
              <a:path w="1504950" h="400050">
                <a:moveTo>
                  <a:pt x="0" y="400050"/>
                </a:moveTo>
                <a:lnTo>
                  <a:pt x="1504950" y="400050"/>
                </a:lnTo>
                <a:lnTo>
                  <a:pt x="15049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90" name="Picture 390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73823" y="4868799"/>
            <a:ext cx="101600" cy="406400"/>
          </a:xfrm>
          <a:prstGeom prst="rect">
            <a:avLst/>
          </a:prstGeom>
          <a:noFill/>
        </p:spPr>
      </p:pic>
      <p:sp>
        <p:nvSpPr>
          <p:cNvPr id="391" name="Rectangle 391"/>
          <p:cNvSpPr/>
          <p:nvPr/>
        </p:nvSpPr>
        <p:spPr>
          <a:xfrm>
            <a:off x="598169" y="866112"/>
            <a:ext cx="11097021" cy="34398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ACL-uri clasice extinse</a:t>
            </a:r>
          </a:p>
          <a:p>
            <a:pPr marL="0">
              <a:lnSpc>
                <a:spcPts val="5739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Filtrează pachetele în funcție și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sursă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și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destinație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. De </a:t>
            </a:r>
          </a:p>
          <a:p>
            <a:pPr marL="289242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asemenea, pot filtra pachete și în funcție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protocol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și de </a:t>
            </a:r>
          </a:p>
          <a:p>
            <a:pPr marL="289242">
              <a:lnSpc>
                <a:spcPts val="3079"/>
              </a:lnSpc>
            </a:pPr>
            <a:r>
              <a:rPr lang="en-GB" sz="2777" b="1" i="0" spc="0" baseline="0" dirty="0">
                <a:solidFill>
                  <a:srgbClr val="000000"/>
                </a:solidFill>
                <a:latin typeface="WorkSans-Bold"/>
              </a:rPr>
              <a:t>port</a:t>
            </a:r>
          </a:p>
          <a:p>
            <a:pPr marL="0">
              <a:lnSpc>
                <a:spcPts val="3981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Numărul asociat unui astfel de ACL trebuie să fie între 100 și </a:t>
            </a:r>
          </a:p>
          <a:p>
            <a:pPr marL="289242">
              <a:lnSpc>
                <a:spcPts val="3079"/>
              </a:lnSpc>
            </a:pP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199; în versiunile mai recente de IO</a:t>
            </a:r>
            <a:r>
              <a:rPr lang="en-GB" sz="2777" b="0" i="0" spc="934" baseline="0" dirty="0">
                <a:solidFill>
                  <a:srgbClr val="000000"/>
                </a:solidFill>
                <a:latin typeface="WorkSans-Regular"/>
              </a:rPr>
              <a:t>S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se pot folosi și numere </a:t>
            </a:r>
          </a:p>
          <a:p>
            <a:pPr marL="289242">
              <a:lnSpc>
                <a:spcPts val="3002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între 2000 și 2699</a:t>
            </a:r>
          </a:p>
        </p:txBody>
      </p:sp>
      <p:sp>
        <p:nvSpPr>
          <p:cNvPr id="392" name="Rectangle 392"/>
          <p:cNvSpPr/>
          <p:nvPr/>
        </p:nvSpPr>
        <p:spPr>
          <a:xfrm>
            <a:off x="598169" y="6457823"/>
            <a:ext cx="11053395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501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26</a:t>
            </a:r>
          </a:p>
        </p:txBody>
      </p:sp>
      <p:sp>
        <p:nvSpPr>
          <p:cNvPr id="393" name="Rectangle 393"/>
          <p:cNvSpPr/>
          <p:nvPr/>
        </p:nvSpPr>
        <p:spPr>
          <a:xfrm>
            <a:off x="1984120" y="5399525"/>
            <a:ext cx="5261166" cy="20875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access-list 101 permit ip host </a:t>
            </a:r>
            <a:r>
              <a:rPr lang="en-GB" sz="1577" b="1" i="0" spc="0" baseline="0" dirty="0">
                <a:solidFill>
                  <a:srgbClr val="4472C4"/>
                </a:solidFill>
                <a:latin typeface="CourierNewPS-BoldMT"/>
                <a:hlinkClick r:id="rId2"/>
              </a:rPr>
              <a:t>10.0.0.1</a:t>
            </a:r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 any</a:t>
            </a:r>
          </a:p>
        </p:txBody>
      </p:sp>
      <p:sp>
        <p:nvSpPr>
          <p:cNvPr id="394" name="Rectangle 394"/>
          <p:cNvSpPr/>
          <p:nvPr/>
        </p:nvSpPr>
        <p:spPr>
          <a:xfrm>
            <a:off x="2164460" y="5995724"/>
            <a:ext cx="8264173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E7E6E6"/>
                </a:solidFill>
                <a:latin typeface="WorkSans-Regular"/>
              </a:rPr>
              <a:t>Permite în mod explicit tot traficul IP de la acest host către oricare altă destinație</a:t>
            </a:r>
          </a:p>
        </p:txBody>
      </p:sp>
      <p:sp>
        <p:nvSpPr>
          <p:cNvPr id="395" name="Rectangle 395"/>
          <p:cNvSpPr/>
          <p:nvPr/>
        </p:nvSpPr>
        <p:spPr>
          <a:xfrm>
            <a:off x="4301490" y="4525820"/>
            <a:ext cx="3497544" cy="25749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150619" algn="l"/>
                <a:tab pos="2195829" algn="l"/>
              </a:tabLst>
            </a:pPr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Protocol	IP Sursă	IP Destinație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Freeform 396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97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398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399" name="Freeform 399">
            <a:hlinkClick r:id="rId5"/>
          </p:cNvPr>
          <p:cNvSpPr/>
          <p:nvPr/>
        </p:nvSpPr>
        <p:spPr>
          <a:xfrm>
            <a:off x="1900301" y="5291138"/>
            <a:ext cx="8839200" cy="342900"/>
          </a:xfrm>
          <a:custGeom>
            <a:avLst/>
            <a:gdLst/>
            <a:ahLst/>
            <a:cxnLst/>
            <a:rect l="0" t="0" r="0" b="0"/>
            <a:pathLst>
              <a:path w="8839200" h="342900">
                <a:moveTo>
                  <a:pt x="0" y="342900"/>
                </a:moveTo>
                <a:lnTo>
                  <a:pt x="8839200" y="342900"/>
                </a:lnTo>
                <a:lnTo>
                  <a:pt x="88392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0" name="Freeform 400">
            <a:hlinkClick r:id="rId5"/>
          </p:cNvPr>
          <p:cNvSpPr/>
          <p:nvPr/>
        </p:nvSpPr>
        <p:spPr>
          <a:xfrm>
            <a:off x="1900301" y="5291138"/>
            <a:ext cx="8839200" cy="342900"/>
          </a:xfrm>
          <a:custGeom>
            <a:avLst/>
            <a:gdLst/>
            <a:ahLst/>
            <a:cxnLst/>
            <a:rect l="0" t="0" r="0" b="0"/>
            <a:pathLst>
              <a:path w="8839200" h="342900">
                <a:moveTo>
                  <a:pt x="0" y="342900"/>
                </a:moveTo>
                <a:lnTo>
                  <a:pt x="8839200" y="342900"/>
                </a:lnTo>
                <a:lnTo>
                  <a:pt x="88392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01" name="Picture 401">
            <a:hlinkClick r:id="rId2"/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87626" y="5707063"/>
            <a:ext cx="8540750" cy="615950"/>
          </a:xfrm>
          <a:prstGeom prst="rect">
            <a:avLst/>
          </a:prstGeom>
          <a:noFill/>
        </p:spPr>
      </p:pic>
      <p:sp>
        <p:nvSpPr>
          <p:cNvPr id="402" name="Freeform 402">
            <a:hlinkClick r:id="rId2"/>
          </p:cNvPr>
          <p:cNvSpPr/>
          <p:nvPr/>
        </p:nvSpPr>
        <p:spPr>
          <a:xfrm>
            <a:off x="2100326" y="5719763"/>
            <a:ext cx="8515350" cy="590550"/>
          </a:xfrm>
          <a:custGeom>
            <a:avLst/>
            <a:gdLst/>
            <a:ahLst/>
            <a:cxnLst/>
            <a:rect l="0" t="0" r="0" b="0"/>
            <a:pathLst>
              <a:path w="8515350" h="590550">
                <a:moveTo>
                  <a:pt x="0" y="590550"/>
                </a:moveTo>
                <a:lnTo>
                  <a:pt x="8515350" y="590550"/>
                </a:lnTo>
                <a:lnTo>
                  <a:pt x="8515350" y="0"/>
                </a:lnTo>
                <a:lnTo>
                  <a:pt x="0" y="0"/>
                </a:lnTo>
                <a:lnTo>
                  <a:pt x="0" y="590550"/>
                </a:lnTo>
                <a:close/>
              </a:path>
            </a:pathLst>
          </a:custGeom>
          <a:noFill/>
          <a:ln w="6350" cap="flat" cmpd="sng">
            <a:solidFill>
              <a:srgbClr val="5B9BD5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3" name="Freeform 403"/>
          <p:cNvSpPr/>
          <p:nvPr/>
        </p:nvSpPr>
        <p:spPr>
          <a:xfrm>
            <a:off x="4005326" y="4395852"/>
            <a:ext cx="1057275" cy="400050"/>
          </a:xfrm>
          <a:custGeom>
            <a:avLst/>
            <a:gdLst/>
            <a:ahLst/>
            <a:cxnLst/>
            <a:rect l="0" t="0" r="0" b="0"/>
            <a:pathLst>
              <a:path w="1057275" h="400050">
                <a:moveTo>
                  <a:pt x="0" y="400050"/>
                </a:moveTo>
                <a:lnTo>
                  <a:pt x="1057275" y="400050"/>
                </a:lnTo>
                <a:lnTo>
                  <a:pt x="105727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4" name="Freeform 404"/>
          <p:cNvSpPr/>
          <p:nvPr/>
        </p:nvSpPr>
        <p:spPr>
          <a:xfrm>
            <a:off x="4005326" y="4395852"/>
            <a:ext cx="1057275" cy="400050"/>
          </a:xfrm>
          <a:custGeom>
            <a:avLst/>
            <a:gdLst/>
            <a:ahLst/>
            <a:cxnLst/>
            <a:rect l="0" t="0" r="0" b="0"/>
            <a:pathLst>
              <a:path w="1057275" h="400050">
                <a:moveTo>
                  <a:pt x="0" y="400050"/>
                </a:moveTo>
                <a:lnTo>
                  <a:pt x="1057275" y="400050"/>
                </a:lnTo>
                <a:lnTo>
                  <a:pt x="105727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05" name="Picture 405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78426" y="4830699"/>
            <a:ext cx="101600" cy="406400"/>
          </a:xfrm>
          <a:prstGeom prst="rect">
            <a:avLst/>
          </a:prstGeom>
          <a:noFill/>
        </p:spPr>
      </p:pic>
      <p:sp>
        <p:nvSpPr>
          <p:cNvPr id="406" name="Freeform 406"/>
          <p:cNvSpPr/>
          <p:nvPr/>
        </p:nvSpPr>
        <p:spPr>
          <a:xfrm>
            <a:off x="5357876" y="4395852"/>
            <a:ext cx="1000125" cy="400050"/>
          </a:xfrm>
          <a:custGeom>
            <a:avLst/>
            <a:gdLst/>
            <a:ahLst/>
            <a:cxnLst/>
            <a:rect l="0" t="0" r="0" b="0"/>
            <a:pathLst>
              <a:path w="1000125" h="400050">
                <a:moveTo>
                  <a:pt x="0" y="400050"/>
                </a:moveTo>
                <a:lnTo>
                  <a:pt x="1000125" y="400050"/>
                </a:lnTo>
                <a:lnTo>
                  <a:pt x="10001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7" name="Freeform 407"/>
          <p:cNvSpPr/>
          <p:nvPr/>
        </p:nvSpPr>
        <p:spPr>
          <a:xfrm>
            <a:off x="5357876" y="4395852"/>
            <a:ext cx="1000125" cy="400050"/>
          </a:xfrm>
          <a:custGeom>
            <a:avLst/>
            <a:gdLst/>
            <a:ahLst/>
            <a:cxnLst/>
            <a:rect l="0" t="0" r="0" b="0"/>
            <a:pathLst>
              <a:path w="1000125" h="400050">
                <a:moveTo>
                  <a:pt x="0" y="400050"/>
                </a:moveTo>
                <a:lnTo>
                  <a:pt x="1000125" y="400050"/>
                </a:lnTo>
                <a:lnTo>
                  <a:pt x="10001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08" name="Picture 408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83326" y="4840224"/>
            <a:ext cx="101600" cy="406400"/>
          </a:xfrm>
          <a:prstGeom prst="rect">
            <a:avLst/>
          </a:prstGeom>
          <a:noFill/>
        </p:spPr>
      </p:pic>
      <p:sp>
        <p:nvSpPr>
          <p:cNvPr id="409" name="Freeform 409"/>
          <p:cNvSpPr/>
          <p:nvPr/>
        </p:nvSpPr>
        <p:spPr>
          <a:xfrm>
            <a:off x="6815201" y="4395852"/>
            <a:ext cx="1504950" cy="400050"/>
          </a:xfrm>
          <a:custGeom>
            <a:avLst/>
            <a:gdLst/>
            <a:ahLst/>
            <a:cxnLst/>
            <a:rect l="0" t="0" r="0" b="0"/>
            <a:pathLst>
              <a:path w="1504950" h="400050">
                <a:moveTo>
                  <a:pt x="0" y="400050"/>
                </a:moveTo>
                <a:lnTo>
                  <a:pt x="1504950" y="400050"/>
                </a:lnTo>
                <a:lnTo>
                  <a:pt x="15049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0" name="Freeform 410"/>
          <p:cNvSpPr/>
          <p:nvPr/>
        </p:nvSpPr>
        <p:spPr>
          <a:xfrm>
            <a:off x="6815201" y="4395852"/>
            <a:ext cx="1504950" cy="400050"/>
          </a:xfrm>
          <a:custGeom>
            <a:avLst/>
            <a:gdLst/>
            <a:ahLst/>
            <a:cxnLst/>
            <a:rect l="0" t="0" r="0" b="0"/>
            <a:pathLst>
              <a:path w="1504950" h="400050">
                <a:moveTo>
                  <a:pt x="0" y="400050"/>
                </a:moveTo>
                <a:lnTo>
                  <a:pt x="1504950" y="400050"/>
                </a:lnTo>
                <a:lnTo>
                  <a:pt x="15049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11" name="Picture 411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92923" y="4830699"/>
            <a:ext cx="101600" cy="406400"/>
          </a:xfrm>
          <a:prstGeom prst="rect">
            <a:avLst/>
          </a:prstGeom>
          <a:noFill/>
        </p:spPr>
      </p:pic>
      <p:sp>
        <p:nvSpPr>
          <p:cNvPr id="412" name="Rectangle 412"/>
          <p:cNvSpPr/>
          <p:nvPr/>
        </p:nvSpPr>
        <p:spPr>
          <a:xfrm>
            <a:off x="598169" y="866112"/>
            <a:ext cx="11097021" cy="34398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ACL-uri clasice extinse</a:t>
            </a:r>
          </a:p>
          <a:p>
            <a:pPr marL="0">
              <a:lnSpc>
                <a:spcPts val="5739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Filtrează pachetele în funcție și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sursă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și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destinație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. De </a:t>
            </a:r>
          </a:p>
          <a:p>
            <a:pPr marL="289242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asemenea, pot filtra pachete și în funcție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protocol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și de </a:t>
            </a:r>
          </a:p>
          <a:p>
            <a:pPr marL="289242">
              <a:lnSpc>
                <a:spcPts val="3079"/>
              </a:lnSpc>
            </a:pPr>
            <a:r>
              <a:rPr lang="en-GB" sz="2777" b="1" i="0" spc="0" baseline="0" dirty="0">
                <a:solidFill>
                  <a:srgbClr val="000000"/>
                </a:solidFill>
                <a:latin typeface="WorkSans-Bold"/>
              </a:rPr>
              <a:t>port</a:t>
            </a:r>
          </a:p>
          <a:p>
            <a:pPr marL="0">
              <a:lnSpc>
                <a:spcPts val="3981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Numărul asociat unui astfel de ACL trebuie să fie între 100 și </a:t>
            </a:r>
          </a:p>
          <a:p>
            <a:pPr marL="289242">
              <a:lnSpc>
                <a:spcPts val="3079"/>
              </a:lnSpc>
            </a:pP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199; în versiunile mai recente de IO</a:t>
            </a:r>
            <a:r>
              <a:rPr lang="en-GB" sz="2777" b="0" i="0" spc="934" baseline="0" dirty="0">
                <a:solidFill>
                  <a:srgbClr val="000000"/>
                </a:solidFill>
                <a:latin typeface="WorkSans-Regular"/>
              </a:rPr>
              <a:t>S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se pot folosi și numere </a:t>
            </a:r>
          </a:p>
          <a:p>
            <a:pPr marL="289242">
              <a:lnSpc>
                <a:spcPts val="3002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între 2000 și 2699</a:t>
            </a:r>
          </a:p>
        </p:txBody>
      </p:sp>
      <p:sp>
        <p:nvSpPr>
          <p:cNvPr id="413" name="Rectangle 413"/>
          <p:cNvSpPr/>
          <p:nvPr/>
        </p:nvSpPr>
        <p:spPr>
          <a:xfrm>
            <a:off x="598169" y="6457823"/>
            <a:ext cx="11052581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8136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27</a:t>
            </a:r>
          </a:p>
        </p:txBody>
      </p:sp>
      <p:sp>
        <p:nvSpPr>
          <p:cNvPr id="414" name="Rectangle 414"/>
          <p:cNvSpPr/>
          <p:nvPr/>
        </p:nvSpPr>
        <p:spPr>
          <a:xfrm>
            <a:off x="1984120" y="5357361"/>
            <a:ext cx="5628449" cy="20875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access-list 101 deny ip </a:t>
            </a:r>
            <a:r>
              <a:rPr lang="en-GB" sz="1577" b="1" i="0" spc="0" baseline="0" dirty="0">
                <a:solidFill>
                  <a:srgbClr val="4472C4"/>
                </a:solidFill>
                <a:latin typeface="CourierNewPS-BoldMT"/>
                <a:hlinkClick r:id="rId10"/>
              </a:rPr>
              <a:t>10.0.0</a:t>
            </a:r>
            <a:r>
              <a:rPr lang="en-GB" sz="1577" b="1" i="0" spc="0" baseline="0" dirty="0">
                <a:solidFill>
                  <a:srgbClr val="92D050"/>
                </a:solidFill>
                <a:latin typeface="CourierNewPS-BoldMT"/>
                <a:hlinkClick r:id="rId10"/>
              </a:rPr>
              <a:t>.0</a:t>
            </a:r>
            <a:r>
              <a:rPr lang="en-GB" sz="1577" b="1" i="0" spc="0" baseline="0" dirty="0">
                <a:solidFill>
                  <a:srgbClr val="92D050"/>
                </a:solidFill>
                <a:latin typeface="CourierNewPS-BoldMT"/>
              </a:rPr>
              <a:t> </a:t>
            </a:r>
            <a:r>
              <a:rPr lang="en-GB" sz="1577" b="1" i="0" spc="0" baseline="0" dirty="0">
                <a:solidFill>
                  <a:srgbClr val="4472C4"/>
                </a:solidFill>
                <a:latin typeface="CourierNewPS-BoldMT"/>
                <a:hlinkClick r:id="rId5"/>
              </a:rPr>
              <a:t>0.0.0</a:t>
            </a:r>
            <a:r>
              <a:rPr lang="en-GB" sz="1577" b="1" i="0" spc="0" baseline="0" dirty="0">
                <a:solidFill>
                  <a:srgbClr val="92D050"/>
                </a:solidFill>
                <a:latin typeface="CourierNewPS-BoldMT"/>
                <a:hlinkClick r:id="rId5"/>
              </a:rPr>
              <a:t>.255</a:t>
            </a:r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 any</a:t>
            </a:r>
          </a:p>
        </p:txBody>
      </p:sp>
      <p:sp>
        <p:nvSpPr>
          <p:cNvPr id="415" name="Rectangle 415"/>
          <p:cNvSpPr/>
          <p:nvPr/>
        </p:nvSpPr>
        <p:spPr>
          <a:xfrm>
            <a:off x="3694810" y="5903014"/>
            <a:ext cx="5332755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E7E6E6"/>
                </a:solidFill>
                <a:latin typeface="WorkSans-Regular"/>
              </a:rPr>
              <a:t>Oprește tot traficul cu originea în rețeaua </a:t>
            </a:r>
            <a:r>
              <a:rPr lang="en-GB" sz="1577" b="0" i="0" spc="0" baseline="0" dirty="0">
                <a:solidFill>
                  <a:srgbClr val="E7E6E6"/>
                </a:solidFill>
                <a:latin typeface="WorkSans-Regular"/>
                <a:hlinkClick r:id="rId2"/>
              </a:rPr>
              <a:t>10.0.0.0/24</a:t>
            </a:r>
          </a:p>
        </p:txBody>
      </p:sp>
      <p:sp>
        <p:nvSpPr>
          <p:cNvPr id="416" name="Rectangle 416"/>
          <p:cNvSpPr/>
          <p:nvPr/>
        </p:nvSpPr>
        <p:spPr>
          <a:xfrm>
            <a:off x="4100195" y="4483656"/>
            <a:ext cx="4119526" cy="25749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351914" algn="l"/>
                <a:tab pos="2817495" algn="l"/>
              </a:tabLst>
            </a:pPr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Protocol	IP Sursă	IP Destinație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Freeform 417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18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419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420" name="Freeform 420">
            <a:hlinkClick r:id="rId5"/>
          </p:cNvPr>
          <p:cNvSpPr/>
          <p:nvPr/>
        </p:nvSpPr>
        <p:spPr>
          <a:xfrm>
            <a:off x="1366900" y="5291138"/>
            <a:ext cx="8839200" cy="342900"/>
          </a:xfrm>
          <a:custGeom>
            <a:avLst/>
            <a:gdLst/>
            <a:ahLst/>
            <a:cxnLst/>
            <a:rect l="0" t="0" r="0" b="0"/>
            <a:pathLst>
              <a:path w="8839200" h="342900">
                <a:moveTo>
                  <a:pt x="0" y="342900"/>
                </a:moveTo>
                <a:lnTo>
                  <a:pt x="8839200" y="342900"/>
                </a:lnTo>
                <a:lnTo>
                  <a:pt x="88392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Freeform 421">
            <a:hlinkClick r:id="rId5"/>
          </p:cNvPr>
          <p:cNvSpPr/>
          <p:nvPr/>
        </p:nvSpPr>
        <p:spPr>
          <a:xfrm>
            <a:off x="1366900" y="5291138"/>
            <a:ext cx="8839200" cy="342900"/>
          </a:xfrm>
          <a:custGeom>
            <a:avLst/>
            <a:gdLst/>
            <a:ahLst/>
            <a:cxnLst/>
            <a:rect l="0" t="0" r="0" b="0"/>
            <a:pathLst>
              <a:path w="8839200" h="342900">
                <a:moveTo>
                  <a:pt x="0" y="342900"/>
                </a:moveTo>
                <a:lnTo>
                  <a:pt x="8839200" y="342900"/>
                </a:lnTo>
                <a:lnTo>
                  <a:pt x="88392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22" name="Picture 422">
            <a:hlinkClick r:id="rId2"/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112" y="5716588"/>
            <a:ext cx="10398125" cy="673100"/>
          </a:xfrm>
          <a:prstGeom prst="rect">
            <a:avLst/>
          </a:prstGeom>
          <a:noFill/>
        </p:spPr>
      </p:pic>
      <p:sp>
        <p:nvSpPr>
          <p:cNvPr id="423" name="Freeform 423">
            <a:hlinkClick r:id="rId2"/>
          </p:cNvPr>
          <p:cNvSpPr/>
          <p:nvPr/>
        </p:nvSpPr>
        <p:spPr>
          <a:xfrm>
            <a:off x="785812" y="5729288"/>
            <a:ext cx="10372725" cy="647700"/>
          </a:xfrm>
          <a:custGeom>
            <a:avLst/>
            <a:gdLst/>
            <a:ahLst/>
            <a:cxnLst/>
            <a:rect l="0" t="0" r="0" b="0"/>
            <a:pathLst>
              <a:path w="10372725" h="647700">
                <a:moveTo>
                  <a:pt x="0" y="647700"/>
                </a:moveTo>
                <a:lnTo>
                  <a:pt x="10372725" y="647700"/>
                </a:lnTo>
                <a:lnTo>
                  <a:pt x="10372725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noFill/>
          <a:ln w="6350" cap="flat" cmpd="sng">
            <a:solidFill>
              <a:srgbClr val="5B9BD5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Freeform 424"/>
          <p:cNvSpPr/>
          <p:nvPr/>
        </p:nvSpPr>
        <p:spPr>
          <a:xfrm>
            <a:off x="3471926" y="4395852"/>
            <a:ext cx="1057275" cy="400050"/>
          </a:xfrm>
          <a:custGeom>
            <a:avLst/>
            <a:gdLst/>
            <a:ahLst/>
            <a:cxnLst/>
            <a:rect l="0" t="0" r="0" b="0"/>
            <a:pathLst>
              <a:path w="1057275" h="400050">
                <a:moveTo>
                  <a:pt x="0" y="400050"/>
                </a:moveTo>
                <a:lnTo>
                  <a:pt x="1057275" y="400050"/>
                </a:lnTo>
                <a:lnTo>
                  <a:pt x="105727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Freeform 425"/>
          <p:cNvSpPr/>
          <p:nvPr/>
        </p:nvSpPr>
        <p:spPr>
          <a:xfrm>
            <a:off x="3471926" y="4395852"/>
            <a:ext cx="1057275" cy="400050"/>
          </a:xfrm>
          <a:custGeom>
            <a:avLst/>
            <a:gdLst/>
            <a:ahLst/>
            <a:cxnLst/>
            <a:rect l="0" t="0" r="0" b="0"/>
            <a:pathLst>
              <a:path w="1057275" h="400050">
                <a:moveTo>
                  <a:pt x="0" y="400050"/>
                </a:moveTo>
                <a:lnTo>
                  <a:pt x="1057275" y="400050"/>
                </a:lnTo>
                <a:lnTo>
                  <a:pt x="105727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26" name="Picture 426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44898" y="4830699"/>
            <a:ext cx="101600" cy="406400"/>
          </a:xfrm>
          <a:prstGeom prst="rect">
            <a:avLst/>
          </a:prstGeom>
          <a:noFill/>
        </p:spPr>
      </p:pic>
      <p:sp>
        <p:nvSpPr>
          <p:cNvPr id="427" name="Freeform 427"/>
          <p:cNvSpPr/>
          <p:nvPr/>
        </p:nvSpPr>
        <p:spPr>
          <a:xfrm>
            <a:off x="4824476" y="4395852"/>
            <a:ext cx="1000125" cy="400050"/>
          </a:xfrm>
          <a:custGeom>
            <a:avLst/>
            <a:gdLst/>
            <a:ahLst/>
            <a:cxnLst/>
            <a:rect l="0" t="0" r="0" b="0"/>
            <a:pathLst>
              <a:path w="1000125" h="400050">
                <a:moveTo>
                  <a:pt x="0" y="400050"/>
                </a:moveTo>
                <a:lnTo>
                  <a:pt x="1000125" y="400050"/>
                </a:lnTo>
                <a:lnTo>
                  <a:pt x="10001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" name="Freeform 428"/>
          <p:cNvSpPr/>
          <p:nvPr/>
        </p:nvSpPr>
        <p:spPr>
          <a:xfrm>
            <a:off x="4824476" y="4395852"/>
            <a:ext cx="1000125" cy="400050"/>
          </a:xfrm>
          <a:custGeom>
            <a:avLst/>
            <a:gdLst/>
            <a:ahLst/>
            <a:cxnLst/>
            <a:rect l="0" t="0" r="0" b="0"/>
            <a:pathLst>
              <a:path w="1000125" h="400050">
                <a:moveTo>
                  <a:pt x="0" y="400050"/>
                </a:moveTo>
                <a:lnTo>
                  <a:pt x="1000125" y="400050"/>
                </a:lnTo>
                <a:lnTo>
                  <a:pt x="10001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29" name="Picture 429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49926" y="4840224"/>
            <a:ext cx="101600" cy="406400"/>
          </a:xfrm>
          <a:prstGeom prst="rect">
            <a:avLst/>
          </a:prstGeom>
          <a:noFill/>
        </p:spPr>
      </p:pic>
      <p:sp>
        <p:nvSpPr>
          <p:cNvPr id="430" name="Freeform 430"/>
          <p:cNvSpPr/>
          <p:nvPr/>
        </p:nvSpPr>
        <p:spPr>
          <a:xfrm>
            <a:off x="6291326" y="4395852"/>
            <a:ext cx="1495425" cy="400050"/>
          </a:xfrm>
          <a:custGeom>
            <a:avLst/>
            <a:gdLst/>
            <a:ahLst/>
            <a:cxnLst/>
            <a:rect l="0" t="0" r="0" b="0"/>
            <a:pathLst>
              <a:path w="1495425" h="400050">
                <a:moveTo>
                  <a:pt x="0" y="400050"/>
                </a:moveTo>
                <a:lnTo>
                  <a:pt x="1495425" y="400050"/>
                </a:lnTo>
                <a:lnTo>
                  <a:pt x="14954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1" name="Freeform 431"/>
          <p:cNvSpPr/>
          <p:nvPr/>
        </p:nvSpPr>
        <p:spPr>
          <a:xfrm>
            <a:off x="6291326" y="4395852"/>
            <a:ext cx="1495425" cy="400050"/>
          </a:xfrm>
          <a:custGeom>
            <a:avLst/>
            <a:gdLst/>
            <a:ahLst/>
            <a:cxnLst/>
            <a:rect l="0" t="0" r="0" b="0"/>
            <a:pathLst>
              <a:path w="1495425" h="400050">
                <a:moveTo>
                  <a:pt x="0" y="400050"/>
                </a:moveTo>
                <a:lnTo>
                  <a:pt x="1495425" y="400050"/>
                </a:lnTo>
                <a:lnTo>
                  <a:pt x="14954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32" name="Picture 432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9523" y="4830699"/>
            <a:ext cx="101600" cy="406400"/>
          </a:xfrm>
          <a:prstGeom prst="rect">
            <a:avLst/>
          </a:prstGeom>
          <a:noFill/>
        </p:spPr>
      </p:pic>
      <p:sp>
        <p:nvSpPr>
          <p:cNvPr id="433" name="Freeform 433"/>
          <p:cNvSpPr/>
          <p:nvPr/>
        </p:nvSpPr>
        <p:spPr>
          <a:xfrm>
            <a:off x="8520176" y="4386327"/>
            <a:ext cx="1733550" cy="400050"/>
          </a:xfrm>
          <a:custGeom>
            <a:avLst/>
            <a:gdLst/>
            <a:ahLst/>
            <a:cxnLst/>
            <a:rect l="0" t="0" r="0" b="0"/>
            <a:pathLst>
              <a:path w="1733550" h="400050">
                <a:moveTo>
                  <a:pt x="0" y="400050"/>
                </a:moveTo>
                <a:lnTo>
                  <a:pt x="1733550" y="400050"/>
                </a:lnTo>
                <a:lnTo>
                  <a:pt x="17335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Freeform 434"/>
          <p:cNvSpPr/>
          <p:nvPr/>
        </p:nvSpPr>
        <p:spPr>
          <a:xfrm>
            <a:off x="8520176" y="4386327"/>
            <a:ext cx="1733550" cy="400050"/>
          </a:xfrm>
          <a:custGeom>
            <a:avLst/>
            <a:gdLst/>
            <a:ahLst/>
            <a:cxnLst/>
            <a:rect l="0" t="0" r="0" b="0"/>
            <a:pathLst>
              <a:path w="1733550" h="400050">
                <a:moveTo>
                  <a:pt x="0" y="400050"/>
                </a:moveTo>
                <a:lnTo>
                  <a:pt x="1733550" y="400050"/>
                </a:lnTo>
                <a:lnTo>
                  <a:pt x="17335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35" name="Picture 435"/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36023" y="4830699"/>
            <a:ext cx="101600" cy="406400"/>
          </a:xfrm>
          <a:prstGeom prst="rect">
            <a:avLst/>
          </a:prstGeom>
          <a:noFill/>
        </p:spPr>
      </p:pic>
      <p:sp>
        <p:nvSpPr>
          <p:cNvPr id="436" name="Rectangle 436"/>
          <p:cNvSpPr/>
          <p:nvPr/>
        </p:nvSpPr>
        <p:spPr>
          <a:xfrm>
            <a:off x="598169" y="866112"/>
            <a:ext cx="11097021" cy="34398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ACL-uri clasice extinse</a:t>
            </a:r>
          </a:p>
          <a:p>
            <a:pPr marL="0">
              <a:lnSpc>
                <a:spcPts val="5739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Filtrează pachetele în funcție și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sursă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și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destinație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. De </a:t>
            </a:r>
          </a:p>
          <a:p>
            <a:pPr marL="289242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asemenea, pot filtra pachete și în funcție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protocol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și de </a:t>
            </a:r>
          </a:p>
          <a:p>
            <a:pPr marL="289242">
              <a:lnSpc>
                <a:spcPts val="3079"/>
              </a:lnSpc>
            </a:pPr>
            <a:r>
              <a:rPr lang="en-GB" sz="2777" b="1" i="0" spc="0" baseline="0" dirty="0">
                <a:solidFill>
                  <a:srgbClr val="000000"/>
                </a:solidFill>
                <a:latin typeface="WorkSans-Bold"/>
              </a:rPr>
              <a:t>port</a:t>
            </a:r>
          </a:p>
          <a:p>
            <a:pPr marL="0">
              <a:lnSpc>
                <a:spcPts val="3981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Numărul asociat unui astfel de ACL trebuie să fie între 100 și </a:t>
            </a:r>
          </a:p>
          <a:p>
            <a:pPr marL="289242">
              <a:lnSpc>
                <a:spcPts val="3079"/>
              </a:lnSpc>
            </a:pP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199; în versiunile mai recente de IO</a:t>
            </a:r>
            <a:r>
              <a:rPr lang="en-GB" sz="2777" b="0" i="0" spc="934" baseline="0" dirty="0">
                <a:solidFill>
                  <a:srgbClr val="000000"/>
                </a:solidFill>
                <a:latin typeface="WorkSans-Regular"/>
              </a:rPr>
              <a:t>S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se pot folosi și numere </a:t>
            </a:r>
          </a:p>
          <a:p>
            <a:pPr marL="289242">
              <a:lnSpc>
                <a:spcPts val="3002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între 2000 și 2699</a:t>
            </a:r>
          </a:p>
        </p:txBody>
      </p:sp>
      <p:sp>
        <p:nvSpPr>
          <p:cNvPr id="437" name="Rectangle 437"/>
          <p:cNvSpPr/>
          <p:nvPr/>
        </p:nvSpPr>
        <p:spPr>
          <a:xfrm>
            <a:off x="598169" y="6457823"/>
            <a:ext cx="11053090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34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28</a:t>
            </a:r>
          </a:p>
        </p:txBody>
      </p:sp>
      <p:sp>
        <p:nvSpPr>
          <p:cNvPr id="438" name="Rectangle 438"/>
          <p:cNvSpPr/>
          <p:nvPr/>
        </p:nvSpPr>
        <p:spPr>
          <a:xfrm>
            <a:off x="1452244" y="5357361"/>
            <a:ext cx="8318055" cy="20875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access-list 101 deny tcp host </a:t>
            </a:r>
            <a:r>
              <a:rPr lang="en-GB" sz="1577" b="1" i="0" spc="0" baseline="0" dirty="0">
                <a:solidFill>
                  <a:srgbClr val="4472C4"/>
                </a:solidFill>
                <a:latin typeface="CourierNewPS-BoldMT"/>
                <a:hlinkClick r:id="rId11"/>
              </a:rPr>
              <a:t>172.16.6.1</a:t>
            </a:r>
            <a:r>
              <a:rPr lang="en-GB" sz="1577" b="1" i="0" spc="0" baseline="0" dirty="0">
                <a:solidFill>
                  <a:srgbClr val="4472C4"/>
                </a:solidFill>
                <a:latin typeface="CourierNewPS-BoldMT"/>
              </a:rPr>
              <a:t> </a:t>
            </a:r>
            <a:r>
              <a:rPr lang="en-GB" sz="1577" b="1" i="0" spc="0" baseline="0" dirty="0">
                <a:solidFill>
                  <a:srgbClr val="4472C4"/>
                </a:solidFill>
                <a:latin typeface="CourierNewPS-BoldMT"/>
                <a:hlinkClick r:id="rId12"/>
              </a:rPr>
              <a:t>192.168.1</a:t>
            </a:r>
            <a:r>
              <a:rPr lang="en-GB" sz="1577" b="1" i="0" spc="0" baseline="0" dirty="0">
                <a:solidFill>
                  <a:srgbClr val="92D050"/>
                </a:solidFill>
                <a:latin typeface="CourierNewPS-BoldMT"/>
                <a:hlinkClick r:id="rId12"/>
              </a:rPr>
              <a:t>.0</a:t>
            </a:r>
            <a:r>
              <a:rPr lang="en-GB" sz="1577" b="1" i="0" spc="0" baseline="0" dirty="0">
                <a:solidFill>
                  <a:srgbClr val="92D050"/>
                </a:solidFill>
                <a:latin typeface="CourierNewPS-BoldMT"/>
              </a:rPr>
              <a:t> </a:t>
            </a:r>
            <a:r>
              <a:rPr lang="en-GB" sz="1577" b="1" i="0" spc="0" baseline="0" dirty="0">
                <a:solidFill>
                  <a:srgbClr val="4472C4"/>
                </a:solidFill>
                <a:latin typeface="CourierNewPS-BoldMT"/>
                <a:hlinkClick r:id="rId5"/>
              </a:rPr>
              <a:t>0.0.0</a:t>
            </a:r>
            <a:r>
              <a:rPr lang="en-GB" sz="1577" b="1" i="0" spc="0" baseline="0" dirty="0">
                <a:solidFill>
                  <a:srgbClr val="92D050"/>
                </a:solidFill>
                <a:latin typeface="CourierNewPS-BoldMT"/>
                <a:hlinkClick r:id="rId5"/>
              </a:rPr>
              <a:t>.255</a:t>
            </a:r>
            <a:r>
              <a:rPr lang="en-GB" sz="1577" b="1" i="0" spc="0" baseline="0" dirty="0">
                <a:solidFill>
                  <a:srgbClr val="92D050"/>
                </a:solidFill>
                <a:latin typeface="CourierNewPS-BoldMT"/>
              </a:rPr>
              <a:t> </a:t>
            </a:r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eq 23</a:t>
            </a:r>
          </a:p>
        </p:txBody>
      </p:sp>
      <p:sp>
        <p:nvSpPr>
          <p:cNvPr id="439" name="Rectangle 439"/>
          <p:cNvSpPr/>
          <p:nvPr/>
        </p:nvSpPr>
        <p:spPr>
          <a:xfrm>
            <a:off x="943292" y="5937939"/>
            <a:ext cx="10052281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E7E6E6"/>
                </a:solidFill>
                <a:latin typeface="WorkSans-Regular"/>
              </a:rPr>
              <a:t>Oprește în mod explicit accesul pe portul 23(Telnet) de la host-ul </a:t>
            </a:r>
            <a:r>
              <a:rPr lang="en-GB" sz="1577" b="0" i="0" spc="0" baseline="0" dirty="0">
                <a:solidFill>
                  <a:srgbClr val="E7E6E6"/>
                </a:solidFill>
                <a:latin typeface="WorkSans-Regular"/>
                <a:hlinkClick r:id="rId11"/>
              </a:rPr>
              <a:t>172.16.6.1</a:t>
            </a:r>
            <a:r>
              <a:rPr lang="en-GB" sz="1577" b="0" i="0" spc="0" baseline="0" dirty="0">
                <a:solidFill>
                  <a:srgbClr val="E7E6E6"/>
                </a:solidFill>
                <a:latin typeface="WorkSans-Regular"/>
              </a:rPr>
              <a:t> la rețeaua </a:t>
            </a:r>
            <a:r>
              <a:rPr lang="en-GB" sz="1577" b="0" i="0" spc="0" baseline="0" dirty="0">
                <a:solidFill>
                  <a:srgbClr val="E7E6E6"/>
                </a:solidFill>
                <a:latin typeface="WorkSans-Regular"/>
                <a:hlinkClick r:id="rId2"/>
              </a:rPr>
              <a:t>192.168.1.0/24</a:t>
            </a:r>
          </a:p>
        </p:txBody>
      </p:sp>
      <p:sp>
        <p:nvSpPr>
          <p:cNvPr id="440" name="Rectangle 440"/>
          <p:cNvSpPr/>
          <p:nvPr/>
        </p:nvSpPr>
        <p:spPr>
          <a:xfrm>
            <a:off x="3568700" y="4481751"/>
            <a:ext cx="6587903" cy="2593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351534" algn="l"/>
                <a:tab pos="2817495" algn="l"/>
                <a:tab pos="5049901" algn="l"/>
              </a:tabLst>
            </a:pPr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Protocol	IP Sursă	IP Destinație	</a:t>
            </a:r>
            <a:r>
              <a:rPr lang="en-GB" sz="3071" b="0" i="0" spc="0" baseline="739" dirty="0">
                <a:solidFill>
                  <a:srgbClr val="000000"/>
                </a:solidFill>
                <a:latin typeface="Calibri"/>
              </a:rPr>
              <a:t>Port Destinație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Freeform 441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42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443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444" name="Freeform 444">
            <a:hlinkClick r:id="rId5"/>
          </p:cNvPr>
          <p:cNvSpPr/>
          <p:nvPr/>
        </p:nvSpPr>
        <p:spPr>
          <a:xfrm>
            <a:off x="1709801" y="5243576"/>
            <a:ext cx="8839200" cy="333375"/>
          </a:xfrm>
          <a:custGeom>
            <a:avLst/>
            <a:gdLst/>
            <a:ahLst/>
            <a:cxnLst/>
            <a:rect l="0" t="0" r="0" b="0"/>
            <a:pathLst>
              <a:path w="8839200" h="333375">
                <a:moveTo>
                  <a:pt x="0" y="333375"/>
                </a:moveTo>
                <a:lnTo>
                  <a:pt x="8839200" y="333375"/>
                </a:lnTo>
                <a:lnTo>
                  <a:pt x="8839200" y="0"/>
                </a:lnTo>
                <a:lnTo>
                  <a:pt x="0" y="0"/>
                </a:lnTo>
                <a:lnTo>
                  <a:pt x="0" y="33337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5" name="Freeform 445">
            <a:hlinkClick r:id="rId5"/>
          </p:cNvPr>
          <p:cNvSpPr/>
          <p:nvPr/>
        </p:nvSpPr>
        <p:spPr>
          <a:xfrm>
            <a:off x="1709801" y="5243576"/>
            <a:ext cx="8839200" cy="333375"/>
          </a:xfrm>
          <a:custGeom>
            <a:avLst/>
            <a:gdLst/>
            <a:ahLst/>
            <a:cxnLst/>
            <a:rect l="0" t="0" r="0" b="0"/>
            <a:pathLst>
              <a:path w="8839200" h="333375">
                <a:moveTo>
                  <a:pt x="0" y="333375"/>
                </a:moveTo>
                <a:lnTo>
                  <a:pt x="8839200" y="333375"/>
                </a:lnTo>
                <a:lnTo>
                  <a:pt x="8839200" y="0"/>
                </a:lnTo>
                <a:lnTo>
                  <a:pt x="0" y="0"/>
                </a:lnTo>
                <a:lnTo>
                  <a:pt x="0" y="333375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6" name="Freeform 446">
            <a:hlinkClick r:id="rId2"/>
          </p:cNvPr>
          <p:cNvSpPr/>
          <p:nvPr/>
        </p:nvSpPr>
        <p:spPr>
          <a:xfrm>
            <a:off x="1909826" y="5710238"/>
            <a:ext cx="8524875" cy="647700"/>
          </a:xfrm>
          <a:custGeom>
            <a:avLst/>
            <a:gdLst/>
            <a:ahLst/>
            <a:cxnLst/>
            <a:rect l="0" t="0" r="0" b="0"/>
            <a:pathLst>
              <a:path w="8524875" h="647700">
                <a:moveTo>
                  <a:pt x="0" y="647700"/>
                </a:moveTo>
                <a:lnTo>
                  <a:pt x="8524875" y="647700"/>
                </a:lnTo>
                <a:lnTo>
                  <a:pt x="8524875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7" name="Freeform 447">
            <a:hlinkClick r:id="rId2"/>
          </p:cNvPr>
          <p:cNvSpPr/>
          <p:nvPr/>
        </p:nvSpPr>
        <p:spPr>
          <a:xfrm>
            <a:off x="1909826" y="5710238"/>
            <a:ext cx="8524875" cy="647700"/>
          </a:xfrm>
          <a:custGeom>
            <a:avLst/>
            <a:gdLst/>
            <a:ahLst/>
            <a:cxnLst/>
            <a:rect l="0" t="0" r="0" b="0"/>
            <a:pathLst>
              <a:path w="8524875" h="647700">
                <a:moveTo>
                  <a:pt x="0" y="647700"/>
                </a:moveTo>
                <a:lnTo>
                  <a:pt x="8524875" y="647700"/>
                </a:lnTo>
                <a:lnTo>
                  <a:pt x="8524875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noFill/>
          <a:ln w="6350" cap="flat" cmpd="sng">
            <a:solidFill>
              <a:srgbClr val="5B9BD5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8" name="Freeform 448"/>
          <p:cNvSpPr/>
          <p:nvPr/>
        </p:nvSpPr>
        <p:spPr>
          <a:xfrm>
            <a:off x="3957701" y="4338702"/>
            <a:ext cx="1057275" cy="400050"/>
          </a:xfrm>
          <a:custGeom>
            <a:avLst/>
            <a:gdLst/>
            <a:ahLst/>
            <a:cxnLst/>
            <a:rect l="0" t="0" r="0" b="0"/>
            <a:pathLst>
              <a:path w="1057275" h="400050">
                <a:moveTo>
                  <a:pt x="0" y="400050"/>
                </a:moveTo>
                <a:lnTo>
                  <a:pt x="1057275" y="400050"/>
                </a:lnTo>
                <a:lnTo>
                  <a:pt x="105727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9" name="Freeform 449"/>
          <p:cNvSpPr/>
          <p:nvPr/>
        </p:nvSpPr>
        <p:spPr>
          <a:xfrm>
            <a:off x="3957701" y="4338702"/>
            <a:ext cx="1057275" cy="400050"/>
          </a:xfrm>
          <a:custGeom>
            <a:avLst/>
            <a:gdLst/>
            <a:ahLst/>
            <a:cxnLst/>
            <a:rect l="0" t="0" r="0" b="0"/>
            <a:pathLst>
              <a:path w="1057275" h="400050">
                <a:moveTo>
                  <a:pt x="0" y="400050"/>
                </a:moveTo>
                <a:lnTo>
                  <a:pt x="1057275" y="400050"/>
                </a:lnTo>
                <a:lnTo>
                  <a:pt x="105727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50" name="Picture 450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30801" y="4773549"/>
            <a:ext cx="101600" cy="406400"/>
          </a:xfrm>
          <a:prstGeom prst="rect">
            <a:avLst/>
          </a:prstGeom>
          <a:noFill/>
        </p:spPr>
      </p:pic>
      <p:sp>
        <p:nvSpPr>
          <p:cNvPr id="451" name="Freeform 451"/>
          <p:cNvSpPr/>
          <p:nvPr/>
        </p:nvSpPr>
        <p:spPr>
          <a:xfrm>
            <a:off x="5167376" y="4338702"/>
            <a:ext cx="1000125" cy="400050"/>
          </a:xfrm>
          <a:custGeom>
            <a:avLst/>
            <a:gdLst/>
            <a:ahLst/>
            <a:cxnLst/>
            <a:rect l="0" t="0" r="0" b="0"/>
            <a:pathLst>
              <a:path w="1000125" h="400050">
                <a:moveTo>
                  <a:pt x="0" y="400050"/>
                </a:moveTo>
                <a:lnTo>
                  <a:pt x="1000125" y="400050"/>
                </a:lnTo>
                <a:lnTo>
                  <a:pt x="10001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Freeform 452"/>
          <p:cNvSpPr/>
          <p:nvPr/>
        </p:nvSpPr>
        <p:spPr>
          <a:xfrm>
            <a:off x="5167376" y="4338702"/>
            <a:ext cx="1000125" cy="400050"/>
          </a:xfrm>
          <a:custGeom>
            <a:avLst/>
            <a:gdLst/>
            <a:ahLst/>
            <a:cxnLst/>
            <a:rect l="0" t="0" r="0" b="0"/>
            <a:pathLst>
              <a:path w="1000125" h="400050">
                <a:moveTo>
                  <a:pt x="0" y="400050"/>
                </a:moveTo>
                <a:lnTo>
                  <a:pt x="1000125" y="400050"/>
                </a:lnTo>
                <a:lnTo>
                  <a:pt x="1000125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53" name="Picture 453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92826" y="4783074"/>
            <a:ext cx="101600" cy="406400"/>
          </a:xfrm>
          <a:prstGeom prst="rect">
            <a:avLst/>
          </a:prstGeom>
          <a:noFill/>
        </p:spPr>
      </p:pic>
      <p:sp>
        <p:nvSpPr>
          <p:cNvPr id="454" name="Freeform 454"/>
          <p:cNvSpPr/>
          <p:nvPr/>
        </p:nvSpPr>
        <p:spPr>
          <a:xfrm>
            <a:off x="6710426" y="4357752"/>
            <a:ext cx="1504950" cy="400050"/>
          </a:xfrm>
          <a:custGeom>
            <a:avLst/>
            <a:gdLst/>
            <a:ahLst/>
            <a:cxnLst/>
            <a:rect l="0" t="0" r="0" b="0"/>
            <a:pathLst>
              <a:path w="1504950" h="400050">
                <a:moveTo>
                  <a:pt x="0" y="400050"/>
                </a:moveTo>
                <a:lnTo>
                  <a:pt x="1504950" y="400050"/>
                </a:lnTo>
                <a:lnTo>
                  <a:pt x="15049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Freeform 455"/>
          <p:cNvSpPr/>
          <p:nvPr/>
        </p:nvSpPr>
        <p:spPr>
          <a:xfrm>
            <a:off x="6710426" y="4357752"/>
            <a:ext cx="1504950" cy="400050"/>
          </a:xfrm>
          <a:custGeom>
            <a:avLst/>
            <a:gdLst/>
            <a:ahLst/>
            <a:cxnLst/>
            <a:rect l="0" t="0" r="0" b="0"/>
            <a:pathLst>
              <a:path w="1504950" h="400050">
                <a:moveTo>
                  <a:pt x="0" y="400050"/>
                </a:moveTo>
                <a:lnTo>
                  <a:pt x="1504950" y="400050"/>
                </a:lnTo>
                <a:lnTo>
                  <a:pt x="15049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56" name="Picture 456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83448" y="4792599"/>
            <a:ext cx="101600" cy="406400"/>
          </a:xfrm>
          <a:prstGeom prst="rect">
            <a:avLst/>
          </a:prstGeom>
          <a:noFill/>
        </p:spPr>
      </p:pic>
      <p:sp>
        <p:nvSpPr>
          <p:cNvPr id="457" name="Freeform 457"/>
          <p:cNvSpPr/>
          <p:nvPr/>
        </p:nvSpPr>
        <p:spPr>
          <a:xfrm>
            <a:off x="8320151" y="4338702"/>
            <a:ext cx="1733550" cy="400050"/>
          </a:xfrm>
          <a:custGeom>
            <a:avLst/>
            <a:gdLst/>
            <a:ahLst/>
            <a:cxnLst/>
            <a:rect l="0" t="0" r="0" b="0"/>
            <a:pathLst>
              <a:path w="1733550" h="400050">
                <a:moveTo>
                  <a:pt x="0" y="400050"/>
                </a:moveTo>
                <a:lnTo>
                  <a:pt x="1733550" y="400050"/>
                </a:lnTo>
                <a:lnTo>
                  <a:pt x="17335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8" name="Freeform 458"/>
          <p:cNvSpPr/>
          <p:nvPr/>
        </p:nvSpPr>
        <p:spPr>
          <a:xfrm>
            <a:off x="8320151" y="4338702"/>
            <a:ext cx="1733550" cy="400050"/>
          </a:xfrm>
          <a:custGeom>
            <a:avLst/>
            <a:gdLst/>
            <a:ahLst/>
            <a:cxnLst/>
            <a:rect l="0" t="0" r="0" b="0"/>
            <a:pathLst>
              <a:path w="1733550" h="400050">
                <a:moveTo>
                  <a:pt x="0" y="400050"/>
                </a:moveTo>
                <a:lnTo>
                  <a:pt x="1733550" y="400050"/>
                </a:lnTo>
                <a:lnTo>
                  <a:pt x="1733550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59" name="Picture 459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35923" y="4792599"/>
            <a:ext cx="101600" cy="406400"/>
          </a:xfrm>
          <a:prstGeom prst="rect">
            <a:avLst/>
          </a:prstGeom>
          <a:noFill/>
        </p:spPr>
      </p:pic>
      <p:sp>
        <p:nvSpPr>
          <p:cNvPr id="460" name="Rectangle 460"/>
          <p:cNvSpPr/>
          <p:nvPr/>
        </p:nvSpPr>
        <p:spPr>
          <a:xfrm>
            <a:off x="598169" y="866112"/>
            <a:ext cx="11097021" cy="34398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ACL-uri clasice extinse</a:t>
            </a:r>
          </a:p>
          <a:p>
            <a:pPr marL="0">
              <a:lnSpc>
                <a:spcPts val="5739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Filtrează pachetele în funcție și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sursă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și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destinație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. De </a:t>
            </a:r>
          </a:p>
          <a:p>
            <a:pPr marL="289242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asemenea, pot filtra pachete și în funcție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protocol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și de </a:t>
            </a:r>
          </a:p>
          <a:p>
            <a:pPr marL="289242">
              <a:lnSpc>
                <a:spcPts val="3079"/>
              </a:lnSpc>
            </a:pPr>
            <a:r>
              <a:rPr lang="en-GB" sz="2777" b="1" i="0" spc="0" baseline="0" dirty="0">
                <a:solidFill>
                  <a:srgbClr val="000000"/>
                </a:solidFill>
                <a:latin typeface="WorkSans-Bold"/>
              </a:rPr>
              <a:t>port</a:t>
            </a:r>
          </a:p>
          <a:p>
            <a:pPr marL="0">
              <a:lnSpc>
                <a:spcPts val="3981"/>
              </a:lnSpc>
            </a:pPr>
            <a:r>
              <a:rPr lang="en-GB" sz="2779" b="0" i="0" spc="130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Numărul asociat unui astfel de ACL trebuie să fie între 100 și </a:t>
            </a:r>
          </a:p>
          <a:p>
            <a:pPr marL="289242">
              <a:lnSpc>
                <a:spcPts val="3079"/>
              </a:lnSpc>
            </a:pP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199; în versiunile mai recente de IO</a:t>
            </a:r>
            <a:r>
              <a:rPr lang="en-GB" sz="2777" b="0" i="0" spc="934" baseline="0" dirty="0">
                <a:solidFill>
                  <a:srgbClr val="000000"/>
                </a:solidFill>
                <a:latin typeface="WorkSans-Regular"/>
              </a:rPr>
              <a:t>S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se pot folosi și numere </a:t>
            </a:r>
          </a:p>
          <a:p>
            <a:pPr marL="289242">
              <a:lnSpc>
                <a:spcPts val="3002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între 2000 și 2699</a:t>
            </a:r>
          </a:p>
        </p:txBody>
      </p:sp>
      <p:sp>
        <p:nvSpPr>
          <p:cNvPr id="461" name="Rectangle 461"/>
          <p:cNvSpPr/>
          <p:nvPr/>
        </p:nvSpPr>
        <p:spPr>
          <a:xfrm>
            <a:off x="598169" y="6457823"/>
            <a:ext cx="11053242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34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29</a:t>
            </a:r>
          </a:p>
        </p:txBody>
      </p:sp>
      <p:sp>
        <p:nvSpPr>
          <p:cNvPr id="462" name="Rectangle 462"/>
          <p:cNvSpPr/>
          <p:nvPr/>
        </p:nvSpPr>
        <p:spPr>
          <a:xfrm>
            <a:off x="1795145" y="5303270"/>
            <a:ext cx="7457151" cy="20842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5" b="1" i="0" spc="0" baseline="0" dirty="0">
                <a:solidFill>
                  <a:srgbClr val="000000"/>
                </a:solidFill>
                <a:latin typeface="CourierNewPS-BoldMT"/>
              </a:rPr>
              <a:t>access-list 101 permit tcp </a:t>
            </a:r>
            <a:r>
              <a:rPr lang="en-GB" sz="1575" b="1" i="0" spc="0" baseline="0" dirty="0">
                <a:solidFill>
                  <a:srgbClr val="4472C4"/>
                </a:solidFill>
                <a:latin typeface="CourierNewPS-BoldMT"/>
                <a:hlinkClick r:id="rId10"/>
              </a:rPr>
              <a:t>172.16.6</a:t>
            </a:r>
            <a:r>
              <a:rPr lang="en-GB" sz="1575" b="1" i="0" spc="0" baseline="0" dirty="0">
                <a:solidFill>
                  <a:srgbClr val="92D050"/>
                </a:solidFill>
                <a:latin typeface="CourierNewPS-BoldMT"/>
                <a:hlinkClick r:id="rId10"/>
              </a:rPr>
              <a:t>.0</a:t>
            </a:r>
            <a:r>
              <a:rPr lang="en-GB" sz="1575" b="1" i="0" spc="0" baseline="0" dirty="0">
                <a:solidFill>
                  <a:srgbClr val="92D050"/>
                </a:solidFill>
                <a:latin typeface="CourierNewPS-BoldMT"/>
              </a:rPr>
              <a:t> </a:t>
            </a:r>
            <a:r>
              <a:rPr lang="en-GB" sz="1575" b="1" i="0" spc="0" baseline="0" dirty="0">
                <a:solidFill>
                  <a:srgbClr val="4472C4"/>
                </a:solidFill>
                <a:latin typeface="CourierNewPS-BoldMT"/>
                <a:hlinkClick r:id="rId5"/>
              </a:rPr>
              <a:t>0.0.0</a:t>
            </a:r>
            <a:r>
              <a:rPr lang="en-GB" sz="1575" b="1" i="0" spc="0" baseline="0" dirty="0">
                <a:solidFill>
                  <a:srgbClr val="92D050"/>
                </a:solidFill>
                <a:latin typeface="CourierNewPS-BoldMT"/>
                <a:hlinkClick r:id="rId5"/>
              </a:rPr>
              <a:t>.255</a:t>
            </a:r>
            <a:r>
              <a:rPr lang="en-GB" sz="1575" b="1" i="0" spc="0" baseline="0" dirty="0">
                <a:solidFill>
                  <a:srgbClr val="000000"/>
                </a:solidFill>
                <a:latin typeface="CourierNewPS-BoldMT"/>
              </a:rPr>
              <a:t> any eq telnet</a:t>
            </a:r>
          </a:p>
        </p:txBody>
      </p:sp>
      <p:sp>
        <p:nvSpPr>
          <p:cNvPr id="463" name="Rectangle 463"/>
          <p:cNvSpPr/>
          <p:nvPr/>
        </p:nvSpPr>
        <p:spPr>
          <a:xfrm>
            <a:off x="2913379" y="5923334"/>
            <a:ext cx="6506883" cy="2350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0" i="0" spc="0" baseline="0" dirty="0">
                <a:solidFill>
                  <a:srgbClr val="E7E6E6"/>
                </a:solidFill>
                <a:latin typeface="WorkSans-Regular"/>
              </a:rPr>
              <a:t>Permite Telnet-ul de la toate host-urile din rețeaua </a:t>
            </a:r>
            <a:r>
              <a:rPr lang="en-GB" sz="1577" b="0" i="0" spc="0" baseline="0" dirty="0">
                <a:solidFill>
                  <a:srgbClr val="E7E6E6"/>
                </a:solidFill>
                <a:latin typeface="WorkSans-Regular"/>
                <a:hlinkClick r:id="rId2"/>
              </a:rPr>
              <a:t>172.16.6.0/24</a:t>
            </a:r>
          </a:p>
        </p:txBody>
      </p:sp>
      <p:sp>
        <p:nvSpPr>
          <p:cNvPr id="464" name="Rectangle 464"/>
          <p:cNvSpPr/>
          <p:nvPr/>
        </p:nvSpPr>
        <p:spPr>
          <a:xfrm>
            <a:off x="4050284" y="4429300"/>
            <a:ext cx="5906085" cy="27527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212850" algn="l"/>
                <a:tab pos="2762249" algn="l"/>
                <a:tab pos="4364735" algn="l"/>
              </a:tabLst>
            </a:pPr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Protocol	IP Sursă	</a:t>
            </a:r>
            <a:r>
              <a:rPr lang="en-GB" sz="3071" b="0" i="0" spc="0" baseline="-6905" dirty="0">
                <a:solidFill>
                  <a:srgbClr val="000000"/>
                </a:solidFill>
                <a:latin typeface="Calibri"/>
              </a:rPr>
              <a:t>IP Destinație	</a:t>
            </a:r>
            <a:r>
              <a:rPr lang="en-GB" sz="2027" b="0" i="0" spc="0" baseline="0" dirty="0">
                <a:solidFill>
                  <a:srgbClr val="000000"/>
                </a:solidFill>
                <a:latin typeface="Calibri"/>
              </a:rPr>
              <a:t>Port Destinație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eform 12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1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22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23" name="Rectangle 123"/>
          <p:cNvSpPr/>
          <p:nvPr/>
        </p:nvSpPr>
        <p:spPr>
          <a:xfrm>
            <a:off x="598169" y="866112"/>
            <a:ext cx="11043180" cy="475624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Ce este un Access List?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Un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set de condiți</a:t>
            </a:r>
            <a:r>
              <a:rPr lang="en-GB" sz="2779" b="1" i="0" spc="990" baseline="0" dirty="0">
                <a:solidFill>
                  <a:srgbClr val="000000"/>
                </a:solidFill>
                <a:latin typeface="WorkSans-Bold"/>
              </a:rPr>
              <a:t>i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specificate de cătr</a:t>
            </a:r>
            <a:r>
              <a:rPr lang="en-GB" sz="2779" b="0" i="0" spc="966" baseline="0" dirty="0">
                <a:solidFill>
                  <a:srgbClr val="000000"/>
                </a:solidFill>
                <a:latin typeface="WorkSans-Regular"/>
              </a:rPr>
              <a:t>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administrator pentru </a:t>
            </a:r>
          </a:p>
          <a:p>
            <a:pPr marL="228600">
              <a:lnSpc>
                <a:spcPts val="3004"/>
              </a:lnSpc>
            </a:pP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identificarea 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unor anumite tipuri de trafic</a:t>
            </a:r>
          </a:p>
          <a:p>
            <a:pPr marL="0">
              <a:lnSpc>
                <a:spcPts val="4055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Traficul identificat poate fi</a:t>
            </a:r>
          </a:p>
          <a:p>
            <a:pPr marL="457517">
              <a:lnSpc>
                <a:spcPts val="3139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Filtrat</a:t>
            </a:r>
          </a:p>
          <a:p>
            <a:pPr marL="457517">
              <a:lnSpc>
                <a:spcPts val="3079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Alterat</a:t>
            </a:r>
          </a:p>
          <a:p>
            <a:pPr marL="457517">
              <a:lnSpc>
                <a:spcPts val="3080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Controlat</a:t>
            </a:r>
          </a:p>
          <a:p>
            <a:pPr marL="457517">
              <a:lnSpc>
                <a:spcPts val="3077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Asociat cu alte acțiuni</a:t>
            </a:r>
          </a:p>
          <a:p>
            <a:pPr marL="0">
              <a:lnSpc>
                <a:spcPts val="4071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În funcție de acțiunea dorită, traficul trebuie identificat după </a:t>
            </a:r>
          </a:p>
          <a:p>
            <a:pPr marL="228600">
              <a:lnSpc>
                <a:spcPts val="3005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anumite criterii</a:t>
            </a:r>
          </a:p>
        </p:txBody>
      </p:sp>
      <p:sp>
        <p:nvSpPr>
          <p:cNvPr id="125" name="Rectangle 125"/>
          <p:cNvSpPr/>
          <p:nvPr/>
        </p:nvSpPr>
        <p:spPr>
          <a:xfrm>
            <a:off x="598169" y="6457823"/>
            <a:ext cx="11055934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67085" algn="l"/>
                <a:tab pos="109670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3	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Freeform 46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66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467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468" name="Rectangle 468"/>
          <p:cNvSpPr/>
          <p:nvPr/>
        </p:nvSpPr>
        <p:spPr>
          <a:xfrm>
            <a:off x="598169" y="866112"/>
            <a:ext cx="10895576" cy="32948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Editarea unui ACL clasic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Pentru a edita un AC</a:t>
            </a:r>
            <a:r>
              <a:rPr lang="en-GB" sz="2779" b="0" i="0" spc="992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clasic standard sau extended:</a:t>
            </a:r>
          </a:p>
          <a:p>
            <a:pPr marL="457517">
              <a:lnSpc>
                <a:spcPts val="3137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Copiați ACL-ul într-un fișier text</a:t>
            </a:r>
          </a:p>
          <a:p>
            <a:pPr marL="457517">
              <a:lnSpc>
                <a:spcPts val="3079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Stergeți ACL-ul din fișierul de configurare al ruter-ului folosind ‘no’ </a:t>
            </a:r>
          </a:p>
          <a:p>
            <a:pPr marL="686435">
              <a:lnSpc>
                <a:spcPts val="2553"/>
              </a:lnSpc>
            </a:pP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și declarația ACL-ului</a:t>
            </a:r>
          </a:p>
          <a:p>
            <a:pPr marL="457517">
              <a:lnSpc>
                <a:spcPts val="3154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Faceți modificările necesare în fișierul text</a:t>
            </a:r>
          </a:p>
          <a:p>
            <a:pPr marL="457517">
              <a:lnSpc>
                <a:spcPts val="3080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Copiați pe ruter ACL-ul modificat, în global configuration mode</a:t>
            </a:r>
          </a:p>
        </p:txBody>
      </p:sp>
      <p:sp>
        <p:nvSpPr>
          <p:cNvPr id="469" name="Rectangle 469"/>
          <p:cNvSpPr/>
          <p:nvPr/>
        </p:nvSpPr>
        <p:spPr>
          <a:xfrm>
            <a:off x="598169" y="6457823"/>
            <a:ext cx="11052353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183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30</a:t>
            </a:r>
          </a:p>
        </p:txBody>
      </p:sp>
      <p:sp>
        <p:nvSpPr>
          <p:cNvPr id="470" name="Rectangle 470"/>
          <p:cNvSpPr/>
          <p:nvPr/>
        </p:nvSpPr>
        <p:spPr>
          <a:xfrm>
            <a:off x="5213350" y="5363191"/>
            <a:ext cx="1190370" cy="53703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3604" b="1" i="0" spc="0" baseline="0" dirty="0">
                <a:solidFill>
                  <a:srgbClr val="333F50"/>
                </a:solidFill>
                <a:latin typeface="WorkSans-Bold"/>
              </a:rPr>
              <a:t>sau...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Freeform 471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72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473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474" name="Rectangle 474"/>
          <p:cNvSpPr/>
          <p:nvPr/>
        </p:nvSpPr>
        <p:spPr>
          <a:xfrm>
            <a:off x="598169" y="866112"/>
            <a:ext cx="11015818" cy="378334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Named ACLs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Nu mai sunt folosite numere pentru a diferenția ACL-uri, ci </a:t>
            </a:r>
          </a:p>
          <a:p>
            <a:pPr marL="228600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nume</a:t>
            </a:r>
          </a:p>
          <a:p>
            <a:pPr marL="457517">
              <a:lnSpc>
                <a:spcPts val="3138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Numele sunt mai intuitive decât numerele</a:t>
            </a:r>
          </a:p>
          <a:p>
            <a:pPr marL="915035">
              <a:lnSpc>
                <a:spcPts val="2687"/>
              </a:lnSpc>
            </a:pPr>
            <a:r>
              <a:rPr lang="en-GB" sz="2029" b="0" i="0" spc="1092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9" b="0" i="0" spc="0" baseline="0" dirty="0">
                <a:solidFill>
                  <a:srgbClr val="000000"/>
                </a:solidFill>
                <a:latin typeface="WorkSans-Regular"/>
              </a:rPr>
              <a:t>254 v</a:t>
            </a:r>
            <a:r>
              <a:rPr lang="en-GB" sz="2029" b="0" i="0" spc="657" baseline="0" dirty="0">
                <a:solidFill>
                  <a:srgbClr val="000000"/>
                </a:solidFill>
                <a:latin typeface="WorkSans-Regular"/>
              </a:rPr>
              <a:t>s</a:t>
            </a:r>
            <a:r>
              <a:rPr lang="en-GB" sz="2029" b="0" i="0" spc="0" baseline="0" dirty="0">
                <a:solidFill>
                  <a:srgbClr val="000000"/>
                </a:solidFill>
                <a:latin typeface="WorkSans-Regular"/>
              </a:rPr>
              <a:t>„DMZ_IN_FILTER”</a:t>
            </a:r>
          </a:p>
          <a:p>
            <a:pPr marL="0">
              <a:lnSpc>
                <a:spcPts val="4013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Este posibilă numerotarea regulilor ce sunt adăugate, pentru </a:t>
            </a:r>
          </a:p>
          <a:p>
            <a:pPr marL="228600">
              <a:lnSpc>
                <a:spcPts val="3003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ca apoi să se poată face modificări fără a șterge complet </a:t>
            </a:r>
          </a:p>
          <a:p>
            <a:pPr marL="228600">
              <a:lnSpc>
                <a:spcPts val="3004"/>
              </a:lnSpc>
            </a:pP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lista</a:t>
            </a:r>
          </a:p>
        </p:txBody>
      </p:sp>
      <p:sp>
        <p:nvSpPr>
          <p:cNvPr id="475" name="Rectangle 475"/>
          <p:cNvSpPr/>
          <p:nvPr/>
        </p:nvSpPr>
        <p:spPr>
          <a:xfrm>
            <a:off x="598169" y="6457823"/>
            <a:ext cx="11053445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08284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31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Freeform 476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77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478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479" name="Freeform 479"/>
          <p:cNvSpPr/>
          <p:nvPr/>
        </p:nvSpPr>
        <p:spPr>
          <a:xfrm>
            <a:off x="509587" y="1957452"/>
            <a:ext cx="8229600" cy="609600"/>
          </a:xfrm>
          <a:custGeom>
            <a:avLst/>
            <a:gdLst/>
            <a:ahLst/>
            <a:cxnLst/>
            <a:rect l="0" t="0" r="0" b="0"/>
            <a:pathLst>
              <a:path w="8229600" h="609600">
                <a:moveTo>
                  <a:pt x="0" y="609600"/>
                </a:moveTo>
                <a:lnTo>
                  <a:pt x="8229600" y="609600"/>
                </a:lnTo>
                <a:lnTo>
                  <a:pt x="82296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0" name="Freeform 480"/>
          <p:cNvSpPr/>
          <p:nvPr/>
        </p:nvSpPr>
        <p:spPr>
          <a:xfrm>
            <a:off x="509587" y="1957452"/>
            <a:ext cx="8229600" cy="609600"/>
          </a:xfrm>
          <a:custGeom>
            <a:avLst/>
            <a:gdLst/>
            <a:ahLst/>
            <a:cxnLst/>
            <a:rect l="0" t="0" r="0" b="0"/>
            <a:pathLst>
              <a:path w="8229600" h="609600">
                <a:moveTo>
                  <a:pt x="0" y="609600"/>
                </a:moveTo>
                <a:lnTo>
                  <a:pt x="8229600" y="609600"/>
                </a:lnTo>
                <a:lnTo>
                  <a:pt x="82296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1" name="Freeform 481">
            <a:hlinkClick r:id="rId5"/>
          </p:cNvPr>
          <p:cNvSpPr/>
          <p:nvPr/>
        </p:nvSpPr>
        <p:spPr>
          <a:xfrm>
            <a:off x="509587" y="3319527"/>
            <a:ext cx="8229600" cy="609600"/>
          </a:xfrm>
          <a:custGeom>
            <a:avLst/>
            <a:gdLst/>
            <a:ahLst/>
            <a:cxnLst/>
            <a:rect l="0" t="0" r="0" b="0"/>
            <a:pathLst>
              <a:path w="8229600" h="609600">
                <a:moveTo>
                  <a:pt x="0" y="609600"/>
                </a:moveTo>
                <a:lnTo>
                  <a:pt x="8229600" y="609600"/>
                </a:lnTo>
                <a:lnTo>
                  <a:pt x="82296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2" name="Freeform 482">
            <a:hlinkClick r:id="rId5"/>
          </p:cNvPr>
          <p:cNvSpPr/>
          <p:nvPr/>
        </p:nvSpPr>
        <p:spPr>
          <a:xfrm>
            <a:off x="509587" y="3319527"/>
            <a:ext cx="8229600" cy="609600"/>
          </a:xfrm>
          <a:custGeom>
            <a:avLst/>
            <a:gdLst/>
            <a:ahLst/>
            <a:cxnLst/>
            <a:rect l="0" t="0" r="0" b="0"/>
            <a:pathLst>
              <a:path w="8229600" h="609600">
                <a:moveTo>
                  <a:pt x="0" y="609600"/>
                </a:moveTo>
                <a:lnTo>
                  <a:pt x="8229600" y="609600"/>
                </a:lnTo>
                <a:lnTo>
                  <a:pt x="82296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3" name="Freeform 483"/>
          <p:cNvSpPr/>
          <p:nvPr/>
        </p:nvSpPr>
        <p:spPr>
          <a:xfrm>
            <a:off x="7300976" y="2595627"/>
            <a:ext cx="4371975" cy="695325"/>
          </a:xfrm>
          <a:custGeom>
            <a:avLst/>
            <a:gdLst/>
            <a:ahLst/>
            <a:cxnLst/>
            <a:rect l="0" t="0" r="0" b="0"/>
            <a:pathLst>
              <a:path w="4371975" h="695325">
                <a:moveTo>
                  <a:pt x="0" y="695325"/>
                </a:moveTo>
                <a:lnTo>
                  <a:pt x="4371975" y="695325"/>
                </a:lnTo>
                <a:lnTo>
                  <a:pt x="4371975" y="0"/>
                </a:lnTo>
                <a:lnTo>
                  <a:pt x="0" y="0"/>
                </a:lnTo>
                <a:lnTo>
                  <a:pt x="0" y="69532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4" name="Freeform 484"/>
          <p:cNvSpPr/>
          <p:nvPr/>
        </p:nvSpPr>
        <p:spPr>
          <a:xfrm>
            <a:off x="7300976" y="2595627"/>
            <a:ext cx="4371975" cy="695325"/>
          </a:xfrm>
          <a:custGeom>
            <a:avLst/>
            <a:gdLst/>
            <a:ahLst/>
            <a:cxnLst/>
            <a:rect l="0" t="0" r="0" b="0"/>
            <a:pathLst>
              <a:path w="4371975" h="695325">
                <a:moveTo>
                  <a:pt x="0" y="695325"/>
                </a:moveTo>
                <a:lnTo>
                  <a:pt x="4371975" y="695325"/>
                </a:lnTo>
                <a:lnTo>
                  <a:pt x="4371975" y="0"/>
                </a:lnTo>
                <a:lnTo>
                  <a:pt x="0" y="0"/>
                </a:lnTo>
                <a:lnTo>
                  <a:pt x="0" y="695325"/>
                </a:lnTo>
                <a:close/>
              </a:path>
            </a:pathLst>
          </a:custGeom>
          <a:noFill/>
          <a:ln w="1270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5" name="Freeform 485">
            <a:hlinkClick r:id="rId2"/>
          </p:cNvPr>
          <p:cNvSpPr/>
          <p:nvPr/>
        </p:nvSpPr>
        <p:spPr>
          <a:xfrm>
            <a:off x="509587" y="4376802"/>
            <a:ext cx="8229600" cy="619125"/>
          </a:xfrm>
          <a:custGeom>
            <a:avLst/>
            <a:gdLst/>
            <a:ahLst/>
            <a:cxnLst/>
            <a:rect l="0" t="0" r="0" b="0"/>
            <a:pathLst>
              <a:path w="8229600" h="619125">
                <a:moveTo>
                  <a:pt x="0" y="619125"/>
                </a:moveTo>
                <a:lnTo>
                  <a:pt x="8229600" y="619125"/>
                </a:lnTo>
                <a:lnTo>
                  <a:pt x="8229600" y="0"/>
                </a:lnTo>
                <a:lnTo>
                  <a:pt x="0" y="0"/>
                </a:lnTo>
                <a:lnTo>
                  <a:pt x="0" y="619125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6" name="Freeform 486">
            <a:hlinkClick r:id="rId2"/>
          </p:cNvPr>
          <p:cNvSpPr/>
          <p:nvPr/>
        </p:nvSpPr>
        <p:spPr>
          <a:xfrm>
            <a:off x="509587" y="4376802"/>
            <a:ext cx="8229600" cy="619125"/>
          </a:xfrm>
          <a:custGeom>
            <a:avLst/>
            <a:gdLst/>
            <a:ahLst/>
            <a:cxnLst/>
            <a:rect l="0" t="0" r="0" b="0"/>
            <a:pathLst>
              <a:path w="8229600" h="619125">
                <a:moveTo>
                  <a:pt x="0" y="619125"/>
                </a:moveTo>
                <a:lnTo>
                  <a:pt x="8229600" y="619125"/>
                </a:lnTo>
                <a:lnTo>
                  <a:pt x="8229600" y="0"/>
                </a:lnTo>
                <a:lnTo>
                  <a:pt x="0" y="0"/>
                </a:lnTo>
                <a:lnTo>
                  <a:pt x="0" y="619125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7" name="Freeform 487"/>
          <p:cNvSpPr/>
          <p:nvPr/>
        </p:nvSpPr>
        <p:spPr>
          <a:xfrm>
            <a:off x="7291451" y="3957702"/>
            <a:ext cx="4381500" cy="390525"/>
          </a:xfrm>
          <a:custGeom>
            <a:avLst/>
            <a:gdLst/>
            <a:ahLst/>
            <a:cxnLst/>
            <a:rect l="0" t="0" r="0" b="0"/>
            <a:pathLst>
              <a:path w="4381500" h="390525">
                <a:moveTo>
                  <a:pt x="0" y="390525"/>
                </a:moveTo>
                <a:lnTo>
                  <a:pt x="4381500" y="390525"/>
                </a:lnTo>
                <a:lnTo>
                  <a:pt x="4381500" y="0"/>
                </a:lnTo>
                <a:lnTo>
                  <a:pt x="0" y="0"/>
                </a:lnTo>
                <a:lnTo>
                  <a:pt x="0" y="39052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8" name="Freeform 488"/>
          <p:cNvSpPr/>
          <p:nvPr/>
        </p:nvSpPr>
        <p:spPr>
          <a:xfrm>
            <a:off x="7291451" y="3957702"/>
            <a:ext cx="4381500" cy="390525"/>
          </a:xfrm>
          <a:custGeom>
            <a:avLst/>
            <a:gdLst/>
            <a:ahLst/>
            <a:cxnLst/>
            <a:rect l="0" t="0" r="0" b="0"/>
            <a:pathLst>
              <a:path w="4381500" h="390525">
                <a:moveTo>
                  <a:pt x="0" y="390525"/>
                </a:moveTo>
                <a:lnTo>
                  <a:pt x="4381500" y="390525"/>
                </a:lnTo>
                <a:lnTo>
                  <a:pt x="4381500" y="0"/>
                </a:lnTo>
                <a:lnTo>
                  <a:pt x="0" y="0"/>
                </a:lnTo>
                <a:lnTo>
                  <a:pt x="0" y="390525"/>
                </a:lnTo>
                <a:close/>
              </a:path>
            </a:pathLst>
          </a:custGeom>
          <a:noFill/>
          <a:ln w="1270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9" name="Freeform 489"/>
          <p:cNvSpPr/>
          <p:nvPr/>
        </p:nvSpPr>
        <p:spPr>
          <a:xfrm>
            <a:off x="509587" y="5472113"/>
            <a:ext cx="8229600" cy="609600"/>
          </a:xfrm>
          <a:custGeom>
            <a:avLst/>
            <a:gdLst/>
            <a:ahLst/>
            <a:cxnLst/>
            <a:rect l="0" t="0" r="0" b="0"/>
            <a:pathLst>
              <a:path w="8229600" h="609600">
                <a:moveTo>
                  <a:pt x="0" y="609600"/>
                </a:moveTo>
                <a:lnTo>
                  <a:pt x="8229600" y="609600"/>
                </a:lnTo>
                <a:lnTo>
                  <a:pt x="82296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Freeform 490"/>
          <p:cNvSpPr/>
          <p:nvPr/>
        </p:nvSpPr>
        <p:spPr>
          <a:xfrm>
            <a:off x="509587" y="5472113"/>
            <a:ext cx="8229600" cy="609600"/>
          </a:xfrm>
          <a:custGeom>
            <a:avLst/>
            <a:gdLst/>
            <a:ahLst/>
            <a:cxnLst/>
            <a:rect l="0" t="0" r="0" b="0"/>
            <a:pathLst>
              <a:path w="8229600" h="609600">
                <a:moveTo>
                  <a:pt x="0" y="609600"/>
                </a:moveTo>
                <a:lnTo>
                  <a:pt x="8229600" y="609600"/>
                </a:lnTo>
                <a:lnTo>
                  <a:pt x="82296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Freeform 491"/>
          <p:cNvSpPr/>
          <p:nvPr/>
        </p:nvSpPr>
        <p:spPr>
          <a:xfrm>
            <a:off x="7291451" y="5024501"/>
            <a:ext cx="4371975" cy="419100"/>
          </a:xfrm>
          <a:custGeom>
            <a:avLst/>
            <a:gdLst/>
            <a:ahLst/>
            <a:cxnLst/>
            <a:rect l="0" t="0" r="0" b="0"/>
            <a:pathLst>
              <a:path w="4371975" h="419100">
                <a:moveTo>
                  <a:pt x="0" y="419100"/>
                </a:moveTo>
                <a:lnTo>
                  <a:pt x="4371975" y="419100"/>
                </a:lnTo>
                <a:lnTo>
                  <a:pt x="4371975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Freeform 492"/>
          <p:cNvSpPr/>
          <p:nvPr/>
        </p:nvSpPr>
        <p:spPr>
          <a:xfrm>
            <a:off x="7291451" y="5024501"/>
            <a:ext cx="4371975" cy="419100"/>
          </a:xfrm>
          <a:custGeom>
            <a:avLst/>
            <a:gdLst/>
            <a:ahLst/>
            <a:cxnLst/>
            <a:rect l="0" t="0" r="0" b="0"/>
            <a:pathLst>
              <a:path w="4371975" h="419100">
                <a:moveTo>
                  <a:pt x="0" y="419100"/>
                </a:moveTo>
                <a:lnTo>
                  <a:pt x="4371975" y="419100"/>
                </a:lnTo>
                <a:lnTo>
                  <a:pt x="4371975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noFill/>
          <a:ln w="1270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Rectangle 493"/>
          <p:cNvSpPr/>
          <p:nvPr/>
        </p:nvSpPr>
        <p:spPr>
          <a:xfrm>
            <a:off x="598169" y="866112"/>
            <a:ext cx="6528272" cy="66031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Named ACLs - Exemplu</a:t>
            </a:r>
          </a:p>
        </p:txBody>
      </p:sp>
      <p:sp>
        <p:nvSpPr>
          <p:cNvPr id="494" name="Rectangle 494"/>
          <p:cNvSpPr/>
          <p:nvPr/>
        </p:nvSpPr>
        <p:spPr>
          <a:xfrm>
            <a:off x="598169" y="6457823"/>
            <a:ext cx="11052759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81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32</a:t>
            </a:r>
          </a:p>
        </p:txBody>
      </p:sp>
      <p:sp>
        <p:nvSpPr>
          <p:cNvPr id="495" name="Rectangle 495"/>
          <p:cNvSpPr/>
          <p:nvPr/>
        </p:nvSpPr>
        <p:spPr>
          <a:xfrm>
            <a:off x="598169" y="2006345"/>
            <a:ext cx="6121460" cy="48155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R(config)#ip access-list extended FILTER_LAN_IN</a:t>
            </a:r>
          </a:p>
          <a:p>
            <a:pPr marL="0">
              <a:lnSpc>
                <a:spcPts val="2027"/>
              </a:lnSpc>
            </a:pPr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R(config-ext-nacl)#20 permit ip any any</a:t>
            </a:r>
          </a:p>
        </p:txBody>
      </p:sp>
      <p:sp>
        <p:nvSpPr>
          <p:cNvPr id="496" name="Rectangle 496"/>
          <p:cNvSpPr/>
          <p:nvPr/>
        </p:nvSpPr>
        <p:spPr>
          <a:xfrm>
            <a:off x="598169" y="3369447"/>
            <a:ext cx="6512029" cy="48577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725" b="0" i="0" spc="0" baseline="0" dirty="0">
                <a:solidFill>
                  <a:srgbClr val="000000"/>
                </a:solidFill>
                <a:latin typeface="CourierNewPSMT"/>
              </a:rPr>
              <a:t>R(config-ext-nacl)#</a:t>
            </a:r>
            <a:r>
              <a:rPr lang="en-GB" sz="1725" b="1" i="0" spc="1016" baseline="0" dirty="0">
                <a:solidFill>
                  <a:srgbClr val="000000"/>
                </a:solidFill>
                <a:latin typeface="CourierNewPS-BoldMT"/>
              </a:rPr>
              <a:t>5</a:t>
            </a:r>
            <a:r>
              <a:rPr lang="en-GB" sz="1725" b="0" i="0" spc="0" baseline="0" dirty="0">
                <a:solidFill>
                  <a:srgbClr val="000000"/>
                </a:solidFill>
                <a:latin typeface="CourierNewPSMT"/>
              </a:rPr>
              <a:t>permit icmp host </a:t>
            </a:r>
            <a:r>
              <a:rPr lang="en-GB" sz="1725" b="0" i="0" spc="0" baseline="0" dirty="0">
                <a:solidFill>
                  <a:srgbClr val="000000"/>
                </a:solidFill>
                <a:latin typeface="CourierNewPSMT"/>
                <a:hlinkClick r:id="rId5"/>
              </a:rPr>
              <a:t>10.0.0.0</a:t>
            </a:r>
            <a:r>
              <a:rPr lang="en-GB" sz="1725" b="0" i="0" spc="0" baseline="0" dirty="0">
                <a:solidFill>
                  <a:srgbClr val="000000"/>
                </a:solidFill>
                <a:latin typeface="CourierNewPSMT"/>
              </a:rPr>
              <a:t> any</a:t>
            </a:r>
          </a:p>
          <a:p>
            <a:pPr marL="0">
              <a:lnSpc>
                <a:spcPts val="2027"/>
              </a:lnSpc>
            </a:pPr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R(config-ext-nacl)#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10</a:t>
            </a:r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 deny icmp any any</a:t>
            </a:r>
          </a:p>
        </p:txBody>
      </p:sp>
      <p:sp>
        <p:nvSpPr>
          <p:cNvPr id="497" name="Rectangle 497"/>
          <p:cNvSpPr/>
          <p:nvPr/>
        </p:nvSpPr>
        <p:spPr>
          <a:xfrm>
            <a:off x="7388859" y="2705497"/>
            <a:ext cx="3953862" cy="50552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0" baseline="0" dirty="0">
                <a:solidFill>
                  <a:srgbClr val="000000"/>
                </a:solidFill>
                <a:latin typeface="Calibri"/>
              </a:rPr>
              <a:t>Dacă am uitat 2 reguli ce trebuiau definite </a:t>
            </a:r>
          </a:p>
          <a:p>
            <a:pPr marL="0">
              <a:lnSpc>
                <a:spcPts val="2178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Calibri"/>
              </a:rPr>
              <a:t>înainte..</a:t>
            </a:r>
          </a:p>
        </p:txBody>
      </p:sp>
      <p:sp>
        <p:nvSpPr>
          <p:cNvPr id="498" name="Rectangle 498"/>
          <p:cNvSpPr/>
          <p:nvPr/>
        </p:nvSpPr>
        <p:spPr>
          <a:xfrm>
            <a:off x="598169" y="4433062"/>
            <a:ext cx="6506139" cy="48155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R config-ext-nacl)#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n</a:t>
            </a:r>
            <a:r>
              <a:rPr lang="en-GB" sz="1727" b="1" i="0" spc="990" baseline="0" dirty="0">
                <a:solidFill>
                  <a:srgbClr val="000000"/>
                </a:solidFill>
                <a:latin typeface="CourierNewPS-BoldMT"/>
              </a:rPr>
              <a:t>o</a:t>
            </a:r>
            <a:r>
              <a:rPr lang="en-GB" sz="1727" b="0" i="0" spc="990" baseline="0" dirty="0">
                <a:solidFill>
                  <a:srgbClr val="000000"/>
                </a:solidFill>
                <a:latin typeface="CourierNewPSMT"/>
              </a:rPr>
              <a:t>5</a:t>
            </a:r>
          </a:p>
          <a:p>
            <a:pPr marL="0">
              <a:lnSpc>
                <a:spcPts val="1991"/>
              </a:lnSpc>
            </a:pPr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R config-ext-nacl)#5 permit icmp host </a:t>
            </a:r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  <a:hlinkClick r:id="rId2"/>
              </a:rPr>
              <a:t>10.0.0.1</a:t>
            </a:r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 any</a:t>
            </a:r>
          </a:p>
        </p:txBody>
      </p:sp>
      <p:sp>
        <p:nvSpPr>
          <p:cNvPr id="499" name="Rectangle 499"/>
          <p:cNvSpPr/>
          <p:nvPr/>
        </p:nvSpPr>
        <p:spPr>
          <a:xfrm>
            <a:off x="7384668" y="4056142"/>
            <a:ext cx="3350436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0" baseline="0" dirty="0">
                <a:solidFill>
                  <a:srgbClr val="000000"/>
                </a:solidFill>
                <a:latin typeface="Calibri"/>
              </a:rPr>
              <a:t>Dacă am greșit regula de pe linia 5...</a:t>
            </a:r>
          </a:p>
        </p:txBody>
      </p:sp>
      <p:sp>
        <p:nvSpPr>
          <p:cNvPr id="500" name="Rectangle 500"/>
          <p:cNvSpPr/>
          <p:nvPr/>
        </p:nvSpPr>
        <p:spPr>
          <a:xfrm>
            <a:off x="598169" y="5527167"/>
            <a:ext cx="5858378" cy="4814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R(config)#interface fastEthernet 0/1</a:t>
            </a:r>
          </a:p>
          <a:p>
            <a:pPr marL="0">
              <a:lnSpc>
                <a:spcPts val="2027"/>
              </a:lnSpc>
            </a:pPr>
            <a:r>
              <a:rPr lang="en-GB" sz="1727" b="0" i="0" spc="0" baseline="0" dirty="0">
                <a:solidFill>
                  <a:srgbClr val="000000"/>
                </a:solidFill>
                <a:latin typeface="CourierNewPSMT"/>
              </a:rPr>
              <a:t>R(config-if)#ip access-group FILTER_LAN_IN in</a:t>
            </a:r>
          </a:p>
        </p:txBody>
      </p:sp>
      <p:sp>
        <p:nvSpPr>
          <p:cNvPr id="501" name="Rectangle 501"/>
          <p:cNvSpPr/>
          <p:nvPr/>
        </p:nvSpPr>
        <p:spPr>
          <a:xfrm>
            <a:off x="7384668" y="5135388"/>
            <a:ext cx="4067801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0" baseline="0" dirty="0">
                <a:solidFill>
                  <a:srgbClr val="000000"/>
                </a:solidFill>
                <a:latin typeface="Calibri"/>
              </a:rPr>
              <a:t>După definire, pot aplica ACL-ul pe interfață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Freeform 502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03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504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505" name="Freeform 505">
            <a:hlinkClick r:id="rId2"/>
          </p:cNvPr>
          <p:cNvSpPr/>
          <p:nvPr/>
        </p:nvSpPr>
        <p:spPr>
          <a:xfrm>
            <a:off x="633412" y="2728977"/>
            <a:ext cx="7972425" cy="2171700"/>
          </a:xfrm>
          <a:custGeom>
            <a:avLst/>
            <a:gdLst/>
            <a:ahLst/>
            <a:cxnLst/>
            <a:rect l="0" t="0" r="0" b="0"/>
            <a:pathLst>
              <a:path w="7972425" h="2171700">
                <a:moveTo>
                  <a:pt x="0" y="2171700"/>
                </a:moveTo>
                <a:lnTo>
                  <a:pt x="7972425" y="2171700"/>
                </a:lnTo>
                <a:lnTo>
                  <a:pt x="7972425" y="0"/>
                </a:lnTo>
                <a:lnTo>
                  <a:pt x="0" y="0"/>
                </a:lnTo>
                <a:lnTo>
                  <a:pt x="0" y="217170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Freeform 506">
            <a:hlinkClick r:id="rId2"/>
          </p:cNvPr>
          <p:cNvSpPr/>
          <p:nvPr/>
        </p:nvSpPr>
        <p:spPr>
          <a:xfrm>
            <a:off x="633412" y="2728977"/>
            <a:ext cx="9109013" cy="2171700"/>
          </a:xfrm>
          <a:custGeom>
            <a:avLst/>
            <a:gdLst/>
            <a:ahLst/>
            <a:cxnLst/>
            <a:rect l="0" t="0" r="0" b="0"/>
            <a:pathLst>
              <a:path w="7972425" h="2171700">
                <a:moveTo>
                  <a:pt x="0" y="2171700"/>
                </a:moveTo>
                <a:lnTo>
                  <a:pt x="7972425" y="2171700"/>
                </a:lnTo>
                <a:lnTo>
                  <a:pt x="7972425" y="0"/>
                </a:lnTo>
                <a:lnTo>
                  <a:pt x="0" y="0"/>
                </a:lnTo>
                <a:lnTo>
                  <a:pt x="0" y="217170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Freeform 507">
            <a:hlinkClick r:id="rId2"/>
          </p:cNvPr>
          <p:cNvSpPr/>
          <p:nvPr/>
        </p:nvSpPr>
        <p:spPr>
          <a:xfrm>
            <a:off x="633412" y="5500688"/>
            <a:ext cx="7972425" cy="685800"/>
          </a:xfrm>
          <a:custGeom>
            <a:avLst/>
            <a:gdLst/>
            <a:ahLst/>
            <a:cxnLst/>
            <a:rect l="0" t="0" r="0" b="0"/>
            <a:pathLst>
              <a:path w="7972425" h="685800">
                <a:moveTo>
                  <a:pt x="0" y="685800"/>
                </a:moveTo>
                <a:lnTo>
                  <a:pt x="7972425" y="685800"/>
                </a:lnTo>
                <a:lnTo>
                  <a:pt x="7972425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Freeform 508">
            <a:hlinkClick r:id="rId2"/>
          </p:cNvPr>
          <p:cNvSpPr/>
          <p:nvPr/>
        </p:nvSpPr>
        <p:spPr>
          <a:xfrm>
            <a:off x="633412" y="5500688"/>
            <a:ext cx="9943428" cy="685800"/>
          </a:xfrm>
          <a:custGeom>
            <a:avLst/>
            <a:gdLst/>
            <a:ahLst/>
            <a:cxnLst/>
            <a:rect l="0" t="0" r="0" b="0"/>
            <a:pathLst>
              <a:path w="7972425" h="685800">
                <a:moveTo>
                  <a:pt x="0" y="685800"/>
                </a:moveTo>
                <a:lnTo>
                  <a:pt x="7972425" y="685800"/>
                </a:lnTo>
                <a:lnTo>
                  <a:pt x="7972425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Rectangle 509"/>
          <p:cNvSpPr/>
          <p:nvPr/>
        </p:nvSpPr>
        <p:spPr>
          <a:xfrm>
            <a:off x="598169" y="866112"/>
            <a:ext cx="10366364" cy="17707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Exemple de ACL-uri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  <a:hlinkClick r:id="rId2"/>
              </a:rPr>
              <a:t>O listă de a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cces care să permită doar traficul de la stația </a:t>
            </a:r>
          </a:p>
          <a:p>
            <a:pPr marL="228600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  <a:hlinkClick r:id="rId2"/>
              </a:rPr>
              <a:t>193.230.2.1</a:t>
            </a:r>
          </a:p>
        </p:txBody>
      </p:sp>
      <p:sp>
        <p:nvSpPr>
          <p:cNvPr id="510" name="Rectangle 510"/>
          <p:cNvSpPr/>
          <p:nvPr/>
        </p:nvSpPr>
        <p:spPr>
          <a:xfrm>
            <a:off x="598169" y="5045914"/>
            <a:ext cx="4950071" cy="41413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Soluție folosind ACL extins</a:t>
            </a:r>
          </a:p>
        </p:txBody>
      </p:sp>
      <p:sp>
        <p:nvSpPr>
          <p:cNvPr id="511" name="Rectangle 511"/>
          <p:cNvSpPr/>
          <p:nvPr/>
        </p:nvSpPr>
        <p:spPr>
          <a:xfrm>
            <a:off x="598169" y="6457823"/>
            <a:ext cx="11052759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81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33</a:t>
            </a:r>
          </a:p>
        </p:txBody>
      </p:sp>
      <p:sp>
        <p:nvSpPr>
          <p:cNvPr id="512" name="Rectangle 512"/>
          <p:cNvSpPr/>
          <p:nvPr/>
        </p:nvSpPr>
        <p:spPr>
          <a:xfrm>
            <a:off x="720725" y="2918841"/>
            <a:ext cx="9021700" cy="19466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access-list 1 permit host </a:t>
            </a:r>
            <a:r>
              <a:rPr lang="en-GB" sz="2400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193.230.2.1</a:t>
            </a:r>
            <a:r>
              <a:rPr lang="en-GB" sz="2400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endParaRPr lang="en-GB" sz="1727" i="1" spc="0" baseline="0" dirty="0">
              <a:solidFill>
                <a:srgbClr val="C00000"/>
              </a:solidFill>
              <a:highlight>
                <a:srgbClr val="FFFF00"/>
              </a:highlight>
              <a:latin typeface="CourierNewPS-BoldMT"/>
            </a:endParaRPr>
          </a:p>
          <a:p>
            <a:pPr marL="2745104">
              <a:lnSpc>
                <a:spcPts val="3150"/>
              </a:lnSpc>
            </a:pPr>
            <a:r>
              <a:rPr lang="en-GB" sz="1727" b="0" i="0" spc="0" baseline="0" dirty="0">
                <a:solidFill>
                  <a:srgbClr val="333F50"/>
                </a:solidFill>
                <a:latin typeface="Calibri"/>
              </a:rPr>
              <a:t>sau</a:t>
            </a:r>
          </a:p>
          <a:p>
            <a:pPr marL="0">
              <a:lnSpc>
                <a:spcPts val="3007"/>
              </a:lnSpc>
            </a:pP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access-list 2 permit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193.230.2.1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0.0.0.0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endParaRPr lang="en-GB" sz="1727" b="1" i="1" spc="0" baseline="0" dirty="0">
              <a:solidFill>
                <a:srgbClr val="C00000"/>
              </a:solidFill>
              <a:highlight>
                <a:srgbClr val="FFFF00"/>
              </a:highlight>
              <a:latin typeface="CourierNewPS-BoldMT"/>
            </a:endParaRPr>
          </a:p>
          <a:p>
            <a:pPr marL="2745104">
              <a:lnSpc>
                <a:spcPts val="3150"/>
              </a:lnSpc>
            </a:pPr>
            <a:r>
              <a:rPr lang="en-GB" sz="1727" b="0" i="0" spc="0" baseline="0" dirty="0">
                <a:solidFill>
                  <a:srgbClr val="333F50"/>
                </a:solidFill>
                <a:latin typeface="Calibri"/>
              </a:rPr>
              <a:t>sau</a:t>
            </a:r>
          </a:p>
          <a:p>
            <a:pPr marL="0">
              <a:lnSpc>
                <a:spcPts val="2934"/>
              </a:lnSpc>
            </a:pP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access-list 3 permit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193.230.2.1</a:t>
            </a:r>
            <a:endParaRPr lang="en-GB" sz="1727" b="1" i="1" spc="0" baseline="0" dirty="0">
              <a:solidFill>
                <a:srgbClr val="C00000"/>
              </a:solidFill>
              <a:highlight>
                <a:srgbClr val="FFFF00"/>
              </a:highlight>
              <a:latin typeface="CourierNewPS-BoldMT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513" name="Rectangle 513"/>
          <p:cNvSpPr/>
          <p:nvPr/>
        </p:nvSpPr>
        <p:spPr>
          <a:xfrm>
            <a:off x="633412" y="5784145"/>
            <a:ext cx="9943428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access-list 101 permit ip host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193.230.2.1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any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Freeform 514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15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516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517" name="Freeform 517">
            <a:hlinkClick r:id="rId2"/>
          </p:cNvPr>
          <p:cNvSpPr/>
          <p:nvPr/>
        </p:nvSpPr>
        <p:spPr>
          <a:xfrm>
            <a:off x="2538476" y="3205163"/>
            <a:ext cx="7124700" cy="2886075"/>
          </a:xfrm>
          <a:custGeom>
            <a:avLst/>
            <a:gdLst/>
            <a:ahLst/>
            <a:cxnLst/>
            <a:rect l="0" t="0" r="0" b="0"/>
            <a:pathLst>
              <a:path w="7124700" h="2886075">
                <a:moveTo>
                  <a:pt x="0" y="2886075"/>
                </a:moveTo>
                <a:lnTo>
                  <a:pt x="7124700" y="2886075"/>
                </a:lnTo>
                <a:lnTo>
                  <a:pt x="7124700" y="0"/>
                </a:lnTo>
                <a:lnTo>
                  <a:pt x="0" y="0"/>
                </a:lnTo>
                <a:lnTo>
                  <a:pt x="0" y="2886075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8" name="Freeform 518">
            <a:hlinkClick r:id="rId2"/>
          </p:cNvPr>
          <p:cNvSpPr/>
          <p:nvPr/>
        </p:nvSpPr>
        <p:spPr>
          <a:xfrm>
            <a:off x="1862581" y="3186198"/>
            <a:ext cx="9065007" cy="3431424"/>
          </a:xfrm>
          <a:custGeom>
            <a:avLst/>
            <a:gdLst/>
            <a:ahLst/>
            <a:cxnLst/>
            <a:rect l="0" t="0" r="0" b="0"/>
            <a:pathLst>
              <a:path w="7124700" h="2886075">
                <a:moveTo>
                  <a:pt x="0" y="2886075"/>
                </a:moveTo>
                <a:lnTo>
                  <a:pt x="7124700" y="2886075"/>
                </a:lnTo>
                <a:lnTo>
                  <a:pt x="7124700" y="0"/>
                </a:lnTo>
                <a:lnTo>
                  <a:pt x="0" y="0"/>
                </a:lnTo>
                <a:lnTo>
                  <a:pt x="0" y="2886075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9" name="Rectangle 519"/>
          <p:cNvSpPr/>
          <p:nvPr/>
        </p:nvSpPr>
        <p:spPr>
          <a:xfrm>
            <a:off x="598169" y="866112"/>
            <a:ext cx="10780773" cy="216181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Exemple de ACL-uri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Construiți și aplicați pe interfața ethernet 1 o lis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  <a:hlinkClick r:id="rId5"/>
              </a:rPr>
              <a:t>tă de acc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es </a:t>
            </a:r>
          </a:p>
          <a:p>
            <a:pPr marL="228600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  <a:hlinkClick r:id="rId6"/>
              </a:rPr>
              <a:t>ce va pe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rmite doar traficul inițiat de la adresele 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  <a:hlinkClick r:id="rId5"/>
              </a:rPr>
              <a:t>11.2.2.90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și</a:t>
            </a:r>
          </a:p>
          <a:p>
            <a:pPr marL="228600">
              <a:lnSpc>
                <a:spcPts val="3079"/>
              </a:lnSpc>
            </a:pP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  <a:hlinkClick r:id="rId6"/>
              </a:rPr>
              <a:t>11.2.2.91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.</a:t>
            </a:r>
          </a:p>
        </p:txBody>
      </p:sp>
      <p:sp>
        <p:nvSpPr>
          <p:cNvPr id="520" name="Rectangle 520"/>
          <p:cNvSpPr/>
          <p:nvPr/>
        </p:nvSpPr>
        <p:spPr>
          <a:xfrm>
            <a:off x="598169" y="6457823"/>
            <a:ext cx="11052327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34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34</a:t>
            </a:r>
          </a:p>
        </p:txBody>
      </p:sp>
      <p:sp>
        <p:nvSpPr>
          <p:cNvPr id="521" name="Rectangle 521"/>
          <p:cNvSpPr/>
          <p:nvPr/>
        </p:nvSpPr>
        <p:spPr>
          <a:xfrm>
            <a:off x="1894666" y="3446603"/>
            <a:ext cx="9032922" cy="12439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0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acces-list 18 permit host </a:t>
            </a:r>
            <a:r>
              <a:rPr lang="en-GB" sz="2400" b="1" i="0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11.2.2.90</a:t>
            </a:r>
          </a:p>
          <a:p>
            <a:pPr marL="0">
              <a:lnSpc>
                <a:spcPts val="2478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acces-list 18 permit host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11.2.2.91</a:t>
            </a:r>
          </a:p>
          <a:p>
            <a:pPr marL="2745358">
              <a:lnSpc>
                <a:spcPts val="2098"/>
              </a:lnSpc>
            </a:pPr>
            <a:r>
              <a:rPr lang="en-GB" sz="2400" b="0" i="0" spc="0" baseline="0" dirty="0">
                <a:solidFill>
                  <a:srgbClr val="44546A"/>
                </a:solidFill>
                <a:latin typeface="Calibri"/>
              </a:rPr>
              <a:t>sau</a:t>
            </a:r>
          </a:p>
          <a:p>
            <a:pPr marL="0">
              <a:lnSpc>
                <a:spcPts val="1956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acces-list 18 permit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11.2.2.90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0.0.0.1</a:t>
            </a:r>
          </a:p>
        </p:txBody>
      </p:sp>
      <p:sp>
        <p:nvSpPr>
          <p:cNvPr id="522" name="Rectangle 522"/>
          <p:cNvSpPr/>
          <p:nvPr/>
        </p:nvSpPr>
        <p:spPr>
          <a:xfrm>
            <a:off x="2630551" y="5331968"/>
            <a:ext cx="6267741" cy="7021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interface ethernet 1</a:t>
            </a:r>
          </a:p>
          <a:p>
            <a:pPr marL="0">
              <a:lnSpc>
                <a:spcPts val="2476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R(config-if)#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acces-group 18 in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Freeform 523">
            <a:hlinkClick r:id="rId3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o-RO" dirty="0"/>
          </a:p>
        </p:txBody>
      </p:sp>
      <p:pic>
        <p:nvPicPr>
          <p:cNvPr id="524" name="Picture 101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525" name="Picture 10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528" name="Rectangle 528"/>
          <p:cNvSpPr/>
          <p:nvPr/>
        </p:nvSpPr>
        <p:spPr>
          <a:xfrm>
            <a:off x="1759148" y="179149"/>
            <a:ext cx="6576972" cy="13892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Exemple de ACL-uri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Care este efectul următoarelor linii?</a:t>
            </a:r>
          </a:p>
        </p:txBody>
      </p:sp>
      <p:sp>
        <p:nvSpPr>
          <p:cNvPr id="530" name="Rectangle 530"/>
          <p:cNvSpPr/>
          <p:nvPr/>
        </p:nvSpPr>
        <p:spPr>
          <a:xfrm>
            <a:off x="1200223" y="1781744"/>
            <a:ext cx="6820778" cy="65402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0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interface ethernet 4 </a:t>
            </a:r>
          </a:p>
          <a:p>
            <a:pPr marL="0">
              <a:lnSpc>
                <a:spcPts val="2027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R(config-if)#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access-group 199 out</a:t>
            </a:r>
          </a:p>
        </p:txBody>
      </p:sp>
      <p:sp>
        <p:nvSpPr>
          <p:cNvPr id="531" name="Rectangle 531"/>
          <p:cNvSpPr/>
          <p:nvPr/>
        </p:nvSpPr>
        <p:spPr>
          <a:xfrm>
            <a:off x="270553" y="2649142"/>
            <a:ext cx="11650894" cy="3277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access-list 199 permit ip any any </a:t>
            </a:r>
          </a:p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access-list 199 deny ip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106.45.0.0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0.0.255.255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any </a:t>
            </a:r>
          </a:p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access-list 199 deny tcp any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44.7.12.224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0.0.0.15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eq </a:t>
            </a:r>
          </a:p>
          <a:p>
            <a:pPr marL="289179">
              <a:lnSpc>
                <a:spcPct val="150000"/>
              </a:lnSpc>
            </a:pP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ftp </a:t>
            </a:r>
          </a:p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R(config)#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access-list 199 deny udp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23.145.64.0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0.0.0.255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host </a:t>
            </a:r>
          </a:p>
          <a:p>
            <a:pPr marL="289179">
              <a:lnSpc>
                <a:spcPct val="150000"/>
              </a:lnSpc>
            </a:pP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1.2.3.4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eq rip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Freeform 532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33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534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535" name="Freeform 535"/>
          <p:cNvSpPr/>
          <p:nvPr/>
        </p:nvSpPr>
        <p:spPr>
          <a:xfrm>
            <a:off x="2614676" y="2700402"/>
            <a:ext cx="1969643" cy="415163"/>
          </a:xfrm>
          <a:custGeom>
            <a:avLst/>
            <a:gdLst/>
            <a:ahLst/>
            <a:cxnLst/>
            <a:rect l="0" t="0" r="0" b="0"/>
            <a:pathLst>
              <a:path w="1969643" h="415163">
                <a:moveTo>
                  <a:pt x="1969643" y="0"/>
                </a:moveTo>
                <a:lnTo>
                  <a:pt x="0" y="415163"/>
                </a:ln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6" name="Freeform 536">
            <a:hlinkClick r:id="rId2"/>
          </p:cNvPr>
          <p:cNvSpPr/>
          <p:nvPr/>
        </p:nvSpPr>
        <p:spPr>
          <a:xfrm>
            <a:off x="1881251" y="1919352"/>
            <a:ext cx="3609975" cy="2419222"/>
          </a:xfrm>
          <a:custGeom>
            <a:avLst/>
            <a:gdLst/>
            <a:ahLst/>
            <a:cxnLst/>
            <a:rect l="0" t="0" r="0" b="0"/>
            <a:pathLst>
              <a:path w="3609975" h="2419222">
                <a:moveTo>
                  <a:pt x="0" y="1209675"/>
                </a:moveTo>
                <a:cubicBezTo>
                  <a:pt x="0" y="541527"/>
                  <a:pt x="808100" y="0"/>
                  <a:pt x="1804924" y="0"/>
                </a:cubicBezTo>
                <a:cubicBezTo>
                  <a:pt x="2801746" y="0"/>
                  <a:pt x="3609975" y="541527"/>
                  <a:pt x="3609975" y="1209675"/>
                </a:cubicBezTo>
                <a:cubicBezTo>
                  <a:pt x="3609975" y="1877694"/>
                  <a:pt x="2801746" y="2419222"/>
                  <a:pt x="1804924" y="2419222"/>
                </a:cubicBezTo>
                <a:cubicBezTo>
                  <a:pt x="808100" y="2419222"/>
                  <a:pt x="0" y="1877694"/>
                  <a:pt x="0" y="1209675"/>
                </a:cubicBezTo>
                <a:close/>
                <a:moveTo>
                  <a:pt x="1847722" y="4938648"/>
                </a:moveTo>
              </a:path>
            </a:pathLst>
          </a:custGeom>
          <a:noFill/>
          <a:ln w="635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7" name="Freeform 537"/>
          <p:cNvSpPr/>
          <p:nvPr/>
        </p:nvSpPr>
        <p:spPr>
          <a:xfrm rot="1">
            <a:off x="4583092" y="2648696"/>
            <a:ext cx="899692" cy="306891"/>
          </a:xfrm>
          <a:custGeom>
            <a:avLst/>
            <a:gdLst/>
            <a:ahLst/>
            <a:cxnLst/>
            <a:rect l="0" t="0" r="0" b="0"/>
            <a:pathLst>
              <a:path w="2082854" h="709369">
                <a:moveTo>
                  <a:pt x="2082854" y="354686"/>
                </a:moveTo>
                <a:cubicBezTo>
                  <a:pt x="2082854" y="550571"/>
                  <a:pt x="1616510" y="709369"/>
                  <a:pt x="1041404" y="709369"/>
                </a:cubicBezTo>
                <a:cubicBezTo>
                  <a:pt x="466246" y="709369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366513" y="724827"/>
                </a:moveTo>
              </a:path>
            </a:pathLst>
          </a:custGeom>
          <a:solidFill>
            <a:srgbClr val="0078AA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Freeform 538"/>
          <p:cNvSpPr/>
          <p:nvPr/>
        </p:nvSpPr>
        <p:spPr>
          <a:xfrm rot="1">
            <a:off x="4583092" y="2648696"/>
            <a:ext cx="899692" cy="306891"/>
          </a:xfrm>
          <a:custGeom>
            <a:avLst/>
            <a:gdLst/>
            <a:ahLst/>
            <a:cxnLst/>
            <a:rect l="0" t="0" r="0" b="0"/>
            <a:pathLst>
              <a:path w="2082854" h="709369">
                <a:moveTo>
                  <a:pt x="2082854" y="354686"/>
                </a:moveTo>
                <a:cubicBezTo>
                  <a:pt x="2082854" y="550571"/>
                  <a:pt x="1616510" y="709369"/>
                  <a:pt x="1041404" y="709369"/>
                </a:cubicBezTo>
                <a:cubicBezTo>
                  <a:pt x="466246" y="709369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366513" y="724827"/>
                </a:moveTo>
              </a:path>
            </a:pathLst>
          </a:custGeom>
          <a:noFill/>
          <a:ln w="5485" cap="rnd" cmpd="sng">
            <a:solidFill>
              <a:srgbClr val="AAE6FF">
                <a:alpha val="100000"/>
              </a:srgbClr>
            </a:solidFill>
            <a:miter lim="127000"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Freeform 539"/>
          <p:cNvSpPr/>
          <p:nvPr/>
        </p:nvSpPr>
        <p:spPr>
          <a:xfrm rot="1">
            <a:off x="4583092" y="2588412"/>
            <a:ext cx="899668" cy="219208"/>
          </a:xfrm>
          <a:custGeom>
            <a:avLst/>
            <a:gdLst/>
            <a:ahLst/>
            <a:cxnLst/>
            <a:rect l="0" t="0" r="0" b="0"/>
            <a:pathLst>
              <a:path w="2082800" h="506692">
                <a:moveTo>
                  <a:pt x="0" y="506692"/>
                </a:moveTo>
                <a:lnTo>
                  <a:pt x="2082800" y="506692"/>
                </a:lnTo>
                <a:lnTo>
                  <a:pt x="2082800" y="0"/>
                </a:lnTo>
                <a:lnTo>
                  <a:pt x="0" y="0"/>
                </a:lnTo>
                <a:lnTo>
                  <a:pt x="0" y="506692"/>
                </a:lnTo>
                <a:close/>
              </a:path>
            </a:pathLst>
          </a:custGeom>
          <a:solidFill>
            <a:srgbClr val="0078AA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Freeform 540"/>
          <p:cNvSpPr/>
          <p:nvPr/>
        </p:nvSpPr>
        <p:spPr>
          <a:xfrm rot="1">
            <a:off x="4583092" y="2588412"/>
            <a:ext cx="899668" cy="219208"/>
          </a:xfrm>
          <a:custGeom>
            <a:avLst/>
            <a:gdLst/>
            <a:ahLst/>
            <a:cxnLst/>
            <a:rect l="0" t="0" r="0" b="0"/>
            <a:pathLst>
              <a:path w="2082800" h="506692">
                <a:moveTo>
                  <a:pt x="0" y="506692"/>
                </a:moveTo>
                <a:lnTo>
                  <a:pt x="2082800" y="506692"/>
                </a:lnTo>
                <a:lnTo>
                  <a:pt x="2082800" y="0"/>
                </a:lnTo>
                <a:lnTo>
                  <a:pt x="0" y="0"/>
                </a:lnTo>
                <a:lnTo>
                  <a:pt x="0" y="506692"/>
                </a:lnTo>
                <a:close/>
              </a:path>
            </a:pathLst>
          </a:custGeom>
          <a:solidFill>
            <a:srgbClr val="0078AA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Freeform 541"/>
          <p:cNvSpPr/>
          <p:nvPr/>
        </p:nvSpPr>
        <p:spPr>
          <a:xfrm rot="1">
            <a:off x="4583092" y="2429488"/>
            <a:ext cx="899692" cy="306893"/>
          </a:xfrm>
          <a:custGeom>
            <a:avLst/>
            <a:gdLst/>
            <a:ahLst/>
            <a:cxnLst/>
            <a:rect l="0" t="0" r="0" b="0"/>
            <a:pathLst>
              <a:path w="2082854" h="709372">
                <a:moveTo>
                  <a:pt x="2082854" y="354686"/>
                </a:moveTo>
                <a:cubicBezTo>
                  <a:pt x="2082854" y="550571"/>
                  <a:pt x="1616510" y="709372"/>
                  <a:pt x="1041404" y="709372"/>
                </a:cubicBezTo>
                <a:cubicBezTo>
                  <a:pt x="466246" y="709372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873205" y="1231519"/>
                </a:moveTo>
              </a:path>
            </a:pathLst>
          </a:custGeom>
          <a:solidFill>
            <a:srgbClr val="00B4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Freeform 542"/>
          <p:cNvSpPr/>
          <p:nvPr/>
        </p:nvSpPr>
        <p:spPr>
          <a:xfrm rot="1">
            <a:off x="4583092" y="2429488"/>
            <a:ext cx="899692" cy="306893"/>
          </a:xfrm>
          <a:custGeom>
            <a:avLst/>
            <a:gdLst/>
            <a:ahLst/>
            <a:cxnLst/>
            <a:rect l="0" t="0" r="0" b="0"/>
            <a:pathLst>
              <a:path w="2082854" h="709372">
                <a:moveTo>
                  <a:pt x="2082854" y="354686"/>
                </a:moveTo>
                <a:cubicBezTo>
                  <a:pt x="2082854" y="550571"/>
                  <a:pt x="1616510" y="709372"/>
                  <a:pt x="1041404" y="709372"/>
                </a:cubicBezTo>
                <a:cubicBezTo>
                  <a:pt x="466246" y="709372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873205" y="1231519"/>
                </a:moveTo>
              </a:path>
            </a:pathLst>
          </a:custGeom>
          <a:noFill/>
          <a:ln w="5485" cap="rnd" cmpd="sng">
            <a:solidFill>
              <a:srgbClr val="AAE6FF">
                <a:alpha val="100000"/>
              </a:srgbClr>
            </a:solidFill>
            <a:miter lim="127000"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Freeform 543"/>
          <p:cNvSpPr/>
          <p:nvPr/>
        </p:nvSpPr>
        <p:spPr>
          <a:xfrm rot="1">
            <a:off x="5043899" y="2473333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0" y="177342"/>
                </a:moveTo>
                <a:lnTo>
                  <a:pt x="152400" y="228003"/>
                </a:lnTo>
                <a:lnTo>
                  <a:pt x="520751" y="75996"/>
                </a:lnTo>
                <a:lnTo>
                  <a:pt x="685850" y="126669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8"/>
                </a:lnTo>
                <a:close/>
                <a:moveTo>
                  <a:pt x="-117602" y="1130172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Freeform 544"/>
          <p:cNvSpPr/>
          <p:nvPr/>
        </p:nvSpPr>
        <p:spPr>
          <a:xfrm rot="1">
            <a:off x="5043899" y="2473333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0" y="177342"/>
                </a:moveTo>
                <a:lnTo>
                  <a:pt x="152400" y="228003"/>
                </a:lnTo>
                <a:lnTo>
                  <a:pt x="520751" y="75996"/>
                </a:lnTo>
                <a:lnTo>
                  <a:pt x="685850" y="126669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8"/>
                </a:lnTo>
                <a:close/>
                <a:moveTo>
                  <a:pt x="-117602" y="1130172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Freeform 545"/>
          <p:cNvSpPr/>
          <p:nvPr/>
        </p:nvSpPr>
        <p:spPr>
          <a:xfrm rot="1">
            <a:off x="4720238" y="2588417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60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92366" y="864158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Freeform 546"/>
          <p:cNvSpPr/>
          <p:nvPr/>
        </p:nvSpPr>
        <p:spPr>
          <a:xfrm rot="1">
            <a:off x="4720238" y="2588417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60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92366" y="864158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Freeform 547"/>
          <p:cNvSpPr/>
          <p:nvPr/>
        </p:nvSpPr>
        <p:spPr>
          <a:xfrm rot="1">
            <a:off x="4736695" y="2467849"/>
            <a:ext cx="296232" cy="98645"/>
          </a:xfrm>
          <a:custGeom>
            <a:avLst/>
            <a:gdLst/>
            <a:ahLst/>
            <a:cxnLst/>
            <a:rect l="0" t="0" r="0" b="0"/>
            <a:pathLst>
              <a:path w="685800" h="228016">
                <a:moveTo>
                  <a:pt x="0" y="50673"/>
                </a:moveTo>
                <a:lnTo>
                  <a:pt x="152400" y="0"/>
                </a:lnTo>
                <a:lnTo>
                  <a:pt x="520700" y="139344"/>
                </a:lnTo>
                <a:lnTo>
                  <a:pt x="685800" y="101346"/>
                </a:lnTo>
                <a:lnTo>
                  <a:pt x="596900" y="228016"/>
                </a:lnTo>
                <a:lnTo>
                  <a:pt x="165100" y="228016"/>
                </a:lnTo>
                <a:lnTo>
                  <a:pt x="342900" y="190017"/>
                </a:lnTo>
                <a:close/>
                <a:moveTo>
                  <a:pt x="732942" y="1142847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Freeform 548"/>
          <p:cNvSpPr/>
          <p:nvPr/>
        </p:nvSpPr>
        <p:spPr>
          <a:xfrm rot="1">
            <a:off x="4736695" y="2467849"/>
            <a:ext cx="296232" cy="98645"/>
          </a:xfrm>
          <a:custGeom>
            <a:avLst/>
            <a:gdLst/>
            <a:ahLst/>
            <a:cxnLst/>
            <a:rect l="0" t="0" r="0" b="0"/>
            <a:pathLst>
              <a:path w="685800" h="228016">
                <a:moveTo>
                  <a:pt x="0" y="50673"/>
                </a:moveTo>
                <a:lnTo>
                  <a:pt x="152400" y="0"/>
                </a:lnTo>
                <a:lnTo>
                  <a:pt x="520700" y="139344"/>
                </a:lnTo>
                <a:lnTo>
                  <a:pt x="685800" y="101346"/>
                </a:lnTo>
                <a:lnTo>
                  <a:pt x="596900" y="228016"/>
                </a:lnTo>
                <a:lnTo>
                  <a:pt x="165100" y="228016"/>
                </a:lnTo>
                <a:lnTo>
                  <a:pt x="342900" y="190017"/>
                </a:lnTo>
                <a:close/>
                <a:moveTo>
                  <a:pt x="732942" y="1142847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Freeform 549"/>
          <p:cNvSpPr/>
          <p:nvPr/>
        </p:nvSpPr>
        <p:spPr>
          <a:xfrm rot="1">
            <a:off x="5032928" y="2599373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685850" y="177343"/>
                </a:moveTo>
                <a:lnTo>
                  <a:pt x="533451" y="228016"/>
                </a:lnTo>
                <a:lnTo>
                  <a:pt x="177800" y="76010"/>
                </a:lnTo>
                <a:lnTo>
                  <a:pt x="0" y="126683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8012"/>
                </a:lnTo>
                <a:close/>
                <a:moveTo>
                  <a:pt x="-383540" y="838835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Freeform 550"/>
          <p:cNvSpPr/>
          <p:nvPr/>
        </p:nvSpPr>
        <p:spPr>
          <a:xfrm rot="1">
            <a:off x="5032928" y="2599373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685850" y="177343"/>
                </a:moveTo>
                <a:lnTo>
                  <a:pt x="533451" y="228016"/>
                </a:lnTo>
                <a:lnTo>
                  <a:pt x="177800" y="76010"/>
                </a:lnTo>
                <a:lnTo>
                  <a:pt x="0" y="126683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8012"/>
                </a:lnTo>
                <a:close/>
                <a:moveTo>
                  <a:pt x="-383540" y="838835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Freeform 551"/>
          <p:cNvSpPr/>
          <p:nvPr/>
        </p:nvSpPr>
        <p:spPr>
          <a:xfrm rot="1">
            <a:off x="5049385" y="2478811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0" y="177343"/>
                </a:moveTo>
                <a:lnTo>
                  <a:pt x="152400" y="228016"/>
                </a:lnTo>
                <a:lnTo>
                  <a:pt x="520751" y="76010"/>
                </a:lnTo>
                <a:lnTo>
                  <a:pt x="685850" y="126670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9"/>
                </a:lnTo>
                <a:close/>
                <a:moveTo>
                  <a:pt x="-142964" y="1117511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Freeform 552"/>
          <p:cNvSpPr/>
          <p:nvPr/>
        </p:nvSpPr>
        <p:spPr>
          <a:xfrm rot="1">
            <a:off x="5049385" y="2478811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0" y="177343"/>
                </a:moveTo>
                <a:lnTo>
                  <a:pt x="152400" y="228016"/>
                </a:lnTo>
                <a:lnTo>
                  <a:pt x="520751" y="76010"/>
                </a:lnTo>
                <a:lnTo>
                  <a:pt x="685850" y="126670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9"/>
                </a:lnTo>
                <a:close/>
                <a:moveTo>
                  <a:pt x="-142964" y="1117511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Freeform 553"/>
          <p:cNvSpPr/>
          <p:nvPr/>
        </p:nvSpPr>
        <p:spPr>
          <a:xfrm rot="1">
            <a:off x="4725724" y="2593895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73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66991" y="851496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Freeform 554"/>
          <p:cNvSpPr/>
          <p:nvPr/>
        </p:nvSpPr>
        <p:spPr>
          <a:xfrm rot="1">
            <a:off x="4725724" y="2593895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73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66991" y="851496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Freeform 555"/>
          <p:cNvSpPr/>
          <p:nvPr/>
        </p:nvSpPr>
        <p:spPr>
          <a:xfrm rot="1">
            <a:off x="4742181" y="2473333"/>
            <a:ext cx="296232" cy="98640"/>
          </a:xfrm>
          <a:custGeom>
            <a:avLst/>
            <a:gdLst/>
            <a:ahLst/>
            <a:cxnLst/>
            <a:rect l="0" t="0" r="0" b="0"/>
            <a:pathLst>
              <a:path w="685800" h="228003">
                <a:moveTo>
                  <a:pt x="0" y="50660"/>
                </a:moveTo>
                <a:lnTo>
                  <a:pt x="152400" y="0"/>
                </a:lnTo>
                <a:lnTo>
                  <a:pt x="520700" y="139331"/>
                </a:lnTo>
                <a:lnTo>
                  <a:pt x="685800" y="101333"/>
                </a:lnTo>
                <a:lnTo>
                  <a:pt x="596900" y="228003"/>
                </a:lnTo>
                <a:lnTo>
                  <a:pt x="165100" y="228003"/>
                </a:lnTo>
                <a:lnTo>
                  <a:pt x="342900" y="190004"/>
                </a:lnTo>
                <a:close/>
                <a:moveTo>
                  <a:pt x="707580" y="1130172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Freeform 556"/>
          <p:cNvSpPr/>
          <p:nvPr/>
        </p:nvSpPr>
        <p:spPr>
          <a:xfrm rot="1">
            <a:off x="4742181" y="2473333"/>
            <a:ext cx="296232" cy="98640"/>
          </a:xfrm>
          <a:custGeom>
            <a:avLst/>
            <a:gdLst/>
            <a:ahLst/>
            <a:cxnLst/>
            <a:rect l="0" t="0" r="0" b="0"/>
            <a:pathLst>
              <a:path w="685800" h="228003">
                <a:moveTo>
                  <a:pt x="0" y="50660"/>
                </a:moveTo>
                <a:lnTo>
                  <a:pt x="152400" y="0"/>
                </a:lnTo>
                <a:lnTo>
                  <a:pt x="520700" y="139331"/>
                </a:lnTo>
                <a:lnTo>
                  <a:pt x="685800" y="101333"/>
                </a:lnTo>
                <a:lnTo>
                  <a:pt x="596900" y="228003"/>
                </a:lnTo>
                <a:lnTo>
                  <a:pt x="165100" y="228003"/>
                </a:lnTo>
                <a:lnTo>
                  <a:pt x="342900" y="190004"/>
                </a:lnTo>
                <a:close/>
                <a:moveTo>
                  <a:pt x="707580" y="1130172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Freeform 557"/>
          <p:cNvSpPr/>
          <p:nvPr/>
        </p:nvSpPr>
        <p:spPr>
          <a:xfrm rot="1">
            <a:off x="5038413" y="2604857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685850" y="177343"/>
                </a:moveTo>
                <a:lnTo>
                  <a:pt x="533451" y="228003"/>
                </a:lnTo>
                <a:lnTo>
                  <a:pt x="177800" y="75997"/>
                </a:lnTo>
                <a:lnTo>
                  <a:pt x="0" y="126670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7998"/>
                </a:lnTo>
                <a:close/>
                <a:moveTo>
                  <a:pt x="-408915" y="826160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Freeform 558"/>
          <p:cNvSpPr/>
          <p:nvPr/>
        </p:nvSpPr>
        <p:spPr>
          <a:xfrm rot="1">
            <a:off x="5038413" y="2604857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685850" y="177343"/>
                </a:moveTo>
                <a:lnTo>
                  <a:pt x="533451" y="228003"/>
                </a:lnTo>
                <a:lnTo>
                  <a:pt x="177800" y="75997"/>
                </a:lnTo>
                <a:lnTo>
                  <a:pt x="0" y="126670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7998"/>
                </a:lnTo>
                <a:close/>
                <a:moveTo>
                  <a:pt x="-408915" y="826160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59" name="Picture 559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4863" y="2582934"/>
            <a:ext cx="16457" cy="219208"/>
          </a:xfrm>
          <a:prstGeom prst="rect">
            <a:avLst/>
          </a:prstGeom>
          <a:noFill/>
        </p:spPr>
      </p:pic>
      <p:pic>
        <p:nvPicPr>
          <p:cNvPr id="560" name="Picture 560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0041" y="2582934"/>
            <a:ext cx="5486" cy="219208"/>
          </a:xfrm>
          <a:prstGeom prst="rect">
            <a:avLst/>
          </a:prstGeom>
          <a:noFill/>
        </p:spPr>
      </p:pic>
      <p:sp>
        <p:nvSpPr>
          <p:cNvPr id="561" name="Freeform 561"/>
          <p:cNvSpPr/>
          <p:nvPr/>
        </p:nvSpPr>
        <p:spPr>
          <a:xfrm rot="1">
            <a:off x="1890704" y="3260397"/>
            <a:ext cx="814568" cy="148584"/>
          </a:xfrm>
          <a:custGeom>
            <a:avLst/>
            <a:gdLst/>
            <a:ahLst/>
            <a:cxnLst/>
            <a:rect l="0" t="0" r="0" b="0"/>
            <a:pathLst>
              <a:path w="2273300" h="419672">
                <a:moveTo>
                  <a:pt x="0" y="419672"/>
                </a:moveTo>
                <a:lnTo>
                  <a:pt x="2273300" y="419672"/>
                </a:lnTo>
                <a:lnTo>
                  <a:pt x="2273300" y="0"/>
                </a:lnTo>
                <a:lnTo>
                  <a:pt x="0" y="0"/>
                </a:lnTo>
                <a:lnTo>
                  <a:pt x="0" y="419672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Freeform 562"/>
          <p:cNvSpPr/>
          <p:nvPr/>
        </p:nvSpPr>
        <p:spPr>
          <a:xfrm rot="1">
            <a:off x="1890704" y="3260397"/>
            <a:ext cx="814568" cy="148584"/>
          </a:xfrm>
          <a:custGeom>
            <a:avLst/>
            <a:gdLst/>
            <a:ahLst/>
            <a:cxnLst/>
            <a:rect l="0" t="0" r="0" b="0"/>
            <a:pathLst>
              <a:path w="2273300" h="419672">
                <a:moveTo>
                  <a:pt x="0" y="419672"/>
                </a:moveTo>
                <a:lnTo>
                  <a:pt x="2273300" y="419672"/>
                </a:lnTo>
                <a:lnTo>
                  <a:pt x="2273300" y="0"/>
                </a:lnTo>
                <a:lnTo>
                  <a:pt x="0" y="0"/>
                </a:lnTo>
                <a:lnTo>
                  <a:pt x="0" y="419672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63" name="Picture 563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88428" y="3258144"/>
            <a:ext cx="819097" cy="153090"/>
          </a:xfrm>
          <a:prstGeom prst="rect">
            <a:avLst/>
          </a:prstGeom>
          <a:noFill/>
        </p:spPr>
      </p:pic>
      <p:sp>
        <p:nvSpPr>
          <p:cNvPr id="564" name="Freeform 564"/>
          <p:cNvSpPr/>
          <p:nvPr/>
        </p:nvSpPr>
        <p:spPr>
          <a:xfrm rot="1">
            <a:off x="1890704" y="3179349"/>
            <a:ext cx="901009" cy="81048"/>
          </a:xfrm>
          <a:custGeom>
            <a:avLst/>
            <a:gdLst/>
            <a:ahLst/>
            <a:cxnLst/>
            <a:rect l="0" t="0" r="0" b="0"/>
            <a:pathLst>
              <a:path w="2514539" h="228917">
                <a:moveTo>
                  <a:pt x="0" y="228917"/>
                </a:moveTo>
                <a:lnTo>
                  <a:pt x="241303" y="0"/>
                </a:lnTo>
                <a:lnTo>
                  <a:pt x="2514539" y="0"/>
                </a:lnTo>
                <a:lnTo>
                  <a:pt x="2273239" y="228917"/>
                </a:lnTo>
                <a:close/>
                <a:moveTo>
                  <a:pt x="758879" y="1001064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Freeform 565"/>
          <p:cNvSpPr/>
          <p:nvPr/>
        </p:nvSpPr>
        <p:spPr>
          <a:xfrm rot="1">
            <a:off x="1890704" y="3179349"/>
            <a:ext cx="901009" cy="81048"/>
          </a:xfrm>
          <a:custGeom>
            <a:avLst/>
            <a:gdLst/>
            <a:ahLst/>
            <a:cxnLst/>
            <a:rect l="0" t="0" r="0" b="0"/>
            <a:pathLst>
              <a:path w="2514539" h="228917">
                <a:moveTo>
                  <a:pt x="0" y="228917"/>
                </a:moveTo>
                <a:lnTo>
                  <a:pt x="241303" y="0"/>
                </a:lnTo>
                <a:lnTo>
                  <a:pt x="2514539" y="0"/>
                </a:lnTo>
                <a:lnTo>
                  <a:pt x="2273239" y="228917"/>
                </a:lnTo>
                <a:close/>
                <a:moveTo>
                  <a:pt x="758879" y="1001064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66" name="Picture 566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84994" y="3177096"/>
            <a:ext cx="912453" cy="85549"/>
          </a:xfrm>
          <a:prstGeom prst="rect">
            <a:avLst/>
          </a:prstGeom>
          <a:noFill/>
        </p:spPr>
      </p:pic>
      <p:pic>
        <p:nvPicPr>
          <p:cNvPr id="567" name="Picture 567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64066" y="3321180"/>
            <a:ext cx="195678" cy="13507"/>
          </a:xfrm>
          <a:prstGeom prst="rect">
            <a:avLst/>
          </a:prstGeom>
          <a:noFill/>
        </p:spPr>
      </p:pic>
      <p:sp>
        <p:nvSpPr>
          <p:cNvPr id="568" name="Freeform 568"/>
          <p:cNvSpPr/>
          <p:nvPr/>
        </p:nvSpPr>
        <p:spPr>
          <a:xfrm rot="1">
            <a:off x="2705251" y="3179349"/>
            <a:ext cx="86462" cy="229632"/>
          </a:xfrm>
          <a:custGeom>
            <a:avLst/>
            <a:gdLst/>
            <a:ahLst/>
            <a:cxnLst/>
            <a:rect l="0" t="0" r="0" b="0"/>
            <a:pathLst>
              <a:path w="241300" h="648589">
                <a:moveTo>
                  <a:pt x="0" y="648589"/>
                </a:moveTo>
                <a:lnTo>
                  <a:pt x="241300" y="406959"/>
                </a:lnTo>
                <a:lnTo>
                  <a:pt x="241300" y="0"/>
                </a:lnTo>
                <a:lnTo>
                  <a:pt x="0" y="228917"/>
                </a:lnTo>
                <a:close/>
                <a:moveTo>
                  <a:pt x="-1934032" y="1001064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Freeform 569"/>
          <p:cNvSpPr/>
          <p:nvPr/>
        </p:nvSpPr>
        <p:spPr>
          <a:xfrm rot="1">
            <a:off x="2705251" y="3179349"/>
            <a:ext cx="86462" cy="229632"/>
          </a:xfrm>
          <a:custGeom>
            <a:avLst/>
            <a:gdLst/>
            <a:ahLst/>
            <a:cxnLst/>
            <a:rect l="0" t="0" r="0" b="0"/>
            <a:pathLst>
              <a:path w="241300" h="648589">
                <a:moveTo>
                  <a:pt x="0" y="648589"/>
                </a:moveTo>
                <a:lnTo>
                  <a:pt x="241300" y="406959"/>
                </a:lnTo>
                <a:lnTo>
                  <a:pt x="241300" y="0"/>
                </a:lnTo>
                <a:lnTo>
                  <a:pt x="0" y="228917"/>
                </a:lnTo>
                <a:close/>
                <a:moveTo>
                  <a:pt x="-1934032" y="1001064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70" name="Picture 570"/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2976" y="3174115"/>
            <a:ext cx="91013" cy="240303"/>
          </a:xfrm>
          <a:prstGeom prst="rect">
            <a:avLst/>
          </a:prstGeom>
          <a:noFill/>
        </p:spPr>
      </p:pic>
      <p:sp>
        <p:nvSpPr>
          <p:cNvPr id="571" name="Freeform 571"/>
          <p:cNvSpPr/>
          <p:nvPr/>
        </p:nvSpPr>
        <p:spPr>
          <a:xfrm rot="1">
            <a:off x="1895255" y="3390969"/>
            <a:ext cx="718983" cy="112567"/>
          </a:xfrm>
          <a:custGeom>
            <a:avLst/>
            <a:gdLst/>
            <a:ahLst/>
            <a:cxnLst/>
            <a:rect l="0" t="0" r="0" b="0"/>
            <a:pathLst>
              <a:path w="2006539" h="317942">
                <a:moveTo>
                  <a:pt x="0" y="317942"/>
                </a:moveTo>
                <a:lnTo>
                  <a:pt x="254003" y="0"/>
                </a:lnTo>
                <a:lnTo>
                  <a:pt x="2006539" y="0"/>
                </a:lnTo>
                <a:lnTo>
                  <a:pt x="1752539" y="317942"/>
                </a:lnTo>
                <a:close/>
                <a:moveTo>
                  <a:pt x="59442" y="40335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Freeform 572"/>
          <p:cNvSpPr/>
          <p:nvPr/>
        </p:nvSpPr>
        <p:spPr>
          <a:xfrm rot="1">
            <a:off x="1895255" y="3390969"/>
            <a:ext cx="718983" cy="112567"/>
          </a:xfrm>
          <a:custGeom>
            <a:avLst/>
            <a:gdLst/>
            <a:ahLst/>
            <a:cxnLst/>
            <a:rect l="0" t="0" r="0" b="0"/>
            <a:pathLst>
              <a:path w="2006539" h="317942">
                <a:moveTo>
                  <a:pt x="0" y="317942"/>
                </a:moveTo>
                <a:lnTo>
                  <a:pt x="254003" y="0"/>
                </a:lnTo>
                <a:lnTo>
                  <a:pt x="2006539" y="0"/>
                </a:lnTo>
                <a:lnTo>
                  <a:pt x="1752539" y="317942"/>
                </a:lnTo>
                <a:close/>
                <a:moveTo>
                  <a:pt x="59442" y="40335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73" name="Picture 573"/>
          <p:cNvPicPr>
            <a:picLocks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90520" y="3388720"/>
            <a:ext cx="728450" cy="117066"/>
          </a:xfrm>
          <a:prstGeom prst="rect">
            <a:avLst/>
          </a:prstGeom>
          <a:noFill/>
        </p:spPr>
      </p:pic>
      <p:sp>
        <p:nvSpPr>
          <p:cNvPr id="574" name="Freeform 574"/>
          <p:cNvSpPr/>
          <p:nvPr/>
        </p:nvSpPr>
        <p:spPr>
          <a:xfrm rot="1">
            <a:off x="2523224" y="3390969"/>
            <a:ext cx="91013" cy="135080"/>
          </a:xfrm>
          <a:custGeom>
            <a:avLst/>
            <a:gdLst/>
            <a:ahLst/>
            <a:cxnLst/>
            <a:rect l="0" t="0" r="0" b="0"/>
            <a:pathLst>
              <a:path w="254000" h="381530">
                <a:moveTo>
                  <a:pt x="0" y="381530"/>
                </a:moveTo>
                <a:lnTo>
                  <a:pt x="254000" y="114466"/>
                </a:lnTo>
                <a:lnTo>
                  <a:pt x="254000" y="0"/>
                </a:lnTo>
                <a:lnTo>
                  <a:pt x="0" y="317942"/>
                </a:lnTo>
                <a:close/>
                <a:moveTo>
                  <a:pt x="-1756685" y="40335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Freeform 575"/>
          <p:cNvSpPr/>
          <p:nvPr/>
        </p:nvSpPr>
        <p:spPr>
          <a:xfrm rot="1">
            <a:off x="2523224" y="3390969"/>
            <a:ext cx="91013" cy="135080"/>
          </a:xfrm>
          <a:custGeom>
            <a:avLst/>
            <a:gdLst/>
            <a:ahLst/>
            <a:cxnLst/>
            <a:rect l="0" t="0" r="0" b="0"/>
            <a:pathLst>
              <a:path w="254000" h="381530">
                <a:moveTo>
                  <a:pt x="0" y="381530"/>
                </a:moveTo>
                <a:lnTo>
                  <a:pt x="254000" y="114466"/>
                </a:lnTo>
                <a:lnTo>
                  <a:pt x="254000" y="0"/>
                </a:lnTo>
                <a:lnTo>
                  <a:pt x="0" y="317942"/>
                </a:lnTo>
                <a:close/>
                <a:moveTo>
                  <a:pt x="-1756685" y="40335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76" name="Picture 576"/>
          <p:cNvPicPr>
            <a:picLocks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20949" y="3384552"/>
            <a:ext cx="95563" cy="147125"/>
          </a:xfrm>
          <a:prstGeom prst="rect">
            <a:avLst/>
          </a:prstGeom>
          <a:noFill/>
        </p:spPr>
      </p:pic>
      <p:sp>
        <p:nvSpPr>
          <p:cNvPr id="577" name="Freeform 577"/>
          <p:cNvSpPr/>
          <p:nvPr/>
        </p:nvSpPr>
        <p:spPr>
          <a:xfrm rot="1">
            <a:off x="1895255" y="3503536"/>
            <a:ext cx="627991" cy="22513"/>
          </a:xfrm>
          <a:custGeom>
            <a:avLst/>
            <a:gdLst/>
            <a:ahLst/>
            <a:cxnLst/>
            <a:rect l="0" t="0" r="0" b="0"/>
            <a:pathLst>
              <a:path w="1752600" h="63588">
                <a:moveTo>
                  <a:pt x="0" y="63588"/>
                </a:moveTo>
                <a:lnTo>
                  <a:pt x="1752600" y="63588"/>
                </a:lnTo>
                <a:lnTo>
                  <a:pt x="1752600" y="0"/>
                </a:lnTo>
                <a:lnTo>
                  <a:pt x="0" y="0"/>
                </a:lnTo>
                <a:lnTo>
                  <a:pt x="0" y="63588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Freeform 578"/>
          <p:cNvSpPr/>
          <p:nvPr/>
        </p:nvSpPr>
        <p:spPr>
          <a:xfrm rot="1">
            <a:off x="1895255" y="3503536"/>
            <a:ext cx="627991" cy="22513"/>
          </a:xfrm>
          <a:custGeom>
            <a:avLst/>
            <a:gdLst/>
            <a:ahLst/>
            <a:cxnLst/>
            <a:rect l="0" t="0" r="0" b="0"/>
            <a:pathLst>
              <a:path w="1752600" h="63588">
                <a:moveTo>
                  <a:pt x="0" y="63588"/>
                </a:moveTo>
                <a:lnTo>
                  <a:pt x="1752600" y="63588"/>
                </a:lnTo>
                <a:lnTo>
                  <a:pt x="1752600" y="0"/>
                </a:lnTo>
                <a:lnTo>
                  <a:pt x="0" y="0"/>
                </a:lnTo>
                <a:lnTo>
                  <a:pt x="0" y="63588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79" name="Picture 579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92979" y="3501285"/>
            <a:ext cx="632520" cy="27015"/>
          </a:xfrm>
          <a:prstGeom prst="rect">
            <a:avLst/>
          </a:prstGeom>
          <a:noFill/>
        </p:spPr>
      </p:pic>
      <p:sp>
        <p:nvSpPr>
          <p:cNvPr id="580" name="Freeform 580"/>
          <p:cNvSpPr/>
          <p:nvPr/>
        </p:nvSpPr>
        <p:spPr>
          <a:xfrm rot="1">
            <a:off x="2013573" y="3179349"/>
            <a:ext cx="646171" cy="63035"/>
          </a:xfrm>
          <a:custGeom>
            <a:avLst/>
            <a:gdLst/>
            <a:ahLst/>
            <a:cxnLst/>
            <a:rect l="0" t="0" r="0" b="0"/>
            <a:pathLst>
              <a:path w="1803336" h="178041">
                <a:moveTo>
                  <a:pt x="0" y="178041"/>
                </a:moveTo>
                <a:lnTo>
                  <a:pt x="190500" y="0"/>
                </a:lnTo>
                <a:lnTo>
                  <a:pt x="1803336" y="0"/>
                </a:lnTo>
                <a:lnTo>
                  <a:pt x="1625536" y="178041"/>
                </a:lnTo>
                <a:close/>
                <a:moveTo>
                  <a:pt x="466852" y="1001064"/>
                </a:moveTo>
              </a:path>
            </a:pathLst>
          </a:custGeom>
          <a:solidFill>
            <a:srgbClr val="000000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Freeform 581"/>
          <p:cNvSpPr/>
          <p:nvPr/>
        </p:nvSpPr>
        <p:spPr>
          <a:xfrm rot="1">
            <a:off x="2013573" y="3179349"/>
            <a:ext cx="646171" cy="63035"/>
          </a:xfrm>
          <a:custGeom>
            <a:avLst/>
            <a:gdLst/>
            <a:ahLst/>
            <a:cxnLst/>
            <a:rect l="0" t="0" r="0" b="0"/>
            <a:pathLst>
              <a:path w="1803336" h="178041">
                <a:moveTo>
                  <a:pt x="0" y="178041"/>
                </a:moveTo>
                <a:lnTo>
                  <a:pt x="190500" y="0"/>
                </a:lnTo>
                <a:lnTo>
                  <a:pt x="1803336" y="0"/>
                </a:lnTo>
                <a:lnTo>
                  <a:pt x="1625536" y="178041"/>
                </a:lnTo>
                <a:close/>
                <a:moveTo>
                  <a:pt x="466852" y="1001064"/>
                </a:moveTo>
              </a:path>
            </a:pathLst>
          </a:custGeom>
          <a:solidFill>
            <a:srgbClr val="000000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82" name="Picture 582"/>
          <p:cNvPicPr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7798" y="3177096"/>
            <a:ext cx="657452" cy="67540"/>
          </a:xfrm>
          <a:prstGeom prst="rect">
            <a:avLst/>
          </a:prstGeom>
          <a:noFill/>
        </p:spPr>
      </p:pic>
      <p:sp>
        <p:nvSpPr>
          <p:cNvPr id="583" name="Freeform 583"/>
          <p:cNvSpPr/>
          <p:nvPr/>
        </p:nvSpPr>
        <p:spPr>
          <a:xfrm rot="1">
            <a:off x="2009022" y="2720101"/>
            <a:ext cx="641620" cy="58498"/>
          </a:xfrm>
          <a:custGeom>
            <a:avLst/>
            <a:gdLst/>
            <a:ahLst/>
            <a:cxnLst/>
            <a:rect l="0" t="0" r="0" b="0"/>
            <a:pathLst>
              <a:path w="1790636" h="165228">
                <a:moveTo>
                  <a:pt x="0" y="165228"/>
                </a:moveTo>
                <a:lnTo>
                  <a:pt x="177800" y="0"/>
                </a:lnTo>
                <a:lnTo>
                  <a:pt x="1790636" y="0"/>
                </a:lnTo>
                <a:lnTo>
                  <a:pt x="1612836" y="165228"/>
                </a:lnTo>
                <a:close/>
                <a:moveTo>
                  <a:pt x="1789493" y="229819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Freeform 584"/>
          <p:cNvSpPr/>
          <p:nvPr/>
        </p:nvSpPr>
        <p:spPr>
          <a:xfrm rot="1">
            <a:off x="2009022" y="2720101"/>
            <a:ext cx="641620" cy="58498"/>
          </a:xfrm>
          <a:custGeom>
            <a:avLst/>
            <a:gdLst/>
            <a:ahLst/>
            <a:cxnLst/>
            <a:rect l="0" t="0" r="0" b="0"/>
            <a:pathLst>
              <a:path w="1790636" h="165228">
                <a:moveTo>
                  <a:pt x="0" y="165228"/>
                </a:moveTo>
                <a:lnTo>
                  <a:pt x="177800" y="0"/>
                </a:lnTo>
                <a:lnTo>
                  <a:pt x="1790636" y="0"/>
                </a:lnTo>
                <a:lnTo>
                  <a:pt x="1612836" y="165228"/>
                </a:lnTo>
                <a:close/>
                <a:moveTo>
                  <a:pt x="1789493" y="229819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85" name="Picture 585"/>
          <p:cNvPicPr>
            <a:picLocks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3225" y="2717852"/>
            <a:ext cx="653243" cy="62995"/>
          </a:xfrm>
          <a:prstGeom prst="rect">
            <a:avLst/>
          </a:prstGeom>
          <a:noFill/>
        </p:spPr>
      </p:pic>
      <p:sp>
        <p:nvSpPr>
          <p:cNvPr id="586" name="Freeform 586"/>
          <p:cNvSpPr/>
          <p:nvPr/>
        </p:nvSpPr>
        <p:spPr>
          <a:xfrm rot="1">
            <a:off x="2009022" y="2778604"/>
            <a:ext cx="577934" cy="450272"/>
          </a:xfrm>
          <a:custGeom>
            <a:avLst/>
            <a:gdLst/>
            <a:ahLst/>
            <a:cxnLst/>
            <a:rect l="0" t="0" r="0" b="0"/>
            <a:pathLst>
              <a:path w="1612900" h="1271778">
                <a:moveTo>
                  <a:pt x="0" y="1271778"/>
                </a:moveTo>
                <a:lnTo>
                  <a:pt x="1612900" y="1271778"/>
                </a:lnTo>
                <a:lnTo>
                  <a:pt x="1612900" y="0"/>
                </a:lnTo>
                <a:lnTo>
                  <a:pt x="0" y="0"/>
                </a:lnTo>
                <a:lnTo>
                  <a:pt x="0" y="1271778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87" name="Picture 587"/>
          <p:cNvPicPr>
            <a:picLocks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6747" y="2776351"/>
            <a:ext cx="582462" cy="454778"/>
          </a:xfrm>
          <a:prstGeom prst="rect">
            <a:avLst/>
          </a:prstGeom>
          <a:noFill/>
        </p:spPr>
      </p:pic>
      <p:sp>
        <p:nvSpPr>
          <p:cNvPr id="588" name="Freeform 588"/>
          <p:cNvSpPr/>
          <p:nvPr/>
        </p:nvSpPr>
        <p:spPr>
          <a:xfrm rot="1">
            <a:off x="2059079" y="2837148"/>
            <a:ext cx="477819" cy="346701"/>
          </a:xfrm>
          <a:custGeom>
            <a:avLst/>
            <a:gdLst/>
            <a:ahLst/>
            <a:cxnLst/>
            <a:rect l="0" t="0" r="0" b="0"/>
            <a:pathLst>
              <a:path w="1333500" h="979246">
                <a:moveTo>
                  <a:pt x="0" y="979246"/>
                </a:moveTo>
                <a:lnTo>
                  <a:pt x="1333500" y="979246"/>
                </a:lnTo>
                <a:lnTo>
                  <a:pt x="1333500" y="0"/>
                </a:lnTo>
                <a:lnTo>
                  <a:pt x="0" y="0"/>
                </a:lnTo>
                <a:lnTo>
                  <a:pt x="0" y="979246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89" name="Picture 589"/>
          <p:cNvPicPr>
            <a:picLocks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6804" y="2834895"/>
            <a:ext cx="482347" cy="351207"/>
          </a:xfrm>
          <a:prstGeom prst="rect">
            <a:avLst/>
          </a:prstGeom>
          <a:noFill/>
        </p:spPr>
      </p:pic>
      <p:sp>
        <p:nvSpPr>
          <p:cNvPr id="590" name="Freeform 590"/>
          <p:cNvSpPr/>
          <p:nvPr/>
        </p:nvSpPr>
        <p:spPr>
          <a:xfrm rot="1">
            <a:off x="2586934" y="2720101"/>
            <a:ext cx="63709" cy="508776"/>
          </a:xfrm>
          <a:custGeom>
            <a:avLst/>
            <a:gdLst/>
            <a:ahLst/>
            <a:cxnLst/>
            <a:rect l="0" t="0" r="0" b="0"/>
            <a:pathLst>
              <a:path w="177800" h="1437018">
                <a:moveTo>
                  <a:pt x="0" y="1437018"/>
                </a:moveTo>
                <a:lnTo>
                  <a:pt x="177800" y="1258977"/>
                </a:lnTo>
                <a:lnTo>
                  <a:pt x="177800" y="0"/>
                </a:lnTo>
                <a:lnTo>
                  <a:pt x="0" y="165228"/>
                </a:lnTo>
                <a:close/>
                <a:moveTo>
                  <a:pt x="-1095133" y="229819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Freeform 591"/>
          <p:cNvSpPr/>
          <p:nvPr/>
        </p:nvSpPr>
        <p:spPr>
          <a:xfrm rot="1">
            <a:off x="2586934" y="2720101"/>
            <a:ext cx="63709" cy="508776"/>
          </a:xfrm>
          <a:custGeom>
            <a:avLst/>
            <a:gdLst/>
            <a:ahLst/>
            <a:cxnLst/>
            <a:rect l="0" t="0" r="0" b="0"/>
            <a:pathLst>
              <a:path w="177800" h="1437018">
                <a:moveTo>
                  <a:pt x="0" y="1437018"/>
                </a:moveTo>
                <a:lnTo>
                  <a:pt x="177800" y="1258977"/>
                </a:lnTo>
                <a:lnTo>
                  <a:pt x="177800" y="0"/>
                </a:lnTo>
                <a:lnTo>
                  <a:pt x="0" y="165228"/>
                </a:lnTo>
                <a:close/>
                <a:moveTo>
                  <a:pt x="-1095133" y="229819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92" name="Picture 592"/>
          <p:cNvPicPr>
            <a:picLocks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84658" y="2714930"/>
            <a:ext cx="68260" cy="519383"/>
          </a:xfrm>
          <a:prstGeom prst="rect">
            <a:avLst/>
          </a:prstGeom>
          <a:noFill/>
        </p:spPr>
      </p:pic>
      <p:sp>
        <p:nvSpPr>
          <p:cNvPr id="593" name="Freeform 593"/>
          <p:cNvSpPr/>
          <p:nvPr/>
        </p:nvSpPr>
        <p:spPr>
          <a:xfrm rot="1">
            <a:off x="7309589" y="1951659"/>
            <a:ext cx="505634" cy="285483"/>
          </a:xfrm>
          <a:custGeom>
            <a:avLst/>
            <a:gdLst/>
            <a:ahLst/>
            <a:cxnLst/>
            <a:rect l="0" t="0" r="0" b="0"/>
            <a:pathLst>
              <a:path w="2271903" h="1295400">
                <a:moveTo>
                  <a:pt x="2271903" y="647700"/>
                </a:moveTo>
                <a:cubicBezTo>
                  <a:pt x="2271903" y="1005331"/>
                  <a:pt x="1763269" y="1295400"/>
                  <a:pt x="1135889" y="1295400"/>
                </a:cubicBezTo>
                <a:cubicBezTo>
                  <a:pt x="508509" y="1295400"/>
                  <a:pt x="0" y="1005331"/>
                  <a:pt x="0" y="647700"/>
                </a:cubicBezTo>
                <a:cubicBezTo>
                  <a:pt x="0" y="289940"/>
                  <a:pt x="508509" y="0"/>
                  <a:pt x="1135889" y="0"/>
                </a:cubicBezTo>
                <a:cubicBezTo>
                  <a:pt x="1763269" y="0"/>
                  <a:pt x="2271903" y="289940"/>
                  <a:pt x="2271903" y="647700"/>
                </a:cubicBezTo>
                <a:close/>
                <a:moveTo>
                  <a:pt x="739902" y="32026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Freeform 594"/>
          <p:cNvSpPr/>
          <p:nvPr/>
        </p:nvSpPr>
        <p:spPr>
          <a:xfrm rot="1">
            <a:off x="7029920" y="2027228"/>
            <a:ext cx="386991" cy="285483"/>
          </a:xfrm>
          <a:custGeom>
            <a:avLst/>
            <a:gdLst/>
            <a:ahLst/>
            <a:cxnLst/>
            <a:rect l="0" t="0" r="0" b="0"/>
            <a:pathLst>
              <a:path w="1738820" h="1295399">
                <a:moveTo>
                  <a:pt x="1738820" y="647700"/>
                </a:moveTo>
                <a:cubicBezTo>
                  <a:pt x="1738820" y="1005331"/>
                  <a:pt x="1349566" y="1295399"/>
                  <a:pt x="869379" y="1295399"/>
                </a:cubicBezTo>
                <a:cubicBezTo>
                  <a:pt x="389255" y="1295399"/>
                  <a:pt x="0" y="1005331"/>
                  <a:pt x="0" y="647700"/>
                </a:cubicBezTo>
                <a:cubicBezTo>
                  <a:pt x="0" y="289940"/>
                  <a:pt x="389255" y="0"/>
                  <a:pt x="869379" y="0"/>
                </a:cubicBezTo>
                <a:cubicBezTo>
                  <a:pt x="1349566" y="0"/>
                  <a:pt x="1738820" y="289940"/>
                  <a:pt x="1738820" y="647700"/>
                </a:cubicBezTo>
                <a:close/>
                <a:moveTo>
                  <a:pt x="1653603" y="28597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Freeform 595"/>
          <p:cNvSpPr/>
          <p:nvPr/>
        </p:nvSpPr>
        <p:spPr>
          <a:xfrm rot="1">
            <a:off x="6911276" y="2200757"/>
            <a:ext cx="259884" cy="232299"/>
          </a:xfrm>
          <a:custGeom>
            <a:avLst/>
            <a:gdLst/>
            <a:ahLst/>
            <a:cxnLst/>
            <a:rect l="0" t="0" r="0" b="0"/>
            <a:pathLst>
              <a:path w="1167705" h="1054074">
                <a:moveTo>
                  <a:pt x="1167705" y="527049"/>
                </a:moveTo>
                <a:cubicBezTo>
                  <a:pt x="1167705" y="818108"/>
                  <a:pt x="906301" y="1054074"/>
                  <a:pt x="583848" y="1054074"/>
                </a:cubicBezTo>
                <a:cubicBezTo>
                  <a:pt x="261395" y="1054074"/>
                  <a:pt x="0" y="818108"/>
                  <a:pt x="0" y="527049"/>
                </a:cubicBezTo>
                <a:cubicBezTo>
                  <a:pt x="0" y="235965"/>
                  <a:pt x="261395" y="0"/>
                  <a:pt x="583848" y="0"/>
                </a:cubicBezTo>
                <a:cubicBezTo>
                  <a:pt x="906301" y="0"/>
                  <a:pt x="1167705" y="235965"/>
                  <a:pt x="1167705" y="527049"/>
                </a:cubicBezTo>
                <a:close/>
                <a:moveTo>
                  <a:pt x="1519940" y="20723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Freeform 596"/>
          <p:cNvSpPr/>
          <p:nvPr/>
        </p:nvSpPr>
        <p:spPr>
          <a:xfrm rot="1">
            <a:off x="6990371" y="2304315"/>
            <a:ext cx="392650" cy="251892"/>
          </a:xfrm>
          <a:custGeom>
            <a:avLst/>
            <a:gdLst/>
            <a:ahLst/>
            <a:cxnLst/>
            <a:rect l="0" t="0" r="0" b="0"/>
            <a:pathLst>
              <a:path w="1764245" h="1142975">
                <a:moveTo>
                  <a:pt x="1764245" y="571475"/>
                </a:moveTo>
                <a:cubicBezTo>
                  <a:pt x="1764245" y="887108"/>
                  <a:pt x="1369276" y="1142975"/>
                  <a:pt x="882116" y="1142975"/>
                </a:cubicBezTo>
                <a:cubicBezTo>
                  <a:pt x="394944" y="1142975"/>
                  <a:pt x="0" y="887108"/>
                  <a:pt x="0" y="571475"/>
                </a:cubicBezTo>
                <a:cubicBezTo>
                  <a:pt x="0" y="255906"/>
                  <a:pt x="394944" y="0"/>
                  <a:pt x="882116" y="0"/>
                </a:cubicBezTo>
                <a:cubicBezTo>
                  <a:pt x="1369276" y="0"/>
                  <a:pt x="1764245" y="255906"/>
                  <a:pt x="1764245" y="571475"/>
                </a:cubicBezTo>
                <a:close/>
                <a:moveTo>
                  <a:pt x="650227" y="1602486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Freeform 597"/>
          <p:cNvSpPr/>
          <p:nvPr/>
        </p:nvSpPr>
        <p:spPr>
          <a:xfrm rot="1">
            <a:off x="7270018" y="2346298"/>
            <a:ext cx="587575" cy="299473"/>
          </a:xfrm>
          <a:custGeom>
            <a:avLst/>
            <a:gdLst/>
            <a:ahLst/>
            <a:cxnLst/>
            <a:rect l="0" t="0" r="0" b="0"/>
            <a:pathLst>
              <a:path w="2640076" h="1358879">
                <a:moveTo>
                  <a:pt x="2640076" y="679425"/>
                </a:moveTo>
                <a:cubicBezTo>
                  <a:pt x="2640076" y="1054672"/>
                  <a:pt x="2049019" y="1358879"/>
                  <a:pt x="1320039" y="1358879"/>
                </a:cubicBezTo>
                <a:cubicBezTo>
                  <a:pt x="591059" y="1358879"/>
                  <a:pt x="0" y="1054672"/>
                  <a:pt x="0" y="679425"/>
                </a:cubicBezTo>
                <a:cubicBezTo>
                  <a:pt x="0" y="304178"/>
                  <a:pt x="591059" y="0"/>
                  <a:pt x="1320039" y="0"/>
                </a:cubicBezTo>
                <a:cubicBezTo>
                  <a:pt x="2049019" y="0"/>
                  <a:pt x="2640076" y="304178"/>
                  <a:pt x="2640076" y="679425"/>
                </a:cubicBezTo>
                <a:close/>
                <a:moveTo>
                  <a:pt x="-904722" y="1411986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Freeform 598"/>
          <p:cNvSpPr/>
          <p:nvPr/>
        </p:nvSpPr>
        <p:spPr>
          <a:xfrm rot="1">
            <a:off x="7645717" y="2035625"/>
            <a:ext cx="375700" cy="223908"/>
          </a:xfrm>
          <a:custGeom>
            <a:avLst/>
            <a:gdLst/>
            <a:ahLst/>
            <a:cxnLst/>
            <a:rect l="0" t="0" r="0" b="0"/>
            <a:pathLst>
              <a:path w="1688085" h="1016000">
                <a:moveTo>
                  <a:pt x="1688085" y="508000"/>
                </a:moveTo>
                <a:cubicBezTo>
                  <a:pt x="1688085" y="788543"/>
                  <a:pt x="1310260" y="1016000"/>
                  <a:pt x="844042" y="1016000"/>
                </a:cubicBezTo>
                <a:cubicBezTo>
                  <a:pt x="377953" y="1016000"/>
                  <a:pt x="0" y="788543"/>
                  <a:pt x="0" y="508000"/>
                </a:cubicBezTo>
                <a:cubicBezTo>
                  <a:pt x="0" y="227456"/>
                  <a:pt x="377953" y="0"/>
                  <a:pt x="844042" y="0"/>
                </a:cubicBezTo>
                <a:cubicBezTo>
                  <a:pt x="1310260" y="0"/>
                  <a:pt x="1688085" y="227456"/>
                  <a:pt x="1688085" y="508000"/>
                </a:cubicBezTo>
                <a:close/>
                <a:moveTo>
                  <a:pt x="-1011682" y="28216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Freeform 599"/>
          <p:cNvSpPr/>
          <p:nvPr/>
        </p:nvSpPr>
        <p:spPr>
          <a:xfrm rot="1">
            <a:off x="7702220" y="2181165"/>
            <a:ext cx="372873" cy="223903"/>
          </a:xfrm>
          <a:custGeom>
            <a:avLst/>
            <a:gdLst/>
            <a:ahLst/>
            <a:cxnLst/>
            <a:rect l="0" t="0" r="0" b="0"/>
            <a:pathLst>
              <a:path w="1675385" h="1015974">
                <a:moveTo>
                  <a:pt x="1675385" y="508000"/>
                </a:moveTo>
                <a:cubicBezTo>
                  <a:pt x="1675385" y="788543"/>
                  <a:pt x="1300354" y="1015974"/>
                  <a:pt x="837693" y="1015974"/>
                </a:cubicBezTo>
                <a:cubicBezTo>
                  <a:pt x="375031" y="1015974"/>
                  <a:pt x="0" y="788543"/>
                  <a:pt x="0" y="508000"/>
                </a:cubicBezTo>
                <a:cubicBezTo>
                  <a:pt x="0" y="227456"/>
                  <a:pt x="375031" y="0"/>
                  <a:pt x="837693" y="0"/>
                </a:cubicBezTo>
                <a:cubicBezTo>
                  <a:pt x="1300354" y="0"/>
                  <a:pt x="1675385" y="227456"/>
                  <a:pt x="1675385" y="508000"/>
                </a:cubicBezTo>
                <a:close/>
                <a:moveTo>
                  <a:pt x="-1925955" y="21612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Freeform 600"/>
          <p:cNvSpPr/>
          <p:nvPr/>
        </p:nvSpPr>
        <p:spPr>
          <a:xfrm rot="1">
            <a:off x="7668330" y="2228746"/>
            <a:ext cx="370047" cy="369444"/>
          </a:xfrm>
          <a:custGeom>
            <a:avLst/>
            <a:gdLst/>
            <a:ahLst/>
            <a:cxnLst/>
            <a:rect l="0" t="0" r="0" b="0"/>
            <a:pathLst>
              <a:path w="1662685" h="1676374">
                <a:moveTo>
                  <a:pt x="1662685" y="838174"/>
                </a:moveTo>
                <a:cubicBezTo>
                  <a:pt x="1662685" y="1301102"/>
                  <a:pt x="1290448" y="1676374"/>
                  <a:pt x="831342" y="1676374"/>
                </a:cubicBezTo>
                <a:cubicBezTo>
                  <a:pt x="372237" y="1676374"/>
                  <a:pt x="0" y="1301102"/>
                  <a:pt x="0" y="838174"/>
                </a:cubicBezTo>
                <a:cubicBezTo>
                  <a:pt x="0" y="375285"/>
                  <a:pt x="372237" y="0"/>
                  <a:pt x="831342" y="0"/>
                </a:cubicBezTo>
                <a:cubicBezTo>
                  <a:pt x="1290448" y="0"/>
                  <a:pt x="1662685" y="375285"/>
                  <a:pt x="1662685" y="838174"/>
                </a:cubicBezTo>
                <a:close/>
                <a:moveTo>
                  <a:pt x="-2319756" y="19453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Freeform 601"/>
          <p:cNvSpPr/>
          <p:nvPr/>
        </p:nvSpPr>
        <p:spPr>
          <a:xfrm rot="1">
            <a:off x="7123138" y="2116791"/>
            <a:ext cx="754240" cy="369444"/>
          </a:xfrm>
          <a:custGeom>
            <a:avLst/>
            <a:gdLst/>
            <a:ahLst/>
            <a:cxnLst/>
            <a:rect l="0" t="0" r="0" b="0"/>
            <a:pathLst>
              <a:path w="3388931" h="1676374">
                <a:moveTo>
                  <a:pt x="3388931" y="838199"/>
                </a:moveTo>
                <a:cubicBezTo>
                  <a:pt x="3388931" y="1301102"/>
                  <a:pt x="2630233" y="1676374"/>
                  <a:pt x="1694370" y="1676374"/>
                </a:cubicBezTo>
                <a:cubicBezTo>
                  <a:pt x="758635" y="1676374"/>
                  <a:pt x="0" y="1301102"/>
                  <a:pt x="0" y="838199"/>
                </a:cubicBezTo>
                <a:cubicBezTo>
                  <a:pt x="0" y="375284"/>
                  <a:pt x="758635" y="0"/>
                  <a:pt x="1694370" y="0"/>
                </a:cubicBezTo>
                <a:cubicBezTo>
                  <a:pt x="2630233" y="0"/>
                  <a:pt x="3388931" y="375284"/>
                  <a:pt x="3388931" y="838199"/>
                </a:cubicBezTo>
                <a:close/>
                <a:moveTo>
                  <a:pt x="637858" y="24533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Freeform 602"/>
          <p:cNvSpPr/>
          <p:nvPr/>
        </p:nvSpPr>
        <p:spPr>
          <a:xfrm rot="1">
            <a:off x="7322365" y="1929800"/>
            <a:ext cx="481072" cy="163201"/>
          </a:xfrm>
          <a:custGeom>
            <a:avLst/>
            <a:gdLst/>
            <a:ahLst/>
            <a:cxnLst/>
            <a:rect l="0" t="0" r="0" b="0"/>
            <a:pathLst>
              <a:path w="2161540" h="740537">
                <a:moveTo>
                  <a:pt x="1091184" y="740537"/>
                </a:moveTo>
                <a:lnTo>
                  <a:pt x="2161540" y="503174"/>
                </a:lnTo>
                <a:cubicBezTo>
                  <a:pt x="1931289" y="166624"/>
                  <a:pt x="1265428" y="0"/>
                  <a:pt x="674369" y="131064"/>
                </a:cubicBezTo>
                <a:cubicBezTo>
                  <a:pt x="354584" y="201930"/>
                  <a:pt x="107314" y="350520"/>
                  <a:pt x="0" y="536193"/>
                </a:cubicBezTo>
                <a:close/>
                <a:moveTo>
                  <a:pt x="688847" y="3301872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03" name="Picture 603"/>
          <p:cNvPicPr>
            <a:picLocks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19564" y="1946061"/>
            <a:ext cx="486718" cy="104707"/>
          </a:xfrm>
          <a:prstGeom prst="rect">
            <a:avLst/>
          </a:prstGeom>
          <a:noFill/>
        </p:spPr>
      </p:pic>
      <p:sp>
        <p:nvSpPr>
          <p:cNvPr id="604" name="Freeform 604"/>
          <p:cNvSpPr/>
          <p:nvPr/>
        </p:nvSpPr>
        <p:spPr>
          <a:xfrm rot="1">
            <a:off x="7023280" y="2004193"/>
            <a:ext cx="305585" cy="196396"/>
          </a:xfrm>
          <a:custGeom>
            <a:avLst/>
            <a:gdLst/>
            <a:ahLst/>
            <a:cxnLst/>
            <a:rect l="0" t="0" r="0" b="0"/>
            <a:pathLst>
              <a:path w="1373048" h="891159">
                <a:moveTo>
                  <a:pt x="905561" y="745872"/>
                </a:moveTo>
                <a:lnTo>
                  <a:pt x="1373048" y="192787"/>
                </a:lnTo>
                <a:cubicBezTo>
                  <a:pt x="963980" y="0"/>
                  <a:pt x="423113" y="91313"/>
                  <a:pt x="164973" y="396749"/>
                </a:cubicBezTo>
                <a:cubicBezTo>
                  <a:pt x="40754" y="543815"/>
                  <a:pt x="0" y="721741"/>
                  <a:pt x="51727" y="891159"/>
                </a:cubicBezTo>
                <a:close/>
                <a:moveTo>
                  <a:pt x="1689785" y="2964307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05" name="Picture 605"/>
          <p:cNvPicPr>
            <a:picLocks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27150" y="2021630"/>
            <a:ext cx="304528" cy="181767"/>
          </a:xfrm>
          <a:prstGeom prst="rect">
            <a:avLst/>
          </a:prstGeom>
          <a:noFill/>
        </p:spPr>
      </p:pic>
      <p:sp>
        <p:nvSpPr>
          <p:cNvPr id="606" name="Freeform 606"/>
          <p:cNvSpPr/>
          <p:nvPr/>
        </p:nvSpPr>
        <p:spPr>
          <a:xfrm rot="1">
            <a:off x="6983350" y="2423785"/>
            <a:ext cx="304615" cy="136055"/>
          </a:xfrm>
          <a:custGeom>
            <a:avLst/>
            <a:gdLst/>
            <a:ahLst/>
            <a:cxnLst/>
            <a:rect l="0" t="0" r="0" b="0"/>
            <a:pathLst>
              <a:path w="1368692" h="617360">
                <a:moveTo>
                  <a:pt x="926351" y="23025"/>
                </a:moveTo>
                <a:lnTo>
                  <a:pt x="19545" y="0"/>
                </a:lnTo>
                <a:cubicBezTo>
                  <a:pt x="0" y="325907"/>
                  <a:pt x="390157" y="600405"/>
                  <a:pt x="890968" y="613131"/>
                </a:cubicBezTo>
                <a:cubicBezTo>
                  <a:pt x="1057668" y="617360"/>
                  <a:pt x="1223023" y="591604"/>
                  <a:pt x="1368692" y="538670"/>
                </a:cubicBezTo>
                <a:close/>
                <a:moveTo>
                  <a:pt x="688124" y="1060386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07" name="Picture 607"/>
          <p:cNvPicPr>
            <a:picLocks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84733" y="2421000"/>
            <a:ext cx="306076" cy="140823"/>
          </a:xfrm>
          <a:prstGeom prst="rect">
            <a:avLst/>
          </a:prstGeom>
          <a:noFill/>
        </p:spPr>
      </p:pic>
      <p:sp>
        <p:nvSpPr>
          <p:cNvPr id="608" name="Freeform 608"/>
          <p:cNvSpPr/>
          <p:nvPr/>
        </p:nvSpPr>
        <p:spPr>
          <a:xfrm rot="1">
            <a:off x="7799169" y="2029607"/>
            <a:ext cx="251785" cy="171570"/>
          </a:xfrm>
          <a:custGeom>
            <a:avLst/>
            <a:gdLst/>
            <a:ahLst/>
            <a:cxnLst/>
            <a:rect l="0" t="0" r="0" b="0"/>
            <a:pathLst>
              <a:path w="1131315" h="778511">
                <a:moveTo>
                  <a:pt x="167258" y="522606"/>
                </a:moveTo>
                <a:lnTo>
                  <a:pt x="896365" y="778511"/>
                </a:lnTo>
                <a:cubicBezTo>
                  <a:pt x="1131315" y="536194"/>
                  <a:pt x="995299" y="225171"/>
                  <a:pt x="592582" y="83821"/>
                </a:cubicBezTo>
                <a:cubicBezTo>
                  <a:pt x="413765" y="20956"/>
                  <a:pt x="202945" y="0"/>
                  <a:pt x="0" y="24639"/>
                </a:cubicBezTo>
                <a:close/>
                <a:moveTo>
                  <a:pt x="-1688466" y="2848991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09" name="Picture 609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96354" y="2030055"/>
            <a:ext cx="230744" cy="173945"/>
          </a:xfrm>
          <a:prstGeom prst="rect">
            <a:avLst/>
          </a:prstGeom>
          <a:noFill/>
        </p:spPr>
      </p:pic>
      <p:sp>
        <p:nvSpPr>
          <p:cNvPr id="610" name="Freeform 610"/>
          <p:cNvSpPr/>
          <p:nvPr/>
        </p:nvSpPr>
        <p:spPr>
          <a:xfrm rot="1">
            <a:off x="7861833" y="2200226"/>
            <a:ext cx="242232" cy="166196"/>
          </a:xfrm>
          <a:custGeom>
            <a:avLst/>
            <a:gdLst/>
            <a:ahLst/>
            <a:cxnLst/>
            <a:rect l="0" t="0" r="0" b="0"/>
            <a:pathLst>
              <a:path w="1088391" h="754126">
                <a:moveTo>
                  <a:pt x="0" y="427863"/>
                </a:moveTo>
                <a:lnTo>
                  <a:pt x="783591" y="754126"/>
                </a:lnTo>
                <a:cubicBezTo>
                  <a:pt x="1088391" y="517143"/>
                  <a:pt x="1013969" y="185800"/>
                  <a:pt x="614300" y="0"/>
                </a:cubicBezTo>
                <a:close/>
                <a:moveTo>
                  <a:pt x="-2649474" y="2074798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11" name="Picture 611"/>
          <p:cNvPicPr>
            <a:picLocks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95726" y="2197439"/>
            <a:ext cx="85048" cy="171793"/>
          </a:xfrm>
          <a:prstGeom prst="rect">
            <a:avLst/>
          </a:prstGeom>
          <a:noFill/>
        </p:spPr>
      </p:pic>
      <p:sp>
        <p:nvSpPr>
          <p:cNvPr id="612" name="Freeform 612"/>
          <p:cNvSpPr/>
          <p:nvPr/>
        </p:nvSpPr>
        <p:spPr>
          <a:xfrm rot="1">
            <a:off x="7792696" y="2365443"/>
            <a:ext cx="254612" cy="261374"/>
          </a:xfrm>
          <a:custGeom>
            <a:avLst/>
            <a:gdLst/>
            <a:ahLst/>
            <a:cxnLst/>
            <a:rect l="0" t="0" r="0" b="0"/>
            <a:pathLst>
              <a:path w="1144017" h="1186002">
                <a:moveTo>
                  <a:pt x="272542" y="236956"/>
                </a:moveTo>
                <a:lnTo>
                  <a:pt x="0" y="1037653"/>
                </a:lnTo>
                <a:cubicBezTo>
                  <a:pt x="448692" y="1186002"/>
                  <a:pt x="934340" y="947801"/>
                  <a:pt x="1084835" y="505587"/>
                </a:cubicBezTo>
                <a:cubicBezTo>
                  <a:pt x="1140461" y="342036"/>
                  <a:pt x="1144017" y="165607"/>
                  <a:pt x="1094867" y="0"/>
                </a:cubicBezTo>
                <a:close/>
                <a:moveTo>
                  <a:pt x="-2897606" y="1325117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13" name="Picture 613"/>
          <p:cNvPicPr>
            <a:picLocks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89889" y="2362662"/>
            <a:ext cx="256939" cy="243939"/>
          </a:xfrm>
          <a:prstGeom prst="rect">
            <a:avLst/>
          </a:prstGeom>
          <a:noFill/>
        </p:spPr>
      </p:pic>
      <p:sp>
        <p:nvSpPr>
          <p:cNvPr id="614" name="Freeform 614"/>
          <p:cNvSpPr/>
          <p:nvPr/>
        </p:nvSpPr>
        <p:spPr>
          <a:xfrm rot="1">
            <a:off x="6907235" y="2198154"/>
            <a:ext cx="141046" cy="227813"/>
          </a:xfrm>
          <a:custGeom>
            <a:avLst/>
            <a:gdLst/>
            <a:ahLst/>
            <a:cxnLst/>
            <a:rect l="0" t="0" r="0" b="0"/>
            <a:pathLst>
              <a:path w="633744" h="1033717">
                <a:moveTo>
                  <a:pt x="633744" y="538861"/>
                </a:moveTo>
                <a:lnTo>
                  <a:pt x="599099" y="0"/>
                </a:lnTo>
                <a:cubicBezTo>
                  <a:pt x="259653" y="16765"/>
                  <a:pt x="0" y="271653"/>
                  <a:pt x="19134" y="569214"/>
                </a:cubicBezTo>
                <a:cubicBezTo>
                  <a:pt x="32216" y="772669"/>
                  <a:pt x="174893" y="952361"/>
                  <a:pt x="387999" y="1033717"/>
                </a:cubicBezTo>
                <a:close/>
                <a:moveTo>
                  <a:pt x="1538099" y="2084197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15" name="Picture 615"/>
          <p:cNvPicPr>
            <a:picLocks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08458" y="2195376"/>
            <a:ext cx="134942" cy="233406"/>
          </a:xfrm>
          <a:prstGeom prst="rect">
            <a:avLst/>
          </a:prstGeom>
          <a:noFill/>
        </p:spPr>
      </p:pic>
      <p:sp>
        <p:nvSpPr>
          <p:cNvPr id="616" name="Freeform 616"/>
          <p:cNvSpPr/>
          <p:nvPr/>
        </p:nvSpPr>
        <p:spPr>
          <a:xfrm rot="1">
            <a:off x="7279487" y="2510026"/>
            <a:ext cx="516714" cy="151686"/>
          </a:xfrm>
          <a:custGeom>
            <a:avLst/>
            <a:gdLst/>
            <a:ahLst/>
            <a:cxnLst/>
            <a:rect l="0" t="0" r="0" b="0"/>
            <a:pathLst>
              <a:path w="2321686" h="688286">
                <a:moveTo>
                  <a:pt x="1264793" y="0"/>
                </a:moveTo>
                <a:lnTo>
                  <a:pt x="0" y="134226"/>
                </a:lnTo>
                <a:cubicBezTo>
                  <a:pt x="152653" y="473418"/>
                  <a:pt x="842772" y="688286"/>
                  <a:pt x="1541272" y="614157"/>
                </a:cubicBezTo>
                <a:cubicBezTo>
                  <a:pt x="1856740" y="580673"/>
                  <a:pt x="2135124" y="491134"/>
                  <a:pt x="2321686" y="363106"/>
                </a:cubicBezTo>
                <a:close/>
                <a:moveTo>
                  <a:pt x="-1010768" y="669061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17" name="Picture 617"/>
          <p:cNvPicPr>
            <a:picLocks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76691" y="2536809"/>
            <a:ext cx="522340" cy="114523"/>
          </a:xfrm>
          <a:prstGeom prst="rect">
            <a:avLst/>
          </a:prstGeom>
          <a:noFill/>
        </p:spPr>
      </p:pic>
      <p:sp>
        <p:nvSpPr>
          <p:cNvPr id="618" name="Freeform 618"/>
          <p:cNvSpPr/>
          <p:nvPr/>
        </p:nvSpPr>
        <p:spPr>
          <a:xfrm rot="1">
            <a:off x="9137533" y="2218875"/>
            <a:ext cx="615897" cy="873353"/>
          </a:xfrm>
          <a:custGeom>
            <a:avLst/>
            <a:gdLst/>
            <a:ahLst/>
            <a:cxnLst/>
            <a:rect l="0" t="0" r="0" b="0"/>
            <a:pathLst>
              <a:path w="1221638" h="1745742">
                <a:moveTo>
                  <a:pt x="0" y="1745742"/>
                </a:moveTo>
                <a:lnTo>
                  <a:pt x="1221638" y="1745742"/>
                </a:lnTo>
                <a:lnTo>
                  <a:pt x="1221638" y="0"/>
                </a:lnTo>
                <a:lnTo>
                  <a:pt x="0" y="0"/>
                </a:lnTo>
                <a:lnTo>
                  <a:pt x="0" y="1745742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19" name="Picture 619"/>
          <p:cNvPicPr>
            <a:picLocks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34325" y="2215728"/>
            <a:ext cx="622316" cy="879681"/>
          </a:xfrm>
          <a:prstGeom prst="rect">
            <a:avLst/>
          </a:prstGeom>
          <a:noFill/>
        </p:spPr>
      </p:pic>
      <p:sp>
        <p:nvSpPr>
          <p:cNvPr id="620" name="Freeform 620"/>
          <p:cNvSpPr/>
          <p:nvPr/>
        </p:nvSpPr>
        <p:spPr>
          <a:xfrm rot="1">
            <a:off x="9137533" y="2040753"/>
            <a:ext cx="795562" cy="178151"/>
          </a:xfrm>
          <a:custGeom>
            <a:avLst/>
            <a:gdLst/>
            <a:ahLst/>
            <a:cxnLst/>
            <a:rect l="0" t="0" r="0" b="0"/>
            <a:pathLst>
              <a:path w="1578004" h="356107">
                <a:moveTo>
                  <a:pt x="0" y="356107"/>
                </a:moveTo>
                <a:lnTo>
                  <a:pt x="356314" y="0"/>
                </a:lnTo>
                <a:lnTo>
                  <a:pt x="1578004" y="0"/>
                </a:lnTo>
                <a:lnTo>
                  <a:pt x="1221641" y="356107"/>
                </a:lnTo>
                <a:lnTo>
                  <a:pt x="0" y="356107"/>
                </a:lnTo>
                <a:close/>
                <a:moveTo>
                  <a:pt x="1746406" y="2108580"/>
                </a:moveTo>
              </a:path>
            </a:pathLst>
          </a:custGeom>
          <a:solidFill>
            <a:srgbClr val="C8C8B6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21" name="Picture 621"/>
          <p:cNvPicPr>
            <a:picLocks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29788" y="2037576"/>
            <a:ext cx="811054" cy="184506"/>
          </a:xfrm>
          <a:prstGeom prst="rect">
            <a:avLst/>
          </a:prstGeom>
          <a:noFill/>
        </p:spPr>
      </p:pic>
      <p:sp>
        <p:nvSpPr>
          <p:cNvPr id="622" name="Freeform 622"/>
          <p:cNvSpPr/>
          <p:nvPr/>
        </p:nvSpPr>
        <p:spPr>
          <a:xfrm rot="1">
            <a:off x="9753432" y="2040753"/>
            <a:ext cx="179663" cy="1051475"/>
          </a:xfrm>
          <a:custGeom>
            <a:avLst/>
            <a:gdLst/>
            <a:ahLst/>
            <a:cxnLst/>
            <a:rect l="0" t="0" r="0" b="0"/>
            <a:pathLst>
              <a:path w="356363" h="2101789">
                <a:moveTo>
                  <a:pt x="0" y="2101789"/>
                </a:moveTo>
                <a:lnTo>
                  <a:pt x="356363" y="1745653"/>
                </a:lnTo>
                <a:lnTo>
                  <a:pt x="356363" y="0"/>
                </a:lnTo>
                <a:lnTo>
                  <a:pt x="0" y="356107"/>
                </a:lnTo>
                <a:lnTo>
                  <a:pt x="0" y="2101789"/>
                </a:lnTo>
                <a:close/>
                <a:moveTo>
                  <a:pt x="-1220917" y="2108580"/>
                </a:moveTo>
              </a:path>
            </a:pathLst>
          </a:custGeom>
          <a:solidFill>
            <a:srgbClr val="7B7A5A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23" name="Picture 623"/>
          <p:cNvPicPr>
            <a:picLocks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50225" y="2033065"/>
            <a:ext cx="186072" cy="1066843"/>
          </a:xfrm>
          <a:prstGeom prst="rect">
            <a:avLst/>
          </a:prstGeom>
          <a:noFill/>
        </p:spPr>
      </p:pic>
      <p:sp>
        <p:nvSpPr>
          <p:cNvPr id="624" name="Freeform 624"/>
          <p:cNvSpPr/>
          <p:nvPr/>
        </p:nvSpPr>
        <p:spPr>
          <a:xfrm rot="1">
            <a:off x="9141543" y="2451952"/>
            <a:ext cx="609482" cy="14307"/>
          </a:xfrm>
          <a:custGeom>
            <a:avLst/>
            <a:gdLst/>
            <a:ahLst/>
            <a:cxnLst/>
            <a:rect l="0" t="0" r="0" b="0"/>
            <a:pathLst>
              <a:path w="1208913" h="28600">
                <a:moveTo>
                  <a:pt x="14316" y="0"/>
                </a:moveTo>
                <a:lnTo>
                  <a:pt x="1194600" y="0"/>
                </a:lnTo>
                <a:cubicBezTo>
                  <a:pt x="1202500" y="0"/>
                  <a:pt x="1208913" y="6350"/>
                  <a:pt x="1208913" y="14350"/>
                </a:cubicBezTo>
                <a:cubicBezTo>
                  <a:pt x="1208913" y="22199"/>
                  <a:pt x="1202500" y="28600"/>
                  <a:pt x="1194600" y="28600"/>
                </a:cubicBezTo>
                <a:lnTo>
                  <a:pt x="14316" y="28600"/>
                </a:lnTo>
                <a:cubicBezTo>
                  <a:pt x="6410" y="28600"/>
                  <a:pt x="0" y="22199"/>
                  <a:pt x="0" y="14350"/>
                </a:cubicBezTo>
                <a:cubicBezTo>
                  <a:pt x="0" y="6350"/>
                  <a:pt x="6410" y="0"/>
                  <a:pt x="14316" y="0"/>
                </a:cubicBezTo>
                <a:close/>
                <a:moveTo>
                  <a:pt x="1272616" y="1286636"/>
                </a:moveTo>
              </a:path>
            </a:pathLst>
          </a:custGeom>
          <a:solidFill>
            <a:srgbClr val="EDEDE7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Freeform 625"/>
          <p:cNvSpPr/>
          <p:nvPr/>
        </p:nvSpPr>
        <p:spPr>
          <a:xfrm rot="1">
            <a:off x="9136731" y="2447187"/>
            <a:ext cx="617502" cy="14301"/>
          </a:xfrm>
          <a:custGeom>
            <a:avLst/>
            <a:gdLst/>
            <a:ahLst/>
            <a:cxnLst/>
            <a:rect l="0" t="0" r="0" b="0"/>
            <a:pathLst>
              <a:path w="1224820" h="28587">
                <a:moveTo>
                  <a:pt x="14316" y="0"/>
                </a:moveTo>
                <a:lnTo>
                  <a:pt x="1210507" y="0"/>
                </a:lnTo>
                <a:cubicBezTo>
                  <a:pt x="1218407" y="0"/>
                  <a:pt x="1224820" y="6350"/>
                  <a:pt x="1224820" y="14223"/>
                </a:cubicBezTo>
                <a:cubicBezTo>
                  <a:pt x="1224820" y="22225"/>
                  <a:pt x="1218407" y="28587"/>
                  <a:pt x="1210507" y="28587"/>
                </a:cubicBezTo>
                <a:lnTo>
                  <a:pt x="14316" y="28587"/>
                </a:lnTo>
                <a:cubicBezTo>
                  <a:pt x="6409" y="28587"/>
                  <a:pt x="0" y="22225"/>
                  <a:pt x="0" y="14223"/>
                </a:cubicBezTo>
                <a:cubicBezTo>
                  <a:pt x="0" y="6350"/>
                  <a:pt x="6409" y="0"/>
                  <a:pt x="14316" y="0"/>
                </a:cubicBezTo>
                <a:close/>
                <a:moveTo>
                  <a:pt x="1291685" y="1296161"/>
                </a:moveTo>
              </a:path>
            </a:pathLst>
          </a:custGeom>
          <a:solidFill>
            <a:srgbClr val="4A4936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Freeform 626"/>
          <p:cNvSpPr/>
          <p:nvPr/>
        </p:nvSpPr>
        <p:spPr>
          <a:xfrm rot="1">
            <a:off x="9141543" y="2738285"/>
            <a:ext cx="607875" cy="14314"/>
          </a:xfrm>
          <a:custGeom>
            <a:avLst/>
            <a:gdLst/>
            <a:ahLst/>
            <a:cxnLst/>
            <a:rect l="0" t="0" r="0" b="0"/>
            <a:pathLst>
              <a:path w="1205726" h="28613">
                <a:moveTo>
                  <a:pt x="14316" y="0"/>
                </a:moveTo>
                <a:lnTo>
                  <a:pt x="1191413" y="0"/>
                </a:lnTo>
                <a:cubicBezTo>
                  <a:pt x="1199325" y="0"/>
                  <a:pt x="1205726" y="6401"/>
                  <a:pt x="1205726" y="14301"/>
                </a:cubicBezTo>
                <a:cubicBezTo>
                  <a:pt x="1205726" y="22213"/>
                  <a:pt x="1199325" y="28613"/>
                  <a:pt x="1191413" y="28613"/>
                </a:cubicBezTo>
                <a:lnTo>
                  <a:pt x="14316" y="28613"/>
                </a:lnTo>
                <a:cubicBezTo>
                  <a:pt x="6410" y="28613"/>
                  <a:pt x="0" y="22213"/>
                  <a:pt x="0" y="14301"/>
                </a:cubicBezTo>
                <a:cubicBezTo>
                  <a:pt x="0" y="6401"/>
                  <a:pt x="6410" y="0"/>
                  <a:pt x="14316" y="0"/>
                </a:cubicBezTo>
                <a:close/>
                <a:moveTo>
                  <a:pt x="700266" y="714286"/>
                </a:moveTo>
              </a:path>
            </a:pathLst>
          </a:custGeom>
          <a:solidFill>
            <a:srgbClr val="EDEDE7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Freeform 627"/>
          <p:cNvSpPr/>
          <p:nvPr/>
        </p:nvSpPr>
        <p:spPr>
          <a:xfrm rot="1">
            <a:off x="9136731" y="2733507"/>
            <a:ext cx="617502" cy="14320"/>
          </a:xfrm>
          <a:custGeom>
            <a:avLst/>
            <a:gdLst/>
            <a:ahLst/>
            <a:cxnLst/>
            <a:rect l="0" t="0" r="0" b="0"/>
            <a:pathLst>
              <a:path w="1224820" h="28626">
                <a:moveTo>
                  <a:pt x="14316" y="0"/>
                </a:moveTo>
                <a:lnTo>
                  <a:pt x="1210507" y="0"/>
                </a:lnTo>
                <a:cubicBezTo>
                  <a:pt x="1218407" y="0"/>
                  <a:pt x="1224820" y="6413"/>
                  <a:pt x="1224820" y="14313"/>
                </a:cubicBezTo>
                <a:cubicBezTo>
                  <a:pt x="1224820" y="22212"/>
                  <a:pt x="1218407" y="28626"/>
                  <a:pt x="1210507" y="28626"/>
                </a:cubicBezTo>
                <a:lnTo>
                  <a:pt x="14316" y="28626"/>
                </a:lnTo>
                <a:cubicBezTo>
                  <a:pt x="6409" y="28626"/>
                  <a:pt x="0" y="22212"/>
                  <a:pt x="0" y="14313"/>
                </a:cubicBezTo>
                <a:cubicBezTo>
                  <a:pt x="0" y="6413"/>
                  <a:pt x="6409" y="0"/>
                  <a:pt x="14316" y="0"/>
                </a:cubicBezTo>
                <a:close/>
                <a:moveTo>
                  <a:pt x="719360" y="723836"/>
                </a:moveTo>
              </a:path>
            </a:pathLst>
          </a:custGeom>
          <a:solidFill>
            <a:srgbClr val="4A4936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Freeform 628"/>
          <p:cNvSpPr/>
          <p:nvPr/>
        </p:nvSpPr>
        <p:spPr>
          <a:xfrm rot="1">
            <a:off x="9348443" y="2618973"/>
            <a:ext cx="189260" cy="14320"/>
          </a:xfrm>
          <a:custGeom>
            <a:avLst/>
            <a:gdLst/>
            <a:ahLst/>
            <a:cxnLst/>
            <a:rect l="0" t="0" r="0" b="0"/>
            <a:pathLst>
              <a:path w="375399" h="28626">
                <a:moveTo>
                  <a:pt x="14326" y="0"/>
                </a:moveTo>
                <a:lnTo>
                  <a:pt x="361086" y="0"/>
                </a:lnTo>
                <a:cubicBezTo>
                  <a:pt x="368999" y="0"/>
                  <a:pt x="375399" y="6414"/>
                  <a:pt x="375399" y="14313"/>
                </a:cubicBezTo>
                <a:cubicBezTo>
                  <a:pt x="375399" y="22212"/>
                  <a:pt x="368999" y="28626"/>
                  <a:pt x="361086" y="28626"/>
                </a:cubicBezTo>
                <a:lnTo>
                  <a:pt x="14326" y="28626"/>
                </a:lnTo>
                <a:cubicBezTo>
                  <a:pt x="6414" y="28626"/>
                  <a:pt x="0" y="22212"/>
                  <a:pt x="0" y="14313"/>
                </a:cubicBezTo>
                <a:cubicBezTo>
                  <a:pt x="0" y="6414"/>
                  <a:pt x="6414" y="0"/>
                  <a:pt x="14326" y="0"/>
                </a:cubicBezTo>
                <a:close/>
                <a:moveTo>
                  <a:pt x="528371" y="952779"/>
                </a:moveTo>
              </a:path>
            </a:pathLst>
          </a:custGeom>
          <a:solidFill>
            <a:srgbClr val="EDEDE7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Freeform 629"/>
          <p:cNvSpPr/>
          <p:nvPr/>
        </p:nvSpPr>
        <p:spPr>
          <a:xfrm rot="1">
            <a:off x="9348443" y="2566480"/>
            <a:ext cx="189260" cy="14314"/>
          </a:xfrm>
          <a:custGeom>
            <a:avLst/>
            <a:gdLst/>
            <a:ahLst/>
            <a:cxnLst/>
            <a:rect l="0" t="0" r="0" b="0"/>
            <a:pathLst>
              <a:path w="375399" h="28613">
                <a:moveTo>
                  <a:pt x="14326" y="0"/>
                </a:moveTo>
                <a:lnTo>
                  <a:pt x="361086" y="0"/>
                </a:lnTo>
                <a:cubicBezTo>
                  <a:pt x="368999" y="0"/>
                  <a:pt x="375399" y="6401"/>
                  <a:pt x="375399" y="14313"/>
                </a:cubicBezTo>
                <a:cubicBezTo>
                  <a:pt x="375399" y="22212"/>
                  <a:pt x="368999" y="28613"/>
                  <a:pt x="361086" y="28613"/>
                </a:cubicBezTo>
                <a:lnTo>
                  <a:pt x="14326" y="28613"/>
                </a:lnTo>
                <a:cubicBezTo>
                  <a:pt x="6414" y="28613"/>
                  <a:pt x="0" y="22212"/>
                  <a:pt x="0" y="14313"/>
                </a:cubicBezTo>
                <a:cubicBezTo>
                  <a:pt x="0" y="6401"/>
                  <a:pt x="6414" y="0"/>
                  <a:pt x="14326" y="0"/>
                </a:cubicBezTo>
                <a:close/>
                <a:moveTo>
                  <a:pt x="633298" y="1057706"/>
                </a:moveTo>
              </a:path>
            </a:pathLst>
          </a:custGeom>
          <a:solidFill>
            <a:srgbClr val="EDEDE7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30" name="Picture 630"/>
          <p:cNvPicPr>
            <a:picLocks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79478" y="2512392"/>
            <a:ext cx="322381" cy="181348"/>
          </a:xfrm>
          <a:prstGeom prst="rect">
            <a:avLst/>
          </a:prstGeom>
          <a:noFill/>
        </p:spPr>
      </p:pic>
      <p:sp>
        <p:nvSpPr>
          <p:cNvPr id="631" name="Freeform 631"/>
          <p:cNvSpPr/>
          <p:nvPr/>
        </p:nvSpPr>
        <p:spPr>
          <a:xfrm rot="1">
            <a:off x="9342027" y="2612613"/>
            <a:ext cx="189260" cy="14314"/>
          </a:xfrm>
          <a:custGeom>
            <a:avLst/>
            <a:gdLst/>
            <a:ahLst/>
            <a:cxnLst/>
            <a:rect l="0" t="0" r="0" b="0"/>
            <a:pathLst>
              <a:path w="375399" h="28614">
                <a:moveTo>
                  <a:pt x="14325" y="0"/>
                </a:moveTo>
                <a:lnTo>
                  <a:pt x="361086" y="0"/>
                </a:lnTo>
                <a:cubicBezTo>
                  <a:pt x="368998" y="0"/>
                  <a:pt x="375399" y="6401"/>
                  <a:pt x="375399" y="14313"/>
                </a:cubicBezTo>
                <a:cubicBezTo>
                  <a:pt x="375399" y="22213"/>
                  <a:pt x="368998" y="28614"/>
                  <a:pt x="361086" y="28614"/>
                </a:cubicBezTo>
                <a:lnTo>
                  <a:pt x="14325" y="28614"/>
                </a:lnTo>
                <a:cubicBezTo>
                  <a:pt x="6413" y="28614"/>
                  <a:pt x="0" y="22213"/>
                  <a:pt x="0" y="14313"/>
                </a:cubicBezTo>
                <a:cubicBezTo>
                  <a:pt x="0" y="6401"/>
                  <a:pt x="6413" y="0"/>
                  <a:pt x="14325" y="0"/>
                </a:cubicBezTo>
                <a:close/>
                <a:moveTo>
                  <a:pt x="553809" y="965492"/>
                </a:moveTo>
              </a:path>
            </a:pathLst>
          </a:custGeom>
          <a:solidFill>
            <a:srgbClr val="4A4936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Freeform 632"/>
          <p:cNvSpPr/>
          <p:nvPr/>
        </p:nvSpPr>
        <p:spPr>
          <a:xfrm rot="1">
            <a:off x="9342027" y="2560114"/>
            <a:ext cx="189260" cy="14320"/>
          </a:xfrm>
          <a:custGeom>
            <a:avLst/>
            <a:gdLst/>
            <a:ahLst/>
            <a:cxnLst/>
            <a:rect l="0" t="0" r="0" b="0"/>
            <a:pathLst>
              <a:path w="375399" h="28626">
                <a:moveTo>
                  <a:pt x="14325" y="0"/>
                </a:moveTo>
                <a:lnTo>
                  <a:pt x="361086" y="0"/>
                </a:lnTo>
                <a:cubicBezTo>
                  <a:pt x="368998" y="0"/>
                  <a:pt x="375399" y="6414"/>
                  <a:pt x="375399" y="14313"/>
                </a:cubicBezTo>
                <a:cubicBezTo>
                  <a:pt x="375399" y="22213"/>
                  <a:pt x="368998" y="28626"/>
                  <a:pt x="361086" y="28626"/>
                </a:cubicBezTo>
                <a:lnTo>
                  <a:pt x="14325" y="28626"/>
                </a:lnTo>
                <a:cubicBezTo>
                  <a:pt x="6413" y="28626"/>
                  <a:pt x="0" y="22213"/>
                  <a:pt x="0" y="14313"/>
                </a:cubicBezTo>
                <a:cubicBezTo>
                  <a:pt x="0" y="6414"/>
                  <a:pt x="6413" y="0"/>
                  <a:pt x="14325" y="0"/>
                </a:cubicBezTo>
                <a:close/>
                <a:moveTo>
                  <a:pt x="658749" y="1070432"/>
                </a:moveTo>
              </a:path>
            </a:pathLst>
          </a:custGeom>
          <a:solidFill>
            <a:srgbClr val="4A4936">
              <a:alpha val="100000"/>
            </a:srgbClr>
          </a:solidFill>
          <a:ln w="6353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33" name="Picture 633"/>
          <p:cNvPicPr>
            <a:picLocks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73063" y="2506033"/>
            <a:ext cx="322381" cy="181348"/>
          </a:xfrm>
          <a:prstGeom prst="rect">
            <a:avLst/>
          </a:prstGeom>
          <a:noFill/>
        </p:spPr>
      </p:pic>
      <p:sp>
        <p:nvSpPr>
          <p:cNvPr id="634" name="Freeform 634"/>
          <p:cNvSpPr/>
          <p:nvPr/>
        </p:nvSpPr>
        <p:spPr>
          <a:xfrm>
            <a:off x="8091551" y="2300352"/>
            <a:ext cx="1053083" cy="272160"/>
          </a:xfrm>
          <a:custGeom>
            <a:avLst/>
            <a:gdLst/>
            <a:ahLst/>
            <a:cxnLst/>
            <a:rect l="0" t="0" r="0" b="0"/>
            <a:pathLst>
              <a:path w="1053083" h="272160">
                <a:moveTo>
                  <a:pt x="0" y="0"/>
                </a:moveTo>
                <a:lnTo>
                  <a:pt x="1053083" y="272160"/>
                </a:ln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Freeform 635">
            <a:hlinkClick r:id="rId2"/>
          </p:cNvPr>
          <p:cNvSpPr/>
          <p:nvPr/>
        </p:nvSpPr>
        <p:spPr>
          <a:xfrm>
            <a:off x="5491226" y="2300352"/>
            <a:ext cx="1415795" cy="400177"/>
          </a:xfrm>
          <a:custGeom>
            <a:avLst/>
            <a:gdLst/>
            <a:ahLst/>
            <a:cxnLst/>
            <a:rect l="0" t="0" r="0" b="0"/>
            <a:pathLst>
              <a:path w="1415795" h="400177">
                <a:moveTo>
                  <a:pt x="0" y="400177"/>
                </a:moveTo>
                <a:lnTo>
                  <a:pt x="1415795" y="0"/>
                </a:ln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Rectangle 636"/>
          <p:cNvSpPr/>
          <p:nvPr/>
        </p:nvSpPr>
        <p:spPr>
          <a:xfrm>
            <a:off x="598169" y="866112"/>
            <a:ext cx="4130761" cy="66031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Reflexive ACLs</a:t>
            </a:r>
          </a:p>
        </p:txBody>
      </p:sp>
      <p:sp>
        <p:nvSpPr>
          <p:cNvPr id="637" name="Rectangle 637"/>
          <p:cNvSpPr/>
          <p:nvPr/>
        </p:nvSpPr>
        <p:spPr>
          <a:xfrm>
            <a:off x="598169" y="4912986"/>
            <a:ext cx="11053395" cy="172360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1" spc="0" baseline="0" dirty="0">
                <a:solidFill>
                  <a:srgbClr val="000000"/>
                </a:solidFill>
                <a:latin typeface="WorkSans-Italic"/>
              </a:rPr>
              <a:t>Problemă 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: Vrem să permitem accesul utilizatorilor din LAN 1 </a:t>
            </a:r>
          </a:p>
          <a:p>
            <a:pPr marL="228600">
              <a:lnSpc>
                <a:spcPts val="3002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către Web Server, doar dacă traficul web a fost inițiat de o </a:t>
            </a:r>
          </a:p>
          <a:p>
            <a:pPr marL="228600">
              <a:lnSpc>
                <a:spcPts val="3080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stație din LAN 1.</a:t>
            </a:r>
          </a:p>
          <a:p>
            <a:pPr marL="0">
              <a:lnSpc>
                <a:spcPts val="4231"/>
              </a:lnSpc>
              <a:tabLst>
                <a:tab pos="1087501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36</a:t>
            </a:r>
          </a:p>
        </p:txBody>
      </p:sp>
      <p:sp>
        <p:nvSpPr>
          <p:cNvPr id="639" name="Rectangle 639"/>
          <p:cNvSpPr/>
          <p:nvPr/>
        </p:nvSpPr>
        <p:spPr>
          <a:xfrm>
            <a:off x="3516884" y="4006612"/>
            <a:ext cx="554896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LAN 1</a:t>
            </a:r>
          </a:p>
        </p:txBody>
      </p:sp>
      <p:sp>
        <p:nvSpPr>
          <p:cNvPr id="641" name="Rectangle 641"/>
          <p:cNvSpPr/>
          <p:nvPr/>
        </p:nvSpPr>
        <p:spPr>
          <a:xfrm>
            <a:off x="3972559" y="2463403"/>
            <a:ext cx="529505" cy="20034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</a:rPr>
              <a:t>Fa 0/1</a:t>
            </a:r>
          </a:p>
        </p:txBody>
      </p:sp>
      <p:sp>
        <p:nvSpPr>
          <p:cNvPr id="642" name="Rectangle 642"/>
          <p:cNvSpPr/>
          <p:nvPr/>
        </p:nvSpPr>
        <p:spPr>
          <a:xfrm>
            <a:off x="3591814" y="2076689"/>
            <a:ext cx="1280789" cy="20034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  <a:hlinkClick r:id="rId32"/>
              </a:rPr>
              <a:t>192.168.0.1/24</a:t>
            </a:r>
          </a:p>
        </p:txBody>
      </p:sp>
      <p:sp>
        <p:nvSpPr>
          <p:cNvPr id="643" name="Rectangle 643"/>
          <p:cNvSpPr/>
          <p:nvPr/>
        </p:nvSpPr>
        <p:spPr>
          <a:xfrm>
            <a:off x="3000375" y="3269457"/>
            <a:ext cx="1280760" cy="20002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5" b="1" i="0" spc="0" baseline="0" dirty="0">
                <a:solidFill>
                  <a:srgbClr val="000000"/>
                </a:solidFill>
                <a:latin typeface="Calibri-Bold"/>
                <a:hlinkClick r:id="rId33"/>
              </a:rPr>
              <a:t>192.168.0.2/24</a:t>
            </a:r>
          </a:p>
        </p:txBody>
      </p:sp>
      <p:sp>
        <p:nvSpPr>
          <p:cNvPr id="644" name="Rectangle 644"/>
          <p:cNvSpPr/>
          <p:nvPr/>
        </p:nvSpPr>
        <p:spPr>
          <a:xfrm>
            <a:off x="2219705" y="3538236"/>
            <a:ext cx="138724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A</a:t>
            </a:r>
          </a:p>
        </p:txBody>
      </p:sp>
      <p:sp>
        <p:nvSpPr>
          <p:cNvPr id="645" name="Rectangle 645"/>
          <p:cNvSpPr/>
          <p:nvPr/>
        </p:nvSpPr>
        <p:spPr>
          <a:xfrm>
            <a:off x="8727058" y="3251216"/>
            <a:ext cx="1343745" cy="57473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81356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Web Server</a:t>
            </a:r>
          </a:p>
          <a:p>
            <a:pPr marL="0">
              <a:lnSpc>
                <a:spcPts val="2723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alibri-Bold"/>
                <a:hlinkClick r:id="rId34"/>
              </a:rPr>
              <a:t>141.85.241.51</a:t>
            </a:r>
          </a:p>
        </p:txBody>
      </p:sp>
      <p:sp>
        <p:nvSpPr>
          <p:cNvPr id="646" name="Rectangle 646"/>
          <p:cNvSpPr/>
          <p:nvPr/>
        </p:nvSpPr>
        <p:spPr>
          <a:xfrm>
            <a:off x="5341620" y="2286493"/>
            <a:ext cx="1531598" cy="57308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</a:rPr>
              <a:t>Fa 1/0</a:t>
            </a:r>
          </a:p>
          <a:p>
            <a:pPr marL="146430">
              <a:lnSpc>
                <a:spcPts val="2935"/>
              </a:lnSpc>
            </a:pPr>
            <a:r>
              <a:rPr lang="en-GB" sz="1577" b="1" i="0" spc="0" baseline="0" dirty="0">
                <a:solidFill>
                  <a:srgbClr val="000000"/>
                </a:solidFill>
                <a:latin typeface="Calibri-Bold"/>
                <a:hlinkClick r:id="rId2"/>
              </a:rPr>
              <a:t>91.212.101.1/24</a:t>
            </a:r>
          </a:p>
        </p:txBody>
      </p:sp>
      <p:sp>
        <p:nvSpPr>
          <p:cNvPr id="647" name="Rectangle 647"/>
          <p:cNvSpPr/>
          <p:nvPr/>
        </p:nvSpPr>
        <p:spPr>
          <a:xfrm>
            <a:off x="4990084" y="3081672"/>
            <a:ext cx="249412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R0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Freeform 648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49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650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653" name="Rectangle 653"/>
          <p:cNvSpPr/>
          <p:nvPr/>
        </p:nvSpPr>
        <p:spPr>
          <a:xfrm>
            <a:off x="688369" y="22554"/>
            <a:ext cx="11987677" cy="1870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/>
            <a:r>
              <a:rPr lang="ro-RO" sz="4432" b="1" i="0" spc="0" baseline="0" dirty="0">
                <a:solidFill>
                  <a:srgbClr val="000000"/>
                </a:solidFill>
                <a:latin typeface="WorkSans-Bold"/>
              </a:rPr>
              <a:t>		</a:t>
            </a:r>
            <a:r>
              <a:rPr lang="en-GB" sz="4432" b="1" i="0" spc="0" baseline="0" dirty="0" err="1">
                <a:solidFill>
                  <a:srgbClr val="000000"/>
                </a:solidFill>
                <a:latin typeface="WorkSans-Bold"/>
              </a:rPr>
              <a:t>Soluție</a:t>
            </a:r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: ,,established”</a:t>
            </a:r>
          </a:p>
          <a:p>
            <a:pPr marL="0">
              <a:lnSpc>
                <a:spcPts val="4881"/>
              </a:lnSpc>
            </a:pPr>
            <a:r>
              <a:rPr lang="en-GB" sz="2027" b="0" i="0" spc="109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1" i="0" spc="0" baseline="0" dirty="0">
                <a:solidFill>
                  <a:srgbClr val="000000"/>
                </a:solidFill>
                <a:latin typeface="WorkSans-Bold"/>
              </a:rPr>
              <a:t>established</a:t>
            </a:r>
          </a:p>
          <a:p>
            <a:pPr marL="457517">
              <a:lnSpc>
                <a:spcPts val="2217"/>
              </a:lnSpc>
            </a:pPr>
            <a:r>
              <a:rPr lang="en-GB" sz="1577" b="0" i="0" spc="125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b="0" i="0" spc="0" baseline="0" dirty="0">
                <a:solidFill>
                  <a:srgbClr val="000000"/>
                </a:solidFill>
                <a:latin typeface="WorkSans-Regular"/>
              </a:rPr>
              <a:t>opțiune pentru o regulă dintr-o listă de acces extinsă</a:t>
            </a:r>
          </a:p>
          <a:p>
            <a:pPr marL="457517">
              <a:lnSpc>
                <a:spcPts val="2254"/>
              </a:lnSpc>
            </a:pPr>
            <a:r>
              <a:rPr lang="en-GB" b="0" i="0" spc="125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b="0" i="0" spc="0" baseline="0" dirty="0">
                <a:solidFill>
                  <a:srgbClr val="000000"/>
                </a:solidFill>
                <a:latin typeface="WorkSans-Regular"/>
              </a:rPr>
              <a:t>filtrează pachete TCP care folosesc o conexiune deja stabilită (au bitul ACK sau RST setat</a:t>
            </a:r>
            <a:r>
              <a:rPr lang="en-GB" sz="1575" b="0" i="0" spc="0" baseline="0" dirty="0">
                <a:solidFill>
                  <a:srgbClr val="000000"/>
                </a:solidFill>
                <a:latin typeface="WorkSans-Regular"/>
              </a:rPr>
              <a:t>)</a:t>
            </a:r>
          </a:p>
        </p:txBody>
      </p:sp>
      <p:sp>
        <p:nvSpPr>
          <p:cNvPr id="654" name="Rectangle 654"/>
          <p:cNvSpPr/>
          <p:nvPr/>
        </p:nvSpPr>
        <p:spPr>
          <a:xfrm>
            <a:off x="598169" y="6457823"/>
            <a:ext cx="1107418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8136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7</a:t>
            </a:r>
          </a:p>
        </p:txBody>
      </p:sp>
      <p:sp>
        <p:nvSpPr>
          <p:cNvPr id="655" name="Rectangle 655"/>
          <p:cNvSpPr/>
          <p:nvPr/>
        </p:nvSpPr>
        <p:spPr>
          <a:xfrm>
            <a:off x="232757" y="2170390"/>
            <a:ext cx="11805007" cy="3877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/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R0(config)#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access-list extended ALLOW_HTTP_OUT</a:t>
            </a:r>
          </a:p>
          <a:p>
            <a:pPr marL="0"/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R0(config-ext-nacl)#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10 permit tcp 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192.168.0.0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0.0.0.255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</a:p>
          <a:p>
            <a:pPr marL="0"/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any eq www</a:t>
            </a:r>
          </a:p>
          <a:p>
            <a:pPr marL="0"/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R0(config)#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access-list extended ALLOW_HTTP_IN</a:t>
            </a:r>
          </a:p>
          <a:p>
            <a:pPr marL="0"/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R0(config-ext-nacl)#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10 permit tcp host 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141.85.241.51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eq </a:t>
            </a:r>
          </a:p>
          <a:p>
            <a:pPr marL="0"/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www 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192.168.0.0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0.0.0.255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established </a:t>
            </a:r>
          </a:p>
          <a:p>
            <a:pPr marL="0"/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R0(config)#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interface Fa1/0</a:t>
            </a:r>
          </a:p>
          <a:p>
            <a:pPr marL="0"/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R0(config-if)#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access-group ALLOW_HTTP_OUT out</a:t>
            </a:r>
          </a:p>
          <a:p>
            <a:pPr marL="0"/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R0(config-if)#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access-group ALLOW_HTTP_IN in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Freeform 65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57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658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659" name="Rectangle 659"/>
          <p:cNvSpPr/>
          <p:nvPr/>
        </p:nvSpPr>
        <p:spPr>
          <a:xfrm>
            <a:off x="598169" y="866112"/>
            <a:ext cx="10701524" cy="318233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Dezavantaje ,,established”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Se verifică doar ACK și RST</a:t>
            </a:r>
          </a:p>
          <a:p>
            <a:pPr marL="0">
              <a:lnSpc>
                <a:spcPts val="4056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Funcționează doar pentru TCP (nu le putem folosi, spre ex. </a:t>
            </a:r>
          </a:p>
          <a:p>
            <a:pPr marL="228600">
              <a:lnSpc>
                <a:spcPts val="3002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pt. a permite doar traficul ICMP care a origina</a:t>
            </a:r>
            <a:r>
              <a:rPr lang="en-GB" sz="2779" b="0" i="0" spc="952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în LAN1)</a:t>
            </a:r>
          </a:p>
          <a:p>
            <a:pPr marL="0">
              <a:lnSpc>
                <a:spcPts val="4057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Nu îl putem folosi în cazul unor aplicații care alterează </a:t>
            </a:r>
          </a:p>
          <a:p>
            <a:pPr marL="228600">
              <a:lnSpc>
                <a:spcPts val="3002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dinamic portul sursă</a:t>
            </a:r>
          </a:p>
        </p:txBody>
      </p:sp>
      <p:sp>
        <p:nvSpPr>
          <p:cNvPr id="660" name="Rectangle 660"/>
          <p:cNvSpPr/>
          <p:nvPr/>
        </p:nvSpPr>
        <p:spPr>
          <a:xfrm>
            <a:off x="598169" y="6457823"/>
            <a:ext cx="11053090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34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38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Freeform 661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62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663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664" name="Rectangle 664"/>
          <p:cNvSpPr/>
          <p:nvPr/>
        </p:nvSpPr>
        <p:spPr>
          <a:xfrm>
            <a:off x="598169" y="866112"/>
            <a:ext cx="10981089" cy="384805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Alternativa – Reflexive ACLs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Filtrarea traficului pe baza informațiilor de sesiune de la </a:t>
            </a:r>
          </a:p>
          <a:p>
            <a:pPr marL="228600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nivelurile superioare nivelului 3</a:t>
            </a:r>
          </a:p>
          <a:p>
            <a:pPr marL="0">
              <a:lnSpc>
                <a:spcPts val="4055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Se pot defini doar prin liste de acces extinse cu nume</a:t>
            </a:r>
          </a:p>
          <a:p>
            <a:pPr marL="0">
              <a:lnSpc>
                <a:spcPts val="4057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Utilizate în special pentru:</a:t>
            </a:r>
          </a:p>
          <a:p>
            <a:pPr marL="457517">
              <a:lnSpc>
                <a:spcPts val="3062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permiterea traficului </a:t>
            </a:r>
            <a:r>
              <a:rPr lang="en-GB" sz="2404" b="0" i="1" spc="0" baseline="0" dirty="0">
                <a:solidFill>
                  <a:srgbClr val="000000"/>
                </a:solidFill>
                <a:latin typeface="WorkSans-Italic"/>
              </a:rPr>
              <a:t>outbound 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și limitarea traficului </a:t>
            </a:r>
            <a:r>
              <a:rPr lang="en-GB" sz="2404" b="0" i="1" spc="0" baseline="0" dirty="0">
                <a:solidFill>
                  <a:srgbClr val="000000"/>
                </a:solidFill>
                <a:latin typeface="WorkSans-Italic"/>
              </a:rPr>
              <a:t>inbound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 la </a:t>
            </a:r>
          </a:p>
          <a:p>
            <a:pPr marL="686435">
              <a:lnSpc>
                <a:spcPts val="2629"/>
              </a:lnSpc>
            </a:pP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sesiunile care au originea în rețeaua ruterulu</a:t>
            </a:r>
            <a:r>
              <a:rPr lang="en-GB" sz="2402" b="0" i="0" spc="804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pe care se aplică ACL-</a:t>
            </a:r>
          </a:p>
          <a:p>
            <a:pPr marL="686435">
              <a:lnSpc>
                <a:spcPts val="2552"/>
              </a:lnSpc>
            </a:pP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u</a:t>
            </a:r>
            <a:r>
              <a:rPr lang="en-GB" sz="2404" b="0" i="0" spc="792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reflexiv</a:t>
            </a:r>
          </a:p>
        </p:txBody>
      </p:sp>
      <p:sp>
        <p:nvSpPr>
          <p:cNvPr id="665" name="Rectangle 665"/>
          <p:cNvSpPr/>
          <p:nvPr/>
        </p:nvSpPr>
        <p:spPr>
          <a:xfrm>
            <a:off x="598169" y="6457823"/>
            <a:ext cx="11053242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34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39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reeform 12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7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28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29" name="Rectangle 129"/>
          <p:cNvSpPr/>
          <p:nvPr/>
        </p:nvSpPr>
        <p:spPr>
          <a:xfrm>
            <a:off x="598169" y="866112"/>
            <a:ext cx="7468314" cy="2980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Utilități ale ACL-urilor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Filtrarea și monitorizarea traficului</a:t>
            </a:r>
          </a:p>
          <a:p>
            <a:pPr marL="457517">
              <a:lnSpc>
                <a:spcPts val="3231"/>
              </a:lnSpc>
            </a:pPr>
            <a:r>
              <a:rPr lang="en-GB" sz="2479" b="0" i="0" spc="93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79" b="0" i="0" spc="0" baseline="0" dirty="0">
                <a:solidFill>
                  <a:srgbClr val="000000"/>
                </a:solidFill>
                <a:latin typeface="WorkSans-Regular"/>
              </a:rPr>
              <a:t>Cea mai des folosită aplicație a AC</a:t>
            </a:r>
            <a:r>
              <a:rPr lang="en-GB" sz="2479" b="0" i="0" spc="111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479" b="0" i="0" spc="0" baseline="0" dirty="0">
                <a:solidFill>
                  <a:srgbClr val="000000"/>
                </a:solidFill>
                <a:latin typeface="WorkSans-Regular"/>
              </a:rPr>
              <a:t>-urilor</a:t>
            </a:r>
          </a:p>
          <a:p>
            <a:pPr marL="457517">
              <a:lnSpc>
                <a:spcPts val="3061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Remember </a:t>
            </a:r>
            <a:r>
              <a:rPr lang="en-GB" sz="2402" b="1" i="0" spc="0" baseline="0" dirty="0">
                <a:solidFill>
                  <a:srgbClr val="000000"/>
                </a:solidFill>
                <a:latin typeface="WorkSans-Bold"/>
              </a:rPr>
              <a:t>iptable</a:t>
            </a:r>
            <a:r>
              <a:rPr lang="en-GB" sz="2402" b="1" i="0" spc="680" baseline="0" dirty="0">
                <a:solidFill>
                  <a:srgbClr val="000000"/>
                </a:solidFill>
                <a:latin typeface="WorkSans-Bold"/>
              </a:rPr>
              <a:t>s</a:t>
            </a:r>
            <a:r>
              <a:rPr lang="en-GB" sz="2402" b="1" i="0" spc="0" baseline="0" dirty="0">
                <a:solidFill>
                  <a:srgbClr val="000000"/>
                </a:solidFill>
                <a:latin typeface="WorkSans-Bold"/>
              </a:rPr>
              <a:t>–t filter</a:t>
            </a:r>
          </a:p>
          <a:p>
            <a:pPr marL="457517">
              <a:lnSpc>
                <a:spcPts val="3080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Permiterea sau respingerea traficului</a:t>
            </a:r>
          </a:p>
          <a:p>
            <a:pPr marL="457517">
              <a:lnSpc>
                <a:spcPts val="3152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Inspecția mai avansată a traficului identificat</a:t>
            </a:r>
          </a:p>
        </p:txBody>
      </p:sp>
      <p:sp>
        <p:nvSpPr>
          <p:cNvPr id="130" name="Rectangle 130"/>
          <p:cNvSpPr/>
          <p:nvPr/>
        </p:nvSpPr>
        <p:spPr>
          <a:xfrm>
            <a:off x="598169" y="6457823"/>
            <a:ext cx="11055502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62386" algn="l"/>
                <a:tab pos="109623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	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Freeform 66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67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668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669" name="Rectangle 669"/>
          <p:cNvSpPr/>
          <p:nvPr/>
        </p:nvSpPr>
        <p:spPr>
          <a:xfrm>
            <a:off x="598169" y="866112"/>
            <a:ext cx="11041415" cy="372415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,,Reflect” și ,,Evaluate”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ACL-urile reflexive </a:t>
            </a:r>
            <a:r>
              <a:rPr lang="en-GB" sz="2779" b="0" i="0" spc="967" baseline="0" dirty="0">
                <a:solidFill>
                  <a:srgbClr val="000000"/>
                </a:solidFill>
                <a:latin typeface="WorkSans-Regular"/>
              </a:rPr>
              <a:t>–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ACL-uri create dinamic pe baza unor </a:t>
            </a:r>
          </a:p>
          <a:p>
            <a:pPr marL="228600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reguli dintr-un ACL extins care au keyword-u</a:t>
            </a:r>
            <a:r>
              <a:rPr lang="en-GB" sz="2779" b="0" i="0" spc="961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„</a:t>
            </a:r>
            <a:r>
              <a:rPr lang="en-GB" sz="2779" b="0" i="1" spc="0" baseline="0" dirty="0">
                <a:solidFill>
                  <a:srgbClr val="000000"/>
                </a:solidFill>
                <a:latin typeface="WorkSans-Italic"/>
              </a:rPr>
              <a:t>reflect”</a:t>
            </a:r>
          </a:p>
          <a:p>
            <a:pPr marL="0">
              <a:lnSpc>
                <a:spcPts val="4055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1" spc="0" baseline="0" dirty="0">
                <a:solidFill>
                  <a:srgbClr val="000000"/>
                </a:solidFill>
                <a:latin typeface="WorkSans-Italic"/>
              </a:rPr>
              <a:t>Reflect 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trebuie asociat cu o regulă ce conține keyword-ul</a:t>
            </a:r>
          </a:p>
          <a:p>
            <a:pPr marL="228600">
              <a:lnSpc>
                <a:spcPts val="3005"/>
              </a:lnSpc>
            </a:pPr>
            <a:r>
              <a:rPr lang="en-GB" sz="2779" b="0" i="1" spc="0" baseline="0" dirty="0">
                <a:solidFill>
                  <a:srgbClr val="000000"/>
                </a:solidFill>
                <a:latin typeface="WorkSans-Italic"/>
              </a:rPr>
              <a:t>„evaluate” </a:t>
            </a:r>
          </a:p>
          <a:p>
            <a:pPr marL="457517">
              <a:lnSpc>
                <a:spcPts val="3137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1" spc="0" baseline="0" dirty="0">
                <a:solidFill>
                  <a:srgbClr val="000000"/>
                </a:solidFill>
                <a:latin typeface="WorkSans-Italic"/>
              </a:rPr>
              <a:t>evaluate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forțează parcurgerea regulilor cu </a:t>
            </a:r>
            <a:r>
              <a:rPr lang="en-GB" sz="2402" b="0" i="1" spc="0" baseline="0" dirty="0">
                <a:solidFill>
                  <a:srgbClr val="000000"/>
                </a:solidFill>
                <a:latin typeface="WorkSans-Italic"/>
              </a:rPr>
              <a:t>reflect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și construirea ACL-</a:t>
            </a:r>
          </a:p>
          <a:p>
            <a:pPr marL="686435">
              <a:lnSpc>
                <a:spcPts val="2553"/>
              </a:lnSpc>
            </a:pP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ului dinamic care corespunde traficului ce vine ca răspuns la </a:t>
            </a:r>
          </a:p>
          <a:p>
            <a:pPr marL="686435">
              <a:lnSpc>
                <a:spcPts val="2629"/>
              </a:lnSpc>
            </a:pP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acestea</a:t>
            </a:r>
          </a:p>
        </p:txBody>
      </p:sp>
      <p:sp>
        <p:nvSpPr>
          <p:cNvPr id="670" name="Rectangle 670"/>
          <p:cNvSpPr/>
          <p:nvPr/>
        </p:nvSpPr>
        <p:spPr>
          <a:xfrm>
            <a:off x="598169" y="6457823"/>
            <a:ext cx="11057179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6713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40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Freeform 671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72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673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674" name="Freeform 674"/>
          <p:cNvSpPr/>
          <p:nvPr/>
        </p:nvSpPr>
        <p:spPr>
          <a:xfrm>
            <a:off x="2557526" y="2862327"/>
            <a:ext cx="1980691" cy="370713"/>
          </a:xfrm>
          <a:custGeom>
            <a:avLst/>
            <a:gdLst/>
            <a:ahLst/>
            <a:cxnLst/>
            <a:rect l="0" t="0" r="0" b="0"/>
            <a:pathLst>
              <a:path w="1980691" h="370713">
                <a:moveTo>
                  <a:pt x="1980691" y="0"/>
                </a:moveTo>
                <a:lnTo>
                  <a:pt x="0" y="370713"/>
                </a:ln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Freeform 675"/>
          <p:cNvSpPr/>
          <p:nvPr/>
        </p:nvSpPr>
        <p:spPr>
          <a:xfrm rot="1">
            <a:off x="9089871" y="2352225"/>
            <a:ext cx="608563" cy="873353"/>
          </a:xfrm>
          <a:custGeom>
            <a:avLst/>
            <a:gdLst/>
            <a:ahLst/>
            <a:cxnLst/>
            <a:rect l="0" t="0" r="0" b="0"/>
            <a:pathLst>
              <a:path w="1221638" h="1745742">
                <a:moveTo>
                  <a:pt x="0" y="1745742"/>
                </a:moveTo>
                <a:lnTo>
                  <a:pt x="1221638" y="1745742"/>
                </a:lnTo>
                <a:lnTo>
                  <a:pt x="1221638" y="0"/>
                </a:lnTo>
                <a:lnTo>
                  <a:pt x="0" y="0"/>
                </a:lnTo>
                <a:lnTo>
                  <a:pt x="0" y="1745742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76" name="Picture 67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86701" y="2349078"/>
            <a:ext cx="614905" cy="879681"/>
          </a:xfrm>
          <a:prstGeom prst="rect">
            <a:avLst/>
          </a:prstGeom>
          <a:noFill/>
        </p:spPr>
      </p:pic>
      <p:sp>
        <p:nvSpPr>
          <p:cNvPr id="677" name="Freeform 677"/>
          <p:cNvSpPr/>
          <p:nvPr/>
        </p:nvSpPr>
        <p:spPr>
          <a:xfrm rot="1">
            <a:off x="9089871" y="2174103"/>
            <a:ext cx="786088" cy="178151"/>
          </a:xfrm>
          <a:custGeom>
            <a:avLst/>
            <a:gdLst/>
            <a:ahLst/>
            <a:cxnLst/>
            <a:rect l="0" t="0" r="0" b="0"/>
            <a:pathLst>
              <a:path w="1578004" h="356107">
                <a:moveTo>
                  <a:pt x="0" y="356107"/>
                </a:moveTo>
                <a:lnTo>
                  <a:pt x="356314" y="0"/>
                </a:lnTo>
                <a:lnTo>
                  <a:pt x="1578004" y="0"/>
                </a:lnTo>
                <a:lnTo>
                  <a:pt x="1221641" y="356107"/>
                </a:lnTo>
                <a:lnTo>
                  <a:pt x="0" y="356107"/>
                </a:lnTo>
                <a:close/>
                <a:moveTo>
                  <a:pt x="1746406" y="2108580"/>
                </a:moveTo>
              </a:path>
            </a:pathLst>
          </a:custGeom>
          <a:solidFill>
            <a:srgbClr val="C8C8B6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78" name="Picture 678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82219" y="2170926"/>
            <a:ext cx="801396" cy="184506"/>
          </a:xfrm>
          <a:prstGeom prst="rect">
            <a:avLst/>
          </a:prstGeom>
          <a:noFill/>
        </p:spPr>
      </p:pic>
      <p:sp>
        <p:nvSpPr>
          <p:cNvPr id="679" name="Freeform 679"/>
          <p:cNvSpPr/>
          <p:nvPr/>
        </p:nvSpPr>
        <p:spPr>
          <a:xfrm rot="1">
            <a:off x="9698437" y="2174103"/>
            <a:ext cx="177523" cy="1051475"/>
          </a:xfrm>
          <a:custGeom>
            <a:avLst/>
            <a:gdLst/>
            <a:ahLst/>
            <a:cxnLst/>
            <a:rect l="0" t="0" r="0" b="0"/>
            <a:pathLst>
              <a:path w="356363" h="2101789">
                <a:moveTo>
                  <a:pt x="0" y="2101789"/>
                </a:moveTo>
                <a:lnTo>
                  <a:pt x="356363" y="1745653"/>
                </a:lnTo>
                <a:lnTo>
                  <a:pt x="356363" y="0"/>
                </a:lnTo>
                <a:lnTo>
                  <a:pt x="0" y="356107"/>
                </a:lnTo>
                <a:lnTo>
                  <a:pt x="0" y="2101789"/>
                </a:lnTo>
                <a:close/>
                <a:moveTo>
                  <a:pt x="-1220917" y="2108580"/>
                </a:moveTo>
              </a:path>
            </a:pathLst>
          </a:custGeom>
          <a:solidFill>
            <a:srgbClr val="7B7A5A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80" name="Picture 680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95267" y="2166415"/>
            <a:ext cx="183856" cy="1066843"/>
          </a:xfrm>
          <a:prstGeom prst="rect">
            <a:avLst/>
          </a:prstGeom>
          <a:noFill/>
        </p:spPr>
      </p:pic>
      <p:sp>
        <p:nvSpPr>
          <p:cNvPr id="681" name="Freeform 681"/>
          <p:cNvSpPr/>
          <p:nvPr/>
        </p:nvSpPr>
        <p:spPr>
          <a:xfrm rot="1">
            <a:off x="9093834" y="2585302"/>
            <a:ext cx="602224" cy="14307"/>
          </a:xfrm>
          <a:custGeom>
            <a:avLst/>
            <a:gdLst/>
            <a:ahLst/>
            <a:cxnLst/>
            <a:rect l="0" t="0" r="0" b="0"/>
            <a:pathLst>
              <a:path w="1208913" h="28600">
                <a:moveTo>
                  <a:pt x="14316" y="0"/>
                </a:moveTo>
                <a:lnTo>
                  <a:pt x="1194600" y="0"/>
                </a:lnTo>
                <a:cubicBezTo>
                  <a:pt x="1202500" y="0"/>
                  <a:pt x="1208913" y="6350"/>
                  <a:pt x="1208913" y="14350"/>
                </a:cubicBezTo>
                <a:cubicBezTo>
                  <a:pt x="1208913" y="22199"/>
                  <a:pt x="1202500" y="28600"/>
                  <a:pt x="1194600" y="28600"/>
                </a:cubicBezTo>
                <a:lnTo>
                  <a:pt x="14316" y="28600"/>
                </a:lnTo>
                <a:cubicBezTo>
                  <a:pt x="6410" y="28600"/>
                  <a:pt x="0" y="22199"/>
                  <a:pt x="0" y="14350"/>
                </a:cubicBezTo>
                <a:cubicBezTo>
                  <a:pt x="0" y="6350"/>
                  <a:pt x="6410" y="0"/>
                  <a:pt x="14316" y="0"/>
                </a:cubicBezTo>
                <a:close/>
                <a:moveTo>
                  <a:pt x="1272616" y="1286636"/>
                </a:moveTo>
              </a:path>
            </a:pathLst>
          </a:custGeom>
          <a:solidFill>
            <a:srgbClr val="EDEDE7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Freeform 682"/>
          <p:cNvSpPr/>
          <p:nvPr/>
        </p:nvSpPr>
        <p:spPr>
          <a:xfrm rot="1">
            <a:off x="9089079" y="2580537"/>
            <a:ext cx="610148" cy="14301"/>
          </a:xfrm>
          <a:custGeom>
            <a:avLst/>
            <a:gdLst/>
            <a:ahLst/>
            <a:cxnLst/>
            <a:rect l="0" t="0" r="0" b="0"/>
            <a:pathLst>
              <a:path w="1224820" h="28587">
                <a:moveTo>
                  <a:pt x="14316" y="0"/>
                </a:moveTo>
                <a:lnTo>
                  <a:pt x="1210507" y="0"/>
                </a:lnTo>
                <a:cubicBezTo>
                  <a:pt x="1218407" y="0"/>
                  <a:pt x="1224820" y="6350"/>
                  <a:pt x="1224820" y="14223"/>
                </a:cubicBezTo>
                <a:cubicBezTo>
                  <a:pt x="1224820" y="22225"/>
                  <a:pt x="1218407" y="28587"/>
                  <a:pt x="1210507" y="28587"/>
                </a:cubicBezTo>
                <a:lnTo>
                  <a:pt x="14316" y="28587"/>
                </a:lnTo>
                <a:cubicBezTo>
                  <a:pt x="6409" y="28587"/>
                  <a:pt x="0" y="22225"/>
                  <a:pt x="0" y="14223"/>
                </a:cubicBezTo>
                <a:cubicBezTo>
                  <a:pt x="0" y="6350"/>
                  <a:pt x="6409" y="0"/>
                  <a:pt x="14316" y="0"/>
                </a:cubicBezTo>
                <a:close/>
                <a:moveTo>
                  <a:pt x="1291685" y="1296161"/>
                </a:moveTo>
              </a:path>
            </a:pathLst>
          </a:custGeom>
          <a:solidFill>
            <a:srgbClr val="4A4936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Freeform 683"/>
          <p:cNvSpPr/>
          <p:nvPr/>
        </p:nvSpPr>
        <p:spPr>
          <a:xfrm rot="1">
            <a:off x="9093834" y="2871635"/>
            <a:ext cx="600636" cy="14314"/>
          </a:xfrm>
          <a:custGeom>
            <a:avLst/>
            <a:gdLst/>
            <a:ahLst/>
            <a:cxnLst/>
            <a:rect l="0" t="0" r="0" b="0"/>
            <a:pathLst>
              <a:path w="1205726" h="28613">
                <a:moveTo>
                  <a:pt x="14316" y="0"/>
                </a:moveTo>
                <a:lnTo>
                  <a:pt x="1191413" y="0"/>
                </a:lnTo>
                <a:cubicBezTo>
                  <a:pt x="1199325" y="0"/>
                  <a:pt x="1205726" y="6401"/>
                  <a:pt x="1205726" y="14301"/>
                </a:cubicBezTo>
                <a:cubicBezTo>
                  <a:pt x="1205726" y="22213"/>
                  <a:pt x="1199325" y="28613"/>
                  <a:pt x="1191413" y="28613"/>
                </a:cubicBezTo>
                <a:lnTo>
                  <a:pt x="14316" y="28613"/>
                </a:lnTo>
                <a:cubicBezTo>
                  <a:pt x="6410" y="28613"/>
                  <a:pt x="0" y="22213"/>
                  <a:pt x="0" y="14301"/>
                </a:cubicBezTo>
                <a:cubicBezTo>
                  <a:pt x="0" y="6401"/>
                  <a:pt x="6410" y="0"/>
                  <a:pt x="14316" y="0"/>
                </a:cubicBezTo>
                <a:close/>
                <a:moveTo>
                  <a:pt x="700266" y="714286"/>
                </a:moveTo>
              </a:path>
            </a:pathLst>
          </a:custGeom>
          <a:solidFill>
            <a:srgbClr val="EDEDE7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Freeform 684"/>
          <p:cNvSpPr/>
          <p:nvPr/>
        </p:nvSpPr>
        <p:spPr>
          <a:xfrm rot="1">
            <a:off x="9089079" y="2866857"/>
            <a:ext cx="610148" cy="14320"/>
          </a:xfrm>
          <a:custGeom>
            <a:avLst/>
            <a:gdLst/>
            <a:ahLst/>
            <a:cxnLst/>
            <a:rect l="0" t="0" r="0" b="0"/>
            <a:pathLst>
              <a:path w="1224820" h="28626">
                <a:moveTo>
                  <a:pt x="14316" y="0"/>
                </a:moveTo>
                <a:lnTo>
                  <a:pt x="1210507" y="0"/>
                </a:lnTo>
                <a:cubicBezTo>
                  <a:pt x="1218407" y="0"/>
                  <a:pt x="1224820" y="6413"/>
                  <a:pt x="1224820" y="14313"/>
                </a:cubicBezTo>
                <a:cubicBezTo>
                  <a:pt x="1224820" y="22212"/>
                  <a:pt x="1218407" y="28626"/>
                  <a:pt x="1210507" y="28626"/>
                </a:cubicBezTo>
                <a:lnTo>
                  <a:pt x="14316" y="28626"/>
                </a:lnTo>
                <a:cubicBezTo>
                  <a:pt x="6409" y="28626"/>
                  <a:pt x="0" y="22212"/>
                  <a:pt x="0" y="14313"/>
                </a:cubicBezTo>
                <a:cubicBezTo>
                  <a:pt x="0" y="6413"/>
                  <a:pt x="6409" y="0"/>
                  <a:pt x="14316" y="0"/>
                </a:cubicBezTo>
                <a:close/>
                <a:moveTo>
                  <a:pt x="719360" y="723836"/>
                </a:moveTo>
              </a:path>
            </a:pathLst>
          </a:custGeom>
          <a:solidFill>
            <a:srgbClr val="4A4936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Freeform 685"/>
          <p:cNvSpPr/>
          <p:nvPr/>
        </p:nvSpPr>
        <p:spPr>
          <a:xfrm rot="1">
            <a:off x="9298270" y="2752323"/>
            <a:ext cx="187006" cy="14320"/>
          </a:xfrm>
          <a:custGeom>
            <a:avLst/>
            <a:gdLst/>
            <a:ahLst/>
            <a:cxnLst/>
            <a:rect l="0" t="0" r="0" b="0"/>
            <a:pathLst>
              <a:path w="375399" h="28626">
                <a:moveTo>
                  <a:pt x="14326" y="0"/>
                </a:moveTo>
                <a:lnTo>
                  <a:pt x="361086" y="0"/>
                </a:lnTo>
                <a:cubicBezTo>
                  <a:pt x="368999" y="0"/>
                  <a:pt x="375399" y="6414"/>
                  <a:pt x="375399" y="14313"/>
                </a:cubicBezTo>
                <a:cubicBezTo>
                  <a:pt x="375399" y="22212"/>
                  <a:pt x="368999" y="28626"/>
                  <a:pt x="361086" y="28626"/>
                </a:cubicBezTo>
                <a:lnTo>
                  <a:pt x="14326" y="28626"/>
                </a:lnTo>
                <a:cubicBezTo>
                  <a:pt x="6414" y="28626"/>
                  <a:pt x="0" y="22212"/>
                  <a:pt x="0" y="14313"/>
                </a:cubicBezTo>
                <a:cubicBezTo>
                  <a:pt x="0" y="6414"/>
                  <a:pt x="6414" y="0"/>
                  <a:pt x="14326" y="0"/>
                </a:cubicBezTo>
                <a:close/>
                <a:moveTo>
                  <a:pt x="528371" y="952779"/>
                </a:moveTo>
              </a:path>
            </a:pathLst>
          </a:custGeom>
          <a:solidFill>
            <a:srgbClr val="EDEDE7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Freeform 686"/>
          <p:cNvSpPr/>
          <p:nvPr/>
        </p:nvSpPr>
        <p:spPr>
          <a:xfrm rot="1">
            <a:off x="9298270" y="2699830"/>
            <a:ext cx="187006" cy="14314"/>
          </a:xfrm>
          <a:custGeom>
            <a:avLst/>
            <a:gdLst/>
            <a:ahLst/>
            <a:cxnLst/>
            <a:rect l="0" t="0" r="0" b="0"/>
            <a:pathLst>
              <a:path w="375399" h="28613">
                <a:moveTo>
                  <a:pt x="14326" y="0"/>
                </a:moveTo>
                <a:lnTo>
                  <a:pt x="361086" y="0"/>
                </a:lnTo>
                <a:cubicBezTo>
                  <a:pt x="368999" y="0"/>
                  <a:pt x="375399" y="6401"/>
                  <a:pt x="375399" y="14313"/>
                </a:cubicBezTo>
                <a:cubicBezTo>
                  <a:pt x="375399" y="22212"/>
                  <a:pt x="368999" y="28613"/>
                  <a:pt x="361086" y="28613"/>
                </a:cubicBezTo>
                <a:lnTo>
                  <a:pt x="14326" y="28613"/>
                </a:lnTo>
                <a:cubicBezTo>
                  <a:pt x="6414" y="28613"/>
                  <a:pt x="0" y="22212"/>
                  <a:pt x="0" y="14313"/>
                </a:cubicBezTo>
                <a:cubicBezTo>
                  <a:pt x="0" y="6401"/>
                  <a:pt x="6414" y="0"/>
                  <a:pt x="14326" y="0"/>
                </a:cubicBezTo>
                <a:close/>
                <a:moveTo>
                  <a:pt x="633298" y="1057706"/>
                </a:moveTo>
              </a:path>
            </a:pathLst>
          </a:custGeom>
          <a:solidFill>
            <a:srgbClr val="EDEDE7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87" name="Picture 687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30127" y="2645742"/>
            <a:ext cx="318541" cy="181348"/>
          </a:xfrm>
          <a:prstGeom prst="rect">
            <a:avLst/>
          </a:prstGeom>
          <a:noFill/>
        </p:spPr>
      </p:pic>
      <p:sp>
        <p:nvSpPr>
          <p:cNvPr id="688" name="Freeform 688"/>
          <p:cNvSpPr/>
          <p:nvPr/>
        </p:nvSpPr>
        <p:spPr>
          <a:xfrm rot="1">
            <a:off x="9291931" y="2745963"/>
            <a:ext cx="187006" cy="14314"/>
          </a:xfrm>
          <a:custGeom>
            <a:avLst/>
            <a:gdLst/>
            <a:ahLst/>
            <a:cxnLst/>
            <a:rect l="0" t="0" r="0" b="0"/>
            <a:pathLst>
              <a:path w="375399" h="28614">
                <a:moveTo>
                  <a:pt x="14325" y="0"/>
                </a:moveTo>
                <a:lnTo>
                  <a:pt x="361086" y="0"/>
                </a:lnTo>
                <a:cubicBezTo>
                  <a:pt x="368998" y="0"/>
                  <a:pt x="375399" y="6401"/>
                  <a:pt x="375399" y="14313"/>
                </a:cubicBezTo>
                <a:cubicBezTo>
                  <a:pt x="375399" y="22213"/>
                  <a:pt x="368998" y="28614"/>
                  <a:pt x="361086" y="28614"/>
                </a:cubicBezTo>
                <a:lnTo>
                  <a:pt x="14325" y="28614"/>
                </a:lnTo>
                <a:cubicBezTo>
                  <a:pt x="6413" y="28614"/>
                  <a:pt x="0" y="22213"/>
                  <a:pt x="0" y="14313"/>
                </a:cubicBezTo>
                <a:cubicBezTo>
                  <a:pt x="0" y="6401"/>
                  <a:pt x="6413" y="0"/>
                  <a:pt x="14325" y="0"/>
                </a:cubicBezTo>
                <a:close/>
                <a:moveTo>
                  <a:pt x="553809" y="965492"/>
                </a:moveTo>
              </a:path>
            </a:pathLst>
          </a:custGeom>
          <a:solidFill>
            <a:srgbClr val="4A4936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Freeform 689"/>
          <p:cNvSpPr/>
          <p:nvPr/>
        </p:nvSpPr>
        <p:spPr>
          <a:xfrm rot="1">
            <a:off x="9291931" y="2693464"/>
            <a:ext cx="187006" cy="14320"/>
          </a:xfrm>
          <a:custGeom>
            <a:avLst/>
            <a:gdLst/>
            <a:ahLst/>
            <a:cxnLst/>
            <a:rect l="0" t="0" r="0" b="0"/>
            <a:pathLst>
              <a:path w="375399" h="28626">
                <a:moveTo>
                  <a:pt x="14325" y="0"/>
                </a:moveTo>
                <a:lnTo>
                  <a:pt x="361086" y="0"/>
                </a:lnTo>
                <a:cubicBezTo>
                  <a:pt x="368998" y="0"/>
                  <a:pt x="375399" y="6414"/>
                  <a:pt x="375399" y="14313"/>
                </a:cubicBezTo>
                <a:cubicBezTo>
                  <a:pt x="375399" y="22213"/>
                  <a:pt x="368998" y="28626"/>
                  <a:pt x="361086" y="28626"/>
                </a:cubicBezTo>
                <a:lnTo>
                  <a:pt x="14325" y="28626"/>
                </a:lnTo>
                <a:cubicBezTo>
                  <a:pt x="6413" y="28626"/>
                  <a:pt x="0" y="22213"/>
                  <a:pt x="0" y="14313"/>
                </a:cubicBezTo>
                <a:cubicBezTo>
                  <a:pt x="0" y="6414"/>
                  <a:pt x="6413" y="0"/>
                  <a:pt x="14325" y="0"/>
                </a:cubicBezTo>
                <a:close/>
                <a:moveTo>
                  <a:pt x="658749" y="1070432"/>
                </a:moveTo>
              </a:path>
            </a:pathLst>
          </a:custGeom>
          <a:solidFill>
            <a:srgbClr val="4A4936">
              <a:alpha val="100000"/>
            </a:srgbClr>
          </a:solidFill>
          <a:ln w="6326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90" name="Picture 690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23788" y="2639383"/>
            <a:ext cx="318541" cy="181348"/>
          </a:xfrm>
          <a:prstGeom prst="rect">
            <a:avLst/>
          </a:prstGeom>
          <a:noFill/>
        </p:spPr>
      </p:pic>
      <p:sp>
        <p:nvSpPr>
          <p:cNvPr id="691" name="Freeform 691">
            <a:hlinkClick r:id="rId2"/>
          </p:cNvPr>
          <p:cNvSpPr/>
          <p:nvPr/>
        </p:nvSpPr>
        <p:spPr>
          <a:xfrm>
            <a:off x="1833626" y="2081277"/>
            <a:ext cx="3609975" cy="2419222"/>
          </a:xfrm>
          <a:custGeom>
            <a:avLst/>
            <a:gdLst/>
            <a:ahLst/>
            <a:cxnLst/>
            <a:rect l="0" t="0" r="0" b="0"/>
            <a:pathLst>
              <a:path w="3609975" h="2419222">
                <a:moveTo>
                  <a:pt x="0" y="1209675"/>
                </a:moveTo>
                <a:cubicBezTo>
                  <a:pt x="0" y="541527"/>
                  <a:pt x="808100" y="0"/>
                  <a:pt x="1804924" y="0"/>
                </a:cubicBezTo>
                <a:cubicBezTo>
                  <a:pt x="2801746" y="0"/>
                  <a:pt x="3609975" y="541527"/>
                  <a:pt x="3609975" y="1209675"/>
                </a:cubicBezTo>
                <a:cubicBezTo>
                  <a:pt x="3609975" y="1877694"/>
                  <a:pt x="2801746" y="2419222"/>
                  <a:pt x="1804924" y="2419222"/>
                </a:cubicBezTo>
                <a:cubicBezTo>
                  <a:pt x="808100" y="2419222"/>
                  <a:pt x="0" y="1877694"/>
                  <a:pt x="0" y="1209675"/>
                </a:cubicBezTo>
                <a:close/>
                <a:moveTo>
                  <a:pt x="1733422" y="4776723"/>
                </a:moveTo>
              </a:path>
            </a:pathLst>
          </a:custGeom>
          <a:noFill/>
          <a:ln w="635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Freeform 692"/>
          <p:cNvSpPr/>
          <p:nvPr/>
        </p:nvSpPr>
        <p:spPr>
          <a:xfrm rot="1">
            <a:off x="4535467" y="2810621"/>
            <a:ext cx="899692" cy="306891"/>
          </a:xfrm>
          <a:custGeom>
            <a:avLst/>
            <a:gdLst/>
            <a:ahLst/>
            <a:cxnLst/>
            <a:rect l="0" t="0" r="0" b="0"/>
            <a:pathLst>
              <a:path w="2082854" h="709369">
                <a:moveTo>
                  <a:pt x="2082854" y="354686"/>
                </a:moveTo>
                <a:cubicBezTo>
                  <a:pt x="2082854" y="550571"/>
                  <a:pt x="1616510" y="709369"/>
                  <a:pt x="1041404" y="709369"/>
                </a:cubicBezTo>
                <a:cubicBezTo>
                  <a:pt x="466246" y="709369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366513" y="724827"/>
                </a:moveTo>
              </a:path>
            </a:pathLst>
          </a:custGeom>
          <a:solidFill>
            <a:srgbClr val="0078AA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Freeform 693">
            <a:hlinkClick r:id="rId2"/>
          </p:cNvPr>
          <p:cNvSpPr/>
          <p:nvPr/>
        </p:nvSpPr>
        <p:spPr>
          <a:xfrm rot="1">
            <a:off x="4535467" y="2810621"/>
            <a:ext cx="899692" cy="306891"/>
          </a:xfrm>
          <a:custGeom>
            <a:avLst/>
            <a:gdLst/>
            <a:ahLst/>
            <a:cxnLst/>
            <a:rect l="0" t="0" r="0" b="0"/>
            <a:pathLst>
              <a:path w="2082854" h="709369">
                <a:moveTo>
                  <a:pt x="2082854" y="354686"/>
                </a:moveTo>
                <a:cubicBezTo>
                  <a:pt x="2082854" y="550571"/>
                  <a:pt x="1616510" y="709369"/>
                  <a:pt x="1041404" y="709369"/>
                </a:cubicBezTo>
                <a:cubicBezTo>
                  <a:pt x="466246" y="709369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366513" y="724827"/>
                </a:moveTo>
              </a:path>
            </a:pathLst>
          </a:custGeom>
          <a:noFill/>
          <a:ln w="5485" cap="rnd" cmpd="sng">
            <a:solidFill>
              <a:srgbClr val="AAE6FF">
                <a:alpha val="100000"/>
              </a:srgbClr>
            </a:solidFill>
            <a:miter lim="127000"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Freeform 694"/>
          <p:cNvSpPr/>
          <p:nvPr/>
        </p:nvSpPr>
        <p:spPr>
          <a:xfrm rot="1">
            <a:off x="4535467" y="2750337"/>
            <a:ext cx="899668" cy="219208"/>
          </a:xfrm>
          <a:custGeom>
            <a:avLst/>
            <a:gdLst/>
            <a:ahLst/>
            <a:cxnLst/>
            <a:rect l="0" t="0" r="0" b="0"/>
            <a:pathLst>
              <a:path w="2082800" h="506692">
                <a:moveTo>
                  <a:pt x="0" y="506692"/>
                </a:moveTo>
                <a:lnTo>
                  <a:pt x="2082800" y="506692"/>
                </a:lnTo>
                <a:lnTo>
                  <a:pt x="2082800" y="0"/>
                </a:lnTo>
                <a:lnTo>
                  <a:pt x="0" y="0"/>
                </a:lnTo>
                <a:lnTo>
                  <a:pt x="0" y="506692"/>
                </a:lnTo>
                <a:close/>
              </a:path>
            </a:pathLst>
          </a:custGeom>
          <a:solidFill>
            <a:srgbClr val="0078AA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Freeform 695"/>
          <p:cNvSpPr/>
          <p:nvPr/>
        </p:nvSpPr>
        <p:spPr>
          <a:xfrm rot="1">
            <a:off x="4535467" y="2750337"/>
            <a:ext cx="899668" cy="219208"/>
          </a:xfrm>
          <a:custGeom>
            <a:avLst/>
            <a:gdLst/>
            <a:ahLst/>
            <a:cxnLst/>
            <a:rect l="0" t="0" r="0" b="0"/>
            <a:pathLst>
              <a:path w="2082800" h="506692">
                <a:moveTo>
                  <a:pt x="0" y="506692"/>
                </a:moveTo>
                <a:lnTo>
                  <a:pt x="2082800" y="506692"/>
                </a:lnTo>
                <a:lnTo>
                  <a:pt x="2082800" y="0"/>
                </a:lnTo>
                <a:lnTo>
                  <a:pt x="0" y="0"/>
                </a:lnTo>
                <a:lnTo>
                  <a:pt x="0" y="506692"/>
                </a:lnTo>
                <a:close/>
              </a:path>
            </a:pathLst>
          </a:custGeom>
          <a:solidFill>
            <a:srgbClr val="0078AA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Freeform 696"/>
          <p:cNvSpPr/>
          <p:nvPr/>
        </p:nvSpPr>
        <p:spPr>
          <a:xfrm rot="1">
            <a:off x="4535467" y="2591413"/>
            <a:ext cx="899692" cy="306893"/>
          </a:xfrm>
          <a:custGeom>
            <a:avLst/>
            <a:gdLst/>
            <a:ahLst/>
            <a:cxnLst/>
            <a:rect l="0" t="0" r="0" b="0"/>
            <a:pathLst>
              <a:path w="2082854" h="709372">
                <a:moveTo>
                  <a:pt x="2082854" y="354686"/>
                </a:moveTo>
                <a:cubicBezTo>
                  <a:pt x="2082854" y="550571"/>
                  <a:pt x="1616510" y="709372"/>
                  <a:pt x="1041404" y="709372"/>
                </a:cubicBezTo>
                <a:cubicBezTo>
                  <a:pt x="466246" y="709372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873205" y="1231519"/>
                </a:moveTo>
              </a:path>
            </a:pathLst>
          </a:custGeom>
          <a:solidFill>
            <a:srgbClr val="00B4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Freeform 697">
            <a:hlinkClick r:id="rId2"/>
          </p:cNvPr>
          <p:cNvSpPr/>
          <p:nvPr/>
        </p:nvSpPr>
        <p:spPr>
          <a:xfrm rot="1">
            <a:off x="4535467" y="2591413"/>
            <a:ext cx="899692" cy="306893"/>
          </a:xfrm>
          <a:custGeom>
            <a:avLst/>
            <a:gdLst/>
            <a:ahLst/>
            <a:cxnLst/>
            <a:rect l="0" t="0" r="0" b="0"/>
            <a:pathLst>
              <a:path w="2082854" h="709372">
                <a:moveTo>
                  <a:pt x="2082854" y="354686"/>
                </a:moveTo>
                <a:cubicBezTo>
                  <a:pt x="2082854" y="550571"/>
                  <a:pt x="1616510" y="709372"/>
                  <a:pt x="1041404" y="709372"/>
                </a:cubicBezTo>
                <a:cubicBezTo>
                  <a:pt x="466246" y="709372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873205" y="1231519"/>
                </a:moveTo>
              </a:path>
            </a:pathLst>
          </a:custGeom>
          <a:noFill/>
          <a:ln w="5485" cap="rnd" cmpd="sng">
            <a:solidFill>
              <a:srgbClr val="AAE6FF">
                <a:alpha val="100000"/>
              </a:srgbClr>
            </a:solidFill>
            <a:miter lim="127000"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Freeform 698"/>
          <p:cNvSpPr/>
          <p:nvPr/>
        </p:nvSpPr>
        <p:spPr>
          <a:xfrm rot="1">
            <a:off x="4996274" y="2635258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0" y="177342"/>
                </a:moveTo>
                <a:lnTo>
                  <a:pt x="152400" y="228003"/>
                </a:lnTo>
                <a:lnTo>
                  <a:pt x="520751" y="75996"/>
                </a:lnTo>
                <a:lnTo>
                  <a:pt x="685850" y="126669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8"/>
                </a:lnTo>
                <a:close/>
                <a:moveTo>
                  <a:pt x="-117602" y="1130172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Freeform 699"/>
          <p:cNvSpPr/>
          <p:nvPr/>
        </p:nvSpPr>
        <p:spPr>
          <a:xfrm rot="1">
            <a:off x="4996274" y="2635258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0" y="177342"/>
                </a:moveTo>
                <a:lnTo>
                  <a:pt x="152400" y="228003"/>
                </a:lnTo>
                <a:lnTo>
                  <a:pt x="520751" y="75996"/>
                </a:lnTo>
                <a:lnTo>
                  <a:pt x="685850" y="126669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8"/>
                </a:lnTo>
                <a:close/>
                <a:moveTo>
                  <a:pt x="-117602" y="1130172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Freeform 700"/>
          <p:cNvSpPr/>
          <p:nvPr/>
        </p:nvSpPr>
        <p:spPr>
          <a:xfrm rot="1">
            <a:off x="4672613" y="2750342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60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92366" y="864158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Freeform 701"/>
          <p:cNvSpPr/>
          <p:nvPr/>
        </p:nvSpPr>
        <p:spPr>
          <a:xfrm rot="1">
            <a:off x="4672613" y="2750342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60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92366" y="864158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Freeform 702"/>
          <p:cNvSpPr/>
          <p:nvPr/>
        </p:nvSpPr>
        <p:spPr>
          <a:xfrm rot="1">
            <a:off x="4689070" y="2629774"/>
            <a:ext cx="296232" cy="98645"/>
          </a:xfrm>
          <a:custGeom>
            <a:avLst/>
            <a:gdLst/>
            <a:ahLst/>
            <a:cxnLst/>
            <a:rect l="0" t="0" r="0" b="0"/>
            <a:pathLst>
              <a:path w="685800" h="228016">
                <a:moveTo>
                  <a:pt x="0" y="50673"/>
                </a:moveTo>
                <a:lnTo>
                  <a:pt x="152400" y="0"/>
                </a:lnTo>
                <a:lnTo>
                  <a:pt x="520700" y="139344"/>
                </a:lnTo>
                <a:lnTo>
                  <a:pt x="685800" y="101346"/>
                </a:lnTo>
                <a:lnTo>
                  <a:pt x="596900" y="228016"/>
                </a:lnTo>
                <a:lnTo>
                  <a:pt x="165100" y="228016"/>
                </a:lnTo>
                <a:lnTo>
                  <a:pt x="342900" y="190017"/>
                </a:lnTo>
                <a:close/>
                <a:moveTo>
                  <a:pt x="732942" y="1142847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Freeform 703"/>
          <p:cNvSpPr/>
          <p:nvPr/>
        </p:nvSpPr>
        <p:spPr>
          <a:xfrm rot="1">
            <a:off x="4689070" y="2629774"/>
            <a:ext cx="296232" cy="98645"/>
          </a:xfrm>
          <a:custGeom>
            <a:avLst/>
            <a:gdLst/>
            <a:ahLst/>
            <a:cxnLst/>
            <a:rect l="0" t="0" r="0" b="0"/>
            <a:pathLst>
              <a:path w="685800" h="228016">
                <a:moveTo>
                  <a:pt x="0" y="50673"/>
                </a:moveTo>
                <a:lnTo>
                  <a:pt x="152400" y="0"/>
                </a:lnTo>
                <a:lnTo>
                  <a:pt x="520700" y="139344"/>
                </a:lnTo>
                <a:lnTo>
                  <a:pt x="685800" y="101346"/>
                </a:lnTo>
                <a:lnTo>
                  <a:pt x="596900" y="228016"/>
                </a:lnTo>
                <a:lnTo>
                  <a:pt x="165100" y="228016"/>
                </a:lnTo>
                <a:lnTo>
                  <a:pt x="342900" y="190017"/>
                </a:lnTo>
                <a:close/>
                <a:moveTo>
                  <a:pt x="732942" y="1142847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Freeform 704"/>
          <p:cNvSpPr/>
          <p:nvPr/>
        </p:nvSpPr>
        <p:spPr>
          <a:xfrm rot="1">
            <a:off x="4985303" y="2761298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685850" y="177343"/>
                </a:moveTo>
                <a:lnTo>
                  <a:pt x="533451" y="228016"/>
                </a:lnTo>
                <a:lnTo>
                  <a:pt x="177800" y="76010"/>
                </a:lnTo>
                <a:lnTo>
                  <a:pt x="0" y="126683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8012"/>
                </a:lnTo>
                <a:close/>
                <a:moveTo>
                  <a:pt x="-383540" y="838835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Freeform 705"/>
          <p:cNvSpPr/>
          <p:nvPr/>
        </p:nvSpPr>
        <p:spPr>
          <a:xfrm rot="1">
            <a:off x="4985303" y="2761298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685850" y="177343"/>
                </a:moveTo>
                <a:lnTo>
                  <a:pt x="533451" y="228016"/>
                </a:lnTo>
                <a:lnTo>
                  <a:pt x="177800" y="76010"/>
                </a:lnTo>
                <a:lnTo>
                  <a:pt x="0" y="126683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8012"/>
                </a:lnTo>
                <a:close/>
                <a:moveTo>
                  <a:pt x="-383540" y="838835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Freeform 706"/>
          <p:cNvSpPr/>
          <p:nvPr/>
        </p:nvSpPr>
        <p:spPr>
          <a:xfrm rot="1">
            <a:off x="5001760" y="2640736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0" y="177343"/>
                </a:moveTo>
                <a:lnTo>
                  <a:pt x="152400" y="228016"/>
                </a:lnTo>
                <a:lnTo>
                  <a:pt x="520751" y="76010"/>
                </a:lnTo>
                <a:lnTo>
                  <a:pt x="685850" y="126670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9"/>
                </a:lnTo>
                <a:close/>
                <a:moveTo>
                  <a:pt x="-142964" y="1117511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Freeform 707"/>
          <p:cNvSpPr/>
          <p:nvPr/>
        </p:nvSpPr>
        <p:spPr>
          <a:xfrm rot="1">
            <a:off x="5001760" y="2640736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0" y="177343"/>
                </a:moveTo>
                <a:lnTo>
                  <a:pt x="152400" y="228016"/>
                </a:lnTo>
                <a:lnTo>
                  <a:pt x="520751" y="76010"/>
                </a:lnTo>
                <a:lnTo>
                  <a:pt x="685850" y="126670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9"/>
                </a:lnTo>
                <a:close/>
                <a:moveTo>
                  <a:pt x="-142964" y="1117511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Freeform 708"/>
          <p:cNvSpPr/>
          <p:nvPr/>
        </p:nvSpPr>
        <p:spPr>
          <a:xfrm rot="1">
            <a:off x="4678099" y="2755820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73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66991" y="851496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Freeform 709"/>
          <p:cNvSpPr/>
          <p:nvPr/>
        </p:nvSpPr>
        <p:spPr>
          <a:xfrm rot="1">
            <a:off x="4678099" y="2755820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73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66991" y="851496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Freeform 710"/>
          <p:cNvSpPr/>
          <p:nvPr/>
        </p:nvSpPr>
        <p:spPr>
          <a:xfrm rot="1">
            <a:off x="4694556" y="2635258"/>
            <a:ext cx="296232" cy="98640"/>
          </a:xfrm>
          <a:custGeom>
            <a:avLst/>
            <a:gdLst/>
            <a:ahLst/>
            <a:cxnLst/>
            <a:rect l="0" t="0" r="0" b="0"/>
            <a:pathLst>
              <a:path w="685800" h="228003">
                <a:moveTo>
                  <a:pt x="0" y="50660"/>
                </a:moveTo>
                <a:lnTo>
                  <a:pt x="152400" y="0"/>
                </a:lnTo>
                <a:lnTo>
                  <a:pt x="520700" y="139331"/>
                </a:lnTo>
                <a:lnTo>
                  <a:pt x="685800" y="101333"/>
                </a:lnTo>
                <a:lnTo>
                  <a:pt x="596900" y="228003"/>
                </a:lnTo>
                <a:lnTo>
                  <a:pt x="165100" y="228003"/>
                </a:lnTo>
                <a:lnTo>
                  <a:pt x="342900" y="190004"/>
                </a:lnTo>
                <a:close/>
                <a:moveTo>
                  <a:pt x="707580" y="1130172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Freeform 711"/>
          <p:cNvSpPr/>
          <p:nvPr/>
        </p:nvSpPr>
        <p:spPr>
          <a:xfrm rot="1">
            <a:off x="4694556" y="2635258"/>
            <a:ext cx="296232" cy="98640"/>
          </a:xfrm>
          <a:custGeom>
            <a:avLst/>
            <a:gdLst/>
            <a:ahLst/>
            <a:cxnLst/>
            <a:rect l="0" t="0" r="0" b="0"/>
            <a:pathLst>
              <a:path w="685800" h="228003">
                <a:moveTo>
                  <a:pt x="0" y="50660"/>
                </a:moveTo>
                <a:lnTo>
                  <a:pt x="152400" y="0"/>
                </a:lnTo>
                <a:lnTo>
                  <a:pt x="520700" y="139331"/>
                </a:lnTo>
                <a:lnTo>
                  <a:pt x="685800" y="101333"/>
                </a:lnTo>
                <a:lnTo>
                  <a:pt x="596900" y="228003"/>
                </a:lnTo>
                <a:lnTo>
                  <a:pt x="165100" y="228003"/>
                </a:lnTo>
                <a:lnTo>
                  <a:pt x="342900" y="190004"/>
                </a:lnTo>
                <a:close/>
                <a:moveTo>
                  <a:pt x="707580" y="1130172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Freeform 712"/>
          <p:cNvSpPr/>
          <p:nvPr/>
        </p:nvSpPr>
        <p:spPr>
          <a:xfrm rot="1">
            <a:off x="4990788" y="2766782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685850" y="177343"/>
                </a:moveTo>
                <a:lnTo>
                  <a:pt x="533451" y="228003"/>
                </a:lnTo>
                <a:lnTo>
                  <a:pt x="177800" y="75997"/>
                </a:lnTo>
                <a:lnTo>
                  <a:pt x="0" y="126670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7998"/>
                </a:lnTo>
                <a:close/>
                <a:moveTo>
                  <a:pt x="-408915" y="826160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Freeform 713"/>
          <p:cNvSpPr/>
          <p:nvPr/>
        </p:nvSpPr>
        <p:spPr>
          <a:xfrm rot="1">
            <a:off x="4990788" y="2766782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685850" y="177343"/>
                </a:moveTo>
                <a:lnTo>
                  <a:pt x="533451" y="228003"/>
                </a:lnTo>
                <a:lnTo>
                  <a:pt x="177800" y="75997"/>
                </a:lnTo>
                <a:lnTo>
                  <a:pt x="0" y="126670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7998"/>
                </a:lnTo>
                <a:close/>
                <a:moveTo>
                  <a:pt x="-408915" y="826160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14" name="Picture 714">
            <a:hlinkClick r:id="rId2"/>
          </p:cNvPr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27238" y="2744859"/>
            <a:ext cx="16457" cy="219208"/>
          </a:xfrm>
          <a:prstGeom prst="rect">
            <a:avLst/>
          </a:prstGeom>
          <a:noFill/>
        </p:spPr>
      </p:pic>
      <p:pic>
        <p:nvPicPr>
          <p:cNvPr id="715" name="Picture 715">
            <a:hlinkClick r:id="rId2"/>
          </p:cNvPr>
          <p:cNvPicPr>
            <a:picLocks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32416" y="2744859"/>
            <a:ext cx="5486" cy="219208"/>
          </a:xfrm>
          <a:prstGeom prst="rect">
            <a:avLst/>
          </a:prstGeom>
          <a:noFill/>
        </p:spPr>
      </p:pic>
      <p:sp>
        <p:nvSpPr>
          <p:cNvPr id="716" name="Freeform 716"/>
          <p:cNvSpPr/>
          <p:nvPr/>
        </p:nvSpPr>
        <p:spPr>
          <a:xfrm rot="1">
            <a:off x="1843029" y="3422322"/>
            <a:ext cx="806081" cy="148584"/>
          </a:xfrm>
          <a:custGeom>
            <a:avLst/>
            <a:gdLst/>
            <a:ahLst/>
            <a:cxnLst/>
            <a:rect l="0" t="0" r="0" b="0"/>
            <a:pathLst>
              <a:path w="2273300" h="419672">
                <a:moveTo>
                  <a:pt x="0" y="419672"/>
                </a:moveTo>
                <a:lnTo>
                  <a:pt x="2273300" y="419672"/>
                </a:lnTo>
                <a:lnTo>
                  <a:pt x="2273300" y="0"/>
                </a:lnTo>
                <a:lnTo>
                  <a:pt x="0" y="0"/>
                </a:lnTo>
                <a:lnTo>
                  <a:pt x="0" y="419672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Freeform 717"/>
          <p:cNvSpPr/>
          <p:nvPr/>
        </p:nvSpPr>
        <p:spPr>
          <a:xfrm rot="1">
            <a:off x="1843029" y="3422322"/>
            <a:ext cx="806081" cy="148584"/>
          </a:xfrm>
          <a:custGeom>
            <a:avLst/>
            <a:gdLst/>
            <a:ahLst/>
            <a:cxnLst/>
            <a:rect l="0" t="0" r="0" b="0"/>
            <a:pathLst>
              <a:path w="2273300" h="419672">
                <a:moveTo>
                  <a:pt x="0" y="419672"/>
                </a:moveTo>
                <a:lnTo>
                  <a:pt x="2273300" y="419672"/>
                </a:lnTo>
                <a:lnTo>
                  <a:pt x="2273300" y="0"/>
                </a:lnTo>
                <a:lnTo>
                  <a:pt x="0" y="0"/>
                </a:lnTo>
                <a:lnTo>
                  <a:pt x="0" y="419672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18" name="Picture 718"/>
          <p:cNvPicPr>
            <a:picLocks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0777" y="3420069"/>
            <a:ext cx="810562" cy="153090"/>
          </a:xfrm>
          <a:prstGeom prst="rect">
            <a:avLst/>
          </a:prstGeom>
          <a:noFill/>
        </p:spPr>
      </p:pic>
      <p:sp>
        <p:nvSpPr>
          <p:cNvPr id="719" name="Freeform 719"/>
          <p:cNvSpPr/>
          <p:nvPr/>
        </p:nvSpPr>
        <p:spPr>
          <a:xfrm rot="1">
            <a:off x="1843029" y="3341274"/>
            <a:ext cx="891621" cy="81048"/>
          </a:xfrm>
          <a:custGeom>
            <a:avLst/>
            <a:gdLst/>
            <a:ahLst/>
            <a:cxnLst/>
            <a:rect l="0" t="0" r="0" b="0"/>
            <a:pathLst>
              <a:path w="2514539" h="228917">
                <a:moveTo>
                  <a:pt x="0" y="228917"/>
                </a:moveTo>
                <a:lnTo>
                  <a:pt x="241303" y="0"/>
                </a:lnTo>
                <a:lnTo>
                  <a:pt x="2514539" y="0"/>
                </a:lnTo>
                <a:lnTo>
                  <a:pt x="2273239" y="228917"/>
                </a:lnTo>
                <a:close/>
                <a:moveTo>
                  <a:pt x="758879" y="1001064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Freeform 720"/>
          <p:cNvSpPr/>
          <p:nvPr/>
        </p:nvSpPr>
        <p:spPr>
          <a:xfrm rot="1">
            <a:off x="1843029" y="3341274"/>
            <a:ext cx="891621" cy="81048"/>
          </a:xfrm>
          <a:custGeom>
            <a:avLst/>
            <a:gdLst/>
            <a:ahLst/>
            <a:cxnLst/>
            <a:rect l="0" t="0" r="0" b="0"/>
            <a:pathLst>
              <a:path w="2514539" h="228917">
                <a:moveTo>
                  <a:pt x="0" y="228917"/>
                </a:moveTo>
                <a:lnTo>
                  <a:pt x="241303" y="0"/>
                </a:lnTo>
                <a:lnTo>
                  <a:pt x="2514539" y="0"/>
                </a:lnTo>
                <a:lnTo>
                  <a:pt x="2273239" y="228917"/>
                </a:lnTo>
                <a:close/>
                <a:moveTo>
                  <a:pt x="758879" y="1001064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21" name="Picture 721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7378" y="3339021"/>
            <a:ext cx="902946" cy="85549"/>
          </a:xfrm>
          <a:prstGeom prst="rect">
            <a:avLst/>
          </a:prstGeom>
          <a:noFill/>
        </p:spPr>
      </p:pic>
      <p:pic>
        <p:nvPicPr>
          <p:cNvPr id="722" name="Picture 722"/>
          <p:cNvPicPr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0417" y="3483105"/>
            <a:ext cx="193639" cy="13507"/>
          </a:xfrm>
          <a:prstGeom prst="rect">
            <a:avLst/>
          </a:prstGeom>
          <a:noFill/>
        </p:spPr>
      </p:pic>
      <p:sp>
        <p:nvSpPr>
          <p:cNvPr id="723" name="Freeform 723"/>
          <p:cNvSpPr/>
          <p:nvPr/>
        </p:nvSpPr>
        <p:spPr>
          <a:xfrm rot="1">
            <a:off x="2649089" y="3341274"/>
            <a:ext cx="85561" cy="229632"/>
          </a:xfrm>
          <a:custGeom>
            <a:avLst/>
            <a:gdLst/>
            <a:ahLst/>
            <a:cxnLst/>
            <a:rect l="0" t="0" r="0" b="0"/>
            <a:pathLst>
              <a:path w="241300" h="648589">
                <a:moveTo>
                  <a:pt x="0" y="648589"/>
                </a:moveTo>
                <a:lnTo>
                  <a:pt x="241300" y="406959"/>
                </a:lnTo>
                <a:lnTo>
                  <a:pt x="241300" y="0"/>
                </a:lnTo>
                <a:lnTo>
                  <a:pt x="0" y="228917"/>
                </a:lnTo>
                <a:close/>
                <a:moveTo>
                  <a:pt x="-1934032" y="1001064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Freeform 724"/>
          <p:cNvSpPr/>
          <p:nvPr/>
        </p:nvSpPr>
        <p:spPr>
          <a:xfrm rot="1">
            <a:off x="2649089" y="3341274"/>
            <a:ext cx="85561" cy="229632"/>
          </a:xfrm>
          <a:custGeom>
            <a:avLst/>
            <a:gdLst/>
            <a:ahLst/>
            <a:cxnLst/>
            <a:rect l="0" t="0" r="0" b="0"/>
            <a:pathLst>
              <a:path w="241300" h="648589">
                <a:moveTo>
                  <a:pt x="0" y="648589"/>
                </a:moveTo>
                <a:lnTo>
                  <a:pt x="241300" y="406959"/>
                </a:lnTo>
                <a:lnTo>
                  <a:pt x="241300" y="0"/>
                </a:lnTo>
                <a:lnTo>
                  <a:pt x="0" y="228917"/>
                </a:lnTo>
                <a:close/>
                <a:moveTo>
                  <a:pt x="-1934032" y="1001064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25" name="Picture 725"/>
          <p:cNvPicPr>
            <a:picLocks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6837" y="3336040"/>
            <a:ext cx="90065" cy="240303"/>
          </a:xfrm>
          <a:prstGeom prst="rect">
            <a:avLst/>
          </a:prstGeom>
          <a:noFill/>
        </p:spPr>
      </p:pic>
      <p:sp>
        <p:nvSpPr>
          <p:cNvPr id="726" name="Freeform 726"/>
          <p:cNvSpPr/>
          <p:nvPr/>
        </p:nvSpPr>
        <p:spPr>
          <a:xfrm rot="1">
            <a:off x="1847533" y="3552894"/>
            <a:ext cx="711491" cy="112567"/>
          </a:xfrm>
          <a:custGeom>
            <a:avLst/>
            <a:gdLst/>
            <a:ahLst/>
            <a:cxnLst/>
            <a:rect l="0" t="0" r="0" b="0"/>
            <a:pathLst>
              <a:path w="2006539" h="317942">
                <a:moveTo>
                  <a:pt x="0" y="317942"/>
                </a:moveTo>
                <a:lnTo>
                  <a:pt x="254003" y="0"/>
                </a:lnTo>
                <a:lnTo>
                  <a:pt x="2006539" y="0"/>
                </a:lnTo>
                <a:lnTo>
                  <a:pt x="1752539" y="317942"/>
                </a:lnTo>
                <a:close/>
                <a:moveTo>
                  <a:pt x="59442" y="40335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Freeform 727"/>
          <p:cNvSpPr/>
          <p:nvPr/>
        </p:nvSpPr>
        <p:spPr>
          <a:xfrm rot="1">
            <a:off x="1847533" y="3552894"/>
            <a:ext cx="711491" cy="112567"/>
          </a:xfrm>
          <a:custGeom>
            <a:avLst/>
            <a:gdLst/>
            <a:ahLst/>
            <a:cxnLst/>
            <a:rect l="0" t="0" r="0" b="0"/>
            <a:pathLst>
              <a:path w="2006539" h="317942">
                <a:moveTo>
                  <a:pt x="0" y="317942"/>
                </a:moveTo>
                <a:lnTo>
                  <a:pt x="254003" y="0"/>
                </a:lnTo>
                <a:lnTo>
                  <a:pt x="2006539" y="0"/>
                </a:lnTo>
                <a:lnTo>
                  <a:pt x="1752539" y="317942"/>
                </a:lnTo>
                <a:close/>
                <a:moveTo>
                  <a:pt x="59442" y="40335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28" name="Picture 728"/>
          <p:cNvPicPr>
            <a:picLocks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2847" y="3550645"/>
            <a:ext cx="720859" cy="117066"/>
          </a:xfrm>
          <a:prstGeom prst="rect">
            <a:avLst/>
          </a:prstGeom>
          <a:noFill/>
        </p:spPr>
      </p:pic>
      <p:sp>
        <p:nvSpPr>
          <p:cNvPr id="729" name="Freeform 729"/>
          <p:cNvSpPr/>
          <p:nvPr/>
        </p:nvSpPr>
        <p:spPr>
          <a:xfrm rot="1">
            <a:off x="2468959" y="3552894"/>
            <a:ext cx="90064" cy="135080"/>
          </a:xfrm>
          <a:custGeom>
            <a:avLst/>
            <a:gdLst/>
            <a:ahLst/>
            <a:cxnLst/>
            <a:rect l="0" t="0" r="0" b="0"/>
            <a:pathLst>
              <a:path w="254000" h="381530">
                <a:moveTo>
                  <a:pt x="0" y="381530"/>
                </a:moveTo>
                <a:lnTo>
                  <a:pt x="254000" y="114466"/>
                </a:lnTo>
                <a:lnTo>
                  <a:pt x="254000" y="0"/>
                </a:lnTo>
                <a:lnTo>
                  <a:pt x="0" y="317942"/>
                </a:lnTo>
                <a:close/>
                <a:moveTo>
                  <a:pt x="-1756685" y="40335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Freeform 730"/>
          <p:cNvSpPr/>
          <p:nvPr/>
        </p:nvSpPr>
        <p:spPr>
          <a:xfrm rot="1">
            <a:off x="2468959" y="3552894"/>
            <a:ext cx="90064" cy="135080"/>
          </a:xfrm>
          <a:custGeom>
            <a:avLst/>
            <a:gdLst/>
            <a:ahLst/>
            <a:cxnLst/>
            <a:rect l="0" t="0" r="0" b="0"/>
            <a:pathLst>
              <a:path w="254000" h="381530">
                <a:moveTo>
                  <a:pt x="0" y="381530"/>
                </a:moveTo>
                <a:lnTo>
                  <a:pt x="254000" y="114466"/>
                </a:lnTo>
                <a:lnTo>
                  <a:pt x="254000" y="0"/>
                </a:lnTo>
                <a:lnTo>
                  <a:pt x="0" y="317942"/>
                </a:lnTo>
                <a:close/>
                <a:moveTo>
                  <a:pt x="-1756685" y="40335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31" name="Picture 731"/>
          <p:cNvPicPr>
            <a:picLocks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66707" y="3546477"/>
            <a:ext cx="94568" cy="147125"/>
          </a:xfrm>
          <a:prstGeom prst="rect">
            <a:avLst/>
          </a:prstGeom>
          <a:noFill/>
        </p:spPr>
      </p:pic>
      <p:sp>
        <p:nvSpPr>
          <p:cNvPr id="732" name="Freeform 732"/>
          <p:cNvSpPr/>
          <p:nvPr/>
        </p:nvSpPr>
        <p:spPr>
          <a:xfrm rot="1">
            <a:off x="1847533" y="3665461"/>
            <a:ext cx="621447" cy="22513"/>
          </a:xfrm>
          <a:custGeom>
            <a:avLst/>
            <a:gdLst/>
            <a:ahLst/>
            <a:cxnLst/>
            <a:rect l="0" t="0" r="0" b="0"/>
            <a:pathLst>
              <a:path w="1752600" h="63588">
                <a:moveTo>
                  <a:pt x="0" y="63588"/>
                </a:moveTo>
                <a:lnTo>
                  <a:pt x="1752600" y="63588"/>
                </a:lnTo>
                <a:lnTo>
                  <a:pt x="1752600" y="0"/>
                </a:lnTo>
                <a:lnTo>
                  <a:pt x="0" y="0"/>
                </a:lnTo>
                <a:lnTo>
                  <a:pt x="0" y="63588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Freeform 733"/>
          <p:cNvSpPr/>
          <p:nvPr/>
        </p:nvSpPr>
        <p:spPr>
          <a:xfrm rot="1">
            <a:off x="1847533" y="3665461"/>
            <a:ext cx="621447" cy="22513"/>
          </a:xfrm>
          <a:custGeom>
            <a:avLst/>
            <a:gdLst/>
            <a:ahLst/>
            <a:cxnLst/>
            <a:rect l="0" t="0" r="0" b="0"/>
            <a:pathLst>
              <a:path w="1752600" h="63588">
                <a:moveTo>
                  <a:pt x="0" y="63588"/>
                </a:moveTo>
                <a:lnTo>
                  <a:pt x="1752600" y="63588"/>
                </a:lnTo>
                <a:lnTo>
                  <a:pt x="1752600" y="0"/>
                </a:lnTo>
                <a:lnTo>
                  <a:pt x="0" y="0"/>
                </a:lnTo>
                <a:lnTo>
                  <a:pt x="0" y="63588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34" name="Picture 734"/>
          <p:cNvPicPr>
            <a:picLocks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5281" y="3663210"/>
            <a:ext cx="625930" cy="27015"/>
          </a:xfrm>
          <a:prstGeom prst="rect">
            <a:avLst/>
          </a:prstGeom>
          <a:noFill/>
        </p:spPr>
      </p:pic>
      <p:sp>
        <p:nvSpPr>
          <p:cNvPr id="735" name="Freeform 735"/>
          <p:cNvSpPr/>
          <p:nvPr/>
        </p:nvSpPr>
        <p:spPr>
          <a:xfrm rot="1">
            <a:off x="1964618" y="3341274"/>
            <a:ext cx="639438" cy="63035"/>
          </a:xfrm>
          <a:custGeom>
            <a:avLst/>
            <a:gdLst/>
            <a:ahLst/>
            <a:cxnLst/>
            <a:rect l="0" t="0" r="0" b="0"/>
            <a:pathLst>
              <a:path w="1803336" h="178041">
                <a:moveTo>
                  <a:pt x="0" y="178041"/>
                </a:moveTo>
                <a:lnTo>
                  <a:pt x="190500" y="0"/>
                </a:lnTo>
                <a:lnTo>
                  <a:pt x="1803336" y="0"/>
                </a:lnTo>
                <a:lnTo>
                  <a:pt x="1625536" y="178041"/>
                </a:lnTo>
                <a:close/>
                <a:moveTo>
                  <a:pt x="466852" y="1001064"/>
                </a:moveTo>
              </a:path>
            </a:pathLst>
          </a:custGeom>
          <a:solidFill>
            <a:srgbClr val="000000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Freeform 736"/>
          <p:cNvSpPr/>
          <p:nvPr/>
        </p:nvSpPr>
        <p:spPr>
          <a:xfrm rot="1">
            <a:off x="1964618" y="3341274"/>
            <a:ext cx="639438" cy="63035"/>
          </a:xfrm>
          <a:custGeom>
            <a:avLst/>
            <a:gdLst/>
            <a:ahLst/>
            <a:cxnLst/>
            <a:rect l="0" t="0" r="0" b="0"/>
            <a:pathLst>
              <a:path w="1803336" h="178041">
                <a:moveTo>
                  <a:pt x="0" y="178041"/>
                </a:moveTo>
                <a:lnTo>
                  <a:pt x="190500" y="0"/>
                </a:lnTo>
                <a:lnTo>
                  <a:pt x="1803336" y="0"/>
                </a:lnTo>
                <a:lnTo>
                  <a:pt x="1625536" y="178041"/>
                </a:lnTo>
                <a:close/>
                <a:moveTo>
                  <a:pt x="466852" y="1001064"/>
                </a:moveTo>
              </a:path>
            </a:pathLst>
          </a:custGeom>
          <a:solidFill>
            <a:srgbClr val="000000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37" name="Picture 737"/>
          <p:cNvPicPr>
            <a:picLocks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58903" y="3339021"/>
            <a:ext cx="650601" cy="67540"/>
          </a:xfrm>
          <a:prstGeom prst="rect">
            <a:avLst/>
          </a:prstGeom>
          <a:noFill/>
        </p:spPr>
      </p:pic>
      <p:sp>
        <p:nvSpPr>
          <p:cNvPr id="738" name="Freeform 738"/>
          <p:cNvSpPr/>
          <p:nvPr/>
        </p:nvSpPr>
        <p:spPr>
          <a:xfrm rot="1">
            <a:off x="1960115" y="2882026"/>
            <a:ext cx="634934" cy="58498"/>
          </a:xfrm>
          <a:custGeom>
            <a:avLst/>
            <a:gdLst/>
            <a:ahLst/>
            <a:cxnLst/>
            <a:rect l="0" t="0" r="0" b="0"/>
            <a:pathLst>
              <a:path w="1790636" h="165228">
                <a:moveTo>
                  <a:pt x="0" y="165228"/>
                </a:moveTo>
                <a:lnTo>
                  <a:pt x="177800" y="0"/>
                </a:lnTo>
                <a:lnTo>
                  <a:pt x="1790636" y="0"/>
                </a:lnTo>
                <a:lnTo>
                  <a:pt x="1612836" y="165228"/>
                </a:lnTo>
                <a:close/>
                <a:moveTo>
                  <a:pt x="1789493" y="229819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Freeform 739"/>
          <p:cNvSpPr/>
          <p:nvPr/>
        </p:nvSpPr>
        <p:spPr>
          <a:xfrm rot="1">
            <a:off x="1960115" y="2882026"/>
            <a:ext cx="634934" cy="58498"/>
          </a:xfrm>
          <a:custGeom>
            <a:avLst/>
            <a:gdLst/>
            <a:ahLst/>
            <a:cxnLst/>
            <a:rect l="0" t="0" r="0" b="0"/>
            <a:pathLst>
              <a:path w="1790636" h="165228">
                <a:moveTo>
                  <a:pt x="0" y="165228"/>
                </a:moveTo>
                <a:lnTo>
                  <a:pt x="177800" y="0"/>
                </a:lnTo>
                <a:lnTo>
                  <a:pt x="1790636" y="0"/>
                </a:lnTo>
                <a:lnTo>
                  <a:pt x="1612836" y="165228"/>
                </a:lnTo>
                <a:close/>
                <a:moveTo>
                  <a:pt x="1789493" y="229819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40" name="Picture 740"/>
          <p:cNvPicPr>
            <a:picLocks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54377" y="2879777"/>
            <a:ext cx="646436" cy="62995"/>
          </a:xfrm>
          <a:prstGeom prst="rect">
            <a:avLst/>
          </a:prstGeom>
          <a:noFill/>
        </p:spPr>
      </p:pic>
      <p:sp>
        <p:nvSpPr>
          <p:cNvPr id="741" name="Freeform 741"/>
          <p:cNvSpPr/>
          <p:nvPr/>
        </p:nvSpPr>
        <p:spPr>
          <a:xfrm rot="1">
            <a:off x="1960115" y="2940529"/>
            <a:ext cx="571912" cy="450272"/>
          </a:xfrm>
          <a:custGeom>
            <a:avLst/>
            <a:gdLst/>
            <a:ahLst/>
            <a:cxnLst/>
            <a:rect l="0" t="0" r="0" b="0"/>
            <a:pathLst>
              <a:path w="1612900" h="1271778">
                <a:moveTo>
                  <a:pt x="0" y="1271778"/>
                </a:moveTo>
                <a:lnTo>
                  <a:pt x="1612900" y="1271778"/>
                </a:lnTo>
                <a:lnTo>
                  <a:pt x="1612900" y="0"/>
                </a:lnTo>
                <a:lnTo>
                  <a:pt x="0" y="0"/>
                </a:lnTo>
                <a:lnTo>
                  <a:pt x="0" y="1271778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42" name="Picture 742"/>
          <p:cNvPicPr>
            <a:picLocks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57863" y="2938276"/>
            <a:ext cx="576393" cy="454778"/>
          </a:xfrm>
          <a:prstGeom prst="rect">
            <a:avLst/>
          </a:prstGeom>
          <a:noFill/>
        </p:spPr>
      </p:pic>
      <p:sp>
        <p:nvSpPr>
          <p:cNvPr id="743" name="Freeform 743"/>
          <p:cNvSpPr/>
          <p:nvPr/>
        </p:nvSpPr>
        <p:spPr>
          <a:xfrm rot="1">
            <a:off x="2009650" y="2999073"/>
            <a:ext cx="472840" cy="346701"/>
          </a:xfrm>
          <a:custGeom>
            <a:avLst/>
            <a:gdLst/>
            <a:ahLst/>
            <a:cxnLst/>
            <a:rect l="0" t="0" r="0" b="0"/>
            <a:pathLst>
              <a:path w="1333500" h="979246">
                <a:moveTo>
                  <a:pt x="0" y="979246"/>
                </a:moveTo>
                <a:lnTo>
                  <a:pt x="1333500" y="979246"/>
                </a:lnTo>
                <a:lnTo>
                  <a:pt x="1333500" y="0"/>
                </a:lnTo>
                <a:lnTo>
                  <a:pt x="0" y="0"/>
                </a:lnTo>
                <a:lnTo>
                  <a:pt x="0" y="979246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44" name="Picture 744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7399" y="2996820"/>
            <a:ext cx="477321" cy="351207"/>
          </a:xfrm>
          <a:prstGeom prst="rect">
            <a:avLst/>
          </a:prstGeom>
          <a:noFill/>
        </p:spPr>
      </p:pic>
      <p:sp>
        <p:nvSpPr>
          <p:cNvPr id="745" name="Freeform 745"/>
          <p:cNvSpPr/>
          <p:nvPr/>
        </p:nvSpPr>
        <p:spPr>
          <a:xfrm rot="1">
            <a:off x="2532004" y="2882026"/>
            <a:ext cx="63045" cy="508776"/>
          </a:xfrm>
          <a:custGeom>
            <a:avLst/>
            <a:gdLst/>
            <a:ahLst/>
            <a:cxnLst/>
            <a:rect l="0" t="0" r="0" b="0"/>
            <a:pathLst>
              <a:path w="177800" h="1437018">
                <a:moveTo>
                  <a:pt x="0" y="1437018"/>
                </a:moveTo>
                <a:lnTo>
                  <a:pt x="177800" y="1258977"/>
                </a:lnTo>
                <a:lnTo>
                  <a:pt x="177800" y="0"/>
                </a:lnTo>
                <a:lnTo>
                  <a:pt x="0" y="165228"/>
                </a:lnTo>
                <a:close/>
                <a:moveTo>
                  <a:pt x="-1095133" y="229819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Freeform 746"/>
          <p:cNvSpPr/>
          <p:nvPr/>
        </p:nvSpPr>
        <p:spPr>
          <a:xfrm rot="1">
            <a:off x="2532004" y="2882026"/>
            <a:ext cx="63045" cy="508776"/>
          </a:xfrm>
          <a:custGeom>
            <a:avLst/>
            <a:gdLst/>
            <a:ahLst/>
            <a:cxnLst/>
            <a:rect l="0" t="0" r="0" b="0"/>
            <a:pathLst>
              <a:path w="177800" h="1437018">
                <a:moveTo>
                  <a:pt x="0" y="1437018"/>
                </a:moveTo>
                <a:lnTo>
                  <a:pt x="177800" y="1258977"/>
                </a:lnTo>
                <a:lnTo>
                  <a:pt x="177800" y="0"/>
                </a:lnTo>
                <a:lnTo>
                  <a:pt x="0" y="165228"/>
                </a:lnTo>
                <a:close/>
                <a:moveTo>
                  <a:pt x="-1095133" y="229819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47" name="Picture 747"/>
          <p:cNvPicPr>
            <a:picLocks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29753" y="2876855"/>
            <a:ext cx="67548" cy="519383"/>
          </a:xfrm>
          <a:prstGeom prst="rect">
            <a:avLst/>
          </a:prstGeom>
          <a:noFill/>
        </p:spPr>
      </p:pic>
      <p:sp>
        <p:nvSpPr>
          <p:cNvPr id="748" name="Freeform 748"/>
          <p:cNvSpPr/>
          <p:nvPr/>
        </p:nvSpPr>
        <p:spPr>
          <a:xfrm rot="1">
            <a:off x="7252439" y="2113584"/>
            <a:ext cx="505634" cy="285483"/>
          </a:xfrm>
          <a:custGeom>
            <a:avLst/>
            <a:gdLst/>
            <a:ahLst/>
            <a:cxnLst/>
            <a:rect l="0" t="0" r="0" b="0"/>
            <a:pathLst>
              <a:path w="2271903" h="1295400">
                <a:moveTo>
                  <a:pt x="2271903" y="647700"/>
                </a:moveTo>
                <a:cubicBezTo>
                  <a:pt x="2271903" y="1005331"/>
                  <a:pt x="1763269" y="1295400"/>
                  <a:pt x="1135889" y="1295400"/>
                </a:cubicBezTo>
                <a:cubicBezTo>
                  <a:pt x="508509" y="1295400"/>
                  <a:pt x="0" y="1005331"/>
                  <a:pt x="0" y="647700"/>
                </a:cubicBezTo>
                <a:cubicBezTo>
                  <a:pt x="0" y="289940"/>
                  <a:pt x="508509" y="0"/>
                  <a:pt x="1135889" y="0"/>
                </a:cubicBezTo>
                <a:cubicBezTo>
                  <a:pt x="1763269" y="0"/>
                  <a:pt x="2271903" y="289940"/>
                  <a:pt x="2271903" y="647700"/>
                </a:cubicBezTo>
                <a:close/>
                <a:moveTo>
                  <a:pt x="739902" y="32026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Freeform 749"/>
          <p:cNvSpPr/>
          <p:nvPr/>
        </p:nvSpPr>
        <p:spPr>
          <a:xfrm rot="1">
            <a:off x="6972770" y="2189153"/>
            <a:ext cx="386991" cy="285483"/>
          </a:xfrm>
          <a:custGeom>
            <a:avLst/>
            <a:gdLst/>
            <a:ahLst/>
            <a:cxnLst/>
            <a:rect l="0" t="0" r="0" b="0"/>
            <a:pathLst>
              <a:path w="1738820" h="1295399">
                <a:moveTo>
                  <a:pt x="1738820" y="647700"/>
                </a:moveTo>
                <a:cubicBezTo>
                  <a:pt x="1738820" y="1005331"/>
                  <a:pt x="1349566" y="1295399"/>
                  <a:pt x="869379" y="1295399"/>
                </a:cubicBezTo>
                <a:cubicBezTo>
                  <a:pt x="389255" y="1295399"/>
                  <a:pt x="0" y="1005331"/>
                  <a:pt x="0" y="647700"/>
                </a:cubicBezTo>
                <a:cubicBezTo>
                  <a:pt x="0" y="289940"/>
                  <a:pt x="389255" y="0"/>
                  <a:pt x="869379" y="0"/>
                </a:cubicBezTo>
                <a:cubicBezTo>
                  <a:pt x="1349566" y="0"/>
                  <a:pt x="1738820" y="289940"/>
                  <a:pt x="1738820" y="647700"/>
                </a:cubicBezTo>
                <a:close/>
                <a:moveTo>
                  <a:pt x="1653603" y="28597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Freeform 750"/>
          <p:cNvSpPr/>
          <p:nvPr/>
        </p:nvSpPr>
        <p:spPr>
          <a:xfrm rot="1">
            <a:off x="6854126" y="2362682"/>
            <a:ext cx="259884" cy="232299"/>
          </a:xfrm>
          <a:custGeom>
            <a:avLst/>
            <a:gdLst/>
            <a:ahLst/>
            <a:cxnLst/>
            <a:rect l="0" t="0" r="0" b="0"/>
            <a:pathLst>
              <a:path w="1167705" h="1054074">
                <a:moveTo>
                  <a:pt x="1167705" y="527049"/>
                </a:moveTo>
                <a:cubicBezTo>
                  <a:pt x="1167705" y="818108"/>
                  <a:pt x="906301" y="1054074"/>
                  <a:pt x="583848" y="1054074"/>
                </a:cubicBezTo>
                <a:cubicBezTo>
                  <a:pt x="261395" y="1054074"/>
                  <a:pt x="0" y="818108"/>
                  <a:pt x="0" y="527049"/>
                </a:cubicBezTo>
                <a:cubicBezTo>
                  <a:pt x="0" y="235965"/>
                  <a:pt x="261395" y="0"/>
                  <a:pt x="583848" y="0"/>
                </a:cubicBezTo>
                <a:cubicBezTo>
                  <a:pt x="906301" y="0"/>
                  <a:pt x="1167705" y="235965"/>
                  <a:pt x="1167705" y="527049"/>
                </a:cubicBezTo>
                <a:close/>
                <a:moveTo>
                  <a:pt x="1519940" y="20723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Freeform 751"/>
          <p:cNvSpPr/>
          <p:nvPr/>
        </p:nvSpPr>
        <p:spPr>
          <a:xfrm rot="1">
            <a:off x="6933221" y="2466240"/>
            <a:ext cx="392650" cy="251892"/>
          </a:xfrm>
          <a:custGeom>
            <a:avLst/>
            <a:gdLst/>
            <a:ahLst/>
            <a:cxnLst/>
            <a:rect l="0" t="0" r="0" b="0"/>
            <a:pathLst>
              <a:path w="1764245" h="1142975">
                <a:moveTo>
                  <a:pt x="1764245" y="571475"/>
                </a:moveTo>
                <a:cubicBezTo>
                  <a:pt x="1764245" y="887108"/>
                  <a:pt x="1369276" y="1142975"/>
                  <a:pt x="882116" y="1142975"/>
                </a:cubicBezTo>
                <a:cubicBezTo>
                  <a:pt x="394944" y="1142975"/>
                  <a:pt x="0" y="887108"/>
                  <a:pt x="0" y="571475"/>
                </a:cubicBezTo>
                <a:cubicBezTo>
                  <a:pt x="0" y="255906"/>
                  <a:pt x="394944" y="0"/>
                  <a:pt x="882116" y="0"/>
                </a:cubicBezTo>
                <a:cubicBezTo>
                  <a:pt x="1369276" y="0"/>
                  <a:pt x="1764245" y="255906"/>
                  <a:pt x="1764245" y="571475"/>
                </a:cubicBezTo>
                <a:close/>
                <a:moveTo>
                  <a:pt x="650227" y="1602486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Freeform 752"/>
          <p:cNvSpPr/>
          <p:nvPr/>
        </p:nvSpPr>
        <p:spPr>
          <a:xfrm rot="1">
            <a:off x="7212868" y="2508223"/>
            <a:ext cx="587575" cy="299473"/>
          </a:xfrm>
          <a:custGeom>
            <a:avLst/>
            <a:gdLst/>
            <a:ahLst/>
            <a:cxnLst/>
            <a:rect l="0" t="0" r="0" b="0"/>
            <a:pathLst>
              <a:path w="2640076" h="1358879">
                <a:moveTo>
                  <a:pt x="2640076" y="679425"/>
                </a:moveTo>
                <a:cubicBezTo>
                  <a:pt x="2640076" y="1054672"/>
                  <a:pt x="2049019" y="1358879"/>
                  <a:pt x="1320039" y="1358879"/>
                </a:cubicBezTo>
                <a:cubicBezTo>
                  <a:pt x="591059" y="1358879"/>
                  <a:pt x="0" y="1054672"/>
                  <a:pt x="0" y="679425"/>
                </a:cubicBezTo>
                <a:cubicBezTo>
                  <a:pt x="0" y="304178"/>
                  <a:pt x="591059" y="0"/>
                  <a:pt x="1320039" y="0"/>
                </a:cubicBezTo>
                <a:cubicBezTo>
                  <a:pt x="2049019" y="0"/>
                  <a:pt x="2640076" y="304178"/>
                  <a:pt x="2640076" y="679425"/>
                </a:cubicBezTo>
                <a:close/>
                <a:moveTo>
                  <a:pt x="-904722" y="1411986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Freeform 753"/>
          <p:cNvSpPr/>
          <p:nvPr/>
        </p:nvSpPr>
        <p:spPr>
          <a:xfrm rot="1">
            <a:off x="7588567" y="2197550"/>
            <a:ext cx="375700" cy="223908"/>
          </a:xfrm>
          <a:custGeom>
            <a:avLst/>
            <a:gdLst/>
            <a:ahLst/>
            <a:cxnLst/>
            <a:rect l="0" t="0" r="0" b="0"/>
            <a:pathLst>
              <a:path w="1688085" h="1016000">
                <a:moveTo>
                  <a:pt x="1688085" y="508000"/>
                </a:moveTo>
                <a:cubicBezTo>
                  <a:pt x="1688085" y="788543"/>
                  <a:pt x="1310260" y="1016000"/>
                  <a:pt x="844042" y="1016000"/>
                </a:cubicBezTo>
                <a:cubicBezTo>
                  <a:pt x="377953" y="1016000"/>
                  <a:pt x="0" y="788543"/>
                  <a:pt x="0" y="508000"/>
                </a:cubicBezTo>
                <a:cubicBezTo>
                  <a:pt x="0" y="227456"/>
                  <a:pt x="377953" y="0"/>
                  <a:pt x="844042" y="0"/>
                </a:cubicBezTo>
                <a:cubicBezTo>
                  <a:pt x="1310260" y="0"/>
                  <a:pt x="1688085" y="227456"/>
                  <a:pt x="1688085" y="508000"/>
                </a:cubicBezTo>
                <a:close/>
                <a:moveTo>
                  <a:pt x="-1011682" y="28216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Freeform 754"/>
          <p:cNvSpPr/>
          <p:nvPr/>
        </p:nvSpPr>
        <p:spPr>
          <a:xfrm rot="1">
            <a:off x="7645070" y="2343090"/>
            <a:ext cx="372873" cy="223903"/>
          </a:xfrm>
          <a:custGeom>
            <a:avLst/>
            <a:gdLst/>
            <a:ahLst/>
            <a:cxnLst/>
            <a:rect l="0" t="0" r="0" b="0"/>
            <a:pathLst>
              <a:path w="1675385" h="1015974">
                <a:moveTo>
                  <a:pt x="1675385" y="508000"/>
                </a:moveTo>
                <a:cubicBezTo>
                  <a:pt x="1675385" y="788543"/>
                  <a:pt x="1300354" y="1015974"/>
                  <a:pt x="837693" y="1015974"/>
                </a:cubicBezTo>
                <a:cubicBezTo>
                  <a:pt x="375031" y="1015974"/>
                  <a:pt x="0" y="788543"/>
                  <a:pt x="0" y="508000"/>
                </a:cubicBezTo>
                <a:cubicBezTo>
                  <a:pt x="0" y="227456"/>
                  <a:pt x="375031" y="0"/>
                  <a:pt x="837693" y="0"/>
                </a:cubicBezTo>
                <a:cubicBezTo>
                  <a:pt x="1300354" y="0"/>
                  <a:pt x="1675385" y="227456"/>
                  <a:pt x="1675385" y="508000"/>
                </a:cubicBezTo>
                <a:close/>
                <a:moveTo>
                  <a:pt x="-1925955" y="21612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Freeform 755"/>
          <p:cNvSpPr/>
          <p:nvPr/>
        </p:nvSpPr>
        <p:spPr>
          <a:xfrm rot="1">
            <a:off x="7611180" y="2390671"/>
            <a:ext cx="370047" cy="369444"/>
          </a:xfrm>
          <a:custGeom>
            <a:avLst/>
            <a:gdLst/>
            <a:ahLst/>
            <a:cxnLst/>
            <a:rect l="0" t="0" r="0" b="0"/>
            <a:pathLst>
              <a:path w="1662685" h="1676374">
                <a:moveTo>
                  <a:pt x="1662685" y="838174"/>
                </a:moveTo>
                <a:cubicBezTo>
                  <a:pt x="1662685" y="1301102"/>
                  <a:pt x="1290448" y="1676374"/>
                  <a:pt x="831342" y="1676374"/>
                </a:cubicBezTo>
                <a:cubicBezTo>
                  <a:pt x="372237" y="1676374"/>
                  <a:pt x="0" y="1301102"/>
                  <a:pt x="0" y="838174"/>
                </a:cubicBezTo>
                <a:cubicBezTo>
                  <a:pt x="0" y="375285"/>
                  <a:pt x="372237" y="0"/>
                  <a:pt x="831342" y="0"/>
                </a:cubicBezTo>
                <a:cubicBezTo>
                  <a:pt x="1290448" y="0"/>
                  <a:pt x="1662685" y="375285"/>
                  <a:pt x="1662685" y="838174"/>
                </a:cubicBezTo>
                <a:close/>
                <a:moveTo>
                  <a:pt x="-2319756" y="19453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Freeform 756"/>
          <p:cNvSpPr/>
          <p:nvPr/>
        </p:nvSpPr>
        <p:spPr>
          <a:xfrm rot="1">
            <a:off x="7065988" y="2278716"/>
            <a:ext cx="754240" cy="369444"/>
          </a:xfrm>
          <a:custGeom>
            <a:avLst/>
            <a:gdLst/>
            <a:ahLst/>
            <a:cxnLst/>
            <a:rect l="0" t="0" r="0" b="0"/>
            <a:pathLst>
              <a:path w="3388931" h="1676374">
                <a:moveTo>
                  <a:pt x="3388931" y="838199"/>
                </a:moveTo>
                <a:cubicBezTo>
                  <a:pt x="3388931" y="1301102"/>
                  <a:pt x="2630233" y="1676374"/>
                  <a:pt x="1694370" y="1676374"/>
                </a:cubicBezTo>
                <a:cubicBezTo>
                  <a:pt x="758635" y="1676374"/>
                  <a:pt x="0" y="1301102"/>
                  <a:pt x="0" y="838199"/>
                </a:cubicBezTo>
                <a:cubicBezTo>
                  <a:pt x="0" y="375284"/>
                  <a:pt x="758635" y="0"/>
                  <a:pt x="1694370" y="0"/>
                </a:cubicBezTo>
                <a:cubicBezTo>
                  <a:pt x="2630233" y="0"/>
                  <a:pt x="3388931" y="375284"/>
                  <a:pt x="3388931" y="838199"/>
                </a:cubicBezTo>
                <a:close/>
                <a:moveTo>
                  <a:pt x="637858" y="24533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Freeform 757"/>
          <p:cNvSpPr/>
          <p:nvPr/>
        </p:nvSpPr>
        <p:spPr>
          <a:xfrm rot="1">
            <a:off x="7265215" y="2091725"/>
            <a:ext cx="481072" cy="163201"/>
          </a:xfrm>
          <a:custGeom>
            <a:avLst/>
            <a:gdLst/>
            <a:ahLst/>
            <a:cxnLst/>
            <a:rect l="0" t="0" r="0" b="0"/>
            <a:pathLst>
              <a:path w="2161540" h="740537">
                <a:moveTo>
                  <a:pt x="1091184" y="740537"/>
                </a:moveTo>
                <a:lnTo>
                  <a:pt x="2161540" y="503174"/>
                </a:lnTo>
                <a:cubicBezTo>
                  <a:pt x="1931289" y="166624"/>
                  <a:pt x="1265428" y="0"/>
                  <a:pt x="674369" y="131064"/>
                </a:cubicBezTo>
                <a:cubicBezTo>
                  <a:pt x="354584" y="201930"/>
                  <a:pt x="107314" y="350520"/>
                  <a:pt x="0" y="536193"/>
                </a:cubicBezTo>
                <a:close/>
                <a:moveTo>
                  <a:pt x="688847" y="3301872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58" name="Picture 758"/>
          <p:cNvPicPr>
            <a:picLocks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62414" y="2107986"/>
            <a:ext cx="486718" cy="104707"/>
          </a:xfrm>
          <a:prstGeom prst="rect">
            <a:avLst/>
          </a:prstGeom>
          <a:noFill/>
        </p:spPr>
      </p:pic>
      <p:sp>
        <p:nvSpPr>
          <p:cNvPr id="759" name="Freeform 759"/>
          <p:cNvSpPr/>
          <p:nvPr/>
        </p:nvSpPr>
        <p:spPr>
          <a:xfrm rot="1">
            <a:off x="6966130" y="2166118"/>
            <a:ext cx="305585" cy="196396"/>
          </a:xfrm>
          <a:custGeom>
            <a:avLst/>
            <a:gdLst/>
            <a:ahLst/>
            <a:cxnLst/>
            <a:rect l="0" t="0" r="0" b="0"/>
            <a:pathLst>
              <a:path w="1373048" h="891159">
                <a:moveTo>
                  <a:pt x="905561" y="745872"/>
                </a:moveTo>
                <a:lnTo>
                  <a:pt x="1373048" y="192787"/>
                </a:lnTo>
                <a:cubicBezTo>
                  <a:pt x="963980" y="0"/>
                  <a:pt x="423113" y="91313"/>
                  <a:pt x="164973" y="396749"/>
                </a:cubicBezTo>
                <a:cubicBezTo>
                  <a:pt x="40754" y="543815"/>
                  <a:pt x="0" y="721741"/>
                  <a:pt x="51727" y="891159"/>
                </a:cubicBezTo>
                <a:close/>
                <a:moveTo>
                  <a:pt x="1689785" y="2964307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60" name="Picture 760"/>
          <p:cNvPicPr>
            <a:picLocks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70000" y="2183555"/>
            <a:ext cx="304528" cy="181767"/>
          </a:xfrm>
          <a:prstGeom prst="rect">
            <a:avLst/>
          </a:prstGeom>
          <a:noFill/>
        </p:spPr>
      </p:pic>
      <p:sp>
        <p:nvSpPr>
          <p:cNvPr id="761" name="Freeform 761"/>
          <p:cNvSpPr/>
          <p:nvPr/>
        </p:nvSpPr>
        <p:spPr>
          <a:xfrm rot="1">
            <a:off x="6926200" y="2585710"/>
            <a:ext cx="304615" cy="136055"/>
          </a:xfrm>
          <a:custGeom>
            <a:avLst/>
            <a:gdLst/>
            <a:ahLst/>
            <a:cxnLst/>
            <a:rect l="0" t="0" r="0" b="0"/>
            <a:pathLst>
              <a:path w="1368692" h="617360">
                <a:moveTo>
                  <a:pt x="926351" y="23025"/>
                </a:moveTo>
                <a:lnTo>
                  <a:pt x="19545" y="0"/>
                </a:lnTo>
                <a:cubicBezTo>
                  <a:pt x="0" y="325907"/>
                  <a:pt x="390157" y="600405"/>
                  <a:pt x="890968" y="613131"/>
                </a:cubicBezTo>
                <a:cubicBezTo>
                  <a:pt x="1057668" y="617360"/>
                  <a:pt x="1223023" y="591604"/>
                  <a:pt x="1368692" y="538670"/>
                </a:cubicBezTo>
                <a:close/>
                <a:moveTo>
                  <a:pt x="688124" y="1060386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62" name="Picture 762"/>
          <p:cNvPicPr>
            <a:picLocks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27583" y="2582925"/>
            <a:ext cx="306076" cy="140823"/>
          </a:xfrm>
          <a:prstGeom prst="rect">
            <a:avLst/>
          </a:prstGeom>
          <a:noFill/>
        </p:spPr>
      </p:pic>
      <p:sp>
        <p:nvSpPr>
          <p:cNvPr id="763" name="Freeform 763"/>
          <p:cNvSpPr/>
          <p:nvPr/>
        </p:nvSpPr>
        <p:spPr>
          <a:xfrm rot="1">
            <a:off x="7742019" y="2191532"/>
            <a:ext cx="251785" cy="171570"/>
          </a:xfrm>
          <a:custGeom>
            <a:avLst/>
            <a:gdLst/>
            <a:ahLst/>
            <a:cxnLst/>
            <a:rect l="0" t="0" r="0" b="0"/>
            <a:pathLst>
              <a:path w="1131315" h="778511">
                <a:moveTo>
                  <a:pt x="167258" y="522606"/>
                </a:moveTo>
                <a:lnTo>
                  <a:pt x="896365" y="778511"/>
                </a:lnTo>
                <a:cubicBezTo>
                  <a:pt x="1131315" y="536194"/>
                  <a:pt x="995299" y="225171"/>
                  <a:pt x="592582" y="83821"/>
                </a:cubicBezTo>
                <a:cubicBezTo>
                  <a:pt x="413765" y="20956"/>
                  <a:pt x="202945" y="0"/>
                  <a:pt x="0" y="24639"/>
                </a:cubicBezTo>
                <a:close/>
                <a:moveTo>
                  <a:pt x="-1688466" y="2848991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64" name="Picture 764"/>
          <p:cNvPicPr>
            <a:picLocks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9204" y="2191980"/>
            <a:ext cx="230744" cy="173945"/>
          </a:xfrm>
          <a:prstGeom prst="rect">
            <a:avLst/>
          </a:prstGeom>
          <a:noFill/>
        </p:spPr>
      </p:pic>
      <p:sp>
        <p:nvSpPr>
          <p:cNvPr id="765" name="Freeform 765"/>
          <p:cNvSpPr/>
          <p:nvPr/>
        </p:nvSpPr>
        <p:spPr>
          <a:xfrm rot="1">
            <a:off x="7804683" y="2362151"/>
            <a:ext cx="242232" cy="166196"/>
          </a:xfrm>
          <a:custGeom>
            <a:avLst/>
            <a:gdLst/>
            <a:ahLst/>
            <a:cxnLst/>
            <a:rect l="0" t="0" r="0" b="0"/>
            <a:pathLst>
              <a:path w="1088391" h="754126">
                <a:moveTo>
                  <a:pt x="0" y="427863"/>
                </a:moveTo>
                <a:lnTo>
                  <a:pt x="783591" y="754126"/>
                </a:lnTo>
                <a:cubicBezTo>
                  <a:pt x="1088391" y="517143"/>
                  <a:pt x="1013969" y="185800"/>
                  <a:pt x="614300" y="0"/>
                </a:cubicBezTo>
                <a:close/>
                <a:moveTo>
                  <a:pt x="-2649474" y="2074798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66" name="Picture 766"/>
          <p:cNvPicPr>
            <a:picLocks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38576" y="2359364"/>
            <a:ext cx="85048" cy="171793"/>
          </a:xfrm>
          <a:prstGeom prst="rect">
            <a:avLst/>
          </a:prstGeom>
          <a:noFill/>
        </p:spPr>
      </p:pic>
      <p:sp>
        <p:nvSpPr>
          <p:cNvPr id="767" name="Freeform 767"/>
          <p:cNvSpPr/>
          <p:nvPr/>
        </p:nvSpPr>
        <p:spPr>
          <a:xfrm rot="1">
            <a:off x="7735546" y="2527368"/>
            <a:ext cx="254612" cy="261374"/>
          </a:xfrm>
          <a:custGeom>
            <a:avLst/>
            <a:gdLst/>
            <a:ahLst/>
            <a:cxnLst/>
            <a:rect l="0" t="0" r="0" b="0"/>
            <a:pathLst>
              <a:path w="1144017" h="1186002">
                <a:moveTo>
                  <a:pt x="272542" y="236956"/>
                </a:moveTo>
                <a:lnTo>
                  <a:pt x="0" y="1037653"/>
                </a:lnTo>
                <a:cubicBezTo>
                  <a:pt x="448692" y="1186002"/>
                  <a:pt x="934340" y="947801"/>
                  <a:pt x="1084835" y="505587"/>
                </a:cubicBezTo>
                <a:cubicBezTo>
                  <a:pt x="1140461" y="342036"/>
                  <a:pt x="1144017" y="165607"/>
                  <a:pt x="1094867" y="0"/>
                </a:cubicBezTo>
                <a:close/>
                <a:moveTo>
                  <a:pt x="-2897606" y="1325117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68" name="Picture 768"/>
          <p:cNvPicPr>
            <a:picLocks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2739" y="2524587"/>
            <a:ext cx="256939" cy="243939"/>
          </a:xfrm>
          <a:prstGeom prst="rect">
            <a:avLst/>
          </a:prstGeom>
          <a:noFill/>
        </p:spPr>
      </p:pic>
      <p:sp>
        <p:nvSpPr>
          <p:cNvPr id="769" name="Freeform 769"/>
          <p:cNvSpPr/>
          <p:nvPr/>
        </p:nvSpPr>
        <p:spPr>
          <a:xfrm rot="1">
            <a:off x="6850085" y="2360079"/>
            <a:ext cx="141046" cy="227813"/>
          </a:xfrm>
          <a:custGeom>
            <a:avLst/>
            <a:gdLst/>
            <a:ahLst/>
            <a:cxnLst/>
            <a:rect l="0" t="0" r="0" b="0"/>
            <a:pathLst>
              <a:path w="633744" h="1033717">
                <a:moveTo>
                  <a:pt x="633744" y="538861"/>
                </a:moveTo>
                <a:lnTo>
                  <a:pt x="599099" y="0"/>
                </a:lnTo>
                <a:cubicBezTo>
                  <a:pt x="259653" y="16765"/>
                  <a:pt x="0" y="271653"/>
                  <a:pt x="19134" y="569214"/>
                </a:cubicBezTo>
                <a:cubicBezTo>
                  <a:pt x="32216" y="772669"/>
                  <a:pt x="174893" y="952361"/>
                  <a:pt x="387999" y="1033717"/>
                </a:cubicBezTo>
                <a:close/>
                <a:moveTo>
                  <a:pt x="1538099" y="2084197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70" name="Picture 770"/>
          <p:cNvPicPr>
            <a:picLocks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1308" y="2357301"/>
            <a:ext cx="134942" cy="233406"/>
          </a:xfrm>
          <a:prstGeom prst="rect">
            <a:avLst/>
          </a:prstGeom>
          <a:noFill/>
        </p:spPr>
      </p:pic>
      <p:sp>
        <p:nvSpPr>
          <p:cNvPr id="771" name="Freeform 771"/>
          <p:cNvSpPr/>
          <p:nvPr/>
        </p:nvSpPr>
        <p:spPr>
          <a:xfrm rot="1">
            <a:off x="7222337" y="2671951"/>
            <a:ext cx="516714" cy="151686"/>
          </a:xfrm>
          <a:custGeom>
            <a:avLst/>
            <a:gdLst/>
            <a:ahLst/>
            <a:cxnLst/>
            <a:rect l="0" t="0" r="0" b="0"/>
            <a:pathLst>
              <a:path w="2321686" h="688286">
                <a:moveTo>
                  <a:pt x="1264793" y="0"/>
                </a:moveTo>
                <a:lnTo>
                  <a:pt x="0" y="134226"/>
                </a:lnTo>
                <a:cubicBezTo>
                  <a:pt x="152653" y="473418"/>
                  <a:pt x="842772" y="688286"/>
                  <a:pt x="1541272" y="614157"/>
                </a:cubicBezTo>
                <a:cubicBezTo>
                  <a:pt x="1856740" y="580673"/>
                  <a:pt x="2135124" y="491134"/>
                  <a:pt x="2321686" y="363106"/>
                </a:cubicBezTo>
                <a:close/>
                <a:moveTo>
                  <a:pt x="-1010768" y="669061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4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72" name="Picture 772"/>
          <p:cNvPicPr>
            <a:picLocks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19541" y="2698734"/>
            <a:ext cx="522340" cy="114523"/>
          </a:xfrm>
          <a:prstGeom prst="rect">
            <a:avLst/>
          </a:prstGeom>
          <a:noFill/>
        </p:spPr>
      </p:pic>
      <p:sp>
        <p:nvSpPr>
          <p:cNvPr id="773" name="Freeform 773"/>
          <p:cNvSpPr/>
          <p:nvPr/>
        </p:nvSpPr>
        <p:spPr>
          <a:xfrm>
            <a:off x="8034401" y="2462277"/>
            <a:ext cx="1053083" cy="272160"/>
          </a:xfrm>
          <a:custGeom>
            <a:avLst/>
            <a:gdLst/>
            <a:ahLst/>
            <a:cxnLst/>
            <a:rect l="0" t="0" r="0" b="0"/>
            <a:pathLst>
              <a:path w="1053083" h="272160">
                <a:moveTo>
                  <a:pt x="0" y="0"/>
                </a:moveTo>
                <a:lnTo>
                  <a:pt x="1053083" y="272160"/>
                </a:ln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Freeform 774">
            <a:hlinkClick r:id="rId2"/>
          </p:cNvPr>
          <p:cNvSpPr/>
          <p:nvPr/>
        </p:nvSpPr>
        <p:spPr>
          <a:xfrm>
            <a:off x="5443601" y="2462277"/>
            <a:ext cx="1415795" cy="400177"/>
          </a:xfrm>
          <a:custGeom>
            <a:avLst/>
            <a:gdLst/>
            <a:ahLst/>
            <a:cxnLst/>
            <a:rect l="0" t="0" r="0" b="0"/>
            <a:pathLst>
              <a:path w="1415795" h="400177">
                <a:moveTo>
                  <a:pt x="0" y="400177"/>
                </a:moveTo>
                <a:lnTo>
                  <a:pt x="1415795" y="0"/>
                </a:ln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Rectangle 775"/>
          <p:cNvSpPr/>
          <p:nvPr/>
        </p:nvSpPr>
        <p:spPr>
          <a:xfrm>
            <a:off x="598169" y="4912986"/>
            <a:ext cx="11058271" cy="172360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1" spc="0" baseline="0" dirty="0">
                <a:solidFill>
                  <a:srgbClr val="000000"/>
                </a:solidFill>
                <a:latin typeface="WorkSans-Italic"/>
              </a:rPr>
              <a:t>Problemă 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: Vrem să permitem accesul utilizatorilor din LAN 1 </a:t>
            </a:r>
          </a:p>
          <a:p>
            <a:pPr marL="228600">
              <a:lnSpc>
                <a:spcPts val="3002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către server pentru trafic HTTP și ICMP, doar dacă traficul a </a:t>
            </a:r>
          </a:p>
          <a:p>
            <a:pPr marL="228600">
              <a:lnSpc>
                <a:spcPts val="3080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fost inițiat de o stație din LAN 1.</a:t>
            </a:r>
          </a:p>
          <a:p>
            <a:pPr marL="0">
              <a:lnSpc>
                <a:spcPts val="4231"/>
              </a:lnSpc>
              <a:tabLst>
                <a:tab pos="109035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41</a:t>
            </a:r>
          </a:p>
        </p:txBody>
      </p:sp>
      <p:sp>
        <p:nvSpPr>
          <p:cNvPr id="776" name="Rectangle 776"/>
          <p:cNvSpPr/>
          <p:nvPr/>
        </p:nvSpPr>
        <p:spPr>
          <a:xfrm>
            <a:off x="8751569" y="3385582"/>
            <a:ext cx="1348323" cy="53435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433323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Server</a:t>
            </a:r>
          </a:p>
          <a:p>
            <a:pPr marL="0">
              <a:lnSpc>
                <a:spcPts val="2404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alibri-Bold"/>
                <a:hlinkClick r:id="rId32"/>
              </a:rPr>
              <a:t>141.85.241.51</a:t>
            </a:r>
          </a:p>
        </p:txBody>
      </p:sp>
      <p:sp>
        <p:nvSpPr>
          <p:cNvPr id="777" name="Rectangle 777"/>
          <p:cNvSpPr/>
          <p:nvPr/>
        </p:nvSpPr>
        <p:spPr>
          <a:xfrm>
            <a:off x="3464940" y="4168537"/>
            <a:ext cx="554896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LAN 1</a:t>
            </a:r>
          </a:p>
        </p:txBody>
      </p:sp>
      <p:sp>
        <p:nvSpPr>
          <p:cNvPr id="778" name="Rectangle 778"/>
          <p:cNvSpPr/>
          <p:nvPr/>
        </p:nvSpPr>
        <p:spPr>
          <a:xfrm>
            <a:off x="3920490" y="2625328"/>
            <a:ext cx="529505" cy="20034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</a:rPr>
              <a:t>Fa 0/1</a:t>
            </a:r>
          </a:p>
        </p:txBody>
      </p:sp>
      <p:sp>
        <p:nvSpPr>
          <p:cNvPr id="779" name="Rectangle 779"/>
          <p:cNvSpPr/>
          <p:nvPr/>
        </p:nvSpPr>
        <p:spPr>
          <a:xfrm>
            <a:off x="3539871" y="2238614"/>
            <a:ext cx="1280789" cy="20034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  <a:hlinkClick r:id="rId33"/>
              </a:rPr>
              <a:t>192.168.0.1/24</a:t>
            </a:r>
          </a:p>
        </p:txBody>
      </p:sp>
      <p:sp>
        <p:nvSpPr>
          <p:cNvPr id="780" name="Rectangle 780"/>
          <p:cNvSpPr/>
          <p:nvPr/>
        </p:nvSpPr>
        <p:spPr>
          <a:xfrm>
            <a:off x="2948304" y="3431144"/>
            <a:ext cx="1280789" cy="20034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  <a:hlinkClick r:id="rId34"/>
              </a:rPr>
              <a:t>192.168.0.2/24</a:t>
            </a:r>
          </a:p>
        </p:txBody>
      </p:sp>
      <p:sp>
        <p:nvSpPr>
          <p:cNvPr id="781" name="Rectangle 781"/>
          <p:cNvSpPr/>
          <p:nvPr/>
        </p:nvSpPr>
        <p:spPr>
          <a:xfrm>
            <a:off x="2167508" y="3700542"/>
            <a:ext cx="138724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A</a:t>
            </a:r>
          </a:p>
        </p:txBody>
      </p:sp>
      <p:sp>
        <p:nvSpPr>
          <p:cNvPr id="782" name="Rectangle 782"/>
          <p:cNvSpPr/>
          <p:nvPr/>
        </p:nvSpPr>
        <p:spPr>
          <a:xfrm>
            <a:off x="5289550" y="2448418"/>
            <a:ext cx="1531598" cy="57321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</a:rPr>
              <a:t>Fa 1/0</a:t>
            </a:r>
          </a:p>
          <a:p>
            <a:pPr marL="146430">
              <a:lnSpc>
                <a:spcPts val="2936"/>
              </a:lnSpc>
            </a:pPr>
            <a:r>
              <a:rPr lang="en-GB" sz="1577" b="1" i="0" spc="0" baseline="0" dirty="0">
                <a:solidFill>
                  <a:srgbClr val="000000"/>
                </a:solidFill>
                <a:latin typeface="Calibri-Bold"/>
                <a:hlinkClick r:id="rId2"/>
              </a:rPr>
              <a:t>91.212.101.1/24</a:t>
            </a:r>
          </a:p>
        </p:txBody>
      </p:sp>
      <p:sp>
        <p:nvSpPr>
          <p:cNvPr id="783" name="Rectangle 783"/>
          <p:cNvSpPr/>
          <p:nvPr/>
        </p:nvSpPr>
        <p:spPr>
          <a:xfrm>
            <a:off x="4938140" y="3243723"/>
            <a:ext cx="249412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R0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Freeform 784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85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786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789" name="Rectangle 789"/>
          <p:cNvSpPr/>
          <p:nvPr/>
        </p:nvSpPr>
        <p:spPr>
          <a:xfrm>
            <a:off x="1860137" y="115014"/>
            <a:ext cx="7255945" cy="13892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Reflexive ACLs – Exemplu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Definirea ACL-urilor</a:t>
            </a:r>
          </a:p>
        </p:txBody>
      </p:sp>
      <p:sp>
        <p:nvSpPr>
          <p:cNvPr id="790" name="Rectangle 790"/>
          <p:cNvSpPr/>
          <p:nvPr/>
        </p:nvSpPr>
        <p:spPr>
          <a:xfrm>
            <a:off x="598169" y="6457823"/>
            <a:ext cx="11057585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34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42</a:t>
            </a:r>
          </a:p>
        </p:txBody>
      </p:sp>
      <p:sp>
        <p:nvSpPr>
          <p:cNvPr id="791" name="Rectangle 791"/>
          <p:cNvSpPr/>
          <p:nvPr/>
        </p:nvSpPr>
        <p:spPr>
          <a:xfrm>
            <a:off x="504825" y="1581150"/>
            <a:ext cx="11429411" cy="272382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R0(config)#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access-list extended OUTBOUND</a:t>
            </a:r>
          </a:p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R0(config-ext-nacl)#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10 permit tcp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192.168.0.0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0.0.0.255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host </a:t>
            </a:r>
          </a:p>
          <a:p>
            <a:pPr marL="0">
              <a:lnSpc>
                <a:spcPct val="150000"/>
              </a:lnSpc>
            </a:pP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91.212.101.2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eq www reflect HTTPTRAFFIC</a:t>
            </a:r>
          </a:p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R0(config-ext-nacl)#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20 permit icmp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192.168.0.0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0.0.0.255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host </a:t>
            </a:r>
          </a:p>
          <a:p>
            <a:pPr marL="0">
              <a:lnSpc>
                <a:spcPct val="150000"/>
              </a:lnSpc>
            </a:pP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91.212.101.1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 reflect ICMPPTRAFFIC</a:t>
            </a:r>
          </a:p>
        </p:txBody>
      </p:sp>
      <p:sp>
        <p:nvSpPr>
          <p:cNvPr id="792" name="Rectangle 792"/>
          <p:cNvSpPr/>
          <p:nvPr/>
        </p:nvSpPr>
        <p:spPr>
          <a:xfrm>
            <a:off x="1004887" y="4646109"/>
            <a:ext cx="8111195" cy="161582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R0(config)#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access-list extended INBOUND</a:t>
            </a:r>
          </a:p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R0(config-ext-nacl)#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20 evaluate HTTPTRAFFIC </a:t>
            </a:r>
          </a:p>
          <a:p>
            <a:pPr marL="0">
              <a:lnSpc>
                <a:spcPct val="150000"/>
              </a:lnSpc>
            </a:pPr>
            <a:r>
              <a:rPr lang="en-GB" sz="2400" b="1" i="0" spc="0" baseline="0" dirty="0">
                <a:solidFill>
                  <a:srgbClr val="000000"/>
                </a:solidFill>
                <a:latin typeface="CourierNewPS-BoldMT"/>
              </a:rPr>
              <a:t>R0(config-ext-nacl)#</a:t>
            </a:r>
            <a:r>
              <a:rPr lang="en-GB" sz="24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30 evaluate ICMPTRAFFIC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Freeform 793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94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795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798" name="Freeform 798">
            <a:hlinkClick r:id="rId2"/>
          </p:cNvPr>
          <p:cNvSpPr/>
          <p:nvPr/>
        </p:nvSpPr>
        <p:spPr>
          <a:xfrm>
            <a:off x="1795526" y="4367277"/>
            <a:ext cx="3609975" cy="2419286"/>
          </a:xfrm>
          <a:custGeom>
            <a:avLst/>
            <a:gdLst/>
            <a:ahLst/>
            <a:cxnLst/>
            <a:rect l="0" t="0" r="0" b="0"/>
            <a:pathLst>
              <a:path w="3609975" h="2419286">
                <a:moveTo>
                  <a:pt x="0" y="1209674"/>
                </a:moveTo>
                <a:cubicBezTo>
                  <a:pt x="0" y="541528"/>
                  <a:pt x="808100" y="0"/>
                  <a:pt x="1804924" y="0"/>
                </a:cubicBezTo>
                <a:cubicBezTo>
                  <a:pt x="2801746" y="0"/>
                  <a:pt x="3609975" y="541528"/>
                  <a:pt x="3609975" y="1209674"/>
                </a:cubicBezTo>
                <a:cubicBezTo>
                  <a:pt x="3609975" y="1877694"/>
                  <a:pt x="2801746" y="2419286"/>
                  <a:pt x="1804924" y="2419286"/>
                </a:cubicBezTo>
                <a:cubicBezTo>
                  <a:pt x="808100" y="2419286"/>
                  <a:pt x="0" y="1877694"/>
                  <a:pt x="0" y="1209674"/>
                </a:cubicBezTo>
                <a:close/>
                <a:moveTo>
                  <a:pt x="-514477" y="2490723"/>
                </a:moveTo>
              </a:path>
            </a:pathLst>
          </a:custGeom>
          <a:noFill/>
          <a:ln w="635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Freeform 799"/>
          <p:cNvSpPr/>
          <p:nvPr/>
        </p:nvSpPr>
        <p:spPr>
          <a:xfrm>
            <a:off x="4497367" y="5096621"/>
            <a:ext cx="899692" cy="306891"/>
          </a:xfrm>
          <a:custGeom>
            <a:avLst/>
            <a:gdLst/>
            <a:ahLst/>
            <a:cxnLst/>
            <a:rect l="0" t="0" r="0" b="0"/>
            <a:pathLst>
              <a:path w="2082854" h="709369">
                <a:moveTo>
                  <a:pt x="2082854" y="354686"/>
                </a:moveTo>
                <a:cubicBezTo>
                  <a:pt x="2082854" y="550571"/>
                  <a:pt x="1616510" y="709369"/>
                  <a:pt x="1041404" y="709369"/>
                </a:cubicBezTo>
                <a:cubicBezTo>
                  <a:pt x="466246" y="709369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366513" y="724827"/>
                </a:moveTo>
              </a:path>
            </a:pathLst>
          </a:custGeom>
          <a:solidFill>
            <a:srgbClr val="0078AA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Freeform 800">
            <a:hlinkClick r:id="rId2"/>
          </p:cNvPr>
          <p:cNvSpPr/>
          <p:nvPr/>
        </p:nvSpPr>
        <p:spPr>
          <a:xfrm>
            <a:off x="4497367" y="5096621"/>
            <a:ext cx="899692" cy="306891"/>
          </a:xfrm>
          <a:custGeom>
            <a:avLst/>
            <a:gdLst/>
            <a:ahLst/>
            <a:cxnLst/>
            <a:rect l="0" t="0" r="0" b="0"/>
            <a:pathLst>
              <a:path w="2082854" h="709369">
                <a:moveTo>
                  <a:pt x="2082854" y="354686"/>
                </a:moveTo>
                <a:cubicBezTo>
                  <a:pt x="2082854" y="550571"/>
                  <a:pt x="1616510" y="709369"/>
                  <a:pt x="1041404" y="709369"/>
                </a:cubicBezTo>
                <a:cubicBezTo>
                  <a:pt x="466246" y="709369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366513" y="724827"/>
                </a:moveTo>
              </a:path>
            </a:pathLst>
          </a:custGeom>
          <a:noFill/>
          <a:ln w="5485" cap="rnd" cmpd="sng">
            <a:solidFill>
              <a:srgbClr val="AAE6FF">
                <a:alpha val="100000"/>
              </a:srgbClr>
            </a:solidFill>
            <a:miter lim="127000"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Freeform 801"/>
          <p:cNvSpPr/>
          <p:nvPr/>
        </p:nvSpPr>
        <p:spPr>
          <a:xfrm>
            <a:off x="4497367" y="5036337"/>
            <a:ext cx="899668" cy="219208"/>
          </a:xfrm>
          <a:custGeom>
            <a:avLst/>
            <a:gdLst/>
            <a:ahLst/>
            <a:cxnLst/>
            <a:rect l="0" t="0" r="0" b="0"/>
            <a:pathLst>
              <a:path w="2082800" h="506692">
                <a:moveTo>
                  <a:pt x="0" y="506692"/>
                </a:moveTo>
                <a:lnTo>
                  <a:pt x="2082800" y="506692"/>
                </a:lnTo>
                <a:lnTo>
                  <a:pt x="2082800" y="0"/>
                </a:lnTo>
                <a:lnTo>
                  <a:pt x="0" y="0"/>
                </a:lnTo>
                <a:lnTo>
                  <a:pt x="0" y="506692"/>
                </a:lnTo>
                <a:close/>
              </a:path>
            </a:pathLst>
          </a:custGeom>
          <a:solidFill>
            <a:srgbClr val="0078AA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Freeform 802"/>
          <p:cNvSpPr/>
          <p:nvPr/>
        </p:nvSpPr>
        <p:spPr>
          <a:xfrm>
            <a:off x="4497367" y="5036337"/>
            <a:ext cx="899668" cy="219208"/>
          </a:xfrm>
          <a:custGeom>
            <a:avLst/>
            <a:gdLst/>
            <a:ahLst/>
            <a:cxnLst/>
            <a:rect l="0" t="0" r="0" b="0"/>
            <a:pathLst>
              <a:path w="2082800" h="506692">
                <a:moveTo>
                  <a:pt x="0" y="506692"/>
                </a:moveTo>
                <a:lnTo>
                  <a:pt x="2082800" y="506692"/>
                </a:lnTo>
                <a:lnTo>
                  <a:pt x="2082800" y="0"/>
                </a:lnTo>
                <a:lnTo>
                  <a:pt x="0" y="0"/>
                </a:lnTo>
                <a:lnTo>
                  <a:pt x="0" y="506692"/>
                </a:lnTo>
                <a:close/>
              </a:path>
            </a:pathLst>
          </a:custGeom>
          <a:solidFill>
            <a:srgbClr val="0078AA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Freeform 803"/>
          <p:cNvSpPr/>
          <p:nvPr/>
        </p:nvSpPr>
        <p:spPr>
          <a:xfrm>
            <a:off x="4497367" y="4877413"/>
            <a:ext cx="899692" cy="306893"/>
          </a:xfrm>
          <a:custGeom>
            <a:avLst/>
            <a:gdLst/>
            <a:ahLst/>
            <a:cxnLst/>
            <a:rect l="0" t="0" r="0" b="0"/>
            <a:pathLst>
              <a:path w="2082854" h="709372">
                <a:moveTo>
                  <a:pt x="2082854" y="354686"/>
                </a:moveTo>
                <a:cubicBezTo>
                  <a:pt x="2082854" y="550571"/>
                  <a:pt x="1616510" y="709372"/>
                  <a:pt x="1041404" y="709372"/>
                </a:cubicBezTo>
                <a:cubicBezTo>
                  <a:pt x="466246" y="709372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873205" y="1231519"/>
                </a:moveTo>
              </a:path>
            </a:pathLst>
          </a:custGeom>
          <a:solidFill>
            <a:srgbClr val="00B4FF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Freeform 804">
            <a:hlinkClick r:id="rId2"/>
          </p:cNvPr>
          <p:cNvSpPr/>
          <p:nvPr/>
        </p:nvSpPr>
        <p:spPr>
          <a:xfrm>
            <a:off x="4497367" y="4877413"/>
            <a:ext cx="899692" cy="306893"/>
          </a:xfrm>
          <a:custGeom>
            <a:avLst/>
            <a:gdLst/>
            <a:ahLst/>
            <a:cxnLst/>
            <a:rect l="0" t="0" r="0" b="0"/>
            <a:pathLst>
              <a:path w="2082854" h="709372">
                <a:moveTo>
                  <a:pt x="2082854" y="354686"/>
                </a:moveTo>
                <a:cubicBezTo>
                  <a:pt x="2082854" y="550571"/>
                  <a:pt x="1616510" y="709372"/>
                  <a:pt x="1041404" y="709372"/>
                </a:cubicBezTo>
                <a:cubicBezTo>
                  <a:pt x="466246" y="709372"/>
                  <a:pt x="0" y="550571"/>
                  <a:pt x="0" y="354686"/>
                </a:cubicBezTo>
                <a:cubicBezTo>
                  <a:pt x="0" y="158801"/>
                  <a:pt x="466246" y="0"/>
                  <a:pt x="1041404" y="0"/>
                </a:cubicBezTo>
                <a:cubicBezTo>
                  <a:pt x="1616510" y="0"/>
                  <a:pt x="2082854" y="158801"/>
                  <a:pt x="2082854" y="354686"/>
                </a:cubicBezTo>
                <a:close/>
                <a:moveTo>
                  <a:pt x="873205" y="1231519"/>
                </a:moveTo>
              </a:path>
            </a:pathLst>
          </a:custGeom>
          <a:noFill/>
          <a:ln w="5485" cap="rnd" cmpd="sng">
            <a:solidFill>
              <a:srgbClr val="AAE6FF">
                <a:alpha val="100000"/>
              </a:srgbClr>
            </a:solidFill>
            <a:miter lim="127000"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Freeform 805"/>
          <p:cNvSpPr/>
          <p:nvPr/>
        </p:nvSpPr>
        <p:spPr>
          <a:xfrm>
            <a:off x="4958174" y="4921258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0" y="177342"/>
                </a:moveTo>
                <a:lnTo>
                  <a:pt x="152400" y="228003"/>
                </a:lnTo>
                <a:lnTo>
                  <a:pt x="520751" y="75996"/>
                </a:lnTo>
                <a:lnTo>
                  <a:pt x="685850" y="126669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8"/>
                </a:lnTo>
                <a:close/>
                <a:moveTo>
                  <a:pt x="-117602" y="1130172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Freeform 806"/>
          <p:cNvSpPr/>
          <p:nvPr/>
        </p:nvSpPr>
        <p:spPr>
          <a:xfrm>
            <a:off x="4958174" y="4921258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0" y="177342"/>
                </a:moveTo>
                <a:lnTo>
                  <a:pt x="152400" y="228003"/>
                </a:lnTo>
                <a:lnTo>
                  <a:pt x="520751" y="75996"/>
                </a:lnTo>
                <a:lnTo>
                  <a:pt x="685850" y="126669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8"/>
                </a:lnTo>
                <a:close/>
                <a:moveTo>
                  <a:pt x="-117602" y="1130172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Freeform 807"/>
          <p:cNvSpPr/>
          <p:nvPr/>
        </p:nvSpPr>
        <p:spPr>
          <a:xfrm>
            <a:off x="4634513" y="5036342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60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92366" y="864158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Freeform 808"/>
          <p:cNvSpPr/>
          <p:nvPr/>
        </p:nvSpPr>
        <p:spPr>
          <a:xfrm>
            <a:off x="4634513" y="5036342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60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92366" y="864158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Freeform 809"/>
          <p:cNvSpPr/>
          <p:nvPr/>
        </p:nvSpPr>
        <p:spPr>
          <a:xfrm>
            <a:off x="4650970" y="4915774"/>
            <a:ext cx="296232" cy="98645"/>
          </a:xfrm>
          <a:custGeom>
            <a:avLst/>
            <a:gdLst/>
            <a:ahLst/>
            <a:cxnLst/>
            <a:rect l="0" t="0" r="0" b="0"/>
            <a:pathLst>
              <a:path w="685800" h="228016">
                <a:moveTo>
                  <a:pt x="0" y="50673"/>
                </a:moveTo>
                <a:lnTo>
                  <a:pt x="152400" y="0"/>
                </a:lnTo>
                <a:lnTo>
                  <a:pt x="520700" y="139344"/>
                </a:lnTo>
                <a:lnTo>
                  <a:pt x="685800" y="101346"/>
                </a:lnTo>
                <a:lnTo>
                  <a:pt x="596900" y="228016"/>
                </a:lnTo>
                <a:lnTo>
                  <a:pt x="165100" y="228016"/>
                </a:lnTo>
                <a:lnTo>
                  <a:pt x="342900" y="190017"/>
                </a:lnTo>
                <a:close/>
                <a:moveTo>
                  <a:pt x="732942" y="1142847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Freeform 810"/>
          <p:cNvSpPr/>
          <p:nvPr/>
        </p:nvSpPr>
        <p:spPr>
          <a:xfrm>
            <a:off x="4650970" y="4915774"/>
            <a:ext cx="296232" cy="98645"/>
          </a:xfrm>
          <a:custGeom>
            <a:avLst/>
            <a:gdLst/>
            <a:ahLst/>
            <a:cxnLst/>
            <a:rect l="0" t="0" r="0" b="0"/>
            <a:pathLst>
              <a:path w="685800" h="228016">
                <a:moveTo>
                  <a:pt x="0" y="50673"/>
                </a:moveTo>
                <a:lnTo>
                  <a:pt x="152400" y="0"/>
                </a:lnTo>
                <a:lnTo>
                  <a:pt x="520700" y="139344"/>
                </a:lnTo>
                <a:lnTo>
                  <a:pt x="685800" y="101346"/>
                </a:lnTo>
                <a:lnTo>
                  <a:pt x="596900" y="228016"/>
                </a:lnTo>
                <a:lnTo>
                  <a:pt x="165100" y="228016"/>
                </a:lnTo>
                <a:lnTo>
                  <a:pt x="342900" y="190017"/>
                </a:lnTo>
                <a:close/>
                <a:moveTo>
                  <a:pt x="732942" y="1142847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Freeform 811"/>
          <p:cNvSpPr/>
          <p:nvPr/>
        </p:nvSpPr>
        <p:spPr>
          <a:xfrm>
            <a:off x="4947203" y="5047298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685850" y="177343"/>
                </a:moveTo>
                <a:lnTo>
                  <a:pt x="533451" y="228016"/>
                </a:lnTo>
                <a:lnTo>
                  <a:pt x="177800" y="76010"/>
                </a:lnTo>
                <a:lnTo>
                  <a:pt x="0" y="126683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8012"/>
                </a:lnTo>
                <a:close/>
                <a:moveTo>
                  <a:pt x="-383540" y="838835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Freeform 812"/>
          <p:cNvSpPr/>
          <p:nvPr/>
        </p:nvSpPr>
        <p:spPr>
          <a:xfrm>
            <a:off x="4947203" y="5047298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685850" y="177343"/>
                </a:moveTo>
                <a:lnTo>
                  <a:pt x="533451" y="228016"/>
                </a:lnTo>
                <a:lnTo>
                  <a:pt x="177800" y="76010"/>
                </a:lnTo>
                <a:lnTo>
                  <a:pt x="0" y="126683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8012"/>
                </a:lnTo>
                <a:close/>
                <a:moveTo>
                  <a:pt x="-383540" y="838835"/>
                </a:moveTo>
              </a:path>
            </a:pathLst>
          </a:custGeom>
          <a:solidFill>
            <a:srgbClr val="000000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Freeform 813"/>
          <p:cNvSpPr/>
          <p:nvPr/>
        </p:nvSpPr>
        <p:spPr>
          <a:xfrm>
            <a:off x="4963660" y="4926736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0" y="177343"/>
                </a:moveTo>
                <a:lnTo>
                  <a:pt x="152400" y="228016"/>
                </a:lnTo>
                <a:lnTo>
                  <a:pt x="520751" y="76010"/>
                </a:lnTo>
                <a:lnTo>
                  <a:pt x="685850" y="126670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9"/>
                </a:lnTo>
                <a:close/>
                <a:moveTo>
                  <a:pt x="-142964" y="1117511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Freeform 814"/>
          <p:cNvSpPr/>
          <p:nvPr/>
        </p:nvSpPr>
        <p:spPr>
          <a:xfrm>
            <a:off x="4963660" y="4926736"/>
            <a:ext cx="296254" cy="98645"/>
          </a:xfrm>
          <a:custGeom>
            <a:avLst/>
            <a:gdLst/>
            <a:ahLst/>
            <a:cxnLst/>
            <a:rect l="0" t="0" r="0" b="0"/>
            <a:pathLst>
              <a:path w="685850" h="228016">
                <a:moveTo>
                  <a:pt x="0" y="177343"/>
                </a:moveTo>
                <a:lnTo>
                  <a:pt x="152400" y="228016"/>
                </a:lnTo>
                <a:lnTo>
                  <a:pt x="520751" y="76010"/>
                </a:lnTo>
                <a:lnTo>
                  <a:pt x="685850" y="126670"/>
                </a:lnTo>
                <a:lnTo>
                  <a:pt x="596950" y="0"/>
                </a:lnTo>
                <a:lnTo>
                  <a:pt x="165100" y="0"/>
                </a:lnTo>
                <a:lnTo>
                  <a:pt x="342951" y="37999"/>
                </a:lnTo>
                <a:close/>
                <a:moveTo>
                  <a:pt x="-142964" y="1117511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Freeform 815"/>
          <p:cNvSpPr/>
          <p:nvPr/>
        </p:nvSpPr>
        <p:spPr>
          <a:xfrm>
            <a:off x="4639999" y="5041820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73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66991" y="851496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Freeform 816"/>
          <p:cNvSpPr/>
          <p:nvPr/>
        </p:nvSpPr>
        <p:spPr>
          <a:xfrm>
            <a:off x="4639999" y="5041820"/>
            <a:ext cx="296232" cy="104123"/>
          </a:xfrm>
          <a:custGeom>
            <a:avLst/>
            <a:gdLst/>
            <a:ahLst/>
            <a:cxnLst/>
            <a:rect l="0" t="0" r="0" b="0"/>
            <a:pathLst>
              <a:path w="685800" h="240677">
                <a:moveTo>
                  <a:pt x="685800" y="50673"/>
                </a:moveTo>
                <a:lnTo>
                  <a:pt x="533400" y="0"/>
                </a:lnTo>
                <a:lnTo>
                  <a:pt x="177800" y="152006"/>
                </a:lnTo>
                <a:lnTo>
                  <a:pt x="0" y="101333"/>
                </a:lnTo>
                <a:lnTo>
                  <a:pt x="88900" y="240677"/>
                </a:lnTo>
                <a:lnTo>
                  <a:pt x="533400" y="240677"/>
                </a:lnTo>
                <a:lnTo>
                  <a:pt x="342900" y="190004"/>
                </a:lnTo>
                <a:close/>
                <a:moveTo>
                  <a:pt x="466991" y="851496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Freeform 817"/>
          <p:cNvSpPr/>
          <p:nvPr/>
        </p:nvSpPr>
        <p:spPr>
          <a:xfrm>
            <a:off x="4656456" y="4921258"/>
            <a:ext cx="296232" cy="98640"/>
          </a:xfrm>
          <a:custGeom>
            <a:avLst/>
            <a:gdLst/>
            <a:ahLst/>
            <a:cxnLst/>
            <a:rect l="0" t="0" r="0" b="0"/>
            <a:pathLst>
              <a:path w="685800" h="228003">
                <a:moveTo>
                  <a:pt x="0" y="50660"/>
                </a:moveTo>
                <a:lnTo>
                  <a:pt x="152400" y="0"/>
                </a:lnTo>
                <a:lnTo>
                  <a:pt x="520700" y="139331"/>
                </a:lnTo>
                <a:lnTo>
                  <a:pt x="685800" y="101333"/>
                </a:lnTo>
                <a:lnTo>
                  <a:pt x="596900" y="228003"/>
                </a:lnTo>
                <a:lnTo>
                  <a:pt x="165100" y="228003"/>
                </a:lnTo>
                <a:lnTo>
                  <a:pt x="342900" y="190004"/>
                </a:lnTo>
                <a:close/>
                <a:moveTo>
                  <a:pt x="707580" y="1130172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Freeform 818"/>
          <p:cNvSpPr/>
          <p:nvPr/>
        </p:nvSpPr>
        <p:spPr>
          <a:xfrm>
            <a:off x="4656456" y="4921258"/>
            <a:ext cx="296232" cy="98640"/>
          </a:xfrm>
          <a:custGeom>
            <a:avLst/>
            <a:gdLst/>
            <a:ahLst/>
            <a:cxnLst/>
            <a:rect l="0" t="0" r="0" b="0"/>
            <a:pathLst>
              <a:path w="685800" h="228003">
                <a:moveTo>
                  <a:pt x="0" y="50660"/>
                </a:moveTo>
                <a:lnTo>
                  <a:pt x="152400" y="0"/>
                </a:lnTo>
                <a:lnTo>
                  <a:pt x="520700" y="139331"/>
                </a:lnTo>
                <a:lnTo>
                  <a:pt x="685800" y="101333"/>
                </a:lnTo>
                <a:lnTo>
                  <a:pt x="596900" y="228003"/>
                </a:lnTo>
                <a:lnTo>
                  <a:pt x="165100" y="228003"/>
                </a:lnTo>
                <a:lnTo>
                  <a:pt x="342900" y="190004"/>
                </a:lnTo>
                <a:close/>
                <a:moveTo>
                  <a:pt x="707580" y="1130172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Freeform 819"/>
          <p:cNvSpPr/>
          <p:nvPr/>
        </p:nvSpPr>
        <p:spPr>
          <a:xfrm>
            <a:off x="4952688" y="5052782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685850" y="177343"/>
                </a:moveTo>
                <a:lnTo>
                  <a:pt x="533451" y="228003"/>
                </a:lnTo>
                <a:lnTo>
                  <a:pt x="177800" y="75997"/>
                </a:lnTo>
                <a:lnTo>
                  <a:pt x="0" y="126670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7998"/>
                </a:lnTo>
                <a:close/>
                <a:moveTo>
                  <a:pt x="-408915" y="826160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Freeform 820"/>
          <p:cNvSpPr/>
          <p:nvPr/>
        </p:nvSpPr>
        <p:spPr>
          <a:xfrm>
            <a:off x="4952688" y="5052782"/>
            <a:ext cx="296254" cy="98640"/>
          </a:xfrm>
          <a:custGeom>
            <a:avLst/>
            <a:gdLst/>
            <a:ahLst/>
            <a:cxnLst/>
            <a:rect l="0" t="0" r="0" b="0"/>
            <a:pathLst>
              <a:path w="685850" h="228003">
                <a:moveTo>
                  <a:pt x="685850" y="177343"/>
                </a:moveTo>
                <a:lnTo>
                  <a:pt x="533451" y="228003"/>
                </a:lnTo>
                <a:lnTo>
                  <a:pt x="177800" y="75997"/>
                </a:lnTo>
                <a:lnTo>
                  <a:pt x="0" y="126670"/>
                </a:lnTo>
                <a:lnTo>
                  <a:pt x="88900" y="0"/>
                </a:lnTo>
                <a:lnTo>
                  <a:pt x="533451" y="0"/>
                </a:lnTo>
                <a:lnTo>
                  <a:pt x="342951" y="37998"/>
                </a:lnTo>
                <a:close/>
                <a:moveTo>
                  <a:pt x="-408915" y="826160"/>
                </a:moveTo>
              </a:path>
            </a:pathLst>
          </a:custGeom>
          <a:solidFill>
            <a:srgbClr val="FFFFFF">
              <a:alpha val="100000"/>
            </a:srgbClr>
          </a:solidFill>
          <a:ln w="5485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21" name="Picture 821">
            <a:hlinkClick r:id="rId2"/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89138" y="5030859"/>
            <a:ext cx="16457" cy="219208"/>
          </a:xfrm>
          <a:prstGeom prst="rect">
            <a:avLst/>
          </a:prstGeom>
          <a:noFill/>
        </p:spPr>
      </p:pic>
      <p:pic>
        <p:nvPicPr>
          <p:cNvPr id="822" name="Picture 822">
            <a:hlinkClick r:id="rId2"/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4316" y="5030859"/>
            <a:ext cx="5486" cy="219208"/>
          </a:xfrm>
          <a:prstGeom prst="rect">
            <a:avLst/>
          </a:prstGeom>
          <a:noFill/>
        </p:spPr>
      </p:pic>
      <p:sp>
        <p:nvSpPr>
          <p:cNvPr id="823" name="Freeform 823"/>
          <p:cNvSpPr/>
          <p:nvPr/>
        </p:nvSpPr>
        <p:spPr>
          <a:xfrm>
            <a:off x="1804929" y="5708322"/>
            <a:ext cx="806081" cy="148584"/>
          </a:xfrm>
          <a:custGeom>
            <a:avLst/>
            <a:gdLst/>
            <a:ahLst/>
            <a:cxnLst/>
            <a:rect l="0" t="0" r="0" b="0"/>
            <a:pathLst>
              <a:path w="2273300" h="419672">
                <a:moveTo>
                  <a:pt x="0" y="419672"/>
                </a:moveTo>
                <a:lnTo>
                  <a:pt x="2273300" y="419672"/>
                </a:lnTo>
                <a:lnTo>
                  <a:pt x="2273300" y="0"/>
                </a:lnTo>
                <a:lnTo>
                  <a:pt x="0" y="0"/>
                </a:lnTo>
                <a:lnTo>
                  <a:pt x="0" y="419672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Freeform 824"/>
          <p:cNvSpPr/>
          <p:nvPr/>
        </p:nvSpPr>
        <p:spPr>
          <a:xfrm>
            <a:off x="1804929" y="5708322"/>
            <a:ext cx="806081" cy="148584"/>
          </a:xfrm>
          <a:custGeom>
            <a:avLst/>
            <a:gdLst/>
            <a:ahLst/>
            <a:cxnLst/>
            <a:rect l="0" t="0" r="0" b="0"/>
            <a:pathLst>
              <a:path w="2273300" h="419672">
                <a:moveTo>
                  <a:pt x="0" y="419672"/>
                </a:moveTo>
                <a:lnTo>
                  <a:pt x="2273300" y="419672"/>
                </a:lnTo>
                <a:lnTo>
                  <a:pt x="2273300" y="0"/>
                </a:lnTo>
                <a:lnTo>
                  <a:pt x="0" y="0"/>
                </a:lnTo>
                <a:lnTo>
                  <a:pt x="0" y="419672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25" name="Picture 825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02677" y="5706069"/>
            <a:ext cx="810562" cy="153090"/>
          </a:xfrm>
          <a:prstGeom prst="rect">
            <a:avLst/>
          </a:prstGeom>
          <a:noFill/>
        </p:spPr>
      </p:pic>
      <p:sp>
        <p:nvSpPr>
          <p:cNvPr id="826" name="Freeform 826"/>
          <p:cNvSpPr/>
          <p:nvPr/>
        </p:nvSpPr>
        <p:spPr>
          <a:xfrm>
            <a:off x="1804929" y="5627274"/>
            <a:ext cx="891621" cy="81048"/>
          </a:xfrm>
          <a:custGeom>
            <a:avLst/>
            <a:gdLst/>
            <a:ahLst/>
            <a:cxnLst/>
            <a:rect l="0" t="0" r="0" b="0"/>
            <a:pathLst>
              <a:path w="2514539" h="228917">
                <a:moveTo>
                  <a:pt x="0" y="228917"/>
                </a:moveTo>
                <a:lnTo>
                  <a:pt x="241303" y="0"/>
                </a:lnTo>
                <a:lnTo>
                  <a:pt x="2514539" y="0"/>
                </a:lnTo>
                <a:lnTo>
                  <a:pt x="2273239" y="228917"/>
                </a:lnTo>
                <a:close/>
                <a:moveTo>
                  <a:pt x="758879" y="1001064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Freeform 827"/>
          <p:cNvSpPr/>
          <p:nvPr/>
        </p:nvSpPr>
        <p:spPr>
          <a:xfrm>
            <a:off x="1804929" y="5627274"/>
            <a:ext cx="891621" cy="81048"/>
          </a:xfrm>
          <a:custGeom>
            <a:avLst/>
            <a:gdLst/>
            <a:ahLst/>
            <a:cxnLst/>
            <a:rect l="0" t="0" r="0" b="0"/>
            <a:pathLst>
              <a:path w="2514539" h="228917">
                <a:moveTo>
                  <a:pt x="0" y="228917"/>
                </a:moveTo>
                <a:lnTo>
                  <a:pt x="241303" y="0"/>
                </a:lnTo>
                <a:lnTo>
                  <a:pt x="2514539" y="0"/>
                </a:lnTo>
                <a:lnTo>
                  <a:pt x="2273239" y="228917"/>
                </a:lnTo>
                <a:close/>
                <a:moveTo>
                  <a:pt x="758879" y="1001064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28" name="Picture 828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9278" y="5625021"/>
            <a:ext cx="902946" cy="85549"/>
          </a:xfrm>
          <a:prstGeom prst="rect">
            <a:avLst/>
          </a:prstGeom>
          <a:noFill/>
        </p:spPr>
      </p:pic>
      <p:pic>
        <p:nvPicPr>
          <p:cNvPr id="829" name="Picture 829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72317" y="5769105"/>
            <a:ext cx="193639" cy="13507"/>
          </a:xfrm>
          <a:prstGeom prst="rect">
            <a:avLst/>
          </a:prstGeom>
          <a:noFill/>
        </p:spPr>
      </p:pic>
      <p:sp>
        <p:nvSpPr>
          <p:cNvPr id="830" name="Freeform 830"/>
          <p:cNvSpPr/>
          <p:nvPr/>
        </p:nvSpPr>
        <p:spPr>
          <a:xfrm>
            <a:off x="2610989" y="5627274"/>
            <a:ext cx="85561" cy="229632"/>
          </a:xfrm>
          <a:custGeom>
            <a:avLst/>
            <a:gdLst/>
            <a:ahLst/>
            <a:cxnLst/>
            <a:rect l="0" t="0" r="0" b="0"/>
            <a:pathLst>
              <a:path w="241300" h="648589">
                <a:moveTo>
                  <a:pt x="0" y="648589"/>
                </a:moveTo>
                <a:lnTo>
                  <a:pt x="241300" y="406959"/>
                </a:lnTo>
                <a:lnTo>
                  <a:pt x="241300" y="0"/>
                </a:lnTo>
                <a:lnTo>
                  <a:pt x="0" y="228917"/>
                </a:lnTo>
                <a:close/>
                <a:moveTo>
                  <a:pt x="-1934032" y="1001064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Freeform 831"/>
          <p:cNvSpPr/>
          <p:nvPr/>
        </p:nvSpPr>
        <p:spPr>
          <a:xfrm>
            <a:off x="2610989" y="5627274"/>
            <a:ext cx="85561" cy="229632"/>
          </a:xfrm>
          <a:custGeom>
            <a:avLst/>
            <a:gdLst/>
            <a:ahLst/>
            <a:cxnLst/>
            <a:rect l="0" t="0" r="0" b="0"/>
            <a:pathLst>
              <a:path w="241300" h="648589">
                <a:moveTo>
                  <a:pt x="0" y="648589"/>
                </a:moveTo>
                <a:lnTo>
                  <a:pt x="241300" y="406959"/>
                </a:lnTo>
                <a:lnTo>
                  <a:pt x="241300" y="0"/>
                </a:lnTo>
                <a:lnTo>
                  <a:pt x="0" y="228917"/>
                </a:lnTo>
                <a:close/>
                <a:moveTo>
                  <a:pt x="-1934032" y="1001064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32" name="Picture 832"/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08737" y="5622040"/>
            <a:ext cx="90065" cy="240302"/>
          </a:xfrm>
          <a:prstGeom prst="rect">
            <a:avLst/>
          </a:prstGeom>
          <a:noFill/>
        </p:spPr>
      </p:pic>
      <p:sp>
        <p:nvSpPr>
          <p:cNvPr id="833" name="Freeform 833"/>
          <p:cNvSpPr/>
          <p:nvPr/>
        </p:nvSpPr>
        <p:spPr>
          <a:xfrm>
            <a:off x="1809433" y="5838894"/>
            <a:ext cx="711491" cy="112567"/>
          </a:xfrm>
          <a:custGeom>
            <a:avLst/>
            <a:gdLst/>
            <a:ahLst/>
            <a:cxnLst/>
            <a:rect l="0" t="0" r="0" b="0"/>
            <a:pathLst>
              <a:path w="2006539" h="317942">
                <a:moveTo>
                  <a:pt x="0" y="317942"/>
                </a:moveTo>
                <a:lnTo>
                  <a:pt x="254003" y="0"/>
                </a:lnTo>
                <a:lnTo>
                  <a:pt x="2006539" y="0"/>
                </a:lnTo>
                <a:lnTo>
                  <a:pt x="1752539" y="317942"/>
                </a:lnTo>
                <a:close/>
                <a:moveTo>
                  <a:pt x="59442" y="40335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Freeform 834"/>
          <p:cNvSpPr/>
          <p:nvPr/>
        </p:nvSpPr>
        <p:spPr>
          <a:xfrm>
            <a:off x="1809433" y="5838894"/>
            <a:ext cx="711491" cy="112567"/>
          </a:xfrm>
          <a:custGeom>
            <a:avLst/>
            <a:gdLst/>
            <a:ahLst/>
            <a:cxnLst/>
            <a:rect l="0" t="0" r="0" b="0"/>
            <a:pathLst>
              <a:path w="2006539" h="317942">
                <a:moveTo>
                  <a:pt x="0" y="317942"/>
                </a:moveTo>
                <a:lnTo>
                  <a:pt x="254003" y="0"/>
                </a:lnTo>
                <a:lnTo>
                  <a:pt x="2006539" y="0"/>
                </a:lnTo>
                <a:lnTo>
                  <a:pt x="1752539" y="317942"/>
                </a:lnTo>
                <a:close/>
                <a:moveTo>
                  <a:pt x="59442" y="40335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35" name="Picture 835"/>
          <p:cNvPicPr>
            <a:picLocks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04747" y="5836645"/>
            <a:ext cx="720859" cy="117066"/>
          </a:xfrm>
          <a:prstGeom prst="rect">
            <a:avLst/>
          </a:prstGeom>
          <a:noFill/>
        </p:spPr>
      </p:pic>
      <p:sp>
        <p:nvSpPr>
          <p:cNvPr id="836" name="Freeform 836"/>
          <p:cNvSpPr/>
          <p:nvPr/>
        </p:nvSpPr>
        <p:spPr>
          <a:xfrm>
            <a:off x="2430859" y="5838894"/>
            <a:ext cx="90064" cy="135080"/>
          </a:xfrm>
          <a:custGeom>
            <a:avLst/>
            <a:gdLst/>
            <a:ahLst/>
            <a:cxnLst/>
            <a:rect l="0" t="0" r="0" b="0"/>
            <a:pathLst>
              <a:path w="254000" h="381530">
                <a:moveTo>
                  <a:pt x="0" y="381530"/>
                </a:moveTo>
                <a:lnTo>
                  <a:pt x="254000" y="114466"/>
                </a:lnTo>
                <a:lnTo>
                  <a:pt x="254000" y="0"/>
                </a:lnTo>
                <a:lnTo>
                  <a:pt x="0" y="317942"/>
                </a:lnTo>
                <a:close/>
                <a:moveTo>
                  <a:pt x="-1756685" y="40335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Freeform 837"/>
          <p:cNvSpPr/>
          <p:nvPr/>
        </p:nvSpPr>
        <p:spPr>
          <a:xfrm>
            <a:off x="2430859" y="5838894"/>
            <a:ext cx="90064" cy="135080"/>
          </a:xfrm>
          <a:custGeom>
            <a:avLst/>
            <a:gdLst/>
            <a:ahLst/>
            <a:cxnLst/>
            <a:rect l="0" t="0" r="0" b="0"/>
            <a:pathLst>
              <a:path w="254000" h="381530">
                <a:moveTo>
                  <a:pt x="0" y="381530"/>
                </a:moveTo>
                <a:lnTo>
                  <a:pt x="254000" y="114466"/>
                </a:lnTo>
                <a:lnTo>
                  <a:pt x="254000" y="0"/>
                </a:lnTo>
                <a:lnTo>
                  <a:pt x="0" y="317942"/>
                </a:lnTo>
                <a:close/>
                <a:moveTo>
                  <a:pt x="-1756685" y="40335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38" name="Picture 838"/>
          <p:cNvPicPr>
            <a:picLocks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8607" y="5832477"/>
            <a:ext cx="94568" cy="147124"/>
          </a:xfrm>
          <a:prstGeom prst="rect">
            <a:avLst/>
          </a:prstGeom>
          <a:noFill/>
        </p:spPr>
      </p:pic>
      <p:sp>
        <p:nvSpPr>
          <p:cNvPr id="839" name="Freeform 839"/>
          <p:cNvSpPr/>
          <p:nvPr/>
        </p:nvSpPr>
        <p:spPr>
          <a:xfrm>
            <a:off x="1809433" y="5951461"/>
            <a:ext cx="621447" cy="22513"/>
          </a:xfrm>
          <a:custGeom>
            <a:avLst/>
            <a:gdLst/>
            <a:ahLst/>
            <a:cxnLst/>
            <a:rect l="0" t="0" r="0" b="0"/>
            <a:pathLst>
              <a:path w="1752600" h="63588">
                <a:moveTo>
                  <a:pt x="0" y="63588"/>
                </a:moveTo>
                <a:lnTo>
                  <a:pt x="1752600" y="63588"/>
                </a:lnTo>
                <a:lnTo>
                  <a:pt x="1752600" y="0"/>
                </a:lnTo>
                <a:lnTo>
                  <a:pt x="0" y="0"/>
                </a:lnTo>
                <a:lnTo>
                  <a:pt x="0" y="63588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Freeform 840"/>
          <p:cNvSpPr/>
          <p:nvPr/>
        </p:nvSpPr>
        <p:spPr>
          <a:xfrm>
            <a:off x="1809433" y="5951461"/>
            <a:ext cx="621447" cy="22513"/>
          </a:xfrm>
          <a:custGeom>
            <a:avLst/>
            <a:gdLst/>
            <a:ahLst/>
            <a:cxnLst/>
            <a:rect l="0" t="0" r="0" b="0"/>
            <a:pathLst>
              <a:path w="1752600" h="63588">
                <a:moveTo>
                  <a:pt x="0" y="63588"/>
                </a:moveTo>
                <a:lnTo>
                  <a:pt x="1752600" y="63588"/>
                </a:lnTo>
                <a:lnTo>
                  <a:pt x="1752600" y="0"/>
                </a:lnTo>
                <a:lnTo>
                  <a:pt x="0" y="0"/>
                </a:lnTo>
                <a:lnTo>
                  <a:pt x="0" y="63588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41" name="Picture 841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07181" y="5949210"/>
            <a:ext cx="625930" cy="27015"/>
          </a:xfrm>
          <a:prstGeom prst="rect">
            <a:avLst/>
          </a:prstGeom>
          <a:noFill/>
        </p:spPr>
      </p:pic>
      <p:sp>
        <p:nvSpPr>
          <p:cNvPr id="842" name="Freeform 842"/>
          <p:cNvSpPr/>
          <p:nvPr/>
        </p:nvSpPr>
        <p:spPr>
          <a:xfrm>
            <a:off x="1926518" y="5627274"/>
            <a:ext cx="639438" cy="63035"/>
          </a:xfrm>
          <a:custGeom>
            <a:avLst/>
            <a:gdLst/>
            <a:ahLst/>
            <a:cxnLst/>
            <a:rect l="0" t="0" r="0" b="0"/>
            <a:pathLst>
              <a:path w="1803336" h="178041">
                <a:moveTo>
                  <a:pt x="0" y="178041"/>
                </a:moveTo>
                <a:lnTo>
                  <a:pt x="190500" y="0"/>
                </a:lnTo>
                <a:lnTo>
                  <a:pt x="1803336" y="0"/>
                </a:lnTo>
                <a:lnTo>
                  <a:pt x="1625536" y="178041"/>
                </a:lnTo>
                <a:close/>
                <a:moveTo>
                  <a:pt x="466852" y="1001064"/>
                </a:moveTo>
              </a:path>
            </a:pathLst>
          </a:custGeom>
          <a:solidFill>
            <a:srgbClr val="000000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Freeform 843"/>
          <p:cNvSpPr/>
          <p:nvPr/>
        </p:nvSpPr>
        <p:spPr>
          <a:xfrm>
            <a:off x="1926518" y="5627274"/>
            <a:ext cx="639438" cy="63035"/>
          </a:xfrm>
          <a:custGeom>
            <a:avLst/>
            <a:gdLst/>
            <a:ahLst/>
            <a:cxnLst/>
            <a:rect l="0" t="0" r="0" b="0"/>
            <a:pathLst>
              <a:path w="1803336" h="178041">
                <a:moveTo>
                  <a:pt x="0" y="178041"/>
                </a:moveTo>
                <a:lnTo>
                  <a:pt x="190500" y="0"/>
                </a:lnTo>
                <a:lnTo>
                  <a:pt x="1803336" y="0"/>
                </a:lnTo>
                <a:lnTo>
                  <a:pt x="1625536" y="178041"/>
                </a:lnTo>
                <a:close/>
                <a:moveTo>
                  <a:pt x="466852" y="1001064"/>
                </a:moveTo>
              </a:path>
            </a:pathLst>
          </a:custGeom>
          <a:solidFill>
            <a:srgbClr val="000000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44" name="Picture 844"/>
          <p:cNvPicPr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803" y="5625021"/>
            <a:ext cx="650601" cy="67540"/>
          </a:xfrm>
          <a:prstGeom prst="rect">
            <a:avLst/>
          </a:prstGeom>
          <a:noFill/>
        </p:spPr>
      </p:pic>
      <p:sp>
        <p:nvSpPr>
          <p:cNvPr id="845" name="Freeform 845"/>
          <p:cNvSpPr/>
          <p:nvPr/>
        </p:nvSpPr>
        <p:spPr>
          <a:xfrm>
            <a:off x="1922015" y="5168026"/>
            <a:ext cx="634934" cy="58498"/>
          </a:xfrm>
          <a:custGeom>
            <a:avLst/>
            <a:gdLst/>
            <a:ahLst/>
            <a:cxnLst/>
            <a:rect l="0" t="0" r="0" b="0"/>
            <a:pathLst>
              <a:path w="1790636" h="165228">
                <a:moveTo>
                  <a:pt x="0" y="165228"/>
                </a:moveTo>
                <a:lnTo>
                  <a:pt x="177800" y="0"/>
                </a:lnTo>
                <a:lnTo>
                  <a:pt x="1790636" y="0"/>
                </a:lnTo>
                <a:lnTo>
                  <a:pt x="1612836" y="165228"/>
                </a:lnTo>
                <a:close/>
                <a:moveTo>
                  <a:pt x="1789493" y="229819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Freeform 846"/>
          <p:cNvSpPr/>
          <p:nvPr/>
        </p:nvSpPr>
        <p:spPr>
          <a:xfrm>
            <a:off x="1922015" y="5168026"/>
            <a:ext cx="634934" cy="58498"/>
          </a:xfrm>
          <a:custGeom>
            <a:avLst/>
            <a:gdLst/>
            <a:ahLst/>
            <a:cxnLst/>
            <a:rect l="0" t="0" r="0" b="0"/>
            <a:pathLst>
              <a:path w="1790636" h="165228">
                <a:moveTo>
                  <a:pt x="0" y="165228"/>
                </a:moveTo>
                <a:lnTo>
                  <a:pt x="177800" y="0"/>
                </a:lnTo>
                <a:lnTo>
                  <a:pt x="1790636" y="0"/>
                </a:lnTo>
                <a:lnTo>
                  <a:pt x="1612836" y="165228"/>
                </a:lnTo>
                <a:close/>
                <a:moveTo>
                  <a:pt x="1789493" y="2298192"/>
                </a:moveTo>
              </a:path>
            </a:pathLst>
          </a:custGeom>
          <a:solidFill>
            <a:srgbClr val="C9C9B6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47" name="Picture 847"/>
          <p:cNvPicPr>
            <a:picLocks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6277" y="5165777"/>
            <a:ext cx="646436" cy="62995"/>
          </a:xfrm>
          <a:prstGeom prst="rect">
            <a:avLst/>
          </a:prstGeom>
          <a:noFill/>
        </p:spPr>
      </p:pic>
      <p:sp>
        <p:nvSpPr>
          <p:cNvPr id="848" name="Freeform 848"/>
          <p:cNvSpPr/>
          <p:nvPr/>
        </p:nvSpPr>
        <p:spPr>
          <a:xfrm>
            <a:off x="1922015" y="5226529"/>
            <a:ext cx="571912" cy="450272"/>
          </a:xfrm>
          <a:custGeom>
            <a:avLst/>
            <a:gdLst/>
            <a:ahLst/>
            <a:cxnLst/>
            <a:rect l="0" t="0" r="0" b="0"/>
            <a:pathLst>
              <a:path w="1612900" h="1271778">
                <a:moveTo>
                  <a:pt x="0" y="1271778"/>
                </a:moveTo>
                <a:lnTo>
                  <a:pt x="1612900" y="1271778"/>
                </a:lnTo>
                <a:lnTo>
                  <a:pt x="1612900" y="0"/>
                </a:lnTo>
                <a:lnTo>
                  <a:pt x="0" y="0"/>
                </a:lnTo>
                <a:lnTo>
                  <a:pt x="0" y="1271778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49" name="Picture 849"/>
          <p:cNvPicPr>
            <a:picLocks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9763" y="5224276"/>
            <a:ext cx="576393" cy="454778"/>
          </a:xfrm>
          <a:prstGeom prst="rect">
            <a:avLst/>
          </a:prstGeom>
          <a:noFill/>
        </p:spPr>
      </p:pic>
      <p:sp>
        <p:nvSpPr>
          <p:cNvPr id="850" name="Freeform 850"/>
          <p:cNvSpPr/>
          <p:nvPr/>
        </p:nvSpPr>
        <p:spPr>
          <a:xfrm>
            <a:off x="1971550" y="5285072"/>
            <a:ext cx="472840" cy="346701"/>
          </a:xfrm>
          <a:custGeom>
            <a:avLst/>
            <a:gdLst/>
            <a:ahLst/>
            <a:cxnLst/>
            <a:rect l="0" t="0" r="0" b="0"/>
            <a:pathLst>
              <a:path w="1333500" h="979246">
                <a:moveTo>
                  <a:pt x="0" y="979246"/>
                </a:moveTo>
                <a:lnTo>
                  <a:pt x="1333500" y="979246"/>
                </a:lnTo>
                <a:lnTo>
                  <a:pt x="1333500" y="0"/>
                </a:lnTo>
                <a:lnTo>
                  <a:pt x="0" y="0"/>
                </a:lnTo>
                <a:lnTo>
                  <a:pt x="0" y="979246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51" name="Picture 851"/>
          <p:cNvPicPr>
            <a:picLocks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69299" y="5282820"/>
            <a:ext cx="477321" cy="351207"/>
          </a:xfrm>
          <a:prstGeom prst="rect">
            <a:avLst/>
          </a:prstGeom>
          <a:noFill/>
        </p:spPr>
      </p:pic>
      <p:sp>
        <p:nvSpPr>
          <p:cNvPr id="852" name="Freeform 852"/>
          <p:cNvSpPr/>
          <p:nvPr/>
        </p:nvSpPr>
        <p:spPr>
          <a:xfrm>
            <a:off x="2493904" y="5168026"/>
            <a:ext cx="63045" cy="508776"/>
          </a:xfrm>
          <a:custGeom>
            <a:avLst/>
            <a:gdLst/>
            <a:ahLst/>
            <a:cxnLst/>
            <a:rect l="0" t="0" r="0" b="0"/>
            <a:pathLst>
              <a:path w="177800" h="1437018">
                <a:moveTo>
                  <a:pt x="0" y="1437018"/>
                </a:moveTo>
                <a:lnTo>
                  <a:pt x="177800" y="1258977"/>
                </a:lnTo>
                <a:lnTo>
                  <a:pt x="177800" y="0"/>
                </a:lnTo>
                <a:lnTo>
                  <a:pt x="0" y="165228"/>
                </a:lnTo>
                <a:close/>
                <a:moveTo>
                  <a:pt x="-1095133" y="229819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Freeform 853"/>
          <p:cNvSpPr/>
          <p:nvPr/>
        </p:nvSpPr>
        <p:spPr>
          <a:xfrm>
            <a:off x="2493904" y="5168026"/>
            <a:ext cx="63045" cy="508776"/>
          </a:xfrm>
          <a:custGeom>
            <a:avLst/>
            <a:gdLst/>
            <a:ahLst/>
            <a:cxnLst/>
            <a:rect l="0" t="0" r="0" b="0"/>
            <a:pathLst>
              <a:path w="177800" h="1437018">
                <a:moveTo>
                  <a:pt x="0" y="1437018"/>
                </a:moveTo>
                <a:lnTo>
                  <a:pt x="177800" y="1258977"/>
                </a:lnTo>
                <a:lnTo>
                  <a:pt x="177800" y="0"/>
                </a:lnTo>
                <a:lnTo>
                  <a:pt x="0" y="165228"/>
                </a:lnTo>
                <a:close/>
                <a:moveTo>
                  <a:pt x="-1095133" y="2298192"/>
                </a:moveTo>
              </a:path>
            </a:pathLst>
          </a:custGeom>
          <a:solidFill>
            <a:srgbClr val="7A7A5A">
              <a:alpha val="100000"/>
            </a:srgbClr>
          </a:solidFill>
          <a:ln w="44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54" name="Picture 854"/>
          <p:cNvPicPr>
            <a:picLocks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91653" y="5162855"/>
            <a:ext cx="67548" cy="519383"/>
          </a:xfrm>
          <a:prstGeom prst="rect">
            <a:avLst/>
          </a:prstGeom>
          <a:noFill/>
        </p:spPr>
      </p:pic>
      <p:sp>
        <p:nvSpPr>
          <p:cNvPr id="855" name="Freeform 855"/>
          <p:cNvSpPr/>
          <p:nvPr/>
        </p:nvSpPr>
        <p:spPr>
          <a:xfrm>
            <a:off x="2709926" y="5148327"/>
            <a:ext cx="1784477" cy="424941"/>
          </a:xfrm>
          <a:custGeom>
            <a:avLst/>
            <a:gdLst/>
            <a:ahLst/>
            <a:cxnLst/>
            <a:rect l="0" t="0" r="0" b="0"/>
            <a:pathLst>
              <a:path w="1784477" h="424941">
                <a:moveTo>
                  <a:pt x="1784477" y="0"/>
                </a:moveTo>
                <a:lnTo>
                  <a:pt x="0" y="424941"/>
                </a:ln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Freeform 856"/>
          <p:cNvSpPr/>
          <p:nvPr/>
        </p:nvSpPr>
        <p:spPr>
          <a:xfrm>
            <a:off x="7214339" y="4399584"/>
            <a:ext cx="505634" cy="285483"/>
          </a:xfrm>
          <a:custGeom>
            <a:avLst/>
            <a:gdLst/>
            <a:ahLst/>
            <a:cxnLst/>
            <a:rect l="0" t="0" r="0" b="0"/>
            <a:pathLst>
              <a:path w="2271903" h="1295400">
                <a:moveTo>
                  <a:pt x="2271903" y="647700"/>
                </a:moveTo>
                <a:cubicBezTo>
                  <a:pt x="2271903" y="1005331"/>
                  <a:pt x="1763269" y="1295400"/>
                  <a:pt x="1135889" y="1295400"/>
                </a:cubicBezTo>
                <a:cubicBezTo>
                  <a:pt x="508509" y="1295400"/>
                  <a:pt x="0" y="1005331"/>
                  <a:pt x="0" y="647700"/>
                </a:cubicBezTo>
                <a:cubicBezTo>
                  <a:pt x="0" y="289940"/>
                  <a:pt x="508509" y="0"/>
                  <a:pt x="1135889" y="0"/>
                </a:cubicBezTo>
                <a:cubicBezTo>
                  <a:pt x="1763269" y="0"/>
                  <a:pt x="2271903" y="289940"/>
                  <a:pt x="2271903" y="647700"/>
                </a:cubicBezTo>
                <a:close/>
                <a:moveTo>
                  <a:pt x="739902" y="32026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Freeform 857"/>
          <p:cNvSpPr/>
          <p:nvPr/>
        </p:nvSpPr>
        <p:spPr>
          <a:xfrm>
            <a:off x="6934670" y="4475153"/>
            <a:ext cx="386991" cy="285483"/>
          </a:xfrm>
          <a:custGeom>
            <a:avLst/>
            <a:gdLst/>
            <a:ahLst/>
            <a:cxnLst/>
            <a:rect l="0" t="0" r="0" b="0"/>
            <a:pathLst>
              <a:path w="1738820" h="1295399">
                <a:moveTo>
                  <a:pt x="1738820" y="647700"/>
                </a:moveTo>
                <a:cubicBezTo>
                  <a:pt x="1738820" y="1005331"/>
                  <a:pt x="1349566" y="1295399"/>
                  <a:pt x="869379" y="1295399"/>
                </a:cubicBezTo>
                <a:cubicBezTo>
                  <a:pt x="389255" y="1295399"/>
                  <a:pt x="0" y="1005331"/>
                  <a:pt x="0" y="647700"/>
                </a:cubicBezTo>
                <a:cubicBezTo>
                  <a:pt x="0" y="289940"/>
                  <a:pt x="389255" y="0"/>
                  <a:pt x="869379" y="0"/>
                </a:cubicBezTo>
                <a:cubicBezTo>
                  <a:pt x="1349566" y="0"/>
                  <a:pt x="1738820" y="289940"/>
                  <a:pt x="1738820" y="647700"/>
                </a:cubicBezTo>
                <a:close/>
                <a:moveTo>
                  <a:pt x="1653603" y="28597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Freeform 858"/>
          <p:cNvSpPr/>
          <p:nvPr/>
        </p:nvSpPr>
        <p:spPr>
          <a:xfrm>
            <a:off x="6816026" y="4648682"/>
            <a:ext cx="259884" cy="232299"/>
          </a:xfrm>
          <a:custGeom>
            <a:avLst/>
            <a:gdLst/>
            <a:ahLst/>
            <a:cxnLst/>
            <a:rect l="0" t="0" r="0" b="0"/>
            <a:pathLst>
              <a:path w="1167705" h="1054074">
                <a:moveTo>
                  <a:pt x="1167705" y="527049"/>
                </a:moveTo>
                <a:cubicBezTo>
                  <a:pt x="1167705" y="818108"/>
                  <a:pt x="906301" y="1054074"/>
                  <a:pt x="583848" y="1054074"/>
                </a:cubicBezTo>
                <a:cubicBezTo>
                  <a:pt x="261395" y="1054074"/>
                  <a:pt x="0" y="818108"/>
                  <a:pt x="0" y="527049"/>
                </a:cubicBezTo>
                <a:cubicBezTo>
                  <a:pt x="0" y="235965"/>
                  <a:pt x="261395" y="0"/>
                  <a:pt x="583848" y="0"/>
                </a:cubicBezTo>
                <a:cubicBezTo>
                  <a:pt x="906301" y="0"/>
                  <a:pt x="1167705" y="235965"/>
                  <a:pt x="1167705" y="527049"/>
                </a:cubicBezTo>
                <a:close/>
                <a:moveTo>
                  <a:pt x="1519940" y="20723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Freeform 859"/>
          <p:cNvSpPr/>
          <p:nvPr/>
        </p:nvSpPr>
        <p:spPr>
          <a:xfrm>
            <a:off x="6895121" y="4752240"/>
            <a:ext cx="392650" cy="251892"/>
          </a:xfrm>
          <a:custGeom>
            <a:avLst/>
            <a:gdLst/>
            <a:ahLst/>
            <a:cxnLst/>
            <a:rect l="0" t="0" r="0" b="0"/>
            <a:pathLst>
              <a:path w="1764245" h="1142975">
                <a:moveTo>
                  <a:pt x="1764245" y="571475"/>
                </a:moveTo>
                <a:cubicBezTo>
                  <a:pt x="1764245" y="887108"/>
                  <a:pt x="1369276" y="1142975"/>
                  <a:pt x="882116" y="1142975"/>
                </a:cubicBezTo>
                <a:cubicBezTo>
                  <a:pt x="394944" y="1142975"/>
                  <a:pt x="0" y="887108"/>
                  <a:pt x="0" y="571475"/>
                </a:cubicBezTo>
                <a:cubicBezTo>
                  <a:pt x="0" y="255906"/>
                  <a:pt x="394944" y="0"/>
                  <a:pt x="882116" y="0"/>
                </a:cubicBezTo>
                <a:cubicBezTo>
                  <a:pt x="1369276" y="0"/>
                  <a:pt x="1764245" y="255906"/>
                  <a:pt x="1764245" y="571475"/>
                </a:cubicBezTo>
                <a:close/>
                <a:moveTo>
                  <a:pt x="650227" y="1602486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Freeform 860"/>
          <p:cNvSpPr/>
          <p:nvPr/>
        </p:nvSpPr>
        <p:spPr>
          <a:xfrm>
            <a:off x="7174768" y="4794223"/>
            <a:ext cx="587575" cy="299473"/>
          </a:xfrm>
          <a:custGeom>
            <a:avLst/>
            <a:gdLst/>
            <a:ahLst/>
            <a:cxnLst/>
            <a:rect l="0" t="0" r="0" b="0"/>
            <a:pathLst>
              <a:path w="2640076" h="1358879">
                <a:moveTo>
                  <a:pt x="2640076" y="679425"/>
                </a:moveTo>
                <a:cubicBezTo>
                  <a:pt x="2640076" y="1054672"/>
                  <a:pt x="2049019" y="1358879"/>
                  <a:pt x="1320039" y="1358879"/>
                </a:cubicBezTo>
                <a:cubicBezTo>
                  <a:pt x="591059" y="1358879"/>
                  <a:pt x="0" y="1054672"/>
                  <a:pt x="0" y="679425"/>
                </a:cubicBezTo>
                <a:cubicBezTo>
                  <a:pt x="0" y="304178"/>
                  <a:pt x="591059" y="0"/>
                  <a:pt x="1320039" y="0"/>
                </a:cubicBezTo>
                <a:cubicBezTo>
                  <a:pt x="2049019" y="0"/>
                  <a:pt x="2640076" y="304178"/>
                  <a:pt x="2640076" y="679425"/>
                </a:cubicBezTo>
                <a:close/>
                <a:moveTo>
                  <a:pt x="-904722" y="1411986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Freeform 861"/>
          <p:cNvSpPr/>
          <p:nvPr/>
        </p:nvSpPr>
        <p:spPr>
          <a:xfrm>
            <a:off x="7550467" y="4483550"/>
            <a:ext cx="375700" cy="223908"/>
          </a:xfrm>
          <a:custGeom>
            <a:avLst/>
            <a:gdLst/>
            <a:ahLst/>
            <a:cxnLst/>
            <a:rect l="0" t="0" r="0" b="0"/>
            <a:pathLst>
              <a:path w="1688085" h="1016000">
                <a:moveTo>
                  <a:pt x="1688085" y="508000"/>
                </a:moveTo>
                <a:cubicBezTo>
                  <a:pt x="1688085" y="788543"/>
                  <a:pt x="1310260" y="1016000"/>
                  <a:pt x="844042" y="1016000"/>
                </a:cubicBezTo>
                <a:cubicBezTo>
                  <a:pt x="377953" y="1016000"/>
                  <a:pt x="0" y="788543"/>
                  <a:pt x="0" y="508000"/>
                </a:cubicBezTo>
                <a:cubicBezTo>
                  <a:pt x="0" y="227456"/>
                  <a:pt x="377953" y="0"/>
                  <a:pt x="844042" y="0"/>
                </a:cubicBezTo>
                <a:cubicBezTo>
                  <a:pt x="1310260" y="0"/>
                  <a:pt x="1688085" y="227456"/>
                  <a:pt x="1688085" y="508000"/>
                </a:cubicBezTo>
                <a:close/>
                <a:moveTo>
                  <a:pt x="-1011682" y="28216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Freeform 862"/>
          <p:cNvSpPr/>
          <p:nvPr/>
        </p:nvSpPr>
        <p:spPr>
          <a:xfrm>
            <a:off x="7606970" y="4629090"/>
            <a:ext cx="372873" cy="223903"/>
          </a:xfrm>
          <a:custGeom>
            <a:avLst/>
            <a:gdLst/>
            <a:ahLst/>
            <a:cxnLst/>
            <a:rect l="0" t="0" r="0" b="0"/>
            <a:pathLst>
              <a:path w="1675385" h="1015974">
                <a:moveTo>
                  <a:pt x="1675385" y="508000"/>
                </a:moveTo>
                <a:cubicBezTo>
                  <a:pt x="1675385" y="788543"/>
                  <a:pt x="1300354" y="1015974"/>
                  <a:pt x="837693" y="1015974"/>
                </a:cubicBezTo>
                <a:cubicBezTo>
                  <a:pt x="375031" y="1015974"/>
                  <a:pt x="0" y="788543"/>
                  <a:pt x="0" y="508000"/>
                </a:cubicBezTo>
                <a:cubicBezTo>
                  <a:pt x="0" y="227456"/>
                  <a:pt x="375031" y="0"/>
                  <a:pt x="837693" y="0"/>
                </a:cubicBezTo>
                <a:cubicBezTo>
                  <a:pt x="1300354" y="0"/>
                  <a:pt x="1675385" y="227456"/>
                  <a:pt x="1675385" y="508000"/>
                </a:cubicBezTo>
                <a:close/>
                <a:moveTo>
                  <a:pt x="-1925955" y="21612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Freeform 863"/>
          <p:cNvSpPr/>
          <p:nvPr/>
        </p:nvSpPr>
        <p:spPr>
          <a:xfrm>
            <a:off x="7573080" y="4676671"/>
            <a:ext cx="370047" cy="369444"/>
          </a:xfrm>
          <a:custGeom>
            <a:avLst/>
            <a:gdLst/>
            <a:ahLst/>
            <a:cxnLst/>
            <a:rect l="0" t="0" r="0" b="0"/>
            <a:pathLst>
              <a:path w="1662685" h="1676374">
                <a:moveTo>
                  <a:pt x="1662685" y="838174"/>
                </a:moveTo>
                <a:cubicBezTo>
                  <a:pt x="1662685" y="1301102"/>
                  <a:pt x="1290448" y="1676374"/>
                  <a:pt x="831342" y="1676374"/>
                </a:cubicBezTo>
                <a:cubicBezTo>
                  <a:pt x="372237" y="1676374"/>
                  <a:pt x="0" y="1301102"/>
                  <a:pt x="0" y="838174"/>
                </a:cubicBezTo>
                <a:cubicBezTo>
                  <a:pt x="0" y="375285"/>
                  <a:pt x="372237" y="0"/>
                  <a:pt x="831342" y="0"/>
                </a:cubicBezTo>
                <a:cubicBezTo>
                  <a:pt x="1290448" y="0"/>
                  <a:pt x="1662685" y="375285"/>
                  <a:pt x="1662685" y="838174"/>
                </a:cubicBezTo>
                <a:close/>
                <a:moveTo>
                  <a:pt x="-2319756" y="19453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Freeform 864"/>
          <p:cNvSpPr/>
          <p:nvPr/>
        </p:nvSpPr>
        <p:spPr>
          <a:xfrm>
            <a:off x="7027888" y="4564716"/>
            <a:ext cx="754240" cy="369444"/>
          </a:xfrm>
          <a:custGeom>
            <a:avLst/>
            <a:gdLst/>
            <a:ahLst/>
            <a:cxnLst/>
            <a:rect l="0" t="0" r="0" b="0"/>
            <a:pathLst>
              <a:path w="3388931" h="1676374">
                <a:moveTo>
                  <a:pt x="3388931" y="838199"/>
                </a:moveTo>
                <a:cubicBezTo>
                  <a:pt x="3388931" y="1301102"/>
                  <a:pt x="2630233" y="1676374"/>
                  <a:pt x="1694370" y="1676374"/>
                </a:cubicBezTo>
                <a:cubicBezTo>
                  <a:pt x="758635" y="1676374"/>
                  <a:pt x="0" y="1301102"/>
                  <a:pt x="0" y="838199"/>
                </a:cubicBezTo>
                <a:cubicBezTo>
                  <a:pt x="0" y="375284"/>
                  <a:pt x="758635" y="0"/>
                  <a:pt x="1694370" y="0"/>
                </a:cubicBezTo>
                <a:cubicBezTo>
                  <a:pt x="2630233" y="0"/>
                  <a:pt x="3388931" y="375284"/>
                  <a:pt x="3388931" y="838199"/>
                </a:cubicBezTo>
                <a:close/>
                <a:moveTo>
                  <a:pt x="637858" y="2453385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Freeform 865"/>
          <p:cNvSpPr/>
          <p:nvPr/>
        </p:nvSpPr>
        <p:spPr>
          <a:xfrm>
            <a:off x="7227115" y="4377725"/>
            <a:ext cx="481072" cy="163201"/>
          </a:xfrm>
          <a:custGeom>
            <a:avLst/>
            <a:gdLst/>
            <a:ahLst/>
            <a:cxnLst/>
            <a:rect l="0" t="0" r="0" b="0"/>
            <a:pathLst>
              <a:path w="2161540" h="740537">
                <a:moveTo>
                  <a:pt x="1091184" y="740537"/>
                </a:moveTo>
                <a:lnTo>
                  <a:pt x="2161540" y="503174"/>
                </a:lnTo>
                <a:cubicBezTo>
                  <a:pt x="1931289" y="166624"/>
                  <a:pt x="1265428" y="0"/>
                  <a:pt x="674369" y="131064"/>
                </a:cubicBezTo>
                <a:cubicBezTo>
                  <a:pt x="354584" y="201930"/>
                  <a:pt x="107314" y="350520"/>
                  <a:pt x="0" y="536193"/>
                </a:cubicBezTo>
                <a:close/>
                <a:moveTo>
                  <a:pt x="688847" y="3301872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66" name="Picture 866"/>
          <p:cNvPicPr>
            <a:picLocks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24314" y="4393986"/>
            <a:ext cx="486718" cy="104707"/>
          </a:xfrm>
          <a:prstGeom prst="rect">
            <a:avLst/>
          </a:prstGeom>
          <a:noFill/>
        </p:spPr>
      </p:pic>
      <p:sp>
        <p:nvSpPr>
          <p:cNvPr id="867" name="Freeform 867"/>
          <p:cNvSpPr/>
          <p:nvPr/>
        </p:nvSpPr>
        <p:spPr>
          <a:xfrm>
            <a:off x="6928030" y="4452118"/>
            <a:ext cx="305585" cy="196396"/>
          </a:xfrm>
          <a:custGeom>
            <a:avLst/>
            <a:gdLst/>
            <a:ahLst/>
            <a:cxnLst/>
            <a:rect l="0" t="0" r="0" b="0"/>
            <a:pathLst>
              <a:path w="1373048" h="891159">
                <a:moveTo>
                  <a:pt x="905561" y="745872"/>
                </a:moveTo>
                <a:lnTo>
                  <a:pt x="1373048" y="192787"/>
                </a:lnTo>
                <a:cubicBezTo>
                  <a:pt x="963980" y="0"/>
                  <a:pt x="423113" y="91313"/>
                  <a:pt x="164973" y="396749"/>
                </a:cubicBezTo>
                <a:cubicBezTo>
                  <a:pt x="40754" y="543815"/>
                  <a:pt x="0" y="721741"/>
                  <a:pt x="51727" y="891159"/>
                </a:cubicBezTo>
                <a:close/>
                <a:moveTo>
                  <a:pt x="1689785" y="2964307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68" name="Picture 868"/>
          <p:cNvPicPr>
            <a:picLocks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31900" y="4469555"/>
            <a:ext cx="304528" cy="181767"/>
          </a:xfrm>
          <a:prstGeom prst="rect">
            <a:avLst/>
          </a:prstGeom>
          <a:noFill/>
        </p:spPr>
      </p:pic>
      <p:sp>
        <p:nvSpPr>
          <p:cNvPr id="869" name="Freeform 869"/>
          <p:cNvSpPr/>
          <p:nvPr/>
        </p:nvSpPr>
        <p:spPr>
          <a:xfrm>
            <a:off x="6888100" y="4871710"/>
            <a:ext cx="304615" cy="136055"/>
          </a:xfrm>
          <a:custGeom>
            <a:avLst/>
            <a:gdLst/>
            <a:ahLst/>
            <a:cxnLst/>
            <a:rect l="0" t="0" r="0" b="0"/>
            <a:pathLst>
              <a:path w="1368692" h="617360">
                <a:moveTo>
                  <a:pt x="926351" y="23025"/>
                </a:moveTo>
                <a:lnTo>
                  <a:pt x="19545" y="0"/>
                </a:lnTo>
                <a:cubicBezTo>
                  <a:pt x="0" y="325907"/>
                  <a:pt x="390157" y="600405"/>
                  <a:pt x="890968" y="613131"/>
                </a:cubicBezTo>
                <a:cubicBezTo>
                  <a:pt x="1057668" y="617360"/>
                  <a:pt x="1223023" y="591604"/>
                  <a:pt x="1368692" y="538670"/>
                </a:cubicBezTo>
                <a:close/>
                <a:moveTo>
                  <a:pt x="688124" y="1060386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70" name="Picture 870"/>
          <p:cNvPicPr>
            <a:picLocks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89483" y="4868925"/>
            <a:ext cx="306076" cy="140823"/>
          </a:xfrm>
          <a:prstGeom prst="rect">
            <a:avLst/>
          </a:prstGeom>
          <a:noFill/>
        </p:spPr>
      </p:pic>
      <p:sp>
        <p:nvSpPr>
          <p:cNvPr id="871" name="Freeform 871"/>
          <p:cNvSpPr/>
          <p:nvPr/>
        </p:nvSpPr>
        <p:spPr>
          <a:xfrm>
            <a:off x="7703919" y="4477532"/>
            <a:ext cx="251785" cy="171570"/>
          </a:xfrm>
          <a:custGeom>
            <a:avLst/>
            <a:gdLst/>
            <a:ahLst/>
            <a:cxnLst/>
            <a:rect l="0" t="0" r="0" b="0"/>
            <a:pathLst>
              <a:path w="1131315" h="778511">
                <a:moveTo>
                  <a:pt x="167258" y="522606"/>
                </a:moveTo>
                <a:lnTo>
                  <a:pt x="896365" y="778511"/>
                </a:lnTo>
                <a:cubicBezTo>
                  <a:pt x="1131315" y="536194"/>
                  <a:pt x="995299" y="225171"/>
                  <a:pt x="592582" y="83821"/>
                </a:cubicBezTo>
                <a:cubicBezTo>
                  <a:pt x="413765" y="20956"/>
                  <a:pt x="202945" y="0"/>
                  <a:pt x="0" y="24639"/>
                </a:cubicBezTo>
                <a:close/>
                <a:moveTo>
                  <a:pt x="-1688466" y="2848991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72" name="Picture 872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01104" y="4477980"/>
            <a:ext cx="230744" cy="173945"/>
          </a:xfrm>
          <a:prstGeom prst="rect">
            <a:avLst/>
          </a:prstGeom>
          <a:noFill/>
        </p:spPr>
      </p:pic>
      <p:sp>
        <p:nvSpPr>
          <p:cNvPr id="873" name="Freeform 873"/>
          <p:cNvSpPr/>
          <p:nvPr/>
        </p:nvSpPr>
        <p:spPr>
          <a:xfrm>
            <a:off x="7766583" y="4648151"/>
            <a:ext cx="242232" cy="166196"/>
          </a:xfrm>
          <a:custGeom>
            <a:avLst/>
            <a:gdLst/>
            <a:ahLst/>
            <a:cxnLst/>
            <a:rect l="0" t="0" r="0" b="0"/>
            <a:pathLst>
              <a:path w="1088391" h="754126">
                <a:moveTo>
                  <a:pt x="0" y="427863"/>
                </a:moveTo>
                <a:lnTo>
                  <a:pt x="783591" y="754126"/>
                </a:lnTo>
                <a:cubicBezTo>
                  <a:pt x="1088391" y="517143"/>
                  <a:pt x="1013969" y="185800"/>
                  <a:pt x="614300" y="0"/>
                </a:cubicBezTo>
                <a:close/>
                <a:moveTo>
                  <a:pt x="-2649474" y="2074798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74" name="Picture 874"/>
          <p:cNvPicPr>
            <a:picLocks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00476" y="4645364"/>
            <a:ext cx="85048" cy="171793"/>
          </a:xfrm>
          <a:prstGeom prst="rect">
            <a:avLst/>
          </a:prstGeom>
          <a:noFill/>
        </p:spPr>
      </p:pic>
      <p:sp>
        <p:nvSpPr>
          <p:cNvPr id="875" name="Freeform 875"/>
          <p:cNvSpPr/>
          <p:nvPr/>
        </p:nvSpPr>
        <p:spPr>
          <a:xfrm>
            <a:off x="7697446" y="4813367"/>
            <a:ext cx="254612" cy="261374"/>
          </a:xfrm>
          <a:custGeom>
            <a:avLst/>
            <a:gdLst/>
            <a:ahLst/>
            <a:cxnLst/>
            <a:rect l="0" t="0" r="0" b="0"/>
            <a:pathLst>
              <a:path w="1144017" h="1186002">
                <a:moveTo>
                  <a:pt x="272542" y="236956"/>
                </a:moveTo>
                <a:lnTo>
                  <a:pt x="0" y="1037653"/>
                </a:lnTo>
                <a:cubicBezTo>
                  <a:pt x="448692" y="1186002"/>
                  <a:pt x="934340" y="947801"/>
                  <a:pt x="1084835" y="505587"/>
                </a:cubicBezTo>
                <a:cubicBezTo>
                  <a:pt x="1140461" y="342036"/>
                  <a:pt x="1144017" y="165607"/>
                  <a:pt x="1094867" y="0"/>
                </a:cubicBezTo>
                <a:close/>
                <a:moveTo>
                  <a:pt x="-2897606" y="1325117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76" name="Picture 876"/>
          <p:cNvPicPr>
            <a:picLocks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94639" y="4810587"/>
            <a:ext cx="256939" cy="243939"/>
          </a:xfrm>
          <a:prstGeom prst="rect">
            <a:avLst/>
          </a:prstGeom>
          <a:noFill/>
        </p:spPr>
      </p:pic>
      <p:sp>
        <p:nvSpPr>
          <p:cNvPr id="877" name="Freeform 877"/>
          <p:cNvSpPr/>
          <p:nvPr/>
        </p:nvSpPr>
        <p:spPr>
          <a:xfrm>
            <a:off x="6811985" y="4646079"/>
            <a:ext cx="141046" cy="227813"/>
          </a:xfrm>
          <a:custGeom>
            <a:avLst/>
            <a:gdLst/>
            <a:ahLst/>
            <a:cxnLst/>
            <a:rect l="0" t="0" r="0" b="0"/>
            <a:pathLst>
              <a:path w="633744" h="1033717">
                <a:moveTo>
                  <a:pt x="633744" y="538861"/>
                </a:moveTo>
                <a:lnTo>
                  <a:pt x="599099" y="0"/>
                </a:lnTo>
                <a:cubicBezTo>
                  <a:pt x="259653" y="16765"/>
                  <a:pt x="0" y="271653"/>
                  <a:pt x="19134" y="569214"/>
                </a:cubicBezTo>
                <a:cubicBezTo>
                  <a:pt x="32216" y="772669"/>
                  <a:pt x="174893" y="952361"/>
                  <a:pt x="387999" y="1033717"/>
                </a:cubicBezTo>
                <a:close/>
                <a:moveTo>
                  <a:pt x="1538099" y="2084197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78" name="Picture 878"/>
          <p:cNvPicPr>
            <a:picLocks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13208" y="4643301"/>
            <a:ext cx="134942" cy="233406"/>
          </a:xfrm>
          <a:prstGeom prst="rect">
            <a:avLst/>
          </a:prstGeom>
          <a:noFill/>
        </p:spPr>
      </p:pic>
      <p:sp>
        <p:nvSpPr>
          <p:cNvPr id="879" name="Freeform 879"/>
          <p:cNvSpPr/>
          <p:nvPr/>
        </p:nvSpPr>
        <p:spPr>
          <a:xfrm>
            <a:off x="7184237" y="4957951"/>
            <a:ext cx="516714" cy="151686"/>
          </a:xfrm>
          <a:custGeom>
            <a:avLst/>
            <a:gdLst/>
            <a:ahLst/>
            <a:cxnLst/>
            <a:rect l="0" t="0" r="0" b="0"/>
            <a:pathLst>
              <a:path w="2321686" h="688286">
                <a:moveTo>
                  <a:pt x="1264793" y="0"/>
                </a:moveTo>
                <a:lnTo>
                  <a:pt x="0" y="134226"/>
                </a:lnTo>
                <a:cubicBezTo>
                  <a:pt x="152653" y="473418"/>
                  <a:pt x="842772" y="688286"/>
                  <a:pt x="1541272" y="614157"/>
                </a:cubicBezTo>
                <a:cubicBezTo>
                  <a:pt x="1856740" y="580673"/>
                  <a:pt x="2135124" y="491134"/>
                  <a:pt x="2321686" y="363106"/>
                </a:cubicBezTo>
                <a:close/>
                <a:moveTo>
                  <a:pt x="-1010768" y="669061"/>
                </a:moveTo>
              </a:path>
            </a:pathLst>
          </a:custGeom>
          <a:solidFill>
            <a:srgbClr val="FFFFFF">
              <a:alpha val="100000"/>
            </a:srgbClr>
          </a:solidFill>
          <a:ln w="2798">
            <a:noFill/>
          </a:ln>
          <a:effectDag name="">
            <a:xfrm kx="3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80" name="Picture 880"/>
          <p:cNvPicPr>
            <a:picLocks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81441" y="4984734"/>
            <a:ext cx="522340" cy="114523"/>
          </a:xfrm>
          <a:prstGeom prst="rect">
            <a:avLst/>
          </a:prstGeom>
          <a:noFill/>
        </p:spPr>
      </p:pic>
      <p:sp>
        <p:nvSpPr>
          <p:cNvPr id="881" name="Freeform 881"/>
          <p:cNvSpPr/>
          <p:nvPr/>
        </p:nvSpPr>
        <p:spPr>
          <a:xfrm>
            <a:off x="9051771" y="4666800"/>
            <a:ext cx="608563" cy="873353"/>
          </a:xfrm>
          <a:custGeom>
            <a:avLst/>
            <a:gdLst/>
            <a:ahLst/>
            <a:cxnLst/>
            <a:rect l="0" t="0" r="0" b="0"/>
            <a:pathLst>
              <a:path w="1221638" h="1745742">
                <a:moveTo>
                  <a:pt x="0" y="1745742"/>
                </a:moveTo>
                <a:lnTo>
                  <a:pt x="1221638" y="1745742"/>
                </a:lnTo>
                <a:lnTo>
                  <a:pt x="1221638" y="0"/>
                </a:lnTo>
                <a:lnTo>
                  <a:pt x="0" y="0"/>
                </a:lnTo>
                <a:lnTo>
                  <a:pt x="0" y="1745742"/>
                </a:lnTo>
                <a:close/>
              </a:path>
            </a:pathLst>
          </a:custGeom>
          <a:solidFill>
            <a:srgbClr val="B7B79D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82" name="Picture 882"/>
          <p:cNvPicPr>
            <a:picLocks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48601" y="4663653"/>
            <a:ext cx="614905" cy="879680"/>
          </a:xfrm>
          <a:prstGeom prst="rect">
            <a:avLst/>
          </a:prstGeom>
          <a:noFill/>
        </p:spPr>
      </p:pic>
      <p:sp>
        <p:nvSpPr>
          <p:cNvPr id="883" name="Freeform 883"/>
          <p:cNvSpPr/>
          <p:nvPr/>
        </p:nvSpPr>
        <p:spPr>
          <a:xfrm>
            <a:off x="9051771" y="4488678"/>
            <a:ext cx="786088" cy="178151"/>
          </a:xfrm>
          <a:custGeom>
            <a:avLst/>
            <a:gdLst/>
            <a:ahLst/>
            <a:cxnLst/>
            <a:rect l="0" t="0" r="0" b="0"/>
            <a:pathLst>
              <a:path w="1578004" h="356107">
                <a:moveTo>
                  <a:pt x="0" y="356107"/>
                </a:moveTo>
                <a:lnTo>
                  <a:pt x="356314" y="0"/>
                </a:lnTo>
                <a:lnTo>
                  <a:pt x="1578004" y="0"/>
                </a:lnTo>
                <a:lnTo>
                  <a:pt x="1221641" y="356107"/>
                </a:lnTo>
                <a:lnTo>
                  <a:pt x="0" y="356107"/>
                </a:lnTo>
                <a:close/>
                <a:moveTo>
                  <a:pt x="1746406" y="2108580"/>
                </a:moveTo>
              </a:path>
            </a:pathLst>
          </a:custGeom>
          <a:solidFill>
            <a:srgbClr val="C8C8B6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84" name="Picture 884"/>
          <p:cNvPicPr>
            <a:picLocks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44119" y="4485501"/>
            <a:ext cx="801396" cy="184505"/>
          </a:xfrm>
          <a:prstGeom prst="rect">
            <a:avLst/>
          </a:prstGeom>
          <a:noFill/>
        </p:spPr>
      </p:pic>
      <p:sp>
        <p:nvSpPr>
          <p:cNvPr id="885" name="Freeform 885"/>
          <p:cNvSpPr/>
          <p:nvPr/>
        </p:nvSpPr>
        <p:spPr>
          <a:xfrm>
            <a:off x="9660337" y="4488678"/>
            <a:ext cx="177523" cy="1051475"/>
          </a:xfrm>
          <a:custGeom>
            <a:avLst/>
            <a:gdLst/>
            <a:ahLst/>
            <a:cxnLst/>
            <a:rect l="0" t="0" r="0" b="0"/>
            <a:pathLst>
              <a:path w="356363" h="2101789">
                <a:moveTo>
                  <a:pt x="0" y="2101789"/>
                </a:moveTo>
                <a:lnTo>
                  <a:pt x="356363" y="1745653"/>
                </a:lnTo>
                <a:lnTo>
                  <a:pt x="356363" y="0"/>
                </a:lnTo>
                <a:lnTo>
                  <a:pt x="0" y="356107"/>
                </a:lnTo>
                <a:lnTo>
                  <a:pt x="0" y="2101789"/>
                </a:lnTo>
                <a:close/>
                <a:moveTo>
                  <a:pt x="-1220917" y="2108580"/>
                </a:moveTo>
              </a:path>
            </a:pathLst>
          </a:custGeom>
          <a:solidFill>
            <a:srgbClr val="7B7A5A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86" name="Picture 886"/>
          <p:cNvPicPr>
            <a:picLocks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57167" y="4480990"/>
            <a:ext cx="183856" cy="1066843"/>
          </a:xfrm>
          <a:prstGeom prst="rect">
            <a:avLst/>
          </a:prstGeom>
          <a:noFill/>
        </p:spPr>
      </p:pic>
      <p:sp>
        <p:nvSpPr>
          <p:cNvPr id="887" name="Freeform 887"/>
          <p:cNvSpPr/>
          <p:nvPr/>
        </p:nvSpPr>
        <p:spPr>
          <a:xfrm>
            <a:off x="9055734" y="4899877"/>
            <a:ext cx="602224" cy="14307"/>
          </a:xfrm>
          <a:custGeom>
            <a:avLst/>
            <a:gdLst/>
            <a:ahLst/>
            <a:cxnLst/>
            <a:rect l="0" t="0" r="0" b="0"/>
            <a:pathLst>
              <a:path w="1208913" h="28600">
                <a:moveTo>
                  <a:pt x="14316" y="0"/>
                </a:moveTo>
                <a:lnTo>
                  <a:pt x="1194600" y="0"/>
                </a:lnTo>
                <a:cubicBezTo>
                  <a:pt x="1202500" y="0"/>
                  <a:pt x="1208913" y="6350"/>
                  <a:pt x="1208913" y="14350"/>
                </a:cubicBezTo>
                <a:cubicBezTo>
                  <a:pt x="1208913" y="22199"/>
                  <a:pt x="1202500" y="28600"/>
                  <a:pt x="1194600" y="28600"/>
                </a:cubicBezTo>
                <a:lnTo>
                  <a:pt x="14316" y="28600"/>
                </a:lnTo>
                <a:cubicBezTo>
                  <a:pt x="6410" y="28600"/>
                  <a:pt x="0" y="22199"/>
                  <a:pt x="0" y="14350"/>
                </a:cubicBezTo>
                <a:cubicBezTo>
                  <a:pt x="0" y="6350"/>
                  <a:pt x="6410" y="0"/>
                  <a:pt x="14316" y="0"/>
                </a:cubicBezTo>
                <a:close/>
                <a:moveTo>
                  <a:pt x="1272616" y="1286636"/>
                </a:moveTo>
              </a:path>
            </a:pathLst>
          </a:custGeom>
          <a:solidFill>
            <a:srgbClr val="EDEDE7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Freeform 888"/>
          <p:cNvSpPr/>
          <p:nvPr/>
        </p:nvSpPr>
        <p:spPr>
          <a:xfrm>
            <a:off x="9050979" y="4895112"/>
            <a:ext cx="610148" cy="14301"/>
          </a:xfrm>
          <a:custGeom>
            <a:avLst/>
            <a:gdLst/>
            <a:ahLst/>
            <a:cxnLst/>
            <a:rect l="0" t="0" r="0" b="0"/>
            <a:pathLst>
              <a:path w="1224820" h="28587">
                <a:moveTo>
                  <a:pt x="14316" y="0"/>
                </a:moveTo>
                <a:lnTo>
                  <a:pt x="1210507" y="0"/>
                </a:lnTo>
                <a:cubicBezTo>
                  <a:pt x="1218407" y="0"/>
                  <a:pt x="1224820" y="6350"/>
                  <a:pt x="1224820" y="14223"/>
                </a:cubicBezTo>
                <a:cubicBezTo>
                  <a:pt x="1224820" y="22225"/>
                  <a:pt x="1218407" y="28587"/>
                  <a:pt x="1210507" y="28587"/>
                </a:cubicBezTo>
                <a:lnTo>
                  <a:pt x="14316" y="28587"/>
                </a:lnTo>
                <a:cubicBezTo>
                  <a:pt x="6409" y="28587"/>
                  <a:pt x="0" y="22225"/>
                  <a:pt x="0" y="14223"/>
                </a:cubicBezTo>
                <a:cubicBezTo>
                  <a:pt x="0" y="6350"/>
                  <a:pt x="6409" y="0"/>
                  <a:pt x="14316" y="0"/>
                </a:cubicBezTo>
                <a:close/>
                <a:moveTo>
                  <a:pt x="1291685" y="1296161"/>
                </a:moveTo>
              </a:path>
            </a:pathLst>
          </a:custGeom>
          <a:solidFill>
            <a:srgbClr val="4A4936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Freeform 889"/>
          <p:cNvSpPr/>
          <p:nvPr/>
        </p:nvSpPr>
        <p:spPr>
          <a:xfrm>
            <a:off x="9055734" y="5186210"/>
            <a:ext cx="600636" cy="14314"/>
          </a:xfrm>
          <a:custGeom>
            <a:avLst/>
            <a:gdLst/>
            <a:ahLst/>
            <a:cxnLst/>
            <a:rect l="0" t="0" r="0" b="0"/>
            <a:pathLst>
              <a:path w="1205726" h="28613">
                <a:moveTo>
                  <a:pt x="14316" y="0"/>
                </a:moveTo>
                <a:lnTo>
                  <a:pt x="1191413" y="0"/>
                </a:lnTo>
                <a:cubicBezTo>
                  <a:pt x="1199325" y="0"/>
                  <a:pt x="1205726" y="6401"/>
                  <a:pt x="1205726" y="14301"/>
                </a:cubicBezTo>
                <a:cubicBezTo>
                  <a:pt x="1205726" y="22213"/>
                  <a:pt x="1199325" y="28613"/>
                  <a:pt x="1191413" y="28613"/>
                </a:cubicBezTo>
                <a:lnTo>
                  <a:pt x="14316" y="28613"/>
                </a:lnTo>
                <a:cubicBezTo>
                  <a:pt x="6410" y="28613"/>
                  <a:pt x="0" y="22213"/>
                  <a:pt x="0" y="14301"/>
                </a:cubicBezTo>
                <a:cubicBezTo>
                  <a:pt x="0" y="6401"/>
                  <a:pt x="6410" y="0"/>
                  <a:pt x="14316" y="0"/>
                </a:cubicBezTo>
                <a:close/>
                <a:moveTo>
                  <a:pt x="700266" y="714286"/>
                </a:moveTo>
              </a:path>
            </a:pathLst>
          </a:custGeom>
          <a:solidFill>
            <a:srgbClr val="EDEDE7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Freeform 890"/>
          <p:cNvSpPr/>
          <p:nvPr/>
        </p:nvSpPr>
        <p:spPr>
          <a:xfrm>
            <a:off x="9050979" y="5181432"/>
            <a:ext cx="610148" cy="14320"/>
          </a:xfrm>
          <a:custGeom>
            <a:avLst/>
            <a:gdLst/>
            <a:ahLst/>
            <a:cxnLst/>
            <a:rect l="0" t="0" r="0" b="0"/>
            <a:pathLst>
              <a:path w="1224820" h="28626">
                <a:moveTo>
                  <a:pt x="14316" y="0"/>
                </a:moveTo>
                <a:lnTo>
                  <a:pt x="1210507" y="0"/>
                </a:lnTo>
                <a:cubicBezTo>
                  <a:pt x="1218407" y="0"/>
                  <a:pt x="1224820" y="6413"/>
                  <a:pt x="1224820" y="14313"/>
                </a:cubicBezTo>
                <a:cubicBezTo>
                  <a:pt x="1224820" y="22212"/>
                  <a:pt x="1218407" y="28626"/>
                  <a:pt x="1210507" y="28626"/>
                </a:cubicBezTo>
                <a:lnTo>
                  <a:pt x="14316" y="28626"/>
                </a:lnTo>
                <a:cubicBezTo>
                  <a:pt x="6409" y="28626"/>
                  <a:pt x="0" y="22212"/>
                  <a:pt x="0" y="14313"/>
                </a:cubicBezTo>
                <a:cubicBezTo>
                  <a:pt x="0" y="6413"/>
                  <a:pt x="6409" y="0"/>
                  <a:pt x="14316" y="0"/>
                </a:cubicBezTo>
                <a:close/>
                <a:moveTo>
                  <a:pt x="719360" y="723836"/>
                </a:moveTo>
              </a:path>
            </a:pathLst>
          </a:custGeom>
          <a:solidFill>
            <a:srgbClr val="4A4936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Freeform 891"/>
          <p:cNvSpPr/>
          <p:nvPr/>
        </p:nvSpPr>
        <p:spPr>
          <a:xfrm>
            <a:off x="9260170" y="5066898"/>
            <a:ext cx="187006" cy="14320"/>
          </a:xfrm>
          <a:custGeom>
            <a:avLst/>
            <a:gdLst/>
            <a:ahLst/>
            <a:cxnLst/>
            <a:rect l="0" t="0" r="0" b="0"/>
            <a:pathLst>
              <a:path w="375399" h="28626">
                <a:moveTo>
                  <a:pt x="14326" y="0"/>
                </a:moveTo>
                <a:lnTo>
                  <a:pt x="361086" y="0"/>
                </a:lnTo>
                <a:cubicBezTo>
                  <a:pt x="368999" y="0"/>
                  <a:pt x="375399" y="6414"/>
                  <a:pt x="375399" y="14313"/>
                </a:cubicBezTo>
                <a:cubicBezTo>
                  <a:pt x="375399" y="22212"/>
                  <a:pt x="368999" y="28626"/>
                  <a:pt x="361086" y="28626"/>
                </a:cubicBezTo>
                <a:lnTo>
                  <a:pt x="14326" y="28626"/>
                </a:lnTo>
                <a:cubicBezTo>
                  <a:pt x="6414" y="28626"/>
                  <a:pt x="0" y="22212"/>
                  <a:pt x="0" y="14313"/>
                </a:cubicBezTo>
                <a:cubicBezTo>
                  <a:pt x="0" y="6414"/>
                  <a:pt x="6414" y="0"/>
                  <a:pt x="14326" y="0"/>
                </a:cubicBezTo>
                <a:close/>
                <a:moveTo>
                  <a:pt x="528371" y="952779"/>
                </a:moveTo>
              </a:path>
            </a:pathLst>
          </a:custGeom>
          <a:solidFill>
            <a:srgbClr val="EDEDE7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Freeform 892"/>
          <p:cNvSpPr/>
          <p:nvPr/>
        </p:nvSpPr>
        <p:spPr>
          <a:xfrm>
            <a:off x="9260170" y="5014405"/>
            <a:ext cx="187006" cy="14314"/>
          </a:xfrm>
          <a:custGeom>
            <a:avLst/>
            <a:gdLst/>
            <a:ahLst/>
            <a:cxnLst/>
            <a:rect l="0" t="0" r="0" b="0"/>
            <a:pathLst>
              <a:path w="375399" h="28613">
                <a:moveTo>
                  <a:pt x="14326" y="0"/>
                </a:moveTo>
                <a:lnTo>
                  <a:pt x="361086" y="0"/>
                </a:lnTo>
                <a:cubicBezTo>
                  <a:pt x="368999" y="0"/>
                  <a:pt x="375399" y="6401"/>
                  <a:pt x="375399" y="14313"/>
                </a:cubicBezTo>
                <a:cubicBezTo>
                  <a:pt x="375399" y="22212"/>
                  <a:pt x="368999" y="28613"/>
                  <a:pt x="361086" y="28613"/>
                </a:cubicBezTo>
                <a:lnTo>
                  <a:pt x="14326" y="28613"/>
                </a:lnTo>
                <a:cubicBezTo>
                  <a:pt x="6414" y="28613"/>
                  <a:pt x="0" y="22212"/>
                  <a:pt x="0" y="14313"/>
                </a:cubicBezTo>
                <a:cubicBezTo>
                  <a:pt x="0" y="6401"/>
                  <a:pt x="6414" y="0"/>
                  <a:pt x="14326" y="0"/>
                </a:cubicBezTo>
                <a:close/>
                <a:moveTo>
                  <a:pt x="633298" y="1057706"/>
                </a:moveTo>
              </a:path>
            </a:pathLst>
          </a:custGeom>
          <a:solidFill>
            <a:srgbClr val="EDEDE7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93" name="Picture 893"/>
          <p:cNvPicPr>
            <a:picLocks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92027" y="4960317"/>
            <a:ext cx="318541" cy="181348"/>
          </a:xfrm>
          <a:prstGeom prst="rect">
            <a:avLst/>
          </a:prstGeom>
          <a:noFill/>
        </p:spPr>
      </p:pic>
      <p:sp>
        <p:nvSpPr>
          <p:cNvPr id="894" name="Freeform 894"/>
          <p:cNvSpPr/>
          <p:nvPr/>
        </p:nvSpPr>
        <p:spPr>
          <a:xfrm>
            <a:off x="9253831" y="5060538"/>
            <a:ext cx="187006" cy="14314"/>
          </a:xfrm>
          <a:custGeom>
            <a:avLst/>
            <a:gdLst/>
            <a:ahLst/>
            <a:cxnLst/>
            <a:rect l="0" t="0" r="0" b="0"/>
            <a:pathLst>
              <a:path w="375399" h="28614">
                <a:moveTo>
                  <a:pt x="14325" y="0"/>
                </a:moveTo>
                <a:lnTo>
                  <a:pt x="361086" y="0"/>
                </a:lnTo>
                <a:cubicBezTo>
                  <a:pt x="368998" y="0"/>
                  <a:pt x="375399" y="6401"/>
                  <a:pt x="375399" y="14313"/>
                </a:cubicBezTo>
                <a:cubicBezTo>
                  <a:pt x="375399" y="22213"/>
                  <a:pt x="368998" y="28614"/>
                  <a:pt x="361086" y="28614"/>
                </a:cubicBezTo>
                <a:lnTo>
                  <a:pt x="14325" y="28614"/>
                </a:lnTo>
                <a:cubicBezTo>
                  <a:pt x="6413" y="28614"/>
                  <a:pt x="0" y="22213"/>
                  <a:pt x="0" y="14313"/>
                </a:cubicBezTo>
                <a:cubicBezTo>
                  <a:pt x="0" y="6401"/>
                  <a:pt x="6413" y="0"/>
                  <a:pt x="14325" y="0"/>
                </a:cubicBezTo>
                <a:close/>
                <a:moveTo>
                  <a:pt x="553809" y="965492"/>
                </a:moveTo>
              </a:path>
            </a:pathLst>
          </a:custGeom>
          <a:solidFill>
            <a:srgbClr val="4A4936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Freeform 895"/>
          <p:cNvSpPr/>
          <p:nvPr/>
        </p:nvSpPr>
        <p:spPr>
          <a:xfrm>
            <a:off x="9253831" y="5008039"/>
            <a:ext cx="187006" cy="14320"/>
          </a:xfrm>
          <a:custGeom>
            <a:avLst/>
            <a:gdLst/>
            <a:ahLst/>
            <a:cxnLst/>
            <a:rect l="0" t="0" r="0" b="0"/>
            <a:pathLst>
              <a:path w="375399" h="28626">
                <a:moveTo>
                  <a:pt x="14325" y="0"/>
                </a:moveTo>
                <a:lnTo>
                  <a:pt x="361086" y="0"/>
                </a:lnTo>
                <a:cubicBezTo>
                  <a:pt x="368998" y="0"/>
                  <a:pt x="375399" y="6414"/>
                  <a:pt x="375399" y="14313"/>
                </a:cubicBezTo>
                <a:cubicBezTo>
                  <a:pt x="375399" y="22213"/>
                  <a:pt x="368998" y="28626"/>
                  <a:pt x="361086" y="28626"/>
                </a:cubicBezTo>
                <a:lnTo>
                  <a:pt x="14325" y="28626"/>
                </a:lnTo>
                <a:cubicBezTo>
                  <a:pt x="6413" y="28626"/>
                  <a:pt x="0" y="22213"/>
                  <a:pt x="0" y="14313"/>
                </a:cubicBezTo>
                <a:cubicBezTo>
                  <a:pt x="0" y="6414"/>
                  <a:pt x="6413" y="0"/>
                  <a:pt x="14325" y="0"/>
                </a:cubicBezTo>
                <a:close/>
                <a:moveTo>
                  <a:pt x="658749" y="1070432"/>
                </a:moveTo>
              </a:path>
            </a:pathLst>
          </a:custGeom>
          <a:solidFill>
            <a:srgbClr val="4A4936">
              <a:alpha val="100000"/>
            </a:srgbClr>
          </a:solidFill>
          <a:ln w="6326">
            <a:noFill/>
          </a:ln>
          <a:effectDag name="">
            <a:xfrm kx="2"/>
          </a:effectDag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96" name="Picture 896"/>
          <p:cNvPicPr>
            <a:picLocks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85688" y="4953958"/>
            <a:ext cx="318541" cy="181348"/>
          </a:xfrm>
          <a:prstGeom prst="rect">
            <a:avLst/>
          </a:prstGeom>
          <a:noFill/>
        </p:spPr>
      </p:pic>
      <p:sp>
        <p:nvSpPr>
          <p:cNvPr id="897" name="Freeform 897"/>
          <p:cNvSpPr/>
          <p:nvPr/>
        </p:nvSpPr>
        <p:spPr>
          <a:xfrm>
            <a:off x="7996301" y="4748277"/>
            <a:ext cx="1053083" cy="272160"/>
          </a:xfrm>
          <a:custGeom>
            <a:avLst/>
            <a:gdLst/>
            <a:ahLst/>
            <a:cxnLst/>
            <a:rect l="0" t="0" r="0" b="0"/>
            <a:pathLst>
              <a:path w="1053083" h="272160">
                <a:moveTo>
                  <a:pt x="0" y="0"/>
                </a:moveTo>
                <a:lnTo>
                  <a:pt x="1053083" y="272160"/>
                </a:ln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Freeform 898">
            <a:hlinkClick r:id="rId2"/>
          </p:cNvPr>
          <p:cNvSpPr/>
          <p:nvPr/>
        </p:nvSpPr>
        <p:spPr>
          <a:xfrm>
            <a:off x="5405501" y="4748277"/>
            <a:ext cx="1415795" cy="400176"/>
          </a:xfrm>
          <a:custGeom>
            <a:avLst/>
            <a:gdLst/>
            <a:ahLst/>
            <a:cxnLst/>
            <a:rect l="0" t="0" r="0" b="0"/>
            <a:pathLst>
              <a:path w="1415795" h="400176">
                <a:moveTo>
                  <a:pt x="0" y="400176"/>
                </a:moveTo>
                <a:lnTo>
                  <a:pt x="1415795" y="0"/>
                </a:lnTo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99" name="Picture 899"/>
          <p:cNvPicPr>
            <a:picLocks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38700" y="3937000"/>
            <a:ext cx="1937131" cy="838200"/>
          </a:xfrm>
          <a:prstGeom prst="rect">
            <a:avLst/>
          </a:prstGeom>
          <a:noFill/>
        </p:spPr>
      </p:pic>
      <p:pic>
        <p:nvPicPr>
          <p:cNvPr id="900" name="Picture 900"/>
          <p:cNvPicPr>
            <a:picLocks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4248" y="4200575"/>
            <a:ext cx="1100180" cy="403933"/>
          </a:xfrm>
          <a:prstGeom prst="rect">
            <a:avLst/>
          </a:prstGeom>
          <a:noFill/>
        </p:spPr>
      </p:pic>
      <p:pic>
        <p:nvPicPr>
          <p:cNvPr id="901" name="Picture 901">
            <a:hlinkClick r:id="rId2"/>
          </p:cNvPr>
          <p:cNvPicPr>
            <a:picLocks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5900" y="5054600"/>
            <a:ext cx="1922144" cy="927100"/>
          </a:xfrm>
          <a:prstGeom prst="rect">
            <a:avLst/>
          </a:prstGeom>
          <a:noFill/>
        </p:spPr>
      </p:pic>
      <p:pic>
        <p:nvPicPr>
          <p:cNvPr id="902" name="Picture 902"/>
          <p:cNvPicPr>
            <a:picLocks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2859" y="5268328"/>
            <a:ext cx="895244" cy="399984"/>
          </a:xfrm>
          <a:prstGeom prst="rect">
            <a:avLst/>
          </a:prstGeom>
          <a:noFill/>
        </p:spPr>
      </p:pic>
      <p:sp>
        <p:nvSpPr>
          <p:cNvPr id="903" name="Rectangle 903"/>
          <p:cNvSpPr/>
          <p:nvPr/>
        </p:nvSpPr>
        <p:spPr>
          <a:xfrm>
            <a:off x="1822349" y="284472"/>
            <a:ext cx="7166303" cy="13892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Reflexive ACLs - Exemplu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Aplicarea ACL-urilor pe interfață :</a:t>
            </a:r>
          </a:p>
        </p:txBody>
      </p:sp>
      <p:sp>
        <p:nvSpPr>
          <p:cNvPr id="904" name="Rectangle 904"/>
          <p:cNvSpPr/>
          <p:nvPr/>
        </p:nvSpPr>
        <p:spPr>
          <a:xfrm>
            <a:off x="598169" y="6457823"/>
            <a:ext cx="11057585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34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43</a:t>
            </a:r>
          </a:p>
        </p:txBody>
      </p:sp>
      <p:sp>
        <p:nvSpPr>
          <p:cNvPr id="905" name="Rectangle 905"/>
          <p:cNvSpPr/>
          <p:nvPr/>
        </p:nvSpPr>
        <p:spPr>
          <a:xfrm>
            <a:off x="743578" y="1793585"/>
            <a:ext cx="9021700" cy="18851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R0(config)#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interface FastEthernet1/0</a:t>
            </a:r>
          </a:p>
          <a:p>
            <a:pPr marL="0">
              <a:lnSpc>
                <a:spcPct val="150000"/>
              </a:lnSpc>
            </a:pPr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R0(config-if)#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access-group OUTBOUND out</a:t>
            </a:r>
          </a:p>
          <a:p>
            <a:pPr marL="0">
              <a:lnSpc>
                <a:spcPct val="150000"/>
              </a:lnSpc>
            </a:pPr>
            <a:r>
              <a:rPr lang="en-GB" sz="2800" b="1" i="0" spc="0" baseline="0" dirty="0">
                <a:solidFill>
                  <a:srgbClr val="000000"/>
                </a:solidFill>
                <a:latin typeface="CourierNewPS-BoldMT"/>
              </a:rPr>
              <a:t>R0(config-if)# </a:t>
            </a:r>
            <a:r>
              <a:rPr lang="en-GB" sz="2800" b="1" i="1" spc="0" baseline="0" dirty="0">
                <a:solidFill>
                  <a:srgbClr val="C00000"/>
                </a:solidFill>
                <a:highlight>
                  <a:srgbClr val="FFFF00"/>
                </a:highlight>
                <a:latin typeface="CourierNewPS-BoldMT"/>
              </a:rPr>
              <a:t>ip access-group INBOUND in</a:t>
            </a:r>
          </a:p>
        </p:txBody>
      </p:sp>
      <p:sp>
        <p:nvSpPr>
          <p:cNvPr id="906" name="Rectangle 906"/>
          <p:cNvSpPr/>
          <p:nvPr/>
        </p:nvSpPr>
        <p:spPr>
          <a:xfrm>
            <a:off x="3427729" y="6458347"/>
            <a:ext cx="553751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LAN 1</a:t>
            </a:r>
          </a:p>
        </p:txBody>
      </p:sp>
      <p:sp>
        <p:nvSpPr>
          <p:cNvPr id="907" name="Rectangle 907"/>
          <p:cNvSpPr/>
          <p:nvPr/>
        </p:nvSpPr>
        <p:spPr>
          <a:xfrm>
            <a:off x="3883278" y="4915631"/>
            <a:ext cx="529466" cy="20002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5" b="1" i="0" spc="0" baseline="0" dirty="0">
                <a:solidFill>
                  <a:srgbClr val="000000"/>
                </a:solidFill>
                <a:latin typeface="Calibri-Bold"/>
              </a:rPr>
              <a:t>Fa 0/1</a:t>
            </a:r>
          </a:p>
        </p:txBody>
      </p:sp>
      <p:sp>
        <p:nvSpPr>
          <p:cNvPr id="908" name="Rectangle 908"/>
          <p:cNvSpPr/>
          <p:nvPr/>
        </p:nvSpPr>
        <p:spPr>
          <a:xfrm>
            <a:off x="3502278" y="4528424"/>
            <a:ext cx="1284195" cy="20034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  <a:hlinkClick r:id="rId36"/>
              </a:rPr>
              <a:t>192.168.0.1/24</a:t>
            </a:r>
          </a:p>
        </p:txBody>
      </p:sp>
      <p:sp>
        <p:nvSpPr>
          <p:cNvPr id="909" name="Rectangle 909"/>
          <p:cNvSpPr/>
          <p:nvPr/>
        </p:nvSpPr>
        <p:spPr>
          <a:xfrm>
            <a:off x="2910839" y="5720954"/>
            <a:ext cx="1280789" cy="20034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  <a:hlinkClick r:id="rId37"/>
              </a:rPr>
              <a:t>192.168.0.2/24</a:t>
            </a:r>
          </a:p>
        </p:txBody>
      </p:sp>
      <p:sp>
        <p:nvSpPr>
          <p:cNvPr id="910" name="Rectangle 910"/>
          <p:cNvSpPr/>
          <p:nvPr/>
        </p:nvSpPr>
        <p:spPr>
          <a:xfrm>
            <a:off x="2130044" y="5990352"/>
            <a:ext cx="138724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A</a:t>
            </a:r>
          </a:p>
        </p:txBody>
      </p:sp>
      <p:sp>
        <p:nvSpPr>
          <p:cNvPr id="911" name="Rectangle 911"/>
          <p:cNvSpPr/>
          <p:nvPr/>
        </p:nvSpPr>
        <p:spPr>
          <a:xfrm>
            <a:off x="9147556" y="5704602"/>
            <a:ext cx="604800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Server</a:t>
            </a:r>
          </a:p>
        </p:txBody>
      </p:sp>
      <p:sp>
        <p:nvSpPr>
          <p:cNvPr id="912" name="Rectangle 912"/>
          <p:cNvSpPr/>
          <p:nvPr/>
        </p:nvSpPr>
        <p:spPr>
          <a:xfrm>
            <a:off x="5252465" y="4738228"/>
            <a:ext cx="1531423" cy="49248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alibri-Bold"/>
              </a:rPr>
              <a:t>Fa 1/0</a:t>
            </a:r>
          </a:p>
          <a:p>
            <a:pPr marL="146050">
              <a:lnSpc>
                <a:spcPts val="2300"/>
              </a:lnSpc>
            </a:pPr>
            <a:r>
              <a:rPr lang="en-GB" sz="1575" b="1" i="0" spc="0" baseline="0" dirty="0">
                <a:solidFill>
                  <a:srgbClr val="000000"/>
                </a:solidFill>
                <a:latin typeface="Calibri-Bold"/>
                <a:hlinkClick r:id="rId2"/>
              </a:rPr>
              <a:t>91.212.101.1/24</a:t>
            </a:r>
          </a:p>
        </p:txBody>
      </p:sp>
      <p:sp>
        <p:nvSpPr>
          <p:cNvPr id="913" name="Rectangle 913"/>
          <p:cNvSpPr/>
          <p:nvPr/>
        </p:nvSpPr>
        <p:spPr>
          <a:xfrm>
            <a:off x="4900676" y="5533787"/>
            <a:ext cx="249729" cy="2289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alibri-Bold"/>
              </a:rPr>
              <a:t>R0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Freeform 91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15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916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917" name="Rectangle 917"/>
          <p:cNvSpPr/>
          <p:nvPr/>
        </p:nvSpPr>
        <p:spPr>
          <a:xfrm>
            <a:off x="598169" y="866112"/>
            <a:ext cx="10960183" cy="356402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Time-based ACLs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ACL-uri care se aplică în funcție de o constrângere </a:t>
            </a:r>
          </a:p>
          <a:p>
            <a:pPr marL="228600">
              <a:lnSpc>
                <a:spcPts val="3004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temporală</a:t>
            </a:r>
          </a:p>
          <a:p>
            <a:pPr marL="0">
              <a:lnSpc>
                <a:spcPts val="4055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Se definește un interval de timp în care ACL-u</a:t>
            </a:r>
            <a:r>
              <a:rPr lang="en-GB" sz="2779" b="0" i="0" spc="964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respectiv va </a:t>
            </a:r>
          </a:p>
          <a:p>
            <a:pPr marL="228600">
              <a:lnSpc>
                <a:spcPts val="3005"/>
              </a:lnSpc>
            </a:pP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fi aplicat</a:t>
            </a:r>
          </a:p>
          <a:p>
            <a:pPr marL="0">
              <a:lnSpc>
                <a:spcPts val="4053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Atât ACL-urile clasice (numbere</a:t>
            </a:r>
            <a:r>
              <a:rPr lang="en-GB" sz="2779" b="0" i="0" spc="974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ACLs)</a:t>
            </a:r>
            <a:r>
              <a:rPr lang="en-GB" sz="2779" b="0" i="0" spc="963" baseline="0" dirty="0">
                <a:solidFill>
                  <a:srgbClr val="000000"/>
                </a:solidFill>
                <a:latin typeface="WorkSans-Regular"/>
              </a:rPr>
              <a:t>,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cât și cele cu nume </a:t>
            </a:r>
          </a:p>
          <a:p>
            <a:pPr marL="228600">
              <a:lnSpc>
                <a:spcPts val="3005"/>
              </a:lnSpc>
            </a:pP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(name</a:t>
            </a:r>
            <a:r>
              <a:rPr lang="en-GB" sz="2777" b="0" i="0" spc="994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ACLs) acceptă definirea constrângerilo</a:t>
            </a:r>
            <a:r>
              <a:rPr lang="en-GB" sz="2777" b="0" i="0" spc="951" baseline="0" dirty="0">
                <a:solidFill>
                  <a:srgbClr val="000000"/>
                </a:solidFill>
                <a:latin typeface="WorkSans-Regular"/>
              </a:rPr>
              <a:t>r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temporale</a:t>
            </a:r>
          </a:p>
        </p:txBody>
      </p:sp>
      <p:sp>
        <p:nvSpPr>
          <p:cNvPr id="918" name="Rectangle 918"/>
          <p:cNvSpPr/>
          <p:nvPr/>
        </p:nvSpPr>
        <p:spPr>
          <a:xfrm>
            <a:off x="598169" y="6457823"/>
            <a:ext cx="11057026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6866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44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Freeform 919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20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921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922" name="Freeform 922"/>
          <p:cNvSpPr/>
          <p:nvPr/>
        </p:nvSpPr>
        <p:spPr>
          <a:xfrm>
            <a:off x="3614801" y="2528952"/>
            <a:ext cx="4972050" cy="333375"/>
          </a:xfrm>
          <a:custGeom>
            <a:avLst/>
            <a:gdLst/>
            <a:ahLst/>
            <a:cxnLst/>
            <a:rect l="0" t="0" r="0" b="0"/>
            <a:pathLst>
              <a:path w="4972050" h="333375">
                <a:moveTo>
                  <a:pt x="0" y="333375"/>
                </a:moveTo>
                <a:lnTo>
                  <a:pt x="4972050" y="333375"/>
                </a:lnTo>
                <a:lnTo>
                  <a:pt x="4972050" y="0"/>
                </a:lnTo>
                <a:lnTo>
                  <a:pt x="0" y="0"/>
                </a:lnTo>
                <a:lnTo>
                  <a:pt x="0" y="33337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3" name="Freeform 923"/>
          <p:cNvSpPr/>
          <p:nvPr/>
        </p:nvSpPr>
        <p:spPr>
          <a:xfrm>
            <a:off x="3614801" y="2528952"/>
            <a:ext cx="4972050" cy="333375"/>
          </a:xfrm>
          <a:custGeom>
            <a:avLst/>
            <a:gdLst/>
            <a:ahLst/>
            <a:cxnLst/>
            <a:rect l="0" t="0" r="0" b="0"/>
            <a:pathLst>
              <a:path w="4972050" h="333375">
                <a:moveTo>
                  <a:pt x="0" y="333375"/>
                </a:moveTo>
                <a:lnTo>
                  <a:pt x="4972050" y="333375"/>
                </a:lnTo>
                <a:lnTo>
                  <a:pt x="4972050" y="0"/>
                </a:lnTo>
                <a:lnTo>
                  <a:pt x="0" y="0"/>
                </a:lnTo>
                <a:lnTo>
                  <a:pt x="0" y="333375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4" name="Freeform 924"/>
          <p:cNvSpPr/>
          <p:nvPr/>
        </p:nvSpPr>
        <p:spPr>
          <a:xfrm>
            <a:off x="2357501" y="3233802"/>
            <a:ext cx="7658100" cy="333375"/>
          </a:xfrm>
          <a:custGeom>
            <a:avLst/>
            <a:gdLst/>
            <a:ahLst/>
            <a:cxnLst/>
            <a:rect l="0" t="0" r="0" b="0"/>
            <a:pathLst>
              <a:path w="7658100" h="333375">
                <a:moveTo>
                  <a:pt x="0" y="333375"/>
                </a:moveTo>
                <a:lnTo>
                  <a:pt x="7658100" y="333375"/>
                </a:lnTo>
                <a:lnTo>
                  <a:pt x="7658100" y="0"/>
                </a:lnTo>
                <a:lnTo>
                  <a:pt x="0" y="0"/>
                </a:lnTo>
                <a:lnTo>
                  <a:pt x="0" y="33337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5" name="Freeform 925"/>
          <p:cNvSpPr/>
          <p:nvPr/>
        </p:nvSpPr>
        <p:spPr>
          <a:xfrm>
            <a:off x="2357501" y="3233802"/>
            <a:ext cx="7658100" cy="333375"/>
          </a:xfrm>
          <a:custGeom>
            <a:avLst/>
            <a:gdLst/>
            <a:ahLst/>
            <a:cxnLst/>
            <a:rect l="0" t="0" r="0" b="0"/>
            <a:pathLst>
              <a:path w="7658100" h="333375">
                <a:moveTo>
                  <a:pt x="0" y="333375"/>
                </a:moveTo>
                <a:lnTo>
                  <a:pt x="7658100" y="333375"/>
                </a:lnTo>
                <a:lnTo>
                  <a:pt x="7658100" y="0"/>
                </a:lnTo>
                <a:lnTo>
                  <a:pt x="0" y="0"/>
                </a:lnTo>
                <a:lnTo>
                  <a:pt x="0" y="333375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6" name="Freeform 926"/>
          <p:cNvSpPr/>
          <p:nvPr/>
        </p:nvSpPr>
        <p:spPr>
          <a:xfrm>
            <a:off x="2357501" y="3929127"/>
            <a:ext cx="7658100" cy="342900"/>
          </a:xfrm>
          <a:custGeom>
            <a:avLst/>
            <a:gdLst/>
            <a:ahLst/>
            <a:cxnLst/>
            <a:rect l="0" t="0" r="0" b="0"/>
            <a:pathLst>
              <a:path w="7658100" h="342900">
                <a:moveTo>
                  <a:pt x="0" y="342900"/>
                </a:moveTo>
                <a:lnTo>
                  <a:pt x="7658100" y="342900"/>
                </a:lnTo>
                <a:lnTo>
                  <a:pt x="76581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7" name="Freeform 927"/>
          <p:cNvSpPr/>
          <p:nvPr/>
        </p:nvSpPr>
        <p:spPr>
          <a:xfrm>
            <a:off x="2357501" y="3929127"/>
            <a:ext cx="7658100" cy="342900"/>
          </a:xfrm>
          <a:custGeom>
            <a:avLst/>
            <a:gdLst/>
            <a:ahLst/>
            <a:cxnLst/>
            <a:rect l="0" t="0" r="0" b="0"/>
            <a:pathLst>
              <a:path w="7658100" h="342900">
                <a:moveTo>
                  <a:pt x="0" y="342900"/>
                </a:moveTo>
                <a:lnTo>
                  <a:pt x="7658100" y="342900"/>
                </a:lnTo>
                <a:lnTo>
                  <a:pt x="76581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8" name="Freeform 928"/>
          <p:cNvSpPr/>
          <p:nvPr/>
        </p:nvSpPr>
        <p:spPr>
          <a:xfrm>
            <a:off x="1681226" y="4900676"/>
            <a:ext cx="8839200" cy="342900"/>
          </a:xfrm>
          <a:custGeom>
            <a:avLst/>
            <a:gdLst/>
            <a:ahLst/>
            <a:cxnLst/>
            <a:rect l="0" t="0" r="0" b="0"/>
            <a:pathLst>
              <a:path w="8839200" h="342900">
                <a:moveTo>
                  <a:pt x="0" y="342900"/>
                </a:moveTo>
                <a:lnTo>
                  <a:pt x="8839200" y="342900"/>
                </a:lnTo>
                <a:lnTo>
                  <a:pt x="88392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9" name="Freeform 929"/>
          <p:cNvSpPr/>
          <p:nvPr/>
        </p:nvSpPr>
        <p:spPr>
          <a:xfrm>
            <a:off x="1681226" y="4900676"/>
            <a:ext cx="8839200" cy="342900"/>
          </a:xfrm>
          <a:custGeom>
            <a:avLst/>
            <a:gdLst/>
            <a:ahLst/>
            <a:cxnLst/>
            <a:rect l="0" t="0" r="0" b="0"/>
            <a:pathLst>
              <a:path w="8839200" h="342900">
                <a:moveTo>
                  <a:pt x="0" y="342900"/>
                </a:moveTo>
                <a:lnTo>
                  <a:pt x="8839200" y="342900"/>
                </a:lnTo>
                <a:lnTo>
                  <a:pt x="88392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0" name="Freeform 930"/>
          <p:cNvSpPr/>
          <p:nvPr/>
        </p:nvSpPr>
        <p:spPr>
          <a:xfrm>
            <a:off x="1681226" y="5510213"/>
            <a:ext cx="8839200" cy="581025"/>
          </a:xfrm>
          <a:custGeom>
            <a:avLst/>
            <a:gdLst/>
            <a:ahLst/>
            <a:cxnLst/>
            <a:rect l="0" t="0" r="0" b="0"/>
            <a:pathLst>
              <a:path w="8839200" h="581025">
                <a:moveTo>
                  <a:pt x="0" y="581025"/>
                </a:moveTo>
                <a:lnTo>
                  <a:pt x="8839200" y="581025"/>
                </a:lnTo>
                <a:lnTo>
                  <a:pt x="8839200" y="0"/>
                </a:lnTo>
                <a:lnTo>
                  <a:pt x="0" y="0"/>
                </a:lnTo>
                <a:lnTo>
                  <a:pt x="0" y="58102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1" name="Freeform 931"/>
          <p:cNvSpPr/>
          <p:nvPr/>
        </p:nvSpPr>
        <p:spPr>
          <a:xfrm>
            <a:off x="1681226" y="5510213"/>
            <a:ext cx="8839200" cy="581025"/>
          </a:xfrm>
          <a:custGeom>
            <a:avLst/>
            <a:gdLst/>
            <a:ahLst/>
            <a:cxnLst/>
            <a:rect l="0" t="0" r="0" b="0"/>
            <a:pathLst>
              <a:path w="8839200" h="581025">
                <a:moveTo>
                  <a:pt x="0" y="581025"/>
                </a:moveTo>
                <a:lnTo>
                  <a:pt x="8839200" y="581025"/>
                </a:lnTo>
                <a:lnTo>
                  <a:pt x="8839200" y="0"/>
                </a:lnTo>
                <a:lnTo>
                  <a:pt x="0" y="0"/>
                </a:lnTo>
                <a:lnTo>
                  <a:pt x="0" y="581025"/>
                </a:lnTo>
                <a:close/>
              </a:path>
            </a:pathLst>
          </a:custGeom>
          <a:noFill/>
          <a:ln w="12700" cap="flat" cmpd="sng">
            <a:solidFill>
              <a:srgbClr val="4472C4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2" name="Rectangle 932"/>
          <p:cNvSpPr/>
          <p:nvPr/>
        </p:nvSpPr>
        <p:spPr>
          <a:xfrm>
            <a:off x="598169" y="1847387"/>
            <a:ext cx="7473172" cy="66403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404" b="0" i="0" spc="958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Comenzi pentru crearea de ACL-uri time-based:</a:t>
            </a:r>
          </a:p>
          <a:p>
            <a:pPr marL="457517">
              <a:lnSpc>
                <a:spcPts val="2407"/>
              </a:lnSpc>
            </a:pPr>
            <a:r>
              <a:rPr lang="en-GB" sz="1802" b="0" i="0" spc="117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Crearea unui interval de timp :</a:t>
            </a:r>
          </a:p>
        </p:txBody>
      </p:sp>
      <p:sp>
        <p:nvSpPr>
          <p:cNvPr id="933" name="Rectangle 933"/>
          <p:cNvSpPr/>
          <p:nvPr/>
        </p:nvSpPr>
        <p:spPr>
          <a:xfrm>
            <a:off x="1055687" y="2948772"/>
            <a:ext cx="3807813" cy="2685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117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Definirea intervalului temporal :</a:t>
            </a:r>
          </a:p>
        </p:txBody>
      </p:sp>
      <p:sp>
        <p:nvSpPr>
          <p:cNvPr id="934" name="Rectangle 934"/>
          <p:cNvSpPr/>
          <p:nvPr/>
        </p:nvSpPr>
        <p:spPr>
          <a:xfrm>
            <a:off x="6538341" y="3650709"/>
            <a:ext cx="548651" cy="2643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1171" baseline="0" dirty="0">
                <a:solidFill>
                  <a:srgbClr val="585958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585958"/>
                </a:solidFill>
                <a:latin typeface="Calibri"/>
              </a:rPr>
              <a:t>sau</a:t>
            </a:r>
          </a:p>
        </p:txBody>
      </p:sp>
      <p:sp>
        <p:nvSpPr>
          <p:cNvPr id="935" name="Rectangle 935"/>
          <p:cNvSpPr/>
          <p:nvPr/>
        </p:nvSpPr>
        <p:spPr>
          <a:xfrm>
            <a:off x="1055687" y="4360377"/>
            <a:ext cx="7676008" cy="2685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117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Folosirea intervalului de timp într-un ACL (numbere</a:t>
            </a:r>
            <a:r>
              <a:rPr lang="en-GB" sz="1802" b="0" i="0" spc="605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sau named):</a:t>
            </a:r>
          </a:p>
        </p:txBody>
      </p:sp>
      <p:sp>
        <p:nvSpPr>
          <p:cNvPr id="936" name="Rectangle 936"/>
          <p:cNvSpPr/>
          <p:nvPr/>
        </p:nvSpPr>
        <p:spPr>
          <a:xfrm>
            <a:off x="598169" y="6457823"/>
            <a:ext cx="11057433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34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45</a:t>
            </a:r>
          </a:p>
        </p:txBody>
      </p:sp>
      <p:sp>
        <p:nvSpPr>
          <p:cNvPr id="937" name="Rectangle 937"/>
          <p:cNvSpPr/>
          <p:nvPr/>
        </p:nvSpPr>
        <p:spPr>
          <a:xfrm>
            <a:off x="4510404" y="2587375"/>
            <a:ext cx="3182194" cy="20842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5" b="1" i="0" spc="0" baseline="0" dirty="0">
                <a:solidFill>
                  <a:srgbClr val="000000"/>
                </a:solidFill>
                <a:latin typeface="CourierNewPS-BoldMT"/>
              </a:rPr>
              <a:t>time-range </a:t>
            </a:r>
            <a:r>
              <a:rPr lang="en-GB" sz="1575" b="1" i="1" spc="0" baseline="0" dirty="0">
                <a:solidFill>
                  <a:srgbClr val="000000"/>
                </a:solidFill>
                <a:latin typeface="CourierNewPS-BoldItalicMT"/>
              </a:rPr>
              <a:t>time_range_name</a:t>
            </a:r>
          </a:p>
        </p:txBody>
      </p:sp>
      <p:sp>
        <p:nvSpPr>
          <p:cNvPr id="939" name="Rectangle 939"/>
          <p:cNvSpPr/>
          <p:nvPr/>
        </p:nvSpPr>
        <p:spPr>
          <a:xfrm>
            <a:off x="2823210" y="3290055"/>
            <a:ext cx="6845620" cy="20875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periodic </a:t>
            </a: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day(s)_of_week hh:mm </a:t>
            </a:r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to </a:t>
            </a: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[day(s)_of_week</a:t>
            </a:r>
            <a:r>
              <a:rPr lang="en-GB" sz="1577" b="1" i="1" spc="980" baseline="0" dirty="0">
                <a:solidFill>
                  <a:srgbClr val="000000"/>
                </a:solidFill>
                <a:latin typeface="CourierNewPS-BoldItalicMT"/>
              </a:rPr>
              <a:t>]</a:t>
            </a: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hh:mm </a:t>
            </a:r>
          </a:p>
        </p:txBody>
      </p:sp>
      <p:sp>
        <p:nvSpPr>
          <p:cNvPr id="940" name="Rectangle 940"/>
          <p:cNvSpPr/>
          <p:nvPr/>
        </p:nvSpPr>
        <p:spPr>
          <a:xfrm>
            <a:off x="2639695" y="3993254"/>
            <a:ext cx="7088697" cy="20875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absolute start </a:t>
            </a: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hh:mm DD Month YYYY </a:t>
            </a:r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end </a:t>
            </a: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hh:mm DD Month YYYY</a:t>
            </a:r>
          </a:p>
        </p:txBody>
      </p:sp>
      <p:sp>
        <p:nvSpPr>
          <p:cNvPr id="941" name="Rectangle 941"/>
          <p:cNvSpPr/>
          <p:nvPr/>
        </p:nvSpPr>
        <p:spPr>
          <a:xfrm>
            <a:off x="1769110" y="4966074"/>
            <a:ext cx="8560792" cy="20875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access-list </a:t>
            </a: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&lt;number&gt; &lt;extended_definitions&gt; </a:t>
            </a:r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time-range </a:t>
            </a: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time_range_name</a:t>
            </a:r>
          </a:p>
        </p:txBody>
      </p:sp>
      <p:sp>
        <p:nvSpPr>
          <p:cNvPr id="942" name="Rectangle 942"/>
          <p:cNvSpPr/>
          <p:nvPr/>
        </p:nvSpPr>
        <p:spPr>
          <a:xfrm>
            <a:off x="1769110" y="5570023"/>
            <a:ext cx="5869281" cy="4471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ip access-list extended </a:t>
            </a: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&lt;name&gt;</a:t>
            </a:r>
          </a:p>
          <a:p>
            <a:pPr marL="0">
              <a:lnSpc>
                <a:spcPts val="1877"/>
              </a:lnSpc>
            </a:pP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&lt;extended_definition&gt; </a:t>
            </a:r>
            <a:r>
              <a:rPr lang="en-GB" sz="1577" b="1" i="0" spc="0" baseline="0" dirty="0">
                <a:solidFill>
                  <a:srgbClr val="000000"/>
                </a:solidFill>
                <a:latin typeface="CourierNewPS-BoldMT"/>
              </a:rPr>
              <a:t>time-range </a:t>
            </a:r>
            <a:r>
              <a:rPr lang="en-GB" sz="1577" b="1" i="1" spc="0" baseline="0" dirty="0">
                <a:solidFill>
                  <a:srgbClr val="000000"/>
                </a:solidFill>
                <a:latin typeface="CourierNewPS-BoldItalicMT"/>
              </a:rPr>
              <a:t>time_range_name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Freeform 943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44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945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946" name="Freeform 946">
            <a:hlinkClick r:id="rId2"/>
          </p:cNvPr>
          <p:cNvSpPr/>
          <p:nvPr/>
        </p:nvSpPr>
        <p:spPr>
          <a:xfrm>
            <a:off x="2109851" y="2166874"/>
            <a:ext cx="7981950" cy="2638425"/>
          </a:xfrm>
          <a:custGeom>
            <a:avLst/>
            <a:gdLst/>
            <a:ahLst/>
            <a:cxnLst/>
            <a:rect l="0" t="0" r="0" b="0"/>
            <a:pathLst>
              <a:path w="7981950" h="2638425">
                <a:moveTo>
                  <a:pt x="0" y="2638425"/>
                </a:moveTo>
                <a:lnTo>
                  <a:pt x="7981950" y="2638425"/>
                </a:lnTo>
                <a:lnTo>
                  <a:pt x="7981950" y="0"/>
                </a:lnTo>
                <a:lnTo>
                  <a:pt x="0" y="0"/>
                </a:lnTo>
                <a:lnTo>
                  <a:pt x="0" y="2638425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7" name="Freeform 947">
            <a:hlinkClick r:id="rId2"/>
          </p:cNvPr>
          <p:cNvSpPr/>
          <p:nvPr/>
        </p:nvSpPr>
        <p:spPr>
          <a:xfrm>
            <a:off x="2109851" y="2166874"/>
            <a:ext cx="7981950" cy="2638425"/>
          </a:xfrm>
          <a:custGeom>
            <a:avLst/>
            <a:gdLst/>
            <a:ahLst/>
            <a:cxnLst/>
            <a:rect l="0" t="0" r="0" b="0"/>
            <a:pathLst>
              <a:path w="7981950" h="2638425">
                <a:moveTo>
                  <a:pt x="0" y="2638425"/>
                </a:moveTo>
                <a:lnTo>
                  <a:pt x="7981950" y="2638425"/>
                </a:lnTo>
                <a:lnTo>
                  <a:pt x="7981950" y="0"/>
                </a:lnTo>
                <a:lnTo>
                  <a:pt x="0" y="0"/>
                </a:lnTo>
                <a:lnTo>
                  <a:pt x="0" y="2638425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8" name="Freeform 948"/>
          <p:cNvSpPr/>
          <p:nvPr/>
        </p:nvSpPr>
        <p:spPr>
          <a:xfrm>
            <a:off x="2109851" y="5167313"/>
            <a:ext cx="7981950" cy="1190625"/>
          </a:xfrm>
          <a:custGeom>
            <a:avLst/>
            <a:gdLst/>
            <a:ahLst/>
            <a:cxnLst/>
            <a:rect l="0" t="0" r="0" b="0"/>
            <a:pathLst>
              <a:path w="7981950" h="1190625">
                <a:moveTo>
                  <a:pt x="0" y="1190625"/>
                </a:moveTo>
                <a:lnTo>
                  <a:pt x="7981950" y="1190625"/>
                </a:lnTo>
                <a:lnTo>
                  <a:pt x="7981950" y="0"/>
                </a:lnTo>
                <a:lnTo>
                  <a:pt x="0" y="0"/>
                </a:lnTo>
                <a:lnTo>
                  <a:pt x="0" y="1190625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9" name="Freeform 949"/>
          <p:cNvSpPr/>
          <p:nvPr/>
        </p:nvSpPr>
        <p:spPr>
          <a:xfrm>
            <a:off x="2109851" y="5167313"/>
            <a:ext cx="7981950" cy="1190625"/>
          </a:xfrm>
          <a:custGeom>
            <a:avLst/>
            <a:gdLst/>
            <a:ahLst/>
            <a:cxnLst/>
            <a:rect l="0" t="0" r="0" b="0"/>
            <a:pathLst>
              <a:path w="7981950" h="1190625">
                <a:moveTo>
                  <a:pt x="0" y="1190625"/>
                </a:moveTo>
                <a:lnTo>
                  <a:pt x="7981950" y="1190625"/>
                </a:lnTo>
                <a:lnTo>
                  <a:pt x="7981950" y="0"/>
                </a:lnTo>
                <a:lnTo>
                  <a:pt x="0" y="0"/>
                </a:lnTo>
                <a:lnTo>
                  <a:pt x="0" y="1190625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0" name="Rectangle 950"/>
          <p:cNvSpPr/>
          <p:nvPr/>
        </p:nvSpPr>
        <p:spPr>
          <a:xfrm>
            <a:off x="598169" y="866112"/>
            <a:ext cx="7882140" cy="12542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Time-based ACLs - exemplu</a:t>
            </a:r>
          </a:p>
          <a:p>
            <a:pPr marL="0">
              <a:lnSpc>
                <a:spcPts val="4676"/>
              </a:lnSpc>
            </a:pPr>
            <a:r>
              <a:rPr lang="en-GB" sz="1802" b="0" i="0" spc="1169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Permiterea conexiunilor de telne</a:t>
            </a:r>
            <a:r>
              <a:rPr lang="en-GB" sz="1802" b="0" i="0" spc="602" baseline="0" dirty="0">
                <a:solidFill>
                  <a:srgbClr val="000000"/>
                </a:solidFill>
                <a:latin typeface="WorkSans-Regular"/>
              </a:rPr>
              <a:t>t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doar în timpul zilelor lucrătoare:</a:t>
            </a:r>
          </a:p>
        </p:txBody>
      </p:sp>
      <p:sp>
        <p:nvSpPr>
          <p:cNvPr id="951" name="Rectangle 951"/>
          <p:cNvSpPr/>
          <p:nvPr/>
        </p:nvSpPr>
        <p:spPr>
          <a:xfrm>
            <a:off x="598169" y="4846787"/>
            <a:ext cx="3339502" cy="2685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0" i="0" spc="1169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Verificarea unui time-entry:</a:t>
            </a:r>
          </a:p>
        </p:txBody>
      </p:sp>
      <p:sp>
        <p:nvSpPr>
          <p:cNvPr id="952" name="Rectangle 952"/>
          <p:cNvSpPr/>
          <p:nvPr/>
        </p:nvSpPr>
        <p:spPr>
          <a:xfrm>
            <a:off x="598169" y="6457823"/>
            <a:ext cx="11058221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0311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46</a:t>
            </a:r>
          </a:p>
        </p:txBody>
      </p:sp>
      <p:sp>
        <p:nvSpPr>
          <p:cNvPr id="953" name="Rectangle 953"/>
          <p:cNvSpPr/>
          <p:nvPr/>
        </p:nvSpPr>
        <p:spPr>
          <a:xfrm>
            <a:off x="2201291" y="2258507"/>
            <a:ext cx="7796628" cy="244198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R(config)#</a:t>
            </a:r>
            <a:r>
              <a:rPr lang="en-GB" sz="1802" b="1" i="0" spc="0" baseline="0" dirty="0">
                <a:solidFill>
                  <a:srgbClr val="FF0000"/>
                </a:solidFill>
                <a:latin typeface="CourierNewPS-BoldMT"/>
              </a:rPr>
              <a:t>time-range</a:t>
            </a: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 work_week</a:t>
            </a:r>
          </a:p>
          <a:p>
            <a:pPr marL="0">
              <a:lnSpc>
                <a:spcPts val="2176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R(config-time-range)#</a:t>
            </a:r>
            <a:r>
              <a:rPr lang="en-GB" sz="1802" b="1" i="0" spc="0" baseline="0" dirty="0">
                <a:solidFill>
                  <a:srgbClr val="FF0000"/>
                </a:solidFill>
                <a:latin typeface="CourierNewPS-BoldMT"/>
              </a:rPr>
              <a:t>periodic</a:t>
            </a: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 Monday 9:00 to Friday 18:00</a:t>
            </a:r>
          </a:p>
          <a:p>
            <a:pPr marL="0">
              <a:lnSpc>
                <a:spcPts val="4358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R(config)#ip access-list ext timed_acl</a:t>
            </a:r>
          </a:p>
          <a:p>
            <a:pPr marL="0">
              <a:lnSpc>
                <a:spcPts val="2103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R(config-ext-nacl)#10 permit tcp any </a:t>
            </a: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  <a:hlinkClick r:id="rId5"/>
              </a:rPr>
              <a:t>192.168.1.0</a:t>
            </a: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 </a:t>
            </a:r>
          </a:p>
          <a:p>
            <a:pPr marL="0">
              <a:lnSpc>
                <a:spcPts val="2177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  <a:hlinkClick r:id="rId6"/>
              </a:rPr>
              <a:t>0.0.0.255</a:t>
            </a: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 eq telnet </a:t>
            </a:r>
            <a:r>
              <a:rPr lang="en-GB" sz="1802" b="1" i="0" spc="0" baseline="0" dirty="0">
                <a:solidFill>
                  <a:srgbClr val="FF0000"/>
                </a:solidFill>
                <a:latin typeface="CourierNewPS-BoldMT"/>
              </a:rPr>
              <a:t>time-range work_week</a:t>
            </a:r>
          </a:p>
          <a:p>
            <a:pPr marL="0">
              <a:lnSpc>
                <a:spcPts val="2177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R(config-ext-nacl)#interface FastEthernet1/0</a:t>
            </a:r>
          </a:p>
          <a:p>
            <a:pPr marL="0">
              <a:lnSpc>
                <a:spcPts val="2178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R(config-if)#ip address </a:t>
            </a: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  <a:hlinkClick r:id="rId7"/>
              </a:rPr>
              <a:t>192.168.1.1</a:t>
            </a: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 </a:t>
            </a: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  <a:hlinkClick r:id="rId2"/>
              </a:rPr>
              <a:t>255.255.255.0</a:t>
            </a:r>
          </a:p>
          <a:p>
            <a:pPr marL="0">
              <a:lnSpc>
                <a:spcPts val="2180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R(config-if)#ip access-group timed_acl out</a:t>
            </a:r>
          </a:p>
        </p:txBody>
      </p:sp>
      <p:sp>
        <p:nvSpPr>
          <p:cNvPr id="954" name="Rectangle 954"/>
          <p:cNvSpPr/>
          <p:nvPr/>
        </p:nvSpPr>
        <p:spPr>
          <a:xfrm>
            <a:off x="2201291" y="5228021"/>
            <a:ext cx="5338880" cy="106854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802" b="1" i="0" spc="0" baseline="0" dirty="0">
                <a:solidFill>
                  <a:srgbClr val="FF0000"/>
                </a:solidFill>
                <a:latin typeface="CourierNewPS-BoldMT"/>
              </a:rPr>
              <a:t>R#show time-range</a:t>
            </a:r>
          </a:p>
          <a:p>
            <a:pPr marL="0">
              <a:lnSpc>
                <a:spcPts val="2180"/>
              </a:lnSpc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time-range entry: work_week (active)</a:t>
            </a:r>
          </a:p>
          <a:p>
            <a:pPr marL="0">
              <a:lnSpc>
                <a:spcPts val="2177"/>
              </a:lnSpc>
              <a:tabLst>
                <a:tab pos="409829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 	periodic Monday 9:00 to Friday 18:00</a:t>
            </a:r>
          </a:p>
          <a:p>
            <a:pPr marL="0">
              <a:lnSpc>
                <a:spcPts val="2177"/>
              </a:lnSpc>
              <a:tabLst>
                <a:tab pos="409829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 	used in: IP ACL entry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Freeform 955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56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957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958" name="Freeform 958">
            <a:hlinkClick r:id="rId2"/>
          </p:cNvPr>
          <p:cNvSpPr/>
          <p:nvPr/>
        </p:nvSpPr>
        <p:spPr>
          <a:xfrm>
            <a:off x="2167001" y="3300477"/>
            <a:ext cx="7867650" cy="1419225"/>
          </a:xfrm>
          <a:custGeom>
            <a:avLst/>
            <a:gdLst/>
            <a:ahLst/>
            <a:cxnLst/>
            <a:rect l="0" t="0" r="0" b="0"/>
            <a:pathLst>
              <a:path w="7867650" h="1419225">
                <a:moveTo>
                  <a:pt x="0" y="1419225"/>
                </a:moveTo>
                <a:lnTo>
                  <a:pt x="7867650" y="1419225"/>
                </a:lnTo>
                <a:lnTo>
                  <a:pt x="7867650" y="0"/>
                </a:lnTo>
                <a:lnTo>
                  <a:pt x="0" y="0"/>
                </a:lnTo>
                <a:lnTo>
                  <a:pt x="0" y="1419225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9" name="Freeform 959">
            <a:hlinkClick r:id="rId2"/>
          </p:cNvPr>
          <p:cNvSpPr/>
          <p:nvPr/>
        </p:nvSpPr>
        <p:spPr>
          <a:xfrm>
            <a:off x="2167001" y="3300477"/>
            <a:ext cx="7867650" cy="1419225"/>
          </a:xfrm>
          <a:custGeom>
            <a:avLst/>
            <a:gdLst/>
            <a:ahLst/>
            <a:cxnLst/>
            <a:rect l="0" t="0" r="0" b="0"/>
            <a:pathLst>
              <a:path w="7867650" h="1419225">
                <a:moveTo>
                  <a:pt x="0" y="1419225"/>
                </a:moveTo>
                <a:lnTo>
                  <a:pt x="7867650" y="1419225"/>
                </a:lnTo>
                <a:lnTo>
                  <a:pt x="7867650" y="0"/>
                </a:lnTo>
                <a:lnTo>
                  <a:pt x="0" y="0"/>
                </a:lnTo>
                <a:lnTo>
                  <a:pt x="0" y="1419225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0" name="Rectangle 960"/>
          <p:cNvSpPr/>
          <p:nvPr/>
        </p:nvSpPr>
        <p:spPr>
          <a:xfrm>
            <a:off x="598169" y="866112"/>
            <a:ext cx="9805151" cy="229524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ACL remarks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„Comentarii” introduse într-un ACL</a:t>
            </a:r>
          </a:p>
          <a:p>
            <a:pPr marL="457517">
              <a:lnSpc>
                <a:spcPts val="3137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Identificarea mai rapid</a:t>
            </a:r>
            <a:r>
              <a:rPr lang="en-GB" sz="2404" b="0" i="0" spc="813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a rolului regulilor ce compun ACL-ul</a:t>
            </a:r>
          </a:p>
          <a:p>
            <a:pPr marL="0">
              <a:lnSpc>
                <a:spcPts val="3996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Exemplu :</a:t>
            </a:r>
          </a:p>
        </p:txBody>
      </p:sp>
      <p:sp>
        <p:nvSpPr>
          <p:cNvPr id="961" name="Rectangle 961"/>
          <p:cNvSpPr/>
          <p:nvPr/>
        </p:nvSpPr>
        <p:spPr>
          <a:xfrm>
            <a:off x="598169" y="4798010"/>
            <a:ext cx="8390404" cy="41413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Un comentariu este limitat la 100 de caractere</a:t>
            </a:r>
          </a:p>
        </p:txBody>
      </p:sp>
      <p:sp>
        <p:nvSpPr>
          <p:cNvPr id="962" name="Rectangle 962"/>
          <p:cNvSpPr/>
          <p:nvPr/>
        </p:nvSpPr>
        <p:spPr>
          <a:xfrm>
            <a:off x="598169" y="6457823"/>
            <a:ext cx="11057408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6661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47</a:t>
            </a:r>
          </a:p>
        </p:txBody>
      </p:sp>
      <p:sp>
        <p:nvSpPr>
          <p:cNvPr id="963" name="Rectangle 963"/>
          <p:cNvSpPr/>
          <p:nvPr/>
        </p:nvSpPr>
        <p:spPr>
          <a:xfrm>
            <a:off x="2255266" y="3496320"/>
            <a:ext cx="7166419" cy="10104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725" b="1" i="0" spc="0" baseline="0" dirty="0">
                <a:solidFill>
                  <a:srgbClr val="000000"/>
                </a:solidFill>
                <a:latin typeface="CourierNewPS-BoldMT"/>
              </a:rPr>
              <a:t>R(config)# access-list 50 remark permit traficul spre A</a:t>
            </a:r>
          </a:p>
          <a:p>
            <a:pPr marL="0">
              <a:lnSpc>
                <a:spcPts val="2028"/>
              </a:lnSpc>
            </a:pP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R(config)# access-list 50 permit 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  <a:hlinkClick r:id="rId5"/>
              </a:rPr>
              <a:t>172.16.0.0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 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  <a:hlinkClick r:id="rId6"/>
              </a:rPr>
              <a:t>0.0.255.255</a:t>
            </a:r>
          </a:p>
          <a:p>
            <a:pPr marL="0">
              <a:lnSpc>
                <a:spcPts val="2027"/>
              </a:lnSpc>
            </a:pP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R(config)# access-list 50 remark opresc traficul spre B</a:t>
            </a:r>
          </a:p>
          <a:p>
            <a:pPr marL="0">
              <a:lnSpc>
                <a:spcPts val="2103"/>
              </a:lnSpc>
            </a:pP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R(config)# access-list 50 deny 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  <a:hlinkClick r:id="rId2"/>
              </a:rPr>
              <a:t>192.168.10.15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Freeform 964">
            <a:hlinkClick r:id="rId2"/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65" name="Picture 10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966" name="Picture 10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967" name="Freeform 967">
            <a:hlinkClick r:id="rId2"/>
          </p:cNvPr>
          <p:cNvSpPr/>
          <p:nvPr/>
        </p:nvSpPr>
        <p:spPr>
          <a:xfrm>
            <a:off x="1986026" y="5205413"/>
            <a:ext cx="8229600" cy="590550"/>
          </a:xfrm>
          <a:custGeom>
            <a:avLst/>
            <a:gdLst/>
            <a:ahLst/>
            <a:cxnLst/>
            <a:rect l="0" t="0" r="0" b="0"/>
            <a:pathLst>
              <a:path w="8229600" h="590550">
                <a:moveTo>
                  <a:pt x="0" y="590550"/>
                </a:moveTo>
                <a:lnTo>
                  <a:pt x="8229600" y="590550"/>
                </a:lnTo>
                <a:lnTo>
                  <a:pt x="8229600" y="0"/>
                </a:lnTo>
                <a:lnTo>
                  <a:pt x="0" y="0"/>
                </a:lnTo>
                <a:lnTo>
                  <a:pt x="0" y="590550"/>
                </a:lnTo>
                <a:close/>
              </a:path>
            </a:pathLst>
          </a:custGeom>
          <a:solidFill>
            <a:srgbClr val="E7E6E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8" name="Freeform 968">
            <a:hlinkClick r:id="rId2"/>
          </p:cNvPr>
          <p:cNvSpPr/>
          <p:nvPr/>
        </p:nvSpPr>
        <p:spPr>
          <a:xfrm>
            <a:off x="1986026" y="5205413"/>
            <a:ext cx="8229600" cy="590550"/>
          </a:xfrm>
          <a:custGeom>
            <a:avLst/>
            <a:gdLst/>
            <a:ahLst/>
            <a:cxnLst/>
            <a:rect l="0" t="0" r="0" b="0"/>
            <a:pathLst>
              <a:path w="8229600" h="590550">
                <a:moveTo>
                  <a:pt x="0" y="590550"/>
                </a:moveTo>
                <a:lnTo>
                  <a:pt x="8229600" y="590550"/>
                </a:lnTo>
                <a:lnTo>
                  <a:pt x="8229600" y="0"/>
                </a:lnTo>
                <a:lnTo>
                  <a:pt x="0" y="0"/>
                </a:lnTo>
                <a:lnTo>
                  <a:pt x="0" y="590550"/>
                </a:lnTo>
                <a:close/>
              </a:path>
            </a:pathLst>
          </a:custGeom>
          <a:noFill/>
          <a:ln w="6350" cap="flat" cmpd="sng">
            <a:solidFill>
              <a:srgbClr val="3215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9" name="Rectangle 969"/>
          <p:cNvSpPr/>
          <p:nvPr/>
        </p:nvSpPr>
        <p:spPr>
          <a:xfrm>
            <a:off x="598169" y="866112"/>
            <a:ext cx="11087731" cy="393395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Log-uri</a:t>
            </a:r>
          </a:p>
          <a:p>
            <a:pPr marL="0">
              <a:lnSpc>
                <a:spcPts val="5348"/>
              </a:lnSpc>
            </a:pPr>
            <a:r>
              <a:rPr lang="en-GB" sz="2404" b="0" i="0" spc="958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Genereaz</a:t>
            </a:r>
            <a:r>
              <a:rPr lang="en-GB" sz="2404" b="0" i="0" spc="801" baseline="0" dirty="0">
                <a:solidFill>
                  <a:srgbClr val="000000"/>
                </a:solidFill>
                <a:latin typeface="WorkSans-Regular"/>
              </a:rPr>
              <a:t>ă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un mesaj ce cuprinde</a:t>
            </a:r>
          </a:p>
          <a:p>
            <a:pPr marL="457517">
              <a:lnSpc>
                <a:spcPts val="2612"/>
              </a:lnSpc>
            </a:pPr>
            <a:r>
              <a:rPr lang="en-GB" sz="2027" b="0" i="0" spc="1092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nr. listei</a:t>
            </a:r>
          </a:p>
          <a:p>
            <a:pPr marL="457517">
              <a:lnSpc>
                <a:spcPts val="2703"/>
              </a:lnSpc>
            </a:pPr>
            <a:r>
              <a:rPr lang="en-GB" sz="2027" b="0" i="0" spc="1092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dacă a fost acceptat/respins pachetul</a:t>
            </a:r>
          </a:p>
          <a:p>
            <a:pPr marL="457517">
              <a:lnSpc>
                <a:spcPts val="2630"/>
              </a:lnSpc>
            </a:pPr>
            <a:r>
              <a:rPr lang="en-GB" sz="2027" b="0" i="0" spc="1092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sursa</a:t>
            </a:r>
          </a:p>
          <a:p>
            <a:pPr marL="457517">
              <a:lnSpc>
                <a:spcPts val="2703"/>
              </a:lnSpc>
            </a:pPr>
            <a:r>
              <a:rPr lang="en-GB" sz="2027" b="0" i="0" spc="1092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nr. de pachete</a:t>
            </a:r>
          </a:p>
          <a:p>
            <a:pPr marL="0">
              <a:lnSpc>
                <a:spcPts val="3545"/>
              </a:lnSpc>
            </a:pPr>
            <a:r>
              <a:rPr lang="en-GB" sz="2402" b="0" i="0" spc="959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Mesajul este generat pentru primul pachet care corespunde unei reguli, </a:t>
            </a:r>
          </a:p>
          <a:p>
            <a:pPr marL="228600">
              <a:lnSpc>
                <a:spcPts val="2630"/>
              </a:lnSpc>
            </a:pP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iar apoi la intervale de 5 minute</a:t>
            </a:r>
          </a:p>
          <a:p>
            <a:pPr marL="0">
              <a:lnSpc>
                <a:spcPts val="3603"/>
              </a:lnSpc>
            </a:pPr>
            <a:r>
              <a:rPr lang="en-GB" sz="2402" b="0" i="0" spc="959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Keyword-u</a:t>
            </a:r>
            <a:r>
              <a:rPr lang="en-GB" sz="2402" b="0" i="0" spc="792" baseline="0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402" b="1" i="0" spc="0" baseline="0" dirty="0">
                <a:solidFill>
                  <a:srgbClr val="000000"/>
                </a:solidFill>
                <a:latin typeface="WorkSans-Bold"/>
              </a:rPr>
              <a:t>opțional </a:t>
            </a:r>
            <a:r>
              <a:rPr lang="en-GB" sz="2402" b="0" i="1" spc="0" baseline="0" dirty="0">
                <a:solidFill>
                  <a:srgbClr val="000000"/>
                </a:solidFill>
                <a:latin typeface="WorkSans-Italic"/>
              </a:rPr>
              <a:t>log 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la finalul unei intrări într-un ACL:</a:t>
            </a:r>
          </a:p>
        </p:txBody>
      </p:sp>
      <p:sp>
        <p:nvSpPr>
          <p:cNvPr id="970" name="Rectangle 970"/>
          <p:cNvSpPr/>
          <p:nvPr/>
        </p:nvSpPr>
        <p:spPr>
          <a:xfrm>
            <a:off x="598169" y="6457823"/>
            <a:ext cx="11057789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6866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48</a:t>
            </a:r>
          </a:p>
        </p:txBody>
      </p:sp>
      <p:sp>
        <p:nvSpPr>
          <p:cNvPr id="971" name="Rectangle 971"/>
          <p:cNvSpPr/>
          <p:nvPr/>
        </p:nvSpPr>
        <p:spPr>
          <a:xfrm>
            <a:off x="2257425" y="5381117"/>
            <a:ext cx="7687826" cy="2286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R(config)# access-list 50 permit 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  <a:hlinkClick r:id="rId5"/>
              </a:rPr>
              <a:t>172.16.0.</a:t>
            </a:r>
            <a:r>
              <a:rPr lang="en-GB" sz="1727" b="1" i="0" spc="1061" baseline="0" dirty="0">
                <a:solidFill>
                  <a:srgbClr val="000000"/>
                </a:solidFill>
                <a:latin typeface="CourierNewPS-BoldMT"/>
                <a:hlinkClick r:id="rId5"/>
              </a:rPr>
              <a:t>0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  <a:hlinkClick r:id="rId2"/>
              </a:rPr>
              <a:t>0.0.255.255</a:t>
            </a:r>
            <a:r>
              <a:rPr lang="en-GB" sz="1727" b="1" i="0" spc="0" baseline="0" dirty="0">
                <a:solidFill>
                  <a:srgbClr val="000000"/>
                </a:solidFill>
                <a:latin typeface="CourierNewPS-BoldMT"/>
              </a:rPr>
              <a:t> log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Freeform 97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73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974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975" name="Freeform 975"/>
          <p:cNvSpPr/>
          <p:nvPr/>
        </p:nvSpPr>
        <p:spPr>
          <a:xfrm>
            <a:off x="1772539" y="3616706"/>
            <a:ext cx="4349622" cy="640080"/>
          </a:xfrm>
          <a:custGeom>
            <a:avLst/>
            <a:gdLst/>
            <a:ahLst/>
            <a:cxnLst/>
            <a:rect l="0" t="0" r="0" b="0"/>
            <a:pathLst>
              <a:path w="4349622" h="640080">
                <a:moveTo>
                  <a:pt x="0" y="640080"/>
                </a:moveTo>
                <a:lnTo>
                  <a:pt x="4349622" y="640080"/>
                </a:lnTo>
                <a:lnTo>
                  <a:pt x="4349622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6" name="Freeform 976"/>
          <p:cNvSpPr/>
          <p:nvPr/>
        </p:nvSpPr>
        <p:spPr>
          <a:xfrm>
            <a:off x="6122034" y="3616706"/>
            <a:ext cx="4349623" cy="640080"/>
          </a:xfrm>
          <a:custGeom>
            <a:avLst/>
            <a:gdLst/>
            <a:ahLst/>
            <a:cxnLst/>
            <a:rect l="0" t="0" r="0" b="0"/>
            <a:pathLst>
              <a:path w="4349623" h="640080">
                <a:moveTo>
                  <a:pt x="0" y="640080"/>
                </a:moveTo>
                <a:lnTo>
                  <a:pt x="4349623" y="640080"/>
                </a:lnTo>
                <a:lnTo>
                  <a:pt x="4349623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7" name="Freeform 977"/>
          <p:cNvSpPr/>
          <p:nvPr/>
        </p:nvSpPr>
        <p:spPr>
          <a:xfrm>
            <a:off x="1772539" y="4896867"/>
            <a:ext cx="4349622" cy="640080"/>
          </a:xfrm>
          <a:custGeom>
            <a:avLst/>
            <a:gdLst/>
            <a:ahLst/>
            <a:cxnLst/>
            <a:rect l="0" t="0" r="0" b="0"/>
            <a:pathLst>
              <a:path w="4349622" h="640080">
                <a:moveTo>
                  <a:pt x="0" y="640080"/>
                </a:moveTo>
                <a:lnTo>
                  <a:pt x="4349622" y="640080"/>
                </a:lnTo>
                <a:lnTo>
                  <a:pt x="4349622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8" name="Freeform 978"/>
          <p:cNvSpPr/>
          <p:nvPr/>
        </p:nvSpPr>
        <p:spPr>
          <a:xfrm>
            <a:off x="6122034" y="4896867"/>
            <a:ext cx="4349623" cy="640080"/>
          </a:xfrm>
          <a:custGeom>
            <a:avLst/>
            <a:gdLst/>
            <a:ahLst/>
            <a:cxnLst/>
            <a:rect l="0" t="0" r="0" b="0"/>
            <a:pathLst>
              <a:path w="4349623" h="640080">
                <a:moveTo>
                  <a:pt x="0" y="640080"/>
                </a:moveTo>
                <a:lnTo>
                  <a:pt x="4349623" y="640080"/>
                </a:lnTo>
                <a:lnTo>
                  <a:pt x="4349623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9" name="Freeform 979"/>
          <p:cNvSpPr/>
          <p:nvPr/>
        </p:nvSpPr>
        <p:spPr>
          <a:xfrm>
            <a:off x="1772539" y="3616706"/>
            <a:ext cx="8699118" cy="0"/>
          </a:xfrm>
          <a:custGeom>
            <a:avLst/>
            <a:gdLst/>
            <a:ahLst/>
            <a:cxnLst/>
            <a:rect l="0" t="0" r="0" b="0"/>
            <a:pathLst>
              <a:path w="8699118">
                <a:moveTo>
                  <a:pt x="0" y="0"/>
                </a:moveTo>
                <a:lnTo>
                  <a:pt x="8699118" y="0"/>
                </a:lnTo>
              </a:path>
            </a:pathLst>
          </a:custGeom>
          <a:noFill/>
          <a:ln w="12700" cap="flat" cmpd="sng">
            <a:solidFill>
              <a:srgbClr val="A6A6A6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0" name="Freeform 980"/>
          <p:cNvSpPr/>
          <p:nvPr/>
        </p:nvSpPr>
        <p:spPr>
          <a:xfrm>
            <a:off x="1772539" y="3250947"/>
            <a:ext cx="8699118" cy="0"/>
          </a:xfrm>
          <a:custGeom>
            <a:avLst/>
            <a:gdLst/>
            <a:ahLst/>
            <a:cxnLst/>
            <a:rect l="0" t="0" r="0" b="0"/>
            <a:pathLst>
              <a:path w="8699118">
                <a:moveTo>
                  <a:pt x="0" y="0"/>
                </a:moveTo>
                <a:lnTo>
                  <a:pt x="8699118" y="0"/>
                </a:lnTo>
              </a:path>
            </a:pathLst>
          </a:custGeom>
          <a:noFill/>
          <a:ln w="12700" cap="flat" cmpd="sng">
            <a:solidFill>
              <a:srgbClr val="A6A6A6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1" name="Freeform 981"/>
          <p:cNvSpPr/>
          <p:nvPr/>
        </p:nvSpPr>
        <p:spPr>
          <a:xfrm>
            <a:off x="1772539" y="6176963"/>
            <a:ext cx="8699118" cy="0"/>
          </a:xfrm>
          <a:custGeom>
            <a:avLst/>
            <a:gdLst/>
            <a:ahLst/>
            <a:cxnLst/>
            <a:rect l="0" t="0" r="0" b="0"/>
            <a:pathLst>
              <a:path w="8699118">
                <a:moveTo>
                  <a:pt x="0" y="0"/>
                </a:moveTo>
                <a:lnTo>
                  <a:pt x="8699118" y="0"/>
                </a:lnTo>
              </a:path>
            </a:pathLst>
          </a:custGeom>
          <a:noFill/>
          <a:ln w="12700" cap="flat" cmpd="sng">
            <a:solidFill>
              <a:srgbClr val="A6A6A6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2" name="Rectangle 982"/>
          <p:cNvSpPr/>
          <p:nvPr/>
        </p:nvSpPr>
        <p:spPr>
          <a:xfrm>
            <a:off x="598169" y="866112"/>
            <a:ext cx="10647169" cy="17707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Verificarea ACL-urilor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Comenzi de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show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pentru verificarea </a:t>
            </a: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conținutului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ș</a:t>
            </a:r>
            <a:r>
              <a:rPr lang="en-GB" sz="2779" b="0" i="0" spc="962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pentru </a:t>
            </a:r>
          </a:p>
          <a:p>
            <a:pPr marL="228600">
              <a:lnSpc>
                <a:spcPts val="3004"/>
              </a:lnSpc>
            </a:pPr>
            <a:r>
              <a:rPr lang="en-GB" sz="2779" b="1" i="0" spc="0" baseline="0" dirty="0">
                <a:solidFill>
                  <a:srgbClr val="000000"/>
                </a:solidFill>
                <a:latin typeface="WorkSans-Bold"/>
              </a:rPr>
              <a:t>poziționarea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 ACL-urilor:</a:t>
            </a:r>
          </a:p>
        </p:txBody>
      </p:sp>
      <p:sp>
        <p:nvSpPr>
          <p:cNvPr id="983" name="Rectangle 983"/>
          <p:cNvSpPr/>
          <p:nvPr/>
        </p:nvSpPr>
        <p:spPr>
          <a:xfrm>
            <a:off x="598169" y="6457823"/>
            <a:ext cx="11057941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6866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49</a:t>
            </a:r>
          </a:p>
        </p:txBody>
      </p:sp>
      <p:sp>
        <p:nvSpPr>
          <p:cNvPr id="984" name="Rectangle 984"/>
          <p:cNvSpPr/>
          <p:nvPr/>
        </p:nvSpPr>
        <p:spPr>
          <a:xfrm>
            <a:off x="2652395" y="3307547"/>
            <a:ext cx="7752071" cy="28342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769620">
              <a:tabLst>
                <a:tab pos="5113020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Comanda	Descriere</a:t>
            </a:r>
          </a:p>
          <a:p>
            <a:pPr marL="136525">
              <a:lnSpc>
                <a:spcPts val="2885"/>
              </a:lnSpc>
              <a:tabLst>
                <a:tab pos="3681729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show ip interface	</a:t>
            </a:r>
            <a:r>
              <a:rPr lang="en-GB" sz="2730" b="0" i="0" spc="0" baseline="-8321" dirty="0">
                <a:solidFill>
                  <a:srgbClr val="000000"/>
                </a:solidFill>
                <a:latin typeface="WorkSans-Regular"/>
              </a:rPr>
              <a:t>Informații privind numărul de ACL-</a:t>
            </a:r>
          </a:p>
          <a:p>
            <a:pPr marL="4446523">
              <a:lnSpc>
                <a:spcPts val="2177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uri de intrare și ieșire</a:t>
            </a:r>
          </a:p>
          <a:p>
            <a:pPr marL="204850">
              <a:lnSpc>
                <a:spcPts val="2869"/>
              </a:lnSpc>
              <a:tabLst>
                <a:tab pos="3950080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show access-list	</a:t>
            </a:r>
            <a:r>
              <a:rPr lang="en-GB" sz="2730" b="0" i="0" spc="0" baseline="-8266" dirty="0">
                <a:solidFill>
                  <a:srgbClr val="000000"/>
                </a:solidFill>
                <a:latin typeface="WorkSans-Regular"/>
              </a:rPr>
              <a:t>Afișează conținutu</a:t>
            </a:r>
            <a:r>
              <a:rPr lang="en-GB" sz="2730" b="0" i="0" spc="596" baseline="-8266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730" b="0" i="0" spc="0" baseline="-8266" dirty="0">
                <a:solidFill>
                  <a:srgbClr val="000000"/>
                </a:solidFill>
                <a:latin typeface="WorkSans-Regular"/>
              </a:rPr>
              <a:t>ACL-urilor </a:t>
            </a:r>
          </a:p>
          <a:p>
            <a:pPr marL="4452873">
              <a:lnSpc>
                <a:spcPts val="2178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configurate pe router</a:t>
            </a:r>
          </a:p>
          <a:p>
            <a:pPr marL="0">
              <a:lnSpc>
                <a:spcPts val="2867"/>
              </a:lnSpc>
              <a:tabLst>
                <a:tab pos="3660139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sho</a:t>
            </a:r>
            <a:r>
              <a:rPr lang="en-GB" sz="1802" b="1" i="0" spc="1044" baseline="0" dirty="0">
                <a:solidFill>
                  <a:srgbClr val="000000"/>
                </a:solidFill>
                <a:latin typeface="CourierNewPS-BoldMT"/>
              </a:rPr>
              <a:t>w</a:t>
            </a: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ip access-list	</a:t>
            </a:r>
            <a:r>
              <a:rPr lang="en-GB" sz="2730" b="0" i="0" spc="0" baseline="-8377" dirty="0">
                <a:solidFill>
                  <a:srgbClr val="000000"/>
                </a:solidFill>
                <a:latin typeface="WorkSans-Regular"/>
              </a:rPr>
              <a:t>Afișează conținutu</a:t>
            </a:r>
            <a:r>
              <a:rPr lang="en-GB" sz="2730" b="0" i="0" spc="631" baseline="-8377" dirty="0">
                <a:solidFill>
                  <a:srgbClr val="000000"/>
                </a:solidFill>
                <a:latin typeface="WorkSans-Regular"/>
              </a:rPr>
              <a:t>l</a:t>
            </a:r>
            <a:r>
              <a:rPr lang="en-GB" sz="2730" b="0" i="0" spc="0" baseline="-8377" dirty="0">
                <a:solidFill>
                  <a:srgbClr val="000000"/>
                </a:solidFill>
                <a:latin typeface="WorkSans-Regular"/>
              </a:rPr>
              <a:t>ACL-urilor </a:t>
            </a:r>
            <a:r>
              <a:rPr lang="en-GB" sz="2730" b="1" i="0" spc="0" baseline="-8377" dirty="0">
                <a:solidFill>
                  <a:srgbClr val="000000"/>
                </a:solidFill>
                <a:latin typeface="WorkSans-Bold"/>
              </a:rPr>
              <a:t>IPv4</a:t>
            </a:r>
          </a:p>
          <a:p>
            <a:pPr marL="4452873">
              <a:lnSpc>
                <a:spcPts val="2178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configurate pe router</a:t>
            </a:r>
          </a:p>
          <a:p>
            <a:pPr marL="0">
              <a:lnSpc>
                <a:spcPts val="2868"/>
              </a:lnSpc>
              <a:tabLst>
                <a:tab pos="3619880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CourierNewPS-BoldMT"/>
              </a:rPr>
              <a:t>show running-config	</a:t>
            </a:r>
            <a:r>
              <a:rPr lang="en-GB" sz="2730" b="0" i="0" spc="0" baseline="-8321" dirty="0">
                <a:solidFill>
                  <a:srgbClr val="000000"/>
                </a:solidFill>
                <a:latin typeface="WorkSans-Regular"/>
              </a:rPr>
              <a:t>Afișează, printre altele, poziționarea </a:t>
            </a:r>
          </a:p>
          <a:p>
            <a:pPr marL="3653154">
              <a:lnSpc>
                <a:spcPts val="2177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ș</a:t>
            </a:r>
            <a:r>
              <a:rPr lang="en-GB" sz="1802" b="0" i="0" spc="583" baseline="0" dirty="0">
                <a:solidFill>
                  <a:srgbClr val="000000"/>
                </a:solidFill>
                <a:latin typeface="WorkSans-Regular"/>
              </a:rPr>
              <a:t>i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conținutul ACL-urilor configurate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Freeform 131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2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33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34" name="Rectangle 134"/>
          <p:cNvSpPr/>
          <p:nvPr/>
        </p:nvSpPr>
        <p:spPr>
          <a:xfrm>
            <a:off x="598169" y="866112"/>
            <a:ext cx="7009034" cy="363824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Utilități ale ACL-urilor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Marcarea și alterarea traficului</a:t>
            </a:r>
          </a:p>
          <a:p>
            <a:pPr marL="457517">
              <a:lnSpc>
                <a:spcPts val="3137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Remember </a:t>
            </a:r>
            <a:r>
              <a:rPr lang="en-GB" sz="2404" b="1" i="0" spc="0" baseline="0" dirty="0">
                <a:solidFill>
                  <a:srgbClr val="000000"/>
                </a:solidFill>
                <a:latin typeface="WorkSans-Bold"/>
              </a:rPr>
              <a:t>iptable</a:t>
            </a:r>
            <a:r>
              <a:rPr lang="en-GB" sz="2404" b="1" i="0" spc="677" baseline="0" dirty="0">
                <a:solidFill>
                  <a:srgbClr val="000000"/>
                </a:solidFill>
                <a:latin typeface="WorkSans-Bold"/>
              </a:rPr>
              <a:t>s</a:t>
            </a:r>
            <a:r>
              <a:rPr lang="en-GB" sz="2404" b="1" i="0" spc="0" baseline="0" dirty="0">
                <a:solidFill>
                  <a:srgbClr val="000000"/>
                </a:solidFill>
                <a:latin typeface="WorkSans-Bold"/>
              </a:rPr>
              <a:t>-t mangl</a:t>
            </a:r>
            <a:r>
              <a:rPr lang="en-GB" sz="2404" b="1" i="0" spc="1377" baseline="0" dirty="0">
                <a:solidFill>
                  <a:srgbClr val="000000"/>
                </a:solidFill>
                <a:latin typeface="WorkSans-Bold"/>
              </a:rPr>
              <a:t>e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an</a:t>
            </a:r>
            <a:r>
              <a:rPr lang="en-GB" sz="2404" b="0" i="0" spc="1499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404" b="1" i="0" spc="0" baseline="0" dirty="0">
                <a:solidFill>
                  <a:srgbClr val="000000"/>
                </a:solidFill>
                <a:latin typeface="WorkSans-Bold"/>
              </a:rPr>
              <a:t>-t nat</a:t>
            </a:r>
          </a:p>
          <a:p>
            <a:pPr marL="457517">
              <a:lnSpc>
                <a:spcPts val="3079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QoS</a:t>
            </a:r>
          </a:p>
          <a:p>
            <a:pPr marL="915035">
              <a:lnSpc>
                <a:spcPts val="2687"/>
              </a:lnSpc>
            </a:pPr>
            <a:r>
              <a:rPr lang="en-GB" sz="2029" b="0" i="0" spc="1092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9" b="0" i="0" spc="0" baseline="0" dirty="0">
                <a:solidFill>
                  <a:srgbClr val="000000"/>
                </a:solidFill>
                <a:latin typeface="WorkSans-Regular"/>
              </a:rPr>
              <a:t>Pasul 1: traffi</a:t>
            </a:r>
            <a:r>
              <a:rPr lang="en-GB" sz="2029" b="0" i="0" spc="707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029" b="0" i="0" spc="0" baseline="0" dirty="0">
                <a:solidFill>
                  <a:srgbClr val="000000"/>
                </a:solidFill>
                <a:latin typeface="WorkSans-Regular"/>
              </a:rPr>
              <a:t>tagging</a:t>
            </a:r>
          </a:p>
          <a:p>
            <a:pPr marL="915035">
              <a:lnSpc>
                <a:spcPts val="2629"/>
              </a:lnSpc>
            </a:pPr>
            <a:r>
              <a:rPr lang="en-GB" sz="2027" b="0" i="0" spc="1093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Pasul 2: traffi</a:t>
            </a:r>
            <a:r>
              <a:rPr lang="en-GB" sz="2027" b="0" i="0" spc="697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policin</a:t>
            </a:r>
            <a:r>
              <a:rPr lang="en-GB" sz="2027" b="0" i="0" spc="642" baseline="0" dirty="0">
                <a:solidFill>
                  <a:srgbClr val="000000"/>
                </a:solidFill>
                <a:latin typeface="WorkSans-Regular"/>
              </a:rPr>
              <a:t>g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și traffi</a:t>
            </a:r>
            <a:r>
              <a:rPr lang="en-GB" sz="2027" b="0" i="0" spc="707" baseline="0" dirty="0">
                <a:solidFill>
                  <a:srgbClr val="000000"/>
                </a:solidFill>
                <a:latin typeface="WorkSans-Regular"/>
              </a:rPr>
              <a:t>c</a:t>
            </a:r>
            <a:r>
              <a:rPr lang="en-GB" sz="2027" b="0" i="0" spc="0" baseline="0" dirty="0">
                <a:solidFill>
                  <a:srgbClr val="000000"/>
                </a:solidFill>
                <a:latin typeface="WorkSans-Regular"/>
              </a:rPr>
              <a:t>shaping</a:t>
            </a:r>
          </a:p>
          <a:p>
            <a:pPr marL="457517">
              <a:lnSpc>
                <a:spcPts val="3096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NAT</a:t>
            </a:r>
          </a:p>
          <a:p>
            <a:pPr marL="457517">
              <a:lnSpc>
                <a:spcPts val="3078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Criptare</a:t>
            </a:r>
          </a:p>
        </p:txBody>
      </p:sp>
      <p:sp>
        <p:nvSpPr>
          <p:cNvPr id="135" name="Rectangle 135"/>
          <p:cNvSpPr/>
          <p:nvPr/>
        </p:nvSpPr>
        <p:spPr>
          <a:xfrm>
            <a:off x="598169" y="6457823"/>
            <a:ext cx="11055782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67085" algn="l"/>
                <a:tab pos="1096708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5	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Freeform 98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86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987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pic>
        <p:nvPicPr>
          <p:cNvPr id="988" name="Picture 98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24150" y="3943287"/>
            <a:ext cx="1966976" cy="1833626"/>
          </a:xfrm>
          <a:prstGeom prst="rect">
            <a:avLst/>
          </a:prstGeom>
          <a:noFill/>
        </p:spPr>
      </p:pic>
      <p:pic>
        <p:nvPicPr>
          <p:cNvPr id="989" name="Picture 989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0275" y="4267137"/>
            <a:ext cx="1747901" cy="1738376"/>
          </a:xfrm>
          <a:prstGeom prst="rect">
            <a:avLst/>
          </a:prstGeom>
          <a:noFill/>
        </p:spPr>
      </p:pic>
      <p:pic>
        <p:nvPicPr>
          <p:cNvPr id="990" name="Picture 990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95550" y="2123948"/>
            <a:ext cx="1766951" cy="1671701"/>
          </a:xfrm>
          <a:prstGeom prst="rect">
            <a:avLst/>
          </a:prstGeom>
          <a:noFill/>
        </p:spPr>
      </p:pic>
      <p:pic>
        <p:nvPicPr>
          <p:cNvPr id="991" name="Picture 991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91100" y="2238248"/>
            <a:ext cx="1766951" cy="1738376"/>
          </a:xfrm>
          <a:prstGeom prst="rect">
            <a:avLst/>
          </a:prstGeom>
          <a:noFill/>
        </p:spPr>
      </p:pic>
      <p:sp>
        <p:nvSpPr>
          <p:cNvPr id="992" name="Rectangle 992"/>
          <p:cNvSpPr/>
          <p:nvPr/>
        </p:nvSpPr>
        <p:spPr>
          <a:xfrm>
            <a:off x="598169" y="866112"/>
            <a:ext cx="1795738" cy="66031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Sumar</a:t>
            </a:r>
          </a:p>
        </p:txBody>
      </p:sp>
      <p:sp>
        <p:nvSpPr>
          <p:cNvPr id="993" name="Rectangle 993"/>
          <p:cNvSpPr/>
          <p:nvPr/>
        </p:nvSpPr>
        <p:spPr>
          <a:xfrm>
            <a:off x="598169" y="6457823"/>
            <a:ext cx="11052353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871835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50</a:t>
            </a:r>
          </a:p>
        </p:txBody>
      </p:sp>
      <p:sp>
        <p:nvSpPr>
          <p:cNvPr id="994" name="Rectangle 994"/>
          <p:cNvSpPr/>
          <p:nvPr/>
        </p:nvSpPr>
        <p:spPr>
          <a:xfrm>
            <a:off x="3210179" y="4597677"/>
            <a:ext cx="4182046" cy="7265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02" b="0" i="0" spc="0" baseline="0" dirty="0">
                <a:solidFill>
                  <a:srgbClr val="000000"/>
                </a:solidFill>
                <a:latin typeface="GillSansMT"/>
              </a:rPr>
              <a:t>Func</a:t>
            </a:r>
            <a:r>
              <a:rPr lang="en-GB" sz="1502" b="0" i="0" spc="0" baseline="0" dirty="0">
                <a:solidFill>
                  <a:srgbClr val="000000"/>
                </a:solidFill>
                <a:latin typeface="Calibri"/>
              </a:rPr>
              <a:t>ț</a:t>
            </a:r>
            <a:r>
              <a:rPr lang="en-GB" sz="1502" b="0" i="0" spc="0" baseline="0" dirty="0">
                <a:solidFill>
                  <a:srgbClr val="000000"/>
                </a:solidFill>
                <a:latin typeface="GillSansMT"/>
              </a:rPr>
              <a:t>ionarea </a:t>
            </a:r>
          </a:p>
          <a:p>
            <a:pPr marL="72517">
              <a:lnSpc>
                <a:spcPts val="2146"/>
              </a:lnSpc>
              <a:tabLst>
                <a:tab pos="3229736" algn="l"/>
              </a:tabLst>
            </a:pPr>
            <a:r>
              <a:rPr lang="en-GB" sz="1502" b="0" i="0" spc="0" baseline="0" dirty="0">
                <a:solidFill>
                  <a:srgbClr val="000000"/>
                </a:solidFill>
                <a:latin typeface="GillSansMT"/>
              </a:rPr>
              <a:t>ACL-urilor	</a:t>
            </a:r>
            <a:r>
              <a:rPr lang="en-GB" sz="2272" b="0" i="0" spc="0" baseline="-25000" dirty="0">
                <a:solidFill>
                  <a:srgbClr val="000000"/>
                </a:solidFill>
                <a:latin typeface="GillSansMT"/>
              </a:rPr>
              <a:t>Exemple de </a:t>
            </a:r>
          </a:p>
          <a:p>
            <a:pPr marL="3240786">
              <a:lnSpc>
                <a:spcPts val="1802"/>
              </a:lnSpc>
            </a:pPr>
            <a:r>
              <a:rPr lang="en-GB" sz="1500" b="0" i="0" spc="0" baseline="0" dirty="0">
                <a:solidFill>
                  <a:srgbClr val="000000"/>
                </a:solidFill>
                <a:latin typeface="GillSansMT"/>
              </a:rPr>
              <a:t>configurare</a:t>
            </a:r>
          </a:p>
        </p:txBody>
      </p:sp>
      <p:sp>
        <p:nvSpPr>
          <p:cNvPr id="996" name="Rectangle 996"/>
          <p:cNvSpPr/>
          <p:nvPr/>
        </p:nvSpPr>
        <p:spPr>
          <a:xfrm>
            <a:off x="2959735" y="2696106"/>
            <a:ext cx="891882" cy="45001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02" b="0" i="0" spc="0" baseline="0" dirty="0">
                <a:solidFill>
                  <a:srgbClr val="000000"/>
                </a:solidFill>
                <a:latin typeface="GillSansMT"/>
              </a:rPr>
              <a:t>Ce este un </a:t>
            </a:r>
          </a:p>
          <a:p>
            <a:pPr marL="209930">
              <a:lnSpc>
                <a:spcPts val="1801"/>
              </a:lnSpc>
            </a:pPr>
            <a:r>
              <a:rPr lang="en-GB" sz="1502" b="0" i="0" spc="0" baseline="0" dirty="0">
                <a:solidFill>
                  <a:srgbClr val="000000"/>
                </a:solidFill>
                <a:latin typeface="GillSansMT"/>
              </a:rPr>
              <a:t>ACL?</a:t>
            </a:r>
          </a:p>
        </p:txBody>
      </p:sp>
      <p:sp>
        <p:nvSpPr>
          <p:cNvPr id="997" name="Rectangle 997"/>
          <p:cNvSpPr/>
          <p:nvPr/>
        </p:nvSpPr>
        <p:spPr>
          <a:xfrm>
            <a:off x="5522595" y="2724300"/>
            <a:ext cx="760310" cy="6789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1502" b="0" i="0" spc="0" baseline="0" dirty="0">
                <a:solidFill>
                  <a:srgbClr val="000000"/>
                </a:solidFill>
                <a:latin typeface="GillSansMT"/>
              </a:rPr>
              <a:t>Tipuri de </a:t>
            </a:r>
          </a:p>
          <a:p>
            <a:pPr marL="77089">
              <a:lnSpc>
                <a:spcPts val="1802"/>
              </a:lnSpc>
            </a:pPr>
            <a:r>
              <a:rPr lang="en-GB" sz="1502" b="0" i="0" spc="0" baseline="0" dirty="0">
                <a:solidFill>
                  <a:srgbClr val="000000"/>
                </a:solidFill>
                <a:latin typeface="GillSansMT"/>
              </a:rPr>
              <a:t>liste de </a:t>
            </a:r>
          </a:p>
          <a:p>
            <a:pPr marL="145414">
              <a:lnSpc>
                <a:spcPts val="1801"/>
              </a:lnSpc>
            </a:pPr>
            <a:r>
              <a:rPr lang="en-GB" sz="1502" b="0" i="0" spc="0" baseline="0" dirty="0">
                <a:solidFill>
                  <a:srgbClr val="000000"/>
                </a:solidFill>
                <a:latin typeface="GillSansMT"/>
              </a:rPr>
              <a:t>acces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Freeform 13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7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38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39" name="Rectangle 139"/>
          <p:cNvSpPr/>
          <p:nvPr/>
        </p:nvSpPr>
        <p:spPr>
          <a:xfrm>
            <a:off x="598169" y="866112"/>
            <a:ext cx="9626948" cy="269605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Utilități ale ACL-urilor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Asocierea cu accesul la alte servicii</a:t>
            </a:r>
          </a:p>
          <a:p>
            <a:pPr marL="457517">
              <a:lnSpc>
                <a:spcPts val="3231"/>
              </a:lnSpc>
            </a:pPr>
            <a:r>
              <a:rPr lang="en-GB" sz="2479" b="0" i="0" spc="93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79" b="0" i="0" spc="0" baseline="0" dirty="0">
                <a:solidFill>
                  <a:srgbClr val="000000"/>
                </a:solidFill>
                <a:latin typeface="WorkSans-Regular"/>
              </a:rPr>
              <a:t>Accesul la terminale virtuale (ssh/telnet/http)</a:t>
            </a:r>
          </a:p>
          <a:p>
            <a:pPr marL="457517">
              <a:lnSpc>
                <a:spcPts val="3527"/>
              </a:lnSpc>
            </a:pPr>
            <a:r>
              <a:rPr lang="en-GB" sz="2479" b="0" i="0" spc="934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79" b="0" i="0" spc="0" baseline="0" dirty="0">
                <a:solidFill>
                  <a:srgbClr val="000000"/>
                </a:solidFill>
                <a:latin typeface="WorkSans-Regular"/>
              </a:rPr>
              <a:t>Controlul 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actualizărilor protocoalelor de rutare</a:t>
            </a:r>
          </a:p>
          <a:p>
            <a:pPr marL="457517">
              <a:lnSpc>
                <a:spcPts val="3530"/>
              </a:lnSpc>
            </a:pPr>
            <a:r>
              <a:rPr lang="en-GB" sz="2779" b="0" i="0" spc="829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Polic</a:t>
            </a:r>
            <a:r>
              <a:rPr lang="en-GB" sz="2779" b="0" i="0" spc="939" baseline="0" dirty="0">
                <a:solidFill>
                  <a:srgbClr val="000000"/>
                </a:solidFill>
                <a:latin typeface="WorkSans-Regular"/>
              </a:rPr>
              <a:t>y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base</a:t>
            </a:r>
            <a:r>
              <a:rPr lang="en-GB" sz="2779" b="0" i="0" spc="939" baseline="0" dirty="0">
                <a:solidFill>
                  <a:srgbClr val="000000"/>
                </a:solidFill>
                <a:latin typeface="WorkSans-Regular"/>
              </a:rPr>
              <a:t>d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routin</a:t>
            </a:r>
            <a:r>
              <a:rPr lang="en-GB" sz="2779" b="0" i="0" spc="992" baseline="0" dirty="0">
                <a:solidFill>
                  <a:srgbClr val="000000"/>
                </a:solidFill>
                <a:latin typeface="WorkSans-Regular"/>
              </a:rPr>
              <a:t>g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(vom vedea în cursul următor)</a:t>
            </a:r>
          </a:p>
        </p:txBody>
      </p:sp>
      <p:sp>
        <p:nvSpPr>
          <p:cNvPr id="140" name="Rectangle 140"/>
          <p:cNvSpPr/>
          <p:nvPr/>
        </p:nvSpPr>
        <p:spPr>
          <a:xfrm>
            <a:off x="598169" y="6457823"/>
            <a:ext cx="11056570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63910" algn="l"/>
                <a:tab pos="1096391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6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Freeform 141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42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43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44" name="Rectangle 144"/>
          <p:cNvSpPr/>
          <p:nvPr/>
        </p:nvSpPr>
        <p:spPr>
          <a:xfrm>
            <a:off x="598169" y="866112"/>
            <a:ext cx="11055756" cy="577047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Criterii de identificare a traficului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Adresă IP</a:t>
            </a:r>
          </a:p>
          <a:p>
            <a:pPr marL="457517">
              <a:lnSpc>
                <a:spcPts val="3137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Sursă</a:t>
            </a:r>
          </a:p>
          <a:p>
            <a:pPr marL="457517">
              <a:lnSpc>
                <a:spcPts val="3079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Destinație</a:t>
            </a:r>
          </a:p>
          <a:p>
            <a:pPr marL="0">
              <a:lnSpc>
                <a:spcPts val="3997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Protocol</a:t>
            </a:r>
          </a:p>
          <a:p>
            <a:pPr marL="457517">
              <a:lnSpc>
                <a:spcPts val="3137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IPv4, IPv6, IPX, AppleTalk</a:t>
            </a:r>
          </a:p>
          <a:p>
            <a:pPr marL="457517">
              <a:lnSpc>
                <a:spcPts val="3080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TCP, UDP</a:t>
            </a:r>
          </a:p>
          <a:p>
            <a:pPr marL="457517">
              <a:lnSpc>
                <a:spcPts val="3077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ICMP</a:t>
            </a:r>
          </a:p>
          <a:p>
            <a:pPr marL="0">
              <a:lnSpc>
                <a:spcPts val="3996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Port sau tip</a:t>
            </a:r>
          </a:p>
          <a:p>
            <a:pPr marL="457517">
              <a:lnSpc>
                <a:spcPts val="3138"/>
              </a:lnSpc>
            </a:pPr>
            <a:r>
              <a:rPr lang="en-GB" sz="2404" b="0" i="0" spc="960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4" b="0" i="0" spc="0" baseline="0" dirty="0">
                <a:solidFill>
                  <a:srgbClr val="000000"/>
                </a:solidFill>
                <a:latin typeface="WorkSans-Regular"/>
              </a:rPr>
              <a:t>Port sursă sau destinație la TCP sau UDP</a:t>
            </a:r>
          </a:p>
          <a:p>
            <a:pPr marL="457517">
              <a:lnSpc>
                <a:spcPts val="3079"/>
              </a:lnSpc>
            </a:pPr>
            <a:r>
              <a:rPr lang="en-GB" sz="2402" b="0" i="0" spc="961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402" b="0" i="0" spc="0" baseline="0" dirty="0">
                <a:solidFill>
                  <a:srgbClr val="000000"/>
                </a:solidFill>
                <a:latin typeface="WorkSans-Regular"/>
              </a:rPr>
              <a:t>Tip de mesaj ICMP</a:t>
            </a:r>
          </a:p>
          <a:p>
            <a:pPr marL="0">
              <a:lnSpc>
                <a:spcPts val="4772"/>
              </a:lnSpc>
              <a:tabLst>
                <a:tab pos="10970260" algn="l"/>
                <a:tab pos="10970260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7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Freeform 14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46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47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pic>
        <p:nvPicPr>
          <p:cNvPr id="148" name="Picture 14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149" name="Picture 10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82150" y="2352675"/>
            <a:ext cx="1771650" cy="2057400"/>
          </a:xfrm>
          <a:prstGeom prst="rect">
            <a:avLst/>
          </a:prstGeom>
          <a:noFill/>
        </p:spPr>
      </p:pic>
      <p:pic>
        <p:nvPicPr>
          <p:cNvPr id="150" name="Picture 105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-9525"/>
            <a:ext cx="1000125" cy="466725"/>
          </a:xfrm>
          <a:prstGeom prst="rect">
            <a:avLst/>
          </a:prstGeom>
          <a:noFill/>
        </p:spPr>
      </p:pic>
      <p:sp>
        <p:nvSpPr>
          <p:cNvPr id="151" name="Rectangle 151"/>
          <p:cNvSpPr/>
          <p:nvPr/>
        </p:nvSpPr>
        <p:spPr>
          <a:xfrm>
            <a:off x="598169" y="1919355"/>
            <a:ext cx="5032571" cy="154952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5407" b="1" i="0" spc="0" baseline="0" dirty="0">
                <a:solidFill>
                  <a:srgbClr val="FFFFFF"/>
                </a:solidFill>
                <a:latin typeface="WorkSans-Bold"/>
              </a:rPr>
              <a:t>Liste de acces </a:t>
            </a:r>
          </a:p>
          <a:p>
            <a:pPr marL="0">
              <a:lnSpc>
                <a:spcPts val="5857"/>
              </a:lnSpc>
            </a:pPr>
            <a:r>
              <a:rPr lang="en-GB" sz="5407" b="1" i="0" spc="0" baseline="0" dirty="0">
                <a:solidFill>
                  <a:srgbClr val="FFFFFF"/>
                </a:solidFill>
                <a:latin typeface="WorkSans-Bold"/>
              </a:rPr>
              <a:t>pentru filtrare</a:t>
            </a:r>
          </a:p>
        </p:txBody>
      </p:sp>
      <p:sp>
        <p:nvSpPr>
          <p:cNvPr id="152" name="Rectangle 152"/>
          <p:cNvSpPr/>
          <p:nvPr/>
        </p:nvSpPr>
        <p:spPr>
          <a:xfrm>
            <a:off x="598169" y="6457823"/>
            <a:ext cx="11056265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62386" algn="l"/>
                <a:tab pos="10962386" algn="l"/>
              </a:tabLst>
            </a:pPr>
            <a:r>
              <a:rPr lang="en-GB" sz="1200" b="0" i="0" spc="0" baseline="0" dirty="0">
                <a:solidFill>
                  <a:srgbClr val="FFFFFF"/>
                </a:solidFill>
                <a:latin typeface="WorkSans-Regular"/>
              </a:rPr>
              <a:t>10/28/2024	8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Freeform 15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4" name="Picture 10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96625" y="809625"/>
            <a:ext cx="647700" cy="771525"/>
          </a:xfrm>
          <a:prstGeom prst="rect">
            <a:avLst/>
          </a:prstGeom>
          <a:noFill/>
        </p:spPr>
      </p:pic>
      <p:pic>
        <p:nvPicPr>
          <p:cNvPr id="155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4825" y="0"/>
            <a:ext cx="1000125" cy="476250"/>
          </a:xfrm>
          <a:prstGeom prst="rect">
            <a:avLst/>
          </a:prstGeom>
          <a:noFill/>
        </p:spPr>
      </p:pic>
      <p:sp>
        <p:nvSpPr>
          <p:cNvPr id="156" name="Freeform 156"/>
          <p:cNvSpPr/>
          <p:nvPr/>
        </p:nvSpPr>
        <p:spPr>
          <a:xfrm>
            <a:off x="1686941" y="3486405"/>
            <a:ext cx="2308351" cy="365760"/>
          </a:xfrm>
          <a:custGeom>
            <a:avLst/>
            <a:gdLst/>
            <a:ahLst/>
            <a:cxnLst/>
            <a:rect l="0" t="0" r="0" b="0"/>
            <a:pathLst>
              <a:path w="2308351" h="365760">
                <a:moveTo>
                  <a:pt x="0" y="365760"/>
                </a:moveTo>
                <a:lnTo>
                  <a:pt x="2308351" y="365760"/>
                </a:lnTo>
                <a:lnTo>
                  <a:pt x="2308351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" name="Freeform 157"/>
          <p:cNvSpPr/>
          <p:nvPr/>
        </p:nvSpPr>
        <p:spPr>
          <a:xfrm>
            <a:off x="3995292" y="3486405"/>
            <a:ext cx="3361055" cy="365760"/>
          </a:xfrm>
          <a:custGeom>
            <a:avLst/>
            <a:gdLst/>
            <a:ahLst/>
            <a:cxnLst/>
            <a:rect l="0" t="0" r="0" b="0"/>
            <a:pathLst>
              <a:path w="3361055" h="365760">
                <a:moveTo>
                  <a:pt x="0" y="365760"/>
                </a:moveTo>
                <a:lnTo>
                  <a:pt x="3361055" y="365760"/>
                </a:lnTo>
                <a:lnTo>
                  <a:pt x="3361055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" name="Freeform 158"/>
          <p:cNvSpPr/>
          <p:nvPr/>
        </p:nvSpPr>
        <p:spPr>
          <a:xfrm>
            <a:off x="7356347" y="3486405"/>
            <a:ext cx="3148584" cy="365760"/>
          </a:xfrm>
          <a:custGeom>
            <a:avLst/>
            <a:gdLst/>
            <a:ahLst/>
            <a:cxnLst/>
            <a:rect l="0" t="0" r="0" b="0"/>
            <a:pathLst>
              <a:path w="3148584" h="365760">
                <a:moveTo>
                  <a:pt x="0" y="365760"/>
                </a:moveTo>
                <a:lnTo>
                  <a:pt x="3148584" y="365760"/>
                </a:lnTo>
                <a:lnTo>
                  <a:pt x="3148584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" name="Freeform 159"/>
          <p:cNvSpPr/>
          <p:nvPr/>
        </p:nvSpPr>
        <p:spPr>
          <a:xfrm>
            <a:off x="1686941" y="4492244"/>
            <a:ext cx="2308351" cy="640080"/>
          </a:xfrm>
          <a:custGeom>
            <a:avLst/>
            <a:gdLst/>
            <a:ahLst/>
            <a:cxnLst/>
            <a:rect l="0" t="0" r="0" b="0"/>
            <a:pathLst>
              <a:path w="2308351" h="640080">
                <a:moveTo>
                  <a:pt x="0" y="640080"/>
                </a:moveTo>
                <a:lnTo>
                  <a:pt x="2308351" y="640080"/>
                </a:lnTo>
                <a:lnTo>
                  <a:pt x="2308351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" name="Freeform 160"/>
          <p:cNvSpPr/>
          <p:nvPr/>
        </p:nvSpPr>
        <p:spPr>
          <a:xfrm>
            <a:off x="3995292" y="4492244"/>
            <a:ext cx="3361055" cy="640080"/>
          </a:xfrm>
          <a:custGeom>
            <a:avLst/>
            <a:gdLst/>
            <a:ahLst/>
            <a:cxnLst/>
            <a:rect l="0" t="0" r="0" b="0"/>
            <a:pathLst>
              <a:path w="3361055" h="640080">
                <a:moveTo>
                  <a:pt x="0" y="640080"/>
                </a:moveTo>
                <a:lnTo>
                  <a:pt x="3361055" y="640080"/>
                </a:lnTo>
                <a:lnTo>
                  <a:pt x="3361055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" name="Freeform 161"/>
          <p:cNvSpPr/>
          <p:nvPr/>
        </p:nvSpPr>
        <p:spPr>
          <a:xfrm>
            <a:off x="7356347" y="4492244"/>
            <a:ext cx="3148584" cy="640080"/>
          </a:xfrm>
          <a:custGeom>
            <a:avLst/>
            <a:gdLst/>
            <a:ahLst/>
            <a:cxnLst/>
            <a:rect l="0" t="0" r="0" b="0"/>
            <a:pathLst>
              <a:path w="3148584" h="640080">
                <a:moveTo>
                  <a:pt x="0" y="640080"/>
                </a:moveTo>
                <a:lnTo>
                  <a:pt x="3148584" y="640080"/>
                </a:lnTo>
                <a:lnTo>
                  <a:pt x="3148584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" name="Freeform 162"/>
          <p:cNvSpPr/>
          <p:nvPr/>
        </p:nvSpPr>
        <p:spPr>
          <a:xfrm>
            <a:off x="1686941" y="5498059"/>
            <a:ext cx="2308351" cy="365760"/>
          </a:xfrm>
          <a:custGeom>
            <a:avLst/>
            <a:gdLst/>
            <a:ahLst/>
            <a:cxnLst/>
            <a:rect l="0" t="0" r="0" b="0"/>
            <a:pathLst>
              <a:path w="2308351" h="365760">
                <a:moveTo>
                  <a:pt x="0" y="365760"/>
                </a:moveTo>
                <a:lnTo>
                  <a:pt x="2308351" y="365760"/>
                </a:lnTo>
                <a:lnTo>
                  <a:pt x="2308351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" name="Freeform 163"/>
          <p:cNvSpPr/>
          <p:nvPr/>
        </p:nvSpPr>
        <p:spPr>
          <a:xfrm>
            <a:off x="3995292" y="5498059"/>
            <a:ext cx="3361055" cy="365760"/>
          </a:xfrm>
          <a:custGeom>
            <a:avLst/>
            <a:gdLst/>
            <a:ahLst/>
            <a:cxnLst/>
            <a:rect l="0" t="0" r="0" b="0"/>
            <a:pathLst>
              <a:path w="3361055" h="365760">
                <a:moveTo>
                  <a:pt x="0" y="365760"/>
                </a:moveTo>
                <a:lnTo>
                  <a:pt x="3361055" y="365760"/>
                </a:lnTo>
                <a:lnTo>
                  <a:pt x="3361055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" name="Freeform 164"/>
          <p:cNvSpPr/>
          <p:nvPr/>
        </p:nvSpPr>
        <p:spPr>
          <a:xfrm>
            <a:off x="7356347" y="5498059"/>
            <a:ext cx="3148584" cy="365760"/>
          </a:xfrm>
          <a:custGeom>
            <a:avLst/>
            <a:gdLst/>
            <a:ahLst/>
            <a:cxnLst/>
            <a:rect l="0" t="0" r="0" b="0"/>
            <a:pathLst>
              <a:path w="3148584" h="365760">
                <a:moveTo>
                  <a:pt x="0" y="365760"/>
                </a:moveTo>
                <a:lnTo>
                  <a:pt x="3148584" y="365760"/>
                </a:lnTo>
                <a:lnTo>
                  <a:pt x="3148584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A6A6A6">
              <a:alpha val="2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" name="Freeform 165"/>
          <p:cNvSpPr/>
          <p:nvPr/>
        </p:nvSpPr>
        <p:spPr>
          <a:xfrm>
            <a:off x="1686941" y="3486404"/>
            <a:ext cx="8818117" cy="0"/>
          </a:xfrm>
          <a:custGeom>
            <a:avLst/>
            <a:gdLst/>
            <a:ahLst/>
            <a:cxnLst/>
            <a:rect l="0" t="0" r="0" b="0"/>
            <a:pathLst>
              <a:path w="8818117">
                <a:moveTo>
                  <a:pt x="0" y="0"/>
                </a:moveTo>
                <a:lnTo>
                  <a:pt x="8818117" y="0"/>
                </a:lnTo>
              </a:path>
            </a:pathLst>
          </a:custGeom>
          <a:noFill/>
          <a:ln w="12700" cap="flat" cmpd="sng">
            <a:solidFill>
              <a:srgbClr val="A6A6A6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Freeform 166"/>
          <p:cNvSpPr/>
          <p:nvPr/>
        </p:nvSpPr>
        <p:spPr>
          <a:xfrm>
            <a:off x="1686941" y="3120645"/>
            <a:ext cx="8818117" cy="0"/>
          </a:xfrm>
          <a:custGeom>
            <a:avLst/>
            <a:gdLst/>
            <a:ahLst/>
            <a:cxnLst/>
            <a:rect l="0" t="0" r="0" b="0"/>
            <a:pathLst>
              <a:path w="8818117">
                <a:moveTo>
                  <a:pt x="0" y="0"/>
                </a:moveTo>
                <a:lnTo>
                  <a:pt x="8818117" y="0"/>
                </a:lnTo>
              </a:path>
            </a:pathLst>
          </a:custGeom>
          <a:noFill/>
          <a:ln w="12700" cap="flat" cmpd="sng">
            <a:solidFill>
              <a:srgbClr val="A6A6A6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Freeform 167"/>
          <p:cNvSpPr/>
          <p:nvPr/>
        </p:nvSpPr>
        <p:spPr>
          <a:xfrm>
            <a:off x="1686941" y="5863819"/>
            <a:ext cx="8818117" cy="0"/>
          </a:xfrm>
          <a:custGeom>
            <a:avLst/>
            <a:gdLst/>
            <a:ahLst/>
            <a:cxnLst/>
            <a:rect l="0" t="0" r="0" b="0"/>
            <a:pathLst>
              <a:path w="8818117">
                <a:moveTo>
                  <a:pt x="0" y="0"/>
                </a:moveTo>
                <a:lnTo>
                  <a:pt x="8818117" y="0"/>
                </a:lnTo>
              </a:path>
            </a:pathLst>
          </a:custGeom>
          <a:noFill/>
          <a:ln w="12700" cap="flat" cmpd="sng">
            <a:solidFill>
              <a:srgbClr val="A6A6A6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Rectangle 168"/>
          <p:cNvSpPr/>
          <p:nvPr/>
        </p:nvSpPr>
        <p:spPr>
          <a:xfrm>
            <a:off x="598169" y="866112"/>
            <a:ext cx="7405498" cy="190438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GB" sz="4432" b="1" i="0" spc="0" baseline="0" dirty="0">
                <a:solidFill>
                  <a:srgbClr val="000000"/>
                </a:solidFill>
                <a:latin typeface="WorkSans-Bold"/>
              </a:rPr>
              <a:t>Dezavantaje?</a:t>
            </a:r>
          </a:p>
          <a:p>
            <a:pPr marL="0">
              <a:lnSpc>
                <a:spcPts val="5739"/>
              </a:lnSpc>
            </a:pPr>
            <a:r>
              <a:rPr lang="en-GB" sz="2779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9" b="0" i="0" spc="0" baseline="0" dirty="0">
                <a:solidFill>
                  <a:srgbClr val="000000"/>
                </a:solidFill>
                <a:latin typeface="WorkSans-Regular"/>
              </a:rPr>
              <a:t>Timp de latență mai mare</a:t>
            </a:r>
          </a:p>
          <a:p>
            <a:pPr marL="0">
              <a:lnSpc>
                <a:spcPts val="4056"/>
              </a:lnSpc>
            </a:pPr>
            <a:r>
              <a:rPr lang="en-GB" sz="2777" b="0" i="0" spc="827" baseline="0" dirty="0">
                <a:solidFill>
                  <a:srgbClr val="000000"/>
                </a:solidFill>
                <a:latin typeface="ArialMT"/>
              </a:rPr>
              <a:t>•</a:t>
            </a:r>
            <a:r>
              <a:rPr lang="en-GB" sz="2777" b="0" i="0" spc="0" baseline="0" dirty="0">
                <a:solidFill>
                  <a:srgbClr val="000000"/>
                </a:solidFill>
                <a:latin typeface="WorkSans-Regular"/>
              </a:rPr>
              <a:t>Încărcare suplimentară a echipamentului</a:t>
            </a:r>
          </a:p>
        </p:txBody>
      </p:sp>
      <p:sp>
        <p:nvSpPr>
          <p:cNvPr id="169" name="Rectangle 169"/>
          <p:cNvSpPr/>
          <p:nvPr/>
        </p:nvSpPr>
        <p:spPr>
          <a:xfrm>
            <a:off x="598169" y="6457823"/>
            <a:ext cx="11056417" cy="1787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0962386" algn="l"/>
                <a:tab pos="10962386" algn="l"/>
              </a:tabLst>
            </a:pPr>
            <a:r>
              <a:rPr lang="en-GB" sz="1200" b="0" i="0" spc="0" baseline="0" dirty="0">
                <a:solidFill>
                  <a:srgbClr val="8A8A8A"/>
                </a:solidFill>
                <a:latin typeface="WorkSans-Regular"/>
              </a:rPr>
              <a:t>10/28/2024	9	</a:t>
            </a:r>
          </a:p>
        </p:txBody>
      </p:sp>
      <p:sp>
        <p:nvSpPr>
          <p:cNvPr id="170" name="Rectangle 170"/>
          <p:cNvSpPr/>
          <p:nvPr/>
        </p:nvSpPr>
        <p:spPr>
          <a:xfrm>
            <a:off x="1779904" y="3176991"/>
            <a:ext cx="7506767" cy="12779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2310129">
              <a:tabLst>
                <a:tab pos="5673724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Router dedicat	Firewall dedicat</a:t>
            </a:r>
          </a:p>
          <a:p>
            <a:pPr marL="0">
              <a:lnSpc>
                <a:spcPts val="2885"/>
              </a:lnSpc>
              <a:tabLst>
                <a:tab pos="2310129" algn="l"/>
                <a:tab pos="5673725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Principala funcție	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Rutare	Filtrare</a:t>
            </a:r>
          </a:p>
          <a:p>
            <a:pPr marL="0">
              <a:lnSpc>
                <a:spcPts val="2884"/>
              </a:lnSpc>
              <a:tabLst>
                <a:tab pos="2310129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Alte funcții	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Permite implementarea </a:t>
            </a:r>
          </a:p>
          <a:p>
            <a:pPr marL="2310129">
              <a:lnSpc>
                <a:spcPts val="2178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funcțiilor de filtrare</a:t>
            </a:r>
          </a:p>
        </p:txBody>
      </p:sp>
      <p:sp>
        <p:nvSpPr>
          <p:cNvPr id="171" name="Rectangle 171"/>
          <p:cNvSpPr/>
          <p:nvPr/>
        </p:nvSpPr>
        <p:spPr>
          <a:xfrm>
            <a:off x="1779904" y="3909781"/>
            <a:ext cx="8686121" cy="191672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5673725"/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Poate ruta, dar suportă </a:t>
            </a:r>
          </a:p>
          <a:p>
            <a:pPr marL="5673725">
              <a:lnSpc>
                <a:spcPts val="2178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mult mai puține facilități</a:t>
            </a:r>
          </a:p>
          <a:p>
            <a:pPr marL="0">
              <a:lnSpc>
                <a:spcPts val="2867"/>
              </a:lnSpc>
              <a:tabLst>
                <a:tab pos="2310129" algn="l"/>
                <a:tab pos="5673725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Criptare	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Nu oferă implicit	Criptare HW la rate foarte </a:t>
            </a:r>
          </a:p>
          <a:p>
            <a:pPr marL="5673725">
              <a:lnSpc>
                <a:spcPts val="2179"/>
              </a:lnSpc>
            </a:pP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mari</a:t>
            </a:r>
          </a:p>
          <a:p>
            <a:pPr marL="0">
              <a:lnSpc>
                <a:spcPts val="2868"/>
              </a:lnSpc>
              <a:tabLst>
                <a:tab pos="2310129" algn="l"/>
                <a:tab pos="5673725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Luare de decizii	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Protocoale de nivel 3 și 4	Protocoale de nivel 3-7</a:t>
            </a:r>
          </a:p>
          <a:p>
            <a:pPr marL="0">
              <a:lnSpc>
                <a:spcPts val="2884"/>
              </a:lnSpc>
              <a:tabLst>
                <a:tab pos="2310129" algn="l"/>
                <a:tab pos="5673725" algn="l"/>
              </a:tabLst>
            </a:pPr>
            <a:r>
              <a:rPr lang="en-GB" sz="1802" b="1" i="0" spc="0" baseline="0" dirty="0">
                <a:solidFill>
                  <a:srgbClr val="000000"/>
                </a:solidFill>
                <a:latin typeface="WorkSans-Bold"/>
              </a:rPr>
              <a:t>SSH	</a:t>
            </a:r>
            <a:r>
              <a:rPr lang="en-GB" sz="1802" b="0" i="0" spc="0" baseline="0" dirty="0">
                <a:solidFill>
                  <a:srgbClr val="000000"/>
                </a:solidFill>
                <a:latin typeface="WorkSans-Regular"/>
              </a:rPr>
              <a:t>-	Server SSH integrat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2959</Words>
  <Application>Microsoft Office PowerPoint</Application>
  <PresentationFormat>Widescreen</PresentationFormat>
  <Paragraphs>537</Paragraphs>
  <Slides>50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2" baseType="lpstr">
      <vt:lpstr>Calibri</vt:lpstr>
      <vt:lpstr>WorkSans-BoldItalic</vt:lpstr>
      <vt:lpstr>Calibri-Bold</vt:lpstr>
      <vt:lpstr>GillSansMT</vt:lpstr>
      <vt:lpstr>CourierNewPSMT</vt:lpstr>
      <vt:lpstr>WorkSans-Bold</vt:lpstr>
      <vt:lpstr>WorkSans-Italic</vt:lpstr>
      <vt:lpstr>WorkSans-Regular</vt:lpstr>
      <vt:lpstr>ArialMT</vt:lpstr>
      <vt:lpstr>CourierNewPS-BoldItalicMT</vt:lpstr>
      <vt:lpstr>CourierNewPS-BoldMT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Ion Ganea</cp:lastModifiedBy>
  <cp:revision>1</cp:revision>
  <dcterms:modified xsi:type="dcterms:W3CDTF">2025-05-07T16:18:43Z</dcterms:modified>
</cp:coreProperties>
</file>