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2"/>
  </p:notesMasterIdLst>
  <p:sldIdLst>
    <p:sldId id="256" r:id="rId5"/>
    <p:sldId id="276" r:id="rId6"/>
    <p:sldId id="275" r:id="rId7"/>
    <p:sldId id="278" r:id="rId8"/>
    <p:sldId id="277" r:id="rId9"/>
    <p:sldId id="280" r:id="rId10"/>
    <p:sldId id="279" r:id="rId11"/>
    <p:sldId id="281" r:id="rId12"/>
    <p:sldId id="282" r:id="rId13"/>
    <p:sldId id="283" r:id="rId14"/>
    <p:sldId id="284" r:id="rId15"/>
    <p:sldId id="306" r:id="rId16"/>
    <p:sldId id="305" r:id="rId17"/>
    <p:sldId id="285" r:id="rId18"/>
    <p:sldId id="286" r:id="rId19"/>
    <p:sldId id="287" r:id="rId20"/>
    <p:sldId id="290" r:id="rId21"/>
    <p:sldId id="291" r:id="rId22"/>
    <p:sldId id="292" r:id="rId23"/>
    <p:sldId id="293" r:id="rId24"/>
    <p:sldId id="295" r:id="rId25"/>
    <p:sldId id="300" r:id="rId26"/>
    <p:sldId id="299" r:id="rId27"/>
    <p:sldId id="302" r:id="rId28"/>
    <p:sldId id="303" r:id="rId29"/>
    <p:sldId id="304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7" autoAdjust="0"/>
  </p:normalViewPr>
  <p:slideViewPr>
    <p:cSldViewPr snapToGrid="0">
      <p:cViewPr varScale="1">
        <p:scale>
          <a:sx n="92" d="100"/>
          <a:sy n="92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F0035-1183-4664-B2FE-F301D720EA4E}" type="datetimeFigureOut">
              <a:rPr lang="ro-RO" smtClean="0"/>
              <a:t>30.11.2025</a:t>
            </a:fld>
            <a:endParaRPr lang="ro-R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E34D-08F6-4795-9A6D-9ACC288C3D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129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Ские</a:t>
            </a:r>
            <a:r>
              <a:rPr lang="ru-RU" dirty="0"/>
              <a:t> </a:t>
            </a:r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E34D-08F6-4795-9A6D-9ACC288C3D86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036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01757-E667-4613-BE4B-3E73638EF00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ess.ru/article.aspx?id=16484#%D0%9E%D1%81%D1%82%D0%B5%D0%BE%D1%85%D0%BE%D0%BD%D0%B4%D1%80%D0%BE%D0%B7" TargetMode="External"/><Relationship Id="rId2" Type="http://schemas.openxmlformats.org/officeDocument/2006/relationships/hyperlink" Target="https://compress.ru/article.aspx?id=16484#%D0%91%D0%BB%D0%B8%D0%B7%D0%BE%D1%80%D1%83%D0%BA%D0%BE%D1%81%D1%82%D1%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13" y="509665"/>
            <a:ext cx="11648106" cy="1663909"/>
          </a:xfrm>
        </p:spPr>
        <p:txBody>
          <a:bodyPr/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ЭРГОНОМИЧЕСКАЯ ОРГАНИЗАЦИЯ ТРУДА И МЕРЫ БЕЗОПАСНОСТИ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5" y="2303814"/>
            <a:ext cx="11778342" cy="3813958"/>
          </a:xfrm>
        </p:spPr>
        <p:txBody>
          <a:bodyPr>
            <a:noAutofit/>
          </a:bodyPr>
          <a:lstStyle/>
          <a:p>
            <a:pPr algn="just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Co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держание и эргономические задачи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ЧФ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-MEC,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болезни и требования безопасности труда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к инженерных информационных системах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90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91187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ЧФ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 машины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болезни и требования безопасности труда</a:t>
            </a:r>
            <a:b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57" y="1813811"/>
            <a:ext cx="11452486" cy="47194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ЧФ 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предмет проектирования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и обслуживание компьютерных и информационных систем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 все феномены связанны с этими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категории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ЧФ – характеризован психическими и физическими характеристикам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 – характеризована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соотвествия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 уровня безопасности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 - предупреждения профзаболеваний и травм на производство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995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196119" cy="73150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патологии</a:t>
            </a:r>
            <a:endParaRPr lang="ro-RO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12" y="1089221"/>
            <a:ext cx="11407515" cy="548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лизорукость"/>
              </a:rPr>
              <a:t>Близорукость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чувствительность к освещению</a:t>
            </a:r>
            <a:r>
              <a:rPr lang="ro-R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усталость и боли в глазах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артроз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боль; боли в позвоночнике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спине и плечах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недомогание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стеохондроз"/>
              </a:rPr>
              <a:t> </a:t>
            </a:r>
            <a:r>
              <a:rPr lang="ro-RO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стеохондроз"/>
              </a:rPr>
              <a:t>o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стеохондроз"/>
              </a:rPr>
              <a:t>стеохондроз</a:t>
            </a:r>
            <a:r>
              <a:rPr lang="ro-RO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/>
              <a:t>Компьютерный синдром</a:t>
            </a:r>
            <a:r>
              <a:rPr lang="ro-RO" sz="2800" b="1" dirty="0"/>
              <a:t>.</a:t>
            </a:r>
            <a:r>
              <a:rPr lang="ru-RU" sz="2800" dirty="0"/>
              <a:t> 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Желудочные расстройства которые приводит к интенсивностью потребления пищи как чипсы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сладостей во время работы с ЭВМ</a:t>
            </a:r>
            <a:r>
              <a:rPr lang="ro-RO" sz="2800" dirty="0"/>
              <a:t>.</a:t>
            </a: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o-RO" sz="2800" dirty="0"/>
          </a:p>
          <a:p>
            <a:pPr marL="0" indent="0" algn="just">
              <a:buNone/>
            </a:pP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0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6197" cy="521643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5" y="1274164"/>
            <a:ext cx="11287593" cy="4974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/>
              <a:t>Синдром сухого глаза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при длительной работе у монитора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глаза долгое время не увлажняются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становятся сухими из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отсус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моргания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профилактики необходимо пользоваться специальными каплями, восстанавливающими слезную пленку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расстройства на уровень глаза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усталлости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явление  - из за несоблюдение минимальной расстоянии от монитора до глаз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50cm,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глаза блокируются в одном положении в позиции близко и на большие расстоянии глаза не реагируют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4302" y="1582341"/>
            <a:ext cx="1064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8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6197" cy="521643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95" y="1139252"/>
            <a:ext cx="11392525" cy="53814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Крампа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писателя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возникающее при длительного нахождения перед информационных систем – слабеют мышцы спины и позвоночника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появляются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судорги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пальцах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мышечные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растройства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от неправильной позиции длительного времени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Появляется остеохондроз и остеопороз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проблемы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от длительного пользования компьютера  - в виде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епилепсии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стресс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от взрыва информации ЧФ не успевает обрабатывать и выбирать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989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6138" cy="791466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nr. 819 din 01.01.2017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199213"/>
            <a:ext cx="11377535" cy="5321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этим положением работодатель предприятий и организации обязуется  оценить рабочие места на степень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соотвествия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гигиеническим и промышленным требованием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идентифицировать все рабочие места где есть прямое отношение ЧФ – машина и организовать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соотвествие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рабочих мест требованием гигиенической безопасностью до конца этого года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121312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11109" cy="371741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54" y="1169234"/>
            <a:ext cx="11332564" cy="5411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и информировать людей по всем вопросах гигиенической безопасностью а также с минимальными требованиями безопасности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обучение работников правилами  безопасности при устройстве на работу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переводе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отсуствии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30 дней и в других ситуациях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профессиональную дневную деятельность таким образом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 не были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интелектуальные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нагрузки работнико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87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181128" cy="521643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5" y="1259174"/>
            <a:ext cx="11407515" cy="5291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офтальмологического медосмотра перед началом работ не реже одного раза в год или по просьбе работника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обнаружении проблем со зрением работодатель обязан перевести работника на другую работу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лечить за счет предприятии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расходы со стороны работодателя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рабочими средствами которые не представляют опасность в работе для работников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6138" cy="140053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рабочей зоне</a:t>
            </a:r>
            <a:br>
              <a:rPr lang="ro-RO" sz="3600" dirty="0"/>
            </a:br>
            <a:endParaRPr lang="ro-RO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66" y="1783830"/>
            <a:ext cx="11227632" cy="4736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Достаточная площадь  - для монитора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и других вспомогательных устройств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Польки для документов должны быть размещены на уровне глаз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/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 должен вращаться и иметь возможность регулироваться по высоте и по вертикали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просьбе работника   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pentru picioare.</a:t>
            </a:r>
          </a:p>
          <a:p>
            <a:pPr algn="just"/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5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91187" cy="71651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рабочей среды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освещению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66" y="1304144"/>
            <a:ext cx="11257613" cy="51716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рабочей среды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площади для свободного движения в рабочей среде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1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рабочего место  - минимум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ro-RO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жидкокристальных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плазменных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4,5m</a:t>
            </a:r>
            <a:r>
              <a:rPr lang="ro-RO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освещению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и местное освещение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распределение потока освещенности на РМ  минимум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– 500lx. </a:t>
            </a:r>
          </a:p>
          <a:p>
            <a:pPr marL="0" indent="0" algn="just">
              <a:buNone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3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6138" cy="971348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режиму работы и отдыха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67" y="1184223"/>
            <a:ext cx="11002781" cy="5411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рабочего времени перед монитора -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подержания уровня здоровья кроме обычных пауз –  надо предусматривать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реглементированные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включаются в рабочее время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8 дневного режима – перерывы после 2 часов в начале рабочей сменны и после 2 часов после обеденного перерыва  по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12 часового режима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 в первые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как в случае 8 дневного часового рабочего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последние 4 часа после каждого часа по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деятельность перед монитора больше 2-х часов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реглементированных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перерывов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83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6178" cy="94136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держание и эргономические задачи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784" y="1079292"/>
            <a:ext cx="11452485" cy="56512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Эргономика – из греческого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”ergos”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homos”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законы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Эргономика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наука  и научной дисциплины появляется в конце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*50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и очень тесно связанно со всеми дисциплинами которые изучают человеческий фактор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науки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науки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ндропология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функциональные возможности человеческого фактора в трудовом процессе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законы о создании и подержании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конфортных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на рабочих местах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проблемы оптимизации рабочих мест и гармонизация элементов трудовых отношений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средства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трудовые ресурсы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обеспечения безопасных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конфортных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труда с мин потерей  энергии и получения максимум физиологического удовольствия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51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</a:t>
            </a:r>
            <a:endParaRPr lang="ro-RO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744" y="1469036"/>
            <a:ext cx="5876145" cy="4916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для глаз и психологической релаксации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моргания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глаз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etc.).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ног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поднятие в пальцах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головы и поясницы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r>
              <a:rPr lang="vi-VN" sz="2400" dirty="0"/>
              <a:t> 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palming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нагревание рук и покрывание глаз</a:t>
            </a:r>
            <a:r>
              <a:rPr lang="vi-VN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релаксации глаз  - применение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слез</a:t>
            </a:r>
            <a:r>
              <a:rPr lang="vi-VN" sz="2400" dirty="0"/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90" y="1588958"/>
            <a:ext cx="5426439" cy="355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1941"/>
            <a:ext cx="2675900" cy="20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00" y="4800107"/>
            <a:ext cx="3085319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3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1227" cy="806456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поза при работе на компьютере</a:t>
            </a:r>
            <a:endParaRPr lang="ro-R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0" y="1424066"/>
            <a:ext cx="10882858" cy="5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9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1443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/>
              <a:t> Требования безопасности к инженерных информационных системах</a:t>
            </a:r>
            <a:br>
              <a:rPr lang="ru-RU" sz="3600" dirty="0"/>
            </a:b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633928"/>
            <a:ext cx="11362544" cy="49767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3000" dirty="0"/>
              <a:t> </a:t>
            </a:r>
          </a:p>
          <a:p>
            <a:pPr marL="0" indent="0">
              <a:buNone/>
            </a:pPr>
            <a:r>
              <a:rPr lang="ro-RO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3400" dirty="0">
                <a:latin typeface="Arial" panose="020B0604020202020204" pitchFamily="34" charset="0"/>
                <a:cs typeface="Arial" panose="020B0604020202020204" pitchFamily="34" charset="0"/>
              </a:rPr>
              <a:t>электромагнитное с плотностью электрического поля около монитора до 5 В/м;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3400" dirty="0">
                <a:latin typeface="Arial" panose="020B0604020202020204" pitchFamily="34" charset="0"/>
                <a:cs typeface="Arial" panose="020B0604020202020204" pitchFamily="34" charset="0"/>
              </a:rPr>
              <a:t>электростатическое поле — до 20—30 кВ/м в 30 см от монитора (допускается 20 кВ/м при восьмичасовой работе в день);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3400" dirty="0">
                <a:latin typeface="Arial" panose="020B0604020202020204" pitchFamily="34" charset="0"/>
                <a:cs typeface="Arial" panose="020B0604020202020204" pitchFamily="34" charset="0"/>
              </a:rPr>
              <a:t>ультрафиолетовое облучение и рентгеновское излучение у 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электронно-лучевых дисплеев.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температуры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интелектуальная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напряженность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пожара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</a:p>
          <a:p>
            <a:pPr marL="0" indent="0" algn="just"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6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6099" cy="401721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1109272"/>
            <a:ext cx="11362545" cy="55463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ЭВМ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света должен падать с левой стороны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рабочими местами  минимум 2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 м;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габаритами мониторов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1,2m. 	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работы перед ЭВМ для беременных женщин  - редуцируется до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Трудовую деятельность на ПЭВМ подразделяют на три группы: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— считывание информации с экрана (до 60 000 знаков за смену);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— ввод информации (не более 40 000 знаков за смену);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— творческая работа в режиме диалога с ПЭВМ не более шести часов за смену.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 Если режим работы этого не позволяет, тогда при интенсивной работе с ПЭВМ перерывы устанавливают через каждые 45—60 мин работы на 10—15 мин. В ночное время (с 22 до 6 ч) продолжительность регламентируемых перерывов увеличивают на 30%.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7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96119" cy="431702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4" y="1139252"/>
            <a:ext cx="11437496" cy="55163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при обслуживании к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опировально-множительн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персонал, обслуживающий копировально-множительную технику, воздействуют следующие вредные вещества: аммиак, оксид азота, ацетон , водород сернистый, озон , бумажная пыль.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Кроме этого на корпусах машин возможно образование статического электричества (за счет трения бумаги и рабочих органов), ультрафиолетового (при электрографическом способе копирования) или электромагнитного (при использовании видеодисплейных материалов) излучений.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должно иметь не менее 6 м2 площади и не менее 15 м3 объема на одного работающего. На рабочем месте можно хранить запасы сырья и готовой продукции не более чем на одну смену. На рабочих местах предусматривают естественную и искусственную вентиляцию, естественное и искусственное освещение.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7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1227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o-RO" sz="3600" b="1" dirty="0"/>
              <a:t>Правила безопасности при обслуживание информационных сист</a:t>
            </a:r>
            <a:r>
              <a:rPr lang="ru-RU" sz="3600" b="1" dirty="0"/>
              <a:t>ем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646" y="1543987"/>
            <a:ext cx="11332564" cy="5126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ЭВМ 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вредная работа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атестация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БЖ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периодичексий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в области  БЖД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Квалицированный персонал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здоровье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обученных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обучение и на рабочем месте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области электробезопасности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  <a:p>
            <a:pPr marL="0" indent="0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факторы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Перенапрежение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зрительного органа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перенапрежение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 спины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и ног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дуга от короткого замыкания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освещение рабочих зон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пожара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Правидьный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 средств защиты рабочих средств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РМ 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контрольно-измерительных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апартов</a:t>
            </a:r>
            <a:r>
              <a:rPr lang="ro-R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701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16237" cy="446692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1274164"/>
            <a:ext cx="11407514" cy="5231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перед началом работы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соотвествии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инструкции по эксплуатации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admite efectuarea lucrărilor sub tensiune. La deservirea MEC nu se admite de a conecta cu fire dezgolizte, nu se admite de a utiliza instrumente a căror termenul de elotare şi veridicare a expirat.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в аварийных ситуациях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в конце работы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выключение аппаратов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рабочего места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руководителя рабочих мест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68150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9589" cy="1124622"/>
          </a:xfrm>
        </p:spPr>
        <p:txBody>
          <a:bodyPr/>
          <a:lstStyle/>
          <a:p>
            <a:pPr algn="ctr"/>
            <a:r>
              <a:rPr lang="x-none" sz="4000" dirty="0">
                <a:latin typeface="Andalus" panose="02020603050405020304" pitchFamily="18" charset="-78"/>
                <a:cs typeface="Andalus" panose="02020603050405020304" pitchFamily="18" charset="-78"/>
              </a:rPr>
              <a:t>Vă mulțumesc pentru atenție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5" y="1577340"/>
            <a:ext cx="9921240" cy="4170317"/>
          </a:xfrm>
        </p:spPr>
      </p:pic>
    </p:spTree>
    <p:extLst>
      <p:ext uri="{BB962C8B-B14F-4D97-AF65-F5344CB8AC3E}">
        <p14:creationId xmlns:p14="http://schemas.microsoft.com/office/powerpoint/2010/main" val="52282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1168" cy="371741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259174"/>
            <a:ext cx="11422505" cy="53664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b="1" dirty="0"/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бьект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эргономики – профессиональная деятельность в системе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труда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/>
              <a:t>– </a:t>
            </a:r>
            <a:r>
              <a:rPr lang="ru-RU" sz="2400" b="1" dirty="0"/>
              <a:t>производственная среда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которые изучают эргономические закономерности - эргономики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информации о человеческом факторе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размеры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способности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условия  производственной среды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проектирования рабочих средств защиты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продукты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обеспечения максимума уровня безопасности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2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71069" cy="581603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803" y="1349115"/>
            <a:ext cx="11557417" cy="5351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dirty="0"/>
              <a:t>	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эргономической организации рабочих мест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технико-научного прогресса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развития человеческого фактора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требования к жизненному стандарту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необходимостью создания уровня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коннфорта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рабочих местах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технических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экономических и социальных наук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 проблемы</a:t>
            </a:r>
            <a:r>
              <a:rPr lang="ro-RO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уровень безопасности и стабильности профессиональной деятельности человеческого фактора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влияние психических характеристик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усталости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эмоциональные факторы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креативные возможности человеческого фактора по отношению к рабочей зоне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481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61010" cy="551623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274164"/>
            <a:ext cx="11362545" cy="53065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трудовой деятельностью человеческого фактора с использованием трудовых ресурсов для достижения определенной цели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классификации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производство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для малого серийного производство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для среднего серийного производство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РМ для большого серийного производство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автоматизации производства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с ручными трудовыми процессами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с полуавтоматическими трудовыми процессами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РМ с автоматическими трудовыми процессами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количество рабочих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рабочее место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рабочее место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6725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02" y="347786"/>
            <a:ext cx="11286059" cy="491662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54" y="1004341"/>
            <a:ext cx="11437495" cy="5681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природе деятельности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 - для основных видов деятельности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– для вспомогательных видов деятельности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место расположению в пространстве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Стационарные РМ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РМ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условия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эргономической организации рабочих мест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и регистрация необходимых данных для проектирования РМ или выбора РМ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Эргономическая проектирование и технико-экономические расчеты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956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6197" cy="461682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4" y="1184223"/>
            <a:ext cx="11512446" cy="54114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оптимального варианта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антропометрических размеров человеческого фактора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рабочее  расположение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рабочей место работы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условии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необходимого пространства для рабочих движений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управления или обслуживании машин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необходимых физических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зрительных и слуховых  связей между человеческого фактора и оборудования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размещении РМ в производственной помещении и обеспечения безопасных проходов для человеческого фактора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естественного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искуственного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NCM.</a:t>
            </a:r>
          </a:p>
        </p:txBody>
      </p:sp>
    </p:spTree>
    <p:extLst>
      <p:ext uri="{BB962C8B-B14F-4D97-AF65-F5344CB8AC3E}">
        <p14:creationId xmlns:p14="http://schemas.microsoft.com/office/powerpoint/2010/main" val="12839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46217" cy="431702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4" y="1124262"/>
            <a:ext cx="11347554" cy="5396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 должны быть благоустроенны в зависимости от конкретных антропометрических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физических и психических возможностей человеческого фактора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и средства при организации рабочих мест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необходимые для защиты от вредных производственных факторов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психофизиологические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предупреждения преждевременной усталости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стресса на рабочих местах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РМ -  должна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соотвествовать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и экономия обслуживания в обычных или в чрезвычайных ситуациях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0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91187" cy="401721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4" y="1154244"/>
            <a:ext cx="11407515" cy="5411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РМ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рациональной удобной рабочей позиции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размещение указательных щитов и органов управления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оптимальной визуальной поле элементов РМ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необходимой площади для удобство ног в рабочей положении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необходимого пространства для складирования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необходимого для работы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правильной эргономической ситуаций РМ осуществляется сертификации рабочих мест не реже один раз в 5 лет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4483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BDFC7803903E46A573DFC0282BAD93" ma:contentTypeVersion="4" ma:contentTypeDescription="Создание документа." ma:contentTypeScope="" ma:versionID="5062abb41821b41f2d752d736524b785">
  <xsd:schema xmlns:xsd="http://www.w3.org/2001/XMLSchema" xmlns:xs="http://www.w3.org/2001/XMLSchema" xmlns:p="http://schemas.microsoft.com/office/2006/metadata/properties" xmlns:ns2="22e97a55-9c25-4e73-a220-5aec9d9574dd" targetNamespace="http://schemas.microsoft.com/office/2006/metadata/properties" ma:root="true" ma:fieldsID="63e1a188f92717551095a62218da1044" ns2:_="">
    <xsd:import namespace="22e97a55-9c25-4e73-a220-5aec9d957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97a55-9c25-4e73-a220-5aec9d957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C6E6F3-66C4-4A2B-AEBC-DDA3C25DFE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E3428F-6D50-42F4-B994-70B8DB6FE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3FFF4-EADD-47CE-853E-EAEA1BC57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97a55-9c25-4e73-a220-5aec9d957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2323</TotalTime>
  <Words>2143</Words>
  <Application>Microsoft Office PowerPoint</Application>
  <PresentationFormat>Widescreen</PresentationFormat>
  <Paragraphs>154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Andalus</vt:lpstr>
      <vt:lpstr>Arial</vt:lpstr>
      <vt:lpstr>Calibri</vt:lpstr>
      <vt:lpstr>Century Gothic</vt:lpstr>
      <vt:lpstr>Times New Roman</vt:lpstr>
      <vt:lpstr>Wingdings 3</vt:lpstr>
      <vt:lpstr>Ion</vt:lpstr>
      <vt:lpstr>  Tema: ЭРГОНОМИЧЕСКАЯ ОРГАНИЗАЦИЯ ТРУДА И МЕРЫ БЕЗОПАСНОСТИ</vt:lpstr>
      <vt:lpstr>1. Coдержание и эргономические задачи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Взаимодействие ЧФ-вычислительные  машины,  болезни и требования безопасности труда </vt:lpstr>
      <vt:lpstr>Основные патологии</vt:lpstr>
      <vt:lpstr>PowerPoint Presentation</vt:lpstr>
      <vt:lpstr>PowerPoint Presentation</vt:lpstr>
      <vt:lpstr>Требования HG nr. 819 din 01.01.2017 </vt:lpstr>
      <vt:lpstr>PowerPoint Presentation</vt:lpstr>
      <vt:lpstr>PowerPoint Presentation</vt:lpstr>
      <vt:lpstr>Требование к рабочей зоне </vt:lpstr>
      <vt:lpstr>Требования к рабочей среды, к освещению: </vt:lpstr>
      <vt:lpstr>Требования к режиму работы и отдыха</vt:lpstr>
      <vt:lpstr>Гигиенические требования</vt:lpstr>
      <vt:lpstr>Правильная поза при работе на компьютере</vt:lpstr>
      <vt:lpstr>3. Требования безопасности к инженерных информационных системах </vt:lpstr>
      <vt:lpstr>PowerPoint Presentation</vt:lpstr>
      <vt:lpstr>PowerPoint Presentation</vt:lpstr>
      <vt:lpstr>4. Правила безопасности при обслуживание информационных систем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Amplasarea construcților și conformarea acestora la foc</dc:title>
  <dc:creator>Tatiana Butuc</dc:creator>
  <cp:lastModifiedBy>Mihaibencheci@outlook.com</cp:lastModifiedBy>
  <cp:revision>163</cp:revision>
  <dcterms:created xsi:type="dcterms:W3CDTF">2016-06-03T11:42:11Z</dcterms:created>
  <dcterms:modified xsi:type="dcterms:W3CDTF">2025-11-30T11:30:53Z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0x010100E2BDFC7803903E46A573DFC0282BAD93</vt:lpwstr>
  </property>
</Properties>
</file>