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651" r:id="rId3"/>
    <p:sldId id="1652" r:id="rId4"/>
    <p:sldId id="1653" r:id="rId5"/>
    <p:sldId id="1675" r:id="rId6"/>
    <p:sldId id="1681" r:id="rId7"/>
    <p:sldId id="1683" r:id="rId8"/>
    <p:sldId id="1684" r:id="rId9"/>
    <p:sldId id="1685" r:id="rId10"/>
    <p:sldId id="1677" r:id="rId11"/>
    <p:sldId id="1654" r:id="rId12"/>
    <p:sldId id="1655" r:id="rId13"/>
    <p:sldId id="1686" r:id="rId14"/>
    <p:sldId id="1687" r:id="rId15"/>
    <p:sldId id="1690" r:id="rId16"/>
    <p:sldId id="1691" r:id="rId17"/>
    <p:sldId id="1693" r:id="rId18"/>
    <p:sldId id="1700" r:id="rId19"/>
    <p:sldId id="1695" r:id="rId20"/>
    <p:sldId id="1696" r:id="rId21"/>
    <p:sldId id="1697" r:id="rId22"/>
    <p:sldId id="1698" r:id="rId23"/>
    <p:sldId id="1694" r:id="rId24"/>
    <p:sldId id="1701" r:id="rId25"/>
    <p:sldId id="1702" r:id="rId26"/>
    <p:sldId id="1703" r:id="rId27"/>
    <p:sldId id="1730" r:id="rId28"/>
    <p:sldId id="1731" r:id="rId29"/>
    <p:sldId id="1732" r:id="rId30"/>
    <p:sldId id="1704" r:id="rId31"/>
    <p:sldId id="1705" r:id="rId32"/>
    <p:sldId id="1733" r:id="rId33"/>
    <p:sldId id="1734" r:id="rId34"/>
    <p:sldId id="1735" r:id="rId35"/>
    <p:sldId id="1736" r:id="rId36"/>
    <p:sldId id="1737" r:id="rId37"/>
    <p:sldId id="1738" r:id="rId38"/>
    <p:sldId id="1706" r:id="rId39"/>
    <p:sldId id="1740" r:id="rId40"/>
    <p:sldId id="1741" r:id="rId41"/>
    <p:sldId id="1742" r:id="rId42"/>
    <p:sldId id="1743" r:id="rId43"/>
    <p:sldId id="1659" r:id="rId44"/>
    <p:sldId id="1658" r:id="rId45"/>
    <p:sldId id="1670" r:id="rId46"/>
    <p:sldId id="1802" r:id="rId47"/>
    <p:sldId id="155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52E4-1267-13AA-4A8F-2B5EF2D82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453EDD-D635-0FB9-8D98-D2D3219D0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A1E3A-C7FF-7F76-5FE5-F0EB71E06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3E8D2-0C9F-5097-4211-B19D9913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FF4CC-5EE5-B4B2-6343-17A6F0B9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16514-4E87-7A74-DF76-7163D885B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E28CCC-2ECC-4329-31F1-3ED0D69B4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E925D-516B-2FA6-30C5-AC6809BD0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4BFB8-47D2-7D00-14DB-0DDF88773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FB993-81A2-B37C-4D43-BA7A4D45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6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7CBBFC-0AED-C53F-2968-4753EC5367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40B5F8-B397-CEE7-BD8A-EE3A83369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D1B03-B62B-A961-CB01-1B31573A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56A86-488C-1A6B-36B6-20AA95F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353A8-9F53-7173-F4F9-71C547E5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029B9-69FC-7E0F-BCE8-05DE9121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57BAF-67AD-C460-660A-8F0A7905B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8057A-9A84-A78A-3092-6E49B493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B617C-E294-7B9F-1646-77E168DC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5220D-24F0-0B3C-7F15-0CD3FAD2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12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F4E3B-CA00-D258-33D8-D80D12EAE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A97562-EBA2-794F-765E-BB00EE4190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EDA6-9673-3FF2-8562-AA47F853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97C39-32A2-1713-2413-F585B084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9C811-2C31-AE57-63FA-74B1EB9E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7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5AD8-9C8C-3AD5-B4BC-7DEF4958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924D9-E39F-B411-92BE-BEEB5A84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DF7E90-9DF8-8F14-02E3-B8C9B7E4B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A87E0-5C38-1DDB-DBB1-1237861A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945E0-457F-71C0-C97F-585FFED6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0E639-84CE-FD76-C9BB-5F0889F4C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CE5DF-DA95-C535-3012-9170C3954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41C00-1C62-655D-8732-13B69FD44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35444-4848-EDE0-6E1C-926267CBA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5835FC-2D49-3F6E-8537-53E9038253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114562-AC50-597A-1E6B-524E562830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1B91C2-466F-7B07-304F-93CDCE0F4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21BEE4-F62E-21E1-9FE8-77C09F6E4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BB00EB-6CA7-C5F3-1B4C-F9017CC34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AEA20-1B3D-85EA-5DCE-186D76D6C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E2E439-A8A0-ED7C-4569-C446D0480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840525-BF9C-79A5-AC3B-7AF18E37D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5594C-2C9E-4930-18B1-5DA108510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82583-F82E-3591-6C10-FE524D969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0B16B4-54D3-77E8-462D-050AF37EF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F72FA-2D68-37B2-78AA-8EA3A75D5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90BF-4C37-015C-D40F-8BDDCDE80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5743A-7D7B-D74E-1ABA-CD66D07E26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C1C32-6252-D65D-766C-A12195A19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BE66A-B260-8A8F-71C5-26C9AE6F1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E5DD-F10B-C09B-2889-C5F07A887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04528-299C-F1F0-D54C-C602A959F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48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AEA3D-3541-411C-0E00-7EB3DB1C0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897A08-6AC0-44D1-AFB7-2188F332B7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6AB8C-0C49-4588-6900-6C1BA40EA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4039DC-AE83-C902-9232-CD0808756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1AB9C-6797-BFFB-F998-9422286ED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11F19-6BC6-6F89-2DB4-CF9E4A33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5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8DE172-E69F-D540-0BD1-385DBC4F0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68918-2685-2344-A3C3-42CF63208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8A4CC-F11A-E505-79DC-B310608F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212A9-81C3-4470-940C-E42E8B408FC1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674A-52A9-2076-DE62-7488F2BC2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C40FB-8DBE-5608-1A60-98FC55F80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466DD-DB3E-4A40-B33D-FF383055A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6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amunda.com/bpmn/reference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FD7C-4996-4B29-E102-FFBCBE62D3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A88CD-24A2-C320-B802-6D9F6B8836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81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9A8472-1FEC-252D-B8E7-26D2C06CA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860" y="931654"/>
            <a:ext cx="11093570" cy="4607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95F2FE-7762-DC09-D0B2-24E195777AEC}"/>
              </a:ext>
            </a:extLst>
          </p:cNvPr>
          <p:cNvSpPr txBox="1"/>
          <p:nvPr/>
        </p:nvSpPr>
        <p:spPr>
          <a:xfrm>
            <a:off x="4244196" y="5814204"/>
            <a:ext cx="3372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UML State machine</a:t>
            </a:r>
          </a:p>
        </p:txBody>
      </p:sp>
    </p:spTree>
    <p:extLst>
      <p:ext uri="{BB962C8B-B14F-4D97-AF65-F5344CB8AC3E}">
        <p14:creationId xmlns:p14="http://schemas.microsoft.com/office/powerpoint/2010/main" val="539510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3521-C7F2-E9A9-0AF6-A2692FE48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750498"/>
            <a:ext cx="10515600" cy="542646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2</a:t>
            </a:r>
            <a:r>
              <a:rPr lang="ro-RO" b="1" i="1" dirty="0">
                <a:solidFill>
                  <a:srgbClr val="00B050"/>
                </a:solidFill>
              </a:rPr>
              <a:t>4-23</a:t>
            </a:r>
            <a:r>
              <a:rPr lang="en-US" b="1" i="1" dirty="0">
                <a:solidFill>
                  <a:srgbClr val="00B050"/>
                </a:solidFill>
              </a:rPr>
              <a:t>. </a:t>
            </a:r>
            <a:r>
              <a:rPr lang="ro-RO" b="1" i="1" dirty="0">
                <a:solidFill>
                  <a:srgbClr val="00B050"/>
                </a:solidFill>
              </a:rPr>
              <a:t>Contaner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ro-RO" b="1" i="1" dirty="0">
                <a:solidFill>
                  <a:srgbClr val="00B050"/>
                </a:solidFill>
              </a:rPr>
              <a:t>sau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ro-RO" b="1" i="1" dirty="0">
                <a:solidFill>
                  <a:srgbClr val="00B050"/>
                </a:solidFill>
              </a:rPr>
              <a:t>Culuar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primul</a:t>
            </a:r>
            <a:r>
              <a:rPr lang="en-US" dirty="0"/>
              <a:t> </a:t>
            </a:r>
            <a:r>
              <a:rPr lang="en-US" dirty="0" err="1"/>
              <a:t>rând</a:t>
            </a:r>
            <a:r>
              <a:rPr lang="en-US" dirty="0"/>
              <a:t>, </a:t>
            </a:r>
            <a:r>
              <a:rPr lang="ro-RO" dirty="0"/>
              <a:t>contanerul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ro-RO" dirty="0"/>
              <a:t>culuarele</a:t>
            </a:r>
            <a:r>
              <a:rPr lang="en-US" dirty="0"/>
              <a:t> pot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ro-RO" dirty="0"/>
              <a:t>fie prezente</a:t>
            </a:r>
            <a:r>
              <a:rPr lang="en-US" dirty="0"/>
              <a:t> pe </a:t>
            </a:r>
            <a:r>
              <a:rPr lang="en-US" dirty="0" err="1"/>
              <a:t>diagramă</a:t>
            </a:r>
            <a:r>
              <a:rPr lang="en-US" dirty="0"/>
              <a:t>. </a:t>
            </a:r>
            <a:r>
              <a:rPr lang="ro-RO" dirty="0"/>
              <a:t>Dar</a:t>
            </a:r>
            <a:r>
              <a:rPr lang="en-US" dirty="0"/>
              <a:t> to</a:t>
            </a:r>
            <a:r>
              <a:rPr lang="ro-RO" dirty="0"/>
              <a:t>tuși</a:t>
            </a:r>
            <a:r>
              <a:rPr lang="en-US" dirty="0"/>
              <a:t>, </a:t>
            </a:r>
            <a:r>
              <a:rPr lang="en-US" dirty="0" err="1"/>
              <a:t>prezența</a:t>
            </a:r>
            <a:r>
              <a:rPr lang="en-US" dirty="0"/>
              <a:t> lor face </a:t>
            </a:r>
            <a:r>
              <a:rPr lang="en-US" dirty="0" err="1"/>
              <a:t>diagrama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înțeles</a:t>
            </a:r>
            <a:r>
              <a:rPr lang="en-US" dirty="0"/>
              <a:t>.</a:t>
            </a:r>
            <a:endParaRPr lang="ro-RO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2F5C3-2639-672A-3463-AEC2F83FB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934" y="2482428"/>
            <a:ext cx="8053636" cy="36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6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52616-4F12-02E0-4803-60F8072F9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733245"/>
            <a:ext cx="10893722" cy="5443718"/>
          </a:xfrm>
        </p:spPr>
        <p:txBody>
          <a:bodyPr/>
          <a:lstStyle/>
          <a:p>
            <a:r>
              <a:rPr lang="en-US" b="1" i="1" dirty="0">
                <a:solidFill>
                  <a:srgbClr val="00B050"/>
                </a:solidFill>
              </a:rPr>
              <a:t>La </a:t>
            </a:r>
            <a:r>
              <a:rPr lang="en-US" b="1" i="1" dirty="0" err="1">
                <a:solidFill>
                  <a:srgbClr val="00B050"/>
                </a:solidFill>
              </a:rPr>
              <a:t>ce</a:t>
            </a:r>
            <a:r>
              <a:rPr lang="en-US" b="1" i="1" dirty="0">
                <a:solidFill>
                  <a:srgbClr val="00B050"/>
                </a:solidFill>
              </a:rPr>
              <a:t> sunt </a:t>
            </a:r>
            <a:r>
              <a:rPr lang="en-US" b="1" i="1" dirty="0" err="1">
                <a:solidFill>
                  <a:srgbClr val="00B050"/>
                </a:solidFill>
              </a:rPr>
              <a:t>folosite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ro-RO" b="1" i="1" dirty="0"/>
              <a:t>contanerul</a:t>
            </a:r>
            <a:r>
              <a:rPr lang="en-US" b="1" i="1" dirty="0"/>
              <a:t> </a:t>
            </a:r>
            <a:r>
              <a:rPr lang="en-US" b="1" i="1" dirty="0" err="1"/>
              <a:t>și</a:t>
            </a:r>
            <a:r>
              <a:rPr lang="en-US" b="1" i="1" dirty="0"/>
              <a:t> </a:t>
            </a:r>
            <a:r>
              <a:rPr lang="ro-RO" b="1" i="1" dirty="0"/>
              <a:t>culuarele</a:t>
            </a:r>
            <a:r>
              <a:rPr lang="en-US" b="1" i="1" dirty="0"/>
              <a:t> </a:t>
            </a:r>
            <a:r>
              <a:rPr lang="en-US" b="1" i="1" dirty="0">
                <a:solidFill>
                  <a:srgbClr val="00B050"/>
                </a:solidFill>
              </a:rPr>
              <a:t>? 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ro-RO" b="1" i="1" dirty="0">
                <a:solidFill>
                  <a:schemeClr val="accent2">
                    <a:lumMod val="50000"/>
                  </a:schemeClr>
                </a:solidFill>
              </a:rPr>
              <a:t>Containerele</a:t>
            </a:r>
            <a:r>
              <a:rPr lang="en-US" dirty="0"/>
              <a:t> sunt </a:t>
            </a:r>
            <a:r>
              <a:rPr lang="en-US" dirty="0" err="1"/>
              <a:t>pictograme</a:t>
            </a:r>
            <a:r>
              <a:rPr lang="en-US" dirty="0"/>
              <a:t> </a:t>
            </a:r>
            <a:r>
              <a:rPr lang="en-US" dirty="0" err="1"/>
              <a:t>grafice</a:t>
            </a:r>
            <a:r>
              <a:rPr lang="en-US" dirty="0"/>
              <a:t> care </a:t>
            </a:r>
            <a:r>
              <a:rPr lang="en-US" dirty="0" err="1"/>
              <a:t>reprezintă</a:t>
            </a:r>
            <a:r>
              <a:rPr lang="en-US" dirty="0"/>
              <a:t> </a:t>
            </a:r>
            <a:r>
              <a:rPr lang="en-US" dirty="0" err="1"/>
              <a:t>participanții</a:t>
            </a:r>
            <a:r>
              <a:rPr lang="en-US" dirty="0"/>
              <a:t> la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cine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responsabil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.</a:t>
            </a:r>
            <a:endParaRPr lang="ro-RO" dirty="0"/>
          </a:p>
          <a:p>
            <a:r>
              <a:rPr lang="ro-RO" dirty="0"/>
              <a:t>Containerele</a:t>
            </a:r>
            <a:r>
              <a:rPr lang="en-US" dirty="0"/>
              <a:t> </a:t>
            </a:r>
            <a:r>
              <a:rPr lang="en-US" dirty="0" err="1"/>
              <a:t>reflecta</a:t>
            </a:r>
            <a:r>
              <a:rPr lang="en-US" dirty="0"/>
              <a:t> </a:t>
            </a:r>
            <a:r>
              <a:rPr lang="ro-RO" dirty="0"/>
              <a:t>fie </a:t>
            </a:r>
            <a:r>
              <a:rPr lang="en-US" dirty="0"/>
              <a:t>un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vecin</a:t>
            </a:r>
            <a:r>
              <a:rPr lang="en-US" dirty="0"/>
              <a:t>, fie reflect</a:t>
            </a:r>
            <a:r>
              <a:rPr lang="ro-RO" dirty="0"/>
              <a:t>ă</a:t>
            </a:r>
            <a:r>
              <a:rPr lang="en-US" dirty="0"/>
              <a:t> o </a:t>
            </a:r>
            <a:r>
              <a:rPr lang="en-US" dirty="0" err="1"/>
              <a:t>entitate</a:t>
            </a:r>
            <a:r>
              <a:rPr lang="en-US" dirty="0"/>
              <a:t> pe care nu o </a:t>
            </a:r>
            <a:r>
              <a:rPr lang="en-US" dirty="0" err="1"/>
              <a:t>influențăm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În</a:t>
            </a:r>
            <a:r>
              <a:rPr lang="en-US" dirty="0"/>
              <a:t> al </a:t>
            </a:r>
            <a:r>
              <a:rPr lang="en-US" dirty="0" err="1"/>
              <a:t>doilea</a:t>
            </a:r>
            <a:r>
              <a:rPr lang="en-US" dirty="0"/>
              <a:t> </a:t>
            </a:r>
            <a:r>
              <a:rPr lang="en-US" dirty="0" err="1"/>
              <a:t>caz</a:t>
            </a:r>
            <a:r>
              <a:rPr lang="en-US" dirty="0"/>
              <a:t>, </a:t>
            </a:r>
            <a:r>
              <a:rPr lang="en-US" dirty="0" err="1"/>
              <a:t>folosim</a:t>
            </a:r>
            <a:r>
              <a:rPr lang="en-US" dirty="0"/>
              <a:t> un </a:t>
            </a:r>
            <a:r>
              <a:rPr lang="ro-RO" dirty="0"/>
              <a:t>Container</a:t>
            </a:r>
            <a:r>
              <a:rPr lang="en-US" dirty="0"/>
              <a:t> </a:t>
            </a:r>
            <a:r>
              <a:rPr lang="en-US" dirty="0" err="1"/>
              <a:t>restrâns</a:t>
            </a:r>
            <a:r>
              <a:rPr lang="en-US" dirty="0"/>
              <a:t> - nu </a:t>
            </a:r>
            <a:r>
              <a:rPr lang="en-US" dirty="0" err="1"/>
              <a:t>modelăm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care are loc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entitate</a:t>
            </a:r>
            <a:r>
              <a:rPr lang="en-US" dirty="0"/>
              <a:t> </a:t>
            </a:r>
            <a:r>
              <a:rPr lang="en-US" dirty="0" err="1"/>
              <a:t>independentă</a:t>
            </a:r>
            <a:r>
              <a:rPr lang="en-US" dirty="0"/>
              <a:t>.</a:t>
            </a:r>
            <a:endParaRPr lang="ro-RO" dirty="0"/>
          </a:p>
          <a:p>
            <a:r>
              <a:rPr lang="ro-RO" b="1" i="1" dirty="0">
                <a:solidFill>
                  <a:srgbClr val="0070C0"/>
                </a:solidFill>
              </a:rPr>
              <a:t>Culuarul</a:t>
            </a:r>
            <a:r>
              <a:rPr lang="en-US" dirty="0"/>
              <a:t> ne permit </a:t>
            </a:r>
            <a:r>
              <a:rPr lang="en-US" dirty="0" err="1"/>
              <a:t>să</a:t>
            </a:r>
            <a:r>
              <a:rPr lang="en-US" dirty="0"/>
              <a:t> le </a:t>
            </a:r>
            <a:r>
              <a:rPr lang="en-US" dirty="0" err="1"/>
              <a:t>arătăm</a:t>
            </a:r>
            <a:r>
              <a:rPr lang="en-US" dirty="0"/>
              <a:t> </a:t>
            </a:r>
            <a:r>
              <a:rPr lang="en-US" dirty="0" err="1"/>
              <a:t>participanților</a:t>
            </a:r>
            <a:r>
              <a:rPr lang="en-US" dirty="0"/>
              <a:t> la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descris</a:t>
            </a:r>
            <a:r>
              <a:rPr lang="en-US" dirty="0"/>
              <a:t> – cine</a:t>
            </a:r>
            <a:r>
              <a:rPr lang="ro-RO" dirty="0"/>
              <a:t> și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îndeplinește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. </a:t>
            </a:r>
            <a:r>
              <a:rPr lang="ro-RO" dirty="0"/>
              <a:t> </a:t>
            </a:r>
          </a:p>
          <a:p>
            <a:r>
              <a:rPr lang="en-US" dirty="0" err="1"/>
              <a:t>Executorul</a:t>
            </a:r>
            <a:r>
              <a:rPr lang="en-US" dirty="0"/>
              <a:t>/</a:t>
            </a:r>
            <a:r>
              <a:rPr lang="en-US" dirty="0" err="1"/>
              <a:t>executorii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fiecare</a:t>
            </a:r>
            <a:r>
              <a:rPr lang="en-US" dirty="0"/>
              <a:t> </a:t>
            </a:r>
            <a:r>
              <a:rPr lang="en-US" dirty="0" err="1"/>
              <a:t>sarcină</a:t>
            </a:r>
            <a:r>
              <a:rPr lang="en-US" dirty="0"/>
              <a:t> sunt </a:t>
            </a:r>
            <a:r>
              <a:rPr lang="en-US" dirty="0" err="1"/>
              <a:t>indicați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acesteia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6196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E848-4572-E08B-BAFF-1FEC618B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422694"/>
            <a:ext cx="10515600" cy="5754269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22. C</a:t>
            </a:r>
            <a:r>
              <a:rPr lang="ro-RO" b="1" i="1" dirty="0">
                <a:solidFill>
                  <a:srgbClr val="00B050"/>
                </a:solidFill>
              </a:rPr>
              <a:t>oncurența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semna</a:t>
            </a:r>
            <a:r>
              <a:rPr lang="ro-RO" b="1" i="1" dirty="0">
                <a:solidFill>
                  <a:srgbClr val="00B050"/>
                </a:solidFill>
              </a:rPr>
              <a:t>lelor</a:t>
            </a:r>
            <a:r>
              <a:rPr lang="en-US" b="1" i="1" dirty="0">
                <a:solidFill>
                  <a:srgbClr val="00B050"/>
                </a:solidFill>
              </a:rPr>
              <a:t> (</a:t>
            </a:r>
            <a:r>
              <a:rPr lang="en-US" b="1" i="1" dirty="0" err="1">
                <a:solidFill>
                  <a:srgbClr val="00B050"/>
                </a:solidFill>
              </a:rPr>
              <a:t>Eroare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logică</a:t>
            </a:r>
            <a:r>
              <a:rPr lang="en-US" b="1" i="1" dirty="0">
                <a:solidFill>
                  <a:srgbClr val="00B050"/>
                </a:solidFill>
              </a:rPr>
              <a:t> BPMN)</a:t>
            </a:r>
            <a:r>
              <a:rPr lang="ro-RO" b="1" i="1" dirty="0">
                <a:solidFill>
                  <a:srgbClr val="00B050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Interacțiun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care pot </a:t>
            </a:r>
            <a:r>
              <a:rPr lang="en-US" dirty="0" err="1"/>
              <a:t>eșua</a:t>
            </a:r>
            <a:r>
              <a:rPr lang="en-US" dirty="0"/>
              <a:t>:</a:t>
            </a:r>
            <a:endParaRPr lang="ro-RO" dirty="0"/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444D3-0E11-5A9C-6BAF-A4C63F089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047" y="1776143"/>
            <a:ext cx="6443819" cy="3744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93812D-EF2E-3CF8-6054-8BE17834F60E}"/>
              </a:ext>
            </a:extLst>
          </p:cNvPr>
          <p:cNvSpPr txBox="1"/>
          <p:nvPr/>
        </p:nvSpPr>
        <p:spPr>
          <a:xfrm>
            <a:off x="715992" y="1915064"/>
            <a:ext cx="44426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Dacă</a:t>
            </a:r>
            <a:r>
              <a:rPr lang="en-US" sz="2800" dirty="0"/>
              <a:t> </a:t>
            </a:r>
            <a:r>
              <a:rPr lang="en-US" sz="2800" dirty="0" err="1"/>
              <a:t>sarcina</a:t>
            </a:r>
            <a:r>
              <a:rPr lang="en-US" sz="2800" dirty="0"/>
              <a:t> </a:t>
            </a:r>
            <a:r>
              <a:rPr lang="ro-RO" sz="2800" dirty="0"/>
              <a:t>1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rapidă</a:t>
            </a:r>
            <a:r>
              <a:rPr lang="en-US" sz="2800" dirty="0"/>
              <a:t> </a:t>
            </a:r>
            <a:r>
              <a:rPr lang="en-US" sz="2800" dirty="0" err="1"/>
              <a:t>decât</a:t>
            </a:r>
            <a:r>
              <a:rPr lang="en-US" sz="2800" dirty="0"/>
              <a:t> </a:t>
            </a:r>
            <a:r>
              <a:rPr lang="en-US" sz="2800" dirty="0" err="1"/>
              <a:t>sarcina</a:t>
            </a:r>
            <a:r>
              <a:rPr lang="en-US" sz="2800" dirty="0"/>
              <a:t> </a:t>
            </a:r>
            <a:r>
              <a:rPr lang="ro-RO" sz="2800" dirty="0"/>
              <a:t>2</a:t>
            </a:r>
            <a:r>
              <a:rPr lang="en-US" sz="2800" dirty="0"/>
              <a:t>, </a:t>
            </a:r>
            <a:r>
              <a:rPr lang="en-US" sz="2800" dirty="0" err="1"/>
              <a:t>atunci</a:t>
            </a:r>
            <a:r>
              <a:rPr lang="en-US" sz="2800" dirty="0"/>
              <a:t> </a:t>
            </a:r>
            <a:r>
              <a:rPr lang="en-US" sz="2800" dirty="0" err="1"/>
              <a:t>procesul</a:t>
            </a:r>
            <a:r>
              <a:rPr lang="en-US" sz="2800" dirty="0"/>
              <a:t> </a:t>
            </a:r>
            <a:r>
              <a:rPr lang="ro-RO" sz="2800" dirty="0"/>
              <a:t>2</a:t>
            </a:r>
            <a:r>
              <a:rPr lang="en-US" sz="2800" dirty="0"/>
              <a:t> nu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putea</a:t>
            </a:r>
            <a:r>
              <a:rPr lang="en-US" sz="2800" dirty="0"/>
              <a:t> </a:t>
            </a:r>
            <a:r>
              <a:rPr lang="en-US" sz="2800" dirty="0" err="1"/>
              <a:t>trimite</a:t>
            </a:r>
            <a:r>
              <a:rPr lang="en-US" sz="2800" dirty="0"/>
              <a:t> </a:t>
            </a:r>
            <a:r>
              <a:rPr lang="en-US" sz="2800" dirty="0" err="1"/>
              <a:t>mesajul</a:t>
            </a:r>
            <a:r>
              <a:rPr lang="en-US" sz="2800" dirty="0"/>
              <a:t>. </a:t>
            </a:r>
            <a:endParaRPr lang="ro-RO" sz="2800" dirty="0"/>
          </a:p>
          <a:p>
            <a:r>
              <a:rPr lang="en-US" sz="2800" dirty="0" err="1"/>
              <a:t>Acest</a:t>
            </a:r>
            <a:r>
              <a:rPr lang="en-US" sz="2800" dirty="0"/>
              <a:t> </a:t>
            </a:r>
            <a:r>
              <a:rPr lang="en-US" sz="2800" dirty="0" err="1"/>
              <a:t>mesaj</a:t>
            </a:r>
            <a:r>
              <a:rPr lang="en-US" sz="2800" dirty="0"/>
              <a:t> nu </a:t>
            </a:r>
            <a:r>
              <a:rPr lang="en-US" sz="2800" dirty="0" err="1"/>
              <a:t>așteaptă</a:t>
            </a:r>
            <a:r>
              <a:rPr lang="en-US" sz="2800" dirty="0"/>
              <a:t>  </a:t>
            </a:r>
            <a:r>
              <a:rPr lang="en-US" sz="2800" dirty="0" err="1"/>
              <a:t>procesul</a:t>
            </a:r>
            <a:r>
              <a:rPr lang="en-US" sz="2800" dirty="0"/>
              <a:t> </a:t>
            </a:r>
            <a:r>
              <a:rPr lang="ro-RO" sz="2800" dirty="0"/>
              <a:t>1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287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F09742-24DA-3D8F-9D9C-3B1DEA7AB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3305" y="2268284"/>
            <a:ext cx="8031193" cy="43619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9B04FE-A706-EB2A-4C64-D0642C81E93C}"/>
              </a:ext>
            </a:extLst>
          </p:cNvPr>
          <p:cNvSpPr txBox="1"/>
          <p:nvPr/>
        </p:nvSpPr>
        <p:spPr>
          <a:xfrm>
            <a:off x="500333" y="629728"/>
            <a:ext cx="10550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/>
              <a:t>Această eroare poate fi corectată</a:t>
            </a:r>
            <a:r>
              <a:rPr lang="en-US" sz="2800" dirty="0"/>
              <a:t>:</a:t>
            </a:r>
            <a:endParaRPr lang="ro-RO" sz="2800" dirty="0"/>
          </a:p>
          <a:p>
            <a:r>
              <a:rPr lang="en-US" sz="2800" dirty="0" err="1"/>
              <a:t>Încercați</a:t>
            </a:r>
            <a:r>
              <a:rPr lang="en-US" sz="2800" dirty="0"/>
              <a:t> </a:t>
            </a:r>
            <a:r>
              <a:rPr lang="en-US" sz="2800" dirty="0" err="1"/>
              <a:t>să</a:t>
            </a:r>
            <a:r>
              <a:rPr lang="en-US" sz="2800" dirty="0"/>
              <a:t> </a:t>
            </a:r>
            <a:r>
              <a:rPr lang="en-US" sz="2800" dirty="0" err="1"/>
              <a:t>evitați</a:t>
            </a:r>
            <a:r>
              <a:rPr lang="en-US" sz="2800" dirty="0"/>
              <a:t> </a:t>
            </a:r>
            <a:r>
              <a:rPr lang="en-US" sz="2800" dirty="0" err="1"/>
              <a:t>astfel</a:t>
            </a:r>
            <a:r>
              <a:rPr lang="en-US" sz="2800" dirty="0"/>
              <a:t> de </a:t>
            </a:r>
            <a:r>
              <a:rPr lang="en-US" sz="2800" dirty="0" err="1"/>
              <a:t>situații</a:t>
            </a:r>
            <a:r>
              <a:rPr lang="en-US" sz="2800" dirty="0"/>
              <a:t> conform </a:t>
            </a:r>
            <a:r>
              <a:rPr lang="en-US" sz="2800" dirty="0" err="1"/>
              <a:t>logicii</a:t>
            </a:r>
            <a:r>
              <a:rPr lang="en-US" sz="2800" dirty="0"/>
              <a:t> </a:t>
            </a:r>
            <a:r>
              <a:rPr lang="en-US" sz="2800" dirty="0" err="1"/>
              <a:t>procesului</a:t>
            </a:r>
            <a:r>
              <a:rPr lang="en-US" sz="2800" dirty="0"/>
              <a:t> de </a:t>
            </a:r>
            <a:r>
              <a:rPr lang="en-US" sz="2800" dirty="0" err="1"/>
              <a:t>afaceri</a:t>
            </a:r>
            <a:r>
              <a:rPr lang="ro-RO" sz="2800" dirty="0"/>
              <a:t>.</a:t>
            </a:r>
          </a:p>
          <a:p>
            <a:r>
              <a:rPr lang="ro-RO" sz="2800" dirty="0"/>
              <a:t>Evităm crearea și transmiterea mesajelor.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24875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28FD21-4FF9-B39D-9EA0-E8715A499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5CDB6-EA9A-02CC-4431-87DC19C43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439947"/>
            <a:ext cx="10515600" cy="5737016"/>
          </a:xfrm>
        </p:spPr>
        <p:txBody>
          <a:bodyPr/>
          <a:lstStyle/>
          <a:p>
            <a:pPr marL="0" indent="0">
              <a:buNone/>
            </a:pPr>
            <a:r>
              <a:rPr lang="ro-RO" b="1" i="1" dirty="0">
                <a:solidFill>
                  <a:srgbClr val="00B050"/>
                </a:solidFill>
              </a:rPr>
              <a:t>21</a:t>
            </a:r>
            <a:r>
              <a:rPr lang="en-US" b="1" i="1" dirty="0">
                <a:solidFill>
                  <a:srgbClr val="00B050"/>
                </a:solidFill>
              </a:rPr>
              <a:t>. „</a:t>
            </a:r>
            <a:r>
              <a:rPr lang="en-US" b="1" i="1" dirty="0" err="1">
                <a:solidFill>
                  <a:srgbClr val="00B050"/>
                </a:solidFill>
              </a:rPr>
              <a:t>Poveste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lungă</a:t>
            </a:r>
            <a:r>
              <a:rPr lang="ro-RO" b="1" i="1" dirty="0">
                <a:solidFill>
                  <a:srgbClr val="00B050"/>
                </a:solidFill>
              </a:rPr>
              <a:t> - prealungă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lungă”Dacă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</a:t>
            </a:r>
            <a:r>
              <a:rPr lang="en-US" dirty="0" err="1"/>
              <a:t>conține</a:t>
            </a:r>
            <a:r>
              <a:rPr lang="en-US" dirty="0"/>
              <a:t>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pași</a:t>
            </a:r>
            <a:r>
              <a:rPr lang="en-US" dirty="0"/>
              <a:t>,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diagrama</a:t>
            </a:r>
            <a:r>
              <a:rPr lang="en-US" dirty="0"/>
              <a:t> </a:t>
            </a:r>
            <a:r>
              <a:rPr lang="en-US" dirty="0" err="1"/>
              <a:t>începe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semene</a:t>
            </a:r>
            <a:r>
              <a:rPr lang="en-US" dirty="0"/>
              <a:t> </a:t>
            </a:r>
            <a:r>
              <a:rPr lang="ro-RO" dirty="0"/>
              <a:t>ca un </a:t>
            </a:r>
            <a:r>
              <a:rPr lang="en-US" dirty="0"/>
              <a:t>„</a:t>
            </a:r>
            <a:r>
              <a:rPr lang="en-US" dirty="0" err="1"/>
              <a:t>șarpe</a:t>
            </a:r>
            <a:r>
              <a:rPr lang="en-US" dirty="0"/>
              <a:t>”:</a:t>
            </a:r>
            <a:endParaRPr lang="ro-RO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4FFE1-C061-2A39-CEC9-8D41B88C0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403" y="2325077"/>
            <a:ext cx="7562311" cy="327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0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4AD2E-0A4D-1010-7E51-EBD92E974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59248-B995-9B4F-F828-C223E38B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543464"/>
            <a:ext cx="10515600" cy="5633499"/>
          </a:xfrm>
        </p:spPr>
        <p:txBody>
          <a:bodyPr/>
          <a:lstStyle/>
          <a:p>
            <a:r>
              <a:rPr lang="ro-RO" dirty="0"/>
              <a:t>C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ro-RO" dirty="0"/>
              <a:t> </a:t>
            </a:r>
            <a:r>
              <a:rPr lang="en-US" dirty="0"/>
              <a:t>Pare </a:t>
            </a:r>
            <a:r>
              <a:rPr lang="en-US" dirty="0" err="1"/>
              <a:t>inestetic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Și</a:t>
            </a:r>
            <a:r>
              <a:rPr lang="ro-RO" dirty="0"/>
              <a:t> </a:t>
            </a:r>
            <a:r>
              <a:rPr lang="en-US" dirty="0"/>
              <a:t>- sunt </a:t>
            </a:r>
            <a:r>
              <a:rPr lang="en-US" dirty="0" err="1"/>
              <a:t>încălcate</a:t>
            </a:r>
            <a:r>
              <a:rPr lang="en-US" dirty="0"/>
              <a:t> </a:t>
            </a:r>
            <a:r>
              <a:rPr lang="en-US" dirty="0" err="1"/>
              <a:t>recomandările</a:t>
            </a:r>
            <a:r>
              <a:rPr lang="en-US" dirty="0"/>
              <a:t> -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„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citește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de la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stânga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la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dreapta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, de sus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în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jos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”.</a:t>
            </a:r>
            <a:endParaRPr lang="ro-RO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rezolva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situație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2 </a:t>
            </a:r>
            <a:r>
              <a:rPr lang="en-US" dirty="0" err="1"/>
              <a:t>opțiuni</a:t>
            </a:r>
            <a:r>
              <a:rPr lang="en-US" dirty="0"/>
              <a:t>: </a:t>
            </a:r>
            <a:endParaRPr lang="ro-RO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err="1"/>
              <a:t>Revizuiți</a:t>
            </a:r>
            <a:r>
              <a:rPr lang="en-US" dirty="0"/>
              <a:t> </a:t>
            </a:r>
            <a:r>
              <a:rPr lang="en-US" dirty="0" err="1"/>
              <a:t>nivelul</a:t>
            </a:r>
            <a:r>
              <a:rPr lang="en-US" dirty="0"/>
              <a:t> de </a:t>
            </a:r>
            <a:r>
              <a:rPr lang="en-US" dirty="0" err="1"/>
              <a:t>detaliu</a:t>
            </a:r>
            <a:r>
              <a:rPr lang="en-US" dirty="0"/>
              <a:t> al </a:t>
            </a:r>
            <a:r>
              <a:rPr lang="en-US" dirty="0" err="1"/>
              <a:t>procesului</a:t>
            </a:r>
            <a:r>
              <a:rPr lang="en-US" dirty="0"/>
              <a:t>, </a:t>
            </a:r>
            <a:r>
              <a:rPr lang="en-US" dirty="0" err="1"/>
              <a:t>combinați</a:t>
            </a:r>
            <a:r>
              <a:rPr lang="en-US" dirty="0"/>
              <a:t> </a:t>
            </a:r>
            <a:r>
              <a:rPr lang="en-US" dirty="0" err="1"/>
              <a:t>anumiți</a:t>
            </a:r>
            <a:r>
              <a:rPr lang="en-US" dirty="0"/>
              <a:t> </a:t>
            </a:r>
            <a:r>
              <a:rPr lang="en-US" dirty="0" err="1"/>
              <a:t>pași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subprocese</a:t>
            </a:r>
            <a:r>
              <a:rPr lang="en-US" dirty="0"/>
              <a:t>, </a:t>
            </a:r>
            <a:r>
              <a:rPr lang="en-US" dirty="0" err="1"/>
              <a:t>reducând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</a:t>
            </a:r>
            <a:r>
              <a:rPr lang="en-US" dirty="0" err="1"/>
              <a:t>numărul</a:t>
            </a:r>
            <a:r>
              <a:rPr lang="en-US" dirty="0"/>
              <a:t> de </a:t>
            </a:r>
            <a:r>
              <a:rPr lang="en-US" dirty="0" err="1"/>
              <a:t>elemente</a:t>
            </a:r>
            <a:r>
              <a:rPr lang="en-US" dirty="0"/>
              <a:t> din </a:t>
            </a:r>
            <a:r>
              <a:rPr lang="en-US" dirty="0" err="1"/>
              <a:t>diagramă</a:t>
            </a:r>
            <a:r>
              <a:rPr lang="en-US" dirty="0"/>
              <a:t>. </a:t>
            </a:r>
            <a:endParaRPr lang="ro-RO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Sau </a:t>
            </a:r>
            <a:r>
              <a:rPr lang="en-US" dirty="0" err="1"/>
              <a:t>folosiți</a:t>
            </a:r>
            <a:r>
              <a:rPr lang="en-US" dirty="0"/>
              <a:t> </a:t>
            </a:r>
            <a:r>
              <a:rPr lang="en-US" dirty="0" err="1"/>
              <a:t>evenimentul</a:t>
            </a:r>
            <a:r>
              <a:rPr lang="en-US" dirty="0"/>
              <a:t> </a:t>
            </a:r>
            <a:r>
              <a:rPr lang="en-US" dirty="0" err="1"/>
              <a:t>intermediar</a:t>
            </a:r>
            <a:r>
              <a:rPr lang="en-US" dirty="0"/>
              <a:t> „Link”: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87681-2C52-A9F7-DD2C-93513E05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130" y="3989088"/>
            <a:ext cx="4010025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18A0B-E934-B770-B293-5BB9DF9A1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491706"/>
            <a:ext cx="10971359" cy="5685257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20. </a:t>
            </a:r>
            <a:r>
              <a:rPr lang="ro-RO" b="1" i="1" dirty="0">
                <a:solidFill>
                  <a:srgbClr val="00B050"/>
                </a:solidFill>
              </a:rPr>
              <a:t>Deservirea</a:t>
            </a:r>
            <a:r>
              <a:rPr lang="en-US" b="1" i="1" dirty="0">
                <a:solidFill>
                  <a:srgbClr val="00B050"/>
                </a:solidFill>
              </a:rPr>
              <a:t> „</a:t>
            </a:r>
            <a:r>
              <a:rPr lang="ro-RO" b="1" i="1" dirty="0">
                <a:solidFill>
                  <a:srgbClr val="00B050"/>
                </a:solidFill>
              </a:rPr>
              <a:t>șefului</a:t>
            </a:r>
            <a:r>
              <a:rPr lang="en-US" b="1" i="1" dirty="0">
                <a:solidFill>
                  <a:srgbClr val="00B050"/>
                </a:solidFill>
              </a:rPr>
              <a:t>” (</a:t>
            </a:r>
            <a:r>
              <a:rPr lang="en-US" b="1" i="1" dirty="0" err="1">
                <a:solidFill>
                  <a:srgbClr val="00B050"/>
                </a:solidFill>
              </a:rPr>
              <a:t>eroare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logică</a:t>
            </a:r>
            <a:r>
              <a:rPr lang="en-US" b="1" i="1" dirty="0">
                <a:solidFill>
                  <a:srgbClr val="00B050"/>
                </a:solidFill>
              </a:rPr>
              <a:t> BPMN)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Președintele</a:t>
            </a:r>
            <a:r>
              <a:rPr lang="en-US" dirty="0"/>
              <a:t> </a:t>
            </a:r>
            <a:r>
              <a:rPr lang="en-US" dirty="0" err="1"/>
              <a:t>consiliului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alt „</a:t>
            </a:r>
            <a:r>
              <a:rPr lang="en-US" dirty="0" err="1"/>
              <a:t>responsabil</a:t>
            </a:r>
            <a:r>
              <a:rPr lang="en-US" dirty="0"/>
              <a:t>”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acționează</a:t>
            </a:r>
            <a:r>
              <a:rPr lang="en-US" dirty="0"/>
              <a:t> ca o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figură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dirty="0"/>
              <a:t>dar</a:t>
            </a:r>
            <a:r>
              <a:rPr lang="en-US" dirty="0"/>
              <a:t> nu </a:t>
            </a:r>
            <a:r>
              <a:rPr lang="en-US" dirty="0" err="1"/>
              <a:t>participă</a:t>
            </a:r>
            <a:r>
              <a:rPr lang="en-US" dirty="0"/>
              <a:t> </a:t>
            </a:r>
            <a:r>
              <a:rPr lang="en-US" dirty="0" err="1"/>
              <a:t>însăși</a:t>
            </a:r>
            <a:r>
              <a:rPr lang="en-US" dirty="0"/>
              <a:t> la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70C0"/>
                </a:solidFill>
              </a:rPr>
              <a:t>iar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toți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participanții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ro-RO" i="1" dirty="0">
                <a:solidFill>
                  <a:srgbClr val="0070C0"/>
                </a:solidFill>
              </a:rPr>
              <a:t>la proces </a:t>
            </a:r>
            <a:r>
              <a:rPr lang="en-US" i="1" dirty="0" err="1">
                <a:solidFill>
                  <a:srgbClr val="0070C0"/>
                </a:solidFill>
              </a:rPr>
              <a:t>servesc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această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figură</a:t>
            </a:r>
            <a:r>
              <a:rPr lang="en-US" dirty="0"/>
              <a:t>. Din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cauză</a:t>
            </a:r>
            <a:r>
              <a:rPr lang="en-US" dirty="0"/>
              <a:t>, </a:t>
            </a:r>
            <a:r>
              <a:rPr lang="en-US" dirty="0" err="1"/>
              <a:t>circuitul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supraîncărcat</a:t>
            </a:r>
            <a:r>
              <a:rPr lang="en-US" dirty="0"/>
              <a:t> cu ace</a:t>
            </a:r>
            <a:r>
              <a:rPr lang="ro-RO" dirty="0"/>
              <a:t>a</a:t>
            </a:r>
            <a:r>
              <a:rPr lang="en-US" dirty="0" err="1"/>
              <a:t>st</a:t>
            </a:r>
            <a:r>
              <a:rPr lang="ro-RO" dirty="0"/>
              <a:t>ă</a:t>
            </a:r>
            <a:r>
              <a:rPr lang="en-US" dirty="0"/>
              <a:t> </a:t>
            </a:r>
            <a:r>
              <a:rPr lang="en-US" dirty="0" err="1"/>
              <a:t>servi</a:t>
            </a:r>
            <a:r>
              <a:rPr lang="ro-RO" dirty="0"/>
              <a:t>re</a:t>
            </a:r>
            <a:r>
              <a:rPr lang="en-US" dirty="0"/>
              <a:t>.</a:t>
            </a:r>
            <a:endParaRPr lang="ro-RO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F2AEB5-3A8E-F69B-CE4A-0957508CF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92" y="2763418"/>
            <a:ext cx="5660815" cy="1610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201FF-B6E7-B3A8-197B-BA2929AEB841}"/>
              </a:ext>
            </a:extLst>
          </p:cNvPr>
          <p:cNvSpPr txBox="1"/>
          <p:nvPr/>
        </p:nvSpPr>
        <p:spPr>
          <a:xfrm>
            <a:off x="838203" y="4649638"/>
            <a:ext cx="4725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Din </a:t>
            </a:r>
            <a:r>
              <a:rPr lang="en-US" sz="2400" dirty="0" err="1"/>
              <a:t>punctul</a:t>
            </a:r>
            <a:r>
              <a:rPr lang="en-US" sz="2400" dirty="0"/>
              <a:t> de </a:t>
            </a:r>
            <a:r>
              <a:rPr lang="en-US" sz="2400" dirty="0" err="1"/>
              <a:t>vedere</a:t>
            </a:r>
            <a:r>
              <a:rPr lang="en-US" sz="2400" dirty="0"/>
              <a:t> al </a:t>
            </a:r>
            <a:r>
              <a:rPr lang="en-US" sz="2400" dirty="0" err="1"/>
              <a:t>procesului</a:t>
            </a:r>
            <a:r>
              <a:rPr lang="en-US" sz="2400" dirty="0"/>
              <a:t> de </a:t>
            </a:r>
            <a:r>
              <a:rPr lang="en-US" sz="2400" dirty="0" err="1"/>
              <a:t>afaceri</a:t>
            </a:r>
            <a:r>
              <a:rPr lang="en-US" sz="2400" dirty="0"/>
              <a:t>, „</a:t>
            </a:r>
            <a:r>
              <a:rPr lang="en-US" sz="2400" dirty="0" err="1"/>
              <a:t>principalul</a:t>
            </a:r>
            <a:r>
              <a:rPr lang="en-US" sz="2400" dirty="0"/>
              <a:t>”</a:t>
            </a:r>
            <a:r>
              <a:rPr lang="ro-RO" sz="2400" dirty="0"/>
              <a:t> (</a:t>
            </a:r>
            <a:r>
              <a:rPr lang="en-US" sz="2400" b="1" i="1" dirty="0" err="1">
                <a:solidFill>
                  <a:srgbClr val="00B050"/>
                </a:solidFill>
              </a:rPr>
              <a:t>masterul</a:t>
            </a:r>
            <a:r>
              <a:rPr lang="ro-RO" sz="2400" b="1" i="1" dirty="0">
                <a:solidFill>
                  <a:srgbClr val="00B05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acela</a:t>
            </a:r>
            <a:r>
              <a:rPr lang="en-US" sz="2400" dirty="0"/>
              <a:t> participant care </a:t>
            </a:r>
            <a:r>
              <a:rPr lang="en-US" sz="2400" dirty="0" err="1"/>
              <a:t>trebuie</a:t>
            </a:r>
            <a:r>
              <a:rPr lang="en-US" sz="2400" dirty="0"/>
              <a:t> </a:t>
            </a:r>
            <a:r>
              <a:rPr lang="en-US" sz="2400" dirty="0" err="1"/>
              <a:t>să-și</a:t>
            </a:r>
            <a:r>
              <a:rPr lang="en-US" sz="2400" dirty="0"/>
              <a:t> </a:t>
            </a:r>
            <a:r>
              <a:rPr lang="en-US" sz="2400" dirty="0" err="1"/>
              <a:t>facă</a:t>
            </a:r>
            <a:r>
              <a:rPr lang="en-US" sz="2400" dirty="0"/>
              <a:t> </a:t>
            </a:r>
            <a:r>
              <a:rPr lang="en-US" sz="2400" dirty="0" err="1"/>
              <a:t>partea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din </a:t>
            </a:r>
            <a:r>
              <a:rPr lang="en-US" sz="2400" dirty="0" err="1"/>
              <a:t>muncă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162F32-0978-4870-7B87-AD13F1A18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188" y="4373592"/>
            <a:ext cx="22955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384D6-1E0D-7F8F-CDE2-06C4367DF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8CEC0-B5DA-764D-6CBC-F77BFD088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439947"/>
            <a:ext cx="10781578" cy="5737016"/>
          </a:xfrm>
        </p:spPr>
        <p:txBody>
          <a:bodyPr/>
          <a:lstStyle/>
          <a:p>
            <a:pPr marL="0" indent="0">
              <a:buNone/>
            </a:pPr>
            <a:r>
              <a:rPr lang="ro-RO" b="1" i="1" dirty="0">
                <a:solidFill>
                  <a:srgbClr val="00B050"/>
                </a:solidFill>
              </a:rPr>
              <a:t>19</a:t>
            </a:r>
            <a:r>
              <a:rPr lang="en-US" b="1" i="1" dirty="0">
                <a:solidFill>
                  <a:srgbClr val="00B050"/>
                </a:solidFill>
              </a:rPr>
              <a:t>. „</a:t>
            </a:r>
            <a:r>
              <a:rPr lang="en-US" b="1" i="1" dirty="0" err="1">
                <a:solidFill>
                  <a:srgbClr val="00B050"/>
                </a:solidFill>
              </a:rPr>
              <a:t>Fiecare</a:t>
            </a:r>
            <a:r>
              <a:rPr lang="en-US" b="1" i="1" dirty="0">
                <a:solidFill>
                  <a:srgbClr val="00B050"/>
                </a:solidFill>
              </a:rPr>
              <a:t> are </a:t>
            </a:r>
            <a:r>
              <a:rPr lang="en-US" b="1" i="1" dirty="0" err="1">
                <a:solidFill>
                  <a:srgbClr val="00B050"/>
                </a:solidFill>
              </a:rPr>
              <a:t>propriul</a:t>
            </a:r>
            <a:r>
              <a:rPr lang="en-US" b="1" i="1" dirty="0">
                <a:solidFill>
                  <a:srgbClr val="00B050"/>
                </a:solidFill>
              </a:rPr>
              <a:t> drum, </a:t>
            </a:r>
            <a:r>
              <a:rPr lang="en-US" b="1" i="1" dirty="0" err="1">
                <a:solidFill>
                  <a:srgbClr val="00B050"/>
                </a:solidFill>
              </a:rPr>
              <a:t>propriul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său</a:t>
            </a:r>
            <a:r>
              <a:rPr lang="en-US" b="1" i="1" dirty="0">
                <a:solidFill>
                  <a:srgbClr val="00B050"/>
                </a:solidFill>
              </a:rPr>
              <a:t> scop,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dar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același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scop </a:t>
            </a:r>
            <a:r>
              <a:rPr lang="ro-RO" b="1" i="1" dirty="0">
                <a:solidFill>
                  <a:schemeClr val="accent2">
                    <a:lumMod val="50000"/>
                  </a:schemeClr>
                </a:solidFill>
              </a:rPr>
              <a:t>final</a:t>
            </a:r>
            <a:r>
              <a:rPr lang="en-US" b="1" i="1" dirty="0"/>
              <a:t>.”</a:t>
            </a:r>
            <a:endParaRPr lang="ro-RO" b="1" i="1" dirty="0"/>
          </a:p>
          <a:p>
            <a:r>
              <a:rPr lang="en-US" dirty="0"/>
              <a:t> </a:t>
            </a:r>
            <a:r>
              <a:rPr lang="ro-RO" dirty="0"/>
              <a:t>F</a:t>
            </a:r>
            <a:r>
              <a:rPr lang="en-US" dirty="0" err="1"/>
              <a:t>oarte</a:t>
            </a:r>
            <a:r>
              <a:rPr lang="en-US" dirty="0"/>
              <a:t> </a:t>
            </a:r>
            <a:r>
              <a:rPr lang="en-US" dirty="0" err="1"/>
              <a:t>rar</a:t>
            </a:r>
            <a:r>
              <a:rPr lang="en-US" dirty="0"/>
              <a:t> </a:t>
            </a:r>
            <a:r>
              <a:rPr lang="ro-RO" dirty="0"/>
              <a:t>când </a:t>
            </a:r>
            <a:r>
              <a:rPr lang="en-US" dirty="0"/>
              <a:t>un </a:t>
            </a:r>
            <a:r>
              <a:rPr lang="en-US" dirty="0" err="1"/>
              <a:t>proces</a:t>
            </a:r>
            <a:r>
              <a:rPr lang="en-US" dirty="0"/>
              <a:t> are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opțiune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de </a:t>
            </a:r>
            <a:r>
              <a:rPr lang="en-US" dirty="0" err="1"/>
              <a:t>terminare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se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diagramă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Pentru a îmbunătăți claritatea, este mai bine să afișați clar posibilele opțiuni de finalizare.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14D44B-4BEC-573B-EBE0-18C045E6C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36" y="1852624"/>
            <a:ext cx="7830403" cy="14463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ABBB5-E349-9679-FEED-302D33A62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5712" y="4330650"/>
            <a:ext cx="7626559" cy="14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42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33EF7-5DD4-4977-44A7-FB1F90912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66" y="405442"/>
            <a:ext cx="10998679" cy="577152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18. </a:t>
            </a:r>
            <a:r>
              <a:rPr lang="ro-RO" b="1" i="1" dirty="0">
                <a:solidFill>
                  <a:srgbClr val="00B050"/>
                </a:solidFill>
              </a:rPr>
              <a:t>C</a:t>
            </a:r>
            <a:r>
              <a:rPr lang="en-US" b="1" i="1" dirty="0" err="1">
                <a:solidFill>
                  <a:srgbClr val="00B050"/>
                </a:solidFill>
              </a:rPr>
              <a:t>omunicarea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între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procese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acolo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unde</a:t>
            </a:r>
            <a:r>
              <a:rPr lang="en-US" b="1" i="1" dirty="0">
                <a:solidFill>
                  <a:srgbClr val="00B050"/>
                </a:solidFill>
              </a:rPr>
              <a:t> nu </a:t>
            </a:r>
            <a:r>
              <a:rPr lang="en-US" b="1" i="1" dirty="0" err="1">
                <a:solidFill>
                  <a:srgbClr val="00B050"/>
                </a:solidFill>
              </a:rPr>
              <a:t>este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necesară</a:t>
            </a:r>
            <a:r>
              <a:rPr lang="en-US" b="1" i="1" dirty="0">
                <a:solidFill>
                  <a:srgbClr val="00B050"/>
                </a:solidFill>
              </a:rPr>
              <a:t>. (</a:t>
            </a:r>
            <a:r>
              <a:rPr lang="en-US" b="1" i="1" dirty="0" err="1">
                <a:solidFill>
                  <a:srgbClr val="00B050"/>
                </a:solidFill>
              </a:rPr>
              <a:t>Eroare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stil</a:t>
            </a:r>
            <a:r>
              <a:rPr lang="en-US" b="1" i="1" dirty="0">
                <a:solidFill>
                  <a:srgbClr val="00B050"/>
                </a:solidFill>
              </a:rPr>
              <a:t> BPMN)</a:t>
            </a:r>
            <a:endParaRPr lang="ro-RO" b="1" i="1" dirty="0">
              <a:solidFill>
                <a:srgbClr val="00B050"/>
              </a:solidFill>
            </a:endParaRPr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eroare</a:t>
            </a:r>
            <a:r>
              <a:rPr lang="en-US" dirty="0"/>
              <a:t> BPMN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comună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persoanele</a:t>
            </a:r>
            <a:r>
              <a:rPr lang="en-US" dirty="0"/>
              <a:t> care au </a:t>
            </a:r>
            <a:r>
              <a:rPr lang="en-US" dirty="0" err="1"/>
              <a:t>studiat</a:t>
            </a:r>
            <a:r>
              <a:rPr lang="en-US" dirty="0"/>
              <a:t> </a:t>
            </a:r>
            <a:r>
              <a:rPr lang="en-US" dirty="0" err="1"/>
              <a:t>subiectul</a:t>
            </a:r>
            <a:r>
              <a:rPr lang="en-US" dirty="0"/>
              <a:t> </a:t>
            </a:r>
            <a:r>
              <a:rPr lang="ro-RO" dirty="0"/>
              <a:t>și cunosc mai bine procesele</a:t>
            </a:r>
            <a:r>
              <a:rPr lang="en-US" dirty="0"/>
              <a:t>. A</a:t>
            </a:r>
            <a:r>
              <a:rPr lang="ro-RO" dirty="0"/>
              <a:t>este</a:t>
            </a:r>
            <a:r>
              <a:rPr lang="en-US" dirty="0"/>
              <a:t> </a:t>
            </a:r>
            <a:r>
              <a:rPr lang="ro-RO" dirty="0"/>
              <a:t>persoane </a:t>
            </a:r>
            <a:r>
              <a:rPr lang="en-US" dirty="0" err="1"/>
              <a:t>știu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organizată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mesaje</a:t>
            </a:r>
            <a:r>
              <a:rPr lang="en-US" dirty="0"/>
              <a:t>: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5151B8-4D06-9AFF-2B8B-C161D4CBB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379" y="2762326"/>
            <a:ext cx="6621769" cy="3908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0319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3C4F0-3F91-974D-DF31-F3647F509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819" y="1825627"/>
            <a:ext cx="6376361" cy="16033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o-RO" dirty="0"/>
              <a:t>TEMA 2.1b</a:t>
            </a:r>
          </a:p>
          <a:p>
            <a:pPr marL="0" indent="0" algn="ctr">
              <a:buNone/>
            </a:pPr>
            <a:r>
              <a:rPr lang="en-US" dirty="0" err="1"/>
              <a:t>Unele</a:t>
            </a:r>
            <a:r>
              <a:rPr lang="en-US" dirty="0"/>
              <a:t> </a:t>
            </a:r>
            <a:r>
              <a:rPr lang="en-US" dirty="0" err="1"/>
              <a:t>Greșeli</a:t>
            </a:r>
            <a:r>
              <a:rPr lang="en-US" dirty="0"/>
              <a:t> </a:t>
            </a:r>
            <a:r>
              <a:rPr lang="en-US" dirty="0" err="1"/>
              <a:t>tipice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la </a:t>
            </a:r>
            <a:r>
              <a:rPr lang="en-US" dirty="0" err="1"/>
              <a:t>modelarea</a:t>
            </a:r>
            <a:r>
              <a:rPr lang="en-US" dirty="0"/>
              <a:t> </a:t>
            </a:r>
            <a:r>
              <a:rPr lang="en-US" dirty="0" err="1"/>
              <a:t>proceselor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notație</a:t>
            </a:r>
            <a:r>
              <a:rPr lang="en-US" dirty="0"/>
              <a:t> BPMN</a:t>
            </a:r>
          </a:p>
        </p:txBody>
      </p:sp>
    </p:spTree>
    <p:extLst>
      <p:ext uri="{BB962C8B-B14F-4D97-AF65-F5344CB8AC3E}">
        <p14:creationId xmlns:p14="http://schemas.microsoft.com/office/powerpoint/2010/main" val="2594010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7CAF1D-5E33-ED15-2175-63048BB517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1022" y="607234"/>
            <a:ext cx="5128045" cy="3688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B89B0C-933B-7FF1-6127-E569E20C1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22" y="4579010"/>
            <a:ext cx="5896814" cy="153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6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B2797-507D-0F33-57CF-0C408B6ED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560718"/>
            <a:ext cx="10793086" cy="5616246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17. </a:t>
            </a:r>
            <a:r>
              <a:rPr lang="ro-RO" b="1" i="1" dirty="0">
                <a:solidFill>
                  <a:srgbClr val="00B050"/>
                </a:solidFill>
              </a:rPr>
              <a:t>O singură </a:t>
            </a:r>
            <a:r>
              <a:rPr lang="en-US" b="1" i="1" dirty="0" err="1">
                <a:solidFill>
                  <a:srgbClr val="00B050"/>
                </a:solidFill>
              </a:rPr>
              <a:t>Sarcină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pentru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proces</a:t>
            </a:r>
            <a:r>
              <a:rPr lang="ro-RO" b="1" i="1" dirty="0">
                <a:solidFill>
                  <a:srgbClr val="00B050"/>
                </a:solidFill>
              </a:rPr>
              <a:t>ă</a:t>
            </a:r>
            <a:r>
              <a:rPr lang="en-US" b="1" i="1" dirty="0">
                <a:solidFill>
                  <a:srgbClr val="00B050"/>
                </a:solidFill>
              </a:rPr>
              <a:t>r</a:t>
            </a:r>
            <a:r>
              <a:rPr lang="ro-RO" b="1" i="1" dirty="0">
                <a:solidFill>
                  <a:srgbClr val="00B050"/>
                </a:solidFill>
              </a:rPr>
              <a:t>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multipl</a:t>
            </a:r>
            <a:r>
              <a:rPr lang="ro-RO" b="1" i="1" dirty="0">
                <a:solidFill>
                  <a:srgbClr val="00B050"/>
                </a:solidFill>
              </a:rPr>
              <a:t>e</a:t>
            </a:r>
            <a:r>
              <a:rPr lang="en-US" b="1" i="1" dirty="0">
                <a:solidFill>
                  <a:srgbClr val="00B050"/>
                </a:solidFill>
              </a:rPr>
              <a:t> (</a:t>
            </a:r>
            <a:r>
              <a:rPr lang="en-US" b="1" i="1" dirty="0" err="1">
                <a:solidFill>
                  <a:srgbClr val="00B050"/>
                </a:solidFill>
              </a:rPr>
              <a:t>eroare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logică</a:t>
            </a:r>
            <a:r>
              <a:rPr lang="en-US" b="1" i="1" dirty="0">
                <a:solidFill>
                  <a:srgbClr val="00B050"/>
                </a:solidFill>
              </a:rPr>
              <a:t> BPMN)</a:t>
            </a:r>
            <a:endParaRPr lang="ro-RO" b="1" i="1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87A5F-A104-7553-49B0-2108FEA14F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063" y="1109103"/>
            <a:ext cx="2343600" cy="20504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FEBF54-C0B8-7F73-6857-F6E289527631}"/>
              </a:ext>
            </a:extLst>
          </p:cNvPr>
          <p:cNvSpPr txBox="1"/>
          <p:nvPr/>
        </p:nvSpPr>
        <p:spPr>
          <a:xfrm>
            <a:off x="735796" y="3926443"/>
            <a:ext cx="61460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/>
              <a:t>BPMN are </a:t>
            </a:r>
            <a:r>
              <a:rPr lang="en-US" sz="2800" dirty="0" err="1"/>
              <a:t>elemente</a:t>
            </a:r>
            <a:r>
              <a:rPr lang="en-US" sz="2800" dirty="0"/>
              <a:t> care </a:t>
            </a:r>
            <a:r>
              <a:rPr lang="ro-RO" sz="2800" dirty="0"/>
              <a:t>pot organiza </a:t>
            </a:r>
            <a:r>
              <a:rPr lang="en-US" sz="2800" dirty="0" err="1"/>
              <a:t>iterația</a:t>
            </a:r>
            <a:r>
              <a:rPr lang="en-US" sz="2800" dirty="0"/>
              <a:t> </a:t>
            </a:r>
            <a:r>
              <a:rPr lang="en-US" sz="2800" dirty="0" err="1"/>
              <a:t>asupra</a:t>
            </a:r>
            <a:r>
              <a:rPr lang="en-US" sz="2800" dirty="0"/>
              <a:t> </a:t>
            </a:r>
            <a:r>
              <a:rPr lang="en-US" sz="2800" dirty="0" err="1"/>
              <a:t>unui</a:t>
            </a:r>
            <a:r>
              <a:rPr lang="en-US" sz="2800" dirty="0"/>
              <a:t> set de </a:t>
            </a:r>
            <a:r>
              <a:rPr lang="en-US" sz="2800" dirty="0" err="1"/>
              <a:t>entități</a:t>
            </a:r>
            <a:r>
              <a:rPr lang="en-US" dirty="0"/>
              <a:t>.</a:t>
            </a:r>
            <a:r>
              <a:rPr lang="ro-RO" dirty="0"/>
              <a:t> 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5C6FF3-E766-F823-5BF1-F1867CC3B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951" y="2697481"/>
            <a:ext cx="4745962" cy="37600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A4B7915-3A9B-B38B-9880-F71A5B75AC7D}"/>
              </a:ext>
            </a:extLst>
          </p:cNvPr>
          <p:cNvSpPr txBox="1"/>
          <p:nvPr/>
        </p:nvSpPr>
        <p:spPr>
          <a:xfrm>
            <a:off x="560717" y="1675923"/>
            <a:ext cx="5118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Analiștii</a:t>
            </a:r>
            <a:r>
              <a:rPr lang="en-US" sz="2800" dirty="0"/>
              <a:t> fac o </a:t>
            </a:r>
            <a:r>
              <a:rPr lang="en-US" sz="2800" dirty="0" err="1"/>
              <a:t>sarcină</a:t>
            </a:r>
            <a:r>
              <a:rPr lang="ro-RO" sz="2800" dirty="0"/>
              <a:t> (o scriu în titlt)</a:t>
            </a:r>
            <a:r>
              <a:rPr lang="en-US" sz="2800" dirty="0"/>
              <a:t> cu </a:t>
            </a:r>
            <a:r>
              <a:rPr lang="en-US" sz="2800" b="1" i="1" dirty="0" err="1">
                <a:solidFill>
                  <a:srgbClr val="7030A0"/>
                </a:solidFill>
              </a:rPr>
              <a:t>operațiun</a:t>
            </a:r>
            <a:r>
              <a:rPr lang="ro-RO" sz="2800" b="1" i="1" dirty="0">
                <a:solidFill>
                  <a:srgbClr val="7030A0"/>
                </a:solidFill>
              </a:rPr>
              <a:t>i</a:t>
            </a:r>
            <a:r>
              <a:rPr lang="en-US" sz="2800" b="1" i="1" dirty="0">
                <a:solidFill>
                  <a:srgbClr val="7030A0"/>
                </a:solidFill>
              </a:rPr>
              <a:t> m</a:t>
            </a:r>
            <a:r>
              <a:rPr lang="ro-RO" sz="2800" b="1" i="1" dirty="0">
                <a:solidFill>
                  <a:srgbClr val="7030A0"/>
                </a:solidFill>
              </a:rPr>
              <a:t>ultiple</a:t>
            </a:r>
            <a:r>
              <a:rPr lang="en-US" sz="28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724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9D861-FB8F-DE2F-63EE-8AAB6FD2F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804" y="523038"/>
            <a:ext cx="11447253" cy="5964025"/>
          </a:xfrm>
        </p:spPr>
        <p:txBody>
          <a:bodyPr/>
          <a:lstStyle/>
          <a:p>
            <a:pPr marL="0" indent="0">
              <a:buNone/>
            </a:pPr>
            <a:r>
              <a:rPr lang="ro-RO" b="1" i="1" dirty="0">
                <a:solidFill>
                  <a:srgbClr val="00B050"/>
                </a:solidFill>
              </a:rPr>
              <a:t>1</a:t>
            </a:r>
            <a:r>
              <a:rPr lang="en-US" b="1" i="1" dirty="0">
                <a:solidFill>
                  <a:srgbClr val="00B050"/>
                </a:solidFill>
              </a:rPr>
              <a:t>6. </a:t>
            </a:r>
            <a:r>
              <a:rPr lang="en-US" b="1" i="1" dirty="0" err="1">
                <a:solidFill>
                  <a:srgbClr val="00B050"/>
                </a:solidFill>
              </a:rPr>
              <a:t>Instrucțiuni</a:t>
            </a:r>
            <a:r>
              <a:rPr lang="en-US" b="1" i="1" dirty="0">
                <a:solidFill>
                  <a:srgbClr val="00B050"/>
                </a:solidFill>
              </a:rPr>
              <a:t>, nu </a:t>
            </a:r>
            <a:r>
              <a:rPr lang="en-US" b="1" i="1" dirty="0" err="1">
                <a:solidFill>
                  <a:srgbClr val="00B050"/>
                </a:solidFill>
              </a:rPr>
              <a:t>proces</a:t>
            </a:r>
            <a:r>
              <a:rPr lang="en-US" b="1" i="1" dirty="0">
                <a:solidFill>
                  <a:srgbClr val="00B050"/>
                </a:solidFill>
              </a:rPr>
              <a:t> (BPMN Logic </a:t>
            </a:r>
            <a:r>
              <a:rPr lang="en-US" b="1" i="1" dirty="0" err="1">
                <a:solidFill>
                  <a:srgbClr val="00B050"/>
                </a:solidFill>
              </a:rPr>
              <a:t>Falacy</a:t>
            </a:r>
            <a:r>
              <a:rPr lang="en-US" b="1" i="1" dirty="0">
                <a:solidFill>
                  <a:srgbClr val="00B050"/>
                </a:solidFill>
              </a:rPr>
              <a:t>)</a:t>
            </a:r>
            <a:endParaRPr lang="ro-RO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BPMN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conceput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procesele</a:t>
            </a:r>
            <a:r>
              <a:rPr lang="en-US" dirty="0"/>
              <a:t> de </a:t>
            </a:r>
            <a:r>
              <a:rPr lang="en-US" dirty="0" err="1"/>
              <a:t>afaceri</a:t>
            </a:r>
            <a:r>
              <a:rPr lang="en-US" dirty="0"/>
              <a:t>, nu </a:t>
            </a:r>
            <a:r>
              <a:rPr lang="en-US" dirty="0" err="1"/>
              <a:t>instrucțiunile</a:t>
            </a:r>
            <a:r>
              <a:rPr lang="en-US" dirty="0"/>
              <a:t> </a:t>
            </a:r>
            <a:r>
              <a:rPr lang="ro-RO" dirty="0"/>
              <a:t>pentru angajat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 BPMN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pentru a identifica </a:t>
            </a:r>
            <a:r>
              <a:rPr lang="en-US" dirty="0" err="1"/>
              <a:t>sarcin</a:t>
            </a:r>
            <a:r>
              <a:rPr lang="ro-RO" dirty="0"/>
              <a:t>a</a:t>
            </a:r>
            <a:r>
              <a:rPr lang="en-US" dirty="0"/>
              <a:t>, </a:t>
            </a:r>
            <a:r>
              <a:rPr lang="ro-RO" dirty="0"/>
              <a:t>dar </a:t>
            </a:r>
            <a:r>
              <a:rPr lang="en-US" dirty="0"/>
              <a:t>nu </a:t>
            </a:r>
            <a:r>
              <a:rPr lang="en-US" dirty="0" err="1"/>
              <a:t>metoda</a:t>
            </a:r>
            <a:r>
              <a:rPr lang="en-US" dirty="0"/>
              <a:t> de </a:t>
            </a:r>
            <a:r>
              <a:rPr lang="en-US" dirty="0" err="1"/>
              <a:t>execuție</a:t>
            </a:r>
            <a:r>
              <a:rPr lang="ro-RO" dirty="0"/>
              <a:t> a sarcinii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65690-4720-2400-767A-41F6FB6DD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76" y="2514870"/>
            <a:ext cx="9039225" cy="197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D886EE-C2F1-5398-664C-68DAD502D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619" y="4270075"/>
            <a:ext cx="2542185" cy="1864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6CAFC8-F2CB-DBF4-9430-9C83FE6B3E0B}"/>
              </a:ext>
            </a:extLst>
          </p:cNvPr>
          <p:cNvSpPr txBox="1"/>
          <p:nvPr/>
        </p:nvSpPr>
        <p:spPr>
          <a:xfrm>
            <a:off x="1423358" y="4718649"/>
            <a:ext cx="60988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dirty="0"/>
              <a:t>Acest fragment al diagramei poate fi reprezentată printr-un singur element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21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855640-38D7-D464-746E-2B562A3ED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768" y="907597"/>
            <a:ext cx="5262533" cy="5737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87B31C-C090-685D-6A76-3AF77D425659}"/>
              </a:ext>
            </a:extLst>
          </p:cNvPr>
          <p:cNvSpPr txBox="1"/>
          <p:nvPr/>
        </p:nvSpPr>
        <p:spPr>
          <a:xfrm>
            <a:off x="5721532" y="835856"/>
            <a:ext cx="617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După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au </a:t>
            </a:r>
            <a:r>
              <a:rPr lang="en-US" sz="2400" dirty="0" err="1"/>
              <a:t>atins</a:t>
            </a:r>
            <a:r>
              <a:rPr lang="en-US" sz="2400" dirty="0"/>
              <a:t> un </a:t>
            </a:r>
            <a:r>
              <a:rPr lang="en-US" sz="2400" dirty="0" err="1"/>
              <a:t>anumit</a:t>
            </a:r>
            <a:r>
              <a:rPr lang="en-US" sz="2400" dirty="0"/>
              <a:t> </a:t>
            </a:r>
            <a:r>
              <a:rPr lang="en-US" sz="2400" dirty="0" err="1"/>
              <a:t>nivel</a:t>
            </a:r>
            <a:r>
              <a:rPr lang="en-US" sz="2400" dirty="0"/>
              <a:t> de</a:t>
            </a:r>
            <a:r>
              <a:rPr lang="ro-RO" sz="2400" dirty="0"/>
              <a:t> cunoștiț</a:t>
            </a:r>
            <a:r>
              <a:rPr lang="en-US" sz="2400" dirty="0"/>
              <a:t>e</a:t>
            </a:r>
            <a:r>
              <a:rPr lang="ro-RO" sz="2400" dirty="0"/>
              <a:t> și</a:t>
            </a:r>
            <a:r>
              <a:rPr lang="en-US" sz="2400" dirty="0"/>
              <a:t> </a:t>
            </a:r>
            <a:r>
              <a:rPr lang="en-US" sz="2400" dirty="0" err="1"/>
              <a:t>înțelegere</a:t>
            </a:r>
            <a:r>
              <a:rPr lang="en-US" sz="2400" dirty="0"/>
              <a:t> a </a:t>
            </a:r>
            <a:r>
              <a:rPr lang="en-US" sz="2400" dirty="0" err="1"/>
              <a:t>instrumentelor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ro-RO" sz="2400" dirty="0"/>
              <a:t>au  </a:t>
            </a:r>
            <a:r>
              <a:rPr lang="en-US" sz="2400" dirty="0" err="1"/>
              <a:t>încre</a:t>
            </a:r>
            <a:r>
              <a:rPr lang="ro-RO" sz="2400" dirty="0"/>
              <a:t>dere</a:t>
            </a:r>
            <a:r>
              <a:rPr lang="en-US" sz="2400" dirty="0"/>
              <a:t> </a:t>
            </a:r>
            <a:r>
              <a:rPr lang="en-US" sz="2400" dirty="0" err="1"/>
              <a:t>în</a:t>
            </a:r>
            <a:r>
              <a:rPr lang="en-US" sz="2400" dirty="0"/>
              <a:t> </a:t>
            </a:r>
            <a:r>
              <a:rPr lang="en-US" sz="2400" dirty="0" err="1"/>
              <a:t>ele</a:t>
            </a:r>
            <a:r>
              <a:rPr lang="en-US" sz="2400" dirty="0"/>
              <a:t>, a</a:t>
            </a:r>
            <a:r>
              <a:rPr lang="ro-RO" sz="2400" b="1" i="1" dirty="0">
                <a:solidFill>
                  <a:srgbClr val="7030A0"/>
                </a:solidFill>
              </a:rPr>
              <a:t>naliștii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încep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să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rezolve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toate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problemele</a:t>
            </a:r>
            <a:r>
              <a:rPr lang="en-US" sz="2400" b="1" i="1" dirty="0">
                <a:solidFill>
                  <a:srgbClr val="7030A0"/>
                </a:solidFill>
              </a:rPr>
              <a:t> cu </a:t>
            </a:r>
            <a:r>
              <a:rPr lang="en-US" sz="2400" b="1" i="1" dirty="0" err="1">
                <a:solidFill>
                  <a:srgbClr val="7030A0"/>
                </a:solidFill>
              </a:rPr>
              <a:t>instrumentele</a:t>
            </a:r>
            <a:r>
              <a:rPr lang="en-US" sz="2400" b="1" i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disponibile</a:t>
            </a:r>
            <a:r>
              <a:rPr lang="en-US" sz="2400" dirty="0"/>
              <a:t>.</a:t>
            </a:r>
            <a:endParaRPr lang="ro-RO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83E1D8-9B1B-72EA-5D00-3FA21FC46631}"/>
              </a:ext>
            </a:extLst>
          </p:cNvPr>
          <p:cNvSpPr txBox="1"/>
          <p:nvPr/>
        </p:nvSpPr>
        <p:spPr>
          <a:xfrm>
            <a:off x="552090" y="163902"/>
            <a:ext cx="10524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50"/>
                </a:solidFill>
              </a:rPr>
              <a:t>15. </a:t>
            </a:r>
            <a:r>
              <a:rPr lang="ro-RO" sz="2400" b="1" i="1" dirty="0">
                <a:solidFill>
                  <a:srgbClr val="00B050"/>
                </a:solidFill>
              </a:rPr>
              <a:t>Aplicare elemente</a:t>
            </a:r>
            <a:r>
              <a:rPr lang="en-US" sz="2400" b="1" i="1" dirty="0">
                <a:solidFill>
                  <a:srgbClr val="00B050"/>
                </a:solidFill>
              </a:rPr>
              <a:t> „</a:t>
            </a:r>
            <a:r>
              <a:rPr lang="en-US" sz="2400" b="1" i="1" dirty="0" err="1">
                <a:solidFill>
                  <a:srgbClr val="00B050"/>
                </a:solidFill>
              </a:rPr>
              <a:t>complexe</a:t>
            </a:r>
            <a:r>
              <a:rPr lang="en-US" sz="2400" b="1" i="1" dirty="0">
                <a:solidFill>
                  <a:srgbClr val="00B050"/>
                </a:solidFill>
              </a:rPr>
              <a:t>”</a:t>
            </a:r>
            <a:r>
              <a:rPr lang="ro-RO" sz="2400" b="1" i="1" dirty="0">
                <a:solidFill>
                  <a:srgbClr val="00B050"/>
                </a:solidFill>
              </a:rPr>
              <a:t> </a:t>
            </a:r>
            <a:r>
              <a:rPr lang="ro-RO" sz="2400" b="1" i="1" dirty="0">
                <a:solidFill>
                  <a:schemeClr val="accent2">
                    <a:lumMod val="50000"/>
                  </a:schemeClr>
                </a:solidFill>
              </a:rPr>
              <a:t>(unde nu e necesar)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i="1" dirty="0">
                <a:solidFill>
                  <a:srgbClr val="00B050"/>
                </a:solidFill>
              </a:rPr>
              <a:t>(</a:t>
            </a:r>
            <a:r>
              <a:rPr lang="en-US" sz="2400" b="1" i="1" dirty="0" err="1">
                <a:solidFill>
                  <a:srgbClr val="00B050"/>
                </a:solidFill>
              </a:rPr>
              <a:t>greșeală</a:t>
            </a:r>
            <a:r>
              <a:rPr lang="en-US" sz="2400" b="1" i="1" dirty="0">
                <a:solidFill>
                  <a:srgbClr val="00B050"/>
                </a:solidFill>
              </a:rPr>
              <a:t> de </a:t>
            </a:r>
            <a:r>
              <a:rPr lang="en-US" sz="2400" b="1" i="1" dirty="0" err="1">
                <a:solidFill>
                  <a:srgbClr val="00B050"/>
                </a:solidFill>
              </a:rPr>
              <a:t>stil</a:t>
            </a:r>
            <a:r>
              <a:rPr lang="en-US" sz="2400" b="1" i="1" dirty="0">
                <a:solidFill>
                  <a:srgbClr val="00B050"/>
                </a:solidFill>
              </a:rPr>
              <a:t> BPMN)</a:t>
            </a:r>
            <a:endParaRPr lang="ro-RO" sz="2400" b="1" i="1" dirty="0">
              <a:solidFill>
                <a:srgbClr val="00B05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C637AF-757B-C4BB-3D17-58310CC2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74" y="3099935"/>
            <a:ext cx="5657850" cy="1352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3DC457-5761-6E68-3BA0-842E5A7A114D}"/>
              </a:ext>
            </a:extLst>
          </p:cNvPr>
          <p:cNvSpPr txBox="1"/>
          <p:nvPr/>
        </p:nvSpPr>
        <p:spPr>
          <a:xfrm>
            <a:off x="7668882" y="4452485"/>
            <a:ext cx="1181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/>
              <a:t>Planificare meniu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AA1707-F98A-06B9-A393-3631C1AB9829}"/>
              </a:ext>
            </a:extLst>
          </p:cNvPr>
          <p:cNvSpPr txBox="1"/>
          <p:nvPr/>
        </p:nvSpPr>
        <p:spPr>
          <a:xfrm>
            <a:off x="9376913" y="4452485"/>
            <a:ext cx="1319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</a:t>
            </a:r>
            <a:r>
              <a:rPr lang="ro-RO" dirty="0"/>
              <a:t>pararea </a:t>
            </a:r>
            <a:r>
              <a:rPr lang="en-US" dirty="0"/>
              <a:t> </a:t>
            </a:r>
            <a:r>
              <a:rPr lang="ro-RO" dirty="0"/>
              <a:t>bucatelor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9737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FDC2-1D29-4134-3B98-B5E6673E3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384048"/>
            <a:ext cx="10515600" cy="5792915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14. </a:t>
            </a:r>
            <a:r>
              <a:rPr lang="en-US" b="1" i="1" dirty="0" err="1">
                <a:solidFill>
                  <a:srgbClr val="00B050"/>
                </a:solidFill>
              </a:rPr>
              <a:t>Utilizarea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fluxului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condiționat</a:t>
            </a:r>
            <a:r>
              <a:rPr lang="en-US" b="1" i="1" dirty="0">
                <a:solidFill>
                  <a:srgbClr val="00B050"/>
                </a:solidFill>
              </a:rPr>
              <a:t> (</a:t>
            </a:r>
            <a:r>
              <a:rPr lang="en-US" b="1" i="1" dirty="0" err="1">
                <a:solidFill>
                  <a:srgbClr val="00B050"/>
                </a:solidFill>
              </a:rPr>
              <a:t>greșeală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stil</a:t>
            </a:r>
            <a:r>
              <a:rPr lang="en-US" b="1" i="1" dirty="0">
                <a:solidFill>
                  <a:srgbClr val="00B050"/>
                </a:solidFill>
              </a:rPr>
              <a:t> BPMN)</a:t>
            </a:r>
          </a:p>
          <a:p>
            <a:pPr marL="0" indent="0">
              <a:buNone/>
            </a:pPr>
            <a:r>
              <a:rPr lang="en-US" dirty="0"/>
              <a:t>BPMN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aplica</a:t>
            </a:r>
            <a:r>
              <a:rPr lang="ro-RO" dirty="0"/>
              <a:t>ți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controla</a:t>
            </a:r>
            <a:r>
              <a:rPr lang="en-US" dirty="0"/>
              <a:t> </a:t>
            </a:r>
            <a:r>
              <a:rPr lang="en-US" dirty="0" err="1"/>
              <a:t>fluxurile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4CA05E-1878-1AB9-1004-EE5C680A9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3" y="2068746"/>
            <a:ext cx="3171825" cy="2209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011396-3DAC-4C82-ADC4-EDA351750686}"/>
              </a:ext>
            </a:extLst>
          </p:cNvPr>
          <p:cNvSpPr txBox="1"/>
          <p:nvPr/>
        </p:nvSpPr>
        <p:spPr>
          <a:xfrm>
            <a:off x="4010028" y="2061055"/>
            <a:ext cx="3171825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Utilizarea</a:t>
            </a:r>
            <a:r>
              <a:rPr lang="en-US" dirty="0"/>
              <a:t> </a:t>
            </a:r>
            <a:r>
              <a:rPr lang="en-US" dirty="0" err="1"/>
              <a:t>unor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simboluri</a:t>
            </a:r>
            <a:r>
              <a:rPr lang="en-US" dirty="0"/>
              <a:t> </a:t>
            </a:r>
            <a:r>
              <a:rPr lang="en-US" dirty="0" err="1"/>
              <a:t>ascunde</a:t>
            </a:r>
            <a:r>
              <a:rPr lang="en-US" dirty="0"/>
              <a:t> </a:t>
            </a:r>
            <a:r>
              <a:rPr lang="en-US" dirty="0" err="1"/>
              <a:t>esența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transferă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formă</a:t>
            </a:r>
            <a:r>
              <a:rPr lang="en-US" dirty="0"/>
              <a:t> de text.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A8CAD4-7A08-DFB9-1817-02EBC1587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04" y="2227992"/>
            <a:ext cx="3390900" cy="21050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CC13DC-0BE9-EE84-729E-0EA642CC1616}"/>
              </a:ext>
            </a:extLst>
          </p:cNvPr>
          <p:cNvSpPr txBox="1"/>
          <p:nvPr/>
        </p:nvSpPr>
        <p:spPr>
          <a:xfrm>
            <a:off x="5585741" y="3665387"/>
            <a:ext cx="300257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Este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desenați</a:t>
            </a:r>
            <a:r>
              <a:rPr lang="en-US" dirty="0"/>
              <a:t> </a:t>
            </a:r>
            <a:r>
              <a:rPr lang="en-US" dirty="0" err="1"/>
              <a:t>aceastp</a:t>
            </a:r>
            <a:r>
              <a:rPr lang="en-US" dirty="0"/>
              <a:t> </a:t>
            </a:r>
            <a:r>
              <a:rPr lang="en-US" dirty="0" err="1"/>
              <a:t>condiționare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mod explicit </a:t>
            </a:r>
            <a:r>
              <a:rPr lang="en-US" dirty="0" err="1"/>
              <a:t>printr</a:t>
            </a:r>
            <a:r>
              <a:rPr lang="en-US" dirty="0"/>
              <a:t>-o</a:t>
            </a:r>
            <a:r>
              <a:rPr lang="ro-RO" dirty="0"/>
              <a:t> </a:t>
            </a:r>
            <a:r>
              <a:rPr lang="en-US" dirty="0" err="1"/>
              <a:t>jonc</a:t>
            </a:r>
            <a:r>
              <a:rPr lang="ro-RO" dirty="0"/>
              <a:t>ț</a:t>
            </a:r>
            <a:r>
              <a:rPr lang="en-US" dirty="0" err="1"/>
              <a:t>íune</a:t>
            </a:r>
            <a:r>
              <a:rPr lang="en-US" dirty="0"/>
              <a:t>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9E9C02-D3D6-FB99-C462-E45BED7370AF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026664" y="2661220"/>
            <a:ext cx="983364" cy="8198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2AF21A6-D469-AA6D-4CB0-AFED1FBD16EA}"/>
              </a:ext>
            </a:extLst>
          </p:cNvPr>
          <p:cNvCxnSpPr>
            <a:cxnSpLocks/>
          </p:cNvCxnSpPr>
          <p:nvPr/>
        </p:nvCxnSpPr>
        <p:spPr>
          <a:xfrm flipV="1">
            <a:off x="8466484" y="3063240"/>
            <a:ext cx="1902812" cy="98755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0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9FF6E-B387-0A60-ACFC-655272FFD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92608"/>
            <a:ext cx="10515600" cy="588435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13. </a:t>
            </a:r>
            <a:r>
              <a:rPr lang="ro-RO" b="1" dirty="0">
                <a:solidFill>
                  <a:srgbClr val="00B050"/>
                </a:solidFill>
              </a:rPr>
              <a:t>Aceiși poartă (gteway) este utilizată și </a:t>
            </a:r>
            <a:r>
              <a:rPr lang="en-US" b="1" dirty="0" err="1">
                <a:solidFill>
                  <a:srgbClr val="00B050"/>
                </a:solidFill>
              </a:rPr>
              <a:t>pentru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o-RO" b="1" dirty="0">
                <a:solidFill>
                  <a:srgbClr val="00B050"/>
                </a:solidFill>
              </a:rPr>
              <a:t>îmbinarea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și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o-RO" b="1" dirty="0">
                <a:solidFill>
                  <a:srgbClr val="7030A0"/>
                </a:solidFill>
              </a:rPr>
              <a:t>pentru separarea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ro-RO" b="1" dirty="0">
                <a:solidFill>
                  <a:srgbClr val="7030A0"/>
                </a:solidFill>
              </a:rPr>
              <a:t>fluxurilor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(</a:t>
            </a:r>
            <a:r>
              <a:rPr lang="en-US" b="1" dirty="0" err="1">
                <a:solidFill>
                  <a:srgbClr val="00B050"/>
                </a:solidFill>
              </a:rPr>
              <a:t>eroare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stil</a:t>
            </a:r>
            <a:r>
              <a:rPr lang="en-US" b="1" dirty="0">
                <a:solidFill>
                  <a:srgbClr val="00B050"/>
                </a:solidFill>
              </a:rPr>
              <a:t> BPMN)</a:t>
            </a:r>
            <a:endParaRPr lang="ro-RO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/>
              <a:t>Notația</a:t>
            </a:r>
            <a:r>
              <a:rPr lang="en-US" dirty="0"/>
              <a:t> </a:t>
            </a:r>
            <a:r>
              <a:rPr lang="en-US" dirty="0" err="1"/>
              <a:t>recomandă</a:t>
            </a:r>
            <a:r>
              <a:rPr lang="en-US" dirty="0"/>
              <a:t> insistent </a:t>
            </a:r>
            <a:r>
              <a:rPr lang="en-US" dirty="0" err="1"/>
              <a:t>să</a:t>
            </a:r>
            <a:r>
              <a:rPr lang="en-US" dirty="0"/>
              <a:t> nu </a:t>
            </a:r>
            <a:r>
              <a:rPr lang="en-US" dirty="0" err="1"/>
              <a:t>folosiți</a:t>
            </a:r>
            <a:r>
              <a:rPr lang="en-US" dirty="0"/>
              <a:t>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furcă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îmbinarea</a:t>
            </a:r>
            <a:r>
              <a:rPr lang="en-US" dirty="0"/>
              <a:t>,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separarea</a:t>
            </a:r>
            <a:r>
              <a:rPr lang="en-US" dirty="0"/>
              <a:t> </a:t>
            </a:r>
            <a:r>
              <a:rPr lang="en-US" dirty="0" err="1"/>
              <a:t>fluxurilor</a:t>
            </a:r>
            <a:r>
              <a:rPr lang="en-US" dirty="0"/>
              <a:t> de control: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445E23-EB3C-5AF4-2EB0-623BA1948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77" y="2186099"/>
            <a:ext cx="4234111" cy="36203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55F52-2FB3-5D28-C2C9-7D420AC112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036" y="2264053"/>
            <a:ext cx="3839819" cy="333207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BD3379-9FBD-634B-1888-983F259C5E01}"/>
              </a:ext>
            </a:extLst>
          </p:cNvPr>
          <p:cNvCxnSpPr>
            <a:cxnSpLocks/>
          </p:cNvCxnSpPr>
          <p:nvPr/>
        </p:nvCxnSpPr>
        <p:spPr>
          <a:xfrm>
            <a:off x="5293232" y="4118803"/>
            <a:ext cx="209512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6F1DFF6-6F54-3BC4-7E8A-1963B3880E89}"/>
              </a:ext>
            </a:extLst>
          </p:cNvPr>
          <p:cNvSpPr txBox="1"/>
          <p:nvPr/>
        </p:nvSpPr>
        <p:spPr>
          <a:xfrm>
            <a:off x="5373528" y="3349939"/>
            <a:ext cx="193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Mai corect este de a diviza fluxurile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140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08F0F-EE05-84E0-2713-8614AA64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365760"/>
            <a:ext cx="10515600" cy="6062472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12. </a:t>
            </a:r>
            <a:r>
              <a:rPr lang="ro-RO" b="1" i="1" dirty="0">
                <a:solidFill>
                  <a:srgbClr val="00B050"/>
                </a:solidFill>
              </a:rPr>
              <a:t>Desenarea fluxurilor ”</a:t>
            </a:r>
            <a:r>
              <a:rPr lang="en-US" b="1" i="1" dirty="0">
                <a:solidFill>
                  <a:srgbClr val="00B050"/>
                </a:solidFill>
              </a:rPr>
              <a:t>De sus </a:t>
            </a:r>
            <a:r>
              <a:rPr lang="en-US" b="1" i="1" dirty="0" err="1">
                <a:solidFill>
                  <a:srgbClr val="00B050"/>
                </a:solidFill>
              </a:rPr>
              <a:t>în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jos</a:t>
            </a:r>
            <a:r>
              <a:rPr lang="ro-RO" b="1" i="1" dirty="0">
                <a:solidFill>
                  <a:srgbClr val="00B050"/>
                </a:solidFill>
              </a:rPr>
              <a:t>”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endParaRPr lang="ro-RO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</a:rPr>
              <a:t>greșeală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sz="2000" b="1" i="1" dirty="0" err="1">
                <a:solidFill>
                  <a:schemeClr val="accent2">
                    <a:lumMod val="50000"/>
                  </a:schemeClr>
                </a:solidFill>
              </a:rPr>
              <a:t>stil</a:t>
            </a:r>
            <a:r>
              <a:rPr lang="en-US" sz="2000" b="1" i="1" dirty="0">
                <a:solidFill>
                  <a:schemeClr val="accent2">
                    <a:lumMod val="50000"/>
                  </a:schemeClr>
                </a:solidFill>
              </a:rPr>
              <a:t> BPMN)</a:t>
            </a:r>
            <a:endParaRPr lang="ro-RO" sz="20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O </a:t>
            </a:r>
            <a:r>
              <a:rPr lang="ro-RO" dirty="0"/>
              <a:t>metodă ce se aplică la</a:t>
            </a:r>
            <a:r>
              <a:rPr lang="en-US" dirty="0"/>
              <a:t> </a:t>
            </a:r>
            <a:r>
              <a:rPr lang="en-US" dirty="0" err="1"/>
              <a:t>desena</a:t>
            </a:r>
            <a:r>
              <a:rPr lang="ro-RO" dirty="0"/>
              <a:t>rea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ro-RO" dirty="0"/>
              <a:t>lor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671FF0-9307-87D6-0472-DDB79A15B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8" y="1938528"/>
            <a:ext cx="4540758" cy="35156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182EA-89BC-5B4A-9146-995CA68D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553151" y="815355"/>
            <a:ext cx="5157220" cy="412047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1B7688-5F12-5BC1-5AA3-C1478FEB4E72}"/>
              </a:ext>
            </a:extLst>
          </p:cNvPr>
          <p:cNvCxnSpPr>
            <a:cxnSpLocks/>
          </p:cNvCxnSpPr>
          <p:nvPr/>
        </p:nvCxnSpPr>
        <p:spPr>
          <a:xfrm>
            <a:off x="5156072" y="3429000"/>
            <a:ext cx="209512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44FE48-3A08-EEC2-912A-B18104CBD8A3}"/>
              </a:ext>
            </a:extLst>
          </p:cNvPr>
          <p:cNvSpPr txBox="1"/>
          <p:nvPr/>
        </p:nvSpPr>
        <p:spPr>
          <a:xfrm>
            <a:off x="5458968" y="2949642"/>
            <a:ext cx="177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Așa este corect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FBFC4-27AD-277A-2331-26518505D2E5}"/>
              </a:ext>
            </a:extLst>
          </p:cNvPr>
          <p:cNvSpPr txBox="1"/>
          <p:nvPr/>
        </p:nvSpPr>
        <p:spPr>
          <a:xfrm>
            <a:off x="4127723" y="5298890"/>
            <a:ext cx="74120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În</a:t>
            </a:r>
            <a:r>
              <a:rPr lang="en-US" sz="2000" dirty="0"/>
              <a:t> BPMN, </a:t>
            </a:r>
            <a:r>
              <a:rPr lang="ro-RO" sz="2000" dirty="0"/>
              <a:t>fluxurile</a:t>
            </a:r>
            <a:r>
              <a:rPr lang="en-US" sz="2000" dirty="0"/>
              <a:t> sunt </a:t>
            </a:r>
            <a:r>
              <a:rPr lang="en-US" sz="2000" dirty="0" err="1"/>
              <a:t>modelate</a:t>
            </a:r>
            <a:r>
              <a:rPr lang="en-US" sz="2000" dirty="0"/>
              <a:t> de la </a:t>
            </a:r>
            <a:r>
              <a:rPr lang="en-US" sz="2000" dirty="0" err="1"/>
              <a:t>stânga</a:t>
            </a:r>
            <a:r>
              <a:rPr lang="en-US" sz="2000" dirty="0"/>
              <a:t> </a:t>
            </a:r>
            <a:r>
              <a:rPr lang="ro-RO" sz="2000" dirty="0"/>
              <a:t>spre</a:t>
            </a:r>
            <a:r>
              <a:rPr lang="en-US" sz="2000" dirty="0"/>
              <a:t> </a:t>
            </a:r>
            <a:r>
              <a:rPr lang="en-US" sz="2000" dirty="0" err="1"/>
              <a:t>dreapta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ro-RO" sz="2000" dirty="0"/>
              <a:t>De menționat că, u</a:t>
            </a:r>
            <a:r>
              <a:rPr lang="en-US" sz="2000" dirty="0"/>
              <a:t>n</a:t>
            </a:r>
            <a:r>
              <a:rPr lang="ro-RO" sz="2000" dirty="0"/>
              <a:t>ele aplicații</a:t>
            </a:r>
            <a:r>
              <a:rPr lang="en-US" sz="2000" dirty="0"/>
              <a:t> </a:t>
            </a:r>
            <a:r>
              <a:rPr lang="ro-RO" sz="2000" dirty="0"/>
              <a:t>(cum </a:t>
            </a:r>
            <a:r>
              <a:rPr lang="en-US" sz="2000" dirty="0"/>
              <a:t>u</a:t>
            </a:r>
            <a:r>
              <a:rPr lang="ro-RO" sz="2000" dirty="0"/>
              <a:t>ar fi</a:t>
            </a:r>
            <a:r>
              <a:rPr lang="en-US" sz="2000" dirty="0"/>
              <a:t> https://bpmn.io/</a:t>
            </a:r>
            <a:r>
              <a:rPr lang="ro-RO" sz="2000" dirty="0"/>
              <a:t>)</a:t>
            </a:r>
            <a:r>
              <a:rPr lang="en-US" sz="2000" dirty="0"/>
              <a:t>, nu permit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plasați</a:t>
            </a:r>
            <a:r>
              <a:rPr lang="en-US" sz="2000" dirty="0"/>
              <a:t> </a:t>
            </a:r>
            <a:r>
              <a:rPr lang="ro-RO" sz="2000" dirty="0"/>
              <a:t>containere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ro-RO" sz="2000" dirty="0"/>
              <a:t>culuarelele</a:t>
            </a:r>
            <a:r>
              <a:rPr lang="en-US" sz="2000" dirty="0"/>
              <a:t> pe </a:t>
            </a:r>
            <a:r>
              <a:rPr lang="en-US" sz="2000" dirty="0" err="1"/>
              <a:t>verticală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1740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0CF02-6C48-86CD-74A0-D0E8D89D2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438912"/>
            <a:ext cx="11213589" cy="573805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11. </a:t>
            </a:r>
            <a:r>
              <a:rPr lang="en-US" b="1" dirty="0" err="1">
                <a:solidFill>
                  <a:srgbClr val="00B050"/>
                </a:solidFill>
              </a:rPr>
              <a:t>Trimite</a:t>
            </a:r>
            <a:r>
              <a:rPr lang="ro-RO" b="1" dirty="0">
                <a:solidFill>
                  <a:srgbClr val="00B050"/>
                </a:solidFill>
              </a:rPr>
              <a:t>re </a:t>
            </a:r>
            <a:r>
              <a:rPr lang="en-US" b="1" dirty="0" err="1">
                <a:solidFill>
                  <a:srgbClr val="00B050"/>
                </a:solidFill>
              </a:rPr>
              <a:t>informații</a:t>
            </a:r>
            <a:r>
              <a:rPr lang="en-US" b="1" dirty="0">
                <a:solidFill>
                  <a:srgbClr val="00B050"/>
                </a:solidFill>
              </a:rPr>
              <a:t>, </a:t>
            </a:r>
            <a:r>
              <a:rPr lang="en-US" b="1" dirty="0" err="1">
                <a:solidFill>
                  <a:srgbClr val="00B050"/>
                </a:solidFill>
              </a:rPr>
              <a:t>primi</a:t>
            </a:r>
            <a:r>
              <a:rPr lang="ro-RO" b="1" dirty="0">
                <a:solidFill>
                  <a:srgbClr val="00B050"/>
                </a:solidFill>
              </a:rPr>
              <a:t>re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informații</a:t>
            </a:r>
            <a:r>
              <a:rPr lang="en-US" b="1" dirty="0">
                <a:solidFill>
                  <a:srgbClr val="00B050"/>
                </a:solidFill>
              </a:rPr>
              <a:t> (</a:t>
            </a:r>
            <a:r>
              <a:rPr lang="en-US" b="1" dirty="0" err="1">
                <a:solidFill>
                  <a:srgbClr val="00B050"/>
                </a:solidFill>
              </a:rPr>
              <a:t>eroare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logică</a:t>
            </a:r>
            <a:r>
              <a:rPr lang="en-US" b="1" dirty="0">
                <a:solidFill>
                  <a:srgbClr val="00B050"/>
                </a:solidFill>
              </a:rPr>
              <a:t> BPMN)</a:t>
            </a:r>
            <a:endParaRPr lang="ro-RO" b="1" dirty="0">
              <a:solidFill>
                <a:srgbClr val="00B050"/>
              </a:solidFill>
            </a:endParaRPr>
          </a:p>
          <a:p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afișa</a:t>
            </a:r>
            <a:r>
              <a:rPr lang="en-US" dirty="0"/>
              <a:t> </a:t>
            </a:r>
            <a:r>
              <a:rPr lang="en-US" dirty="0" err="1"/>
              <a:t>faptul</a:t>
            </a:r>
            <a:r>
              <a:rPr lang="en-US" dirty="0"/>
              <a:t> </a:t>
            </a:r>
            <a:r>
              <a:rPr lang="en-US" dirty="0" err="1"/>
              <a:t>transferului</a:t>
            </a:r>
            <a:r>
              <a:rPr lang="en-US" dirty="0"/>
              <a:t> de </a:t>
            </a:r>
            <a:r>
              <a:rPr lang="en-US" dirty="0" err="1"/>
              <a:t>informații</a:t>
            </a:r>
            <a:r>
              <a:rPr lang="en-US" dirty="0"/>
              <a:t>, nu </a:t>
            </a:r>
            <a:r>
              <a:rPr lang="ro-RO" dirty="0"/>
              <a:t>sunt necesare</a:t>
            </a:r>
            <a:r>
              <a:rPr lang="en-US" dirty="0"/>
              <a:t> </a:t>
            </a:r>
            <a:r>
              <a:rPr lang="en-US" dirty="0" err="1"/>
              <a:t>sarcini</a:t>
            </a:r>
            <a:r>
              <a:rPr lang="en-US" dirty="0"/>
              <a:t>:</a:t>
            </a:r>
            <a:endParaRPr lang="ro-RO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1BA606-B2B4-AED0-2D55-D49F3A741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9" y="1890998"/>
            <a:ext cx="5704116" cy="3551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4910A-93F5-9377-DD29-B9BE6739E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315" y="2055495"/>
            <a:ext cx="5296799" cy="340709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6E0BDCB-882C-37E7-822E-454A3783C486}"/>
              </a:ext>
            </a:extLst>
          </p:cNvPr>
          <p:cNvCxnSpPr>
            <a:cxnSpLocks/>
          </p:cNvCxnSpPr>
          <p:nvPr/>
        </p:nvCxnSpPr>
        <p:spPr>
          <a:xfrm>
            <a:off x="5650992" y="3666744"/>
            <a:ext cx="1225296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F6A6A5D-C829-6F9F-DBFD-230A4ACDB2EF}"/>
              </a:ext>
            </a:extLst>
          </p:cNvPr>
          <p:cNvSpPr txBox="1"/>
          <p:nvPr/>
        </p:nvSpPr>
        <p:spPr>
          <a:xfrm>
            <a:off x="5780628" y="2984771"/>
            <a:ext cx="95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Așa este </a:t>
            </a:r>
          </a:p>
          <a:p>
            <a:r>
              <a:rPr lang="ro-RO" dirty="0"/>
              <a:t>corect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350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2D30C-3E54-9BF7-C898-236AC4F07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530352"/>
            <a:ext cx="10515600" cy="5646611"/>
          </a:xfrm>
        </p:spPr>
        <p:txBody>
          <a:bodyPr/>
          <a:lstStyle/>
          <a:p>
            <a:r>
              <a:rPr lang="en-US" dirty="0"/>
              <a:t>10. Text </a:t>
            </a:r>
            <a:r>
              <a:rPr lang="en-US" dirty="0" err="1"/>
              <a:t>în</a:t>
            </a:r>
            <a:r>
              <a:rPr lang="en-US" dirty="0"/>
              <a:t> loc de </a:t>
            </a:r>
            <a:r>
              <a:rPr lang="en-US" dirty="0" err="1"/>
              <a:t>simbol</a:t>
            </a:r>
            <a:r>
              <a:rPr lang="en-US" dirty="0"/>
              <a:t> (</a:t>
            </a:r>
            <a:r>
              <a:rPr lang="en-US" dirty="0" err="1"/>
              <a:t>eroare</a:t>
            </a:r>
            <a:r>
              <a:rPr lang="en-US" dirty="0"/>
              <a:t> de </a:t>
            </a:r>
            <a:r>
              <a:rPr lang="en-US" dirty="0" err="1"/>
              <a:t>stil</a:t>
            </a:r>
            <a:r>
              <a:rPr lang="en-US" dirty="0"/>
              <a:t> BPMN)</a:t>
            </a:r>
            <a:endParaRPr lang="ro-RO" dirty="0"/>
          </a:p>
          <a:p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ro-RO" dirty="0"/>
              <a:t>unele</a:t>
            </a:r>
            <a:r>
              <a:rPr lang="en-US" dirty="0"/>
              <a:t> </a:t>
            </a:r>
            <a:r>
              <a:rPr lang="en-US" dirty="0" err="1"/>
              <a:t>comentarii</a:t>
            </a:r>
            <a:r>
              <a:rPr lang="en-US" dirty="0"/>
              <a:t> care pot fi </a:t>
            </a:r>
            <a:r>
              <a:rPr lang="en-US" dirty="0" err="1"/>
              <a:t>exprimate</a:t>
            </a:r>
            <a:r>
              <a:rPr lang="ro-RO" dirty="0"/>
              <a:t> prin </a:t>
            </a:r>
            <a:r>
              <a:rPr lang="en-US" dirty="0" err="1"/>
              <a:t>simboluri</a:t>
            </a:r>
            <a:r>
              <a:rPr lang="en-US" dirty="0"/>
              <a:t> BPMN.</a:t>
            </a:r>
            <a:endParaRPr lang="ro-RO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523EC7-DB53-AA4D-AADE-A7A84965C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24" y="1841297"/>
            <a:ext cx="3684080" cy="3314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639D37-61BB-F458-B429-A4E0D23C2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82" y="2170666"/>
            <a:ext cx="3109315" cy="292087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A2A337-37B4-CD5F-A7AC-04F93D442B2A}"/>
              </a:ext>
            </a:extLst>
          </p:cNvPr>
          <p:cNvCxnSpPr>
            <a:cxnSpLocks/>
          </p:cNvCxnSpPr>
          <p:nvPr/>
        </p:nvCxnSpPr>
        <p:spPr>
          <a:xfrm>
            <a:off x="5417820" y="2667088"/>
            <a:ext cx="242316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0DEECA-E438-CD31-7537-5B4252490F1D}"/>
              </a:ext>
            </a:extLst>
          </p:cNvPr>
          <p:cNvSpPr txBox="1"/>
          <p:nvPr/>
        </p:nvSpPr>
        <p:spPr>
          <a:xfrm>
            <a:off x="6069734" y="2006132"/>
            <a:ext cx="956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Așa este </a:t>
            </a:r>
          </a:p>
          <a:p>
            <a:r>
              <a:rPr lang="ro-RO" dirty="0"/>
              <a:t>corect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5EC13-146F-98B6-5F8B-119FFA7E7F40}"/>
              </a:ext>
            </a:extLst>
          </p:cNvPr>
          <p:cNvSpPr txBox="1"/>
          <p:nvPr/>
        </p:nvSpPr>
        <p:spPr>
          <a:xfrm>
            <a:off x="6096000" y="4535440"/>
            <a:ext cx="2423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În așa sarcină se aplică simbolul ”Timer catch”</a:t>
            </a:r>
          </a:p>
          <a:p>
            <a:r>
              <a:rPr lang="ro-RO" dirty="0"/>
              <a:t>(cronometru)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78B03FA-7500-8E9A-4A55-ED3F6B59EDA3}"/>
              </a:ext>
            </a:extLst>
          </p:cNvPr>
          <p:cNvCxnSpPr>
            <a:cxnSpLocks/>
          </p:cNvCxnSpPr>
          <p:nvPr/>
        </p:nvCxnSpPr>
        <p:spPr>
          <a:xfrm flipV="1">
            <a:off x="7379208" y="3631102"/>
            <a:ext cx="1568196" cy="72597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219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C07A-DE7A-0066-03DD-4713FB3F6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016"/>
            <a:ext cx="10920984" cy="5728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9. </a:t>
            </a:r>
            <a:r>
              <a:rPr lang="en-US" b="1" dirty="0" err="1">
                <a:solidFill>
                  <a:srgbClr val="00B050"/>
                </a:solidFill>
              </a:rPr>
              <a:t>Utilizarea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incorectă</a:t>
            </a:r>
            <a:r>
              <a:rPr lang="en-US" b="1" dirty="0">
                <a:solidFill>
                  <a:srgbClr val="00B050"/>
                </a:solidFill>
              </a:rPr>
              <a:t> a </a:t>
            </a:r>
            <a:r>
              <a:rPr lang="en-US" b="1" dirty="0" err="1">
                <a:solidFill>
                  <a:srgbClr val="00B050"/>
                </a:solidFill>
              </a:rPr>
              <a:t>regulilor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afaceri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dirty="0" err="1">
                <a:solidFill>
                  <a:srgbClr val="7030A0"/>
                </a:solidFill>
              </a:rPr>
              <a:t>eroare</a:t>
            </a:r>
            <a:r>
              <a:rPr lang="en-US" b="1" dirty="0">
                <a:solidFill>
                  <a:srgbClr val="7030A0"/>
                </a:solidFill>
              </a:rPr>
              <a:t> de </a:t>
            </a:r>
            <a:r>
              <a:rPr lang="en-US" b="1" dirty="0" err="1">
                <a:solidFill>
                  <a:srgbClr val="7030A0"/>
                </a:solidFill>
              </a:rPr>
              <a:t>stil</a:t>
            </a:r>
            <a:r>
              <a:rPr lang="en-US" b="1" dirty="0">
                <a:solidFill>
                  <a:srgbClr val="7030A0"/>
                </a:solidFill>
              </a:rPr>
              <a:t> BPMN)</a:t>
            </a:r>
            <a:endParaRPr lang="ro-RO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/>
              <a:t>Simbolul</a:t>
            </a:r>
            <a:r>
              <a:rPr lang="en-US" dirty="0"/>
              <a:t> reguli de </a:t>
            </a:r>
            <a:r>
              <a:rPr lang="en-US" dirty="0" err="1"/>
              <a:t>afacer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seamănă</a:t>
            </a:r>
            <a:r>
              <a:rPr lang="en-US" dirty="0"/>
              <a:t> cu un </a:t>
            </a:r>
            <a:r>
              <a:rPr lang="en-US" dirty="0" err="1"/>
              <a:t>tabel</a:t>
            </a:r>
            <a:r>
              <a:rPr lang="en-US" dirty="0"/>
              <a:t>, </a:t>
            </a:r>
            <a:r>
              <a:rPr lang="ro-RO" dirty="0"/>
              <a:t>din această cauză cu acest simbol analiștii</a:t>
            </a:r>
            <a:r>
              <a:rPr lang="en-US" dirty="0"/>
              <a:t> </a:t>
            </a:r>
            <a:r>
              <a:rPr lang="ro-RO" dirty="0"/>
              <a:t>înlocuiesc tabelele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1AE9A-89E9-63D5-CFC6-C0EBF329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16" y="2380868"/>
            <a:ext cx="3008685" cy="22277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1DA39-1208-8147-49EC-2313E14DB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677" y="1892808"/>
            <a:ext cx="7927835" cy="30998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92F89B-7CC0-AD3E-B0E3-7B3E8BA5964F}"/>
              </a:ext>
            </a:extLst>
          </p:cNvPr>
          <p:cNvSpPr txBox="1"/>
          <p:nvPr/>
        </p:nvSpPr>
        <p:spPr>
          <a:xfrm>
            <a:off x="1274070" y="5319576"/>
            <a:ext cx="361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reguli</a:t>
            </a:r>
            <a:r>
              <a:rPr lang="ro-RO" dirty="0"/>
              <a:t>le</a:t>
            </a:r>
            <a:r>
              <a:rPr lang="en-US" dirty="0"/>
              <a:t> de </a:t>
            </a:r>
            <a:r>
              <a:rPr lang="en-US" dirty="0" err="1"/>
              <a:t>afacer</a:t>
            </a:r>
            <a:r>
              <a:rPr lang="ro-RO" dirty="0"/>
              <a:t>e trebuie de afișat doar dacă sunt mai multe alternative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0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63AD-284C-DC10-FE3F-D91097F89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879894"/>
            <a:ext cx="10515600" cy="5297069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anali</a:t>
            </a:r>
            <a:r>
              <a:rPr lang="ro-RO" dirty="0"/>
              <a:t>ș</a:t>
            </a:r>
            <a:r>
              <a:rPr lang="en-US" dirty="0" err="1"/>
              <a:t>ti</a:t>
            </a:r>
            <a:r>
              <a:rPr lang="en-US" dirty="0"/>
              <a:t> fac </a:t>
            </a:r>
            <a:r>
              <a:rPr lang="en-US" dirty="0" err="1"/>
              <a:t>greșeli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BPMN. </a:t>
            </a:r>
            <a:endParaRPr lang="ro-RO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firesc și </a:t>
            </a:r>
            <a:r>
              <a:rPr lang="en-US" dirty="0"/>
              <a:t>de </a:t>
            </a:r>
            <a:r>
              <a:rPr lang="en-US" dirty="0" err="1"/>
              <a:t>înțeles</a:t>
            </a:r>
            <a:r>
              <a:rPr lang="en-US" dirty="0"/>
              <a:t> - </a:t>
            </a:r>
            <a:r>
              <a:rPr lang="en-US" dirty="0" err="1"/>
              <a:t>notația</a:t>
            </a:r>
            <a:r>
              <a:rPr lang="ro-RO" dirty="0"/>
              <a:t> </a:t>
            </a:r>
            <a:r>
              <a:rPr lang="en-US" dirty="0"/>
              <a:t>BPMN pare </a:t>
            </a:r>
            <a:r>
              <a:rPr lang="en-US" dirty="0" err="1"/>
              <a:t>simplă</a:t>
            </a:r>
            <a:r>
              <a:rPr lang="en-US" dirty="0"/>
              <a:t>,</a:t>
            </a:r>
            <a:r>
              <a:rPr lang="ro-RO" dirty="0"/>
              <a:t> dar</a:t>
            </a:r>
            <a:r>
              <a:rPr lang="en-US" dirty="0"/>
              <a:t> </a:t>
            </a:r>
            <a:r>
              <a:rPr lang="en-US" dirty="0" err="1"/>
              <a:t>documentația</a:t>
            </a:r>
            <a:r>
              <a:rPr lang="en-US" dirty="0"/>
              <a:t> </a:t>
            </a:r>
            <a:r>
              <a:rPr lang="en-US" dirty="0" err="1"/>
              <a:t>oficială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destinată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programator</a:t>
            </a:r>
            <a:r>
              <a:rPr lang="ro-RO" dirty="0">
                <a:solidFill>
                  <a:srgbClr val="0070C0"/>
                </a:solidFill>
              </a:rPr>
              <a:t>ului</a:t>
            </a:r>
            <a:r>
              <a:rPr lang="en-US" dirty="0"/>
              <a:t>,</a:t>
            </a:r>
            <a:r>
              <a:rPr lang="ro-RO" dirty="0"/>
              <a:t> </a:t>
            </a:r>
            <a:r>
              <a:rPr lang="en-US" dirty="0"/>
              <a:t> nu </a:t>
            </a:r>
            <a:r>
              <a:rPr lang="en-US" dirty="0" err="1">
                <a:solidFill>
                  <a:srgbClr val="00B050"/>
                </a:solidFill>
              </a:rPr>
              <a:t>anali</a:t>
            </a:r>
            <a:r>
              <a:rPr lang="ro-RO" dirty="0">
                <a:solidFill>
                  <a:srgbClr val="00B050"/>
                </a:solidFill>
              </a:rPr>
              <a:t>stului</a:t>
            </a:r>
            <a:r>
              <a:rPr lang="en-US" dirty="0"/>
              <a:t>.</a:t>
            </a:r>
          </a:p>
          <a:p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tipuri</a:t>
            </a:r>
            <a:r>
              <a:rPr lang="en-US" dirty="0"/>
              <a:t> de </a:t>
            </a:r>
            <a:r>
              <a:rPr lang="en-US" dirty="0" err="1"/>
              <a:t>erori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diagramele</a:t>
            </a:r>
            <a:r>
              <a:rPr lang="en-US" dirty="0"/>
              <a:t> BPMN: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err="1">
                <a:solidFill>
                  <a:srgbClr val="00B050"/>
                </a:solidFill>
              </a:rPr>
              <a:t>Erori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formale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diagrama</a:t>
            </a:r>
            <a:r>
              <a:rPr lang="en-US" dirty="0"/>
              <a:t> nu </a:t>
            </a:r>
            <a:r>
              <a:rPr lang="en-US" dirty="0" err="1"/>
              <a:t>respectă</a:t>
            </a:r>
            <a:r>
              <a:rPr lang="en-US" dirty="0"/>
              <a:t> </a:t>
            </a:r>
            <a:r>
              <a:rPr lang="en-US" dirty="0" err="1"/>
              <a:t>notația</a:t>
            </a:r>
            <a:r>
              <a:rPr lang="en-US" dirty="0"/>
              <a:t> BPMN.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err="1">
                <a:solidFill>
                  <a:srgbClr val="00B050"/>
                </a:solidFill>
              </a:rPr>
              <a:t>Erori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stil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diagrama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corectă</a:t>
            </a:r>
            <a:r>
              <a:rPr lang="en-US" dirty="0"/>
              <a:t> din </a:t>
            </a:r>
            <a:r>
              <a:rPr lang="en-US" dirty="0" err="1"/>
              <a:t>punct</a:t>
            </a:r>
            <a:r>
              <a:rPr lang="en-US" dirty="0"/>
              <a:t> de </a:t>
            </a:r>
            <a:r>
              <a:rPr lang="en-US" dirty="0" err="1"/>
              <a:t>vedere</a:t>
            </a:r>
            <a:r>
              <a:rPr lang="en-US" dirty="0"/>
              <a:t> formal,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incomod</a:t>
            </a:r>
            <a:r>
              <a:rPr lang="en-US" dirty="0"/>
              <a:t> de </a:t>
            </a:r>
            <a:r>
              <a:rPr lang="en-US" dirty="0" err="1"/>
              <a:t>citit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modificat</a:t>
            </a:r>
            <a:r>
              <a:rPr lang="en-US" dirty="0"/>
              <a:t>. </a:t>
            </a:r>
            <a:r>
              <a:rPr lang="en-US" dirty="0" err="1"/>
              <a:t>Fiecare</a:t>
            </a:r>
            <a:r>
              <a:rPr lang="en-US" dirty="0"/>
              <a:t> are </a:t>
            </a:r>
            <a:r>
              <a:rPr lang="en-US" dirty="0" err="1"/>
              <a:t>propriile</a:t>
            </a:r>
            <a:r>
              <a:rPr lang="en-US" dirty="0"/>
              <a:t> </a:t>
            </a:r>
            <a:r>
              <a:rPr lang="en-US" dirty="0" err="1"/>
              <a:t>preferințe</a:t>
            </a:r>
            <a:r>
              <a:rPr lang="en-US" dirty="0"/>
              <a:t> de </a:t>
            </a:r>
            <a:r>
              <a:rPr lang="en-US" dirty="0" err="1"/>
              <a:t>stil</a:t>
            </a:r>
            <a:r>
              <a:rPr lang="en-US" dirty="0"/>
              <a:t>. 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err="1">
                <a:solidFill>
                  <a:srgbClr val="00B050"/>
                </a:solidFill>
              </a:rPr>
              <a:t>Erori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logice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elementele</a:t>
            </a:r>
            <a:r>
              <a:rPr lang="en-US" dirty="0"/>
              <a:t> sunt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corect</a:t>
            </a:r>
            <a:r>
              <a:rPr lang="en-US" dirty="0"/>
              <a:t>, </a:t>
            </a:r>
            <a:r>
              <a:rPr lang="en-US" dirty="0" err="1"/>
              <a:t>stilul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urmat</a:t>
            </a:r>
            <a:r>
              <a:rPr lang="en-US" dirty="0"/>
              <a:t>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logica</a:t>
            </a:r>
            <a:r>
              <a:rPr lang="en-US" dirty="0"/>
              <a:t> a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modelat</a:t>
            </a:r>
            <a:r>
              <a:rPr lang="en-US" dirty="0"/>
              <a:t>.</a:t>
            </a:r>
            <a:endParaRPr lang="ru-RU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Erorile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formale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și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stil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sunt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ușor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corectat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- nu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este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nevoie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să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cunoașteți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domeniul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Erorile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b="1" i="1" dirty="0" err="1">
                <a:solidFill>
                  <a:schemeClr val="accent2">
                    <a:lumMod val="50000"/>
                  </a:schemeClr>
                </a:solidFill>
              </a:rPr>
              <a:t>logică</a:t>
            </a:r>
            <a:r>
              <a:rPr lang="en-US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sunt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greu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corectat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trebuie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să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înțelegeți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fiecare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2">
                    <a:lumMod val="50000"/>
                  </a:schemeClr>
                </a:solidFill>
              </a:rPr>
              <a:t>caz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particular.</a:t>
            </a:r>
          </a:p>
        </p:txBody>
      </p:sp>
    </p:spTree>
    <p:extLst>
      <p:ext uri="{BB962C8B-B14F-4D97-AF65-F5344CB8AC3E}">
        <p14:creationId xmlns:p14="http://schemas.microsoft.com/office/powerpoint/2010/main" val="1663655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89AB3-97AA-9E23-26A6-097E54DF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393192"/>
            <a:ext cx="10515600" cy="5783771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00B050"/>
                </a:solidFill>
              </a:rPr>
              <a:t>8. </a:t>
            </a:r>
            <a:r>
              <a:rPr lang="en-US" b="1" i="1" dirty="0" err="1">
                <a:solidFill>
                  <a:srgbClr val="00B050"/>
                </a:solidFill>
              </a:rPr>
              <a:t>Niveluri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diferite</a:t>
            </a:r>
            <a:r>
              <a:rPr lang="en-US" b="1" i="1" dirty="0">
                <a:solidFill>
                  <a:srgbClr val="00B050"/>
                </a:solidFill>
              </a:rPr>
              <a:t> de </a:t>
            </a:r>
            <a:r>
              <a:rPr lang="en-US" b="1" i="1" dirty="0" err="1">
                <a:solidFill>
                  <a:srgbClr val="00B050"/>
                </a:solidFill>
              </a:rPr>
              <a:t>sarcini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în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proces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eroare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logică</a:t>
            </a:r>
            <a:r>
              <a:rPr lang="en-US" dirty="0">
                <a:solidFill>
                  <a:srgbClr val="7030A0"/>
                </a:solidFill>
              </a:rPr>
              <a:t> BPMN)</a:t>
            </a:r>
            <a:endParaRPr lang="ro-RO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situație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care pe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diagramă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</a:t>
            </a:r>
            <a:r>
              <a:rPr lang="en-US" dirty="0" err="1"/>
              <a:t>sarcini</a:t>
            </a:r>
            <a:r>
              <a:rPr lang="en-US" dirty="0"/>
              <a:t> la </a:t>
            </a:r>
            <a:r>
              <a:rPr lang="en-US" dirty="0" err="1"/>
              <a:t>niveluri</a:t>
            </a:r>
            <a:r>
              <a:rPr lang="en-US" dirty="0"/>
              <a:t> </a:t>
            </a:r>
            <a:r>
              <a:rPr lang="en-US" dirty="0" err="1"/>
              <a:t>operaționale</a:t>
            </a:r>
            <a:r>
              <a:rPr lang="en-US" dirty="0"/>
              <a:t> </a:t>
            </a:r>
            <a:r>
              <a:rPr lang="en-US" dirty="0" err="1"/>
              <a:t>complet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E1D06E-F5FB-1F0B-8F5F-1EDB6367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194" y="2325052"/>
            <a:ext cx="6254877" cy="23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153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8C959-E681-669E-64A7-405D090E8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56032"/>
            <a:ext cx="10515600" cy="5920931"/>
          </a:xfrm>
        </p:spPr>
        <p:txBody>
          <a:bodyPr/>
          <a:lstStyle/>
          <a:p>
            <a:r>
              <a:rPr lang="en-US" b="1" dirty="0">
                <a:solidFill>
                  <a:srgbClr val="00B050"/>
                </a:solidFill>
              </a:rPr>
              <a:t>7. </a:t>
            </a:r>
            <a:r>
              <a:rPr lang="en-US" b="1" dirty="0" err="1">
                <a:solidFill>
                  <a:srgbClr val="00B050"/>
                </a:solidFill>
              </a:rPr>
              <a:t>Tehnologie</a:t>
            </a:r>
            <a:r>
              <a:rPr lang="en-US" b="1" dirty="0">
                <a:solidFill>
                  <a:srgbClr val="00B050"/>
                </a:solidFill>
              </a:rPr>
              <a:t>, nu </a:t>
            </a:r>
            <a:r>
              <a:rPr lang="en-US" b="1" dirty="0" err="1">
                <a:solidFill>
                  <a:srgbClr val="00B050"/>
                </a:solidFill>
              </a:rPr>
              <a:t>proces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afaceri</a:t>
            </a:r>
            <a:r>
              <a:rPr lang="en-US" b="1" dirty="0">
                <a:solidFill>
                  <a:srgbClr val="00B050"/>
                </a:solidFill>
              </a:rPr>
              <a:t> (</a:t>
            </a:r>
            <a:r>
              <a:rPr lang="en-US" b="1" dirty="0" err="1">
                <a:solidFill>
                  <a:srgbClr val="00B050"/>
                </a:solidFill>
              </a:rPr>
              <a:t>eroare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logică</a:t>
            </a:r>
            <a:r>
              <a:rPr lang="en-US" b="1" dirty="0">
                <a:solidFill>
                  <a:srgbClr val="00B050"/>
                </a:solidFill>
              </a:rPr>
              <a:t> BPMN)</a:t>
            </a:r>
            <a:endParaRPr lang="ro-RO" b="1" dirty="0">
              <a:solidFill>
                <a:srgbClr val="00B050"/>
              </a:solidFill>
            </a:endParaRPr>
          </a:p>
          <a:p>
            <a:r>
              <a:rPr lang="en-US" dirty="0"/>
              <a:t>BPMN </a:t>
            </a:r>
            <a:r>
              <a:rPr lang="en-US" dirty="0" err="1"/>
              <a:t>vă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descrieți</a:t>
            </a:r>
            <a:r>
              <a:rPr lang="en-US" dirty="0"/>
              <a:t>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pe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tehnologice</a:t>
            </a:r>
            <a:r>
              <a:rPr lang="en-US" dirty="0"/>
              <a:t>. Dar nu </a:t>
            </a:r>
            <a:r>
              <a:rPr lang="en-US" dirty="0" err="1"/>
              <a:t>trebui</a:t>
            </a:r>
            <a:r>
              <a:rPr lang="ro-RO" dirty="0"/>
              <a:t>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intri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detalii</a:t>
            </a:r>
            <a:r>
              <a:rPr lang="en-US" dirty="0"/>
              <a:t>,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crea</a:t>
            </a:r>
            <a:r>
              <a:rPr lang="en-US" dirty="0"/>
              <a:t> </a:t>
            </a:r>
            <a:r>
              <a:rPr lang="en-US" dirty="0" err="1"/>
              <a:t>inconveniente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modificarea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discutarea</a:t>
            </a:r>
            <a:r>
              <a:rPr lang="en-US" dirty="0"/>
              <a:t> </a:t>
            </a:r>
            <a:r>
              <a:rPr lang="en-US" dirty="0" err="1"/>
              <a:t>sarcinilor</a:t>
            </a:r>
            <a:r>
              <a:rPr lang="en-US" dirty="0"/>
              <a:t> </a:t>
            </a:r>
            <a:r>
              <a:rPr lang="ro-RO" dirty="0"/>
              <a:t>de</a:t>
            </a:r>
            <a:r>
              <a:rPr lang="en-US" dirty="0"/>
              <a:t> </a:t>
            </a:r>
            <a:r>
              <a:rPr lang="en-US" dirty="0" err="1"/>
              <a:t>afaceri</a:t>
            </a:r>
            <a:r>
              <a:rPr lang="en-US" dirty="0"/>
              <a:t>: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Nu transformați o acțiune de afaceri într-una tehnologică, </a:t>
            </a:r>
          </a:p>
          <a:p>
            <a:r>
              <a:rPr lang="ro-RO" dirty="0"/>
              <a:t>scrieți clar ce se întâmplă: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FD00B-F856-BA44-4D18-353E3DBFD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414" y="2128647"/>
            <a:ext cx="7505700" cy="14668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0BAD02-8A7E-FCCD-792C-5D3791B8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98" y="4019359"/>
            <a:ext cx="250507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529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C9AE9-6099-1CB4-71E0-F790ABD96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493776"/>
            <a:ext cx="10515600" cy="568318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6. </a:t>
            </a:r>
            <a:r>
              <a:rPr lang="ro-RO" b="1" dirty="0">
                <a:solidFill>
                  <a:srgbClr val="00B050"/>
                </a:solidFill>
              </a:rPr>
              <a:t>Mai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mul</a:t>
            </a:r>
            <a:r>
              <a:rPr lang="ro-RO" b="1" dirty="0">
                <a:solidFill>
                  <a:srgbClr val="00B050"/>
                </a:solidFill>
              </a:rPr>
              <a:t>te</a:t>
            </a:r>
            <a:r>
              <a:rPr lang="en-US" b="1" dirty="0">
                <a:solidFill>
                  <a:srgbClr val="00B050"/>
                </a:solidFill>
              </a:rPr>
              <a:t> de </a:t>
            </a:r>
            <a:r>
              <a:rPr lang="en-US" b="1" dirty="0" err="1">
                <a:solidFill>
                  <a:srgbClr val="00B050"/>
                </a:solidFill>
              </a:rPr>
              <a:t>săgeți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în</a:t>
            </a:r>
            <a:r>
              <a:rPr lang="en-US" b="1" dirty="0">
                <a:solidFill>
                  <a:srgbClr val="00B050"/>
                </a:solidFill>
              </a:rPr>
              <a:t>/din </a:t>
            </a:r>
            <a:r>
              <a:rPr lang="ro-RO" b="1" dirty="0">
                <a:solidFill>
                  <a:srgbClr val="00B050"/>
                </a:solidFill>
              </a:rPr>
              <a:t>sarcină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dirty="0" err="1">
                <a:solidFill>
                  <a:srgbClr val="7030A0"/>
                </a:solidFill>
              </a:rPr>
              <a:t>eroare</a:t>
            </a:r>
            <a:r>
              <a:rPr lang="en-US" b="1" dirty="0">
                <a:solidFill>
                  <a:srgbClr val="7030A0"/>
                </a:solidFill>
              </a:rPr>
              <a:t> de </a:t>
            </a:r>
            <a:r>
              <a:rPr lang="en-US" b="1" dirty="0" err="1">
                <a:solidFill>
                  <a:srgbClr val="7030A0"/>
                </a:solidFill>
              </a:rPr>
              <a:t>stil</a:t>
            </a:r>
            <a:r>
              <a:rPr lang="en-US" b="1" dirty="0">
                <a:solidFill>
                  <a:srgbClr val="7030A0"/>
                </a:solidFill>
              </a:rPr>
              <a:t> BPMN)</a:t>
            </a:r>
            <a:endParaRPr lang="ro-RO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puneți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săgeți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cutie, </a:t>
            </a:r>
            <a:r>
              <a:rPr lang="en-US" dirty="0" err="1"/>
              <a:t>puteți</a:t>
            </a:r>
            <a:r>
              <a:rPr lang="en-US" dirty="0"/>
              <a:t> </a:t>
            </a:r>
            <a:r>
              <a:rPr lang="en-US" dirty="0" err="1"/>
              <a:t>deruta</a:t>
            </a:r>
            <a:r>
              <a:rPr lang="en-US" dirty="0"/>
              <a:t> </a:t>
            </a:r>
            <a:r>
              <a:rPr lang="en-US" dirty="0" err="1"/>
              <a:t>cititorul</a:t>
            </a:r>
            <a:r>
              <a:rPr lang="en-US" dirty="0"/>
              <a:t> -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credeți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2 </a:t>
            </a:r>
            <a:r>
              <a:rPr lang="en-US" dirty="0" err="1"/>
              <a:t>săgeți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vină</a:t>
            </a:r>
            <a:r>
              <a:rPr lang="en-US" dirty="0"/>
              <a:t> </a:t>
            </a:r>
            <a:r>
              <a:rPr lang="en-US" dirty="0" err="1"/>
              <a:t>împreună</a:t>
            </a:r>
            <a:r>
              <a:rPr lang="en-US" dirty="0"/>
              <a:t>: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737E2E-A224-2486-4DAD-C1A0078C9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61" y="2011685"/>
            <a:ext cx="3167253" cy="32939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841E9-2A36-937E-B6CD-4B1DDF0E2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25" y="2340864"/>
            <a:ext cx="3647122" cy="3130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60D970-EA6C-BC00-D2E9-5B7B12033158}"/>
              </a:ext>
            </a:extLst>
          </p:cNvPr>
          <p:cNvSpPr txBox="1"/>
          <p:nvPr/>
        </p:nvSpPr>
        <p:spPr>
          <a:xfrm>
            <a:off x="4708401" y="2948195"/>
            <a:ext cx="2567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Utilizați porți, descrierea va fi mai clară</a:t>
            </a:r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061F9E-6D55-0A31-E28F-675639AFE3D5}"/>
              </a:ext>
            </a:extLst>
          </p:cNvPr>
          <p:cNvCxnSpPr>
            <a:cxnSpLocks/>
          </p:cNvCxnSpPr>
          <p:nvPr/>
        </p:nvCxnSpPr>
        <p:spPr>
          <a:xfrm>
            <a:off x="4744974" y="3691629"/>
            <a:ext cx="242316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61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8905C-1368-7611-57F1-382C919B9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"/>
            <a:ext cx="11030712" cy="6629099"/>
          </a:xfrm>
        </p:spPr>
        <p:txBody>
          <a:bodyPr/>
          <a:lstStyle/>
          <a:p>
            <a:pPr marL="0" indent="0">
              <a:buNone/>
            </a:pPr>
            <a:r>
              <a:rPr lang="ro-RO" b="1" dirty="0">
                <a:solidFill>
                  <a:srgbClr val="00B050"/>
                </a:solidFill>
              </a:rPr>
              <a:t>5.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o-RO" b="1" dirty="0">
                <a:solidFill>
                  <a:srgbClr val="00B050"/>
                </a:solidFill>
              </a:rPr>
              <a:t>N</a:t>
            </a:r>
            <a:r>
              <a:rPr lang="en-US" b="1" dirty="0">
                <a:solidFill>
                  <a:srgbClr val="00B050"/>
                </a:solidFill>
              </a:rPr>
              <a:t>u</a:t>
            </a:r>
            <a:r>
              <a:rPr lang="ro-RO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converg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ro-RO" b="1" dirty="0">
                <a:solidFill>
                  <a:srgbClr val="00B050"/>
                </a:solidFill>
              </a:rPr>
              <a:t> task-urile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dirty="0" err="1">
                <a:solidFill>
                  <a:srgbClr val="7030A0"/>
                </a:solidFill>
              </a:rPr>
              <a:t>eroare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formală</a:t>
            </a:r>
            <a:r>
              <a:rPr lang="en-US" b="1" dirty="0">
                <a:solidFill>
                  <a:srgbClr val="7030A0"/>
                </a:solidFill>
              </a:rPr>
              <a:t> BPMN)</a:t>
            </a:r>
            <a:r>
              <a:rPr lang="ro-RO" b="1" dirty="0">
                <a:solidFill>
                  <a:srgbClr val="7030A0"/>
                </a:solidFill>
              </a:rPr>
              <a:t> - </a:t>
            </a:r>
            <a:r>
              <a:rPr lang="ro-RO" dirty="0"/>
              <a:t>Task-ul din flux activează prin porți următorul task: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5447F6-3C2B-9D70-4EEE-6D89EF760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779" y="1032673"/>
            <a:ext cx="5029200" cy="24336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206BA-6877-63AB-CEBA-4492D41628FD}"/>
              </a:ext>
            </a:extLst>
          </p:cNvPr>
          <p:cNvSpPr txBox="1"/>
          <p:nvPr/>
        </p:nvSpPr>
        <p:spPr>
          <a:xfrm>
            <a:off x="6690740" y="1009179"/>
            <a:ext cx="466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/>
              <a:t>Poarta </a:t>
            </a:r>
            <a:r>
              <a:rPr lang="en-US" sz="2000" dirty="0"/>
              <a:t>2 nu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ro-RO" sz="2000" dirty="0"/>
              <a:t>lansa </a:t>
            </a:r>
            <a:r>
              <a:rPr lang="en-US" sz="2000" dirty="0" err="1"/>
              <a:t>niciodată</a:t>
            </a:r>
            <a:r>
              <a:rPr lang="en-US" sz="2000" dirty="0"/>
              <a:t> </a:t>
            </a:r>
            <a:r>
              <a:rPr lang="ro-RO" sz="2000" dirty="0"/>
              <a:t>sarcina 4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ro-RO" sz="2000" dirty="0"/>
              <a:t>trebuie sinhron</a:t>
            </a:r>
            <a:r>
              <a:rPr lang="en-US" sz="2000" dirty="0"/>
              <a:t> </a:t>
            </a:r>
            <a:r>
              <a:rPr lang="ro-RO" sz="2000" dirty="0"/>
              <a:t>(3) semnale</a:t>
            </a:r>
            <a:r>
              <a:rPr lang="en-US" sz="2000" dirty="0"/>
              <a:t> </a:t>
            </a:r>
            <a:r>
              <a:rPr lang="ro-RO" sz="2000" dirty="0"/>
              <a:t>de la fiecare </a:t>
            </a:r>
            <a:r>
              <a:rPr lang="en-US" sz="2000" dirty="0" err="1"/>
              <a:t>intrare</a:t>
            </a:r>
            <a:r>
              <a:rPr lang="en-US" sz="2000" dirty="0"/>
              <a:t> (</a:t>
            </a:r>
            <a:r>
              <a:rPr lang="en-US" sz="2000" dirty="0" err="1"/>
              <a:t>există</a:t>
            </a:r>
            <a:r>
              <a:rPr lang="en-US" sz="2000" dirty="0"/>
              <a:t> 3 fire de </a:t>
            </a:r>
            <a:r>
              <a:rPr lang="en-US" sz="2000" dirty="0" err="1"/>
              <a:t>execuție</a:t>
            </a:r>
            <a:r>
              <a:rPr lang="en-US" sz="2000" dirty="0"/>
              <a:t>)</a:t>
            </a:r>
            <a:r>
              <a:rPr lang="en-US" dirty="0"/>
              <a:t>, </a:t>
            </a:r>
            <a:endParaRPr lang="ro-RO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0EA35D7-AD51-683B-9C05-A7504976AB82}"/>
              </a:ext>
            </a:extLst>
          </p:cNvPr>
          <p:cNvCxnSpPr>
            <a:cxnSpLocks/>
          </p:cNvCxnSpPr>
          <p:nvPr/>
        </p:nvCxnSpPr>
        <p:spPr>
          <a:xfrm flipH="1">
            <a:off x="4681728" y="1314046"/>
            <a:ext cx="2032254" cy="7743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5868FB8-5FCE-17EF-C5E0-93035C0E034E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3954748" y="3122569"/>
            <a:ext cx="2647220" cy="81426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23727393-575C-673B-1399-D39420CCA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536" y="3879534"/>
            <a:ext cx="5111560" cy="29598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AA5516-A11F-450F-8C7A-8C4F0D8AA5E8}"/>
              </a:ext>
            </a:extLst>
          </p:cNvPr>
          <p:cNvSpPr txBox="1"/>
          <p:nvPr/>
        </p:nvSpPr>
        <p:spPr>
          <a:xfrm>
            <a:off x="6812661" y="5463280"/>
            <a:ext cx="4242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Soluția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adăugăm</a:t>
            </a:r>
            <a:r>
              <a:rPr lang="en-US" sz="2000" dirty="0"/>
              <a:t> o </a:t>
            </a:r>
            <a:r>
              <a:rPr lang="ro-RO" sz="2000" dirty="0"/>
              <a:t>poartă</a:t>
            </a:r>
            <a:r>
              <a:rPr lang="en-US" sz="2000" dirty="0"/>
              <a:t> </a:t>
            </a:r>
            <a:r>
              <a:rPr lang="en-US" sz="2000" dirty="0" err="1"/>
              <a:t>exclusivă</a:t>
            </a:r>
            <a:r>
              <a:rPr lang="en-US" sz="2000" dirty="0"/>
              <a:t>, care </a:t>
            </a:r>
            <a:r>
              <a:rPr lang="en-US" sz="2000" dirty="0" err="1"/>
              <a:t>va</a:t>
            </a:r>
            <a:r>
              <a:rPr lang="en-US" sz="2000" dirty="0"/>
              <a:t> „</a:t>
            </a:r>
            <a:r>
              <a:rPr lang="en-US" sz="2000" dirty="0" err="1"/>
              <a:t>colecta</a:t>
            </a:r>
            <a:r>
              <a:rPr lang="en-US" sz="2000" dirty="0"/>
              <a:t>” </a:t>
            </a:r>
            <a:r>
              <a:rPr lang="en-US" sz="2000" dirty="0" err="1"/>
              <a:t>jetoanele</a:t>
            </a:r>
            <a:r>
              <a:rPr lang="en-US" sz="2000" dirty="0"/>
              <a:t> </a:t>
            </a:r>
            <a:r>
              <a:rPr lang="en-US" sz="2000" dirty="0" err="1"/>
              <a:t>înainte</a:t>
            </a:r>
            <a:r>
              <a:rPr lang="en-US" sz="2000" dirty="0"/>
              <a:t> de a le introduce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ro-RO" sz="2000" dirty="0"/>
              <a:t>Poarta </a:t>
            </a:r>
            <a:r>
              <a:rPr lang="en-US" sz="2000" dirty="0"/>
              <a:t>2 .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D3904-9BCF-A445-315B-2EB93005274F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928616" y="5662965"/>
            <a:ext cx="1884045" cy="30814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CCB01F8-E76B-7C56-3846-40824F36495E}"/>
              </a:ext>
            </a:extLst>
          </p:cNvPr>
          <p:cNvSpPr txBox="1"/>
          <p:nvPr/>
        </p:nvSpPr>
        <p:spPr>
          <a:xfrm>
            <a:off x="6601968" y="3429000"/>
            <a:ext cx="3712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dar</a:t>
            </a:r>
            <a:r>
              <a:rPr lang="en-US" sz="2000" dirty="0"/>
              <a:t> </a:t>
            </a:r>
            <a:r>
              <a:rPr lang="en-US" sz="2000" dirty="0" err="1"/>
              <a:t>bifurcația</a:t>
            </a:r>
            <a:r>
              <a:rPr lang="en-US" sz="2000" dirty="0"/>
              <a:t> ȘI/SAU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Sarcina</a:t>
            </a:r>
            <a:r>
              <a:rPr lang="en-US" sz="2000" dirty="0"/>
              <a:t> 2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Sarcina</a:t>
            </a:r>
            <a:r>
              <a:rPr lang="en-US" sz="2000" dirty="0"/>
              <a:t> 3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lansa</a:t>
            </a:r>
            <a:r>
              <a:rPr lang="en-US" sz="2000" dirty="0"/>
              <a:t> s</a:t>
            </a:r>
            <a:r>
              <a:rPr lang="ro-RO" sz="2000" dirty="0"/>
              <a:t>emnal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pe </a:t>
            </a:r>
            <a:r>
              <a:rPr lang="en-US" sz="2000" dirty="0" err="1"/>
              <a:t>unul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fire.</a:t>
            </a:r>
            <a:r>
              <a:rPr lang="ro-RO" sz="2000" dirty="0"/>
              <a:t> 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130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6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6BC85-93C4-FA0F-D628-29DDA38B9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320040"/>
            <a:ext cx="11186157" cy="581120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4. </a:t>
            </a:r>
            <a:r>
              <a:rPr lang="en-US" b="1" dirty="0" err="1">
                <a:solidFill>
                  <a:srgbClr val="00B050"/>
                </a:solidFill>
              </a:rPr>
              <a:t>Fluxurile</a:t>
            </a:r>
            <a:r>
              <a:rPr lang="en-US" b="1" dirty="0">
                <a:solidFill>
                  <a:srgbClr val="00B050"/>
                </a:solidFill>
              </a:rPr>
              <a:t> sunt </a:t>
            </a:r>
            <a:r>
              <a:rPr lang="en-US" b="1" dirty="0" err="1">
                <a:solidFill>
                  <a:srgbClr val="00B050"/>
                </a:solidFill>
              </a:rPr>
              <a:t>amestecate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dirty="0" err="1">
                <a:solidFill>
                  <a:srgbClr val="7030A0"/>
                </a:solidFill>
              </a:rPr>
              <a:t>eroare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formală</a:t>
            </a:r>
            <a:r>
              <a:rPr lang="en-US" b="1" dirty="0">
                <a:solidFill>
                  <a:srgbClr val="7030A0"/>
                </a:solidFill>
              </a:rPr>
              <a:t> BPMN)</a:t>
            </a:r>
            <a:endParaRPr lang="ro-RO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o-RO" dirty="0"/>
              <a:t>U</a:t>
            </a:r>
            <a:r>
              <a:rPr lang="en-US" dirty="0" err="1"/>
              <a:t>umi</a:t>
            </a:r>
            <a:r>
              <a:rPr lang="ro-RO" dirty="0"/>
              <a:t>i</a:t>
            </a:r>
            <a:r>
              <a:rPr lang="en-US" dirty="0"/>
              <a:t> </a:t>
            </a:r>
            <a:r>
              <a:rPr lang="ro-RO" dirty="0"/>
              <a:t>analiști din diferite motive </a:t>
            </a:r>
            <a:r>
              <a:rPr lang="en-US" dirty="0"/>
              <a:t> </a:t>
            </a:r>
            <a:r>
              <a:rPr lang="en-US" dirty="0" err="1"/>
              <a:t>schimbe</a:t>
            </a:r>
            <a:r>
              <a:rPr lang="en-US" dirty="0"/>
              <a:t> </a:t>
            </a:r>
            <a:r>
              <a:rPr lang="en-US" dirty="0" err="1"/>
              <a:t>fluxul</a:t>
            </a:r>
            <a:r>
              <a:rPr lang="en-US" dirty="0"/>
              <a:t> de control </a:t>
            </a:r>
            <a:r>
              <a:rPr lang="en-US" dirty="0" err="1"/>
              <a:t>dintr</a:t>
            </a:r>
            <a:r>
              <a:rPr lang="en-US" dirty="0"/>
              <a:t>-</a:t>
            </a:r>
            <a:r>
              <a:rPr lang="ro-RO" dirty="0"/>
              <a:t>un</a:t>
            </a:r>
            <a:r>
              <a:rPr lang="en-US" dirty="0"/>
              <a:t> </a:t>
            </a:r>
            <a:r>
              <a:rPr lang="en-US" dirty="0" err="1"/>
              <a:t>singur</a:t>
            </a:r>
            <a:r>
              <a:rPr lang="en-US" dirty="0"/>
              <a:t> </a:t>
            </a:r>
            <a:r>
              <a:rPr lang="ro-RO" dirty="0"/>
              <a:t>container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flux de </a:t>
            </a:r>
            <a:r>
              <a:rPr lang="en-US" dirty="0" err="1"/>
              <a:t>mesaje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invers: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E61A3C-867F-2C0C-D1F6-E67CB3EDD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28" y="2123852"/>
            <a:ext cx="6336793" cy="31705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ABAFA9-7779-1E7B-7337-C5AECC0B890A}"/>
              </a:ext>
            </a:extLst>
          </p:cNvPr>
          <p:cNvSpPr txBox="1"/>
          <p:nvPr/>
        </p:nvSpPr>
        <p:spPr>
          <a:xfrm>
            <a:off x="6592824" y="1997839"/>
            <a:ext cx="5404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</a:t>
            </a:r>
            <a:r>
              <a:rPr lang="ro-RO" dirty="0"/>
              <a:t>luxurile</a:t>
            </a:r>
            <a:r>
              <a:rPr lang="en-US" dirty="0"/>
              <a:t> de control pot fi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</a:t>
            </a:r>
            <a:r>
              <a:rPr lang="ro-RO" dirty="0"/>
              <a:t>un</a:t>
            </a:r>
            <a:r>
              <a:rPr lang="en-US" dirty="0"/>
              <a:t> </a:t>
            </a:r>
            <a:r>
              <a:rPr lang="ro-RO" dirty="0"/>
              <a:t>container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</a:t>
            </a:r>
            <a:r>
              <a:rPr lang="ro-RO" dirty="0"/>
              <a:t>un</a:t>
            </a:r>
            <a:r>
              <a:rPr lang="en-US" dirty="0"/>
              <a:t> </a:t>
            </a:r>
            <a:r>
              <a:rPr lang="ro-RO" dirty="0"/>
              <a:t>culuar</a:t>
            </a:r>
            <a:r>
              <a:rPr lang="en-US" dirty="0"/>
              <a:t> – nu pot </a:t>
            </a:r>
            <a:r>
              <a:rPr lang="ro-RO" dirty="0"/>
              <a:t>eși</a:t>
            </a:r>
            <a:r>
              <a:rPr lang="en-US" dirty="0"/>
              <a:t> </a:t>
            </a:r>
            <a:r>
              <a:rPr lang="ro-RO" dirty="0"/>
              <a:t>în afara lor</a:t>
            </a:r>
            <a:r>
              <a:rPr lang="en-US" dirty="0"/>
              <a:t>. </a:t>
            </a:r>
            <a:endParaRPr lang="ro-RO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Firele</a:t>
            </a:r>
            <a:r>
              <a:rPr lang="en-US" dirty="0"/>
              <a:t> de </a:t>
            </a:r>
            <a:r>
              <a:rPr lang="en-US" dirty="0" err="1"/>
              <a:t>mesaje</a:t>
            </a:r>
            <a:r>
              <a:rPr lang="en-US" dirty="0"/>
              <a:t> pot fi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afara un</a:t>
            </a:r>
            <a:r>
              <a:rPr lang="ro-RO" dirty="0"/>
              <a:t>ui</a:t>
            </a:r>
            <a:r>
              <a:rPr lang="en-US" dirty="0"/>
              <a:t> </a:t>
            </a:r>
            <a:r>
              <a:rPr lang="ro-RO" dirty="0"/>
              <a:t>container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a un</a:t>
            </a:r>
            <a:r>
              <a:rPr lang="ro-RO" dirty="0"/>
              <a:t>ui</a:t>
            </a:r>
            <a:r>
              <a:rPr lang="en-US" dirty="0"/>
              <a:t> </a:t>
            </a:r>
            <a:r>
              <a:rPr lang="ro-RO" dirty="0"/>
              <a:t>culuar</a:t>
            </a:r>
            <a:r>
              <a:rPr lang="en-US" dirty="0"/>
              <a:t> – nu pot fi </a:t>
            </a:r>
            <a:r>
              <a:rPr lang="en-US" dirty="0" err="1"/>
              <a:t>utilizate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ace</a:t>
            </a:r>
            <a:r>
              <a:rPr lang="ro-RO" dirty="0"/>
              <a:t>l</a:t>
            </a:r>
            <a:r>
              <a:rPr lang="en-US" dirty="0" err="1"/>
              <a:t>ași</a:t>
            </a:r>
            <a:r>
              <a:rPr lang="en-US" dirty="0"/>
              <a:t> </a:t>
            </a:r>
            <a:r>
              <a:rPr lang="ro-RO" dirty="0"/>
              <a:t>container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pe </a:t>
            </a:r>
            <a:r>
              <a:rPr lang="en-US" dirty="0" err="1"/>
              <a:t>aceeași</a:t>
            </a:r>
            <a:r>
              <a:rPr lang="en-US" dirty="0"/>
              <a:t> </a:t>
            </a:r>
            <a:r>
              <a:rPr lang="en-US" dirty="0" err="1"/>
              <a:t>bandă</a:t>
            </a:r>
            <a:r>
              <a:rPr lang="en-US" dirty="0"/>
              <a:t>. </a:t>
            </a:r>
            <a:endParaRPr lang="ro-RO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Fluxul</a:t>
            </a:r>
            <a:r>
              <a:rPr lang="en-US" dirty="0"/>
              <a:t> de </a:t>
            </a:r>
            <a:r>
              <a:rPr lang="en-US" dirty="0" err="1"/>
              <a:t>asociere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utilizat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general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îmbunătăți</a:t>
            </a:r>
            <a:r>
              <a:rPr lang="en-US" dirty="0"/>
              <a:t> </a:t>
            </a:r>
            <a:r>
              <a:rPr lang="en-US" dirty="0" err="1"/>
              <a:t>lizibilitatea</a:t>
            </a:r>
            <a:r>
              <a:rPr lang="en-US" dirty="0"/>
              <a:t> </a:t>
            </a:r>
            <a:r>
              <a:rPr lang="en-US" dirty="0" err="1"/>
              <a:t>diagramelor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nu </a:t>
            </a:r>
            <a:r>
              <a:rPr lang="en-US" dirty="0" err="1"/>
              <a:t>definește</a:t>
            </a:r>
            <a:r>
              <a:rPr lang="ro-RO" dirty="0"/>
              <a:t> </a:t>
            </a:r>
            <a:r>
              <a:rPr lang="en-US" dirty="0"/>
              <a:t> </a:t>
            </a:r>
            <a:r>
              <a:rPr lang="en-US" dirty="0" err="1"/>
              <a:t>comportamentul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067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0F8CE-6695-661D-C603-8DA594B40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475488"/>
            <a:ext cx="10515600" cy="570147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3. </a:t>
            </a:r>
            <a:r>
              <a:rPr lang="ro-RO" b="1" dirty="0">
                <a:solidFill>
                  <a:srgbClr val="00B050"/>
                </a:solidFill>
              </a:rPr>
              <a:t>Sarcinile</a:t>
            </a:r>
            <a:r>
              <a:rPr lang="en-US" b="1" dirty="0">
                <a:solidFill>
                  <a:srgbClr val="00B050"/>
                </a:solidFill>
              </a:rPr>
              <a:t> se </a:t>
            </a:r>
            <a:r>
              <a:rPr lang="en-US" b="1" dirty="0" err="1">
                <a:solidFill>
                  <a:srgbClr val="00B050"/>
                </a:solidFill>
              </a:rPr>
              <a:t>termină</a:t>
            </a:r>
            <a:r>
              <a:rPr lang="en-US" b="1" dirty="0">
                <a:solidFill>
                  <a:srgbClr val="00B050"/>
                </a:solidFill>
              </a:rPr>
              <a:t> cu </a:t>
            </a:r>
            <a:r>
              <a:rPr lang="en-US" b="1" dirty="0" err="1">
                <a:solidFill>
                  <a:srgbClr val="00B050"/>
                </a:solidFill>
              </a:rPr>
              <a:t>nimic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(</a:t>
            </a:r>
            <a:r>
              <a:rPr lang="en-US" dirty="0" err="1">
                <a:solidFill>
                  <a:srgbClr val="7030A0"/>
                </a:solidFill>
              </a:rPr>
              <a:t>greșeală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stilistică</a:t>
            </a:r>
            <a:r>
              <a:rPr lang="en-US" dirty="0">
                <a:solidFill>
                  <a:srgbClr val="7030A0"/>
                </a:solidFill>
              </a:rPr>
              <a:t> BPMN)</a:t>
            </a:r>
            <a:endParaRPr lang="ro-RO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o-RO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37F096-425D-5FFD-F5C7-AC68BB9F9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1273518"/>
            <a:ext cx="3401567" cy="4969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5ED5B-4149-4679-4EFA-EE28D5522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808" y="1224063"/>
            <a:ext cx="3730752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69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F161-F086-6C9C-BFB9-117E045DE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594360"/>
            <a:ext cx="10515600" cy="558260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2. </a:t>
            </a:r>
            <a:r>
              <a:rPr lang="en-US" b="1" dirty="0" err="1">
                <a:solidFill>
                  <a:srgbClr val="00B050"/>
                </a:solidFill>
              </a:rPr>
              <a:t>Sarcini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pentru</a:t>
            </a:r>
            <a:r>
              <a:rPr lang="en-US" b="1" dirty="0">
                <a:solidFill>
                  <a:srgbClr val="00B050"/>
                </a:solidFill>
              </a:rPr>
              <a:t> client (</a:t>
            </a:r>
            <a:r>
              <a:rPr lang="en-US" b="1" dirty="0" err="1">
                <a:solidFill>
                  <a:srgbClr val="00B050"/>
                </a:solidFill>
              </a:rPr>
              <a:t>greșeală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stilistică</a:t>
            </a:r>
            <a:r>
              <a:rPr lang="en-US" b="1" dirty="0">
                <a:solidFill>
                  <a:srgbClr val="00B050"/>
                </a:solidFill>
              </a:rPr>
              <a:t> BPMN)</a:t>
            </a:r>
            <a:endParaRPr lang="ro-RO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BPMN are </a:t>
            </a:r>
            <a:r>
              <a:rPr lang="en-US" dirty="0" err="1"/>
              <a:t>conceptul</a:t>
            </a:r>
            <a:r>
              <a:rPr lang="en-US" dirty="0"/>
              <a:t> de cutie </a:t>
            </a:r>
            <a:r>
              <a:rPr lang="en-US" dirty="0" err="1"/>
              <a:t>neagră</a:t>
            </a:r>
            <a:r>
              <a:rPr lang="en-US" dirty="0"/>
              <a:t> - </a:t>
            </a:r>
            <a:r>
              <a:rPr lang="en-US" dirty="0" err="1"/>
              <a:t>acesta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pool care </a:t>
            </a:r>
            <a:r>
              <a:rPr lang="en-US" dirty="0" err="1"/>
              <a:t>reflectă</a:t>
            </a:r>
            <a:r>
              <a:rPr lang="en-US" dirty="0"/>
              <a:t> o </a:t>
            </a:r>
            <a:r>
              <a:rPr lang="en-US" dirty="0" err="1"/>
              <a:t>entitate</a:t>
            </a:r>
            <a:r>
              <a:rPr lang="en-US" dirty="0"/>
              <a:t> a </a:t>
            </a:r>
            <a:r>
              <a:rPr lang="en-US" dirty="0" err="1"/>
              <a:t>cărei</a:t>
            </a:r>
            <a:r>
              <a:rPr lang="en-US" dirty="0"/>
              <a:t> </a:t>
            </a:r>
            <a:r>
              <a:rPr lang="en-US" dirty="0" err="1"/>
              <a:t>structură</a:t>
            </a:r>
            <a:r>
              <a:rPr lang="en-US" dirty="0"/>
              <a:t> nu </a:t>
            </a:r>
            <a:r>
              <a:rPr lang="en-US" dirty="0" err="1"/>
              <a:t>vrem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nu o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cunoaște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99% din </a:t>
            </a:r>
            <a:r>
              <a:rPr lang="en-US" dirty="0" err="1"/>
              <a:t>cazuri</a:t>
            </a:r>
            <a:r>
              <a:rPr lang="en-US" dirty="0"/>
              <a:t>,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entitate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clientul</a:t>
            </a:r>
            <a:r>
              <a:rPr lang="en-US" dirty="0"/>
              <a:t>. </a:t>
            </a:r>
            <a:r>
              <a:rPr lang="en-US" dirty="0" err="1"/>
              <a:t>Aceasta</a:t>
            </a:r>
            <a:r>
              <a:rPr lang="en-US" dirty="0"/>
              <a:t> </a:t>
            </a:r>
            <a:r>
              <a:rPr lang="en-US" dirty="0" err="1"/>
              <a:t>înseamnă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nu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atribui</a:t>
            </a:r>
            <a:r>
              <a:rPr lang="en-US" dirty="0"/>
              <a:t> o </a:t>
            </a:r>
            <a:r>
              <a:rPr lang="en-US" dirty="0" err="1"/>
              <a:t>sarcină</a:t>
            </a:r>
            <a:r>
              <a:rPr lang="en-US" dirty="0"/>
              <a:t> </a:t>
            </a:r>
            <a:r>
              <a:rPr lang="en-US" dirty="0" err="1"/>
              <a:t>clientului</a:t>
            </a:r>
            <a:r>
              <a:rPr lang="en-US" dirty="0"/>
              <a:t>.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răspunde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la </a:t>
            </a:r>
            <a:r>
              <a:rPr lang="en-US" dirty="0" err="1"/>
              <a:t>acțiunile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inacțiunile</a:t>
            </a:r>
            <a:r>
              <a:rPr lang="en-US" dirty="0"/>
              <a:t>) </a:t>
            </a:r>
            <a:r>
              <a:rPr lang="en-US" dirty="0" err="1"/>
              <a:t>clientului</a:t>
            </a:r>
            <a:r>
              <a:rPr lang="en-US" dirty="0"/>
              <a:t>.</a:t>
            </a:r>
            <a:endParaRPr lang="ro-RO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018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496C67E-77CB-169C-29FB-ADB2CD9F3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65" y="1487296"/>
            <a:ext cx="6199247" cy="3578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F88ABE-4C34-EA3F-D41D-BC3688679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112" y="1487296"/>
            <a:ext cx="5464048" cy="34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996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0BA8-BBA8-5AB5-15F7-63C14CA58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448056"/>
            <a:ext cx="10515600" cy="572890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1. </a:t>
            </a:r>
            <a:r>
              <a:rPr lang="en-US" b="1" dirty="0" err="1">
                <a:solidFill>
                  <a:srgbClr val="00B050"/>
                </a:solidFill>
              </a:rPr>
              <a:t>Evenimentele</a:t>
            </a:r>
            <a:r>
              <a:rPr lang="en-US" b="1" dirty="0">
                <a:solidFill>
                  <a:srgbClr val="00B050"/>
                </a:solidFill>
              </a:rPr>
              <a:t> sunt </a:t>
            </a:r>
            <a:r>
              <a:rPr lang="en-US" b="1" dirty="0" err="1">
                <a:solidFill>
                  <a:srgbClr val="00B050"/>
                </a:solidFill>
              </a:rPr>
              <a:t>folosite</a:t>
            </a:r>
            <a:r>
              <a:rPr lang="en-US" b="1" dirty="0">
                <a:solidFill>
                  <a:srgbClr val="00B050"/>
                </a:solidFill>
              </a:rPr>
              <a:t> cu </a:t>
            </a:r>
            <a:r>
              <a:rPr lang="en-US" b="1" dirty="0" err="1">
                <a:solidFill>
                  <a:srgbClr val="00B050"/>
                </a:solidFill>
              </a:rPr>
              <a:t>erori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</a:t>
            </a:r>
            <a:r>
              <a:rPr lang="en-US" b="1" dirty="0" err="1">
                <a:solidFill>
                  <a:srgbClr val="7030A0"/>
                </a:solidFill>
              </a:rPr>
              <a:t>eroare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formală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în</a:t>
            </a:r>
            <a:r>
              <a:rPr lang="en-US" b="1" dirty="0">
                <a:solidFill>
                  <a:srgbClr val="7030A0"/>
                </a:solidFill>
              </a:rPr>
              <a:t> BPMN)</a:t>
            </a:r>
            <a:endParaRPr lang="ro-RO" b="1" dirty="0">
              <a:solidFill>
                <a:srgbClr val="7030A0"/>
              </a:solidFill>
            </a:endParaRPr>
          </a:p>
          <a:p>
            <a:r>
              <a:rPr lang="en-US" dirty="0"/>
              <a:t>Cea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frecventă</a:t>
            </a:r>
            <a:r>
              <a:rPr lang="en-US" dirty="0"/>
              <a:t> </a:t>
            </a:r>
            <a:r>
              <a:rPr lang="en-US" dirty="0" err="1"/>
              <a:t>greșeală</a:t>
            </a:r>
            <a:r>
              <a:rPr lang="en-US" dirty="0"/>
              <a:t>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surprinzător</a:t>
            </a:r>
            <a:r>
              <a:rPr lang="en-US" dirty="0"/>
              <a:t>,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există</a:t>
            </a:r>
            <a:r>
              <a:rPr lang="en-US" dirty="0"/>
              <a:t> o </a:t>
            </a:r>
            <a:r>
              <a:rPr lang="en-US" dirty="0" err="1"/>
              <a:t>mulțime</a:t>
            </a:r>
            <a:r>
              <a:rPr lang="en-US" dirty="0"/>
              <a:t> de </a:t>
            </a:r>
            <a:r>
              <a:rPr lang="en-US" dirty="0" err="1"/>
              <a:t>evenimente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Dacă</a:t>
            </a:r>
            <a:r>
              <a:rPr lang="en-US" dirty="0"/>
              <a:t> nu </a:t>
            </a:r>
            <a:r>
              <a:rPr lang="en-US" dirty="0" err="1"/>
              <a:t>știți</a:t>
            </a:r>
            <a:r>
              <a:rPr lang="en-US" dirty="0"/>
              <a:t> cum </a:t>
            </a:r>
            <a:r>
              <a:rPr lang="en-US" dirty="0" err="1"/>
              <a:t>funcționează</a:t>
            </a:r>
            <a:r>
              <a:rPr lang="en-US" dirty="0"/>
              <a:t> un </a:t>
            </a:r>
            <a:r>
              <a:rPr lang="en-US" dirty="0" err="1"/>
              <a:t>eveniment</a:t>
            </a:r>
            <a:r>
              <a:rPr lang="en-US" dirty="0"/>
              <a:t>, nu-l </a:t>
            </a:r>
            <a:r>
              <a:rPr lang="en-US" dirty="0" err="1"/>
              <a:t>utilizați</a:t>
            </a:r>
            <a:r>
              <a:rPr lang="en-US" dirty="0"/>
              <a:t>.</a:t>
            </a:r>
            <a:r>
              <a:rPr lang="ro-RO" dirty="0"/>
              <a:t> </a:t>
            </a:r>
            <a:r>
              <a:rPr lang="en-US" dirty="0" err="1"/>
              <a:t>Evenimentele</a:t>
            </a:r>
            <a:r>
              <a:rPr lang="en-US" dirty="0"/>
              <a:t> de </a:t>
            </a:r>
            <a:r>
              <a:rPr lang="en-US" dirty="0" err="1"/>
              <a:t>trimitere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primire</a:t>
            </a:r>
            <a:r>
              <a:rPr lang="en-US" dirty="0"/>
              <a:t> a </a:t>
            </a:r>
            <a:r>
              <a:rPr lang="en-US" dirty="0" err="1"/>
              <a:t>mesajelor</a:t>
            </a:r>
            <a:r>
              <a:rPr lang="en-US" dirty="0"/>
              <a:t> din </a:t>
            </a:r>
            <a:r>
              <a:rPr lang="en-US" dirty="0" err="1"/>
              <a:t>spatele</a:t>
            </a:r>
            <a:r>
              <a:rPr lang="en-US" dirty="0"/>
              <a:t> </a:t>
            </a:r>
            <a:r>
              <a:rPr lang="en-US" dirty="0" err="1"/>
              <a:t>plicului</a:t>
            </a:r>
            <a:r>
              <a:rPr lang="en-US" dirty="0"/>
              <a:t> sunt </a:t>
            </a:r>
            <a:r>
              <a:rPr lang="en-US" dirty="0" err="1"/>
              <a:t>percepute</a:t>
            </a:r>
            <a:r>
              <a:rPr lang="en-US" dirty="0"/>
              <a:t> ca o </a:t>
            </a:r>
            <a:r>
              <a:rPr lang="en-US" dirty="0" err="1"/>
              <a:t>sarcină</a:t>
            </a:r>
            <a:r>
              <a:rPr lang="en-US" dirty="0"/>
              <a:t> de </a:t>
            </a:r>
            <a:r>
              <a:rPr lang="en-US" dirty="0" err="1"/>
              <a:t>notificare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e-mail. Dar, de </a:t>
            </a:r>
            <a:r>
              <a:rPr lang="en-US" dirty="0" err="1"/>
              <a:t>fapt</a:t>
            </a:r>
            <a:r>
              <a:rPr lang="en-US" dirty="0"/>
              <a:t>,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simboluri</a:t>
            </a:r>
            <a:r>
              <a:rPr lang="en-US" dirty="0"/>
              <a:t> sunt </a:t>
            </a:r>
            <a:r>
              <a:rPr lang="en-US" dirty="0" err="1"/>
              <a:t>folosite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organiza</a:t>
            </a:r>
            <a:r>
              <a:rPr lang="en-US" dirty="0"/>
              <a:t> </a:t>
            </a:r>
            <a:r>
              <a:rPr lang="en-US" dirty="0" err="1"/>
              <a:t>comunicarea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procese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718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07547-6EA3-0BE7-F700-E27FC3BF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6DD7AD-CDE4-0CD4-F61D-3F4F7FFB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388189"/>
            <a:ext cx="10515600" cy="5788774"/>
          </a:xfrm>
        </p:spPr>
        <p:txBody>
          <a:bodyPr/>
          <a:lstStyle/>
          <a:p>
            <a:pPr marL="0" indent="0">
              <a:buNone/>
            </a:pPr>
            <a:r>
              <a:rPr lang="ro-RO" b="1" i="1" dirty="0">
                <a:solidFill>
                  <a:srgbClr val="00B050"/>
                </a:solidFill>
              </a:rPr>
              <a:t>1.1</a:t>
            </a:r>
            <a:r>
              <a:rPr lang="en-US" b="1" i="1" dirty="0">
                <a:solidFill>
                  <a:srgbClr val="00B050"/>
                </a:solidFill>
              </a:rPr>
              <a:t>. „</a:t>
            </a:r>
            <a:r>
              <a:rPr lang="ro-RO" b="1" i="1" dirty="0">
                <a:solidFill>
                  <a:srgbClr val="00B050"/>
                </a:solidFill>
              </a:rPr>
              <a:t>O </a:t>
            </a:r>
            <a:r>
              <a:rPr lang="en-US" b="1" i="1" dirty="0" err="1">
                <a:solidFill>
                  <a:srgbClr val="00B050"/>
                </a:solidFill>
              </a:rPr>
              <a:t>Scrisoarea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pierdută</a:t>
            </a:r>
            <a:r>
              <a:rPr lang="en-US" b="1" i="1" dirty="0">
                <a:solidFill>
                  <a:srgbClr val="00B050"/>
                </a:solidFill>
              </a:rPr>
              <a:t>”</a:t>
            </a:r>
          </a:p>
          <a:p>
            <a:r>
              <a:rPr lang="en-US" dirty="0" err="1"/>
              <a:t>Următoarea</a:t>
            </a:r>
            <a:r>
              <a:rPr lang="en-US" dirty="0"/>
              <a:t> </a:t>
            </a:r>
            <a:r>
              <a:rPr lang="en-US" dirty="0" err="1"/>
              <a:t>greșeală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logică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părerea</a:t>
            </a:r>
            <a:r>
              <a:rPr lang="en-US" dirty="0"/>
              <a:t> </a:t>
            </a:r>
            <a:r>
              <a:rPr lang="en-US" dirty="0" err="1"/>
              <a:t>mea</a:t>
            </a:r>
            <a:r>
              <a:rPr lang="en-US" dirty="0"/>
              <a:t>,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evidentă</a:t>
            </a:r>
            <a:r>
              <a:rPr lang="en-US" dirty="0"/>
              <a:t>. </a:t>
            </a:r>
          </a:p>
          <a:p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critic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modelați</a:t>
            </a:r>
            <a:r>
              <a:rPr lang="en-US" dirty="0"/>
              <a:t> 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vizualizare</a:t>
            </a:r>
            <a:r>
              <a:rPr lang="en-US" dirty="0"/>
              <a:t>, ci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execuție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motorul</a:t>
            </a:r>
            <a:r>
              <a:rPr lang="en-US" dirty="0"/>
              <a:t> BPMN.</a:t>
            </a:r>
          </a:p>
          <a:p>
            <a:r>
              <a:rPr lang="en-US" dirty="0" err="1"/>
              <a:t>Imaginați-vă</a:t>
            </a:r>
            <a:r>
              <a:rPr lang="en-US" dirty="0"/>
              <a:t> </a:t>
            </a:r>
            <a:r>
              <a:rPr lang="en-US" dirty="0" err="1"/>
              <a:t>că</a:t>
            </a:r>
            <a:r>
              <a:rPr lang="en-US" dirty="0"/>
              <a:t> </a:t>
            </a:r>
            <a:r>
              <a:rPr lang="en-US" dirty="0" err="1"/>
              <a:t>poștașul</a:t>
            </a:r>
            <a:r>
              <a:rPr lang="en-US" dirty="0"/>
              <a:t> </a:t>
            </a:r>
            <a:r>
              <a:rPr lang="en-US" dirty="0" err="1"/>
              <a:t>aduce</a:t>
            </a:r>
            <a:r>
              <a:rPr lang="en-US" dirty="0"/>
              <a:t> o </a:t>
            </a:r>
            <a:r>
              <a:rPr lang="en-US" dirty="0" err="1"/>
              <a:t>scrisoare</a:t>
            </a:r>
            <a:r>
              <a:rPr lang="en-US" dirty="0"/>
              <a:t> care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livrată</a:t>
            </a:r>
            <a:r>
              <a:rPr lang="en-US" dirty="0"/>
              <a:t> personal, </a:t>
            </a:r>
            <a:r>
              <a:rPr lang="en-US" dirty="0" err="1"/>
              <a:t>dar</a:t>
            </a:r>
            <a:r>
              <a:rPr lang="en-US" dirty="0"/>
              <a:t> nu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nimeni</a:t>
            </a:r>
            <a:r>
              <a:rPr lang="en-US" dirty="0"/>
              <a:t> la </a:t>
            </a:r>
            <a:r>
              <a:rPr lang="en-US" dirty="0" err="1"/>
              <a:t>adresă</a:t>
            </a:r>
            <a:r>
              <a:rPr lang="en-US" dirty="0"/>
              <a:t>. </a:t>
            </a:r>
          </a:p>
          <a:p>
            <a:r>
              <a:rPr lang="en-US" dirty="0" err="1"/>
              <a:t>Poștașul</a:t>
            </a:r>
            <a:r>
              <a:rPr lang="en-US" dirty="0"/>
              <a:t> </a:t>
            </a:r>
            <a:r>
              <a:rPr lang="en-US" dirty="0" err="1"/>
              <a:t>nostru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tip </a:t>
            </a:r>
            <a:r>
              <a:rPr lang="en-US" dirty="0" err="1"/>
              <a:t>indiferent</a:t>
            </a:r>
            <a:r>
              <a:rPr lang="en-US" dirty="0"/>
              <a:t>,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scrisoarea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aruncă</a:t>
            </a:r>
            <a:r>
              <a:rPr lang="en-US" dirty="0"/>
              <a:t>. </a:t>
            </a:r>
            <a:r>
              <a:rPr lang="en-US" dirty="0" err="1"/>
              <a:t>Acum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ne </a:t>
            </a:r>
            <a:r>
              <a:rPr lang="en-US" dirty="0" err="1"/>
              <a:t>uităm</a:t>
            </a:r>
            <a:r>
              <a:rPr lang="en-US" dirty="0"/>
              <a:t> la un </a:t>
            </a:r>
            <a:r>
              <a:rPr lang="en-US" dirty="0" err="1"/>
              <a:t>exemplu</a:t>
            </a:r>
            <a:r>
              <a:rPr lang="en-US" dirty="0"/>
              <a:t> de </a:t>
            </a:r>
            <a:r>
              <a:rPr lang="en-US" dirty="0" err="1"/>
              <a:t>diagramă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6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97C0E-4211-492C-B18A-0C9D5A29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940279"/>
            <a:ext cx="10919601" cy="5236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3200" b="1" dirty="0">
                <a:solidFill>
                  <a:srgbClr val="00B050"/>
                </a:solidFill>
              </a:rPr>
              <a:t>25</a:t>
            </a:r>
            <a:r>
              <a:rPr lang="en-US" sz="3200" b="1" dirty="0">
                <a:solidFill>
                  <a:srgbClr val="00B050"/>
                </a:solidFill>
              </a:rPr>
              <a:t>. Nu </a:t>
            </a:r>
            <a:r>
              <a:rPr lang="ro-RO" sz="3200" b="1" dirty="0">
                <a:solidFill>
                  <a:srgbClr val="00B050"/>
                </a:solidFill>
              </a:rPr>
              <a:t>se respectă notația </a:t>
            </a:r>
            <a:r>
              <a:rPr lang="en-US" sz="3200" b="1" dirty="0">
                <a:solidFill>
                  <a:srgbClr val="00B050"/>
                </a:solidFill>
              </a:rPr>
              <a:t>BPMN</a:t>
            </a:r>
            <a:endParaRPr lang="ru-RU" sz="3200" b="1" dirty="0">
              <a:solidFill>
                <a:srgbClr val="00B050"/>
              </a:solidFill>
            </a:endParaRPr>
          </a:p>
          <a:p>
            <a:r>
              <a:rPr lang="ro-RO" sz="3200" dirty="0"/>
              <a:t>În </a:t>
            </a:r>
            <a:r>
              <a:rPr lang="en-US" sz="3200" dirty="0"/>
              <a:t>Diagram</a:t>
            </a:r>
            <a:r>
              <a:rPr lang="ro-RO" sz="3200" dirty="0"/>
              <a:t>ă sunt</a:t>
            </a:r>
            <a:r>
              <a:rPr lang="en-US" sz="3200" dirty="0"/>
              <a:t> </a:t>
            </a:r>
            <a:r>
              <a:rPr lang="en-US" sz="3200" dirty="0" err="1"/>
              <a:t>folos</a:t>
            </a:r>
            <a:r>
              <a:rPr lang="ro-RO" sz="3200" dirty="0"/>
              <a:t>ite</a:t>
            </a:r>
            <a:r>
              <a:rPr lang="en-US" sz="3200" dirty="0"/>
              <a:t> </a:t>
            </a:r>
            <a:r>
              <a:rPr lang="en-US" sz="3200" dirty="0" err="1"/>
              <a:t>elemente</a:t>
            </a:r>
            <a:r>
              <a:rPr lang="en-US" sz="3200" dirty="0"/>
              <a:t> care nu se </a:t>
            </a:r>
            <a:r>
              <a:rPr lang="en-US" sz="3200" dirty="0" err="1"/>
              <a:t>găsesc</a:t>
            </a:r>
            <a:r>
              <a:rPr lang="en-US" sz="3200" dirty="0"/>
              <a:t> </a:t>
            </a:r>
            <a:r>
              <a:rPr lang="en-US" sz="3200" dirty="0" err="1"/>
              <a:t>în</a:t>
            </a:r>
            <a:r>
              <a:rPr lang="en-US" sz="3200" dirty="0"/>
              <a:t> BPMN. </a:t>
            </a:r>
            <a:r>
              <a:rPr lang="en-US" sz="3200" dirty="0" err="1"/>
              <a:t>Acestea</a:t>
            </a:r>
            <a:r>
              <a:rPr lang="en-US" sz="3200" dirty="0"/>
              <a:t> </a:t>
            </a:r>
            <a:r>
              <a:rPr lang="ro-RO" sz="3200" dirty="0"/>
              <a:t>pot fi</a:t>
            </a:r>
            <a:r>
              <a:rPr lang="en-US" sz="3200" dirty="0"/>
              <a:t> </a:t>
            </a:r>
            <a:r>
              <a:rPr lang="en-US" sz="3200" dirty="0" err="1"/>
              <a:t>simboluri</a:t>
            </a:r>
            <a:r>
              <a:rPr lang="en-US" sz="3200" dirty="0"/>
              <a:t> din UML, IDEF </a:t>
            </a:r>
            <a:r>
              <a:rPr lang="ro-RO" sz="3200" dirty="0"/>
              <a:t>sau</a:t>
            </a:r>
            <a:r>
              <a:rPr lang="en-US" sz="3200" dirty="0"/>
              <a:t> </a:t>
            </a:r>
            <a:r>
              <a:rPr lang="en-US" sz="3200" dirty="0" err="1"/>
              <a:t>alte</a:t>
            </a:r>
            <a:r>
              <a:rPr lang="en-US" sz="3200" dirty="0"/>
              <a:t> </a:t>
            </a:r>
            <a:r>
              <a:rPr lang="en-US" sz="3200" dirty="0" err="1"/>
              <a:t>notații</a:t>
            </a:r>
            <a:r>
              <a:rPr lang="ro-RO" sz="3200" dirty="0"/>
              <a:t>, s</a:t>
            </a:r>
            <a:r>
              <a:rPr lang="en-US" sz="3200" dirty="0"/>
              <a:t>au </a:t>
            </a:r>
            <a:r>
              <a:rPr lang="en-US" sz="3200" dirty="0" err="1"/>
              <a:t>aceste</a:t>
            </a:r>
            <a:r>
              <a:rPr lang="en-US" sz="3200" dirty="0"/>
              <a:t> </a:t>
            </a:r>
            <a:r>
              <a:rPr lang="en-US" sz="3200" dirty="0" err="1"/>
              <a:t>simboluri</a:t>
            </a:r>
            <a:r>
              <a:rPr lang="en-US" sz="3200" dirty="0"/>
              <a:t> sunt </a:t>
            </a:r>
            <a:r>
              <a:rPr lang="en-US" sz="3200" dirty="0" err="1"/>
              <a:t>inventate</a:t>
            </a:r>
            <a:r>
              <a:rPr lang="en-US" sz="3200" dirty="0"/>
              <a:t> de </a:t>
            </a:r>
            <a:r>
              <a:rPr lang="en-US" sz="3200" dirty="0" err="1"/>
              <a:t>autor</a:t>
            </a:r>
            <a:r>
              <a:rPr lang="en-US" sz="3200" dirty="0"/>
              <a:t>. </a:t>
            </a:r>
            <a:endParaRPr lang="ro-RO" sz="3200" dirty="0"/>
          </a:p>
          <a:p>
            <a:r>
              <a:rPr lang="en-US" sz="3200" dirty="0"/>
              <a:t>Cel </a:t>
            </a:r>
            <a:r>
              <a:rPr lang="en-US" sz="3200" dirty="0" err="1"/>
              <a:t>mai</a:t>
            </a:r>
            <a:r>
              <a:rPr lang="en-US" sz="3200" dirty="0"/>
              <a:t> </a:t>
            </a:r>
            <a:r>
              <a:rPr lang="en-US" sz="3200" dirty="0" err="1"/>
              <a:t>simplu</a:t>
            </a:r>
            <a:r>
              <a:rPr lang="en-US" sz="3200" dirty="0"/>
              <a:t> mod de a </a:t>
            </a:r>
            <a:r>
              <a:rPr lang="en-US" sz="3200" dirty="0" err="1"/>
              <a:t>vă</a:t>
            </a:r>
            <a:r>
              <a:rPr lang="en-US" sz="3200" dirty="0"/>
              <a:t> </a:t>
            </a:r>
            <a:r>
              <a:rPr lang="en-US" sz="3200" dirty="0" err="1"/>
              <a:t>asigura</a:t>
            </a:r>
            <a:r>
              <a:rPr lang="en-US" sz="3200" dirty="0"/>
              <a:t> </a:t>
            </a:r>
            <a:r>
              <a:rPr lang="en-US" sz="3200" dirty="0" err="1"/>
              <a:t>că</a:t>
            </a:r>
            <a:r>
              <a:rPr lang="en-US" sz="3200" dirty="0"/>
              <a:t> </a:t>
            </a:r>
            <a:r>
              <a:rPr lang="en-US" sz="3200" dirty="0" err="1"/>
              <a:t>utilizați</a:t>
            </a:r>
            <a:r>
              <a:rPr lang="en-US" sz="3200" dirty="0"/>
              <a:t> </a:t>
            </a:r>
            <a:r>
              <a:rPr lang="en-US" sz="3200" dirty="0" err="1"/>
              <a:t>elemente</a:t>
            </a:r>
            <a:r>
              <a:rPr lang="en-US" sz="3200" dirty="0"/>
              <a:t> </a:t>
            </a:r>
            <a:r>
              <a:rPr lang="en-US" sz="3200" dirty="0" err="1"/>
              <a:t>corecte</a:t>
            </a:r>
            <a:r>
              <a:rPr lang="en-US" sz="3200" dirty="0"/>
              <a:t> </a:t>
            </a:r>
            <a:r>
              <a:rPr lang="en-US" sz="3200" dirty="0" err="1"/>
              <a:t>este</a:t>
            </a:r>
            <a:r>
              <a:rPr lang="en-US" sz="3200" dirty="0"/>
              <a:t> </a:t>
            </a:r>
            <a:r>
              <a:rPr lang="en-US" sz="3200" dirty="0" err="1"/>
              <a:t>să</a:t>
            </a:r>
            <a:r>
              <a:rPr lang="en-US" sz="3200" dirty="0"/>
              <a:t> </a:t>
            </a:r>
            <a:r>
              <a:rPr lang="en-US" sz="3200" dirty="0" err="1"/>
              <a:t>vă</a:t>
            </a:r>
            <a:r>
              <a:rPr lang="en-US" sz="3200" dirty="0"/>
              <a:t> </a:t>
            </a:r>
            <a:r>
              <a:rPr lang="en-US" sz="3200" dirty="0" err="1"/>
              <a:t>referiți</a:t>
            </a:r>
            <a:r>
              <a:rPr lang="en-US" sz="3200" dirty="0"/>
              <a:t> la </a:t>
            </a:r>
            <a:r>
              <a:rPr lang="en-US" sz="3200" dirty="0" err="1"/>
              <a:t>elemente</a:t>
            </a:r>
            <a:r>
              <a:rPr lang="ro-RO" sz="3200" dirty="0"/>
              <a:t>le</a:t>
            </a:r>
            <a:r>
              <a:rPr lang="en-US" sz="3200" dirty="0"/>
              <a:t> BPMN</a:t>
            </a:r>
            <a:r>
              <a:rPr lang="ro-RO" sz="3200" dirty="0"/>
              <a:t>, </a:t>
            </a:r>
            <a:r>
              <a:rPr lang="ro-RO" sz="3200" dirty="0">
                <a:hlinkClick r:id="rId2"/>
              </a:rPr>
              <a:t>https://camunda.com/bpmn/reference/</a:t>
            </a:r>
            <a:r>
              <a:rPr lang="ro-RO" sz="3200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9903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88BE6-9204-343B-052E-70E7CA9EB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7DF5B-E5E5-0BEC-1377-CDE765C3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684" y="785004"/>
            <a:ext cx="5477774" cy="5391959"/>
          </a:xfrm>
        </p:spPr>
        <p:txBody>
          <a:bodyPr>
            <a:normAutofit/>
          </a:bodyPr>
          <a:lstStyle/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Sarcina</a:t>
            </a:r>
            <a:r>
              <a:rPr lang="en-US" dirty="0"/>
              <a:t> 2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finalizată</a:t>
            </a:r>
            <a:r>
              <a:rPr lang="en-US" dirty="0"/>
              <a:t>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înainte</a:t>
            </a:r>
            <a:r>
              <a:rPr lang="en-US" dirty="0"/>
              <a:t> de </a:t>
            </a:r>
            <a:r>
              <a:rPr lang="en-US" dirty="0" err="1"/>
              <a:t>Sarcina</a:t>
            </a:r>
            <a:r>
              <a:rPr lang="en-US" dirty="0"/>
              <a:t> 1,</a:t>
            </a:r>
            <a:r>
              <a:rPr lang="ro-RO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mesajul</a:t>
            </a:r>
            <a:r>
              <a:rPr lang="en-US" dirty="0"/>
              <a:t> </a:t>
            </a:r>
            <a:r>
              <a:rPr lang="en-US" dirty="0" err="1"/>
              <a:t>trimis</a:t>
            </a:r>
            <a:r>
              <a:rPr lang="en-US" dirty="0"/>
              <a:t> de </a:t>
            </a:r>
            <a:r>
              <a:rPr lang="en-US" dirty="0" err="1"/>
              <a:t>Procesul</a:t>
            </a:r>
            <a:r>
              <a:rPr lang="en-US" dirty="0"/>
              <a:t> 2 se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pierde</a:t>
            </a:r>
            <a:r>
              <a:rPr lang="en-US" dirty="0"/>
              <a:t>, </a:t>
            </a:r>
            <a:r>
              <a:rPr lang="en-US" dirty="0" err="1"/>
              <a:t>deoarece</a:t>
            </a:r>
            <a:r>
              <a:rPr lang="en-US" dirty="0"/>
              <a:t> </a:t>
            </a:r>
            <a:r>
              <a:rPr lang="en-US" dirty="0" err="1"/>
              <a:t>Procesul</a:t>
            </a:r>
            <a:r>
              <a:rPr lang="en-US" dirty="0"/>
              <a:t> 1 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aștepte</a:t>
            </a:r>
            <a:r>
              <a:rPr lang="en-US" dirty="0"/>
              <a:t> </a:t>
            </a:r>
            <a:r>
              <a:rPr lang="ro-RO" dirty="0"/>
              <a:t>doar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</a:t>
            </a:r>
            <a:r>
              <a:rPr lang="en-US" dirty="0" err="1"/>
              <a:t>finalizarea</a:t>
            </a:r>
            <a:r>
              <a:rPr lang="en-US" dirty="0"/>
              <a:t> </a:t>
            </a:r>
            <a:r>
              <a:rPr lang="en-US" dirty="0" err="1"/>
              <a:t>Sarcinii</a:t>
            </a:r>
            <a:r>
              <a:rPr lang="en-US" dirty="0"/>
              <a:t> 1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Până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acel</a:t>
            </a:r>
            <a:r>
              <a:rPr lang="en-US" dirty="0"/>
              <a:t> moment, </a:t>
            </a:r>
            <a:r>
              <a:rPr lang="en-US" dirty="0" err="1"/>
              <a:t>nimeni</a:t>
            </a:r>
            <a:r>
              <a:rPr lang="en-US" dirty="0"/>
              <a:t> nu se </a:t>
            </a:r>
            <a:r>
              <a:rPr lang="en-US" dirty="0" err="1"/>
              <a:t>întâlnește</a:t>
            </a:r>
            <a:r>
              <a:rPr lang="en-US" dirty="0"/>
              <a:t> cu „</a:t>
            </a:r>
            <a:r>
              <a:rPr lang="en-US" dirty="0" err="1"/>
              <a:t>poștașul</a:t>
            </a:r>
            <a:r>
              <a:rPr lang="en-US" dirty="0"/>
              <a:t>”.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corecta</a:t>
            </a:r>
            <a:r>
              <a:rPr lang="en-US" dirty="0"/>
              <a:t>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situație</a:t>
            </a:r>
            <a:r>
              <a:rPr lang="en-US" dirty="0"/>
              <a:t>,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dirty="0" err="1"/>
              <a:t>schimba</a:t>
            </a:r>
            <a:r>
              <a:rPr lang="en-US" dirty="0"/>
              <a:t> </a:t>
            </a:r>
            <a:r>
              <a:rPr lang="en-US" dirty="0" err="1"/>
              <a:t>diagrama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urmează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C7F432-0891-0971-612F-D51A4AA3B042}"/>
              </a:ext>
            </a:extLst>
          </p:cNvPr>
          <p:cNvPicPr>
            <a:picLocks noGrp="1" noChangeAspect="1"/>
          </p:cNvPicPr>
          <p:nvPr>
            <p:ph idx="2"/>
          </p:nvPr>
        </p:nvPicPr>
        <p:blipFill>
          <a:blip r:embed="rId2"/>
          <a:stretch>
            <a:fillRect/>
          </a:stretch>
        </p:blipFill>
        <p:spPr>
          <a:xfrm>
            <a:off x="6790944" y="1600968"/>
            <a:ext cx="5181600" cy="303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566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ACA5E6-9C72-7D0D-06DB-6FB9B3560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CE1AF-4241-87BE-D37E-9E988D531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508958"/>
            <a:ext cx="10515600" cy="5668005"/>
          </a:xfrm>
        </p:spPr>
        <p:txBody>
          <a:bodyPr/>
          <a:lstStyle/>
          <a:p>
            <a:pPr marL="0" indent="0">
              <a:buNone/>
            </a:pPr>
            <a:endParaRPr lang="ro-R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DB8DA-A7AF-D065-20E6-3C33FA09E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669" y="1864922"/>
            <a:ext cx="6026122" cy="295607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6C1AB8-05A0-35BC-1716-9410B748C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43" y="2308717"/>
            <a:ext cx="5092466" cy="30310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8BB3B-C0D5-24A3-3C19-28380085851A}"/>
              </a:ext>
            </a:extLst>
          </p:cNvPr>
          <p:cNvSpPr txBox="1"/>
          <p:nvPr/>
        </p:nvSpPr>
        <p:spPr>
          <a:xfrm>
            <a:off x="5930670" y="1167481"/>
            <a:ext cx="6026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Corectarea erorii prin modificarea disgramei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09747-49E1-1938-54D8-299EA590C08F}"/>
              </a:ext>
            </a:extLst>
          </p:cNvPr>
          <p:cNvSpPr txBox="1"/>
          <p:nvPr/>
        </p:nvSpPr>
        <p:spPr>
          <a:xfrm flipH="1">
            <a:off x="6406551" y="5110190"/>
            <a:ext cx="5342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Aici</a:t>
            </a:r>
            <a:r>
              <a:rPr lang="en-US" sz="2400" dirty="0"/>
              <a:t> </a:t>
            </a:r>
            <a:r>
              <a:rPr lang="en-US" sz="2400" dirty="0" err="1"/>
              <a:t>scrisoarea</a:t>
            </a:r>
            <a:r>
              <a:rPr lang="en-US" sz="2400" dirty="0"/>
              <a:t> </a:t>
            </a:r>
            <a:r>
              <a:rPr lang="ro-RO" sz="2400" dirty="0"/>
              <a:t>este așteptată </a:t>
            </a:r>
            <a:r>
              <a:rPr lang="en-US" sz="2400" dirty="0" err="1"/>
              <a:t>imediat</a:t>
            </a:r>
            <a:r>
              <a:rPr lang="en-US" sz="2400" dirty="0"/>
              <a:t> </a:t>
            </a:r>
            <a:r>
              <a:rPr lang="en-US" sz="2400" dirty="0" err="1"/>
              <a:t>după</a:t>
            </a:r>
            <a:r>
              <a:rPr lang="en-US" sz="2400" dirty="0"/>
              <a:t> </a:t>
            </a:r>
            <a:r>
              <a:rPr lang="en-US" sz="2400" dirty="0" err="1"/>
              <a:t>ce</a:t>
            </a:r>
            <a:r>
              <a:rPr lang="en-US" sz="2400" dirty="0"/>
              <a:t> </a:t>
            </a:r>
            <a:r>
              <a:rPr lang="en-US" sz="2400" dirty="0" err="1"/>
              <a:t>este</a:t>
            </a:r>
            <a:r>
              <a:rPr lang="en-US" sz="2400" dirty="0"/>
              <a:t> </a:t>
            </a:r>
            <a:r>
              <a:rPr lang="en-US" sz="2400" dirty="0" err="1"/>
              <a:t>trimisă</a:t>
            </a:r>
            <a:r>
              <a:rPr lang="en-US" sz="2400" dirty="0"/>
              <a:t> din </a:t>
            </a:r>
            <a:r>
              <a:rPr lang="en-US" sz="2400" dirty="0" err="1"/>
              <a:t>Procesul</a:t>
            </a:r>
            <a:r>
              <a:rPr lang="en-US" sz="2400" dirty="0"/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3419935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DF75B-9089-2B23-B636-FEDC21F61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23C6BC-70B2-F713-2FEB-2E8318ED01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9525" y="1671637"/>
            <a:ext cx="7980509" cy="3514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A6B94-87BF-83D2-3CF9-71CC72B928D2}"/>
              </a:ext>
            </a:extLst>
          </p:cNvPr>
          <p:cNvSpPr txBox="1"/>
          <p:nvPr/>
        </p:nvSpPr>
        <p:spPr>
          <a:xfrm>
            <a:off x="838197" y="1966823"/>
            <a:ext cx="2966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/>
              <a:t>Sau cel mai bine</a:t>
            </a:r>
            <a:r>
              <a:rPr lang="en-US" sz="2400" dirty="0"/>
              <a:t>, </a:t>
            </a:r>
            <a:r>
              <a:rPr lang="en-US" sz="2400" dirty="0" err="1"/>
              <a:t>utiliz</a:t>
            </a:r>
            <a:r>
              <a:rPr lang="ro-RO" sz="2400" dirty="0"/>
              <a:t>ăm</a:t>
            </a:r>
            <a:r>
              <a:rPr lang="en-US" sz="2400" dirty="0"/>
              <a:t> </a:t>
            </a:r>
            <a:r>
              <a:rPr lang="en-US" sz="2400" dirty="0" err="1"/>
              <a:t>opțiunea</a:t>
            </a:r>
            <a:r>
              <a:rPr lang="en-US" sz="2400" dirty="0"/>
              <a:t> cu un </a:t>
            </a:r>
            <a:r>
              <a:rPr lang="en-US" sz="2400" dirty="0" err="1"/>
              <a:t>subproces</a:t>
            </a:r>
            <a:r>
              <a:rPr lang="en-US" sz="2400" dirty="0"/>
              <a:t>, care </a:t>
            </a:r>
            <a:r>
              <a:rPr lang="en-US" sz="2400" dirty="0" err="1"/>
              <a:t>vă</a:t>
            </a:r>
            <a:r>
              <a:rPr lang="en-US" sz="2400" dirty="0"/>
              <a:t>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să</a:t>
            </a:r>
            <a:r>
              <a:rPr lang="en-US" sz="2400" dirty="0"/>
              <a:t> </a:t>
            </a:r>
            <a:r>
              <a:rPr lang="ro-RO" sz="2400" dirty="0"/>
              <a:t>omiteți</a:t>
            </a:r>
            <a:r>
              <a:rPr lang="en-US" sz="2400" dirty="0"/>
              <a:t> </a:t>
            </a:r>
            <a:r>
              <a:rPr lang="en-US" sz="2400" dirty="0" err="1"/>
              <a:t>complet</a:t>
            </a:r>
            <a:r>
              <a:rPr lang="en-US" sz="2400" dirty="0"/>
              <a:t> </a:t>
            </a:r>
            <a:r>
              <a:rPr lang="en-US" sz="2400" dirty="0" err="1"/>
              <a:t>mesaje</a:t>
            </a:r>
            <a:r>
              <a:rPr lang="en-US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090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08DBB-AAA7-9543-5FCC-1DB97AD79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646981"/>
            <a:ext cx="10515600" cy="5529982"/>
          </a:xfrm>
        </p:spPr>
        <p:txBody>
          <a:bodyPr/>
          <a:lstStyle/>
          <a:p>
            <a:pPr marL="0" indent="0">
              <a:buNone/>
            </a:pPr>
            <a:r>
              <a:rPr lang="ro-RO" b="1" i="1" dirty="0">
                <a:solidFill>
                  <a:srgbClr val="00B050"/>
                </a:solidFill>
              </a:rPr>
              <a:t>1.2</a:t>
            </a:r>
            <a:r>
              <a:rPr lang="en-US" b="1" i="1" dirty="0">
                <a:solidFill>
                  <a:srgbClr val="00B050"/>
                </a:solidFill>
              </a:rPr>
              <a:t>. Verb </a:t>
            </a:r>
            <a:r>
              <a:rPr lang="en-US" b="1" i="1" dirty="0" err="1">
                <a:solidFill>
                  <a:srgbClr val="00B050"/>
                </a:solidFill>
              </a:rPr>
              <a:t>în</a:t>
            </a:r>
            <a:r>
              <a:rPr lang="en-US" b="1" i="1" dirty="0">
                <a:solidFill>
                  <a:srgbClr val="00B050"/>
                </a:solidFill>
              </a:rPr>
              <a:t> </a:t>
            </a:r>
            <a:r>
              <a:rPr lang="en-US" b="1" i="1" dirty="0" err="1">
                <a:solidFill>
                  <a:srgbClr val="00B050"/>
                </a:solidFill>
              </a:rPr>
              <a:t>titlu</a:t>
            </a:r>
            <a:endParaRPr lang="ro-RO" b="1" i="1" dirty="0">
              <a:solidFill>
                <a:srgbClr val="00B05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Numele</a:t>
            </a:r>
            <a:r>
              <a:rPr lang="en-US" dirty="0"/>
              <a:t> </a:t>
            </a:r>
            <a:r>
              <a:rPr lang="en-US" dirty="0" err="1"/>
              <a:t>sarcinii</a:t>
            </a:r>
            <a:r>
              <a:rPr lang="en-US" dirty="0"/>
              <a:t>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conțină</a:t>
            </a:r>
            <a:r>
              <a:rPr lang="en-US" dirty="0"/>
              <a:t> verb: </a:t>
            </a:r>
            <a:endParaRPr lang="ro-RO" dirty="0"/>
          </a:p>
          <a:p>
            <a:pPr marL="0" indent="0">
              <a:buNone/>
            </a:pPr>
            <a:r>
              <a:rPr lang="en-US" dirty="0"/>
              <a:t>„</a:t>
            </a:r>
            <a:r>
              <a:rPr lang="en-US" dirty="0" err="1"/>
              <a:t>Creați</a:t>
            </a:r>
            <a:r>
              <a:rPr lang="en-US" dirty="0"/>
              <a:t> o </a:t>
            </a:r>
            <a:r>
              <a:rPr lang="en-US" dirty="0" err="1"/>
              <a:t>solicitare</a:t>
            </a:r>
            <a:r>
              <a:rPr lang="en-US" dirty="0"/>
              <a:t>”, „</a:t>
            </a:r>
            <a:r>
              <a:rPr lang="en-US" dirty="0" err="1"/>
              <a:t>Trimiteți</a:t>
            </a:r>
            <a:r>
              <a:rPr lang="en-US" dirty="0"/>
              <a:t> o </a:t>
            </a:r>
            <a:r>
              <a:rPr lang="en-US" dirty="0" err="1"/>
              <a:t>solicitare</a:t>
            </a:r>
            <a:r>
              <a:rPr lang="en-US" dirty="0"/>
              <a:t>”. </a:t>
            </a:r>
            <a:endParaRPr lang="ro-RO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Unii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 </a:t>
            </a:r>
            <a:r>
              <a:rPr lang="en-US" dirty="0" err="1"/>
              <a:t>scriu</a:t>
            </a:r>
            <a:r>
              <a:rPr lang="en-US" dirty="0"/>
              <a:t> „</a:t>
            </a:r>
            <a:r>
              <a:rPr lang="en-US" dirty="0" err="1"/>
              <a:t>Crearea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aplicații</a:t>
            </a:r>
            <a:r>
              <a:rPr lang="en-US" dirty="0"/>
              <a:t>”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rău</a:t>
            </a:r>
            <a:r>
              <a:rPr lang="en-US" dirty="0"/>
              <a:t>, „</a:t>
            </a:r>
            <a:r>
              <a:rPr lang="en-US" dirty="0" err="1"/>
              <a:t>Aplicație</a:t>
            </a:r>
            <a:r>
              <a:rPr lang="en-US" b="1" i="1" dirty="0">
                <a:solidFill>
                  <a:srgbClr val="7030A0"/>
                </a:solidFill>
              </a:rPr>
              <a:t>”. </a:t>
            </a:r>
            <a:r>
              <a:rPr lang="en-US" b="1" i="1" dirty="0" err="1">
                <a:solidFill>
                  <a:srgbClr val="7030A0"/>
                </a:solidFill>
              </a:rPr>
              <a:t>Aceasta</a:t>
            </a:r>
            <a:r>
              <a:rPr lang="en-US" b="1" i="1" dirty="0">
                <a:solidFill>
                  <a:srgbClr val="7030A0"/>
                </a:solidFill>
              </a:rPr>
              <a:t> </a:t>
            </a:r>
            <a:r>
              <a:rPr lang="en-US" b="1" i="1" dirty="0" err="1">
                <a:solidFill>
                  <a:srgbClr val="7030A0"/>
                </a:solidFill>
              </a:rPr>
              <a:t>este</a:t>
            </a:r>
            <a:r>
              <a:rPr lang="en-US" b="1" i="1" dirty="0">
                <a:solidFill>
                  <a:srgbClr val="7030A0"/>
                </a:solidFill>
              </a:rPr>
              <a:t> o </a:t>
            </a:r>
            <a:r>
              <a:rPr lang="en-US" b="1" i="1" dirty="0" err="1">
                <a:solidFill>
                  <a:srgbClr val="7030A0"/>
                </a:solidFill>
              </a:rPr>
              <a:t>greșeală</a:t>
            </a:r>
            <a:r>
              <a:rPr lang="en-US" b="1" i="1" dirty="0">
                <a:solidFill>
                  <a:srgbClr val="7030A0"/>
                </a:solidFill>
              </a:rPr>
              <a:t> de </a:t>
            </a:r>
            <a:r>
              <a:rPr lang="en-US" b="1" i="1" dirty="0" err="1">
                <a:solidFill>
                  <a:srgbClr val="7030A0"/>
                </a:solidFill>
              </a:rPr>
              <a:t>stil</a:t>
            </a:r>
            <a:r>
              <a:rPr lang="en-US" b="1" i="1" dirty="0">
                <a:solidFill>
                  <a:srgbClr val="7030A0"/>
                </a:solidFill>
              </a:rPr>
              <a:t>.</a:t>
            </a:r>
            <a:endParaRPr lang="ro-RO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b="1" i="1" dirty="0">
              <a:solidFill>
                <a:srgbClr val="7030A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A67CE-0D24-1B5D-CCCD-640FC12CA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825" y="3100388"/>
            <a:ext cx="35623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65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AB3F4-67E0-1534-1E3E-1F3ECEDA5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439947"/>
            <a:ext cx="10515600" cy="5737016"/>
          </a:xfrm>
        </p:spPr>
        <p:txBody>
          <a:bodyPr/>
          <a:lstStyle/>
          <a:p>
            <a:r>
              <a:rPr lang="ro-RO" dirty="0"/>
              <a:t>1.3</a:t>
            </a:r>
            <a:r>
              <a:rPr lang="en-US" dirty="0"/>
              <a:t>. „</a:t>
            </a:r>
            <a:r>
              <a:rPr lang="en-US" dirty="0" err="1"/>
              <a:t>Fiecare</a:t>
            </a:r>
            <a:r>
              <a:rPr lang="en-US" dirty="0"/>
              <a:t> are </a:t>
            </a:r>
            <a:r>
              <a:rPr lang="en-US" dirty="0" err="1"/>
              <a:t>propriul</a:t>
            </a:r>
            <a:r>
              <a:rPr lang="en-US" dirty="0"/>
              <a:t> drum, </a:t>
            </a:r>
            <a:r>
              <a:rPr lang="en-US" dirty="0" err="1"/>
              <a:t>propriul</a:t>
            </a:r>
            <a:r>
              <a:rPr lang="en-US" dirty="0"/>
              <a:t> </a:t>
            </a:r>
            <a:r>
              <a:rPr lang="en-US" dirty="0" err="1"/>
              <a:t>său</a:t>
            </a:r>
            <a:r>
              <a:rPr lang="en-US" dirty="0"/>
              <a:t> scop, </a:t>
            </a:r>
            <a:r>
              <a:rPr lang="en-US" dirty="0" err="1"/>
              <a:t>dar</a:t>
            </a:r>
            <a:r>
              <a:rPr lang="en-US" dirty="0"/>
              <a:t> </a:t>
            </a:r>
            <a:r>
              <a:rPr lang="en-US" dirty="0" err="1"/>
              <a:t>același</a:t>
            </a:r>
            <a:r>
              <a:rPr lang="en-US" dirty="0"/>
              <a:t> scop ne </a:t>
            </a:r>
            <a:r>
              <a:rPr lang="en-US" dirty="0" err="1"/>
              <a:t>așteaptă</a:t>
            </a:r>
            <a:r>
              <a:rPr lang="en-US" dirty="0"/>
              <a:t> pe </a:t>
            </a:r>
            <a:r>
              <a:rPr lang="en-US" dirty="0" err="1"/>
              <a:t>toți</a:t>
            </a:r>
            <a:r>
              <a:rPr lang="en-US" dirty="0"/>
              <a:t>.”</a:t>
            </a:r>
            <a:endParaRPr lang="ro-RO" dirty="0"/>
          </a:p>
          <a:p>
            <a:r>
              <a:rPr lang="en-US" dirty="0"/>
              <a:t> Dar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rar</a:t>
            </a:r>
            <a:r>
              <a:rPr lang="en-US" dirty="0"/>
              <a:t> un </a:t>
            </a:r>
            <a:r>
              <a:rPr lang="en-US" dirty="0" err="1"/>
              <a:t>proces</a:t>
            </a:r>
            <a:r>
              <a:rPr lang="en-US" dirty="0"/>
              <a:t> are 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opțiune</a:t>
            </a:r>
            <a:r>
              <a:rPr lang="en-US" dirty="0"/>
              <a:t> </a:t>
            </a:r>
            <a:r>
              <a:rPr lang="en-US" dirty="0" err="1"/>
              <a:t>posibilă</a:t>
            </a:r>
            <a:r>
              <a:rPr lang="en-US" dirty="0"/>
              <a:t> de </a:t>
            </a:r>
            <a:r>
              <a:rPr lang="en-US" dirty="0" err="1"/>
              <a:t>terminare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se </a:t>
            </a:r>
            <a:r>
              <a:rPr lang="en-US" dirty="0" err="1"/>
              <a:t>arată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diagramă</a:t>
            </a:r>
            <a:r>
              <a:rPr lang="en-US" dirty="0"/>
              <a:t>:</a:t>
            </a:r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Pentru a îmbunătăți claritatea, este mai bine să afișați clar posibilele opțiuni de finalizare.</a:t>
            </a:r>
          </a:p>
          <a:p>
            <a:endParaRPr lang="ro-RO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2D77D8-DBE6-C079-1B4C-51A9A5BC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065" y="2051154"/>
            <a:ext cx="8034248" cy="1484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C05DE4-9FED-CE34-3492-C2001CC94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781" y="4692959"/>
            <a:ext cx="7626559" cy="14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63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D2E7B-6946-9BD4-074F-9C16FFF51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517585"/>
            <a:ext cx="10515600" cy="5659378"/>
          </a:xfrm>
        </p:spPr>
        <p:txBody>
          <a:bodyPr/>
          <a:lstStyle/>
          <a:p>
            <a:r>
              <a:rPr lang="en-US" dirty="0"/>
              <a:t>8. „</a:t>
            </a:r>
            <a:r>
              <a:rPr lang="en-US" dirty="0" err="1"/>
              <a:t>Sfârșitul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ro-RO" dirty="0"/>
              <a:t>cununa activității</a:t>
            </a:r>
            <a:r>
              <a:rPr lang="en-US" dirty="0"/>
              <a:t>” </a:t>
            </a:r>
            <a:endParaRPr lang="ro-RO" dirty="0"/>
          </a:p>
          <a:p>
            <a:r>
              <a:rPr lang="en-US" dirty="0"/>
              <a:t>All's Well That Ends Well </a:t>
            </a:r>
            <a:r>
              <a:rPr lang="ro-RO" dirty="0"/>
              <a:t>(</a:t>
            </a:r>
            <a:r>
              <a:rPr lang="en-US" dirty="0" err="1"/>
              <a:t>Totul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bine </a:t>
            </a:r>
            <a:r>
              <a:rPr lang="en-US" dirty="0" err="1"/>
              <a:t>ce</a:t>
            </a:r>
            <a:r>
              <a:rPr lang="en-US" dirty="0"/>
              <a:t> se </a:t>
            </a:r>
            <a:r>
              <a:rPr lang="en-US" dirty="0" err="1"/>
              <a:t>termină</a:t>
            </a:r>
            <a:r>
              <a:rPr lang="en-US" dirty="0"/>
              <a:t> cu bine</a:t>
            </a:r>
            <a:r>
              <a:rPr lang="ro-RO" dirty="0"/>
              <a:t>)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/>
              <a:t>Nu </a:t>
            </a:r>
            <a:r>
              <a:rPr lang="en-US" dirty="0" err="1"/>
              <a:t>lăsa</a:t>
            </a:r>
            <a:r>
              <a:rPr lang="en-US" dirty="0"/>
              <a:t> </a:t>
            </a:r>
            <a:r>
              <a:rPr lang="en-US" dirty="0" err="1"/>
              <a:t>evenimentul</a:t>
            </a:r>
            <a:r>
              <a:rPr lang="en-US" dirty="0"/>
              <a:t> final </a:t>
            </a:r>
            <a:r>
              <a:rPr lang="en-US" dirty="0" err="1"/>
              <a:t>nesemnat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semnătură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ales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avem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evenimente</a:t>
            </a:r>
            <a:r>
              <a:rPr lang="en-US" dirty="0"/>
              <a:t> finale, ca </a:t>
            </a:r>
            <a:r>
              <a:rPr lang="en-US" dirty="0" err="1"/>
              <a:t>în</a:t>
            </a:r>
            <a:r>
              <a:rPr lang="en-US" dirty="0"/>
              <a:t> ultima </a:t>
            </a:r>
            <a:r>
              <a:rPr lang="en-US" dirty="0" err="1"/>
              <a:t>poză</a:t>
            </a:r>
            <a:r>
              <a:rPr lang="en-US" dirty="0"/>
              <a:t> din 7. </a:t>
            </a:r>
            <a:endParaRPr lang="ro-RO" dirty="0"/>
          </a:p>
          <a:p>
            <a:r>
              <a:rPr lang="en-US" dirty="0" err="1"/>
              <a:t>Indicați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rezultat</a:t>
            </a:r>
            <a:r>
              <a:rPr lang="en-US" dirty="0"/>
              <a:t> am </a:t>
            </a:r>
            <a:r>
              <a:rPr lang="en-US" dirty="0" err="1"/>
              <a:t>obținut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am </a:t>
            </a:r>
            <a:r>
              <a:rPr lang="en-US" dirty="0" err="1"/>
              <a:t>ajuns</a:t>
            </a:r>
            <a:r>
              <a:rPr lang="en-US" dirty="0"/>
              <a:t> la </a:t>
            </a:r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cerc</a:t>
            </a:r>
            <a:r>
              <a:rPr lang="en-US" dirty="0"/>
              <a:t> </a:t>
            </a:r>
            <a:r>
              <a:rPr lang="en-US" dirty="0" err="1"/>
              <a:t>roșu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Acest</a:t>
            </a:r>
            <a:r>
              <a:rPr lang="en-US" dirty="0"/>
              <a:t> </a:t>
            </a:r>
            <a:r>
              <a:rPr lang="en-US" dirty="0" err="1"/>
              <a:t>lucru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face </a:t>
            </a:r>
            <a:r>
              <a:rPr lang="en-US" dirty="0" err="1"/>
              <a:t>diagrama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ușor</a:t>
            </a:r>
            <a:r>
              <a:rPr lang="en-US" dirty="0"/>
              <a:t> de </a:t>
            </a:r>
            <a:r>
              <a:rPr lang="en-US" dirty="0" err="1"/>
              <a:t>înțeles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en-US" dirty="0"/>
              <a:t> </a:t>
            </a:r>
            <a:r>
              <a:rPr lang="en-US" dirty="0" err="1"/>
              <a:t>cititor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motorul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înregistra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cum s-a </a:t>
            </a:r>
            <a:r>
              <a:rPr lang="en-US" dirty="0" err="1"/>
              <a:t>încheiat</a:t>
            </a:r>
            <a:r>
              <a:rPr lang="en-US" dirty="0"/>
              <a:t> </a:t>
            </a:r>
            <a:r>
              <a:rPr lang="en-US" dirty="0" err="1"/>
              <a:t>instanța</a:t>
            </a:r>
            <a:r>
              <a:rPr lang="en-US" dirty="0"/>
              <a:t> </a:t>
            </a:r>
            <a:r>
              <a:rPr lang="en-US" dirty="0" err="1"/>
              <a:t>procesului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4253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7C8BC-75CB-039C-9ACB-BCF78D93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B2014A9A-29F3-9D0F-0437-8C33F791AC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6" y="265468"/>
            <a:ext cx="11415250" cy="6331973"/>
          </a:xfrm>
        </p:spPr>
      </p:pic>
    </p:spTree>
    <p:extLst>
      <p:ext uri="{BB962C8B-B14F-4D97-AF65-F5344CB8AC3E}">
        <p14:creationId xmlns:p14="http://schemas.microsoft.com/office/powerpoint/2010/main" val="1588575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464878-E14C-7F83-0ED2-DB493510DE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388189"/>
            <a:ext cx="10515600" cy="4894033"/>
          </a:xfrm>
        </p:spPr>
        <p:txBody>
          <a:bodyPr/>
          <a:lstStyle/>
          <a:p>
            <a:pPr lvl="0"/>
            <a:endParaRPr lang="ro-RO" sz="1800" dirty="0">
              <a:solidFill>
                <a:srgbClr val="DD0033"/>
              </a:solidFill>
              <a:latin typeface="Calibri-Light"/>
            </a:endParaRPr>
          </a:p>
          <a:p>
            <a:pPr lvl="0"/>
            <a:r>
              <a:rPr lang="en-US" sz="1800" dirty="0">
                <a:solidFill>
                  <a:srgbClr val="DD0033"/>
                </a:solidFill>
                <a:latin typeface="+mn-lt"/>
              </a:rPr>
              <a:t>Sources and further reading</a:t>
            </a:r>
            <a:endParaRPr lang="ro-RO" sz="1800" dirty="0">
              <a:solidFill>
                <a:srgbClr val="DD0033"/>
              </a:solidFill>
              <a:latin typeface="+mn-lt"/>
            </a:endParaRPr>
          </a:p>
          <a:p>
            <a:pPr lvl="0"/>
            <a:br>
              <a:rPr lang="en-US" sz="1800" dirty="0">
                <a:solidFill>
                  <a:srgbClr val="DD0033"/>
                </a:solidFill>
                <a:latin typeface="+mn-lt"/>
              </a:rPr>
            </a:br>
            <a:r>
              <a:rPr lang="ro-RO" sz="1800" dirty="0">
                <a:solidFill>
                  <a:srgbClr val="DD0033"/>
                </a:solidFill>
                <a:latin typeface="+mn-lt"/>
              </a:rPr>
              <a:t>1. </a:t>
            </a:r>
            <a:r>
              <a:rPr lang="en-US" sz="1800" dirty="0">
                <a:latin typeface="+mn-lt"/>
              </a:rPr>
              <a:t>BPMN Method and Style, 2nd ed., Bruce Silver, October 2011</a:t>
            </a:r>
            <a:r>
              <a:rPr lang="ro-RO" sz="1800" dirty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OMG Business Process Model and Notation (BPMN) Version 2.0, January 2011</a:t>
            </a:r>
            <a:br>
              <a:rPr lang="en-US" sz="1800" dirty="0">
                <a:latin typeface="+mn-lt"/>
              </a:rPr>
            </a:br>
            <a:r>
              <a:rPr lang="ro-RO" sz="1800" dirty="0">
                <a:latin typeface="+mn-lt"/>
              </a:rPr>
              <a:t>2. </a:t>
            </a:r>
            <a:r>
              <a:rPr lang="en-US" sz="1800" dirty="0">
                <a:latin typeface="+mn-lt"/>
              </a:rPr>
              <a:t>BPMN 2.0: Introduction to the Standard for Business Process Modeling, Thomas </a:t>
            </a:r>
            <a:r>
              <a:rPr lang="en-US" sz="1800" dirty="0" err="1">
                <a:latin typeface="+mn-lt"/>
              </a:rPr>
              <a:t>Allweyer</a:t>
            </a:r>
            <a:r>
              <a:rPr lang="en-US" sz="1800" dirty="0">
                <a:latin typeface="+mn-lt"/>
              </a:rPr>
              <a:t>, February 2010 </a:t>
            </a:r>
            <a:endParaRPr lang="ro-RO" sz="1800" dirty="0">
              <a:latin typeface="+mn-lt"/>
            </a:endParaRPr>
          </a:p>
          <a:p>
            <a:pPr marL="0" lvl="0" indent="0">
              <a:buNone/>
            </a:pPr>
            <a:r>
              <a:rPr lang="ro-RO" sz="1800" b="0" i="0" dirty="0">
                <a:solidFill>
                  <a:srgbClr val="242021"/>
                </a:solidFill>
                <a:effectLst/>
                <a:latin typeface="Goudy"/>
              </a:rPr>
              <a:t>     3.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Goudy"/>
              </a:rPr>
              <a:t>Business Process Model and</a:t>
            </a:r>
            <a:r>
              <a:rPr lang="ro-RO" sz="1800" b="0" i="0" dirty="0">
                <a:solidFill>
                  <a:srgbClr val="242021"/>
                </a:solidFill>
                <a:effectLst/>
                <a:latin typeface="Goudy"/>
              </a:rPr>
              <a:t> </a:t>
            </a:r>
            <a:r>
              <a:rPr lang="en-US" sz="1800" b="0" i="0" dirty="0">
                <a:solidFill>
                  <a:srgbClr val="242021"/>
                </a:solidFill>
                <a:effectLst/>
                <a:latin typeface="Goudy"/>
              </a:rPr>
              <a:t>Notation—BPMN</a:t>
            </a:r>
            <a:r>
              <a:rPr lang="ro-RO" sz="1800" b="0" i="0" dirty="0">
                <a:solidFill>
                  <a:srgbClr val="242021"/>
                </a:solidFill>
                <a:effectLst/>
                <a:latin typeface="Goudy"/>
              </a:rPr>
              <a:t>. 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Goudy-Bold"/>
              </a:rPr>
              <a:t>Mark von Rosing, Stephen White, Fred Cummins, Henk de Man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54CD8B-3051-648F-4884-EF17FF1BB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215" y="362310"/>
            <a:ext cx="8377449" cy="590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9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214E45-6B69-673F-88F3-26AC26C04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035" y="224287"/>
            <a:ext cx="11662912" cy="5917721"/>
          </a:xfrm>
        </p:spPr>
      </p:pic>
    </p:spTree>
    <p:extLst>
      <p:ext uri="{BB962C8B-B14F-4D97-AF65-F5344CB8AC3E}">
        <p14:creationId xmlns:p14="http://schemas.microsoft.com/office/powerpoint/2010/main" val="38691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FC0DF-ACE2-9D64-5281-E7855367F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043797"/>
            <a:ext cx="10515600" cy="5133166"/>
          </a:xfrm>
        </p:spPr>
        <p:txBody>
          <a:bodyPr/>
          <a:lstStyle/>
          <a:p>
            <a:r>
              <a:rPr lang="en-US" dirty="0"/>
              <a:t>ArchiMate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limbaj</a:t>
            </a:r>
            <a:r>
              <a:rPr lang="en-US" dirty="0"/>
              <a:t> de </a:t>
            </a:r>
            <a:r>
              <a:rPr lang="en-US" dirty="0" err="1"/>
              <a:t>modelare</a:t>
            </a:r>
            <a:r>
              <a:rPr lang="en-US" dirty="0"/>
              <a:t> </a:t>
            </a:r>
            <a:r>
              <a:rPr lang="en-US" dirty="0" err="1"/>
              <a:t>larg</a:t>
            </a:r>
            <a:r>
              <a:rPr lang="en-US" dirty="0"/>
              <a:t> </a:t>
            </a:r>
            <a:r>
              <a:rPr lang="en-US" dirty="0" err="1"/>
              <a:t>recunoscut</a:t>
            </a:r>
            <a:r>
              <a:rPr lang="en-US" dirty="0"/>
              <a:t> care </a:t>
            </a:r>
            <a:r>
              <a:rPr lang="en-US" dirty="0" err="1"/>
              <a:t>oferă</a:t>
            </a:r>
            <a:r>
              <a:rPr lang="en-US" dirty="0"/>
              <a:t> o </a:t>
            </a:r>
            <a:r>
              <a:rPr lang="en-US" dirty="0" err="1"/>
              <a:t>abordare</a:t>
            </a:r>
            <a:r>
              <a:rPr lang="en-US" dirty="0"/>
              <a:t> </a:t>
            </a:r>
            <a:r>
              <a:rPr lang="en-US" dirty="0" err="1"/>
              <a:t>standardizată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proiectarea</a:t>
            </a:r>
            <a:r>
              <a:rPr lang="en-US" dirty="0"/>
              <a:t>, </a:t>
            </a:r>
            <a:r>
              <a:rPr lang="en-US" dirty="0" err="1"/>
              <a:t>descrierea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arhitecturii</a:t>
            </a:r>
            <a:r>
              <a:rPr lang="en-US" dirty="0"/>
              <a:t> </a:t>
            </a:r>
            <a:r>
              <a:rPr lang="en-US" dirty="0" err="1"/>
              <a:t>întreprinderii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Pe </a:t>
            </a:r>
            <a:r>
              <a:rPr lang="en-US" dirty="0" err="1"/>
              <a:t>măsură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organizațiile</a:t>
            </a:r>
            <a:r>
              <a:rPr lang="en-US" dirty="0"/>
              <a:t> se </a:t>
            </a:r>
            <a:r>
              <a:rPr lang="en-US" dirty="0" err="1"/>
              <a:t>străduiesc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alinieze</a:t>
            </a:r>
            <a:r>
              <a:rPr lang="en-US" dirty="0"/>
              <a:t> </a:t>
            </a:r>
            <a:r>
              <a:rPr lang="en-US" dirty="0" err="1"/>
              <a:t>peisajul</a:t>
            </a:r>
            <a:r>
              <a:rPr lang="en-US" dirty="0"/>
              <a:t> IT cu </a:t>
            </a:r>
            <a:r>
              <a:rPr lang="en-US" dirty="0" err="1"/>
              <a:t>obiectivele</a:t>
            </a:r>
            <a:r>
              <a:rPr lang="en-US" dirty="0"/>
              <a:t> lor de </a:t>
            </a:r>
            <a:r>
              <a:rPr lang="en-US" dirty="0" err="1"/>
              <a:t>afaceri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cadre EA </a:t>
            </a:r>
            <a:r>
              <a:rPr lang="en-US" dirty="0" err="1"/>
              <a:t>diferite</a:t>
            </a:r>
            <a:r>
              <a:rPr lang="en-US" dirty="0"/>
              <a:t>, ArchiMate </a:t>
            </a:r>
            <a:r>
              <a:rPr lang="en-US" dirty="0" err="1"/>
              <a:t>joacă</a:t>
            </a:r>
            <a:r>
              <a:rPr lang="en-US" dirty="0"/>
              <a:t> </a:t>
            </a:r>
            <a:r>
              <a:rPr lang="en-US" dirty="0" err="1"/>
              <a:t>încă</a:t>
            </a:r>
            <a:r>
              <a:rPr lang="en-US" dirty="0"/>
              <a:t> un </a:t>
            </a:r>
            <a:r>
              <a:rPr lang="en-US" dirty="0" err="1"/>
              <a:t>rol</a:t>
            </a:r>
            <a:r>
              <a:rPr lang="en-US" dirty="0"/>
              <a:t> crucial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facilitarea</a:t>
            </a:r>
            <a:r>
              <a:rPr lang="en-US" dirty="0"/>
              <a:t> </a:t>
            </a:r>
            <a:r>
              <a:rPr lang="en-US" dirty="0" err="1"/>
              <a:t>comunicării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luării</a:t>
            </a:r>
            <a:r>
              <a:rPr lang="en-US" dirty="0"/>
              <a:t> </a:t>
            </a:r>
            <a:r>
              <a:rPr lang="en-US" dirty="0" err="1"/>
              <a:t>deciziilor</a:t>
            </a:r>
            <a:r>
              <a:rPr lang="en-US" dirty="0"/>
              <a:t> </a:t>
            </a:r>
            <a:r>
              <a:rPr lang="en-US" dirty="0" err="1"/>
              <a:t>eficiente</a:t>
            </a:r>
            <a:r>
              <a:rPr lang="en-US" dirty="0"/>
              <a:t>.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313279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45CC9F0-E5A0-5147-596F-10F6D1F603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9753" y="344488"/>
            <a:ext cx="8058196" cy="59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6A27436-8829-C962-BBC9-F314E6D7F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1" y="1017917"/>
            <a:ext cx="11209693" cy="48049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883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2150</Words>
  <Application>Microsoft Office PowerPoint</Application>
  <PresentationFormat>Widescreen</PresentationFormat>
  <Paragraphs>149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Calibri Light</vt:lpstr>
      <vt:lpstr>Calibri-Light</vt:lpstr>
      <vt:lpstr>Goudy</vt:lpstr>
      <vt:lpstr>Goudy-Bold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Chirev Pavel</dc:creator>
  <cp:lastModifiedBy>Chirev Pavel</cp:lastModifiedBy>
  <cp:revision>1</cp:revision>
  <dcterms:created xsi:type="dcterms:W3CDTF">2025-03-16T13:55:34Z</dcterms:created>
  <dcterms:modified xsi:type="dcterms:W3CDTF">2025-03-16T13:57:47Z</dcterms:modified>
</cp:coreProperties>
</file>