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90" r:id="rId5"/>
    <p:sldId id="293" r:id="rId6"/>
    <p:sldId id="292" r:id="rId7"/>
    <p:sldId id="291" r:id="rId8"/>
    <p:sldId id="297" r:id="rId9"/>
    <p:sldId id="296" r:id="rId10"/>
    <p:sldId id="323" r:id="rId11"/>
    <p:sldId id="295" r:id="rId12"/>
    <p:sldId id="328" r:id="rId13"/>
    <p:sldId id="329" r:id="rId14"/>
    <p:sldId id="330" r:id="rId15"/>
    <p:sldId id="331" r:id="rId16"/>
    <p:sldId id="304" r:id="rId17"/>
    <p:sldId id="307" r:id="rId18"/>
    <p:sldId id="306" r:id="rId19"/>
    <p:sldId id="305" r:id="rId20"/>
    <p:sldId id="333" r:id="rId21"/>
    <p:sldId id="332" r:id="rId22"/>
    <p:sldId id="334" r:id="rId23"/>
    <p:sldId id="337" r:id="rId24"/>
    <p:sldId id="336" r:id="rId25"/>
    <p:sldId id="338" r:id="rId26"/>
    <p:sldId id="310" r:id="rId27"/>
    <p:sldId id="339" r:id="rId28"/>
    <p:sldId id="341" r:id="rId29"/>
    <p:sldId id="343" r:id="rId30"/>
    <p:sldId id="351" r:id="rId31"/>
    <p:sldId id="352" r:id="rId32"/>
    <p:sldId id="353" r:id="rId33"/>
    <p:sldId id="27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8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87" autoAdjust="0"/>
  </p:normalViewPr>
  <p:slideViewPr>
    <p:cSldViewPr snapToGrid="0">
      <p:cViewPr varScale="1">
        <p:scale>
          <a:sx n="92" d="100"/>
          <a:sy n="92" d="100"/>
        </p:scale>
        <p:origin x="64" y="72"/>
      </p:cViewPr>
      <p:guideLst>
        <p:guide orient="horz" pos="2160"/>
        <p:guide pos="3840"/>
        <p:guide pos="38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6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13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3612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33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95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58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8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6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0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3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E01757-E667-4613-BE4B-3E73638EF00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13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56079" cy="119620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</a:t>
            </a:r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9608" y="1723868"/>
            <a:ext cx="11287592" cy="490178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пожарной профилактике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обьектов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пожарной безопасности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веществ по горючести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пожарной опасности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веществ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помещенйй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зданий по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взрыво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-пожарной опасности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горючести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веществ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Горение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пожары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опасные факторы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классификация</a:t>
            </a:r>
            <a:r>
              <a:rPr lang="ro-R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o-R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655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41089" cy="3350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152" y="956604"/>
            <a:ext cx="11521440" cy="52917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скорости распространения пламени по поверхности горючие материалы  подразделяются на следующие группы: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нераспространяющие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(РП1), имеющие величину критической плотности теплового потока более 11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слабораспространяющие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(РП2), имеющие величину критической плотности теплового потока не менее 8, но не более 11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умереннораспространяющие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(РП3), имеющие величину критической плотности теплового потока не менее 5, но не более 8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сильнораспространяющие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(РП4), имеющие величину критической плотности теплового потока менее 5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7255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97360" cy="138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776" y="801858"/>
            <a:ext cx="11366696" cy="54465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дымообразующей способности горючие материалы  подразделяются на следующие группы: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с малой дымообразующей способностью (Д1), имеющие коэффициент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дымообразования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менее 50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килограмм;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с умеренной дымообразующей способностью (Д2), имеющие коэффициент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дымообразования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 менее 50, но не более 500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килограмм;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с высокой дымообразующей способностью (Д3), имеющие коэффициент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дымообразования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более 500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килограмм.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946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4616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4" y="984738"/>
            <a:ext cx="11099409" cy="526366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 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токсичности продуктов горения горючие материалы подразделяются на: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 малоопасные (Т1);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умеренноопасные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(Т2);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высокоопасные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(Т3);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4) чрезвычайно опасные (Т4).</a:t>
            </a:r>
          </a:p>
        </p:txBody>
      </p:sp>
    </p:spTree>
    <p:extLst>
      <p:ext uri="{BB962C8B-B14F-4D97-AF65-F5344CB8AC3E}">
        <p14:creationId xmlns:p14="http://schemas.microsoft.com/office/powerpoint/2010/main" val="3644359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299804"/>
            <a:ext cx="11316040" cy="1274164"/>
          </a:xfrm>
        </p:spPr>
        <p:txBody>
          <a:bodyPr/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пожарной опасности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веществ</a:t>
            </a:r>
            <a:b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754" y="1439056"/>
            <a:ext cx="11362544" cy="4976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опасность  - свойства возникновения и распространения горения определяющая следующими показателями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Горючесть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веществ возгораться и гореть в присутствии кислорода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мпература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воспламенения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температура до которой надо нагреть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который воспламенялся от внешних источников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мпература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самовоспламенения – минимальная температура вещества при которой воспламеняется без внешних источников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119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545889" cy="38673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744" y="959371"/>
            <a:ext cx="11407515" cy="5621311"/>
          </a:xfrm>
        </p:spPr>
        <p:txBody>
          <a:bodyPr>
            <a:normAutofit/>
          </a:bodyPr>
          <a:lstStyle/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горения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температура при которой 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вещества горит до конца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Минимальный предел воспламеняемости – наименьшая концентрация газов или паров при которой смесь воспламеняется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предел воспламеняемости – наибольшая  концентрация газов или паров при которой смесь воспламеняется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 воспламеняемости -  интервал между минимальный и максимальный предел воспламеняемости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703087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128" cy="44669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764" y="1259174"/>
            <a:ext cx="11377534" cy="5276537"/>
          </a:xfrm>
        </p:spPr>
        <p:txBody>
          <a:bodyPr>
            <a:normAutofit/>
          </a:bodyPr>
          <a:lstStyle/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энергия возгорания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минимальное значение энергии источника зажигания при которой возгорается смесь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горения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потребляемая концентрация веществ за единицу времени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Нормальная скорость распространении пламени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движения фронта пламени по отношению с продуктами сгорания перпендикулярно ее площади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85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21168" cy="140053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Категории помещений по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взрыво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-пожарной опасности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234" y="1758462"/>
            <a:ext cx="11422966" cy="448993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Классификация зданий, сооружений и помещений по пожарной и взрывопожарной опасности применяется для предотвращение возникновения пожара и обеспечение противопожарной защиты людей и имущества в случае возникновения пожара в зданиях, сооружениях и помещениях.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По пожарной и взрывопожарной опасности классифицируются только помещения производственного и складского назначения, которые подразделяются на следующие категории: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повышенная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взрывопожароопасность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(А);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взрывопожароопасность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(Б);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пожароопасность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(В1 - В4);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умеренная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пожароопасность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(Г);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пониженная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пожароопасность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(Д).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9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325495" cy="3632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286" y="942535"/>
            <a:ext cx="11774659" cy="56294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 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Категории помещений по пожарной и взрывопожарной опасности определяются исходя из вида находящихся в помещениях горючих веществ и материалов, их количества и пожароопасных свойств, а также исходя из объемно-планировочных решений помещений и характеристик проводимых в них технологических процессов.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категории 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относятся помещения, в которых находятся горючие газы, легковоспламеняющиеся жидкости с температурой вспышки не более 28 градусов Цельсия в таком количестве, что могут образовывать взрывоопасные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парогазовоздушные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смеси, при воспламенении которых развивается расчетное избыточное давление взрыва в помещении, превышающее 5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Сюда относятся склады горючих газов, в том числе сжиженных, склады ЛВЖ, элеваторы (мукомольные производства), аккумуляторные).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65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83292" cy="2647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942536"/>
            <a:ext cx="11479237" cy="530586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К категории Б относятся помещения, в которых находятся горючие пыли или волокна, легковоспламеняющиеся жидкости с температурой вспышки более 28 градусов Цельсия, горючие жидкости в таком количестве, что могут образовывать взрывоопасные пылевоздушные или паровоздушные смеси, при воспламенении которых развивается расчетное избыточное давление взрыва в помещении, превышающее 5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кра</a:t>
            </a:r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Сюда относятся склады ГЖ</a:t>
            </a:r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тканневые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производства). 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К категориям В1 - В4 относятся помещения, в которых находятся горючие и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трудногорючие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жидкости, твердые горючие и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трудногорючие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вещества и материалы , вещества и материалы, способные при взаимодействии с водой, кислородом воздуха или друг с другом только гореть, при условии, что помещения, в которых они находятся  не относятся к категории А или Б</a:t>
            </a:r>
          </a:p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(всевозможные склады твердых материалов, различные мастерские,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венткамеры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электрощитовые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, гладильные и т.д.)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193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44141" cy="33507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490" y="998806"/>
            <a:ext cx="11479236" cy="52495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 категории Г относятся помещения, в которых находятся негорючие вещества и материалы в горячем, раскаленном или расплавленном состоянии, процесс обработки которых сопровождается выделением лучистого тепла, искр и пламени, и (или) горючие газы, жидкости и твердые вещества, которые сжигаются или утилизируются в качестве топлива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(Сюда относятся котельные, сталелитейные цеха, кузни).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 категории Д относятся помещения, в которых находятся негорючие вещества и материалы в холодном состоянии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(Сюда относятся склады металлических изделий, производство железобетонных конструкций).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7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86256" cy="140053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пожарной профилактике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793" y="1678898"/>
            <a:ext cx="11407515" cy="49917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Profilaxia incendiilor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un complex de măsuri tehnico-inginereşti şi organizatorice, îndreptate spre asigurarea protecţiei împotriva incendiilor a obiectivelor din gospodăria naţională.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Scopul activităţii de profilaxie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incendiilor este menţinerea unui nivel înalt de securitate împotriva incendiilor în oraşe, localităţi, locuri de concentrare a bunurilor materiale şi la alte obiective din gospodăria naţională prin stabilirea unui regim exemplar de pază împotriva incendiilor.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Problemele principale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activităţii de profilaxie sunt: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elaborarea şi realizarea măsurilor orientate spre lichidarea cauzelor ce pot provoca incendiile;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limitarea în spaţiu a posibilelor incendii şi crearea condiţiilor favorabile de evacuare a oamenilor şi a bunurilor materiale în caz de incendiu;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asigurarea condiţiilor de descoperire la timp a incendiului apărut, anunţării rapide a serviciului de combatere a incendiilor şi lichidării cu succes a incendiului.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0037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2954" cy="1400530"/>
          </a:xfrm>
        </p:spPr>
        <p:txBody>
          <a:bodyPr/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Классификация зданий и сооружений по взрывопожарной и пожарной опасности.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692" y="1730326"/>
            <a:ext cx="11676185" cy="45180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Категории зданий и сооружений по пожарной и взрывопожарной опасности определяются исходя из суммированной площади помещений той или иной категории опасности в этом здании, сооружении.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Здание относится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категории А,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если в нем суммированная площадь помещений категории А превышает 5 % площади всех помещений или 200 м2. Здание не относится к категории А, если суммированная площадь помещений категории А в здании не превышает 25 % суммированной площади всех размещенных в нем помещений (но не более 1000 м2) и эти помещения оснащаются установками автоматического пожаротушения.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719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98886" cy="4194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111348"/>
            <a:ext cx="11113477" cy="56411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Здание относится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категории 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если одновременно выполнены следующие условия: здание не относится к категории А и суммированная площадь помещений категорий А и Б превышает 5 % суммированной площади всех помещений или 200 м2. Здание не относится к категории Б, если суммированная площадь помещений категорий А и Б в здании не превышает 25 % суммированной площади всех размещенных в нем помещений (но не более 1000 м2) и эти помещения оснащаются установками автоматического пожаротушения. 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Здание относится 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категории В,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если одновременно выполнены следующие условия: здание не относится к категории А или Б и суммированная площадь помещений категорий А, Б, В превышает 5 % (10 %, если в здании отсутствуют помещения категорий А и Б) суммированной площади всех помещений. Здание не относится к категории В, если суммированная площадь помещений категорий А, Б, В в здании не превышает 25 % суммированной площади всех размещенных в нем помещений (но не более 3500 квадратных метров) и эти помещения оснащаются установками автоматического пожаротушения.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47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42615" cy="3913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625" y="1181687"/>
            <a:ext cx="11380763" cy="51370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Здание относится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категории Г,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если одновременно выполнены следующие условия: здание не относится к категории А, Б или В и суммированная площадь помещений категорий А, Б, В и Г превышает 5 % суммированной площади всех помещений. Здание не относится к категории Г, если суммированная площадь помещений категорий А, Б, В и Г в здании не превышает 25 % суммированной площади всех размещенных в нем помещений (но не более 5000 м2) и помещения категорий А, Б, В оснащаются установками автоматического пожаротушения.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008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1109" cy="1121249"/>
          </a:xfrm>
        </p:spPr>
        <p:txBody>
          <a:bodyPr/>
          <a:lstStyle/>
          <a:p>
            <a:pPr algn="ctr"/>
            <a:r>
              <a:rPr lang="ro-RO" sz="3600" b="1" dirty="0"/>
              <a:t>6</a:t>
            </a:r>
            <a:r>
              <a:rPr lang="en-US" sz="3600" b="1" dirty="0"/>
              <a:t>. </a:t>
            </a:r>
            <a:r>
              <a:rPr lang="ru-RU" sz="3600" b="1" dirty="0" err="1"/>
              <a:t>Коэффицент</a:t>
            </a:r>
            <a:r>
              <a:rPr lang="ru-RU" sz="3600" b="1" dirty="0"/>
              <a:t> горючести </a:t>
            </a:r>
            <a:r>
              <a:rPr lang="ru-RU" sz="3600" b="1" dirty="0" err="1"/>
              <a:t>материаллов</a:t>
            </a:r>
            <a:r>
              <a:rPr lang="ru-RU" sz="3600" b="1" dirty="0"/>
              <a:t> и веществ</a:t>
            </a:r>
            <a:endParaRPr lang="ro-RO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44" y="1843791"/>
            <a:ext cx="11422505" cy="467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65975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90923" cy="686765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Горение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пожары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опасные факторы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классификация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506" y="1885070"/>
            <a:ext cx="11226018" cy="43633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Горение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мгновенный процесс окисления вещества в кислороде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 выделением продуктов сгорания  и теплоты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Условия горения – вещество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источник возгорания и кислород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Виды горения – теоретическое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практическое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дифузионное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кинетическое и комбинированное контролируемое и неконтролируемое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Устйчивость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горения – условии  методы стабилизации горения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Пожар – это неконтролируемое горение, причиняющее материальный ущерб, вред жизни и здоровью граждан, интересам общества и государства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32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70751" cy="827442"/>
          </a:xfrm>
        </p:spPr>
        <p:txBody>
          <a:bodyPr/>
          <a:lstStyle/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Характеристики пожара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505" y="1336430"/>
            <a:ext cx="11296357" cy="49119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Пожары характеризуется: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вероятностью возникновения;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продолжительностью;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площадью;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среднеобъемной температурой;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пожарной нагрузкой;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температурой тепловоспринимающих поверхностей;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экономическим ущербом.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ro-RO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245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97360" cy="3772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572" y="1069146"/>
            <a:ext cx="11141613" cy="517925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Фазы пожара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Активное горение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общее горение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регрес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ивное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горение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Опасные факторы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пламя и искры;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тепловой поток;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повышенная температура окружающей среды;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повышенная концентрация токсичных продуктов горения и термического разложения;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пониженная концентрация кислорода;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сниженная видимость в дыму.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206245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945667" cy="1400530"/>
          </a:xfrm>
        </p:spPr>
        <p:txBody>
          <a:bodyPr/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Пожары по виду горючего материала и подразделяются на следующие классы: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234" y="1814732"/>
            <a:ext cx="11366695" cy="44336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A – пожары твердых горючих веществ и материалов;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B – пожары горючих жидкостей или плавящихся твердых веществ и материалов;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C – пожары газов;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D – пожары металлов;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E – пожары горючих веществ и материалов электроустановок, находящихся под напряжением;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 F – пожары ядерных материалов, радиоактивных отходов и радиоактивных веществ.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1739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44141" cy="1400530"/>
          </a:xfrm>
        </p:spPr>
        <p:txBody>
          <a:bodyPr/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Пожары классифицируют по различным признакам:</a:t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234" y="1294228"/>
            <a:ext cx="11254154" cy="49541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месту возникновения: пожары на промышленном объекте, пожары в жилой зоне, лесной и степной пожары, пожары в шахте (угольной) и т.д.;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размерам: малый, средний, крупный ; 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количеству требуемых для тушения сил и средств; 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сложности управления основными действиями подразделений пожарной охраны. </a:t>
            </a:r>
          </a:p>
        </p:txBody>
      </p:sp>
    </p:spTree>
    <p:extLst>
      <p:ext uri="{BB962C8B-B14F-4D97-AF65-F5344CB8AC3E}">
        <p14:creationId xmlns:p14="http://schemas.microsoft.com/office/powerpoint/2010/main" val="1819259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6683" cy="40541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4" y="1139484"/>
            <a:ext cx="11254154" cy="51089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отношению к поверхности земли: подземные; наземные; средневысотные; высотные;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виду: локальный и объемный пожары;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стадиям: начальная, основная (развития), конечная;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возможности визуального обнаружения: закрытый (внутренний) и открытый пожары;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 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причинам возникновения: техногенный и бытовой пожары; пожары от поджога, неосторожного обращения с огнем, природных явлений (молния,  извержение вулкана, падение метеорита и т.д.).</a:t>
            </a:r>
            <a:endParaRPr lang="ro-RO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o-RO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268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128" cy="836436"/>
          </a:xfrm>
        </p:spPr>
        <p:txBody>
          <a:bodyPr/>
          <a:lstStyle/>
          <a:p>
            <a:pPr algn="ctr"/>
            <a:r>
              <a:rPr lang="ro-RO" sz="3600" b="1" dirty="0"/>
              <a:t>Activitatea de profilaxie</a:t>
            </a:r>
            <a:r>
              <a:rPr lang="ro-RO" sz="3600" dirty="0"/>
              <a:t>  include: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666" y="1229193"/>
            <a:ext cx="11197652" cy="5276537"/>
          </a:xfrm>
        </p:spPr>
        <p:txBody>
          <a:bodyPr>
            <a:normAutofit/>
          </a:bodyPr>
          <a:lstStyle/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controlul periodic al stării securităţii împotriva incendiilor a obiectivului în ansamblu şi a unor sectoare separate, precum şi asigurarea controlului asupra executării la timp a măsurilor propuse;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efectuarea reviziilor tehnice împotriva incendiilor ale obiectivelor de către reprezentanţii organelor Supravegherii de stat a măsurilor contra incendiilor cu înmânarea dispoziţiilor privind neajunsurile depistate şi stabilirea unui control efectiv asupra executării acestor dispoziţii; 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controlul permanent asupra executării lucrărilor cu pericol de incendiu, respectării regulilor de securitate contra incendiilor pe şantierele de construcţie, la reconstruirea şi reutilarea secţiilor, instalaţiilor, atelierelor, depozitelor şi altor încăperi;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efectuarea instruirilor angajaţilor întreprinderii privind problemele securităţii împotriva incendiilor;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7144163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550" y="452718"/>
            <a:ext cx="8942119" cy="1124622"/>
          </a:xfrm>
        </p:spPr>
        <p:txBody>
          <a:bodyPr/>
          <a:lstStyle/>
          <a:p>
            <a:pPr algn="ctr"/>
            <a:r>
              <a:rPr lang="x-none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Vă mulțumesc pentru atenție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551" y="1577340"/>
            <a:ext cx="8942119" cy="4748509"/>
          </a:xfrm>
        </p:spPr>
      </p:pic>
    </p:spTree>
    <p:extLst>
      <p:ext uri="{BB962C8B-B14F-4D97-AF65-F5344CB8AC3E}">
        <p14:creationId xmlns:p14="http://schemas.microsoft.com/office/powerpoint/2010/main" val="52282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11331030" cy="341761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4774" y="1094282"/>
            <a:ext cx="11467475" cy="5456420"/>
          </a:xfrm>
        </p:spPr>
        <p:txBody>
          <a:bodyPr>
            <a:noAutofit/>
          </a:bodyPr>
          <a:lstStyle/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controlul stării de funcţionare şi întreţinerii corecte a mijloacelor automate staţionare şi primare de stingere a incendiilor, a sistemelor de alimentare cu apă şi informare despre incendiu;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pregătirea personalului formaţiunilor benevole de pompieri (F.B.P.) şi altor formaţiuni pentru efectuarea lucrului profilactic şi stingerea incendiilor şi a focarelor de incendiu;</a:t>
            </a:r>
          </a:p>
          <a:p>
            <a:pPr lvl="0" algn="just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instalarea în secţii, ateliere, depozite etc. a sistemelor automate de protecţie contra incendiilor.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Lucrul de profilaxie a incendiilor la întreprinderi îl efectuează organele IGSU, personalul unităţilor de combatere a incendiilor, comisiile tehnice de combatere a incendiilor, F.B.P.,  serviciile de tehnica securităţii, precum şi inspectorii netitulari de la organele autoadministrării locale.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Metoda de bază a activităţii de profilaxie a incendiilor –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lichidarea imediată a neajunsurilor depistate – în termenul cel mai scurt.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12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66138" cy="1249473"/>
          </a:xfrm>
        </p:spPr>
        <p:txBody>
          <a:bodyPr/>
          <a:lstStyle/>
          <a:p>
            <a:pPr algn="ctr"/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обьектов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пожарной безопасности</a:t>
            </a:r>
            <a:endParaRPr lang="ro-R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432" y="1758461"/>
            <a:ext cx="11107712" cy="4624849"/>
          </a:xfrm>
        </p:spPr>
        <p:txBody>
          <a:bodyPr/>
          <a:lstStyle/>
          <a:p>
            <a:pPr marL="0" indent="0" algn="just">
              <a:buNone/>
            </a:pPr>
            <a:r>
              <a:rPr lang="ro-RO" b="1" dirty="0"/>
              <a:t>1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безопасности к системе профилактики   по пожаром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безопасности к защитных систем пожарной безопасности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 организационные мероприятии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716992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1148" cy="140053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горючести</a:t>
            </a:r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84" y="1693889"/>
            <a:ext cx="11437495" cy="493199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Горючесть – свойства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материалла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воспламеняться и гореть в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присуствии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воздуха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определении пожаровзрывоопасности веществ и материалов (ГОСТ 12.1.044-89. Пожаровзрывоопасность веществ и материалов), различают: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газы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– это вещества, давление насыщенных паров которых при температуре 25 °С и давлении 101,3 кПа превышает 101,3 кПа;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жидкости –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 это вещества, давление насыщенных паров которых при температуре 25 °С и давлении 101,3 кПа меньше 101,3 кПа.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	К жидкостям относят также твердые плавящиеся вещества, температура плавления которых меньше 50 °С.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800" b="1" dirty="0">
                <a:latin typeface="Times New Roman" pitchFamily="18" charset="0"/>
                <a:cs typeface="Times New Roman" pitchFamily="18" charset="0"/>
              </a:rPr>
              <a:t>твердые вещества 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и материал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ы – это вещества с температурой плавления больше 50 °С, а также вещества, не имеющие температуру плавления (например, древесина, ткани и т.п.).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0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14480" cy="39134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7626" y="970671"/>
            <a:ext cx="11577710" cy="5655211"/>
          </a:xfrm>
        </p:spPr>
        <p:txBody>
          <a:bodyPr>
            <a:normAutofit fontScale="92500" lnSpcReduction="20000"/>
          </a:bodyPr>
          <a:lstStyle/>
          <a:p>
            <a:endParaRPr lang="ro-RO" b="1" dirty="0"/>
          </a:p>
          <a:p>
            <a:pPr marL="0" indent="0" algn="just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Согласно NCM E 03.02 - 2014 по горючести вещества и материалы подразделяются на следующие группы:	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Негорючие.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Трудногорючие.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Горючие.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Негорючие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6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которые под действии  пламени или высокой температуры не воспламеняются и не горят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Негорючие – это вещества и материалы, неспособные гореть в воздухе.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Трудногорючие – это вещества и материалы, способные гореть в воздухе при воздействии источника зажигания, но неспособные самостоятельно гореть после его удаления.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Times New Roman" pitchFamily="18" charset="0"/>
                <a:cs typeface="Times New Roman" pitchFamily="18" charset="0"/>
              </a:rPr>
              <a:t>Горючие – это вещества и материалы, способные самовозгораться, а также возгораться при воздействии источника зажигания и самостоятельно гореть после его удаления.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11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1148" cy="46168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764" y="1229194"/>
            <a:ext cx="11422505" cy="5396458"/>
          </a:xfrm>
        </p:spPr>
        <p:txBody>
          <a:bodyPr>
            <a:normAutofit/>
          </a:bodyPr>
          <a:lstStyle/>
          <a:p>
            <a:pPr algn="just"/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слабогорючие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умеренногорючие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 нормальногорючие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сильногорючие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400" b="1" dirty="0">
                <a:latin typeface="Times New Roman" pitchFamily="18" charset="0"/>
                <a:cs typeface="Times New Roman" pitchFamily="18" charset="0"/>
              </a:rPr>
              <a:t>Слабогорючие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– это материалы, имеющие температуру дымовых газов не более 135 °C, продолжительность самостоятельного горения 0 секунд.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o-RO" sz="2400" b="1" dirty="0">
                <a:latin typeface="Times New Roman" pitchFamily="18" charset="0"/>
                <a:cs typeface="Times New Roman" pitchFamily="18" charset="0"/>
              </a:rPr>
              <a:t>Умеренногорючие 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– это материалы, имеющие температуру дымовых газов не более 235 °C,  продолжительность самостоятельного горения не более 30 секунд.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o-RO" sz="2400" b="1" dirty="0">
                <a:latin typeface="Times New Roman" pitchFamily="18" charset="0"/>
                <a:cs typeface="Times New Roman" pitchFamily="18" charset="0"/>
              </a:rPr>
              <a:t>	Нормальногорючие</a:t>
            </a:r>
            <a:r>
              <a:rPr lang="ro-RO" sz="2400" dirty="0">
                <a:latin typeface="Times New Roman" pitchFamily="18" charset="0"/>
                <a:cs typeface="Times New Roman" pitchFamily="18" charset="0"/>
              </a:rPr>
              <a:t> – это материалы, имеющие температуру дымовых газов не более 450 °C, продолжительность самостоятельного горения не более 300 секунд.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ro-RO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76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34652" cy="5320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3385" y="1055078"/>
            <a:ext cx="10986867" cy="51933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воспламеняемости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горючие материалы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подразделяются на следующие группы: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трудновоспламеняемые (В1), имеющие величину критической поверхностной плотности теплового потока более 35 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умеренновоспламеняемые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(В2), имеющие величину критической поверхностной плотности теплового потока не менее 20, но не более 35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легковоспламеняемые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(В3), имеющие величину критической поверхностной плотности теплового потока менее 20 к</a:t>
            </a:r>
            <a:r>
              <a:rPr lang="ro-RO" sz="2800" dirty="0">
                <a:latin typeface="Times New Roman" pitchFamily="18" charset="0"/>
                <a:cs typeface="Times New Roman" pitchFamily="18" charset="0"/>
              </a:rPr>
              <a:t>w/m2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6153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2BDFC7803903E46A573DFC0282BAD93" ma:contentTypeVersion="4" ma:contentTypeDescription="Создание документа." ma:contentTypeScope="" ma:versionID="5062abb41821b41f2d752d736524b785">
  <xsd:schema xmlns:xsd="http://www.w3.org/2001/XMLSchema" xmlns:xs="http://www.w3.org/2001/XMLSchema" xmlns:p="http://schemas.microsoft.com/office/2006/metadata/properties" xmlns:ns2="22e97a55-9c25-4e73-a220-5aec9d9574dd" targetNamespace="http://schemas.microsoft.com/office/2006/metadata/properties" ma:root="true" ma:fieldsID="63e1a188f92717551095a62218da1044" ns2:_="">
    <xsd:import namespace="22e97a55-9c25-4e73-a220-5aec9d9574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97a55-9c25-4e73-a220-5aec9d9574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94D27D-283E-4D14-AD20-55C7939AB7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8F0FD1-50AD-4CD6-A3CB-173E67DBB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e97a55-9c25-4e73-a220-5aec9d9574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43CE4A-7755-4EF9-BE47-0B995FE974E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2501</TotalTime>
  <Words>2550</Words>
  <Application>Microsoft Office PowerPoint</Application>
  <PresentationFormat>Widescreen</PresentationFormat>
  <Paragraphs>145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Century Gothic</vt:lpstr>
      <vt:lpstr>Times New Roman</vt:lpstr>
      <vt:lpstr>Wingdings 3</vt:lpstr>
      <vt:lpstr>Ion</vt:lpstr>
      <vt:lpstr>TEMA: Пожарная безопасность</vt:lpstr>
      <vt:lpstr>1. Цель и задачи пожарной профилактике. </vt:lpstr>
      <vt:lpstr>Activitatea de profilaxie  include:</vt:lpstr>
      <vt:lpstr>PowerPoint Presentation</vt:lpstr>
      <vt:lpstr>2. Обеспечение обьектов пожарной безопасности</vt:lpstr>
      <vt:lpstr>3. Классификация материаллов по горючести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Показатели пожарной опасности материаллов и веществ </vt:lpstr>
      <vt:lpstr>PowerPoint Presentation</vt:lpstr>
      <vt:lpstr>PowerPoint Presentation</vt:lpstr>
      <vt:lpstr>5. Категории помещений по взрыво-пожарной опасности</vt:lpstr>
      <vt:lpstr>PowerPoint Presentation</vt:lpstr>
      <vt:lpstr>PowerPoint Presentation</vt:lpstr>
      <vt:lpstr>PowerPoint Presentation</vt:lpstr>
      <vt:lpstr>Классификация зданий и сооружений по взрывопожарной и пожарной опасности.  </vt:lpstr>
      <vt:lpstr>PowerPoint Presentation</vt:lpstr>
      <vt:lpstr>PowerPoint Presentation</vt:lpstr>
      <vt:lpstr>6. Коэффицент горючести материаллов и веществ</vt:lpstr>
      <vt:lpstr> 7. Горение, пожары, опасные факторы, классификация. </vt:lpstr>
      <vt:lpstr>Характеристики пожара</vt:lpstr>
      <vt:lpstr>PowerPoint Presentation</vt:lpstr>
      <vt:lpstr>Пожары по виду горючего материала и подразделяются на следующие классы: </vt:lpstr>
      <vt:lpstr>Пожары классифицируют по различным признакам: </vt:lpstr>
      <vt:lpstr>PowerPoint Presentation</vt:lpstr>
      <vt:lpstr>Vă mulțumesc pentru atenție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Amplasarea construcților și conformarea acestora la foc</dc:title>
  <dc:creator>Tatiana Butuc</dc:creator>
  <cp:lastModifiedBy>Mihaibencheci@outlook.com</cp:lastModifiedBy>
  <cp:revision>193</cp:revision>
  <dcterms:created xsi:type="dcterms:W3CDTF">2016-06-03T11:42:11Z</dcterms:created>
  <dcterms:modified xsi:type="dcterms:W3CDTF">2025-11-30T11:29:43Z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0x010100E2BDFC7803903E46A573DFC0282BAD93</vt:lpwstr>
  </property>
</Properties>
</file>