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2"/>
  </p:notesMasterIdLst>
  <p:sldIdLst>
    <p:sldId id="256" r:id="rId2"/>
    <p:sldId id="275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770" autoAdjust="0"/>
    <p:restoredTop sz="95253" autoAdjust="0"/>
  </p:normalViewPr>
  <p:slideViewPr>
    <p:cSldViewPr snapToGrid="0">
      <p:cViewPr>
        <p:scale>
          <a:sx n="100" d="100"/>
          <a:sy n="100" d="100"/>
        </p:scale>
        <p:origin x="-1290" y="-3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527F67-3A50-4297-B8B6-693DA88AA5E4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58DB0D-707A-4B4F-9F6C-74B60B20FB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6558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58DB0D-707A-4B4F-9F6C-74B60B20FB9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9306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CAE28-B5DB-416C-BBE2-FF443ED9C5B5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C0902-DFCD-4542-83AB-0F1E2C26E2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014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CAE28-B5DB-416C-BBE2-FF443ED9C5B5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C0902-DFCD-4542-83AB-0F1E2C26E2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2071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CAE28-B5DB-416C-BBE2-FF443ED9C5B5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C0902-DFCD-4542-83AB-0F1E2C26E2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7679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CAE28-B5DB-416C-BBE2-FF443ED9C5B5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C0902-DFCD-4542-83AB-0F1E2C26E2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1965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CAE28-B5DB-416C-BBE2-FF443ED9C5B5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C0902-DFCD-4542-83AB-0F1E2C26E2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3510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CAE28-B5DB-416C-BBE2-FF443ED9C5B5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C0902-DFCD-4542-83AB-0F1E2C26E2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1665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CAE28-B5DB-416C-BBE2-FF443ED9C5B5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C0902-DFCD-4542-83AB-0F1E2C26E2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972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CAE28-B5DB-416C-BBE2-FF443ED9C5B5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C0902-DFCD-4542-83AB-0F1E2C26E2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4833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CAE28-B5DB-416C-BBE2-FF443ED9C5B5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C0902-DFCD-4542-83AB-0F1E2C26E2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4779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CAE28-B5DB-416C-BBE2-FF443ED9C5B5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C0902-DFCD-4542-83AB-0F1E2C26E2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8277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CAE28-B5DB-416C-BBE2-FF443ED9C5B5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C0902-DFCD-4542-83AB-0F1E2C26E2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0697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7CAE28-B5DB-416C-BBE2-FF443ED9C5B5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BC0902-DFCD-4542-83AB-0F1E2C26E2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582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gif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434565" y="280656"/>
            <a:ext cx="11633703" cy="3648547"/>
          </a:xfrm>
        </p:spPr>
        <p:txBody>
          <a:bodyPr anchor="t">
            <a:normAutofit/>
          </a:bodyPr>
          <a:lstStyle/>
          <a:p>
            <a:r>
              <a:rPr lang="x-none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Arhitectura Calculatoarelor </a:t>
            </a:r>
            <a:br>
              <a:rPr lang="x-none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x-none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.2 </a:t>
            </a:r>
            <a:r>
              <a:rPr lang="x-none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MO" sz="3200">
                <a:latin typeface="Times New Roman" panose="02020603050405020304" pitchFamily="18" charset="0"/>
                <a:cs typeface="Times New Roman" panose="02020603050405020304" pitchFamily="18" charset="0"/>
              </a:rPr>
              <a:t>Краткая история развития компьютеров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406305" y="6047715"/>
            <a:ext cx="9144000" cy="495678"/>
          </a:xfrm>
        </p:spPr>
        <p:txBody>
          <a:bodyPr/>
          <a:lstStyle/>
          <a:p>
            <a:r>
              <a:rPr lang="x-none" dirty="0" smtClean="0"/>
              <a:t>Conf. Univ. Dr. Crețu Vasilii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846497" y="3023857"/>
            <a:ext cx="104295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MO" b="1"/>
              <a:t>Цель урока: </a:t>
            </a:r>
            <a:r>
              <a:rPr lang="ru-MO"/>
              <a:t>Ознакомиться с основными этапами развития вычислительных систем, определяемыми технологической эволюцией и эволюцией, определяемой новыми концепциями в архитектуре компьютеров.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53086" y="1779935"/>
            <a:ext cx="115884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MO" b="1"/>
              <a:t>Краткая история развития компьютеров, Влияние технического прогресса на развитие компьютеров, Новые концепции в развитии компьютеров</a:t>
            </a:r>
            <a:endParaRPr lang="en-US" strike="sngStrike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46496" y="3925545"/>
            <a:ext cx="1084649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MO" b="1"/>
              <a:t>Ученик должен знать</a:t>
            </a:r>
            <a:r>
              <a:rPr lang="ro-RO" b="1" i="1" smtClean="0"/>
              <a:t>:</a:t>
            </a:r>
            <a:endParaRPr lang="ro-RO" b="1" dirty="0"/>
          </a:p>
          <a:p>
            <a:r>
              <a:rPr lang="ro-RO" b="1" i="1" dirty="0"/>
              <a:t>§ </a:t>
            </a:r>
            <a:r>
              <a:rPr lang="ro-RO" b="1" i="1"/>
              <a:t> </a:t>
            </a:r>
            <a:r>
              <a:rPr lang="ru-MO" b="1" i="1"/>
              <a:t>Основные этапы развития ЭВМ определены в виде поколений</a:t>
            </a:r>
            <a:r>
              <a:rPr lang="ro-RO" b="1" dirty="0"/>
              <a:t/>
            </a:r>
            <a:br>
              <a:rPr lang="ro-RO" b="1" dirty="0"/>
            </a:br>
            <a:r>
              <a:rPr lang="ro-RO" b="1" i="1" dirty="0" smtClean="0"/>
              <a:t>§</a:t>
            </a:r>
            <a:r>
              <a:rPr lang="ro-RO" b="1" i="1" dirty="0"/>
              <a:t> </a:t>
            </a:r>
            <a:r>
              <a:rPr lang="ro-RO" b="1" i="1"/>
              <a:t> </a:t>
            </a:r>
            <a:r>
              <a:rPr lang="ru-MO" b="1" i="1"/>
              <a:t>Ученые, внесшие вклад в развитие вычислительных систем и формирование понятия Компьютер.</a:t>
            </a:r>
            <a:endParaRPr lang="ro-RO" b="1" dirty="0"/>
          </a:p>
          <a:p>
            <a:r>
              <a:rPr lang="ro-RO" b="1" i="1" dirty="0"/>
              <a:t>§ </a:t>
            </a:r>
            <a:r>
              <a:rPr lang="ro-RO" b="1" i="1"/>
              <a:t> </a:t>
            </a:r>
            <a:r>
              <a:rPr lang="ru-MO" b="1" i="1"/>
              <a:t>Основные идеи компьютерной архитектуры, которые привели к развитию компьютеров.</a:t>
            </a:r>
            <a:endParaRPr lang="ro-RO" b="1" dirty="0"/>
          </a:p>
        </p:txBody>
      </p:sp>
    </p:spTree>
    <p:extLst>
      <p:ext uri="{BB962C8B-B14F-4D97-AF65-F5344CB8AC3E}">
        <p14:creationId xmlns:p14="http://schemas.microsoft.com/office/powerpoint/2010/main" val="26999531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6675" y="0"/>
            <a:ext cx="119253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MO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Основы современной компьютерной архитектуры были заложены Джоном фон Нейманом, который </a:t>
            </a:r>
            <a:r>
              <a:rPr lang="ru-MO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разработал IAS</a:t>
            </a:r>
            <a:r>
              <a:rPr lang="ru-MO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Он предложил заменить последовательную десятичную арифметику параллельной двоичной арифметикой. </a:t>
            </a:r>
            <a:r>
              <a:rPr lang="ru-MO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Машина фон Неймана </a:t>
            </a:r>
            <a:r>
              <a:rPr lang="ru-MO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была сделана Wikes и называлась EDSAC с интегрированной запоминаемой программой.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EDSAC — Википеди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75" y="885825"/>
            <a:ext cx="4849707" cy="3409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8784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64397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Aft>
                <a:spcPts val="0"/>
              </a:spcAft>
            </a:pPr>
            <a:r>
              <a:rPr lang="ru-MO" b="1" i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Второе поколение, транзисторные компьютеры (1955-1965)</a:t>
            </a:r>
            <a:endParaRPr lang="en-US" sz="1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369332"/>
            <a:ext cx="12115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MO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Джон Бардин, Уолтер Браттейн и Уильям Шокли изобрели транзистор с биполярным переходом в 1948 году, который принес им Нобелевскую премию по физике 1956 года. Переходный процесс имеет те же функции, что и электронные вакуумные лампы, но имеет то преимущество, что его можно миниатюризировать.</a:t>
            </a:r>
            <a:endParaRPr lang="en-US" sz="1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1292662"/>
            <a:ext cx="1204912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MO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Компьютеры на основе транзисторной технологии обладают следующими </a:t>
            </a:r>
            <a:r>
              <a:rPr lang="ru-MO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характеристиками</a:t>
            </a:r>
            <a:r>
              <a:rPr lang="ru-MO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spcAft>
                <a:spcPts val="0"/>
              </a:spcAft>
              <a:buFont typeface="Arial" pitchFamily="34" charset="0"/>
              <a:buChar char="•"/>
            </a:pPr>
            <a:r>
              <a:rPr lang="ru-MO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использование </a:t>
            </a:r>
            <a:r>
              <a:rPr lang="ru-MO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диодов и транзисторов на германиевой, а затем на кремниевой основе, что привело к меньшей рассеиваемой мощности, малым габаритам и безопасной </a:t>
            </a:r>
            <a:r>
              <a:rPr lang="ru-MO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эксплуатации;</a:t>
            </a:r>
            <a:endParaRPr lang="en-US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spcAft>
                <a:spcPts val="0"/>
              </a:spcAft>
              <a:buFont typeface="Arial" pitchFamily="34" charset="0"/>
              <a:buChar char="•"/>
            </a:pPr>
            <a:r>
              <a:rPr lang="ru-MO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память </a:t>
            </a:r>
            <a:r>
              <a:rPr lang="ru-MO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ферритовых кольцах, в 1000 раз быстрее</a:t>
            </a:r>
            <a:r>
              <a:rPr lang="ru-MO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чем у предыдущего поколения, со временем доступа 2-12 </a:t>
            </a:r>
            <a:r>
              <a:rPr lang="ru-MO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мкс</a:t>
            </a:r>
            <a:r>
              <a:rPr lang="ru-MO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.;</a:t>
            </a:r>
            <a:endParaRPr lang="en-US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spcAft>
                <a:spcPts val="0"/>
              </a:spcAft>
              <a:buFont typeface="Arial" pitchFamily="34" charset="0"/>
              <a:buChar char="•"/>
            </a:pPr>
            <a:r>
              <a:rPr lang="ru-MO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внешний </a:t>
            </a:r>
            <a:r>
              <a:rPr lang="ru-MO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вид печатного </a:t>
            </a:r>
            <a:r>
              <a:rPr lang="ru-MO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монтажа</a:t>
            </a:r>
            <a:r>
              <a:rPr lang="ru-MO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spcAft>
                <a:spcPts val="0"/>
              </a:spcAft>
              <a:buFont typeface="Arial" pitchFamily="34" charset="0"/>
              <a:buChar char="•"/>
            </a:pPr>
            <a:r>
              <a:rPr lang="ru-MO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внешний </a:t>
            </a:r>
            <a:r>
              <a:rPr lang="ru-MO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вид периферийного оборудования, такого как диск, магнитная полоса, </a:t>
            </a:r>
            <a:r>
              <a:rPr lang="ru-MO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принтер</a:t>
            </a:r>
            <a:r>
              <a:rPr lang="ru-MO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spcAft>
                <a:spcPts val="0"/>
              </a:spcAft>
              <a:buFont typeface="Arial" pitchFamily="34" charset="0"/>
              <a:buChar char="•"/>
            </a:pPr>
            <a:r>
              <a:rPr lang="ru-MO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появление </a:t>
            </a:r>
            <a:r>
              <a:rPr lang="ru-MO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языков высокого уровня, таких как Fortran, Cobol, Algol.</a:t>
            </a:r>
            <a:endParaRPr lang="en-US" sz="1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52400" y="3586163"/>
            <a:ext cx="85534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MO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Среди компьютеров этого поколения наиболее известны:</a:t>
            </a:r>
            <a:endParaRPr lang="en-US" sz="1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 descr="The TX-0 computer, built in 1955 and made operational in 1956. The TX-0 was  essentially a transistori… | Computer history, First transistor, Computer  history muse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599" y="3501093"/>
            <a:ext cx="4773947" cy="3252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0" y="4068961"/>
            <a:ext cx="71913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MO" b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TX-0 </a:t>
            </a:r>
            <a:r>
              <a:rPr lang="ru-MO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(Транзисторный экспериментальный компьютер 0), сделанный в Массачусетском технологическом институте.</a:t>
            </a:r>
            <a:endParaRPr lang="en-US" sz="1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9572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92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o-RO" b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PDP-1 (Programmable Data Processor) </a:t>
            </a:r>
            <a:r>
              <a:rPr lang="ru-MO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разработки</a:t>
            </a:r>
            <a:r>
              <a:rPr lang="ru-MO" b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b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DEC (Digital Equipement Corporation), </a:t>
            </a:r>
            <a:r>
              <a:rPr lang="ru-MO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 внутренней памятью 4</a:t>
            </a:r>
            <a:r>
              <a:rPr lang="ro-RO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 </a:t>
            </a:r>
            <a:r>
              <a:rPr lang="ru-MO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слов по 18 бит и циклом команд 5µ</a:t>
            </a:r>
            <a:r>
              <a:rPr lang="ro-RO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ro-RO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MO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наличие пульта монитора с ЭЛТ (электронно-лучевой трубкой) с возможностью контроля каждой точки </a:t>
            </a:r>
            <a:r>
              <a:rPr lang="ru-MO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MO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экране.</a:t>
            </a:r>
            <a:endParaRPr lang="en-US" sz="1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2" name="Picture 2" descr="PDP-1 — Википедия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1384995"/>
            <a:ext cx="444500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829174" y="923330"/>
            <a:ext cx="736282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MO" b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PDP-8, </a:t>
            </a:r>
            <a:r>
              <a:rPr lang="ru-MO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 одной шиной и следующими модулями: ЦП, память, консоль, устройства ввода/вывода. Это был первый крупномасштабный коммерческий цифровой компьютер, проданный тиражом 5000 штук.</a:t>
            </a:r>
            <a:endParaRPr lang="en-US" sz="1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4" name="Picture 4" descr="PDP-8/E - Wikipedi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0329" y="2041640"/>
            <a:ext cx="4013815" cy="4632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41633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0967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MO" b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CDC 6600, </a:t>
            </a:r>
            <a:r>
              <a:rPr lang="ru-MO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произведенный DEC и разработанный Сеймуром Крэем, будущим разработчиком компьютеров Cray 1 и Cray 2.</a:t>
            </a:r>
            <a:endParaRPr lang="en-US" sz="1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6" name="Picture 2" descr="CDC 6600 - Wikiwa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" y="1302782"/>
            <a:ext cx="3832225" cy="2667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089400" y="415498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MO" b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IBM 7094 </a:t>
            </a:r>
            <a:r>
              <a:rPr lang="ru-MO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 32-битной памятью на 36 слов и циклом команд 2 мкс.</a:t>
            </a:r>
            <a:endParaRPr lang="en-US" sz="1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8" name="Picture 4" descr="IBM 7090 - Wikiwa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5100" y="1519713"/>
            <a:ext cx="4191000" cy="314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38224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6674" y="0"/>
            <a:ext cx="74199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MO" b="1" i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Третье поколение, компьютеры на интегральных схемах (1965–1980)</a:t>
            </a:r>
            <a:endParaRPr lang="en-US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369332"/>
            <a:ext cx="12192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MO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Интегральная схема была изобретена в 1958 году Робертом Нойлом или, по другим данным, Джеком Килби из Texas Instruments. Речь идет о группировке на кремниевой таблетке тысяч, а затем и миллионов компонентов.Главные особенности компьютеров этого </a:t>
            </a:r>
            <a:r>
              <a:rPr lang="ru-MO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поколения</a:t>
            </a:r>
            <a:r>
              <a:rPr lang="ru-MO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spcAft>
                <a:spcPts val="0"/>
              </a:spcAft>
              <a:buFontTx/>
              <a:buChar char="-"/>
            </a:pPr>
            <a:r>
              <a:rPr lang="ru-MO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использование </a:t>
            </a:r>
            <a:r>
              <a:rPr lang="ru-MO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интегральных схем маломасштабно, по 100 транзисторов на </a:t>
            </a:r>
            <a:r>
              <a:rPr lang="ru-MO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кристалл</a:t>
            </a:r>
            <a:r>
              <a:rPr lang="ru-MO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spcAft>
                <a:spcPts val="0"/>
              </a:spcAft>
              <a:buFontTx/>
              <a:buChar char="-"/>
            </a:pPr>
            <a:r>
              <a:rPr lang="ru-MO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появление </a:t>
            </a:r>
            <a:r>
              <a:rPr lang="ru-MO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полупроводниковых ЗУ, со временем доступа </a:t>
            </a:r>
            <a:r>
              <a:rPr lang="ru-MO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0,5-75мкс</a:t>
            </a:r>
            <a:r>
              <a:rPr lang="ru-MO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spcAft>
                <a:spcPts val="0"/>
              </a:spcAft>
              <a:buFontTx/>
              <a:buChar char="-"/>
            </a:pPr>
            <a:r>
              <a:rPr lang="ru-MO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внешняя </a:t>
            </a:r>
            <a:r>
              <a:rPr lang="ru-MO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память большой емкости, массовые диски и магнитные ленты</a:t>
            </a:r>
            <a:r>
              <a:rPr lang="ro-RO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-66676" y="2123658"/>
            <a:ext cx="78009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MO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Вычислительные системы этого поколения были созданы:IBM, наиболее представительным из которых является IBM 360;</a:t>
            </a:r>
            <a:endParaRPr lang="en-US" sz="1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290" name="Picture 2" descr="IBM System/360 — Википедия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6301" y="1520410"/>
            <a:ext cx="3312944" cy="2208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38125" y="2727128"/>
            <a:ext cx="724852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MO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Миникомпьютер IBM 360 имел следующие </a:t>
            </a:r>
            <a:r>
              <a:rPr lang="ru-MO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особенности</a:t>
            </a:r>
            <a:r>
              <a:rPr lang="ru-MO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spcAft>
                <a:spcPts val="0"/>
              </a:spcAft>
              <a:buFont typeface="Arial" pitchFamily="34" charset="0"/>
              <a:buChar char="•"/>
            </a:pPr>
            <a:r>
              <a:rPr lang="ru-MO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такт </a:t>
            </a:r>
            <a:r>
              <a:rPr lang="ru-MO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инструкции </a:t>
            </a:r>
            <a:r>
              <a:rPr lang="ru-MO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250мкс</a:t>
            </a:r>
            <a:r>
              <a:rPr lang="ru-MO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.;</a:t>
            </a:r>
            <a:endParaRPr lang="en-US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spcAft>
                <a:spcPts val="0"/>
              </a:spcAft>
              <a:buFont typeface="Arial" pitchFamily="34" charset="0"/>
              <a:buChar char="•"/>
            </a:pPr>
            <a:r>
              <a:rPr lang="ru-MO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адресное </a:t>
            </a:r>
            <a:r>
              <a:rPr lang="ru-MO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пространство 216 байт (19 </a:t>
            </a:r>
            <a:r>
              <a:rPr lang="ru-MO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байт</a:t>
            </a:r>
            <a:r>
              <a:rPr lang="ru-MO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endParaRPr lang="en-US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spcAft>
                <a:spcPts val="0"/>
              </a:spcAft>
              <a:buFont typeface="Arial" pitchFamily="34" charset="0"/>
              <a:buChar char="•"/>
            </a:pPr>
            <a:r>
              <a:rPr lang="ru-MO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32-битные </a:t>
            </a:r>
            <a:r>
              <a:rPr lang="ru-MO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рабочие </a:t>
            </a:r>
            <a:r>
              <a:rPr lang="ru-MO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книги</a:t>
            </a:r>
            <a:r>
              <a:rPr lang="ru-MO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spcAft>
                <a:spcPts val="0"/>
              </a:spcAft>
              <a:buFont typeface="Arial" pitchFamily="34" charset="0"/>
              <a:buChar char="•"/>
            </a:pPr>
            <a:r>
              <a:rPr lang="ru-MO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появление </a:t>
            </a:r>
            <a:r>
              <a:rPr lang="ru-MO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мультипрограммирования.</a:t>
            </a:r>
            <a:endParaRPr lang="en-US" sz="1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-281170" y="4204456"/>
            <a:ext cx="54199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MO" b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DEC, с миникомпьютерами серии PDP 11/XX</a:t>
            </a:r>
            <a:r>
              <a:rPr lang="ro-RO" b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33350" y="4481455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MO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Миникомпьютеры PDP 11/XX имели схожие с IBM характеристики, но слово было 16-битным (а затем 32-битным для серии VAX); соотношение цена/качество было очень хорошим, лучшим с 80-х годов.</a:t>
            </a:r>
            <a:endParaRPr lang="en-US" sz="1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292" name="Picture 4" descr="pdp 11 computer - Google Search | Informatiqu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26" y="3729039"/>
            <a:ext cx="3951120" cy="2963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13957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46498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Aft>
                <a:spcPts val="0"/>
              </a:spcAft>
            </a:pPr>
            <a:r>
              <a:rPr lang="ru-MO" b="1" i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Четвертое поколение. В.Л.С.И. (1980-2005)</a:t>
            </a:r>
            <a:endParaRPr lang="en-US" sz="1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369332"/>
            <a:ext cx="121920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MO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Появление этого поколения стало возможным благодаря совершенствованию интегрированной техники. Интегральные схемы VLSI (Very Large Scale Integration) достигают 1 миллиарда транзисторов на чип.Компьютеры этого поколения характеризуются </a:t>
            </a:r>
            <a:r>
              <a:rPr lang="ru-MO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следующим</a:t>
            </a:r>
            <a:r>
              <a:rPr lang="ru-MO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MO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MO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использование схем </a:t>
            </a:r>
            <a:r>
              <a:rPr lang="ru-MO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СБИС</a:t>
            </a:r>
            <a:r>
              <a:rPr lang="ru-MO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MO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MO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появление и развитие </a:t>
            </a:r>
            <a:r>
              <a:rPr lang="ru-MO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микропроцессоров</a:t>
            </a:r>
            <a:r>
              <a:rPr lang="ru-MO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MO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MO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разработка новых типов памяти (МОП, магнитная, голографическая) и периферийной техники, ориентированной на первичное извещение </a:t>
            </a:r>
            <a:r>
              <a:rPr lang="ru-MO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данных</a:t>
            </a:r>
            <a:r>
              <a:rPr lang="ru-MO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spcAft>
                <a:spcPts val="0"/>
              </a:spcAft>
              <a:buFontTx/>
              <a:buChar char="-"/>
            </a:pPr>
            <a:r>
              <a:rPr lang="ru-MO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взаимосвязь </a:t>
            </a:r>
            <a:r>
              <a:rPr lang="ru-MO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компьютеров в сетях, сопровождающаяся взаимопроникновением компьютерной и телекоммуникационной </a:t>
            </a:r>
            <a:r>
              <a:rPr lang="ru-MO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отраслей</a:t>
            </a:r>
            <a:r>
              <a:rPr lang="ru-MO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spcAft>
                <a:spcPts val="0"/>
              </a:spcAft>
              <a:buFontTx/>
              <a:buChar char="-"/>
            </a:pPr>
            <a:r>
              <a:rPr lang="ru-MO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MO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появление и развитие сложных программных сред с мощными графическими </a:t>
            </a:r>
            <a:r>
              <a:rPr lang="ru-MO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средствами</a:t>
            </a:r>
            <a:r>
              <a:rPr lang="ru-MO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MO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MO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этом поколении сначала появились персональные компьютеры Home Computer, а затем широко известный Personal Computer, основанный на микропроцессорах; двумя наиболее важными микропроцессорными компаниями являются INTEL и AMD.</a:t>
            </a:r>
            <a:endParaRPr lang="en-US" sz="1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314" name="Picture 2" descr="IBM PC — Википеди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748" y="4152899"/>
            <a:ext cx="3715427" cy="2684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IBM Portable Personal Computer — Википедия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6299" y="3905249"/>
            <a:ext cx="4415415" cy="2932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31985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9768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Aft>
                <a:spcPts val="0"/>
              </a:spcAft>
            </a:pPr>
            <a:r>
              <a:rPr lang="ru-MO" b="1" i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Пятое поколение</a:t>
            </a:r>
            <a:endParaRPr lang="en-US" sz="1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369332"/>
            <a:ext cx="12192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MO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Была предпринята попытка определить пятое поколение, сформулировав требования, которые в настоящее время стоят перед компьютерами, требования, которые включают </a:t>
            </a:r>
            <a:r>
              <a:rPr lang="ru-MO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следующее</a:t>
            </a:r>
            <a:r>
              <a:rPr lang="ru-MO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MO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MO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интеллектуальный интерфейс, позволяющий вести диалог на естественном языке (голос, звуки, изображения, графическая </a:t>
            </a:r>
            <a:r>
              <a:rPr lang="ru-MO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информация</a:t>
            </a:r>
            <a:r>
              <a:rPr lang="ru-MO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endParaRPr lang="en-US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MO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MO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создание машины, реализующей рассуждения для решения задачи без предварительного знания </a:t>
            </a:r>
            <a:r>
              <a:rPr lang="ru-MO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алгоритма</a:t>
            </a:r>
            <a:r>
              <a:rPr lang="ru-MO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MO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MO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Огромные базы данных с очень быстрым поиском.</a:t>
            </a:r>
            <a:endParaRPr lang="en-US" sz="1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338" name="Picture 2" descr="Пятое поколение ЭВМ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75" y="2351485"/>
            <a:ext cx="4762500" cy="306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Как правильно выбрать компьютер » Фирма КИП- Компьютеры, комплектующие,  оргтехника, телефония, банковское оборудование и многое друго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3150" y="2427685"/>
            <a:ext cx="4876800" cy="299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17578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Вот так выглядит 50-кубитный квантовый компьютер IBM - ITC.u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99" y="464066"/>
            <a:ext cx="5407025" cy="3852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0" y="94734"/>
            <a:ext cx="27845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MO" b="1">
                <a:solidFill>
                  <a:srgbClr val="202122"/>
                </a:solidFill>
                <a:latin typeface="Arial" panose="020B0604020202020204" pitchFamily="34" charset="0"/>
              </a:rPr>
              <a:t>квантовый компьютер</a:t>
            </a:r>
            <a:endParaRPr lang="en-US" dirty="0"/>
          </a:p>
        </p:txBody>
      </p:sp>
      <p:pic>
        <p:nvPicPr>
          <p:cNvPr id="15364" name="Picture 4" descr="acces la computerul cuanti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5623" y="464066"/>
            <a:ext cx="6490193" cy="3650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91919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48293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477963" indent="-1477963">
              <a:spcAft>
                <a:spcPts val="0"/>
              </a:spcAft>
            </a:pPr>
            <a:r>
              <a:rPr lang="ru-MO" b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Новые концепции в эволюции компьютеров</a:t>
            </a:r>
            <a:endParaRPr lang="en-US" sz="1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369332"/>
            <a:ext cx="1219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MO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Помимо технического прогресса, новые конструкции привели к быстрому развитию компьютерных систем. Новые идеи в первую очередь связаны с компьютерной архитектурой. Упомянем лишь самые важные из них.</a:t>
            </a:r>
            <a:endParaRPr lang="en-US" sz="1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648" y="1015663"/>
            <a:ext cx="27927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ru-MO" b="1" i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Микропрограммирование</a:t>
            </a:r>
            <a:endParaRPr lang="en-US" sz="1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1384995"/>
            <a:ext cx="12192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MO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1951 году Морис Уилкс, исследователь из Кембриджского университета, предложил построить трехъярусный автомобиль вместо двух предыдущих. Новый уровень, предложенный Уилксом, заключался в том, что набор инструкций должен интерпретироваться прошивкой, а не выполняться непосредственно на электронной стороне. Эта концепция, называемая прошивкой, стала доминирующей с 1970-х годов.</a:t>
            </a:r>
            <a:endParaRPr lang="en-US" sz="1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8043" y="2585324"/>
            <a:ext cx="37701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ru-MO" b="1" i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Изобретая операционную систему</a:t>
            </a:r>
            <a:endParaRPr lang="en-US" sz="1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6648" y="2954656"/>
            <a:ext cx="1214535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MO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Он был разработан и внедрен с целью автоматизации задач оператора ЭВМ. Операционная система — это программа, которая действует как посредник между пользователем и физической частью компьютерной системы и позволяет эффективно использовать компоненты компьютера. Первая операционная система была разработана в 1955 году программистами исследовательского центра General Motors, которые написали такую ​​программу, как «</a:t>
            </a:r>
            <a:r>
              <a:rPr lang="ru-MO" i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программа-монитор для IBM 701</a:t>
            </a:r>
            <a:r>
              <a:rPr lang="ru-MO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». </a:t>
            </a:r>
            <a:endParaRPr lang="en-US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MO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Очень </a:t>
            </a:r>
            <a:r>
              <a:rPr lang="ru-MO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важным шагом в развитии вычислительных систем стало создание Массачусетским технологическим институтом в начале 1960-х годов операционных систем с разделением времени, управления процессами, системного интерфейса и ряда инструментов, специализированных для решения конкретных задач. Как следует из названия, товарный знак UNIX знаменует начало совместимых систем.</a:t>
            </a:r>
            <a:endParaRPr lang="en-US" sz="1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51324" y="5644874"/>
            <a:ext cx="15077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ru-MO" b="1" i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Кэш-память</a:t>
            </a:r>
            <a:endParaRPr lang="en-US" sz="1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8043" y="6001644"/>
            <a:ext cx="121686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MO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Кэширование было простой, но очень эффективной идеей, которая увеличила скорость вычислений системы в десять раз.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32606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92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MO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Закон Мура (Hardware Law) </a:t>
            </a:r>
            <a:r>
              <a:rPr lang="ru-MO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 1965 году Гордон Мур, основатель Intel, заметил, что количество транзисторов неуклонно растет, и предсказал, что их количество будет ежегодно удваиваться. Это стало </a:t>
            </a:r>
            <a:r>
              <a:rPr lang="ru-MO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законом Мура</a:t>
            </a:r>
            <a:r>
              <a:rPr lang="ru-MO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выраженным в удвоении числа транзисторов каждые 18 месяцев. Очевидно, что этот технический прогресс привел к увеличению производительности системы и снижению </a:t>
            </a:r>
            <a:r>
              <a:rPr lang="ru-MO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цены</a:t>
            </a:r>
            <a:r>
              <a:rPr lang="ru-MO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MO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Закон о программном обеспечении </a:t>
            </a:r>
            <a:r>
              <a:rPr lang="ru-MO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Натан Мирвольд </a:t>
            </a:r>
            <a:r>
              <a:rPr lang="ru-MO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утверждает, что «программное обеспечение подобно газу, увеличивающемуся в объеме до такой степени, что оно занимает все пространство, находящееся в его распоряжении». Этот закон указывает на то, что имеющиеся жесткие ресурсы немедленно потребляются программным обеспечением, тем более что существует постоянный спрос на ресурсы.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2585323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MO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ВИДЫ КОМПЬЮТЕРОВ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2954655"/>
            <a:ext cx="121920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MO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 развитии ЭВМ есть два важных </a:t>
            </a:r>
            <a:r>
              <a:rPr lang="ru-MO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направления</a:t>
            </a:r>
            <a:r>
              <a:rPr lang="ru-MO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MO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CISC </a:t>
            </a:r>
            <a:r>
              <a:rPr lang="ru-MO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(компьютеры с комплексным набором инструкций), соответствующие компьютерам, созданным на базе микропроцессоров с архитектурой </a:t>
            </a:r>
            <a:r>
              <a:rPr lang="ru-MO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CISC</a:t>
            </a:r>
            <a:r>
              <a:rPr lang="ru-MO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MO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RISC </a:t>
            </a:r>
            <a:r>
              <a:rPr lang="ru-MO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(компьютеры с сокращенным набором инструкций), соответствующие компьютерам, изготовленным с микропроцессорами RISC, представителем которых является микропроцессор SPARC производства </a:t>
            </a:r>
            <a:r>
              <a:rPr lang="ru-MO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Sun</a:t>
            </a:r>
            <a:r>
              <a:rPr lang="ru-MO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MO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Параллельно </a:t>
            </a:r>
            <a:r>
              <a:rPr lang="ru-MO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развиваются альтернативные </a:t>
            </a:r>
            <a:r>
              <a:rPr lang="ru-MO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направления</a:t>
            </a:r>
            <a:r>
              <a:rPr lang="ru-MO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MO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Параллельные </a:t>
            </a:r>
            <a:r>
              <a:rPr lang="ru-MO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компьютеры. Пример: репрезентативным является MIPS (миллионы инструкций в секунду), созданный в Стэнфордском университете США, с более специальной параллельной архитектурой</a:t>
            </a:r>
            <a:r>
              <a:rPr lang="ru-MO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 </a:t>
            </a:r>
            <a:endParaRPr lang="en-US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MO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Компьютеры</a:t>
            </a:r>
            <a:r>
              <a:rPr lang="ru-MO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ориентированные на язык: новое направление развития — чипы Java Virtual Machine (JVM)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3996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e este abacul si cine l-a inventat? - Deștepți.r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396" y="124051"/>
            <a:ext cx="4914148" cy="3228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bac - Wikiped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8254" y="124051"/>
            <a:ext cx="3975553" cy="3175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Где, по всей вероятности, впервые... | Вопросы Quiz Club | QuizzClu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396" y="3502704"/>
            <a:ext cx="5258254" cy="3232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Абак - История информатики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6083" y="3409950"/>
            <a:ext cx="3762375" cy="255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93793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920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MO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Примеры типов </a:t>
            </a:r>
            <a:r>
              <a:rPr lang="ru-MO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компьютеров</a:t>
            </a:r>
            <a:r>
              <a:rPr lang="ru-MO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MO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Персональные компьютеры </a:t>
            </a:r>
            <a:r>
              <a:rPr lang="ru-MO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— это настольные компьютеры и рабочие книги. Они однопроцессорные и называются ПК (если микропроцессор CISC) или рабочие станции (если процессор RISC). Их вычислительная мощность увеличивается по мере развития технологий. Они могут быть оснащены модемами для удаленной передачи</a:t>
            </a:r>
            <a:r>
              <a:rPr lang="en-US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MO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Электронные серверы </a:t>
            </a:r>
            <a:r>
              <a:rPr lang="ru-MO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— относятся к более мощным компьютерам в сети, на которых установлено соответствующее программное обеспечение, обслуживающее рабочие </a:t>
            </a:r>
            <a:r>
              <a:rPr lang="ru-MO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станции</a:t>
            </a:r>
            <a:r>
              <a:rPr lang="ru-MO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MO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Многие рабочие станции </a:t>
            </a:r>
            <a:r>
              <a:rPr lang="ru-MO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— также называемые сетями рабочих станций (NOW) или кластерами рабочих станций (COW) — состоят из нескольких рабочих станций, соединенных высокоскоростными сетями и с распределенным программным обеспечением для решения задач, характерных для сетевого </a:t>
            </a:r>
            <a:r>
              <a:rPr lang="ru-MO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домена</a:t>
            </a:r>
            <a:r>
              <a:rPr lang="ru-MO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MO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Большие </a:t>
            </a:r>
            <a:r>
              <a:rPr lang="ru-MO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компьютеры </a:t>
            </a:r>
            <a:r>
              <a:rPr lang="ru-MO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— характерны для больших систем с очень большой емкостью памяти (порядка терабайт, 1Toct. = 10</a:t>
            </a:r>
            <a:r>
              <a:rPr lang="ru-MO" baseline="-25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12</a:t>
            </a:r>
            <a:r>
              <a:rPr lang="ru-MO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окт.).</a:t>
            </a:r>
            <a:endParaRPr lang="ru-RU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MO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Суперкомпьютеры - </a:t>
            </a:r>
            <a:r>
              <a:rPr lang="ru-MO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 очень быстрыми процессорами, большими ресурсами (памятью) и быстрыми соединениями, используемыми для очень сложных научных вычислений.</a:t>
            </a:r>
            <a:r>
              <a:rPr lang="en-US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MO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Все эти компьютеры имеют центральный процессор (ЦП), встроенный в микросхему, называемую микропроцессором.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46076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03507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MO" sz="16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 течением времени, от появления первого компьютера до наших дней, развитие в этой области было обусловлено двумя </a:t>
            </a:r>
            <a:r>
              <a:rPr lang="ru-MO" sz="16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основными </a:t>
            </a:r>
            <a:r>
              <a:rPr lang="ru-MO" sz="160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факторами</a:t>
            </a:r>
            <a:r>
              <a:rPr lang="ro-RO" sz="160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16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o-RO" sz="160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MO" sz="16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технический </a:t>
            </a:r>
            <a:r>
              <a:rPr lang="ru-MO" sz="16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прогресс </a:t>
            </a:r>
            <a:r>
              <a:rPr lang="ru-MO" sz="160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endParaRPr lang="en-US" sz="160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o-RO" sz="160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MO" sz="16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введение новых концепций в компьютерную архитектуру.</a:t>
            </a:r>
            <a:endParaRPr lang="en-US" sz="1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-337995" y="892552"/>
            <a:ext cx="104959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spcAft>
                <a:spcPts val="0"/>
              </a:spcAft>
            </a:pPr>
            <a:r>
              <a:rPr lang="ru-MO" b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Влияние технического прогресса на развитие компьютеров</a:t>
            </a:r>
            <a:endParaRPr lang="en-US" sz="1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74150" y="1134877"/>
            <a:ext cx="62675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Aft>
                <a:spcPts val="0"/>
              </a:spcAft>
            </a:pPr>
            <a:r>
              <a:rPr lang="ru-MO" b="1" i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Нулевое поколение, механические компьютеры (1642–1945)</a:t>
            </a:r>
            <a:endParaRPr lang="en-US" sz="1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1504209"/>
            <a:ext cx="1219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MO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Первым, кто построил работающую компьютерную машину, был Блез Паскаль (1623–1662), который в 19 лет сконструировал механическую машину. Машина могла только складывать и вычитать</a:t>
            </a:r>
            <a:endParaRPr lang="en-US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9" name="Picture 2" descr="Портрет Паскаля, выполненный Франсуа II Кенелем для Герарда Эделинка в 1691 год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0500" y="2150540"/>
            <a:ext cx="3014573" cy="3591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s://upload.wikimedia.org/wikipedia/commons/thumb/8/80/Arts_et_Metiers_Pascaline_dsc03869.jpg/1920px-Arts_et_Metiers_Pascaline_dsc0386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5383" y="2150539"/>
            <a:ext cx="6552035" cy="3589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04934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69408" y="0"/>
            <a:ext cx="1205318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MO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Готфрид фон Лейбниц (1646-1716) внес теоретический и практический вклад в рождение информатики. Он усовершенствовал машину Паскаля, причем новая машина могла выполнять, помимо сложения и вычитания, умножение и деление.</a:t>
            </a:r>
            <a:r>
              <a:rPr lang="ro-RO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Christoph Bernhard Francke - Bildnis des Philosophen Leibniz (ca. 1695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" y="1027331"/>
            <a:ext cx="2687520" cy="3319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upload.wikimedia.org/wikipedia/commons/thumb/9/92/Leibnitzrechenmaschine.jpg/1280px-Leibnitzrechenmaschin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8279" y="1027330"/>
            <a:ext cx="4425449" cy="3319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upload.wikimedia.org/wikipedia/commons/a/ac/Leibniz_binary_system_170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9723" y="923330"/>
            <a:ext cx="2571184" cy="3462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65623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1" y="0"/>
            <a:ext cx="118419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MO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Чарльза Бэббиджа (1792-1871) можно считать предшественником современного компьютера.</a:t>
            </a:r>
            <a:endParaRPr lang="en-US" dirty="0"/>
          </a:p>
        </p:txBody>
      </p:sp>
      <p:pic>
        <p:nvPicPr>
          <p:cNvPr id="3074" name="Picture 2" descr="Charles Babbage - 186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4566"/>
            <a:ext cx="2697917" cy="3534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697917" y="434566"/>
            <a:ext cx="934319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MO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Вычислитель разностей (дифференциал) представлял собой специализированную машину, которая на основе алгоритма вычисляла таблицы полезных чисел в морском мореплавании методом конечных разностей. Самой интересной особенностью этого станка была запись результатов на выгравированной латунной пластине со стальным штампом, предсказывающая сегодняшние периферийные средства гравировки.</a:t>
            </a:r>
            <a:endParaRPr lang="en-US" sz="1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6" name="Picture 4" descr="https://upload.wikimedia.org/wikipedia/commons/5/53/BabbageDifferenceEngin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423" y="1985014"/>
            <a:ext cx="2724602" cy="2005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upload.wikimedia.org/wikipedia/commons/0/09/050114_2529_differenc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7475" y="2061251"/>
            <a:ext cx="2486023" cy="1864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-1" y="3968836"/>
            <a:ext cx="592096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MO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Аналитическая машина состояла из четырех компонентов:-хранилище (</a:t>
            </a:r>
            <a:r>
              <a:rPr lang="ru-MO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память</a:t>
            </a:r>
            <a:r>
              <a:rPr lang="ru-MO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endParaRPr lang="en-US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MO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MO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мельница (расчетная </a:t>
            </a:r>
            <a:r>
              <a:rPr lang="ru-MO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единица</a:t>
            </a:r>
            <a:r>
              <a:rPr lang="ru-MO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endParaRPr lang="en-US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spcAft>
                <a:spcPts val="0"/>
              </a:spcAft>
              <a:buFontTx/>
              <a:buChar char="-"/>
            </a:pPr>
            <a:r>
              <a:rPr lang="ru-MO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входная </a:t>
            </a:r>
            <a:r>
              <a:rPr lang="ru-MO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секция (</a:t>
            </a:r>
            <a:r>
              <a:rPr lang="ru-MO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картридер</a:t>
            </a:r>
            <a:r>
              <a:rPr lang="ru-MO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endParaRPr lang="en-US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spcAft>
                <a:spcPts val="0"/>
              </a:spcAft>
              <a:buFontTx/>
              <a:buChar char="-"/>
            </a:pPr>
            <a:r>
              <a:rPr lang="ru-MO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MO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выходная секция (перфорированная и печатная продукция).</a:t>
            </a:r>
            <a:endParaRPr lang="en-US" sz="1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5657671"/>
            <a:ext cx="895349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MO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Журнал состоит из 100 слов по 50 знаков после запятой, каждое из которых используется для хранения переменных и результатов. Мельница могла принимать со склада операнды, которые могла складывать, вычитать, умножать или делить и, наконец, возвращать результат на склад.</a:t>
            </a:r>
            <a:endParaRPr lang="en-US" dirty="0"/>
          </a:p>
        </p:txBody>
      </p:sp>
      <p:pic>
        <p:nvPicPr>
          <p:cNvPr id="3080" name="Picture 8" descr="https://upload.wikimedia.org/wikipedia/commons/thumb/8/87/Ada_Lovelace.jpg/800px-Ada_Lovelac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1161" y="1911893"/>
            <a:ext cx="2585221" cy="4100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6766523" y="3925768"/>
            <a:ext cx="17491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o-RO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Ada de Lovelace</a:t>
            </a:r>
            <a:endParaRPr lang="en-US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088185" y="4180343"/>
            <a:ext cx="305581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MO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первый программист в истории. В ее честь язык программирования был назван ADA.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97324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" y="0"/>
            <a:ext cx="1219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MO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1930 году немецкий студент Конрад Цузе построил серию вычислительных машин с использованием электромагнитных реле.</a:t>
            </a:r>
            <a:endParaRPr lang="en-US" dirty="0"/>
          </a:p>
        </p:txBody>
      </p:sp>
      <p:pic>
        <p:nvPicPr>
          <p:cNvPr id="4100" name="Picture 4" descr="Konrad Zuse mit dem Nachbau seines ersten Computers, dem Z1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6766" y="369332"/>
            <a:ext cx="62865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Z1 (вычислительная машина) — Википеди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6767" y="2731532"/>
            <a:ext cx="6286500" cy="3710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Computer History Museum | Computer history, Computer history museum, Old  computer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028" y="369332"/>
            <a:ext cx="4034971" cy="2723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Z3 — Википедия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357" y="3150013"/>
            <a:ext cx="4692403" cy="3519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32199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92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MO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Соединенных Штатах Джон Атанасофф из Государственного колледжа Йова создал логически похожую машину, используя другую технологию, основанную на идее Бэббиджа. Память состояла из емкостей, которые периодически перезаряжались, и эта идея используется сегодня для динамической ОЗУ с обновлением. Как и машина Бэббиджа, машина Джона Атанасова зависела от технологии и не работала. Однако история, похоже, сохранила прототип ABC (Atanasoff-Berry-Computer), Берри, ученик Атанасова, сделанный в 1939 году.</a:t>
            </a:r>
            <a:endParaRPr lang="en-US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Atanasoff-Berry Computer - CHM Revolu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67073"/>
            <a:ext cx="4633708" cy="3089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Book Review - The Man Who Invented the Computer - John Atanasoff - By Jane  Smiley - The New York Tim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4323" y="1477328"/>
            <a:ext cx="4381656" cy="2818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0" y="5266140"/>
            <a:ext cx="1217628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MO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Джордж Стибиц из Bell Laboratories создал более примитивную машину, чем машина Атанасова, но обладающую большими достоинствами в ее работе, демонстрация которой состоялась в 1940 году в Дартмутском колледже.В 1944 году Говард Эйкен построил машину из машины Бэббиджа, которую он долго изучал, создав новую машину на основе электромагнитных реле. В машине было 72 слова, каждое с 23 знаками после запятой, а время инструкции составляло 6 секунд. Вход и выход были сделаны из перфорированной бумаги.</a:t>
            </a:r>
            <a:endParaRPr lang="en-US" sz="1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6" name="Picture 6" descr="John Vincent Atanasoff - Wikipedi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5088" y="1914257"/>
            <a:ext cx="1600200" cy="2105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95209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1946" y="0"/>
            <a:ext cx="67844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Aft>
                <a:spcPts val="0"/>
              </a:spcAft>
            </a:pPr>
            <a:r>
              <a:rPr lang="ru-MO" b="1" i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Электронные ламповые машины первого поколения (1945–1955)</a:t>
            </a:r>
            <a:endParaRPr lang="en-US" sz="1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1946" y="369332"/>
            <a:ext cx="1208005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MO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Логические схемы первого поколения были сделаны на электронных лампах и потребляли очень много энергии. Основными особенностями этих компьютеров </a:t>
            </a:r>
            <a:r>
              <a:rPr lang="ru-MO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были</a:t>
            </a:r>
            <a:r>
              <a:rPr lang="ru-MO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MO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MO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память с магнитным </a:t>
            </a:r>
            <a:r>
              <a:rPr lang="ru-MO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барабаном</a:t>
            </a:r>
            <a:r>
              <a:rPr lang="ru-MO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MO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MO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использование считывателя </a:t>
            </a:r>
            <a:r>
              <a:rPr lang="ru-MO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бумаги/перфоратора</a:t>
            </a:r>
            <a:r>
              <a:rPr lang="ru-MO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MO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MO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наличие 10-20 простых инструкций, которые легли в основу языка </a:t>
            </a:r>
            <a:r>
              <a:rPr lang="ru-MO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машинного </a:t>
            </a:r>
            <a:r>
              <a:rPr lang="ru-MO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кода.</a:t>
            </a:r>
            <a:endParaRPr lang="en-US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MO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Логически </a:t>
            </a:r>
            <a:r>
              <a:rPr lang="ru-MO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это не сильно отличалось от машины Бэббиджа, но технологически она вступала в век электроники.</a:t>
            </a:r>
            <a:endParaRPr lang="en-US" sz="1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99175" y="2123658"/>
            <a:ext cx="577611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MO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Основными компьютерами этого поколения были:</a:t>
            </a:r>
            <a:endParaRPr lang="en-US" sz="1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229" y="2492990"/>
            <a:ext cx="119656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MO" b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ENIGMA</a:t>
            </a:r>
            <a:r>
              <a:rPr lang="ru-MO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машина, созданная Германией во время Второй мировой войны для передачи </a:t>
            </a:r>
            <a:r>
              <a:rPr lang="ru-MO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зашифрованных </a:t>
            </a:r>
            <a:r>
              <a:rPr lang="ru-MO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сообщений</a:t>
            </a:r>
            <a:r>
              <a:rPr lang="ro-RO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Энигма — Википеди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61" y="2862322"/>
            <a:ext cx="2833169" cy="3777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3103972" y="2862322"/>
            <a:ext cx="890092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MO" b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COLOSSUS, </a:t>
            </a:r>
            <a:r>
              <a:rPr lang="ru-MO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машины, сделанные англичанами для расшифровки сообщений ENIGMA. Стоит упомянуть, что Аллан Тьюринг, впоследствии известный как создатель машины Тьюринга, также внес свой вклад в их изготовление.</a:t>
            </a:r>
            <a:endParaRPr lang="en-US" sz="1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8" name="Picture 4" descr="Colossus computer - Wikiped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062" y="4062651"/>
            <a:ext cx="7048500" cy="2714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27019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1" y="91216"/>
            <a:ext cx="12113537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MO" b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ENIAC (электронный числовой интегратор и компьютер), </a:t>
            </a:r>
            <a:r>
              <a:rPr lang="ru-MO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созданный Джоном Мошли и Джоном Эккертом (Пенсильванский университет) в сотрудничестве с Джоном фон Нейманом. Он был разработан для решения дифференциальных уравнений в частных производных и нашел применение в военной сфере, при расчете баллистических траекторий и даже при изготовлении атомной бомбы в Манхэттенском проекте. Он имел следующие </a:t>
            </a:r>
            <a:r>
              <a:rPr lang="ru-MO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характеристики</a:t>
            </a:r>
            <a:r>
              <a:rPr lang="ru-MO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MO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MO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19000 электронных ламп и 1500 </a:t>
            </a:r>
            <a:r>
              <a:rPr lang="ru-MO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реле</a:t>
            </a:r>
            <a:r>
              <a:rPr lang="ru-MO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MO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MO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30 отдельных блоков обработки </a:t>
            </a:r>
            <a:r>
              <a:rPr lang="ru-MO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данных</a:t>
            </a:r>
            <a:r>
              <a:rPr lang="ru-MO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MO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MO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 регистров по 10 десятичных разрядов для окончательных и частичных </a:t>
            </a:r>
            <a:r>
              <a:rPr lang="ru-MO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результатов</a:t>
            </a:r>
            <a:r>
              <a:rPr lang="ru-MO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MO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MO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выполнять 5000 операций в секунду.</a:t>
            </a:r>
            <a:endParaRPr lang="en-US" sz="1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ENIAC (Electronic Numerical Integrator And Computer) | Computer history,  Computer photo, Old computer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5877" y="1383877"/>
            <a:ext cx="2897660" cy="2321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71290" y="3449241"/>
            <a:ext cx="81915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MO" b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EDVAC </a:t>
            </a:r>
            <a:r>
              <a:rPr lang="ru-MO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(электронный автоматический компьютер с дискретными переменными), компьютер всего с 4000 электронными лампами. Важно, что в команду, разработавшую его, входил и </a:t>
            </a:r>
            <a:r>
              <a:rPr lang="ru-MO" b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Джон фон Нейман</a:t>
            </a:r>
            <a:r>
              <a:rPr lang="ru-MO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опубликовавший в 1947 году принципы современного компьютера, действующие и сегодня. Автомобиль фон Неймана — универсальная, неспециализированная модель автомобиля со следующими </a:t>
            </a:r>
            <a:r>
              <a:rPr lang="ru-MO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элементами</a:t>
            </a:r>
            <a:r>
              <a:rPr lang="ru-MO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MO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MO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память, содержащая программы (инструкции) и </a:t>
            </a:r>
            <a:r>
              <a:rPr lang="ru-MO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данные</a:t>
            </a:r>
            <a:r>
              <a:rPr lang="ru-MO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MO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MO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арифметико-логическое устройство (</a:t>
            </a:r>
            <a:r>
              <a:rPr lang="ru-MO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УАЛ</a:t>
            </a:r>
            <a:r>
              <a:rPr lang="ru-MO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endParaRPr lang="en-US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MO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MO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блок, позволяющий осуществлять обмен информацией с периферийными устройствами (U </a:t>
            </a:r>
            <a:r>
              <a:rPr lang="ru-MO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I/E</a:t>
            </a:r>
            <a:r>
              <a:rPr lang="ru-MO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MO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MO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блок управления (ЦП).Эти устройства выполняют основные функции компьютера.</a:t>
            </a:r>
            <a:endParaRPr lang="en-US" dirty="0"/>
          </a:p>
        </p:txBody>
      </p:sp>
      <p:pic>
        <p:nvPicPr>
          <p:cNvPr id="7172" name="Picture 4" descr="La EDVAC (Electronic Discrete Variable Automatic Computer) , fue una de las  primeras computadoras electrónicas. A diferencia de la ENIAC, no era  decimal, sino b…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2790" y="3844958"/>
            <a:ext cx="3608534" cy="2907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31786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9335</TotalTime>
  <Words>2101</Words>
  <Application>Microsoft Office PowerPoint</Application>
  <PresentationFormat>Произвольный</PresentationFormat>
  <Paragraphs>114</Paragraphs>
  <Slides>20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Office Theme</vt:lpstr>
      <vt:lpstr>Arhitectura Calculatoarelor  T.2 – Краткая история развития компьютеров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Circuite și Dispozitive Electronice  L.1 – Introducere </dc:title>
  <dc:creator>Пользователь Windows</dc:creator>
  <cp:lastModifiedBy>Asus</cp:lastModifiedBy>
  <cp:revision>399</cp:revision>
  <dcterms:created xsi:type="dcterms:W3CDTF">2020-08-28T11:28:42Z</dcterms:created>
  <dcterms:modified xsi:type="dcterms:W3CDTF">2022-01-25T22:03:24Z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1018573</vt:lpwstr>
  </property>
  <property fmtid="{D5CDD505-2E9C-101B-9397-08002B2CF9AE}" pid="3" name="NXPowerLiteSettings">
    <vt:lpwstr>C7000400038000</vt:lpwstr>
  </property>
  <property fmtid="{D5CDD505-2E9C-101B-9397-08002B2CF9AE}" pid="4" name="NXPowerLiteVersion">
    <vt:lpwstr>S9.0.3</vt:lpwstr>
  </property>
</Properties>
</file>