
<file path=[Content_Types].xml><?xml version="1.0" encoding="utf-8"?>
<Types xmlns="http://schemas.openxmlformats.org/package/2006/content-types">
  <Default Extension="jpeg" ContentType="image/jpeg"/>
  <Default Extension="JPG" ContentType="image/.jpg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3"/>
    <p:sldId id="275" r:id="rId4"/>
    <p:sldId id="257" r:id="rId5"/>
    <p:sldId id="258" r:id="rId6"/>
    <p:sldId id="259" r:id="rId7"/>
    <p:sldId id="260" r:id="rId8"/>
    <p:sldId id="261" r:id="rId9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70" autoAdjust="0"/>
    <p:restoredTop sz="95253" autoAdjust="0"/>
  </p:normalViewPr>
  <p:slideViewPr>
    <p:cSldViewPr snapToGrid="0" showGuides="1">
      <p:cViewPr>
        <p:scale>
          <a:sx n="100" d="100"/>
          <a:sy n="100" d="100"/>
        </p:scale>
        <p:origin x="-1290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527F67-3A50-4297-B8B6-693DA88AA5E4}" type="datetimeFigureOut">
              <a:rPr lang="en-US" smtClean="0"/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8DB0D-707A-4B4F-9F6C-74B60B20FB92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58DB0D-707A-4B4F-9F6C-74B60B20FB9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CAE28-B5DB-416C-BBE2-FF443ED9C5B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C0902-DFCD-4542-83AB-0F1E2C26E220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2.jpeg"/><Relationship Id="rId1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4.jpeg"/><Relationship Id="rId1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6.jpeg"/><Relationship Id="rId1" Type="http://schemas.openxmlformats.org/officeDocument/2006/relationships/image" Target="../media/image35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8.jpeg"/><Relationship Id="rId1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.jpeg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3.jpeg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7.jpeg"/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34565" y="280656"/>
            <a:ext cx="11633703" cy="3648547"/>
          </a:xfrm>
        </p:spPr>
        <p:txBody>
          <a:bodyPr anchor="t">
            <a:normAutofit/>
          </a:bodyPr>
          <a:lstStyle/>
          <a:p>
            <a:r>
              <a:rPr lang="x-none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Arhitectura Calculatoarelor </a:t>
            </a:r>
            <a:br>
              <a:rPr lang="x-none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x-non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.2 </a:t>
            </a:r>
            <a:r>
              <a:rPr lang="x-none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история развития компьютеров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06305" y="6047715"/>
            <a:ext cx="9144000" cy="495678"/>
          </a:xfrm>
        </p:spPr>
        <p:txBody>
          <a:bodyPr/>
          <a:lstStyle/>
          <a:p>
            <a:r>
              <a:rPr lang="x-none" dirty="0" smtClean="0"/>
              <a:t>Conf. Univ. Dr. Crețu Vasilii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846497" y="3023857"/>
            <a:ext cx="10429592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Цель </a:t>
            </a:r>
            <a:r>
              <a:rPr lang="ru-RU" altLang="en-US" b="1"/>
              <a:t>лекции</a:t>
            </a:r>
            <a:r>
              <a:rPr lang="en-US" b="1"/>
              <a:t>: </a:t>
            </a:r>
            <a:r>
              <a:rPr lang="ru-RU" altLang="en-US"/>
              <a:t>ознакомление </a:t>
            </a:r>
            <a:r>
              <a:rPr lang="en-US"/>
              <a:t>с основными этапами развития вычислительных систем, </a:t>
            </a:r>
            <a:r>
              <a:rPr lang="ru-RU" altLang="en-US"/>
              <a:t>обусловленными </a:t>
            </a:r>
            <a:r>
              <a:rPr lang="en-US"/>
              <a:t>технологической эволюцией,</a:t>
            </a:r>
            <a:r>
              <a:rPr lang="ru-RU" altLang="en-US"/>
              <a:t> а также развитием, вызванными </a:t>
            </a:r>
            <a:r>
              <a:rPr lang="en-US"/>
              <a:t>новыми концепциями в архитектуре </a:t>
            </a:r>
            <a:r>
              <a:rPr lang="ru-RU" altLang="en-US"/>
              <a:t>вычислительных систем</a:t>
            </a:r>
            <a:r>
              <a:rPr lang="en-US"/>
              <a:t>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53086" y="1779935"/>
            <a:ext cx="11588436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Краткая история развития компьютеров, </a:t>
            </a:r>
            <a:r>
              <a:rPr lang="ru-RU" altLang="en-US" b="1"/>
              <a:t>в</a:t>
            </a:r>
            <a:r>
              <a:rPr lang="en-US" b="1"/>
              <a:t>лияние </a:t>
            </a:r>
            <a:r>
              <a:rPr lang="ru-RU" altLang="en-US" b="1"/>
              <a:t>технологического </a:t>
            </a:r>
            <a:r>
              <a:rPr lang="en-US" b="1"/>
              <a:t>прогресса на развитие компьютеров, </a:t>
            </a:r>
            <a:r>
              <a:rPr lang="ru-RU" altLang="en-US" b="1"/>
              <a:t>н</a:t>
            </a:r>
            <a:r>
              <a:rPr lang="en-US" b="1"/>
              <a:t>овые концепции в </a:t>
            </a:r>
            <a:r>
              <a:rPr lang="ru-RU" altLang="en-US" b="1"/>
              <a:t>эволюции </a:t>
            </a:r>
            <a:r>
              <a:rPr lang="en-US" b="1"/>
              <a:t>компьютеров</a:t>
            </a:r>
            <a:endParaRPr lang="en-US" strike="sngStrike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46496" y="3925545"/>
            <a:ext cx="10846495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en-US" b="1"/>
              <a:t>Студент </a:t>
            </a:r>
            <a:r>
              <a:rPr lang="en-US" b="1"/>
              <a:t>должен знать</a:t>
            </a:r>
            <a:r>
              <a:rPr lang="ro-RO" b="1" i="1" smtClean="0"/>
              <a:t>:</a:t>
            </a:r>
            <a:endParaRPr lang="ro-RO" b="1" dirty="0"/>
          </a:p>
          <a:p>
            <a:r>
              <a:rPr lang="ro-RO" b="1" i="1" dirty="0"/>
              <a:t>§ </a:t>
            </a:r>
            <a:r>
              <a:rPr lang="ro-RO" b="1" i="1"/>
              <a:t> </a:t>
            </a:r>
            <a:r>
              <a:rPr lang="en-US" b="1" i="1"/>
              <a:t>Основные этапы развития ЭВМ </a:t>
            </a:r>
            <a:r>
              <a:rPr lang="ru-RU" altLang="en-US" b="1" i="1"/>
              <a:t>, представленные </a:t>
            </a:r>
            <a:r>
              <a:rPr lang="en-US" b="1" i="1"/>
              <a:t>в виде поколений</a:t>
            </a:r>
            <a:br>
              <a:rPr lang="ro-RO" b="1" dirty="0"/>
            </a:br>
            <a:r>
              <a:rPr lang="ro-RO" b="1" i="1" dirty="0" smtClean="0"/>
              <a:t>§</a:t>
            </a:r>
            <a:r>
              <a:rPr lang="ro-RO" b="1" i="1" dirty="0"/>
              <a:t> </a:t>
            </a:r>
            <a:r>
              <a:rPr lang="ro-RO" b="1" i="1"/>
              <a:t> </a:t>
            </a:r>
            <a:r>
              <a:rPr lang="en-US" b="1" i="1"/>
              <a:t>Учены</a:t>
            </a:r>
            <a:r>
              <a:rPr lang="ru-RU" altLang="en-US" b="1" i="1"/>
              <a:t>х</a:t>
            </a:r>
            <a:r>
              <a:rPr lang="en-US" b="1" i="1"/>
              <a:t>, внесши</a:t>
            </a:r>
            <a:r>
              <a:rPr lang="ru-RU" altLang="en-US" b="1" i="1"/>
              <a:t>х</a:t>
            </a:r>
            <a:r>
              <a:rPr lang="en-US" b="1" i="1"/>
              <a:t> вклад в развитие вычислительных систем и формирование понятия </a:t>
            </a:r>
            <a:r>
              <a:rPr lang="ru-RU" altLang="en-US" b="1" i="1"/>
              <a:t>к</a:t>
            </a:r>
            <a:r>
              <a:rPr lang="en-US" b="1" i="1"/>
              <a:t>омпьютер</a:t>
            </a:r>
            <a:r>
              <a:rPr lang="ru-RU" altLang="en-US" b="1" i="1"/>
              <a:t>а</a:t>
            </a:r>
            <a:r>
              <a:rPr lang="en-US" b="1" i="1"/>
              <a:t>.</a:t>
            </a:r>
            <a:endParaRPr lang="ro-RO" b="1" dirty="0"/>
          </a:p>
          <a:p>
            <a:r>
              <a:rPr lang="ro-RO" b="1" i="1" dirty="0"/>
              <a:t>§ </a:t>
            </a:r>
            <a:r>
              <a:rPr lang="ro-RO" b="1" i="1"/>
              <a:t> </a:t>
            </a:r>
            <a:r>
              <a:rPr lang="en-US" b="1" i="1"/>
              <a:t>Основные идеи компьютерной архитектуры, которые привели к развитию компьютеров.</a:t>
            </a:r>
            <a:endParaRPr lang="ro-RO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6675" y="0"/>
            <a:ext cx="11925300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современной компьютерной архитектуры были заложены Джоном фон Нейманом, который </a:t>
            </a:r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 IAS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Он предложил заменить последовательную десятичную арифметику параллельной двоичной арифметикой. </a:t>
            </a:r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Машина фон Неймана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была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реализована Морисом Уилксом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называлась EDSAC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имея встроенную концепцию хранимой программа</a:t>
            </a:r>
            <a:endParaRPr lang="ru-RU" alt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EDSAC — Википедия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" y="1198880"/>
            <a:ext cx="4849707" cy="340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64397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0"/>
              </a:spcAft>
            </a:pPr>
            <a:r>
              <a:rPr lang="en-US" b="1" i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Второе поколение, транзисторные компьютеры (1955-1965)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69332"/>
            <a:ext cx="12115800" cy="922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l"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Джон Бардин, Уолтер Браттейн и Уильям Шокли изобрели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биполярный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транзистор с p-n переходом в 1948 году, который принес им Нобелевскую премию по физике 1956 года. </a:t>
            </a:r>
            <a:r>
              <a:rPr lang="en-US" sz="1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Транзистор выполняет те же функции, что и электронные вакуумные лампы, однако обладает преимуществом миниатюризации.</a:t>
            </a:r>
            <a:endParaRPr lang="en-US" sz="180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292662"/>
            <a:ext cx="12049125" cy="2030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Компьютеры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основанные на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транзисторной технологии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обладают следующими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характеристиками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диодов и транзисторов на германиевой, а затем на кремниевой основе, что привело к меньш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ему тепловыделению (рассеивание мощности)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уменьшению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габарит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повышению надежности работы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память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ферритовых кольцах, в 1000 раз быстрее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чем у предыдущего поколения, со временем доступа 2-12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мкс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.;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alt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появление печатных плат;</a:t>
            </a:r>
            <a:endParaRPr lang="ru-RU" alt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alt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появление периферийных устройств, таких как диски, магнитные ленты, принтеры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появление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языков высокого уровня, таких как Fortran, Cobol, Algol.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2400" y="3586163"/>
            <a:ext cx="855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Среди компьютеров этого поколения наиболее известны: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The TX-0 computer, built in 1955 and made operational in 1956. The TX-0 was  essentially a transistori… | Computer history, First transistor, Computer  history museum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599" y="3501093"/>
            <a:ext cx="4773947" cy="325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4068961"/>
            <a:ext cx="7191375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TX-0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(Транзисторный экспериментальный компьютер 0), сделанный в Массачусетском технологическом институте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(MIT)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22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o-RO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PDP-1 (Programmable Data Processor)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разработан </a:t>
            </a:r>
            <a:r>
              <a:rPr lang="ro-RO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 (Digital Equipement Corporation),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внутренней памятью 4</a:t>
            </a:r>
            <a:r>
              <a:rPr lang="ro-RO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слов по 18 бит и циклом команд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(инструкицй)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5µ</a:t>
            </a:r>
            <a:r>
              <a:rPr lang="ro-RO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s.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был оснащен консолью с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ЭЛТ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-монитором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(электронно-лучевой трубкой) с возможностью контроля каждой точки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экране.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PDP-1 — Википедия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1384995"/>
            <a:ext cx="44450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829174" y="923330"/>
            <a:ext cx="7362825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PDP-8,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одной шиной и следующими модулями: ЦП, память, консоль, устройства ввода/вывода. Это был первый крупномасштабный коммерческий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(серийный)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цифровой компьютер, проданный тиражом 5000 штук.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4" name="Picture 4" descr="PDP-8/E - Wiki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329" y="2041640"/>
            <a:ext cx="4013815" cy="4632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0967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CDC 6600,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произведенный DEC и разработанный Сеймуром Крэем, будущим разработчиком компьютеров Cray 1 и Cray 2.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CDC 6600 - Wikiwand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1302782"/>
            <a:ext cx="3832225" cy="266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089400" y="41549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IBM 7094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32-битной памятью на 36 слов и циклом команд 2 мкс.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8" name="Picture 4" descr="IBM 7090 - Wikiwa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5100" y="1519713"/>
            <a:ext cx="41910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6674" y="0"/>
            <a:ext cx="74199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Третье поколение, компьютеры на интегральных схемах (1965–1980)</a:t>
            </a:r>
            <a:endParaRPr lang="en-US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369332"/>
            <a:ext cx="12192000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Интегральная схема была изобретена в 1958 году Робертом Нойлом или, по другим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источникам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Джеком Килби из Texas Instruments. Речь идет о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размещении на одном кремниевом кристалле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тысяч, а затем и миллионов компонентов.Главные особенности компьютеров этого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поколения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интегральных схем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малой степени интеграции -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100 транзисторов на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кристалл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появление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полупроводниковых ЗУ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(памяти)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со временем доступа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0,5-75мкс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внешняя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память большой емкости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диск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овые накопители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магнитные ленты</a:t>
            </a:r>
            <a:r>
              <a:rPr lang="ro-RO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66676" y="2123658"/>
            <a:ext cx="7800975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Вычислительные системы этого поколения были созданы:IBM, наиболее представительн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 моделью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из которых является IBM 360;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IBM System/360 — Википедия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301" y="1520410"/>
            <a:ext cx="3312944" cy="2208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38125" y="2727128"/>
            <a:ext cx="7248524" cy="147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Миникомпьютер IBM 360 имел следующие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особенности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alt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цикл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инструкции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250мкс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.;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адресное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пространство 2</a:t>
            </a:r>
            <a:r>
              <a:rPr lang="en-US" baseline="30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байт (19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байт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32-битные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рабочие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регистры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появление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мультипрограммирования.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281170" y="4204456"/>
            <a:ext cx="54199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DEC, с миникомпьютерами серии PDP 11/XX</a:t>
            </a:r>
            <a:r>
              <a:rPr lang="ro-RO" b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3350" y="4481455"/>
            <a:ext cx="6096000" cy="119888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Миникомпьютеры PDP 11/XX имели схожие с IBM характеристики, но слово было 16-битным (а затем 32-битным для серии VAX); соотношение цена/качество было очень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высоким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лучшим с 80-х годов.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2" name="Picture 4" descr="pdp 11 computer - Google Search | Informatiqu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6" y="3729039"/>
            <a:ext cx="3951120" cy="296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32066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0"/>
              </a:spcAft>
            </a:pPr>
            <a:r>
              <a:rPr lang="en-US" b="1" i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Четвертое поколение. В.Л.С.И.</a:t>
            </a:r>
            <a:r>
              <a:rPr lang="ru-RU" altLang="en-US" b="1" i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b="1" i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(VLSI)</a:t>
            </a:r>
            <a:r>
              <a:rPr lang="en-US" b="1" i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(1980-2005)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69332"/>
            <a:ext cx="12192000" cy="3692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l"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Появление этого поколения стало возможным благодаря совершенствованию тех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нологий интегральных схем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Интегральные схемы VLSI (Very Large Scale Integration)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достигли уровня до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миллиарда транзисторов на чип.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Компьютеры этого поколения характеризуются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следующим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l">
              <a:spcAft>
                <a:spcPts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 схем СБИС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(VLSI)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l">
              <a:spcAft>
                <a:spcPts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появление</a:t>
            </a:r>
            <a:r>
              <a:rPr lang="ru-RU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развитие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микропроцессоров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l">
              <a:spcAft>
                <a:spcPts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разработк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новых типов памяти (МОП, магнитн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голографическ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и периферийн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ых устройств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ориентированн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ых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первичное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восприятие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данных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spcAft>
                <a:spcPts val="0"/>
              </a:spcAft>
              <a:buFontTx/>
              <a:buChar char="-"/>
            </a:pPr>
            <a:r>
              <a:rPr lang="ru-RU" alt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объединением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компьютеров в сет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сопровожда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вшимся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взаимопроникновением компьютерной и телекоммуникационной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отраслей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spcAft>
                <a:spcPts val="0"/>
              </a:spcAft>
              <a:buFontTx/>
              <a:buChar char="-"/>
            </a:pP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появление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развитие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сложных программных сред с мощными графическими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возможностями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этом поколении сначала появились персональные компьютеры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типы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Home Computer, а затем широко известн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ые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Personal Computer, основанны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микропроцессорах; двумя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наиболее важных компаний-производителей микропроцессоров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являются INTEL и AMD.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IBM PC — Википедия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748" y="4152899"/>
            <a:ext cx="3715427" cy="2684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IBM Portable Personal Computer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299" y="3905249"/>
            <a:ext cx="4415415" cy="2932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976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0"/>
              </a:spcAft>
            </a:pPr>
            <a:r>
              <a:rPr lang="en-US" b="1" i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Пятое поколение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69332"/>
            <a:ext cx="12192000" cy="2030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l"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Была предпринята попытка определить пятое поколение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путем формулировки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требован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ий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стоящих в настоящее время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перед компьютерами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Эти т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ребования, которые включают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следующее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l">
              <a:spcAft>
                <a:spcPts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интеллектуальный интерфейс, позволяющий вести диалог на естественном языке (голос, звуки, изображения, графическая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информация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l">
              <a:spcAft>
                <a:spcPts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машины,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способной осуществлять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рассуждения для решения задачи без предварительного знания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алгоритма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l">
              <a:spcAft>
                <a:spcPts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громные базы данных с очень быстрым поиском.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Пятое поколение ЭВМ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" y="2351485"/>
            <a:ext cx="476250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Как правильно выбрать компьютер » Фирма КИП- Компьютеры, комплектующие,  оргтехника, телефония, банковское оборудование и многое друго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150" y="2427685"/>
            <a:ext cx="4876800" cy="29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Вот так выглядит 50-кубитный квантовый компьютер IBM - ITC.ua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9" y="464066"/>
            <a:ext cx="5407025" cy="385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94734"/>
            <a:ext cx="27845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202122"/>
                </a:solidFill>
                <a:latin typeface="Arial" panose="020B0604020202020204" pitchFamily="34" charset="0"/>
              </a:rPr>
              <a:t>квантовый компьютер</a:t>
            </a:r>
            <a:endParaRPr lang="en-US" dirty="0"/>
          </a:p>
        </p:txBody>
      </p:sp>
      <p:pic>
        <p:nvPicPr>
          <p:cNvPr id="15364" name="Picture 4" descr="acces la computerul cuant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623" y="464066"/>
            <a:ext cx="6490193" cy="365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4829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478280" indent="-1478280">
              <a:spcAft>
                <a:spcPts val="0"/>
              </a:spcAft>
            </a:pPr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Новые концепции в эволюции компьютеров</a:t>
            </a:r>
            <a:endParaRPr lang="en-US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69332"/>
            <a:ext cx="1219200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Помимо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технологического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прогресса, новые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концепции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привели к быстрому развитию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вычислительных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систем. Новые идеи в первую очередь связаны с архитектурой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компьютеров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Ниже упомянуты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лишь самые важные из них.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648" y="1015663"/>
            <a:ext cx="27927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en-US" b="1" i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Микропрограммирование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384995"/>
            <a:ext cx="12192000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1951 году Морис Уилкс, исследователь из Кембриджского университета, предложил построить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вычислительную машину с тремя уровнями вместо двух, существовавших ранее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Новый уровень, предложенный Уилксом, должен был обеспечивать интерпретацию набора инструкций микропрограммой, а не их прямую реализацию на электронном уровне.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Эта концепция, называемая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микропрограммированием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стала доминирующей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начиная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1970-х годов.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0855" y="2566909"/>
            <a:ext cx="398843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en-US" b="1" i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Изобрет</a:t>
            </a:r>
            <a:r>
              <a:rPr lang="ru-RU" altLang="en-US" b="1" i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ение</a:t>
            </a:r>
            <a:r>
              <a:rPr lang="en-US" b="1" i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операционн</a:t>
            </a:r>
            <a:r>
              <a:rPr lang="ru-RU" altLang="en-US" b="1" i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</a:t>
            </a:r>
            <a:r>
              <a:rPr lang="en-US" b="1" i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систем</a:t>
            </a:r>
            <a:r>
              <a:rPr lang="ru-RU" altLang="en-US" b="1" i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endParaRPr lang="ru-RU" altLang="en-US" sz="16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648" y="2954656"/>
            <a:ext cx="12145352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Операционная система была спроектирована и внедрена с целью автоматизации задач оператора компьютера.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Операционная система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это программа, которая действует как посредник между пользователем и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аппаратной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частью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вычислительной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системы и позволяет эффективно использовать компоненты компьютера. Первая операционная система была разработана в 1955 году программистами исследовательского центра General Motors, которые написали ​​программу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под названием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i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программа-монитор для IBM 701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monitor program for the IBM 701</a:t>
            </a:r>
            <a:r>
              <a:rPr lang="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sz="1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Важным этапом в развитии вычислительных систем стало создание систем разделения времени (time-sharing) в MIT в начале 1960-х годов. В конце 1960-х годов выделяется ряд разработок, среди которых операционная система UNIX, уже обладавшая развитой файловой системой, управлением процессами, интерфейсом с системой и набором специализированных инструментов для выполнения конкретных задач. Как следует из названия, зарегистрированная марка UNIX обозначила начало семейства совместимых систем.</a:t>
            </a:r>
            <a:endParaRPr lang="en-US" sz="180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1324" y="5700119"/>
            <a:ext cx="15077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en-US" b="1" i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Кэш-память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8043" y="6056889"/>
            <a:ext cx="12168676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Кэш-память стала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простой, но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чрезвычайно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эффективной идеей, которая увеличила скорость вычислений системы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примерно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десять раз.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Мура</a:t>
            </a:r>
            <a:r>
              <a:rPr lang="ru-RU" alt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-закон аппаратного обеспечения</a:t>
            </a:r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(Hardware Law)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1965 году Гордон Мур,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основатель Intel, заметил, что количество транзисторов неуклонно растет, и предсказал, что их количество будет ежегодно удваиваться. Это стало </a:t>
            </a:r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 Мура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выраженным в удвоении числа транзисторов каждые 18 месяцев. Очевидно, что этот технический прогресс привел к увеличению производительности системы и снижению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стоимость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о программном обеспечении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сформулированный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Натан</a:t>
            </a:r>
            <a:r>
              <a:rPr lang="ru-RU" alt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</a:t>
            </a:r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Мирвольд</a:t>
            </a:r>
            <a:r>
              <a:rPr lang="ru-RU" alt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утверждает, что «программное обеспечение подобно газу, увеличивающемуся в объеме до такой степени, что оно занимает все пространство, находящееся в его распоряжении». Этот закон указывает на то, что имеющиеся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аппаратные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 немедленно потребляются программным обеспечением,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причем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существует постоянный спрос на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дополнительные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ресурсы.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585323"/>
            <a:ext cx="6096000" cy="3683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ТИПЫ </a:t>
            </a:r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КОМПЬЮТЕРОВ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954655"/>
            <a:ext cx="12192000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развитии ЭВМ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существуют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важных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CISC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(компьютеры с комплексным набором инструкций), соответствующие компьютерам,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реализованным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микропроцессоров с архитектурой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CISC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RISC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(компьютеры с сокращенным набором инструкций), соответствующие компьютерам,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реализованным на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микропроцессора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 архитектуры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RISC, представителем которых является микропроцессор SPARC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разработынный компанией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 Microsystems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Параллельно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развиваются альтернативные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Параллельные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компьютеры. </a:t>
            </a:r>
            <a:r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Представительным примером является Стэнфордский университет, где была разработана архитектура MIPS (Millions of Instructions Per Second) с особой параллельной структурой.</a:t>
            </a:r>
            <a:endParaRPr lang="en-US" altLang="en-US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Компьютеры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ориентированные на язык: новое направление развития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чипы Java Virtual Machine (JVM)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e este abacul si cine l-a inventat? - Deștepți.ro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96" y="124051"/>
            <a:ext cx="4914148" cy="3228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bac - Wiki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8254" y="124051"/>
            <a:ext cx="3975553" cy="3175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Где, по всей вероятности, впервые... | Вопросы Quiz Club | QuizzClu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96" y="3502704"/>
            <a:ext cx="5258254" cy="323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Абак - История информатик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6083" y="3409950"/>
            <a:ext cx="3762375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4523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типов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компьютеров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Персональные компьютеры </a:t>
            </a:r>
            <a:r>
              <a:rPr lang="ru-RU" alt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это настольные компьютеры и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электронные органайзеры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Обычно являются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однопроцессорны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называются ПК (если микропроцессор CISC)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либо рабочими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ями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(если процессор RISC). Их вычислительная мощность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возрастает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мере развития технологий. Они могут быть оснащены модемами для удаленной передачи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данных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Электронные серверы </a:t>
            </a:r>
            <a:r>
              <a:rPr lang="ru-RU" alt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относятся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компьютерам повышенной мощности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сети, на которых установлено соответствующее программное обеспечение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которые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обслуживаю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рабочие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Совокупность </a:t>
            </a:r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</a:t>
            </a:r>
            <a:r>
              <a:rPr lang="ru-RU" alt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</a:t>
            </a:r>
            <a:r>
              <a:rPr lang="ru-RU" alt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также называемые сетями рабочих станций (NOW) или кластерами рабочих станций (COW)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состоят из нескольких рабочих станций, соединённых высокоскоростными сетями и использующих распределённое программное обеспечение для совместного решения специализированных задач</a:t>
            </a:r>
            <a:r>
              <a:rPr lang="en-US" altLang="en-US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b="1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Большие </a:t>
            </a:r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компьютеры </a:t>
            </a:r>
            <a:r>
              <a:rPr lang="ru-RU" alt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характерны для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курпных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 с очень большой емкостью памяти (порядка терабайт, </a:t>
            </a:r>
            <a:b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1T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байт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10</a:t>
            </a:r>
            <a:r>
              <a:rPr lang="ru-RU" altLang="en-US" baseline="30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байт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Суперкомпьютеры -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обладают очень быстрым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центральным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процессор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большими ресурсами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памяти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(памятью) и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высокоскоростными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соединениями, использу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ются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чрезвычайно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сложных научных вычислений.</a:t>
            </a:r>
            <a:b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эти компьютеры имеют центральный процессор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(или центральное процессорное устройство-ЦПУ)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(ЦП),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интегрированное на одном кристалле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называем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микропроцессором.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035073" cy="1076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16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течением времени, от появления первого компьютера до наших дней, развитие в этой области было обусловлено двумя </a:t>
            </a:r>
            <a:r>
              <a:rPr lang="en-US" sz="16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основными </a:t>
            </a:r>
            <a:r>
              <a:rPr lang="en-US" sz="16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факторами</a:t>
            </a:r>
            <a:r>
              <a:rPr lang="ro-RO" sz="16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o-RO" sz="16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6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технически</a:t>
            </a:r>
            <a:r>
              <a:rPr lang="ru-RU" altLang="en-US" sz="16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sz="16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прогресс</a:t>
            </a:r>
            <a:r>
              <a:rPr lang="ru-RU" altLang="en-US" sz="16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ом</a:t>
            </a:r>
            <a:r>
              <a:rPr lang="en-US" sz="16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en-US" sz="160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o-RO" sz="16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6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введение</a:t>
            </a:r>
            <a:r>
              <a:rPr lang="ru-RU" altLang="en-US" sz="16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sz="16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новых концепций в компьютерную архитектуру.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337995" y="892552"/>
            <a:ext cx="10495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spcAft>
                <a:spcPts val="0"/>
              </a:spcAft>
            </a:pPr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Влияние технического прогресса на развитие компьютеров</a:t>
            </a:r>
            <a:endParaRPr lang="en-US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4150" y="1134877"/>
            <a:ext cx="62675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0"/>
              </a:spcAft>
            </a:pPr>
            <a:r>
              <a:rPr lang="en-US" b="1" i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Нулевое поколение, механические компьютеры (1642–1945)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504209"/>
            <a:ext cx="1219200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Первым, кто построил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работоспособную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компьютерную машину, был Блез Паскаль (1623–1662), который в 19 лет сконструировал механическую машину. Машина могла только складывать и вычитать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Picture 2" descr="Портрет Паскаля, выполненный Франсуа II Кенелем для Герарда Эделинка в 1691 году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0500" y="2150540"/>
            <a:ext cx="3014573" cy="3591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upload.wikimedia.org/wikipedia/commons/thumb/8/80/Arts_et_Metiers_Pascaline_dsc03869.jpg/1920px-Arts_et_Metiers_Pascaline_dsc0386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383" y="2150539"/>
            <a:ext cx="6552035" cy="358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9408" y="0"/>
            <a:ext cx="12053181" cy="922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Готфрид фон Лейбниц (1646-1716) внес теоретический и практический вклад в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рождение информатики. Он усовершенствовал машину Паскаля, причем новая машина могла выполнять, помимо сложения и вычитания, умножение и деление.</a:t>
            </a:r>
            <a:r>
              <a:rPr lang="ro-RO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hristoph Bernhard Francke - Bildnis des Philosophen Leibniz (ca. 1695)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1027331"/>
            <a:ext cx="2687520" cy="3319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upload.wikimedia.org/wikipedia/commons/thumb/9/92/Leibnitzrechenmaschine.jpg/1280px-Leibnitzrechenmaschin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279" y="1027330"/>
            <a:ext cx="4425449" cy="3319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upload.wikimedia.org/wikipedia/commons/a/ac/Leibniz_binary_system_170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9723" y="923330"/>
            <a:ext cx="2571184" cy="3462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" y="0"/>
            <a:ext cx="118419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Чарльза Бэббиджа (1792-1871) можно считать предшественником современного компьютера.</a:t>
            </a:r>
            <a:endParaRPr lang="en-US" dirty="0"/>
          </a:p>
        </p:txBody>
      </p:sp>
      <p:pic>
        <p:nvPicPr>
          <p:cNvPr id="3074" name="Picture 2" descr="Charles Babbage - 1860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4566"/>
            <a:ext cx="2697917" cy="3534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97917" y="308201"/>
            <a:ext cx="9343192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l"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Вычислитель разностей (дифференциал)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(разностная вычислительная машина)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представлял собой специализированную машину, которая на основе алгоритма вычисляла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числовые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таблицы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полезные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морско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 навигации,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методом конечных разностей.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Наиболее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интересной особенностью этого станка была запись результатов на выгравированной латунной пластине со стальным штампом, предсказывающая сегодняшние периферийные средства гравировки.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https://upload.wikimedia.org/wikipedia/commons/5/53/BabbageDifferenceEngin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423" y="1985014"/>
            <a:ext cx="2724602" cy="200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upload.wikimedia.org/wikipedia/commons/0/09/050114_2529_differenc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475" y="2061251"/>
            <a:ext cx="2486023" cy="1864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" y="3968836"/>
            <a:ext cx="592096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Аналитическая машина состояла из четырех компонентов:</a:t>
            </a:r>
            <a:b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-хранилище (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память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мельница (расчетная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единица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spcAft>
                <a:spcPts val="0"/>
              </a:spcAft>
              <a:buFontTx/>
              <a:buChar char="-"/>
            </a:pPr>
            <a:r>
              <a:rPr lang="ru-RU" alt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секция ввода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считыватель перфокарт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spcAft>
                <a:spcPts val="0"/>
              </a:spcAft>
              <a:buFontTx/>
              <a:buChar char="-"/>
            </a:pP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секция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вывода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(перфорированная и печатная продукция).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657671"/>
            <a:ext cx="8953498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Хранилище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состоит из 100 слов по 50 знаков после запятой, каждое из которых используется для хранения переменных и результатов. Мельница могла принимать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 хранилища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операнды, которые могла складывать, вычитать, умножать или делить и, наконец, возвращать результат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обратно в хранилище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dirty="0"/>
          </a:p>
        </p:txBody>
      </p:sp>
      <p:pic>
        <p:nvPicPr>
          <p:cNvPr id="3080" name="Picture 8" descr="https://upload.wikimedia.org/wikipedia/commons/thumb/8/87/Ada_Lovelace.jpg/800px-Ada_Lovelac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1161" y="1911893"/>
            <a:ext cx="2585221" cy="410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766523" y="3925768"/>
            <a:ext cx="1749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Ada de Lovelace</a:t>
            </a:r>
            <a:endParaRPr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088185" y="4180343"/>
            <a:ext cx="3055813" cy="147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Адаа Лавлейс-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первый программист в истории. В ее честь язык программирования был назван ADA.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1930 году немецкий студент Конрад Цузе построил серию вычислительных машин с использованием электромагнитных реле.</a:t>
            </a:r>
            <a:endParaRPr lang="en-US" dirty="0"/>
          </a:p>
        </p:txBody>
      </p:sp>
      <p:pic>
        <p:nvPicPr>
          <p:cNvPr id="4100" name="Picture 4" descr="Konrad Zuse mit dem Nachbau seines ersten Computers, dem Z1.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766" y="369332"/>
            <a:ext cx="62865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Z1 (вычислительная машина)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767" y="2731532"/>
            <a:ext cx="6286500" cy="371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omputer History Museum | Computer history, Computer history museum, Old  comput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28" y="369332"/>
            <a:ext cx="4034971" cy="272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Z3 — Википеди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57" y="3150013"/>
            <a:ext cx="4692403" cy="351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Соединенных Штатах Джон Атанасо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из Государственного колледжа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Ай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ова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исходя из идей Бэббиджа, создал машину, логически сходную, но использующую иную технологию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Память была реализована на конденсаторах, которые периодически перезаряжались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идея, применяемая сегодня в динамической памяти RAM с обновлением (refresh)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и машина Бэббиджа, машина Джона Атанасова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была ограничена уровнем технологий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не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функционировала полноценно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Однако история, похоже, сохранила прототип ABC (Atanasoff-Berry-Computer),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срзданный в 1939 году; Берри был студентом Атанасова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Atanasoff-Berry Computer - CHM Revolution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3788"/>
            <a:ext cx="4633708" cy="308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Book Review - The Man Who Invented the Computer - John Atanasoff - By Jane  Smiley - The New York Tim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323" y="1864043"/>
            <a:ext cx="4381656" cy="2818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5266140"/>
            <a:ext cx="12176281" cy="147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Джордж Стибиц из Bell Laboratories создал более примитивную машину, чем машина Атанасова, но обладающую большими достоинствами в ее работе, демонстрация которой состоялась в 1940 году в Дартмутском колледже.В 1944 году Говард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йкен построил машину из машины Бэббиджа, которую он долго изучал, создав новую машину на основе электромагнитных реле. В машине было 72 слова, каждое с 23 знаками после запятой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(десятичные цифры)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время инструкции составляло 6 секунд. Вход и выход были сделаны из перфорированной бумаги.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6" name="Picture 6" descr="John Vincent Atanasoff - Wikipe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5088" y="2300972"/>
            <a:ext cx="1600200" cy="210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946" y="0"/>
            <a:ext cx="67844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0"/>
              </a:spcAft>
            </a:pPr>
            <a:r>
              <a:rPr lang="en-US" b="1" i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Электронные ламповые машины первого поколения (1945–1955)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946" y="369332"/>
            <a:ext cx="12080054" cy="2030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Логические схемы первого поколения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выполнялись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электронных лампах и потребляли очень много энергии. Основными особенностями этих компьютеров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были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память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магнитн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 барабан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устройств чтения/перфорации бумажных носителей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наличие 10-20 простых инструкций, которые легли в основу языка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машинного 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кода.</a:t>
            </a:r>
            <a:endParaRPr lang="en-US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buClrTx/>
              <a:buSzTx/>
              <a:buNone/>
            </a:pPr>
            <a:r>
              <a:rPr lang="en-US" sz="1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логической точки зрения различия по сравнению с машиной Бэббиджа были невелики, однако технологически начиналась электронная эра.</a:t>
            </a:r>
            <a:endParaRPr lang="en-US" sz="180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545" y="2363053"/>
            <a:ext cx="57761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Основными компьютерами этого поколения были: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91840" y="2610485"/>
            <a:ext cx="8900160" cy="53022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just">
              <a:spcAft>
                <a:spcPts val="0"/>
              </a:spcAft>
            </a:pPr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ENIGMA</a:t>
            </a:r>
            <a:r>
              <a:rPr lang="ru-RU" altLang="en-US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машина, созданная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Германи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 время Второй мировой войны для передачи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зашифрованных 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сообщений</a:t>
            </a:r>
            <a:r>
              <a:rPr lang="ro-RO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Энигма — Википедия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61" y="2862322"/>
            <a:ext cx="2833169" cy="3777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105242" y="3140452"/>
            <a:ext cx="8900921" cy="922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COLOSSUS</a:t>
            </a:r>
            <a:r>
              <a:rPr lang="ru-RU" altLang="en-US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машины,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изготовленные в Великобритании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расшифровки сообщений ENIGMA. Стоит упомянуть, что Аллан Тьюринг, впоследствии известный как создатель машины Тьюринга, также внес свой вклад в их изготовление.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Picture 4" descr="Colossus computer - Wiki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62" y="4062651"/>
            <a:ext cx="7048500" cy="271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" y="91216"/>
            <a:ext cx="12113537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ENIAC (электронный числовой интегратор и компьютер),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созданный Джоном Мо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 и Джоном Эккертом (Пенсильванский университет)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участии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Джон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фон Нейман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Он был разработан для решения дифференциальных уравнений в частных производных и нашел применение в военной сфере, при расчете баллистических траекторий и даже при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создании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атомной бомбы в Манхэттенском проекте. Он имел следующие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характеристики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19000 электронных ламп и 1500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реле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 отдельных блоков обработки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данных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 регистров по 10 десятичных разрядов для окончательных и частичных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результатов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выполнять 5000 операций в секунду.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ENIAC (Electronic Numerical Integrator And Computer) | Computer history,  Computer photo, Old computers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877" y="1383877"/>
            <a:ext cx="2897660" cy="2321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1290" y="3449241"/>
            <a:ext cx="8191500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EDVAC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(электронный автоматический компьютер с дискретными переменными), компьютер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содержавший около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4000 электронны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ламп. Важно, что в команду, разработавшую его, входил и </a:t>
            </a:r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Джон фон Нейман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опубликовавший в 1947 году принципы современного компьютера, действующие и сегодня.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Машина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фон Неймана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универсальная, неспециализированная модель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вычислительной машины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 следующими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элементами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память, содержащая программы (инструкции) и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данные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арифметико-логическое устройство (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УАЛ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блок, позволяющий осуществлять обмен информацией с периферийными устройствами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en-US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устройство ввода/вывода (УВВ)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(U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I/E</a:t>
            </a: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блок управления (ЦП)</a:t>
            </a:r>
            <a:r>
              <a:rPr lang="ru-RU" altLang="en-US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-устройство управления (УУ)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.Эти устройства </a:t>
            </a:r>
            <a:r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реализуют 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основные функции компьютера.</a:t>
            </a:r>
            <a:endParaRPr lang="en-US" dirty="0"/>
          </a:p>
        </p:txBody>
      </p:sp>
      <p:pic>
        <p:nvPicPr>
          <p:cNvPr id="7172" name="Picture 4" descr="La EDVAC (Electronic Discrete Variable Automatic Computer) , fue una de las  primeras computadoras electrónicas. A diferencia de la ENIAC, no era  decimal, sino b…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790" y="3844958"/>
            <a:ext cx="3608534" cy="2907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15171</Words>
  <Application>WPS Presentation</Application>
  <PresentationFormat>Произвольный</PresentationFormat>
  <Paragraphs>172</Paragraphs>
  <Slides>20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9" baseType="lpstr">
      <vt:lpstr>Arial</vt:lpstr>
      <vt:lpstr>SimSun</vt:lpstr>
      <vt:lpstr>Wingdings</vt:lpstr>
      <vt:lpstr>Times New Roman</vt:lpstr>
      <vt:lpstr>Calibri</vt:lpstr>
      <vt:lpstr>Microsoft YaHei</vt:lpstr>
      <vt:lpstr>Arial Unicode MS</vt:lpstr>
      <vt:lpstr>Calibri Light</vt:lpstr>
      <vt:lpstr>Office Theme</vt:lpstr>
      <vt:lpstr>Arhitectura Calculatoarelor  T.2 – Краткая история развития компьютеров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Circuite și Dispozitive Electronice  L.1 – Introducere </dc:title>
  <dc:creator>Пользователь Windows</dc:creator>
  <cp:lastModifiedBy>User</cp:lastModifiedBy>
  <cp:revision>403</cp:revision>
  <dcterms:created xsi:type="dcterms:W3CDTF">2020-08-28T11:28:00Z</dcterms:created>
  <dcterms:modified xsi:type="dcterms:W3CDTF">2026-02-15T17:53:12Z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1018573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S9.0.3</vt:lpwstr>
  </property>
  <property fmtid="{D5CDD505-2E9C-101B-9397-08002B2CF9AE}" pid="5" name="ICV">
    <vt:lpwstr>52968B5E0E1F4E54946AB593BC7C2585_12</vt:lpwstr>
  </property>
  <property fmtid="{D5CDD505-2E9C-101B-9397-08002B2CF9AE}" pid="6" name="KSOProductBuildVer">
    <vt:lpwstr>1033-12.2.0.23196</vt:lpwstr>
  </property>
</Properties>
</file>