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70" autoAdjust="0"/>
    <p:restoredTop sz="94937" autoAdjust="0"/>
  </p:normalViewPr>
  <p:slideViewPr>
    <p:cSldViewPr snapToGrid="0">
      <p:cViewPr>
        <p:scale>
          <a:sx n="118" d="100"/>
          <a:sy n="118" d="100"/>
        </p:scale>
        <p:origin x="-612" y="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5/1/2022</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dirty="0"/>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5/1/2022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dirty="0"/>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x-none" sz="5400" b="1" dirty="0" smtClean="0">
                <a:latin typeface="Times New Roman" panose="02020603050405020304" pitchFamily="18" charset="0"/>
                <a:cs typeface="Times New Roman" panose="02020603050405020304" pitchFamily="18" charset="0"/>
              </a:rPr>
              <a:t>REȚELE DE CALCULATOARE</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dirty="0" smtClean="0">
                <a:latin typeface="Times New Roman" panose="02020603050405020304" pitchFamily="18" charset="0"/>
                <a:cs typeface="Times New Roman" panose="02020603050405020304" pitchFamily="18" charset="0"/>
              </a:rPr>
              <a:t>.5 RC –</a:t>
            </a:r>
            <a:r>
              <a:rPr lang="x-none" sz="4000" b="1" dirty="0" smtClean="0">
                <a:latin typeface="Times New Roman" panose="02020603050405020304" pitchFamily="18" charset="0"/>
                <a:ea typeface="+mn-ea"/>
                <a:cs typeface="Times New Roman" panose="02020603050405020304" pitchFamily="18" charset="0"/>
              </a:rPr>
              <a:t>Nivelul Retea</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7" name="TextBox 6"/>
          <p:cNvSpPr txBox="1"/>
          <p:nvPr/>
        </p:nvSpPr>
        <p:spPr>
          <a:xfrm>
            <a:off x="366662" y="3302529"/>
            <a:ext cx="10429592" cy="646331"/>
          </a:xfrm>
          <a:prstGeom prst="rect">
            <a:avLst/>
          </a:prstGeom>
          <a:noFill/>
        </p:spPr>
        <p:txBody>
          <a:bodyPr wrap="square" rtlCol="0">
            <a:spAutoFit/>
          </a:bodyPr>
          <a:lstStyle/>
          <a:p>
            <a:r>
              <a:rPr lang="x-none" b="1" dirty="0" smtClean="0"/>
              <a:t>Scopul Lecției: </a:t>
            </a:r>
            <a:r>
              <a:rPr lang="en-US" b="1" dirty="0" smtClean="0"/>
              <a:t>De a face </a:t>
            </a:r>
            <a:r>
              <a:rPr lang="en-US" b="1" err="1" smtClean="0"/>
              <a:t>cunoștință</a:t>
            </a:r>
            <a:r>
              <a:rPr lang="en-US" b="1" smtClean="0"/>
              <a:t> </a:t>
            </a:r>
            <a:r>
              <a:rPr lang="en-US" b="1" smtClean="0"/>
              <a:t>cu</a:t>
            </a:r>
            <a:r>
              <a:rPr lang="ro-MO" b="1" smtClean="0"/>
              <a:t> funcțiile și caracteristicile Niveluli Rețea. De a înțelege noțiunea de Protocol IPv4 și masca de subrețea</a:t>
            </a:r>
            <a:endParaRPr lang="en-US" dirty="0"/>
          </a:p>
        </p:txBody>
      </p:sp>
      <p:sp>
        <p:nvSpPr>
          <p:cNvPr id="8" name="TextBox 7"/>
          <p:cNvSpPr txBox="1"/>
          <p:nvPr/>
        </p:nvSpPr>
        <p:spPr>
          <a:xfrm>
            <a:off x="0" y="1764713"/>
            <a:ext cx="12192000" cy="646331"/>
          </a:xfrm>
          <a:prstGeom prst="rect">
            <a:avLst/>
          </a:prstGeom>
          <a:noFill/>
        </p:spPr>
        <p:txBody>
          <a:bodyPr wrap="square" rtlCol="0">
            <a:spAutoFit/>
          </a:bodyPr>
          <a:lstStyle/>
          <a:p>
            <a:pPr lvl="0"/>
            <a:r>
              <a:rPr lang="en-US" b="1" smtClean="0"/>
              <a:t>Func</a:t>
            </a:r>
            <a:r>
              <a:rPr lang="ro-MO" b="1" smtClean="0"/>
              <a:t>țiile Nivelului Rețea</a:t>
            </a:r>
            <a:r>
              <a:rPr lang="ro-RO" b="1" smtClean="0"/>
              <a:t>. Protocolul IPv4.  Antetul Protocolului IPv4. Adresarea IP. </a:t>
            </a:r>
            <a:r>
              <a:rPr lang="en-US" b="1"/>
              <a:t>Clase de </a:t>
            </a:r>
            <a:r>
              <a:rPr lang="en-US" b="1"/>
              <a:t>adrese </a:t>
            </a:r>
            <a:r>
              <a:rPr lang="en-US" b="1" smtClean="0"/>
              <a:t>IP</a:t>
            </a:r>
            <a:r>
              <a:rPr lang="ro-MO" b="1" smtClean="0"/>
              <a:t>.</a:t>
            </a:r>
            <a:r>
              <a:rPr lang="en-US" b="1" smtClean="0"/>
              <a:t> </a:t>
            </a:r>
            <a:r>
              <a:rPr lang="en-US" b="1"/>
              <a:t>Adresarea IP pe baza claselor </a:t>
            </a:r>
            <a:r>
              <a:rPr lang="en-US" b="1"/>
              <a:t>de </a:t>
            </a:r>
            <a:r>
              <a:rPr lang="en-US" b="1" smtClean="0"/>
              <a:t>adrese</a:t>
            </a:r>
            <a:r>
              <a:rPr lang="ro-RO" b="1"/>
              <a:t>. </a:t>
            </a:r>
            <a:r>
              <a:rPr lang="en-US" b="1"/>
              <a:t>Adrese IP </a:t>
            </a:r>
            <a:r>
              <a:rPr lang="en-US" b="1"/>
              <a:t>– </a:t>
            </a:r>
            <a:r>
              <a:rPr lang="en-US" b="1" smtClean="0"/>
              <a:t>CIDR</a:t>
            </a:r>
            <a:r>
              <a:rPr lang="ro-MO" b="1" smtClean="0"/>
              <a:t>. </a:t>
            </a:r>
            <a:endParaRPr lang="en-US" b="1" dirty="0"/>
          </a:p>
        </p:txBody>
      </p:sp>
      <p:sp>
        <p:nvSpPr>
          <p:cNvPr id="9" name="Прямоугольник 8"/>
          <p:cNvSpPr/>
          <p:nvPr/>
        </p:nvSpPr>
        <p:spPr>
          <a:xfrm>
            <a:off x="366662" y="4561141"/>
            <a:ext cx="10234945" cy="1200329"/>
          </a:xfrm>
          <a:prstGeom prst="rect">
            <a:avLst/>
          </a:prstGeom>
        </p:spPr>
        <p:txBody>
          <a:bodyPr wrap="square">
            <a:spAutoFit/>
          </a:bodyPr>
          <a:lstStyle/>
          <a:p>
            <a:r>
              <a:rPr lang="ro-RO" b="1" dirty="0"/>
              <a:t>Studentul trebuie </a:t>
            </a:r>
            <a:r>
              <a:rPr lang="ro-RO" b="1" i="1" dirty="0"/>
              <a:t>să cunoască:</a:t>
            </a:r>
            <a:endParaRPr lang="ro-RO" b="1" dirty="0"/>
          </a:p>
          <a:p>
            <a:r>
              <a:rPr lang="ro-RO" b="1" i="1" dirty="0"/>
              <a:t>§ </a:t>
            </a:r>
            <a:r>
              <a:rPr lang="ro-RO" b="1" i="1"/>
              <a:t> </a:t>
            </a:r>
            <a:r>
              <a:rPr lang="ro-RO" b="1" i="1" smtClean="0"/>
              <a:t>Funcțiile și Caracteristicile nivelului Rețea </a:t>
            </a:r>
            <a:endParaRPr lang="ro-RO" b="1" dirty="0"/>
          </a:p>
          <a:p>
            <a:r>
              <a:rPr lang="ro-RO" b="1" i="1" smtClean="0"/>
              <a:t>§  Utilizarea Protocolului IPv4</a:t>
            </a:r>
            <a:endParaRPr lang="ro-RO" b="1" smtClean="0"/>
          </a:p>
          <a:p>
            <a:r>
              <a:rPr lang="ro-RO" b="1" i="1" smtClean="0"/>
              <a:t>§  de a înțelege și a putea utiliza masca de subrețea.</a:t>
            </a:r>
          </a:p>
        </p:txBody>
      </p:sp>
    </p:spTree>
    <p:extLst>
      <p:ext uri="{BB962C8B-B14F-4D97-AF65-F5344CB8AC3E}">
        <p14:creationId xmlns:p14="http://schemas.microsoft.com/office/powerpoint/2010/main"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ph idx="1"/>
          </p:nvPr>
        </p:nvSpPr>
        <p:spPr bwMode="auto">
          <a:xfrm>
            <a:off x="0" y="403951"/>
            <a:ext cx="12192000" cy="579133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Как отмечалось выше, протокол IPv4 определяет 32-битные адреса, что дает максимальное количество 232 (4 294 967 296) адресов.  </a:t>
            </a: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Распределение адресного пространства осуществляется неэффективно, что в настоящее время является причиной неизбежного истощения адресов IPv4.  </a:t>
            </a: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Вторая проблема связана с увеличением размера таблиц маршрутизации.  </a:t>
            </a: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Решение этих проблем заключается во внедрении нового протокола IPv6 (IP </a:t>
            </a:r>
            <a:r>
              <a:rPr kumimoji="0" lang="ru-RU" altLang="ru-RU" sz="2100" b="0" i="0" u="none" strike="noStrike" cap="none" normalizeH="0" baseline="0" dirty="0" err="1" smtClean="0">
                <a:ln>
                  <a:noFill/>
                </a:ln>
                <a:solidFill>
                  <a:srgbClr val="202124"/>
                </a:solidFill>
                <a:effectLst/>
                <a:latin typeface="inherit"/>
              </a:rPr>
              <a:t>Next</a:t>
            </a:r>
            <a:r>
              <a:rPr kumimoji="0" lang="ru-RU" altLang="ru-RU" sz="2100" b="0"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err="1" smtClean="0">
                <a:ln>
                  <a:noFill/>
                </a:ln>
                <a:solidFill>
                  <a:srgbClr val="202124"/>
                </a:solidFill>
                <a:effectLst/>
                <a:latin typeface="inherit"/>
              </a:rPr>
              <a:t>Generation</a:t>
            </a:r>
            <a:r>
              <a:rPr kumimoji="0" lang="ru-RU" altLang="ru-RU" sz="2100" b="0" i="0" u="none" strike="noStrike" cap="none" normalizeH="0" baseline="0" dirty="0" smtClean="0">
                <a:ln>
                  <a:noFill/>
                </a:ln>
                <a:solidFill>
                  <a:srgbClr val="202124"/>
                </a:solidFill>
                <a:effectLst/>
                <a:latin typeface="inherit"/>
              </a:rPr>
              <a:t> — </a:t>
            </a:r>
            <a:r>
              <a:rPr kumimoji="0" lang="ru-RU" altLang="ru-RU" sz="2100" b="0" i="0" u="none" strike="noStrike" cap="none" normalizeH="0" baseline="0" dirty="0" err="1" smtClean="0">
                <a:ln>
                  <a:noFill/>
                </a:ln>
                <a:solidFill>
                  <a:srgbClr val="202124"/>
                </a:solidFill>
                <a:effectLst/>
                <a:latin typeface="inherit"/>
              </a:rPr>
              <a:t>IPng</a:t>
            </a:r>
            <a:r>
              <a:rPr kumimoji="0" lang="ru-RU" altLang="ru-RU" sz="2100" b="0" i="0" u="none" strike="noStrike" cap="none" normalizeH="0" baseline="0" dirty="0" smtClean="0">
                <a:ln>
                  <a:noFill/>
                </a:ln>
                <a:solidFill>
                  <a:srgbClr val="202124"/>
                </a:solidFill>
                <a:effectLst/>
                <a:latin typeface="inherit"/>
              </a:rPr>
              <a:t>), но переход от IPv4 к IPv6 осуществить непросто, для чего требуется согласие крупных </a:t>
            </a:r>
            <a:r>
              <a:rPr kumimoji="0" lang="ru-RU" altLang="ru-RU" sz="2100" b="0" i="0" u="none" strike="noStrike" cap="none" normalizeH="0" baseline="0" dirty="0" err="1" smtClean="0">
                <a:ln>
                  <a:noFill/>
                </a:ln>
                <a:solidFill>
                  <a:srgbClr val="202124"/>
                </a:solidFill>
                <a:effectLst/>
                <a:latin typeface="inherit"/>
              </a:rPr>
              <a:t>интернет-провайдеров</a:t>
            </a:r>
            <a:r>
              <a:rPr kumimoji="0" lang="ru-RU" altLang="ru-RU" sz="2100" b="0" i="0" u="none" strike="noStrike" cap="none" normalizeH="0" baseline="0" dirty="0" smtClean="0">
                <a:ln>
                  <a:noFill/>
                </a:ln>
                <a:solidFill>
                  <a:srgbClr val="202124"/>
                </a:solidFill>
                <a:effectLst/>
                <a:latin typeface="inherit"/>
              </a:rPr>
              <a:t> по всему миру. </a:t>
            </a: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Модель IP-адресации состояла из двух уровней: один уровень идентифицировал сеть, в которой находился хост, а другой уровень идентифицировал хост в этой сети. </a:t>
            </a: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Первоначальные спецификации IP делили пространство IP-адресов на три основных класса: A, B и C (классовая адресация). Каждый класс по-разному определяет область кода города и область номера станции. Таким образом, каждый адрес содержит ключ, который точно определяет точку разграничения между префиксом сети и номером станции. Этот подход упрощал процесс маршрутизации в прошлом, поскольку первоначальные протоколы маршрутизации не предоставляли ключ дешифрования или сетевую маску, связанную с каждым маршрутом для определения длины. IP-маска, содержащая 32 бита, используется для разделения IP-адреса на сеть и номер хоста.</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18338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0204" y="2685411"/>
            <a:ext cx="11776193" cy="6499654"/>
          </a:xfrm>
        </p:spPr>
        <p:txBody>
          <a:bodyPr/>
          <a:lstStyle/>
          <a:p>
            <a:pPr marL="0" indent="0">
              <a:buNone/>
            </a:pPr>
            <a:r>
              <a:rPr lang="en-US" dirty="0" smtClean="0"/>
              <a:t>	</a:t>
            </a:r>
            <a:endParaRPr lang="en-US" dirty="0"/>
          </a:p>
        </p:txBody>
      </p:sp>
      <p:sp>
        <p:nvSpPr>
          <p:cNvPr id="2" name="Rectangle 1"/>
          <p:cNvSpPr>
            <a:spLocks noChangeArrowheads="1"/>
          </p:cNvSpPr>
          <p:nvPr/>
        </p:nvSpPr>
        <p:spPr bwMode="auto">
          <a:xfrm>
            <a:off x="147782" y="562331"/>
            <a:ext cx="12179431" cy="42832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ru-RU" altLang="ru-RU" sz="2800" b="0" i="0" u="none" strike="noStrike" cap="none" normalizeH="0" baseline="0" dirty="0" smtClean="0">
                <a:ln>
                  <a:noFill/>
                </a:ln>
                <a:solidFill>
                  <a:srgbClr val="202124"/>
                </a:solidFill>
                <a:effectLst/>
                <a:latin typeface="inherit"/>
              </a:rPr>
              <a:t>В двоичной форме маска сети состоит из: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800" b="0" i="0" u="none" strike="noStrike" cap="none" normalizeH="0" baseline="0" dirty="0" smtClean="0">
                <a:ln>
                  <a:noFill/>
                </a:ln>
                <a:solidFill>
                  <a:srgbClr val="202124"/>
                </a:solidFill>
                <a:effectLst/>
                <a:latin typeface="inherit"/>
              </a:rPr>
              <a:t>последовательность битов значения 1, соответствующая битовой области сети IP;</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800" b="0" i="0" u="none" strike="noStrike" cap="none" normalizeH="0" baseline="0" dirty="0" smtClean="0">
                <a:ln>
                  <a:noFill/>
                </a:ln>
                <a:solidFill>
                  <a:srgbClr val="202124"/>
                </a:solidFill>
                <a:effectLst/>
                <a:latin typeface="inherit"/>
              </a:rPr>
              <a:t>последовательность битов со значением 0, соответствующая битовой области хоста IP;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ru-RU" altLang="ru-RU" sz="2800" b="0" i="0" u="none" strike="noStrike" cap="none" normalizeH="0" baseline="0" dirty="0" smtClean="0">
              <a:ln>
                <a:noFill/>
              </a:ln>
              <a:solidFill>
                <a:srgbClr val="202124"/>
              </a:solidFill>
              <a:effectLst/>
              <a:latin typeface="inherit"/>
            </a:endParaRPr>
          </a:p>
          <a:p>
            <a:pPr marR="0" lvl="0" algn="l" defTabSz="914400" rtl="0" eaLnBrk="0" fontAlgn="base" latinLnBrk="0" hangingPunct="0">
              <a:lnSpc>
                <a:spcPct val="100000"/>
              </a:lnSpc>
              <a:spcBef>
                <a:spcPct val="0"/>
              </a:spcBef>
              <a:spcAft>
                <a:spcPct val="0"/>
              </a:spcAft>
              <a:buClrTx/>
              <a:buSzTx/>
              <a:tabLst/>
            </a:pPr>
            <a:r>
              <a:rPr kumimoji="0" lang="ru-RU" altLang="ru-RU" sz="2800" b="0" i="0" u="none" strike="noStrike" cap="none" normalizeH="0" baseline="0" dirty="0" smtClean="0">
                <a:ln>
                  <a:noFill/>
                </a:ln>
                <a:solidFill>
                  <a:srgbClr val="202124"/>
                </a:solidFill>
                <a:effectLst/>
                <a:latin typeface="inherit"/>
              </a:rPr>
              <a:t>      Сетевая маска, связанная с IP-адресами, соответствующими классам A, B или C, называется сетевой маской по умолчанию.</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800" b="0" i="0" u="none" strike="noStrike" cap="none" normalizeH="0" baseline="0" dirty="0" smtClean="0">
                <a:ln>
                  <a:noFill/>
                </a:ln>
                <a:solidFill>
                  <a:srgbClr val="202124"/>
                </a:solidFill>
                <a:effectLst/>
                <a:latin typeface="inherit"/>
              </a:rPr>
              <a:t>В заключение, любой IP сопровождается маской. В следующем примере показана эта ассоциация для трех IP-адресов.</a:t>
            </a:r>
            <a:r>
              <a:rPr kumimoji="0" lang="ru-RU" altLang="ru-RU" sz="2800" b="0" i="0" u="none" strike="noStrike" cap="none" normalizeH="0" baseline="0" dirty="0" smtClean="0">
                <a:ln>
                  <a:noFill/>
                </a:ln>
                <a:solidFill>
                  <a:schemeClr val="tx1"/>
                </a:solidFill>
                <a:effectLst/>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534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8006" y="192131"/>
            <a:ext cx="11775988" cy="240356"/>
          </a:xfrm>
        </p:spPr>
        <p:txBody>
          <a:bodyPr>
            <a:normAutofit fontScale="90000"/>
          </a:bodyPr>
          <a:lstStyle/>
          <a:p>
            <a:r>
              <a:rPr lang="en-US" i="1" dirty="0" smtClean="0"/>
              <a:t> IP</a:t>
            </a:r>
            <a:r>
              <a:rPr lang="ru-RU" i="1" dirty="0" smtClean="0"/>
              <a:t> </a:t>
            </a:r>
            <a:r>
              <a:rPr lang="x-none" i="1" dirty="0" smtClean="0"/>
              <a:t>Адрес</a:t>
            </a:r>
            <a:r>
              <a:rPr lang="en-US" i="1" dirty="0" smtClean="0"/>
              <a:t> </a:t>
            </a:r>
            <a:r>
              <a:rPr lang="en-US" i="1" dirty="0"/>
              <a:t>– CIDR - </a:t>
            </a:r>
            <a:r>
              <a:rPr lang="en-US" i="1" dirty="0" err="1"/>
              <a:t>clasaless</a:t>
            </a:r>
            <a:r>
              <a:rPr lang="en-US" i="1" dirty="0"/>
              <a:t> inter-domain </a:t>
            </a:r>
            <a:r>
              <a:rPr lang="en-US" i="1" dirty="0" smtClean="0"/>
              <a:t>routing</a:t>
            </a:r>
            <a:endParaRPr lang="en-US" dirty="0"/>
          </a:p>
        </p:txBody>
      </p:sp>
      <p:sp>
        <p:nvSpPr>
          <p:cNvPr id="3" name="Объект 2"/>
          <p:cNvSpPr>
            <a:spLocks noGrp="1"/>
          </p:cNvSpPr>
          <p:nvPr>
            <p:ph idx="1"/>
          </p:nvPr>
        </p:nvSpPr>
        <p:spPr>
          <a:xfrm>
            <a:off x="208006" y="803189"/>
            <a:ext cx="11691006" cy="5881816"/>
          </a:xfrm>
        </p:spPr>
        <p:txBody>
          <a:bodyPr>
            <a:normAutofit/>
          </a:bodyPr>
          <a:lstStyle/>
          <a:p>
            <a:pPr marL="0" indent="0">
              <a:buNone/>
            </a:pPr>
            <a:r>
              <a:rPr lang="en-US" dirty="0" smtClean="0"/>
              <a:t>	</a:t>
            </a:r>
            <a:endParaRPr lang="en-US" dirty="0"/>
          </a:p>
        </p:txBody>
      </p:sp>
      <p:sp>
        <p:nvSpPr>
          <p:cNvPr id="4" name="Rectangle 1"/>
          <p:cNvSpPr>
            <a:spLocks noChangeArrowheads="1"/>
          </p:cNvSpPr>
          <p:nvPr/>
        </p:nvSpPr>
        <p:spPr bwMode="auto">
          <a:xfrm>
            <a:off x="104003" y="911862"/>
            <a:ext cx="11983994" cy="48218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два критических вопроса: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превышение количества доступных IP-адресов;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Превышение емкости глобальных таблиц маршрутизации;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a:t>
            </a:r>
          </a:p>
          <a:p>
            <a:pPr lvl="1" eaLnBrk="0" fontAlgn="base" hangingPunct="0">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       Для решения проблемы разработаны два решения: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Иерархическая агрегация маршрутизации с целью минимизации количества записей в таблицах маршрутизации; «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Реструктуризация распределения IP-адресов с целью повышения эффективности;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CIDR (</a:t>
            </a:r>
            <a:r>
              <a:rPr kumimoji="0" lang="ru-RU" altLang="ru-RU" sz="2100" b="0" i="0" u="none" strike="noStrike" cap="none" normalizeH="0" baseline="0" dirty="0" err="1" smtClean="0">
                <a:ln>
                  <a:noFill/>
                </a:ln>
                <a:solidFill>
                  <a:srgbClr val="202124"/>
                </a:solidFill>
                <a:effectLst/>
                <a:latin typeface="inherit"/>
              </a:rPr>
              <a:t>Clasaless</a:t>
            </a:r>
            <a:r>
              <a:rPr kumimoji="0" lang="ru-RU" altLang="ru-RU" sz="2100" b="0"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err="1" smtClean="0">
                <a:ln>
                  <a:noFill/>
                </a:ln>
                <a:solidFill>
                  <a:srgbClr val="202124"/>
                </a:solidFill>
                <a:effectLst/>
                <a:latin typeface="inherit"/>
              </a:rPr>
              <a:t>Inter-Domain</a:t>
            </a:r>
            <a:r>
              <a:rPr kumimoji="0" lang="ru-RU" altLang="ru-RU" sz="2100" b="0"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err="1" smtClean="0">
                <a:ln>
                  <a:noFill/>
                </a:ln>
                <a:solidFill>
                  <a:srgbClr val="202124"/>
                </a:solidFill>
                <a:effectLst/>
                <a:latin typeface="inherit"/>
              </a:rPr>
              <a:t>Routing</a:t>
            </a:r>
            <a:r>
              <a:rPr kumimoji="0" lang="ru-RU" altLang="ru-RU" sz="2100" b="0" i="0" u="none" strike="noStrike" cap="none" normalizeH="0" baseline="0" dirty="0" smtClean="0">
                <a:ln>
                  <a:noFill/>
                </a:ln>
                <a:solidFill>
                  <a:srgbClr val="202124"/>
                </a:solidFill>
                <a:effectLst/>
                <a:latin typeface="inherit"/>
              </a:rPr>
              <a:t>) заменяет классическую систему распределения IP-адресов на основе классов с помощью обобщенного сетевого «префикса». Вместо ограничения сетевых идентификаторов (или «префиксов») до 8, 16 или 24 бит, CIDR обычно использует префиксы от 10 до 30 бит. Таким образом, могут быть выделены блоки адресов узлов от 2 до более 500 000.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Например, в CIDR 192.168.0.4/26 «/26» указывает, что первые 26 бит используются для идентификации сети, а остальные биты — 6 — используются для идентификации хоста.</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2191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23416"/>
          </a:xfrm>
        </p:spPr>
        <p:txBody>
          <a:bodyPr>
            <a:normAutofit fontScale="90000"/>
          </a:bodyPr>
          <a:lstStyle/>
          <a:p>
            <a:r>
              <a:rPr lang="en-US" dirty="0"/>
              <a:t>NIVELUL </a:t>
            </a:r>
            <a:r>
              <a:rPr lang="en-US" dirty="0" smtClean="0"/>
              <a:t>REŢEA</a:t>
            </a:r>
            <a:endParaRPr lang="en-US" dirty="0"/>
          </a:p>
        </p:txBody>
      </p:sp>
      <p:pic>
        <p:nvPicPr>
          <p:cNvPr id="4" name="Объект 3"/>
          <p:cNvPicPr>
            <a:picLocks noGrp="1"/>
          </p:cNvPicPr>
          <p:nvPr>
            <p:ph idx="1"/>
          </p:nvPr>
        </p:nvPicPr>
        <p:blipFill rotWithShape="1">
          <a:blip r:embed="rId2"/>
          <a:srcRect r="1167" b="11776"/>
          <a:stretch/>
        </p:blipFill>
        <p:spPr bwMode="auto">
          <a:xfrm>
            <a:off x="494881" y="988541"/>
            <a:ext cx="11182254" cy="5524839"/>
          </a:xfrm>
          <a:prstGeom prst="rect">
            <a:avLst/>
          </a:prstGeom>
          <a:ln>
            <a:noFill/>
          </a:ln>
          <a:extLst>
            <a:ext uri="{53640926-AAD7-44D8-BBD7-CCE9431645EC}">
              <a14:shadowObscured xmlns:a14="http://schemas.microsoft.com/office/drawing/2010/main"/>
            </a:ext>
          </a:extLst>
        </p:spPr>
      </p:pic>
      <p:pic>
        <p:nvPicPr>
          <p:cNvPr id="1028" name="Picture 4" descr="S 5.13 Appropriate use of equipment for network coupl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654" y="676834"/>
            <a:ext cx="4638675"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379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CP, UDP, and IP | Oracle Pat Shuff's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232" y="435201"/>
            <a:ext cx="9843004" cy="5198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369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ph idx="1"/>
          </p:nvPr>
        </p:nvSpPr>
        <p:spPr bwMode="auto">
          <a:xfrm>
            <a:off x="0" y="-220721"/>
            <a:ext cx="12192000" cy="729944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eaLnBrk="0" fontAlgn="base" hangingPunct="0">
              <a:lnSpc>
                <a:spcPct val="100000"/>
              </a:lnSpc>
              <a:spcBef>
                <a:spcPct val="0"/>
              </a:spcBef>
              <a:spcAft>
                <a:spcPct val="0"/>
              </a:spcAft>
            </a:pPr>
            <a:r>
              <a:rPr lang="x-none" altLang="ru-RU" sz="2700" dirty="0">
                <a:solidFill>
                  <a:srgbClr val="202124"/>
                </a:solidFill>
                <a:latin typeface="inherit"/>
              </a:rPr>
              <a:t>О</a:t>
            </a:r>
            <a:r>
              <a:rPr kumimoji="0" lang="ru-RU" altLang="ru-RU" sz="2700" b="0" i="0" u="none" strike="noStrike" cap="none" normalizeH="0" baseline="0" dirty="0" err="1" smtClean="0">
                <a:ln>
                  <a:noFill/>
                </a:ln>
                <a:solidFill>
                  <a:srgbClr val="202124"/>
                </a:solidFill>
                <a:effectLst/>
                <a:latin typeface="inherit"/>
              </a:rPr>
              <a:t>беспечивает</a:t>
            </a:r>
            <a:r>
              <a:rPr kumimoji="0" lang="ru-RU" altLang="ru-RU" sz="2700" b="0" i="0" u="none" strike="noStrike" cap="none" normalizeH="0" baseline="0" dirty="0" smtClean="0">
                <a:ln>
                  <a:noFill/>
                </a:ln>
                <a:solidFill>
                  <a:srgbClr val="202124"/>
                </a:solidFill>
                <a:effectLst/>
                <a:latin typeface="inherit"/>
              </a:rPr>
              <a:t> подключение и выбирает путь между двумя хост-системами, которые могут быть расположены в географически разделенных сетях. Это важнейший уровень в Интернете, обеспечивающий возможность взаимосвязи различных сетей. </a:t>
            </a:r>
            <a:endParaRPr kumimoji="0" lang="x-none" altLang="ru-RU" sz="27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700" b="0" i="0" u="none" strike="noStrike" cap="none" normalizeH="0" baseline="0" dirty="0" smtClean="0">
                <a:ln>
                  <a:noFill/>
                </a:ln>
                <a:solidFill>
                  <a:srgbClr val="202124"/>
                </a:solidFill>
                <a:effectLst/>
                <a:latin typeface="inherit"/>
              </a:rPr>
              <a:t>на этом уровне осуществляется логическая адресация всех узлов в сети Интернет. </a:t>
            </a:r>
            <a:endParaRPr kumimoji="0" lang="x-none" altLang="ru-RU" sz="27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700" b="0" i="0" u="none" strike="noStrike" cap="none" normalizeH="0" baseline="0" dirty="0" smtClean="0">
                <a:ln>
                  <a:noFill/>
                </a:ln>
                <a:solidFill>
                  <a:srgbClr val="202124"/>
                </a:solidFill>
                <a:effectLst/>
                <a:latin typeface="inherit"/>
              </a:rPr>
              <a:t>На сетевом уровне работают маршрутизаторы. </a:t>
            </a:r>
            <a:endParaRPr kumimoji="0" lang="x-none" altLang="ru-RU" sz="27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700" b="0" i="0" u="none" strike="noStrike" cap="none" normalizeH="0" baseline="0" dirty="0" smtClean="0">
                <a:ln>
                  <a:noFill/>
                </a:ln>
                <a:solidFill>
                  <a:srgbClr val="202124"/>
                </a:solidFill>
                <a:effectLst/>
                <a:latin typeface="inherit"/>
              </a:rPr>
              <a:t>На сетевом уровне происходит новый процесс инкапсуляции путем добавления собственного заголовка, который преобразует сегменты с транспортного уровня в пакеты. </a:t>
            </a:r>
            <a:endParaRPr kumimoji="0" lang="x-none" altLang="ru-RU" sz="27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700" b="0" i="0" u="none" strike="noStrike" cap="none" normalizeH="0" baseline="0" dirty="0" smtClean="0">
                <a:ln>
                  <a:noFill/>
                </a:ln>
                <a:solidFill>
                  <a:srgbClr val="202124"/>
                </a:solidFill>
                <a:effectLst/>
                <a:latin typeface="inherit"/>
              </a:rPr>
              <a:t>Самая важная информация, содержащаяся в этом заголовке, — это логические адреса отправителя и, соответственно, целевого Транспорта в пакетах. </a:t>
            </a:r>
            <a:endParaRPr kumimoji="0" lang="x-none" altLang="ru-RU" sz="27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700" b="0" i="0" u="none" strike="noStrike" cap="none" normalizeH="0" baseline="0" dirty="0" smtClean="0">
                <a:ln>
                  <a:noFill/>
                </a:ln>
                <a:solidFill>
                  <a:srgbClr val="202124"/>
                </a:solidFill>
                <a:effectLst/>
                <a:latin typeface="inherit"/>
              </a:rPr>
              <a:t>В каждой однородной сети действуют определенные протоколы сетевого уровня, обеспечивающие маршрутизацию в этой сети. Основным протоколом, реализованным на этом уровне, является IPv4 (интернет-протокол версии 4).</a:t>
            </a:r>
            <a:r>
              <a:rPr kumimoji="0" lang="ru-RU" altLang="ru-RU" sz="2700" b="0" i="0" u="none" strike="noStrike" cap="none" normalizeH="0" baseline="0" dirty="0" smtClean="0">
                <a:ln>
                  <a:noFill/>
                </a:ln>
                <a:solidFill>
                  <a:schemeClr val="tx1"/>
                </a:solidFill>
                <a:effectLst/>
              </a:rPr>
              <a:t> </a:t>
            </a:r>
            <a:endParaRPr kumimoji="0" lang="ru-RU" altLang="ru-RU" sz="27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253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ph idx="1"/>
          </p:nvPr>
        </p:nvSpPr>
        <p:spPr bwMode="auto">
          <a:xfrm>
            <a:off x="249382" y="440176"/>
            <a:ext cx="10917382" cy="579133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ru-RU" sz="2100" b="0"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smtClean="0">
                <a:ln>
                  <a:noFill/>
                </a:ln>
                <a:solidFill>
                  <a:srgbClr val="202124"/>
                </a:solidFill>
                <a:effectLst/>
                <a:latin typeface="inherit"/>
              </a:rPr>
              <a:t>Основные функции, выполняемые на этом уровне: </a:t>
            </a:r>
            <a:endParaRPr kumimoji="0" lang="x-none"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Выбор маршрутов для сообщений между конечными пользователями и возможная их модификация, чтобы обеспечить их передачу по оптимальному маршруту. Другими словами, выбирается путь (маршрут) или маршрут (маршрут), т. е. последовательность физических каналов от передающего компьютера к принимающему компьютеру, по которым транспортируется каждый пакет. Этот процесс называется маршрутизацией; </a:t>
            </a:r>
            <a:endParaRPr kumimoji="0" lang="en-US" altLang="ru-RU" sz="2100" b="0" i="0" u="none" strike="noStrike" cap="none" normalizeH="0" baseline="0" dirty="0" smtClean="0">
              <a:ln>
                <a:noFill/>
              </a:ln>
              <a:solidFill>
                <a:srgbClr val="202124"/>
              </a:solidFill>
              <a:effectLst/>
              <a:latin typeface="inherit"/>
            </a:endParaRPr>
          </a:p>
          <a:p>
            <a:pPr marL="0" indent="0" eaLnBrk="0" fontAlgn="base" hangingPunct="0">
              <a:lnSpc>
                <a:spcPct val="100000"/>
              </a:lnSpc>
              <a:spcBef>
                <a:spcPct val="0"/>
              </a:spcBef>
              <a:spcAft>
                <a:spcPct val="0"/>
              </a:spcAft>
              <a:buNone/>
            </a:pPr>
            <a:r>
              <a:rPr kumimoji="0" lang="ru-RU" altLang="ru-RU" sz="2100" b="0" i="0" u="none" strike="noStrike" cap="none" normalizeH="0" baseline="0" dirty="0" smtClean="0">
                <a:ln>
                  <a:noFill/>
                </a:ln>
                <a:solidFill>
                  <a:srgbClr val="202124"/>
                </a:solidFill>
                <a:effectLst/>
                <a:latin typeface="inherit"/>
              </a:rPr>
              <a:t> </a:t>
            </a:r>
            <a:endParaRPr kumimoji="0" lang="x-none"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Выделение логических адресов компьютеров и выполнение преобразований между этими адресами и физическими адресами этих компьютеров;  </a:t>
            </a:r>
            <a:endParaRPr kumimoji="0" lang="en-US"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endParaRPr kumimoji="0" lang="x-none"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Устранение узких мест, вызванных одновременным присутствием слишком большого количества пакетов в подсети, либо путем повторного чтения маршрутов, либо путем требования транспортного уровня временно прекратить отправку сообщений;  </a:t>
            </a:r>
            <a:endParaRPr kumimoji="0" lang="en-US"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endParaRPr kumimoji="0" lang="x-none" altLang="ru-RU" sz="21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2100" b="0" i="0" u="none" strike="noStrike" cap="none" normalizeH="0" baseline="0" dirty="0" smtClean="0">
                <a:ln>
                  <a:noFill/>
                </a:ln>
                <a:solidFill>
                  <a:srgbClr val="202124"/>
                </a:solidFill>
                <a:effectLst/>
                <a:latin typeface="inherit"/>
              </a:rPr>
              <a:t>Выполнение преобразования между различными протоколами, в ситуации, когда сообщения проходят через разнородные сети, т.е. выполняются с использованием разных технологий (</a:t>
            </a:r>
            <a:r>
              <a:rPr kumimoji="0" lang="ru-RU" altLang="ru-RU" sz="2100" b="0" i="0" u="none" strike="noStrike" cap="none" normalizeH="0" baseline="0" dirty="0" err="1" smtClean="0">
                <a:ln>
                  <a:noFill/>
                </a:ln>
                <a:solidFill>
                  <a:srgbClr val="202124"/>
                </a:solidFill>
                <a:effectLst/>
                <a:latin typeface="inherit"/>
              </a:rPr>
              <a:t>Ethernet</a:t>
            </a:r>
            <a:r>
              <a:rPr kumimoji="0" lang="ru-RU" altLang="ru-RU" sz="2100" b="0" i="0" u="none" strike="noStrike" cap="none" normalizeH="0" baseline="0" dirty="0" smtClean="0">
                <a:ln>
                  <a:noFill/>
                </a:ln>
                <a:solidFill>
                  <a:srgbClr val="202124"/>
                </a:solidFill>
                <a:effectLst/>
                <a:latin typeface="inherit"/>
              </a:rPr>
              <a:t>, FDDI, </a:t>
            </a:r>
            <a:r>
              <a:rPr kumimoji="0" lang="ru-RU" altLang="ru-RU" sz="2100" b="0" i="0" u="none" strike="noStrike" cap="none" normalizeH="0" baseline="0" dirty="0" err="1" smtClean="0">
                <a:ln>
                  <a:noFill/>
                </a:ln>
                <a:solidFill>
                  <a:srgbClr val="202124"/>
                </a:solidFill>
                <a:effectLst/>
                <a:latin typeface="inherit"/>
              </a:rPr>
              <a:t>Token</a:t>
            </a:r>
            <a:r>
              <a:rPr kumimoji="0" lang="ru-RU" altLang="ru-RU" sz="2100" b="0"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err="1" smtClean="0">
                <a:ln>
                  <a:noFill/>
                </a:ln>
                <a:solidFill>
                  <a:srgbClr val="202124"/>
                </a:solidFill>
                <a:effectLst/>
                <a:latin typeface="inherit"/>
              </a:rPr>
              <a:t>Ring</a:t>
            </a:r>
            <a:r>
              <a:rPr kumimoji="0" lang="ru-RU" altLang="ru-RU" sz="2100" b="0" i="0" u="none" strike="noStrike" cap="none" normalizeH="0" baseline="0" dirty="0" smtClean="0">
                <a:ln>
                  <a:noFill/>
                </a:ln>
                <a:solidFill>
                  <a:srgbClr val="202124"/>
                </a:solidFill>
                <a:effectLst/>
                <a:latin typeface="inherit"/>
              </a:rPr>
              <a:t> и т.д.).</a:t>
            </a:r>
            <a:r>
              <a:rPr kumimoji="0" lang="ru-RU" altLang="ru-RU" sz="2100" b="0" i="0" u="none" strike="noStrike" cap="none" normalizeH="0" baseline="0" dirty="0" smtClean="0">
                <a:ln>
                  <a:noFill/>
                </a:ln>
                <a:solidFill>
                  <a:schemeClr val="tx1"/>
                </a:solidFill>
                <a:effectLst/>
              </a:rPr>
              <a:t> </a:t>
            </a:r>
            <a:endParaRPr kumimoji="0" lang="ru-RU" altLang="ru-RU" sz="21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79241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7491"/>
          </a:xfrm>
        </p:spPr>
        <p:txBody>
          <a:bodyPr>
            <a:normAutofit fontScale="90000"/>
          </a:bodyPr>
          <a:lstStyle/>
          <a:p>
            <a:r>
              <a:rPr lang="x-none" b="1" u="sng" dirty="0" smtClean="0"/>
              <a:t>Протокол</a:t>
            </a:r>
            <a:r>
              <a:rPr lang="en-US" b="1" u="sng" dirty="0" smtClean="0"/>
              <a:t> IPv4</a:t>
            </a:r>
            <a:endParaRPr lang="en-US" u="sng" dirty="0"/>
          </a:p>
        </p:txBody>
      </p:sp>
      <p:sp>
        <p:nvSpPr>
          <p:cNvPr id="4" name="Rectangle 1"/>
          <p:cNvSpPr>
            <a:spLocks noGrp="1" noChangeArrowheads="1"/>
          </p:cNvSpPr>
          <p:nvPr>
            <p:ph idx="1"/>
          </p:nvPr>
        </p:nvSpPr>
        <p:spPr bwMode="auto">
          <a:xfrm>
            <a:off x="344488" y="1774469"/>
            <a:ext cx="11505005" cy="39139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0" i="0" u="none" strike="noStrike" cap="none" normalizeH="0" baseline="0" dirty="0" smtClean="0">
                <a:ln>
                  <a:noFill/>
                </a:ln>
                <a:solidFill>
                  <a:srgbClr val="202124"/>
                </a:solidFill>
                <a:effectLst/>
                <a:latin typeface="inherit"/>
              </a:rPr>
              <a:t>Это автономный протокол, обеспечивающий ненадежную пакетную передачу данных. Такой протокол характеризуется тем, что каждый пакет рассматривается как самостоятельный объект, не связанный с другими передаваемыми пакетами. </a:t>
            </a:r>
            <a:endParaRPr kumimoji="0" lang="x-none" altLang="ru-RU" sz="3200" b="0" i="0" u="none" strike="noStrike" cap="none" normalizeH="0" baseline="0" dirty="0" smtClean="0">
              <a:ln>
                <a:noFill/>
              </a:ln>
              <a:solidFill>
                <a:srgbClr val="202124"/>
              </a:solidFill>
              <a:effectLst/>
              <a:latin typeface="inherit"/>
            </a:endParaRPr>
          </a:p>
          <a:p>
            <a:pPr eaLnBrk="0" fontAlgn="base" hangingPunct="0">
              <a:lnSpc>
                <a:spcPct val="100000"/>
              </a:lnSpc>
              <a:spcBef>
                <a:spcPct val="0"/>
              </a:spcBef>
              <a:spcAft>
                <a:spcPct val="0"/>
              </a:spcAft>
            </a:pPr>
            <a:r>
              <a:rPr kumimoji="0" lang="ru-RU" altLang="ru-RU" sz="3200" b="0" i="0" u="none" strike="noStrike" cap="none" normalizeH="0" baseline="0" dirty="0" smtClean="0">
                <a:ln>
                  <a:noFill/>
                </a:ln>
                <a:solidFill>
                  <a:srgbClr val="202124"/>
                </a:solidFill>
                <a:effectLst/>
                <a:latin typeface="inherit"/>
              </a:rPr>
              <a:t>Уникальный адрес, назначаемый каждому коммуникационному устройству в сети, называется 4-байтовым или 32-битным IP-адресом.</a:t>
            </a:r>
            <a:r>
              <a:rPr kumimoji="0" lang="ru-RU" altLang="ru-RU" sz="3200" b="0" i="0" u="none" strike="noStrike" cap="none" normalizeH="0" baseline="0" dirty="0" smtClean="0">
                <a:ln>
                  <a:noFill/>
                </a:ln>
                <a:solidFill>
                  <a:schemeClr val="tx1"/>
                </a:solidFill>
                <a:effectLst/>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2667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rotWithShape="1">
          <a:blip r:embed="rId2"/>
          <a:srcRect b="14122"/>
          <a:stretch/>
        </p:blipFill>
        <p:spPr bwMode="auto">
          <a:xfrm>
            <a:off x="322336" y="0"/>
            <a:ext cx="6477000" cy="2237820"/>
          </a:xfrm>
          <a:prstGeom prst="rect">
            <a:avLst/>
          </a:prstGeom>
          <a:ln>
            <a:noFill/>
          </a:ln>
          <a:extLst>
            <a:ext uri="{53640926-AAD7-44D8-BBD7-CCE9431645EC}">
              <a14:shadowObscured xmlns:a14="http://schemas.microsoft.com/office/drawing/2010/main"/>
            </a:ext>
          </a:extLst>
        </p:spPr>
      </p:pic>
      <p:sp>
        <p:nvSpPr>
          <p:cNvPr id="2" name="Rectangle 1"/>
          <p:cNvSpPr>
            <a:spLocks noChangeArrowheads="1"/>
          </p:cNvSpPr>
          <p:nvPr/>
        </p:nvSpPr>
        <p:spPr bwMode="auto">
          <a:xfrm>
            <a:off x="0" y="2205436"/>
            <a:ext cx="12111681" cy="465256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smtClean="0">
                <a:ln>
                  <a:noFill/>
                </a:ln>
                <a:solidFill>
                  <a:srgbClr val="202124"/>
                </a:solidFill>
                <a:effectLst/>
                <a:latin typeface="inherit"/>
              </a:rPr>
              <a:t>Смысл введенной в шапку информации следующий: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4-битная версия — версия используемого IP-протокола.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Длина заголовка — 4 бита — длина заголовка, прикрепленного к сегменту (или дейтаграмме).  ● Тип службы — 8 бит (1 байт) — указывает информацию о приоритете пакетных данных.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Общая длина — 16 бит (2 байта) — это значение, указывающее общую длину пакета (в байтах), включая заголовок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Идентификация — 16 бит (2 байта) — позволяет (наряду с полями адреса и протокола) идентифицировать во время сборка различных фрагментов пакетов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Сигнализация - 3-битная - представляет собой поле управляющей информации, состоящее из 3-х бит (один неиспользуемый бит), которое содержит 2 индикатора: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DF, установленный в 1, запрещает фрагментацию; Значение DF, равное 0, указывает, что пакет был фрагментирован;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MF </a:t>
            </a:r>
            <a:r>
              <a:rPr kumimoji="0" lang="ru-RU" altLang="ru-RU" sz="1600" b="0" i="0" u="none" strike="noStrike" cap="none" normalizeH="0" baseline="0" dirty="0" err="1" smtClean="0">
                <a:ln>
                  <a:noFill/>
                </a:ln>
                <a:solidFill>
                  <a:srgbClr val="202124"/>
                </a:solidFill>
                <a:effectLst/>
                <a:latin typeface="inherit"/>
              </a:rPr>
              <a:t>set</a:t>
            </a:r>
            <a:r>
              <a:rPr kumimoji="0" lang="ru-RU" altLang="ru-RU" sz="1600" b="0" i="0" u="none" strike="noStrike" cap="none" normalizeH="0" baseline="0" dirty="0" smtClean="0">
                <a:ln>
                  <a:noFill/>
                </a:ln>
                <a:solidFill>
                  <a:srgbClr val="202124"/>
                </a:solidFill>
                <a:effectLst/>
                <a:latin typeface="inherit"/>
              </a:rPr>
              <a:t> 1 указывает, что следуют дополнительные фрагменты; MF, установленный на 0, указывает на последний фрагмент пакета;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Смещение фрагмента — 13 бит — указывает позицию текущего фрагмента в пакете.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err="1" smtClean="0">
                <a:ln>
                  <a:noFill/>
                </a:ln>
                <a:solidFill>
                  <a:srgbClr val="202124"/>
                </a:solidFill>
                <a:effectLst/>
                <a:latin typeface="inherit"/>
              </a:rPr>
              <a:t>Lifetime</a:t>
            </a:r>
            <a:r>
              <a:rPr kumimoji="0" lang="ru-RU" altLang="ru-RU" sz="1600" b="0" i="0" u="none" strike="noStrike" cap="none" normalizeH="0" baseline="0" dirty="0" smtClean="0">
                <a:ln>
                  <a:noFill/>
                </a:ln>
                <a:solidFill>
                  <a:srgbClr val="202124"/>
                </a:solidFill>
                <a:effectLst/>
                <a:latin typeface="inherit"/>
              </a:rPr>
              <a:t> — 8 бит (1 байт) — счетчик, используемый для ограничения времени жизни пакета.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Протокол - 8 бит (1 байт) - позволяет указать тип используемого протокола более высокого уровня (транспортный уровень) (TCP, UDP и т.д.);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Контрольная сумма заголовка — 16 бит (2 байта) — проверяется только заголовок.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IP-адрес источника — 32 бита (4 байта) — указывает логический адрес источника;  </a:t>
            </a:r>
            <a:endParaRPr kumimoji="0" lang="x-none"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IP-адрес назначения — 32 бита (4 байта) — указывает логический адрес назначения; </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8747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5714" y="179775"/>
            <a:ext cx="10515600" cy="623416"/>
          </a:xfrm>
        </p:spPr>
        <p:txBody>
          <a:bodyPr>
            <a:normAutofit fontScale="90000"/>
          </a:bodyPr>
          <a:lstStyle/>
          <a:p>
            <a:r>
              <a:rPr lang="en-US" b="1" dirty="0" smtClean="0"/>
              <a:t> </a:t>
            </a:r>
            <a:r>
              <a:rPr lang="en-US" b="1" dirty="0"/>
              <a:t>IP </a:t>
            </a:r>
            <a:r>
              <a:rPr lang="ru-RU" b="1" dirty="0" smtClean="0"/>
              <a:t>Адрес</a:t>
            </a:r>
            <a:endParaRPr lang="en-US" dirty="0"/>
          </a:p>
        </p:txBody>
      </p:sp>
      <p:sp>
        <p:nvSpPr>
          <p:cNvPr id="4" name="Rectangle 1"/>
          <p:cNvSpPr>
            <a:spLocks noGrp="1" noChangeArrowheads="1"/>
          </p:cNvSpPr>
          <p:nvPr>
            <p:ph idx="1"/>
          </p:nvPr>
        </p:nvSpPr>
        <p:spPr bwMode="auto">
          <a:xfrm>
            <a:off x="287627" y="803191"/>
            <a:ext cx="11701462" cy="600678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IP-адрес представляет собой 32-битное двоичное число, представленное 4 десятичными числами, разделенными точками, причем каждое число представлено 8 битами. Пример IP-адреса: 192.0.128.64. Это обозначение известно как «десятичное с точками». IP-адрес представлен в компьютере в двоичной форме: 11000000 00000000 10000000 01000000.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Определено 5 различных классов IP-адресов: A, B, C, D и 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Любой IP-адрес состоит из двух частей: одна идентифицирует сеть (идентификатор сети) и другая, которая идентифицирует узел или хост (идентификатор хоста). Хотя это выражение значительно облегчает работу с IP-адресами, существуют некоторые ограничения на простоту различения сетевой и станционной частей IP-адреса.</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1444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215900" y="107619"/>
            <a:ext cx="5987921"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altLang="ru-RU" sz="2100" b="1" u="sng" dirty="0">
                <a:solidFill>
                  <a:srgbClr val="202124"/>
                </a:solidFill>
                <a:latin typeface="inherit"/>
              </a:rPr>
              <a:t>К</a:t>
            </a:r>
            <a:r>
              <a:rPr kumimoji="0" lang="ru-RU" altLang="ru-RU" sz="2100" b="1" i="0" u="sng" strike="noStrike" cap="none" normalizeH="0" baseline="0" dirty="0" smtClean="0">
                <a:ln>
                  <a:noFill/>
                </a:ln>
                <a:solidFill>
                  <a:srgbClr val="202124"/>
                </a:solidFill>
                <a:effectLst/>
                <a:latin typeface="inherit"/>
              </a:rPr>
              <a:t>лассы IP-адресов; Классовая IP-адресация</a:t>
            </a:r>
            <a:r>
              <a:rPr kumimoji="0" lang="ru-RU" altLang="ru-RU" sz="800" b="1" i="0" u="sng" strike="noStrike" cap="none" normalizeH="0" baseline="0" dirty="0" smtClean="0">
                <a:ln>
                  <a:noFill/>
                </a:ln>
                <a:solidFill>
                  <a:schemeClr val="tx1"/>
                </a:solidFill>
                <a:effectLst/>
              </a:rPr>
              <a:t> </a:t>
            </a:r>
            <a:endParaRPr kumimoji="0" lang="ru-RU" altLang="ru-RU" sz="1800" b="1" i="0" u="sng"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Grp="1" noChangeArrowheads="1"/>
          </p:cNvSpPr>
          <p:nvPr>
            <p:ph idx="1"/>
          </p:nvPr>
        </p:nvSpPr>
        <p:spPr bwMode="auto">
          <a:xfrm>
            <a:off x="85725" y="743548"/>
            <a:ext cx="12106275" cy="588367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ru-RU" altLang="ru-RU" sz="2400" b="0" i="0" u="none" strike="noStrike" cap="none" normalizeH="0" baseline="0" dirty="0" smtClean="0">
                <a:ln>
                  <a:noFill/>
                </a:ln>
                <a:solidFill>
                  <a:srgbClr val="202124"/>
                </a:solidFill>
                <a:effectLst/>
                <a:latin typeface="inherit"/>
              </a:rPr>
              <a:t>Адреса класса A — это адреса, начинающиеся с 0xxx, от 1 до 126 в десятичном формате; Диапазон значений для адресов класса А от 1 до 126, то есть адресов от 0.0.0.1 до 126.255.255.255. // 16 777 216 хостов </a:t>
            </a:r>
          </a:p>
          <a:p>
            <a:pPr eaLnBrk="0" fontAlgn="base" hangingPunct="0">
              <a:lnSpc>
                <a:spcPct val="100000"/>
              </a:lnSpc>
              <a:spcBef>
                <a:spcPct val="0"/>
              </a:spcBef>
              <a:spcAft>
                <a:spcPct val="0"/>
              </a:spcAft>
            </a:pPr>
            <a:r>
              <a:rPr kumimoji="0" lang="ru-RU" altLang="ru-RU" sz="2400" b="0" i="0" u="none" strike="noStrike" cap="none" normalizeH="0" baseline="0" dirty="0" smtClean="0">
                <a:ln>
                  <a:noFill/>
                </a:ln>
                <a:solidFill>
                  <a:srgbClr val="202124"/>
                </a:solidFill>
                <a:effectLst/>
                <a:latin typeface="inherit"/>
              </a:rPr>
              <a:t>Адреса класса B — это адреса, начинающиеся с 10xx, от 128 до 191 в десятичном формате; Диапазон значений для адресов класса B от 128 до 191, т.е. адресов от 128.0.0.0 до 191.255.255.255. // 65 534 хоста // 16 324 сети </a:t>
            </a:r>
          </a:p>
          <a:p>
            <a:pPr eaLnBrk="0" fontAlgn="base" hangingPunct="0">
              <a:lnSpc>
                <a:spcPct val="100000"/>
              </a:lnSpc>
              <a:spcBef>
                <a:spcPct val="0"/>
              </a:spcBef>
              <a:spcAft>
                <a:spcPct val="0"/>
              </a:spcAft>
            </a:pPr>
            <a:r>
              <a:rPr kumimoji="0" lang="ru-RU" altLang="ru-RU" sz="2400" b="0" i="0" u="none" strike="noStrike" cap="none" normalizeH="0" baseline="0" dirty="0" smtClean="0">
                <a:ln>
                  <a:noFill/>
                </a:ln>
                <a:solidFill>
                  <a:srgbClr val="202124"/>
                </a:solidFill>
                <a:effectLst/>
                <a:latin typeface="inherit"/>
              </a:rPr>
              <a:t>Адреса класса C — это адреса, начинающиеся с 110x, от 192 до 223 в десятичном формате; 8 бит, используемые для идентификации хоста, позволяют адресовать 256 хостов // 2 097 152 сети  </a:t>
            </a:r>
          </a:p>
          <a:p>
            <a:pPr eaLnBrk="0" fontAlgn="base" hangingPunct="0">
              <a:lnSpc>
                <a:spcPct val="100000"/>
              </a:lnSpc>
              <a:spcBef>
                <a:spcPct val="0"/>
              </a:spcBef>
              <a:spcAft>
                <a:spcPct val="0"/>
              </a:spcAft>
            </a:pPr>
            <a:r>
              <a:rPr kumimoji="0" lang="ru-RU" altLang="ru-RU" sz="2400" b="0" i="0" u="none" strike="noStrike" cap="none" normalizeH="0" baseline="0" dirty="0" smtClean="0">
                <a:ln>
                  <a:noFill/>
                </a:ln>
                <a:solidFill>
                  <a:srgbClr val="202124"/>
                </a:solidFill>
                <a:effectLst/>
                <a:latin typeface="inherit"/>
              </a:rPr>
              <a:t>Адреса класса D — это адреса, начинающиеся с 1110, от 224 до 239 в десятичном формате; Диапазон значений для адресов класса D от 224 до 239, т.е. адресов от 224.0.0.0 до 239.255.255.255.  </a:t>
            </a:r>
          </a:p>
          <a:p>
            <a:pPr eaLnBrk="0" fontAlgn="base" hangingPunct="0">
              <a:lnSpc>
                <a:spcPct val="100000"/>
              </a:lnSpc>
              <a:spcBef>
                <a:spcPct val="0"/>
              </a:spcBef>
              <a:spcAft>
                <a:spcPct val="0"/>
              </a:spcAft>
            </a:pPr>
            <a:r>
              <a:rPr kumimoji="0" lang="ru-RU" altLang="ru-RU" sz="2400" b="0" i="0" u="none" strike="noStrike" cap="none" normalizeH="0" baseline="0" dirty="0" smtClean="0">
                <a:ln>
                  <a:noFill/>
                </a:ln>
                <a:solidFill>
                  <a:srgbClr val="202124"/>
                </a:solidFill>
                <a:effectLst/>
                <a:latin typeface="inherit"/>
              </a:rPr>
              <a:t>Адреса класса E — это адреса, начинающиеся с 1111, от 240 до 254 в десятичном формате; Адреса класса E предназначены для экспериментального использования. Диапазон значений адресов классов колеблется от 240.0.0.0 до 254.255.255.255.</a:t>
            </a:r>
            <a:r>
              <a:rPr kumimoji="0" lang="ru-RU" altLang="ru-RU" sz="2400" b="0" i="0" u="none" strike="noStrike" cap="none" normalizeH="0" baseline="0" dirty="0" smtClean="0">
                <a:ln>
                  <a:noFill/>
                </a:ln>
                <a:solidFill>
                  <a:schemeClr val="tx1"/>
                </a:solidFill>
                <a:effectLst/>
              </a:rPr>
              <a:t> </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86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12689</TotalTime>
  <Words>1420</Words>
  <Application>Microsoft Office PowerPoint</Application>
  <PresentationFormat>Произвольный</PresentationFormat>
  <Paragraphs>76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Office Theme</vt:lpstr>
      <vt:lpstr>REȚELE DE CALCULATOARE T.5 RC –Nivelul Retea    </vt:lpstr>
      <vt:lpstr>NIVELUL REŢEA</vt:lpstr>
      <vt:lpstr>Презентация PowerPoint</vt:lpstr>
      <vt:lpstr>Презентация PowerPoint</vt:lpstr>
      <vt:lpstr>Презентация PowerPoint</vt:lpstr>
      <vt:lpstr>Протокол IPv4</vt:lpstr>
      <vt:lpstr>Презентация PowerPoint</vt:lpstr>
      <vt:lpstr> IP Адрес</vt:lpstr>
      <vt:lpstr>Классы IP-адресов; Классовая IP-адресация </vt:lpstr>
      <vt:lpstr>Презентация PowerPoint</vt:lpstr>
      <vt:lpstr>Презентация PowerPoint</vt:lpstr>
      <vt:lpstr> IP Адрес – CIDR - clasaless inter-domain routing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dc:title>
  <dc:creator>Пользователь Windows</dc:creator>
  <cp:lastModifiedBy>Asus</cp:lastModifiedBy>
  <cp:revision>562</cp:revision>
  <dcterms:created xsi:type="dcterms:W3CDTF">2020-08-28T11:28:42Z</dcterms:created>
  <dcterms:modified xsi:type="dcterms:W3CDTF">2022-05-01T11:58:25Z</dcterms:modified>
</cp:coreProperties>
</file>