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76" r:id="rId6"/>
    <p:sldId id="275" r:id="rId7"/>
    <p:sldId id="278" r:id="rId8"/>
    <p:sldId id="277" r:id="rId9"/>
    <p:sldId id="280" r:id="rId10"/>
    <p:sldId id="279" r:id="rId11"/>
    <p:sldId id="281" r:id="rId12"/>
    <p:sldId id="282" r:id="rId13"/>
    <p:sldId id="283" r:id="rId14"/>
    <p:sldId id="284" r:id="rId15"/>
    <p:sldId id="306" r:id="rId16"/>
    <p:sldId id="305" r:id="rId17"/>
    <p:sldId id="285" r:id="rId18"/>
    <p:sldId id="286" r:id="rId19"/>
    <p:sldId id="287" r:id="rId20"/>
    <p:sldId id="288" r:id="rId21"/>
    <p:sldId id="289" r:id="rId22"/>
    <p:sldId id="290" r:id="rId23"/>
    <p:sldId id="291" r:id="rId24"/>
    <p:sldId id="292" r:id="rId25"/>
    <p:sldId id="293" r:id="rId26"/>
    <p:sldId id="295" r:id="rId27"/>
    <p:sldId id="300" r:id="rId28"/>
    <p:sldId id="299" r:id="rId29"/>
    <p:sldId id="302" r:id="rId30"/>
    <p:sldId id="303" r:id="rId31"/>
    <p:sldId id="304"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7" autoAdjust="0"/>
  </p:normalViewPr>
  <p:slideViewPr>
    <p:cSldViewPr snapToGrid="0">
      <p:cViewPr varScale="1">
        <p:scale>
          <a:sx n="92" d="100"/>
          <a:sy n="92" d="100"/>
        </p:scale>
        <p:origin x="6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9707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01757-E667-4613-BE4B-3E73638EF006}"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71866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426741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361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16793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28199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50327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47865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233718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15058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72696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E01757-E667-4613-BE4B-3E73638EF006}"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74955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E01757-E667-4613-BE4B-3E73638EF006}"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224696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25029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69519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BE01757-E667-4613-BE4B-3E73638EF006}" type="datetimeFigureOut">
              <a:rPr lang="en-US" smtClean="0"/>
              <a:t>11/14/2025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38090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01757-E667-4613-BE4B-3E73638EF006}"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417013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E01757-E667-4613-BE4B-3E73638EF006}" type="datetimeFigureOut">
              <a:rPr lang="en-US" smtClean="0"/>
              <a:t>11/14/2025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A5DF09-7617-4F07-81D5-1F0152CAB3C7}" type="slidenum">
              <a:rPr lang="en-US" smtClean="0"/>
              <a:t>‹#›</a:t>
            </a:fld>
            <a:endParaRPr lang="en-US"/>
          </a:p>
        </p:txBody>
      </p:sp>
    </p:spTree>
    <p:extLst>
      <p:ext uri="{BB962C8B-B14F-4D97-AF65-F5344CB8AC3E}">
        <p14:creationId xmlns:p14="http://schemas.microsoft.com/office/powerpoint/2010/main" val="393391312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813" y="509665"/>
            <a:ext cx="11648106" cy="1663909"/>
          </a:xfrm>
        </p:spPr>
        <p:txBody>
          <a:bodyPr/>
          <a:lstStyle/>
          <a:p>
            <a:pPr algn="ctr"/>
            <a:br>
              <a:rPr lang="ru-RU" sz="36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r>
              <a:rPr lang="ro-RO" sz="3600" dirty="0">
                <a:latin typeface="Times New Roman" panose="02020603050405020304" pitchFamily="18" charset="0"/>
                <a:cs typeface="Times New Roman" panose="02020603050405020304" pitchFamily="18" charset="0"/>
              </a:rPr>
              <a:t>Tema: </a:t>
            </a:r>
            <a:r>
              <a:rPr lang="ro-RO" sz="3600" b="1" dirty="0">
                <a:latin typeface="Times New Roman" panose="02020603050405020304" pitchFamily="18" charset="0"/>
                <a:cs typeface="Times New Roman" panose="02020603050405020304" pitchFamily="18" charset="0"/>
              </a:rPr>
              <a:t>ORGANIZAREA ERGONOMICĂ A MUNCII ȘI MĂSURI DE SECURITATE</a:t>
            </a:r>
            <a:br>
              <a:rPr lang="ro-RO"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7715" y="2303814"/>
            <a:ext cx="11778342" cy="3813958"/>
          </a:xfrm>
        </p:spPr>
        <p:txBody>
          <a:bodyPr>
            <a:noAutofit/>
          </a:bodyPr>
          <a:lstStyle/>
          <a:p>
            <a:pPr algn="just"/>
            <a:r>
              <a:rPr lang="ro-RO" sz="2800" b="1" dirty="0">
                <a:solidFill>
                  <a:schemeClr val="tx1"/>
                </a:solidFill>
                <a:latin typeface="Times New Roman" panose="02020603050405020304" pitchFamily="18" charset="0"/>
                <a:cs typeface="Times New Roman" panose="02020603050405020304" pitchFamily="18" charset="0"/>
              </a:rPr>
              <a:t>1.  Conţinutul şi problemele ergonomiei.</a:t>
            </a:r>
          </a:p>
          <a:p>
            <a:pPr algn="just"/>
            <a:r>
              <a:rPr lang="ro-RO" sz="2800" b="1" dirty="0">
                <a:solidFill>
                  <a:schemeClr val="tx1"/>
                </a:solidFill>
                <a:latin typeface="Times New Roman" panose="02020603050405020304" pitchFamily="18" charset="0"/>
                <a:cs typeface="Times New Roman" panose="02020603050405020304" pitchFamily="18" charset="0"/>
              </a:rPr>
              <a:t>2. Interacțiunea om-MEC, patologii și cerințe de securitate și sănătate în muncă.</a:t>
            </a:r>
            <a:br>
              <a:rPr lang="ro-RO" sz="2800" dirty="0">
                <a:solidFill>
                  <a:schemeClr val="tx1"/>
                </a:solidFill>
                <a:latin typeface="Times New Roman" panose="02020603050405020304" pitchFamily="18" charset="0"/>
                <a:cs typeface="Times New Roman" panose="02020603050405020304" pitchFamily="18" charset="0"/>
              </a:rPr>
            </a:br>
            <a:r>
              <a:rPr lang="ro-RO" sz="2800" b="1" dirty="0">
                <a:solidFill>
                  <a:schemeClr val="tx1"/>
                </a:solidFill>
                <a:latin typeface="Times New Roman" panose="02020603050405020304" pitchFamily="18" charset="0"/>
                <a:cs typeface="Times New Roman" panose="02020603050405020304" pitchFamily="18" charset="0"/>
              </a:rPr>
              <a:t>3. Cerințe de securitate în sistemele inginerești informaționale.</a:t>
            </a:r>
          </a:p>
          <a:p>
            <a:pPr algn="just"/>
            <a:r>
              <a:rPr lang="ro-RO" sz="2800" b="1" dirty="0">
                <a:solidFill>
                  <a:schemeClr val="tx1"/>
                </a:solidFill>
                <a:latin typeface="Times New Roman" panose="02020603050405020304" pitchFamily="18" charset="0"/>
                <a:cs typeface="Times New Roman" panose="02020603050405020304" pitchFamily="18" charset="0"/>
              </a:rPr>
              <a:t>4. Reguli de securitate la mentenanța sistemelor informaționale. </a:t>
            </a:r>
            <a:br>
              <a:rPr lang="ro-RO" sz="2800" dirty="0">
                <a:solidFill>
                  <a:schemeClr val="tx1"/>
                </a:solidFill>
              </a:rPr>
            </a:br>
            <a:br>
              <a:rPr lang="ro-RO"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1906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91187" cy="1400530"/>
          </a:xfrm>
        </p:spPr>
        <p:txBody>
          <a:bodyPr/>
          <a:lstStyle/>
          <a:p>
            <a:pPr algn="ctr"/>
            <a:r>
              <a:rPr lang="ro-RO" sz="3600" b="1" dirty="0">
                <a:latin typeface="Times New Roman" panose="02020603050405020304" pitchFamily="18" charset="0"/>
                <a:cs typeface="Times New Roman" panose="02020603050405020304" pitchFamily="18" charset="0"/>
              </a:rPr>
              <a:t>2. Interacțiunea om-MEC, patologii și cerințe de securitate și sănătate în muncă</a:t>
            </a:r>
            <a:br>
              <a:rPr lang="ro-RO" sz="3600" dirty="0">
                <a:latin typeface="Times New Roman" panose="02020603050405020304" pitchFamily="18" charset="0"/>
                <a:cs typeface="Times New Roman" panose="02020603050405020304" pitchFamily="18" charset="0"/>
              </a:rPr>
            </a:b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69757" y="1813811"/>
            <a:ext cx="11452486" cy="4719402"/>
          </a:xfrm>
        </p:spPr>
        <p:txBody>
          <a:bodyPr>
            <a:noAutofit/>
          </a:bodyPr>
          <a:lstStyle/>
          <a:p>
            <a:pPr marL="0" indent="0" algn="just">
              <a:buNone/>
            </a:pPr>
            <a:r>
              <a:rPr lang="ro-RO" sz="2800" dirty="0">
                <a:latin typeface="Times New Roman" panose="02020603050405020304" pitchFamily="18" charset="0"/>
                <a:cs typeface="Times New Roman" panose="02020603050405020304" pitchFamily="18" charset="0"/>
              </a:rPr>
              <a:t>	Interacțiunea om-MEC  - obiectul de studiu privind proiectarea,  implementarea, monitorizarea şi deservirea sistemelor computerizate, informaționale, și a fenomenelor legate de utilizarea acestora.</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Categoriile vizate</a:t>
            </a:r>
            <a:r>
              <a:rPr lang="ro-RO" sz="2800" dirty="0">
                <a:latin typeface="Times New Roman" panose="02020603050405020304" pitchFamily="18" charset="0"/>
                <a:cs typeface="Times New Roman" panose="02020603050405020304" pitchFamily="18" charset="0"/>
              </a:rPr>
              <a:t>: </a:t>
            </a:r>
          </a:p>
          <a:p>
            <a:pPr marL="0" indent="0" algn="just">
              <a:buNone/>
            </a:pPr>
            <a:r>
              <a:rPr lang="ro-RO" sz="2800" dirty="0">
                <a:latin typeface="Times New Roman" panose="02020603050405020304" pitchFamily="18" charset="0"/>
                <a:cs typeface="Times New Roman" panose="02020603050405020304" pitchFamily="18" charset="0"/>
              </a:rPr>
              <a:t> - Factorul uman, caracterizat de procese psihice (percepție, memorare, luarea deciziei, motivație etc.); </a:t>
            </a:r>
          </a:p>
          <a:p>
            <a:pPr marL="0" indent="0" algn="just">
              <a:buNone/>
            </a:pPr>
            <a:r>
              <a:rPr lang="ro-RO" sz="2800" dirty="0">
                <a:latin typeface="Times New Roman" panose="02020603050405020304" pitchFamily="18" charset="0"/>
                <a:cs typeface="Times New Roman" panose="02020603050405020304" pitchFamily="18" charset="0"/>
              </a:rPr>
              <a:t> - MEC, caracterizată de corespunderea nivelului de securitate. </a:t>
            </a:r>
          </a:p>
          <a:p>
            <a:pPr marL="0" indent="0" algn="just">
              <a:buNone/>
            </a:pPr>
            <a:r>
              <a:rPr lang="ro-RO" sz="2800" dirty="0">
                <a:latin typeface="Times New Roman" panose="02020603050405020304" pitchFamily="18" charset="0"/>
                <a:cs typeface="Times New Roman" panose="02020603050405020304" pitchFamily="18" charset="0"/>
              </a:rPr>
              <a:t>	Din pct. de vedere a SSM problemele de bază privind lucrul cu sistemele şi mijloacele informaționale constă în prevenirea îmbolnăvirilor profesionale și a traumărilor accidentale. </a:t>
            </a:r>
          </a:p>
        </p:txBody>
      </p:sp>
    </p:spTree>
    <p:extLst>
      <p:ext uri="{BB962C8B-B14F-4D97-AF65-F5344CB8AC3E}">
        <p14:creationId xmlns:p14="http://schemas.microsoft.com/office/powerpoint/2010/main" val="282995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1196119" cy="731505"/>
          </a:xfrm>
        </p:spPr>
        <p:txBody>
          <a:bodyPr/>
          <a:lstStyle/>
          <a:p>
            <a:pPr algn="ctr"/>
            <a:r>
              <a:rPr lang="ro-RO" sz="3600" b="1" dirty="0">
                <a:latin typeface="Times New Roman" panose="02020603050405020304" pitchFamily="18" charset="0"/>
                <a:cs typeface="Times New Roman" panose="02020603050405020304" pitchFamily="18" charset="0"/>
              </a:rPr>
              <a:t>Patologiile provocate</a:t>
            </a:r>
            <a:endParaRPr lang="ro-RO" sz="3600" dirty="0"/>
          </a:p>
        </p:txBody>
      </p:sp>
      <p:sp>
        <p:nvSpPr>
          <p:cNvPr id="3" name="Объект 2"/>
          <p:cNvSpPr>
            <a:spLocks noGrp="1"/>
          </p:cNvSpPr>
          <p:nvPr>
            <p:ph idx="1"/>
          </p:nvPr>
        </p:nvSpPr>
        <p:spPr>
          <a:xfrm>
            <a:off x="434715" y="1184223"/>
            <a:ext cx="11407515" cy="5486400"/>
          </a:xfrm>
        </p:spPr>
        <p:txBody>
          <a:bodyPr>
            <a:noAutofit/>
          </a:bodyPr>
          <a:lstStyle/>
          <a:p>
            <a:pPr marL="0" indent="0" algn="just">
              <a:buNone/>
            </a:pPr>
            <a:r>
              <a:rPr lang="vi-VN" sz="2800" dirty="0">
                <a:latin typeface="Times New Roman" panose="02020603050405020304" pitchFamily="18" charset="0"/>
                <a:cs typeface="Times New Roman" panose="02020603050405020304" pitchFamily="18" charset="0"/>
              </a:rPr>
              <a:t>1. </a:t>
            </a:r>
            <a:r>
              <a:rPr lang="ro-RO" sz="2800" b="1" dirty="0">
                <a:latin typeface="Times New Roman" panose="02020603050405020304" pitchFamily="18" charset="0"/>
                <a:cs typeface="Times New Roman" panose="02020603050405020304" pitchFamily="18" charset="0"/>
              </a:rPr>
              <a:t>D</a:t>
            </a:r>
            <a:r>
              <a:rPr lang="vi-VN" sz="2800" b="1" dirty="0">
                <a:latin typeface="Times New Roman" panose="02020603050405020304" pitchFamily="18" charset="0"/>
                <a:cs typeface="Times New Roman" panose="02020603050405020304" pitchFamily="18" charset="0"/>
              </a:rPr>
              <a:t>isfuncţionalitate vizuală </a:t>
            </a:r>
            <a:r>
              <a:rPr lang="vi-VN" sz="2800" dirty="0">
                <a:latin typeface="Times New Roman" panose="02020603050405020304" pitchFamily="18" charset="0"/>
                <a:cs typeface="Times New Roman" panose="02020603050405020304" pitchFamily="18" charset="0"/>
              </a:rPr>
              <a:t>(sensibilitate la lumină, oboseală oculară, iritaţii)</a:t>
            </a:r>
            <a:r>
              <a:rPr lang="ro-RO" sz="2800" dirty="0">
                <a:latin typeface="Times New Roman" panose="02020603050405020304" pitchFamily="18" charset="0"/>
                <a:cs typeface="Times New Roman" panose="02020603050405020304" pitchFamily="18" charset="0"/>
              </a:rPr>
              <a:t>.</a:t>
            </a:r>
          </a:p>
          <a:p>
            <a:pPr marL="0" indent="0" algn="just">
              <a:buNone/>
            </a:pPr>
            <a:r>
              <a:rPr lang="vi-VN" sz="2800" dirty="0">
                <a:latin typeface="Times New Roman" panose="02020603050405020304" pitchFamily="18" charset="0"/>
                <a:cs typeface="Times New Roman" panose="02020603050405020304" pitchFamily="18" charset="0"/>
              </a:rPr>
              <a:t>2. </a:t>
            </a:r>
            <a:r>
              <a:rPr lang="ro-RO" sz="2800" b="1" dirty="0">
                <a:latin typeface="Times New Roman" panose="02020603050405020304" pitchFamily="18" charset="0"/>
                <a:cs typeface="Times New Roman" panose="02020603050405020304" pitchFamily="18" charset="0"/>
              </a:rPr>
              <a:t>A</a:t>
            </a:r>
            <a:r>
              <a:rPr lang="vi-VN" sz="2800" b="1" dirty="0">
                <a:latin typeface="Times New Roman" panose="02020603050405020304" pitchFamily="18" charset="0"/>
                <a:cs typeface="Times New Roman" panose="02020603050405020304" pitchFamily="18" charset="0"/>
              </a:rPr>
              <a:t>rtoză cervicală </a:t>
            </a:r>
            <a:r>
              <a:rPr lang="vi-VN" sz="2800" dirty="0">
                <a:latin typeface="Times New Roman" panose="02020603050405020304" pitchFamily="18" charset="0"/>
                <a:cs typeface="Times New Roman" panose="02020603050405020304" pitchFamily="18" charset="0"/>
              </a:rPr>
              <a:t>(se manifestă prin dureri mari de cap şi coloană vertebrală;  senzaţii de ameţeală şi dureri insuportabile ale coloanei vertebrale)</a:t>
            </a:r>
            <a:r>
              <a:rPr lang="ro-RO" sz="2800" dirty="0">
                <a:latin typeface="Times New Roman" panose="02020603050405020304" pitchFamily="18" charset="0"/>
                <a:cs typeface="Times New Roman" panose="02020603050405020304" pitchFamily="18" charset="0"/>
              </a:rPr>
              <a:t>.</a:t>
            </a:r>
          </a:p>
          <a:p>
            <a:pPr marL="0" indent="0" algn="just">
              <a:buNone/>
            </a:pPr>
            <a:r>
              <a:rPr lang="vi-VN" sz="2800" dirty="0">
                <a:latin typeface="Times New Roman" panose="02020603050405020304" pitchFamily="18" charset="0"/>
                <a:cs typeface="Times New Roman" panose="02020603050405020304" pitchFamily="18" charset="0"/>
              </a:rPr>
              <a:t>3. </a:t>
            </a:r>
            <a:r>
              <a:rPr lang="ro-RO" sz="2800" b="1" dirty="0">
                <a:latin typeface="Times New Roman" panose="02020603050405020304" pitchFamily="18" charset="0"/>
                <a:cs typeface="Times New Roman" panose="02020603050405020304" pitchFamily="18" charset="0"/>
              </a:rPr>
              <a:t>I</a:t>
            </a:r>
            <a:r>
              <a:rPr lang="vi-VN" sz="2800" b="1" dirty="0">
                <a:latin typeface="Times New Roman" panose="02020603050405020304" pitchFamily="18" charset="0"/>
                <a:cs typeface="Times New Roman" panose="02020603050405020304" pitchFamily="18" charset="0"/>
              </a:rPr>
              <a:t>nsomnii </a:t>
            </a:r>
            <a:r>
              <a:rPr lang="vi-VN" sz="2800" dirty="0">
                <a:latin typeface="Times New Roman" panose="02020603050405020304" pitchFamily="18" charset="0"/>
                <a:cs typeface="Times New Roman" panose="02020603050405020304" pitchFamily="18" charset="0"/>
              </a:rPr>
              <a:t>(lumina monitorului blocheaza secreţia de melatonin</a:t>
            </a:r>
            <a:r>
              <a:rPr lang="ro-RO" sz="2800" dirty="0">
                <a:latin typeface="Times New Roman" panose="02020603050405020304" pitchFamily="18" charset="0"/>
                <a:cs typeface="Times New Roman" panose="02020603050405020304" pitchFamily="18" charset="0"/>
              </a:rPr>
              <a:t>ă</a:t>
            </a:r>
            <a:r>
              <a:rPr lang="vi-VN" sz="2800" dirty="0">
                <a:latin typeface="Times New Roman" panose="02020603050405020304" pitchFamily="18" charset="0"/>
                <a:cs typeface="Times New Roman" panose="02020603050405020304" pitchFamily="18" charset="0"/>
              </a:rPr>
              <a:t>, hormonul somnului şi împiedică adormirea)</a:t>
            </a:r>
            <a:r>
              <a:rPr lang="ro-RO"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marL="0" indent="0" algn="just">
              <a:buNone/>
            </a:pPr>
            <a:r>
              <a:rPr lang="vi-VN" sz="2800" dirty="0">
                <a:latin typeface="Times New Roman" panose="02020603050405020304" pitchFamily="18" charset="0"/>
                <a:cs typeface="Times New Roman" panose="02020603050405020304" pitchFamily="18" charset="0"/>
              </a:rPr>
              <a:t>4. </a:t>
            </a:r>
            <a:r>
              <a:rPr lang="ro-RO" sz="2800" b="1" dirty="0">
                <a:latin typeface="Times New Roman" panose="02020603050405020304" pitchFamily="18" charset="0"/>
                <a:cs typeface="Times New Roman" panose="02020603050405020304" pitchFamily="18" charset="0"/>
              </a:rPr>
              <a:t>O</a:t>
            </a:r>
            <a:r>
              <a:rPr lang="vi-VN" sz="2800" b="1" dirty="0">
                <a:latin typeface="Times New Roman" panose="02020603050405020304" pitchFamily="18" charset="0"/>
                <a:cs typeface="Times New Roman" panose="02020603050405020304" pitchFamily="18" charset="0"/>
              </a:rPr>
              <a:t>boseală</a:t>
            </a:r>
            <a:r>
              <a:rPr lang="ro-RO"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5</a:t>
            </a:r>
            <a:r>
              <a:rPr lang="vi-VN"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ependenţă</a:t>
            </a:r>
            <a:r>
              <a:rPr lang="ro-RO"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6</a:t>
            </a:r>
            <a:r>
              <a:rPr lang="vi-VN"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T</a:t>
            </a:r>
            <a:r>
              <a:rPr lang="vi-VN" sz="2800" b="1" dirty="0">
                <a:latin typeface="Times New Roman" panose="02020603050405020304" pitchFamily="18" charset="0"/>
                <a:cs typeface="Times New Roman" panose="02020603050405020304" pitchFamily="18" charset="0"/>
              </a:rPr>
              <a:t>ulburări digestive </a:t>
            </a:r>
            <a:r>
              <a:rPr lang="vi-VN" sz="2800" dirty="0">
                <a:latin typeface="Times New Roman" panose="02020603050405020304" pitchFamily="18" charset="0"/>
                <a:cs typeface="Times New Roman" panose="02020603050405020304" pitchFamily="18" charset="0"/>
              </a:rPr>
              <a:t>datorate consumului de chipsuri, alune sau dulciuri în timpul lucrului la calculato</a:t>
            </a:r>
            <a:r>
              <a:rPr lang="vi-VN" sz="2800" dirty="0"/>
              <a:t>r</a:t>
            </a:r>
            <a:r>
              <a:rPr lang="ro-RO" sz="2800" dirty="0"/>
              <a:t>.</a:t>
            </a:r>
          </a:p>
          <a:p>
            <a:pPr marL="0" indent="0" algn="just">
              <a:buNone/>
            </a:pPr>
            <a:endParaRPr lang="ro-RO" sz="2800" b="1" dirty="0">
              <a:latin typeface="Times New Roman" panose="02020603050405020304" pitchFamily="18" charset="0"/>
              <a:cs typeface="Times New Roman" panose="02020603050405020304" pitchFamily="18" charset="0"/>
            </a:endParaRPr>
          </a:p>
          <a:p>
            <a:pPr marL="0" indent="0" algn="just">
              <a:buNone/>
            </a:pPr>
            <a:endParaRPr lang="ro-RO" sz="2800" b="1" dirty="0">
              <a:latin typeface="Times New Roman" panose="02020603050405020304" pitchFamily="18" charset="0"/>
              <a:cs typeface="Times New Roman" panose="02020603050405020304" pitchFamily="18" charset="0"/>
            </a:endParaRP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80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76197" cy="521643"/>
          </a:xfrm>
        </p:spPr>
        <p:txBody>
          <a:bodyPr/>
          <a:lstStyle/>
          <a:p>
            <a:endParaRPr lang="ro-RO" dirty="0"/>
          </a:p>
        </p:txBody>
      </p:sp>
      <p:sp>
        <p:nvSpPr>
          <p:cNvPr id="3" name="Объект 2"/>
          <p:cNvSpPr>
            <a:spLocks noGrp="1"/>
          </p:cNvSpPr>
          <p:nvPr>
            <p:ph idx="1"/>
          </p:nvPr>
        </p:nvSpPr>
        <p:spPr>
          <a:xfrm>
            <a:off x="434715" y="1274164"/>
            <a:ext cx="11287593" cy="4974235"/>
          </a:xfrm>
        </p:spPr>
        <p:txBody>
          <a:bodyPr>
            <a:normAutofit/>
          </a:bodyPr>
          <a:lstStyle/>
          <a:p>
            <a:pPr marL="0" indent="0" algn="just">
              <a:buNone/>
            </a:pPr>
            <a:r>
              <a:rPr lang="ro-RO" sz="2800" b="1" dirty="0">
                <a:latin typeface="Times New Roman" panose="02020603050405020304" pitchFamily="18" charset="0"/>
                <a:cs typeface="Times New Roman" panose="02020603050405020304" pitchFamily="18" charset="0"/>
              </a:rPr>
              <a:t>- Sindromul ochiului uscat - </a:t>
            </a:r>
            <a:r>
              <a:rPr lang="ro-RO" sz="2800" dirty="0">
                <a:latin typeface="Times New Roman" panose="02020603050405020304" pitchFamily="18" charset="0"/>
                <a:cs typeface="Times New Roman" panose="02020603050405020304" pitchFamily="18" charset="0"/>
              </a:rPr>
              <a:t>apare în rezultatul privitului îndelungat la monitor conducînd la scăderea clipitului din ochi, ochiul devenind uscat. Cînd ochiul privește fix, fără să clipească nu este umezit și apare sensația de uscăciune și iritare. Se recomandă folosirea de 3-4 ori pe zi administrarea lacrimilor artificiale pentru lubrifierea și protecția ochilor.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Tulburări funcționale la nivelul ochilor</a:t>
            </a:r>
            <a:r>
              <a:rPr lang="ro-RO" sz="2800" dirty="0">
                <a:latin typeface="Times New Roman" panose="02020603050405020304" pitchFamily="18" charset="0"/>
                <a:cs typeface="Times New Roman" panose="02020603050405020304" pitchFamily="18" charset="0"/>
              </a:rPr>
              <a:t> – se manifestă sub formă de oboseală și spazm ocular. Această situație apare din cauza nerespectării distanței de siguranță de 50cm dintre ochi și monitor, ochiul rămînînd blocat în vederea de aproape, iar cînd privește în îndepărtare nu numai vede normal, ci și încețoșat. </a:t>
            </a:r>
          </a:p>
        </p:txBody>
      </p:sp>
      <p:sp>
        <p:nvSpPr>
          <p:cNvPr id="4" name="Прямоугольник 3"/>
          <p:cNvSpPr/>
          <p:nvPr/>
        </p:nvSpPr>
        <p:spPr>
          <a:xfrm>
            <a:off x="1064302" y="1582341"/>
            <a:ext cx="10643015" cy="646331"/>
          </a:xfrm>
          <a:prstGeom prst="rect">
            <a:avLst/>
          </a:prstGeom>
        </p:spPr>
        <p:txBody>
          <a:bodyPr wrap="square">
            <a:spAutoFit/>
          </a:bodyPr>
          <a:lstStyle/>
          <a:p>
            <a:pPr algn="just"/>
            <a:endParaRPr lang="ro-RO" b="1" dirty="0">
              <a:latin typeface="Times New Roman" panose="02020603050405020304" pitchFamily="18" charset="0"/>
              <a:cs typeface="Times New Roman" panose="02020603050405020304" pitchFamily="18" charset="0"/>
            </a:endParaRPr>
          </a:p>
          <a:p>
            <a:pPr algn="just"/>
            <a:r>
              <a:rPr lang="ro-RO" b="1"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28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76197" cy="521643"/>
          </a:xfrm>
        </p:spPr>
        <p:txBody>
          <a:bodyPr/>
          <a:lstStyle/>
          <a:p>
            <a:endParaRPr lang="ro-RO" dirty="0"/>
          </a:p>
        </p:txBody>
      </p:sp>
      <p:sp>
        <p:nvSpPr>
          <p:cNvPr id="3" name="Объект 2"/>
          <p:cNvSpPr>
            <a:spLocks noGrp="1"/>
          </p:cNvSpPr>
          <p:nvPr>
            <p:ph idx="1"/>
          </p:nvPr>
        </p:nvSpPr>
        <p:spPr>
          <a:xfrm>
            <a:off x="464695" y="1139252"/>
            <a:ext cx="11392525" cy="5381469"/>
          </a:xfrm>
        </p:spPr>
        <p:txBody>
          <a:bodyPr>
            <a:noAutofit/>
          </a:bodyPr>
          <a:lstStyle/>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Crampa scriitorului</a:t>
            </a:r>
            <a:r>
              <a:rPr lang="ro-RO" sz="2800" dirty="0">
                <a:latin typeface="Times New Roman" panose="02020603050405020304" pitchFamily="18" charset="0"/>
                <a:cs typeface="Times New Roman" panose="02020603050405020304" pitchFamily="18" charset="0"/>
              </a:rPr>
              <a:t> – reprezintă efectul aflării îndelungate în fața sistemelor informaționale, care se manifestă printr-o scădere a controlului mușchilor cefei și a spatelui. Se manifestă prin furnicări în degete.  </a:t>
            </a:r>
          </a:p>
          <a:p>
            <a:pPr marL="0" indent="0" algn="just">
              <a:buNone/>
            </a:pPr>
            <a:r>
              <a:rPr lang="ro-RO" sz="2800" dirty="0">
                <a:latin typeface="Times New Roman" panose="02020603050405020304" pitchFamily="18" charset="0"/>
                <a:cs typeface="Times New Roman" panose="02020603050405020304" pitchFamily="18" charset="0"/>
              </a:rPr>
              <a:t> - </a:t>
            </a:r>
            <a:r>
              <a:rPr lang="ro-RO" sz="2800" b="1" dirty="0">
                <a:latin typeface="Times New Roman" panose="02020603050405020304" pitchFamily="18" charset="0"/>
                <a:cs typeface="Times New Roman" panose="02020603050405020304" pitchFamily="18" charset="0"/>
              </a:rPr>
              <a:t>Tulburări musculare și osteoarticulare</a:t>
            </a:r>
            <a:r>
              <a:rPr lang="ro-RO" sz="2800" dirty="0">
                <a:latin typeface="Times New Roman" panose="02020603050405020304" pitchFamily="18" charset="0"/>
                <a:cs typeface="Times New Roman" panose="02020603050405020304" pitchFamily="18" charset="0"/>
              </a:rPr>
              <a:t>  - fenomen provocat de poziția incorectă timp îndelungat. Consecințe: - devieri ale coloanei verterbrale, osteporoza,  aspect ce conduce la fragilizarea oaselor.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Probleme neurologice</a:t>
            </a:r>
            <a:r>
              <a:rPr lang="ro-RO" sz="2800" dirty="0">
                <a:latin typeface="Times New Roman" panose="02020603050405020304" pitchFamily="18" charset="0"/>
                <a:cs typeface="Times New Roman" panose="02020603050405020304" pitchFamily="18" charset="0"/>
              </a:rPr>
              <a:t> – provocate datorită utilizării îndelungate a MEC prin declanșarea crizelor de epilepsie.</a:t>
            </a:r>
          </a:p>
          <a:p>
            <a:pPr marL="0" indent="0" algn="just">
              <a:buNone/>
            </a:pPr>
            <a:r>
              <a:rPr lang="ro-RO" sz="2800" dirty="0">
                <a:latin typeface="Times New Roman" panose="02020603050405020304" pitchFamily="18" charset="0"/>
                <a:cs typeface="Times New Roman" panose="02020603050405020304" pitchFamily="18" charset="0"/>
              </a:rPr>
              <a:t> - </a:t>
            </a:r>
            <a:r>
              <a:rPr lang="ro-RO" sz="2800" b="1" dirty="0">
                <a:latin typeface="Times New Roman" panose="02020603050405020304" pitchFamily="18" charset="0"/>
                <a:cs typeface="Times New Roman" panose="02020603050405020304" pitchFamily="18" charset="0"/>
              </a:rPr>
              <a:t>Stresul și dependența de MEC</a:t>
            </a:r>
            <a:r>
              <a:rPr lang="ro-RO" sz="2800" dirty="0">
                <a:latin typeface="Times New Roman" panose="02020603050405020304" pitchFamily="18" charset="0"/>
                <a:cs typeface="Times New Roman" panose="02020603050405020304" pitchFamily="18" charset="0"/>
              </a:rPr>
              <a:t> – este generat de bombardamentul informațional și suprasolicitarea la care este supus FU pentru selectarea informației. </a:t>
            </a:r>
          </a:p>
        </p:txBody>
      </p:sp>
    </p:spTree>
    <p:extLst>
      <p:ext uri="{BB962C8B-B14F-4D97-AF65-F5344CB8AC3E}">
        <p14:creationId xmlns:p14="http://schemas.microsoft.com/office/powerpoint/2010/main" val="424989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66138" cy="791466"/>
          </a:xfrm>
        </p:spPr>
        <p:txBody>
          <a:bodyPr/>
          <a:lstStyle/>
          <a:p>
            <a:pPr algn="ctr"/>
            <a:r>
              <a:rPr lang="ro-RO" sz="3600" b="1" dirty="0">
                <a:latin typeface="Times New Roman" panose="02020603050405020304" pitchFamily="18" charset="0"/>
                <a:cs typeface="Times New Roman" panose="02020603050405020304" pitchFamily="18" charset="0"/>
              </a:rPr>
              <a:t>Cerinţele HG nr. 819 din 01.01.2017 </a:t>
            </a:r>
          </a:p>
        </p:txBody>
      </p:sp>
      <p:sp>
        <p:nvSpPr>
          <p:cNvPr id="3" name="Объект 2"/>
          <p:cNvSpPr>
            <a:spLocks noGrp="1"/>
          </p:cNvSpPr>
          <p:nvPr>
            <p:ph idx="1"/>
          </p:nvPr>
        </p:nvSpPr>
        <p:spPr>
          <a:xfrm>
            <a:off x="404734" y="1199213"/>
            <a:ext cx="11377535" cy="5321507"/>
          </a:xfrm>
        </p:spPr>
        <p:txBody>
          <a:bodyPr>
            <a:normAutofit/>
          </a:bodyPr>
          <a:lstStyle/>
          <a:p>
            <a:pPr marL="0" indent="0" algn="just">
              <a:buNone/>
            </a:pPr>
            <a:r>
              <a:rPr lang="ro-RO" sz="2800" dirty="0">
                <a:latin typeface="Times New Roman" panose="02020603050405020304" pitchFamily="18" charset="0"/>
                <a:cs typeface="Times New Roman" panose="02020603050405020304" pitchFamily="18" charset="0"/>
              </a:rPr>
              <a:t>	Reieșind din patologiile menționate în baza HG nr. 819 din 01.01.2017 angajatorul LM a întreprinderilor și organizațiilor este obligat să efectuieze analiza posturilor de muncă pentru a evalua condițiile SSM pe care aceștea le crează lucrătorilor, în special cu privire la posibilile riscuri pentru vedere, probleme fizice și probleme de tensiune nervoasă.</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Cerinţele faţă de angajator: </a:t>
            </a:r>
          </a:p>
          <a:p>
            <a:pPr marL="0" indent="0" algn="just">
              <a:buNone/>
            </a:pPr>
            <a:r>
              <a:rPr lang="ro-RO" sz="2800" dirty="0">
                <a:latin typeface="Times New Roman" panose="02020603050405020304" pitchFamily="18" charset="0"/>
                <a:cs typeface="Times New Roman" panose="02020603050405020304" pitchFamily="18" charset="0"/>
              </a:rPr>
              <a:t> - să realizeze măsuri de protecţie la posturile de muncă create după 01 ianuarie 2017, să îndeplinească cerințele minime, iar cele existente să fie adaptate ca să corespundă cerințelor minime înaintate.</a:t>
            </a:r>
            <a:endParaRPr lang="ro-RO" dirty="0"/>
          </a:p>
        </p:txBody>
      </p:sp>
    </p:spTree>
    <p:extLst>
      <p:ext uri="{BB962C8B-B14F-4D97-AF65-F5344CB8AC3E}">
        <p14:creationId xmlns:p14="http://schemas.microsoft.com/office/powerpoint/2010/main" val="121312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211109" cy="371741"/>
          </a:xfrm>
        </p:spPr>
        <p:txBody>
          <a:bodyPr/>
          <a:lstStyle/>
          <a:p>
            <a:endParaRPr lang="ro-RO" dirty="0"/>
          </a:p>
        </p:txBody>
      </p:sp>
      <p:sp>
        <p:nvSpPr>
          <p:cNvPr id="3" name="Объект 2"/>
          <p:cNvSpPr>
            <a:spLocks noGrp="1"/>
          </p:cNvSpPr>
          <p:nvPr>
            <p:ph idx="1"/>
          </p:nvPr>
        </p:nvSpPr>
        <p:spPr>
          <a:xfrm>
            <a:off x="374754" y="1169234"/>
            <a:ext cx="11332564" cy="5411448"/>
          </a:xfrm>
        </p:spPr>
        <p:txBody>
          <a:bodyPr>
            <a:normAutofit/>
          </a:bodyPr>
          <a:lstStyle/>
          <a:p>
            <a:pPr marL="0" indent="0" algn="just">
              <a:buNone/>
            </a:pPr>
            <a:r>
              <a:rPr lang="ro-RO" dirty="0"/>
              <a:t> </a:t>
            </a:r>
            <a:r>
              <a:rPr lang="ro-RO" sz="2800" dirty="0">
                <a:latin typeface="Times New Roman" panose="02020603050405020304" pitchFamily="18" charset="0"/>
                <a:cs typeface="Times New Roman" panose="02020603050405020304" pitchFamily="18" charset="0"/>
              </a:rPr>
              <a:t>- să asigure informarea lucrătorilor cu privire la toate aspectele SSM aferente postului de muncă, și în special cu privire la măsurile care sunt supuse în aplicare în conformitate cu cerințele minime  de securitate. </a:t>
            </a:r>
          </a:p>
          <a:p>
            <a:pPr marL="0" indent="0" algn="just">
              <a:buNone/>
            </a:pPr>
            <a:r>
              <a:rPr lang="ro-RO" sz="2800" dirty="0">
                <a:latin typeface="Times New Roman" panose="02020603050405020304" pitchFamily="18" charset="0"/>
                <a:cs typeface="Times New Roman" panose="02020603050405020304" pitchFamily="18" charset="0"/>
              </a:rPr>
              <a:t>- să asigure instruirea lucrătorilor cu privire la modalitățile de utilizare a postului de muncă înainte de a începe acest tip de activitate și ori de cîte ori este schimbată organizarea postului de lucru.</a:t>
            </a:r>
          </a:p>
          <a:p>
            <a:pPr marL="0" indent="0" algn="just">
              <a:buNone/>
            </a:pPr>
            <a:r>
              <a:rPr lang="ro-RO" sz="2800" dirty="0">
                <a:latin typeface="Times New Roman" panose="02020603050405020304" pitchFamily="18" charset="0"/>
                <a:cs typeface="Times New Roman" panose="02020603050405020304" pitchFamily="18" charset="0"/>
              </a:rPr>
              <a:t>- să planifice activitățile lucrătorilor astfel încît activitatea zilnică cu sistemele informaţionale să  fie întreruptă periodic prin pauze sau schimbări de activitate, care să reducă  riscurile la suprasolicitarea angajaţilor.</a:t>
            </a:r>
          </a:p>
        </p:txBody>
      </p:sp>
    </p:spTree>
    <p:extLst>
      <p:ext uri="{BB962C8B-B14F-4D97-AF65-F5344CB8AC3E}">
        <p14:creationId xmlns:p14="http://schemas.microsoft.com/office/powerpoint/2010/main" val="371987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1181128" cy="521643"/>
          </a:xfrm>
        </p:spPr>
        <p:txBody>
          <a:bodyPr/>
          <a:lstStyle/>
          <a:p>
            <a:endParaRPr lang="ro-RO" dirty="0"/>
          </a:p>
        </p:txBody>
      </p:sp>
      <p:sp>
        <p:nvSpPr>
          <p:cNvPr id="3" name="Объект 2"/>
          <p:cNvSpPr>
            <a:spLocks noGrp="1"/>
          </p:cNvSpPr>
          <p:nvPr>
            <p:ph idx="1"/>
          </p:nvPr>
        </p:nvSpPr>
        <p:spPr>
          <a:xfrm>
            <a:off x="434715" y="1259174"/>
            <a:ext cx="11407515" cy="5291528"/>
          </a:xfrm>
        </p:spPr>
        <p:txBody>
          <a:bodyPr>
            <a:normAutofit/>
          </a:bodyPr>
          <a:lstStyle/>
          <a:p>
            <a:pPr marL="0" indent="0" algn="just">
              <a:buNone/>
            </a:pPr>
            <a:r>
              <a:rPr lang="ro-RO" dirty="0"/>
              <a:t> - </a:t>
            </a:r>
            <a:r>
              <a:rPr lang="ro-RO" sz="3200" dirty="0">
                <a:latin typeface="Times New Roman" panose="02020603050405020304" pitchFamily="18" charset="0"/>
                <a:cs typeface="Times New Roman" panose="02020603050405020304" pitchFamily="18" charset="0"/>
              </a:rPr>
              <a:t>să asigure examinarea oftalmologică a angajaţilor:  înainte de a începe lucrul; la cererea angajatului la angajare; la intervale stabilite de actele normative în vigoare; dacă lucrătorii simt dificultăți vizuale. 	</a:t>
            </a:r>
          </a:p>
          <a:p>
            <a:pPr marL="0" indent="0" algn="just">
              <a:buNone/>
            </a:pPr>
            <a:r>
              <a:rPr lang="ro-RO" sz="3200" dirty="0">
                <a:latin typeface="Times New Roman" panose="02020603050405020304" pitchFamily="18" charset="0"/>
                <a:cs typeface="Times New Roman" panose="02020603050405020304" pitchFamily="18" charset="0"/>
              </a:rPr>
              <a:t>	Dacă în rezultatul examenului oftalmologic au fost depistate dereglări vizuale, angajatorul este obligat să pună la dispoziție aparate de corecție normale sau de corecție speciale. Cheltuilile pentru examinare vor fi suportate de către angajator. </a:t>
            </a:r>
          </a:p>
          <a:p>
            <a:pPr marL="0" indent="0" algn="just">
              <a:buNone/>
            </a:pPr>
            <a:r>
              <a:rPr lang="ro-RO" sz="3200" dirty="0">
                <a:latin typeface="Times New Roman" panose="02020603050405020304" pitchFamily="18" charset="0"/>
                <a:cs typeface="Times New Roman" panose="02020603050405020304" pitchFamily="18" charset="0"/>
              </a:rPr>
              <a:t> - să asigure cu echipamente de lucru ca să nu prezinte riscuri profesionale pentru angajați. </a:t>
            </a: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70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211109" cy="731505"/>
          </a:xfrm>
        </p:spPr>
        <p:txBody>
          <a:bodyPr/>
          <a:lstStyle/>
          <a:p>
            <a:pPr algn="ctr"/>
            <a:r>
              <a:rPr lang="ro-RO" sz="3600" b="1" dirty="0">
                <a:latin typeface="Times New Roman" panose="02020603050405020304" pitchFamily="18" charset="0"/>
                <a:cs typeface="Times New Roman" panose="02020603050405020304" pitchFamily="18" charset="0"/>
              </a:rPr>
              <a:t>Cerințe pentru monitor</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4754" y="1079292"/>
            <a:ext cx="11512446" cy="5546360"/>
          </a:xfrm>
        </p:spPr>
        <p:txBody>
          <a:bodyPr>
            <a:normAutofit/>
          </a:bodyPr>
          <a:lstStyle/>
          <a:p>
            <a:pPr marL="0" indent="0" algn="just">
              <a:buNone/>
            </a:pPr>
            <a:r>
              <a:rPr lang="ro-RO" sz="2400" dirty="0">
                <a:latin typeface="Times New Roman" panose="02020603050405020304" pitchFamily="18" charset="0"/>
                <a:cs typeface="Times New Roman" panose="02020603050405020304" pitchFamily="18" charset="0"/>
              </a:rPr>
              <a:t>	1. Caracterele de pe monitor - să fie de dimensiuni corespunzătoare și cu spațiu  suficient între caractere și litere. </a:t>
            </a:r>
          </a:p>
          <a:p>
            <a:pPr marL="0" indent="0" algn="just">
              <a:buNone/>
            </a:pPr>
            <a:r>
              <a:rPr lang="ro-RO" sz="2400" dirty="0">
                <a:latin typeface="Times New Roman" panose="02020603050405020304" pitchFamily="18" charset="0"/>
                <a:cs typeface="Times New Roman" panose="02020603050405020304" pitchFamily="18" charset="0"/>
              </a:rPr>
              <a:t> 	2.  Imaginea de pe monitor - să fie stabilă, fără licărire sau alte forme de instabilitate.</a:t>
            </a:r>
          </a:p>
          <a:p>
            <a:pPr marL="0" indent="0" algn="just">
              <a:buNone/>
            </a:pPr>
            <a:r>
              <a:rPr lang="ro-RO" sz="2400" dirty="0">
                <a:latin typeface="Times New Roman" panose="02020603050405020304" pitchFamily="18" charset="0"/>
                <a:cs typeface="Times New Roman" panose="02020603050405020304" pitchFamily="18" charset="0"/>
              </a:rPr>
              <a:t> 	3. Luminozitatea dintre caractere și fon - să fie ușor de reglat în funcție de condițiile din jur.</a:t>
            </a:r>
          </a:p>
          <a:p>
            <a:pPr marL="0" indent="0" algn="just">
              <a:buNone/>
            </a:pPr>
            <a:r>
              <a:rPr lang="ro-RO" sz="2400" dirty="0">
                <a:latin typeface="Times New Roman" panose="02020603050405020304" pitchFamily="18" charset="0"/>
                <a:cs typeface="Times New Roman" panose="02020603050405020304" pitchFamily="18" charset="0"/>
              </a:rPr>
              <a:t> 	3. Monitorul  - să se rotească liber pentru a fi adaptat necesităților lucrătorului. </a:t>
            </a:r>
          </a:p>
          <a:p>
            <a:pPr marL="0" indent="0" algn="just">
              <a:buNone/>
            </a:pPr>
            <a:r>
              <a:rPr lang="ro-RO" sz="2400" dirty="0">
                <a:latin typeface="Times New Roman" panose="02020603050405020304" pitchFamily="18" charset="0"/>
                <a:cs typeface="Times New Roman" panose="02020603050405020304" pitchFamily="18" charset="0"/>
              </a:rPr>
              <a:t> 	4. Monitorul  - să nu aibă strălucire și reflexii care pot produce disconfort lucrătorului.</a:t>
            </a:r>
          </a:p>
          <a:p>
            <a:pPr marL="0" indent="0" algn="just">
              <a:buNone/>
            </a:pPr>
            <a:r>
              <a:rPr lang="ro-RO" sz="2400" dirty="0">
                <a:latin typeface="Times New Roman" panose="02020603050405020304" pitchFamily="18" charset="0"/>
                <a:cs typeface="Times New Roman" panose="02020603050405020304" pitchFamily="18" charset="0"/>
              </a:rPr>
              <a:t> 	5. Poziția ochilor față de ecranul monitorului - la nivelul centrului ecranului sau la 2/3 din înălțimea acestuia.</a:t>
            </a:r>
          </a:p>
          <a:p>
            <a:pPr marL="0" indent="0" algn="just">
              <a:buNone/>
            </a:pPr>
            <a:r>
              <a:rPr lang="ro-RO" sz="2400" dirty="0">
                <a:latin typeface="Times New Roman" panose="02020603050405020304" pitchFamily="18" charset="0"/>
                <a:cs typeface="Times New Roman" panose="02020603050405020304" pitchFamily="18" charset="0"/>
              </a:rPr>
              <a:t> 	6. Distanța optimă de la ochi pînă la monitor este de 600-700mm, cea admisibilă  - 500mm.</a:t>
            </a:r>
          </a:p>
          <a:p>
            <a:endParaRPr lang="ro-RO" dirty="0"/>
          </a:p>
        </p:txBody>
      </p:sp>
    </p:spTree>
    <p:extLst>
      <p:ext uri="{BB962C8B-B14F-4D97-AF65-F5344CB8AC3E}">
        <p14:creationId xmlns:p14="http://schemas.microsoft.com/office/powerpoint/2010/main" val="217757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926296" cy="881407"/>
          </a:xfrm>
        </p:spPr>
        <p:txBody>
          <a:bodyPr/>
          <a:lstStyle/>
          <a:p>
            <a:pPr algn="ctr"/>
            <a:r>
              <a:rPr lang="ro-RO" sz="3600" b="1" dirty="0">
                <a:latin typeface="Times New Roman" panose="02020603050405020304" pitchFamily="18" charset="0"/>
                <a:cs typeface="Times New Roman" panose="02020603050405020304" pitchFamily="18" charset="0"/>
              </a:rPr>
              <a:t>Cerințe față de tastatură</a:t>
            </a:r>
            <a:r>
              <a:rPr lang="ro-RO" sz="3600"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449705" y="1304144"/>
            <a:ext cx="11287593" cy="5321508"/>
          </a:xfrm>
        </p:spPr>
        <p:txBody>
          <a:bodyPr>
            <a:noAutofit/>
          </a:bodyPr>
          <a:lstStyle/>
          <a:p>
            <a:pPr marL="0" indent="0" algn="just">
              <a:buNone/>
            </a:pPr>
            <a:r>
              <a:rPr lang="ro-RO" sz="2800" dirty="0">
                <a:latin typeface="Times New Roman" panose="02020603050405020304" pitchFamily="18" charset="0"/>
                <a:cs typeface="Times New Roman" panose="02020603050405020304" pitchFamily="18" charset="0"/>
              </a:rPr>
              <a:t>1. Tastatura - să fie orientabilă și separată de monitor, să permită lucrătorului găsirea unei poziții confortabile de lucru, să evite oboseala din brațe sau mâini.</a:t>
            </a:r>
          </a:p>
          <a:p>
            <a:pPr marL="0" indent="0" algn="just">
              <a:buNone/>
            </a:pPr>
            <a:r>
              <a:rPr lang="ro-RO" sz="2800" dirty="0">
                <a:latin typeface="Times New Roman" panose="02020603050405020304" pitchFamily="18" charset="0"/>
                <a:cs typeface="Times New Roman" panose="02020603050405020304" pitchFamily="18" charset="0"/>
              </a:rPr>
              <a:t> 2. Spațiul din fața  tastaturii - să fie suficient pentru a asigura sprijinirea mâinilor și a brațelor.</a:t>
            </a:r>
          </a:p>
          <a:p>
            <a:pPr marL="0" indent="0" algn="just">
              <a:buNone/>
            </a:pPr>
            <a:r>
              <a:rPr lang="ro-RO" sz="2800" dirty="0">
                <a:latin typeface="Times New Roman" panose="02020603050405020304" pitchFamily="18" charset="0"/>
                <a:cs typeface="Times New Roman" panose="02020603050405020304" pitchFamily="18" charset="0"/>
              </a:rPr>
              <a:t>3. Tastatura - să aibă o suprafață mată pentru a evita strălucirea reflectoare.</a:t>
            </a:r>
          </a:p>
          <a:p>
            <a:pPr marL="0" indent="0" algn="just">
              <a:buNone/>
            </a:pPr>
            <a:r>
              <a:rPr lang="ro-RO" sz="2800" dirty="0">
                <a:latin typeface="Times New Roman" panose="02020603050405020304" pitchFamily="18" charset="0"/>
                <a:cs typeface="Times New Roman" panose="02020603050405020304" pitchFamily="18" charset="0"/>
              </a:rPr>
              <a:t>4. Poziția tastaturii și caracteristicile tastelor  - să faciliteze utilizarea acesteia. </a:t>
            </a:r>
          </a:p>
          <a:p>
            <a:pPr marL="0" indent="0" algn="just">
              <a:buNone/>
            </a:pPr>
            <a:r>
              <a:rPr lang="ro-RO" sz="2800" dirty="0">
                <a:latin typeface="Times New Roman" panose="02020603050405020304" pitchFamily="18" charset="0"/>
                <a:cs typeface="Times New Roman" panose="02020603050405020304" pitchFamily="18" charset="0"/>
              </a:rPr>
              <a:t> 5. Simbolurile de pe taste trebuie   - cu contrast suficient și să fie vizibile din poziția concepută de lucru. </a:t>
            </a:r>
          </a:p>
          <a:p>
            <a:pPr marL="0" indent="0" algn="just">
              <a:buNone/>
            </a:pPr>
            <a:r>
              <a:rPr lang="ro-RO"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0737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66138" cy="1400530"/>
          </a:xfrm>
        </p:spPr>
        <p:txBody>
          <a:bodyPr/>
          <a:lstStyle/>
          <a:p>
            <a:pPr algn="ctr"/>
            <a:r>
              <a:rPr lang="ro-RO" sz="3600" b="1" dirty="0">
                <a:latin typeface="Times New Roman" panose="02020603050405020304" pitchFamily="18" charset="0"/>
                <a:cs typeface="Times New Roman" panose="02020603050405020304" pitchFamily="18" charset="0"/>
              </a:rPr>
              <a:t>Cerințe de securitate pentru suprafața de lucru, scaunul de lucru</a:t>
            </a:r>
            <a:br>
              <a:rPr lang="ro-RO" sz="3600" dirty="0"/>
            </a:br>
            <a:endParaRPr lang="ro-RO" sz="3600" dirty="0"/>
          </a:p>
        </p:txBody>
      </p:sp>
      <p:sp>
        <p:nvSpPr>
          <p:cNvPr id="3" name="Объект 2"/>
          <p:cNvSpPr>
            <a:spLocks noGrp="1"/>
          </p:cNvSpPr>
          <p:nvPr>
            <p:ph idx="1"/>
          </p:nvPr>
        </p:nvSpPr>
        <p:spPr>
          <a:xfrm>
            <a:off x="509666" y="1783830"/>
            <a:ext cx="11227632" cy="4736891"/>
          </a:xfrm>
        </p:spPr>
        <p:txBody>
          <a:bodyPr>
            <a:normAutofit lnSpcReduction="10000"/>
          </a:bodyPr>
          <a:lstStyle/>
          <a:p>
            <a:pPr marL="0" indent="0" algn="just">
              <a:buNone/>
            </a:pPr>
            <a:r>
              <a:rPr lang="ro-RO" sz="3000" dirty="0">
                <a:latin typeface="Times New Roman" panose="02020603050405020304" pitchFamily="18" charset="0"/>
                <a:cs typeface="Times New Roman" panose="02020603050405020304" pitchFamily="18" charset="0"/>
              </a:rPr>
              <a:t>	1. Suprafața </a:t>
            </a:r>
            <a:r>
              <a:rPr lang="ro-RO" sz="2800" dirty="0">
                <a:latin typeface="Times New Roman" panose="02020603050405020304" pitchFamily="18" charset="0"/>
                <a:cs typeface="Times New Roman" panose="02020603050405020304" pitchFamily="18" charset="0"/>
              </a:rPr>
              <a:t>de lucru  - să fie suficient de mare, să aibă un grad de reflexie mic și să permită o amplasare flexibilă a monitorului, tastaturii, documentelor și echipamentelor conexe. </a:t>
            </a:r>
          </a:p>
          <a:p>
            <a:pPr marL="0" indent="0" algn="just">
              <a:buNone/>
            </a:pPr>
            <a:r>
              <a:rPr lang="ro-RO" sz="2800" dirty="0">
                <a:latin typeface="Times New Roman" panose="02020603050405020304" pitchFamily="18" charset="0"/>
                <a:cs typeface="Times New Roman" panose="02020603050405020304" pitchFamily="18" charset="0"/>
              </a:rPr>
              <a:t>	2.  Suportul pentru documente - să fie stabil, reglabil și poziționat încît să reducă la minimum necesitatea mișcării neconfortabile a capului și a ochilor. </a:t>
            </a:r>
          </a:p>
          <a:p>
            <a:pPr marL="0" indent="0" algn="just">
              <a:buNone/>
            </a:pPr>
            <a:r>
              <a:rPr lang="ro-RO" sz="2800" dirty="0"/>
              <a:t>	3.  S</a:t>
            </a:r>
            <a:r>
              <a:rPr lang="ro-RO" sz="2800" dirty="0">
                <a:latin typeface="Times New Roman" panose="02020603050405020304" pitchFamily="18" charset="0"/>
                <a:cs typeface="Times New Roman" panose="02020603050405020304" pitchFamily="18" charset="0"/>
              </a:rPr>
              <a:t>caunul de lucru trebuie să fie stabil și să permită cu ușurință libertatea de mișcare și o poziție confortabilă. </a:t>
            </a:r>
          </a:p>
          <a:p>
            <a:pPr marL="0" indent="0" algn="just">
              <a:buNone/>
            </a:pPr>
            <a:r>
              <a:rPr lang="ro-RO" sz="2800" dirty="0">
                <a:latin typeface="Times New Roman" panose="02020603050405020304" pitchFamily="18" charset="0"/>
                <a:cs typeface="Times New Roman" panose="02020603050405020304" pitchFamily="18" charset="0"/>
              </a:rPr>
              <a:t>	4. Înălțimea scaunului trebuie să fie reglabilă.</a:t>
            </a:r>
          </a:p>
          <a:p>
            <a:pPr marL="0" indent="0" algn="just">
              <a:buNone/>
            </a:pPr>
            <a:r>
              <a:rPr lang="ro-RO" sz="2800" dirty="0">
                <a:latin typeface="Times New Roman" panose="02020603050405020304" pitchFamily="18" charset="0"/>
                <a:cs typeface="Times New Roman" panose="02020603050405020304" pitchFamily="18" charset="0"/>
              </a:rPr>
              <a:t>	5. Spătarul scaunului trebuie să poată fi înclinat și reglat pe verticală.</a:t>
            </a:r>
          </a:p>
          <a:p>
            <a:pPr marL="0" indent="0" algn="just">
              <a:buNone/>
            </a:pPr>
            <a:r>
              <a:rPr lang="ro-RO" sz="2800" dirty="0">
                <a:latin typeface="Times New Roman" panose="02020603050405020304" pitchFamily="18" charset="0"/>
                <a:cs typeface="Times New Roman" panose="02020603050405020304" pitchFamily="18" charset="0"/>
              </a:rPr>
              <a:t>	6. La solicitarea lucrătorului se va acorda un suport pentru picioare.</a:t>
            </a:r>
          </a:p>
          <a:p>
            <a:pPr algn="just"/>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85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06178" cy="941367"/>
          </a:xfrm>
        </p:spPr>
        <p:txBody>
          <a:bodyPr/>
          <a:lstStyle/>
          <a:p>
            <a:pPr algn="ctr"/>
            <a:r>
              <a:rPr lang="ro-RO" sz="3600" b="1" dirty="0">
                <a:latin typeface="Times New Roman" panose="02020603050405020304" pitchFamily="18" charset="0"/>
                <a:cs typeface="Times New Roman" panose="02020603050405020304" pitchFamily="18" charset="0"/>
              </a:rPr>
              <a:t>1. Conţinutul şi problemele ergonomiei</a:t>
            </a:r>
            <a:br>
              <a:rPr lang="ro-RO" sz="3600" dirty="0">
                <a:latin typeface="Times New Roman" panose="02020603050405020304" pitchFamily="18" charset="0"/>
                <a:cs typeface="Times New Roman" panose="02020603050405020304" pitchFamily="18" charset="0"/>
              </a:rPr>
            </a:b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9784" y="1079292"/>
            <a:ext cx="11452485" cy="5651292"/>
          </a:xfrm>
        </p:spPr>
        <p:txBody>
          <a:bodyPr>
            <a:normAutofit/>
          </a:bodyPr>
          <a:lstStyle/>
          <a:p>
            <a:pPr marL="0" indent="0">
              <a:buNone/>
            </a:pPr>
            <a:r>
              <a:rPr lang="ru-RU" sz="2400" b="1" dirty="0">
                <a:latin typeface="Times New Roman" panose="02020603050405020304" pitchFamily="18" charset="0"/>
                <a:cs typeface="Times New Roman" panose="02020603050405020304" pitchFamily="18" charset="0"/>
              </a:rPr>
              <a:t>	</a:t>
            </a:r>
            <a:r>
              <a:rPr lang="ro-RO" sz="2600" b="1" dirty="0">
                <a:latin typeface="Times New Roman" panose="02020603050405020304" pitchFamily="18" charset="0"/>
                <a:cs typeface="Times New Roman" panose="02020603050405020304" pitchFamily="18" charset="0"/>
              </a:rPr>
              <a:t>Ergonomie - din greacă  - ”ergos” – muncă și 	homos” – lege naturală.</a:t>
            </a:r>
            <a:endParaRPr lang="ro-RO" sz="2600" dirty="0">
              <a:latin typeface="Times New Roman" panose="02020603050405020304" pitchFamily="18" charset="0"/>
              <a:cs typeface="Times New Roman" panose="02020603050405020304" pitchFamily="18" charset="0"/>
            </a:endParaRPr>
          </a:p>
          <a:p>
            <a:pPr marL="0" indent="0" algn="just">
              <a:buNone/>
            </a:pPr>
            <a:r>
              <a:rPr lang="ro-RO" sz="2600" b="1" dirty="0">
                <a:latin typeface="Times New Roman" panose="02020603050405020304" pitchFamily="18" charset="0"/>
                <a:cs typeface="Times New Roman" panose="02020603050405020304" pitchFamily="18" charset="0"/>
              </a:rPr>
              <a:t>Ergonomia</a:t>
            </a:r>
            <a:r>
              <a:rPr lang="ro-RO" sz="2600" dirty="0">
                <a:latin typeface="Times New Roman" panose="02020603050405020304" pitchFamily="18" charset="0"/>
                <a:cs typeface="Times New Roman" panose="02020603050405020304" pitchFamily="18" charset="0"/>
              </a:rPr>
              <a:t>  ca știință şi disciplină ştiinţifică apare la sfîrșitul anilor 50 şi este în strînsă legătură cu toate domeniiile care studiază omul – </a:t>
            </a:r>
            <a:r>
              <a:rPr lang="ro-RO" sz="2600" b="1" dirty="0">
                <a:latin typeface="Times New Roman" panose="02020603050405020304" pitchFamily="18" charset="0"/>
                <a:cs typeface="Times New Roman" panose="02020603050405020304" pitchFamily="18" charset="0"/>
              </a:rPr>
              <a:t>psihologia, sociologia, fiziologia, filosofia, medicina muncii, științele tehnice, științele economice, andropogia etc</a:t>
            </a:r>
            <a:r>
              <a:rPr lang="ro-RO" sz="2600" dirty="0">
                <a:latin typeface="Times New Roman" panose="02020603050405020304" pitchFamily="18" charset="0"/>
                <a:cs typeface="Times New Roman" panose="02020603050405020304" pitchFamily="18" charset="0"/>
              </a:rPr>
              <a:t>.</a:t>
            </a:r>
          </a:p>
          <a:p>
            <a:pPr marL="0" indent="0" algn="just">
              <a:buNone/>
            </a:pPr>
            <a:r>
              <a:rPr lang="ro-RO" sz="2600" dirty="0">
                <a:latin typeface="Times New Roman" panose="02020603050405020304" pitchFamily="18" charset="0"/>
                <a:cs typeface="Times New Roman" panose="02020603050405020304" pitchFamily="18" charset="0"/>
              </a:rPr>
              <a:t>		</a:t>
            </a:r>
            <a:r>
              <a:rPr lang="ro-RO" sz="2600" b="1" dirty="0">
                <a:latin typeface="Times New Roman" panose="02020603050405020304" pitchFamily="18" charset="0"/>
                <a:cs typeface="Times New Roman" panose="02020603050405020304" pitchFamily="18" charset="0"/>
              </a:rPr>
              <a:t>Sarcini:</a:t>
            </a:r>
          </a:p>
          <a:p>
            <a:pPr marL="0" indent="0">
              <a:buNone/>
            </a:pPr>
            <a:r>
              <a:rPr lang="ro-RO" sz="2600" dirty="0">
                <a:latin typeface="Times New Roman" panose="02020603050405020304" pitchFamily="18" charset="0"/>
                <a:cs typeface="Times New Roman" panose="02020603050405020304" pitchFamily="18" charset="0"/>
              </a:rPr>
              <a:t> - studiază posibilităţile funcţionale ale omului în procesele de muncă; </a:t>
            </a:r>
          </a:p>
          <a:p>
            <a:pPr marL="0" indent="0">
              <a:buNone/>
            </a:pPr>
            <a:r>
              <a:rPr lang="ro-RO" sz="2600" dirty="0">
                <a:latin typeface="Times New Roman" panose="02020603050405020304" pitchFamily="18" charset="0"/>
                <a:cs typeface="Times New Roman" panose="02020603050405020304" pitchFamily="18" charset="0"/>
              </a:rPr>
              <a:t> - studiază legităţile creării condiţiilor de muncă confortabile; </a:t>
            </a:r>
          </a:p>
          <a:p>
            <a:pPr marL="0" indent="0" algn="just">
              <a:buNone/>
            </a:pPr>
            <a:r>
              <a:rPr lang="ro-RO" sz="2600" dirty="0">
                <a:latin typeface="Times New Roman" panose="02020603050405020304" pitchFamily="18" charset="0"/>
                <a:cs typeface="Times New Roman" panose="02020603050405020304" pitchFamily="18" charset="0"/>
              </a:rPr>
              <a:t>- studiază problemele de optimizare a LM și are rolul de a armoniza elementele LM (mijloace, obiecte și forța de muncă) în vederea asigurării condițiilor confortabile executantului cu un consum minim de energie și cu senzații de bună stare fiziologică. </a:t>
            </a:r>
          </a:p>
          <a:p>
            <a:pPr marL="0" indent="0">
              <a:buNone/>
            </a:pPr>
            <a:r>
              <a:rPr lang="ro-RO" sz="2600" dirty="0">
                <a:latin typeface="Times New Roman" panose="02020603050405020304" pitchFamily="18" charset="0"/>
                <a:cs typeface="Times New Roman" panose="02020603050405020304" pitchFamily="18" charset="0"/>
              </a:rPr>
              <a:t> </a:t>
            </a:r>
            <a:endParaRPr lang="ro-RO" dirty="0"/>
          </a:p>
        </p:txBody>
      </p:sp>
    </p:spTree>
    <p:extLst>
      <p:ext uri="{BB962C8B-B14F-4D97-AF65-F5344CB8AC3E}">
        <p14:creationId xmlns:p14="http://schemas.microsoft.com/office/powerpoint/2010/main" val="15751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91187" cy="716515"/>
          </a:xfrm>
        </p:spPr>
        <p:txBody>
          <a:bodyPr/>
          <a:lstStyle/>
          <a:p>
            <a:pPr algn="ctr"/>
            <a:r>
              <a:rPr lang="ro-RO" sz="3600" b="1" dirty="0">
                <a:latin typeface="Times New Roman" panose="02020603050405020304" pitchFamily="18" charset="0"/>
                <a:cs typeface="Times New Roman" panose="02020603050405020304" pitchFamily="18" charset="0"/>
              </a:rPr>
              <a:t>Cerințe față de mediul de muncă, iluminat: </a:t>
            </a:r>
          </a:p>
        </p:txBody>
      </p:sp>
      <p:sp>
        <p:nvSpPr>
          <p:cNvPr id="3" name="Объект 2"/>
          <p:cNvSpPr>
            <a:spLocks noGrp="1"/>
          </p:cNvSpPr>
          <p:nvPr>
            <p:ph idx="1"/>
          </p:nvPr>
        </p:nvSpPr>
        <p:spPr>
          <a:xfrm>
            <a:off x="509666" y="1304144"/>
            <a:ext cx="11257613" cy="5171607"/>
          </a:xfrm>
        </p:spPr>
        <p:txBody>
          <a:bodyPr>
            <a:normAutofit/>
          </a:bodyPr>
          <a:lstStyle/>
          <a:p>
            <a:pPr marL="0" indent="0" algn="just">
              <a:buNone/>
            </a:pPr>
            <a:r>
              <a:rPr lang="ro-RO" sz="2400" b="1"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Cerințe față de mediul de muncă: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1. Postul de lucru  - să asigure lucrătorului un spațiu suficient care să îi permită să schimbe poziția și să varieze mișcările.</a:t>
            </a:r>
          </a:p>
          <a:p>
            <a:pPr marL="0" indent="0" algn="just">
              <a:buNone/>
            </a:pPr>
            <a:r>
              <a:rPr lang="ro-RO" sz="2800" dirty="0">
                <a:latin typeface="Times New Roman" panose="02020603050405020304" pitchFamily="18" charset="0"/>
                <a:cs typeface="Times New Roman" panose="02020603050405020304" pitchFamily="18" charset="0"/>
              </a:rPr>
              <a:t>2.  Suprafața la un loc de lucru la monitor cu tub electronic radiant  - să fie de cel puțin 6m</a:t>
            </a:r>
            <a:r>
              <a:rPr lang="ro-RO" sz="2800" baseline="30000" dirty="0">
                <a:latin typeface="Times New Roman" panose="02020603050405020304" pitchFamily="18" charset="0"/>
                <a:cs typeface="Times New Roman" panose="02020603050405020304" pitchFamily="18" charset="0"/>
              </a:rPr>
              <a:t>2</a:t>
            </a:r>
            <a:r>
              <a:rPr lang="ro-RO" sz="2800" dirty="0">
                <a:latin typeface="Times New Roman" panose="02020603050405020304" pitchFamily="18" charset="0"/>
                <a:cs typeface="Times New Roman" panose="02020603050405020304" pitchFamily="18" charset="0"/>
              </a:rPr>
              <a:t>, iar cu cristal lichid, cu plasmă – 4,5m</a:t>
            </a:r>
            <a:r>
              <a:rPr lang="ro-RO" sz="2800" baseline="30000" dirty="0">
                <a:latin typeface="Times New Roman" panose="02020603050405020304" pitchFamily="18" charset="0"/>
                <a:cs typeface="Times New Roman" panose="02020603050405020304" pitchFamily="18" charset="0"/>
              </a:rPr>
              <a:t>2</a:t>
            </a:r>
            <a:r>
              <a:rPr lang="ro-RO" sz="2800" dirty="0">
                <a:latin typeface="Times New Roman" panose="02020603050405020304" pitchFamily="18" charset="0"/>
                <a:cs typeface="Times New Roman" panose="02020603050405020304" pitchFamily="18" charset="0"/>
              </a:rPr>
              <a:t>. </a:t>
            </a:r>
          </a:p>
          <a:p>
            <a:pPr marL="0" indent="0">
              <a:buNone/>
            </a:pPr>
            <a:r>
              <a:rPr lang="ro-RO" sz="2800" b="1" dirty="0">
                <a:latin typeface="Times New Roman" panose="02020603050405020304" pitchFamily="18" charset="0"/>
                <a:cs typeface="Times New Roman" panose="02020603050405020304" pitchFamily="18" charset="0"/>
              </a:rPr>
              <a:t>	Cerințe față de iluminat</a:t>
            </a:r>
            <a:r>
              <a:rPr lang="ro-RO" sz="2800" dirty="0">
                <a:latin typeface="Times New Roman" panose="02020603050405020304" pitchFamily="18" charset="0"/>
                <a:cs typeface="Times New Roman" panose="02020603050405020304" pitchFamily="18" charset="0"/>
              </a:rPr>
              <a:t>: </a:t>
            </a:r>
          </a:p>
          <a:p>
            <a:pPr marL="0" indent="0" algn="just">
              <a:buNone/>
            </a:pPr>
            <a:r>
              <a:rPr lang="ro-RO" sz="2800" dirty="0">
                <a:latin typeface="Times New Roman" panose="02020603050405020304" pitchFamily="18" charset="0"/>
                <a:cs typeface="Times New Roman" panose="02020603050405020304" pitchFamily="18" charset="0"/>
              </a:rPr>
              <a:t>3. Iluminatul general și local (lămpi de lucru)  - să asigure condiții de iluminat satisfăcătoare și un contrast corespunzător între monitor și mediul de fon, ținînd seama de tipul de activitate și de necesitățile vizuale ale lucrătorului. Iluminatul suprafeței de lucru  trebuie să fie de 300 – 500lx. </a:t>
            </a:r>
          </a:p>
          <a:p>
            <a:pPr marL="0" indent="0" algn="just">
              <a:buNone/>
            </a:pPr>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13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66138" cy="971348"/>
          </a:xfrm>
        </p:spPr>
        <p:txBody>
          <a:bodyPr/>
          <a:lstStyle/>
          <a:p>
            <a:pPr algn="ctr"/>
            <a:r>
              <a:rPr lang="ro-RO" sz="3600" b="1" dirty="0">
                <a:latin typeface="Times New Roman" panose="02020603050405020304" pitchFamily="18" charset="0"/>
                <a:cs typeface="Times New Roman" panose="02020603050405020304" pitchFamily="18" charset="0"/>
              </a:rPr>
              <a:t>Cerințe față de regimul de muncă și de odihnă</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9567" y="1184223"/>
            <a:ext cx="11002781" cy="5411449"/>
          </a:xfrm>
        </p:spPr>
        <p:txBody>
          <a:bodyPr>
            <a:noAutofit/>
          </a:bodyPr>
          <a:lstStyle/>
          <a:p>
            <a:pPr marL="0" indent="0" algn="just">
              <a:buNone/>
            </a:pPr>
            <a:r>
              <a:rPr lang="ro-RO" sz="2800" dirty="0">
                <a:latin typeface="Times New Roman" panose="02020603050405020304" pitchFamily="18" charset="0"/>
                <a:cs typeface="Times New Roman" panose="02020603050405020304" pitchFamily="18" charset="0"/>
              </a:rPr>
              <a:t>1. Durata zilei de muncă la monitor este de 8 ore, se admite activitatea în schimburi cu durata de 12 ore. </a:t>
            </a:r>
          </a:p>
          <a:p>
            <a:pPr marL="0" indent="0" algn="just">
              <a:buNone/>
            </a:pPr>
            <a:r>
              <a:rPr lang="ro-RO" sz="2800" dirty="0">
                <a:latin typeface="Times New Roman" panose="02020603050405020304" pitchFamily="18" charset="0"/>
                <a:cs typeface="Times New Roman" panose="02020603050405020304" pitchFamily="18" charset="0"/>
              </a:rPr>
              <a:t> 2. Pentru menținerea sănătății în afară de pauza obligatorie - pauze suplimentare reglementate care se includ în timpul de muncă. </a:t>
            </a:r>
          </a:p>
          <a:p>
            <a:pPr marL="0" indent="0" algn="just">
              <a:buNone/>
            </a:pPr>
            <a:r>
              <a:rPr lang="ro-RO" sz="2800" dirty="0">
                <a:latin typeface="Times New Roman" panose="02020603050405020304" pitchFamily="18" charset="0"/>
                <a:cs typeface="Times New Roman" panose="02020603050405020304" pitchFamily="18" charset="0"/>
              </a:rPr>
              <a:t> 3. Pentru ziua de muncă de 8 ore  - pauzele se acordă după 2 ore la începutul schimbului și după 2 ore după prînz cu durata de 15 minute fiecare. </a:t>
            </a:r>
          </a:p>
          <a:p>
            <a:pPr marL="0" indent="0" algn="just">
              <a:buNone/>
            </a:pPr>
            <a:r>
              <a:rPr lang="ro-RO" sz="2800" dirty="0">
                <a:latin typeface="Times New Roman" panose="02020603050405020304" pitchFamily="18" charset="0"/>
                <a:cs typeface="Times New Roman" panose="02020603050405020304" pitchFamily="18" charset="0"/>
              </a:rPr>
              <a:t> 4. Pentru ziua de muncă de 12 ore  - pauzele în primele 8 ore ca și pauzele din ziua de 8 ore, iar în ultimele 4 ore după fiecare oră cîte 15 minute.</a:t>
            </a:r>
          </a:p>
          <a:p>
            <a:pPr marL="0" indent="0" algn="just">
              <a:buNone/>
            </a:pPr>
            <a:r>
              <a:rPr lang="ro-RO" sz="2800" dirty="0">
                <a:latin typeface="Times New Roman" panose="02020603050405020304" pitchFamily="18" charset="0"/>
                <a:cs typeface="Times New Roman" panose="02020603050405020304" pitchFamily="18" charset="0"/>
              </a:rPr>
              <a:t> 5. Nu se admite activitatea la monitor mai mult de 2 ore fără pauze reglementate. </a:t>
            </a: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83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3600" b="1" dirty="0">
                <a:latin typeface="Times New Roman" panose="02020603050405020304" pitchFamily="18" charset="0"/>
                <a:cs typeface="Times New Roman" panose="02020603050405020304" pitchFamily="18" charset="0"/>
              </a:rPr>
              <a:t>Măsurile de ameliorare a sănătății</a:t>
            </a:r>
            <a:endParaRPr lang="ro-RO" sz="3600" dirty="0"/>
          </a:p>
        </p:txBody>
      </p:sp>
      <p:sp>
        <p:nvSpPr>
          <p:cNvPr id="3" name="Объект 2"/>
          <p:cNvSpPr>
            <a:spLocks noGrp="1"/>
          </p:cNvSpPr>
          <p:nvPr>
            <p:ph sz="half" idx="1"/>
          </p:nvPr>
        </p:nvSpPr>
        <p:spPr>
          <a:xfrm>
            <a:off x="389744" y="1469036"/>
            <a:ext cx="5876145" cy="4916773"/>
          </a:xfrm>
        </p:spPr>
        <p:txBody>
          <a:bodyPr>
            <a:noAutofit/>
          </a:bodyPr>
          <a:lstStyle/>
          <a:p>
            <a:pPr marL="0" indent="0" algn="just">
              <a:buNone/>
            </a:pPr>
            <a:r>
              <a:rPr lang="ro-RO" sz="2400" dirty="0">
                <a:latin typeface="Times New Roman" panose="02020603050405020304" pitchFamily="18" charset="0"/>
                <a:cs typeface="Times New Roman" panose="02020603050405020304" pitchFamily="18" charset="0"/>
              </a:rPr>
              <a:t>- Exerciţii fizice, pentru ochi și relaxare psihologică, (clipitul frecvent, privirea departe și de aproape, rotirea ochilor, acoperirea lor etc.).</a:t>
            </a:r>
          </a:p>
          <a:p>
            <a:pPr marL="0" indent="0" algn="just">
              <a:buNone/>
            </a:pPr>
            <a:r>
              <a:rPr lang="ro-RO" sz="2400" dirty="0">
                <a:latin typeface="Times New Roman" panose="02020603050405020304" pitchFamily="18" charset="0"/>
                <a:cs typeface="Times New Roman" panose="02020603050405020304" pitchFamily="18" charset="0"/>
              </a:rPr>
              <a:t> - Pentru picioare – ridicarea în degete, rotirea.</a:t>
            </a:r>
          </a:p>
          <a:p>
            <a:pPr marL="0" indent="0">
              <a:buNone/>
            </a:pPr>
            <a:r>
              <a:rPr lang="ro-RO" sz="2400" dirty="0">
                <a:latin typeface="Times New Roman" panose="02020603050405020304" pitchFamily="18" charset="0"/>
                <a:cs typeface="Times New Roman" panose="02020603050405020304" pitchFamily="18" charset="0"/>
              </a:rPr>
              <a:t> - Pentru cap și coloană vertebrală – masare, rotiri etc.</a:t>
            </a:r>
            <a:r>
              <a:rPr lang="vi-VN" sz="2400" dirty="0"/>
              <a:t> </a:t>
            </a:r>
            <a:endParaRPr lang="ro-RO" sz="2400" dirty="0"/>
          </a:p>
          <a:p>
            <a:pPr marL="0" indent="0">
              <a:buNone/>
            </a:pPr>
            <a:r>
              <a:rPr lang="ro-RO" sz="2400" dirty="0"/>
              <a:t> - </a:t>
            </a:r>
            <a:r>
              <a:rPr lang="vi-VN" sz="2400" dirty="0"/>
              <a:t>Exerciţiul de palming </a:t>
            </a:r>
            <a:r>
              <a:rPr lang="ro-RO" sz="2400" dirty="0"/>
              <a:t>- </a:t>
            </a:r>
            <a:r>
              <a:rPr lang="vi-VN" sz="2400" dirty="0"/>
              <a:t>frecarea palmelor una de alta până se încălzesc, apoi se acoperă ochii cu palmele deschise.</a:t>
            </a:r>
            <a:endParaRPr lang="ro-RO" sz="2400" dirty="0"/>
          </a:p>
          <a:p>
            <a:pPr marL="0" indent="0">
              <a:buNone/>
            </a:pPr>
            <a:r>
              <a:rPr lang="ro-RO" sz="2400" dirty="0"/>
              <a:t> -</a:t>
            </a:r>
            <a:r>
              <a:rPr lang="vi-VN" sz="2400" dirty="0"/>
              <a:t>Pentru relaxarea ochilor </a:t>
            </a:r>
            <a:r>
              <a:rPr lang="ro-RO" sz="2400" dirty="0"/>
              <a:t>-</a:t>
            </a:r>
            <a:r>
              <a:rPr lang="vi-VN" sz="2400" dirty="0"/>
              <a:t>lacrimile artificiale.</a:t>
            </a:r>
            <a:endParaRPr lang="ro-RO" sz="2400" dirty="0">
              <a:latin typeface="Times New Roman" panose="02020603050405020304" pitchFamily="18" charset="0"/>
              <a:cs typeface="Times New Roman" panose="02020603050405020304" pitchFamily="18" charset="0"/>
            </a:endParaRPr>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15790" y="1588958"/>
            <a:ext cx="5426439" cy="355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61941"/>
            <a:ext cx="2675900" cy="20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900" y="4800107"/>
            <a:ext cx="3085319" cy="1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43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31227" cy="806456"/>
          </a:xfrm>
        </p:spPr>
        <p:txBody>
          <a:bodyPr/>
          <a:lstStyle/>
          <a:p>
            <a:pPr algn="ctr"/>
            <a:r>
              <a:rPr lang="ro-RO" sz="3600" b="1" dirty="0">
                <a:latin typeface="Times New Roman" panose="02020603050405020304" pitchFamily="18" charset="0"/>
                <a:cs typeface="Times New Roman" panose="02020603050405020304" pitchFamily="18" charset="0"/>
              </a:rPr>
              <a:t>Poziţia corectă la calculator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9490" y="1424066"/>
            <a:ext cx="10882858" cy="518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19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701443" cy="1400530"/>
          </a:xfrm>
        </p:spPr>
        <p:txBody>
          <a:bodyPr/>
          <a:lstStyle/>
          <a:p>
            <a:pPr algn="ctr"/>
            <a:r>
              <a:rPr lang="ro-RO" sz="3600" b="1" dirty="0">
                <a:latin typeface="Times New Roman" panose="02020603050405020304" pitchFamily="18" charset="0"/>
                <a:cs typeface="Times New Roman" panose="02020603050405020304" pitchFamily="18" charset="0"/>
              </a:rPr>
              <a:t>3. Cerințe de securitate în sistemele inginerești informaționale</a:t>
            </a:r>
            <a:br>
              <a:rPr lang="ro-RO" dirty="0"/>
            </a:br>
            <a:endParaRPr lang="ro-RO" dirty="0"/>
          </a:p>
        </p:txBody>
      </p:sp>
      <p:sp>
        <p:nvSpPr>
          <p:cNvPr id="3" name="Объект 2"/>
          <p:cNvSpPr>
            <a:spLocks noGrp="1"/>
          </p:cNvSpPr>
          <p:nvPr>
            <p:ph idx="1"/>
          </p:nvPr>
        </p:nvSpPr>
        <p:spPr>
          <a:xfrm>
            <a:off x="359764" y="1798820"/>
            <a:ext cx="11362544" cy="4449579"/>
          </a:xfrm>
        </p:spPr>
        <p:txBody>
          <a:bodyPr>
            <a:normAutofit fontScale="92500" lnSpcReduction="10000"/>
          </a:bodyPr>
          <a:lstStyle/>
          <a:p>
            <a:pPr marL="0" indent="0">
              <a:buNone/>
            </a:pPr>
            <a:r>
              <a:rPr lang="ro-RO" sz="3000" b="1" dirty="0">
                <a:latin typeface="Times New Roman" panose="02020603050405020304" pitchFamily="18" charset="0"/>
                <a:cs typeface="Times New Roman" panose="02020603050405020304" pitchFamily="18" charset="0"/>
              </a:rPr>
              <a:t>a) Factori de risc: </a:t>
            </a:r>
            <a:r>
              <a:rPr lang="ro-RO" sz="3000" dirty="0"/>
              <a:t> </a:t>
            </a:r>
          </a:p>
          <a:p>
            <a:pPr marL="0" indent="0" algn="just">
              <a:buNone/>
            </a:pPr>
            <a:r>
              <a:rPr lang="ro-RO" sz="2800" dirty="0">
                <a:latin typeface="Times New Roman" panose="02020603050405020304" pitchFamily="18" charset="0"/>
                <a:cs typeface="Times New Roman" panose="02020603050405020304" pitchFamily="18" charset="0"/>
              </a:rPr>
              <a:t> - cîmpuri electromagnetice lîngă monitor; </a:t>
            </a:r>
          </a:p>
          <a:p>
            <a:pPr marL="0" indent="0" algn="just">
              <a:buNone/>
            </a:pPr>
            <a:r>
              <a:rPr lang="ro-RO" sz="2800" dirty="0">
                <a:latin typeface="Times New Roman" panose="02020603050405020304" pitchFamily="18" charset="0"/>
                <a:cs typeface="Times New Roman" panose="02020603050405020304" pitchFamily="18" charset="0"/>
              </a:rPr>
              <a:t>- cîmpuri electrostatice  la distanţa de 30cm de la monitor; </a:t>
            </a:r>
          </a:p>
          <a:p>
            <a:pPr marL="0" indent="0" algn="just">
              <a:buNone/>
            </a:pPr>
            <a:r>
              <a:rPr lang="ro-RO" sz="2800" dirty="0">
                <a:latin typeface="Times New Roman" panose="02020603050405020304" pitchFamily="18" charset="0"/>
                <a:cs typeface="Times New Roman" panose="02020603050405020304" pitchFamily="18" charset="0"/>
              </a:rPr>
              <a:t>- radiaţii ultrafiolete; </a:t>
            </a:r>
          </a:p>
          <a:p>
            <a:pPr marL="0" indent="0" algn="just">
              <a:buNone/>
            </a:pPr>
            <a:r>
              <a:rPr lang="ro-RO" sz="2800" dirty="0">
                <a:latin typeface="Times New Roman" panose="02020603050405020304" pitchFamily="18" charset="0"/>
                <a:cs typeface="Times New Roman" panose="02020603050405020304" pitchFamily="18" charset="0"/>
              </a:rPr>
              <a:t> - radiaţii roentgheh lîngă displee; 	</a:t>
            </a:r>
          </a:p>
          <a:p>
            <a:pPr marL="0" indent="0" algn="just">
              <a:buNone/>
            </a:pPr>
            <a:r>
              <a:rPr lang="ro-RO" sz="2800" dirty="0">
                <a:latin typeface="Times New Roman" panose="02020603050405020304" pitchFamily="18" charset="0"/>
                <a:cs typeface="Times New Roman" panose="02020603050405020304" pitchFamily="18" charset="0"/>
              </a:rPr>
              <a:t> - curentul electric; </a:t>
            </a:r>
          </a:p>
          <a:p>
            <a:pPr marL="0" indent="0" algn="just">
              <a:buNone/>
            </a:pPr>
            <a:r>
              <a:rPr lang="ro-RO" sz="2800" dirty="0">
                <a:latin typeface="Times New Roman" panose="02020603050405020304" pitchFamily="18" charset="0"/>
                <a:cs typeface="Times New Roman" panose="02020603050405020304" pitchFamily="18" charset="0"/>
              </a:rPr>
              <a:t> - temperaturile înalte; </a:t>
            </a:r>
          </a:p>
          <a:p>
            <a:pPr marL="0" indent="0" algn="just">
              <a:buNone/>
            </a:pPr>
            <a:r>
              <a:rPr lang="ro-RO" sz="2800" dirty="0">
                <a:latin typeface="Times New Roman" panose="02020603050405020304" pitchFamily="18" charset="0"/>
                <a:cs typeface="Times New Roman" panose="02020603050405020304" pitchFamily="18" charset="0"/>
              </a:rPr>
              <a:t> - suprasolictare senzorială şi intelectuală;</a:t>
            </a:r>
          </a:p>
          <a:p>
            <a:pPr marL="0" indent="0" algn="just">
              <a:buNone/>
            </a:pPr>
            <a:r>
              <a:rPr lang="ro-RO" sz="2800" dirty="0">
                <a:latin typeface="Times New Roman" panose="02020603050405020304" pitchFamily="18" charset="0"/>
                <a:cs typeface="Times New Roman" panose="02020603050405020304" pitchFamily="18" charset="0"/>
              </a:rPr>
              <a:t>- pericol de incendiu, etc. </a:t>
            </a: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56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226099" cy="401721"/>
          </a:xfrm>
        </p:spPr>
        <p:txBody>
          <a:bodyPr/>
          <a:lstStyle/>
          <a:p>
            <a:endParaRPr lang="ro-RO" dirty="0"/>
          </a:p>
        </p:txBody>
      </p:sp>
      <p:sp>
        <p:nvSpPr>
          <p:cNvPr id="3" name="Объект 2"/>
          <p:cNvSpPr>
            <a:spLocks noGrp="1"/>
          </p:cNvSpPr>
          <p:nvPr>
            <p:ph idx="1"/>
          </p:nvPr>
        </p:nvSpPr>
        <p:spPr>
          <a:xfrm>
            <a:off x="479685" y="1109272"/>
            <a:ext cx="11362545" cy="5546361"/>
          </a:xfrm>
        </p:spPr>
        <p:txBody>
          <a:bodyPr>
            <a:normAutofit fontScale="92500" lnSpcReduction="10000"/>
          </a:bodyPr>
          <a:lstStyle/>
          <a:p>
            <a:pPr marL="0" indent="0" algn="just">
              <a:buNone/>
            </a:pPr>
            <a:r>
              <a:rPr lang="ro-RO" sz="24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1. Amplasarea MEC  - fluxul de lumină să fie din partea stîngă. </a:t>
            </a:r>
          </a:p>
          <a:p>
            <a:pPr marL="0" indent="0" algn="just">
              <a:buNone/>
            </a:pPr>
            <a:r>
              <a:rPr lang="ro-RO" sz="2800" dirty="0">
                <a:latin typeface="Times New Roman" panose="02020603050405020304" pitchFamily="18" charset="0"/>
                <a:cs typeface="Times New Roman" panose="02020603050405020304" pitchFamily="18" charset="0"/>
              </a:rPr>
              <a:t>	2. Distanţa între două locuri de muncă cu MEC amplasate în rînd (de la ecranul unui monitor pînă la partea din spate a celuilalt)  - cel puţin 2,0 м; între limitele suprafeţelor monitoarelor – cel puţin 1,2m. 	</a:t>
            </a:r>
          </a:p>
          <a:p>
            <a:pPr marL="0" indent="0" algn="just">
              <a:buNone/>
            </a:pPr>
            <a:r>
              <a:rPr lang="ro-RO" sz="2800" dirty="0">
                <a:latin typeface="Times New Roman" panose="02020603050405020304" pitchFamily="18" charset="0"/>
                <a:cs typeface="Times New Roman" panose="02020603050405020304" pitchFamily="18" charset="0"/>
              </a:rPr>
              <a:t>	3. Durata de lucru pentru femeile însărcinate  se reduce pînă  la 3 ore în ziua de muncă. </a:t>
            </a:r>
          </a:p>
          <a:p>
            <a:pPr marL="0" indent="0" algn="just">
              <a:buNone/>
            </a:pPr>
            <a:r>
              <a:rPr lang="ro-RO" sz="2800" dirty="0">
                <a:latin typeface="Times New Roman" panose="02020603050405020304" pitchFamily="18" charset="0"/>
                <a:cs typeface="Times New Roman" panose="02020603050405020304" pitchFamily="18" charset="0"/>
              </a:rPr>
              <a:t>	4. Activitatea la MEC se împarte în 3 grupe: А — citirea informaţiei de pe monitor pînă la 60000 semne în timpul unui schimb; B — întroducerea şi prelucrarea informaţiei (nu mai mult de  40 000 semne în schimb); C — activitatea creativă în regim de dialog cu MEC nu mai mult de 6 ore în schimb.  </a:t>
            </a:r>
          </a:p>
          <a:p>
            <a:pPr marL="0" indent="0" algn="just">
              <a:buNone/>
            </a:pPr>
            <a:r>
              <a:rPr lang="ro-RO" sz="2800" dirty="0">
                <a:latin typeface="Times New Roman" panose="02020603050405020304" pitchFamily="18" charset="0"/>
                <a:cs typeface="Times New Roman" panose="02020603050405020304" pitchFamily="18" charset="0"/>
              </a:rPr>
              <a:t>	5. În corespundere cu aceste grupe se rglementează pauze între activităţi. În timp de noapte (de la 22 pînă la 6 ore) timpul pauzelor reglementate se majorează cu  30%.</a:t>
            </a:r>
          </a:p>
          <a:p>
            <a:endParaRPr lang="ro-RO" sz="2800" dirty="0"/>
          </a:p>
        </p:txBody>
      </p:sp>
    </p:spTree>
    <p:extLst>
      <p:ext uri="{BB962C8B-B14F-4D97-AF65-F5344CB8AC3E}">
        <p14:creationId xmlns:p14="http://schemas.microsoft.com/office/powerpoint/2010/main" val="68457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96119" cy="431702"/>
          </a:xfrm>
        </p:spPr>
        <p:txBody>
          <a:bodyPr/>
          <a:lstStyle/>
          <a:p>
            <a:endParaRPr lang="ro-RO" dirty="0"/>
          </a:p>
        </p:txBody>
      </p:sp>
      <p:sp>
        <p:nvSpPr>
          <p:cNvPr id="3" name="Объект 2"/>
          <p:cNvSpPr>
            <a:spLocks noGrp="1"/>
          </p:cNvSpPr>
          <p:nvPr>
            <p:ph idx="1"/>
          </p:nvPr>
        </p:nvSpPr>
        <p:spPr>
          <a:xfrm>
            <a:off x="314794" y="1139252"/>
            <a:ext cx="11437496" cy="5109147"/>
          </a:xfrm>
        </p:spPr>
        <p:txBody>
          <a:bodyPr>
            <a:normAutofit/>
          </a:bodyPr>
          <a:lstStyle/>
          <a:p>
            <a:pPr marL="0" indent="0" algn="just">
              <a:buNone/>
            </a:pPr>
            <a:r>
              <a:rPr lang="ro-RO" sz="2600" b="1" dirty="0">
                <a:latin typeface="Times New Roman" panose="02020603050405020304" pitchFamily="18" charset="0"/>
                <a:cs typeface="Times New Roman" panose="02020603050405020304" pitchFamily="18" charset="0"/>
              </a:rPr>
              <a:t>	b)  Riscuri şi cerinţe la lucrul cu copiatoarele:</a:t>
            </a:r>
          </a:p>
          <a:p>
            <a:pPr marL="0" indent="0" algn="just">
              <a:buNone/>
            </a:pPr>
            <a:r>
              <a:rPr lang="ro-RO" sz="2600" b="1" dirty="0">
                <a:latin typeface="Times New Roman" panose="02020603050405020304" pitchFamily="18" charset="0"/>
                <a:cs typeface="Times New Roman" panose="02020603050405020304" pitchFamily="18" charset="0"/>
              </a:rPr>
              <a:t> - intoxicare cu substanţe periculoase: </a:t>
            </a:r>
            <a:r>
              <a:rPr lang="ro-RO" sz="2600" dirty="0">
                <a:latin typeface="Times New Roman" panose="02020603050405020304" pitchFamily="18" charset="0"/>
                <a:cs typeface="Times New Roman" panose="02020603050405020304" pitchFamily="18" charset="0"/>
              </a:rPr>
              <a:t>oxid de azot, acetona, praful de hîrtie. Concentraţia acestora în mediu poate depăşi limita concentraţiei admisibilă. Deaceia ele sunt supuse unui monitoring continuu; </a:t>
            </a:r>
          </a:p>
          <a:p>
            <a:pPr marL="0" indent="0" algn="just">
              <a:buNone/>
            </a:pPr>
            <a:r>
              <a:rPr lang="ro-RO" sz="2600" dirty="0">
                <a:latin typeface="Times New Roman" panose="02020603050405020304" pitchFamily="18" charset="0"/>
                <a:cs typeface="Times New Roman" panose="02020603050405020304" pitchFamily="18" charset="0"/>
              </a:rPr>
              <a:t> - acţiunea curentului electric static: din contul proceselor de frecare; </a:t>
            </a:r>
          </a:p>
          <a:p>
            <a:pPr marL="0" indent="0" algn="just">
              <a:buNone/>
            </a:pPr>
            <a:r>
              <a:rPr lang="ro-RO" sz="2600" dirty="0">
                <a:latin typeface="Times New Roman" panose="02020603050405020304" pitchFamily="18" charset="0"/>
                <a:cs typeface="Times New Roman" panose="02020603050405020304" pitchFamily="18" charset="0"/>
              </a:rPr>
              <a:t> - radiaţii ultrafiolete (în cazul multiplicării prin metoda electrografică); </a:t>
            </a:r>
          </a:p>
          <a:p>
            <a:pPr marL="0" indent="0" algn="just">
              <a:buNone/>
            </a:pPr>
            <a:r>
              <a:rPr lang="ro-RO" sz="2600" dirty="0">
                <a:latin typeface="Times New Roman" panose="02020603050405020304" pitchFamily="18" charset="0"/>
                <a:cs typeface="Times New Roman" panose="02020603050405020304" pitchFamily="18" charset="0"/>
              </a:rPr>
              <a:t> - radiaţii electromagnetice (în cazul utilizării materialelor tip videodisplee). La lucrul cu aparatele de multiplicat nu se admit persoane care au vîrsata mai puţin de 18 ani şi femeile însărcnate care au contraindicaţii.</a:t>
            </a:r>
          </a:p>
          <a:p>
            <a:pPr marL="0" lvl="1" indent="400050" algn="just">
              <a:buNone/>
            </a:pPr>
            <a:r>
              <a:rPr lang="ro-RO" sz="2400" dirty="0">
                <a:latin typeface="Times New Roman" panose="02020603050405020304" pitchFamily="18" charset="0"/>
                <a:cs typeface="Times New Roman" panose="02020603050405020304" pitchFamily="18" charset="0"/>
              </a:rPr>
              <a:t>Suprafaţa minimă a încăperilor de cel puţn 6m2 ce revine la o singură persoană şi cel puţin 15m3 de volum la o persoană. </a:t>
            </a:r>
          </a:p>
          <a:p>
            <a:endParaRPr lang="ro-RO" dirty="0"/>
          </a:p>
        </p:txBody>
      </p:sp>
    </p:spTree>
    <p:extLst>
      <p:ext uri="{BB962C8B-B14F-4D97-AF65-F5344CB8AC3E}">
        <p14:creationId xmlns:p14="http://schemas.microsoft.com/office/powerpoint/2010/main" val="238257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31227" cy="1400530"/>
          </a:xfrm>
        </p:spPr>
        <p:txBody>
          <a:bodyPr/>
          <a:lstStyle/>
          <a:p>
            <a:pPr algn="ctr"/>
            <a:r>
              <a:rPr lang="ro-RO" sz="3600" b="1" dirty="0">
                <a:latin typeface="Times New Roman" panose="02020603050405020304" pitchFamily="18" charset="0"/>
                <a:cs typeface="Times New Roman" panose="02020603050405020304" pitchFamily="18" charset="0"/>
              </a:rPr>
              <a:t>4. Reguli de securitate la mentenanța sistemelor informaționale</a:t>
            </a:r>
            <a:br>
              <a:rPr lang="ro-RO" dirty="0"/>
            </a:br>
            <a:endParaRPr lang="ro-RO" dirty="0"/>
          </a:p>
        </p:txBody>
      </p:sp>
      <p:sp>
        <p:nvSpPr>
          <p:cNvPr id="3" name="Объект 2"/>
          <p:cNvSpPr>
            <a:spLocks noGrp="1"/>
          </p:cNvSpPr>
          <p:nvPr>
            <p:ph idx="1"/>
          </p:nvPr>
        </p:nvSpPr>
        <p:spPr>
          <a:xfrm>
            <a:off x="539646" y="1543987"/>
            <a:ext cx="11332564" cy="5126636"/>
          </a:xfrm>
        </p:spPr>
        <p:txBody>
          <a:bodyPr>
            <a:normAutofit fontScale="55000" lnSpcReduction="20000"/>
          </a:bodyPr>
          <a:lstStyle/>
          <a:p>
            <a:pPr marL="0" indent="0">
              <a:buNone/>
            </a:pPr>
            <a:r>
              <a:rPr lang="en-US" sz="3800" dirty="0">
                <a:latin typeface="Times New Roman" panose="02020603050405020304" pitchFamily="18" charset="0"/>
                <a:cs typeface="Times New Roman" panose="02020603050405020304" pitchFamily="18" charset="0"/>
              </a:rPr>
              <a:t>1. </a:t>
            </a:r>
            <a:r>
              <a:rPr lang="ro-RO" sz="3800" dirty="0">
                <a:latin typeface="Times New Roman" panose="02020603050405020304" pitchFamily="18" charset="0"/>
                <a:cs typeface="Times New Roman" panose="02020603050405020304" pitchFamily="18" charset="0"/>
              </a:rPr>
              <a:t>Exploatarea, repararea, reglarea, montarea, instalarea MEC – activitate cu pericol sporit.</a:t>
            </a:r>
          </a:p>
          <a:p>
            <a:pPr marL="0" indent="0">
              <a:buNone/>
            </a:pPr>
            <a:r>
              <a:rPr lang="ro-RO" sz="3800" b="1" dirty="0">
                <a:latin typeface="Times New Roman" panose="02020603050405020304" pitchFamily="18" charset="0"/>
                <a:cs typeface="Times New Roman" panose="02020603050405020304" pitchFamily="18" charset="0"/>
              </a:rPr>
              <a:t>Cerinţe generale</a:t>
            </a:r>
            <a:r>
              <a:rPr lang="ro-RO" sz="3800" dirty="0">
                <a:latin typeface="Times New Roman" panose="02020603050405020304" pitchFamily="18" charset="0"/>
                <a:cs typeface="Times New Roman" panose="02020603050405020304" pitchFamily="18" charset="0"/>
              </a:rPr>
              <a:t>:  instruirea, atestarea, instructajele pe SSM, controlul periodic în domeniul SSM.</a:t>
            </a:r>
          </a:p>
          <a:p>
            <a:pPr marL="0" indent="0">
              <a:buNone/>
            </a:pPr>
            <a:r>
              <a:rPr lang="ro-RO" sz="3800" dirty="0">
                <a:latin typeface="Times New Roman" panose="02020603050405020304" pitchFamily="18" charset="0"/>
                <a:cs typeface="Times New Roman" panose="02020603050405020304" pitchFamily="18" charset="0"/>
              </a:rPr>
              <a:t> 2. Personal calificat, vîrsta cel puţin 18 an, sănătoşi, instruiţi,  instruirea întroductiv generală şi la locul de muncă</a:t>
            </a:r>
            <a:r>
              <a:rPr lang="en-US" sz="3800" dirty="0">
                <a:latin typeface="Times New Roman" panose="02020603050405020304" pitchFamily="18" charset="0"/>
                <a:cs typeface="Times New Roman" panose="02020603050405020304" pitchFamily="18" charset="0"/>
              </a:rPr>
              <a:t>.</a:t>
            </a:r>
            <a:endParaRPr lang="ro-RO"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3. </a:t>
            </a:r>
            <a:r>
              <a:rPr lang="ro-RO" sz="3800" dirty="0">
                <a:latin typeface="Times New Roman" panose="02020603050405020304" pitchFamily="18" charset="0"/>
                <a:cs typeface="Times New Roman" panose="02020603050405020304" pitchFamily="18" charset="0"/>
              </a:rPr>
              <a:t>Instruiţi şi în domeniul electrosecurităţii la grupa II sau III.</a:t>
            </a:r>
          </a:p>
          <a:p>
            <a:pPr marL="0" indent="0">
              <a:buNone/>
            </a:pPr>
            <a:r>
              <a:rPr lang="ro-RO" sz="3800" dirty="0">
                <a:latin typeface="Times New Roman" panose="02020603050405020304" pitchFamily="18" charset="0"/>
                <a:cs typeface="Times New Roman" panose="02020603050405020304" pitchFamily="18" charset="0"/>
              </a:rPr>
              <a:t>4. Factorii periculoşi </a:t>
            </a:r>
            <a:r>
              <a:rPr lang="en-US" sz="3800" dirty="0">
                <a:latin typeface="Times New Roman" panose="02020603050405020304" pitchFamily="18" charset="0"/>
                <a:cs typeface="Times New Roman" panose="02020603050405020304" pitchFamily="18" charset="0"/>
              </a:rPr>
              <a:t>:</a:t>
            </a:r>
            <a:endParaRPr lang="ro-RO"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r>
              <a:rPr lang="ro-RO" sz="3800" dirty="0">
                <a:latin typeface="Times New Roman" panose="02020603050405020304" pitchFamily="18" charset="0"/>
                <a:cs typeface="Times New Roman" panose="02020603050405020304" pitchFamily="18" charset="0"/>
              </a:rPr>
              <a:t>suprasolicitarea analizatorului vizual</a:t>
            </a:r>
            <a:r>
              <a:rPr lang="en-US" sz="3800" dirty="0">
                <a:latin typeface="Times New Roman" panose="02020603050405020304" pitchFamily="18" charset="0"/>
                <a:cs typeface="Times New Roman" panose="02020603050405020304" pitchFamily="18" charset="0"/>
              </a:rPr>
              <a:t>;</a:t>
            </a:r>
            <a:r>
              <a:rPr lang="ro-RO"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 </a:t>
            </a:r>
            <a:r>
              <a:rPr lang="ro-RO" sz="3800" dirty="0">
                <a:latin typeface="Times New Roman" panose="02020603050405020304" pitchFamily="18" charset="0"/>
                <a:cs typeface="Times New Roman" panose="02020603050405020304" pitchFamily="18" charset="0"/>
              </a:rPr>
              <a:t>suprasolicitarea statică a muşchilor spatelui, gîtului, picioarelor şi mînilor</a:t>
            </a:r>
            <a:r>
              <a:rPr lang="en-US" sz="3800" dirty="0">
                <a:latin typeface="Times New Roman" panose="02020603050405020304" pitchFamily="18" charset="0"/>
                <a:cs typeface="Times New Roman" panose="02020603050405020304" pitchFamily="18" charset="0"/>
              </a:rPr>
              <a:t>;</a:t>
            </a:r>
            <a:endParaRPr lang="ro-RO"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r>
              <a:rPr lang="ro-RO" sz="3800" dirty="0">
                <a:latin typeface="Times New Roman" panose="02020603050405020304" pitchFamily="18" charset="0"/>
                <a:cs typeface="Times New Roman" panose="02020603050405020304" pitchFamily="18" charset="0"/>
              </a:rPr>
              <a:t>crentul electric</a:t>
            </a:r>
            <a:r>
              <a:rPr lang="en-US" sz="3800" dirty="0">
                <a:latin typeface="Times New Roman" panose="02020603050405020304" pitchFamily="18" charset="0"/>
                <a:cs typeface="Times New Roman" panose="02020603050405020304" pitchFamily="18" charset="0"/>
              </a:rPr>
              <a:t>;</a:t>
            </a:r>
            <a:r>
              <a:rPr lang="ro-RO" sz="3800"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 </a:t>
            </a:r>
            <a:r>
              <a:rPr lang="ro-RO" sz="3800" dirty="0">
                <a:latin typeface="Times New Roman" panose="02020603050405020304" pitchFamily="18" charset="0"/>
                <a:cs typeface="Times New Roman" panose="02020603050405020304" pitchFamily="18" charset="0"/>
              </a:rPr>
              <a:t>arcul electric la scurtcircuitări</a:t>
            </a:r>
            <a:r>
              <a:rPr lang="en-US" sz="3800" dirty="0">
                <a:latin typeface="Times New Roman" panose="02020603050405020304" pitchFamily="18" charset="0"/>
                <a:cs typeface="Times New Roman" panose="02020603050405020304" pitchFamily="18" charset="0"/>
              </a:rPr>
              <a:t>;</a:t>
            </a:r>
            <a:endParaRPr lang="ro-RO"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r>
              <a:rPr lang="ro-RO" sz="3800" dirty="0">
                <a:latin typeface="Times New Roman" panose="02020603050405020304" pitchFamily="18" charset="0"/>
                <a:cs typeface="Times New Roman" panose="02020603050405020304" pitchFamily="18" charset="0"/>
              </a:rPr>
              <a:t>suprafeţe ascuţite ale instrumentelor, aparatelor etc. </a:t>
            </a:r>
          </a:p>
          <a:p>
            <a:pPr marL="0" indent="0">
              <a:buNone/>
            </a:pPr>
            <a:r>
              <a:rPr lang="en-US" sz="3800" dirty="0">
                <a:latin typeface="Times New Roman" panose="02020603050405020304" pitchFamily="18" charset="0"/>
                <a:cs typeface="Times New Roman" panose="02020603050405020304" pitchFamily="18" charset="0"/>
              </a:rPr>
              <a:t>— </a:t>
            </a:r>
            <a:r>
              <a:rPr lang="ro-RO" sz="3800" dirty="0">
                <a:latin typeface="Times New Roman" panose="02020603050405020304" pitchFamily="18" charset="0"/>
                <a:cs typeface="Times New Roman" panose="02020603050405020304" pitchFamily="18" charset="0"/>
              </a:rPr>
              <a:t>iluminat insuficient a zonelor de muncă, - pericol de incendiere</a:t>
            </a:r>
            <a:r>
              <a:rPr lang="en-US" sz="3800" dirty="0">
                <a:latin typeface="Times New Roman" panose="02020603050405020304" pitchFamily="18" charset="0"/>
                <a:cs typeface="Times New Roman" panose="02020603050405020304" pitchFamily="18" charset="0"/>
              </a:rPr>
              <a:t>.</a:t>
            </a:r>
            <a:endParaRPr lang="ro-RO" sz="3800" dirty="0">
              <a:latin typeface="Times New Roman" panose="02020603050405020304" pitchFamily="18" charset="0"/>
              <a:cs typeface="Times New Roman" panose="02020603050405020304" pitchFamily="18" charset="0"/>
            </a:endParaRPr>
          </a:p>
          <a:p>
            <a:pPr marL="0" indent="0">
              <a:buNone/>
            </a:pPr>
            <a:r>
              <a:rPr lang="ro-RO" sz="3800" dirty="0">
                <a:latin typeface="Times New Roman" panose="02020603050405020304" pitchFamily="18" charset="0"/>
                <a:cs typeface="Times New Roman" panose="02020603050405020304" pitchFamily="18" charset="0"/>
              </a:rPr>
              <a:t>5. Alegera corectă a echipamentului de protecţie şi a mijloacelor de muncă</a:t>
            </a:r>
            <a:r>
              <a:rPr lang="en-US" sz="3800" dirty="0">
                <a:latin typeface="Times New Roman" panose="02020603050405020304" pitchFamily="18" charset="0"/>
                <a:cs typeface="Times New Roman" panose="02020603050405020304" pitchFamily="18" charset="0"/>
              </a:rPr>
              <a:t>.</a:t>
            </a:r>
            <a:endParaRPr lang="ro-RO" sz="3800" dirty="0">
              <a:latin typeface="Times New Roman" panose="02020603050405020304" pitchFamily="18" charset="0"/>
              <a:cs typeface="Times New Roman" panose="02020603050405020304" pitchFamily="18" charset="0"/>
            </a:endParaRPr>
          </a:p>
          <a:p>
            <a:pPr marL="0" indent="0">
              <a:buNone/>
            </a:pPr>
            <a:r>
              <a:rPr lang="ro-RO" sz="3800" dirty="0">
                <a:latin typeface="Times New Roman" panose="02020603050405020304" pitchFamily="18" charset="0"/>
                <a:cs typeface="Times New Roman" panose="02020603050405020304" pitchFamily="18" charset="0"/>
              </a:rPr>
              <a:t>6. Verificarea locurilor de muncă, instrumentele,  aparatele de măsură şi control etc.</a:t>
            </a:r>
          </a:p>
          <a:p>
            <a:endParaRPr lang="ro-RO" dirty="0"/>
          </a:p>
        </p:txBody>
      </p:sp>
    </p:spTree>
    <p:extLst>
      <p:ext uri="{BB962C8B-B14F-4D97-AF65-F5344CB8AC3E}">
        <p14:creationId xmlns:p14="http://schemas.microsoft.com/office/powerpoint/2010/main" val="44701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16237" cy="446692"/>
          </a:xfrm>
        </p:spPr>
        <p:txBody>
          <a:bodyPr/>
          <a:lstStyle/>
          <a:p>
            <a:endParaRPr lang="ro-RO" dirty="0"/>
          </a:p>
        </p:txBody>
      </p:sp>
      <p:sp>
        <p:nvSpPr>
          <p:cNvPr id="3" name="Объект 2"/>
          <p:cNvSpPr>
            <a:spLocks noGrp="1"/>
          </p:cNvSpPr>
          <p:nvPr>
            <p:ph idx="1"/>
          </p:nvPr>
        </p:nvSpPr>
        <p:spPr>
          <a:xfrm>
            <a:off x="419726" y="1274164"/>
            <a:ext cx="11407514" cy="5231567"/>
          </a:xfrm>
        </p:spPr>
        <p:txBody>
          <a:bodyPr>
            <a:normAutofit/>
          </a:bodyPr>
          <a:lstStyle/>
          <a:p>
            <a:pPr marL="0" indent="0" algn="just">
              <a:buNone/>
            </a:pPr>
            <a:r>
              <a:rPr lang="ro-RO" sz="2400" dirty="0">
                <a:latin typeface="Times New Roman" panose="02020603050405020304" pitchFamily="18" charset="0"/>
                <a:cs typeface="Times New Roman" panose="02020603050405020304" pitchFamily="18" charset="0"/>
              </a:rPr>
              <a:t>7. Cerințe de securitatea și sănătate în muncă în timpul lucrului – se realizează în conformitate cu instrucţiunile de exploatare a utilajului respectiv.</a:t>
            </a:r>
          </a:p>
          <a:p>
            <a:pPr marL="0" indent="0" algn="just">
              <a:buNone/>
            </a:pPr>
            <a:r>
              <a:rPr lang="ro-RO" sz="2400" dirty="0">
                <a:latin typeface="Times New Roman" panose="02020603050405020304" pitchFamily="18" charset="0"/>
                <a:cs typeface="Times New Roman" panose="02020603050405020304" pitchFamily="18" charset="0"/>
              </a:rPr>
              <a:t>Nu se admite efectuarea lucrărilor sub tensiune. La deservirea MEC nu se admite de a conecta cu fire dezgolizte, nu se admite de a utiliza instrumente a căror termenul de elotare şi veridicare a expirat.</a:t>
            </a:r>
          </a:p>
          <a:p>
            <a:pPr marL="0" indent="0" algn="just">
              <a:buNone/>
            </a:pPr>
            <a:r>
              <a:rPr lang="ro-RO" sz="2400" dirty="0">
                <a:latin typeface="Times New Roman" panose="02020603050405020304" pitchFamily="18" charset="0"/>
                <a:cs typeface="Times New Roman" panose="02020603050405020304" pitchFamily="18" charset="0"/>
              </a:rPr>
              <a:t>8. Cerințe de securitate și sănătate în muncă în situații de urgență. </a:t>
            </a:r>
          </a:p>
          <a:p>
            <a:pPr marL="0" indent="0" algn="just">
              <a:buNone/>
            </a:pPr>
            <a:r>
              <a:rPr lang="ro-RO" sz="2400" dirty="0">
                <a:latin typeface="Times New Roman" panose="02020603050405020304" pitchFamily="18" charset="0"/>
                <a:cs typeface="Times New Roman" panose="02020603050405020304" pitchFamily="18" charset="0"/>
              </a:rPr>
              <a:t>5. Cerințe de securitate și sănătate în muncă la terminarea lucrului – deconectarea  aparatelor, curăţarea locului de muncă, de schimbat echipamentul, de iniţiat conducătorul locului de muncă despre toate inadvertenţele depistate. </a:t>
            </a:r>
          </a:p>
          <a:p>
            <a:endParaRPr lang="ro-RO" dirty="0"/>
          </a:p>
        </p:txBody>
      </p:sp>
    </p:spTree>
    <p:extLst>
      <p:ext uri="{BB962C8B-B14F-4D97-AF65-F5344CB8AC3E}">
        <p14:creationId xmlns:p14="http://schemas.microsoft.com/office/powerpoint/2010/main" val="68150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69589" cy="1124622"/>
          </a:xfrm>
        </p:spPr>
        <p:txBody>
          <a:bodyPr/>
          <a:lstStyle/>
          <a:p>
            <a:pPr algn="ctr"/>
            <a:r>
              <a:rPr lang="x-none" sz="3600" b="1" dirty="0">
                <a:latin typeface="Andalus" panose="02020603050405020304" pitchFamily="18" charset="-78"/>
                <a:cs typeface="Andalus" panose="02020603050405020304" pitchFamily="18" charset="-78"/>
              </a:rPr>
              <a:t>Vă mulțumesc pentru atenție</a:t>
            </a:r>
            <a:endParaRPr lang="en-US" sz="3600"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285" y="1577340"/>
            <a:ext cx="9921240" cy="4170317"/>
          </a:xfrm>
        </p:spPr>
      </p:pic>
    </p:spTree>
    <p:extLst>
      <p:ext uri="{BB962C8B-B14F-4D97-AF65-F5344CB8AC3E}">
        <p14:creationId xmlns:p14="http://schemas.microsoft.com/office/powerpoint/2010/main" val="52282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21168" cy="371741"/>
          </a:xfrm>
        </p:spPr>
        <p:txBody>
          <a:bodyPr/>
          <a:lstStyle/>
          <a:p>
            <a:endParaRPr lang="ro-RO" dirty="0"/>
          </a:p>
        </p:txBody>
      </p:sp>
      <p:sp>
        <p:nvSpPr>
          <p:cNvPr id="3" name="Объект 2"/>
          <p:cNvSpPr>
            <a:spLocks noGrp="1"/>
          </p:cNvSpPr>
          <p:nvPr>
            <p:ph idx="1"/>
          </p:nvPr>
        </p:nvSpPr>
        <p:spPr>
          <a:xfrm>
            <a:off x="359764" y="1259174"/>
            <a:ext cx="11422505" cy="5366478"/>
          </a:xfrm>
        </p:spPr>
        <p:txBody>
          <a:bodyPr>
            <a:normAutofit/>
          </a:bodyPr>
          <a:lstStyle/>
          <a:p>
            <a:pPr marL="0" indent="0" algn="just">
              <a:buNone/>
            </a:pPr>
            <a:r>
              <a:rPr lang="ro-RO" b="1" dirty="0"/>
              <a:t>	</a:t>
            </a:r>
            <a:r>
              <a:rPr lang="ro-RO" sz="2800" b="1" dirty="0">
                <a:latin typeface="Times New Roman" panose="02020603050405020304" pitchFamily="18" charset="0"/>
                <a:cs typeface="Times New Roman" panose="02020603050405020304" pitchFamily="18" charset="0"/>
              </a:rPr>
              <a:t>Obiectul ergonomiei</a:t>
            </a:r>
            <a:r>
              <a:rPr lang="ro-RO" sz="2800" dirty="0">
                <a:latin typeface="Times New Roman" panose="02020603050405020304" pitchFamily="18" charset="0"/>
                <a:cs typeface="Times New Roman" panose="02020603050405020304" pitchFamily="18" charset="0"/>
              </a:rPr>
              <a:t>  - activitatea în sistemul „</a:t>
            </a:r>
            <a:r>
              <a:rPr lang="ro-RO" sz="2800" b="1" dirty="0">
                <a:latin typeface="Times New Roman" panose="02020603050405020304" pitchFamily="18" charset="0"/>
                <a:cs typeface="Times New Roman" panose="02020603050405020304" pitchFamily="18" charset="0"/>
              </a:rPr>
              <a:t>omul – măşina - obiectul muncii </a:t>
            </a:r>
            <a:r>
              <a:rPr lang="ro-RO" b="1" dirty="0"/>
              <a:t>– </a:t>
            </a:r>
            <a:r>
              <a:rPr lang="ro-RO" sz="2800" b="1" dirty="0">
                <a:latin typeface="Times New Roman" panose="02020603050405020304" pitchFamily="18" charset="0"/>
                <a:cs typeface="Times New Roman" panose="02020603050405020304" pitchFamily="18" charset="0"/>
              </a:rPr>
              <a:t>mediul de producţie”.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Persoanele care studiază legităţile ergonomice  - ergonomiști.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Sarcini: </a:t>
            </a:r>
          </a:p>
          <a:p>
            <a:pPr marL="0" indent="0" algn="just">
              <a:buNone/>
            </a:pPr>
            <a:r>
              <a:rPr lang="ro-RO" sz="2800" dirty="0">
                <a:latin typeface="Times New Roman" panose="02020603050405020304" pitchFamily="18" charset="0"/>
                <a:cs typeface="Times New Roman" panose="02020603050405020304" pitchFamily="18" charset="0"/>
              </a:rPr>
              <a:t>- utilizează informațiile despre factorul uman (abilitățile cognitive și motrice, dimensiunile  antroprometrice, abilitățile de prelucrare a informațiilor și deciziilor, particularitățile proceselor senzoriale și perceptive, precum și a condițiilor ambianței de muncă).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Scop:</a:t>
            </a:r>
            <a:r>
              <a:rPr lang="ro-RO" sz="2800" dirty="0">
                <a:latin typeface="Times New Roman" panose="02020603050405020304" pitchFamily="18" charset="0"/>
                <a:cs typeface="Times New Roman" panose="02020603050405020304" pitchFamily="18" charset="0"/>
              </a:rPr>
              <a:t> Informațiile sunt folosite pentru proiectanții de echipamente în scopul asigurării că sistemele, produsele, încăperile clădirilor în care se desfășoară munca să ofere condiții de confort maxim, eficiență și siguranță.  </a:t>
            </a: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82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271069" cy="581603"/>
          </a:xfrm>
        </p:spPr>
        <p:txBody>
          <a:bodyPr/>
          <a:lstStyle/>
          <a:p>
            <a:pPr algn="ctr"/>
            <a:r>
              <a:rPr lang="ro-RO" sz="4400" b="1" dirty="0">
                <a:latin typeface="Times New Roman" panose="02020603050405020304" pitchFamily="18" charset="0"/>
                <a:cs typeface="Times New Roman" panose="02020603050405020304" pitchFamily="18" charset="0"/>
              </a:rPr>
              <a:t>Factorii privind organizarea ergonomică</a:t>
            </a:r>
            <a:endParaRPr lang="ro-RO" dirty="0"/>
          </a:p>
        </p:txBody>
      </p:sp>
      <p:sp>
        <p:nvSpPr>
          <p:cNvPr id="3" name="Объект 2"/>
          <p:cNvSpPr>
            <a:spLocks noGrp="1"/>
          </p:cNvSpPr>
          <p:nvPr>
            <p:ph idx="1"/>
          </p:nvPr>
        </p:nvSpPr>
        <p:spPr>
          <a:xfrm>
            <a:off x="299803" y="1349115"/>
            <a:ext cx="11557417" cy="5351487"/>
          </a:xfrm>
        </p:spPr>
        <p:txBody>
          <a:bodyPr>
            <a:normAutofit fontScale="92500" lnSpcReduction="20000"/>
          </a:bodyPr>
          <a:lstStyle/>
          <a:p>
            <a:pPr marL="0" indent="0">
              <a:buNone/>
            </a:pPr>
            <a:r>
              <a:rPr lang="ro-RO" dirty="0"/>
              <a:t>	</a:t>
            </a:r>
            <a:r>
              <a:rPr lang="ro-RO" sz="3000" b="1" dirty="0">
                <a:latin typeface="Times New Roman" panose="02020603050405020304" pitchFamily="18" charset="0"/>
                <a:cs typeface="Times New Roman" panose="02020603050405020304" pitchFamily="18" charset="0"/>
              </a:rPr>
              <a:t>Factorii</a:t>
            </a:r>
            <a:r>
              <a:rPr lang="ro-RO" sz="3000" dirty="0">
                <a:latin typeface="Times New Roman" panose="02020603050405020304" pitchFamily="18" charset="0"/>
                <a:cs typeface="Times New Roman" panose="02020603050405020304" pitchFamily="18" charset="0"/>
              </a:rPr>
              <a:t>  care </a:t>
            </a:r>
            <a:r>
              <a:rPr lang="ro-RO" sz="2800" dirty="0">
                <a:latin typeface="Times New Roman" panose="02020603050405020304" pitchFamily="18" charset="0"/>
                <a:cs typeface="Times New Roman" panose="02020603050405020304" pitchFamily="18" charset="0"/>
              </a:rPr>
              <a:t>au contribuit la apariția organizării ergonomice a  LM: </a:t>
            </a:r>
          </a:p>
          <a:p>
            <a:r>
              <a:rPr lang="ro-RO" sz="2800" dirty="0">
                <a:latin typeface="Times New Roman" panose="02020603050405020304" pitchFamily="18" charset="0"/>
                <a:cs typeface="Times New Roman" panose="02020603050405020304" pitchFamily="18" charset="0"/>
              </a:rPr>
              <a:t> - dezvoltarea progresului tehnico-științific; </a:t>
            </a:r>
          </a:p>
          <a:p>
            <a:r>
              <a:rPr lang="ro-RO" sz="2800" dirty="0">
                <a:latin typeface="Times New Roman" panose="02020603050405020304" pitchFamily="18" charset="0"/>
                <a:cs typeface="Times New Roman" panose="02020603050405020304" pitchFamily="18" charset="0"/>
              </a:rPr>
              <a:t>- evoluția concepției omului despre muncă și viață; </a:t>
            </a:r>
          </a:p>
          <a:p>
            <a:pPr algn="just"/>
            <a:r>
              <a:rPr lang="ro-RO" sz="2800" dirty="0">
                <a:latin typeface="Times New Roman" panose="02020603050405020304" pitchFamily="18" charset="0"/>
                <a:cs typeface="Times New Roman" panose="02020603050405020304" pitchFamily="18" charset="0"/>
              </a:rPr>
              <a:t> - exigențe ridicate față de calitatea vieții, faţă de calitatea activității profesionale, de necesitatea creării confortului la locul de muncă; </a:t>
            </a:r>
          </a:p>
          <a:p>
            <a:r>
              <a:rPr lang="ro-RO" sz="2800" dirty="0">
                <a:latin typeface="Times New Roman" panose="02020603050405020304" pitchFamily="18" charset="0"/>
                <a:cs typeface="Times New Roman" panose="02020603050405020304" pitchFamily="18" charset="0"/>
              </a:rPr>
              <a:t>- evoluţia științelor tehnice, umanistice, economice și sociale.</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Probleme soluţionate: </a:t>
            </a:r>
          </a:p>
          <a:p>
            <a:pPr marL="0" indent="0" algn="just">
              <a:buNone/>
            </a:pPr>
            <a:r>
              <a:rPr lang="ro-RO" sz="2800" b="1" dirty="0">
                <a:latin typeface="Times New Roman" panose="02020603050405020304" pitchFamily="18" charset="0"/>
                <a:cs typeface="Times New Roman" panose="02020603050405020304" pitchFamily="18" charset="0"/>
              </a:rPr>
              <a:t> - apreciază nivelul siguranţei, a acurateţei şi stabilităţii lucrului FU; </a:t>
            </a:r>
          </a:p>
          <a:p>
            <a:pPr marL="0" indent="0" algn="just">
              <a:buNone/>
            </a:pPr>
            <a:r>
              <a:rPr lang="ro-RO" sz="2800" b="1" dirty="0">
                <a:latin typeface="Times New Roman" panose="02020603050405020304" pitchFamily="18" charset="0"/>
                <a:cs typeface="Times New Roman" panose="02020603050405020304" pitchFamily="18" charset="0"/>
              </a:rPr>
              <a:t> - studiază influenţa </a:t>
            </a:r>
            <a:r>
              <a:rPr lang="ro-RO" sz="2800" dirty="0">
                <a:latin typeface="Times New Roman" panose="02020603050405020304" pitchFamily="18" charset="0"/>
                <a:cs typeface="Times New Roman" panose="02020603050405020304" pitchFamily="18" charset="0"/>
              </a:rPr>
              <a:t>solicitărilor psihice, a gradului de oboseală, a factorilor emoţionali; </a:t>
            </a:r>
          </a:p>
          <a:p>
            <a:pPr marL="0" indent="0" algn="just">
              <a:buNone/>
            </a:pPr>
            <a:r>
              <a:rPr lang="ro-RO" sz="2800" dirty="0">
                <a:latin typeface="Times New Roman" panose="02020603050405020304" pitchFamily="18" charset="0"/>
                <a:cs typeface="Times New Roman" panose="02020603050405020304" pitchFamily="18" charset="0"/>
              </a:rPr>
              <a:t> - </a:t>
            </a:r>
            <a:r>
              <a:rPr lang="ro-RO" sz="2800" b="1" dirty="0">
                <a:latin typeface="Times New Roman" panose="02020603050405020304" pitchFamily="18" charset="0"/>
                <a:cs typeface="Times New Roman" panose="02020603050405020304" pitchFamily="18" charset="0"/>
              </a:rPr>
              <a:t>studiază posibilităţille creative </a:t>
            </a:r>
            <a:r>
              <a:rPr lang="ro-RO" sz="2800" dirty="0">
                <a:latin typeface="Times New Roman" panose="02020603050405020304" pitchFamily="18" charset="0"/>
                <a:cs typeface="Times New Roman" panose="02020603050405020304" pitchFamily="18" charset="0"/>
              </a:rPr>
              <a:t>şi de acomodare a muncii faţă de om, faţă de spaţiul LM.</a:t>
            </a:r>
          </a:p>
          <a:p>
            <a:endParaRPr lang="ro-RO" dirty="0"/>
          </a:p>
        </p:txBody>
      </p:sp>
    </p:spTree>
    <p:extLst>
      <p:ext uri="{BB962C8B-B14F-4D97-AF65-F5344CB8AC3E}">
        <p14:creationId xmlns:p14="http://schemas.microsoft.com/office/powerpoint/2010/main" val="370481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361010" cy="551623"/>
          </a:xfrm>
        </p:spPr>
        <p:txBody>
          <a:bodyPr/>
          <a:lstStyle/>
          <a:p>
            <a:endParaRPr lang="ro-RO" dirty="0"/>
          </a:p>
        </p:txBody>
      </p:sp>
      <p:sp>
        <p:nvSpPr>
          <p:cNvPr id="3" name="Объект 2"/>
          <p:cNvSpPr>
            <a:spLocks noGrp="1"/>
          </p:cNvSpPr>
          <p:nvPr>
            <p:ph idx="1"/>
          </p:nvPr>
        </p:nvSpPr>
        <p:spPr>
          <a:xfrm>
            <a:off x="404734" y="1274164"/>
            <a:ext cx="11362545" cy="5306518"/>
          </a:xfrm>
        </p:spPr>
        <p:txBody>
          <a:bodyPr>
            <a:normAutofit fontScale="92500" lnSpcReduction="20000"/>
          </a:bodyPr>
          <a:lstStyle/>
          <a:p>
            <a:pPr marL="0" indent="0" algn="just">
              <a:buNone/>
            </a:pPr>
            <a:r>
              <a:rPr lang="ro-RO" dirty="0"/>
              <a:t>	</a:t>
            </a:r>
            <a:r>
              <a:rPr lang="ro-RO" sz="2600" dirty="0">
                <a:latin typeface="Times New Roman" panose="02020603050405020304" pitchFamily="18" charset="0"/>
                <a:cs typeface="Times New Roman" panose="02020603050405020304" pitchFamily="18" charset="0"/>
              </a:rPr>
              <a:t>LdM - zona, dotată cu mijloace tehnice necesare, în care  FU își desfăşoară activitatea  acționînd cu ajutorul mijloacelor de muncă asupra obiectelor muncii  în vederea atingerii scopului urmărit. </a:t>
            </a:r>
          </a:p>
          <a:p>
            <a:pPr marL="0" indent="0">
              <a:buNone/>
            </a:pPr>
            <a:r>
              <a:rPr lang="ro-RO" sz="2600" dirty="0">
                <a:latin typeface="Times New Roman" panose="02020603050405020304" pitchFamily="18" charset="0"/>
                <a:cs typeface="Times New Roman" panose="02020603050405020304" pitchFamily="18" charset="0"/>
              </a:rPr>
              <a:t>	 </a:t>
            </a:r>
            <a:r>
              <a:rPr lang="ro-RO" sz="2600" b="1" dirty="0">
                <a:latin typeface="Times New Roman" panose="02020603050405020304" pitchFamily="18" charset="0"/>
                <a:cs typeface="Times New Roman" panose="02020603050405020304" pitchFamily="18" charset="0"/>
              </a:rPr>
              <a:t>LdM se clasifică după următoarele criterii: </a:t>
            </a:r>
          </a:p>
          <a:p>
            <a:pPr marL="0" indent="0">
              <a:buNone/>
            </a:pPr>
            <a:r>
              <a:rPr lang="ro-RO" sz="2600" dirty="0">
                <a:latin typeface="Times New Roman" panose="02020603050405020304" pitchFamily="18" charset="0"/>
                <a:cs typeface="Times New Roman" panose="02020603050405020304" pitchFamily="18" charset="0"/>
              </a:rPr>
              <a:t>	a) </a:t>
            </a:r>
            <a:r>
              <a:rPr lang="ro-RO" sz="2600" b="1" dirty="0">
                <a:latin typeface="Times New Roman" panose="02020603050405020304" pitchFamily="18" charset="0"/>
                <a:cs typeface="Times New Roman" panose="02020603050405020304" pitchFamily="18" charset="0"/>
              </a:rPr>
              <a:t>după tipul de organizare a producției</a:t>
            </a:r>
            <a:r>
              <a:rPr lang="ro-RO" sz="2600" dirty="0">
                <a:latin typeface="Times New Roman" panose="02020603050405020304" pitchFamily="18" charset="0"/>
                <a:cs typeface="Times New Roman" panose="02020603050405020304" pitchFamily="18" charset="0"/>
              </a:rPr>
              <a:t>:</a:t>
            </a:r>
          </a:p>
          <a:p>
            <a:pPr marL="0" indent="0" algn="just">
              <a:buNone/>
            </a:pPr>
            <a:r>
              <a:rPr lang="ro-RO" sz="2600" dirty="0">
                <a:latin typeface="Times New Roman" panose="02020603050405020304" pitchFamily="18" charset="0"/>
                <a:cs typeface="Times New Roman" panose="02020603050405020304" pitchFamily="18" charset="0"/>
              </a:rPr>
              <a:t>- loc de muncă pentru producția în serie mică;   - loc de muncă pentru producția în serie medie; </a:t>
            </a:r>
          </a:p>
          <a:p>
            <a:pPr marL="0" indent="0">
              <a:buNone/>
            </a:pPr>
            <a:r>
              <a:rPr lang="ro-RO" sz="2600" dirty="0">
                <a:latin typeface="Times New Roman" panose="02020603050405020304" pitchFamily="18" charset="0"/>
                <a:cs typeface="Times New Roman" panose="02020603050405020304" pitchFamily="18" charset="0"/>
              </a:rPr>
              <a:t> - loc de muncă pentru producția în serie mare.</a:t>
            </a:r>
          </a:p>
          <a:p>
            <a:pPr marL="0" indent="0">
              <a:buNone/>
            </a:pPr>
            <a:r>
              <a:rPr lang="ro-RO" sz="2600" dirty="0">
                <a:latin typeface="Times New Roman" panose="02020603050405020304" pitchFamily="18" charset="0"/>
                <a:cs typeface="Times New Roman" panose="02020603050405020304" pitchFamily="18" charset="0"/>
              </a:rPr>
              <a:t>	b) </a:t>
            </a:r>
            <a:r>
              <a:rPr lang="ro-RO" sz="2600" b="1" dirty="0">
                <a:latin typeface="Times New Roman" panose="02020603050405020304" pitchFamily="18" charset="0"/>
                <a:cs typeface="Times New Roman" panose="02020603050405020304" pitchFamily="18" charset="0"/>
              </a:rPr>
              <a:t>după gradul de automatizare a producției</a:t>
            </a:r>
            <a:r>
              <a:rPr lang="ro-RO" sz="2600" dirty="0">
                <a:latin typeface="Times New Roman" panose="02020603050405020304" pitchFamily="18" charset="0"/>
                <a:cs typeface="Times New Roman" panose="02020603050405020304" pitchFamily="18" charset="0"/>
              </a:rPr>
              <a:t>:</a:t>
            </a:r>
          </a:p>
          <a:p>
            <a:pPr marL="0" indent="0">
              <a:buNone/>
            </a:pPr>
            <a:r>
              <a:rPr lang="ro-RO" sz="2600" dirty="0">
                <a:latin typeface="Times New Roman" panose="02020603050405020304" pitchFamily="18" charset="0"/>
                <a:cs typeface="Times New Roman" panose="02020603050405020304" pitchFamily="18" charset="0"/>
              </a:rPr>
              <a:t> - loc de muncă cu procese manuale;  - loc de muncă cu procese semiautomatizate; </a:t>
            </a:r>
          </a:p>
          <a:p>
            <a:pPr marL="0" indent="0">
              <a:buNone/>
            </a:pPr>
            <a:r>
              <a:rPr lang="ro-RO" sz="2600" dirty="0">
                <a:latin typeface="Times New Roman" panose="02020603050405020304" pitchFamily="18" charset="0"/>
                <a:cs typeface="Times New Roman" panose="02020603050405020304" pitchFamily="18" charset="0"/>
              </a:rPr>
              <a:t> - loc de muncă cu procese automatizate.</a:t>
            </a:r>
          </a:p>
          <a:p>
            <a:pPr marL="0" indent="0">
              <a:buNone/>
            </a:pPr>
            <a:r>
              <a:rPr lang="ro-RO" sz="2600" dirty="0">
                <a:latin typeface="Times New Roman" panose="02020603050405020304" pitchFamily="18" charset="0"/>
                <a:cs typeface="Times New Roman" panose="02020603050405020304" pitchFamily="18" charset="0"/>
              </a:rPr>
              <a:t>	c) </a:t>
            </a:r>
            <a:r>
              <a:rPr lang="ro-RO" sz="2600" b="1" dirty="0">
                <a:latin typeface="Times New Roman" panose="02020603050405020304" pitchFamily="18" charset="0"/>
                <a:cs typeface="Times New Roman" panose="02020603050405020304" pitchFamily="18" charset="0"/>
              </a:rPr>
              <a:t>după numărul de angajați: </a:t>
            </a:r>
          </a:p>
          <a:p>
            <a:pPr marL="0" indent="0">
              <a:buNone/>
            </a:pPr>
            <a:r>
              <a:rPr lang="ro-RO" sz="2600" dirty="0">
                <a:latin typeface="Times New Roman" panose="02020603050405020304" pitchFamily="18" charset="0"/>
                <a:cs typeface="Times New Roman" panose="02020603050405020304" pitchFamily="18" charset="0"/>
              </a:rPr>
              <a:t> - loc de muncă individual; - loc de muncă colectiv.</a:t>
            </a:r>
          </a:p>
          <a:p>
            <a:pPr marL="0" indent="0">
              <a:buNone/>
            </a:pPr>
            <a:endParaRPr lang="ro-RO" dirty="0"/>
          </a:p>
        </p:txBody>
      </p:sp>
    </p:spTree>
    <p:extLst>
      <p:ext uri="{BB962C8B-B14F-4D97-AF65-F5344CB8AC3E}">
        <p14:creationId xmlns:p14="http://schemas.microsoft.com/office/powerpoint/2010/main" val="306725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102" y="347786"/>
            <a:ext cx="11286059" cy="491662"/>
          </a:xfrm>
        </p:spPr>
        <p:txBody>
          <a:bodyPr/>
          <a:lstStyle/>
          <a:p>
            <a:endParaRPr lang="ro-RO" dirty="0"/>
          </a:p>
        </p:txBody>
      </p:sp>
      <p:sp>
        <p:nvSpPr>
          <p:cNvPr id="3" name="Объект 2"/>
          <p:cNvSpPr>
            <a:spLocks noGrp="1"/>
          </p:cNvSpPr>
          <p:nvPr>
            <p:ph idx="1"/>
          </p:nvPr>
        </p:nvSpPr>
        <p:spPr>
          <a:xfrm>
            <a:off x="374754" y="1004341"/>
            <a:ext cx="11437495" cy="5681272"/>
          </a:xfrm>
        </p:spPr>
        <p:txBody>
          <a:bodyPr>
            <a:normAutofit lnSpcReduction="10000"/>
          </a:bodyPr>
          <a:lstStyle/>
          <a:p>
            <a:pPr marL="0" indent="0">
              <a:buNone/>
            </a:pPr>
            <a:r>
              <a:rPr lang="ro-RO" sz="2800" dirty="0">
                <a:latin typeface="Times New Roman" panose="02020603050405020304" pitchFamily="18" charset="0"/>
                <a:cs typeface="Times New Roman" panose="02020603050405020304" pitchFamily="18" charset="0"/>
              </a:rPr>
              <a:t>d) </a:t>
            </a:r>
            <a:r>
              <a:rPr lang="ro-RO" sz="2800" b="1" dirty="0">
                <a:latin typeface="Times New Roman" panose="02020603050405020304" pitchFamily="18" charset="0"/>
                <a:cs typeface="Times New Roman" panose="02020603050405020304" pitchFamily="18" charset="0"/>
              </a:rPr>
              <a:t>după natura activității: </a:t>
            </a:r>
          </a:p>
          <a:p>
            <a:pPr marL="0" indent="0" algn="just">
              <a:buNone/>
            </a:pPr>
            <a:r>
              <a:rPr lang="ro-RO" sz="2800" dirty="0">
                <a:latin typeface="Times New Roman" panose="02020603050405020304" pitchFamily="18" charset="0"/>
                <a:cs typeface="Times New Roman" panose="02020603050405020304" pitchFamily="18" charset="0"/>
              </a:rPr>
              <a:t> - loc de muncă unde se desfășoară activități de bază; - loc de muncă unde se desfășoară activități auxiliare. </a:t>
            </a:r>
          </a:p>
          <a:p>
            <a:pPr marL="0" indent="0">
              <a:buNone/>
            </a:pPr>
            <a:r>
              <a:rPr lang="ro-RO" sz="2800" dirty="0">
                <a:latin typeface="Times New Roman" panose="02020603050405020304" pitchFamily="18" charset="0"/>
                <a:cs typeface="Times New Roman" panose="02020603050405020304" pitchFamily="18" charset="0"/>
              </a:rPr>
              <a:t>e) </a:t>
            </a:r>
            <a:r>
              <a:rPr lang="ro-RO" sz="2800" b="1" dirty="0">
                <a:latin typeface="Times New Roman" panose="02020603050405020304" pitchFamily="18" charset="0"/>
                <a:cs typeface="Times New Roman" panose="02020603050405020304" pitchFamily="18" charset="0"/>
              </a:rPr>
              <a:t>după poziția în spațiu: </a:t>
            </a:r>
          </a:p>
          <a:p>
            <a:pPr marL="0" indent="0">
              <a:buNone/>
            </a:pPr>
            <a:r>
              <a:rPr lang="ro-RO" sz="2800" dirty="0">
                <a:latin typeface="Times New Roman" panose="02020603050405020304" pitchFamily="18" charset="0"/>
                <a:cs typeface="Times New Roman" panose="02020603050405020304" pitchFamily="18" charset="0"/>
              </a:rPr>
              <a:t>- locuri de muncă fixe;  - locuri de muncă mobile.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Etapele şi condiţiile </a:t>
            </a:r>
            <a:r>
              <a:rPr lang="ro-RO" sz="2800" dirty="0">
                <a:latin typeface="Times New Roman" panose="02020603050405020304" pitchFamily="18" charset="0"/>
                <a:cs typeface="Times New Roman" panose="02020603050405020304" pitchFamily="18" charset="0"/>
              </a:rPr>
              <a:t>organizării ergonomice a locurilor de muncă: </a:t>
            </a:r>
          </a:p>
          <a:p>
            <a:pPr marL="0" indent="0">
              <a:buNone/>
            </a:pPr>
            <a:r>
              <a:rPr lang="ro-RO" sz="2800" b="1" i="1" dirty="0">
                <a:latin typeface="Times New Roman" panose="02020603050405020304" pitchFamily="18" charset="0"/>
                <a:cs typeface="Times New Roman" panose="02020603050405020304" pitchFamily="18" charset="0"/>
              </a:rPr>
              <a:t>a) Etape:</a:t>
            </a:r>
            <a:endParaRPr lang="ro-RO" sz="2800" b="1" dirty="0">
              <a:latin typeface="Times New Roman" panose="02020603050405020304" pitchFamily="18" charset="0"/>
              <a:cs typeface="Times New Roman" panose="02020603050405020304" pitchFamily="18" charset="0"/>
            </a:endParaRPr>
          </a:p>
          <a:p>
            <a:pPr marL="0" indent="0">
              <a:buNone/>
            </a:pPr>
            <a:r>
              <a:rPr lang="ro-RO" sz="2800" dirty="0">
                <a:latin typeface="Times New Roman" panose="02020603050405020304" pitchFamily="18" charset="0"/>
                <a:cs typeface="Times New Roman" panose="02020603050405020304" pitchFamily="18" charset="0"/>
              </a:rPr>
              <a:t>- documentarea și înregistrarea datelor necesare proiectării unui LM sau alegerea LM care se justifică a fi analizat; </a:t>
            </a:r>
          </a:p>
          <a:p>
            <a:pPr marL="0" indent="0" algn="just">
              <a:buNone/>
            </a:pPr>
            <a:r>
              <a:rPr lang="ro-RO" sz="2800" dirty="0">
                <a:latin typeface="Times New Roman" panose="02020603050405020304" pitchFamily="18" charset="0"/>
                <a:cs typeface="Times New Roman" panose="02020603050405020304" pitchFamily="18" charset="0"/>
              </a:rPr>
              <a:t> - proiectarea propriu-zisă ergonomică a LM prin calculele eficienței economice; </a:t>
            </a:r>
          </a:p>
          <a:p>
            <a:pPr marL="0" indent="0" algn="just">
              <a:buNone/>
            </a:pPr>
            <a:r>
              <a:rPr lang="ro-RO" sz="2400" dirty="0">
                <a:latin typeface="Times New Roman" panose="02020603050405020304" pitchFamily="18" charset="0"/>
                <a:cs typeface="Times New Roman" panose="02020603050405020304" pitchFamily="18" charset="0"/>
              </a:rPr>
              <a:t> </a:t>
            </a:r>
            <a:endParaRPr lang="ro-RO" dirty="0"/>
          </a:p>
        </p:txBody>
      </p:sp>
    </p:spTree>
    <p:extLst>
      <p:ext uri="{BB962C8B-B14F-4D97-AF65-F5344CB8AC3E}">
        <p14:creationId xmlns:p14="http://schemas.microsoft.com/office/powerpoint/2010/main" val="139568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76197" cy="461682"/>
          </a:xfrm>
        </p:spPr>
        <p:txBody>
          <a:bodyPr/>
          <a:lstStyle/>
          <a:p>
            <a:endParaRPr lang="ro-RO" dirty="0"/>
          </a:p>
        </p:txBody>
      </p:sp>
      <p:sp>
        <p:nvSpPr>
          <p:cNvPr id="3" name="Объект 2"/>
          <p:cNvSpPr>
            <a:spLocks noGrp="1"/>
          </p:cNvSpPr>
          <p:nvPr>
            <p:ph idx="1"/>
          </p:nvPr>
        </p:nvSpPr>
        <p:spPr>
          <a:xfrm>
            <a:off x="314794" y="1184223"/>
            <a:ext cx="11512446" cy="5411449"/>
          </a:xfrm>
        </p:spPr>
        <p:txBody>
          <a:bodyPr>
            <a:normAutofit lnSpcReduction="10000"/>
          </a:bodyPr>
          <a:lstStyle/>
          <a:p>
            <a:pPr marL="0" indent="0" algn="just">
              <a:buNone/>
            </a:pPr>
            <a:r>
              <a:rPr lang="ro-RO" sz="2800" dirty="0">
                <a:latin typeface="Times New Roman" panose="02020603050405020304" pitchFamily="18" charset="0"/>
                <a:cs typeface="Times New Roman" panose="02020603050405020304" pitchFamily="18" charset="0"/>
              </a:rPr>
              <a:t>- alegerea variantei optime, în baza dimensiunilor antropometrice a FU, regimul de muncă, de odihnă, poziția comodă de lucru, înălțimea de lucru etc. </a:t>
            </a:r>
          </a:p>
          <a:p>
            <a:pPr marL="0" indent="0" algn="just">
              <a:buNone/>
            </a:pPr>
            <a:r>
              <a:rPr lang="ro-RO" sz="2800" b="1" i="1" dirty="0">
                <a:latin typeface="Times New Roman" panose="02020603050405020304" pitchFamily="18" charset="0"/>
                <a:cs typeface="Times New Roman" panose="02020603050405020304" pitchFamily="18" charset="0"/>
              </a:rPr>
              <a:t>b) Condiții de bază: </a:t>
            </a:r>
            <a:endParaRPr lang="ro-RO" sz="2800" b="1" dirty="0">
              <a:latin typeface="Times New Roman" panose="02020603050405020304" pitchFamily="18" charset="0"/>
              <a:cs typeface="Times New Roman" panose="02020603050405020304" pitchFamily="18" charset="0"/>
            </a:endParaRPr>
          </a:p>
          <a:p>
            <a:pPr marL="0" lvl="0" indent="0" algn="just">
              <a:buNone/>
            </a:pPr>
            <a:r>
              <a:rPr lang="ro-RO" sz="2800" dirty="0">
                <a:latin typeface="Times New Roman" panose="02020603050405020304" pitchFamily="18" charset="0"/>
                <a:cs typeface="Times New Roman" panose="02020603050405020304" pitchFamily="18" charset="0"/>
              </a:rPr>
              <a:t>- prezenţa spaţiului suficient pentru executarea mişcărilor de lucru la executarea muncii, conducerea sau deservirea maşinii; </a:t>
            </a:r>
          </a:p>
          <a:p>
            <a:pPr marL="0" lvl="0" indent="0" algn="just">
              <a:buNone/>
            </a:pPr>
            <a:r>
              <a:rPr lang="ro-RO" sz="2800" dirty="0">
                <a:latin typeface="Times New Roman" panose="02020603050405020304" pitchFamily="18" charset="0"/>
                <a:cs typeface="Times New Roman" panose="02020603050405020304" pitchFamily="18" charset="0"/>
              </a:rPr>
              <a:t>- asigurarea suficientă a legăturilor fizice, vizuale şi auditive dintre FU şi utilaj, precum şi dintre FU în procesul executării unui lucru comun; </a:t>
            </a:r>
          </a:p>
          <a:p>
            <a:pPr marL="0" lvl="0" indent="0" algn="just">
              <a:buNone/>
            </a:pPr>
            <a:r>
              <a:rPr lang="ro-RO" sz="2800" dirty="0">
                <a:latin typeface="Times New Roman" panose="02020603050405020304" pitchFamily="18" charset="0"/>
                <a:cs typeface="Times New Roman" panose="02020603050405020304" pitchFamily="18" charset="0"/>
              </a:rPr>
              <a:t>- amplasarea optimă a LM în încăperea de producţie şi asigurarea trecerilor nepericuloase pentru FU; </a:t>
            </a:r>
          </a:p>
          <a:p>
            <a:pPr marL="0" lvl="0" indent="0" algn="just">
              <a:buNone/>
            </a:pPr>
            <a:r>
              <a:rPr lang="ro-RO" sz="2800" dirty="0">
                <a:latin typeface="Times New Roman" panose="02020603050405020304" pitchFamily="18" charset="0"/>
                <a:cs typeface="Times New Roman" panose="02020603050405020304" pitchFamily="18" charset="0"/>
              </a:rPr>
              <a:t>- asigurarea iluminatului natural şi artificial în conformitate cu cerinţele normelor.</a:t>
            </a:r>
          </a:p>
        </p:txBody>
      </p:sp>
    </p:spTree>
    <p:extLst>
      <p:ext uri="{BB962C8B-B14F-4D97-AF65-F5344CB8AC3E}">
        <p14:creationId xmlns:p14="http://schemas.microsoft.com/office/powerpoint/2010/main" val="128392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46217" cy="431702"/>
          </a:xfrm>
        </p:spPr>
        <p:txBody>
          <a:bodyPr/>
          <a:lstStyle/>
          <a:p>
            <a:endParaRPr lang="ro-RO" dirty="0"/>
          </a:p>
        </p:txBody>
      </p:sp>
      <p:sp>
        <p:nvSpPr>
          <p:cNvPr id="3" name="Объект 2"/>
          <p:cNvSpPr>
            <a:spLocks noGrp="1"/>
          </p:cNvSpPr>
          <p:nvPr>
            <p:ph idx="1"/>
          </p:nvPr>
        </p:nvSpPr>
        <p:spPr>
          <a:xfrm>
            <a:off x="389744" y="1124262"/>
            <a:ext cx="11347554" cy="5396459"/>
          </a:xfrm>
        </p:spPr>
        <p:txBody>
          <a:bodyPr>
            <a:noAutofit/>
          </a:bodyPr>
          <a:lstStyle/>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LdM</a:t>
            </a:r>
            <a:r>
              <a:rPr lang="ro-RO" sz="2800" dirty="0">
                <a:latin typeface="Times New Roman" panose="02020603050405020304" pitchFamily="18" charset="0"/>
                <a:cs typeface="Times New Roman" panose="02020603050405020304" pitchFamily="18" charset="0"/>
              </a:rPr>
              <a:t> trebuie să fie acomodat pentru o muncă concretă cu considerarea particularităţilor antropometrice, fizice şi psihice ale FU. </a:t>
            </a:r>
          </a:p>
          <a:p>
            <a:pPr marL="0" indent="0" algn="just">
              <a:buNone/>
            </a:pPr>
            <a:r>
              <a:rPr lang="ro-RO"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Măsuri</a:t>
            </a:r>
            <a:r>
              <a:rPr lang="ro-RO" sz="2800" b="1" dirty="0">
                <a:latin typeface="Times New Roman" panose="02020603050405020304" pitchFamily="18" charset="0"/>
                <a:cs typeface="Times New Roman" panose="02020603050405020304" pitchFamily="18" charset="0"/>
              </a:rPr>
              <a:t> şi mijloace prevăzute la organizarea LdM</a:t>
            </a:r>
            <a:r>
              <a:rPr lang="ro-RO" sz="2800" dirty="0">
                <a:latin typeface="Times New Roman" panose="02020603050405020304" pitchFamily="18" charset="0"/>
                <a:cs typeface="Times New Roman" panose="02020603050405020304" pitchFamily="18" charset="0"/>
              </a:rPr>
              <a:t>:</a:t>
            </a:r>
          </a:p>
          <a:p>
            <a:pPr marL="0" indent="0" algn="just">
              <a:buNone/>
            </a:pPr>
            <a:r>
              <a:rPr lang="ro-RO" sz="2800" dirty="0">
                <a:latin typeface="Times New Roman" panose="02020603050405020304" pitchFamily="18" charset="0"/>
                <a:cs typeface="Times New Roman" panose="02020603050405020304" pitchFamily="18" charset="0"/>
              </a:rPr>
              <a:t> - Mijloace necesare de protecţie faţă de factorii periculoşi şi nocivi: de natură fizică; chimică, biologică şi psihofiziologică.</a:t>
            </a:r>
          </a:p>
          <a:p>
            <a:pPr marL="0" indent="0" algn="just">
              <a:buNone/>
            </a:pPr>
            <a:r>
              <a:rPr lang="ro-RO" sz="2800" dirty="0">
                <a:latin typeface="Times New Roman" panose="02020603050405020304" pitchFamily="18" charset="0"/>
                <a:cs typeface="Times New Roman" panose="02020603050405020304" pitchFamily="18" charset="0"/>
              </a:rPr>
              <a:t>	- Măsuri care preîntâmpină sau reduc oboseala precoce a FU, care exclud apariţia stresului psihofiziologic, precum şi acţiunile incorecte.</a:t>
            </a:r>
          </a:p>
          <a:p>
            <a:pPr marL="0" indent="0" algn="just">
              <a:buNone/>
            </a:pPr>
            <a:r>
              <a:rPr lang="ro-RO" sz="2800" dirty="0">
                <a:latin typeface="Times New Roman" panose="02020603050405020304" pitchFamily="18" charset="0"/>
                <a:cs typeface="Times New Roman" panose="02020603050405020304" pitchFamily="18" charset="0"/>
              </a:rPr>
              <a:t>	Construcţia LdM trebuie să respecte cerinţele:  securitatea, simplitatea şi economia deservirii tehnice în condiţii normale şi în situaţii de urgenţă, precum şi să corespundă cerinţelor funcţionale şi condiţiilor de exploatare.</a:t>
            </a:r>
          </a:p>
          <a:p>
            <a:pPr marL="0" indent="0">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80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1091187" cy="401721"/>
          </a:xfrm>
        </p:spPr>
        <p:txBody>
          <a:bodyPr/>
          <a:lstStyle/>
          <a:p>
            <a:endParaRPr lang="ro-RO" dirty="0"/>
          </a:p>
        </p:txBody>
      </p:sp>
      <p:sp>
        <p:nvSpPr>
          <p:cNvPr id="3" name="Объект 2"/>
          <p:cNvSpPr>
            <a:spLocks noGrp="1"/>
          </p:cNvSpPr>
          <p:nvPr>
            <p:ph idx="1"/>
          </p:nvPr>
        </p:nvSpPr>
        <p:spPr>
          <a:xfrm>
            <a:off x="389744" y="1154244"/>
            <a:ext cx="11407515" cy="5411448"/>
          </a:xfrm>
        </p:spPr>
        <p:txBody>
          <a:bodyPr>
            <a:normAutofit lnSpcReduction="10000"/>
          </a:bodyPr>
          <a:lstStyle/>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Principiile de organizare </a:t>
            </a:r>
            <a:r>
              <a:rPr lang="ro-RO" sz="2800" dirty="0">
                <a:latin typeface="Times New Roman" panose="02020603050405020304" pitchFamily="18" charset="0"/>
                <a:cs typeface="Times New Roman" panose="02020603050405020304" pitchFamily="18" charset="0"/>
              </a:rPr>
              <a:t>a LdM: </a:t>
            </a:r>
          </a:p>
          <a:p>
            <a:pPr marL="0" indent="0" algn="just">
              <a:buNone/>
            </a:pPr>
            <a:r>
              <a:rPr lang="ro-RO" sz="2800" dirty="0">
                <a:latin typeface="Times New Roman" panose="02020603050405020304" pitchFamily="18" charset="0"/>
                <a:cs typeface="Times New Roman" panose="02020603050405020304" pitchFamily="18" charset="0"/>
              </a:rPr>
              <a:t>	- alegerea poziţiei raţionale de lucru (stând, şezând, şezând- stând);</a:t>
            </a:r>
          </a:p>
          <a:p>
            <a:pPr marL="0" lvl="0" indent="0" algn="just">
              <a:buNone/>
            </a:pPr>
            <a:r>
              <a:rPr lang="ro-RO" sz="2800" dirty="0">
                <a:latin typeface="Times New Roman" panose="02020603050405020304" pitchFamily="18" charset="0"/>
                <a:cs typeface="Times New Roman" panose="02020603050405020304" pitchFamily="18" charset="0"/>
              </a:rPr>
              <a:t>- amplasarea raţională a panourilor indicatoare şi a organelor de dirijare; </a:t>
            </a:r>
          </a:p>
          <a:p>
            <a:pPr marL="0" lvl="0" indent="0" algn="just">
              <a:buNone/>
            </a:pPr>
            <a:r>
              <a:rPr lang="ro-RO" sz="2800" dirty="0">
                <a:latin typeface="Times New Roman" panose="02020603050405020304" pitchFamily="18" charset="0"/>
                <a:cs typeface="Times New Roman" panose="02020603050405020304" pitchFamily="18" charset="0"/>
              </a:rPr>
              <a:t> - asigurarea câmpului optim de vedere al elementelor LdM; </a:t>
            </a:r>
          </a:p>
          <a:p>
            <a:pPr marL="0" lvl="0" indent="0" algn="just">
              <a:buNone/>
            </a:pPr>
            <a:r>
              <a:rPr lang="ro-RO" sz="2800" dirty="0">
                <a:latin typeface="Times New Roman" panose="02020603050405020304" pitchFamily="18" charset="0"/>
                <a:cs typeface="Times New Roman" panose="02020603050405020304" pitchFamily="18" charset="0"/>
              </a:rPr>
              <a:t> - asigurarea cu spaţiu suficient pentru picioare indiferent de poziţia de lucru; </a:t>
            </a:r>
          </a:p>
          <a:p>
            <a:pPr marL="0" lvl="0" indent="0" algn="just">
              <a:buNone/>
            </a:pPr>
            <a:r>
              <a:rPr lang="ro-RO" sz="2800" dirty="0">
                <a:latin typeface="Times New Roman" panose="02020603050405020304" pitchFamily="18" charset="0"/>
                <a:cs typeface="Times New Roman" panose="02020603050405020304" pitchFamily="18" charset="0"/>
              </a:rPr>
              <a:t> - asigurarea cu spaţiu pentru odihnă în pauze, cănd se lucrează din picioare; </a:t>
            </a:r>
          </a:p>
          <a:p>
            <a:pPr marL="0" lvl="0" indent="0" algn="just">
              <a:buNone/>
            </a:pPr>
            <a:r>
              <a:rPr lang="ro-RO" sz="2800" dirty="0">
                <a:latin typeface="Times New Roman" panose="02020603050405020304" pitchFamily="18" charset="0"/>
                <a:cs typeface="Times New Roman" panose="02020603050405020304" pitchFamily="18" charset="0"/>
              </a:rPr>
              <a:t> - asigurarea cu spaţiu pentru depozitarea materialelor şi pieselor nemijlocit la locurile de muncă.</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Concluzie: </a:t>
            </a:r>
            <a:r>
              <a:rPr lang="ro-RO" sz="2800" dirty="0">
                <a:latin typeface="Times New Roman" panose="02020603050405020304" pitchFamily="18" charset="0"/>
                <a:cs typeface="Times New Roman" panose="02020603050405020304" pitchFamily="18" charset="0"/>
              </a:rPr>
              <a:t>Aprecierea situației organizării ergonomice a LdM se efectuează în cadrul certificării LdM care se realizează cel puțin o dată în 5 ani.</a:t>
            </a:r>
            <a:endParaRPr lang="ro-RO" dirty="0"/>
          </a:p>
        </p:txBody>
      </p:sp>
    </p:spTree>
    <p:extLst>
      <p:ext uri="{BB962C8B-B14F-4D97-AF65-F5344CB8AC3E}">
        <p14:creationId xmlns:p14="http://schemas.microsoft.com/office/powerpoint/2010/main" val="2294483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16D698526F68942B86FA32771882233" ma:contentTypeVersion="4" ma:contentTypeDescription="Создание документа." ma:contentTypeScope="" ma:versionID="95d15a3be4280feffb67a96794f9c5ea">
  <xsd:schema xmlns:xsd="http://www.w3.org/2001/XMLSchema" xmlns:xs="http://www.w3.org/2001/XMLSchema" xmlns:p="http://schemas.microsoft.com/office/2006/metadata/properties" xmlns:ns2="de854e4e-149e-409d-afb2-37dc5a1081fe" targetNamespace="http://schemas.microsoft.com/office/2006/metadata/properties" ma:root="true" ma:fieldsID="cd56d547df0a8620d6339ecbc8f96b6a" ns2:_="">
    <xsd:import namespace="de854e4e-149e-409d-afb2-37dc5a1081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54e4e-149e-409d-afb2-37dc5a108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AC037-C8B9-47F8-8622-91B7B31BC98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9FB958-E78D-407D-94C5-8520C7732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54e4e-149e-409d-afb2-37dc5a108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911A25-763D-4E1A-97D0-E3034A4A92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1972</TotalTime>
  <Words>3135</Words>
  <Application>Microsoft Office PowerPoint</Application>
  <PresentationFormat>Widescreen</PresentationFormat>
  <Paragraphs>176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Andalus</vt:lpstr>
      <vt:lpstr>Century Gothic</vt:lpstr>
      <vt:lpstr>Times New Roman</vt:lpstr>
      <vt:lpstr>Wingdings 3</vt:lpstr>
      <vt:lpstr>Ion</vt:lpstr>
      <vt:lpstr>  Tema: ORGANIZAREA ERGONOMICĂ A MUNCII ȘI MĂSURI DE SECURITATE </vt:lpstr>
      <vt:lpstr>1. Conţinutul şi problemele ergonomiei </vt:lpstr>
      <vt:lpstr>PowerPoint Presentation</vt:lpstr>
      <vt:lpstr>Factorii privind organizarea ergonomică</vt:lpstr>
      <vt:lpstr>PowerPoint Presentation</vt:lpstr>
      <vt:lpstr>PowerPoint Presentation</vt:lpstr>
      <vt:lpstr>PowerPoint Presentation</vt:lpstr>
      <vt:lpstr>PowerPoint Presentation</vt:lpstr>
      <vt:lpstr>PowerPoint Presentation</vt:lpstr>
      <vt:lpstr>2. Interacțiunea om-MEC, patologii și cerințe de securitate și sănătate în muncă </vt:lpstr>
      <vt:lpstr>Patologiile provocate</vt:lpstr>
      <vt:lpstr>PowerPoint Presentation</vt:lpstr>
      <vt:lpstr>PowerPoint Presentation</vt:lpstr>
      <vt:lpstr>Cerinţele HG nr. 819 din 01.01.2017 </vt:lpstr>
      <vt:lpstr>PowerPoint Presentation</vt:lpstr>
      <vt:lpstr>PowerPoint Presentation</vt:lpstr>
      <vt:lpstr>Cerințe pentru monitor</vt:lpstr>
      <vt:lpstr>Cerințe față de tastatură: </vt:lpstr>
      <vt:lpstr>Cerințe de securitate pentru suprafața de lucru, scaunul de lucru </vt:lpstr>
      <vt:lpstr>Cerințe față de mediul de muncă, iluminat: </vt:lpstr>
      <vt:lpstr>Cerințe față de regimul de muncă și de odihnă</vt:lpstr>
      <vt:lpstr>Măsurile de ameliorare a sănătății</vt:lpstr>
      <vt:lpstr>Poziţia corectă la calculator</vt:lpstr>
      <vt:lpstr>3. Cerințe de securitate în sistemele inginerești informaționale </vt:lpstr>
      <vt:lpstr>PowerPoint Presentation</vt:lpstr>
      <vt:lpstr>PowerPoint Presentation</vt:lpstr>
      <vt:lpstr>4. Reguli de securitate la mentenanța sistemelor informaționale </vt:lpstr>
      <vt:lpstr>PowerPoint Presentation</vt:lpstr>
      <vt:lpstr>Vă mulțumesc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Amplasarea construcților și conformarea acestora la foc</dc:title>
  <dc:creator>Tatiana Butuc</dc:creator>
  <cp:lastModifiedBy>Mihaibencheci@outlook.com</cp:lastModifiedBy>
  <cp:revision>131</cp:revision>
  <dcterms:created xsi:type="dcterms:W3CDTF">2016-06-03T11:42:11Z</dcterms:created>
  <dcterms:modified xsi:type="dcterms:W3CDTF">2025-11-14T10:56:01Z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0x010100B16D698526F68942B86FA32771882233</vt:lpwstr>
  </property>
</Properties>
</file>