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386" r:id="rId3"/>
    <p:sldId id="309" r:id="rId4"/>
    <p:sldId id="387" r:id="rId5"/>
    <p:sldId id="389" r:id="rId6"/>
    <p:sldId id="388" r:id="rId7"/>
    <p:sldId id="390" r:id="rId8"/>
    <p:sldId id="391" r:id="rId9"/>
    <p:sldId id="392" r:id="rId10"/>
    <p:sldId id="395" r:id="rId11"/>
    <p:sldId id="393" r:id="rId12"/>
    <p:sldId id="394"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4">
          <p15:clr>
            <a:srgbClr val="A4A3A4"/>
          </p15:clr>
        </p15:guide>
        <p15:guide id="2" pos="2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214"/>
        <p:guide pos="28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0DF2D-4BFC-48F8-B40C-5C46AEC18317}" type="datetimeFigureOut">
              <a:rPr lang="ru-RU" smtClean="0"/>
              <a:t>04.07.2024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300FD-1F4B-41B5-BD69-9D133ABC756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7C300FD-1F4B-41B5-BD69-9D133ABC7564}" type="slidenum">
              <a:rPr lang="ru-RU" smtClean="0"/>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04.07.2024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04.07.2024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04.07.2024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legis.md/cautare/getResults?doc_id=139922&amp;lang=r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egis.md/cautare/getResults?doc_id=108814&amp;lang=r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gis.md/cautare/getResults?doc_id=139541&amp;lang=r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egis.md/cautare/getResults?doc_id=135894&amp;lang=r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05484"/>
            <a:ext cx="7772400" cy="1823516"/>
          </a:xfrm>
        </p:spPr>
        <p:txBody>
          <a:bodyPr>
            <a:noAutofit/>
          </a:bodyPr>
          <a:lstStyle/>
          <a:p>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Regimul</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juridic </a:t>
            </a:r>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național</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responsabilitatea</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extinsă</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producătorului</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(REP)</a:t>
            </a:r>
            <a:r>
              <a:rPr lang="ru-MD" sz="3600" dirty="0">
                <a:effectLst/>
                <a:latin typeface="Times New Roman" panose="02020603050405020304" pitchFamily="18" charset="0"/>
                <a:cs typeface="Times New Roman" panose="02020603050405020304" pitchFamily="18" charset="0"/>
              </a:rPr>
              <a:t> </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a:bodyPr>
          <a:lstStyle/>
          <a:p>
            <a:r>
              <a:rPr lang="en-US" dirty="0" err="1">
                <a:solidFill>
                  <a:schemeClr val="bg2">
                    <a:lumMod val="10000"/>
                  </a:schemeClr>
                </a:solidFill>
              </a:rPr>
              <a:t>Dr.în</a:t>
            </a:r>
            <a:r>
              <a:rPr lang="en-US" dirty="0">
                <a:solidFill>
                  <a:schemeClr val="bg2">
                    <a:lumMod val="10000"/>
                  </a:schemeClr>
                </a:solidFill>
              </a:rPr>
              <a:t> </a:t>
            </a:r>
            <a:r>
              <a:rPr lang="en-US" dirty="0" err="1">
                <a:solidFill>
                  <a:schemeClr val="bg2">
                    <a:lumMod val="10000"/>
                  </a:schemeClr>
                </a:solidFill>
              </a:rPr>
              <a:t>drept</a:t>
            </a:r>
            <a:r>
              <a:rPr lang="en-US" dirty="0">
                <a:solidFill>
                  <a:schemeClr val="bg2">
                    <a:lumMod val="10000"/>
                  </a:schemeClr>
                </a:solidFill>
              </a:rPr>
              <a:t>, </a:t>
            </a:r>
            <a:r>
              <a:rPr lang="en-US" dirty="0" err="1">
                <a:solidFill>
                  <a:schemeClr val="bg2">
                    <a:lumMod val="10000"/>
                  </a:schemeClr>
                </a:solidFill>
              </a:rPr>
              <a:t>conf.univ</a:t>
            </a:r>
            <a:r>
              <a:rPr lang="en-US" dirty="0">
                <a:solidFill>
                  <a:schemeClr val="bg2">
                    <a:lumMod val="10000"/>
                  </a:schemeClr>
                </a:solidFill>
              </a:rPr>
              <a:t>.</a:t>
            </a:r>
          </a:p>
          <a:p>
            <a:r>
              <a:rPr lang="en-US" dirty="0">
                <a:solidFill>
                  <a:schemeClr val="bg2">
                    <a:lumMod val="10000"/>
                  </a:schemeClr>
                </a:solidFill>
              </a:rPr>
              <a:t>Natalia ZAMFIR</a:t>
            </a:r>
            <a:endParaRPr lang="ro-RO" dirty="0">
              <a:solidFill>
                <a:schemeClr val="bg2">
                  <a:lumMod val="10000"/>
                </a:schemeClr>
              </a:solidFill>
            </a:endParaRPr>
          </a:p>
          <a:p>
            <a:endParaRPr lang="ro-RO" dirty="0">
              <a:solidFill>
                <a:schemeClr val="tx1"/>
              </a:solidFill>
            </a:endParaRPr>
          </a:p>
        </p:txBody>
      </p:sp>
      <p:sp>
        <p:nvSpPr>
          <p:cNvPr id="6" name="AutoShape 4" descr="https://apis.mail.yahoo.com/ws/v3/mailboxes/@.id==VjN-FgkLbbz3i9Mc4qYUVklPBLPW2cQs8FPSVIg87Fen23Dty7bkcc9lc_nT1X9iuEEQ_tmbZU_QP6bd5QzJLzvu9w/messages/@.id==AA5oLiQrXdXjXDeGfgeJsBZWbcs/content/parts/@.id==2/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7" name="AutoShape 6" descr="https://apis.mail.yahoo.com/ws/v3/mailboxes/@.id==VjN-FgkLbbz3i9Mc4qYUVklPBLPW2cQs8FPSVIg87Fen23Dty7bkcc9lc_nT1X9iuEEQ_tmbZU_QP6bd5QzJLzvu9w/messages/@.id==AA5oLiQrXdXjXDeGfgeJsBZWbcs/content/parts/@.id==2/thumbnail?appId=YMailNorr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A7A485E-990C-09DA-00DE-1A7F4E043ED6}"/>
              </a:ext>
            </a:extLst>
          </p:cNvPr>
          <p:cNvSpPr>
            <a:spLocks noGrp="1"/>
          </p:cNvSpPr>
          <p:nvPr>
            <p:ph type="title"/>
          </p:nvPr>
        </p:nvSpPr>
        <p:spPr/>
        <p:txBody>
          <a:bodyPr>
            <a:noAutofit/>
          </a:bodyPr>
          <a:lstStyle/>
          <a:p>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Responsabilitatea</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extinsă</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producătorului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în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domeniul</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gestionării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deșeurilor</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de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echipamente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electrice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și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electronice</a:t>
            </a:r>
            <a:endParaRPr lang="ru-MD" sz="3200" dirty="0"/>
          </a:p>
        </p:txBody>
      </p:sp>
      <p:pic>
        <p:nvPicPr>
          <p:cNvPr id="4" name="Объект 3">
            <a:extLst>
              <a:ext uri="{FF2B5EF4-FFF2-40B4-BE49-F238E27FC236}">
                <a16:creationId xmlns:a16="http://schemas.microsoft.com/office/drawing/2014/main" id="{50F54AF7-525E-9518-FC42-6F5E09B517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624" y="1916832"/>
            <a:ext cx="6705219" cy="4248472"/>
          </a:xfrm>
          <a:prstGeom prst="rect">
            <a:avLst/>
          </a:prstGeom>
          <a:noFill/>
          <a:ln>
            <a:noFill/>
          </a:ln>
        </p:spPr>
      </p:pic>
    </p:spTree>
    <p:extLst>
      <p:ext uri="{BB962C8B-B14F-4D97-AF65-F5344CB8AC3E}">
        <p14:creationId xmlns:p14="http://schemas.microsoft.com/office/powerpoint/2010/main" val="204110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98FA14F4-774C-BADF-3E7E-B9E6EAC40EB6}"/>
              </a:ext>
            </a:extLst>
          </p:cNvPr>
          <p:cNvSpPr>
            <a:spLocks noGrp="1"/>
          </p:cNvSpPr>
          <p:nvPr>
            <p:ph idx="1"/>
          </p:nvPr>
        </p:nvSpPr>
        <p:spPr/>
        <p:txBody>
          <a:bodyPr/>
          <a:lstStyle/>
          <a:p>
            <a:pPr indent="450215" algn="just">
              <a:lnSpc>
                <a:spcPct val="115000"/>
              </a:lnSpc>
            </a:pP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Condițiile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de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îmbunătățire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performanțelor</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de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protecție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mediului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și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sănătății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populației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prin</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prevenirea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sau</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reducerea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efectelor</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negative ale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generării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și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gestionării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deșeurilor</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de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echipamente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electrice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și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electronice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precum și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prin</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îmbunătățirea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eficienței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utilizării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acestora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sunt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reglementate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de </a:t>
            </a:r>
            <a:r>
              <a:rPr lang="en-US" sz="1800" b="1" dirty="0" err="1">
                <a:solidFill>
                  <a:schemeClr val="bg2">
                    <a:lumMod val="10000"/>
                  </a:schemeClr>
                </a:solidFill>
                <a:effectLst/>
                <a:latin typeface="Times New Roman" panose="02020603050405020304" pitchFamily="18" charset="0"/>
                <a:ea typeface="Times New Roman" panose="02020603050405020304" pitchFamily="18" charset="0"/>
              </a:rPr>
              <a:t>Regulamentul</a:t>
            </a:r>
            <a:r>
              <a:rPr lang="en-US" sz="1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b="1" dirty="0" err="1">
                <a:solidFill>
                  <a:schemeClr val="bg2">
                    <a:lumMod val="10000"/>
                  </a:schemeClr>
                </a:solidFill>
                <a:effectLst/>
                <a:latin typeface="Times New Roman" panose="02020603050405020304" pitchFamily="18" charset="0"/>
                <a:ea typeface="Times New Roman" panose="02020603050405020304" pitchFamily="18" charset="0"/>
              </a:rPr>
              <a:t>privind</a:t>
            </a:r>
            <a:r>
              <a:rPr lang="en-US" sz="1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b="1" dirty="0" err="1">
                <a:solidFill>
                  <a:schemeClr val="bg2">
                    <a:lumMod val="10000"/>
                  </a:schemeClr>
                </a:solidFill>
                <a:effectLst/>
                <a:latin typeface="Times New Roman" panose="02020603050405020304" pitchFamily="18" charset="0"/>
                <a:ea typeface="Times New Roman" panose="02020603050405020304" pitchFamily="18" charset="0"/>
              </a:rPr>
              <a:t>deșeurile</a:t>
            </a:r>
            <a:r>
              <a:rPr lang="en-US" sz="1800" b="1" dirty="0">
                <a:solidFill>
                  <a:schemeClr val="bg2">
                    <a:lumMod val="10000"/>
                  </a:schemeClr>
                </a:solidFill>
                <a:effectLst/>
                <a:latin typeface="Times New Roman" panose="02020603050405020304" pitchFamily="18" charset="0"/>
                <a:ea typeface="Times New Roman" panose="02020603050405020304" pitchFamily="18" charset="0"/>
              </a:rPr>
              <a:t> de </a:t>
            </a:r>
            <a:r>
              <a:rPr lang="en-US" sz="1800" b="1" dirty="0" err="1">
                <a:solidFill>
                  <a:schemeClr val="bg2">
                    <a:lumMod val="10000"/>
                  </a:schemeClr>
                </a:solidFill>
                <a:effectLst/>
                <a:latin typeface="Times New Roman" panose="02020603050405020304" pitchFamily="18" charset="0"/>
                <a:ea typeface="Times New Roman" panose="02020603050405020304" pitchFamily="18" charset="0"/>
              </a:rPr>
              <a:t>echipamente</a:t>
            </a:r>
            <a:r>
              <a:rPr lang="en-US" sz="1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b="1" dirty="0" err="1">
                <a:solidFill>
                  <a:schemeClr val="bg2">
                    <a:lumMod val="10000"/>
                  </a:schemeClr>
                </a:solidFill>
                <a:effectLst/>
                <a:latin typeface="Times New Roman" panose="02020603050405020304" pitchFamily="18" charset="0"/>
                <a:ea typeface="Times New Roman" panose="02020603050405020304" pitchFamily="18" charset="0"/>
              </a:rPr>
              <a:t>electrice</a:t>
            </a:r>
            <a:r>
              <a:rPr lang="en-US" sz="1800" b="1" dirty="0">
                <a:solidFill>
                  <a:schemeClr val="bg2">
                    <a:lumMod val="10000"/>
                  </a:schemeClr>
                </a:solidFill>
                <a:effectLst/>
                <a:latin typeface="Times New Roman" panose="02020603050405020304" pitchFamily="18" charset="0"/>
                <a:ea typeface="Times New Roman" panose="02020603050405020304" pitchFamily="18" charset="0"/>
              </a:rPr>
              <a:t> și </a:t>
            </a:r>
            <a:r>
              <a:rPr lang="en-US" sz="1800" b="1" dirty="0" err="1">
                <a:solidFill>
                  <a:schemeClr val="bg2">
                    <a:lumMod val="10000"/>
                  </a:schemeClr>
                </a:solidFill>
                <a:effectLst/>
                <a:latin typeface="Times New Roman" panose="02020603050405020304" pitchFamily="18" charset="0"/>
                <a:ea typeface="Times New Roman" panose="02020603050405020304" pitchFamily="18" charset="0"/>
              </a:rPr>
              <a:t>electronice</a:t>
            </a:r>
            <a:r>
              <a:rPr lang="en-US" sz="1800" i="1" dirty="0">
                <a:solidFill>
                  <a:schemeClr val="bg2">
                    <a:lumMod val="10000"/>
                  </a:schemeClr>
                </a:solidFill>
                <a:effectLst/>
                <a:latin typeface="Times New Roman" panose="02020603050405020304" pitchFamily="18" charset="0"/>
                <a:ea typeface="Times New Roman" panose="02020603050405020304" pitchFamily="18" charset="0"/>
              </a:rPr>
              <a:t>,</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adoptat</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prin</a:t>
            </a:r>
            <a:r>
              <a:rPr lang="en-US" sz="1800"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Hotărârea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Guvernului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nr. 212/2018</a:t>
            </a:r>
            <a:r>
              <a:rPr lang="en-US" sz="1800" dirty="0">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r>
              <a:rPr lang="en-US" sz="1800" dirty="0" err="1">
                <a:solidFill>
                  <a:srgbClr val="000000"/>
                </a:solidFill>
                <a:effectLst/>
                <a:latin typeface="Times New Roman" panose="02020603050405020304" pitchFamily="18" charset="0"/>
                <a:ea typeface="Times New Roman" panose="02020603050405020304" pitchFamily="18" charset="0"/>
              </a:rPr>
              <a:t>Monitorul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Oficial</a:t>
            </a:r>
            <a:r>
              <a:rPr lang="en-US" sz="1800" dirty="0">
                <a:solidFill>
                  <a:srgbClr val="000000"/>
                </a:solidFill>
                <a:effectLst/>
                <a:latin typeface="Times New Roman" panose="02020603050405020304" pitchFamily="18" charset="0"/>
                <a:ea typeface="Times New Roman" panose="02020603050405020304" pitchFamily="18" charset="0"/>
              </a:rPr>
              <a:t> Nr. 95-104</a:t>
            </a:r>
            <a:r>
              <a:rPr lang="ro-RO" sz="1800" dirty="0">
                <a:solidFill>
                  <a:srgbClr val="000000"/>
                </a:solidFill>
                <a:effectLst/>
                <a:latin typeface="Times New Roman" panose="02020603050405020304" pitchFamily="18" charset="0"/>
                <a:ea typeface="Times New Roman" panose="02020603050405020304" pitchFamily="18" charset="0"/>
              </a:rPr>
              <a:t> din 23.03.2018.</a:t>
            </a:r>
            <a:r>
              <a:rPr lang="ro-RO" sz="1800" dirty="0">
                <a:effectLst/>
                <a:latin typeface="Times New Roman" panose="02020603050405020304" pitchFamily="18" charset="0"/>
                <a:ea typeface="Times New Roman" panose="02020603050405020304" pitchFamily="18" charset="0"/>
              </a:rPr>
              <a:t> </a:t>
            </a:r>
            <a:r>
              <a:rPr lang="ro-RO" sz="1800" u="sng" dirty="0">
                <a:solidFill>
                  <a:srgbClr val="0000FF"/>
                </a:solidFill>
                <a:effectLst/>
                <a:latin typeface="Times New Roman" panose="02020603050405020304" pitchFamily="18" charset="0"/>
                <a:ea typeface="Times New Roman" panose="02020603050405020304" pitchFamily="18" charset="0"/>
                <a:hlinkClick r:id="rId2"/>
              </a:rPr>
              <a:t>https://www.legis.md/cautare/getResults?doc_id=139922&amp;lang=ro</a:t>
            </a:r>
            <a:r>
              <a:rPr lang="ro-RO"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13FAE39F-9EAC-C756-6C8D-821D774886D5}"/>
              </a:ext>
            </a:extLst>
          </p:cNvPr>
          <p:cNvSpPr>
            <a:spLocks noGrp="1"/>
          </p:cNvSpPr>
          <p:nvPr>
            <p:ph type="title"/>
          </p:nvPr>
        </p:nvSpPr>
        <p:spPr/>
        <p:txBody>
          <a:bodyPr>
            <a:noAutofit/>
          </a:bodyPr>
          <a:lstStyle/>
          <a:p>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Responsabilitatea</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extinsă</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producătorului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în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domeniul</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gestionării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deșeurilor</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de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echipamente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electrice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și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electronice</a:t>
            </a:r>
            <a:endParaRPr lang="ru-MD" sz="3200" dirty="0"/>
          </a:p>
        </p:txBody>
      </p:sp>
    </p:spTree>
    <p:extLst>
      <p:ext uri="{BB962C8B-B14F-4D97-AF65-F5344CB8AC3E}">
        <p14:creationId xmlns:p14="http://schemas.microsoft.com/office/powerpoint/2010/main" val="92637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54CD1509-5069-FA55-56AA-F94DEC15AF43}"/>
              </a:ext>
            </a:extLst>
          </p:cNvPr>
          <p:cNvSpPr>
            <a:spLocks noGrp="1"/>
          </p:cNvSpPr>
          <p:nvPr>
            <p:ph idx="1"/>
          </p:nvPr>
        </p:nvSpPr>
        <p:spPr/>
        <p:txBody>
          <a:bodyPr/>
          <a:lstStyle/>
          <a:p>
            <a:pPr indent="450215" algn="just">
              <a:lnSpc>
                <a:spcPct val="115000"/>
              </a:lnSpc>
            </a:pP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Procesele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de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autorizare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notificare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și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raportare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datelor</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privind</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generarea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și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gestionarea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deșeurilor</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care cad sub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incidența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principiului</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REP sunt facilitate de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Sistemul</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informațional</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automatizat</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Managementul</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deșeurilor</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(SIA „MD”). SIA „MD”,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implementat</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în conformitate cu </a:t>
            </a:r>
            <a:r>
              <a:rPr lang="en-US" sz="1800" b="1" dirty="0" err="1">
                <a:solidFill>
                  <a:schemeClr val="bg2">
                    <a:lumMod val="10000"/>
                  </a:schemeClr>
                </a:solidFill>
                <a:effectLst/>
                <a:latin typeface="Times New Roman" panose="02020603050405020304" pitchFamily="18" charset="0"/>
                <a:ea typeface="Times New Roman" panose="02020603050405020304" pitchFamily="18" charset="0"/>
              </a:rPr>
              <a:t>Hotărârea</a:t>
            </a:r>
            <a:r>
              <a:rPr lang="en-US" sz="1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b="1" dirty="0" err="1">
                <a:solidFill>
                  <a:schemeClr val="bg2">
                    <a:lumMod val="10000"/>
                  </a:schemeClr>
                </a:solidFill>
                <a:effectLst/>
                <a:latin typeface="Times New Roman" panose="02020603050405020304" pitchFamily="18" charset="0"/>
                <a:ea typeface="Times New Roman" panose="02020603050405020304" pitchFamily="18" charset="0"/>
              </a:rPr>
              <a:t>Guvernului</a:t>
            </a:r>
            <a:r>
              <a:rPr lang="en-US" sz="1800" b="1" dirty="0">
                <a:solidFill>
                  <a:schemeClr val="bg2">
                    <a:lumMod val="10000"/>
                  </a:schemeClr>
                </a:solidFill>
                <a:effectLst/>
                <a:latin typeface="Times New Roman" panose="02020603050405020304" pitchFamily="18" charset="0"/>
                <a:ea typeface="Times New Roman" panose="02020603050405020304" pitchFamily="18" charset="0"/>
              </a:rPr>
              <a:t> nr. 682/2018</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servește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la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colectarea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și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centralizarea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datelor</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despre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deșeurile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din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Republica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Moldova,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oferind</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o imagine de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ansamblu</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asupra</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produselor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intrate</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pe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piață</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și a </a:t>
            </a:r>
            <a:r>
              <a:rPr lang="en-US" sz="1800" dirty="0" err="1">
                <a:solidFill>
                  <a:schemeClr val="bg2">
                    <a:lumMod val="10000"/>
                  </a:schemeClr>
                </a:solidFill>
                <a:effectLst/>
                <a:latin typeface="Times New Roman" panose="02020603050405020304" pitchFamily="18" charset="0"/>
                <a:ea typeface="Times New Roman" panose="02020603050405020304" pitchFamily="18" charset="0"/>
              </a:rPr>
              <a:t>deșeurilor</a:t>
            </a:r>
            <a:r>
              <a:rPr lang="en-US" sz="1800" dirty="0">
                <a:solidFill>
                  <a:schemeClr val="bg2">
                    <a:lumMod val="10000"/>
                  </a:schemeClr>
                </a:solidFill>
                <a:effectLst/>
                <a:latin typeface="Times New Roman" panose="02020603050405020304" pitchFamily="18" charset="0"/>
                <a:ea typeface="Times New Roman" panose="02020603050405020304" pitchFamily="18" charset="0"/>
              </a:rPr>
              <a:t> generate.</a:t>
            </a:r>
            <a:endParaRPr lang="ru-MD" sz="1800" dirty="0">
              <a:solidFill>
                <a:schemeClr val="bg2">
                  <a:lumMod val="10000"/>
                </a:schemeClr>
              </a:solidFill>
              <a:effectLst/>
              <a:latin typeface="Times New Roman" panose="02020603050405020304" pitchFamily="18" charset="0"/>
              <a:ea typeface="Times New Roman" panose="02020603050405020304" pitchFamily="18" charset="0"/>
            </a:endParaRPr>
          </a:p>
          <a:p>
            <a:r>
              <a:rPr lang="en-US" sz="1800" dirty="0" err="1">
                <a:solidFill>
                  <a:srgbClr val="000000"/>
                </a:solidFill>
                <a:effectLst/>
                <a:latin typeface="Times New Roman" panose="02020603050405020304" pitchFamily="18" charset="0"/>
                <a:ea typeface="Times New Roman" panose="02020603050405020304" pitchFamily="18" charset="0"/>
              </a:rPr>
              <a:t>Monitorul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Oficial</a:t>
            </a:r>
            <a:r>
              <a:rPr lang="en-US" sz="1800" dirty="0">
                <a:solidFill>
                  <a:srgbClr val="000000"/>
                </a:solidFill>
                <a:effectLst/>
                <a:latin typeface="Times New Roman" panose="02020603050405020304" pitchFamily="18" charset="0"/>
                <a:ea typeface="Times New Roman" panose="02020603050405020304" pitchFamily="18" charset="0"/>
              </a:rPr>
              <a:t> Nr. 267-275</a:t>
            </a:r>
            <a:r>
              <a:rPr lang="ro-RO" sz="1800" dirty="0">
                <a:solidFill>
                  <a:srgbClr val="000000"/>
                </a:solidFill>
                <a:effectLst/>
                <a:latin typeface="Times New Roman" panose="02020603050405020304" pitchFamily="18" charset="0"/>
                <a:ea typeface="Times New Roman" panose="02020603050405020304" pitchFamily="18" charset="0"/>
              </a:rPr>
              <a:t> din 20.07.2018.</a:t>
            </a:r>
            <a:r>
              <a:rPr lang="ro-RO" sz="1800" dirty="0">
                <a:effectLst/>
                <a:latin typeface="Times New Roman" panose="02020603050405020304" pitchFamily="18" charset="0"/>
                <a:ea typeface="Times New Roman" panose="02020603050405020304" pitchFamily="18" charset="0"/>
              </a:rPr>
              <a:t> </a:t>
            </a:r>
            <a:r>
              <a:rPr lang="ro-RO" sz="1800" u="sng" dirty="0">
                <a:solidFill>
                  <a:srgbClr val="0000FF"/>
                </a:solidFill>
                <a:effectLst/>
                <a:latin typeface="Times New Roman" panose="02020603050405020304" pitchFamily="18" charset="0"/>
                <a:ea typeface="Times New Roman" panose="02020603050405020304" pitchFamily="18" charset="0"/>
                <a:hlinkClick r:id="rId2"/>
              </a:rPr>
              <a:t>https://www.legis.md/cautare/getResults?doc_id=108814&amp;lang=ro</a:t>
            </a:r>
            <a:r>
              <a:rPr lang="ro-RO"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1FE93E37-AA5E-9BEB-BD1C-39FB1EABC572}"/>
              </a:ext>
            </a:extLst>
          </p:cNvPr>
          <p:cNvSpPr>
            <a:spLocks noGrp="1"/>
          </p:cNvSpPr>
          <p:nvPr>
            <p:ph type="title"/>
          </p:nvPr>
        </p:nvSpPr>
        <p:spPr/>
        <p:txBody>
          <a:bodyPr>
            <a:noAutofit/>
          </a:bodyPr>
          <a:lstStyle/>
          <a:p>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Responsabilitatea</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extinsă</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producătorului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în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domeniul</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gestionării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deșeurilor</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de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echipamente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electrice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și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electronice</a:t>
            </a:r>
            <a:endParaRPr lang="ru-MD" sz="3200" dirty="0"/>
          </a:p>
        </p:txBody>
      </p:sp>
    </p:spTree>
    <p:extLst>
      <p:ext uri="{BB962C8B-B14F-4D97-AF65-F5344CB8AC3E}">
        <p14:creationId xmlns:p14="http://schemas.microsoft.com/office/powerpoint/2010/main" val="401592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AU" dirty="0" err="1"/>
              <a:t>Mul</a:t>
            </a:r>
            <a:r>
              <a:rPr lang="en-US" dirty="0"/>
              <a:t>țumesc mult pentru atenție</a:t>
            </a:r>
            <a:r>
              <a:rPr lang="ro-RO" dirty="0"/>
              <a:t>! </a:t>
            </a:r>
            <a:endParaRPr lang="ru-RU"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042" b="6042"/>
          <a:stretch>
            <a:fillRect/>
          </a:stretch>
        </p:blipFill>
        <p:spPr bwMode="auto">
          <a:xfrm>
            <a:off x="457200" y="14813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51095C92-C098-CBD4-095D-63B0BAE19FAA}"/>
              </a:ext>
            </a:extLst>
          </p:cNvPr>
          <p:cNvSpPr>
            <a:spLocks noGrp="1"/>
          </p:cNvSpPr>
          <p:nvPr>
            <p:ph idx="1"/>
          </p:nvPr>
        </p:nvSpPr>
        <p:spPr/>
        <p:txBody>
          <a:bodyPr/>
          <a:lstStyle/>
          <a:p>
            <a:endParaRPr lang="ru-MD" dirty="0"/>
          </a:p>
        </p:txBody>
      </p:sp>
      <p:sp>
        <p:nvSpPr>
          <p:cNvPr id="3" name="Заголовок 2">
            <a:extLst>
              <a:ext uri="{FF2B5EF4-FFF2-40B4-BE49-F238E27FC236}">
                <a16:creationId xmlns:a16="http://schemas.microsoft.com/office/drawing/2014/main" id="{6E58AAE2-2867-FB82-1DD7-E7519C4B78C6}"/>
              </a:ext>
            </a:extLst>
          </p:cNvPr>
          <p:cNvSpPr>
            <a:spLocks noGrp="1"/>
          </p:cNvSpPr>
          <p:nvPr>
            <p:ph type="title"/>
          </p:nvPr>
        </p:nvSpPr>
        <p:spPr/>
        <p:txBody>
          <a:bodyPr>
            <a:normAutofit/>
          </a:bodyPr>
          <a:lstStyle/>
          <a:p>
            <a:r>
              <a:rPr lang="ru-MD" sz="2800" b="1" dirty="0">
                <a:solidFill>
                  <a:srgbClr val="00B050"/>
                </a:solidFill>
                <a:effectLst/>
                <a:latin typeface="Times New Roman" panose="02020603050405020304" pitchFamily="18" charset="0"/>
                <a:ea typeface="Times New Roman" panose="02020603050405020304" pitchFamily="18" charset="0"/>
              </a:rPr>
              <a:t>Tranziția către o economie verde și circulară</a:t>
            </a:r>
            <a:endParaRPr lang="ru-MD" sz="2800" dirty="0">
              <a:solidFill>
                <a:schemeClr val="tx2"/>
              </a:solidFill>
            </a:endParaRPr>
          </a:p>
        </p:txBody>
      </p:sp>
      <p:sp>
        <p:nvSpPr>
          <p:cNvPr id="5" name="TextBox 4">
            <a:extLst>
              <a:ext uri="{FF2B5EF4-FFF2-40B4-BE49-F238E27FC236}">
                <a16:creationId xmlns:a16="http://schemas.microsoft.com/office/drawing/2014/main" id="{A6A36B9A-B5BE-5EA9-8D21-26B54EE4FF9A}"/>
              </a:ext>
            </a:extLst>
          </p:cNvPr>
          <p:cNvSpPr txBox="1"/>
          <p:nvPr/>
        </p:nvSpPr>
        <p:spPr>
          <a:xfrm>
            <a:off x="1043607" y="2564904"/>
            <a:ext cx="6898837" cy="3416320"/>
          </a:xfrm>
          <a:prstGeom prst="rect">
            <a:avLst/>
          </a:prstGeom>
          <a:noFill/>
        </p:spPr>
        <p:txBody>
          <a:bodyPr wrap="square">
            <a:spAutoFit/>
          </a:bodyPr>
          <a:lstStyle/>
          <a:p>
            <a:pPr marL="64770">
              <a:spcBef>
                <a:spcPts val="20"/>
              </a:spcBef>
              <a:spcAft>
                <a:spcPts val="0"/>
              </a:spcAft>
            </a:pPr>
            <a:r>
              <a:rPr lang="en-US" sz="2400" b="1" dirty="0">
                <a:effectLst/>
                <a:latin typeface="Times New Roman" panose="02020603050405020304" pitchFamily="18" charset="0"/>
                <a:ea typeface="Times New Roman" panose="02020603050405020304" pitchFamily="18" charset="0"/>
              </a:rPr>
              <a:t>1.Obiectivele </a:t>
            </a:r>
            <a:r>
              <a:rPr lang="en-US" sz="2400" b="1" dirty="0" err="1">
                <a:effectLst/>
                <a:latin typeface="Times New Roman" panose="02020603050405020304" pitchFamily="18" charset="0"/>
                <a:ea typeface="Times New Roman" panose="02020603050405020304" pitchFamily="18" charset="0"/>
              </a:rPr>
              <a:t>Dezvoltării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Durabile</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relevante</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pentru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implementarea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principiului</a:t>
            </a:r>
            <a:r>
              <a:rPr lang="en-US" sz="2400" b="1" dirty="0">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responsabilit</a:t>
            </a:r>
            <a:r>
              <a:rPr lang="ro-RO" sz="2400" b="1" dirty="0" err="1">
                <a:solidFill>
                  <a:srgbClr val="0D0D0D"/>
                </a:solidFill>
                <a:effectLst/>
                <a:latin typeface="Times New Roman" panose="02020603050405020304" pitchFamily="18" charset="0"/>
                <a:ea typeface="Times New Roman" panose="02020603050405020304" pitchFamily="18" charset="0"/>
              </a:rPr>
              <a:t>ății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extinse</a:t>
            </a:r>
            <a:r>
              <a:rPr lang="en-US" sz="2400" b="1" dirty="0">
                <a:solidFill>
                  <a:srgbClr val="0D0D0D"/>
                </a:solidFill>
                <a:effectLst/>
                <a:latin typeface="Times New Roman" panose="02020603050405020304" pitchFamily="18" charset="0"/>
                <a:ea typeface="Times New Roman" panose="02020603050405020304" pitchFamily="18" charset="0"/>
              </a:rPr>
              <a:t> a </a:t>
            </a:r>
            <a:r>
              <a:rPr lang="en-US" sz="2400" b="1" dirty="0" err="1">
                <a:solidFill>
                  <a:srgbClr val="0D0D0D"/>
                </a:solidFill>
                <a:effectLst/>
                <a:latin typeface="Times New Roman" panose="02020603050405020304" pitchFamily="18" charset="0"/>
                <a:ea typeface="Times New Roman" panose="02020603050405020304" pitchFamily="18" charset="0"/>
              </a:rPr>
              <a:t>producătorului</a:t>
            </a:r>
            <a:endParaRPr lang="ru-MD" sz="2400" dirty="0">
              <a:effectLst/>
              <a:latin typeface="Times New Roman" panose="02020603050405020304" pitchFamily="18" charset="0"/>
              <a:ea typeface="Times New Roman" panose="02020603050405020304" pitchFamily="18" charset="0"/>
            </a:endParaRPr>
          </a:p>
          <a:p>
            <a:pPr marL="64770">
              <a:spcBef>
                <a:spcPts val="20"/>
              </a:spcBef>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rPr>
              <a:t>2 </a:t>
            </a:r>
            <a:r>
              <a:rPr lang="en-US" sz="2400" b="1" dirty="0" err="1">
                <a:solidFill>
                  <a:srgbClr val="0D0D0D"/>
                </a:solidFill>
                <a:effectLst/>
                <a:latin typeface="Times New Roman" panose="02020603050405020304" pitchFamily="18" charset="0"/>
                <a:ea typeface="Times New Roman" panose="02020603050405020304" pitchFamily="18" charset="0"/>
              </a:rPr>
              <a:t>Măsuri</a:t>
            </a:r>
            <a:r>
              <a:rPr lang="en-US" sz="2400" b="1" dirty="0">
                <a:solidFill>
                  <a:srgbClr val="0D0D0D"/>
                </a:solidFill>
                <a:effectLst/>
                <a:latin typeface="Times New Roman" panose="02020603050405020304" pitchFamily="18" charset="0"/>
                <a:ea typeface="Times New Roman" panose="02020603050405020304" pitchFamily="18" charset="0"/>
              </a:rPr>
              <a:t> legislative </a:t>
            </a:r>
            <a:r>
              <a:rPr lang="en-US" sz="2400" b="1" dirty="0" err="1">
                <a:effectLst/>
                <a:latin typeface="Times New Roman" panose="02020603050405020304" pitchFamily="18" charset="0"/>
                <a:ea typeface="Times New Roman" panose="02020603050405020304" pitchFamily="18" charset="0"/>
              </a:rPr>
              <a:t>pentru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implementarea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principiului</a:t>
            </a:r>
            <a:r>
              <a:rPr lang="en-US" sz="2400" b="1" dirty="0">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responsabilit</a:t>
            </a:r>
            <a:r>
              <a:rPr lang="ro-RO" sz="2400" b="1" dirty="0" err="1">
                <a:solidFill>
                  <a:srgbClr val="0D0D0D"/>
                </a:solidFill>
                <a:effectLst/>
                <a:latin typeface="Times New Roman" panose="02020603050405020304" pitchFamily="18" charset="0"/>
                <a:ea typeface="Times New Roman" panose="02020603050405020304" pitchFamily="18" charset="0"/>
              </a:rPr>
              <a:t>ății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extinse</a:t>
            </a:r>
            <a:r>
              <a:rPr lang="en-US" sz="2400" b="1" dirty="0">
                <a:solidFill>
                  <a:srgbClr val="0D0D0D"/>
                </a:solidFill>
                <a:effectLst/>
                <a:latin typeface="Times New Roman" panose="02020603050405020304" pitchFamily="18" charset="0"/>
                <a:ea typeface="Times New Roman" panose="02020603050405020304" pitchFamily="18" charset="0"/>
              </a:rPr>
              <a:t> a </a:t>
            </a:r>
            <a:r>
              <a:rPr lang="en-US" sz="2400" b="1" dirty="0" err="1">
                <a:solidFill>
                  <a:srgbClr val="0D0D0D"/>
                </a:solidFill>
                <a:effectLst/>
                <a:latin typeface="Times New Roman" panose="02020603050405020304" pitchFamily="18" charset="0"/>
                <a:ea typeface="Times New Roman" panose="02020603050405020304" pitchFamily="18" charset="0"/>
              </a:rPr>
              <a:t>producătorului</a:t>
            </a:r>
            <a:endParaRPr lang="ru-MD" sz="2400" dirty="0">
              <a:effectLst/>
              <a:latin typeface="Times New Roman" panose="02020603050405020304" pitchFamily="18" charset="0"/>
              <a:ea typeface="Times New Roman" panose="02020603050405020304" pitchFamily="18" charset="0"/>
            </a:endParaRPr>
          </a:p>
          <a:p>
            <a:pPr marL="64770">
              <a:spcBef>
                <a:spcPts val="20"/>
              </a:spcBef>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rPr>
              <a:t>3 </a:t>
            </a:r>
            <a:r>
              <a:rPr lang="en-US" sz="2400" b="1" dirty="0" err="1">
                <a:solidFill>
                  <a:srgbClr val="090909"/>
                </a:solidFill>
                <a:effectLst/>
                <a:latin typeface="Times New Roman" panose="02020603050405020304" pitchFamily="18" charset="0"/>
                <a:ea typeface="Times New Roman" panose="02020603050405020304" pitchFamily="18" charset="0"/>
              </a:rPr>
              <a:t>Responsabilitatea</a:t>
            </a:r>
            <a:r>
              <a:rPr lang="en-US" sz="2400" b="1" dirty="0">
                <a:solidFill>
                  <a:srgbClr val="090909"/>
                </a:solidFill>
                <a:effectLst/>
                <a:latin typeface="Times New Roman" panose="02020603050405020304" pitchFamily="18" charset="0"/>
                <a:ea typeface="Times New Roman" panose="02020603050405020304" pitchFamily="18" charset="0"/>
              </a:rPr>
              <a:t> </a:t>
            </a:r>
            <a:r>
              <a:rPr lang="en-US" sz="2400" b="1" dirty="0" err="1">
                <a:solidFill>
                  <a:srgbClr val="090909"/>
                </a:solidFill>
                <a:effectLst/>
                <a:latin typeface="Times New Roman" panose="02020603050405020304" pitchFamily="18" charset="0"/>
                <a:ea typeface="Times New Roman" panose="02020603050405020304" pitchFamily="18" charset="0"/>
              </a:rPr>
              <a:t>extinsă</a:t>
            </a:r>
            <a:r>
              <a:rPr lang="en-US" sz="2400" b="1" dirty="0">
                <a:solidFill>
                  <a:srgbClr val="090909"/>
                </a:solidFill>
                <a:effectLst/>
                <a:latin typeface="Times New Roman" panose="02020603050405020304" pitchFamily="18" charset="0"/>
                <a:ea typeface="Times New Roman" panose="02020603050405020304" pitchFamily="18" charset="0"/>
              </a:rPr>
              <a:t> a </a:t>
            </a:r>
            <a:r>
              <a:rPr lang="en-US" sz="2400" b="1" dirty="0" err="1">
                <a:solidFill>
                  <a:srgbClr val="090909"/>
                </a:solidFill>
                <a:effectLst/>
                <a:latin typeface="Times New Roman" panose="02020603050405020304" pitchFamily="18" charset="0"/>
                <a:ea typeface="Times New Roman" panose="02020603050405020304" pitchFamily="18" charset="0"/>
              </a:rPr>
              <a:t>producătorului</a:t>
            </a:r>
            <a:r>
              <a:rPr lang="en-US" sz="2400" b="1" dirty="0">
                <a:solidFill>
                  <a:srgbClr val="090909"/>
                </a:solidFill>
                <a:effectLst/>
                <a:latin typeface="Times New Roman" panose="02020603050405020304" pitchFamily="18" charset="0"/>
                <a:ea typeface="Times New Roman" panose="02020603050405020304" pitchFamily="18" charset="0"/>
              </a:rPr>
              <a:t> în </a:t>
            </a:r>
            <a:r>
              <a:rPr lang="en-US" sz="2400" b="1" dirty="0" err="1">
                <a:solidFill>
                  <a:srgbClr val="090909"/>
                </a:solidFill>
                <a:effectLst/>
                <a:latin typeface="Times New Roman" panose="02020603050405020304" pitchFamily="18" charset="0"/>
                <a:ea typeface="Times New Roman" panose="02020603050405020304" pitchFamily="18" charset="0"/>
              </a:rPr>
              <a:t>domeniul</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gestionării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deșeurilor</a:t>
            </a:r>
            <a:r>
              <a:rPr lang="en-US" sz="2400" b="1" dirty="0">
                <a:effectLst/>
                <a:latin typeface="Times New Roman" panose="02020603050405020304" pitchFamily="18" charset="0"/>
                <a:ea typeface="Times New Roman" panose="02020603050405020304" pitchFamily="18" charset="0"/>
              </a:rPr>
              <a:t> de </a:t>
            </a:r>
            <a:r>
              <a:rPr lang="en-US" sz="2400" b="1" dirty="0" err="1">
                <a:effectLst/>
                <a:latin typeface="Times New Roman" panose="02020603050405020304" pitchFamily="18" charset="0"/>
                <a:ea typeface="Times New Roman" panose="02020603050405020304" pitchFamily="18" charset="0"/>
              </a:rPr>
              <a:t>echipamente</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electrice</a:t>
            </a:r>
            <a:r>
              <a:rPr lang="en-US" sz="2400" b="1" dirty="0">
                <a:effectLst/>
                <a:latin typeface="Times New Roman" panose="02020603050405020304" pitchFamily="18" charset="0"/>
                <a:ea typeface="Times New Roman" panose="02020603050405020304" pitchFamily="18" charset="0"/>
              </a:rPr>
              <a:t> și </a:t>
            </a:r>
            <a:r>
              <a:rPr lang="en-US" sz="2400" b="1" dirty="0" err="1">
                <a:effectLst/>
                <a:latin typeface="Times New Roman" panose="02020603050405020304" pitchFamily="18" charset="0"/>
                <a:ea typeface="Times New Roman" panose="02020603050405020304" pitchFamily="18" charset="0"/>
              </a:rPr>
              <a:t>electronice</a:t>
            </a:r>
            <a:endParaRPr lang="ru-M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943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endParaRPr lang="en-US" dirty="0"/>
          </a:p>
        </p:txBody>
      </p:sp>
      <p:pic>
        <p:nvPicPr>
          <p:cNvPr id="5" name="Объект 4" descr="corect!"/>
          <p:cNvPicPr>
            <a:picLocks noGrp="1" noChangeAspect="1"/>
          </p:cNvPicPr>
          <p:nvPr>
            <p:ph sz="quarter" idx="13"/>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1505" y="3515995"/>
            <a:ext cx="2945765" cy="1432560"/>
          </a:xfrm>
          <a:prstGeom prst="rect">
            <a:avLst/>
          </a:prstGeom>
          <a:noFill/>
          <a:ln>
            <a:noFill/>
          </a:ln>
        </p:spPr>
      </p:pic>
      <p:pic>
        <p:nvPicPr>
          <p:cNvPr id="1026" name="Picture 2" descr="C:\Users\WorkPC\Pictures\Screenshots\Captură ecran (609).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58970" y="2781300"/>
            <a:ext cx="4273550" cy="3479800"/>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descr="d:\v_munteanu\Desktop\Min Med Aloc Fondul Ecologic\Audit Deșeuri 2016\Poze\economie-circulara-_-grafic-1-300x277.png"/>
          <p:cNvPicPr>
            <a:picLocks noGrp="1" noChangeAspect="1"/>
          </p:cNvPicPr>
          <p:nvPr>
            <p:ph sz="quarter" idx="14"/>
          </p:nvPr>
        </p:nvPicPr>
        <p:blipFill>
          <a:blip r:embed="rId5">
            <a:extLst>
              <a:ext uri="{BEBA8EAE-BF5A-486C-A8C5-ECC9F3942E4B}">
                <a14:imgProps xmlns:a14="http://schemas.microsoft.com/office/drawing/2010/main">
                  <a14:imgLayer r:embed="rId6">
                    <a14:imgEffect>
                      <a14:saturation sat="4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6190" y="3357245"/>
            <a:ext cx="2571750" cy="2258060"/>
          </a:xfrm>
          <a:prstGeom prst="rect">
            <a:avLst/>
          </a:prstGeom>
          <a:noFill/>
          <a:ln>
            <a:noFill/>
          </a:ln>
        </p:spPr>
      </p:pic>
      <p:sp>
        <p:nvSpPr>
          <p:cNvPr id="4" name="Text Box 3"/>
          <p:cNvSpPr txBox="1"/>
          <p:nvPr/>
        </p:nvSpPr>
        <p:spPr>
          <a:xfrm>
            <a:off x="833755" y="2185670"/>
            <a:ext cx="3123565" cy="1198880"/>
          </a:xfrm>
          <a:prstGeom prst="rect">
            <a:avLst/>
          </a:prstGeom>
          <a:noFill/>
        </p:spPr>
        <p:txBody>
          <a:bodyPr wrap="square" rtlCol="0">
            <a:spAutoFit/>
          </a:bodyPr>
          <a:lstStyle/>
          <a:p>
            <a:pPr algn="l"/>
            <a:r>
              <a:rPr lang="en-US" b="1">
                <a:sym typeface="+mn-ea"/>
              </a:rPr>
              <a:t>resursele naturale sunt</a:t>
            </a:r>
            <a:endParaRPr lang="en-US" b="1"/>
          </a:p>
          <a:p>
            <a:pPr algn="l"/>
            <a:r>
              <a:rPr lang="en-US" b="1">
                <a:sym typeface="+mn-ea"/>
              </a:rPr>
              <a:t>transformate în produse care, datorită metodei de fabricație, devin deșeuri</a:t>
            </a:r>
            <a:endParaRPr lang="en-US"/>
          </a:p>
        </p:txBody>
      </p:sp>
      <p:sp>
        <p:nvSpPr>
          <p:cNvPr id="8" name="Text Box 7"/>
          <p:cNvSpPr txBox="1"/>
          <p:nvPr/>
        </p:nvSpPr>
        <p:spPr>
          <a:xfrm>
            <a:off x="4026471" y="1102088"/>
            <a:ext cx="4577977"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dirty="0"/>
              <a:t> </a:t>
            </a:r>
            <a:r>
              <a:rPr lang="en-US" b="1" dirty="0" err="1">
                <a:solidFill>
                  <a:schemeClr val="tx1"/>
                </a:solidFill>
              </a:rPr>
              <a:t>reutilizare</a:t>
            </a:r>
            <a:r>
              <a:rPr lang="en-US" b="1" dirty="0">
                <a:solidFill>
                  <a:schemeClr val="tx1"/>
                </a:solidFill>
              </a:rPr>
              <a:t>, </a:t>
            </a:r>
            <a:r>
              <a:rPr lang="en-US" b="1" dirty="0" err="1">
                <a:solidFill>
                  <a:schemeClr val="tx1"/>
                </a:solidFill>
              </a:rPr>
              <a:t>inclusiv</a:t>
            </a:r>
            <a:r>
              <a:rPr lang="en-US" b="1" dirty="0">
                <a:solidFill>
                  <a:schemeClr val="tx1"/>
                </a:solidFill>
              </a:rPr>
              <a:t> </a:t>
            </a:r>
            <a:r>
              <a:rPr lang="en-US" b="1" dirty="0" err="1">
                <a:solidFill>
                  <a:schemeClr val="tx1"/>
                </a:solidFill>
              </a:rPr>
              <a:t>reparații</a:t>
            </a:r>
            <a:r>
              <a:rPr lang="en-US" b="1" dirty="0">
                <a:solidFill>
                  <a:schemeClr val="tx1"/>
                </a:solidFill>
              </a:rPr>
              <a:t>, precum și </a:t>
            </a:r>
            <a:r>
              <a:rPr lang="en-US" b="1" dirty="0" err="1">
                <a:solidFill>
                  <a:schemeClr val="tx1"/>
                </a:solidFill>
              </a:rPr>
              <a:t>reconstrucție</a:t>
            </a:r>
            <a:r>
              <a:rPr lang="en-US" b="1" dirty="0">
                <a:solidFill>
                  <a:schemeClr val="tx1"/>
                </a:solidFill>
              </a:rPr>
              <a:t>, </a:t>
            </a:r>
            <a:r>
              <a:rPr lang="en-US" b="1" dirty="0" err="1">
                <a:solidFill>
                  <a:schemeClr val="tx1"/>
                </a:solidFill>
              </a:rPr>
              <a:t>modernizare</a:t>
            </a:r>
            <a:r>
              <a:rPr lang="en-US" altLang="en-US" b="1" dirty="0">
                <a:solidFill>
                  <a:schemeClr val="tx1"/>
                </a:solidFill>
              </a:rPr>
              <a:t> </a:t>
            </a:r>
            <a:r>
              <a:rPr lang="en-US" b="1" dirty="0">
                <a:solidFill>
                  <a:schemeClr val="tx1"/>
                </a:solidFill>
              </a:rPr>
              <a:t>și </a:t>
            </a:r>
            <a:r>
              <a:rPr lang="en-US" b="1" dirty="0" err="1">
                <a:solidFill>
                  <a:schemeClr val="tx1"/>
                </a:solidFill>
              </a:rPr>
              <a:t>reciclare</a:t>
            </a:r>
            <a:r>
              <a:rPr lang="en-US" b="1" dirty="0">
                <a:solidFill>
                  <a:schemeClr val="tx1"/>
                </a:solidFill>
              </a:rPr>
              <a:t>  – </a:t>
            </a:r>
            <a:r>
              <a:rPr lang="en-US" b="1" dirty="0" err="1">
                <a:solidFill>
                  <a:schemeClr val="tx1"/>
                </a:solidFill>
              </a:rPr>
              <a:t>pentru</a:t>
            </a:r>
            <a:r>
              <a:rPr lang="en-US" b="1" dirty="0">
                <a:solidFill>
                  <a:schemeClr val="tx1"/>
                </a:solidFill>
              </a:rPr>
              <a:t> a </a:t>
            </a:r>
            <a:r>
              <a:rPr lang="en-US" b="1" dirty="0" err="1">
                <a:solidFill>
                  <a:schemeClr val="tx1"/>
                </a:solidFill>
              </a:rPr>
              <a:t>crea</a:t>
            </a:r>
            <a:r>
              <a:rPr lang="en-US" b="1" dirty="0">
                <a:solidFill>
                  <a:schemeClr val="tx1"/>
                </a:solidFill>
              </a:rPr>
              <a:t> un </a:t>
            </a:r>
            <a:r>
              <a:rPr lang="en-US" b="1" dirty="0" err="1">
                <a:solidFill>
                  <a:schemeClr val="tx1"/>
                </a:solidFill>
              </a:rPr>
              <a:t>sistem</a:t>
            </a:r>
            <a:r>
              <a:rPr lang="en-US" b="1" dirty="0">
                <a:solidFill>
                  <a:schemeClr val="tx1"/>
                </a:solidFill>
              </a:rPr>
              <a:t> </a:t>
            </a:r>
            <a:r>
              <a:rPr lang="en-US" b="1" dirty="0" err="1">
                <a:solidFill>
                  <a:schemeClr val="tx1"/>
                </a:solidFill>
              </a:rPr>
              <a:t>închis</a:t>
            </a:r>
            <a:r>
              <a:rPr lang="en-US" b="1" dirty="0">
                <a:solidFill>
                  <a:schemeClr val="tx1"/>
                </a:solidFill>
              </a:rPr>
              <a:t> care </a:t>
            </a:r>
            <a:r>
              <a:rPr lang="en-US" b="1" dirty="0" err="1">
                <a:solidFill>
                  <a:schemeClr val="tx1"/>
                </a:solidFill>
              </a:rPr>
              <a:t>să</a:t>
            </a:r>
            <a:r>
              <a:rPr lang="en-US" b="1" dirty="0">
                <a:solidFill>
                  <a:schemeClr val="tx1"/>
                </a:solidFill>
              </a:rPr>
              <a:t> </a:t>
            </a:r>
            <a:r>
              <a:rPr lang="en-US" b="1" dirty="0" err="1">
                <a:solidFill>
                  <a:schemeClr val="tx1"/>
                </a:solidFill>
              </a:rPr>
              <a:t>minimizeze</a:t>
            </a:r>
            <a:r>
              <a:rPr lang="en-US" b="1" dirty="0">
                <a:solidFill>
                  <a:schemeClr val="tx1"/>
                </a:solidFill>
              </a:rPr>
              <a:t> </a:t>
            </a:r>
            <a:r>
              <a:rPr lang="en-US" b="1" dirty="0" err="1">
                <a:solidFill>
                  <a:schemeClr val="tx1"/>
                </a:solidFill>
              </a:rPr>
              <a:t>extracția</a:t>
            </a:r>
            <a:endParaRPr lang="en-US" b="1" dirty="0">
              <a:solidFill>
                <a:schemeClr val="tx1"/>
              </a:solidFill>
            </a:endParaRPr>
          </a:p>
          <a:p>
            <a:pPr algn="just"/>
            <a:r>
              <a:rPr lang="en-US" b="1" dirty="0" err="1">
                <a:solidFill>
                  <a:schemeClr val="tx1"/>
                </a:solidFill>
              </a:rPr>
              <a:t>resurselor</a:t>
            </a:r>
            <a:r>
              <a:rPr lang="en-US" b="1" dirty="0">
                <a:solidFill>
                  <a:schemeClr val="tx1"/>
                </a:solidFill>
              </a:rPr>
              <a:t> și </a:t>
            </a:r>
            <a:r>
              <a:rPr lang="en-US" b="1" dirty="0" err="1">
                <a:solidFill>
                  <a:schemeClr val="tx1"/>
                </a:solidFill>
              </a:rPr>
              <a:t>formarea</a:t>
            </a:r>
            <a:r>
              <a:rPr lang="en-US" b="1" dirty="0">
                <a:solidFill>
                  <a:schemeClr val="tx1"/>
                </a:solidFill>
              </a:rPr>
              <a:t> </a:t>
            </a:r>
            <a:r>
              <a:rPr lang="en-US" b="1" dirty="0" err="1">
                <a:solidFill>
                  <a:schemeClr val="tx1"/>
                </a:solidFill>
              </a:rPr>
              <a:t>deșeurilor</a:t>
            </a:r>
            <a:r>
              <a:rPr lang="en-US" b="1" dirty="0">
                <a:solidFill>
                  <a:schemeClr val="tx1"/>
                </a:solidFill>
              </a:rPr>
              <a:t>, </a:t>
            </a:r>
            <a:r>
              <a:rPr lang="en-US" b="1" dirty="0" err="1">
                <a:solidFill>
                  <a:schemeClr val="tx1"/>
                </a:solidFill>
              </a:rPr>
              <a:t>poluarea</a:t>
            </a:r>
            <a:r>
              <a:rPr lang="en-US" b="1" dirty="0">
                <a:solidFill>
                  <a:schemeClr val="tx1"/>
                </a:solidFill>
              </a:rPr>
              <a:t> și </a:t>
            </a:r>
            <a:r>
              <a:rPr lang="en-US" b="1" dirty="0" err="1">
                <a:solidFill>
                  <a:schemeClr val="tx1"/>
                </a:solidFill>
              </a:rPr>
              <a:t>emisiile</a:t>
            </a:r>
            <a:endParaRPr lang="en-US" b="1" dirty="0">
              <a:solidFill>
                <a:schemeClr val="tx1"/>
              </a:solidFill>
            </a:endParaRPr>
          </a:p>
        </p:txBody>
      </p:sp>
      <p:sp>
        <p:nvSpPr>
          <p:cNvPr id="2" name="TextBox 1">
            <a:extLst>
              <a:ext uri="{FF2B5EF4-FFF2-40B4-BE49-F238E27FC236}">
                <a16:creationId xmlns:a16="http://schemas.microsoft.com/office/drawing/2014/main" id="{8958E513-54AB-DD83-7D96-83F47EC894CA}"/>
              </a:ext>
            </a:extLst>
          </p:cNvPr>
          <p:cNvSpPr txBox="1"/>
          <p:nvPr/>
        </p:nvSpPr>
        <p:spPr>
          <a:xfrm>
            <a:off x="539552" y="476672"/>
            <a:ext cx="7776863" cy="646331"/>
          </a:xfrm>
          <a:prstGeom prst="rect">
            <a:avLst/>
          </a:prstGeom>
          <a:noFill/>
        </p:spPr>
        <p:txBody>
          <a:bodyPr wrap="square" rtlCol="0">
            <a:spAutoFit/>
          </a:bodyPr>
          <a:lstStyle/>
          <a:p>
            <a:r>
              <a:rPr lang="en-US" sz="1800" b="1" dirty="0" err="1">
                <a:effectLst/>
                <a:latin typeface="Times New Roman" panose="02020603050405020304" pitchFamily="18" charset="0"/>
                <a:ea typeface="Times New Roman" panose="02020603050405020304" pitchFamily="18" charset="0"/>
              </a:rPr>
              <a:t>Obiectivele</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Dezvoltării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Durabile</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relevante</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pentru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implementarea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principiului</a:t>
            </a:r>
            <a:r>
              <a:rPr lang="en-US" sz="1800" b="1" dirty="0">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responsabilit</a:t>
            </a:r>
            <a:r>
              <a:rPr lang="ro-RO" sz="1800" b="1" dirty="0" err="1">
                <a:solidFill>
                  <a:srgbClr val="0D0D0D"/>
                </a:solidFill>
                <a:effectLst/>
                <a:latin typeface="Times New Roman" panose="02020603050405020304" pitchFamily="18" charset="0"/>
                <a:ea typeface="Times New Roman" panose="02020603050405020304" pitchFamily="18" charset="0"/>
              </a:rPr>
              <a:t>ății</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extinse</a:t>
            </a:r>
            <a:r>
              <a:rPr lang="en-US" sz="1800" b="1" dirty="0">
                <a:solidFill>
                  <a:srgbClr val="0D0D0D"/>
                </a:solidFill>
                <a:effectLst/>
                <a:latin typeface="Times New Roman" panose="02020603050405020304" pitchFamily="18" charset="0"/>
                <a:ea typeface="Times New Roman" panose="02020603050405020304" pitchFamily="18" charset="0"/>
              </a:rPr>
              <a:t> a </a:t>
            </a:r>
            <a:r>
              <a:rPr lang="en-US" sz="1800" b="1" dirty="0" err="1">
                <a:solidFill>
                  <a:srgbClr val="0D0D0D"/>
                </a:solidFill>
                <a:effectLst/>
                <a:latin typeface="Times New Roman" panose="02020603050405020304" pitchFamily="18" charset="0"/>
                <a:ea typeface="Times New Roman" panose="02020603050405020304" pitchFamily="18" charset="0"/>
              </a:rPr>
              <a:t>producătorului</a:t>
            </a:r>
            <a:endParaRPr lang="ru-M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DC41AAAB-64D0-28F7-8889-D68E1279E800}"/>
              </a:ext>
            </a:extLst>
          </p:cNvPr>
          <p:cNvSpPr>
            <a:spLocks noGrp="1"/>
          </p:cNvSpPr>
          <p:nvPr>
            <p:ph idx="1"/>
          </p:nvPr>
        </p:nvSpPr>
        <p:spPr/>
        <p:txBody>
          <a:bodyPr/>
          <a:lstStyle/>
          <a:p>
            <a:r>
              <a:rPr lang="en-US" sz="1800" i="1" dirty="0">
                <a:solidFill>
                  <a:srgbClr val="000000"/>
                </a:solidFill>
                <a:effectLst/>
                <a:latin typeface="Times New Roman" panose="02020603050405020304" pitchFamily="18" charset="0"/>
                <a:ea typeface="Times New Roman" panose="02020603050405020304" pitchFamily="18" charset="0"/>
              </a:rPr>
              <a:t>ODD 7.</a:t>
            </a:r>
            <a:r>
              <a:rPr lang="en-US" sz="1800" dirty="0">
                <a:solidFill>
                  <a:srgbClr val="0D0D0D"/>
                </a:solidFill>
                <a:effectLst/>
                <a:latin typeface="system-ui"/>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Energie</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curată</a:t>
            </a:r>
            <a:r>
              <a:rPr lang="en-US" sz="1800" b="1" dirty="0">
                <a:solidFill>
                  <a:srgbClr val="000000"/>
                </a:solidFill>
                <a:effectLst/>
                <a:latin typeface="Times New Roman" panose="02020603050405020304" pitchFamily="18" charset="0"/>
                <a:ea typeface="Times New Roman" panose="02020603050405020304" pitchFamily="18" charset="0"/>
              </a:rPr>
              <a:t> şi la </a:t>
            </a:r>
            <a:r>
              <a:rPr lang="en-US" sz="1800" b="1" dirty="0" err="1">
                <a:solidFill>
                  <a:srgbClr val="000000"/>
                </a:solidFill>
                <a:effectLst/>
                <a:latin typeface="Times New Roman" panose="02020603050405020304" pitchFamily="18" charset="0"/>
                <a:ea typeface="Times New Roman" panose="02020603050405020304" pitchFamily="18" charset="0"/>
              </a:rPr>
              <a:t>prețuri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accesibile</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r>
              <a:rPr lang="en-US" sz="1800" i="1" dirty="0">
                <a:solidFill>
                  <a:srgbClr val="000000"/>
                </a:solidFill>
                <a:effectLst/>
                <a:latin typeface="Times New Roman" panose="02020603050405020304" pitchFamily="18" charset="0"/>
                <a:ea typeface="Times New Roman" panose="02020603050405020304" pitchFamily="18" charset="0"/>
              </a:rPr>
              <a:t>ODD 8.</a:t>
            </a:r>
            <a:r>
              <a:rPr lang="en-US" sz="1800" dirty="0">
                <a:solidFill>
                  <a:srgbClr val="0D0D0D"/>
                </a:solidFill>
                <a:effectLst/>
                <a:latin typeface="system-ui"/>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Muncă</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decentă</a:t>
            </a:r>
            <a:r>
              <a:rPr lang="en-US" sz="1800" b="1" dirty="0">
                <a:solidFill>
                  <a:srgbClr val="0D0D0D"/>
                </a:solidFill>
                <a:effectLst/>
                <a:latin typeface="Times New Roman" panose="02020603050405020304" pitchFamily="18" charset="0"/>
                <a:ea typeface="Times New Roman" panose="02020603050405020304" pitchFamily="18" charset="0"/>
              </a:rPr>
              <a:t> şi </a:t>
            </a:r>
            <a:r>
              <a:rPr lang="en-US" sz="1800" b="1" dirty="0" err="1">
                <a:solidFill>
                  <a:srgbClr val="0D0D0D"/>
                </a:solidFill>
                <a:effectLst/>
                <a:latin typeface="Times New Roman" panose="02020603050405020304" pitchFamily="18" charset="0"/>
                <a:ea typeface="Times New Roman" panose="02020603050405020304" pitchFamily="18" charset="0"/>
              </a:rPr>
              <a:t>creștere</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economică</a:t>
            </a:r>
            <a:r>
              <a:rPr lang="en-US" sz="1800" dirty="0">
                <a:solidFill>
                  <a:srgbClr val="0D0D0D"/>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r>
              <a:rPr lang="en-US" sz="1800" i="1" dirty="0">
                <a:solidFill>
                  <a:srgbClr val="000000"/>
                </a:solidFill>
                <a:effectLst/>
                <a:latin typeface="Times New Roman" panose="02020603050405020304" pitchFamily="18" charset="0"/>
                <a:ea typeface="Times New Roman" panose="02020603050405020304" pitchFamily="18" charset="0"/>
              </a:rPr>
              <a:t>ODD 9.</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Industrie</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inovație</a:t>
            </a:r>
            <a:r>
              <a:rPr lang="en-US" sz="1800" b="1" dirty="0">
                <a:solidFill>
                  <a:srgbClr val="000000"/>
                </a:solidFill>
                <a:effectLst/>
                <a:latin typeface="Times New Roman" panose="02020603050405020304" pitchFamily="18" charset="0"/>
                <a:ea typeface="Times New Roman" panose="02020603050405020304" pitchFamily="18" charset="0"/>
              </a:rPr>
              <a:t> şi </a:t>
            </a:r>
            <a:r>
              <a:rPr lang="en-US" sz="1800" b="1" dirty="0" err="1">
                <a:solidFill>
                  <a:srgbClr val="000000"/>
                </a:solidFill>
                <a:effectLst/>
                <a:latin typeface="Times New Roman" panose="02020603050405020304" pitchFamily="18" charset="0"/>
                <a:ea typeface="Times New Roman" panose="02020603050405020304" pitchFamily="18" charset="0"/>
              </a:rPr>
              <a:t>infrastructură</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r>
              <a:rPr lang="en-US" sz="1800" i="1" dirty="0">
                <a:solidFill>
                  <a:srgbClr val="000000"/>
                </a:solidFill>
                <a:effectLst/>
                <a:latin typeface="Times New Roman" panose="02020603050405020304" pitchFamily="18" charset="0"/>
                <a:ea typeface="Times New Roman" panose="02020603050405020304" pitchFamily="18" charset="0"/>
              </a:rPr>
              <a:t>ODD 11.</a:t>
            </a:r>
            <a:r>
              <a:rPr lang="en-US" sz="1800" dirty="0">
                <a:solidFill>
                  <a:srgbClr val="0D0D0D"/>
                </a:solidFill>
                <a:effectLst/>
                <a:latin typeface="system-ui"/>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Orașe</a:t>
            </a:r>
            <a:r>
              <a:rPr lang="en-US" sz="1800" b="1" dirty="0">
                <a:solidFill>
                  <a:srgbClr val="000000"/>
                </a:solidFill>
                <a:effectLst/>
                <a:latin typeface="Times New Roman" panose="02020603050405020304" pitchFamily="18" charset="0"/>
                <a:ea typeface="Times New Roman" panose="02020603050405020304" pitchFamily="18" charset="0"/>
              </a:rPr>
              <a:t> şi </a:t>
            </a:r>
            <a:r>
              <a:rPr lang="en-US" sz="1800" b="1" dirty="0" err="1">
                <a:solidFill>
                  <a:srgbClr val="000000"/>
                </a:solidFill>
                <a:effectLst/>
                <a:latin typeface="Times New Roman" panose="02020603050405020304" pitchFamily="18" charset="0"/>
                <a:ea typeface="Times New Roman" panose="02020603050405020304" pitchFamily="18" charset="0"/>
              </a:rPr>
              <a:t>comunități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durabile</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r>
              <a:rPr lang="en-US" sz="1800" i="1" dirty="0">
                <a:solidFill>
                  <a:srgbClr val="000000"/>
                </a:solidFill>
                <a:effectLst/>
                <a:latin typeface="Times New Roman" panose="02020603050405020304" pitchFamily="18" charset="0"/>
                <a:ea typeface="Times New Roman" panose="02020603050405020304" pitchFamily="18" charset="0"/>
              </a:rPr>
              <a:t>ODD 12.</a:t>
            </a:r>
            <a:r>
              <a:rPr lang="en-US" sz="1800" dirty="0">
                <a:solidFill>
                  <a:srgbClr val="000000"/>
                </a:solidFill>
                <a:effectLst/>
                <a:latin typeface="system-ui"/>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Consum</a:t>
            </a:r>
            <a:r>
              <a:rPr lang="en-US" sz="1800" b="1" dirty="0">
                <a:solidFill>
                  <a:srgbClr val="000000"/>
                </a:solidFill>
                <a:effectLst/>
                <a:latin typeface="Times New Roman" panose="02020603050405020304" pitchFamily="18" charset="0"/>
                <a:ea typeface="Times New Roman" panose="02020603050405020304" pitchFamily="18" charset="0"/>
              </a:rPr>
              <a:t> şi </a:t>
            </a:r>
            <a:r>
              <a:rPr lang="en-US" sz="1800" b="1" dirty="0" err="1">
                <a:solidFill>
                  <a:srgbClr val="000000"/>
                </a:solidFill>
                <a:effectLst/>
                <a:latin typeface="Times New Roman" panose="02020603050405020304" pitchFamily="18" charset="0"/>
                <a:ea typeface="Times New Roman" panose="02020603050405020304" pitchFamily="18" charset="0"/>
              </a:rPr>
              <a:t>producție</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responsabile</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r>
              <a:rPr lang="en-US" sz="1800" i="1" dirty="0">
                <a:solidFill>
                  <a:srgbClr val="000000"/>
                </a:solidFill>
                <a:effectLst/>
                <a:latin typeface="Times New Roman" panose="02020603050405020304" pitchFamily="18" charset="0"/>
                <a:ea typeface="Times New Roman" panose="02020603050405020304" pitchFamily="18" charset="0"/>
              </a:rPr>
              <a:t>ODD 13.</a:t>
            </a:r>
            <a:r>
              <a:rPr lang="en-US" sz="1800" dirty="0">
                <a:solidFill>
                  <a:srgbClr val="000000"/>
                </a:solidFill>
                <a:effectLst/>
                <a:latin typeface="system-ui"/>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Acțiune</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climatică</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r>
              <a:rPr lang="en-US" sz="1800" i="1" dirty="0">
                <a:solidFill>
                  <a:srgbClr val="000000"/>
                </a:solidFill>
                <a:effectLst/>
                <a:latin typeface="Times New Roman" panose="02020603050405020304" pitchFamily="18" charset="0"/>
                <a:ea typeface="Times New Roman" panose="02020603050405020304" pitchFamily="18" charset="0"/>
              </a:rPr>
              <a:t>ODD 16.</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Pace, </a:t>
            </a:r>
            <a:r>
              <a:rPr lang="en-US" sz="1800" b="1" dirty="0" err="1">
                <a:solidFill>
                  <a:srgbClr val="000000"/>
                </a:solidFill>
                <a:effectLst/>
                <a:latin typeface="Times New Roman" panose="02020603050405020304" pitchFamily="18" charset="0"/>
                <a:ea typeface="Times New Roman" panose="02020603050405020304" pitchFamily="18" charset="0"/>
              </a:rPr>
              <a:t>justiție</a:t>
            </a:r>
            <a:r>
              <a:rPr lang="en-US" sz="1800" b="1" dirty="0">
                <a:solidFill>
                  <a:srgbClr val="000000"/>
                </a:solidFill>
                <a:effectLst/>
                <a:latin typeface="Times New Roman" panose="02020603050405020304" pitchFamily="18" charset="0"/>
                <a:ea typeface="Times New Roman" panose="02020603050405020304" pitchFamily="18" charset="0"/>
              </a:rPr>
              <a:t> şi </a:t>
            </a:r>
            <a:r>
              <a:rPr lang="en-US" sz="1800" b="1" dirty="0" err="1">
                <a:solidFill>
                  <a:srgbClr val="000000"/>
                </a:solidFill>
                <a:effectLst/>
                <a:latin typeface="Times New Roman" panose="02020603050405020304" pitchFamily="18" charset="0"/>
                <a:ea typeface="Times New Roman" panose="02020603050405020304" pitchFamily="18" charset="0"/>
              </a:rPr>
              <a:t>instituţii</a:t>
            </a:r>
            <a:r>
              <a:rPr lang="en-US" sz="1800" b="1" dirty="0">
                <a:solidFill>
                  <a:srgbClr val="000000"/>
                </a:solidFill>
                <a:effectLst/>
                <a:latin typeface="Times New Roman" panose="02020603050405020304" pitchFamily="18" charset="0"/>
                <a:ea typeface="Times New Roman" panose="02020603050405020304" pitchFamily="18" charset="0"/>
              </a:rPr>
              <a:t> eficiente </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13BD9077-90EE-8B6D-8DCD-4E4B5FFAE711}"/>
              </a:ext>
            </a:extLst>
          </p:cNvPr>
          <p:cNvSpPr>
            <a:spLocks noGrp="1"/>
          </p:cNvSpPr>
          <p:nvPr>
            <p:ph type="title"/>
          </p:nvPr>
        </p:nvSpPr>
        <p:spPr/>
        <p:txBody>
          <a:bodyPr>
            <a:noAutofit/>
          </a:bodyPr>
          <a:lstStyle/>
          <a:p>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Obiectivele</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Dezvoltării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Durabile</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relevante</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implementarea</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principiului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responsabilit</a:t>
            </a:r>
            <a:r>
              <a:rPr lang="ro-RO"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ății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extinse</a:t>
            </a:r>
            <a:r>
              <a:rPr lang="en-US" sz="2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producătorului</a:t>
            </a:r>
            <a:endParaRPr lang="ru-MD" sz="32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68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5EEA242-3B18-0580-2951-6E0F019E4902}"/>
              </a:ext>
            </a:extLst>
          </p:cNvPr>
          <p:cNvSpPr>
            <a:spLocks noGrp="1"/>
          </p:cNvSpPr>
          <p:nvPr>
            <p:ph type="title"/>
          </p:nvPr>
        </p:nvSpPr>
        <p:spPr/>
        <p:txBody>
          <a:bodyPr>
            <a:noAutofit/>
          </a:bodyPr>
          <a:lstStyle/>
          <a:p>
            <a:r>
              <a:rPr lang="en-US" sz="36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Menținerea</a:t>
            </a:r>
            <a:r>
              <a:rPr lang="en-US" sz="36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în </a:t>
            </a:r>
            <a:r>
              <a:rPr lang="en-US" sz="36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utilizare</a:t>
            </a:r>
            <a:r>
              <a:rPr lang="en-US" sz="36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și </a:t>
            </a:r>
            <a:r>
              <a:rPr lang="en-US" sz="36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prelungirea</a:t>
            </a:r>
            <a:r>
              <a:rPr lang="en-US" sz="36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duratei</a:t>
            </a:r>
            <a:r>
              <a:rPr lang="en-US" sz="36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36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viață</a:t>
            </a:r>
            <a:r>
              <a:rPr lang="en-US" sz="36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 produselor </a:t>
            </a:r>
            <a:r>
              <a:rPr lang="en-US" sz="36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ru-MD" sz="3600" dirty="0">
                <a:effectLst/>
                <a:latin typeface="Times New Roman" panose="02020603050405020304" pitchFamily="18" charset="0"/>
                <a:cs typeface="Times New Roman" panose="02020603050405020304" pitchFamily="18" charset="0"/>
              </a:rPr>
              <a:t> </a:t>
            </a:r>
            <a:endParaRPr lang="ru-MD" sz="3600" dirty="0">
              <a:latin typeface="Times New Roman" panose="02020603050405020304" pitchFamily="18" charset="0"/>
              <a:cs typeface="Times New Roman" panose="02020603050405020304" pitchFamily="18" charset="0"/>
            </a:endParaRPr>
          </a:p>
        </p:txBody>
      </p:sp>
      <p:pic>
        <p:nvPicPr>
          <p:cNvPr id="4" name="Picture 6" descr="Изображение выглядит как текст, программное обеспечение, Веб-сайт, веб-страница&#10;&#10;Автоматически созданное описание">
            <a:extLst>
              <a:ext uri="{FF2B5EF4-FFF2-40B4-BE49-F238E27FC236}">
                <a16:creationId xmlns:a16="http://schemas.microsoft.com/office/drawing/2014/main" id="{FC815328-45D3-0B19-F632-7C8DCFED749E}"/>
              </a:ext>
            </a:extLst>
          </p:cNvPr>
          <p:cNvPicPr>
            <a:picLocks noGrp="1" noChangeAspect="1"/>
          </p:cNvPicPr>
          <p:nvPr>
            <p:ph idx="1"/>
          </p:nvPr>
        </p:nvPicPr>
        <p:blipFill rotWithShape="1">
          <a:blip r:embed="rId2"/>
          <a:srcRect l="19813" t="23335" r="22176" b="15779"/>
          <a:stretch/>
        </p:blipFill>
        <p:spPr bwMode="auto">
          <a:xfrm>
            <a:off x="734875" y="1777730"/>
            <a:ext cx="7365517" cy="43484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086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27A22C82-1557-27F3-C331-86686C2E836E}"/>
              </a:ext>
            </a:extLst>
          </p:cNvPr>
          <p:cNvSpPr>
            <a:spLocks noGrp="1"/>
          </p:cNvSpPr>
          <p:nvPr>
            <p:ph idx="1"/>
          </p:nvPr>
        </p:nvSpPr>
        <p:spPr/>
        <p:txBody>
          <a:bodyPr>
            <a:normAutofit fontScale="85000" lnSpcReduction="10000"/>
          </a:bodyPr>
          <a:lstStyle/>
          <a:p>
            <a:pPr indent="457200" algn="just"/>
            <a:r>
              <a:rPr lang="en-US" sz="1800" b="1" dirty="0" err="1">
                <a:solidFill>
                  <a:srgbClr val="000000"/>
                </a:solidFill>
                <a:effectLst/>
                <a:latin typeface="Times New Roman" panose="02020603050405020304" pitchFamily="18" charset="0"/>
                <a:ea typeface="Times New Roman" panose="02020603050405020304" pitchFamily="18" charset="0"/>
              </a:rPr>
              <a:t>Programul</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Național</a:t>
            </a:r>
            <a:r>
              <a:rPr lang="en-US" sz="1800" b="1" dirty="0">
                <a:solidFill>
                  <a:srgbClr val="000000"/>
                </a:solidFill>
                <a:effectLst/>
                <a:latin typeface="Times New Roman" panose="02020603050405020304" pitchFamily="18" charset="0"/>
                <a:ea typeface="Times New Roman" panose="02020603050405020304" pitchFamily="18" charset="0"/>
              </a:rPr>
              <a:t> de </a:t>
            </a:r>
            <a:r>
              <a:rPr lang="en-US" sz="1800" b="1" dirty="0" err="1">
                <a:solidFill>
                  <a:srgbClr val="000000"/>
                </a:solidFill>
                <a:effectLst/>
                <a:latin typeface="Times New Roman" panose="02020603050405020304" pitchFamily="18" charset="0"/>
                <a:ea typeface="Times New Roman" panose="02020603050405020304" pitchFamily="18" charset="0"/>
              </a:rPr>
              <a:t>Ecologizare</a:t>
            </a:r>
            <a:r>
              <a:rPr lang="en-US" sz="1800" b="1" dirty="0">
                <a:solidFill>
                  <a:srgbClr val="000000"/>
                </a:solidFill>
                <a:effectLst/>
                <a:latin typeface="Times New Roman" panose="02020603050405020304" pitchFamily="18" charset="0"/>
                <a:ea typeface="Times New Roman" panose="02020603050405020304" pitchFamily="18" charset="0"/>
              </a:rPr>
              <a:t> a IMM-</a:t>
            </a:r>
            <a:r>
              <a:rPr lang="en-US" sz="1800" b="1" dirty="0" err="1">
                <a:solidFill>
                  <a:srgbClr val="000000"/>
                </a:solidFill>
                <a:effectLst/>
                <a:latin typeface="Times New Roman" panose="02020603050405020304" pitchFamily="18" charset="0"/>
                <a:ea typeface="Times New Roman" panose="02020603050405020304" pitchFamily="18" charset="0"/>
              </a:rPr>
              <a:t>urilor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aprobat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Hotărârea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Guvernului</a:t>
            </a:r>
            <a:r>
              <a:rPr lang="en-US" sz="1800" dirty="0">
                <a:solidFill>
                  <a:srgbClr val="000000"/>
                </a:solidFill>
                <a:effectLst/>
                <a:latin typeface="Times New Roman" panose="02020603050405020304" pitchFamily="18" charset="0"/>
                <a:ea typeface="Times New Roman" panose="02020603050405020304" pitchFamily="18" charset="0"/>
              </a:rPr>
              <a:t> nr. 592/2019 </a:t>
            </a:r>
            <a:r>
              <a:rPr lang="en-US" sz="1800" dirty="0" err="1">
                <a:solidFill>
                  <a:srgbClr val="000000"/>
                </a:solidFill>
                <a:effectLst/>
                <a:latin typeface="Times New Roman" panose="02020603050405020304" pitchFamily="18" charset="0"/>
                <a:ea typeface="Times New Roman" panose="02020603050405020304" pitchFamily="18" charset="0"/>
              </a:rPr>
              <a:t>țintește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trei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domenii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cheie</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en-US" sz="1800" dirty="0" err="1">
                <a:solidFill>
                  <a:srgbClr val="000000"/>
                </a:solidFill>
                <a:effectLst/>
                <a:latin typeface="Times New Roman" panose="02020603050405020304" pitchFamily="18" charset="0"/>
                <a:ea typeface="Times New Roman" panose="02020603050405020304" pitchFamily="18" charset="0"/>
              </a:rPr>
              <a:t>eficiența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resurselor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utilizarea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responsabilă</a:t>
            </a:r>
            <a:r>
              <a:rPr lang="en-US" sz="1800" dirty="0">
                <a:solidFill>
                  <a:srgbClr val="000000"/>
                </a:solidFill>
                <a:effectLst/>
                <a:latin typeface="Times New Roman" panose="02020603050405020304" pitchFamily="18" charset="0"/>
                <a:ea typeface="Times New Roman" panose="02020603050405020304" pitchFamily="18" charset="0"/>
              </a:rPr>
              <a:t> a </a:t>
            </a:r>
            <a:r>
              <a:rPr lang="en-US" sz="1800" dirty="0" err="1">
                <a:solidFill>
                  <a:srgbClr val="000000"/>
                </a:solidFill>
                <a:effectLst/>
                <a:latin typeface="Times New Roman" panose="02020603050405020304" pitchFamily="18" charset="0"/>
                <a:ea typeface="Times New Roman" panose="02020603050405020304" pitchFamily="18" charset="0"/>
              </a:rPr>
              <a:t>resurselor</a:t>
            </a:r>
            <a:r>
              <a:rPr lang="en-US" sz="1800" dirty="0">
                <a:solidFill>
                  <a:srgbClr val="000000"/>
                </a:solidFill>
                <a:effectLst/>
                <a:latin typeface="Times New Roman" panose="02020603050405020304" pitchFamily="18" charset="0"/>
                <a:ea typeface="Times New Roman" panose="02020603050405020304" pitchFamily="18" charset="0"/>
              </a:rPr>
              <a:t> de-a </a:t>
            </a:r>
            <a:r>
              <a:rPr lang="en-US" sz="1800" dirty="0" err="1">
                <a:solidFill>
                  <a:srgbClr val="000000"/>
                </a:solidFill>
                <a:effectLst/>
                <a:latin typeface="Times New Roman" panose="02020603050405020304" pitchFamily="18" charset="0"/>
                <a:ea typeface="Times New Roman" panose="02020603050405020304" pitchFamily="18" charset="0"/>
              </a:rPr>
              <a:t>lungul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lanțului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valoric</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en-US" sz="1800" dirty="0" err="1">
                <a:solidFill>
                  <a:srgbClr val="000000"/>
                </a:solidFill>
                <a:effectLst/>
                <a:latin typeface="Times New Roman" panose="02020603050405020304" pitchFamily="18" charset="0"/>
                <a:ea typeface="Times New Roman" panose="02020603050405020304" pitchFamily="18" charset="0"/>
              </a:rPr>
              <a:t>gestionarea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deșeurilor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reciclarea</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reutilizarea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reducerea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pierderilor</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resurse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valoroase</a:t>
            </a:r>
            <a:r>
              <a:rPr lang="en-US" sz="1800" dirty="0">
                <a:solidFill>
                  <a:srgbClr val="000000"/>
                </a:solidFill>
                <a:effectLst/>
                <a:latin typeface="Times New Roman" panose="02020603050405020304" pitchFamily="18" charset="0"/>
                <a:ea typeface="Times New Roman" panose="02020603050405020304" pitchFamily="18" charset="0"/>
              </a:rPr>
              <a:t> și de </a:t>
            </a:r>
            <a:r>
              <a:rPr lang="en-US" sz="1800" dirty="0" err="1">
                <a:solidFill>
                  <a:srgbClr val="000000"/>
                </a:solidFill>
                <a:effectLst/>
                <a:latin typeface="Times New Roman" panose="02020603050405020304" pitchFamily="18" charset="0"/>
                <a:ea typeface="Times New Roman" panose="02020603050405020304" pitchFamily="18" charset="0"/>
              </a:rPr>
              <a:t>oportunități</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afaceri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importante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pentru</a:t>
            </a:r>
            <a:r>
              <a:rPr lang="en-US" sz="1800" dirty="0">
                <a:solidFill>
                  <a:srgbClr val="000000"/>
                </a:solidFill>
                <a:effectLst/>
                <a:latin typeface="Times New Roman" panose="02020603050405020304" pitchFamily="18" charset="0"/>
                <a:ea typeface="Times New Roman" panose="02020603050405020304" pitchFamily="18" charset="0"/>
              </a:rPr>
              <a:t> IMM-</a:t>
            </a:r>
            <a:r>
              <a:rPr lang="en-US" sz="1800" dirty="0" err="1">
                <a:solidFill>
                  <a:srgbClr val="000000"/>
                </a:solidFill>
                <a:effectLst/>
                <a:latin typeface="Times New Roman" panose="02020603050405020304" pitchFamily="18" charset="0"/>
                <a:ea typeface="Times New Roman" panose="02020603050405020304" pitchFamily="18" charset="0"/>
              </a:rPr>
              <a:t>uri</a:t>
            </a:r>
            <a:r>
              <a:rPr lang="en-US" sz="1800" dirty="0">
                <a:solidFill>
                  <a:srgbClr val="000000"/>
                </a:solidFill>
                <a:effectLst/>
                <a:latin typeface="Times New Roman" panose="02020603050405020304" pitchFamily="18" charset="0"/>
                <a:ea typeface="Times New Roman" panose="02020603050405020304" pitchFamily="18" charset="0"/>
              </a:rPr>
              <a:t>, care pot </a:t>
            </a:r>
            <a:r>
              <a:rPr lang="en-US" sz="1800" dirty="0" err="1">
                <a:solidFill>
                  <a:srgbClr val="000000"/>
                </a:solidFill>
                <a:effectLst/>
                <a:latin typeface="Times New Roman" panose="02020603050405020304" pitchFamily="18" charset="0"/>
                <a:ea typeface="Times New Roman" panose="02020603050405020304" pitchFamily="18" charset="0"/>
              </a:rPr>
              <a:t>crea</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vinde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produse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servicii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soluții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verzi</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en-US" sz="1800" dirty="0">
                <a:solidFill>
                  <a:srgbClr val="000000"/>
                </a:solidFill>
                <a:effectLst/>
                <a:latin typeface="Times New Roman" panose="02020603050405020304" pitchFamily="18" charset="0"/>
                <a:ea typeface="Times New Roman" panose="02020603050405020304" pitchFamily="18" charset="0"/>
              </a:rPr>
              <a:t>eco </a:t>
            </a:r>
            <a:r>
              <a:rPr lang="en-US" sz="1800" dirty="0" err="1">
                <a:solidFill>
                  <a:srgbClr val="000000"/>
                </a:solidFill>
                <a:effectLst/>
                <a:latin typeface="Times New Roman" panose="02020603050405020304" pitchFamily="18" charset="0"/>
                <a:ea typeface="Times New Roman" panose="02020603050405020304" pitchFamily="18" charset="0"/>
              </a:rPr>
              <a:t>inovare</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economia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circulară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crearea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oportunităților</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afaceri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integrarea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modelelor</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afaceri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circulare</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implementarea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tehnologiilor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ecologice</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procesul</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producere</a:t>
            </a:r>
            <a:r>
              <a:rPr lang="en-US" sz="1800" dirty="0">
                <a:solidFill>
                  <a:srgbClr val="000000"/>
                </a:solidFill>
                <a:effectLst/>
                <a:latin typeface="Times New Roman" panose="02020603050405020304" pitchFamily="18" charset="0"/>
                <a:ea typeface="Times New Roman" panose="02020603050405020304" pitchFamily="18" charset="0"/>
              </a:rPr>
              <a:t> a IMM-</a:t>
            </a:r>
            <a:r>
              <a:rPr lang="en-US" sz="1800" dirty="0" err="1">
                <a:solidFill>
                  <a:srgbClr val="000000"/>
                </a:solidFill>
                <a:effectLst/>
                <a:latin typeface="Times New Roman" panose="02020603050405020304" pitchFamily="18" charset="0"/>
                <a:ea typeface="Times New Roman" panose="02020603050405020304" pitchFamily="18" charset="0"/>
              </a:rPr>
              <a:t>urilor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existente</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viitoare</a:t>
            </a:r>
            <a:r>
              <a:rPr lang="en-US" sz="1800" dirty="0">
                <a:solidFill>
                  <a:srgbClr val="000000"/>
                </a:solidFill>
                <a:effectLst/>
                <a:latin typeface="Times New Roman" panose="02020603050405020304" pitchFamily="18" charset="0"/>
                <a:ea typeface="Times New Roman" panose="02020603050405020304" pitchFamily="18" charset="0"/>
              </a:rPr>
              <a:t> din </a:t>
            </a:r>
            <a:r>
              <a:rPr lang="en-US" sz="1800" dirty="0" err="1">
                <a:solidFill>
                  <a:srgbClr val="000000"/>
                </a:solidFill>
                <a:effectLst/>
                <a:latin typeface="Times New Roman" panose="02020603050405020304" pitchFamily="18" charset="0"/>
                <a:ea typeface="Times New Roman" panose="02020603050405020304" pitchFamily="18" charset="0"/>
              </a:rPr>
              <a:t>toate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sectoarele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economiei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naționale</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indent="457200" algn="just"/>
            <a:r>
              <a:rPr lang="ro-RO" sz="1800" dirty="0">
                <a:effectLst/>
                <a:latin typeface="Times New Roman" panose="02020603050405020304" pitchFamily="18" charset="0"/>
                <a:ea typeface="Times New Roman" panose="02020603050405020304" pitchFamily="18" charset="0"/>
              </a:rPr>
              <a:t>ÎMM au constituit 99% din numărul total de companii și au contribuit cu 62% la ocuparea forței de muncă naționale și cu 40% la vânzările totale ale țării. În 2018, cele mai dominante sectoare în rândul ÎMM au fost comerțul și serviciile (38%), activitățile profesionale, științifice și tehnice (9%), fabricarea bunurilor (8%) și agricultura, silvicultura și pescuitul (8%).</a:t>
            </a:r>
            <a:endParaRPr lang="ru-MD" sz="1800" dirty="0">
              <a:effectLst/>
              <a:latin typeface="Times New Roman" panose="02020603050405020304" pitchFamily="18" charset="0"/>
              <a:ea typeface="Times New Roman" panose="02020603050405020304" pitchFamily="18" charset="0"/>
            </a:endParaRPr>
          </a:p>
          <a:p>
            <a:r>
              <a:rPr lang="ro-RO" sz="1800" u="sng" dirty="0">
                <a:solidFill>
                  <a:srgbClr val="0000FF"/>
                </a:solidFill>
                <a:effectLst/>
                <a:latin typeface="Times New Roman" panose="02020603050405020304" pitchFamily="18" charset="0"/>
                <a:ea typeface="Times New Roman" panose="02020603050405020304" pitchFamily="18" charset="0"/>
                <a:hlinkClick r:id="rId2"/>
              </a:rPr>
              <a:t>https://www.legis.md/cautare/getResults?doc_id=139541&amp;lang=ro#</a:t>
            </a:r>
            <a:endParaRPr lang="ru-MD" dirty="0"/>
          </a:p>
        </p:txBody>
      </p:sp>
      <p:sp>
        <p:nvSpPr>
          <p:cNvPr id="3" name="Заголовок 2">
            <a:extLst>
              <a:ext uri="{FF2B5EF4-FFF2-40B4-BE49-F238E27FC236}">
                <a16:creationId xmlns:a16="http://schemas.microsoft.com/office/drawing/2014/main" id="{85F54066-3290-233C-D47F-887B1001ABEC}"/>
              </a:ext>
            </a:extLst>
          </p:cNvPr>
          <p:cNvSpPr>
            <a:spLocks noGrp="1"/>
          </p:cNvSpPr>
          <p:nvPr>
            <p:ph type="title"/>
          </p:nvPr>
        </p:nvSpPr>
        <p:spPr/>
        <p:txBody>
          <a:bodyPr>
            <a:noAutofit/>
          </a:bodyPr>
          <a:lstStyle/>
          <a:p>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Măsuri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legislative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pentru</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implementarea</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principiului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responsabilit</a:t>
            </a:r>
            <a:r>
              <a:rPr lang="ro-RO" sz="2800" b="1" dirty="0" err="1">
                <a:solidFill>
                  <a:schemeClr val="tx2">
                    <a:lumMod val="75000"/>
                  </a:schemeClr>
                </a:solidFill>
                <a:effectLst/>
                <a:latin typeface="Times New Roman" panose="02020603050405020304" pitchFamily="18" charset="0"/>
                <a:ea typeface="Times New Roman" panose="02020603050405020304" pitchFamily="18" charset="0"/>
              </a:rPr>
              <a:t>ății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extinse</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producătorului</a:t>
            </a:r>
            <a:endParaRPr lang="ru-MD" sz="2800" dirty="0">
              <a:solidFill>
                <a:schemeClr val="tx2">
                  <a:lumMod val="75000"/>
                </a:schemeClr>
              </a:solidFill>
            </a:endParaRPr>
          </a:p>
        </p:txBody>
      </p:sp>
    </p:spTree>
    <p:extLst>
      <p:ext uri="{BB962C8B-B14F-4D97-AF65-F5344CB8AC3E}">
        <p14:creationId xmlns:p14="http://schemas.microsoft.com/office/powerpoint/2010/main" val="24262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A219FAA7-3ED0-E294-F823-DD236D33CEF4}"/>
              </a:ext>
            </a:extLst>
          </p:cNvPr>
          <p:cNvSpPr>
            <a:spLocks noGrp="1"/>
          </p:cNvSpPr>
          <p:nvPr>
            <p:ph idx="1"/>
          </p:nvPr>
        </p:nvSpPr>
        <p:spPr>
          <a:xfrm>
            <a:off x="872067" y="2204864"/>
            <a:ext cx="7408333" cy="3921299"/>
          </a:xfrm>
        </p:spPr>
        <p:txBody>
          <a:bodyPr>
            <a:normAutofit fontScale="92500" lnSpcReduction="10000"/>
          </a:bodyPr>
          <a:lstStyle/>
          <a:p>
            <a:pPr algn="just"/>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Programul</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retehnologizare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și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eficiență</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energetică</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întreprinderilor</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mici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și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mijlocii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aprobat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Hotărârea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Guvernului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nr. 515/2022,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urmărește schimbarea modelului de producție de bază, adaptarea la noile tehnologii și trecerea la surse alternative de energie, oferind întreprinderilor un avantaj competitiv pe piață, rezistență și acces la investiții care pot aduce efecte economice imediate.</a:t>
            </a:r>
            <a:endParaRPr lang="ru-M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Programul</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Național</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Promovarea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Antreprenoriatului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și Creșterea </a:t>
            </a:r>
            <a:r>
              <a:rPr lang="en-US" sz="1800" b="1"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Competitivității</a:t>
            </a:r>
            <a:r>
              <a:rPr lang="en-US" sz="1800" b="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800" b="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perioada 2023-2027,</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aprobat</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Hotărârea</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Guvernului</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nr. 653/2023</a:t>
            </a:r>
            <a:r>
              <a:rPr lang="en-US" sz="1800" b="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contribuie</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800" dirty="0">
                <a:solidFill>
                  <a:schemeClr val="accent2">
                    <a:lumMod val="50000"/>
                  </a:schemeClr>
                </a:solidFill>
                <a:effectLst/>
                <a:latin typeface="Times New Roman" panose="02020603050405020304" pitchFamily="18" charset="0"/>
                <a:ea typeface="Times"/>
                <a:cs typeface="Times New Roman" panose="02020603050405020304" pitchFamily="18" charset="0"/>
              </a:rPr>
              <a:t>a</a:t>
            </a:r>
            <a:r>
              <a:rPr lang="ro-RO" sz="1800" dirty="0" err="1">
                <a:solidFill>
                  <a:schemeClr val="accent2">
                    <a:lumMod val="50000"/>
                  </a:schemeClr>
                </a:solidFill>
                <a:effectLst/>
                <a:latin typeface="Times New Roman" panose="02020603050405020304" pitchFamily="18" charset="0"/>
                <a:ea typeface="Times"/>
                <a:cs typeface="Times New Roman" panose="02020603050405020304" pitchFamily="18" charset="0"/>
              </a:rPr>
              <a:t>sigurarea</a:t>
            </a:r>
            <a:r>
              <a:rPr lang="ro-RO" sz="1800" dirty="0">
                <a:solidFill>
                  <a:schemeClr val="accent2">
                    <a:lumMod val="50000"/>
                  </a:schemeClr>
                </a:solidFill>
                <a:effectLst/>
                <a:latin typeface="Times New Roman" panose="02020603050405020304" pitchFamily="18" charset="0"/>
                <a:ea typeface="Times"/>
                <a:cs typeface="Times New Roman" panose="02020603050405020304" pitchFamily="18" charset="0"/>
              </a:rPr>
              <a:t> unui mediu sănătos în care statul încurajează inițiativele antreprenoriale și sociale, în special inițiativele celor mai vulnerabile grupuri, care au acces redus la oportunități economice: tineri, populația rurală și persoanele cu dizabilități, femei și familii cu </a:t>
            </a:r>
            <a:r>
              <a:rPr lang="ro-RO" sz="1800" dirty="0" err="1">
                <a:solidFill>
                  <a:schemeClr val="accent2">
                    <a:lumMod val="50000"/>
                  </a:schemeClr>
                </a:solidFill>
                <a:effectLst/>
                <a:latin typeface="Times New Roman" panose="02020603050405020304" pitchFamily="18" charset="0"/>
                <a:ea typeface="Times"/>
                <a:cs typeface="Times New Roman" panose="02020603050405020304" pitchFamily="18" charset="0"/>
              </a:rPr>
              <a:t>migranți</a:t>
            </a:r>
            <a:r>
              <a:rPr lang="ro-RO" sz="1800" dirty="0">
                <a:solidFill>
                  <a:schemeClr val="accent2">
                    <a:lumMod val="50000"/>
                  </a:schemeClr>
                </a:solidFill>
                <a:effectLst/>
                <a:latin typeface="Times New Roman" panose="02020603050405020304" pitchFamily="18" charset="0"/>
                <a:ea typeface="Times"/>
                <a:cs typeface="Times New Roman" panose="02020603050405020304" pitchFamily="18" charset="0"/>
              </a:rPr>
              <a:t>. Aceste măsuri implică un număr redus și proceduri simplificate pentru a obține acte permisive, gestionarea simplificată a impozitelor și taxelor, optimizarea inspecțiilor de stat și eficientizarea lor printr-o mai bună calculare a factorilor de risc. </a:t>
            </a:r>
            <a:endParaRPr lang="ru-MD"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16D25AD9-3285-8B28-60A1-0C32C4E18F28}"/>
              </a:ext>
            </a:extLst>
          </p:cNvPr>
          <p:cNvSpPr>
            <a:spLocks noGrp="1"/>
          </p:cNvSpPr>
          <p:nvPr>
            <p:ph type="title"/>
          </p:nvPr>
        </p:nvSpPr>
        <p:spPr/>
        <p:txBody>
          <a:bodyPr>
            <a:noAutofit/>
          </a:bodyPr>
          <a:lstStyle/>
          <a:p>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Măsuri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legislative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pentru</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implementarea</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principiului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responsabilit</a:t>
            </a:r>
            <a:r>
              <a:rPr lang="ro-RO" sz="2800" b="1" dirty="0" err="1">
                <a:solidFill>
                  <a:schemeClr val="tx2">
                    <a:lumMod val="75000"/>
                  </a:schemeClr>
                </a:solidFill>
                <a:effectLst/>
                <a:latin typeface="Times New Roman" panose="02020603050405020304" pitchFamily="18" charset="0"/>
                <a:ea typeface="Times New Roman" panose="02020603050405020304" pitchFamily="18" charset="0"/>
              </a:rPr>
              <a:t>ății</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extinse</a:t>
            </a:r>
            <a:r>
              <a:rPr lang="en-US" sz="2800" b="1" dirty="0">
                <a:solidFill>
                  <a:schemeClr val="tx2">
                    <a:lumMod val="75000"/>
                  </a:schemeClr>
                </a:solidFill>
                <a:effectLst/>
                <a:latin typeface="Times New Roman" panose="02020603050405020304" pitchFamily="18" charset="0"/>
                <a:ea typeface="Times New Roman" panose="02020603050405020304" pitchFamily="18" charset="0"/>
              </a:rPr>
              <a:t> a </a:t>
            </a:r>
            <a:r>
              <a:rPr lang="en-US" sz="2800" b="1" dirty="0" err="1">
                <a:solidFill>
                  <a:schemeClr val="tx2">
                    <a:lumMod val="75000"/>
                  </a:schemeClr>
                </a:solidFill>
                <a:effectLst/>
                <a:latin typeface="Times New Roman" panose="02020603050405020304" pitchFamily="18" charset="0"/>
                <a:ea typeface="Times New Roman" panose="02020603050405020304" pitchFamily="18" charset="0"/>
              </a:rPr>
              <a:t>producătorului</a:t>
            </a:r>
            <a:endParaRPr lang="ru-MD" sz="2800" dirty="0"/>
          </a:p>
        </p:txBody>
      </p:sp>
    </p:spTree>
    <p:extLst>
      <p:ext uri="{BB962C8B-B14F-4D97-AF65-F5344CB8AC3E}">
        <p14:creationId xmlns:p14="http://schemas.microsoft.com/office/powerpoint/2010/main" val="105159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639AD5C-D1B9-6F20-AC8A-163DAED59534}"/>
              </a:ext>
            </a:extLst>
          </p:cNvPr>
          <p:cNvSpPr>
            <a:spLocks noGrp="1"/>
          </p:cNvSpPr>
          <p:nvPr>
            <p:ph idx="1"/>
          </p:nvPr>
        </p:nvSpPr>
        <p:spPr>
          <a:xfrm>
            <a:off x="899592" y="2276872"/>
            <a:ext cx="7380808" cy="3849291"/>
          </a:xfrm>
        </p:spPr>
        <p:txBody>
          <a:bodyPr/>
          <a:lstStyle/>
          <a:p>
            <a:pPr indent="457200" algn="just"/>
            <a:r>
              <a:rPr lang="en-US" sz="1800" dirty="0" err="1">
                <a:effectLst/>
                <a:latin typeface="Times New Roman" panose="02020603050405020304" pitchFamily="18" charset="0"/>
                <a:ea typeface="Times New Roman" panose="02020603050405020304" pitchFamily="18" charset="0"/>
              </a:rPr>
              <a:t>Prevederile</a:t>
            </a: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legii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privind</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deșeurile</a:t>
            </a:r>
            <a:r>
              <a:rPr lang="en-US" sz="1800" b="1" dirty="0">
                <a:effectLst/>
                <a:latin typeface="Times New Roman" panose="02020603050405020304" pitchFamily="18" charset="0"/>
                <a:ea typeface="Times New Roman" panose="02020603050405020304" pitchFamily="18" charset="0"/>
              </a:rPr>
              <a:t> nr.209/2016</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încurajează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dezvoltarea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producerea</a:t>
            </a:r>
            <a:r>
              <a:rPr lang="en-US" sz="1800" dirty="0">
                <a:effectLst/>
                <a:latin typeface="Times New Roman" panose="02020603050405020304" pitchFamily="18" charset="0"/>
                <a:ea typeface="Times New Roman" panose="02020603050405020304" pitchFamily="18" charset="0"/>
              </a:rPr>
              <a:t> şi </a:t>
            </a:r>
            <a:r>
              <a:rPr lang="en-US" sz="1800" dirty="0" err="1">
                <a:effectLst/>
                <a:latin typeface="Times New Roman" panose="02020603050405020304" pitchFamily="18" charset="0"/>
                <a:ea typeface="Times New Roman" panose="02020603050405020304" pitchFamily="18" charset="0"/>
              </a:rPr>
              <a:t>comercializarea</a:t>
            </a:r>
            <a:r>
              <a:rPr lang="en-US" sz="1800" dirty="0">
                <a:effectLst/>
                <a:latin typeface="Times New Roman" panose="02020603050405020304" pitchFamily="18" charset="0"/>
                <a:ea typeface="Times New Roman" panose="02020603050405020304" pitchFamily="18" charset="0"/>
              </a:rPr>
              <a:t> produselor cu </a:t>
            </a:r>
            <a:r>
              <a:rPr lang="en-US" sz="1800" dirty="0" err="1">
                <a:effectLst/>
                <a:latin typeface="Times New Roman" panose="02020603050405020304" pitchFamily="18" charset="0"/>
                <a:ea typeface="Times New Roman" panose="02020603050405020304" pitchFamily="18" charset="0"/>
              </a:rPr>
              <a:t>utilizări</a:t>
            </a:r>
            <a:r>
              <a:rPr lang="en-US" sz="1800" dirty="0">
                <a:effectLst/>
                <a:latin typeface="Times New Roman" panose="02020603050405020304" pitchFamily="18" charset="0"/>
                <a:ea typeface="Times New Roman" panose="02020603050405020304" pitchFamily="18" charset="0"/>
              </a:rPr>
              <a:t> multiple, care sunt </a:t>
            </a:r>
            <a:r>
              <a:rPr lang="en-US" sz="1800" dirty="0" err="1">
                <a:effectLst/>
                <a:latin typeface="Times New Roman" panose="02020603050405020304" pitchFamily="18" charset="0"/>
                <a:ea typeface="Times New Roman" panose="02020603050405020304" pitchFamily="18" charset="0"/>
              </a:rPr>
              <a:t>durabile</a:t>
            </a:r>
            <a:r>
              <a:rPr lang="en-US" sz="1800" dirty="0">
                <a:effectLst/>
                <a:latin typeface="Times New Roman" panose="02020603050405020304" pitchFamily="18" charset="0"/>
                <a:ea typeface="Times New Roman" panose="02020603050405020304" pitchFamily="18" charset="0"/>
              </a:rPr>
              <a:t> din </a:t>
            </a:r>
            <a:r>
              <a:rPr lang="en-US" sz="1800" dirty="0" err="1">
                <a:effectLst/>
                <a:latin typeface="Times New Roman" panose="02020603050405020304" pitchFamily="18" charset="0"/>
                <a:ea typeface="Times New Roman" panose="02020603050405020304" pitchFamily="18" charset="0"/>
              </a:rPr>
              <a:t>punct</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vedere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tehnic</a:t>
            </a:r>
            <a:r>
              <a:rPr lang="en-US" sz="1800" dirty="0">
                <a:effectLst/>
                <a:latin typeface="Times New Roman" panose="02020603050405020304" pitchFamily="18" charset="0"/>
                <a:ea typeface="Times New Roman" panose="02020603050405020304" pitchFamily="18" charset="0"/>
              </a:rPr>
              <a:t> şi care pot, </a:t>
            </a:r>
            <a:r>
              <a:rPr lang="en-US" sz="1800" dirty="0" err="1">
                <a:effectLst/>
                <a:latin typeface="Times New Roman" panose="02020603050405020304" pitchFamily="18" charset="0"/>
                <a:ea typeface="Times New Roman" panose="02020603050405020304" pitchFamily="18" charset="0"/>
              </a:rPr>
              <a:t>după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a:t>
            </a:r>
            <a:r>
              <a:rPr lang="en-US" sz="1800" dirty="0">
                <a:effectLst/>
                <a:latin typeface="Times New Roman" panose="02020603050405020304" pitchFamily="18" charset="0"/>
                <a:ea typeface="Times New Roman" panose="02020603050405020304" pitchFamily="18" charset="0"/>
              </a:rPr>
              <a:t> au </a:t>
            </a:r>
            <a:r>
              <a:rPr lang="en-US" sz="1800" dirty="0" err="1">
                <a:effectLst/>
                <a:latin typeface="Times New Roman" panose="02020603050405020304" pitchFamily="18" charset="0"/>
                <a:ea typeface="Times New Roman" panose="02020603050405020304" pitchFamily="18" charset="0"/>
              </a:rPr>
              <a:t>devenit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deşeuri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facă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obiectul</a:t>
            </a:r>
            <a:r>
              <a:rPr lang="en-US" sz="1800" dirty="0">
                <a:effectLst/>
                <a:latin typeface="Times New Roman" panose="02020603050405020304" pitchFamily="18" charset="0"/>
                <a:ea typeface="Times New Roman" panose="02020603050405020304" pitchFamily="18" charset="0"/>
              </a:rPr>
              <a:t> unei </a:t>
            </a:r>
            <a:r>
              <a:rPr lang="en-US" sz="1800" dirty="0" err="1">
                <a:effectLst/>
                <a:latin typeface="Times New Roman" panose="02020603050405020304" pitchFamily="18" charset="0"/>
                <a:ea typeface="Times New Roman" panose="02020603050405020304" pitchFamily="18" charset="0"/>
              </a:rPr>
              <a:t>valorificări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sigure</a:t>
            </a:r>
            <a:r>
              <a:rPr lang="en-US" sz="1800" dirty="0">
                <a:effectLst/>
                <a:latin typeface="Times New Roman" panose="02020603050405020304" pitchFamily="18" charset="0"/>
                <a:ea typeface="Times New Roman" panose="02020603050405020304" pitchFamily="18" charset="0"/>
              </a:rPr>
              <a:t> şi al unei </a:t>
            </a:r>
            <a:r>
              <a:rPr lang="en-US" sz="1800" dirty="0" err="1">
                <a:effectLst/>
                <a:latin typeface="Times New Roman" panose="02020603050405020304" pitchFamily="18" charset="0"/>
                <a:ea typeface="Times New Roman" panose="02020603050405020304" pitchFamily="18" charset="0"/>
              </a:rPr>
              <a:t>eliminări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a:t>
            </a:r>
            <a:r>
              <a:rPr lang="en-US" sz="1800" dirty="0">
                <a:effectLst/>
                <a:latin typeface="Times New Roman" panose="02020603050405020304" pitchFamily="18" charset="0"/>
                <a:ea typeface="Times New Roman" panose="02020603050405020304" pitchFamily="18" charset="0"/>
              </a:rPr>
              <a:t> nu </a:t>
            </a:r>
            <a:r>
              <a:rPr lang="en-US" sz="1800" dirty="0" err="1">
                <a:effectLst/>
                <a:latin typeface="Times New Roman" panose="02020603050405020304" pitchFamily="18" charset="0"/>
                <a:ea typeface="Times New Roman" panose="02020603050405020304" pitchFamily="18" charset="0"/>
              </a:rPr>
              <a:t>poluează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mediul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Legea</a:t>
            </a:r>
            <a:r>
              <a:rPr lang="en-US" sz="1800" i="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concepe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regimul</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responsabilitate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extinsă</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producătorului</a:t>
            </a:r>
            <a:r>
              <a:rPr lang="en-US" sz="1800" dirty="0">
                <a:effectLst/>
                <a:latin typeface="Times New Roman" panose="02020603050405020304" pitchFamily="18" charset="0"/>
                <a:ea typeface="Times New Roman" panose="02020603050405020304" pitchFamily="18" charset="0"/>
              </a:rPr>
              <a:t> (în</a:t>
            </a:r>
            <a:r>
              <a:rPr lang="en-US" sz="1800" spc="5"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continuare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spc="5" dirty="0">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REP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persoanele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fizice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juridice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producătorul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produsului</a:t>
            </a:r>
            <a:r>
              <a:rPr lang="en-US" sz="1800" dirty="0">
                <a:effectLst/>
                <a:latin typeface="Times New Roman" panose="02020603050405020304" pitchFamily="18" charset="0"/>
                <a:ea typeface="Times New Roman" panose="02020603050405020304" pitchFamily="18" charset="0"/>
              </a:rPr>
              <a:t>) care, la </a:t>
            </a:r>
            <a:r>
              <a:rPr lang="en-US" sz="1800" dirty="0" err="1">
                <a:effectLst/>
                <a:latin typeface="Times New Roman" panose="02020603050405020304" pitchFamily="18" charset="0"/>
                <a:ea typeface="Times New Roman" panose="02020603050405020304" pitchFamily="18" charset="0"/>
              </a:rPr>
              <a:t>nivel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profesional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proiectează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prelucrează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tratează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vând</a:t>
            </a:r>
            <a:r>
              <a:rPr lang="en-US" sz="1800" dirty="0">
                <a:effectLst/>
                <a:latin typeface="Times New Roman" panose="02020603050405020304" pitchFamily="18" charset="0"/>
                <a:ea typeface="Times New Roman" panose="02020603050405020304" pitchFamily="18" charset="0"/>
              </a:rPr>
              <a:t> şi/</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importă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vehiculele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inclusiv</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componentele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acestora</a:t>
            </a:r>
            <a:r>
              <a:rPr lang="en-US" sz="1800" dirty="0">
                <a:effectLst/>
                <a:latin typeface="Times New Roman" panose="02020603050405020304" pitchFamily="18" charset="0"/>
                <a:ea typeface="Times New Roman" panose="02020603050405020304" pitchFamily="18" charset="0"/>
              </a:rPr>
              <a:t> și </a:t>
            </a:r>
            <a:r>
              <a:rPr lang="en-US" sz="1800" dirty="0" err="1">
                <a:effectLst/>
                <a:latin typeface="Times New Roman" panose="02020603050405020304" pitchFamily="18" charset="0"/>
                <a:ea typeface="Times New Roman" panose="02020603050405020304" pitchFamily="18" charset="0"/>
              </a:rPr>
              <a:t>instituie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obligații</a:t>
            </a:r>
            <a:r>
              <a:rPr lang="en-US" sz="1800" dirty="0">
                <a:effectLst/>
                <a:latin typeface="Times New Roman" panose="02020603050405020304" pitchFamily="18" charset="0"/>
                <a:ea typeface="Times New Roman" panose="02020603050405020304" pitchFamily="18" charset="0"/>
              </a:rPr>
              <a:t> f</a:t>
            </a:r>
            <a:r>
              <a:rPr lang="en-US" sz="1800" dirty="0">
                <a:solidFill>
                  <a:srgbClr val="000000"/>
                </a:solidFill>
                <a:effectLst/>
                <a:latin typeface="Times New Roman" panose="02020603050405020304" pitchFamily="18" charset="0"/>
                <a:ea typeface="Times New Roman" panose="02020603050405020304" pitchFamily="18" charset="0"/>
              </a:rPr>
              <a:t>ie individual, fie </a:t>
            </a:r>
            <a:r>
              <a:rPr lang="en-US" sz="1800" dirty="0" err="1">
                <a:solidFill>
                  <a:srgbClr val="000000"/>
                </a:solidFill>
                <a:effectLst/>
                <a:latin typeface="Times New Roman" panose="02020603050405020304" pitchFamily="18" charset="0"/>
                <a:ea typeface="Times New Roman" panose="02020603050405020304" pitchFamily="18" charset="0"/>
              </a:rPr>
              <a:t>colectiv</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pentru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recuperarea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valorificarea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reciclarea</a:t>
            </a:r>
            <a:r>
              <a:rPr lang="en-US" sz="1800" dirty="0">
                <a:solidFill>
                  <a:srgbClr val="000000"/>
                </a:solidFill>
                <a:effectLst/>
                <a:latin typeface="Times New Roman" panose="02020603050405020304" pitchFamily="18" charset="0"/>
                <a:ea typeface="Times New Roman" panose="02020603050405020304" pitchFamily="18" charset="0"/>
              </a:rPr>
              <a:t> produselor </a:t>
            </a:r>
            <a:r>
              <a:rPr lang="en-US" sz="1800" dirty="0" err="1">
                <a:solidFill>
                  <a:srgbClr val="000000"/>
                </a:solidFill>
                <a:effectLst/>
                <a:latin typeface="Times New Roman" panose="02020603050405020304" pitchFamily="18" charset="0"/>
                <a:ea typeface="Times New Roman" panose="02020603050405020304" pitchFamily="18" charset="0"/>
              </a:rPr>
              <a:t>scoase</a:t>
            </a:r>
            <a:r>
              <a:rPr lang="en-US" sz="1800" dirty="0">
                <a:solidFill>
                  <a:srgbClr val="000000"/>
                </a:solidFill>
                <a:effectLst/>
                <a:latin typeface="Times New Roman" panose="02020603050405020304" pitchFamily="18" charset="0"/>
                <a:ea typeface="Times New Roman" panose="02020603050405020304" pitchFamily="18" charset="0"/>
              </a:rPr>
              <a:t> din uz. </a:t>
            </a:r>
            <a:endParaRPr lang="ru-MD" sz="1800" dirty="0">
              <a:effectLst/>
              <a:latin typeface="Times New Roman" panose="02020603050405020304" pitchFamily="18" charset="0"/>
              <a:ea typeface="Times New Roman" panose="02020603050405020304" pitchFamily="18" charset="0"/>
            </a:endParaRPr>
          </a:p>
          <a:p>
            <a:r>
              <a:rPr lang="en-US" sz="1800" dirty="0" err="1">
                <a:solidFill>
                  <a:srgbClr val="000000"/>
                </a:solidFill>
                <a:effectLst/>
                <a:latin typeface="Times New Roman" panose="02020603050405020304" pitchFamily="18" charset="0"/>
                <a:ea typeface="Times New Roman" panose="02020603050405020304" pitchFamily="18" charset="0"/>
              </a:rPr>
              <a:t>Monitorul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Oficial</a:t>
            </a:r>
            <a:r>
              <a:rPr lang="en-US" sz="1800" dirty="0">
                <a:solidFill>
                  <a:srgbClr val="000000"/>
                </a:solidFill>
                <a:effectLst/>
                <a:latin typeface="Times New Roman" panose="02020603050405020304" pitchFamily="18" charset="0"/>
                <a:ea typeface="Times New Roman" panose="02020603050405020304" pitchFamily="18" charset="0"/>
              </a:rPr>
              <a:t> Nr. 459-471 </a:t>
            </a:r>
            <a:r>
              <a:rPr lang="ro-RO" sz="1800" dirty="0">
                <a:solidFill>
                  <a:srgbClr val="000000"/>
                </a:solidFill>
                <a:effectLst/>
                <a:latin typeface="Times New Roman" panose="02020603050405020304" pitchFamily="18" charset="0"/>
                <a:ea typeface="Times New Roman" panose="02020603050405020304" pitchFamily="18" charset="0"/>
              </a:rPr>
              <a:t>din 23.12.2016.</a:t>
            </a:r>
            <a:r>
              <a:rPr lang="ro-RO" sz="1800" dirty="0">
                <a:effectLst/>
                <a:latin typeface="Times New Roman" panose="02020603050405020304" pitchFamily="18" charset="0"/>
                <a:ea typeface="Times New Roman" panose="02020603050405020304" pitchFamily="18" charset="0"/>
              </a:rPr>
              <a:t> </a:t>
            </a:r>
            <a:r>
              <a:rPr lang="ro-RO" sz="1800" u="sng" dirty="0">
                <a:solidFill>
                  <a:srgbClr val="0000FF"/>
                </a:solidFill>
                <a:effectLst/>
                <a:latin typeface="Times New Roman" panose="02020603050405020304" pitchFamily="18" charset="0"/>
                <a:ea typeface="Times New Roman" panose="02020603050405020304" pitchFamily="18" charset="0"/>
                <a:hlinkClick r:id="rId2"/>
              </a:rPr>
              <a:t>https://www.legis.md/cautare/getResults?doc_id=135894&amp;lang=ro#</a:t>
            </a:r>
            <a:r>
              <a:rPr lang="ro-RO"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AA81B6AA-0880-8229-E34D-5C82929332F4}"/>
              </a:ext>
            </a:extLst>
          </p:cNvPr>
          <p:cNvSpPr>
            <a:spLocks noGrp="1"/>
          </p:cNvSpPr>
          <p:nvPr>
            <p:ph type="title"/>
          </p:nvPr>
        </p:nvSpPr>
        <p:spPr/>
        <p:txBody>
          <a:bodyPr>
            <a:noAutofit/>
          </a:bodyPr>
          <a:lstStyle/>
          <a:p>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Responsabilitatea</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extinsă</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producătorului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în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domeniul</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gestionării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deșeurilor</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de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echipamente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electrice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și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electronice</a:t>
            </a:r>
            <a:endParaRPr lang="ru-MD" sz="3200" dirty="0">
              <a:solidFill>
                <a:schemeClr val="accent2">
                  <a:lumMod val="50000"/>
                </a:schemeClr>
              </a:solidFill>
            </a:endParaRPr>
          </a:p>
        </p:txBody>
      </p:sp>
    </p:spTree>
    <p:extLst>
      <p:ext uri="{BB962C8B-B14F-4D97-AF65-F5344CB8AC3E}">
        <p14:creationId xmlns:p14="http://schemas.microsoft.com/office/powerpoint/2010/main" val="277021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5209CA5-451B-ADFB-022B-DD9220AA3392}"/>
              </a:ext>
            </a:extLst>
          </p:cNvPr>
          <p:cNvSpPr>
            <a:spLocks noGrp="1"/>
          </p:cNvSpPr>
          <p:nvPr>
            <p:ph idx="1"/>
          </p:nvPr>
        </p:nvSpPr>
        <p:spPr/>
        <p:txBody>
          <a:bodyPr/>
          <a:lstStyle/>
          <a:p>
            <a:pPr indent="457200" algn="just"/>
            <a:r>
              <a:rPr lang="en-US" sz="1800" dirty="0">
                <a:effectLst/>
                <a:latin typeface="Times New Roman" panose="02020603050405020304" pitchFamily="18" charset="0"/>
                <a:ea typeface="Times New Roman" panose="02020603050405020304" pitchFamily="18" charset="0"/>
              </a:rPr>
              <a:t>Conform </a:t>
            </a:r>
            <a:r>
              <a:rPr lang="en-US" sz="1800" dirty="0" err="1">
                <a:effectLst/>
                <a:latin typeface="Times New Roman" panose="02020603050405020304" pitchFamily="18" charset="0"/>
                <a:ea typeface="Times New Roman" panose="02020603050405020304" pitchFamily="18" charset="0"/>
              </a:rPr>
              <a:t>prevederilor</a:t>
            </a:r>
            <a:r>
              <a:rPr lang="en-US" sz="1800" dirty="0">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art.12, </a:t>
            </a:r>
            <a:r>
              <a:rPr lang="en-US" sz="1800" dirty="0" err="1">
                <a:solidFill>
                  <a:srgbClr val="000000"/>
                </a:solidFill>
                <a:effectLst/>
                <a:latin typeface="Times New Roman" panose="02020603050405020304" pitchFamily="18" charset="0"/>
                <a:ea typeface="Times New Roman" panose="02020603050405020304" pitchFamily="18" charset="0"/>
              </a:rPr>
              <a:t>alin</a:t>
            </a:r>
            <a:r>
              <a:rPr lang="en-US" sz="1800" dirty="0">
                <a:solidFill>
                  <a:srgbClr val="000000"/>
                </a:solidFill>
                <a:effectLst/>
                <a:latin typeface="Times New Roman" panose="02020603050405020304" pitchFamily="18" charset="0"/>
                <a:ea typeface="Times New Roman" panose="02020603050405020304" pitchFamily="18" charset="0"/>
              </a:rPr>
              <a:t>. (14) a </a:t>
            </a:r>
            <a:r>
              <a:rPr lang="en-US" sz="1800" dirty="0" err="1">
                <a:effectLst/>
                <a:latin typeface="Times New Roman" panose="02020603050405020304" pitchFamily="18" charset="0"/>
                <a:ea typeface="Times New Roman" panose="02020603050405020304" pitchFamily="18" charset="0"/>
              </a:rPr>
              <a:t>Legii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privind</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deșeurile</a:t>
            </a:r>
            <a:r>
              <a:rPr lang="en-US" sz="1800" dirty="0">
                <a:effectLst/>
                <a:latin typeface="Times New Roman" panose="02020603050405020304" pitchFamily="18" charset="0"/>
                <a:ea typeface="Times New Roman" panose="02020603050405020304" pitchFamily="18" charset="0"/>
              </a:rPr>
              <a:t> nr.209/2016, </a:t>
            </a:r>
            <a:r>
              <a:rPr lang="en-US" sz="1800" dirty="0" err="1">
                <a:solidFill>
                  <a:srgbClr val="000000"/>
                </a:solidFill>
                <a:effectLst/>
                <a:latin typeface="Times New Roman" panose="02020603050405020304" pitchFamily="18" charset="0"/>
                <a:ea typeface="Times New Roman" panose="02020603050405020304" pitchFamily="18" charset="0"/>
              </a:rPr>
              <a:t>principiul</a:t>
            </a:r>
            <a:r>
              <a:rPr lang="en-US" sz="1800" dirty="0">
                <a:solidFill>
                  <a:srgbClr val="000000"/>
                </a:solidFill>
                <a:effectLst/>
                <a:latin typeface="Times New Roman" panose="02020603050405020304" pitchFamily="18" charset="0"/>
                <a:ea typeface="Times New Roman" panose="02020603050405020304" pitchFamily="18" charset="0"/>
              </a:rPr>
              <a:t> REP se </a:t>
            </a:r>
            <a:r>
              <a:rPr lang="en-US" sz="1800" dirty="0" err="1">
                <a:solidFill>
                  <a:srgbClr val="000000"/>
                </a:solidFill>
                <a:effectLst/>
                <a:latin typeface="Times New Roman" panose="02020603050405020304" pitchFamily="18" charset="0"/>
                <a:ea typeface="Times New Roman" panose="02020603050405020304" pitchFamily="18" charset="0"/>
              </a:rPr>
              <a:t>aplică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următoarelor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produse</a:t>
            </a:r>
            <a:r>
              <a:rPr lang="en-US" sz="1800" i="1"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marL="342900" marR="76200" lvl="0" indent="-342900" algn="just">
              <a:buFont typeface="+mj-lt"/>
              <a:buAutoNum type="alphaLcParenR"/>
            </a:pPr>
            <a:r>
              <a:rPr lang="ro-RO" sz="1800" dirty="0">
                <a:solidFill>
                  <a:srgbClr val="000000"/>
                </a:solidFill>
                <a:effectLst/>
                <a:latin typeface="Times New Roman" panose="02020603050405020304" pitchFamily="18" charset="0"/>
                <a:ea typeface="Times New Roman" panose="02020603050405020304" pitchFamily="18" charset="0"/>
              </a:rPr>
              <a:t>baterii și acumulatori;</a:t>
            </a:r>
            <a:endParaRPr lang="ru-MD" sz="1800" dirty="0">
              <a:effectLst/>
              <a:latin typeface="Times New Roman" panose="02020603050405020304" pitchFamily="18" charset="0"/>
              <a:ea typeface="Times New Roman" panose="02020603050405020304" pitchFamily="18" charset="0"/>
            </a:endParaRPr>
          </a:p>
          <a:p>
            <a:pPr marL="342900" marR="76200" lvl="0" indent="-342900" algn="just">
              <a:buFont typeface="+mj-lt"/>
              <a:buAutoNum type="alphaLcParenR"/>
            </a:pPr>
            <a:r>
              <a:rPr lang="ro-RO" sz="1800" dirty="0">
                <a:solidFill>
                  <a:srgbClr val="000000"/>
                </a:solidFill>
                <a:effectLst/>
                <a:latin typeface="Times New Roman" panose="02020603050405020304" pitchFamily="18" charset="0"/>
                <a:ea typeface="Times New Roman" panose="02020603050405020304" pitchFamily="18" charset="0"/>
              </a:rPr>
              <a:t>echipamente electrice și electronice; </a:t>
            </a:r>
            <a:endParaRPr lang="ru-MD" sz="1800" dirty="0">
              <a:effectLst/>
              <a:latin typeface="Times New Roman" panose="02020603050405020304" pitchFamily="18" charset="0"/>
              <a:ea typeface="Times New Roman" panose="02020603050405020304" pitchFamily="18" charset="0"/>
            </a:endParaRPr>
          </a:p>
          <a:p>
            <a:pPr marL="342900" marR="76200" lvl="0" indent="-342900" algn="just">
              <a:buFont typeface="+mj-lt"/>
              <a:buAutoNum type="alphaLcParenR"/>
            </a:pPr>
            <a:r>
              <a:rPr lang="ro-RO" sz="1800" dirty="0">
                <a:solidFill>
                  <a:srgbClr val="000000"/>
                </a:solidFill>
                <a:effectLst/>
                <a:latin typeface="Times New Roman" panose="02020603050405020304" pitchFamily="18" charset="0"/>
                <a:ea typeface="Times New Roman" panose="02020603050405020304" pitchFamily="18" charset="0"/>
              </a:rPr>
              <a:t>vehicule;</a:t>
            </a:r>
            <a:endParaRPr lang="ru-MD" sz="1800" dirty="0">
              <a:effectLst/>
              <a:latin typeface="Times New Roman" panose="02020603050405020304" pitchFamily="18" charset="0"/>
              <a:ea typeface="Times New Roman" panose="02020603050405020304" pitchFamily="18" charset="0"/>
            </a:endParaRPr>
          </a:p>
          <a:p>
            <a:pPr marL="342900" marR="76200" lvl="0" indent="-342900" algn="just">
              <a:buFont typeface="+mj-lt"/>
              <a:buAutoNum type="alphaLcParenR"/>
            </a:pPr>
            <a:r>
              <a:rPr lang="ro-RO" sz="1800" dirty="0">
                <a:solidFill>
                  <a:srgbClr val="000000"/>
                </a:solidFill>
                <a:effectLst/>
                <a:latin typeface="Times New Roman" panose="02020603050405020304" pitchFamily="18" charset="0"/>
                <a:ea typeface="Times New Roman" panose="02020603050405020304" pitchFamily="18" charset="0"/>
              </a:rPr>
              <a:t>uleiuri;</a:t>
            </a:r>
            <a:endParaRPr lang="ru-MD" sz="1800" dirty="0">
              <a:effectLst/>
              <a:latin typeface="Times New Roman" panose="02020603050405020304" pitchFamily="18" charset="0"/>
              <a:ea typeface="Times New Roman" panose="02020603050405020304" pitchFamily="18" charset="0"/>
            </a:endParaRPr>
          </a:p>
          <a:p>
            <a:pPr marL="342900" marR="76200" lvl="0" indent="-342900" algn="just">
              <a:buFont typeface="+mj-lt"/>
              <a:buAutoNum type="alphaLcParenR"/>
            </a:pPr>
            <a:r>
              <a:rPr lang="ro-RO" sz="1800" dirty="0">
                <a:solidFill>
                  <a:srgbClr val="000000"/>
                </a:solidFill>
                <a:effectLst/>
                <a:latin typeface="Times New Roman" panose="02020603050405020304" pitchFamily="18" charset="0"/>
                <a:ea typeface="Times New Roman" panose="02020603050405020304" pitchFamily="18" charset="0"/>
              </a:rPr>
              <a:t>ambalaje.</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8B07A635-AF2C-E2B2-7BBE-0C54874051D9}"/>
              </a:ext>
            </a:extLst>
          </p:cNvPr>
          <p:cNvSpPr>
            <a:spLocks noGrp="1"/>
          </p:cNvSpPr>
          <p:nvPr>
            <p:ph type="title"/>
          </p:nvPr>
        </p:nvSpPr>
        <p:spPr/>
        <p:txBody>
          <a:bodyPr>
            <a:noAutofit/>
          </a:bodyPr>
          <a:lstStyle/>
          <a:p>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Responsabilitatea</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extinsă</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producătorului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în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domeniul</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gestionării</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deșeurilor</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de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echipamente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electrice</a:t>
            </a:r>
            <a:r>
              <a:rPr lang="en-US" sz="3200" b="1" dirty="0">
                <a:solidFill>
                  <a:schemeClr val="accent2">
                    <a:lumMod val="50000"/>
                  </a:schemeClr>
                </a:solidFill>
                <a:effectLst/>
                <a:latin typeface="Times New Roman" panose="02020603050405020304" pitchFamily="18" charset="0"/>
                <a:ea typeface="Times New Roman" panose="02020603050405020304" pitchFamily="18" charset="0"/>
              </a:rPr>
              <a:t> și </a:t>
            </a:r>
            <a:r>
              <a:rPr lang="en-US" sz="3200" b="1" dirty="0" err="1">
                <a:solidFill>
                  <a:schemeClr val="accent2">
                    <a:lumMod val="50000"/>
                  </a:schemeClr>
                </a:solidFill>
                <a:effectLst/>
                <a:latin typeface="Times New Roman" panose="02020603050405020304" pitchFamily="18" charset="0"/>
                <a:ea typeface="Times New Roman" panose="02020603050405020304" pitchFamily="18" charset="0"/>
              </a:rPr>
              <a:t>electronice</a:t>
            </a:r>
            <a:endParaRPr lang="ru-MD" sz="3200" dirty="0"/>
          </a:p>
        </p:txBody>
      </p:sp>
    </p:spTree>
    <p:extLst>
      <p:ext uri="{BB962C8B-B14F-4D97-AF65-F5344CB8AC3E}">
        <p14:creationId xmlns:p14="http://schemas.microsoft.com/office/powerpoint/2010/main" val="2644413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2262</TotalTime>
  <Words>1035</Words>
  <Application>Microsoft Macintosh PowerPoint</Application>
  <PresentationFormat>Экран (4:3)</PresentationFormat>
  <Paragraphs>51</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Calibri</vt:lpstr>
      <vt:lpstr>Candara</vt:lpstr>
      <vt:lpstr>Symbol</vt:lpstr>
      <vt:lpstr>system-ui</vt:lpstr>
      <vt:lpstr>Times New Roman</vt:lpstr>
      <vt:lpstr>Волна</vt:lpstr>
      <vt:lpstr>Regimul juridic național privind responsabilitatea extinsă a producătorului (REP) </vt:lpstr>
      <vt:lpstr>Tranziția către o economie verde și circulară</vt:lpstr>
      <vt:lpstr> </vt:lpstr>
      <vt:lpstr>Obiectivele Dezvoltării Durabile relevante pentru implementarea principiului responsabilității extinse a producătorului</vt:lpstr>
      <vt:lpstr>Menținerea în utilizare și prelungirea duratei de viață a produselor existente </vt:lpstr>
      <vt:lpstr>Măsuri legislative pentru implementarea principiului responsabilității extinse a producătorului</vt:lpstr>
      <vt:lpstr>Măsuri legislative pentru implementarea principiului responsabilității extinse a producătorului</vt:lpstr>
      <vt:lpstr>Responsabilitatea extinsă a producătorului în domeniul gestionării deșeurilor de echipamente electrice și electronice</vt:lpstr>
      <vt:lpstr>Responsabilitatea extinsă a producătorului în domeniul gestionării deșeurilor de echipamente electrice și electronice</vt:lpstr>
      <vt:lpstr>Responsabilitatea extinsă a producătorului în domeniul gestionării deșeurilor de echipamente electrice și electronice</vt:lpstr>
      <vt:lpstr>Responsabilitatea extinsă a producătorului în domeniul gestionării deșeurilor de echipamente electrice și electronice</vt:lpstr>
      <vt:lpstr>Responsabilitatea extinsă a producătorului în domeniul gestionării deșeurilor de echipamente electrice și electronice</vt:lpstr>
      <vt:lpstr>Mulțumesc mult pentru atenție!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HomePC</dc:creator>
  <cp:lastModifiedBy>Natalia Zamfir</cp:lastModifiedBy>
  <cp:revision>299</cp:revision>
  <dcterms:created xsi:type="dcterms:W3CDTF">2019-01-09T14:12:00Z</dcterms:created>
  <dcterms:modified xsi:type="dcterms:W3CDTF">2024-07-04T13:29:50Z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3B9E5F01FE0A47AC8C8404E0176BDBB9</vt:lpwstr>
  </property>
  <property fmtid="{D5CDD505-2E9C-101B-9397-08002B2CF9AE}" pid="3" name="KSOProductBuildVer">
    <vt:lpwstr>1033-11.2.0.11537</vt:lpwstr>
  </property>
</Properties>
</file>