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sldIdLst>
    <p:sldId id="256" r:id="rId2"/>
    <p:sldId id="367" r:id="rId3"/>
    <p:sldId id="368" r:id="rId4"/>
    <p:sldId id="369" r:id="rId5"/>
    <p:sldId id="371" r:id="rId6"/>
    <p:sldId id="372" r:id="rId7"/>
    <p:sldId id="390" r:id="rId8"/>
    <p:sldId id="391" r:id="rId9"/>
    <p:sldId id="374" r:id="rId10"/>
    <p:sldId id="392" r:id="rId11"/>
    <p:sldId id="378" r:id="rId12"/>
    <p:sldId id="381" r:id="rId13"/>
    <p:sldId id="382" r:id="rId14"/>
    <p:sldId id="386" r:id="rId15"/>
    <p:sldId id="387" r:id="rId16"/>
    <p:sldId id="393" r:id="rId17"/>
    <p:sldId id="3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1" d="100"/>
          <a:sy n="61" d="100"/>
        </p:scale>
        <p:origin x="96"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50121-AA76-4302-86A5-63227970498A}" type="datetimeFigureOut">
              <a:rPr lang="ro-RO" smtClean="0"/>
              <a:t>24.04.2026</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E0665-171B-4F32-BF12-7344AAB88EE8}" type="slidenum">
              <a:rPr lang="ro-RO" smtClean="0"/>
              <a:t>‹#›</a:t>
            </a:fld>
            <a:endParaRPr lang="ro-RO"/>
          </a:p>
        </p:txBody>
      </p:sp>
    </p:spTree>
    <p:extLst>
      <p:ext uri="{BB962C8B-B14F-4D97-AF65-F5344CB8AC3E}">
        <p14:creationId xmlns:p14="http://schemas.microsoft.com/office/powerpoint/2010/main" val="221112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4/24/2026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a:lstStyle/>
            <a:p>
              <a:endParaRPr lang="en-US"/>
            </a:p>
          </p:txBody>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4/24/2026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a:lstStyle/>
            <a:p>
              <a:endParaRPr lang="en-US"/>
            </a:p>
          </p:txBody>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4/24/2026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7274" y="4461456"/>
            <a:ext cx="7109429" cy="1545206"/>
          </a:xfrm>
        </p:spPr>
        <p:txBody>
          <a:bodyPr>
            <a:normAutofit/>
          </a:bodyPr>
          <a:lstStyle/>
          <a:p>
            <a:r>
              <a:rPr lang="en-US" sz="4400" b="1" dirty="0" err="1"/>
              <a:t>Supraconductibilitatatea</a:t>
            </a:r>
            <a:endParaRPr lang="en-US" sz="4400" b="1" dirty="0"/>
          </a:p>
          <a:p>
            <a:pPr algn="ctr"/>
            <a:r>
              <a:rPr lang="ro-RO" sz="4400" b="1" dirty="0"/>
              <a:t>și dispozitive</a:t>
            </a:r>
          </a:p>
          <a:p>
            <a:endParaRPr lang="en-GB" sz="4400" b="1" dirty="0"/>
          </a:p>
        </p:txBody>
      </p:sp>
    </p:spTree>
    <p:extLst>
      <p:ext uri="{BB962C8B-B14F-4D97-AF65-F5344CB8AC3E}">
        <p14:creationId xmlns:p14="http://schemas.microsoft.com/office/powerpoint/2010/main" val="405718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F433-5EBB-A361-3E98-10821DFFB915}"/>
              </a:ext>
            </a:extLst>
          </p:cNvPr>
          <p:cNvSpPr>
            <a:spLocks noGrp="1"/>
          </p:cNvSpPr>
          <p:nvPr>
            <p:ph type="title"/>
          </p:nvPr>
        </p:nvSpPr>
        <p:spPr>
          <a:xfrm>
            <a:off x="3557751" y="216620"/>
            <a:ext cx="8387255" cy="760844"/>
          </a:xfrm>
        </p:spPr>
        <p:txBody>
          <a:bodyPr>
            <a:normAutofit/>
          </a:bodyPr>
          <a:lstStyle/>
          <a:p>
            <a:pPr algn="ctr"/>
            <a:r>
              <a:rPr lang="ro-RO" sz="3200" b="1" dirty="0">
                <a:latin typeface="Arial" panose="020B0604020202020204" pitchFamily="34" charset="0"/>
                <a:cs typeface="Arial" panose="020B0604020202020204" pitchFamily="34" charset="0"/>
              </a:rPr>
              <a:t>Clasificarea supraconductorilor</a:t>
            </a:r>
            <a:endParaRPr lang="en-US" sz="3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FADF082-4E32-6F6A-074F-421B7DF42DA6}"/>
              </a:ext>
            </a:extLst>
          </p:cNvPr>
          <p:cNvPicPr>
            <a:picLocks noChangeAspect="1"/>
          </p:cNvPicPr>
          <p:nvPr/>
        </p:nvPicPr>
        <p:blipFill>
          <a:blip r:embed="rId2"/>
          <a:stretch>
            <a:fillRect/>
          </a:stretch>
        </p:blipFill>
        <p:spPr>
          <a:xfrm>
            <a:off x="169807" y="977464"/>
            <a:ext cx="3387944" cy="3815253"/>
          </a:xfrm>
          <a:prstGeom prst="rect">
            <a:avLst/>
          </a:prstGeom>
        </p:spPr>
      </p:pic>
      <p:sp>
        <p:nvSpPr>
          <p:cNvPr id="7" name="TextBox 6">
            <a:extLst>
              <a:ext uri="{FF2B5EF4-FFF2-40B4-BE49-F238E27FC236}">
                <a16:creationId xmlns:a16="http://schemas.microsoft.com/office/drawing/2014/main" id="{BEDBE9AA-A14D-6DE4-2D88-AD94EB24C9C1}"/>
              </a:ext>
            </a:extLst>
          </p:cNvPr>
          <p:cNvSpPr txBox="1"/>
          <p:nvPr/>
        </p:nvSpPr>
        <p:spPr>
          <a:xfrm>
            <a:off x="3899008" y="1087823"/>
            <a:ext cx="7862067" cy="4247317"/>
          </a:xfrm>
          <a:prstGeom prst="rect">
            <a:avLst/>
          </a:prstGeom>
          <a:noFill/>
        </p:spPr>
        <p:txBody>
          <a:bodyPr wrap="square">
            <a:spAutoFit/>
          </a:bodyPr>
          <a:lstStyle/>
          <a:p>
            <a:pPr algn="ctr"/>
            <a:r>
              <a:rPr lang="en-US" b="1" dirty="0" err="1">
                <a:latin typeface="Arial" panose="020B0604020202020204" pitchFamily="34" charset="0"/>
                <a:cs typeface="Arial" panose="020B0604020202020204" pitchFamily="34" charset="0"/>
              </a:rPr>
              <a:t>Supraconductori</a:t>
            </a:r>
            <a:r>
              <a:rPr lang="en-US" b="1" dirty="0">
                <a:latin typeface="Arial" panose="020B0604020202020204" pitchFamily="34" charset="0"/>
                <a:cs typeface="Arial" panose="020B0604020202020204" pitchFamily="34" charset="0"/>
              </a:rPr>
              <a:t> de tip I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supraconductori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moi</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r>
              <a:rPr lang="en-US" b="1" dirty="0" err="1">
                <a:solidFill>
                  <a:srgbClr val="FF0000"/>
                </a:solidFill>
                <a:latin typeface="Arial" panose="020B0604020202020204" pitchFamily="34" charset="0"/>
                <a:cs typeface="Arial" panose="020B0604020202020204" pitchFamily="34" charset="0"/>
              </a:rPr>
              <a:t>Proprietăți</a:t>
            </a:r>
            <a:r>
              <a:rPr lang="en-US" b="1"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de regulă </a:t>
            </a:r>
            <a:r>
              <a:rPr lang="en-US" dirty="0" err="1">
                <a:latin typeface="Arial" panose="020B0604020202020204" pitchFamily="34" charset="0"/>
                <a:cs typeface="Arial" panose="020B0604020202020204" pitchFamily="34" charset="0"/>
              </a:rPr>
              <a:t>elemente</a:t>
            </a:r>
            <a:r>
              <a:rPr lang="en-US" dirty="0">
                <a:latin typeface="Arial" panose="020B0604020202020204" pitchFamily="34" charset="0"/>
                <a:cs typeface="Arial" panose="020B0604020202020204" pitchFamily="34" charset="0"/>
              </a:rPr>
              <a:t> pure (</a:t>
            </a:r>
            <a:r>
              <a:rPr lang="ro-RO" dirty="0">
                <a:latin typeface="Arial" panose="020B0604020202020204" pitchFamily="34" charset="0"/>
                <a:cs typeface="Arial" panose="020B0604020202020204" pitchFamily="34" charset="0"/>
              </a:rPr>
              <a:t>Al, Hg, Pb</a:t>
            </a:r>
            <a:r>
              <a:rPr lang="en-US" dirty="0">
                <a:latin typeface="Arial" panose="020B0604020202020204" pitchFamily="34" charset="0"/>
                <a:cs typeface="Arial" panose="020B0604020202020204" pitchFamily="34" charset="0"/>
              </a:rPr>
              <a:t>) c</a:t>
            </a:r>
            <a:r>
              <a:rPr lang="ro-RO"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 diamagnetism perfect, </a:t>
            </a:r>
            <a:r>
              <a:rPr lang="en-US" dirty="0" err="1">
                <a:latin typeface="Arial" panose="020B0604020202020204" pitchFamily="34" charset="0"/>
                <a:cs typeface="Arial" panose="020B0604020202020204" pitchFamily="34" charset="0"/>
              </a:rPr>
              <a:t>eliminând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magnetice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efectul</a:t>
            </a:r>
            <a:r>
              <a:rPr lang="en-US" dirty="0">
                <a:latin typeface="Arial" panose="020B0604020202020204" pitchFamily="34" charset="0"/>
                <a:cs typeface="Arial" panose="020B0604020202020204" pitchFamily="34" charset="0"/>
              </a:rPr>
              <a:t> Meissner).</a:t>
            </a:r>
            <a:endParaRPr lang="ro-RO" dirty="0">
              <a:latin typeface="Arial" panose="020B0604020202020204" pitchFamily="34" charset="0"/>
              <a:cs typeface="Arial" panose="020B0604020202020204" pitchFamily="34" charset="0"/>
            </a:endParaRPr>
          </a:p>
          <a:p>
            <a:r>
              <a:rPr lang="en-US" b="1" dirty="0" err="1">
                <a:solidFill>
                  <a:srgbClr val="FF0000"/>
                </a:solidFill>
                <a:latin typeface="Arial" panose="020B0604020202020204" pitchFamily="34" charset="0"/>
                <a:cs typeface="Arial" panose="020B0604020202020204" pitchFamily="34" charset="0"/>
              </a:rPr>
              <a:t>Limitări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temperaturi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critice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scăzute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(&lt;</a:t>
            </a:r>
            <a:r>
              <a:rPr lang="ro-RO" b="1" dirty="0">
                <a:latin typeface="Arial" panose="020B0604020202020204" pitchFamily="34" charset="0"/>
                <a:cs typeface="Arial" panose="020B0604020202020204" pitchFamily="34" charset="0"/>
              </a:rPr>
              <a:t>30K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magnetice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critice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scăzute</a:t>
            </a:r>
            <a:r>
              <a:rPr lang="en-US" dirty="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Hc</a:t>
            </a:r>
            <a:r>
              <a:rPr lang="ro-RO"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nepotrivite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aplicații</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câmpuri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înalte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en-US" b="1" dirty="0" err="1">
                <a:solidFill>
                  <a:srgbClr val="FF0000"/>
                </a:solidFill>
                <a:latin typeface="Arial" panose="020B0604020202020204" pitchFamily="34" charset="0"/>
                <a:cs typeface="Arial" panose="020B0604020202020204" pitchFamily="34" charset="0"/>
              </a:rPr>
              <a:t>Tranziție</a:t>
            </a:r>
            <a:r>
              <a:rPr lang="en-US" b="1"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bruscă</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supraconducție</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normală</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pPr algn="ctr"/>
            <a:r>
              <a:rPr lang="en-US" b="1" dirty="0" err="1">
                <a:latin typeface="Arial" panose="020B0604020202020204" pitchFamily="34" charset="0"/>
                <a:cs typeface="Arial" panose="020B0604020202020204" pitchFamily="34" charset="0"/>
              </a:rPr>
              <a:t>Supraconductori</a:t>
            </a:r>
            <a:r>
              <a:rPr lang="en-US" b="1" dirty="0">
                <a:latin typeface="Arial" panose="020B0604020202020204" pitchFamily="34" charset="0"/>
                <a:cs typeface="Arial" panose="020B0604020202020204" pitchFamily="34" charset="0"/>
              </a:rPr>
              <a:t> de tip II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supraconductori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duri</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r>
              <a:rPr lang="en-US" b="1" dirty="0" err="1">
                <a:solidFill>
                  <a:srgbClr val="FF0000"/>
                </a:solidFill>
                <a:latin typeface="Arial" panose="020B0604020202020204" pitchFamily="34" charset="0"/>
                <a:cs typeface="Arial" panose="020B0604020202020204" pitchFamily="34" charset="0"/>
              </a:rPr>
              <a:t>Proprietăți</a:t>
            </a:r>
            <a:r>
              <a:rPr lang="en-US" b="1"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de regulă </a:t>
            </a:r>
            <a:r>
              <a:rPr lang="en-US" dirty="0" err="1">
                <a:latin typeface="Arial" panose="020B0604020202020204" pitchFamily="34" charset="0"/>
                <a:cs typeface="Arial" panose="020B0604020202020204" pitchFamily="34" charset="0"/>
              </a:rPr>
              <a:t>aliaje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niobiu</a:t>
            </a:r>
            <a:r>
              <a:rPr lang="en-US" dirty="0">
                <a:latin typeface="Arial" panose="020B0604020202020204" pitchFamily="34" charset="0"/>
                <a:cs typeface="Arial" panose="020B0604020202020204" pitchFamily="34" charset="0"/>
              </a:rPr>
              <a:t>-titan)</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oxizi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complecși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oxid</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ytriu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bariu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cupru</a:t>
            </a:r>
            <a:r>
              <a:rPr lang="en-US" dirty="0">
                <a:latin typeface="Arial" panose="020B0604020202020204" pitchFamily="34" charset="0"/>
                <a:cs typeface="Arial" panose="020B0604020202020204" pitchFamily="34" charset="0"/>
              </a:rPr>
              <a:t>). Permit </a:t>
            </a:r>
            <a:r>
              <a:rPr lang="en-US" dirty="0" err="1">
                <a:latin typeface="Arial" panose="020B0604020202020204" pitchFamily="34" charset="0"/>
                <a:cs typeface="Arial" panose="020B0604020202020204" pitchFamily="34" charset="0"/>
              </a:rPr>
              <a:t>penetrarea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parțială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câmpului</a:t>
            </a:r>
            <a:r>
              <a:rPr lang="en-US" dirty="0">
                <a:latin typeface="Arial" panose="020B0604020202020204" pitchFamily="34" charset="0"/>
                <a:cs typeface="Arial" panose="020B0604020202020204" pitchFamily="34" charset="0"/>
              </a:rPr>
              <a:t> magnetic </a:t>
            </a:r>
            <a:r>
              <a:rPr lang="en-US" dirty="0" err="1">
                <a:latin typeface="Arial" panose="020B0604020202020204" pitchFamily="34" charset="0"/>
                <a:cs typeface="Arial" panose="020B0604020202020204" pitchFamily="34" charset="0"/>
              </a:rPr>
              <a:t>într</a:t>
            </a:r>
            <a:r>
              <a:rPr lang="en-US" dirty="0">
                <a:latin typeface="Arial" panose="020B0604020202020204" pitchFamily="34" charset="0"/>
                <a:cs typeface="Arial" panose="020B0604020202020204" pitchFamily="34" charset="0"/>
              </a:rPr>
              <a:t>-o „stare </a:t>
            </a:r>
            <a:r>
              <a:rPr lang="en-US" dirty="0" err="1">
                <a:latin typeface="Arial" panose="020B0604020202020204" pitchFamily="34" charset="0"/>
                <a:cs typeface="Arial" panose="020B0604020202020204" pitchFamily="34" charset="0"/>
              </a:rPr>
              <a:t>mixtă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câmpurile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critice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inferioare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Hc1</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superioare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Hc2</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r>
              <a:rPr lang="ro-RO" b="1" dirty="0">
                <a:solidFill>
                  <a:srgbClr val="FF0000"/>
                </a:solidFill>
                <a:latin typeface="Arial" panose="020B0604020202020204" pitchFamily="34" charset="0"/>
                <a:cs typeface="Arial" panose="020B0604020202020204" pitchFamily="34" charset="0"/>
              </a:rPr>
              <a:t>Tranziție</a:t>
            </a:r>
            <a:r>
              <a:rPr lang="ro-RO" dirty="0">
                <a:latin typeface="Arial" panose="020B0604020202020204" pitchFamily="34" charset="0"/>
                <a:cs typeface="Arial" panose="020B0604020202020204" pitchFamily="34" charset="0"/>
              </a:rPr>
              <a:t> - graduală</a:t>
            </a:r>
          </a:p>
          <a:p>
            <a:r>
              <a:rPr lang="en-US" b="1" dirty="0" err="1">
                <a:solidFill>
                  <a:srgbClr val="FF0000"/>
                </a:solidFill>
                <a:latin typeface="Arial" panose="020B0604020202020204" pitchFamily="34" charset="0"/>
                <a:cs typeface="Arial" panose="020B0604020202020204" pitchFamily="34" charset="0"/>
              </a:rPr>
              <a:t>Avantaje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pot </a:t>
            </a:r>
            <a:r>
              <a:rPr lang="en-US" dirty="0" err="1">
                <a:latin typeface="Arial" panose="020B0604020202020204" pitchFamily="34" charset="0"/>
                <a:cs typeface="Arial" panose="020B0604020202020204" pitchFamily="34" charset="0"/>
              </a:rPr>
              <a:t>rezista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câmpuri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magnetice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pot </a:t>
            </a:r>
            <a:r>
              <a:rPr lang="en-US" dirty="0" err="1">
                <a:latin typeface="Arial" panose="020B0604020202020204" pitchFamily="34" charset="0"/>
                <a:cs typeface="Arial" panose="020B0604020202020204" pitchFamily="34" charset="0"/>
              </a:rPr>
              <a:t>funcționa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temperaturi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ridicate</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r>
              <a:rPr lang="en-US" b="1" dirty="0" err="1">
                <a:solidFill>
                  <a:srgbClr val="FF0000"/>
                </a:solidFill>
                <a:latin typeface="Arial" panose="020B0604020202020204" pitchFamily="34" charset="0"/>
                <a:cs typeface="Arial" panose="020B0604020202020204" pitchFamily="34" charset="0"/>
              </a:rPr>
              <a:t>Aplicații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magneți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supraconductori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MRI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NMR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acceleratoare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particule</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E31ACE-0605-BDB9-701C-681F8B71D88F}"/>
              </a:ext>
            </a:extLst>
          </p:cNvPr>
          <p:cNvSpPr txBox="1"/>
          <p:nvPr/>
        </p:nvSpPr>
        <p:spPr>
          <a:xfrm>
            <a:off x="588251" y="5058141"/>
            <a:ext cx="10999403" cy="1477328"/>
          </a:xfrm>
          <a:prstGeom prst="rect">
            <a:avLst/>
          </a:prstGeom>
          <a:noFill/>
        </p:spPr>
        <p:txBody>
          <a:bodyPr wrap="square">
            <a:spAutoFit/>
          </a:bodyPr>
          <a:lstStyle/>
          <a:p>
            <a:r>
              <a:rPr lang="en-US" b="1" dirty="0">
                <a:highlight>
                  <a:srgbClr val="FFFF00"/>
                </a:highlight>
                <a:latin typeface="Arial" panose="020B0604020202020204" pitchFamily="34" charset="0"/>
                <a:cs typeface="Arial" panose="020B0604020202020204" pitchFamily="34" charset="0"/>
              </a:rPr>
              <a:t>Clasificări alternative</a:t>
            </a:r>
            <a:endParaRPr lang="ro-RO" b="1" dirty="0">
              <a:highlight>
                <a:srgbClr val="FFFF00"/>
              </a:highlight>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Supraconductori</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înaltă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temperatură</a:t>
            </a:r>
            <a:r>
              <a:rPr lang="en-US" b="1" dirty="0">
                <a:latin typeface="Arial" panose="020B0604020202020204" pitchFamily="34" charset="0"/>
                <a:cs typeface="Arial" panose="020B0604020202020204" pitchFamily="34" charset="0"/>
              </a:rPr>
              <a:t> (HTS): </a:t>
            </a:r>
            <a:r>
              <a:rPr lang="en-US" dirty="0" err="1">
                <a:latin typeface="Arial" panose="020B0604020202020204" pitchFamily="34" charset="0"/>
                <a:cs typeface="Arial" panose="020B0604020202020204" pitchFamily="34" charset="0"/>
              </a:rPr>
              <a:t>Materiale</a:t>
            </a:r>
            <a:r>
              <a:rPr lang="en-US" dirty="0">
                <a:latin typeface="Arial" panose="020B0604020202020204" pitchFamily="34" charset="0"/>
                <a:cs typeface="Arial" panose="020B0604020202020204" pitchFamily="34" charset="0"/>
              </a:rPr>
              <a:t> care pot </a:t>
            </a:r>
            <a:r>
              <a:rPr lang="en-US" dirty="0" err="1">
                <a:latin typeface="Arial" panose="020B0604020202020204" pitchFamily="34" charset="0"/>
                <a:cs typeface="Arial" panose="020B0604020202020204" pitchFamily="34" charset="0"/>
              </a:rPr>
              <a:t>funcționa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punctul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fierbere</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azotului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lichid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77K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adesea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aparținând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categoriei</a:t>
            </a:r>
            <a:r>
              <a:rPr lang="en-US" dirty="0">
                <a:latin typeface="Arial" panose="020B0604020202020204" pitchFamily="34" charset="0"/>
                <a:cs typeface="Arial" panose="020B0604020202020204" pitchFamily="34" charset="0"/>
              </a:rPr>
              <a:t> de tip II.</a:t>
            </a:r>
            <a:endParaRPr lang="ro-RO"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Convenționali</a:t>
            </a:r>
            <a:r>
              <a:rPr lang="en-US" b="1" dirty="0">
                <a:latin typeface="Arial" panose="020B0604020202020204" pitchFamily="34" charset="0"/>
                <a:cs typeface="Arial" panose="020B0604020202020204" pitchFamily="34" charset="0"/>
              </a:rPr>
              <a:t> vs. </a:t>
            </a:r>
            <a:r>
              <a:rPr lang="en-US" b="1" dirty="0" err="1">
                <a:latin typeface="Arial" panose="020B0604020202020204" pitchFamily="34" charset="0"/>
                <a:cs typeface="Arial" panose="020B0604020202020204" pitchFamily="34" charset="0"/>
              </a:rPr>
              <a:t>Neconvenționali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convenționali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bine </a:t>
            </a:r>
            <a:r>
              <a:rPr lang="en-US" dirty="0" err="1">
                <a:latin typeface="Arial" panose="020B0604020202020204" pitchFamily="34" charset="0"/>
                <a:cs typeface="Arial" panose="020B0604020202020204" pitchFamily="34" charset="0"/>
              </a:rPr>
              <a:t>explicați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teoria</a:t>
            </a:r>
            <a:r>
              <a:rPr lang="en-US" dirty="0">
                <a:latin typeface="Arial" panose="020B0604020202020204" pitchFamily="34" charset="0"/>
                <a:cs typeface="Arial" panose="020B0604020202020204" pitchFamily="34" charset="0"/>
              </a:rPr>
              <a:t> BCS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parte</a:t>
            </a:r>
            <a:r>
              <a:rPr lang="en-US" dirty="0">
                <a:latin typeface="Arial" panose="020B0604020202020204" pitchFamily="34" charset="0"/>
                <a:cs typeface="Arial" panose="020B0604020202020204" pitchFamily="34" charset="0"/>
              </a:rPr>
              <a:t> de tip I),  </a:t>
            </a:r>
            <a:r>
              <a:rPr lang="en-US" dirty="0" err="1">
                <a:latin typeface="Arial" panose="020B0604020202020204" pitchFamily="34" charset="0"/>
                <a:cs typeface="Arial" panose="020B0604020202020204" pitchFamily="34" charset="0"/>
              </a:rPr>
              <a:t>neconvenționali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(cum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cuprații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funcționează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afara </a:t>
            </a:r>
            <a:r>
              <a:rPr lang="en-US" dirty="0" err="1">
                <a:latin typeface="Arial" panose="020B0604020202020204" pitchFamily="34" charset="0"/>
                <a:cs typeface="Arial" panose="020B0604020202020204" pitchFamily="34" charset="0"/>
              </a:rPr>
              <a:t>acestui</a:t>
            </a:r>
            <a:r>
              <a:rPr lang="en-US" dirty="0">
                <a:latin typeface="Arial" panose="020B0604020202020204" pitchFamily="34" charset="0"/>
                <a:cs typeface="Arial" panose="020B0604020202020204" pitchFamily="34" charset="0"/>
              </a:rPr>
              <a:t> model.</a:t>
            </a:r>
          </a:p>
        </p:txBody>
      </p:sp>
    </p:spTree>
    <p:extLst>
      <p:ext uri="{BB962C8B-B14F-4D97-AF65-F5344CB8AC3E}">
        <p14:creationId xmlns:p14="http://schemas.microsoft.com/office/powerpoint/2010/main" val="12756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 y="150767"/>
            <a:ext cx="11431025" cy="563231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Efectul </a:t>
            </a:r>
            <a:r>
              <a:rPr lang="en-GB" b="1" dirty="0" err="1">
                <a:latin typeface="Arial" panose="020B0604020202020204" pitchFamily="34" charset="0"/>
                <a:cs typeface="Arial" panose="020B0604020202020204" pitchFamily="34" charset="0"/>
              </a:rPr>
              <a:t>rezisten</a:t>
            </a:r>
            <a:r>
              <a:rPr lang="ro-RO" b="1" dirty="0" err="1">
                <a:latin typeface="Arial" panose="020B0604020202020204" pitchFamily="34" charset="0"/>
                <a:cs typeface="Arial" panose="020B0604020202020204" pitchFamily="34" charset="0"/>
              </a:rPr>
              <a:t>ței</a:t>
            </a:r>
            <a:r>
              <a:rPr lang="ro-RO" b="1" dirty="0">
                <a:latin typeface="Arial" panose="020B0604020202020204" pitchFamily="34" charset="0"/>
                <a:cs typeface="Arial" panose="020B0604020202020204" pitchFamily="34" charset="0"/>
              </a:rPr>
              <a:t> - v</a:t>
            </a:r>
            <a:r>
              <a:rPr lang="ro-RO" dirty="0">
                <a:latin typeface="Arial" panose="020B0604020202020204" pitchFamily="34" charset="0"/>
                <a:cs typeface="Arial" panose="020B0604020202020204" pitchFamily="34" charset="0"/>
              </a:rPr>
              <a:t>irtual – rezistența zero</a:t>
            </a:r>
          </a:p>
          <a:p>
            <a:r>
              <a:rPr lang="ro-RO" b="1" dirty="0">
                <a:latin typeface="Arial" panose="020B0604020202020204" pitchFamily="34" charset="0"/>
                <a:cs typeface="Arial" panose="020B0604020202020204" pitchFamily="34" charset="0"/>
              </a:rPr>
              <a:t>Efectul impurităților </a:t>
            </a:r>
            <a:r>
              <a:rPr lang="ro-RO" dirty="0">
                <a:latin typeface="Arial" panose="020B0604020202020204" pitchFamily="34" charset="0"/>
                <a:cs typeface="Arial" panose="020B0604020202020204" pitchFamily="34" charset="0"/>
              </a:rPr>
              <a:t>– când impuritățile sunt adăugate la materiale </a:t>
            </a:r>
            <a:r>
              <a:rPr lang="ro-RO" dirty="0" err="1">
                <a:latin typeface="Arial" panose="020B0604020202020204" pitchFamily="34" charset="0"/>
                <a:cs typeface="Arial" panose="020B0604020202020204" pitchFamily="34" charset="0"/>
              </a:rPr>
              <a:t>supraconductibile</a:t>
            </a:r>
            <a:r>
              <a:rPr lang="ro-RO" dirty="0">
                <a:latin typeface="Arial" panose="020B0604020202020204" pitchFamily="34" charset="0"/>
                <a:cs typeface="Arial" panose="020B0604020202020204" pitchFamily="34" charset="0"/>
              </a:rPr>
              <a:t>, supraconductibilitatea nu este pierdută, dar temperatura este mai joasă</a:t>
            </a:r>
          </a:p>
          <a:p>
            <a:r>
              <a:rPr lang="ro-RO" b="1" dirty="0">
                <a:latin typeface="Arial" panose="020B0604020202020204" pitchFamily="34" charset="0"/>
                <a:cs typeface="Arial" panose="020B0604020202020204" pitchFamily="34" charset="0"/>
              </a:rPr>
              <a:t>Efectul presiunii și stresului </a:t>
            </a:r>
            <a:r>
              <a:rPr lang="ro-RO" dirty="0">
                <a:latin typeface="Arial" panose="020B0604020202020204" pitchFamily="34" charset="0"/>
                <a:cs typeface="Arial" panose="020B0604020202020204" pitchFamily="34" charset="0"/>
              </a:rPr>
              <a:t>– unele materiale manifestă  supraconductibilitatea la creșterea presiunii in supraconductor, supraconductibilitatea nu dispare, dar temperatura apariției crește</a:t>
            </a:r>
          </a:p>
          <a:p>
            <a:r>
              <a:rPr lang="ro-RO" b="1" dirty="0">
                <a:latin typeface="Arial" panose="020B0604020202020204" pitchFamily="34" charset="0"/>
                <a:cs typeface="Arial" panose="020B0604020202020204" pitchFamily="34" charset="0"/>
              </a:rPr>
              <a:t>Efectul izotopilor </a:t>
            </a:r>
            <a:r>
              <a:rPr lang="ro-RO" dirty="0">
                <a:latin typeface="Arial" panose="020B0604020202020204" pitchFamily="34" charset="0"/>
                <a:cs typeface="Arial" panose="020B0604020202020204" pitchFamily="34" charset="0"/>
              </a:rPr>
              <a:t>– T</a:t>
            </a:r>
            <a:r>
              <a:rPr lang="ro-RO" baseline="-25000" dirty="0">
                <a:latin typeface="Arial" panose="020B0604020202020204" pitchFamily="34" charset="0"/>
                <a:cs typeface="Arial" panose="020B0604020202020204" pitchFamily="34" charset="0"/>
              </a:rPr>
              <a:t>c </a:t>
            </a:r>
            <a:r>
              <a:rPr lang="ro-RO" dirty="0">
                <a:latin typeface="Arial" panose="020B0604020202020204" pitchFamily="34" charset="0"/>
                <a:cs typeface="Arial" panose="020B0604020202020204" pitchFamily="34" charset="0"/>
              </a:rPr>
              <a:t>variază cu masa izotopică – invers proporțională</a:t>
            </a:r>
            <a:r>
              <a:rPr lang="en-US" dirty="0">
                <a:latin typeface="Arial" panose="020B0604020202020204" pitchFamily="34" charset="0"/>
                <a:cs typeface="Arial" panose="020B0604020202020204" pitchFamily="34" charset="0"/>
              </a:rPr>
              <a:t> cu r</a:t>
            </a:r>
            <a:r>
              <a:rPr lang="ro-RO" dirty="0">
                <a:latin typeface="Arial" panose="020B0604020202020204" pitchFamily="34" charset="0"/>
                <a:cs typeface="Arial" panose="020B0604020202020204" pitchFamily="34" charset="0"/>
              </a:rPr>
              <a:t>ădăcina pătrată a masei izotopice a semiconductorului</a:t>
            </a:r>
          </a:p>
          <a:p>
            <a:r>
              <a:rPr lang="ro-RO" b="1" dirty="0">
                <a:solidFill>
                  <a:srgbClr val="FF0000"/>
                </a:solidFill>
                <a:latin typeface="Arial" panose="020B0604020202020204" pitchFamily="34" charset="0"/>
                <a:cs typeface="Arial" panose="020B0604020202020204" pitchFamily="34" charset="0"/>
              </a:rPr>
              <a:t>Trei parametri, Tc, Hc </a:t>
            </a:r>
            <a:r>
              <a:rPr lang="ro-RO" b="1" dirty="0" err="1">
                <a:solidFill>
                  <a:srgbClr val="FF0000"/>
                </a:solidFill>
                <a:latin typeface="Arial" panose="020B0604020202020204" pitchFamily="34" charset="0"/>
                <a:cs typeface="Arial" panose="020B0604020202020204" pitchFamily="34" charset="0"/>
              </a:rPr>
              <a:t>şi</a:t>
            </a:r>
            <a:r>
              <a:rPr lang="ro-RO" b="1" dirty="0">
                <a:solidFill>
                  <a:srgbClr val="FF0000"/>
                </a:solidFill>
                <a:latin typeface="Arial" panose="020B0604020202020204" pitchFamily="34" charset="0"/>
                <a:cs typeface="Arial" panose="020B0604020202020204" pitchFamily="34" charset="0"/>
              </a:rPr>
              <a:t> </a:t>
            </a:r>
            <a:r>
              <a:rPr lang="ro-RO" b="1" dirty="0" err="1">
                <a:solidFill>
                  <a:srgbClr val="FF0000"/>
                </a:solidFill>
                <a:latin typeface="Arial" panose="020B0604020202020204" pitchFamily="34" charset="0"/>
                <a:cs typeface="Arial" panose="020B0604020202020204" pitchFamily="34" charset="0"/>
              </a:rPr>
              <a:t>Jc</a:t>
            </a:r>
            <a:r>
              <a:rPr lang="ro-RO" b="1" dirty="0">
                <a:solidFill>
                  <a:srgbClr val="FF0000"/>
                </a:solidFill>
                <a:latin typeface="Arial" panose="020B0604020202020204" pitchFamily="34" charset="0"/>
                <a:cs typeface="Arial" panose="020B0604020202020204" pitchFamily="34" charset="0"/>
              </a:rPr>
              <a:t> definesc domeniul critic în care un SC poate opera</a:t>
            </a:r>
            <a:r>
              <a:rPr lang="ro-RO" dirty="0">
                <a:latin typeface="Arial" panose="020B0604020202020204" pitchFamily="34" charset="0"/>
                <a:cs typeface="Arial" panose="020B0604020202020204" pitchFamily="34" charset="0"/>
              </a:rPr>
              <a:t>.</a:t>
            </a:r>
            <a:endParaRPr lang="ro-RO" b="1" dirty="0">
              <a:latin typeface="Arial" panose="020B0604020202020204" pitchFamily="34" charset="0"/>
              <a:cs typeface="Arial" panose="020B0604020202020204" pitchFamily="34" charset="0"/>
            </a:endParaRPr>
          </a:p>
          <a:p>
            <a:endParaRPr lang="ro-RO" b="1" dirty="0">
              <a:latin typeface="Arial" panose="020B0604020202020204" pitchFamily="34" charset="0"/>
              <a:cs typeface="Arial" panose="020B0604020202020204" pitchFamily="34" charset="0"/>
            </a:endParaRPr>
          </a:p>
          <a:p>
            <a:r>
              <a:rPr lang="ro-RO" b="1" dirty="0">
                <a:latin typeface="Arial" panose="020B0604020202020204" pitchFamily="34" charset="0"/>
                <a:cs typeface="Arial" panose="020B0604020202020204" pitchFamily="34" charset="0"/>
              </a:rPr>
              <a:t>Efectul câmpului magnetic </a:t>
            </a:r>
            <a:r>
              <a:rPr lang="ro-RO" dirty="0">
                <a:latin typeface="Arial" panose="020B0604020202020204" pitchFamily="34" charset="0"/>
                <a:cs typeface="Arial" panose="020B0604020202020204" pitchFamily="34" charset="0"/>
              </a:rPr>
              <a:t>– la aplicarea unui câmp magnetic puternic la temperaturi sub Tc, supraconductorul va trece din starea supraconductibilității in starea normală</a:t>
            </a:r>
          </a:p>
          <a:p>
            <a:r>
              <a:rPr lang="ro-RO" b="1" dirty="0">
                <a:latin typeface="Arial" panose="020B0604020202020204" pitchFamily="34" charset="0"/>
                <a:cs typeface="Arial" panose="020B0604020202020204" pitchFamily="34" charset="0"/>
              </a:rPr>
              <a:t>Câmpul magnetic critic </a:t>
            </a:r>
            <a:r>
              <a:rPr lang="ro-RO" dirty="0">
                <a:latin typeface="Arial" panose="020B0604020202020204" pitchFamily="34" charset="0"/>
                <a:cs typeface="Arial" panose="020B0604020202020204" pitchFamily="34" charset="0"/>
              </a:rPr>
              <a:t>– peste această valoare a câmpului magnetic </a:t>
            </a:r>
          </a:p>
          <a:p>
            <a:r>
              <a:rPr lang="ro-RO" dirty="0">
                <a:latin typeface="Arial" panose="020B0604020202020204" pitchFamily="34" charset="0"/>
                <a:cs typeface="Arial" panose="020B0604020202020204" pitchFamily="34" charset="0"/>
              </a:rPr>
              <a:t>extern aplicat, starea supeconducției va fi anulată. Acest câmp magnetic</a:t>
            </a:r>
          </a:p>
          <a:p>
            <a:r>
              <a:rPr lang="ro-RO" dirty="0">
                <a:latin typeface="Arial" panose="020B0604020202020204" pitchFamily="34" charset="0"/>
                <a:cs typeface="Arial" panose="020B0604020202020204" pitchFamily="34" charset="0"/>
              </a:rPr>
              <a:t>necesar anulării stării superconducției se numește câmp magnetic critic</a:t>
            </a:r>
          </a:p>
          <a:p>
            <a:endParaRPr lang="ro-RO" b="1" dirty="0">
              <a:latin typeface="Arial" panose="020B0604020202020204" pitchFamily="34" charset="0"/>
              <a:cs typeface="Arial" panose="020B0604020202020204" pitchFamily="34" charset="0"/>
            </a:endParaRPr>
          </a:p>
          <a:p>
            <a:r>
              <a:rPr lang="en-GB" b="1" dirty="0" err="1">
                <a:latin typeface="Arial" panose="020B0604020202020204" pitchFamily="34" charset="0"/>
                <a:cs typeface="Arial" panose="020B0604020202020204" pitchFamily="34" charset="0"/>
              </a:rPr>
              <a:t>Curentul</a:t>
            </a:r>
            <a:r>
              <a:rPr lang="en-GB" b="1" dirty="0">
                <a:latin typeface="Arial" panose="020B0604020202020204" pitchFamily="34" charset="0"/>
                <a:cs typeface="Arial" panose="020B0604020202020204" pitchFamily="34" charset="0"/>
              </a:rPr>
              <a:t> critic </a:t>
            </a:r>
            <a:r>
              <a:rPr lang="ro-RO" b="1"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curentul</a:t>
            </a:r>
            <a:r>
              <a:rPr lang="en-GB" dirty="0">
                <a:latin typeface="Arial" panose="020B0604020202020204" pitchFamily="34" charset="0"/>
                <a:cs typeface="Arial" panose="020B0604020202020204" pitchFamily="34" charset="0"/>
              </a:rPr>
              <a:t> maxim pe care un</a:t>
            </a:r>
            <a:r>
              <a:rPr lang="ro-RO" dirty="0">
                <a:latin typeface="Arial" panose="020B0604020202020204" pitchFamily="34" charset="0"/>
                <a:cs typeface="Arial" panose="020B0604020202020204" pitchFamily="34" charset="0"/>
              </a:rPr>
              <a:t> SC îl </a:t>
            </a:r>
            <a:r>
              <a:rPr lang="en-GB" dirty="0" err="1">
                <a:latin typeface="Arial" panose="020B0604020202020204" pitchFamily="34" charset="0"/>
                <a:cs typeface="Arial" panose="020B0604020202020204" pitchFamily="34" charset="0"/>
              </a:rPr>
              <a:t>poate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suporta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înainte</a:t>
            </a:r>
            <a:r>
              <a:rPr lang="en-GB"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 a </a:t>
            </a:r>
            <a:r>
              <a:rPr lang="en-GB" dirty="0" err="1">
                <a:latin typeface="Arial" panose="020B0604020202020204" pitchFamily="34" charset="0"/>
                <a:cs typeface="Arial" panose="020B0604020202020204" pitchFamily="34" charset="0"/>
              </a:rPr>
              <a:t>trece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în</a:t>
            </a:r>
            <a:r>
              <a:rPr lang="en-GB" dirty="0">
                <a:latin typeface="Arial" panose="020B0604020202020204" pitchFamily="34" charset="0"/>
                <a:cs typeface="Arial" panose="020B0604020202020204" pitchFamily="34" charset="0"/>
              </a:rPr>
              <a:t> stare</a:t>
            </a:r>
            <a:r>
              <a:rPr lang="ro-RO"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normală</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Dacă</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curentul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este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prea</a:t>
            </a:r>
            <a:r>
              <a:rPr lang="en-GB" dirty="0">
                <a:latin typeface="Arial" panose="020B0604020202020204" pitchFamily="34" charset="0"/>
                <a:cs typeface="Arial" panose="020B0604020202020204" pitchFamily="34" charset="0"/>
              </a:rPr>
              <a:t> mare,</a:t>
            </a:r>
            <a:r>
              <a:rPr lang="ro-RO"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supraconductorul</a:t>
            </a:r>
            <a:r>
              <a:rPr lang="en-GB"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trece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în</a:t>
            </a:r>
            <a:r>
              <a:rPr lang="en-GB" dirty="0">
                <a:latin typeface="Arial" panose="020B0604020202020204" pitchFamily="34" charset="0"/>
                <a:cs typeface="Arial" panose="020B0604020202020204" pitchFamily="34" charset="0"/>
              </a:rPr>
              <a:t> stare </a:t>
            </a:r>
            <a:r>
              <a:rPr lang="en-GB" dirty="0" err="1">
                <a:latin typeface="Arial" panose="020B0604020202020204" pitchFamily="34" charset="0"/>
                <a:cs typeface="Arial" panose="020B0604020202020204" pitchFamily="34" charset="0"/>
              </a:rPr>
              <a:t>normală</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chiar</a:t>
            </a:r>
            <a:r>
              <a:rPr lang="ro-RO"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dacă</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temperatura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este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mai</a:t>
            </a:r>
            <a:r>
              <a:rPr lang="en-GB"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coborâtă</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decât</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a:t>
            </a:r>
            <a:r>
              <a:rPr lang="en-GB" sz="1400" b="1" dirty="0">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 Cu</a:t>
            </a:r>
            <a:r>
              <a:rPr lang="ro-RO"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cât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temperatura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este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mai</a:t>
            </a:r>
            <a:r>
              <a:rPr lang="en-GB"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coborâtă</a:t>
            </a:r>
            <a:r>
              <a:rPr lang="en-GB" dirty="0">
                <a:latin typeface="Arial" panose="020B0604020202020204" pitchFamily="34" charset="0"/>
                <a:cs typeface="Arial" panose="020B0604020202020204" pitchFamily="34" charset="0"/>
              </a:rPr>
              <a:t> cu </a:t>
            </a:r>
            <a:r>
              <a:rPr lang="en-GB" dirty="0" err="1">
                <a:latin typeface="Arial" panose="020B0604020202020204" pitchFamily="34" charset="0"/>
                <a:cs typeface="Arial" panose="020B0604020202020204" pitchFamily="34" charset="0"/>
              </a:rPr>
              <a:t>atât</a:t>
            </a:r>
            <a:r>
              <a:rPr lang="ro-RO"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curentul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poate</a:t>
            </a:r>
            <a:r>
              <a:rPr lang="en-GB" dirty="0">
                <a:latin typeface="Arial" panose="020B0604020202020204" pitchFamily="34" charset="0"/>
                <a:cs typeface="Arial" panose="020B0604020202020204" pitchFamily="34" charset="0"/>
              </a:rPr>
              <a:t> fi </a:t>
            </a:r>
            <a:r>
              <a:rPr lang="en-GB" dirty="0" err="1">
                <a:latin typeface="Arial" panose="020B0604020202020204" pitchFamily="34" charset="0"/>
                <a:cs typeface="Arial" panose="020B0604020202020204" pitchFamily="34" charset="0"/>
              </a:rPr>
              <a:t>mai</a:t>
            </a:r>
            <a:r>
              <a:rPr lang="en-GB" dirty="0">
                <a:latin typeface="Arial" panose="020B0604020202020204" pitchFamily="34" charset="0"/>
                <a:cs typeface="Arial" panose="020B0604020202020204" pitchFamily="34" charset="0"/>
              </a:rPr>
              <a:t> mare.</a:t>
            </a:r>
          </a:p>
        </p:txBody>
      </p:sp>
      <p:pic>
        <p:nvPicPr>
          <p:cNvPr id="4" name="Picture 3"/>
          <p:cNvPicPr>
            <a:picLocks noChangeAspect="1"/>
          </p:cNvPicPr>
          <p:nvPr/>
        </p:nvPicPr>
        <p:blipFill>
          <a:blip r:embed="rId2"/>
          <a:stretch>
            <a:fillRect/>
          </a:stretch>
        </p:blipFill>
        <p:spPr>
          <a:xfrm>
            <a:off x="9977710" y="1838892"/>
            <a:ext cx="1569856" cy="510584"/>
          </a:xfrm>
          <a:prstGeom prst="rect">
            <a:avLst/>
          </a:prstGeom>
        </p:spPr>
      </p:pic>
      <p:pic>
        <p:nvPicPr>
          <p:cNvPr id="7" name="Picture 6"/>
          <p:cNvPicPr>
            <a:picLocks noChangeAspect="1"/>
          </p:cNvPicPr>
          <p:nvPr/>
        </p:nvPicPr>
        <p:blipFill>
          <a:blip r:embed="rId3"/>
          <a:stretch>
            <a:fillRect/>
          </a:stretch>
        </p:blipFill>
        <p:spPr>
          <a:xfrm>
            <a:off x="9934255" y="2477583"/>
            <a:ext cx="1867062" cy="403895"/>
          </a:xfrm>
          <a:prstGeom prst="rect">
            <a:avLst/>
          </a:prstGeom>
        </p:spPr>
      </p:pic>
      <p:pic>
        <p:nvPicPr>
          <p:cNvPr id="5" name="Picture 4">
            <a:extLst>
              <a:ext uri="{FF2B5EF4-FFF2-40B4-BE49-F238E27FC236}">
                <a16:creationId xmlns:a16="http://schemas.microsoft.com/office/drawing/2014/main" id="{14DBDD8D-1A5E-8089-FFC7-62BEC8DA918A}"/>
              </a:ext>
            </a:extLst>
          </p:cNvPr>
          <p:cNvPicPr>
            <a:picLocks noChangeAspect="1"/>
          </p:cNvPicPr>
          <p:nvPr/>
        </p:nvPicPr>
        <p:blipFill>
          <a:blip r:embed="rId4"/>
          <a:stretch>
            <a:fillRect/>
          </a:stretch>
        </p:blipFill>
        <p:spPr>
          <a:xfrm>
            <a:off x="8144100" y="3036292"/>
            <a:ext cx="3931359" cy="1961378"/>
          </a:xfrm>
          <a:prstGeom prst="rect">
            <a:avLst/>
          </a:prstGeom>
        </p:spPr>
      </p:pic>
      <p:pic>
        <p:nvPicPr>
          <p:cNvPr id="9" name="Picture 8">
            <a:extLst>
              <a:ext uri="{FF2B5EF4-FFF2-40B4-BE49-F238E27FC236}">
                <a16:creationId xmlns:a16="http://schemas.microsoft.com/office/drawing/2014/main" id="{20A1B188-3330-2166-8A26-236E24CE9D76}"/>
              </a:ext>
            </a:extLst>
          </p:cNvPr>
          <p:cNvPicPr>
            <a:picLocks noChangeAspect="1"/>
          </p:cNvPicPr>
          <p:nvPr/>
        </p:nvPicPr>
        <p:blipFill>
          <a:blip r:embed="rId5"/>
          <a:stretch>
            <a:fillRect/>
          </a:stretch>
        </p:blipFill>
        <p:spPr>
          <a:xfrm>
            <a:off x="5832053" y="4896622"/>
            <a:ext cx="2288274" cy="1961378"/>
          </a:xfrm>
          <a:prstGeom prst="rect">
            <a:avLst/>
          </a:prstGeom>
        </p:spPr>
      </p:pic>
    </p:spTree>
    <p:extLst>
      <p:ext uri="{BB962C8B-B14F-4D97-AF65-F5344CB8AC3E}">
        <p14:creationId xmlns:p14="http://schemas.microsoft.com/office/powerpoint/2010/main" val="46295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3" y="304801"/>
            <a:ext cx="11555505" cy="2739661"/>
          </a:xfrm>
          <a:prstGeom prst="rect">
            <a:avLst/>
          </a:prstGeom>
        </p:spPr>
        <p:txBody>
          <a:bodyPr wrap="square">
            <a:spAutoFit/>
          </a:bodyPr>
          <a:lstStyle/>
          <a:p>
            <a:pPr>
              <a:lnSpc>
                <a:spcPct val="107000"/>
              </a:lnSpc>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1933</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fizicienii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 Meissner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Oksenfeld</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stabilit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a:t>
            </a:r>
            <a:r>
              <a:rPr lang="en-GB"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slab nu </a:t>
            </a:r>
            <a:r>
              <a:rPr lang="en-GB"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pătrunde</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adânc</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GB"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uperconductor</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indiferent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dacă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fost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pornit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înainte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după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trecerea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metalului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sup</a:t>
            </a:r>
            <a:r>
              <a:rPr lang="ro-RO"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raconducție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Tc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tranziției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starea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supraconductoare,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eșantionul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plasat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într</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extern,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inducția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câmpului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din interior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diferită de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zero.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Dacă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fără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opri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extern,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temperatura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redusă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treptat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atunci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 Tc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trecerii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starea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supraconductor</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împins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complet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material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inducția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câmpului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din interior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devine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egală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cu zero. </a:t>
            </a:r>
            <a:endPar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GB"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Acesta </a:t>
            </a:r>
            <a:r>
              <a:rPr lang="en-GB"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este</a:t>
            </a:r>
            <a:r>
              <a:rPr lang="en-GB"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efectul</a:t>
            </a:r>
            <a:r>
              <a:rPr lang="en-GB"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Meissner</a:t>
            </a:r>
            <a:r>
              <a:rPr lang="ro-RO"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ceea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distinge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supraconductor</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un conductor ideal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adică</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conductor cu o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rezistență</a:t>
            </a:r>
            <a:r>
              <a:rPr lang="ro-RO"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mică ce dispare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care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inducția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câmpului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volum</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rămâne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neschimbată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atunci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când</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rezistivitatea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scade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fig. 1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arată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distribuția</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câmpului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magnetic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lângă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bilă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supraconductoare la </a:t>
            </a:r>
            <a:r>
              <a:rPr lang="en-GB"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temperatură</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Rectangle 3"/>
          <p:cNvSpPr/>
          <p:nvPr/>
        </p:nvSpPr>
        <p:spPr>
          <a:xfrm>
            <a:off x="4343401" y="0"/>
            <a:ext cx="2315057" cy="369332"/>
          </a:xfrm>
          <a:prstGeom prst="rect">
            <a:avLst/>
          </a:prstGeom>
        </p:spPr>
        <p:txBody>
          <a:bodyPr wrap="none">
            <a:spAutoFit/>
          </a:bodyPr>
          <a:lstStyle/>
          <a:p>
            <a:r>
              <a:rPr lang="ro-RO" b="1" dirty="0">
                <a:solidFill>
                  <a:srgbClr val="000080"/>
                </a:solidFill>
                <a:latin typeface="Verdana" panose="020B0604030504040204" pitchFamily="34" charset="0"/>
                <a:ea typeface="Times New Roman" panose="02020603050405020304" pitchFamily="18" charset="0"/>
                <a:cs typeface="Times New Roman" panose="02020603050405020304" pitchFamily="18" charset="0"/>
              </a:rPr>
              <a:t>Efectul </a:t>
            </a:r>
            <a:r>
              <a:rPr lang="ro-RO" b="1" dirty="0" err="1">
                <a:solidFill>
                  <a:srgbClr val="000080"/>
                </a:solidFill>
                <a:latin typeface="Verdana" panose="020B0604030504040204" pitchFamily="34" charset="0"/>
                <a:ea typeface="Times New Roman" panose="02020603050405020304" pitchFamily="18" charset="0"/>
                <a:cs typeface="Times New Roman" panose="02020603050405020304" pitchFamily="18" charset="0"/>
              </a:rPr>
              <a:t>Meis</a:t>
            </a:r>
            <a:r>
              <a:rPr lang="en-US" b="1" dirty="0">
                <a:solidFill>
                  <a:srgbClr val="000080"/>
                </a:solidFill>
                <a:latin typeface="Verdana" panose="020B0604030504040204" pitchFamily="34" charset="0"/>
                <a:ea typeface="Times New Roman" panose="02020603050405020304" pitchFamily="18" charset="0"/>
                <a:cs typeface="Times New Roman" panose="02020603050405020304" pitchFamily="18" charset="0"/>
              </a:rPr>
              <a:t>s</a:t>
            </a:r>
            <a:r>
              <a:rPr lang="ro-RO" b="1" dirty="0" err="1">
                <a:solidFill>
                  <a:srgbClr val="000080"/>
                </a:solidFill>
                <a:latin typeface="Verdana" panose="020B0604030504040204" pitchFamily="34" charset="0"/>
                <a:ea typeface="Times New Roman" panose="02020603050405020304" pitchFamily="18" charset="0"/>
                <a:cs typeface="Times New Roman" panose="02020603050405020304" pitchFamily="18" charset="0"/>
              </a:rPr>
              <a:t>ner</a:t>
            </a:r>
            <a:endParaRPr lang="en-GB" dirty="0"/>
          </a:p>
        </p:txBody>
      </p:sp>
      <p:pic>
        <p:nvPicPr>
          <p:cNvPr id="6" name="Picture 5">
            <a:extLst>
              <a:ext uri="{FF2B5EF4-FFF2-40B4-BE49-F238E27FC236}">
                <a16:creationId xmlns:a16="http://schemas.microsoft.com/office/drawing/2014/main" id="{DE7902F0-391B-05BB-03ED-F012B1BFCD15}"/>
              </a:ext>
            </a:extLst>
          </p:cNvPr>
          <p:cNvPicPr>
            <a:picLocks noChangeAspect="1"/>
          </p:cNvPicPr>
          <p:nvPr/>
        </p:nvPicPr>
        <p:blipFill>
          <a:blip r:embed="rId2"/>
          <a:stretch>
            <a:fillRect/>
          </a:stretch>
        </p:blipFill>
        <p:spPr>
          <a:xfrm>
            <a:off x="1133493" y="3429000"/>
            <a:ext cx="4477375" cy="1933845"/>
          </a:xfrm>
          <a:prstGeom prst="rect">
            <a:avLst/>
          </a:prstGeom>
        </p:spPr>
      </p:pic>
      <p:pic>
        <p:nvPicPr>
          <p:cNvPr id="8" name="Picture 7">
            <a:extLst>
              <a:ext uri="{FF2B5EF4-FFF2-40B4-BE49-F238E27FC236}">
                <a16:creationId xmlns:a16="http://schemas.microsoft.com/office/drawing/2014/main" id="{88788BDF-2332-56A0-8422-C0ECA1E6F7E2}"/>
              </a:ext>
            </a:extLst>
          </p:cNvPr>
          <p:cNvPicPr>
            <a:picLocks noChangeAspect="1"/>
          </p:cNvPicPr>
          <p:nvPr/>
        </p:nvPicPr>
        <p:blipFill>
          <a:blip r:embed="rId3"/>
          <a:stretch>
            <a:fillRect/>
          </a:stretch>
        </p:blipFill>
        <p:spPr>
          <a:xfrm>
            <a:off x="8819820" y="3813539"/>
            <a:ext cx="2372056" cy="1019317"/>
          </a:xfrm>
          <a:prstGeom prst="rect">
            <a:avLst/>
          </a:prstGeom>
        </p:spPr>
      </p:pic>
      <p:sp>
        <p:nvSpPr>
          <p:cNvPr id="10" name="TextBox 9">
            <a:extLst>
              <a:ext uri="{FF2B5EF4-FFF2-40B4-BE49-F238E27FC236}">
                <a16:creationId xmlns:a16="http://schemas.microsoft.com/office/drawing/2014/main" id="{470B0A64-A0D2-C710-DBC5-8033A41B7E66}"/>
              </a:ext>
            </a:extLst>
          </p:cNvPr>
          <p:cNvSpPr txBox="1"/>
          <p:nvPr/>
        </p:nvSpPr>
        <p:spPr>
          <a:xfrm>
            <a:off x="9621563" y="3429000"/>
            <a:ext cx="768569" cy="369332"/>
          </a:xfrm>
          <a:prstGeom prst="rect">
            <a:avLst/>
          </a:prstGeom>
          <a:noFill/>
        </p:spPr>
        <p:txBody>
          <a:bodyPr wrap="square">
            <a:spAutoFit/>
          </a:bodyPr>
          <a:lstStyle/>
          <a:p>
            <a:r>
              <a:rPr lang="en-US" b="1" dirty="0">
                <a:solidFill>
                  <a:srgbClr val="FF0000"/>
                </a:solidFill>
              </a:rPr>
              <a:t>B =0</a:t>
            </a:r>
          </a:p>
        </p:txBody>
      </p:sp>
      <p:sp>
        <p:nvSpPr>
          <p:cNvPr id="14" name="TextBox 13">
            <a:extLst>
              <a:ext uri="{FF2B5EF4-FFF2-40B4-BE49-F238E27FC236}">
                <a16:creationId xmlns:a16="http://schemas.microsoft.com/office/drawing/2014/main" id="{D0CC010F-5454-326D-6520-0855F04D8FC9}"/>
              </a:ext>
            </a:extLst>
          </p:cNvPr>
          <p:cNvSpPr txBox="1"/>
          <p:nvPr/>
        </p:nvSpPr>
        <p:spPr>
          <a:xfrm>
            <a:off x="949872" y="5629869"/>
            <a:ext cx="10242004" cy="923330"/>
          </a:xfrm>
          <a:prstGeom prst="rect">
            <a:avLst/>
          </a:prstGeom>
          <a:noFill/>
        </p:spPr>
        <p:txBody>
          <a:bodyPr wrap="square">
            <a:spAutoFit/>
          </a:bodyPr>
          <a:lstStyle/>
          <a:p>
            <a:r>
              <a:rPr lang="ro-RO" dirty="0">
                <a:latin typeface="Arial" panose="020B0604020202020204" pitchFamily="34" charset="0"/>
                <a:cs typeface="Arial" panose="020B0604020202020204" pitchFamily="34" charset="0"/>
              </a:rPr>
              <a:t>Excluderea câmpului magnetic din volum este manifestarea </a:t>
            </a:r>
            <a:r>
              <a:rPr lang="ro-RO" dirty="0" err="1">
                <a:latin typeface="Arial" panose="020B0604020202020204" pitchFamily="34" charset="0"/>
                <a:cs typeface="Arial" panose="020B0604020202020204" pitchFamily="34" charset="0"/>
              </a:rPr>
              <a:t>superdiamagetismului</a:t>
            </a:r>
            <a:r>
              <a:rPr lang="ro-RO" dirty="0">
                <a:latin typeface="Arial" panose="020B0604020202020204" pitchFamily="34" charset="0"/>
                <a:cs typeface="Arial" panose="020B0604020202020204" pitchFamily="34" charset="0"/>
              </a:rPr>
              <a:t> ce apar la trecerea de fază de la conductor la supraconductor, ce cauzează micșorarea </a:t>
            </a:r>
            <a:r>
              <a:rPr lang="ro-RO" dirty="0" err="1">
                <a:latin typeface="Arial" panose="020B0604020202020204" pitchFamily="34" charset="0"/>
                <a:cs typeface="Arial" panose="020B0604020202020204" pitchFamily="34" charset="0"/>
              </a:rPr>
              <a:t>exponențailă</a:t>
            </a:r>
            <a:r>
              <a:rPr lang="ro-RO" dirty="0">
                <a:latin typeface="Arial" panose="020B0604020202020204" pitchFamily="34" charset="0"/>
                <a:cs typeface="Arial" panose="020B0604020202020204" pitchFamily="34" charset="0"/>
              </a:rPr>
              <a:t> a câmpului magnetic din volum în raport cu cel de la suprafață</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69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7C3FAF-157A-E9D1-8DB7-7D7CFD667381}"/>
              </a:ext>
            </a:extLst>
          </p:cNvPr>
          <p:cNvPicPr>
            <a:picLocks noChangeAspect="1"/>
          </p:cNvPicPr>
          <p:nvPr/>
        </p:nvPicPr>
        <p:blipFill>
          <a:blip r:embed="rId2"/>
          <a:stretch>
            <a:fillRect/>
          </a:stretch>
        </p:blipFill>
        <p:spPr>
          <a:xfrm>
            <a:off x="4614656" y="696140"/>
            <a:ext cx="2962688" cy="2438740"/>
          </a:xfrm>
          <a:prstGeom prst="rect">
            <a:avLst/>
          </a:prstGeom>
        </p:spPr>
      </p:pic>
    </p:spTree>
    <p:extLst>
      <p:ext uri="{BB962C8B-B14F-4D97-AF65-F5344CB8AC3E}">
        <p14:creationId xmlns:p14="http://schemas.microsoft.com/office/powerpoint/2010/main" val="227415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17418"/>
            <a:ext cx="8969731" cy="6307183"/>
          </a:xfrm>
          <a:prstGeom prst="rect">
            <a:avLst/>
          </a:prstGeom>
        </p:spPr>
      </p:pic>
    </p:spTree>
    <p:extLst>
      <p:ext uri="{BB962C8B-B14F-4D97-AF65-F5344CB8AC3E}">
        <p14:creationId xmlns:p14="http://schemas.microsoft.com/office/powerpoint/2010/main" val="95186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1" y="457200"/>
            <a:ext cx="9123615" cy="5943600"/>
          </a:xfrm>
          <a:prstGeom prst="rect">
            <a:avLst/>
          </a:prstGeom>
        </p:spPr>
      </p:pic>
    </p:spTree>
    <p:extLst>
      <p:ext uri="{BB962C8B-B14F-4D97-AF65-F5344CB8AC3E}">
        <p14:creationId xmlns:p14="http://schemas.microsoft.com/office/powerpoint/2010/main" val="326702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301EB-5AF0-A783-11DE-A81F381C96DE}"/>
              </a:ext>
            </a:extLst>
          </p:cNvPr>
          <p:cNvSpPr txBox="1"/>
          <p:nvPr/>
        </p:nvSpPr>
        <p:spPr>
          <a:xfrm>
            <a:off x="362607" y="1759718"/>
            <a:ext cx="11351172" cy="5078313"/>
          </a:xfrm>
          <a:prstGeom prst="rect">
            <a:avLst/>
          </a:prstGeom>
          <a:noFill/>
        </p:spPr>
        <p:txBody>
          <a:bodyPr wrap="square">
            <a:spAutoFit/>
          </a:bodyPr>
          <a:lstStyle/>
          <a:p>
            <a:r>
              <a:rPr lang="ro-RO" b="1" dirty="0">
                <a:solidFill>
                  <a:srgbClr val="FF0000"/>
                </a:solidFill>
                <a:latin typeface="Arial" panose="020B0604020202020204" pitchFamily="34" charset="0"/>
                <a:cs typeface="Arial" panose="020B0604020202020204" pitchFamily="34" charset="0"/>
              </a:rPr>
              <a:t>1962 - </a:t>
            </a:r>
            <a:r>
              <a:rPr lang="en-US" b="1" dirty="0">
                <a:solidFill>
                  <a:srgbClr val="FF0000"/>
                </a:solidFill>
                <a:latin typeface="Arial" panose="020B0604020202020204" pitchFamily="34" charset="0"/>
                <a:cs typeface="Arial" panose="020B0604020202020204" pitchFamily="34" charset="0"/>
              </a:rPr>
              <a:t>Efectul Josephson </a:t>
            </a:r>
            <a:r>
              <a:rPr lang="ro-RO" b="1"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fenomen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cuantic</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care un</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supercurent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curge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supraconductori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separați</a:t>
            </a:r>
            <a:r>
              <a:rPr lang="en-US" dirty="0">
                <a:latin typeface="Arial" panose="020B0604020202020204" pitchFamily="34" charset="0"/>
                <a:cs typeface="Arial" panose="020B0604020202020204" pitchFamily="34" charset="0"/>
              </a:rPr>
              <a:t> de o </a:t>
            </a:r>
            <a:r>
              <a:rPr lang="en-US" dirty="0" err="1">
                <a:latin typeface="Arial" panose="020B0604020202020204" pitchFamily="34" charset="0"/>
                <a:cs typeface="Arial" panose="020B0604020202020204" pitchFamily="34" charset="0"/>
              </a:rPr>
              <a:t>barieră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izolatoare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subțire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joncțiune</a:t>
            </a:r>
            <a:r>
              <a:rPr lang="en-US" dirty="0">
                <a:latin typeface="Arial" panose="020B0604020202020204" pitchFamily="34" charset="0"/>
                <a:cs typeface="Arial" panose="020B0604020202020204" pitchFamily="34" charset="0"/>
              </a:rPr>
              <a:t> Josephson), </a:t>
            </a:r>
            <a:r>
              <a:rPr lang="en-US" dirty="0" err="1">
                <a:latin typeface="Arial" panose="020B0604020202020204" pitchFamily="34" charset="0"/>
                <a:cs typeface="Arial" panose="020B0604020202020204" pitchFamily="34" charset="0"/>
              </a:rPr>
              <a:t>chiar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fără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aplicată</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pPr algn="just"/>
            <a:r>
              <a:rPr lang="ro-RO"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cesta </a:t>
            </a:r>
            <a:r>
              <a:rPr lang="en-US" dirty="0" err="1">
                <a:latin typeface="Arial" panose="020B0604020202020204" pitchFamily="34" charset="0"/>
                <a:cs typeface="Arial" panose="020B0604020202020204" pitchFamily="34" charset="0"/>
              </a:rPr>
              <a:t>permite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continuu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fără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alternativ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oscilant</a:t>
            </a:r>
            <a:r>
              <a:rPr lang="en-US" dirty="0">
                <a:latin typeface="Arial" panose="020B0604020202020204" pitchFamily="34" charset="0"/>
                <a:cs typeface="Arial" panose="020B0604020202020204" pitchFamily="34" charset="0"/>
              </a:rPr>
              <a:t> cu o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constantă</a:t>
            </a:r>
            <a:r>
              <a:rPr lang="en-US" dirty="0">
                <a:latin typeface="Arial" panose="020B0604020202020204" pitchFamily="34" charset="0"/>
                <a:cs typeface="Arial" panose="020B0604020202020204" pitchFamily="34" charset="0"/>
              </a:rPr>
              <a:t>, crucial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senzorii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magnetici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ultrasensibili</a:t>
            </a:r>
            <a:r>
              <a:rPr lang="en-US" dirty="0">
                <a:latin typeface="Arial" panose="020B0604020202020204" pitchFamily="34" charset="0"/>
                <a:cs typeface="Arial" panose="020B0604020202020204" pitchFamily="34" charset="0"/>
              </a:rPr>
              <a:t> (SQUID)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calculul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cuantic</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dirty="0" err="1">
                <a:solidFill>
                  <a:srgbClr val="FF0000"/>
                </a:solidFill>
                <a:latin typeface="Arial" panose="020B0604020202020204" pitchFamily="34" charset="0"/>
                <a:cs typeface="Arial" panose="020B0604020202020204" pitchFamily="34" charset="0"/>
              </a:rPr>
              <a:t>Aspecte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cheie</a:t>
            </a:r>
            <a:r>
              <a:rPr lang="en-US" dirty="0">
                <a:solidFill>
                  <a:srgbClr val="FF0000"/>
                </a:solidFill>
                <a:latin typeface="Arial" panose="020B0604020202020204" pitchFamily="34" charset="0"/>
                <a:cs typeface="Arial" panose="020B0604020202020204" pitchFamily="34" charset="0"/>
              </a:rPr>
              <a:t>:</a:t>
            </a:r>
            <a:r>
              <a:rPr lang="ro-RO" dirty="0">
                <a:solidFill>
                  <a:srgbClr val="FF0000"/>
                </a:solidFill>
                <a:latin typeface="Arial" panose="020B0604020202020204" pitchFamily="34" charset="0"/>
                <a:cs typeface="Arial" panose="020B0604020202020204" pitchFamily="34" charset="0"/>
              </a:rPr>
              <a:t> </a:t>
            </a:r>
          </a:p>
          <a:p>
            <a:pPr algn="just"/>
            <a:r>
              <a:rPr lang="en-US" b="1" dirty="0" err="1">
                <a:solidFill>
                  <a:srgbClr val="FF0000"/>
                </a:solidFill>
                <a:latin typeface="Arial" panose="020B0604020202020204" pitchFamily="34" charset="0"/>
                <a:cs typeface="Arial" panose="020B0604020202020204" pitchFamily="34" charset="0"/>
              </a:rPr>
              <a:t>Tunel</a:t>
            </a:r>
            <a:r>
              <a:rPr lang="en-US" b="1" dirty="0">
                <a:solidFill>
                  <a:srgbClr val="FF0000"/>
                </a:solidFill>
                <a:latin typeface="Arial" panose="020B0604020202020204" pitchFamily="34" charset="0"/>
                <a:cs typeface="Arial" panose="020B0604020202020204" pitchFamily="34" charset="0"/>
              </a:rPr>
              <a:t> Josephson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Perechile</a:t>
            </a:r>
            <a:r>
              <a:rPr lang="en-US" dirty="0">
                <a:latin typeface="Arial" panose="020B0604020202020204" pitchFamily="34" charset="0"/>
                <a:cs typeface="Arial" panose="020B0604020202020204" pitchFamily="34" charset="0"/>
              </a:rPr>
              <a:t> Cooper </a:t>
            </a:r>
            <a:r>
              <a:rPr lang="en-US" dirty="0" err="1">
                <a:latin typeface="Arial" panose="020B0604020202020204" pitchFamily="34" charset="0"/>
                <a:cs typeface="Arial" panose="020B0604020202020204" pitchFamily="34" charset="0"/>
              </a:rPr>
              <a:t>trec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printr</a:t>
            </a:r>
            <a:r>
              <a:rPr lang="en-US" dirty="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barieră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izolatoare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subțire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aprox</a:t>
            </a:r>
            <a:r>
              <a:rPr lang="ro-RO" dirty="0">
                <a:latin typeface="Arial" panose="020B0604020202020204" pitchFamily="34" charset="0"/>
                <a:cs typeface="Arial" panose="020B0604020202020204" pitchFamily="34" charset="0"/>
              </a:rPr>
              <a:t> 1-0,1 nm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supraconductori</a:t>
            </a:r>
            <a:r>
              <a:rPr lang="en-US" dirty="0">
                <a:latin typeface="Arial" panose="020B060402020202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pPr algn="just"/>
            <a:r>
              <a:rPr lang="en-US" b="1" dirty="0">
                <a:solidFill>
                  <a:srgbClr val="FF0000"/>
                </a:solidFill>
                <a:latin typeface="Arial" panose="020B0604020202020204" pitchFamily="34" charset="0"/>
                <a:cs typeface="Arial" panose="020B0604020202020204" pitchFamily="34" charset="0"/>
              </a:rPr>
              <a:t>Efectul Josephson </a:t>
            </a:r>
            <a:r>
              <a:rPr lang="en-US" b="1" dirty="0" err="1">
                <a:solidFill>
                  <a:srgbClr val="FF0000"/>
                </a:solidFill>
                <a:latin typeface="Arial" panose="020B0604020202020204" pitchFamily="34" charset="0"/>
                <a:cs typeface="Arial" panose="020B0604020202020204" pitchFamily="34" charset="0"/>
              </a:rPr>
              <a:t>în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curent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continuu</a:t>
            </a:r>
            <a:r>
              <a:rPr lang="en-US" b="1"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supracurent</a:t>
            </a:r>
            <a:r>
              <a:rPr lang="en-US" dirty="0">
                <a:latin typeface="Arial" panose="020B0604020202020204" pitchFamily="34" charset="0"/>
                <a:cs typeface="Arial" panose="020B0604020202020204" pitchFamily="34" charset="0"/>
              </a:rPr>
              <a:t> constant (</a:t>
            </a:r>
            <a:r>
              <a:rPr lang="ro-RO" b="1" i="1" dirty="0" err="1">
                <a:latin typeface="Arial" panose="020B0604020202020204" pitchFamily="34" charset="0"/>
                <a:cs typeface="Arial" panose="020B0604020202020204" pitchFamily="34" charset="0"/>
              </a:rPr>
              <a:t>Is</a:t>
            </a:r>
            <a:r>
              <a:rPr lang="ro-RO" b="1" i="1" dirty="0">
                <a:latin typeface="Arial" panose="020B0604020202020204" pitchFamily="34" charset="0"/>
                <a:cs typeface="Arial" panose="020B0604020202020204" pitchFamily="34" charset="0"/>
              </a:rPr>
              <a:t>= Ic sin </a:t>
            </a:r>
            <a:r>
              <a:rPr lang="ru-RU" b="1" i="1" dirty="0">
                <a:latin typeface="Arial" panose="020B0604020202020204" pitchFamily="34" charset="0"/>
                <a:cs typeface="Arial" panose="020B0604020202020204" pitchFamily="34" charset="0"/>
              </a:rPr>
              <a:t>Ф</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curge</a:t>
            </a:r>
            <a:r>
              <a:rPr lang="ro-RO" dirty="0">
                <a:latin typeface="Arial" panose="020B0604020202020204" pitchFamily="34" charset="0"/>
                <a:cs typeface="Arial" panose="020B0604020202020204" pitchFamily="34" charset="0"/>
              </a:rPr>
              <a:t> (fără cădere de 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joncțiune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absența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tensiuni</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unde</a:t>
            </a:r>
            <a:r>
              <a:rPr lang="ru-RU" dirty="0">
                <a:latin typeface="Arial" panose="020B0604020202020204" pitchFamily="34" charset="0"/>
                <a:cs typeface="Arial" panose="020B0604020202020204" pitchFamily="34" charset="0"/>
              </a:rPr>
              <a:t> </a:t>
            </a:r>
            <a:r>
              <a:rPr lang="ru-RU" b="1" i="1" dirty="0">
                <a:latin typeface="Arial" panose="020B0604020202020204" pitchFamily="34" charset="0"/>
                <a:cs typeface="Arial" panose="020B0604020202020204" pitchFamily="34" charset="0"/>
              </a:rPr>
              <a:t>Ф</a:t>
            </a:r>
            <a:r>
              <a:rPr lang="ru-RU"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diferența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funcțiile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undă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supraconductoare</a:t>
            </a:r>
            <a:r>
              <a:rPr lang="ro-RO" dirty="0">
                <a:latin typeface="Arial" panose="020B0604020202020204" pitchFamily="34" charset="0"/>
                <a:cs typeface="Arial" panose="020B0604020202020204" pitchFamily="34" charset="0"/>
              </a:rPr>
              <a:t>), atâta timp cât curentul se află în intervalul </a:t>
            </a:r>
            <a:r>
              <a:rPr lang="ro-RO" b="1" dirty="0">
                <a:solidFill>
                  <a:srgbClr val="FF0000"/>
                </a:solidFill>
                <a:latin typeface="Arial" panose="020B0604020202020204" pitchFamily="34" charset="0"/>
                <a:cs typeface="Arial" panose="020B0604020202020204" pitchFamily="34" charset="0"/>
              </a:rPr>
              <a:t>+/- Ic</a:t>
            </a:r>
            <a:r>
              <a:rPr lang="en-US" b="1" dirty="0">
                <a:solidFill>
                  <a:srgbClr val="FF0000"/>
                </a:solidFill>
                <a:latin typeface="Arial" panose="020B0604020202020204" pitchFamily="34" charset="0"/>
                <a:cs typeface="Arial" panose="020B0604020202020204" pitchFamily="34" charset="0"/>
              </a:rPr>
              <a:t>.</a:t>
            </a:r>
            <a:endParaRPr lang="ro-RO" b="1" dirty="0">
              <a:solidFill>
                <a:srgbClr val="FF0000"/>
              </a:solidFill>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pPr algn="just"/>
            <a:r>
              <a:rPr lang="en-US" b="1" dirty="0">
                <a:solidFill>
                  <a:srgbClr val="FF0000"/>
                </a:solidFill>
                <a:latin typeface="Arial" panose="020B0604020202020204" pitchFamily="34" charset="0"/>
                <a:cs typeface="Arial" panose="020B0604020202020204" pitchFamily="34" charset="0"/>
              </a:rPr>
              <a:t>Efectul Josephson </a:t>
            </a:r>
            <a:r>
              <a:rPr lang="en-US" b="1" dirty="0" err="1">
                <a:solidFill>
                  <a:srgbClr val="FF0000"/>
                </a:solidFill>
                <a:latin typeface="Arial" panose="020B0604020202020204" pitchFamily="34" charset="0"/>
                <a:cs typeface="Arial" panose="020B0604020202020204" pitchFamily="34" charset="0"/>
              </a:rPr>
              <a:t>în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curent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alternativ</a:t>
            </a:r>
            <a:r>
              <a:rPr lang="en-US" b="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tensiune</a:t>
            </a:r>
            <a:r>
              <a:rPr lang="ro-RO" dirty="0">
                <a:latin typeface="Arial" panose="020B0604020202020204" pitchFamily="34" charset="0"/>
                <a:cs typeface="Arial" panose="020B0604020202020204" pitchFamily="34" charset="0"/>
              </a:rPr>
              <a:t> DC </a:t>
            </a:r>
            <a:r>
              <a:rPr lang="ro-RO" b="1" i="1" dirty="0">
                <a:latin typeface="Arial" panose="020B0604020202020204" pitchFamily="34" charset="0"/>
                <a:cs typeface="Arial" panose="020B0604020202020204" pitchFamily="34" charset="0"/>
              </a:rPr>
              <a:t>V</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aplicată</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joncțiune</a:t>
            </a:r>
            <a:r>
              <a:rPr lang="ro-RO" dirty="0">
                <a:latin typeface="Arial" panose="020B0604020202020204" pitchFamily="34" charset="0"/>
                <a:cs typeface="Arial" panose="020B0604020202020204" pitchFamily="34" charset="0"/>
              </a:rPr>
              <a:t> (sau un curent este mai mare ca Io) </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curent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alternativ</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înaltă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oscilează</a:t>
            </a:r>
            <a:r>
              <a:rPr lang="en-US" dirty="0">
                <a:latin typeface="Arial" panose="020B0604020202020204" pitchFamily="34" charset="0"/>
                <a:cs typeface="Arial" panose="020B0604020202020204" pitchFamily="34" charset="0"/>
              </a:rPr>
              <a:t> la o </a:t>
            </a:r>
            <a:r>
              <a:rPr lang="en-US" dirty="0" err="1">
                <a:latin typeface="Arial" panose="020B0604020202020204" pitchFamily="34" charset="0"/>
                <a:cs typeface="Arial" panose="020B0604020202020204" pitchFamily="34" charset="0"/>
              </a:rPr>
              <a:t>frecvență</a:t>
            </a:r>
            <a:r>
              <a:rPr lang="ro-RO" dirty="0">
                <a:latin typeface="Arial" panose="020B0604020202020204" pitchFamily="34" charset="0"/>
                <a:cs typeface="Arial" panose="020B0604020202020204" pitchFamily="34" charset="0"/>
              </a:rPr>
              <a:t> </a:t>
            </a:r>
            <a:r>
              <a:rPr lang="ro-RO" b="1" i="1" dirty="0">
                <a:latin typeface="Arial" panose="020B0604020202020204" pitchFamily="34" charset="0"/>
                <a:cs typeface="Arial" panose="020B0604020202020204" pitchFamily="34" charset="0"/>
              </a:rPr>
              <a:t>f</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proporțională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a:t>
            </a:r>
            <a:r>
              <a:rPr lang="ro-RO" dirty="0">
                <a:latin typeface="Arial" panose="020B0604020202020204" pitchFamily="34" charset="0"/>
                <a:cs typeface="Arial" panose="020B0604020202020204" pitchFamily="34" charset="0"/>
              </a:rPr>
              <a:t>f = 2eV/h)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unde</a:t>
            </a:r>
            <a:r>
              <a:rPr lang="ro-RO" dirty="0">
                <a:latin typeface="Arial" panose="020B0604020202020204" pitchFamily="34" charset="0"/>
                <a:cs typeface="Arial" panose="020B0604020202020204" pitchFamily="34" charset="0"/>
              </a:rPr>
              <a:t> </a:t>
            </a:r>
            <a:r>
              <a:rPr lang="ro-RO" b="1" i="1" dirty="0">
                <a:latin typeface="Arial" panose="020B0604020202020204" pitchFamily="34" charset="0"/>
                <a:cs typeface="Arial" panose="020B0604020202020204" pitchFamily="34" charset="0"/>
              </a:rPr>
              <a:t>e</a:t>
            </a:r>
            <a:r>
              <a:rPr lang="ro-RO"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sarcina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perechi</a:t>
            </a:r>
            <a:r>
              <a:rPr lang="en-US" dirty="0">
                <a:latin typeface="Arial" panose="020B0604020202020204" pitchFamily="34" charset="0"/>
                <a:cs typeface="Arial" panose="020B0604020202020204" pitchFamily="34" charset="0"/>
              </a:rPr>
              <a:t> Cooper).</a:t>
            </a:r>
            <a:r>
              <a:rPr lang="ro-RO" dirty="0">
                <a:latin typeface="Arial" panose="020B0604020202020204" pitchFamily="34" charset="0"/>
                <a:cs typeface="Arial" panose="020B0604020202020204" pitchFamily="34" charset="0"/>
              </a:rPr>
              <a:t> (</a:t>
            </a:r>
            <a:r>
              <a:rPr lang="ro-RO" i="1" dirty="0">
                <a:latin typeface="Arial" panose="020B0604020202020204" pitchFamily="34" charset="0"/>
                <a:cs typeface="Arial" panose="020B0604020202020204" pitchFamily="34" charset="0"/>
              </a:rPr>
              <a:t>perechile Cooper se accelerează de la prezența tensiunii și </a:t>
            </a:r>
            <a:r>
              <a:rPr lang="ro-RO" i="1" dirty="0" err="1">
                <a:latin typeface="Arial" panose="020B0604020202020204" pitchFamily="34" charset="0"/>
                <a:cs typeface="Arial" panose="020B0604020202020204" pitchFamily="34" charset="0"/>
              </a:rPr>
              <a:t>primrea</a:t>
            </a:r>
            <a:r>
              <a:rPr lang="ro-RO" i="1" dirty="0">
                <a:latin typeface="Arial" panose="020B0604020202020204" pitchFamily="34" charset="0"/>
                <a:cs typeface="Arial" panose="020B0604020202020204" pitchFamily="34" charset="0"/>
              </a:rPr>
              <a:t> energie 2eU</a:t>
            </a:r>
            <a:r>
              <a:rPr lang="ro-RO"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B9114A7-514B-F24F-C28C-C71A0395FA28}"/>
              </a:ext>
            </a:extLst>
          </p:cNvPr>
          <p:cNvPicPr>
            <a:picLocks noChangeAspect="1"/>
          </p:cNvPicPr>
          <p:nvPr/>
        </p:nvPicPr>
        <p:blipFill>
          <a:blip r:embed="rId2"/>
          <a:stretch>
            <a:fillRect/>
          </a:stretch>
        </p:blipFill>
        <p:spPr>
          <a:xfrm>
            <a:off x="4202271" y="130716"/>
            <a:ext cx="3219899" cy="1629002"/>
          </a:xfrm>
          <a:prstGeom prst="rect">
            <a:avLst/>
          </a:prstGeom>
        </p:spPr>
      </p:pic>
      <p:pic>
        <p:nvPicPr>
          <p:cNvPr id="7" name="Picture 6">
            <a:extLst>
              <a:ext uri="{FF2B5EF4-FFF2-40B4-BE49-F238E27FC236}">
                <a16:creationId xmlns:a16="http://schemas.microsoft.com/office/drawing/2014/main" id="{1202B0E6-8ED7-49A6-21AA-077DE4FB72FE}"/>
              </a:ext>
            </a:extLst>
          </p:cNvPr>
          <p:cNvPicPr>
            <a:picLocks noChangeAspect="1"/>
          </p:cNvPicPr>
          <p:nvPr/>
        </p:nvPicPr>
        <p:blipFill>
          <a:blip r:embed="rId3"/>
          <a:stretch>
            <a:fillRect/>
          </a:stretch>
        </p:blipFill>
        <p:spPr>
          <a:xfrm>
            <a:off x="5568892" y="6227379"/>
            <a:ext cx="1673077" cy="630621"/>
          </a:xfrm>
          <a:prstGeom prst="rect">
            <a:avLst/>
          </a:prstGeom>
        </p:spPr>
      </p:pic>
      <p:sp>
        <p:nvSpPr>
          <p:cNvPr id="9" name="TextBox 8">
            <a:extLst>
              <a:ext uri="{FF2B5EF4-FFF2-40B4-BE49-F238E27FC236}">
                <a16:creationId xmlns:a16="http://schemas.microsoft.com/office/drawing/2014/main" id="{0189D808-2E71-B347-56AF-02317B639BD8}"/>
              </a:ext>
            </a:extLst>
          </p:cNvPr>
          <p:cNvSpPr txBox="1"/>
          <p:nvPr/>
        </p:nvSpPr>
        <p:spPr>
          <a:xfrm>
            <a:off x="478221" y="6488668"/>
            <a:ext cx="3447393" cy="369332"/>
          </a:xfrm>
          <a:prstGeom prst="rect">
            <a:avLst/>
          </a:prstGeom>
          <a:noFill/>
        </p:spPr>
        <p:txBody>
          <a:bodyPr wrap="square">
            <a:spAutoFit/>
          </a:bodyPr>
          <a:lstStyle/>
          <a:p>
            <a:r>
              <a:rPr lang="pt-BR" dirty="0">
                <a:solidFill>
                  <a:srgbClr val="0070C0"/>
                </a:solidFill>
                <a:latin typeface="Arial" panose="020B0604020202020204" pitchFamily="34" charset="0"/>
                <a:cs typeface="Arial" panose="020B0604020202020204" pitchFamily="34" charset="0"/>
              </a:rPr>
              <a:t>where 2e/h = 483.6 GHz/mV</a:t>
            </a:r>
            <a:endParaRPr lang="en-US"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1F11470-E695-083D-1723-42A057E53255}"/>
              </a:ext>
            </a:extLst>
          </p:cNvPr>
          <p:cNvPicPr>
            <a:picLocks noChangeAspect="1"/>
          </p:cNvPicPr>
          <p:nvPr/>
        </p:nvPicPr>
        <p:blipFill>
          <a:blip r:embed="rId4"/>
          <a:stretch>
            <a:fillRect/>
          </a:stretch>
        </p:blipFill>
        <p:spPr>
          <a:xfrm>
            <a:off x="9160723" y="130716"/>
            <a:ext cx="2553056" cy="1933845"/>
          </a:xfrm>
          <a:prstGeom prst="rect">
            <a:avLst/>
          </a:prstGeom>
        </p:spPr>
      </p:pic>
    </p:spTree>
    <p:extLst>
      <p:ext uri="{BB962C8B-B14F-4D97-AF65-F5344CB8AC3E}">
        <p14:creationId xmlns:p14="http://schemas.microsoft.com/office/powerpoint/2010/main" val="303584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920" y="108312"/>
            <a:ext cx="6434188" cy="4733653"/>
          </a:xfrm>
          <a:prstGeom prst="rect">
            <a:avLst/>
          </a:prstGeom>
        </p:spPr>
      </p:pic>
      <p:pic>
        <p:nvPicPr>
          <p:cNvPr id="3" name="Picture 2"/>
          <p:cNvPicPr>
            <a:picLocks noChangeAspect="1"/>
          </p:cNvPicPr>
          <p:nvPr/>
        </p:nvPicPr>
        <p:blipFill>
          <a:blip r:embed="rId3"/>
          <a:stretch>
            <a:fillRect/>
          </a:stretch>
        </p:blipFill>
        <p:spPr>
          <a:xfrm>
            <a:off x="6810103" y="2781743"/>
            <a:ext cx="5294811" cy="3997063"/>
          </a:xfrm>
          <a:prstGeom prst="rect">
            <a:avLst/>
          </a:prstGeom>
        </p:spPr>
      </p:pic>
    </p:spTree>
    <p:extLst>
      <p:ext uri="{BB962C8B-B14F-4D97-AF65-F5344CB8AC3E}">
        <p14:creationId xmlns:p14="http://schemas.microsoft.com/office/powerpoint/2010/main" val="13842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7318" y="447199"/>
            <a:ext cx="9653752" cy="2308324"/>
          </a:xfrm>
          <a:prstGeom prst="rect">
            <a:avLst/>
          </a:prstGeom>
        </p:spPr>
        <p:txBody>
          <a:bodyPr wrap="square">
            <a:spAutoFit/>
          </a:bodyPr>
          <a:lstStyle/>
          <a:p>
            <a:r>
              <a:rPr lang="en-US" sz="2400" b="1" dirty="0">
                <a:solidFill>
                  <a:srgbClr val="222222"/>
                </a:solidFill>
                <a:latin typeface="Arial" panose="020B0604020202020204" pitchFamily="34" charset="0"/>
              </a:rPr>
              <a:t>S</a:t>
            </a:r>
            <a:r>
              <a:rPr lang="ro-RO" sz="2400" b="1" dirty="0" err="1">
                <a:solidFill>
                  <a:srgbClr val="222222"/>
                </a:solidFill>
                <a:latin typeface="Arial" panose="020B0604020202020204" pitchFamily="34" charset="0"/>
              </a:rPr>
              <a:t>upraconductibilitatea</a:t>
            </a:r>
            <a:r>
              <a:rPr lang="ro-RO" sz="2400" b="1" dirty="0">
                <a:solidFill>
                  <a:srgbClr val="222222"/>
                </a:solidFill>
                <a:latin typeface="Arial" panose="020B0604020202020204" pitchFamily="34" charset="0"/>
              </a:rPr>
              <a:t>?</a:t>
            </a:r>
          </a:p>
          <a:p>
            <a:endParaRPr lang="ro-RO" sz="2400" dirty="0">
              <a:solidFill>
                <a:srgbClr val="222222"/>
              </a:solidFill>
              <a:latin typeface="Arial" panose="020B0604020202020204" pitchFamily="34" charset="0"/>
            </a:endParaRPr>
          </a:p>
          <a:p>
            <a:pPr marL="342900" indent="-342900">
              <a:buFont typeface="Arial" panose="020B0604020202020204" pitchFamily="34" charset="0"/>
              <a:buChar char="•"/>
            </a:pPr>
            <a:r>
              <a:rPr lang="ro-RO" sz="2400" dirty="0">
                <a:solidFill>
                  <a:srgbClr val="222222"/>
                </a:solidFill>
                <a:latin typeface="Arial" panose="020B0604020202020204" pitchFamily="34" charset="0"/>
              </a:rPr>
              <a:t>fenomen când rezistența electrică devine zero! Sub o temperatură critică</a:t>
            </a:r>
          </a:p>
          <a:p>
            <a:pPr marL="342900" indent="-342900">
              <a:buFont typeface="Arial" panose="020B0604020202020204" pitchFamily="34" charset="0"/>
              <a:buChar char="•"/>
            </a:pPr>
            <a:r>
              <a:rPr lang="ro-RO" sz="2400" dirty="0">
                <a:solidFill>
                  <a:srgbClr val="222222"/>
                </a:solidFill>
                <a:latin typeface="Arial" panose="020B0604020202020204" pitchFamily="34" charset="0"/>
              </a:rPr>
              <a:t>câmpul magnetic este expulzat din material când materialul este răcit sub o careva temperatură critică!</a:t>
            </a:r>
            <a:endParaRPr lang="en-GB" sz="2400" dirty="0"/>
          </a:p>
        </p:txBody>
      </p:sp>
      <p:pic>
        <p:nvPicPr>
          <p:cNvPr id="2" name="Picture 1">
            <a:extLst>
              <a:ext uri="{FF2B5EF4-FFF2-40B4-BE49-F238E27FC236}">
                <a16:creationId xmlns:a16="http://schemas.microsoft.com/office/drawing/2014/main" id="{C388C6EC-44BA-70DF-A492-266CC6945906}"/>
              </a:ext>
            </a:extLst>
          </p:cNvPr>
          <p:cNvPicPr>
            <a:picLocks noChangeAspect="1"/>
          </p:cNvPicPr>
          <p:nvPr/>
        </p:nvPicPr>
        <p:blipFill>
          <a:blip r:embed="rId2"/>
          <a:stretch>
            <a:fillRect/>
          </a:stretch>
        </p:blipFill>
        <p:spPr>
          <a:xfrm>
            <a:off x="6546794" y="2536924"/>
            <a:ext cx="3664006" cy="3873877"/>
          </a:xfrm>
          <a:prstGeom prst="rect">
            <a:avLst/>
          </a:prstGeom>
        </p:spPr>
      </p:pic>
      <p:pic>
        <p:nvPicPr>
          <p:cNvPr id="6" name="Picture 5">
            <a:extLst>
              <a:ext uri="{FF2B5EF4-FFF2-40B4-BE49-F238E27FC236}">
                <a16:creationId xmlns:a16="http://schemas.microsoft.com/office/drawing/2014/main" id="{55F496D0-E7AA-BB43-1829-4588E6516355}"/>
              </a:ext>
            </a:extLst>
          </p:cNvPr>
          <p:cNvPicPr>
            <a:picLocks noChangeAspect="1"/>
          </p:cNvPicPr>
          <p:nvPr/>
        </p:nvPicPr>
        <p:blipFill>
          <a:blip r:embed="rId3"/>
          <a:stretch>
            <a:fillRect/>
          </a:stretch>
        </p:blipFill>
        <p:spPr>
          <a:xfrm>
            <a:off x="897318" y="2638001"/>
            <a:ext cx="4303919" cy="4108919"/>
          </a:xfrm>
          <a:prstGeom prst="rect">
            <a:avLst/>
          </a:prstGeom>
        </p:spPr>
      </p:pic>
    </p:spTree>
    <p:extLst>
      <p:ext uri="{BB962C8B-B14F-4D97-AF65-F5344CB8AC3E}">
        <p14:creationId xmlns:p14="http://schemas.microsoft.com/office/powerpoint/2010/main" val="117287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2732" y="118058"/>
            <a:ext cx="3381324" cy="2365144"/>
          </a:xfrm>
          <a:prstGeom prst="rect">
            <a:avLst/>
          </a:prstGeom>
        </p:spPr>
      </p:pic>
      <p:sp>
        <p:nvSpPr>
          <p:cNvPr id="3" name="Rectangle 2"/>
          <p:cNvSpPr/>
          <p:nvPr/>
        </p:nvSpPr>
        <p:spPr>
          <a:xfrm>
            <a:off x="330419" y="238801"/>
            <a:ext cx="8069532" cy="2123658"/>
          </a:xfrm>
          <a:prstGeom prst="rect">
            <a:avLst/>
          </a:prstGeom>
        </p:spPr>
        <p:txBody>
          <a:bodyPr wrap="square">
            <a:spAutoFit/>
          </a:bodyPr>
          <a:lstStyle/>
          <a:p>
            <a:r>
              <a:rPr lang="ro-RO" sz="2400" b="1" dirty="0"/>
              <a:t>Modele R= f(T)</a:t>
            </a:r>
          </a:p>
          <a:p>
            <a:r>
              <a:rPr lang="ro-RO" b="1" dirty="0">
                <a:latin typeface="Arial" panose="020B0604020202020204" pitchFamily="34" charset="0"/>
                <a:cs typeface="Arial" panose="020B0604020202020204" pitchFamily="34" charset="0"/>
              </a:rPr>
              <a:t>Kelvin: </a:t>
            </a:r>
            <a:r>
              <a:rPr lang="ro-RO" dirty="0">
                <a:latin typeface="Arial" panose="020B0604020202020204" pitchFamily="34" charset="0"/>
                <a:cs typeface="Arial" panose="020B0604020202020204" pitchFamily="34" charset="0"/>
              </a:rPr>
              <a:t>electronii sunt înghețați cu scăderea T, astfel rezistivitatea tinde spre infinit</a:t>
            </a:r>
          </a:p>
          <a:p>
            <a:r>
              <a:rPr lang="ro-RO" b="1" dirty="0" err="1">
                <a:latin typeface="Arial" panose="020B0604020202020204" pitchFamily="34" charset="0"/>
                <a:cs typeface="Arial" panose="020B0604020202020204" pitchFamily="34" charset="0"/>
              </a:rPr>
              <a:t>Dewar</a:t>
            </a:r>
            <a:r>
              <a:rPr lang="ro-RO" b="1"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rețeau</a:t>
            </a:r>
            <a:r>
              <a:rPr lang="ro-RO" dirty="0">
                <a:latin typeface="Arial" panose="020B0604020202020204" pitchFamily="34" charset="0"/>
                <a:cs typeface="Arial" panose="020B0604020202020204" pitchFamily="34" charset="0"/>
              </a:rPr>
              <a:t> cristalină </a:t>
            </a:r>
            <a:r>
              <a:rPr lang="ro-RO" dirty="0" err="1">
                <a:latin typeface="Arial" panose="020B0604020202020204" pitchFamily="34" charset="0"/>
                <a:cs typeface="Arial" panose="020B0604020202020204" pitchFamily="34" charset="0"/>
              </a:rPr>
              <a:t>ingheață</a:t>
            </a:r>
            <a:r>
              <a:rPr lang="ro-RO" dirty="0">
                <a:latin typeface="Arial" panose="020B0604020202020204" pitchFamily="34" charset="0"/>
                <a:cs typeface="Arial" panose="020B0604020202020204" pitchFamily="34" charset="0"/>
              </a:rPr>
              <a:t>, astfel electronii nu vor fi împrăștiați. Rezistivitatea scade spre zero</a:t>
            </a:r>
          </a:p>
          <a:p>
            <a:r>
              <a:rPr lang="ro-RO" b="1" dirty="0" err="1">
                <a:latin typeface="Arial" panose="020B0604020202020204" pitchFamily="34" charset="0"/>
                <a:cs typeface="Arial" panose="020B0604020202020204" pitchFamily="34" charset="0"/>
              </a:rPr>
              <a:t>Matthiesen</a:t>
            </a:r>
            <a:r>
              <a:rPr lang="ro-RO" dirty="0">
                <a:latin typeface="Arial" panose="020B0604020202020204" pitchFamily="34" charset="0"/>
                <a:cs typeface="Arial" panose="020B0604020202020204" pitchFamily="34" charset="0"/>
              </a:rPr>
              <a:t>: Rezistivitatea reziduală apare deoarece metalul nu este pur și sunt și defecte in rețeaua cristalină</a:t>
            </a:r>
          </a:p>
        </p:txBody>
      </p:sp>
      <p:sp>
        <p:nvSpPr>
          <p:cNvPr id="6" name="TextBox 5">
            <a:extLst>
              <a:ext uri="{FF2B5EF4-FFF2-40B4-BE49-F238E27FC236}">
                <a16:creationId xmlns:a16="http://schemas.microsoft.com/office/drawing/2014/main" id="{F3897EEA-7895-3F5F-FFDD-43D8F8F46BB3}"/>
              </a:ext>
            </a:extLst>
          </p:cNvPr>
          <p:cNvSpPr txBox="1"/>
          <p:nvPr/>
        </p:nvSpPr>
        <p:spPr>
          <a:xfrm>
            <a:off x="442894" y="2603945"/>
            <a:ext cx="11531162" cy="4109330"/>
          </a:xfrm>
          <a:prstGeom prst="rect">
            <a:avLst/>
          </a:prstGeom>
          <a:noFill/>
        </p:spPr>
        <p:txBody>
          <a:bodyPr wrap="square">
            <a:spAutoFit/>
          </a:bodyPr>
          <a:lstStyle/>
          <a:p>
            <a:pPr>
              <a:lnSpc>
                <a:spcPct val="150000"/>
              </a:lnSpc>
            </a:pPr>
            <a:r>
              <a:rPr lang="ro-RO" sz="1600" dirty="0">
                <a:latin typeface="Arial" panose="020B0604020202020204" pitchFamily="34" charset="0"/>
                <a:cs typeface="Arial" panose="020B0604020202020204" pitchFamily="34" charset="0"/>
              </a:rPr>
              <a:t>1898 – Kelvin a lichefiat Hidrogenul (T = 20,28 K)</a:t>
            </a:r>
          </a:p>
          <a:p>
            <a:pPr>
              <a:lnSpc>
                <a:spcPct val="150000"/>
              </a:lnSpc>
            </a:pPr>
            <a:r>
              <a:rPr lang="ro-RO" sz="1600" dirty="0">
                <a:latin typeface="Arial" panose="020B0604020202020204" pitchFamily="34" charset="0"/>
                <a:cs typeface="Arial" panose="020B0604020202020204" pitchFamily="34" charset="0"/>
              </a:rPr>
              <a:t>1908 - </a:t>
            </a:r>
            <a:r>
              <a:rPr lang="ro-RO" sz="1600" dirty="0" err="1">
                <a:latin typeface="Arial" panose="020B0604020202020204" pitchFamily="34" charset="0"/>
                <a:cs typeface="Arial" panose="020B0604020202020204" pitchFamily="34" charset="0"/>
              </a:rPr>
              <a:t>Kamerlingh</a:t>
            </a:r>
            <a:r>
              <a:rPr lang="ro-RO"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Onnes</a:t>
            </a:r>
            <a:r>
              <a:rPr lang="ro-RO" sz="1600" dirty="0">
                <a:latin typeface="Arial" panose="020B0604020202020204" pitchFamily="34" charset="0"/>
                <a:cs typeface="Arial" panose="020B0604020202020204" pitchFamily="34" charset="0"/>
              </a:rPr>
              <a:t> a obținut Heliu lichid la presiune normală (T=4,2 K)</a:t>
            </a:r>
          </a:p>
          <a:p>
            <a:pPr>
              <a:lnSpc>
                <a:spcPct val="150000"/>
              </a:lnSpc>
            </a:pPr>
            <a:r>
              <a:rPr lang="en-US" sz="1600" dirty="0">
                <a:latin typeface="Arial" panose="020B0604020202020204" pitchFamily="34" charset="0"/>
                <a:cs typeface="Arial" panose="020B0604020202020204" pitchFamily="34" charset="0"/>
              </a:rPr>
              <a:t>1911</a:t>
            </a:r>
            <a:r>
              <a:rPr lang="ro-RO" sz="1600"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Kamerlingh </a:t>
            </a:r>
            <a:r>
              <a:rPr lang="en-US" sz="1600" dirty="0" err="1">
                <a:latin typeface="Arial" panose="020B0604020202020204" pitchFamily="34" charset="0"/>
                <a:cs typeface="Arial" panose="020B0604020202020204" pitchFamily="34" charset="0"/>
              </a:rPr>
              <a:t>Onnes</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a descoperit că Hg solid devine supraconductor la 4,2K</a:t>
            </a:r>
          </a:p>
          <a:p>
            <a:pPr>
              <a:lnSpc>
                <a:spcPct val="150000"/>
              </a:lnSpc>
            </a:pPr>
            <a:r>
              <a:rPr lang="ro-RO" sz="1600" dirty="0">
                <a:latin typeface="Arial" panose="020B0604020202020204" pitchFamily="34" charset="0"/>
                <a:cs typeface="Arial" panose="020B0604020202020204" pitchFamily="34" charset="0"/>
              </a:rPr>
              <a:t>1933:- efectul </a:t>
            </a:r>
            <a:r>
              <a:rPr lang="ro-RO" sz="1600" dirty="0" err="1">
                <a:latin typeface="Arial" panose="020B0604020202020204" pitchFamily="34" charset="0"/>
                <a:cs typeface="Arial" panose="020B0604020202020204" pitchFamily="34" charset="0"/>
              </a:rPr>
              <a:t>Meissner</a:t>
            </a:r>
            <a:r>
              <a:rPr lang="ro-RO"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W.Meissner</a:t>
            </a:r>
            <a:r>
              <a:rPr lang="ro-RO" sz="1600" dirty="0">
                <a:latin typeface="Arial" panose="020B0604020202020204" pitchFamily="34" charset="0"/>
                <a:cs typeface="Arial" panose="020B0604020202020204" pitchFamily="34" charset="0"/>
              </a:rPr>
              <a:t> &amp; </a:t>
            </a:r>
            <a:r>
              <a:rPr lang="ro-RO" sz="1600" dirty="0" err="1">
                <a:latin typeface="Arial" panose="020B0604020202020204" pitchFamily="34" charset="0"/>
                <a:cs typeface="Arial" panose="020B0604020202020204" pitchFamily="34" charset="0"/>
              </a:rPr>
              <a:t>R.Ochsenfeld</a:t>
            </a:r>
            <a:r>
              <a:rPr lang="ro-RO" sz="1600" dirty="0">
                <a:latin typeface="Arial" panose="020B0604020202020204" pitchFamily="34" charset="0"/>
                <a:cs typeface="Arial" panose="020B0604020202020204" pitchFamily="34" charset="0"/>
              </a:rPr>
              <a:t> descoperă că supraconductorii elimină câmpul magnetic, demonstrând că supraconductivitatea nu este doar absența </a:t>
            </a:r>
            <a:r>
              <a:rPr lang="ro-RO" sz="1600" b="1" i="1" dirty="0">
                <a:solidFill>
                  <a:srgbClr val="FF0000"/>
                </a:solidFill>
                <a:latin typeface="Arial" panose="020B0604020202020204" pitchFamily="34" charset="0"/>
                <a:cs typeface="Arial" panose="020B0604020202020204" pitchFamily="34" charset="0"/>
              </a:rPr>
              <a:t>R</a:t>
            </a:r>
            <a:r>
              <a:rPr lang="ro-RO" sz="1600" dirty="0">
                <a:latin typeface="Arial" panose="020B0604020202020204" pitchFamily="34" charset="0"/>
                <a:cs typeface="Arial" panose="020B0604020202020204" pitchFamily="34" charset="0"/>
              </a:rPr>
              <a:t>, </a:t>
            </a:r>
            <a:r>
              <a:rPr lang="ro-RO" sz="1600" i="1" dirty="0">
                <a:solidFill>
                  <a:srgbClr val="FF0000"/>
                </a:solidFill>
                <a:latin typeface="Arial" panose="020B0604020202020204" pitchFamily="34" charset="0"/>
                <a:cs typeface="Arial" panose="020B0604020202020204" pitchFamily="34" charset="0"/>
              </a:rPr>
              <a:t>ci o stare magnetică distinctă</a:t>
            </a:r>
            <a:r>
              <a:rPr lang="ro-RO" sz="1600" dirty="0">
                <a:latin typeface="Arial" panose="020B0604020202020204" pitchFamily="34" charset="0"/>
                <a:cs typeface="Arial" panose="020B0604020202020204" pitchFamily="34" charset="0"/>
              </a:rPr>
              <a:t>.</a:t>
            </a:r>
          </a:p>
          <a:p>
            <a:pPr>
              <a:lnSpc>
                <a:spcPct val="150000"/>
              </a:lnSpc>
            </a:pPr>
            <a:r>
              <a:rPr lang="ro-RO" sz="1600" dirty="0">
                <a:latin typeface="Arial" panose="020B0604020202020204" pitchFamily="34" charset="0"/>
                <a:cs typeface="Arial" panose="020B0604020202020204" pitchFamily="34" charset="0"/>
              </a:rPr>
              <a:t>1938 – (</a:t>
            </a:r>
            <a:r>
              <a:rPr lang="ro-RO" sz="1600" dirty="0" err="1">
                <a:latin typeface="Arial" panose="020B0604020202020204" pitchFamily="34" charset="0"/>
                <a:cs typeface="Arial" panose="020B0604020202020204" pitchFamily="34" charset="0"/>
              </a:rPr>
              <a:t>P.Kapitsa</a:t>
            </a:r>
            <a:r>
              <a:rPr lang="ro-RO" sz="1600" dirty="0">
                <a:latin typeface="Arial" panose="020B0604020202020204" pitchFamily="34" charset="0"/>
                <a:cs typeface="Arial" panose="020B0604020202020204" pitchFamily="34" charset="0"/>
              </a:rPr>
              <a:t>, John </a:t>
            </a:r>
            <a:r>
              <a:rPr lang="ro-RO" sz="1600" dirty="0" err="1">
                <a:latin typeface="Arial" panose="020B0604020202020204" pitchFamily="34" charset="0"/>
                <a:cs typeface="Arial" panose="020B0604020202020204" pitchFamily="34" charset="0"/>
              </a:rPr>
              <a:t>F.Allen</a:t>
            </a:r>
            <a:r>
              <a:rPr lang="ro-RO" sz="1600" dirty="0">
                <a:latin typeface="Arial" panose="020B0604020202020204" pitchFamily="34" charset="0"/>
                <a:cs typeface="Arial" panose="020B0604020202020204" pitchFamily="34" charset="0"/>
              </a:rPr>
              <a:t>, Don </a:t>
            </a:r>
            <a:r>
              <a:rPr lang="ro-RO" sz="1600" dirty="0" err="1">
                <a:latin typeface="Arial" panose="020B0604020202020204" pitchFamily="34" charset="0"/>
                <a:cs typeface="Arial" panose="020B0604020202020204" pitchFamily="34" charset="0"/>
              </a:rPr>
              <a:t>Misener</a:t>
            </a:r>
            <a:r>
              <a:rPr lang="ro-RO"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superfluiditatea</a:t>
            </a:r>
            <a:r>
              <a:rPr lang="ro-RO" sz="1600" dirty="0">
                <a:latin typeface="Arial" panose="020B0604020202020204" pitchFamily="34" charset="0"/>
                <a:cs typeface="Arial" panose="020B0604020202020204" pitchFamily="34" charset="0"/>
              </a:rPr>
              <a:t> He-4 (T=2,17K) – capacitatea de a avea viscozitatea zero si de a se urca pe pereții unui recipient</a:t>
            </a:r>
          </a:p>
          <a:p>
            <a:pPr>
              <a:lnSpc>
                <a:spcPct val="150000"/>
              </a:lnSpc>
            </a:pPr>
            <a:r>
              <a:rPr lang="en-US" sz="1600" dirty="0">
                <a:latin typeface="Arial" panose="020B0604020202020204" pitchFamily="34" charset="0"/>
                <a:cs typeface="Arial" panose="020B0604020202020204" pitchFamily="34" charset="0"/>
              </a:rPr>
              <a:t>1962: Efectul Josephson</a:t>
            </a:r>
            <a:r>
              <a:rPr lang="ro-RO" sz="1600"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B</a:t>
            </a:r>
            <a:r>
              <a:rPr lang="ro-RO"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Josephson </a:t>
            </a:r>
            <a:r>
              <a:rPr lang="en-US" sz="1600" dirty="0" err="1">
                <a:latin typeface="Arial" panose="020B0604020202020204" pitchFamily="34" charset="0"/>
                <a:cs typeface="Arial" panose="020B0604020202020204" pitchFamily="34" charset="0"/>
              </a:rPr>
              <a:t>prezice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supracurentul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între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supraconductori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separați</a:t>
            </a:r>
            <a:r>
              <a:rPr lang="en-US" sz="1600" dirty="0">
                <a:latin typeface="Arial" panose="020B0604020202020204" pitchFamily="34" charset="0"/>
                <a:cs typeface="Arial" panose="020B0604020202020204" pitchFamily="34" charset="0"/>
              </a:rPr>
              <a:t> de un isolator</a:t>
            </a:r>
            <a:endParaRPr lang="ro-RO" sz="1600" dirty="0">
              <a:latin typeface="Arial" panose="020B0604020202020204" pitchFamily="34" charset="0"/>
              <a:cs typeface="Arial" panose="020B0604020202020204" pitchFamily="34" charset="0"/>
            </a:endParaRPr>
          </a:p>
          <a:p>
            <a:pPr>
              <a:lnSpc>
                <a:spcPct val="150000"/>
              </a:lnSpc>
            </a:pPr>
            <a:r>
              <a:rPr lang="ro-RO" sz="1600" dirty="0">
                <a:latin typeface="Arial" panose="020B0604020202020204" pitchFamily="34" charset="0"/>
                <a:cs typeface="Arial" panose="020B0604020202020204" pitchFamily="34" charset="0"/>
              </a:rPr>
              <a:t>1962 - </a:t>
            </a:r>
            <a:r>
              <a:rPr lang="ro-RO" sz="1600" dirty="0" err="1">
                <a:latin typeface="Arial" panose="020B0604020202020204" pitchFamily="34" charset="0"/>
                <a:cs typeface="Arial" panose="020B0604020202020204" pitchFamily="34" charset="0"/>
              </a:rPr>
              <a:t>Westinghouse</a:t>
            </a:r>
            <a:r>
              <a:rPr lang="ro-RO"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scientists</a:t>
            </a:r>
            <a:r>
              <a:rPr lang="ro-RO" sz="1600" dirty="0">
                <a:latin typeface="Arial" panose="020B0604020202020204" pitchFamily="34" charset="0"/>
                <a:cs typeface="Arial" panose="020B0604020202020204" pitchFamily="34" charset="0"/>
              </a:rPr>
              <a:t> dezvoltă primul cablu supraconductor comercial de niobiu –titan</a:t>
            </a:r>
          </a:p>
          <a:p>
            <a:pPr>
              <a:lnSpc>
                <a:spcPct val="150000"/>
              </a:lnSpc>
            </a:pPr>
            <a:r>
              <a:rPr lang="en-US" sz="1600" dirty="0">
                <a:latin typeface="Arial" panose="020B0604020202020204" pitchFamily="34" charset="0"/>
                <a:cs typeface="Arial" panose="020B0604020202020204" pitchFamily="34" charset="0"/>
              </a:rPr>
              <a:t> 1986: </a:t>
            </a:r>
            <a:r>
              <a:rPr lang="en-US" sz="1600" dirty="0" err="1">
                <a:latin typeface="Arial" panose="020B0604020202020204" pitchFamily="34" charset="0"/>
                <a:cs typeface="Arial" panose="020B0604020202020204" pitchFamily="34" charset="0"/>
              </a:rPr>
              <a:t>Supraconductorii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înaltă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temperatură</a:t>
            </a:r>
            <a:r>
              <a:rPr lang="ro-RO"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G</a:t>
            </a:r>
            <a:r>
              <a:rPr lang="ro-RO"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Bednorz </a:t>
            </a:r>
            <a:r>
              <a:rPr lang="ro-RO" sz="1600" dirty="0">
                <a:latin typeface="Arial" panose="020B0604020202020204" pitchFamily="34" charset="0"/>
                <a:cs typeface="Arial" panose="020B0604020202020204" pitchFamily="34" charset="0"/>
              </a:rPr>
              <a:t>&amp;</a:t>
            </a:r>
            <a:r>
              <a:rPr lang="en-US" sz="1600" dirty="0">
                <a:latin typeface="Arial" panose="020B0604020202020204" pitchFamily="34" charset="0"/>
                <a:cs typeface="Arial" panose="020B0604020202020204" pitchFamily="34" charset="0"/>
              </a:rPr>
              <a:t> K</a:t>
            </a:r>
            <a:r>
              <a:rPr lang="ro-RO"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Müller </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materiale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ceramice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cuprate</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T </a:t>
            </a:r>
            <a:r>
              <a:rPr lang="en-US" sz="1600" dirty="0">
                <a:latin typeface="Arial" panose="020B0604020202020204" pitchFamily="34" charset="0"/>
                <a:cs typeface="Arial" panose="020B0604020202020204" pitchFamily="34" charset="0"/>
              </a:rPr>
              <a:t>&gt;</a:t>
            </a:r>
            <a:r>
              <a:rPr lang="ro-RO" sz="1600" dirty="0">
                <a:latin typeface="Arial" panose="020B0604020202020204" pitchFamily="34" charset="0"/>
                <a:cs typeface="Arial" panose="020B0604020202020204" pitchFamily="34" charset="0"/>
              </a:rPr>
              <a:t>30K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duce la </a:t>
            </a:r>
            <a:r>
              <a:rPr lang="en-US" sz="1600" dirty="0" err="1">
                <a:latin typeface="Arial" panose="020B0604020202020204" pitchFamily="34" charset="0"/>
                <a:cs typeface="Arial" panose="020B0604020202020204" pitchFamily="34" charset="0"/>
              </a:rPr>
              <a:t>materiale</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funcționează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temperaturile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azotului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lichid</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77K). În prezent recordul este 250K dar la presiuni mari</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09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152" y="1079939"/>
            <a:ext cx="5650511" cy="3693319"/>
          </a:xfrm>
          <a:prstGeom prst="rect">
            <a:avLst/>
          </a:prstGeom>
        </p:spPr>
        <p:txBody>
          <a:bodyPr wrap="square">
            <a:spAutoFit/>
          </a:bodyPr>
          <a:lstStyle/>
          <a:p>
            <a:r>
              <a:rPr lang="ro-RO" b="1" dirty="0">
                <a:latin typeface="Arial" panose="020B0604020202020204" pitchFamily="34" charset="0"/>
                <a:cs typeface="Arial" panose="020B0604020202020204" pitchFamily="34" charset="0"/>
              </a:rPr>
              <a:t>El s-a hotărât să lucreze cu Hg care putea fi distilat la temperatura camerei pentru a </a:t>
            </a:r>
            <a:r>
              <a:rPr lang="ro-RO" b="1" dirty="0" err="1">
                <a:latin typeface="Arial" panose="020B0604020202020204" pitchFamily="34" charset="0"/>
                <a:cs typeface="Arial" panose="020B0604020202020204" pitchFamily="34" charset="0"/>
              </a:rPr>
              <a:t>obţine</a:t>
            </a:r>
            <a:r>
              <a:rPr lang="ro-RO" b="1" dirty="0">
                <a:latin typeface="Arial" panose="020B0604020202020204" pitchFamily="34" charset="0"/>
                <a:cs typeface="Arial" panose="020B0604020202020204" pitchFamily="34" charset="0"/>
              </a:rPr>
              <a:t> o probă pură</a:t>
            </a:r>
          </a:p>
          <a:p>
            <a:endParaRPr lang="ro-RO" b="1" dirty="0">
              <a:latin typeface="Arial" panose="020B0604020202020204" pitchFamily="34" charset="0"/>
              <a:cs typeface="Arial" panose="020B0604020202020204" pitchFamily="34" charset="0"/>
            </a:endParaRPr>
          </a:p>
          <a:p>
            <a:r>
              <a:rPr lang="ro-RO" b="1" dirty="0">
                <a:latin typeface="Arial" panose="020B0604020202020204" pitchFamily="34" charset="0"/>
                <a:cs typeface="Arial" panose="020B0604020202020204" pitchFamily="34" charset="0"/>
              </a:rPr>
              <a:t>La temperaturi critice, aproape de 0 K rezistența conductorului scade spre 0 din cauza atomilor ce nu mai vibrează intens. Electronii astfel nu mai intilnesc obstacole să se ciocnească. La temperaturi mici electronii se deplaseaza mai repede si din cauza ca se deplaseaza in perechi!</a:t>
            </a:r>
          </a:p>
          <a:p>
            <a:endParaRPr lang="ro-RO" b="1" dirty="0">
              <a:latin typeface="Arial" panose="020B0604020202020204" pitchFamily="34" charset="0"/>
              <a:cs typeface="Arial" panose="020B0604020202020204" pitchFamily="34" charset="0"/>
            </a:endParaRPr>
          </a:p>
          <a:p>
            <a:r>
              <a:rPr lang="ro-RO" b="1" dirty="0">
                <a:latin typeface="Arial" panose="020B0604020202020204" pitchFamily="34" charset="0"/>
                <a:cs typeface="Arial" panose="020B0604020202020204" pitchFamily="34" charset="0"/>
              </a:rPr>
              <a:t>Supraconductibilitatea depinde și de câmpul magnetic aplicat!</a:t>
            </a:r>
            <a:endParaRPr lang="ro-RO"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3A2638-F7E2-A63D-D610-BF59BEA601DF}"/>
              </a:ext>
            </a:extLst>
          </p:cNvPr>
          <p:cNvPicPr>
            <a:picLocks noChangeAspect="1"/>
          </p:cNvPicPr>
          <p:nvPr/>
        </p:nvPicPr>
        <p:blipFill>
          <a:blip r:embed="rId2"/>
          <a:stretch>
            <a:fillRect/>
          </a:stretch>
        </p:blipFill>
        <p:spPr>
          <a:xfrm>
            <a:off x="7347131" y="4230647"/>
            <a:ext cx="4632764" cy="2521866"/>
          </a:xfrm>
          <a:prstGeom prst="rect">
            <a:avLst/>
          </a:prstGeom>
        </p:spPr>
      </p:pic>
      <p:pic>
        <p:nvPicPr>
          <p:cNvPr id="9" name="Picture 8">
            <a:extLst>
              <a:ext uri="{FF2B5EF4-FFF2-40B4-BE49-F238E27FC236}">
                <a16:creationId xmlns:a16="http://schemas.microsoft.com/office/drawing/2014/main" id="{B0CE7AC4-94C8-E9E5-5734-2454C1C8C65F}"/>
              </a:ext>
            </a:extLst>
          </p:cNvPr>
          <p:cNvPicPr>
            <a:picLocks noChangeAspect="1"/>
          </p:cNvPicPr>
          <p:nvPr/>
        </p:nvPicPr>
        <p:blipFill>
          <a:blip r:embed="rId3"/>
          <a:stretch>
            <a:fillRect/>
          </a:stretch>
        </p:blipFill>
        <p:spPr>
          <a:xfrm>
            <a:off x="8267905" y="335436"/>
            <a:ext cx="2791215" cy="2591162"/>
          </a:xfrm>
          <a:prstGeom prst="rect">
            <a:avLst/>
          </a:prstGeom>
        </p:spPr>
      </p:pic>
    </p:spTree>
    <p:extLst>
      <p:ext uri="{BB962C8B-B14F-4D97-AF65-F5344CB8AC3E}">
        <p14:creationId xmlns:p14="http://schemas.microsoft.com/office/powerpoint/2010/main" val="6514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533401"/>
            <a:ext cx="9241221" cy="492443"/>
          </a:xfrm>
        </p:spPr>
        <p:txBody>
          <a:bodyPr>
            <a:normAutofit fontScale="90000"/>
          </a:bodyPr>
          <a:lstStyle/>
          <a:p>
            <a:r>
              <a:rPr lang="ro-RO" sz="3200" b="1" dirty="0"/>
              <a:t>De ce </a:t>
            </a:r>
            <a:r>
              <a:rPr lang="ro-RO" sz="3200" b="1" dirty="0" err="1"/>
              <a:t>superconductivitatea</a:t>
            </a:r>
            <a:r>
              <a:rPr lang="ro-RO" sz="3200" b="1" dirty="0"/>
              <a:t>?</a:t>
            </a:r>
          </a:p>
        </p:txBody>
      </p:sp>
      <p:sp>
        <p:nvSpPr>
          <p:cNvPr id="3" name="Content Placeholder 2"/>
          <p:cNvSpPr>
            <a:spLocks noGrp="1"/>
          </p:cNvSpPr>
          <p:nvPr>
            <p:ph idx="1"/>
          </p:nvPr>
        </p:nvSpPr>
        <p:spPr>
          <a:xfrm>
            <a:off x="1248102" y="1651590"/>
            <a:ext cx="8794531" cy="4843803"/>
          </a:xfrm>
        </p:spPr>
        <p:txBody>
          <a:bodyPr>
            <a:noAutofit/>
          </a:bodyPr>
          <a:lstStyle/>
          <a:p>
            <a:pPr marL="342900" indent="-342900">
              <a:buFont typeface="Arial" panose="020B0604020202020204" pitchFamily="34" charset="0"/>
              <a:buChar char="•"/>
            </a:pPr>
            <a:r>
              <a:rPr lang="ro-RO" sz="1800" dirty="0">
                <a:latin typeface="Arial" panose="020B0604020202020204" pitchFamily="34" charset="0"/>
                <a:cs typeface="Arial" panose="020B0604020202020204" pitchFamily="34" charset="0"/>
              </a:rPr>
              <a:t>Mecanism fundamental al </a:t>
            </a:r>
            <a:r>
              <a:rPr lang="ro-RO" sz="1800" dirty="0" err="1">
                <a:latin typeface="Arial" panose="020B0604020202020204" pitchFamily="34" charset="0"/>
                <a:cs typeface="Arial" panose="020B0604020202020204" pitchFamily="34" charset="0"/>
              </a:rPr>
              <a:t>superconductivității</a:t>
            </a:r>
            <a:endParaRPr lang="ro-RO"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o-RO" sz="1800" dirty="0">
                <a:latin typeface="Arial" panose="020B0604020202020204" pitchFamily="34" charset="0"/>
                <a:cs typeface="Arial" panose="020B0604020202020204" pitchFamily="34" charset="0"/>
              </a:rPr>
              <a:t>Nou fenomen colectiv la temperaturi joase</a:t>
            </a:r>
          </a:p>
          <a:p>
            <a:r>
              <a:rPr lang="ro-RO" sz="1800" b="1" dirty="0">
                <a:latin typeface="Arial" panose="020B0604020202020204" pitchFamily="34" charset="0"/>
                <a:cs typeface="Arial" panose="020B0604020202020204" pitchFamily="34" charset="0"/>
              </a:rPr>
              <a:t>Aplicații: </a:t>
            </a:r>
          </a:p>
          <a:p>
            <a:r>
              <a:rPr lang="ro-RO" sz="1800" b="1" dirty="0">
                <a:latin typeface="Arial" panose="020B0604020202020204" pitchFamily="34" charset="0"/>
                <a:cs typeface="Arial" panose="020B0604020202020204" pitchFamily="34" charset="0"/>
              </a:rPr>
              <a:t>       În volum </a:t>
            </a:r>
            <a:r>
              <a:rPr lang="ro-RO" sz="1800" dirty="0">
                <a:latin typeface="Arial" panose="020B0604020202020204" pitchFamily="34" charset="0"/>
                <a:cs typeface="Arial" panose="020B0604020202020204" pitchFamily="34" charset="0"/>
              </a:rPr>
              <a:t>-  curent fără pierderi practic, </a:t>
            </a:r>
          </a:p>
          <a:p>
            <a:r>
              <a:rPr lang="ro-RO" sz="1800" dirty="0">
                <a:latin typeface="Arial" panose="020B0604020202020204" pitchFamily="34" charset="0"/>
                <a:cs typeface="Arial" panose="020B0604020202020204" pitchFamily="34" charset="0"/>
              </a:rPr>
              <a:t>                          stocare de putere, </a:t>
            </a:r>
          </a:p>
          <a:p>
            <a:r>
              <a:rPr lang="ro-RO" sz="1800" dirty="0">
                <a:latin typeface="Arial" panose="020B0604020202020204" pitchFamily="34" charset="0"/>
                <a:cs typeface="Arial" panose="020B0604020202020204" pitchFamily="34" charset="0"/>
              </a:rPr>
              <a:t>                          levitație magnetică, </a:t>
            </a:r>
          </a:p>
          <a:p>
            <a:r>
              <a:rPr lang="ro-RO" sz="1800" dirty="0">
                <a:latin typeface="Arial" panose="020B0604020202020204" pitchFamily="34" charset="0"/>
                <a:cs typeface="Arial" panose="020B0604020202020204" pitchFamily="34" charset="0"/>
              </a:rPr>
              <a:t>                          magneți cu câmpuri mari, </a:t>
            </a:r>
          </a:p>
          <a:p>
            <a:r>
              <a:rPr lang="ro-RO" sz="1800" dirty="0">
                <a:latin typeface="Arial" panose="020B0604020202020204" pitchFamily="34" charset="0"/>
                <a:cs typeface="Arial" panose="020B0604020202020204" pitchFamily="34" charset="0"/>
              </a:rPr>
              <a:t>                          în medicină MRI</a:t>
            </a:r>
          </a:p>
          <a:p>
            <a:endParaRPr lang="ro-RO" sz="1800" dirty="0">
              <a:latin typeface="Arial" panose="020B0604020202020204" pitchFamily="34" charset="0"/>
              <a:cs typeface="Arial" panose="020B0604020202020204" pitchFamily="34" charset="0"/>
            </a:endParaRPr>
          </a:p>
          <a:p>
            <a:r>
              <a:rPr lang="ro-RO" sz="1800" dirty="0">
                <a:latin typeface="Arial" panose="020B0604020202020204" pitchFamily="34" charset="0"/>
                <a:cs typeface="Arial" panose="020B0604020202020204" pitchFamily="34" charset="0"/>
              </a:rPr>
              <a:t> </a:t>
            </a:r>
            <a:r>
              <a:rPr lang="ro-RO" sz="1800" b="1" dirty="0">
                <a:latin typeface="Arial" panose="020B0604020202020204" pitchFamily="34" charset="0"/>
                <a:cs typeface="Arial" panose="020B0604020202020204" pitchFamily="34" charset="0"/>
              </a:rPr>
              <a:t>Electronică:</a:t>
            </a:r>
            <a:r>
              <a:rPr lang="ro-RO" sz="1800" dirty="0">
                <a:latin typeface="Arial" panose="020B0604020202020204" pitchFamily="34" charset="0"/>
                <a:cs typeface="Arial" panose="020B0604020202020204" pitchFamily="34" charset="0"/>
              </a:rPr>
              <a:t>  SQUID magnetometre</a:t>
            </a:r>
          </a:p>
          <a:p>
            <a:r>
              <a:rPr lang="ro-RO" sz="1800" dirty="0">
                <a:latin typeface="Arial" panose="020B0604020202020204" pitchFamily="34" charset="0"/>
                <a:cs typeface="Arial" panose="020B0604020202020204" pitchFamily="34" charset="0"/>
              </a:rPr>
              <a:t>                     Electronica joncțiunii </a:t>
            </a:r>
            <a:r>
              <a:rPr lang="ro-RO" sz="1800" dirty="0" err="1">
                <a:latin typeface="Arial" panose="020B0604020202020204" pitchFamily="34" charset="0"/>
                <a:cs typeface="Arial" panose="020B0604020202020204" pitchFamily="34" charset="0"/>
              </a:rPr>
              <a:t>Josephson</a:t>
            </a:r>
            <a:endParaRPr lang="ro-R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26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537" y="533401"/>
            <a:ext cx="6683765" cy="323165"/>
          </a:xfrm>
        </p:spPr>
        <p:txBody>
          <a:bodyPr>
            <a:normAutofit fontScale="90000"/>
          </a:bodyPr>
          <a:lstStyle/>
          <a:p>
            <a:pPr algn="ctr"/>
            <a:r>
              <a:rPr lang="ro-RO" b="1" dirty="0">
                <a:latin typeface="Arial" panose="020B0604020202020204" pitchFamily="34" charset="0"/>
                <a:cs typeface="Arial" panose="020B0604020202020204" pitchFamily="34" charset="0"/>
              </a:rPr>
              <a:t>Impact</a:t>
            </a:r>
          </a:p>
        </p:txBody>
      </p:sp>
      <p:sp>
        <p:nvSpPr>
          <p:cNvPr id="3" name="Text Placeholder 2"/>
          <p:cNvSpPr>
            <a:spLocks noGrp="1"/>
          </p:cNvSpPr>
          <p:nvPr>
            <p:ph type="body" idx="1"/>
          </p:nvPr>
        </p:nvSpPr>
        <p:spPr>
          <a:xfrm>
            <a:off x="2358077" y="1219199"/>
            <a:ext cx="7896683" cy="5105400"/>
          </a:xfrm>
        </p:spPr>
        <p:txBody>
          <a:bodyPr>
            <a:noAutofit/>
          </a:bodyPr>
          <a:lstStyle/>
          <a:p>
            <a:pPr algn="ctr"/>
            <a:r>
              <a:rPr lang="ro-RO" sz="1800" b="1" dirty="0">
                <a:solidFill>
                  <a:srgbClr val="FF0000"/>
                </a:solidFill>
                <a:latin typeface="Arial" panose="020B0604020202020204" pitchFamily="34" charset="0"/>
                <a:cs typeface="Arial" panose="020B0604020202020204" pitchFamily="34" charset="0"/>
              </a:rPr>
              <a:t>ENERGETICĂ:</a:t>
            </a:r>
          </a:p>
          <a:p>
            <a:r>
              <a:rPr lang="ro-RO" sz="1800" b="1" dirty="0">
                <a:latin typeface="Arial" panose="020B0604020202020204" pitchFamily="34" charset="0"/>
                <a:cs typeface="Arial" panose="020B0604020202020204" pitchFamily="34" charset="0"/>
              </a:rPr>
              <a:t>Generatoare și motoare cu </a:t>
            </a:r>
            <a:r>
              <a:rPr lang="ro-RO" sz="1800" b="1" dirty="0" err="1">
                <a:latin typeface="Arial" panose="020B0604020202020204" pitchFamily="34" charset="0"/>
                <a:cs typeface="Arial" panose="020B0604020202020204" pitchFamily="34" charset="0"/>
              </a:rPr>
              <a:t>superconductivitate</a:t>
            </a:r>
            <a:endParaRPr lang="ro-RO" sz="1800" b="1" dirty="0">
              <a:latin typeface="Arial" panose="020B0604020202020204" pitchFamily="34" charset="0"/>
              <a:cs typeface="Arial" panose="020B0604020202020204" pitchFamily="34" charset="0"/>
            </a:endParaRPr>
          </a:p>
          <a:p>
            <a:r>
              <a:rPr lang="ro-RO" sz="1800" b="1" dirty="0">
                <a:latin typeface="Arial" panose="020B0604020202020204" pitchFamily="34" charset="0"/>
                <a:cs typeface="Arial" panose="020B0604020202020204" pitchFamily="34" charset="0"/>
              </a:rPr>
              <a:t>Distribuirea și transmiterea de putere</a:t>
            </a:r>
          </a:p>
          <a:p>
            <a:r>
              <a:rPr lang="ro-RO" sz="1800" b="1" dirty="0">
                <a:latin typeface="Arial" panose="020B0604020202020204" pitchFamily="34" charset="0"/>
                <a:cs typeface="Arial" panose="020B0604020202020204" pitchFamily="34" charset="0"/>
              </a:rPr>
              <a:t>Sisteme de stocare a energiei</a:t>
            </a:r>
          </a:p>
          <a:p>
            <a:r>
              <a:rPr lang="ro-RO" sz="1800" b="1" dirty="0">
                <a:latin typeface="Arial" panose="020B0604020202020204" pitchFamily="34" charset="0"/>
                <a:cs typeface="Arial" panose="020B0604020202020204" pitchFamily="34" charset="0"/>
              </a:rPr>
              <a:t>Magneți pentru centrale  de </a:t>
            </a:r>
            <a:r>
              <a:rPr lang="ro-RO" sz="1800" b="1" dirty="0" err="1">
                <a:latin typeface="Arial" panose="020B0604020202020204" pitchFamily="34" charset="0"/>
                <a:cs typeface="Arial" panose="020B0604020202020204" pitchFamily="34" charset="0"/>
              </a:rPr>
              <a:t>fusiunea</a:t>
            </a:r>
            <a:r>
              <a:rPr lang="ro-RO" sz="1800" b="1" dirty="0">
                <a:latin typeface="Arial" panose="020B0604020202020204" pitchFamily="34" charset="0"/>
                <a:cs typeface="Arial" panose="020B0604020202020204" pitchFamily="34" charset="0"/>
              </a:rPr>
              <a:t> </a:t>
            </a:r>
          </a:p>
          <a:p>
            <a:r>
              <a:rPr lang="ro-RO" sz="1800" b="1" dirty="0">
                <a:latin typeface="Arial" panose="020B0604020202020204" pitchFamily="34" charset="0"/>
                <a:cs typeface="Arial" panose="020B0604020202020204" pitchFamily="34" charset="0"/>
              </a:rPr>
              <a:t>Magneți pentru centrale </a:t>
            </a:r>
            <a:r>
              <a:rPr lang="ro-RO" sz="1800" b="1" dirty="0" err="1">
                <a:latin typeface="Arial" panose="020B0604020202020204" pitchFamily="34" charset="0"/>
                <a:cs typeface="Arial" panose="020B0604020202020204" pitchFamily="34" charset="0"/>
              </a:rPr>
              <a:t>magneto</a:t>
            </a:r>
            <a:r>
              <a:rPr lang="ro-RO" sz="1800" b="1" dirty="0">
                <a:latin typeface="Arial" panose="020B0604020202020204" pitchFamily="34" charset="0"/>
                <a:cs typeface="Arial" panose="020B0604020202020204" pitchFamily="34" charset="0"/>
              </a:rPr>
              <a:t>-hidrodinamice</a:t>
            </a:r>
          </a:p>
          <a:p>
            <a:endParaRPr lang="ro-RO" sz="1800" b="1" dirty="0">
              <a:latin typeface="Arial" panose="020B0604020202020204" pitchFamily="34" charset="0"/>
              <a:cs typeface="Arial" panose="020B0604020202020204" pitchFamily="34" charset="0"/>
            </a:endParaRPr>
          </a:p>
          <a:p>
            <a:pPr algn="ctr"/>
            <a:r>
              <a:rPr lang="ro-RO" sz="1800" b="1" dirty="0">
                <a:solidFill>
                  <a:srgbClr val="FF0000"/>
                </a:solidFill>
                <a:latin typeface="Arial" panose="020B0604020202020204" pitchFamily="34" charset="0"/>
                <a:cs typeface="Arial" panose="020B0604020202020204" pitchFamily="34" charset="0"/>
              </a:rPr>
              <a:t>TRANSPORT:</a:t>
            </a:r>
          </a:p>
          <a:p>
            <a:r>
              <a:rPr lang="ro-RO" sz="1800" b="1" dirty="0" err="1">
                <a:latin typeface="Arial" panose="020B0604020202020204" pitchFamily="34" charset="0"/>
                <a:cs typeface="Arial" panose="020B0604020202020204" pitchFamily="34" charset="0"/>
              </a:rPr>
              <a:t>Mahneți</a:t>
            </a:r>
            <a:r>
              <a:rPr lang="ro-RO" sz="1800" b="1" dirty="0">
                <a:latin typeface="Arial" panose="020B0604020202020204" pitchFamily="34" charset="0"/>
                <a:cs typeface="Arial" panose="020B0604020202020204" pitchFamily="34" charset="0"/>
              </a:rPr>
              <a:t> pentru trenuri cu levitației</a:t>
            </a:r>
          </a:p>
          <a:p>
            <a:r>
              <a:rPr lang="ro-RO" sz="1800" b="1" dirty="0">
                <a:latin typeface="Arial" panose="020B0604020202020204" pitchFamily="34" charset="0"/>
                <a:cs typeface="Arial" panose="020B0604020202020204" pitchFamily="34" charset="0"/>
              </a:rPr>
              <a:t>Magneți pentru automobile</a:t>
            </a:r>
          </a:p>
          <a:p>
            <a:r>
              <a:rPr lang="ro-RO" sz="1800" b="1" dirty="0">
                <a:latin typeface="Arial" panose="020B0604020202020204" pitchFamily="34" charset="0"/>
                <a:cs typeface="Arial" panose="020B0604020202020204" pitchFamily="34" charset="0"/>
              </a:rPr>
              <a:t>Nave cu electromagneți</a:t>
            </a:r>
          </a:p>
          <a:p>
            <a:endParaRPr lang="ro-RO" sz="1800" b="1" dirty="0">
              <a:latin typeface="Arial" panose="020B0604020202020204" pitchFamily="34" charset="0"/>
              <a:cs typeface="Arial" panose="020B0604020202020204" pitchFamily="34" charset="0"/>
            </a:endParaRPr>
          </a:p>
          <a:p>
            <a:pPr algn="ctr"/>
            <a:r>
              <a:rPr lang="ro-RO" sz="1800" b="1" dirty="0">
                <a:solidFill>
                  <a:srgbClr val="FF0000"/>
                </a:solidFill>
                <a:latin typeface="Arial" panose="020B0604020202020204" pitchFamily="34" charset="0"/>
                <a:cs typeface="Arial" panose="020B0604020202020204" pitchFamily="34" charset="0"/>
              </a:rPr>
              <a:t>MEDICINĂ:</a:t>
            </a:r>
          </a:p>
          <a:p>
            <a:pPr algn="just"/>
            <a:r>
              <a:rPr lang="ro-RO" sz="1800" b="1" dirty="0">
                <a:latin typeface="Arial" panose="020B0604020202020204" pitchFamily="34" charset="0"/>
                <a:cs typeface="Arial" panose="020B0604020202020204" pitchFamily="34" charset="0"/>
              </a:rPr>
              <a:t>MRI diagnostic</a:t>
            </a:r>
          </a:p>
        </p:txBody>
      </p:sp>
    </p:spTree>
    <p:extLst>
      <p:ext uri="{BB962C8B-B14F-4D97-AF65-F5344CB8AC3E}">
        <p14:creationId xmlns:p14="http://schemas.microsoft.com/office/powerpoint/2010/main" val="193946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516C-FCF5-E76E-E224-7E3E674F2B75}"/>
              </a:ext>
            </a:extLst>
          </p:cNvPr>
          <p:cNvSpPr>
            <a:spLocks noGrp="1"/>
          </p:cNvSpPr>
          <p:nvPr>
            <p:ph type="title"/>
          </p:nvPr>
        </p:nvSpPr>
        <p:spPr>
          <a:xfrm>
            <a:off x="943724" y="136209"/>
            <a:ext cx="10058400" cy="855437"/>
          </a:xfrm>
        </p:spPr>
        <p:txBody>
          <a:bodyPr>
            <a:normAutofit/>
          </a:bodyPr>
          <a:lstStyle/>
          <a:p>
            <a:pPr algn="ctr"/>
            <a:r>
              <a:rPr lang="ro-RO" sz="3200" b="1" dirty="0">
                <a:latin typeface="Arial" panose="020B0604020202020204" pitchFamily="34" charset="0"/>
                <a:cs typeface="Arial" panose="020B0604020202020204" pitchFamily="34" charset="0"/>
              </a:rPr>
              <a:t>Statistica Fermi-Dirac &amp; Bose-Einstein</a:t>
            </a:r>
            <a:endParaRPr lang="en-US" sz="32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6DD62E8-1976-EAC1-57C5-280DDF459E00}"/>
              </a:ext>
            </a:extLst>
          </p:cNvPr>
          <p:cNvPicPr>
            <a:picLocks noGrp="1" noChangeAspect="1"/>
          </p:cNvPicPr>
          <p:nvPr>
            <p:ph idx="1"/>
          </p:nvPr>
        </p:nvPicPr>
        <p:blipFill>
          <a:blip r:embed="rId2"/>
          <a:stretch>
            <a:fillRect/>
          </a:stretch>
        </p:blipFill>
        <p:spPr>
          <a:xfrm>
            <a:off x="414397" y="1544708"/>
            <a:ext cx="6318240" cy="2143488"/>
          </a:xfrm>
          <a:prstGeom prst="rect">
            <a:avLst/>
          </a:prstGeom>
        </p:spPr>
      </p:pic>
      <p:sp>
        <p:nvSpPr>
          <p:cNvPr id="7" name="TextBox 6">
            <a:extLst>
              <a:ext uri="{FF2B5EF4-FFF2-40B4-BE49-F238E27FC236}">
                <a16:creationId xmlns:a16="http://schemas.microsoft.com/office/drawing/2014/main" id="{6A2A16A3-6C5E-6152-5F55-F953B7B64D73}"/>
              </a:ext>
            </a:extLst>
          </p:cNvPr>
          <p:cNvSpPr txBox="1"/>
          <p:nvPr/>
        </p:nvSpPr>
        <p:spPr>
          <a:xfrm>
            <a:off x="414397" y="3938884"/>
            <a:ext cx="3054569" cy="2031325"/>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Fermionii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particule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elementare</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cu </a:t>
            </a:r>
            <a:r>
              <a:rPr lang="en-US" dirty="0" err="1">
                <a:latin typeface="Arial" panose="020B0604020202020204" pitchFamily="34" charset="0"/>
                <a:cs typeface="Arial" panose="020B0604020202020204" pitchFamily="34" charset="0"/>
              </a:rPr>
              <a:t>spinul</a:t>
            </a:r>
            <a:r>
              <a:rPr lang="en-US" dirty="0">
                <a:latin typeface="Arial" panose="020B0604020202020204" pitchFamily="34" charset="0"/>
                <a:cs typeface="Arial" panose="020B0604020202020204" pitchFamily="34" charset="0"/>
              </a:rPr>
              <a:t> 1/2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protoni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neutroni</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Principiul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lui</a:t>
            </a:r>
            <a:r>
              <a:rPr lang="en-US" dirty="0">
                <a:latin typeface="Arial" panose="020B0604020202020204" pitchFamily="34" charset="0"/>
                <a:cs typeface="Arial" panose="020B0604020202020204" pitchFamily="34" charset="0"/>
              </a:rPr>
              <a:t> Pauli– </a:t>
            </a:r>
            <a:r>
              <a:rPr lang="en-US" dirty="0" err="1">
                <a:latin typeface="Arial" panose="020B0604020202020204" pitchFamily="34" charset="0"/>
                <a:cs typeface="Arial" panose="020B0604020202020204" pitchFamily="34" charset="0"/>
              </a:rPr>
              <a:t>fiecare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nivel</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energetic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ocupat</a:t>
            </a:r>
            <a:r>
              <a:rPr lang="en-US" dirty="0">
                <a:latin typeface="Arial" panose="020B0604020202020204" pitchFamily="34" charset="0"/>
                <a:cs typeface="Arial" panose="020B0604020202020204" pitchFamily="34" charset="0"/>
              </a:rPr>
              <a:t> cu</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maximum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spinul</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opus</a:t>
            </a:r>
          </a:p>
        </p:txBody>
      </p:sp>
      <p:sp>
        <p:nvSpPr>
          <p:cNvPr id="9" name="TextBox 8">
            <a:extLst>
              <a:ext uri="{FF2B5EF4-FFF2-40B4-BE49-F238E27FC236}">
                <a16:creationId xmlns:a16="http://schemas.microsoft.com/office/drawing/2014/main" id="{D406185A-7EFB-606E-769B-1F7D73B06A8C}"/>
              </a:ext>
            </a:extLst>
          </p:cNvPr>
          <p:cNvSpPr txBox="1"/>
          <p:nvPr/>
        </p:nvSpPr>
        <p:spPr>
          <a:xfrm>
            <a:off x="6862705" y="1101091"/>
            <a:ext cx="4724950" cy="4524315"/>
          </a:xfrm>
          <a:prstGeom prst="rect">
            <a:avLst/>
          </a:prstGeom>
          <a:noFill/>
        </p:spPr>
        <p:txBody>
          <a:bodyPr wrap="square">
            <a:spAutoFit/>
          </a:bodyPr>
          <a:lstStyle/>
          <a:p>
            <a:pPr algn="just"/>
            <a:r>
              <a:rPr lang="en-US" dirty="0" err="1">
                <a:latin typeface="Arial" panose="020B0604020202020204" pitchFamily="34" charset="0"/>
                <a:cs typeface="Arial" panose="020B0604020202020204" pitchFamily="34" charset="0"/>
              </a:rPr>
              <a:t>Bosonii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particule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elementare</a:t>
            </a:r>
            <a:r>
              <a:rPr lang="en-US" dirty="0">
                <a:latin typeface="Arial" panose="020B0604020202020204" pitchFamily="34" charset="0"/>
                <a:cs typeface="Arial" panose="020B0604020202020204" pitchFamily="34" charset="0"/>
              </a:rPr>
              <a:t> cu</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spinul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întreg</a:t>
            </a:r>
            <a:r>
              <a:rPr lang="en-US" dirty="0">
                <a:latin typeface="Arial" panose="020B0604020202020204" pitchFamily="34" charset="0"/>
                <a:cs typeface="Arial" panose="020B0604020202020204" pitchFamily="34" charset="0"/>
              </a:rPr>
              <a:t> (ex. </a:t>
            </a:r>
            <a:r>
              <a:rPr lang="en-US" dirty="0" err="1">
                <a:latin typeface="Arial" panose="020B0604020202020204" pitchFamily="34" charset="0"/>
                <a:cs typeface="Arial" panose="020B0604020202020204" pitchFamily="34" charset="0"/>
              </a:rPr>
              <a:t>fotonii</a:t>
            </a:r>
            <a:r>
              <a:rPr lang="en-US" dirty="0">
                <a:latin typeface="Arial" panose="020B0604020202020204" pitchFamily="34" charset="0"/>
                <a:cs typeface="Arial" panose="020B0604020202020204" pitchFamily="34" charset="0"/>
              </a:rPr>
              <a:t>, deuteriu,heliu-4...)</a:t>
            </a:r>
            <a:r>
              <a:rPr lang="ro-RO"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Principiul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lui</a:t>
            </a:r>
            <a:r>
              <a:rPr lang="en-US" dirty="0">
                <a:latin typeface="Arial" panose="020B0604020202020204" pitchFamily="34" charset="0"/>
                <a:cs typeface="Arial" panose="020B0604020202020204" pitchFamily="34" charset="0"/>
              </a:rPr>
              <a:t> Pauli– nu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valabil</a:t>
            </a:r>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această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situaţie</a:t>
            </a:r>
            <a:r>
              <a:rPr lang="ro-RO" dirty="0">
                <a:latin typeface="Arial" panose="020B0604020202020204" pitchFamily="34" charset="0"/>
                <a:cs typeface="Arial" panose="020B0604020202020204" pitchFamily="34" charset="0"/>
              </a:rPr>
              <a:t> l</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temperaturi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joase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majoritatea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particulelor</a:t>
            </a:r>
            <a:r>
              <a:rPr lang="en-US" dirty="0">
                <a:latin typeface="Arial" panose="020B0604020202020204" pitchFamily="34" charset="0"/>
                <a:cs typeface="Arial" panose="020B0604020202020204" pitchFamily="34" charset="0"/>
              </a:rPr>
              <a:t> se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condensează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starea</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energia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joasă</a:t>
            </a:r>
            <a:endParaRPr lang="ro-RO"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Aceşti </a:t>
            </a:r>
            <a:r>
              <a:rPr lang="en-US" dirty="0" err="1">
                <a:latin typeface="Arial" panose="020B0604020202020204" pitchFamily="34" charset="0"/>
                <a:cs typeface="Arial" panose="020B0604020202020204" pitchFamily="34" charset="0"/>
              </a:rPr>
              <a:t>bosoni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putea</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obţinuţi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cuplarea</a:t>
            </a:r>
            <a:r>
              <a:rPr lang="ro-R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electroni</a:t>
            </a:r>
            <a:r>
              <a:rPr lang="en-US" dirty="0">
                <a:latin typeface="Arial" panose="020B0604020202020204" pitchFamily="34" charset="0"/>
                <a:cs typeface="Arial" panose="020B0604020202020204" pitchFamily="34" charset="0"/>
              </a:rPr>
              <a:t> care au </a:t>
            </a:r>
            <a:r>
              <a:rPr lang="en-US" dirty="0" err="1">
                <a:latin typeface="Arial" panose="020B0604020202020204" pitchFamily="34" charset="0"/>
                <a:cs typeface="Arial" panose="020B0604020202020204" pitchFamily="34" charset="0"/>
              </a:rPr>
              <a:t>spinii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momentele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cinetice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orbitale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opuse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astfel</a:t>
            </a:r>
            <a:r>
              <a:rPr lang="en-US" i="1" dirty="0">
                <a:solidFill>
                  <a:srgbClr val="FF0000"/>
                </a:solidFill>
                <a:latin typeface="Arial" panose="020B0604020202020204" pitchFamily="34" charset="0"/>
                <a:cs typeface="Arial" panose="020B0604020202020204" pitchFamily="34" charset="0"/>
              </a:rPr>
              <a:t> de</a:t>
            </a:r>
            <a:r>
              <a:rPr lang="ro-RO"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perechi</a:t>
            </a:r>
            <a:r>
              <a:rPr lang="en-US" i="1" dirty="0">
                <a:solidFill>
                  <a:srgbClr val="FF0000"/>
                </a:solidFill>
                <a:latin typeface="Arial" panose="020B0604020202020204" pitchFamily="34" charset="0"/>
                <a:cs typeface="Arial" panose="020B0604020202020204" pitchFamily="34" charset="0"/>
              </a:rPr>
              <a:t> reduce </a:t>
            </a:r>
            <a:r>
              <a:rPr lang="en-US" i="1" dirty="0" err="1">
                <a:solidFill>
                  <a:srgbClr val="FF0000"/>
                </a:solidFill>
                <a:latin typeface="Arial" panose="020B0604020202020204" pitchFamily="34" charset="0"/>
                <a:cs typeface="Arial" panose="020B0604020202020204" pitchFamily="34" charset="0"/>
              </a:rPr>
              <a:t>energia</a:t>
            </a:r>
            <a:r>
              <a:rPr lang="en-US" i="1" dirty="0">
                <a:solidFill>
                  <a:srgbClr val="FF0000"/>
                </a:solidFill>
                <a:latin typeface="Arial" panose="020B0604020202020204" pitchFamily="34" charset="0"/>
                <a:cs typeface="Arial" panose="020B0604020202020204" pitchFamily="34" charset="0"/>
              </a:rPr>
              <a:t> </a:t>
            </a:r>
            <a:r>
              <a:rPr lang="en-US" i="1" dirty="0" err="1">
                <a:solidFill>
                  <a:srgbClr val="FF0000"/>
                </a:solidFill>
                <a:latin typeface="Arial" panose="020B0604020202020204" pitchFamily="34" charset="0"/>
                <a:cs typeface="Arial" panose="020B0604020202020204" pitchFamily="34" charset="0"/>
              </a:rPr>
              <a:t>electronilor</a:t>
            </a:r>
            <a:r>
              <a:rPr lang="en-US" dirty="0">
                <a:latin typeface="Arial" panose="020B0604020202020204" pitchFamily="34" charset="0"/>
                <a:cs typeface="Arial" panose="020B0604020202020204" pitchFamily="34" charset="0"/>
              </a:rPr>
              <a:t>. </a:t>
            </a:r>
            <a:endParaRPr lang="ro-RO" dirty="0">
              <a:latin typeface="Arial" panose="020B0604020202020204" pitchFamily="34" charset="0"/>
              <a:cs typeface="Arial" panose="020B0604020202020204" pitchFamily="34" charset="0"/>
            </a:endParaRPr>
          </a:p>
          <a:p>
            <a:pPr algn="just"/>
            <a:endParaRPr lang="ro-RO"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Ruperea</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perechii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către</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câmp</a:t>
            </a:r>
            <a:r>
              <a:rPr lang="en-US" dirty="0">
                <a:latin typeface="Arial" panose="020B0604020202020204" pitchFamily="34" charset="0"/>
                <a:cs typeface="Arial" panose="020B0604020202020204" pitchFamily="34" charset="0"/>
              </a:rPr>
              <a:t> magnetic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de</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interacţiunea</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unele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impurităţi</a:t>
            </a:r>
            <a:r>
              <a:rPr lang="en-US" dirty="0">
                <a:latin typeface="Arial" panose="020B0604020202020204" pitchFamily="34" charset="0"/>
                <a:cs typeface="Arial" panose="020B0604020202020204" pitchFamily="34" charset="0"/>
              </a:rPr>
              <a:t>) conduce la</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creşterea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energiei</a:t>
            </a:r>
            <a:r>
              <a:rPr lang="en-US"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2B06B473-A57C-9D87-7AD6-A9EB57B99F65}"/>
              </a:ext>
            </a:extLst>
          </p:cNvPr>
          <p:cNvPicPr>
            <a:picLocks noChangeAspect="1"/>
          </p:cNvPicPr>
          <p:nvPr/>
        </p:nvPicPr>
        <p:blipFill>
          <a:blip r:embed="rId3"/>
          <a:stretch>
            <a:fillRect/>
          </a:stretch>
        </p:blipFill>
        <p:spPr>
          <a:xfrm>
            <a:off x="4166698" y="3938884"/>
            <a:ext cx="2199071" cy="2490514"/>
          </a:xfrm>
          <a:prstGeom prst="rect">
            <a:avLst/>
          </a:prstGeom>
        </p:spPr>
      </p:pic>
    </p:spTree>
    <p:extLst>
      <p:ext uri="{BB962C8B-B14F-4D97-AF65-F5344CB8AC3E}">
        <p14:creationId xmlns:p14="http://schemas.microsoft.com/office/powerpoint/2010/main" val="68616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842CF-FC1E-D267-F441-8ADDCC57E970}"/>
              </a:ext>
            </a:extLst>
          </p:cNvPr>
          <p:cNvSpPr>
            <a:spLocks noGrp="1"/>
          </p:cNvSpPr>
          <p:nvPr>
            <p:ph idx="1"/>
          </p:nvPr>
        </p:nvSpPr>
        <p:spPr>
          <a:xfrm>
            <a:off x="575733" y="346841"/>
            <a:ext cx="10972800" cy="6274676"/>
          </a:xfrm>
        </p:spPr>
        <p:txBody>
          <a:bodyPr>
            <a:normAutofit fontScale="92500" lnSpcReduction="10000"/>
          </a:bodyPr>
          <a:lstStyle/>
          <a:p>
            <a:pPr algn="just"/>
            <a:r>
              <a:rPr lang="en-US" sz="1800" dirty="0">
                <a:latin typeface="Arial" panose="020B0604020202020204" pitchFamily="34" charset="0"/>
                <a:cs typeface="Arial" panose="020B0604020202020204" pitchFamily="34" charset="0"/>
              </a:rPr>
              <a:t>Aceşti </a:t>
            </a:r>
            <a:r>
              <a:rPr lang="en-US" sz="1800" dirty="0" err="1">
                <a:latin typeface="Arial" panose="020B0604020202020204" pitchFamily="34" charset="0"/>
                <a:cs typeface="Arial" panose="020B0604020202020204" pitchFamily="34" charset="0"/>
              </a:rPr>
              <a:t>electroni</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(fermioni) </a:t>
            </a:r>
            <a:r>
              <a:rPr lang="en-US" sz="1800" dirty="0">
                <a:latin typeface="Arial" panose="020B0604020202020204" pitchFamily="34" charset="0"/>
                <a:cs typeface="Arial" panose="020B0604020202020204" pitchFamily="34" charset="0"/>
              </a:rPr>
              <a:t>pot </a:t>
            </a:r>
            <a:r>
              <a:rPr lang="en-US" sz="1800" dirty="0" err="1">
                <a:latin typeface="Arial" panose="020B0604020202020204" pitchFamily="34" charset="0"/>
                <a:cs typeface="Arial" panose="020B0604020202020204" pitchFamily="34" charset="0"/>
              </a:rPr>
              <a:t>interacționa</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(cupla </a:t>
            </a:r>
            <a:r>
              <a:rPr lang="ro-RO" sz="1800" dirty="0" err="1">
                <a:latin typeface="Arial" panose="020B0604020202020204" pitchFamily="34" charset="0"/>
                <a:cs typeface="Arial" panose="020B0604020202020204" pitchFamily="34" charset="0"/>
              </a:rPr>
              <a:t>cîte</a:t>
            </a:r>
            <a:r>
              <a:rPr lang="ro-RO" sz="1800" dirty="0">
                <a:latin typeface="Arial" panose="020B0604020202020204" pitchFamily="34" charset="0"/>
                <a:cs typeface="Arial" panose="020B0604020202020204" pitchFamily="34" charset="0"/>
              </a:rPr>
              <a:t> doi) </a:t>
            </a:r>
            <a:r>
              <a:rPr lang="en-US" sz="1800" dirty="0" err="1">
                <a:latin typeface="Arial" panose="020B0604020202020204" pitchFamily="34" charset="0"/>
                <a:cs typeface="Arial" panose="020B0604020202020204" pitchFamily="34" charset="0"/>
              </a:rPr>
              <a:t>datorită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prezenței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rețele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cristaline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pot forma o </a:t>
            </a:r>
            <a:r>
              <a:rPr lang="en-US" sz="1800" dirty="0" err="1">
                <a:latin typeface="Arial" panose="020B0604020202020204" pitchFamily="34" charset="0"/>
                <a:cs typeface="Arial" panose="020B0604020202020204" pitchFamily="34" charset="0"/>
              </a:rPr>
              <a:t>pereche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bosonică</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aceste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perechi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bosonice</a:t>
            </a:r>
            <a:r>
              <a:rPr lang="ro-RO"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se </a:t>
            </a:r>
            <a:r>
              <a:rPr lang="en-US" sz="1800" dirty="0" err="1">
                <a:latin typeface="Arial" panose="020B0604020202020204" pitchFamily="34" charset="0"/>
                <a:cs typeface="Arial" panose="020B0604020202020204" pitchFamily="34" charset="0"/>
              </a:rPr>
              <a:t>condensează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într</a:t>
            </a:r>
            <a:r>
              <a:rPr lang="en-US" sz="1800" dirty="0">
                <a:latin typeface="Arial" panose="020B0604020202020204" pitchFamily="34" charset="0"/>
                <a:cs typeface="Arial" panose="020B0604020202020204" pitchFamily="34" charset="0"/>
              </a:rPr>
              <a:t>-o stare </a:t>
            </a:r>
            <a:r>
              <a:rPr lang="en-US" sz="1800" dirty="0" err="1">
                <a:latin typeface="Arial" panose="020B0604020202020204" pitchFamily="34" charset="0"/>
                <a:cs typeface="Arial" panose="020B0604020202020204" pitchFamily="34" charset="0"/>
              </a:rPr>
              <a:t>fundamentală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comună</a:t>
            </a:r>
            <a:r>
              <a:rPr lang="ro-RO"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aşa-numitele</a:t>
            </a:r>
            <a:r>
              <a:rPr lang="ro-RO"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perechi</a:t>
            </a:r>
            <a:r>
              <a:rPr lang="en-US" sz="1800" dirty="0">
                <a:latin typeface="Arial" panose="020B0604020202020204" pitchFamily="34" charset="0"/>
                <a:cs typeface="Arial" panose="020B0604020202020204" pitchFamily="34" charset="0"/>
              </a:rPr>
              <a:t> Cooper -  se </a:t>
            </a:r>
            <a:r>
              <a:rPr lang="en-US" sz="1800" dirty="0" err="1">
                <a:latin typeface="Arial" panose="020B0604020202020204" pitchFamily="34" charset="0"/>
                <a:cs typeface="Arial" panose="020B0604020202020204" pitchFamily="34" charset="0"/>
              </a:rPr>
              <a:t>află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aceiași</a:t>
            </a:r>
            <a:r>
              <a:rPr lang="en-US" sz="1800" dirty="0">
                <a:latin typeface="Arial" panose="020B0604020202020204" pitchFamily="34" charset="0"/>
                <a:cs typeface="Arial" panose="020B0604020202020204" pitchFamily="34" charset="0"/>
              </a:rPr>
              <a:t> stare </a:t>
            </a:r>
            <a:r>
              <a:rPr lang="en-US" sz="1800" dirty="0" err="1">
                <a:latin typeface="Arial" panose="020B0604020202020204" pitchFamily="34" charset="0"/>
                <a:cs typeface="Arial" panose="020B0604020202020204" pitchFamily="34" charset="0"/>
              </a:rPr>
              <a:t>cuantică</a:t>
            </a:r>
            <a:r>
              <a:rPr lang="en-US" sz="1800" dirty="0">
                <a:latin typeface="Arial" panose="020B0604020202020204" pitchFamily="34" charset="0"/>
                <a:cs typeface="Arial" panose="020B0604020202020204" pitchFamily="34" charset="0"/>
              </a:rPr>
              <a:t>, au o </a:t>
            </a:r>
            <a:r>
              <a:rPr lang="en-US" sz="1800" dirty="0" err="1">
                <a:latin typeface="Arial" panose="020B0604020202020204" pitchFamily="34" charset="0"/>
                <a:cs typeface="Arial" panose="020B0604020202020204" pitchFamily="34" charset="0"/>
              </a:rPr>
              <a:t>comportare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colectivă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coerentă</a:t>
            </a:r>
            <a:r>
              <a:rPr lang="ro-RO" sz="1800" dirty="0">
                <a:latin typeface="Arial" panose="020B0604020202020204" pitchFamily="34" charset="0"/>
                <a:cs typeface="Arial" panose="020B0604020202020204" pitchFamily="34" charset="0"/>
              </a:rPr>
              <a:t> cu aceiași fază cuantică,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starea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energie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minimă</a:t>
            </a:r>
            <a:r>
              <a:rPr lang="ro-RO"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nu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pot </a:t>
            </a:r>
            <a:r>
              <a:rPr lang="en-US" sz="1800" dirty="0" err="1">
                <a:latin typeface="Arial" panose="020B0604020202020204" pitchFamily="34" charset="0"/>
                <a:cs typeface="Arial" panose="020B0604020202020204" pitchFamily="34" charset="0"/>
              </a:rPr>
              <a:t>pierde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energie</a:t>
            </a:r>
            <a:r>
              <a:rPr lang="en-US" sz="1800" dirty="0">
                <a:latin typeface="Arial" panose="020B0604020202020204" pitchFamily="34" charset="0"/>
                <a:cs typeface="Arial" panose="020B0604020202020204" pitchFamily="34" charset="0"/>
              </a:rPr>
              <a:t> - se </a:t>
            </a:r>
            <a:r>
              <a:rPr lang="en-US" sz="1800" dirty="0" err="1">
                <a:latin typeface="Arial" panose="020B0604020202020204" pitchFamily="34" charset="0"/>
                <a:cs typeface="Arial" panose="020B0604020202020204" pitchFamily="34" charset="0"/>
              </a:rPr>
              <a:t>mişcă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fără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rezistenţă</a:t>
            </a:r>
            <a:endParaRPr lang="en-US" sz="1800" dirty="0">
              <a:latin typeface="Arial" panose="020B0604020202020204" pitchFamily="34" charset="0"/>
              <a:cs typeface="Arial" panose="020B0604020202020204" pitchFamily="34" charset="0"/>
            </a:endParaRPr>
          </a:p>
          <a:p>
            <a:pPr algn="just"/>
            <a:r>
              <a:rPr lang="ro-RO" sz="1800" dirty="0">
                <a:latin typeface="Arial" panose="020B0604020202020204" pitchFamily="34" charset="0"/>
                <a:cs typeface="Arial" panose="020B0604020202020204" pitchFamily="34" charset="0"/>
              </a:rPr>
              <a:t>Deși fenomenul este cuantic, explicația poate fi clasică: </a:t>
            </a:r>
            <a:r>
              <a:rPr lang="en-US" sz="1800" dirty="0">
                <a:latin typeface="Arial" panose="020B0604020202020204" pitchFamily="34" charset="0"/>
                <a:cs typeface="Arial" panose="020B0604020202020204" pitchFamily="34" charset="0"/>
              </a:rPr>
              <a:t>Un electron </a:t>
            </a:r>
            <a:r>
              <a:rPr lang="en-US" sz="1800" dirty="0" err="1">
                <a:latin typeface="Arial" panose="020B0604020202020204" pitchFamily="34" charset="0"/>
                <a:cs typeface="Arial" panose="020B0604020202020204" pitchFamily="34" charset="0"/>
              </a:rPr>
              <a:t>dintr</a:t>
            </a:r>
            <a:r>
              <a:rPr lang="en-US" sz="1800" dirty="0">
                <a:latin typeface="Arial" panose="020B0604020202020204" pitchFamily="34" charset="0"/>
                <a:cs typeface="Arial" panose="020B0604020202020204" pitchFamily="34" charset="0"/>
              </a:rPr>
              <a:t>-un metal se </a:t>
            </a:r>
            <a:r>
              <a:rPr lang="en-US" sz="1800" dirty="0" err="1">
                <a:latin typeface="Arial" panose="020B0604020202020204" pitchFamily="34" charset="0"/>
                <a:cs typeface="Arial" panose="020B0604020202020204" pitchFamily="34" charset="0"/>
              </a:rPr>
              <a:t>comportă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mod normal ca o </a:t>
            </a:r>
            <a:r>
              <a:rPr lang="en-US" sz="1800" dirty="0" err="1">
                <a:latin typeface="Arial" panose="020B0604020202020204" pitchFamily="34" charset="0"/>
                <a:cs typeface="Arial" panose="020B0604020202020204" pitchFamily="34" charset="0"/>
              </a:rPr>
              <a:t>particulă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liberă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respins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alți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datorită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sarcinii</a:t>
            </a:r>
            <a:r>
              <a:rPr lang="en-US" sz="1800" dirty="0">
                <a:latin typeface="Arial" panose="020B0604020202020204" pitchFamily="34" charset="0"/>
                <a:cs typeface="Arial" panose="020B0604020202020204" pitchFamily="34" charset="0"/>
              </a:rPr>
              <a:t> lor negative, </a:t>
            </a:r>
            <a:r>
              <a:rPr lang="en-US" sz="1800" dirty="0" err="1">
                <a:latin typeface="Arial" panose="020B0604020202020204" pitchFamily="34" charset="0"/>
                <a:cs typeface="Arial" panose="020B0604020202020204" pitchFamily="34" charset="0"/>
              </a:rPr>
              <a:t>dar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atrage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ionii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pozitivi</a:t>
            </a:r>
            <a:r>
              <a:rPr lang="en-US" sz="1800" dirty="0">
                <a:latin typeface="Arial" panose="020B0604020202020204" pitchFamily="34" charset="0"/>
                <a:cs typeface="Arial" panose="020B0604020202020204" pitchFamily="34" charset="0"/>
              </a:rPr>
              <a:t> care </a:t>
            </a:r>
            <a:r>
              <a:rPr lang="en-US" sz="1800" dirty="0" err="1">
                <a:latin typeface="Arial" panose="020B0604020202020204" pitchFamily="34" charset="0"/>
                <a:cs typeface="Arial" panose="020B0604020202020204" pitchFamily="34" charset="0"/>
              </a:rPr>
              <a:t>alcătuiesc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rețeaua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rigidă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metalului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atracție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distorsionează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rețeaua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ionica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deplasând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ionii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ușor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spre</a:t>
            </a:r>
            <a:r>
              <a:rPr lang="en-US" sz="1800" dirty="0">
                <a:latin typeface="Arial" panose="020B0604020202020204" pitchFamily="34" charset="0"/>
                <a:cs typeface="Arial" panose="020B0604020202020204" pitchFamily="34" charset="0"/>
              </a:rPr>
              <a:t> electron, </a:t>
            </a:r>
            <a:r>
              <a:rPr lang="en-US" sz="1800" dirty="0" err="1">
                <a:latin typeface="Arial" panose="020B0604020202020204" pitchFamily="34" charset="0"/>
                <a:cs typeface="Arial" panose="020B0604020202020204" pitchFamily="34" charset="0"/>
              </a:rPr>
              <a:t>crescând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densitatea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sarcină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pozitivă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rețelei</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vecinătate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sarcină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pozitivă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atrage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alți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distanțe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atracție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datorată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ionilor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deplasați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depăși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repulsia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datorată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sarcinii</a:t>
            </a:r>
            <a:r>
              <a:rPr lang="en-US" sz="1800" dirty="0">
                <a:latin typeface="Arial" panose="020B0604020202020204" pitchFamily="34" charset="0"/>
                <a:cs typeface="Arial" panose="020B0604020202020204" pitchFamily="34" charset="0"/>
              </a:rPr>
              <a:t> lor negative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determina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împerecheze</a:t>
            </a:r>
            <a:r>
              <a:rPr lang="en-US" sz="1800" dirty="0">
                <a:latin typeface="Arial" panose="020B0604020202020204" pitchFamily="34" charset="0"/>
                <a:cs typeface="Arial" panose="020B0604020202020204" pitchFamily="34" charset="0"/>
              </a:rPr>
              <a:t>.</a:t>
            </a:r>
            <a:r>
              <a:rPr lang="ro-RO" sz="1800" dirty="0">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Explicația</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riguroasă</a:t>
            </a:r>
            <a:r>
              <a:rPr lang="en-US" sz="1800" i="1" dirty="0">
                <a:solidFill>
                  <a:srgbClr val="FF0000"/>
                </a:solidFill>
                <a:latin typeface="Arial" panose="020B0604020202020204" pitchFamily="34" charset="0"/>
                <a:cs typeface="Arial" panose="020B0604020202020204" pitchFamily="34" charset="0"/>
              </a:rPr>
              <a:t> a </a:t>
            </a:r>
            <a:r>
              <a:rPr lang="en-US" sz="1800" i="1" dirty="0" err="1">
                <a:solidFill>
                  <a:srgbClr val="FF0000"/>
                </a:solidFill>
                <a:latin typeface="Arial" panose="020B0604020202020204" pitchFamily="34" charset="0"/>
                <a:cs typeface="Arial" panose="020B0604020202020204" pitchFamily="34" charset="0"/>
              </a:rPr>
              <a:t>mecanicii</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cuantice</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arată</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că</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efectul</a:t>
            </a:r>
            <a:r>
              <a:rPr lang="en-US" sz="1800" i="1" dirty="0">
                <a:solidFill>
                  <a:srgbClr val="FF0000"/>
                </a:solidFill>
                <a:latin typeface="Arial" panose="020B0604020202020204" pitchFamily="34" charset="0"/>
                <a:cs typeface="Arial" panose="020B0604020202020204" pitchFamily="34" charset="0"/>
              </a:rPr>
              <a:t> se </a:t>
            </a:r>
            <a:r>
              <a:rPr lang="en-US" sz="1800" i="1" dirty="0" err="1">
                <a:solidFill>
                  <a:srgbClr val="FF0000"/>
                </a:solidFill>
                <a:latin typeface="Arial" panose="020B0604020202020204" pitchFamily="34" charset="0"/>
                <a:cs typeface="Arial" panose="020B0604020202020204" pitchFamily="34" charset="0"/>
              </a:rPr>
              <a:t>datorează</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interacțiunilor</a:t>
            </a:r>
            <a:r>
              <a:rPr lang="en-US" sz="1800" i="1" dirty="0">
                <a:solidFill>
                  <a:srgbClr val="FF0000"/>
                </a:solidFill>
                <a:latin typeface="Arial" panose="020B0604020202020204" pitchFamily="34" charset="0"/>
                <a:cs typeface="Arial" panose="020B0604020202020204" pitchFamily="34" charset="0"/>
              </a:rPr>
              <a:t> electron-</a:t>
            </a:r>
            <a:r>
              <a:rPr lang="en-US" sz="1800" i="1" dirty="0" err="1">
                <a:solidFill>
                  <a:srgbClr val="FF0000"/>
                </a:solidFill>
                <a:latin typeface="Arial" panose="020B0604020202020204" pitchFamily="34" charset="0"/>
                <a:cs typeface="Arial" panose="020B0604020202020204" pitchFamily="34" charset="0"/>
              </a:rPr>
              <a:t>fonon</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fononul</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fiind</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mișcarea</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colectivă</a:t>
            </a:r>
            <a:r>
              <a:rPr lang="en-US" sz="1800" i="1" dirty="0">
                <a:solidFill>
                  <a:srgbClr val="FF0000"/>
                </a:solidFill>
                <a:latin typeface="Arial" panose="020B0604020202020204" pitchFamily="34" charset="0"/>
                <a:cs typeface="Arial" panose="020B0604020202020204" pitchFamily="34" charset="0"/>
              </a:rPr>
              <a:t> a </a:t>
            </a:r>
            <a:r>
              <a:rPr lang="en-US" sz="1800" i="1" dirty="0" err="1">
                <a:solidFill>
                  <a:srgbClr val="FF0000"/>
                </a:solidFill>
                <a:latin typeface="Arial" panose="020B0604020202020204" pitchFamily="34" charset="0"/>
                <a:cs typeface="Arial" panose="020B0604020202020204" pitchFamily="34" charset="0"/>
              </a:rPr>
              <a:t>rețelei</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încărcate</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pozitiv</a:t>
            </a:r>
            <a:r>
              <a:rPr lang="en-US" sz="1800" dirty="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a:p>
            <a:pPr algn="just"/>
            <a:r>
              <a:rPr lang="ro-RO" sz="1800" dirty="0">
                <a:latin typeface="Arial" panose="020B0604020202020204" pitchFamily="34" charset="0"/>
                <a:cs typeface="Arial" panose="020B0604020202020204" pitchFamily="34" charset="0"/>
              </a:rPr>
              <a:t>În metale/Sc rezistența este rezultat al împrăștierii electronilor </a:t>
            </a:r>
            <a:r>
              <a:rPr lang="ro-RO" sz="1800" dirty="0" err="1">
                <a:latin typeface="Arial" panose="020B0604020202020204" pitchFamily="34" charset="0"/>
                <a:cs typeface="Arial" panose="020B0604020202020204" pitchFamily="34" charset="0"/>
              </a:rPr>
              <a:t>deimpurități</a:t>
            </a:r>
            <a:r>
              <a:rPr lang="ro-RO" sz="1800" dirty="0">
                <a:latin typeface="Arial" panose="020B0604020202020204" pitchFamily="34" charset="0"/>
                <a:cs typeface="Arial" panose="020B0604020202020204" pitchFamily="34" charset="0"/>
              </a:rPr>
              <a:t> și fononi.                                 </a:t>
            </a:r>
            <a:r>
              <a:rPr lang="en-US" sz="1800" dirty="0" err="1">
                <a:latin typeface="Arial" panose="020B0604020202020204" pitchFamily="34" charset="0"/>
                <a:cs typeface="Arial" panose="020B0604020202020204" pitchFamily="34" charset="0"/>
              </a:rPr>
              <a:t>Într</a:t>
            </a:r>
            <a:r>
              <a:rPr lang="en-US" sz="1800" dirty="0">
                <a:latin typeface="Arial" panose="020B0604020202020204" pitchFamily="34" charset="0"/>
                <a:cs typeface="Arial" panose="020B0604020202020204" pitchFamily="34" charset="0"/>
              </a:rPr>
              <a:t>-un </a:t>
            </a:r>
            <a:r>
              <a:rPr lang="en-US" sz="1800" dirty="0" err="1">
                <a:latin typeface="Arial" panose="020B0604020202020204" pitchFamily="34" charset="0"/>
                <a:cs typeface="Arial" panose="020B0604020202020204" pitchFamily="34" charset="0"/>
              </a:rPr>
              <a:t>supraconductor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împrăștierea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perechilor</a:t>
            </a:r>
            <a:r>
              <a:rPr lang="en-US" sz="1800" dirty="0">
                <a:latin typeface="Arial" panose="020B0604020202020204" pitchFamily="34" charset="0"/>
                <a:cs typeface="Arial" panose="020B0604020202020204" pitchFamily="34" charset="0"/>
              </a:rPr>
              <a:t> Cooper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interzisă</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conservarea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energiei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deoarece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împrăștierea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necesită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multă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energie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decât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disponibilă</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temperaturi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scăzute</a:t>
            </a:r>
            <a:r>
              <a:rPr lang="en-US" sz="1800" dirty="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a:p>
            <a:pPr algn="just"/>
            <a:r>
              <a:rPr lang="en-US" sz="1800" dirty="0" err="1">
                <a:latin typeface="Arial" panose="020B0604020202020204" pitchFamily="34" charset="0"/>
                <a:cs typeface="Arial" panose="020B0604020202020204" pitchFamily="34" charset="0"/>
              </a:rPr>
              <a:t>Atât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timp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kT</a:t>
            </a:r>
            <a:r>
              <a:rPr lang="en-US" sz="1800" dirty="0">
                <a:latin typeface="Arial" panose="020B0604020202020204" pitchFamily="34" charset="0"/>
                <a:cs typeface="Arial" panose="020B0604020202020204" pitchFamily="34" charset="0"/>
              </a:rPr>
              <a:t> &lt; </a:t>
            </a:r>
            <a:r>
              <a:rPr lang="en-US" sz="1800" dirty="0" err="1">
                <a:latin typeface="Arial" panose="020B0604020202020204" pitchFamily="34" charset="0"/>
                <a:cs typeface="Arial" panose="020B0604020202020204" pitchFamily="34" charset="0"/>
              </a:rPr>
              <a:t>energia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legătură</a:t>
            </a:r>
            <a:r>
              <a:rPr lang="ro-RO"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curentul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curge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fără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pierderi</a:t>
            </a:r>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9794DCB-DEE9-2B33-FF65-592873A3C4E6}"/>
              </a:ext>
            </a:extLst>
          </p:cNvPr>
          <p:cNvPicPr>
            <a:picLocks noChangeAspect="1"/>
          </p:cNvPicPr>
          <p:nvPr/>
        </p:nvPicPr>
        <p:blipFill>
          <a:blip r:embed="rId2"/>
          <a:stretch>
            <a:fillRect/>
          </a:stretch>
        </p:blipFill>
        <p:spPr>
          <a:xfrm>
            <a:off x="3515710" y="3113689"/>
            <a:ext cx="6009433" cy="1987736"/>
          </a:xfrm>
          <a:prstGeom prst="rect">
            <a:avLst/>
          </a:prstGeom>
        </p:spPr>
      </p:pic>
    </p:spTree>
    <p:extLst>
      <p:ext uri="{BB962C8B-B14F-4D97-AF65-F5344CB8AC3E}">
        <p14:creationId xmlns:p14="http://schemas.microsoft.com/office/powerpoint/2010/main" val="236951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78825"/>
            <a:ext cx="9892862" cy="960668"/>
          </a:xfrm>
        </p:spPr>
        <p:txBody>
          <a:bodyPr>
            <a:normAutofit fontScale="90000"/>
          </a:bodyPr>
          <a:lstStyle/>
          <a:p>
            <a:r>
              <a:rPr lang="ro-RO" sz="3600" b="1" dirty="0">
                <a:latin typeface="Arial" panose="020B0604020202020204" pitchFamily="34" charset="0"/>
                <a:cs typeface="Arial" panose="020B0604020202020204" pitchFamily="34" charset="0"/>
              </a:rPr>
              <a:t>Modelul clasic al </a:t>
            </a:r>
            <a:r>
              <a:rPr lang="ro-RO" sz="3600" b="1" dirty="0" err="1">
                <a:latin typeface="Arial" panose="020B0604020202020204" pitchFamily="34" charset="0"/>
                <a:cs typeface="Arial" panose="020B0604020202020204" pitchFamily="34" charset="0"/>
              </a:rPr>
              <a:t>superconductivității</a:t>
            </a:r>
            <a:endParaRPr lang="ro-RO" sz="2025" dirty="0"/>
          </a:p>
        </p:txBody>
      </p:sp>
      <p:pic>
        <p:nvPicPr>
          <p:cNvPr id="4" name="Picture 3"/>
          <p:cNvPicPr>
            <a:picLocks noChangeAspect="1"/>
          </p:cNvPicPr>
          <p:nvPr/>
        </p:nvPicPr>
        <p:blipFill>
          <a:blip r:embed="rId2"/>
          <a:stretch>
            <a:fillRect/>
          </a:stretch>
        </p:blipFill>
        <p:spPr>
          <a:xfrm>
            <a:off x="1912542" y="2540398"/>
            <a:ext cx="1635919" cy="735806"/>
          </a:xfrm>
          <a:prstGeom prst="rect">
            <a:avLst/>
          </a:prstGeom>
        </p:spPr>
      </p:pic>
      <p:pic>
        <p:nvPicPr>
          <p:cNvPr id="5" name="Picture 4"/>
          <p:cNvPicPr>
            <a:picLocks noChangeAspect="1"/>
          </p:cNvPicPr>
          <p:nvPr/>
        </p:nvPicPr>
        <p:blipFill>
          <a:blip r:embed="rId3"/>
          <a:stretch>
            <a:fillRect/>
          </a:stretch>
        </p:blipFill>
        <p:spPr>
          <a:xfrm>
            <a:off x="5299471" y="2540397"/>
            <a:ext cx="1550194" cy="750094"/>
          </a:xfrm>
          <a:prstGeom prst="rect">
            <a:avLst/>
          </a:prstGeom>
        </p:spPr>
      </p:pic>
      <p:pic>
        <p:nvPicPr>
          <p:cNvPr id="6" name="Picture 5"/>
          <p:cNvPicPr>
            <a:picLocks noChangeAspect="1"/>
          </p:cNvPicPr>
          <p:nvPr/>
        </p:nvPicPr>
        <p:blipFill>
          <a:blip r:embed="rId4"/>
          <a:stretch>
            <a:fillRect/>
          </a:stretch>
        </p:blipFill>
        <p:spPr>
          <a:xfrm>
            <a:off x="8779030" y="2540397"/>
            <a:ext cx="1535906" cy="685800"/>
          </a:xfrm>
          <a:prstGeom prst="rect">
            <a:avLst/>
          </a:prstGeom>
        </p:spPr>
      </p:pic>
      <p:pic>
        <p:nvPicPr>
          <p:cNvPr id="7" name="Picture 6"/>
          <p:cNvPicPr>
            <a:picLocks noChangeAspect="1"/>
          </p:cNvPicPr>
          <p:nvPr/>
        </p:nvPicPr>
        <p:blipFill>
          <a:blip r:embed="rId5"/>
          <a:stretch>
            <a:fillRect/>
          </a:stretch>
        </p:blipFill>
        <p:spPr>
          <a:xfrm>
            <a:off x="7024964" y="2522539"/>
            <a:ext cx="1578769" cy="721519"/>
          </a:xfrm>
          <a:prstGeom prst="rect">
            <a:avLst/>
          </a:prstGeom>
        </p:spPr>
      </p:pic>
      <p:pic>
        <p:nvPicPr>
          <p:cNvPr id="8" name="Picture 7"/>
          <p:cNvPicPr>
            <a:picLocks noChangeAspect="1"/>
          </p:cNvPicPr>
          <p:nvPr/>
        </p:nvPicPr>
        <p:blipFill>
          <a:blip r:embed="rId6"/>
          <a:stretch>
            <a:fillRect/>
          </a:stretch>
        </p:blipFill>
        <p:spPr>
          <a:xfrm>
            <a:off x="3701473" y="2551113"/>
            <a:ext cx="1507331" cy="714375"/>
          </a:xfrm>
          <a:prstGeom prst="rect">
            <a:avLst/>
          </a:prstGeom>
        </p:spPr>
      </p:pic>
      <p:sp>
        <p:nvSpPr>
          <p:cNvPr id="11" name="Text Placeholder 2"/>
          <p:cNvSpPr txBox="1">
            <a:spLocks/>
          </p:cNvSpPr>
          <p:nvPr/>
        </p:nvSpPr>
        <p:spPr>
          <a:xfrm>
            <a:off x="1387367" y="1041141"/>
            <a:ext cx="9758854" cy="65268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kern="0" dirty="0">
                <a:solidFill>
                  <a:sysClr val="windowText" lastClr="000000"/>
                </a:solidFill>
              </a:rPr>
              <a:t>Un electron în parcursul său prin rețeaua cristalină interacționează cu rețeaua (cationii).</a:t>
            </a:r>
          </a:p>
        </p:txBody>
      </p:sp>
      <p:sp>
        <p:nvSpPr>
          <p:cNvPr id="12" name="Text Placeholder 2"/>
          <p:cNvSpPr txBox="1">
            <a:spLocks/>
          </p:cNvSpPr>
          <p:nvPr/>
        </p:nvSpPr>
        <p:spPr>
          <a:xfrm>
            <a:off x="1647496" y="5284181"/>
            <a:ext cx="9758854" cy="134817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ro-RO" kern="0" dirty="0">
                <a:solidFill>
                  <a:sysClr val="windowText" lastClr="000000"/>
                </a:solidFill>
                <a:latin typeface="Arial" panose="020B0604020202020204" pitchFamily="34" charset="0"/>
                <a:cs typeface="Arial" panose="020B0604020202020204" pitchFamily="34" charset="0"/>
              </a:rPr>
              <a:t>Deformarea rețelei creează o regiune cu sarcină relativ pozitivă care pot atrage alt electron.                    În timpul oscilației unui foton un electron poate parcurge o distanță de 10</a:t>
            </a:r>
            <a:r>
              <a:rPr lang="ro-RO" kern="0" baseline="30000" dirty="0">
                <a:solidFill>
                  <a:sysClr val="windowText" lastClr="000000"/>
                </a:solidFill>
                <a:latin typeface="Arial" panose="020B0604020202020204" pitchFamily="34" charset="0"/>
                <a:cs typeface="Arial" panose="020B0604020202020204" pitchFamily="34" charset="0"/>
              </a:rPr>
              <a:t>4</a:t>
            </a:r>
            <a:r>
              <a:rPr lang="ro-RO" kern="0" dirty="0">
                <a:solidFill>
                  <a:sysClr val="windowText" lastClr="000000"/>
                </a:solidFill>
                <a:latin typeface="Arial" panose="020B0604020202020204" pitchFamily="34" charset="0"/>
                <a:cs typeface="Arial" panose="020B0604020202020204" pitchFamily="34" charset="0"/>
              </a:rPr>
              <a:t> Angstromi. </a:t>
            </a:r>
          </a:p>
          <a:p>
            <a:pPr>
              <a:lnSpc>
                <a:spcPct val="150000"/>
              </a:lnSpc>
            </a:pPr>
            <a:r>
              <a:rPr lang="ro-RO" kern="0" dirty="0">
                <a:solidFill>
                  <a:sysClr val="windowText" lastClr="000000"/>
                </a:solidFill>
                <a:latin typeface="Arial" panose="020B0604020202020204" pitchFamily="34" charset="0"/>
                <a:cs typeface="Arial" panose="020B0604020202020204" pitchFamily="34" charset="0"/>
              </a:rPr>
              <a:t>Al doilea electron va fi atras fără a fi supus forței electrostatice de respingere ș.a.m.d.</a:t>
            </a:r>
          </a:p>
        </p:txBody>
      </p:sp>
      <p:cxnSp>
        <p:nvCxnSpPr>
          <p:cNvPr id="14" name="Straight Arrow Connector 13"/>
          <p:cNvCxnSpPr>
            <a:cxnSpLocks/>
          </p:cNvCxnSpPr>
          <p:nvPr/>
        </p:nvCxnSpPr>
        <p:spPr>
          <a:xfrm flipH="1">
            <a:off x="2209801" y="1450428"/>
            <a:ext cx="7675178" cy="121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2061170" y="1450428"/>
            <a:ext cx="0" cy="146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6CBC887-3AA8-F222-F3D6-7D0324B77DE1}"/>
              </a:ext>
            </a:extLst>
          </p:cNvPr>
          <p:cNvPicPr>
            <a:picLocks noChangeAspect="1"/>
          </p:cNvPicPr>
          <p:nvPr/>
        </p:nvPicPr>
        <p:blipFill>
          <a:blip r:embed="rId7"/>
          <a:stretch>
            <a:fillRect/>
          </a:stretch>
        </p:blipFill>
        <p:spPr>
          <a:xfrm>
            <a:off x="4767345" y="3524291"/>
            <a:ext cx="2614445" cy="1625858"/>
          </a:xfrm>
          <a:prstGeom prst="rect">
            <a:avLst/>
          </a:prstGeom>
        </p:spPr>
      </p:pic>
    </p:spTree>
    <p:extLst>
      <p:ext uri="{BB962C8B-B14F-4D97-AF65-F5344CB8AC3E}">
        <p14:creationId xmlns:p14="http://schemas.microsoft.com/office/powerpoint/2010/main" val="1663542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507</TotalTime>
  <Words>1747</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Rockwell</vt:lpstr>
      <vt:lpstr>Rockwell Condensed</vt:lpstr>
      <vt:lpstr>Times New Roman</vt:lpstr>
      <vt:lpstr>Verdana</vt:lpstr>
      <vt:lpstr>Wingdings</vt:lpstr>
      <vt:lpstr>Wood Type</vt:lpstr>
      <vt:lpstr>PowerPoint Presentation</vt:lpstr>
      <vt:lpstr>PowerPoint Presentation</vt:lpstr>
      <vt:lpstr>PowerPoint Presentation</vt:lpstr>
      <vt:lpstr>PowerPoint Presentation</vt:lpstr>
      <vt:lpstr>De ce superconductivitatea?</vt:lpstr>
      <vt:lpstr>Impact</vt:lpstr>
      <vt:lpstr>Statistica Fermi-Dirac &amp; Bose-Einstein</vt:lpstr>
      <vt:lpstr>PowerPoint Presentation</vt:lpstr>
      <vt:lpstr>Modelul clasic al superconductivității</vt:lpstr>
      <vt:lpstr>Clasificarea supraconductorilor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Nusec</dc:creator>
  <cp:lastModifiedBy>Artur Buzdugan</cp:lastModifiedBy>
  <cp:revision>37</cp:revision>
  <dcterms:created xsi:type="dcterms:W3CDTF">2020-03-09T18:14:26Z</dcterms:created>
  <dcterms:modified xsi:type="dcterms:W3CDTF">2026-04-24T11:14:31Z</dcterms:modified>
</cp:coreProperties>
</file>