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42FD-6366-4779-9FE3-3E8955923E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9529-30DE-4910-9B6E-9EAF452A3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52860"/>
            <a:ext cx="9144000" cy="610184"/>
          </a:xfrm>
        </p:spPr>
        <p:txBody>
          <a:bodyPr>
            <a:noAutofit/>
          </a:bodyPr>
          <a:lstStyle/>
          <a:p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Proiectarea </a:t>
            </a:r>
            <a:r>
              <a:rPr lang="x-none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Asistată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Calculator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L.1 – Introducere Noțiuni de bază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19800"/>
            <a:ext cx="9144000" cy="635000"/>
          </a:xfrm>
        </p:spPr>
        <p:txBody>
          <a:bodyPr/>
          <a:lstStyle/>
          <a:p>
            <a:r>
              <a:rPr lang="en-US" dirty="0" smtClean="0"/>
              <a:t>Conf. Univ. Dr. </a:t>
            </a:r>
            <a:r>
              <a:rPr lang="en-US" dirty="0" err="1" smtClean="0"/>
              <a:t>Crețu</a:t>
            </a:r>
            <a:r>
              <a:rPr lang="en-US" dirty="0" smtClean="0"/>
              <a:t> </a:t>
            </a:r>
            <a:r>
              <a:rPr lang="en-US" dirty="0" err="1" smtClean="0"/>
              <a:t>Vasilii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7040"/>
            <a:ext cx="1042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Scopul Lecției: </a:t>
            </a:r>
            <a:r>
              <a:rPr lang="en-GB" dirty="0" smtClean="0"/>
              <a:t>de a face </a:t>
            </a:r>
            <a:r>
              <a:rPr lang="x-none" dirty="0" smtClean="0"/>
              <a:t>cunoștință cu conceptele de bază utilizate în cursul 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" y="95619"/>
            <a:ext cx="11925701" cy="327893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o-RO" sz="1800" b="1" dirty="0"/>
              <a:t>Scurt </a:t>
            </a:r>
            <a:r>
              <a:rPr lang="ro-RO" sz="1800" b="1" dirty="0" smtClean="0"/>
              <a:t>Istoric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3512"/>
            <a:ext cx="12164957" cy="64344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1902 Альберт Паркер </a:t>
            </a:r>
            <a:r>
              <a:rPr lang="ru-RU" dirty="0" err="1"/>
              <a:t>Хэнсон</a:t>
            </a:r>
            <a:r>
              <a:rPr lang="ru-RU" dirty="0"/>
              <a:t> патентует идею прототипа печатной схемы. Метод заключался в формировании узора на медной или бронзовой фольге с последующим его вырезанием. Затем формованные элементы наклеивались на поверхность обычной диэлектрической парафиновой бумаги или чего-то подобного.</a:t>
            </a:r>
            <a:endParaRPr lang="x-none" dirty="0" smtClean="0"/>
          </a:p>
          <a:p>
            <a:r>
              <a:rPr lang="ru-RU" dirty="0"/>
              <a:t>1906 Т</a:t>
            </a:r>
            <a:r>
              <a:rPr lang="ru-RU" dirty="0" smtClean="0"/>
              <a:t>. А</a:t>
            </a:r>
            <a:r>
              <a:rPr lang="ru-RU" dirty="0"/>
              <a:t>. Эдисон предлагает</a:t>
            </a:r>
            <a:r>
              <a:rPr lang="ro-RO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Модель формируется с помощью адгезионных полимеров путем нанесения графитового или бронзового порошка на их незатвердевшую поверхность</a:t>
            </a:r>
            <a:r>
              <a:rPr lang="ru-RU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Модель формируется непосредственно на диэлектрике. Для нанесения изображения используется лазурит (нитрат серебра), после чего серебро просто восстанавливается из соли</a:t>
            </a:r>
            <a:r>
              <a:rPr lang="ru-RU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Проводник - это золотая фольга, вырезанная </a:t>
            </a:r>
            <a:r>
              <a:rPr lang="ru-RU" dirty="0" smtClean="0"/>
              <a:t>по определенной </a:t>
            </a:r>
            <a:r>
              <a:rPr lang="ru-RU" dirty="0"/>
              <a:t>формы</a:t>
            </a:r>
            <a:r>
              <a:rPr lang="ru-RU" dirty="0" smtClean="0"/>
              <a:t>.</a:t>
            </a:r>
            <a:endParaRPr lang="x-none" dirty="0" smtClean="0"/>
          </a:p>
          <a:p>
            <a:pPr marL="342900" lvl="1" indent="-342900"/>
            <a:r>
              <a:rPr lang="ru-RU" sz="2800" dirty="0"/>
              <a:t>1948 Пол </a:t>
            </a:r>
            <a:r>
              <a:rPr lang="ru-RU" sz="2800" dirty="0" err="1"/>
              <a:t>Эйслер</a:t>
            </a:r>
            <a:r>
              <a:rPr lang="ru-RU" sz="2800" dirty="0"/>
              <a:t> патентует технологию получения печатной </a:t>
            </a:r>
            <a:r>
              <a:rPr lang="ru-RU" sz="2800" dirty="0" smtClean="0"/>
              <a:t>платы </a:t>
            </a:r>
            <a:r>
              <a:rPr lang="ru-RU" sz="2800" dirty="0"/>
              <a:t>(гальваническое осаждение медной пленки и коррозия с помощью FeCl3</a:t>
            </a:r>
            <a:r>
              <a:rPr lang="ru-RU" sz="2800" dirty="0" smtClean="0"/>
              <a:t>).</a:t>
            </a:r>
          </a:p>
          <a:p>
            <a:pPr marL="342900" lvl="1" indent="-342900"/>
            <a:r>
              <a:rPr lang="ru-RU" sz="2800" dirty="0"/>
              <a:t>1963 Компания </a:t>
            </a:r>
            <a:r>
              <a:rPr lang="ru-RU" sz="2800" dirty="0" err="1"/>
              <a:t>Bendix</a:t>
            </a:r>
            <a:r>
              <a:rPr lang="ru-RU" sz="2800" dirty="0"/>
              <a:t> доказывает в суде, что </a:t>
            </a:r>
            <a:r>
              <a:rPr lang="ru-RU" sz="2800" dirty="0" err="1"/>
              <a:t>Эйслер</a:t>
            </a:r>
            <a:r>
              <a:rPr lang="ru-RU" sz="2800" dirty="0"/>
              <a:t> не имеет права на патенты</a:t>
            </a:r>
            <a:r>
              <a:rPr lang="ru-RU" sz="2800" dirty="0" smtClean="0"/>
              <a:t>.</a:t>
            </a:r>
          </a:p>
          <a:p>
            <a:pPr marL="342900" lvl="1" indent="-342900"/>
            <a:r>
              <a:rPr lang="ru-RU" sz="2800" dirty="0"/>
              <a:t>1950 год - начало повсеместного использования печатных </a:t>
            </a:r>
            <a:r>
              <a:rPr lang="ru-RU" sz="2800" dirty="0" smtClean="0"/>
              <a:t>плат.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6" y="120683"/>
            <a:ext cx="10515600" cy="268618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b="1" dirty="0"/>
              <a:t>Общие замечания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75" y="479834"/>
            <a:ext cx="11918133" cy="6283105"/>
          </a:xfrm>
        </p:spPr>
        <p:txBody>
          <a:bodyPr/>
          <a:lstStyle/>
          <a:p>
            <a:r>
              <a:rPr lang="ru-RU" dirty="0"/>
              <a:t>Напечатанный проводник – часть проводящего покрытия на изолирующей подложке.</a:t>
            </a:r>
          </a:p>
          <a:p>
            <a:r>
              <a:rPr lang="ro-RO" dirty="0"/>
              <a:t>Напечатанный элемент/компонент - резистор/конденсатор/индуктивность или др. </a:t>
            </a:r>
            <a:r>
              <a:rPr lang="ru-RU" dirty="0"/>
              <a:t>, реализованные на изолирующей подложке с помощью технологии печатных схем в форме металлического или другого покрытия </a:t>
            </a:r>
          </a:p>
          <a:p>
            <a:r>
              <a:rPr lang="ru-RU" dirty="0"/>
              <a:t>Печатная плата- набор проводников, распложенных в 1,2 или более слоях, зафиксированных на твердой или гибкой подложке.</a:t>
            </a:r>
          </a:p>
          <a:p>
            <a:r>
              <a:rPr lang="ru-RU" dirty="0"/>
              <a:t>Печатная схема –  сформированное соединение из изолирующей подложки, печатных проводников и компонентов, используемых на постоянной основе на подложке.</a:t>
            </a:r>
          </a:p>
          <a:p>
            <a:pPr lvl="0"/>
            <a:r>
              <a:rPr lang="en-US" b="1" dirty="0" smtClean="0"/>
              <a:t>PCB</a:t>
            </a:r>
            <a:r>
              <a:rPr lang="en-US" dirty="0"/>
              <a:t>, </a:t>
            </a:r>
            <a:r>
              <a:rPr lang="ru-RU" dirty="0" smtClean="0"/>
              <a:t>с английского</a:t>
            </a:r>
            <a:r>
              <a:rPr lang="en-US" dirty="0"/>
              <a:t> Printed Circuit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7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81" y="63374"/>
            <a:ext cx="11724238" cy="33497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Преимущества/Недостатки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печатных плат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81" y="398352"/>
            <a:ext cx="11852495" cy="645964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Преимущества</a:t>
            </a:r>
            <a:r>
              <a:rPr lang="ru-RU" b="1" dirty="0"/>
              <a:t>:</a:t>
            </a:r>
            <a:endParaRPr lang="en-US" dirty="0"/>
          </a:p>
          <a:p>
            <a:pPr lvl="1"/>
            <a:r>
              <a:rPr lang="ru-RU" dirty="0" smtClean="0"/>
              <a:t>гарантирует </a:t>
            </a:r>
            <a:r>
              <a:rPr lang="ru-RU" dirty="0"/>
              <a:t>высокую степень </a:t>
            </a:r>
            <a:r>
              <a:rPr lang="ru-RU" dirty="0" smtClean="0"/>
              <a:t>интегрирования</a:t>
            </a:r>
          </a:p>
          <a:p>
            <a:pPr lvl="1"/>
            <a:r>
              <a:rPr lang="ru-RU" dirty="0" smtClean="0"/>
              <a:t>уменьшает </a:t>
            </a:r>
            <a:r>
              <a:rPr lang="ru-RU" dirty="0"/>
              <a:t>объем и сложность процессов по монтажу </a:t>
            </a:r>
            <a:r>
              <a:rPr lang="ru-RU" dirty="0" smtClean="0"/>
              <a:t>проводки</a:t>
            </a:r>
          </a:p>
          <a:p>
            <a:pPr lvl="1"/>
            <a:r>
              <a:rPr lang="ru-RU" dirty="0" smtClean="0"/>
              <a:t>монтаж автоматизирован</a:t>
            </a:r>
          </a:p>
          <a:p>
            <a:pPr lvl="1"/>
            <a:r>
              <a:rPr lang="ru-RU" dirty="0" smtClean="0"/>
              <a:t>гарантирует </a:t>
            </a:r>
            <a:r>
              <a:rPr lang="ru-RU" dirty="0"/>
              <a:t>точное и фиксированное расположение электронных компонентов</a:t>
            </a:r>
          </a:p>
          <a:p>
            <a:pPr lvl="1"/>
            <a:r>
              <a:rPr lang="ru-RU" dirty="0" smtClean="0"/>
              <a:t>упрощает </a:t>
            </a:r>
            <a:r>
              <a:rPr lang="ru-RU" dirty="0"/>
              <a:t>идентификацию частей и </a:t>
            </a:r>
            <a:r>
              <a:rPr lang="ru-RU" dirty="0" smtClean="0"/>
              <a:t>дорожек</a:t>
            </a:r>
          </a:p>
          <a:p>
            <a:pPr lvl="1"/>
            <a:r>
              <a:rPr lang="ro-RO" dirty="0"/>
              <a:t>облегчает проверку электрических схем</a:t>
            </a:r>
            <a:endParaRPr lang="ru-RU" dirty="0"/>
          </a:p>
          <a:p>
            <a:pPr lvl="1"/>
            <a:r>
              <a:rPr lang="ru-RU" dirty="0" smtClean="0"/>
              <a:t>проводники </a:t>
            </a:r>
            <a:r>
              <a:rPr lang="ru-RU" dirty="0"/>
              <a:t>могут быть сконструированы по электрическим </a:t>
            </a:r>
            <a:r>
              <a:rPr lang="ru-RU" dirty="0" smtClean="0"/>
              <a:t>нуждам</a:t>
            </a:r>
          </a:p>
          <a:p>
            <a:pPr lvl="1"/>
            <a:r>
              <a:rPr lang="ru-RU" dirty="0" smtClean="0"/>
              <a:t>позволяет </a:t>
            </a:r>
            <a:r>
              <a:rPr lang="ru-RU" dirty="0"/>
              <a:t>унифицировать и стандартизировать проектирование электронных модулей и блок-схем</a:t>
            </a:r>
          </a:p>
          <a:p>
            <a:r>
              <a:rPr lang="ru-RU" b="1" dirty="0" smtClean="0"/>
              <a:t>Недостатки</a:t>
            </a:r>
            <a:r>
              <a:rPr lang="ru-RU" b="1" dirty="0"/>
              <a:t>:</a:t>
            </a:r>
            <a:endParaRPr lang="en-US" sz="2400" dirty="0"/>
          </a:p>
          <a:p>
            <a:pPr lvl="1"/>
            <a:r>
              <a:rPr lang="ru-RU" dirty="0" smtClean="0"/>
              <a:t>чтобы </a:t>
            </a:r>
            <a:r>
              <a:rPr lang="ru-RU" dirty="0"/>
              <a:t>воспользоваться всеми преимуществами технологии печатных схем, необходимо </a:t>
            </a:r>
            <a:r>
              <a:rPr lang="ru-RU" dirty="0" err="1"/>
              <a:t>автоматизацировать</a:t>
            </a:r>
            <a:r>
              <a:rPr lang="ru-RU" dirty="0"/>
              <a:t> и </a:t>
            </a:r>
            <a:r>
              <a:rPr lang="ru-RU" dirty="0" err="1"/>
              <a:t>механизацировать</a:t>
            </a:r>
            <a:r>
              <a:rPr lang="ru-RU" dirty="0"/>
              <a:t> все </a:t>
            </a:r>
            <a:r>
              <a:rPr lang="ru-RU" dirty="0" smtClean="0"/>
              <a:t>операции</a:t>
            </a:r>
          </a:p>
          <a:p>
            <a:pPr lvl="1"/>
            <a:r>
              <a:rPr lang="ru-RU" dirty="0"/>
              <a:t>сложно внести любые первоначальные изменения в печатной схеме</a:t>
            </a:r>
          </a:p>
          <a:p>
            <a:pPr lvl="1"/>
            <a:r>
              <a:rPr lang="ro-RO" dirty="0"/>
              <a:t>большинство печатных плат не устойчивы к </a:t>
            </a:r>
            <a:r>
              <a:rPr lang="ro-RO" dirty="0" smtClean="0"/>
              <a:t>ударам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2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19" y="126749"/>
            <a:ext cx="11461687" cy="6554708"/>
          </a:xfrm>
        </p:spPr>
        <p:txBody>
          <a:bodyPr/>
          <a:lstStyle/>
          <a:p>
            <a:r>
              <a:rPr lang="ru-RU" dirty="0"/>
              <a:t>На данный момент технологический процесс позволяет удешевить печатные схемы посредством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диверсификации </a:t>
            </a:r>
            <a:r>
              <a:rPr lang="ru-RU" dirty="0"/>
              <a:t>типов печатных плат (многослойная, с гибкой подложкой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диверсификации </a:t>
            </a:r>
            <a:r>
              <a:rPr lang="ru-RU" dirty="0"/>
              <a:t>и удешевление технологий сборки (поверхностный монтаж элементов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удешевление </a:t>
            </a:r>
            <a:r>
              <a:rPr lang="ru-RU" dirty="0"/>
              <a:t>специальных технологий печатных плат для реализации </a:t>
            </a:r>
            <a:r>
              <a:rPr lang="ru-RU" dirty="0" smtClean="0"/>
              <a:t>компонентов</a:t>
            </a:r>
          </a:p>
        </p:txBody>
      </p:sp>
      <p:pic>
        <p:nvPicPr>
          <p:cNvPr id="1026" name="Picture 2" descr="https://www.mold-street.com/news_img/2016/05/30/news1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6" y="2766777"/>
            <a:ext cx="5950870" cy="40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na High Frequency Rogers 5880 PCB Circuit Board - China Rogers 5880 PCB,  Rogers 5880 Circuit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8" b="16745"/>
          <a:stretch/>
        </p:blipFill>
        <p:spPr bwMode="auto">
          <a:xfrm>
            <a:off x="6875532" y="2766777"/>
            <a:ext cx="5238750" cy="26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6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78" y="93522"/>
            <a:ext cx="10937341" cy="268618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печатных плат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75" y="362140"/>
            <a:ext cx="11878147" cy="6400799"/>
          </a:xfrm>
        </p:spPr>
        <p:txBody>
          <a:bodyPr/>
          <a:lstStyle/>
          <a:p>
            <a:pPr lvl="0"/>
            <a:r>
              <a:rPr lang="ru-RU" dirty="0" smtClean="0"/>
              <a:t>по </a:t>
            </a:r>
            <a:r>
              <a:rPr lang="ru-RU" dirty="0"/>
              <a:t>механическим характеристикам изолирующей подложки</a:t>
            </a:r>
            <a:r>
              <a:rPr lang="ru-RU" dirty="0" smtClean="0"/>
              <a:t>:</a:t>
            </a:r>
            <a:r>
              <a:rPr lang="ro-RO" dirty="0"/>
              <a:t>		</a:t>
            </a:r>
            <a:r>
              <a:rPr lang="ru-RU" dirty="0" smtClean="0"/>
              <a:t>                  		</a:t>
            </a:r>
            <a:r>
              <a:rPr lang="ro-RO" dirty="0" smtClean="0"/>
              <a:t>- </a:t>
            </a:r>
            <a:r>
              <a:rPr lang="ru-RU" dirty="0"/>
              <a:t>жесткая подложка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 </a:t>
            </a:r>
            <a:r>
              <a:rPr lang="ru-RU" dirty="0"/>
              <a:t>гибкая подложка</a:t>
            </a:r>
            <a:endParaRPr lang="en-US" dirty="0"/>
          </a:p>
          <a:p>
            <a:pPr lvl="0"/>
            <a:r>
              <a:rPr lang="ru-RU" dirty="0" smtClean="0"/>
              <a:t>по </a:t>
            </a:r>
            <a:r>
              <a:rPr lang="ru-RU" dirty="0"/>
              <a:t>количеству слоев, образующих схему</a:t>
            </a:r>
            <a:r>
              <a:rPr lang="ru-RU" dirty="0" smtClean="0"/>
              <a:t>: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u-RU" dirty="0"/>
              <a:t>- однослойный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		</a:t>
            </a:r>
            <a:r>
              <a:rPr lang="ru-RU" dirty="0" smtClean="0"/>
              <a:t>- </a:t>
            </a:r>
            <a:r>
              <a:rPr lang="ru-RU" dirty="0"/>
              <a:t>двухслойный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		- </a:t>
            </a:r>
            <a:r>
              <a:rPr lang="ru-RU" dirty="0" err="1" smtClean="0"/>
              <a:t>мнгослойный</a:t>
            </a:r>
            <a:endParaRPr lang="ru-RU" dirty="0" smtClean="0"/>
          </a:p>
          <a:p>
            <a:pPr lvl="0"/>
            <a:r>
              <a:rPr lang="ru-RU" dirty="0" smtClean="0"/>
              <a:t>по </a:t>
            </a:r>
            <a:r>
              <a:rPr lang="ru-RU" dirty="0"/>
              <a:t>способу реализации контактов между проводниками, </a:t>
            </a:r>
            <a:r>
              <a:rPr lang="ru-RU" dirty="0" err="1"/>
              <a:t>находяшимися</a:t>
            </a:r>
            <a:r>
              <a:rPr lang="ru-RU" dirty="0"/>
              <a:t>  в разных слоях:</a:t>
            </a:r>
            <a:r>
              <a:rPr lang="ro-RO" dirty="0" smtClean="0"/>
              <a:t>: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 </a:t>
            </a:r>
            <a:r>
              <a:rPr lang="ru-RU" dirty="0"/>
              <a:t>схемы с металлизированными отверстиями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схемы с не металлизированными отверстиями</a:t>
            </a:r>
            <a:endParaRPr lang="ru-RU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Монтаж печатных пл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20" y="731855"/>
            <a:ext cx="4433180" cy="16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чатные платы. Основные понятия и терминология печатных плат. | ООО &quot;Пуль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56" y="2151017"/>
            <a:ext cx="1976764" cy="12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еталлизация отверстий печатных плат в домашних условиях - инструк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819" y="3911627"/>
            <a:ext cx="1962313" cy="16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78" y="4897027"/>
            <a:ext cx="3018387" cy="18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09" y="108642"/>
            <a:ext cx="11832879" cy="6749358"/>
          </a:xfrm>
        </p:spPr>
        <p:txBody>
          <a:bodyPr/>
          <a:lstStyle/>
          <a:p>
            <a:pPr marL="271463" lvl="0" indent="-271463" defTabSz="896938">
              <a:tabLst>
                <a:tab pos="806450" algn="l"/>
                <a:tab pos="1701800" algn="l"/>
              </a:tabLst>
            </a:pPr>
            <a:r>
              <a:rPr lang="ru-RU" dirty="0" smtClean="0"/>
              <a:t>по </a:t>
            </a:r>
            <a:r>
              <a:rPr lang="ru-RU" dirty="0"/>
              <a:t>технологии производства</a:t>
            </a:r>
            <a:r>
              <a:rPr lang="ro-RO" dirty="0" smtClean="0"/>
              <a:t>: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 </a:t>
            </a:r>
            <a:r>
              <a:rPr lang="ru-RU" dirty="0"/>
              <a:t>платы, сделанные по технологии </a:t>
            </a:r>
            <a:r>
              <a:rPr lang="ru-RU" dirty="0" err="1"/>
              <a:t>субтракции</a:t>
            </a:r>
            <a:r>
              <a:rPr lang="ru-RU" dirty="0"/>
              <a:t> (медная фольга удаляется там, где необходима </a:t>
            </a:r>
            <a:r>
              <a:rPr lang="ru-RU" dirty="0" smtClean="0"/>
              <a:t>изоляция)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 </a:t>
            </a:r>
            <a:r>
              <a:rPr lang="ru-RU" dirty="0"/>
              <a:t>платы, сделанные по технологии адгезии </a:t>
            </a:r>
            <a:r>
              <a:rPr lang="ru-RU" dirty="0" smtClean="0"/>
              <a:t>(металл </a:t>
            </a:r>
            <a:r>
              <a:rPr lang="ru-RU" dirty="0"/>
              <a:t>осаждается на подложку в форме печатной </a:t>
            </a:r>
            <a:r>
              <a:rPr lang="ru-RU" dirty="0" smtClean="0"/>
              <a:t>платы</a:t>
            </a:r>
            <a:r>
              <a:rPr lang="ro-RO" dirty="0" smtClean="0"/>
              <a:t>)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dirty="0" smtClean="0"/>
              <a:t>- </a:t>
            </a:r>
            <a:r>
              <a:rPr lang="ru-RU" dirty="0"/>
              <a:t>платы, сделанные по </a:t>
            </a:r>
            <a:r>
              <a:rPr lang="ru-RU" dirty="0" err="1"/>
              <a:t>полуаддитивной</a:t>
            </a:r>
            <a:r>
              <a:rPr lang="ru-RU" dirty="0"/>
              <a:t> технологии </a:t>
            </a:r>
            <a:r>
              <a:rPr lang="ru-RU" dirty="0" smtClean="0"/>
              <a:t>(промежуточные </a:t>
            </a:r>
            <a:r>
              <a:rPr lang="ru-RU" dirty="0"/>
              <a:t>проводники и изоляционные подложки получают путем последовательного осаждения металла и </a:t>
            </a:r>
            <a:r>
              <a:rPr lang="ru-RU" dirty="0" smtClean="0"/>
              <a:t>диэлектрика)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8" y="3251958"/>
            <a:ext cx="11061393" cy="35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69525"/>
              </p:ext>
            </p:extLst>
          </p:nvPr>
        </p:nvGraphicFramePr>
        <p:xfrm>
          <a:off x="775322" y="145033"/>
          <a:ext cx="9631421" cy="67129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0689">
                  <a:extLst>
                    <a:ext uri="{9D8B030D-6E8A-4147-A177-3AD203B41FA5}">
                      <a16:colId xmlns="" xmlns:a16="http://schemas.microsoft.com/office/drawing/2014/main" val="2561586728"/>
                    </a:ext>
                  </a:extLst>
                </a:gridCol>
                <a:gridCol w="1759089">
                  <a:extLst>
                    <a:ext uri="{9D8B030D-6E8A-4147-A177-3AD203B41FA5}">
                      <a16:colId xmlns="" xmlns:a16="http://schemas.microsoft.com/office/drawing/2014/main" val="2566106202"/>
                    </a:ext>
                  </a:extLst>
                </a:gridCol>
                <a:gridCol w="3109003">
                  <a:extLst>
                    <a:ext uri="{9D8B030D-6E8A-4147-A177-3AD203B41FA5}">
                      <a16:colId xmlns="" xmlns:a16="http://schemas.microsoft.com/office/drawing/2014/main" val="1393884722"/>
                    </a:ext>
                  </a:extLst>
                </a:gridCol>
                <a:gridCol w="2072640">
                  <a:extLst>
                    <a:ext uri="{9D8B030D-6E8A-4147-A177-3AD203B41FA5}">
                      <a16:colId xmlns="" xmlns:a16="http://schemas.microsoft.com/office/drawing/2014/main" val="3761567163"/>
                    </a:ext>
                  </a:extLst>
                </a:gridCol>
              </a:tblGrid>
              <a:tr h="319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Однослойные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Двуслойные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Многослойные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Гибкая подложка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4218140"/>
                  </a:ext>
                </a:extLst>
              </a:tr>
              <a:tr h="639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Самые старые и широко используемые. Предназначены для бытовой техники. Самый простой технологический процесс производства и самая низкая цена. Не позволяют достичь высокой плотности монтажа, поэтому их доля в общем объеме производства печатных плат падает.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Сегодня н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аиболее часто используемы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профессиональном электронном оборудовании. Обеспечивает высокую плотность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монтажа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относительно низкой стоимости. Процесс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производства 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сложнее</a:t>
                      </a:r>
                      <a:r>
                        <a:rPr lang="ro-RO" sz="1800" dirty="0" smtClean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Они предназначены исключительно для профессионального электронного оборудования, так как обеспечивают высокую плотность монтажа и превосходящие другие типы плат электронные свойства, что обеспечивает простое подключение многочисленных интегральных схем типа VLSI. Производственный процесс сложный и дорогой, так как довольно сложно металлизировать отверстия.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 последнее время заменяют как жесткие печатные платы, так и гибкие соединительные платы, связывающие узлы электронных систем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71" marR="100371" marT="0" marB="0"/>
                </a:tc>
                <a:extLst>
                  <a:ext uri="{0D108BD9-81ED-4DB2-BD59-A6C34878D82A}">
                    <a16:rowId xmlns="" xmlns:a16="http://schemas.microsoft.com/office/drawing/2014/main" val="83137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08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517</Words>
  <Application>Microsoft Office PowerPoint</Application>
  <PresentationFormat>Произвольный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Proiectarea Asistată de Calculator L.1 – Introducere Noțiuni de bază</vt:lpstr>
      <vt:lpstr>Scurt Istoric</vt:lpstr>
      <vt:lpstr>Общие замечания</vt:lpstr>
      <vt:lpstr>Преимущества/Недостатки технологии печатных плат</vt:lpstr>
      <vt:lpstr>Презентация PowerPoint</vt:lpstr>
      <vt:lpstr>Классификация печатных плат: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Asistată în Electronică L.1 – Introducere Noțiuni de bază</dc:title>
  <dc:creator>Пользователь Windows</dc:creator>
  <cp:lastModifiedBy>Asus</cp:lastModifiedBy>
  <cp:revision>13</cp:revision>
  <dcterms:created xsi:type="dcterms:W3CDTF">2020-08-30T16:25:08Z</dcterms:created>
  <dcterms:modified xsi:type="dcterms:W3CDTF">2022-01-25T15:08:54Z</dcterms:modified>
</cp:coreProperties>
</file>