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9" r:id="rId3"/>
    <p:sldId id="257" r:id="rId4"/>
    <p:sldId id="259" r:id="rId5"/>
    <p:sldId id="271" r:id="rId6"/>
    <p:sldId id="260" r:id="rId7"/>
    <p:sldId id="270" r:id="rId8"/>
    <p:sldId id="258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896" autoAdjust="0"/>
  </p:normalViewPr>
  <p:slideViewPr>
    <p:cSldViewPr snapToGrid="0">
      <p:cViewPr varScale="1">
        <p:scale>
          <a:sx n="107" d="100"/>
          <a:sy n="107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CD18-1AED-4D27-9367-18CA5013E96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2C42-E0F7-47D4-82D8-0FA64E36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Notite</a:t>
            </a:r>
            <a:r>
              <a:rPr lang="en-GB" baseline="0" dirty="0" smtClean="0"/>
              <a:t> de curs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C42-E0F7-47D4-82D8-0FA64E36F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Specificul</a:t>
            </a:r>
            <a:r>
              <a:rPr lang="en-GB" dirty="0" smtClean="0"/>
              <a:t> care </a:t>
            </a:r>
            <a:r>
              <a:rPr lang="en-GB" dirty="0" err="1" smtClean="0"/>
              <a:t>determina</a:t>
            </a:r>
            <a:r>
              <a:rPr lang="en-GB" dirty="0" smtClean="0"/>
              <a:t> </a:t>
            </a:r>
            <a:r>
              <a:rPr lang="en-GB" dirty="0" err="1" smtClean="0"/>
              <a:t>Circuitul</a:t>
            </a:r>
            <a:r>
              <a:rPr lang="en-GB" dirty="0" smtClean="0"/>
              <a:t> electronic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functia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indeplinita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cadrul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montajului</a:t>
            </a:r>
            <a:r>
              <a:rPr lang="en-GB" baseline="0" dirty="0" smtClean="0"/>
              <a:t>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C42-E0F7-47D4-82D8-0FA64E36F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Cel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des </a:t>
            </a:r>
            <a:r>
              <a:rPr lang="en-GB" dirty="0" err="1" smtClean="0"/>
              <a:t>utilizat</a:t>
            </a:r>
            <a:r>
              <a:rPr lang="en-GB" dirty="0" smtClean="0"/>
              <a:t> component active </a:t>
            </a:r>
            <a:r>
              <a:rPr lang="en-GB" dirty="0" err="1" smtClean="0"/>
              <a:t>va</a:t>
            </a:r>
            <a:r>
              <a:rPr lang="en-GB" dirty="0" smtClean="0"/>
              <a:t> fi </a:t>
            </a:r>
            <a:r>
              <a:rPr lang="en-GB" dirty="0" err="1" smtClean="0"/>
              <a:t>tranzistorul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C42-E0F7-47D4-82D8-0FA64E36F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Semnalul</a:t>
            </a:r>
            <a:r>
              <a:rPr lang="en-GB" dirty="0" smtClean="0"/>
              <a:t> alternative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de forma </a:t>
            </a:r>
            <a:r>
              <a:rPr lang="en-GB" baseline="0" dirty="0" err="1" smtClean="0"/>
              <a:t>sinusoidala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caz</a:t>
            </a:r>
            <a:r>
              <a:rPr lang="en-GB" baseline="0" dirty="0" smtClean="0"/>
              <a:t> particular a </a:t>
            </a:r>
            <a:r>
              <a:rPr lang="en-GB" baseline="0" dirty="0" err="1" smtClean="0"/>
              <a:t>semnalului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variabil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C42-E0F7-47D4-82D8-0FA64E36F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C42-E0F7-47D4-82D8-0FA64E36F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Legea</a:t>
            </a:r>
            <a:r>
              <a:rPr lang="en-GB" dirty="0" smtClean="0"/>
              <a:t> </a:t>
            </a:r>
            <a:r>
              <a:rPr lang="en-GB" dirty="0" err="1" smtClean="0"/>
              <a:t>lui</a:t>
            </a:r>
            <a:r>
              <a:rPr lang="en-GB" dirty="0" smtClean="0"/>
              <a:t> ohm </a:t>
            </a:r>
            <a:r>
              <a:rPr lang="en-GB" dirty="0" err="1" smtClean="0"/>
              <a:t>Legile</a:t>
            </a:r>
            <a:r>
              <a:rPr lang="en-GB" dirty="0" smtClean="0"/>
              <a:t> </a:t>
            </a:r>
            <a:r>
              <a:rPr lang="en-GB" dirty="0" err="1" smtClean="0"/>
              <a:t>lui</a:t>
            </a:r>
            <a:r>
              <a:rPr lang="en-GB" dirty="0" smtClean="0"/>
              <a:t> </a:t>
            </a:r>
            <a:r>
              <a:rPr lang="en-GB" dirty="0" err="1" smtClean="0"/>
              <a:t>kirghhoff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divizoru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tensiune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5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7.png"/><Relationship Id="rId4" Type="http://schemas.openxmlformats.org/officeDocument/2006/relationships/image" Target="../media/image53.png"/><Relationship Id="rId9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90.png"/><Relationship Id="rId7" Type="http://schemas.openxmlformats.org/officeDocument/2006/relationships/image" Target="../media/image4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Circuite și Dispozitive Electronice </a:t>
            </a:r>
            <a:b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Introducere în electronică. Legile lui Kirchhoff. Legea lui Ohm. Rezistoare. Bobine. Condensatoare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98995" y="6253480"/>
            <a:ext cx="9144000" cy="495678"/>
          </a:xfrm>
        </p:spPr>
        <p:txBody>
          <a:bodyPr/>
          <a:lstStyle/>
          <a:p>
            <a:r>
              <a:rPr lang="en-US" dirty="0" err="1" smtClean="0"/>
              <a:t>Lect</a:t>
            </a:r>
            <a:r>
              <a:rPr lang="x-none" dirty="0" smtClean="0"/>
              <a:t>. Univ. </a:t>
            </a:r>
            <a:r>
              <a:rPr lang="en-US" dirty="0" smtClean="0"/>
              <a:t>D</a:t>
            </a:r>
            <a:r>
              <a:rPr lang="ru-RU" smtClean="0"/>
              <a:t>r., </a:t>
            </a:r>
            <a:r>
              <a:rPr lang="en-US" smtClean="0"/>
              <a:t>Magariu</a:t>
            </a:r>
            <a:r>
              <a:rPr lang="en-US" dirty="0" smtClean="0"/>
              <a:t> </a:t>
            </a:r>
            <a:r>
              <a:rPr lang="en-US" dirty="0" err="1" smtClean="0"/>
              <a:t>Nicolae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6199" y="2852772"/>
            <a:ext cx="1042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Scopul: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 face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cunoștință cu conceptele de bază utilizate în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cursul dat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Legea lui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Legile lui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 de componente electronice, principiile de construire și funcționare, caracteristicile și parametrii componentelor pasive: rezistor, bobină și condensator.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6749" y="162962"/>
                <a:ext cx="12065251" cy="66950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Puterea</a:t>
                </a:r>
                <a:r>
                  <a:rPr lang="en-US" dirty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: </a:t>
                </a:r>
                <a:endParaRPr lang="x-none" dirty="0" smtClean="0"/>
              </a:p>
              <a:p>
                <a:pPr lvl="1"/>
                <a:r>
                  <a:rPr lang="en-US" dirty="0" err="1"/>
                  <a:t>Puterea</a:t>
                </a:r>
                <a:r>
                  <a:rPr lang="en-US" dirty="0"/>
                  <a:t> la borne (</a:t>
                </a:r>
                <a:r>
                  <a:rPr lang="en-US" dirty="0" err="1"/>
                  <a:t>instantanee</a:t>
                </a:r>
                <a:r>
                  <a:rPr lang="en-US" dirty="0"/>
                  <a:t>)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x-non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o-MD" b="0" i="1" smtClean="0">
                        <a:latin typeface="Cambria Math"/>
                      </a:rPr>
                      <m:t>∗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x-none" dirty="0" smtClean="0"/>
              </a:p>
              <a:p>
                <a:pPr lvl="1"/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/>
                  <a:t>medie</a:t>
                </a:r>
                <a:r>
                  <a:rPr lang="en-US" dirty="0"/>
                  <a:t>: </a:t>
                </a:r>
                <a:endParaRPr lang="x-none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x-non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749" y="162962"/>
                <a:ext cx="12065251" cy="6695038"/>
              </a:xfrm>
              <a:blipFill rotWithShape="1">
                <a:blip r:embed="rId2"/>
                <a:stretch>
                  <a:fillRect l="-910" t="-1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89" y="162962"/>
            <a:ext cx="11984387" cy="6618084"/>
          </a:xfrm>
        </p:spPr>
        <p:txBody>
          <a:bodyPr/>
          <a:lstStyle/>
          <a:p>
            <a:r>
              <a:rPr lang="en-US" dirty="0" err="1"/>
              <a:t>Surse</a:t>
            </a:r>
            <a:r>
              <a:rPr lang="en-US" dirty="0"/>
              <a:t> de </a:t>
            </a:r>
            <a:r>
              <a:rPr lang="en-US" dirty="0" err="1"/>
              <a:t>semnale</a:t>
            </a:r>
            <a:r>
              <a:rPr lang="en-US" dirty="0"/>
              <a:t> </a:t>
            </a:r>
            <a:br>
              <a:rPr lang="en-US" dirty="0"/>
            </a:br>
            <a:endParaRPr lang="x-none" dirty="0"/>
          </a:p>
          <a:p>
            <a:pPr marL="533400" indent="0">
              <a:buNone/>
            </a:pPr>
            <a:r>
              <a:rPr lang="x-none" sz="2400" dirty="0" smtClean="0"/>
              <a:t>	</a:t>
            </a:r>
            <a:r>
              <a:rPr lang="en-US" sz="2400" dirty="0" err="1" smtClean="0"/>
              <a:t>Semnalele</a:t>
            </a:r>
            <a:r>
              <a:rPr lang="en-US" sz="2400" dirty="0" smtClean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 smtClean="0"/>
              <a:t>ob</a:t>
            </a:r>
            <a:r>
              <a:rPr lang="ro-MD" sz="2400" dirty="0" smtClean="0"/>
              <a:t>ț</a:t>
            </a:r>
            <a:r>
              <a:rPr lang="en-US" sz="2400" dirty="0" err="1" smtClean="0"/>
              <a:t>inute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urma</a:t>
            </a:r>
            <a:r>
              <a:rPr lang="en-US" sz="2400" dirty="0"/>
              <a:t> </a:t>
            </a:r>
            <a:r>
              <a:rPr lang="en-US" sz="2400" dirty="0" err="1"/>
              <a:t>introducerii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circuit a </a:t>
            </a:r>
            <a:r>
              <a:rPr lang="en-US" sz="2400" dirty="0" err="1"/>
              <a:t>uneia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surse</a:t>
            </a:r>
            <a:r>
              <a:rPr lang="en-US" sz="2400" dirty="0"/>
              <a:t> de </a:t>
            </a:r>
            <a:r>
              <a:rPr lang="en-US" sz="2400" dirty="0" err="1"/>
              <a:t>semnale</a:t>
            </a:r>
            <a:r>
              <a:rPr lang="en-US" sz="2400" dirty="0"/>
              <a:t>. </a:t>
            </a:r>
            <a:r>
              <a:rPr lang="en-US" sz="2400" dirty="0" err="1"/>
              <a:t>Sursele</a:t>
            </a:r>
            <a:r>
              <a:rPr lang="en-US" sz="2400" dirty="0"/>
              <a:t> se </a:t>
            </a:r>
            <a:r>
              <a:rPr lang="en-US" sz="2400" dirty="0" err="1" smtClean="0"/>
              <a:t>clasific</a:t>
            </a:r>
            <a:r>
              <a:rPr lang="x-none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x-none" sz="2400" dirty="0" smtClean="0"/>
              <a:t>		</a:t>
            </a: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Surse</a:t>
            </a:r>
            <a:r>
              <a:rPr lang="en-US" sz="2400" dirty="0"/>
              <a:t> de </a:t>
            </a:r>
            <a:r>
              <a:rPr lang="en-US" sz="2400" dirty="0" err="1"/>
              <a:t>tensiune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x-none" sz="2400" dirty="0" smtClean="0"/>
              <a:t>		</a:t>
            </a: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err="1"/>
              <a:t>Surse</a:t>
            </a:r>
            <a:r>
              <a:rPr lang="en-US" sz="2400" dirty="0"/>
              <a:t> de </a:t>
            </a:r>
            <a:r>
              <a:rPr lang="en-US" sz="2400" dirty="0" err="1"/>
              <a:t>curent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La </a:t>
            </a:r>
            <a:r>
              <a:rPr lang="en-US" sz="2400" dirty="0" err="1"/>
              <a:t>rândul</a:t>
            </a:r>
            <a:r>
              <a:rPr lang="en-US" sz="2400" dirty="0"/>
              <a:t> </a:t>
            </a:r>
            <a:r>
              <a:rPr lang="en-US" sz="2400" dirty="0" err="1"/>
              <a:t>lor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 pot fi: </a:t>
            </a:r>
            <a:r>
              <a:rPr lang="x-none" sz="2400" dirty="0" smtClean="0"/>
              <a:t>	</a:t>
            </a:r>
            <a:r>
              <a:rPr lang="en-US" sz="2400" dirty="0" smtClean="0"/>
              <a:t>- </a:t>
            </a:r>
            <a:r>
              <a:rPr lang="en-US" sz="2400" dirty="0" err="1"/>
              <a:t>ideale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x-none" sz="2400" dirty="0" smtClean="0"/>
              <a:t>					</a:t>
            </a:r>
            <a:r>
              <a:rPr lang="en-US" sz="2400" dirty="0" smtClean="0"/>
              <a:t>- </a:t>
            </a:r>
            <a:r>
              <a:rPr lang="en-US" sz="2400" dirty="0" err="1"/>
              <a:t>reale</a:t>
            </a:r>
            <a:r>
              <a:rPr lang="en-US" sz="2400" dirty="0"/>
              <a:t>. </a:t>
            </a:r>
            <a:endParaRPr lang="x-none" sz="2400" dirty="0" smtClean="0"/>
          </a:p>
          <a:p>
            <a:pPr marL="5334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x-none" sz="2400" dirty="0" smtClean="0"/>
          </a:p>
          <a:p>
            <a:pPr marL="533400" indent="0">
              <a:buNone/>
            </a:pPr>
            <a:endParaRPr lang="x-none" sz="2400" dirty="0"/>
          </a:p>
          <a:p>
            <a:pPr marL="533400" indent="0">
              <a:buNone/>
            </a:pPr>
            <a:endParaRPr lang="x-none" sz="2400" dirty="0" smtClean="0"/>
          </a:p>
          <a:p>
            <a:pPr marL="533400" indent="0">
              <a:buNone/>
            </a:pPr>
            <a:endParaRPr lang="x-none" sz="2400" dirty="0"/>
          </a:p>
          <a:p>
            <a:pPr marL="533400" indent="0">
              <a:buNone/>
            </a:pPr>
            <a:endParaRPr lang="x-none" sz="2400" dirty="0" smtClean="0"/>
          </a:p>
          <a:p>
            <a:pPr marL="533400" indent="0">
              <a:buNone/>
            </a:pPr>
            <a:endParaRPr lang="x-none" sz="2400" dirty="0"/>
          </a:p>
          <a:p>
            <a:pPr marL="533400" indent="0">
              <a:buNone/>
            </a:pPr>
            <a:endParaRPr lang="en-US" dirty="0"/>
          </a:p>
        </p:txBody>
      </p:sp>
      <p:pic>
        <p:nvPicPr>
          <p:cNvPr id="2052" name="Picture 4" descr="electronica, microcontrollere PIC, ARDUINO si NETDUINO: ELECTRONICA -  Circuite de curent continuu. Teori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9" y="2935570"/>
            <a:ext cx="26955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rse de tensiune si surse de cu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61" y="3283232"/>
            <a:ext cx="2153059" cy="21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935" y="5767057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Surse de tensiune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2061" y="5718635"/>
            <a:ext cx="20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Surse de curent</a:t>
            </a:r>
            <a:endParaRPr lang="en-US" dirty="0"/>
          </a:p>
        </p:txBody>
      </p:sp>
      <p:pic>
        <p:nvPicPr>
          <p:cNvPr id="2056" name="Picture 8" descr="CIRCUITE ANALOGICE SI NUMERICE - ppt κατέβασμ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1" t="35169" r="14899" b="9261"/>
          <a:stretch/>
        </p:blipFill>
        <p:spPr bwMode="auto">
          <a:xfrm>
            <a:off x="6771992" y="2071382"/>
            <a:ext cx="2308634" cy="40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049575"/>
            <a:ext cx="12090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Sursele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ideale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sunt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p</a:t>
            </a:r>
            <a:r>
              <a:rPr lang="x-none" sz="1400" dirty="0">
                <a:solidFill>
                  <a:srgbClr val="000000"/>
                </a:solidFill>
                <a:latin typeface="FEF693C0504"/>
              </a:rPr>
              <a:t>ă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r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ț</a:t>
            </a:r>
            <a:r>
              <a:rPr lang="en-US" sz="1400" dirty="0" err="1" smtClean="0">
                <a:solidFill>
                  <a:srgbClr val="000000"/>
                </a:solidFill>
                <a:latin typeface="FEF635217A1"/>
              </a:rPr>
              <a:t>i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FEF635217A1"/>
              </a:rPr>
              <a:t>componente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ale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circuitelor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utilizate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în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modelarea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FEF635217A1"/>
              </a:rPr>
              <a:t>matematic</a:t>
            </a:r>
            <a:r>
              <a:rPr lang="x-none" sz="1400" dirty="0" smtClean="0">
                <a:solidFill>
                  <a:srgbClr val="000000"/>
                </a:solidFill>
                <a:latin typeface="FEF693C0504"/>
              </a:rPr>
              <a:t>ă</a:t>
            </a:r>
            <a:r>
              <a:rPr lang="en-US" sz="1400" dirty="0" smtClean="0">
                <a:solidFill>
                  <a:srgbClr val="000000"/>
                </a:solidFill>
                <a:latin typeface="FEF693C0504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a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acestora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În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montajele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practice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FEF635217A1"/>
              </a:rPr>
              <a:t>ele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nu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exist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Sursele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ideale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tensiune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sunt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elemente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de circuit care au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tensiunea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la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borne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independent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sz="1400" dirty="0" smtClean="0">
                <a:solidFill>
                  <a:srgbClr val="000000"/>
                </a:solidFill>
                <a:latin typeface="FEF693C0504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de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curentul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prin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acestea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Sursele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ideale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curent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sunt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cele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la care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curentul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ce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le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FEF635217A1"/>
              </a:rPr>
              <a:t>str</a:t>
            </a:r>
            <a:r>
              <a:rPr lang="x-none" sz="1400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sz="1400" dirty="0" smtClean="0">
                <a:solidFill>
                  <a:srgbClr val="000000"/>
                </a:solidFill>
                <a:latin typeface="FEF635217A1"/>
              </a:rPr>
              <a:t>bate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este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independent de </a:t>
            </a:r>
            <a:r>
              <a:rPr lang="en-US" sz="1400" dirty="0" err="1">
                <a:solidFill>
                  <a:srgbClr val="000000"/>
                </a:solidFill>
                <a:latin typeface="FEF635217A1"/>
              </a:rPr>
              <a:t>tensiunea</a:t>
            </a:r>
            <a:r>
              <a:rPr lang="en-US" sz="1400" dirty="0">
                <a:solidFill>
                  <a:srgbClr val="000000"/>
                </a:solidFill>
                <a:latin typeface="FEF635217A1"/>
              </a:rPr>
              <a:t> la borne.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3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0"/>
            <a:ext cx="11932467" cy="68579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componentelor</a:t>
            </a:r>
            <a:r>
              <a:rPr lang="en-US" dirty="0"/>
              <a:t> </a:t>
            </a:r>
            <a:r>
              <a:rPr lang="en-US" dirty="0" err="1" smtClean="0"/>
              <a:t>electronice</a:t>
            </a:r>
            <a:endParaRPr lang="x-none" dirty="0" smtClean="0"/>
          </a:p>
          <a:p>
            <a:pPr lvl="1"/>
            <a:endParaRPr lang="x-none" dirty="0"/>
          </a:p>
          <a:p>
            <a:pPr lvl="1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studiul</a:t>
            </a:r>
            <a:r>
              <a:rPr lang="en-US" dirty="0"/>
              <a:t> </a:t>
            </a:r>
            <a:r>
              <a:rPr lang="en-US" dirty="0" err="1"/>
              <a:t>circuitelor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</a:t>
            </a:r>
            <a:r>
              <a:rPr lang="en-US" dirty="0" err="1"/>
              <a:t>intervin</a:t>
            </a:r>
            <a:r>
              <a:rPr lang="en-US" dirty="0"/>
              <a:t> </a:t>
            </a:r>
            <a:r>
              <a:rPr lang="en-US" dirty="0" err="1" smtClean="0"/>
              <a:t>termenii</a:t>
            </a:r>
            <a:r>
              <a:rPr lang="en-US" dirty="0" smtClean="0"/>
              <a:t>:</a:t>
            </a:r>
            <a:endParaRPr lang="x-none" dirty="0"/>
          </a:p>
          <a:p>
            <a:pPr lvl="2"/>
            <a:r>
              <a:rPr lang="en-US" dirty="0" err="1" smtClean="0"/>
              <a:t>Impedan</a:t>
            </a:r>
            <a:r>
              <a:rPr lang="x-none" dirty="0" smtClean="0"/>
              <a:t>ță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în</a:t>
            </a:r>
            <a:r>
              <a:rPr lang="en-US" dirty="0"/>
              <a:t> c.a.)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 smtClean="0"/>
              <a:t>rezisten</a:t>
            </a:r>
            <a:r>
              <a:rPr lang="x-none" dirty="0" smtClean="0"/>
              <a:t>ță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în</a:t>
            </a:r>
            <a:r>
              <a:rPr lang="en-US" dirty="0"/>
              <a:t> c.c.) – </a:t>
            </a:r>
            <a:r>
              <a:rPr lang="en-US" dirty="0" err="1"/>
              <a:t>raportul</a:t>
            </a:r>
            <a:r>
              <a:rPr lang="en-US" dirty="0"/>
              <a:t> </a:t>
            </a:r>
            <a:r>
              <a:rPr lang="en-US" dirty="0" err="1" smtClean="0"/>
              <a:t>tensiune</a:t>
            </a:r>
            <a:r>
              <a:rPr lang="en-US" dirty="0" smtClean="0"/>
              <a:t>/</a:t>
            </a:r>
            <a:r>
              <a:rPr lang="en-US" dirty="0" err="1" smtClean="0"/>
              <a:t>curent</a:t>
            </a:r>
            <a:r>
              <a:rPr lang="en-US" dirty="0" smtClean="0"/>
              <a:t>;</a:t>
            </a:r>
            <a:endParaRPr lang="x-none" dirty="0"/>
          </a:p>
          <a:p>
            <a:pPr lvl="2"/>
            <a:r>
              <a:rPr lang="en-US" dirty="0" err="1" smtClean="0"/>
              <a:t>Admitan</a:t>
            </a:r>
            <a:r>
              <a:rPr lang="x-none" dirty="0" smtClean="0"/>
              <a:t>ță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în</a:t>
            </a:r>
            <a:r>
              <a:rPr lang="en-US" dirty="0"/>
              <a:t> c.a.)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 smtClean="0"/>
              <a:t>conductan</a:t>
            </a:r>
            <a:r>
              <a:rPr lang="x-none" dirty="0" smtClean="0"/>
              <a:t>ță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în</a:t>
            </a:r>
            <a:r>
              <a:rPr lang="en-US" dirty="0"/>
              <a:t> c.c.) – </a:t>
            </a:r>
            <a:r>
              <a:rPr lang="en-US" dirty="0" err="1"/>
              <a:t>raportul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/</a:t>
            </a:r>
            <a:r>
              <a:rPr lang="en-US" dirty="0" err="1"/>
              <a:t>tensiune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 smtClean="0"/>
              <a:t>reprezent</a:t>
            </a:r>
            <a:r>
              <a:rPr lang="x-none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planurile</a:t>
            </a:r>
            <a:r>
              <a:rPr lang="en-US" dirty="0"/>
              <a:t> U-I </a:t>
            </a:r>
            <a:r>
              <a:rPr lang="en-US" dirty="0" err="1"/>
              <a:t>şi</a:t>
            </a:r>
            <a:r>
              <a:rPr lang="en-US" dirty="0"/>
              <a:t> I-I sub </a:t>
            </a:r>
            <a:r>
              <a:rPr lang="en-US" dirty="0" smtClean="0"/>
              <a:t>form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liniar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elementele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.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elemente</a:t>
            </a:r>
            <a:r>
              <a:rPr lang="en-US" dirty="0"/>
              <a:t> nu </a:t>
            </a:r>
            <a:r>
              <a:rPr lang="en-US" dirty="0" smtClean="0"/>
              <a:t>exist</a:t>
            </a:r>
            <a:r>
              <a:rPr lang="x-none" dirty="0" smtClean="0"/>
              <a:t>ă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x-none" dirty="0" smtClean="0"/>
          </a:p>
          <a:p>
            <a:pPr marL="271463" lvl="2" indent="-271463"/>
            <a:r>
              <a:rPr lang="en-US" sz="2800" dirty="0" err="1"/>
              <a:t>Caracteristici</a:t>
            </a:r>
            <a:r>
              <a:rPr lang="en-US" sz="2800" dirty="0"/>
              <a:t> </a:t>
            </a:r>
            <a:r>
              <a:rPr lang="en-US" sz="2800" dirty="0" err="1"/>
              <a:t>electrice</a:t>
            </a:r>
            <a:r>
              <a:rPr lang="en-US" sz="2800" dirty="0"/>
              <a:t>: </a:t>
            </a:r>
            <a:r>
              <a:rPr lang="en-US" sz="2800" dirty="0" err="1"/>
              <a:t>reprezentarea</a:t>
            </a:r>
            <a:r>
              <a:rPr lang="en-US" sz="2800" dirty="0"/>
              <a:t> </a:t>
            </a:r>
            <a:r>
              <a:rPr lang="en-US" sz="2800" dirty="0" err="1" smtClean="0"/>
              <a:t>grafic</a:t>
            </a:r>
            <a:r>
              <a:rPr lang="x-none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dependenei</a:t>
            </a:r>
            <a:r>
              <a:rPr lang="en-US" sz="2800" dirty="0"/>
              <a:t> </a:t>
            </a:r>
            <a:r>
              <a:rPr lang="en-US" sz="2800" dirty="0" err="1"/>
              <a:t>diferitelor</a:t>
            </a:r>
            <a:r>
              <a:rPr lang="en-US" sz="2800" dirty="0"/>
              <a:t> </a:t>
            </a:r>
            <a:r>
              <a:rPr lang="en-US" sz="2800" dirty="0" smtClean="0"/>
              <a:t>m</a:t>
            </a:r>
            <a:r>
              <a:rPr lang="x-none" sz="2800" dirty="0" smtClean="0"/>
              <a:t>ă</a:t>
            </a:r>
            <a:r>
              <a:rPr lang="en-US" sz="2800" dirty="0" err="1" smtClean="0"/>
              <a:t>rimi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electrice</a:t>
            </a:r>
            <a:r>
              <a:rPr lang="en-US" sz="2800" dirty="0"/>
              <a:t>. Pot </a:t>
            </a:r>
            <a:r>
              <a:rPr lang="en-US" sz="2800" dirty="0" smtClean="0"/>
              <a:t>fi:</a:t>
            </a:r>
            <a:endParaRPr lang="x-none" sz="2800" dirty="0"/>
          </a:p>
          <a:p>
            <a:pPr marL="728663" lvl="3" indent="-271463"/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teoretice</a:t>
            </a:r>
            <a:r>
              <a:rPr lang="en-US" sz="2000" dirty="0"/>
              <a:t>: </a:t>
            </a:r>
            <a:r>
              <a:rPr lang="en-US" sz="2000" dirty="0" err="1" smtClean="0"/>
              <a:t>aproximeaz</a:t>
            </a:r>
            <a:r>
              <a:rPr lang="x-none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funci</a:t>
            </a:r>
            <a:r>
              <a:rPr lang="x-none" sz="2000" dirty="0" smtClean="0"/>
              <a:t>ț</a:t>
            </a:r>
            <a:r>
              <a:rPr lang="en-US" sz="2000" dirty="0" err="1" smtClean="0"/>
              <a:t>onarea</a:t>
            </a:r>
            <a:r>
              <a:rPr lang="en-US" sz="2000" dirty="0" smtClean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componente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a </a:t>
            </a:r>
            <a:r>
              <a:rPr lang="en-US" sz="2000" dirty="0" err="1" smtClean="0"/>
              <a:t>unui</a:t>
            </a:r>
            <a:r>
              <a:rPr lang="en-US" sz="2000" dirty="0" smtClean="0"/>
              <a:t>  circuit;</a:t>
            </a:r>
            <a:endParaRPr lang="x-none" sz="2000" dirty="0" smtClean="0"/>
          </a:p>
          <a:p>
            <a:pPr marL="728663" lvl="3" indent="-271463"/>
            <a:r>
              <a:rPr lang="en-US" sz="2000" dirty="0" err="1" smtClean="0"/>
              <a:t>Caracteristici</a:t>
            </a:r>
            <a:r>
              <a:rPr lang="en-US" sz="2000" dirty="0" smtClean="0"/>
              <a:t> </a:t>
            </a:r>
            <a:r>
              <a:rPr lang="en-US" sz="2000" dirty="0" err="1"/>
              <a:t>experimentale</a:t>
            </a:r>
            <a:r>
              <a:rPr lang="en-US" sz="2000" dirty="0"/>
              <a:t>: </a:t>
            </a:r>
            <a:r>
              <a:rPr lang="en-US" sz="2000" dirty="0" err="1"/>
              <a:t>reprezentarea</a:t>
            </a:r>
            <a:r>
              <a:rPr lang="en-US" sz="2000" dirty="0"/>
              <a:t> </a:t>
            </a:r>
            <a:r>
              <a:rPr lang="en-US" sz="2000" dirty="0" err="1" smtClean="0"/>
              <a:t>grafic</a:t>
            </a:r>
            <a:r>
              <a:rPr lang="x-none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rezultatelor</a:t>
            </a:r>
            <a:r>
              <a:rPr lang="en-US" sz="2000" dirty="0"/>
              <a:t> </a:t>
            </a:r>
            <a:r>
              <a:rPr lang="en-US" sz="2000" dirty="0" err="1"/>
              <a:t>experimentale</a:t>
            </a:r>
            <a:r>
              <a:rPr lang="en-US" sz="2000" dirty="0"/>
              <a:t>. </a:t>
            </a:r>
            <a:endParaRPr lang="x-none" dirty="0" smtClean="0"/>
          </a:p>
          <a:p>
            <a:pPr marL="728663" lvl="3" indent="-271463"/>
            <a:endParaRPr lang="x-none" sz="2400" dirty="0" smtClean="0"/>
          </a:p>
          <a:p>
            <a:pPr marL="728663" lvl="3" indent="-271463"/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/>
              <a:t>general, </a:t>
            </a:r>
            <a:r>
              <a:rPr lang="en-US" sz="2400" dirty="0" err="1" smtClean="0"/>
              <a:t>func</a:t>
            </a:r>
            <a:r>
              <a:rPr lang="ro-MD" sz="2400" dirty="0" smtClean="0"/>
              <a:t>ț</a:t>
            </a:r>
            <a:r>
              <a:rPr lang="en-US" sz="2400" dirty="0" err="1" smtClean="0"/>
              <a:t>ionarea</a:t>
            </a:r>
            <a:r>
              <a:rPr lang="en-US" sz="2400" dirty="0" smtClean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componente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smtClean="0"/>
              <a:t>dependent</a:t>
            </a:r>
            <a:r>
              <a:rPr lang="x-none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variabile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neelectrice</a:t>
            </a:r>
            <a:r>
              <a:rPr lang="en-US" sz="2400" dirty="0"/>
              <a:t>. </a:t>
            </a:r>
            <a:r>
              <a:rPr lang="en-US" sz="2400" dirty="0" err="1" smtClean="0"/>
              <a:t>Aceast</a:t>
            </a:r>
            <a:r>
              <a:rPr lang="x-none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dependen</a:t>
            </a:r>
            <a:r>
              <a:rPr lang="x-none" sz="2400" dirty="0" smtClean="0"/>
              <a:t>ță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x-none" sz="2400" dirty="0" smtClean="0"/>
              <a:t>ă</a:t>
            </a:r>
            <a:r>
              <a:rPr lang="en-US" sz="2400" dirty="0" err="1" smtClean="0"/>
              <a:t>rimi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 smtClean="0"/>
              <a:t>func</a:t>
            </a:r>
            <a:r>
              <a:rPr lang="ro-MD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smtClean="0"/>
              <a:t>alt</a:t>
            </a:r>
            <a:r>
              <a:rPr lang="x-none" sz="2400" dirty="0" smtClean="0"/>
              <a:t>ă</a:t>
            </a:r>
            <a:r>
              <a:rPr lang="en-US" sz="2400" dirty="0" smtClean="0"/>
              <a:t> m</a:t>
            </a:r>
            <a:r>
              <a:rPr lang="x-none" sz="2400" dirty="0" smtClean="0"/>
              <a:t>ă</a:t>
            </a:r>
            <a:r>
              <a:rPr lang="en-US" sz="2400" dirty="0" smtClean="0"/>
              <a:t>rime </a:t>
            </a:r>
            <a:r>
              <a:rPr lang="en-US" sz="2400" dirty="0"/>
              <a:t>conduce la</a:t>
            </a:r>
            <a:br>
              <a:rPr lang="en-US" sz="2400" dirty="0"/>
            </a:br>
            <a:r>
              <a:rPr lang="en-US" sz="2400" dirty="0" err="1" smtClean="0"/>
              <a:t>ob</a:t>
            </a:r>
            <a:r>
              <a:rPr lang="ro-MD" sz="2400" dirty="0" smtClean="0"/>
              <a:t>ț</a:t>
            </a:r>
            <a:r>
              <a:rPr lang="en-US" sz="2400" dirty="0" err="1" smtClean="0"/>
              <a:t>inerea</a:t>
            </a:r>
            <a:r>
              <a:rPr lang="en-US" sz="2400" dirty="0" smtClean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familii</a:t>
            </a:r>
            <a:r>
              <a:rPr lang="en-US" sz="2400" dirty="0"/>
              <a:t> de </a:t>
            </a:r>
            <a:r>
              <a:rPr lang="en-US" sz="2400" dirty="0" err="1"/>
              <a:t>caracteristici</a:t>
            </a:r>
            <a:r>
              <a:rPr lang="en-US" sz="2400" dirty="0"/>
              <a:t>. </a:t>
            </a:r>
            <a:r>
              <a:rPr lang="en-US" sz="2400" dirty="0" smtClean="0"/>
              <a:t>Exist</a:t>
            </a:r>
            <a:r>
              <a:rPr lang="x-none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moduri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categorii</a:t>
            </a:r>
            <a:r>
              <a:rPr lang="en-US" sz="2400" dirty="0"/>
              <a:t> de </a:t>
            </a:r>
            <a:r>
              <a:rPr lang="en-US" sz="2400" dirty="0" err="1"/>
              <a:t>caracteristici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x-none" dirty="0"/>
              <a:t>	</a:t>
            </a:r>
            <a:endParaRPr lang="x-none" dirty="0" smtClean="0"/>
          </a:p>
          <a:p>
            <a:pPr marL="728663" lvl="3" indent="-271463"/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statici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 smtClean="0"/>
              <a:t>;</a:t>
            </a:r>
            <a:endParaRPr lang="x-none" dirty="0" smtClean="0"/>
          </a:p>
          <a:p>
            <a:pPr marL="728663" lvl="3" indent="-271463"/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 smtClean="0"/>
              <a:t>;</a:t>
            </a:r>
            <a:endParaRPr lang="x-none" dirty="0" smtClean="0"/>
          </a:p>
          <a:p>
            <a:pPr marL="728663" lvl="3" indent="-271463"/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regim</a:t>
            </a:r>
            <a:r>
              <a:rPr lang="en-US" dirty="0"/>
              <a:t> </a:t>
            </a:r>
            <a:r>
              <a:rPr lang="en-US" dirty="0" err="1"/>
              <a:t>tranzitoriu</a:t>
            </a:r>
            <a:r>
              <a:rPr lang="en-US" dirty="0" smtClean="0"/>
              <a:t>;</a:t>
            </a:r>
            <a:endParaRPr lang="x-none" dirty="0" smtClean="0"/>
          </a:p>
          <a:p>
            <a:pPr marL="728663" lvl="3" indent="-271463"/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influen</a:t>
            </a:r>
            <a:r>
              <a:rPr lang="ro-MD" dirty="0" smtClean="0"/>
              <a:t>ț</a:t>
            </a:r>
            <a:r>
              <a:rPr lang="en-US" dirty="0" smtClean="0"/>
              <a:t>a </a:t>
            </a:r>
            <a:r>
              <a:rPr lang="en-US" dirty="0" err="1" smtClean="0"/>
              <a:t>mediului</a:t>
            </a:r>
            <a:r>
              <a:rPr lang="en-US" dirty="0" smtClean="0"/>
              <a:t>;</a:t>
            </a:r>
            <a:endParaRPr lang="x-none" dirty="0" smtClean="0"/>
          </a:p>
          <a:p>
            <a:pPr marL="728663" lvl="3" indent="-271463"/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disipat</a:t>
            </a:r>
            <a:r>
              <a:rPr lang="x-none" dirty="0" smtClean="0"/>
              <a:t>ă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9588" y="0"/>
                <a:ext cx="11995842" cy="6858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ro-RO" sz="2600" b="1" dirty="0" smtClean="0"/>
                  <a:t>Legea lui Ohm pe o porţiune de circuit</a:t>
                </a:r>
              </a:p>
              <a:p>
                <a:pPr marL="457200" lvl="1" indent="0">
                  <a:buNone/>
                </a:pPr>
                <a:r>
                  <a:rPr lang="ro-RO" dirty="0"/>
                  <a:t>Pentru o porțiune de circuit intensitatea curentului e proporțională cu tensiunea aplicată pe această porțiune si invers proporțională cu rezistența electrică a porțiunii de circuit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1" i="1" dirty="0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ro-RO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1" i="1" dirty="0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ro-RO" b="1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o-RO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o-RO" b="1" dirty="0" smtClean="0"/>
              </a:p>
              <a:p>
                <a:pPr marL="271463" lvl="1" indent="-271463"/>
                <a:r>
                  <a:rPr lang="ro-RO" sz="2600" b="1" dirty="0"/>
                  <a:t>Legea lui Ohm pe întregul circuit</a:t>
                </a:r>
              </a:p>
              <a:p>
                <a:pPr lvl="1"/>
                <a:endParaRPr lang="ro-RO" dirty="0" smtClean="0"/>
              </a:p>
              <a:p>
                <a:pPr marL="457200" lvl="1" indent="0">
                  <a:buNone/>
                </a:pPr>
                <a:r>
                  <a:rPr lang="ro-RO" dirty="0"/>
                  <a:t>Pentru un circuit electric simplu, format dintr-un generator cu tensiunea </a:t>
                </a:r>
                <a:endParaRPr lang="ro-RO" dirty="0" smtClean="0"/>
              </a:p>
              <a:p>
                <a:pPr marL="457200" lvl="1" indent="0">
                  <a:buNone/>
                </a:pPr>
                <a:r>
                  <a:rPr lang="ro-RO" dirty="0" smtClean="0"/>
                  <a:t>electromotoare </a:t>
                </a:r>
                <a:r>
                  <a:rPr lang="ro-RO" dirty="0"/>
                  <a:t>E şi rezistenţa internă r, care alimentează un consumator </a:t>
                </a:r>
                <a:endParaRPr lang="ro-RO" dirty="0" smtClean="0"/>
              </a:p>
              <a:p>
                <a:pPr marL="457200" lvl="1" indent="0">
                  <a:buNone/>
                </a:pPr>
                <a:r>
                  <a:rPr lang="ro-RO" dirty="0" smtClean="0"/>
                  <a:t>electric </a:t>
                </a:r>
                <a:r>
                  <a:rPr lang="ro-RO" dirty="0"/>
                  <a:t>R, se poate scrie:</a:t>
                </a:r>
                <a:br>
                  <a:rPr lang="ro-RO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/>
                  <a:t>Aplicând legea lui Ohm pe fiecare porţiune de circuit: U=RI şi u=rI şi după înlocuiri se obţine:</a:t>
                </a:r>
                <a:br>
                  <a:rPr lang="ro-RO" dirty="0"/>
                </a:br>
                <a:endParaRPr lang="en-GB" b="1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ro-RO" dirty="0" smtClean="0"/>
                  <a:t/>
                </a:r>
                <a:br>
                  <a:rPr lang="ro-RO" dirty="0" smtClean="0"/>
                </a:br>
                <a:r>
                  <a:rPr lang="ro-RO" b="1" dirty="0" smtClean="0"/>
                  <a:t>Intensitatea </a:t>
                </a:r>
                <a:r>
                  <a:rPr lang="ro-RO" b="1" dirty="0"/>
                  <a:t>curentului electric, printr-un circuit electric închis, este direct proporţională cu tensiunea electromotoare </a:t>
                </a:r>
                <a:r>
                  <a:rPr lang="ro-RO" b="1" dirty="0">
                    <a:solidFill>
                      <a:srgbClr val="FF0000"/>
                    </a:solidFill>
                  </a:rPr>
                  <a:t>E</a:t>
                </a:r>
                <a:r>
                  <a:rPr lang="ro-RO" b="1" dirty="0"/>
                  <a:t> a sursei şi invers proporţională cu rezistenţa electrică totală a circuitului.</a:t>
                </a:r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/>
                  <a:t>Tensiunea la bornele sursei, în circuit închis, este:</a:t>
                </a:r>
                <a:br>
                  <a:rPr lang="ro-RO" dirty="0"/>
                </a:br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𝒓𝑰</m:t>
                      </m:r>
                    </m:oMath>
                  </m:oMathPara>
                </a14:m>
                <a:r>
                  <a:rPr lang="ro-RO" b="1" dirty="0"/>
                  <a:t/>
                </a:r>
                <a:br>
                  <a:rPr lang="ro-RO" b="1" dirty="0"/>
                </a:br>
                <a:r>
                  <a:rPr lang="ro-RO" dirty="0" smtClean="0"/>
                  <a:t>Pentru </a:t>
                </a:r>
                <a:r>
                  <a:rPr lang="ro-RO" dirty="0"/>
                  <a:t>un circuit deschis (întrerupt) curentul electric este nul, deci:</a:t>
                </a:r>
                <a:br>
                  <a:rPr lang="ro-RO" dirty="0"/>
                </a:br>
                <a:endParaRPr lang="en-GB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 smtClean="0"/>
                  <a:t>Pentru </a:t>
                </a:r>
                <a:r>
                  <a:rPr lang="ro-RO" dirty="0"/>
                  <a:t>scurtcircuit rezistenţa exterioară devine nulă, iar curentul este:</a:t>
                </a:r>
                <a:br>
                  <a:rPr lang="ro-RO" dirty="0"/>
                </a:br>
                <a:endParaRPr lang="en-GB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r>
                  <a:rPr lang="ro-RO" dirty="0"/>
                  <a:t/>
                </a:r>
                <a:br>
                  <a:rPr lang="ro-RO" dirty="0"/>
                </a:br>
                <a:r>
                  <a:rPr lang="ro-RO" dirty="0" smtClean="0"/>
                  <a:t>Curentul </a:t>
                </a:r>
                <a:r>
                  <a:rPr lang="ro-RO" dirty="0"/>
                  <a:t>de scurtcircuit este curentul maxim pe care îl poate furniza un generator electric</a:t>
                </a:r>
                <a:r>
                  <a:rPr lang="ro-RO" dirty="0" smtClean="0"/>
                  <a:t>.</a:t>
                </a:r>
                <a:endParaRPr lang="ro-RO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588" y="0"/>
                <a:ext cx="11995842" cy="6858000"/>
              </a:xfrm>
              <a:blipFill rotWithShape="1">
                <a:blip r:embed="rId2"/>
                <a:stretch>
                  <a:fillRect l="-305" t="-1422" r="-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82" y="626468"/>
            <a:ext cx="2362483" cy="22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55" y="162962"/>
            <a:ext cx="11208945" cy="6014001"/>
          </a:xfrm>
        </p:spPr>
        <p:txBody>
          <a:bodyPr>
            <a:normAutofit fontScale="85000" lnSpcReduction="10000"/>
          </a:bodyPr>
          <a:lstStyle/>
          <a:p>
            <a:r>
              <a:rPr lang="ro-RO" b="1" dirty="0" smtClean="0"/>
              <a:t>Legile lui </a:t>
            </a:r>
            <a:r>
              <a:rPr lang="en-US" b="1" dirty="0"/>
              <a:t>Kirchhoff</a:t>
            </a:r>
            <a:endParaRPr lang="ro-RO" b="1" dirty="0" smtClean="0"/>
          </a:p>
          <a:p>
            <a:pPr marL="0" indent="0">
              <a:buNone/>
            </a:pPr>
            <a:r>
              <a:rPr lang="ro-RO" dirty="0"/>
              <a:t>În tehnica modernă se utilizează circuite electrice mult mai complicate, cu multe ramificaţii, numite reţele electrice, ce au următoarele </a:t>
            </a:r>
            <a:r>
              <a:rPr lang="ro-RO" dirty="0" smtClean="0"/>
              <a:t>elemente:</a:t>
            </a:r>
          </a:p>
          <a:p>
            <a:pPr lvl="1"/>
            <a:r>
              <a:rPr lang="ro-RO" b="1" dirty="0" smtClean="0"/>
              <a:t>nodurile</a:t>
            </a:r>
            <a:r>
              <a:rPr lang="ro-RO" dirty="0" smtClean="0"/>
              <a:t>-reprezintă </a:t>
            </a:r>
            <a:r>
              <a:rPr lang="ro-RO" dirty="0"/>
              <a:t>puncte din reţea în care se întâlnesc cel puţin trei curenţi electrici;</a:t>
            </a:r>
          </a:p>
          <a:p>
            <a:pPr lvl="1"/>
            <a:r>
              <a:rPr lang="ro-RO" b="1" dirty="0"/>
              <a:t>ramurile</a:t>
            </a:r>
            <a:r>
              <a:rPr lang="ro-RO" dirty="0"/>
              <a:t>-de reţea sunt porţiuni din reţeaua electrică cuprinse între două noduri succesive;</a:t>
            </a:r>
          </a:p>
          <a:p>
            <a:pPr lvl="1"/>
            <a:r>
              <a:rPr lang="ro-RO" b="1" dirty="0"/>
              <a:t>ochiurile</a:t>
            </a:r>
            <a:r>
              <a:rPr lang="ro-RO" dirty="0"/>
              <a:t>-de reţea sunt contururi poligonale închise, formate dintr-o succesiune de rezistori şi surse.</a:t>
            </a:r>
          </a:p>
          <a:p>
            <a:r>
              <a:rPr lang="en-US" b="1" dirty="0"/>
              <a:t>Prima </a:t>
            </a:r>
            <a:r>
              <a:rPr lang="en-US" b="1" dirty="0" err="1"/>
              <a:t>lege</a:t>
            </a:r>
            <a:r>
              <a:rPr lang="en-US" b="1" dirty="0"/>
              <a:t> a </a:t>
            </a:r>
            <a:r>
              <a:rPr lang="en-US" b="1" dirty="0" err="1"/>
              <a:t>lui</a:t>
            </a:r>
            <a:r>
              <a:rPr lang="en-US" b="1" dirty="0"/>
              <a:t> Kirchhoff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expresie</a:t>
            </a:r>
            <a:r>
              <a:rPr lang="en-US" dirty="0"/>
              <a:t> a </a:t>
            </a:r>
            <a:r>
              <a:rPr lang="en-US" dirty="0" err="1"/>
              <a:t>conservării</a:t>
            </a:r>
            <a:r>
              <a:rPr lang="en-US" dirty="0"/>
              <a:t> </a:t>
            </a:r>
            <a:r>
              <a:rPr lang="en-US" dirty="0" err="1"/>
              <a:t>sarcinii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nod al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reţele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. Este evident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pătrunde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nod de </a:t>
            </a:r>
            <a:r>
              <a:rPr lang="en-US" dirty="0" err="1"/>
              <a:t>reţea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părăseşte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nod:</a:t>
            </a:r>
            <a:br>
              <a:rPr lang="en-US" dirty="0"/>
            </a:b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+Q</a:t>
            </a:r>
            <a:r>
              <a:rPr lang="en-US" baseline="-25000" dirty="0"/>
              <a:t>2</a:t>
            </a:r>
            <a:r>
              <a:rPr lang="en-US" dirty="0"/>
              <a:t>=Q</a:t>
            </a:r>
            <a:r>
              <a:rPr lang="en-US" baseline="-25000" dirty="0"/>
              <a:t>3</a:t>
            </a:r>
            <a:r>
              <a:rPr lang="en-US" dirty="0"/>
              <a:t>+Q</a:t>
            </a:r>
            <a:r>
              <a:rPr lang="en-US" baseline="-25000" dirty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Mişcarea</a:t>
            </a:r>
            <a:r>
              <a:rPr lang="en-US" dirty="0"/>
              <a:t> </a:t>
            </a:r>
            <a:r>
              <a:rPr lang="en-US" dirty="0" err="1"/>
              <a:t>sarcinilor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efectuându</a:t>
            </a:r>
            <a:r>
              <a:rPr lang="en-US" dirty="0"/>
              <a:t>-se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acelaşi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scrie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+I</a:t>
            </a:r>
            <a:r>
              <a:rPr lang="en-US" baseline="-25000" dirty="0"/>
              <a:t>2</a:t>
            </a:r>
            <a:r>
              <a:rPr lang="en-US" dirty="0"/>
              <a:t>=I</a:t>
            </a:r>
            <a:r>
              <a:rPr lang="en-US" baseline="-25000" dirty="0"/>
              <a:t>3</a:t>
            </a:r>
            <a:r>
              <a:rPr lang="en-US" dirty="0"/>
              <a:t>+I</a:t>
            </a:r>
            <a:r>
              <a:rPr lang="en-US" baseline="-25000" dirty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+I</a:t>
            </a:r>
            <a:r>
              <a:rPr lang="en-US" baseline="-25000" dirty="0"/>
              <a:t>2</a:t>
            </a:r>
            <a:r>
              <a:rPr lang="en-US" dirty="0"/>
              <a:t>-I</a:t>
            </a:r>
            <a:r>
              <a:rPr lang="en-US" baseline="-25000" dirty="0"/>
              <a:t>3</a:t>
            </a:r>
            <a:r>
              <a:rPr lang="en-US" dirty="0"/>
              <a:t>-I</a:t>
            </a:r>
            <a:r>
              <a:rPr lang="en-US" baseline="-25000" dirty="0"/>
              <a:t>4</a:t>
            </a:r>
            <a:r>
              <a:rPr lang="en-US" dirty="0"/>
              <a:t>=0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sau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Suma </a:t>
            </a:r>
            <a:r>
              <a:rPr lang="en-US" dirty="0" err="1"/>
              <a:t>algebrică</a:t>
            </a:r>
            <a:r>
              <a:rPr lang="en-US" dirty="0"/>
              <a:t> a </a:t>
            </a:r>
            <a:r>
              <a:rPr lang="en-US" dirty="0" err="1"/>
              <a:t>intensităţilor</a:t>
            </a:r>
            <a:r>
              <a:rPr lang="en-US" dirty="0"/>
              <a:t> </a:t>
            </a:r>
            <a:r>
              <a:rPr lang="en-US" dirty="0" err="1"/>
              <a:t>curenţilor</a:t>
            </a:r>
            <a:r>
              <a:rPr lang="en-US" dirty="0"/>
              <a:t> </a:t>
            </a:r>
            <a:r>
              <a:rPr lang="en-US" dirty="0" err="1"/>
              <a:t>electrici</a:t>
            </a:r>
            <a:r>
              <a:rPr lang="en-US" dirty="0"/>
              <a:t> care se </a:t>
            </a:r>
            <a:r>
              <a:rPr lang="en-US" dirty="0" err="1"/>
              <a:t>întâlnesc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nod de </a:t>
            </a:r>
            <a:r>
              <a:rPr lang="en-US" dirty="0" err="1"/>
              <a:t>reţea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zero.</a:t>
            </a:r>
            <a:endParaRPr lang="ro-RO" b="1" dirty="0"/>
          </a:p>
          <a:p>
            <a:endParaRPr lang="en-US" dirty="0"/>
          </a:p>
        </p:txBody>
      </p:sp>
      <p:pic>
        <p:nvPicPr>
          <p:cNvPr id="3074" name="Picture 2" descr="http://elenacuza.ro/wp/Curentul/images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09" y="3092543"/>
            <a:ext cx="2426528" cy="20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enacuza.ro/wp/Curentul/images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38" y="6054504"/>
            <a:ext cx="1201902" cy="5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9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126749"/>
            <a:ext cx="11914360" cy="6599976"/>
          </a:xfrm>
        </p:spPr>
        <p:txBody>
          <a:bodyPr/>
          <a:lstStyle/>
          <a:p>
            <a:r>
              <a:rPr lang="ro-RO" b="1" dirty="0"/>
              <a:t>A doua lege a lui Kirchhoff</a:t>
            </a:r>
          </a:p>
          <a:p>
            <a:pPr lvl="1"/>
            <a:r>
              <a:rPr lang="ro-RO" dirty="0"/>
              <a:t>Suma algebrică a tensiunilor electromotoare dintr-un ochi de reţea, este egală cu suma algebrică a căderilor de tensiune pe rezistorii din acel ochi de </a:t>
            </a:r>
            <a:r>
              <a:rPr lang="ro-RO" dirty="0" smtClean="0"/>
              <a:t>reţea</a:t>
            </a:r>
          </a:p>
          <a:p>
            <a:endParaRPr lang="ro-RO" b="1" dirty="0"/>
          </a:p>
          <a:p>
            <a:endParaRPr lang="ro-RO" b="1" dirty="0" smtClean="0"/>
          </a:p>
          <a:p>
            <a:endParaRPr lang="ro-RO" b="1" dirty="0"/>
          </a:p>
          <a:p>
            <a:endParaRPr lang="ro-RO" b="1" dirty="0" smtClean="0"/>
          </a:p>
          <a:p>
            <a:endParaRPr lang="ro-RO" b="1" dirty="0"/>
          </a:p>
          <a:p>
            <a:pPr lvl="1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scrierea</a:t>
            </a:r>
            <a:r>
              <a:rPr lang="en-US" dirty="0"/>
              <a:t> </a:t>
            </a:r>
            <a:r>
              <a:rPr lang="en-US" dirty="0" err="1"/>
              <a:t>ecuaţiei</a:t>
            </a:r>
            <a:r>
              <a:rPr lang="en-US" dirty="0"/>
              <a:t> se </a:t>
            </a:r>
            <a:r>
              <a:rPr lang="en-US" dirty="0" err="1"/>
              <a:t>alege</a:t>
            </a:r>
            <a:r>
              <a:rPr lang="en-US" dirty="0"/>
              <a:t> un </a:t>
            </a:r>
            <a:r>
              <a:rPr lang="en-US" dirty="0" err="1"/>
              <a:t>sens</a:t>
            </a:r>
            <a:r>
              <a:rPr lang="en-US" dirty="0"/>
              <a:t> de </a:t>
            </a:r>
            <a:r>
              <a:rPr lang="en-US" dirty="0" err="1"/>
              <a:t>referinţă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consideră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</a:t>
            </a:r>
            <a:r>
              <a:rPr lang="en-US" dirty="0" err="1"/>
              <a:t>tensiunile</a:t>
            </a:r>
            <a:r>
              <a:rPr lang="en-US" dirty="0"/>
              <a:t> care au </a:t>
            </a:r>
            <a:r>
              <a:rPr lang="en-US" dirty="0" err="1"/>
              <a:t>acelaşi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cu </a:t>
            </a:r>
            <a:r>
              <a:rPr lang="en-US" dirty="0" err="1"/>
              <a:t>cel</a:t>
            </a:r>
            <a:r>
              <a:rPr lang="en-US" dirty="0"/>
              <a:t> de </a:t>
            </a:r>
            <a:r>
              <a:rPr lang="en-US" dirty="0" err="1"/>
              <a:t>referinţă</a:t>
            </a:r>
            <a:r>
              <a:rPr lang="en-US" dirty="0"/>
              <a:t>, la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intensităţile</a:t>
            </a:r>
            <a:r>
              <a:rPr lang="en-US" dirty="0"/>
              <a:t> </a:t>
            </a:r>
            <a:r>
              <a:rPr lang="en-US" dirty="0" err="1"/>
              <a:t>curenţilor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+E</a:t>
            </a:r>
            <a:r>
              <a:rPr lang="en-US" baseline="-25000" dirty="0"/>
              <a:t>2</a:t>
            </a:r>
            <a:r>
              <a:rPr lang="en-US" dirty="0"/>
              <a:t>-E</a:t>
            </a:r>
            <a:r>
              <a:rPr lang="en-US" baseline="-25000" dirty="0"/>
              <a:t>3</a:t>
            </a:r>
            <a:r>
              <a:rPr lang="en-US" dirty="0"/>
              <a:t>-E</a:t>
            </a:r>
            <a:r>
              <a:rPr lang="en-US" baseline="-25000" dirty="0"/>
              <a:t>4</a:t>
            </a:r>
            <a:r>
              <a:rPr lang="en-US" dirty="0"/>
              <a:t> =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x-none" dirty="0" smtClean="0"/>
              <a:t>-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-R</a:t>
            </a:r>
            <a:r>
              <a:rPr lang="en-US" baseline="-25000" dirty="0" smtClean="0"/>
              <a:t>3</a:t>
            </a:r>
            <a:r>
              <a:rPr lang="en-US" dirty="0" smtClean="0"/>
              <a:t>I</a:t>
            </a:r>
            <a:r>
              <a:rPr lang="en-US" baseline="-25000" dirty="0" smtClean="0"/>
              <a:t>3</a:t>
            </a:r>
            <a:r>
              <a:rPr lang="en-US" dirty="0" smtClean="0"/>
              <a:t>-R</a:t>
            </a:r>
            <a:r>
              <a:rPr lang="en-US" baseline="-25000" dirty="0" smtClean="0"/>
              <a:t>4</a:t>
            </a:r>
            <a:r>
              <a:rPr lang="en-US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+R</a:t>
            </a:r>
            <a:r>
              <a:rPr lang="en-US" baseline="-25000" dirty="0" smtClean="0"/>
              <a:t>5</a:t>
            </a:r>
            <a:r>
              <a:rPr lang="en-US" dirty="0" smtClean="0"/>
              <a:t>I</a:t>
            </a:r>
            <a:r>
              <a:rPr lang="en-US" baseline="-25000" dirty="0" smtClean="0"/>
              <a:t>5</a:t>
            </a:r>
            <a:endParaRPr lang="en-US" b="1" dirty="0"/>
          </a:p>
          <a:p>
            <a:endParaRPr lang="ro-RO" b="1" dirty="0"/>
          </a:p>
          <a:p>
            <a:endParaRPr lang="en-US" dirty="0"/>
          </a:p>
        </p:txBody>
      </p:sp>
      <p:pic>
        <p:nvPicPr>
          <p:cNvPr id="4101" name="Picture 5" descr="http://elenacuza.ro/wp/Curentul/images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9" y="1667393"/>
            <a:ext cx="15621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elenacuza.ro/wp/Curentul/images/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04" y="1667393"/>
            <a:ext cx="29432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6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85191"/>
            <a:ext cx="7761986" cy="68978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92910" y="845003"/>
                <a:ext cx="2146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10" y="845003"/>
                <a:ext cx="2146678" cy="276999"/>
              </a:xfrm>
              <a:prstGeom prst="rect">
                <a:avLst/>
              </a:prstGeom>
              <a:blipFill>
                <a:blip r:embed="rId3"/>
                <a:stretch>
                  <a:fillRect l="-2273" r="-28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91248" y="1335385"/>
                <a:ext cx="3018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48" y="1335385"/>
                <a:ext cx="3018519" cy="276999"/>
              </a:xfrm>
              <a:prstGeom prst="rect">
                <a:avLst/>
              </a:prstGeom>
              <a:blipFill>
                <a:blip r:embed="rId4"/>
                <a:stretch>
                  <a:fillRect r="-20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4" y="120681"/>
            <a:ext cx="10515600" cy="5854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REZISTOARE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8244" y="706170"/>
                <a:ext cx="11890972" cy="60115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Rezistorul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componenta</a:t>
                </a:r>
                <a:r>
                  <a:rPr lang="en-US" dirty="0"/>
                  <a:t> de circuit </a:t>
                </a:r>
                <a:r>
                  <a:rPr lang="en-US" dirty="0" err="1"/>
                  <a:t>cel</a:t>
                </a:r>
                <a:r>
                  <a:rPr lang="en-US" dirty="0"/>
                  <a:t> </a:t>
                </a:r>
                <a:r>
                  <a:rPr lang="en-US" dirty="0" err="1"/>
                  <a:t>mai</a:t>
                </a:r>
                <a:r>
                  <a:rPr lang="en-US" dirty="0"/>
                  <a:t> des </a:t>
                </a:r>
                <a:r>
                  <a:rPr lang="en-US" dirty="0" err="1" smtClean="0"/>
                  <a:t>întâlnit</a:t>
                </a:r>
                <a:r>
                  <a:rPr lang="x-none" dirty="0"/>
                  <a:t>ă</a:t>
                </a:r>
                <a:r>
                  <a:rPr lang="en-US" dirty="0" smtClean="0"/>
                  <a:t> 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circuitele</a:t>
                </a:r>
                <a:r>
                  <a:rPr lang="en-US" dirty="0"/>
                  <a:t> </a:t>
                </a:r>
                <a:r>
                  <a:rPr lang="en-US" dirty="0" err="1"/>
                  <a:t>electrice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Principalul</a:t>
                </a:r>
                <a:r>
                  <a:rPr lang="en-US" dirty="0" smtClean="0"/>
                  <a:t> </a:t>
                </a:r>
                <a:r>
                  <a:rPr lang="en-US" dirty="0" err="1"/>
                  <a:t>parametru</a:t>
                </a:r>
                <a:r>
                  <a:rPr lang="en-US" dirty="0"/>
                  <a:t> al </a:t>
                </a:r>
                <a:r>
                  <a:rPr lang="en-US" dirty="0" err="1"/>
                  <a:t>rezistoarelor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electric</a:t>
                </a:r>
                <a:r>
                  <a:rPr lang="x-none" smtClean="0"/>
                  <a:t>ă</a:t>
                </a:r>
                <a:r>
                  <a:rPr lang="en-US" dirty="0" smtClean="0"/>
                  <a:t>, </a:t>
                </a:r>
                <a:r>
                  <a:rPr lang="en-US" dirty="0" err="1"/>
                  <a:t>iar</a:t>
                </a:r>
                <a:r>
                  <a:rPr lang="en-US" dirty="0"/>
                  <a:t> </a:t>
                </a:r>
                <a:r>
                  <a:rPr lang="en-US" dirty="0" err="1"/>
                  <a:t>unitatea</a:t>
                </a:r>
                <a:r>
                  <a:rPr lang="en-US" dirty="0"/>
                  <a:t> de </a:t>
                </a:r>
                <a:r>
                  <a:rPr lang="en-US" dirty="0" smtClean="0"/>
                  <a:t>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sur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 smtClean="0"/>
                  <a:t>sistemul</a:t>
                </a:r>
                <a:r>
                  <a:rPr lang="en-US" dirty="0" smtClean="0"/>
                  <a:t> intern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aional</a:t>
                </a:r>
                <a:r>
                  <a:rPr lang="en-US" dirty="0" smtClean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ohm-</a:t>
                </a:r>
                <a:r>
                  <a:rPr lang="en-US" dirty="0" err="1"/>
                  <a:t>ul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l-GR" dirty="0" smtClean="0"/>
                  <a:t>Ω</a:t>
                </a:r>
                <a:r>
                  <a:rPr lang="en-US" dirty="0" smtClean="0"/>
                  <a:t>). </a:t>
                </a:r>
                <a:endParaRPr lang="x-none" dirty="0" smtClean="0"/>
              </a:p>
              <a:p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dirty="0"/>
                  <a:t>electric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x-none" dirty="0"/>
                  <a:t> </a:t>
                </a:r>
                <a:r>
                  <a:rPr lang="en-US" dirty="0" err="1"/>
                  <a:t>fenomenul</a:t>
                </a:r>
                <a:r>
                  <a:rPr lang="en-US" dirty="0"/>
                  <a:t> de </a:t>
                </a:r>
                <a:r>
                  <a:rPr lang="en-US" dirty="0" err="1"/>
                  <a:t>opunere</a:t>
                </a:r>
                <a:r>
                  <a:rPr lang="en-US" dirty="0"/>
                  <a:t> </a:t>
                </a:r>
                <a:r>
                  <a:rPr lang="en-US" dirty="0" err="1"/>
                  <a:t>trecerii</a:t>
                </a:r>
                <a:r>
                  <a:rPr lang="en-US" dirty="0"/>
                  <a:t> </a:t>
                </a:r>
                <a:r>
                  <a:rPr lang="en-US" dirty="0" err="1"/>
                  <a:t>curentului</a:t>
                </a:r>
                <a:r>
                  <a:rPr lang="en-US" dirty="0"/>
                  <a:t> electric </a:t>
                </a:r>
                <a:r>
                  <a:rPr lang="en-US" dirty="0" err="1"/>
                  <a:t>printr</a:t>
                </a:r>
                <a:r>
                  <a:rPr lang="en-US" dirty="0"/>
                  <a:t>-un conductor.</a:t>
                </a:r>
                <a:endParaRPr lang="x-none" dirty="0"/>
              </a:p>
              <a:p>
                <a:r>
                  <a:rPr lang="en-US" dirty="0"/>
                  <a:t> M</a:t>
                </a:r>
                <a:r>
                  <a:rPr lang="x-none" dirty="0"/>
                  <a:t>ă</a:t>
                </a:r>
                <a:r>
                  <a:rPr lang="en-US" dirty="0" err="1"/>
                  <a:t>rimea</a:t>
                </a:r>
                <a:r>
                  <a:rPr lang="en-US" dirty="0"/>
                  <a:t> </a:t>
                </a:r>
                <a:r>
                  <a:rPr lang="en-US" dirty="0" err="1"/>
                  <a:t>prin</a:t>
                </a:r>
                <a:r>
                  <a:rPr lang="en-US" dirty="0"/>
                  <a:t> care </a:t>
                </a:r>
                <a:r>
                  <a:rPr lang="en-US" dirty="0" smtClean="0"/>
                  <a:t>se </a:t>
                </a:r>
                <a:r>
                  <a:rPr lang="en-US" dirty="0" err="1" smtClean="0"/>
                  <a:t>poate</a:t>
                </a:r>
                <a:r>
                  <a:rPr lang="x-none" dirty="0" smtClean="0"/>
                  <a:t> </a:t>
                </a:r>
                <a:r>
                  <a:rPr lang="en-US" dirty="0" smtClean="0"/>
                  <a:t>m</a:t>
                </a:r>
                <a:r>
                  <a:rPr lang="x-none" dirty="0"/>
                  <a:t>ă</a:t>
                </a:r>
                <a:r>
                  <a:rPr lang="en-US" dirty="0" err="1"/>
                  <a:t>sura</a:t>
                </a:r>
                <a:r>
                  <a:rPr lang="en-US" dirty="0"/>
                  <a:t> </a:t>
                </a:r>
                <a:r>
                  <a:rPr lang="en-US" dirty="0" err="1" smtClean="0"/>
                  <a:t>fenomenul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rezisten</a:t>
                </a:r>
                <a:r>
                  <a:rPr lang="x-none" dirty="0" smtClean="0"/>
                  <a:t>ță</a:t>
                </a:r>
                <a:r>
                  <a:rPr lang="en-US" dirty="0" smtClean="0"/>
                  <a:t> </a:t>
                </a:r>
                <a:r>
                  <a:rPr lang="en-US" dirty="0"/>
                  <a:t>electric</a:t>
                </a:r>
                <a:r>
                  <a:rPr lang="x-none" dirty="0"/>
                  <a:t>ă</a:t>
                </a:r>
                <a:r>
                  <a:rPr lang="en-US" dirty="0"/>
                  <a:t>, la un material conductor se </a:t>
                </a:r>
                <a:r>
                  <a:rPr lang="en-US" dirty="0" err="1"/>
                  <a:t>numeşte</a:t>
                </a:r>
                <a:r>
                  <a:rPr lang="en-US" dirty="0"/>
                  <a:t> </a:t>
                </a:r>
                <a:r>
                  <a:rPr lang="en-US" dirty="0" err="1" smtClean="0"/>
                  <a:t>rezistivitate</a:t>
                </a:r>
                <a:r>
                  <a:rPr lang="x-none" dirty="0" smtClean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(</a:t>
                </a:r>
                <a:r>
                  <a:rPr lang="el-GR" dirty="0" smtClean="0"/>
                  <a:t>ρ</a:t>
                </a:r>
                <a:r>
                  <a:rPr lang="en-US" dirty="0" smtClean="0"/>
                  <a:t>) </a:t>
                </a:r>
                <a:r>
                  <a:rPr lang="en-US" dirty="0" err="1"/>
                  <a:t>şi</a:t>
                </a:r>
                <a:r>
                  <a:rPr lang="en-US" dirty="0"/>
                  <a:t> se </a:t>
                </a:r>
                <a:r>
                  <a:rPr lang="en-US" dirty="0" smtClean="0"/>
                  <a:t>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soar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l-GR" dirty="0" smtClean="0"/>
                  <a:t>Ω</a:t>
                </a:r>
                <a:r>
                  <a:rPr lang="en-US" dirty="0" smtClean="0"/>
                  <a:t>/m</a:t>
                </a:r>
                <a:r>
                  <a:rPr lang="en-US" dirty="0"/>
                  <a:t>. </a:t>
                </a:r>
                <a:endParaRPr lang="x-none" dirty="0" smtClean="0"/>
              </a:p>
              <a:p>
                <a:r>
                  <a:rPr lang="en-US" dirty="0" err="1"/>
                  <a:t>Pentru</a:t>
                </a:r>
                <a:r>
                  <a:rPr lang="en-US" dirty="0"/>
                  <a:t> un conductor de </a:t>
                </a:r>
                <a:r>
                  <a:rPr lang="en-US" dirty="0" err="1"/>
                  <a:t>lungime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cu o </a:t>
                </a:r>
                <a:r>
                  <a:rPr lang="en-US" dirty="0" err="1"/>
                  <a:t>arie</a:t>
                </a:r>
                <a:r>
                  <a:rPr lang="en-US" dirty="0"/>
                  <a:t> a </a:t>
                </a:r>
                <a:r>
                  <a:rPr lang="en-US" dirty="0" err="1"/>
                  <a:t>seciunii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, </a:t>
                </a:r>
                <a:r>
                  <a:rPr lang="en-US" dirty="0" err="1"/>
                  <a:t>rezistena</a:t>
                </a:r>
                <a:r>
                  <a:rPr lang="en-US" dirty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se </a:t>
                </a:r>
                <a:r>
                  <a:rPr lang="en-US" dirty="0" err="1" smtClean="0"/>
                  <a:t>poate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exprima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x-none" dirty="0" smtClean="0"/>
              </a:p>
              <a:p>
                <a:endParaRPr lang="x-none" dirty="0"/>
              </a:p>
              <a:p>
                <a:endParaRPr lang="x-none" dirty="0" smtClean="0"/>
              </a:p>
              <a:p>
                <a:r>
                  <a:rPr lang="en-US" dirty="0" err="1"/>
                  <a:t>Rezistorul</a:t>
                </a:r>
                <a:r>
                  <a:rPr lang="en-US" dirty="0"/>
                  <a:t> ideal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caracterizat</a:t>
                </a:r>
                <a:r>
                  <a:rPr lang="en-US" dirty="0"/>
                  <a:t> </a:t>
                </a:r>
                <a:r>
                  <a:rPr lang="en-US" dirty="0" err="1"/>
                  <a:t>printr</a:t>
                </a:r>
                <a:r>
                  <a:rPr lang="en-US" dirty="0"/>
                  <a:t>-un </a:t>
                </a:r>
                <a:r>
                  <a:rPr lang="en-US" dirty="0" err="1"/>
                  <a:t>singur</a:t>
                </a:r>
                <a:r>
                  <a:rPr lang="en-US" dirty="0"/>
                  <a:t> </a:t>
                </a:r>
                <a:r>
                  <a:rPr lang="en-US" dirty="0" err="1"/>
                  <a:t>parametru</a:t>
                </a:r>
                <a:r>
                  <a:rPr lang="en-US" dirty="0"/>
                  <a:t> – </a:t>
                </a:r>
                <a:r>
                  <a:rPr lang="en-US" dirty="0" err="1"/>
                  <a:t>rezistena</a:t>
                </a:r>
                <a:r>
                  <a:rPr lang="en-US" dirty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244" y="706170"/>
                <a:ext cx="11890972" cy="6011501"/>
              </a:xfrm>
              <a:blipFill rotWithShape="1">
                <a:blip r:embed="rId2"/>
                <a:stretch>
                  <a:fillRect l="-821" t="-1521" r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80" y="4313280"/>
            <a:ext cx="3006930" cy="1354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24" y="4225792"/>
            <a:ext cx="2557462" cy="1311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6658" t="3683" b="7604"/>
          <a:stretch/>
        </p:blipFill>
        <p:spPr>
          <a:xfrm>
            <a:off x="7135499" y="4096282"/>
            <a:ext cx="4923717" cy="178847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7290707" y="4881432"/>
            <a:ext cx="1502229" cy="4661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8230" y="172016"/>
                <a:ext cx="11742344" cy="65999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rezistorul</a:t>
                </a:r>
                <a:r>
                  <a:rPr lang="en-US" dirty="0"/>
                  <a:t> electric ideal </a:t>
                </a:r>
                <a:r>
                  <a:rPr lang="en-US" dirty="0" err="1"/>
                  <a:t>sunt</a:t>
                </a:r>
                <a:r>
                  <a:rPr lang="en-US" dirty="0"/>
                  <a:t> </a:t>
                </a:r>
                <a:r>
                  <a:rPr lang="en-US" dirty="0" err="1"/>
                  <a:t>valabile</a:t>
                </a:r>
                <a:r>
                  <a:rPr lang="en-US" dirty="0"/>
                  <a:t> </a:t>
                </a:r>
                <a:r>
                  <a:rPr lang="en-US" dirty="0" err="1" smtClean="0"/>
                  <a:t>urm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toarele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 smtClean="0"/>
                  <a:t>1. </a:t>
                </a:r>
                <a:r>
                  <a:rPr lang="en-US" dirty="0" err="1" smtClean="0"/>
                  <a:t>Legea</a:t>
                </a:r>
                <a:r>
                  <a:rPr lang="en-US" dirty="0" smtClean="0"/>
                  <a:t> </a:t>
                </a:r>
                <a:r>
                  <a:rPr lang="en-US" dirty="0" err="1"/>
                  <a:t>lui</a:t>
                </a:r>
                <a:r>
                  <a:rPr lang="en-US" dirty="0"/>
                  <a:t> Ohm:</a:t>
                </a:r>
                <a:br>
                  <a:rPr lang="en-US" dirty="0"/>
                </a:br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raportul</a:t>
                </a:r>
                <a:r>
                  <a:rPr lang="en-US" dirty="0"/>
                  <a:t> </a:t>
                </a:r>
                <a:r>
                  <a:rPr lang="en-US" dirty="0" err="1"/>
                  <a:t>dintre</a:t>
                </a:r>
                <a:r>
                  <a:rPr lang="en-US" dirty="0"/>
                  <a:t> </a:t>
                </a:r>
                <a:r>
                  <a:rPr lang="en-US" dirty="0" err="1"/>
                  <a:t>tensiunea</a:t>
                </a:r>
                <a:r>
                  <a:rPr lang="en-US" dirty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aplicat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la </a:t>
                </a:r>
                <a:r>
                  <a:rPr lang="en-US" dirty="0" err="1" smtClean="0"/>
                  <a:t>bornele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rezistorului</a:t>
                </a:r>
                <a:r>
                  <a:rPr lang="en-US" dirty="0" smtClean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intensitatea</a:t>
                </a:r>
                <a:r>
                  <a:rPr lang="en-US" dirty="0"/>
                  <a:t> </a:t>
                </a:r>
                <a:r>
                  <a:rPr lang="en-US" dirty="0" err="1"/>
                  <a:t>curentului</a:t>
                </a:r>
                <a:r>
                  <a:rPr lang="en-US" dirty="0"/>
                  <a:t> </a:t>
                </a:r>
                <a:r>
                  <a:rPr lang="en-US" dirty="0" err="1"/>
                  <a:t>determinat</a:t>
                </a:r>
                <a:r>
                  <a:rPr lang="en-US" dirty="0"/>
                  <a:t> </a:t>
                </a:r>
                <a:r>
                  <a:rPr lang="en-US" dirty="0" err="1"/>
                  <a:t>prin</a:t>
                </a:r>
                <a:r>
                  <a:rPr lang="en-US" dirty="0"/>
                  <a:t> </a:t>
                </a:r>
                <a:r>
                  <a:rPr lang="en-US" dirty="0" err="1"/>
                  <a:t>rezistor</a:t>
                </a:r>
                <a:r>
                  <a:rPr lang="en-US" dirty="0" smtClean="0"/>
                  <a:t>.</a:t>
                </a:r>
                <a:endParaRPr lang="x-none" dirty="0" smtClean="0"/>
              </a:p>
              <a:p>
                <a:pPr marL="0" indent="0" algn="ctr">
                  <a:buNone/>
                </a:pPr>
                <a:r>
                  <a:rPr lang="x-none" dirty="0"/>
                  <a:t> </a:t>
                </a:r>
                <a:r>
                  <a:rPr lang="x-none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x-none" dirty="0" smtClean="0"/>
              </a:p>
              <a:p>
                <a:pPr marL="271463" indent="-90488">
                  <a:buNone/>
                </a:pPr>
                <a:r>
                  <a:rPr lang="en-GB" dirty="0" smtClean="0"/>
                  <a:t>2. </a:t>
                </a:r>
                <a:r>
                  <a:rPr lang="x-none" dirty="0" smtClean="0"/>
                  <a:t> </a:t>
                </a:r>
                <a:r>
                  <a:rPr lang="en-US" dirty="0"/>
                  <a:t>La </a:t>
                </a:r>
                <a:r>
                  <a:rPr lang="en-US" dirty="0" err="1"/>
                  <a:t>trecerea</a:t>
                </a:r>
                <a:r>
                  <a:rPr lang="en-US" dirty="0"/>
                  <a:t> </a:t>
                </a:r>
                <a:r>
                  <a:rPr lang="en-US" dirty="0" err="1"/>
                  <a:t>curentului</a:t>
                </a:r>
                <a:r>
                  <a:rPr lang="en-US" dirty="0"/>
                  <a:t> electric </a:t>
                </a:r>
                <a:r>
                  <a:rPr lang="en-US" dirty="0" err="1"/>
                  <a:t>printr</a:t>
                </a:r>
                <a:r>
                  <a:rPr lang="en-US" dirty="0"/>
                  <a:t>-un </a:t>
                </a:r>
                <a:r>
                  <a:rPr lang="en-US" dirty="0" err="1"/>
                  <a:t>rezistor</a:t>
                </a:r>
                <a:r>
                  <a:rPr lang="en-US" dirty="0"/>
                  <a:t>, </a:t>
                </a:r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smtClean="0"/>
                  <a:t>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disipat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se transform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putere</a:t>
                </a:r>
                <a:r>
                  <a:rPr lang="en-US" dirty="0"/>
                  <a:t> </a:t>
                </a:r>
                <a:r>
                  <a:rPr lang="en-US" dirty="0" smtClean="0"/>
                  <a:t>caloric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prin</a:t>
                </a:r>
                <a:r>
                  <a:rPr lang="en-US" dirty="0"/>
                  <a:t> </a:t>
                </a:r>
                <a:r>
                  <a:rPr lang="en-US" dirty="0" err="1"/>
                  <a:t>efect</a:t>
                </a:r>
                <a:r>
                  <a:rPr lang="en-US" dirty="0"/>
                  <a:t> Joule: </a:t>
                </a:r>
                <a:endParaRPr lang="x-none" dirty="0" smtClean="0"/>
              </a:p>
              <a:p>
                <a:pPr marL="271463" indent="-9048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x-non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b="0" dirty="0" smtClean="0">
                  <a:solidFill>
                    <a:schemeClr val="tx1"/>
                  </a:solidFill>
                </a:endParaRPr>
              </a:p>
              <a:p>
                <a:pPr marL="271463" indent="-90488">
                  <a:buNone/>
                </a:pPr>
                <a:endParaRPr lang="ru-RU" sz="2000" dirty="0" smtClean="0"/>
              </a:p>
              <a:p>
                <a:pPr marL="271463" indent="-90488" algn="just">
                  <a:buNone/>
                </a:pPr>
                <a:r>
                  <a:rPr lang="ru-RU" dirty="0" smtClean="0"/>
                  <a:t> </a:t>
                </a:r>
                <a:r>
                  <a:rPr lang="en-US" dirty="0" err="1" smtClean="0"/>
                  <a:t>Puterea</a:t>
                </a:r>
                <a:r>
                  <a:rPr lang="en-US" dirty="0" smtClean="0"/>
                  <a:t> </a:t>
                </a:r>
                <a:r>
                  <a:rPr lang="en-US" dirty="0" err="1"/>
                  <a:t>disipat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determin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înc</a:t>
                </a:r>
                <a:r>
                  <a:rPr lang="x-none" dirty="0"/>
                  <a:t>ă</a:t>
                </a:r>
                <a:r>
                  <a:rPr lang="en-US" dirty="0" err="1"/>
                  <a:t>lzirea</a:t>
                </a:r>
                <a:r>
                  <a:rPr lang="en-US" dirty="0"/>
                  <a:t> </a:t>
                </a:r>
                <a:r>
                  <a:rPr lang="en-US" dirty="0" err="1"/>
                  <a:t>rezistorului</a:t>
                </a:r>
                <a:r>
                  <a:rPr lang="en-US" dirty="0"/>
                  <a:t>. </a:t>
                </a:r>
                <a:r>
                  <a:rPr lang="en-US" dirty="0" err="1"/>
                  <a:t>Aceast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înc</a:t>
                </a:r>
                <a:r>
                  <a:rPr lang="x-none" dirty="0"/>
                  <a:t>ă</a:t>
                </a:r>
                <a:r>
                  <a:rPr lang="en-US" dirty="0" err="1"/>
                  <a:t>lzire</a:t>
                </a:r>
                <a:r>
                  <a:rPr lang="en-US" dirty="0"/>
                  <a:t> conduce </a:t>
                </a:r>
                <a:r>
                  <a:rPr lang="en-US" dirty="0" smtClean="0"/>
                  <a:t>la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stabilirea</a:t>
                </a:r>
                <a:r>
                  <a:rPr lang="x-none" smtClean="0"/>
                  <a:t> </a:t>
                </a:r>
                <a:r>
                  <a:rPr lang="en-US" dirty="0" err="1"/>
                  <a:t>unei</a:t>
                </a:r>
                <a:r>
                  <a:rPr lang="en-US" dirty="0"/>
                  <a:t> </a:t>
                </a:r>
                <a:r>
                  <a:rPr lang="en-US" dirty="0" err="1"/>
                  <a:t>temperaturi</a:t>
                </a:r>
                <a:r>
                  <a:rPr lang="en-US" dirty="0"/>
                  <a:t> de</a:t>
                </a:r>
                <a:r>
                  <a:rPr lang="ru-RU" dirty="0"/>
                  <a:t> </a:t>
                </a:r>
                <a:r>
                  <a:rPr lang="en-US" dirty="0" err="1"/>
                  <a:t>echilibru</a:t>
                </a:r>
                <a:r>
                  <a:rPr lang="en-US" dirty="0"/>
                  <a:t> </a:t>
                </a:r>
                <a:r>
                  <a:rPr lang="en-US" dirty="0" err="1"/>
                  <a:t>termic</a:t>
                </a:r>
                <a:r>
                  <a:rPr lang="en-US" dirty="0"/>
                  <a:t>, dependent</a:t>
                </a:r>
                <a:r>
                  <a:rPr lang="x-none" dirty="0"/>
                  <a:t>ă</a:t>
                </a:r>
                <a:r>
                  <a:rPr lang="en-US" dirty="0"/>
                  <a:t> de </a:t>
                </a:r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/>
                  <a:t>disipat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de </a:t>
                </a:r>
                <a:r>
                  <a:rPr lang="en-US" dirty="0" err="1"/>
                  <a:t>temperatura</a:t>
                </a:r>
                <a:r>
                  <a:rPr lang="en-US" dirty="0"/>
                  <a:t> </a:t>
                </a:r>
                <a:r>
                  <a:rPr lang="en-US" dirty="0" err="1"/>
                  <a:t>mediului</a:t>
                </a:r>
                <a:r>
                  <a:rPr lang="x-none" dirty="0"/>
                  <a:t> </a:t>
                </a:r>
                <a:r>
                  <a:rPr lang="en-US" dirty="0" err="1"/>
                  <a:t>ambiant</a:t>
                </a:r>
                <a:r>
                  <a:rPr lang="en-US" dirty="0"/>
                  <a:t>. </a:t>
                </a:r>
                <a:r>
                  <a:rPr lang="en-US" dirty="0" err="1"/>
                  <a:t>Dac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temperatura</a:t>
                </a:r>
                <a:r>
                  <a:rPr lang="en-US" dirty="0"/>
                  <a:t> de </a:t>
                </a:r>
                <a:r>
                  <a:rPr lang="en-US" dirty="0" err="1"/>
                  <a:t>echilibru</a:t>
                </a:r>
                <a:r>
                  <a:rPr lang="en-US" dirty="0"/>
                  <a:t> </a:t>
                </a:r>
                <a:r>
                  <a:rPr lang="en-US" dirty="0" err="1"/>
                  <a:t>termic</a:t>
                </a:r>
                <a:r>
                  <a:rPr lang="en-US" dirty="0"/>
                  <a:t> dep</a:t>
                </a:r>
                <a:r>
                  <a:rPr lang="x-none" dirty="0"/>
                  <a:t>ă</a:t>
                </a:r>
                <a:r>
                  <a:rPr lang="en-US" dirty="0" err="1"/>
                  <a:t>şeşte</a:t>
                </a:r>
                <a:r>
                  <a:rPr lang="en-US" dirty="0"/>
                  <a:t> </a:t>
                </a:r>
                <a:r>
                  <a:rPr lang="en-US" dirty="0" err="1"/>
                  <a:t>temperatura</a:t>
                </a:r>
                <a:r>
                  <a:rPr lang="en-US" dirty="0"/>
                  <a:t> </a:t>
                </a:r>
                <a:r>
                  <a:rPr lang="en-US" dirty="0" smtClean="0"/>
                  <a:t>maxim</a:t>
                </a:r>
                <a:r>
                  <a:rPr lang="ro-MD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admisibil</a:t>
                </a:r>
                <a:r>
                  <a:rPr lang="x-none" dirty="0"/>
                  <a:t>ă </a:t>
                </a:r>
                <a:r>
                  <a:rPr lang="en-US" dirty="0" err="1"/>
                  <a:t>prescris</a:t>
                </a:r>
                <a:r>
                  <a:rPr lang="x-none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rezistorul</a:t>
                </a:r>
                <a:r>
                  <a:rPr lang="en-US" dirty="0"/>
                  <a:t> </a:t>
                </a:r>
                <a:r>
                  <a:rPr lang="en-US" dirty="0" err="1"/>
                  <a:t>respectiv</a:t>
                </a:r>
                <a:r>
                  <a:rPr lang="en-US" dirty="0"/>
                  <a:t> </a:t>
                </a:r>
                <a:r>
                  <a:rPr lang="en-US" dirty="0" err="1"/>
                  <a:t>atunci</a:t>
                </a:r>
                <a:r>
                  <a:rPr lang="en-US" dirty="0"/>
                  <a:t> </a:t>
                </a:r>
                <a:r>
                  <a:rPr lang="en-US" dirty="0" err="1"/>
                  <a:t>apar</a:t>
                </a:r>
                <a:r>
                  <a:rPr lang="en-US" dirty="0"/>
                  <a:t> </a:t>
                </a:r>
                <a:r>
                  <a:rPr lang="en-US" dirty="0" err="1"/>
                  <a:t>modific</a:t>
                </a:r>
                <a:r>
                  <a:rPr lang="x-none" dirty="0"/>
                  <a:t>ă</a:t>
                </a:r>
                <a:r>
                  <a:rPr lang="en-US" dirty="0" err="1"/>
                  <a:t>ri</a:t>
                </a:r>
                <a:r>
                  <a:rPr lang="en-US" dirty="0"/>
                  <a:t> ale </a:t>
                </a:r>
                <a:r>
                  <a:rPr lang="en-US" dirty="0" err="1"/>
                  <a:t>propriet</a:t>
                </a:r>
                <a:r>
                  <a:rPr lang="x-none" dirty="0"/>
                  <a:t>ăț</a:t>
                </a:r>
                <a:r>
                  <a:rPr lang="en-US" dirty="0" err="1"/>
                  <a:t>ilor</a:t>
                </a:r>
                <a:r>
                  <a:rPr lang="en-US" dirty="0"/>
                  <a:t> </a:t>
                </a:r>
                <a:r>
                  <a:rPr lang="en-US" dirty="0" err="1"/>
                  <a:t>acestuia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230" y="172016"/>
                <a:ext cx="11742344" cy="6599976"/>
              </a:xfrm>
              <a:blipFill rotWithShape="1">
                <a:blip r:embed="rId2"/>
                <a:stretch>
                  <a:fillRect l="-883" t="-1477" r="-1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6505"/>
          <a:stretch/>
        </p:blipFill>
        <p:spPr>
          <a:xfrm>
            <a:off x="380245" y="0"/>
            <a:ext cx="2625505" cy="339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50256"/>
          <a:stretch/>
        </p:blipFill>
        <p:spPr>
          <a:xfrm>
            <a:off x="5893806" y="0"/>
            <a:ext cx="2344847" cy="3434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5050" y="2272420"/>
            <a:ext cx="23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Divizor de tensiune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6856" y="2272420"/>
            <a:ext cx="23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Divizor de curent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22213"/>
          <a:stretch/>
        </p:blipFill>
        <p:spPr>
          <a:xfrm>
            <a:off x="506005" y="3564498"/>
            <a:ext cx="3731018" cy="1505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8919" y="1201536"/>
                <a:ext cx="2602871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919" y="1201536"/>
                <a:ext cx="2602871" cy="65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10669" y="1201535"/>
                <a:ext cx="2136618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𝐼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9" y="1201535"/>
                <a:ext cx="2136618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7076" y="5243095"/>
                <a:ext cx="174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76" y="5243095"/>
                <a:ext cx="17488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9421" y="5785581"/>
            <a:ext cx="432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conectarea</a:t>
            </a:r>
            <a:r>
              <a:rPr lang="en-US" dirty="0"/>
              <a:t> </a:t>
            </a:r>
            <a:r>
              <a:rPr lang="ro-MD" dirty="0" smtClean="0"/>
              <a:t>în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/>
              <a:t>obținem</a:t>
            </a:r>
            <a:r>
              <a:rPr lang="en-US" dirty="0"/>
              <a:t> o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 smtClean="0"/>
              <a:t>oricare</a:t>
            </a:r>
            <a:r>
              <a:rPr lang="ro-MD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/>
              <a:t>rezistenţele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1790" y="3639304"/>
            <a:ext cx="3053942" cy="1973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07375" y="4156679"/>
                <a:ext cx="1748876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375" y="4156679"/>
                <a:ext cx="1748876" cy="65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289507" y="5817469"/>
            <a:ext cx="605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Prin c</a:t>
            </a:r>
            <a:r>
              <a:rPr lang="en-US" dirty="0" err="1" smtClean="0"/>
              <a:t>onectare</a:t>
            </a:r>
            <a:r>
              <a:rPr lang="x-none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se </a:t>
            </a:r>
            <a:r>
              <a:rPr lang="en-US" dirty="0" err="1"/>
              <a:t>obţine</a:t>
            </a:r>
            <a:r>
              <a:rPr lang="en-US" dirty="0"/>
              <a:t> o </a:t>
            </a:r>
            <a:r>
              <a:rPr lang="en-US" dirty="0" err="1" smtClean="0"/>
              <a:t>rezistenţ</a:t>
            </a:r>
            <a:r>
              <a:rPr lang="ro-MD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echivalentă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oricare</a:t>
            </a:r>
            <a:r>
              <a:rPr lang="en-US" dirty="0"/>
              <a:t> din </a:t>
            </a:r>
            <a:r>
              <a:rPr lang="en-US" dirty="0" err="1" smtClean="0"/>
              <a:t>rezistenţele</a:t>
            </a:r>
            <a:r>
              <a:rPr lang="en-US" dirty="0" smtClean="0"/>
              <a:t> </a:t>
            </a:r>
            <a:r>
              <a:rPr lang="en-US" dirty="0" err="1"/>
              <a:t>componente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Reprezentarea</a:t>
            </a:r>
            <a:r>
              <a:rPr lang="en-US" b="1" dirty="0" smtClean="0"/>
              <a:t>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ro-MD" b="1" dirty="0" smtClean="0"/>
              <a:t>sistem electronic sub formă de schemă bloc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3" y="2025353"/>
            <a:ext cx="11766082" cy="4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939" y="147843"/>
            <a:ext cx="10515600" cy="5040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rezistoarelor</a:t>
            </a:r>
            <a:r>
              <a:rPr lang="en-US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938" y="651851"/>
            <a:ext cx="11601261" cy="62061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Dup</a:t>
            </a:r>
            <a:r>
              <a:rPr lang="x-none" dirty="0" smtClean="0"/>
              <a:t>ă</a:t>
            </a:r>
            <a:r>
              <a:rPr lang="en-US" dirty="0" smtClean="0"/>
              <a:t> m</a:t>
            </a:r>
            <a:r>
              <a:rPr lang="x-none" dirty="0" smtClean="0"/>
              <a:t>ă</a:t>
            </a:r>
            <a:r>
              <a:rPr lang="en-US" dirty="0" err="1" smtClean="0"/>
              <a:t>rimea</a:t>
            </a:r>
            <a:r>
              <a:rPr lang="en-US" dirty="0" smtClean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care-l </a:t>
            </a:r>
            <a:r>
              <a:rPr lang="en-US" dirty="0" err="1" smtClean="0"/>
              <a:t>suport</a:t>
            </a:r>
            <a:r>
              <a:rPr lang="x-none" dirty="0" smtClean="0"/>
              <a:t>ă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curen</a:t>
            </a:r>
            <a:r>
              <a:rPr lang="ro-MD" dirty="0" smtClean="0"/>
              <a:t>ț</a:t>
            </a:r>
            <a:r>
              <a:rPr lang="en-US" dirty="0" smtClean="0"/>
              <a:t>i </a:t>
            </a:r>
            <a:r>
              <a:rPr lang="en-US" dirty="0" err="1"/>
              <a:t>slabi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curen</a:t>
            </a:r>
            <a:r>
              <a:rPr lang="ro-MD" dirty="0" smtClean="0"/>
              <a:t>ț</a:t>
            </a:r>
            <a:r>
              <a:rPr lang="en-US" dirty="0" smtClean="0"/>
              <a:t>i </a:t>
            </a:r>
            <a:r>
              <a:rPr lang="en-US" dirty="0" err="1"/>
              <a:t>tari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constructiv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fixe;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 smtClean="0"/>
              <a:t>◦ </a:t>
            </a:r>
            <a:r>
              <a:rPr lang="en-US" dirty="0" err="1"/>
              <a:t>Reglabile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 smtClean="0"/>
              <a:t>◦ </a:t>
            </a:r>
            <a:r>
              <a:rPr lang="en-US" dirty="0" err="1" smtClean="0"/>
              <a:t>Poten</a:t>
            </a:r>
            <a:r>
              <a:rPr lang="ro-MD" dirty="0" smtClean="0"/>
              <a:t>ț</a:t>
            </a:r>
            <a:r>
              <a:rPr lang="en-US" dirty="0" err="1" smtClean="0"/>
              <a:t>iometre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 smtClean="0"/>
              <a:t>destina</a:t>
            </a:r>
            <a:r>
              <a:rPr lang="ro-MD" dirty="0" smtClean="0"/>
              <a:t>ț</a:t>
            </a:r>
            <a:r>
              <a:rPr lang="en-US" dirty="0" err="1" smtClean="0"/>
              <a:t>iei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general;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de forma </a:t>
            </a:r>
            <a:r>
              <a:rPr lang="en-US" dirty="0" err="1"/>
              <a:t>caracteristicii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Liniare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Neliniare</a:t>
            </a:r>
            <a:r>
              <a:rPr lang="en-US" dirty="0"/>
              <a:t>.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Termistoare</a:t>
            </a:r>
            <a:r>
              <a:rPr lang="en-US" dirty="0"/>
              <a:t> (</a:t>
            </a:r>
            <a:r>
              <a:rPr lang="en-US" dirty="0" err="1" smtClean="0"/>
              <a:t>rezisten</a:t>
            </a:r>
            <a:r>
              <a:rPr lang="ro-MD" dirty="0" smtClean="0"/>
              <a:t>ț</a:t>
            </a:r>
            <a:r>
              <a:rPr lang="en-US" dirty="0" smtClean="0"/>
              <a:t>a </a:t>
            </a:r>
            <a:r>
              <a:rPr lang="en-US" dirty="0" err="1" smtClean="0"/>
              <a:t>variaz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temperatura</a:t>
            </a:r>
            <a:r>
              <a:rPr lang="en-US" dirty="0"/>
              <a:t>);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Varistoare</a:t>
            </a:r>
            <a:r>
              <a:rPr lang="en-US" dirty="0"/>
              <a:t> (</a:t>
            </a:r>
            <a:r>
              <a:rPr lang="en-US" dirty="0" err="1" smtClean="0"/>
              <a:t>rezisten</a:t>
            </a:r>
            <a:r>
              <a:rPr lang="ro-MD" dirty="0" smtClean="0"/>
              <a:t>ț</a:t>
            </a:r>
            <a:r>
              <a:rPr lang="en-US" dirty="0" smtClean="0"/>
              <a:t>a </a:t>
            </a:r>
            <a:r>
              <a:rPr lang="en-US" dirty="0" err="1" smtClean="0"/>
              <a:t>variabil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tensiunea</a:t>
            </a:r>
            <a:r>
              <a:rPr lang="en-US" dirty="0"/>
              <a:t>);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Fotorezistoare</a:t>
            </a:r>
            <a:r>
              <a:rPr lang="en-US" dirty="0"/>
              <a:t> (</a:t>
            </a:r>
            <a:r>
              <a:rPr lang="en-US" dirty="0" err="1" smtClean="0"/>
              <a:t>rezisten</a:t>
            </a:r>
            <a:r>
              <a:rPr lang="ro-MD" dirty="0" smtClean="0"/>
              <a:t>ț</a:t>
            </a:r>
            <a:r>
              <a:rPr lang="en-US" dirty="0" smtClean="0"/>
              <a:t>a </a:t>
            </a:r>
            <a:r>
              <a:rPr lang="en-US" dirty="0" err="1"/>
              <a:t>variabil</a:t>
            </a:r>
            <a:r>
              <a:rPr lang="en-US" dirty="0"/>
              <a:t> cu </a:t>
            </a:r>
            <a:r>
              <a:rPr lang="en-US" dirty="0" err="1"/>
              <a:t>iluminarea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smtClean="0"/>
              <a:t>Dup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elementul</a:t>
            </a:r>
            <a:r>
              <a:rPr lang="en-US" dirty="0"/>
              <a:t> </a:t>
            </a:r>
            <a:r>
              <a:rPr lang="en-US" dirty="0" err="1"/>
              <a:t>rezistiv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curen</a:t>
            </a:r>
            <a:r>
              <a:rPr lang="ro-MD" dirty="0" smtClean="0"/>
              <a:t>ț</a:t>
            </a:r>
            <a:r>
              <a:rPr lang="en-US" dirty="0" smtClean="0"/>
              <a:t>i </a:t>
            </a:r>
            <a:r>
              <a:rPr lang="en-US" dirty="0" err="1"/>
              <a:t>slabi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Peliculare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De </a:t>
            </a:r>
            <a:r>
              <a:rPr lang="en-US" dirty="0" err="1"/>
              <a:t>volum</a:t>
            </a:r>
            <a:r>
              <a:rPr lang="en-US" dirty="0"/>
              <a:t>.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curen</a:t>
            </a:r>
            <a:r>
              <a:rPr lang="ro-MD" dirty="0" smtClean="0"/>
              <a:t>ț</a:t>
            </a:r>
            <a:r>
              <a:rPr lang="en-US" dirty="0" smtClean="0"/>
              <a:t>i </a:t>
            </a:r>
            <a:r>
              <a:rPr lang="en-US" dirty="0" err="1"/>
              <a:t>tari</a:t>
            </a:r>
            <a:r>
              <a:rPr lang="en-US" dirty="0"/>
              <a:t>: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bobinate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ştanate</a:t>
            </a:r>
            <a:r>
              <a:rPr lang="en-US" dirty="0"/>
              <a:t> din </a:t>
            </a:r>
            <a:r>
              <a:rPr lang="en-US" dirty="0" err="1" smtClean="0"/>
              <a:t>tabl</a:t>
            </a:r>
            <a:r>
              <a:rPr lang="x-none" dirty="0" smtClean="0"/>
              <a:t>ă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/>
              <a:t> ◦ </a:t>
            </a:r>
            <a:r>
              <a:rPr lang="en-US" dirty="0" err="1"/>
              <a:t>Rezistoare</a:t>
            </a:r>
            <a:r>
              <a:rPr lang="en-US" dirty="0"/>
              <a:t> </a:t>
            </a:r>
            <a:r>
              <a:rPr lang="en-US" dirty="0" err="1"/>
              <a:t>spiralate</a:t>
            </a:r>
            <a:r>
              <a:rPr lang="en-US" dirty="0"/>
              <a:t> din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6. </a:t>
            </a:r>
            <a:r>
              <a:rPr lang="en-US" dirty="0" smtClean="0"/>
              <a:t>Dup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 smtClean="0"/>
              <a:t>conect</a:t>
            </a:r>
            <a:r>
              <a:rPr lang="x-none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circuit: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/>
              <a:t>Cu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axiale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/>
              <a:t>Cu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radiale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Circuite</a:t>
            </a:r>
            <a:r>
              <a:rPr lang="en-US" dirty="0"/>
              <a:t> integrate </a:t>
            </a:r>
            <a:r>
              <a:rPr lang="en-US" dirty="0" err="1"/>
              <a:t>hibride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</a:t>
            </a:r>
            <a:r>
              <a:rPr lang="en-US" dirty="0" smtClean="0"/>
              <a:t>• </a:t>
            </a:r>
            <a:r>
              <a:rPr lang="en-US" dirty="0" err="1"/>
              <a:t>Arii</a:t>
            </a:r>
            <a:r>
              <a:rPr lang="en-US" dirty="0"/>
              <a:t> de </a:t>
            </a:r>
            <a:r>
              <a:rPr lang="en-US" dirty="0" err="1"/>
              <a:t>rezistoare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Резисторы маломощные купить оптом, цены | СибЭл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8" y="762708"/>
            <a:ext cx="2667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Резисторы 510 Ом 0.25 Вт (набор 10 шт) MCIGICM в СПб с доставкой по  России | SMDX.RU | SmartModules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27949" r="7965" b="17189"/>
          <a:stretch/>
        </p:blipFill>
        <p:spPr bwMode="auto">
          <a:xfrm>
            <a:off x="7414586" y="2936357"/>
            <a:ext cx="2018922" cy="14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S Tr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5" y="2735974"/>
            <a:ext cx="2453691" cy="18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зистор ПЭВР постоянный проволочный – АС Энерг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48" y="36986"/>
            <a:ext cx="3536887" cy="2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зистор | Страница 4 из 4 | Electronov.net | Библиоте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92" y="4783129"/>
            <a:ext cx="3351808" cy="15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Введение в электронику. Резист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68" y="4622565"/>
            <a:ext cx="2662883" cy="20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06" y="61233"/>
            <a:ext cx="8967107" cy="67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3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иды резисторов, для чего нужны, как проверить, обозначение, соеди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23825"/>
            <a:ext cx="4159250" cy="28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тенциометр обозначение на схеме - Морской фл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13949"/>
            <a:ext cx="3387725" cy="26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M-projec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34" y="61550"/>
            <a:ext cx="3817767" cy="2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исторы купить в Твери | &quot;CHIP69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4" y="2878604"/>
            <a:ext cx="3268668" cy="37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ourns Completes First Phase of Murata Trimmer Product Trans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48" y="3363653"/>
            <a:ext cx="3801686" cy="27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ринцип работы резистора – Принцип работы резистора, что такое резистор и  как он работает — Интернет-магазин инструмента. — yato-tools.ru.  Электротовары и инструмент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81276"/>
            <a:ext cx="3180284" cy="18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000W 500 ohm 500ohm Ripple Adjustable High Power Ceramic Tube Braking  Resistors with 5 Resistance, View 1000W resistor, PakHeng Product Details  from Shenzhen Pakheng Electronics Co., Ltd. on Alibaba.co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2717"/>
          <a:stretch/>
        </p:blipFill>
        <p:spPr bwMode="auto">
          <a:xfrm>
            <a:off x="8463585" y="4579989"/>
            <a:ext cx="3204540" cy="22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dul culorilor pe rezistente electrice (rezistoare) – Instalatii elect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" y="238375"/>
            <a:ext cx="4238898" cy="64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dul culorilor pentru rezistori – Electronica – Emilian Robert Vi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56" y="238375"/>
            <a:ext cx="6939638" cy="37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чать resistorcc.exe Бесплатная - Resistor Color Coder 2 install 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56" y="4002168"/>
            <a:ext cx="3382642" cy="26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mbolizarea , marcarea si modul de conectarea al rezistoare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98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271039" y="32657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1999" cy="67341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x-none" b="1" dirty="0" smtClean="0"/>
                  <a:t>Î</a:t>
                </a:r>
                <a:r>
                  <a:rPr lang="pt-BR" b="1" dirty="0" smtClean="0"/>
                  <a:t>n </a:t>
                </a:r>
                <a:r>
                  <a:rPr lang="pt-BR" b="1" dirty="0"/>
                  <a:t>cataloagele de specialitate trebuie </a:t>
                </a:r>
                <a:r>
                  <a:rPr lang="pt-BR" b="1" dirty="0" smtClean="0"/>
                  <a:t>s</a:t>
                </a:r>
                <a:r>
                  <a:rPr lang="x-none" b="1" dirty="0"/>
                  <a:t>ă</a:t>
                </a:r>
                <a:r>
                  <a:rPr lang="pt-BR" b="1" dirty="0" smtClean="0"/>
                  <a:t> </a:t>
                </a:r>
                <a:r>
                  <a:rPr lang="pt-BR" b="1" dirty="0"/>
                  <a:t>se </a:t>
                </a:r>
                <a:r>
                  <a:rPr lang="pt-BR" b="1" dirty="0" smtClean="0"/>
                  <a:t>reg</a:t>
                </a:r>
                <a:r>
                  <a:rPr lang="x-none" b="1" dirty="0" smtClean="0"/>
                  <a:t>ă</a:t>
                </a:r>
                <a:r>
                  <a:rPr lang="pt-BR" b="1" dirty="0" smtClean="0"/>
                  <a:t>seasc</a:t>
                </a:r>
                <a:r>
                  <a:rPr lang="x-none" b="1" dirty="0" smtClean="0"/>
                  <a:t>ă</a:t>
                </a:r>
                <a:r>
                  <a:rPr lang="pt-BR" b="1" dirty="0" smtClean="0"/>
                  <a:t>: </a:t>
                </a:r>
                <a:endParaRPr lang="x-none" b="1" dirty="0" smtClean="0"/>
              </a:p>
              <a:p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x-none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fiind</a:t>
                </a:r>
                <a:r>
                  <a:rPr lang="en-US" dirty="0"/>
                  <a:t>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err="1" smtClean="0"/>
                  <a:t>ei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înscris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pe</a:t>
                </a:r>
                <a:r>
                  <a:rPr lang="en-US" dirty="0"/>
                  <a:t> </a:t>
                </a:r>
                <a:r>
                  <a:rPr lang="en-US" dirty="0" err="1"/>
                  <a:t>rezistor</a:t>
                </a:r>
                <a:r>
                  <a:rPr lang="en-US" dirty="0"/>
                  <a:t> </a:t>
                </a:r>
                <a:endParaRPr lang="x-none" dirty="0" smtClean="0"/>
              </a:p>
              <a:p>
                <a:r>
                  <a:rPr lang="it-IT" dirty="0"/>
                  <a:t>Domeniul de valori, fiind </a:t>
                </a:r>
                <a:r>
                  <a:rPr lang="it-IT" dirty="0" smtClean="0"/>
                  <a:t>mul</a:t>
                </a:r>
                <a:r>
                  <a:rPr lang="ro-MD" dirty="0" smtClean="0"/>
                  <a:t>ț</a:t>
                </a:r>
                <a:r>
                  <a:rPr lang="it-IT" dirty="0" smtClean="0"/>
                  <a:t>imea </a:t>
                </a:r>
                <a:r>
                  <a:rPr lang="it-IT" dirty="0"/>
                  <a:t>valorilor nominale disponibile sau </a:t>
                </a:r>
                <a:r>
                  <a:rPr lang="it-IT" dirty="0" smtClean="0"/>
                  <a:t>realizabile</a:t>
                </a:r>
                <a:r>
                  <a:rPr lang="x-none" dirty="0" smtClean="0"/>
                  <a:t> </a:t>
                </a:r>
                <a:r>
                  <a:rPr lang="it-IT" dirty="0" smtClean="0"/>
                  <a:t>pentru </a:t>
                </a:r>
                <a:r>
                  <a:rPr lang="it-IT" dirty="0"/>
                  <a:t>un anumit tip </a:t>
                </a:r>
                <a:endParaRPr lang="x-none" dirty="0" smtClean="0"/>
              </a:p>
              <a:p>
                <a:r>
                  <a:rPr lang="en-US" dirty="0" err="1" smtClean="0"/>
                  <a:t>Toleran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</a:t>
                </a:r>
                <a:r>
                  <a:rPr lang="en-US" dirty="0"/>
                  <a:t>, </a:t>
                </a:r>
                <a:r>
                  <a:rPr lang="en-US" dirty="0" err="1" smtClean="0"/>
                  <a:t>exprim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procentual</a:t>
                </a:r>
                <a:r>
                  <a:rPr lang="en-US" dirty="0"/>
                  <a:t> </a:t>
                </a:r>
                <a:r>
                  <a:rPr lang="en-US" dirty="0" err="1"/>
                  <a:t>abaterea</a:t>
                </a:r>
                <a:r>
                  <a:rPr lang="en-US" dirty="0"/>
                  <a:t> </a:t>
                </a:r>
                <a:r>
                  <a:rPr lang="en-US" dirty="0" smtClean="0"/>
                  <a:t>maxim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admisibil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valorii</a:t>
                </a:r>
                <a:r>
                  <a:rPr lang="en-US" dirty="0"/>
                  <a:t> </a:t>
                </a:r>
                <a:r>
                  <a:rPr lang="en-US" dirty="0" err="1"/>
                  <a:t>reale</a:t>
                </a:r>
                <a:r>
                  <a:rPr lang="en-US" dirty="0"/>
                  <a:t> de </a:t>
                </a:r>
                <a:r>
                  <a:rPr lang="en-US" dirty="0" smtClean="0"/>
                  <a:t>la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valoarea</a:t>
                </a:r>
                <a:r>
                  <a:rPr lang="en-US" dirty="0" smtClean="0"/>
                  <a:t> 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err="1" smtClean="0"/>
                  <a:t>marcat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pe</a:t>
                </a:r>
                <a:r>
                  <a:rPr lang="en-US" dirty="0"/>
                  <a:t> </a:t>
                </a:r>
                <a:r>
                  <a:rPr lang="en-US" dirty="0" err="1"/>
                  <a:t>corpul</a:t>
                </a:r>
                <a:r>
                  <a:rPr lang="en-US" dirty="0"/>
                  <a:t> </a:t>
                </a:r>
                <a:r>
                  <a:rPr lang="en-US" dirty="0" err="1"/>
                  <a:t>rezistorului</a:t>
                </a:r>
                <a:r>
                  <a:rPr lang="en-US" dirty="0"/>
                  <a:t>):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|"/>
                          <m:endChr m:val="|"/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</m:t>
                      </m:r>
                      <m:d>
                        <m:dPr>
                          <m:begChr m:val="["/>
                          <m:endChr m:val="]"/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x-none" dirty="0"/>
              </a:p>
              <a:p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 smtClean="0"/>
                  <a:t>disipat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/>
                  <a:t>pe</a:t>
                </a:r>
                <a:r>
                  <a:rPr lang="en-US" dirty="0"/>
                  <a:t> care o </a:t>
                </a:r>
                <a:r>
                  <a:rPr lang="en-US" dirty="0" err="1"/>
                  <a:t>poate</a:t>
                </a:r>
                <a:r>
                  <a:rPr lang="en-US" dirty="0"/>
                  <a:t> </a:t>
                </a:r>
                <a:r>
                  <a:rPr lang="en-US" dirty="0" err="1"/>
                  <a:t>dezvolta</a:t>
                </a:r>
                <a:r>
                  <a:rPr lang="en-US" dirty="0"/>
                  <a:t> un </a:t>
                </a:r>
                <a:r>
                  <a:rPr lang="en-US" dirty="0" err="1"/>
                  <a:t>rezistor</a:t>
                </a:r>
                <a:r>
                  <a:rPr lang="en-US" dirty="0"/>
                  <a:t> </a:t>
                </a:r>
                <a:r>
                  <a:rPr lang="en-US" dirty="0" err="1" smtClean="0"/>
                  <a:t>în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timpul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func</a:t>
                </a:r>
                <a:r>
                  <a:rPr lang="x-none" dirty="0" smtClean="0"/>
                  <a:t>ț</a:t>
                </a:r>
                <a:r>
                  <a:rPr lang="en-US" dirty="0" smtClean="0"/>
                  <a:t>ion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rii</a:t>
                </a:r>
                <a:r>
                  <a:rPr lang="en-US" dirty="0" smtClean="0"/>
                  <a:t> </a:t>
                </a:r>
                <a:r>
                  <a:rPr lang="en-US" dirty="0"/>
                  <a:t>la </a:t>
                </a:r>
                <a:r>
                  <a:rPr lang="en-US" dirty="0" err="1"/>
                  <a:t>temperatura</a:t>
                </a:r>
                <a:r>
                  <a:rPr lang="en-US" dirty="0"/>
                  <a:t> </a:t>
                </a:r>
                <a:r>
                  <a:rPr lang="en-US" dirty="0" err="1" smtClean="0"/>
                  <a:t>ambiant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f</a:t>
                </a:r>
                <a:r>
                  <a:rPr lang="x-none" dirty="0" smtClean="0"/>
                  <a:t>ă</a:t>
                </a:r>
                <a:r>
                  <a:rPr lang="en-US" dirty="0" smtClean="0"/>
                  <a:t>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a-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modifica</a:t>
                </a:r>
                <a:r>
                  <a:rPr lang="en-US" dirty="0"/>
                  <a:t> </a:t>
                </a:r>
                <a:r>
                  <a:rPr lang="en-US" dirty="0" err="1" smtClean="0"/>
                  <a:t>propriet</a:t>
                </a:r>
                <a:r>
                  <a:rPr lang="x-none" dirty="0" smtClean="0"/>
                  <a:t>ăț</a:t>
                </a:r>
                <a:r>
                  <a:rPr lang="en-US" dirty="0" err="1" smtClean="0"/>
                  <a:t>ile</a:t>
                </a:r>
                <a:r>
                  <a:rPr lang="en-US" dirty="0"/>
                  <a:t>. </a:t>
                </a:r>
                <a:endParaRPr lang="x-none" dirty="0" smtClean="0"/>
              </a:p>
              <a:p>
                <a:r>
                  <a:rPr lang="x-none" dirty="0" smtClean="0"/>
                  <a:t>T</a:t>
                </a:r>
                <a:r>
                  <a:rPr lang="en-US" dirty="0" err="1" smtClean="0"/>
                  <a:t>ensinea</a:t>
                </a:r>
                <a:r>
                  <a:rPr lang="en-US" dirty="0" smtClean="0"/>
                  <a:t> 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limit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𝑛𝑙𝑖𝑚</m:t>
                        </m:r>
                      </m:sub>
                    </m:sSub>
                    <m:r>
                      <a:rPr lang="x-non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tensiunea</a:t>
                </a:r>
                <a:r>
                  <a:rPr lang="en-US" dirty="0"/>
                  <a:t> </a:t>
                </a:r>
                <a:r>
                  <a:rPr lang="en-US" dirty="0" err="1" smtClean="0"/>
                  <a:t>continu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err="1" smtClean="0"/>
                  <a:t>efectiv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a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tensiunii</a:t>
                </a:r>
                <a:r>
                  <a:rPr lang="en-US" dirty="0" smtClean="0"/>
                  <a:t> </a:t>
                </a:r>
                <a:r>
                  <a:rPr lang="en-US" dirty="0"/>
                  <a:t>alternative </a:t>
                </a:r>
                <a:r>
                  <a:rPr lang="en-US" dirty="0" err="1" smtClean="0"/>
                  <a:t>aplicat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la </a:t>
                </a:r>
                <a:r>
                  <a:rPr lang="en-US" dirty="0" err="1"/>
                  <a:t>bornele</a:t>
                </a:r>
                <a:r>
                  <a:rPr lang="en-US" dirty="0"/>
                  <a:t> </a:t>
                </a:r>
                <a:r>
                  <a:rPr lang="en-US" dirty="0" err="1"/>
                  <a:t>rezistorului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x-none" dirty="0" smtClean="0"/>
              </a:p>
              <a:p>
                <a:r>
                  <a:rPr lang="en-US" dirty="0" err="1" smtClean="0"/>
                  <a:t>Rezisten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critic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smtClean="0"/>
                  <a:t>maxim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 smtClean="0"/>
                  <a:t>rezisten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ei</a:t>
                </a:r>
                <a:r>
                  <a:rPr lang="en-US" dirty="0" smtClean="0"/>
                  <a:t> c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reia</a:t>
                </a:r>
                <a:r>
                  <a:rPr lang="en-US" dirty="0" smtClean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se </a:t>
                </a:r>
                <a:r>
                  <a:rPr lang="en-US" dirty="0" err="1"/>
                  <a:t>poate</a:t>
                </a:r>
                <a:r>
                  <a:rPr lang="en-US" dirty="0"/>
                  <a:t> </a:t>
                </a:r>
                <a:r>
                  <a:rPr lang="en-US" dirty="0" err="1"/>
                  <a:t>aplica</a:t>
                </a:r>
                <a:r>
                  <a:rPr lang="en-US" dirty="0"/>
                  <a:t> </a:t>
                </a:r>
                <a:r>
                  <a:rPr lang="en-US" dirty="0" err="1" smtClean="0"/>
                  <a:t>tensiunea</a:t>
                </a:r>
                <a:r>
                  <a:rPr lang="x-none" dirty="0" smtClean="0"/>
                  <a:t> </a:t>
                </a:r>
                <a:r>
                  <a:rPr lang="en-US" dirty="0" smtClean="0"/>
                  <a:t>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limit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. </a:t>
                </a:r>
                <a:r>
                  <a:rPr lang="en-US" dirty="0" err="1"/>
                  <a:t>Coeficientul</a:t>
                </a:r>
                <a:r>
                  <a:rPr lang="en-US" dirty="0"/>
                  <a:t> de </a:t>
                </a:r>
                <a:r>
                  <a:rPr lang="en-US" dirty="0" err="1" smtClean="0"/>
                  <a:t>temperatur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 smtClean="0"/>
                  <a:t>rezisten</a:t>
                </a:r>
                <a:r>
                  <a:rPr lang="x-none" dirty="0"/>
                  <a:t>ț</a:t>
                </a:r>
                <a:r>
                  <a:rPr lang="en-US" dirty="0" err="1" smtClean="0"/>
                  <a:t>ei</a:t>
                </a:r>
                <a:r>
                  <a:rPr lang="en-US" dirty="0"/>
                  <a:t>, </a:t>
                </a:r>
                <a:r>
                  <a:rPr lang="en-US" dirty="0" err="1"/>
                  <a:t>raportul</a:t>
                </a:r>
                <a:r>
                  <a:rPr lang="en-US" dirty="0"/>
                  <a:t> </a:t>
                </a:r>
                <a:r>
                  <a:rPr lang="en-US" dirty="0" err="1"/>
                  <a:t>dintre</a:t>
                </a:r>
                <a:r>
                  <a:rPr lang="en-US" dirty="0"/>
                  <a:t> </a:t>
                </a:r>
                <a:r>
                  <a:rPr lang="en-US" dirty="0" err="1" smtClean="0"/>
                  <a:t>varia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 smtClean="0"/>
                  <a:t> real</a:t>
                </a:r>
                <a:r>
                  <a:rPr lang="x-none" dirty="0" smtClean="0"/>
                  <a:t>ă 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rezisten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ei</a:t>
                </a:r>
                <a:r>
                  <a:rPr lang="en-US" dirty="0" smtClean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 smtClean="0"/>
                  <a:t>varia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temperatur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care a </a:t>
                </a:r>
                <a:r>
                  <a:rPr lang="en-US" dirty="0" err="1"/>
                  <a:t>determinat</a:t>
                </a:r>
                <a:r>
                  <a:rPr lang="en-US" dirty="0"/>
                  <a:t> </a:t>
                </a:r>
                <a:r>
                  <a:rPr lang="en-US" dirty="0" err="1" smtClean="0"/>
                  <a:t>aceast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diferen</a:t>
                </a:r>
                <a:r>
                  <a:rPr lang="x-none" dirty="0" smtClean="0"/>
                  <a:t>ță</a:t>
                </a:r>
                <a:r>
                  <a:rPr lang="en-US" dirty="0" smtClean="0"/>
                  <a:t>: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x-none" dirty="0" smtClean="0"/>
              </a:p>
              <a:p>
                <a:r>
                  <a:rPr lang="pt-BR" dirty="0"/>
                  <a:t>Coeficientul de </a:t>
                </a:r>
                <a:r>
                  <a:rPr lang="pt-BR" dirty="0" smtClean="0"/>
                  <a:t>varia</a:t>
                </a:r>
                <a:r>
                  <a:rPr lang="x-none" dirty="0" smtClean="0"/>
                  <a:t>ț</a:t>
                </a:r>
                <a:r>
                  <a:rPr lang="pt-BR" dirty="0" smtClean="0"/>
                  <a:t>ie </a:t>
                </a:r>
                <a:r>
                  <a:rPr lang="pt-BR" dirty="0"/>
                  <a:t>a </a:t>
                </a:r>
                <a:r>
                  <a:rPr lang="pt-BR" dirty="0" smtClean="0"/>
                  <a:t>rezisten</a:t>
                </a:r>
                <a:r>
                  <a:rPr lang="x-none" dirty="0" smtClean="0"/>
                  <a:t>ț</a:t>
                </a:r>
                <a:r>
                  <a:rPr lang="pt-BR" dirty="0" smtClean="0"/>
                  <a:t>ei </a:t>
                </a:r>
                <a:r>
                  <a:rPr lang="pt-BR" dirty="0"/>
                  <a:t>sub </a:t>
                </a:r>
                <a:r>
                  <a:rPr lang="pt-BR" dirty="0" smtClean="0"/>
                  <a:t>aci</a:t>
                </a:r>
                <a:r>
                  <a:rPr lang="x-none" dirty="0" smtClean="0"/>
                  <a:t>ț</a:t>
                </a:r>
                <a:r>
                  <a:rPr lang="pt-BR" dirty="0" smtClean="0"/>
                  <a:t>unea </a:t>
                </a:r>
                <a:r>
                  <a:rPr lang="pt-BR" dirty="0"/>
                  <a:t>unui factor extern: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∗100 </m:t>
                      </m:r>
                      <m:d>
                        <m:dPr>
                          <m:begChr m:val="["/>
                          <m:endChr m:val="]"/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x-none" dirty="0" smtClean="0"/>
              </a:p>
              <a:p>
                <a:pPr marL="0" indent="0">
                  <a:buNone/>
                </a:pPr>
                <a:r>
                  <a:rPr lang="en-US" sz="2600" dirty="0"/>
                  <a:t>De </a:t>
                </a:r>
                <a:r>
                  <a:rPr lang="en-US" sz="2600" dirty="0" err="1"/>
                  <a:t>asemenea</a:t>
                </a:r>
                <a:r>
                  <a:rPr lang="en-US" sz="2600" dirty="0"/>
                  <a:t> se </a:t>
                </a:r>
                <a:r>
                  <a:rPr lang="en-US" sz="2600" dirty="0" err="1"/>
                  <a:t>mai</a:t>
                </a:r>
                <a:r>
                  <a:rPr lang="en-US" sz="2600" dirty="0"/>
                  <a:t> pot </a:t>
                </a:r>
                <a:r>
                  <a:rPr lang="en-US" sz="2600" dirty="0" err="1"/>
                  <a:t>prezenta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temperatura</a:t>
                </a:r>
                <a:r>
                  <a:rPr lang="en-US" sz="2600" dirty="0"/>
                  <a:t> </a:t>
                </a:r>
                <a:r>
                  <a:rPr lang="en-US" sz="2600" dirty="0" err="1" smtClean="0"/>
                  <a:t>ambiant</a:t>
                </a:r>
                <a:r>
                  <a:rPr lang="x-none" sz="2600" dirty="0" smtClean="0"/>
                  <a:t>ă</a:t>
                </a:r>
                <a:r>
                  <a:rPr lang="en-US" sz="2600" dirty="0" smtClean="0"/>
                  <a:t>, </a:t>
                </a:r>
                <a:r>
                  <a:rPr lang="en-US" sz="2600" dirty="0" err="1"/>
                  <a:t>domeniul</a:t>
                </a:r>
                <a:r>
                  <a:rPr lang="en-US" sz="2600" dirty="0"/>
                  <a:t> nominal </a:t>
                </a:r>
                <a:r>
                  <a:rPr lang="en-US" sz="2600" dirty="0" smtClean="0"/>
                  <a:t>de</a:t>
                </a:r>
                <a:r>
                  <a:rPr lang="x-none" sz="2600" dirty="0" smtClean="0"/>
                  <a:t> </a:t>
                </a:r>
                <a:r>
                  <a:rPr lang="en-US" sz="2600" dirty="0" err="1" smtClean="0"/>
                  <a:t>temperatur</a:t>
                </a:r>
                <a:r>
                  <a:rPr lang="x-none" sz="2600" dirty="0" smtClean="0"/>
                  <a:t>ă</a:t>
                </a:r>
                <a:r>
                  <a:rPr lang="en-US" sz="2600" dirty="0" smtClean="0"/>
                  <a:t>, </a:t>
                </a:r>
                <a:r>
                  <a:rPr lang="en-US" sz="2600" dirty="0" err="1"/>
                  <a:t>rigiditatea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dielectric</a:t>
                </a:r>
                <a:r>
                  <a:rPr lang="x-none" sz="2600" dirty="0" smtClean="0"/>
                  <a:t>ă</a:t>
                </a:r>
                <a:r>
                  <a:rPr lang="en-US" sz="2600" dirty="0" smtClean="0"/>
                  <a:t>, </a:t>
                </a:r>
                <a:r>
                  <a:rPr lang="en-US" sz="2600" dirty="0" err="1" smtClean="0"/>
                  <a:t>rezisten</a:t>
                </a:r>
                <a:r>
                  <a:rPr lang="x-none" sz="2600" dirty="0" smtClean="0"/>
                  <a:t>ț</a:t>
                </a:r>
                <a:r>
                  <a:rPr lang="en-US" sz="2600" dirty="0" smtClean="0"/>
                  <a:t>a </a:t>
                </a:r>
                <a:r>
                  <a:rPr lang="en-US" sz="2600" dirty="0"/>
                  <a:t>de </a:t>
                </a:r>
                <a:r>
                  <a:rPr lang="en-US" sz="2600" dirty="0" err="1" smtClean="0"/>
                  <a:t>izola</a:t>
                </a:r>
                <a:r>
                  <a:rPr lang="x-none" sz="2600" dirty="0" smtClean="0"/>
                  <a:t>ț</a:t>
                </a:r>
                <a:r>
                  <a:rPr lang="en-US" sz="2600" dirty="0" err="1" smtClean="0"/>
                  <a:t>ie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categoria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climatic</a:t>
                </a:r>
                <a:r>
                  <a:rPr lang="x-none" sz="2600" dirty="0" smtClean="0"/>
                  <a:t>ă</a:t>
                </a:r>
                <a:r>
                  <a:rPr lang="en-US" sz="2600" dirty="0" smtClean="0"/>
                  <a:t> </a:t>
                </a:r>
                <a:r>
                  <a:rPr lang="en-US" sz="2600" dirty="0" err="1"/>
                  <a:t>şi</a:t>
                </a:r>
                <a:r>
                  <a:rPr lang="en-US" sz="2600" dirty="0"/>
                  <a:t> </a:t>
                </a:r>
                <a:r>
                  <a:rPr lang="en-US" sz="2600" dirty="0" err="1" smtClean="0"/>
                  <a:t>precizia</a:t>
                </a:r>
                <a:r>
                  <a:rPr lang="x-none" sz="2600" dirty="0" smtClean="0"/>
                  <a:t> </a:t>
                </a:r>
                <a:r>
                  <a:rPr lang="en-US" sz="2600" dirty="0" err="1" smtClean="0"/>
                  <a:t>rezistoarelor</a:t>
                </a:r>
                <a:r>
                  <a:rPr lang="en-US" sz="260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1999" cy="6734175"/>
              </a:xfrm>
              <a:blipFill rotWithShape="1">
                <a:blip r:embed="rId2"/>
                <a:stretch>
                  <a:fillRect l="-500" t="-1629" r="-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8244" y="706170"/>
                <a:ext cx="12023756" cy="61518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Condensatorul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un </a:t>
                </a:r>
                <a:r>
                  <a:rPr lang="en-US" dirty="0" err="1"/>
                  <a:t>sistem</a:t>
                </a:r>
                <a:r>
                  <a:rPr lang="en-US" dirty="0"/>
                  <a:t> de </a:t>
                </a:r>
                <a:r>
                  <a:rPr lang="en-US" dirty="0" err="1" smtClean="0"/>
                  <a:t>dou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conductoare</a:t>
                </a:r>
                <a:r>
                  <a:rPr lang="en-US" dirty="0"/>
                  <a:t> </a:t>
                </a:r>
                <a:r>
                  <a:rPr lang="en-US" dirty="0" err="1" smtClean="0"/>
                  <a:t>desp</a:t>
                </a:r>
                <a:r>
                  <a:rPr lang="x-none" dirty="0" smtClean="0"/>
                  <a:t>ă</a:t>
                </a:r>
                <a:r>
                  <a:rPr lang="en-US" dirty="0" smtClean="0"/>
                  <a:t>r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ite</a:t>
                </a:r>
                <a:r>
                  <a:rPr lang="en-US" dirty="0" smtClean="0"/>
                  <a:t> </a:t>
                </a:r>
                <a:r>
                  <a:rPr lang="en-US" dirty="0"/>
                  <a:t>de un dielectric. </a:t>
                </a:r>
                <a:r>
                  <a:rPr lang="en-US" dirty="0" err="1"/>
                  <a:t>Cele</a:t>
                </a:r>
                <a:r>
                  <a:rPr lang="en-US" dirty="0"/>
                  <a:t> </a:t>
                </a:r>
                <a:r>
                  <a:rPr lang="en-US" dirty="0" err="1" smtClean="0"/>
                  <a:t>dou</a:t>
                </a:r>
                <a:r>
                  <a:rPr lang="x-none" dirty="0" smtClean="0"/>
                  <a:t>ă </a:t>
                </a:r>
                <a:r>
                  <a:rPr lang="en-US" dirty="0" err="1" smtClean="0"/>
                  <a:t>conductoare</a:t>
                </a:r>
                <a:r>
                  <a:rPr lang="en-US" dirty="0" smtClean="0"/>
                  <a:t> </a:t>
                </a:r>
                <a:r>
                  <a:rPr lang="en-US" dirty="0"/>
                  <a:t>se </a:t>
                </a:r>
                <a:r>
                  <a:rPr lang="en-US" dirty="0" err="1"/>
                  <a:t>numesc</a:t>
                </a:r>
                <a:r>
                  <a:rPr lang="en-US" dirty="0"/>
                  <a:t> </a:t>
                </a:r>
                <a:r>
                  <a:rPr lang="en-US" dirty="0" smtClean="0"/>
                  <a:t>arm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turi</a:t>
                </a:r>
                <a:r>
                  <a:rPr lang="en-US" dirty="0"/>
                  <a:t>. </a:t>
                </a:r>
                <a:r>
                  <a:rPr lang="en-US" dirty="0" err="1"/>
                  <a:t>Condensatorul</a:t>
                </a:r>
                <a:r>
                  <a:rPr lang="en-US" dirty="0"/>
                  <a:t> se </a:t>
                </a:r>
                <a:r>
                  <a:rPr lang="en-US" dirty="0" err="1" smtClean="0"/>
                  <a:t>caracterizeaz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prin</a:t>
                </a:r>
                <a:r>
                  <a:rPr lang="en-US" dirty="0"/>
                  <a:t> capacitate (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). </a:t>
                </a:r>
                <a:r>
                  <a:rPr lang="en-US" dirty="0" err="1"/>
                  <a:t>Unitatea</a:t>
                </a:r>
                <a:r>
                  <a:rPr lang="en-US" dirty="0"/>
                  <a:t> de </a:t>
                </a:r>
                <a:r>
                  <a:rPr lang="en-US" dirty="0" err="1"/>
                  <a:t>măsură</a:t>
                </a:r>
                <a:r>
                  <a:rPr lang="en-US" dirty="0"/>
                  <a:t> </a:t>
                </a:r>
                <a:r>
                  <a:rPr lang="en-US" dirty="0" err="1"/>
                  <a:t>pentru</a:t>
                </a:r>
                <a:r>
                  <a:rPr lang="en-US" dirty="0"/>
                  <a:t> capacitate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(Farad) </a:t>
                </a:r>
                <a:endParaRPr lang="x-none" dirty="0" smtClean="0"/>
              </a:p>
              <a:p>
                <a:r>
                  <a:rPr lang="x-none" dirty="0" smtClean="0"/>
                  <a:t>A</a:t>
                </a:r>
                <a:r>
                  <a:rPr lang="en-US" dirty="0" err="1" smtClean="0"/>
                  <a:t>tunci</a:t>
                </a:r>
                <a:r>
                  <a:rPr lang="en-US" dirty="0" smtClean="0"/>
                  <a:t> </a:t>
                </a:r>
                <a:r>
                  <a:rPr lang="en-US" dirty="0" err="1"/>
                  <a:t>când</a:t>
                </a:r>
                <a:r>
                  <a:rPr lang="en-US" dirty="0"/>
                  <a:t> se </a:t>
                </a:r>
                <a:r>
                  <a:rPr lang="en-US" dirty="0" err="1" smtClean="0"/>
                  <a:t>aplic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o </a:t>
                </a:r>
                <a:r>
                  <a:rPr lang="en-US" dirty="0" err="1"/>
                  <a:t>tensiune</a:t>
                </a:r>
                <a:r>
                  <a:rPr lang="en-US" dirty="0"/>
                  <a:t> (</a:t>
                </a:r>
                <a:r>
                  <a:rPr lang="en-US" dirty="0" err="1" smtClean="0"/>
                  <a:t>diferen</a:t>
                </a:r>
                <a:r>
                  <a:rPr lang="x-none" dirty="0" smtClean="0"/>
                  <a:t>ță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poten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ial</a:t>
                </a:r>
                <a:r>
                  <a:rPr lang="en-US" dirty="0"/>
                  <a:t>) </a:t>
                </a:r>
                <a:r>
                  <a:rPr lang="en-US" dirty="0" smtClean="0"/>
                  <a:t>la </a:t>
                </a:r>
                <a:r>
                  <a:rPr lang="en-US" dirty="0" err="1"/>
                  <a:t>bornele</a:t>
                </a:r>
                <a:r>
                  <a:rPr lang="en-US" dirty="0"/>
                  <a:t> </a:t>
                </a:r>
                <a:r>
                  <a:rPr lang="en-US" dirty="0" err="1"/>
                  <a:t>unui</a:t>
                </a:r>
                <a:r>
                  <a:rPr lang="en-US" dirty="0"/>
                  <a:t> </a:t>
                </a:r>
                <a:r>
                  <a:rPr lang="en-US" dirty="0" err="1"/>
                  <a:t>condensator</a:t>
                </a:r>
                <a:r>
                  <a:rPr lang="en-US" dirty="0" smtClean="0"/>
                  <a:t>,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acesta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acumuleaz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o </a:t>
                </a:r>
                <a:r>
                  <a:rPr lang="en-US" dirty="0" err="1" smtClean="0"/>
                  <a:t>sarcin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electric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/>
                  <a:t>) </a:t>
                </a:r>
                <a:r>
                  <a:rPr lang="en-US" dirty="0" err="1" smtClean="0"/>
                  <a:t>proporional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cu </a:t>
                </a:r>
                <a:r>
                  <a:rPr lang="en-US" dirty="0" err="1"/>
                  <a:t>tensiunea</a:t>
                </a:r>
                <a:r>
                  <a:rPr lang="en-US" dirty="0"/>
                  <a:t> </a:t>
                </a:r>
                <a:r>
                  <a:rPr lang="en-US" dirty="0" err="1" smtClean="0"/>
                  <a:t>aplicat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</a:t>
                </a:r>
                <a:r>
                  <a:rPr lang="en-US" dirty="0"/>
                  <a:t>conform </a:t>
                </a:r>
                <a:r>
                  <a:rPr lang="en-US" dirty="0" err="1"/>
                  <a:t>relaiei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x-none" dirty="0" smtClean="0"/>
              </a:p>
              <a:p>
                <a:pPr marL="0" indent="0">
                  <a:buNone/>
                </a:pPr>
                <a:endParaRPr lang="x-none" dirty="0"/>
              </a:p>
              <a:p>
                <a:r>
                  <a:rPr lang="en-US" dirty="0" smtClean="0"/>
                  <a:t>Din </a:t>
                </a:r>
                <a:r>
                  <a:rPr lang="en-US" dirty="0" err="1"/>
                  <a:t>punct</a:t>
                </a:r>
                <a:r>
                  <a:rPr lang="en-US" dirty="0"/>
                  <a:t> de </a:t>
                </a:r>
                <a:r>
                  <a:rPr lang="en-US" dirty="0" err="1"/>
                  <a:t>vedere</a:t>
                </a:r>
                <a:r>
                  <a:rPr lang="en-US" dirty="0"/>
                  <a:t> energetic un </a:t>
                </a:r>
                <a:r>
                  <a:rPr lang="en-US" dirty="0" err="1"/>
                  <a:t>condensator</a:t>
                </a:r>
                <a:r>
                  <a:rPr lang="en-US" dirty="0"/>
                  <a:t> de capacitate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 </a:t>
                </a:r>
                <a:r>
                  <a:rPr lang="en-US" dirty="0" err="1" smtClean="0"/>
                  <a:t>înmagazineaz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o </a:t>
                </a:r>
                <a:r>
                  <a:rPr lang="en-US" dirty="0" err="1"/>
                  <a:t>energie</a:t>
                </a: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câmpului</a:t>
                </a:r>
                <a:r>
                  <a:rPr lang="en-US" dirty="0" smtClean="0"/>
                  <a:t> </a:t>
                </a:r>
                <a:r>
                  <a:rPr lang="en-US" dirty="0"/>
                  <a:t>electric </a:t>
                </a:r>
                <a:r>
                  <a:rPr lang="en-US" dirty="0" err="1"/>
                  <a:t>dintre</a:t>
                </a:r>
                <a:r>
                  <a:rPr lang="en-US" dirty="0"/>
                  <a:t> </a:t>
                </a:r>
                <a:r>
                  <a:rPr lang="en-US" dirty="0" smtClean="0"/>
                  <a:t>arm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turi</a:t>
                </a:r>
                <a:r>
                  <a:rPr lang="en-US" dirty="0" smtClean="0"/>
                  <a:t> </a:t>
                </a:r>
                <a:r>
                  <a:rPr lang="en-US" dirty="0"/>
                  <a:t>conform </a:t>
                </a:r>
                <a:r>
                  <a:rPr lang="en-US" dirty="0" err="1" smtClean="0"/>
                  <a:t>rela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iei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x-non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none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x-none" dirty="0" smtClean="0"/>
                  <a:t>Joule (J)</a:t>
                </a:r>
              </a:p>
              <a:p>
                <a:pPr marL="0" indent="0">
                  <a:buNone/>
                </a:pPr>
                <a:r>
                  <a:rPr lang="en-US" dirty="0" err="1"/>
                  <a:t>Pentru</a:t>
                </a:r>
                <a:r>
                  <a:rPr lang="en-US" dirty="0"/>
                  <a:t> un </a:t>
                </a:r>
                <a:r>
                  <a:rPr lang="en-US" dirty="0" err="1"/>
                  <a:t>condensator</a:t>
                </a:r>
                <a:r>
                  <a:rPr lang="en-US" dirty="0"/>
                  <a:t> cu </a:t>
                </a:r>
                <a:r>
                  <a:rPr lang="en-US" dirty="0" err="1" smtClean="0"/>
                  <a:t>dou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arm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turi</a:t>
                </a:r>
                <a:r>
                  <a:rPr lang="en-US" dirty="0" smtClean="0"/>
                  <a:t> </a:t>
                </a:r>
                <a:r>
                  <a:rPr lang="en-US" dirty="0"/>
                  <a:t>cu </a:t>
                </a:r>
                <a:r>
                  <a:rPr lang="en-US" dirty="0" err="1" smtClean="0"/>
                  <a:t>suprafa</a:t>
                </a:r>
                <a:r>
                  <a:rPr lang="x-none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i="1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, cu </a:t>
                </a:r>
                <a:r>
                  <a:rPr lang="en-US" dirty="0" err="1"/>
                  <a:t>distana</a:t>
                </a:r>
                <a:r>
                  <a:rPr lang="en-US" dirty="0"/>
                  <a:t> </a:t>
                </a:r>
                <a:r>
                  <a:rPr lang="x-none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între</a:t>
                </a:r>
                <a:r>
                  <a:rPr lang="en-US" dirty="0" smtClean="0"/>
                  <a:t> </a:t>
                </a:r>
                <a:r>
                  <a:rPr lang="en-US" dirty="0" err="1"/>
                  <a:t>ele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 smtClean="0"/>
                  <a:t>constanta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dielectricului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ɛ</a:t>
                </a:r>
                <a:r>
                  <a:rPr lang="en-US" dirty="0" smtClean="0"/>
                  <a:t>, </a:t>
                </a:r>
                <a:r>
                  <a:rPr lang="en-US" dirty="0" err="1"/>
                  <a:t>capacitatea</a:t>
                </a:r>
                <a:r>
                  <a:rPr lang="en-US" dirty="0"/>
                  <a:t> se </a:t>
                </a:r>
                <a:r>
                  <a:rPr lang="en-US" dirty="0" err="1"/>
                  <a:t>poate</a:t>
                </a:r>
                <a:r>
                  <a:rPr lang="en-US" dirty="0"/>
                  <a:t> </a:t>
                </a:r>
                <a:r>
                  <a:rPr lang="en-US" dirty="0" err="1"/>
                  <a:t>calcula</a:t>
                </a:r>
                <a:r>
                  <a:rPr lang="en-US" dirty="0"/>
                  <a:t> cu </a:t>
                </a:r>
                <a:r>
                  <a:rPr lang="en-US" dirty="0" err="1" smtClean="0"/>
                  <a:t>rela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/>
                  <a:t>: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244" y="706170"/>
                <a:ext cx="12023756" cy="6151830"/>
              </a:xfrm>
              <a:blipFill rotWithShape="1">
                <a:blip r:embed="rId2"/>
                <a:stretch>
                  <a:fillRect l="-913" t="-1982" r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68244" y="120681"/>
            <a:ext cx="10515600" cy="58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/>
              <a:t>CONDENSATOARE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2667000"/>
            <a:ext cx="2928937" cy="12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20" y="125185"/>
            <a:ext cx="6302829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2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14300"/>
            <a:ext cx="4572001" cy="41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 smtClean="0"/>
              <a:t>Conectarea Condensatoarelor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95350"/>
            <a:ext cx="2524125" cy="1409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2384134"/>
                <a:ext cx="1506695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2384134"/>
                <a:ext cx="1506695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600075"/>
            <a:ext cx="2455664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3300" y="2695575"/>
                <a:ext cx="1506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695575"/>
                <a:ext cx="1506695" cy="276999"/>
              </a:xfrm>
              <a:prstGeom prst="rect">
                <a:avLst/>
              </a:prstGeom>
              <a:blipFill>
                <a:blip r:embed="rId5"/>
                <a:stretch>
                  <a:fillRect l="-3239" r="-161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52398" y="3057525"/>
            <a:ext cx="1154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NewRomanPS-BoldMT"/>
              </a:rPr>
              <a:t>Încărcarea C la curent constant</a:t>
            </a:r>
            <a:r>
              <a:rPr lang="fr-FR" dirty="0"/>
              <a:t> </a:t>
            </a:r>
            <a:br>
              <a:rPr lang="fr-FR" dirty="0"/>
            </a:b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064" y="1564481"/>
            <a:ext cx="6732713" cy="2205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398" y="4016812"/>
                <a:ext cx="11715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La </a:t>
                </a:r>
                <a:r>
                  <a:rPr lang="en-US" dirty="0" err="1"/>
                  <a:t>momentul</a:t>
                </a:r>
                <a:r>
                  <a:rPr lang="en-US" dirty="0"/>
                  <a:t> </a:t>
                </a:r>
                <a:r>
                  <a:rPr lang="en-US" dirty="0" err="1"/>
                  <a:t>iniţial</a:t>
                </a:r>
                <a:r>
                  <a:rPr lang="en-US" dirty="0"/>
                  <a:t> </a:t>
                </a:r>
                <a:r>
                  <a:rPr lang="en-US" dirty="0" err="1"/>
                  <a:t>condensatorul</a:t>
                </a:r>
                <a:r>
                  <a:rPr lang="en-US" dirty="0"/>
                  <a:t> se </a:t>
                </a:r>
                <a:r>
                  <a:rPr lang="en-US" dirty="0" err="1"/>
                  <a:t>consideră</a:t>
                </a:r>
                <a:r>
                  <a:rPr lang="en-US" dirty="0"/>
                  <a:t> </a:t>
                </a:r>
                <a:r>
                  <a:rPr lang="en-US" dirty="0" err="1" smtClean="0"/>
                  <a:t>desc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rcat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x-none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x-none" b="0" i="1" dirty="0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 smtClean="0"/>
                  <a:t>Curentul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prin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conden</a:t>
                </a:r>
                <a:r>
                  <a:rPr lang="ro-MD" dirty="0" smtClean="0"/>
                  <a:t>s</a:t>
                </a:r>
                <a:r>
                  <a:rPr lang="en-US" dirty="0" err="1" smtClean="0"/>
                  <a:t>ator</a:t>
                </a:r>
                <a:r>
                  <a:rPr lang="en-US" dirty="0" smtClean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constant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timp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astfel</a:t>
                </a:r>
                <a:r>
                  <a:rPr lang="en-US" dirty="0"/>
                  <a:t> </a:t>
                </a:r>
                <a:r>
                  <a:rPr lang="en-US" dirty="0" err="1"/>
                  <a:t>încât</a:t>
                </a:r>
                <a:r>
                  <a:rPr lang="en-US" dirty="0"/>
                  <a:t> </a:t>
                </a:r>
                <a:r>
                  <a:rPr lang="en-US" dirty="0" err="1"/>
                  <a:t>avem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8" y="4016812"/>
                <a:ext cx="1171575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416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398" y="4654392"/>
                <a:ext cx="2047997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x-non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8" y="4654392"/>
                <a:ext cx="2047997" cy="619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право 11"/>
          <p:cNvSpPr/>
          <p:nvPr/>
        </p:nvSpPr>
        <p:spPr>
          <a:xfrm>
            <a:off x="2204114" y="4856708"/>
            <a:ext cx="472410" cy="2387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0377" y="4693185"/>
                <a:ext cx="14789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377" y="4693185"/>
                <a:ext cx="1478931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2398" y="5407149"/>
            <a:ext cx="1184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 smtClean="0"/>
              <a:t>liniar</a:t>
            </a:r>
            <a:r>
              <a:rPr lang="x-none" dirty="0" smtClean="0"/>
              <a:t>.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circuitul</a:t>
            </a:r>
            <a:r>
              <a:rPr lang="x-none" dirty="0" smtClean="0"/>
              <a:t> </a:t>
            </a:r>
            <a:r>
              <a:rPr lang="en-US" dirty="0" err="1" smtClean="0"/>
              <a:t>funcţionează</a:t>
            </a:r>
            <a:r>
              <a:rPr lang="en-US" dirty="0" smtClean="0"/>
              <a:t> </a:t>
            </a:r>
            <a:r>
              <a:rPr lang="x-none" dirty="0" smtClean="0"/>
              <a:t>o perioadă oarecare de timp, tensiunea crește </a:t>
            </a:r>
            <a:r>
              <a:rPr lang="x-none" smtClean="0"/>
              <a:t>continuu exist</a:t>
            </a:r>
            <a:r>
              <a:rPr lang="ro-MD" dirty="0" smtClean="0"/>
              <a:t>â</a:t>
            </a:r>
            <a:r>
              <a:rPr lang="x-none" smtClean="0"/>
              <a:t>nd </a:t>
            </a:r>
            <a:r>
              <a:rPr lang="x-none" dirty="0" smtClean="0"/>
              <a:t>pericolul distrugerii condensatorului sau sursei.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0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5249"/>
                <a:ext cx="12125324" cy="67627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Condensatorul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bobina</a:t>
                </a:r>
                <a:r>
                  <a:rPr lang="en-US" dirty="0"/>
                  <a:t> </a:t>
                </a:r>
                <a:r>
                  <a:rPr lang="en-US" dirty="0" err="1"/>
                  <a:t>sunt</a:t>
                </a:r>
                <a:r>
                  <a:rPr lang="en-US" dirty="0"/>
                  <a:t> </a:t>
                </a:r>
                <a:r>
                  <a:rPr lang="en-US" dirty="0" err="1"/>
                  <a:t>cunoscute</a:t>
                </a:r>
                <a:r>
                  <a:rPr lang="en-US" dirty="0"/>
                  <a:t> ca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de circuit </a:t>
                </a:r>
                <a:r>
                  <a:rPr lang="en-US" i="1" dirty="0"/>
                  <a:t>reactive.</a:t>
                </a:r>
                <a:br>
                  <a:rPr lang="en-US" i="1" dirty="0"/>
                </a:b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aceste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de circuit se </a:t>
                </a:r>
                <a:r>
                  <a:rPr lang="en-US" dirty="0" err="1"/>
                  <a:t>defineşte</a:t>
                </a:r>
                <a:r>
                  <a:rPr lang="en-US" dirty="0"/>
                  <a:t> </a:t>
                </a:r>
                <a:r>
                  <a:rPr lang="en-US" i="1" dirty="0" err="1"/>
                  <a:t>reactanţa</a:t>
                </a:r>
                <a:r>
                  <a:rPr lang="en-US" i="1" dirty="0"/>
                  <a:t> X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x-none" dirty="0" smtClean="0"/>
                  <a:t> pentru condensator</a:t>
                </a:r>
              </a:p>
              <a:p>
                <a:pPr marL="0" indent="0">
                  <a:buNone/>
                </a:pPr>
                <a:r>
                  <a:rPr lang="x-none" dirty="0" smtClean="0"/>
                  <a:t>Unitatea de măsură pentru reactanță </a:t>
                </a:r>
                <a:r>
                  <a:rPr lang="x-none" smtClean="0"/>
                  <a:t>este ace</a:t>
                </a:r>
                <a:r>
                  <a:rPr lang="ro-MD" dirty="0" smtClean="0"/>
                  <a:t>e</a:t>
                </a:r>
                <a:r>
                  <a:rPr lang="x-none" smtClean="0"/>
                  <a:t>ași ca </a:t>
                </a:r>
                <a:r>
                  <a:rPr lang="ro-MD" dirty="0" smtClean="0"/>
                  <a:t>ș</a:t>
                </a:r>
                <a:r>
                  <a:rPr lang="x-none" smtClean="0"/>
                  <a:t>i pentru rezisten</a:t>
                </a:r>
                <a:r>
                  <a:rPr lang="ro-MD" dirty="0" smtClean="0"/>
                  <a:t>ță</a:t>
                </a:r>
                <a:r>
                  <a:rPr lang="en-GB" dirty="0" smtClean="0"/>
                  <a:t> [</a:t>
                </a:r>
                <a:r>
                  <a:rPr lang="el-GR" dirty="0" smtClean="0"/>
                  <a:t>Ω</a:t>
                </a:r>
                <a:r>
                  <a:rPr lang="en-GB" dirty="0" smtClean="0"/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GB" dirty="0" smtClean="0"/>
                  <a:t>- </a:t>
                </a:r>
                <a:r>
                  <a:rPr lang="en-GB" dirty="0" err="1" smtClean="0"/>
                  <a:t>fre</a:t>
                </a:r>
                <a:r>
                  <a:rPr lang="ro-MD" dirty="0" smtClean="0"/>
                  <a:t>c</a:t>
                </a:r>
                <a:r>
                  <a:rPr lang="en-GB" dirty="0" err="1" smtClean="0"/>
                  <a:t>ven</a:t>
                </a:r>
                <a:r>
                  <a:rPr lang="x-none" dirty="0" smtClean="0"/>
                  <a:t>ța </a:t>
                </a:r>
                <a14:m>
                  <m:oMath xmlns:m="http://schemas.openxmlformats.org/officeDocument/2006/math">
                    <m:r>
                      <a:rPr lang="x-non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x-none" dirty="0" smtClean="0"/>
                  <a:t> </a:t>
                </a:r>
                <a:r>
                  <a:rPr lang="x-none" dirty="0" smtClean="0">
                    <a:solidFill>
                      <a:srgbClr val="FF0000"/>
                    </a:solidFill>
                  </a:rPr>
                  <a:t>T</a:t>
                </a:r>
                <a:r>
                  <a:rPr lang="x-none" dirty="0" smtClean="0"/>
                  <a:t>-perioada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Un alt </a:t>
                </a:r>
                <a:r>
                  <a:rPr lang="en-US" dirty="0" err="1"/>
                  <a:t>termen</a:t>
                </a:r>
                <a:r>
                  <a:rPr lang="en-US" dirty="0"/>
                  <a:t> </a:t>
                </a:r>
                <a:r>
                  <a:rPr lang="en-US" dirty="0" err="1"/>
                  <a:t>utilizat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circuitele</a:t>
                </a:r>
                <a:r>
                  <a:rPr lang="en-US" dirty="0"/>
                  <a:t> </a:t>
                </a:r>
                <a:r>
                  <a:rPr lang="en-US" dirty="0" err="1"/>
                  <a:t>ce</a:t>
                </a:r>
                <a:r>
                  <a:rPr lang="en-US" dirty="0"/>
                  <a:t> </a:t>
                </a:r>
                <a:r>
                  <a:rPr lang="en-US" dirty="0" err="1"/>
                  <a:t>conţin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reactive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cel</a:t>
                </a:r>
                <a:r>
                  <a:rPr lang="en-US" dirty="0"/>
                  <a:t> de </a:t>
                </a:r>
                <a:r>
                  <a:rPr lang="en-US" i="1" dirty="0" err="1"/>
                  <a:t>impedanţă</a:t>
                </a:r>
                <a:r>
                  <a:rPr lang="en-US" dirty="0"/>
                  <a:t>, care se </a:t>
                </a:r>
                <a:r>
                  <a:rPr lang="en-US" dirty="0" err="1"/>
                  <a:t>notează</a:t>
                </a:r>
                <a:r>
                  <a:rPr lang="en-US" dirty="0"/>
                  <a:t> cu </a:t>
                </a:r>
                <a:r>
                  <a:rPr lang="en-US" i="1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/>
                  <a:t>. </a:t>
                </a:r>
                <a:r>
                  <a:rPr lang="en-US" dirty="0" err="1"/>
                  <a:t>Impedanţa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un </a:t>
                </a:r>
                <a:r>
                  <a:rPr lang="en-US" dirty="0" err="1"/>
                  <a:t>termen</a:t>
                </a:r>
                <a:r>
                  <a:rPr lang="en-US" dirty="0"/>
                  <a:t> general, </a:t>
                </a:r>
                <a:r>
                  <a:rPr lang="en-US" dirty="0" err="1"/>
                  <a:t>este</a:t>
                </a:r>
                <a:r>
                  <a:rPr lang="en-US" dirty="0"/>
                  <a:t> o</a:t>
                </a:r>
                <a:br>
                  <a:rPr lang="en-US" dirty="0"/>
                </a:br>
                <a:r>
                  <a:rPr lang="en-US" dirty="0"/>
                  <a:t>“</a:t>
                </a:r>
                <a:r>
                  <a:rPr lang="en-US" dirty="0" err="1"/>
                  <a:t>rezistenţa</a:t>
                </a:r>
                <a:r>
                  <a:rPr lang="en-US" dirty="0"/>
                  <a:t> </a:t>
                </a:r>
                <a:r>
                  <a:rPr lang="en-US" dirty="0" err="1"/>
                  <a:t>generalizată</a:t>
                </a:r>
                <a:r>
                  <a:rPr lang="en-US" dirty="0" smtClean="0"/>
                  <a:t>“</a:t>
                </a:r>
                <a:r>
                  <a:rPr lang="x-none" dirty="0" smtClean="0"/>
                  <a:t>. Reactanța este partea imaginară a impedanței.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Impedan</a:t>
                </a:r>
                <a:r>
                  <a:rPr lang="x-none" dirty="0" smtClean="0"/>
                  <a:t>ța Capacitivă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x-non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x-none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x-none" dirty="0"/>
                  <a:t>  unde </a:t>
                </a:r>
                <a14:m>
                  <m:oMath xmlns:m="http://schemas.openxmlformats.org/officeDocument/2006/math">
                    <m:r>
                      <a:rPr lang="x-non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x-non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 smtClean="0"/>
                  <a:t>Pentru</a:t>
                </a:r>
                <a:r>
                  <a:rPr lang="en-US" dirty="0" smtClean="0"/>
                  <a:t> </a:t>
                </a:r>
                <a:r>
                  <a:rPr lang="en-US" dirty="0" err="1"/>
                  <a:t>condensator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bobină</a:t>
                </a:r>
                <a:r>
                  <a:rPr lang="en-US" dirty="0"/>
                  <a:t> </a:t>
                </a:r>
                <a:r>
                  <a:rPr lang="en-US" dirty="0" err="1"/>
                  <a:t>ideale</a:t>
                </a:r>
                <a:r>
                  <a:rPr lang="en-US" dirty="0"/>
                  <a:t> (R=0) </a:t>
                </a:r>
                <a:r>
                  <a:rPr lang="en-US" dirty="0" err="1"/>
                  <a:t>impedanţele</a:t>
                </a:r>
                <a:r>
                  <a:rPr lang="en-US" dirty="0"/>
                  <a:t> </a:t>
                </a:r>
                <a:r>
                  <a:rPr lang="en-US" dirty="0" err="1"/>
                  <a:t>sunt</a:t>
                </a:r>
                <a:r>
                  <a:rPr lang="en-US" dirty="0"/>
                  <a:t> </a:t>
                </a:r>
                <a:r>
                  <a:rPr lang="en-US" dirty="0" err="1" smtClean="0"/>
                  <a:t>numere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complexe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x-none" dirty="0" smtClean="0"/>
              </a:p>
              <a:p>
                <a:pPr marL="0" indent="0">
                  <a:buNone/>
                </a:pPr>
                <a:r>
                  <a:rPr lang="en-US" dirty="0" err="1"/>
                  <a:t>Reactanţa</a:t>
                </a:r>
                <a:r>
                  <a:rPr lang="en-US" dirty="0"/>
                  <a:t> </a:t>
                </a:r>
                <a:r>
                  <a:rPr lang="en-US" dirty="0" err="1"/>
                  <a:t>condensatorului</a:t>
                </a:r>
                <a:r>
                  <a:rPr lang="en-US" dirty="0"/>
                  <a:t> (</a:t>
                </a:r>
                <a:r>
                  <a:rPr lang="en-US" dirty="0" err="1"/>
                  <a:t>bobinei</a:t>
                </a:r>
                <a:r>
                  <a:rPr lang="en-US" dirty="0"/>
                  <a:t>) </a:t>
                </a:r>
                <a:r>
                  <a:rPr lang="en-US" dirty="0" err="1"/>
                  <a:t>scade</a:t>
                </a:r>
                <a:r>
                  <a:rPr lang="en-US" dirty="0"/>
                  <a:t> (</a:t>
                </a:r>
                <a:r>
                  <a:rPr lang="en-US" dirty="0" err="1"/>
                  <a:t>creşte</a:t>
                </a:r>
                <a:r>
                  <a:rPr lang="en-US" dirty="0"/>
                  <a:t>) cu </a:t>
                </a:r>
                <a:r>
                  <a:rPr lang="en-US" dirty="0" err="1"/>
                  <a:t>creşterea</a:t>
                </a:r>
                <a:r>
                  <a:rPr lang="en-US" dirty="0"/>
                  <a:t> </a:t>
                </a:r>
                <a:r>
                  <a:rPr lang="en-US" dirty="0" err="1"/>
                  <a:t>frecvenţei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i="1" dirty="0" smtClean="0"/>
                  <a:t>.</a:t>
                </a:r>
                <a:r>
                  <a:rPr lang="x-none" i="1" dirty="0" smtClean="0"/>
                  <a:t> </a:t>
                </a:r>
                <a:r>
                  <a:rPr lang="en-US" dirty="0" err="1" smtClean="0"/>
                  <a:t>Astfel</a:t>
                </a:r>
                <a:r>
                  <a:rPr lang="en-US" dirty="0"/>
                  <a:t>,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curent</a:t>
                </a:r>
                <a:r>
                  <a:rPr lang="en-US" dirty="0"/>
                  <a:t> </a:t>
                </a:r>
                <a:r>
                  <a:rPr lang="en-US" dirty="0" err="1"/>
                  <a:t>continuu</a:t>
                </a:r>
                <a:r>
                  <a:rPr lang="en-US" dirty="0"/>
                  <a:t> (</a:t>
                </a:r>
                <a:r>
                  <a:rPr lang="en-US" i="1" dirty="0"/>
                  <a:t>f=0 </a:t>
                </a:r>
                <a:r>
                  <a:rPr lang="en-US" i="1" dirty="0" smtClean="0"/>
                  <a:t>Hz</a:t>
                </a:r>
                <a:r>
                  <a:rPr lang="en-US" dirty="0" smtClean="0"/>
                  <a:t>) </a:t>
                </a:r>
                <a:r>
                  <a:rPr lang="en-US" dirty="0"/>
                  <a:t>un </a:t>
                </a:r>
                <a:r>
                  <a:rPr lang="en-US" dirty="0" err="1"/>
                  <a:t>condensator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echivalent</a:t>
                </a:r>
                <a:r>
                  <a:rPr lang="en-US" dirty="0"/>
                  <a:t> cu o </a:t>
                </a:r>
                <a:r>
                  <a:rPr lang="en-US" dirty="0" err="1" smtClean="0"/>
                  <a:t>întrerupere</a:t>
                </a:r>
                <a:r>
                  <a:rPr lang="x-none" dirty="0" smtClean="0"/>
                  <a:t> </a:t>
                </a:r>
                <a:r>
                  <a:rPr lang="en-US" i="1" dirty="0" smtClean="0"/>
                  <a:t>(X</a:t>
                </a:r>
                <a:r>
                  <a:rPr lang="en-US" i="1" baseline="-25000" dirty="0" smtClean="0"/>
                  <a:t>C</a:t>
                </a:r>
                <a:r>
                  <a:rPr lang="en-US" b="1" i="1" dirty="0"/>
                  <a:t>→</a:t>
                </a:r>
                <a:r>
                  <a:rPr lang="en-US" i="1" dirty="0"/>
                  <a:t>∞</a:t>
                </a:r>
                <a:r>
                  <a:rPr lang="en-US" i="1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249"/>
                <a:ext cx="12125324" cy="6762751"/>
              </a:xfrm>
              <a:blipFill rotWithShape="1">
                <a:blip r:embed="rId3"/>
                <a:stretch>
                  <a:fillRect l="-1006" t="-1984" b="-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78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" y="85724"/>
            <a:ext cx="7391400" cy="677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Condensatoarele</a:t>
            </a:r>
            <a:r>
              <a:rPr lang="en-US" dirty="0"/>
              <a:t> pot fi </a:t>
            </a:r>
            <a:r>
              <a:rPr lang="en-US" dirty="0" err="1"/>
              <a:t>clasificate</a:t>
            </a:r>
            <a:r>
              <a:rPr lang="en-US" dirty="0" smtClean="0"/>
              <a:t>:</a:t>
            </a:r>
            <a:endParaRPr lang="x-none" dirty="0" smtClean="0"/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natura</a:t>
            </a:r>
            <a:r>
              <a:rPr lang="en-US" dirty="0"/>
              <a:t> </a:t>
            </a:r>
            <a:r>
              <a:rPr lang="en-US" dirty="0" err="1"/>
              <a:t>dielectricului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condensatoare</a:t>
            </a:r>
            <a:r>
              <a:rPr lang="en-US" dirty="0" smtClean="0"/>
              <a:t>:</a:t>
            </a:r>
            <a:endParaRPr lang="x-none" dirty="0" smtClean="0"/>
          </a:p>
          <a:p>
            <a:pPr lvl="1"/>
            <a:r>
              <a:rPr lang="en-US" dirty="0" smtClean="0"/>
              <a:t>cu mic</a:t>
            </a:r>
            <a:r>
              <a:rPr lang="x-none" dirty="0" smtClean="0"/>
              <a:t>ă</a:t>
            </a:r>
            <a:r>
              <a:rPr lang="en-US" dirty="0" smtClean="0"/>
              <a:t>,</a:t>
            </a:r>
            <a:endParaRPr lang="x-none" dirty="0" smtClean="0"/>
          </a:p>
          <a:p>
            <a:pPr lvl="1"/>
            <a:r>
              <a:rPr lang="en-US" dirty="0" smtClean="0"/>
              <a:t>cu </a:t>
            </a:r>
            <a:r>
              <a:rPr lang="en-US" dirty="0" err="1" smtClean="0"/>
              <a:t>hârtie</a:t>
            </a:r>
            <a:r>
              <a:rPr lang="en-US" dirty="0" smtClean="0"/>
              <a:t>;</a:t>
            </a:r>
            <a:endParaRPr lang="x-none" dirty="0" smtClean="0"/>
          </a:p>
          <a:p>
            <a:pPr lvl="1"/>
            <a:r>
              <a:rPr lang="en-US" dirty="0" smtClean="0"/>
              <a:t>cu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 smtClean="0"/>
              <a:t>plastice</a:t>
            </a:r>
            <a:r>
              <a:rPr lang="en-US" dirty="0" smtClean="0"/>
              <a:t>;</a:t>
            </a:r>
            <a:endParaRPr lang="x-none" dirty="0" smtClean="0"/>
          </a:p>
          <a:p>
            <a:pPr lvl="1"/>
            <a:r>
              <a:rPr lang="en-US" dirty="0" err="1" smtClean="0"/>
              <a:t>electrolitice</a:t>
            </a:r>
            <a:r>
              <a:rPr lang="en-US" dirty="0" smtClean="0"/>
              <a:t>.</a:t>
            </a:r>
            <a:endParaRPr lang="x-none" dirty="0" smtClean="0"/>
          </a:p>
          <a:p>
            <a:pPr marL="266700" lvl="1" indent="-266700"/>
            <a:r>
              <a:rPr lang="en-US" sz="2800" dirty="0" smtClean="0"/>
              <a:t>Exist</a:t>
            </a:r>
            <a:r>
              <a:rPr lang="x-none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/>
              <a:t>un alt tip de </a:t>
            </a:r>
            <a:r>
              <a:rPr lang="en-US" sz="2800" dirty="0" err="1"/>
              <a:t>condensatoare</a:t>
            </a:r>
            <a:r>
              <a:rPr lang="en-US" sz="2800" dirty="0"/>
              <a:t>, </a:t>
            </a:r>
            <a:r>
              <a:rPr lang="en-US" sz="2800" dirty="0" err="1"/>
              <a:t>ceramice</a:t>
            </a:r>
            <a:r>
              <a:rPr lang="en-US" sz="2800" dirty="0"/>
              <a:t>, care se </a:t>
            </a:r>
            <a:r>
              <a:rPr lang="en-US" sz="2800" dirty="0" err="1" smtClean="0"/>
              <a:t>realizeaz</a:t>
            </a:r>
            <a:r>
              <a:rPr lang="x-none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/>
              <a:t>din </a:t>
            </a:r>
            <a:r>
              <a:rPr lang="en-US" sz="2800" dirty="0" err="1"/>
              <a:t>materiale</a:t>
            </a:r>
            <a:r>
              <a:rPr lang="en-US" sz="2800" dirty="0"/>
              <a:t> </a:t>
            </a:r>
            <a:r>
              <a:rPr lang="en-US" sz="2800" dirty="0" err="1"/>
              <a:t>ceramice</a:t>
            </a:r>
            <a:r>
              <a:rPr lang="en-US" sz="2800" dirty="0"/>
              <a:t> </a:t>
            </a:r>
            <a:r>
              <a:rPr lang="en-US" sz="2800" dirty="0" smtClean="0"/>
              <a:t>cu</a:t>
            </a:r>
            <a:r>
              <a:rPr lang="x-none" sz="2800" dirty="0" smtClean="0"/>
              <a:t> </a:t>
            </a:r>
            <a:r>
              <a:rPr lang="en-US" sz="2800" dirty="0" err="1" smtClean="0"/>
              <a:t>polarizare</a:t>
            </a:r>
            <a:r>
              <a:rPr lang="en-US" sz="2800" dirty="0" smtClean="0"/>
              <a:t> </a:t>
            </a:r>
            <a:r>
              <a:rPr lang="en-US" sz="2800" dirty="0" err="1" smtClean="0"/>
              <a:t>spontan</a:t>
            </a:r>
            <a:r>
              <a:rPr lang="x-none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 smtClean="0"/>
              <a:t>temporar</a:t>
            </a:r>
            <a:r>
              <a:rPr lang="x-none" sz="2800" dirty="0" smtClean="0"/>
              <a:t>ă</a:t>
            </a:r>
            <a:r>
              <a:rPr lang="en-US" sz="2800" dirty="0" smtClean="0"/>
              <a:t>.</a:t>
            </a:r>
            <a:endParaRPr lang="x-none" sz="2800" dirty="0"/>
          </a:p>
          <a:p>
            <a:pPr marL="266700" lvl="1" indent="-266700"/>
            <a:r>
              <a:rPr lang="en-US" sz="2800" dirty="0"/>
              <a:t>Din </a:t>
            </a:r>
            <a:r>
              <a:rPr lang="en-US" sz="2800" dirty="0" err="1"/>
              <a:t>punct</a:t>
            </a:r>
            <a:r>
              <a:rPr lang="en-US" sz="2800" dirty="0"/>
              <a:t> de </a:t>
            </a:r>
            <a:r>
              <a:rPr lang="en-US" sz="2800" dirty="0" err="1"/>
              <a:t>vedere</a:t>
            </a:r>
            <a:r>
              <a:rPr lang="en-US" sz="2800" dirty="0"/>
              <a:t> </a:t>
            </a:r>
            <a:r>
              <a:rPr lang="en-US" sz="2800" dirty="0" err="1" smtClean="0"/>
              <a:t>constructiv</a:t>
            </a:r>
            <a:r>
              <a:rPr lang="en-US" sz="2800" dirty="0" smtClean="0"/>
              <a:t>:</a:t>
            </a:r>
            <a:endParaRPr lang="x-none" dirty="0"/>
          </a:p>
          <a:p>
            <a:pPr marL="723900" lvl="2" indent="-266700"/>
            <a:r>
              <a:rPr lang="en-US" sz="2400" dirty="0"/>
              <a:t>fixe;</a:t>
            </a:r>
            <a:endParaRPr lang="x-none" sz="2400" dirty="0"/>
          </a:p>
          <a:p>
            <a:pPr marL="723900" lvl="2" indent="-266700"/>
            <a:r>
              <a:rPr lang="en-US" sz="2400" dirty="0" err="1"/>
              <a:t>variabile</a:t>
            </a:r>
            <a:r>
              <a:rPr lang="en-US" sz="2400" dirty="0"/>
              <a:t>;</a:t>
            </a:r>
            <a:endParaRPr lang="x-none" sz="2400" dirty="0"/>
          </a:p>
          <a:p>
            <a:pPr marL="723900" lvl="2" indent="-266700"/>
            <a:r>
              <a:rPr lang="en-US" sz="2400" dirty="0" err="1"/>
              <a:t>semireglabile</a:t>
            </a:r>
            <a:r>
              <a:rPr lang="en-US" sz="2400" dirty="0"/>
              <a:t>;</a:t>
            </a:r>
            <a:endParaRPr lang="x-none" sz="2400" dirty="0"/>
          </a:p>
          <a:p>
            <a:pPr marL="723900" lvl="2" indent="-266700"/>
            <a:r>
              <a:rPr lang="en-US" sz="2400" dirty="0"/>
              <a:t>de </a:t>
            </a:r>
            <a:r>
              <a:rPr lang="en-US" sz="2400" dirty="0" err="1"/>
              <a:t>trecere</a:t>
            </a:r>
            <a:r>
              <a:rPr lang="en-US" sz="2400" dirty="0"/>
              <a:t>. </a:t>
            </a:r>
          </a:p>
        </p:txBody>
      </p:sp>
      <p:pic>
        <p:nvPicPr>
          <p:cNvPr id="5122" name="Picture 2" descr="Condensator electrolitic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4575755"/>
            <a:ext cx="3921125" cy="22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ypes of Capacitors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2" y="3766358"/>
            <a:ext cx="5494338" cy="30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580" y="31535"/>
            <a:ext cx="5205190" cy="3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74" y="0"/>
            <a:ext cx="10515600" cy="594542"/>
          </a:xfrm>
        </p:spPr>
        <p:txBody>
          <a:bodyPr>
            <a:normAutofit fontScale="90000"/>
          </a:bodyPr>
          <a:lstStyle/>
          <a:p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Noțiuni de bază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74" y="594542"/>
            <a:ext cx="11583154" cy="5582421"/>
          </a:xfrm>
        </p:spPr>
        <p:txBody>
          <a:bodyPr/>
          <a:lstStyle/>
          <a:p>
            <a:r>
              <a:rPr lang="en-US" dirty="0" err="1"/>
              <a:t>Circuitul</a:t>
            </a:r>
            <a:r>
              <a:rPr lang="en-US" dirty="0"/>
              <a:t> electric – </a:t>
            </a:r>
            <a:r>
              <a:rPr lang="en-US" dirty="0" err="1"/>
              <a:t>succesiune</a:t>
            </a:r>
            <a:r>
              <a:rPr lang="en-US" dirty="0"/>
              <a:t> de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conductoare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 smtClean="0"/>
              <a:t>circul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curent</a:t>
            </a:r>
            <a:r>
              <a:rPr lang="en-US" dirty="0"/>
              <a:t> electric</a:t>
            </a:r>
            <a:r>
              <a:rPr lang="en-US" dirty="0" smtClean="0"/>
              <a:t>,</a:t>
            </a:r>
            <a:r>
              <a:rPr lang="x-none" dirty="0" smtClean="0"/>
              <a:t> </a:t>
            </a:r>
            <a:r>
              <a:rPr lang="en-US" dirty="0" smtClean="0"/>
              <a:t>care </a:t>
            </a:r>
            <a:r>
              <a:rPr lang="en-US" dirty="0" err="1" smtClean="0"/>
              <a:t>realizeaz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 smtClean="0"/>
              <a:t>anumit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r>
              <a:rPr lang="x-none" dirty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complex. </a:t>
            </a:r>
            <a:r>
              <a:rPr lang="x-none" dirty="0" smtClean="0"/>
              <a:t>	</a:t>
            </a:r>
          </a:p>
          <a:p>
            <a:pPr lvl="1"/>
            <a:r>
              <a:rPr lang="en-US" dirty="0" smtClean="0"/>
              <a:t>Este </a:t>
            </a:r>
            <a:r>
              <a:rPr lang="en-US" dirty="0" err="1"/>
              <a:t>caracterizat</a:t>
            </a:r>
            <a:r>
              <a:rPr lang="en-US" dirty="0"/>
              <a:t> de </a:t>
            </a:r>
            <a:r>
              <a:rPr lang="en-US" dirty="0" err="1" smtClean="0"/>
              <a:t>parametrii</a:t>
            </a:r>
            <a:r>
              <a:rPr lang="x-none" dirty="0" smtClean="0"/>
              <a:t> </a:t>
            </a:r>
            <a:r>
              <a:rPr lang="en-US" dirty="0" smtClean="0"/>
              <a:t>de </a:t>
            </a:r>
            <a:r>
              <a:rPr lang="en-US" dirty="0"/>
              <a:t>circuit (</a:t>
            </a:r>
            <a:r>
              <a:rPr lang="en-US" dirty="0" err="1" smtClean="0"/>
              <a:t>rezisten</a:t>
            </a:r>
            <a:r>
              <a:rPr lang="x-none" dirty="0" smtClean="0"/>
              <a:t>ță</a:t>
            </a:r>
            <a:r>
              <a:rPr lang="en-US" dirty="0" smtClean="0"/>
              <a:t>, </a:t>
            </a:r>
            <a:r>
              <a:rPr lang="en-US" dirty="0" err="1"/>
              <a:t>inductivitate</a:t>
            </a:r>
            <a:r>
              <a:rPr lang="en-US" dirty="0"/>
              <a:t>, capacitate</a:t>
            </a:r>
            <a:r>
              <a:rPr lang="en-US" dirty="0" smtClean="0"/>
              <a:t>).</a:t>
            </a:r>
            <a:endParaRPr lang="x-none" dirty="0" smtClean="0"/>
          </a:p>
          <a:p>
            <a:pPr marL="0" lvl="1" indent="457200">
              <a:buNone/>
            </a:pPr>
            <a:endParaRPr lang="x-none" dirty="0"/>
          </a:p>
          <a:p>
            <a:pPr marL="0" lvl="1" indent="457200">
              <a:buNone/>
            </a:pPr>
            <a:r>
              <a:rPr lang="en-US" dirty="0" err="1" smtClean="0"/>
              <a:t>Termenul</a:t>
            </a:r>
            <a:r>
              <a:rPr lang="en-US" dirty="0" smtClean="0"/>
              <a:t> </a:t>
            </a:r>
            <a:r>
              <a:rPr lang="en-US" dirty="0"/>
              <a:t>de circuit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asocia</a:t>
            </a:r>
            <a:r>
              <a:rPr lang="en-US" dirty="0"/>
              <a:t> cu:</a:t>
            </a:r>
            <a:br>
              <a:rPr lang="en-US" dirty="0"/>
            </a:br>
            <a:r>
              <a:rPr lang="en-US" dirty="0"/>
              <a:t>• Circuit </a:t>
            </a:r>
            <a:r>
              <a:rPr lang="en-US" dirty="0" err="1"/>
              <a:t>integrat</a:t>
            </a:r>
            <a:r>
              <a:rPr lang="en-US" dirty="0"/>
              <a:t> – </a:t>
            </a:r>
            <a:r>
              <a:rPr lang="en-US" dirty="0" err="1"/>
              <a:t>grup</a:t>
            </a:r>
            <a:r>
              <a:rPr lang="en-US" dirty="0"/>
              <a:t> de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conectate</a:t>
            </a:r>
            <a:r>
              <a:rPr lang="en-US" dirty="0"/>
              <a:t> </a:t>
            </a:r>
            <a:r>
              <a:rPr lang="en-US" dirty="0" err="1"/>
              <a:t>inseparabil</a:t>
            </a:r>
            <a:r>
              <a:rPr lang="en-US" dirty="0"/>
              <a:t>,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x-none" dirty="0" smtClean="0"/>
              <a:t>ă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îndeplineasc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dirty="0" err="1"/>
              <a:t>Poate</a:t>
            </a:r>
            <a:r>
              <a:rPr lang="en-US" dirty="0"/>
              <a:t> fi:</a:t>
            </a:r>
            <a:br>
              <a:rPr lang="en-US" dirty="0"/>
            </a:br>
            <a:r>
              <a:rPr lang="x-none" dirty="0" smtClean="0"/>
              <a:t>		</a:t>
            </a:r>
            <a:r>
              <a:rPr lang="en-US" dirty="0" smtClean="0"/>
              <a:t> </a:t>
            </a:r>
            <a:r>
              <a:rPr lang="en-US" dirty="0"/>
              <a:t>analogic (</a:t>
            </a:r>
            <a:r>
              <a:rPr lang="en-US" dirty="0" smtClean="0"/>
              <a:t>m</a:t>
            </a:r>
            <a:r>
              <a:rPr lang="x-none" dirty="0" smtClean="0"/>
              <a:t>ă</a:t>
            </a:r>
            <a:r>
              <a:rPr lang="en-US" dirty="0" err="1" smtClean="0"/>
              <a:t>rimea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ieşire</a:t>
            </a:r>
            <a:r>
              <a:rPr lang="en-US" dirty="0"/>
              <a:t> </a:t>
            </a:r>
            <a:r>
              <a:rPr lang="en-US" dirty="0" err="1" smtClean="0"/>
              <a:t>variaz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smtClean="0"/>
              <a:t>m</a:t>
            </a:r>
            <a:r>
              <a:rPr lang="x-none" dirty="0" smtClean="0"/>
              <a:t>ă</a:t>
            </a:r>
            <a:r>
              <a:rPr lang="en-US" dirty="0" err="1" smtClean="0"/>
              <a:t>rimea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intrare</a:t>
            </a:r>
            <a:r>
              <a:rPr lang="en-US" dirty="0"/>
              <a:t>);</a:t>
            </a:r>
            <a:br>
              <a:rPr lang="en-US" dirty="0"/>
            </a:br>
            <a:r>
              <a:rPr lang="x-none" dirty="0" smtClean="0"/>
              <a:t>		 </a:t>
            </a:r>
            <a:r>
              <a:rPr lang="en-US" dirty="0" smtClean="0"/>
              <a:t>numeric </a:t>
            </a:r>
            <a:r>
              <a:rPr lang="en-US" dirty="0"/>
              <a:t>(</a:t>
            </a:r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dirty="0" err="1"/>
              <a:t>foloseşte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 smtClean="0"/>
              <a:t>dou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nivele</a:t>
            </a:r>
            <a:r>
              <a:rPr lang="en-US" dirty="0"/>
              <a:t>, ale </a:t>
            </a:r>
            <a:r>
              <a:rPr lang="en-US" dirty="0" err="1"/>
              <a:t>codului</a:t>
            </a:r>
            <a:r>
              <a:rPr lang="en-US" dirty="0"/>
              <a:t> </a:t>
            </a:r>
            <a:r>
              <a:rPr lang="en-US" dirty="0" err="1"/>
              <a:t>binar</a:t>
            </a:r>
            <a:r>
              <a:rPr lang="en-US" dirty="0"/>
              <a:t>, 0 </a:t>
            </a:r>
            <a:r>
              <a:rPr lang="en-US" dirty="0" err="1"/>
              <a:t>şi</a:t>
            </a:r>
            <a:r>
              <a:rPr lang="en-US" dirty="0"/>
              <a:t> 1).</a:t>
            </a:r>
            <a:br>
              <a:rPr lang="en-US" dirty="0"/>
            </a:br>
            <a:r>
              <a:rPr lang="en-US" dirty="0"/>
              <a:t>• Circuit </a:t>
            </a:r>
            <a:r>
              <a:rPr lang="en-US" dirty="0" err="1"/>
              <a:t>activ</a:t>
            </a:r>
            <a:r>
              <a:rPr lang="en-US" dirty="0"/>
              <a:t> –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care </a:t>
            </a:r>
            <a:r>
              <a:rPr lang="en-US" dirty="0" smtClean="0"/>
              <a:t>con</a:t>
            </a:r>
            <a:r>
              <a:rPr lang="x-none" dirty="0" smtClean="0"/>
              <a:t>ț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puin</a:t>
            </a:r>
            <a:r>
              <a:rPr lang="en-US" dirty="0"/>
              <a:t> un element </a:t>
            </a:r>
            <a:r>
              <a:rPr lang="en-US" dirty="0" err="1"/>
              <a:t>activ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Circuit </a:t>
            </a:r>
            <a:r>
              <a:rPr lang="en-US" dirty="0" err="1"/>
              <a:t>pasiv</a:t>
            </a:r>
            <a:r>
              <a:rPr lang="en-US" dirty="0"/>
              <a:t> – </a:t>
            </a:r>
            <a:r>
              <a:rPr lang="en-US" dirty="0" err="1"/>
              <a:t>circuitul</a:t>
            </a:r>
            <a:r>
              <a:rPr lang="en-US" dirty="0"/>
              <a:t> care nu </a:t>
            </a:r>
            <a:r>
              <a:rPr lang="en-US" dirty="0" smtClean="0"/>
              <a:t>con</a:t>
            </a:r>
            <a:r>
              <a:rPr lang="x-none" dirty="0" smtClean="0"/>
              <a:t>ț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/>
              <a:t>nici</a:t>
            </a:r>
            <a:r>
              <a:rPr lang="en-US" dirty="0"/>
              <a:t> o </a:t>
            </a:r>
            <a:r>
              <a:rPr lang="en-US" dirty="0" err="1" smtClean="0"/>
              <a:t>surs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energie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9" y="4435048"/>
            <a:ext cx="3182388" cy="20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2192000" cy="6858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Principalele</a:t>
                </a:r>
                <a:r>
                  <a:rPr lang="en-US" dirty="0"/>
                  <a:t> </a:t>
                </a:r>
                <a:r>
                  <a:rPr lang="en-US" dirty="0" err="1"/>
                  <a:t>caracteristici</a:t>
                </a:r>
                <a:r>
                  <a:rPr lang="en-US" dirty="0"/>
                  <a:t> </a:t>
                </a:r>
                <a:r>
                  <a:rPr lang="en-US" dirty="0" err="1"/>
                  <a:t>electrice</a:t>
                </a:r>
                <a:r>
                  <a:rPr lang="en-US" dirty="0"/>
                  <a:t> ale </a:t>
                </a:r>
                <a:r>
                  <a:rPr lang="en-US" dirty="0" err="1"/>
                  <a:t>condensatoarelor</a:t>
                </a:r>
                <a:r>
                  <a:rPr lang="en-US" dirty="0"/>
                  <a:t> </a:t>
                </a:r>
                <a:r>
                  <a:rPr lang="en-US" dirty="0" err="1"/>
                  <a:t>sunt</a:t>
                </a:r>
                <a:r>
                  <a:rPr lang="en-US" dirty="0" smtClean="0"/>
                  <a:t>:</a:t>
                </a:r>
                <a:endParaRPr lang="x-none" dirty="0"/>
              </a:p>
              <a:p>
                <a:r>
                  <a:rPr lang="en-US" dirty="0" smtClean="0"/>
                  <a:t> </a:t>
                </a:r>
                <a:r>
                  <a:rPr lang="en-US" dirty="0" err="1"/>
                  <a:t>Capacitatea</a:t>
                </a:r>
                <a:r>
                  <a:rPr lang="en-US" dirty="0"/>
                  <a:t> </a:t>
                </a:r>
                <a:r>
                  <a:rPr lang="en-US" dirty="0" smtClean="0"/>
                  <a:t>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(C</a:t>
                </a:r>
                <a:r>
                  <a:rPr lang="en-US" baseline="-25000" dirty="0"/>
                  <a:t>n</a:t>
                </a:r>
                <a:r>
                  <a:rPr lang="en-US" dirty="0"/>
                  <a:t>)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 smtClean="0"/>
                  <a:t>toleran</a:t>
                </a:r>
                <a:r>
                  <a:rPr lang="x-none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dirty="0" err="1"/>
                  <a:t>acesteia</a:t>
                </a:r>
                <a:r>
                  <a:rPr lang="en-US" dirty="0"/>
                  <a:t>, </a:t>
                </a:r>
                <a:r>
                  <a:rPr lang="en-US" dirty="0" err="1"/>
                  <a:t>specificate</a:t>
                </a:r>
                <a:r>
                  <a:rPr lang="en-US" dirty="0"/>
                  <a:t> la o </a:t>
                </a:r>
                <a:r>
                  <a:rPr lang="en-US" dirty="0" err="1" smtClean="0"/>
                  <a:t>anumit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frecven</a:t>
                </a:r>
                <a:r>
                  <a:rPr lang="x-none" dirty="0" smtClean="0"/>
                  <a:t>ță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50, 800 </a:t>
                </a:r>
                <a:r>
                  <a:rPr lang="en-US" dirty="0" err="1"/>
                  <a:t>sau</a:t>
                </a:r>
                <a:r>
                  <a:rPr lang="en-US" dirty="0"/>
                  <a:t> 1000 Hz</a:t>
                </a:r>
                <a:r>
                  <a:rPr lang="en-US" dirty="0" smtClean="0"/>
                  <a:t>);</a:t>
                </a:r>
                <a:endParaRPr lang="x-none" dirty="0" smtClean="0"/>
              </a:p>
              <a:p>
                <a:r>
                  <a:rPr lang="en-US" dirty="0" err="1" smtClean="0"/>
                  <a:t>Tensiunea</a:t>
                </a:r>
                <a:r>
                  <a:rPr lang="en-US" dirty="0" smtClean="0"/>
                  <a:t> 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(U</a:t>
                </a:r>
                <a:r>
                  <a:rPr lang="en-US" baseline="-25000" dirty="0"/>
                  <a:t>n</a:t>
                </a:r>
                <a:r>
                  <a:rPr lang="en-US" dirty="0"/>
                  <a:t>) care </a:t>
                </a:r>
                <a:r>
                  <a:rPr lang="en-US" dirty="0" err="1" smtClean="0"/>
                  <a:t>reprezint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smtClean="0"/>
                  <a:t>maxim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tensiunii</a:t>
                </a:r>
                <a:r>
                  <a:rPr lang="en-US" dirty="0"/>
                  <a:t> continue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tensiunii</a:t>
                </a:r>
                <a:r>
                  <a:rPr lang="en-US" dirty="0" smtClean="0"/>
                  <a:t> </a:t>
                </a:r>
                <a:r>
                  <a:rPr lang="en-US" dirty="0" err="1"/>
                  <a:t>efective</a:t>
                </a:r>
                <a:r>
                  <a:rPr lang="en-US" dirty="0"/>
                  <a:t> care nu produce </a:t>
                </a:r>
                <a:r>
                  <a:rPr lang="en-US" dirty="0" err="1" smtClean="0"/>
                  <a:t>str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pungerea</a:t>
                </a:r>
                <a:r>
                  <a:rPr lang="en-US" dirty="0" smtClean="0"/>
                  <a:t> </a:t>
                </a:r>
                <a:r>
                  <a:rPr lang="en-US" dirty="0" err="1"/>
                  <a:t>condensatorului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 smtClean="0"/>
                  <a:t>func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ionare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îndelungat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; </a:t>
                </a:r>
                <a:endParaRPr lang="x-none" dirty="0" smtClean="0"/>
              </a:p>
              <a:p>
                <a:r>
                  <a:rPr lang="en-US" dirty="0" err="1" smtClean="0"/>
                  <a:t>Rezisten</a:t>
                </a:r>
                <a:r>
                  <a:rPr lang="x-none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dirty="0"/>
                  <a:t>de </a:t>
                </a:r>
                <a:r>
                  <a:rPr lang="en-US" dirty="0" err="1" smtClean="0"/>
                  <a:t>izola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ie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iz</a:t>
                </a:r>
                <a:r>
                  <a:rPr lang="en-US" dirty="0"/>
                  <a:t>), care </a:t>
                </a:r>
                <a:r>
                  <a:rPr lang="en-US" dirty="0" err="1" smtClean="0"/>
                  <a:t>reprezint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err="1"/>
                  <a:t>raportului</a:t>
                </a:r>
                <a:r>
                  <a:rPr lang="en-US" dirty="0"/>
                  <a:t> </a:t>
                </a:r>
                <a:r>
                  <a:rPr lang="en-US" dirty="0" err="1"/>
                  <a:t>tensiune-curent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continuu</a:t>
                </a:r>
                <a:r>
                  <a:rPr lang="en-US" dirty="0"/>
                  <a:t> la un </a:t>
                </a:r>
                <a:r>
                  <a:rPr lang="en-US" dirty="0" err="1"/>
                  <a:t>minut</a:t>
                </a:r>
                <a:r>
                  <a:rPr lang="en-US" dirty="0"/>
                  <a:t> </a:t>
                </a:r>
                <a:r>
                  <a:rPr lang="en-US" dirty="0" err="1"/>
                  <a:t>dupa</a:t>
                </a:r>
                <a:r>
                  <a:rPr lang="en-US" dirty="0"/>
                  <a:t> </a:t>
                </a:r>
                <a:r>
                  <a:rPr lang="en-US" dirty="0" err="1"/>
                  <a:t>aplicarea</a:t>
                </a:r>
                <a:r>
                  <a:rPr lang="en-US" dirty="0"/>
                  <a:t> </a:t>
                </a:r>
                <a:r>
                  <a:rPr lang="en-US" dirty="0" err="1"/>
                  <a:t>tensiunii</a:t>
                </a:r>
                <a:r>
                  <a:rPr lang="en-US" dirty="0" smtClean="0"/>
                  <a:t>;</a:t>
                </a:r>
                <a:endParaRPr lang="x-none" dirty="0" smtClean="0"/>
              </a:p>
              <a:p>
                <a:r>
                  <a:rPr lang="en-US" dirty="0" err="1" smtClean="0"/>
                  <a:t>Tangenta</a:t>
                </a:r>
                <a:r>
                  <a:rPr lang="en-US" dirty="0" smtClean="0"/>
                  <a:t> </a:t>
                </a:r>
                <a:r>
                  <a:rPr lang="en-US" dirty="0" err="1"/>
                  <a:t>unghiului</a:t>
                </a:r>
                <a:r>
                  <a:rPr lang="en-US" dirty="0"/>
                  <a:t> de </a:t>
                </a:r>
                <a:r>
                  <a:rPr lang="en-US" dirty="0" err="1"/>
                  <a:t>pierderi</a:t>
                </a:r>
                <a:r>
                  <a:rPr lang="en-US" dirty="0"/>
                  <a:t>, care </a:t>
                </a:r>
                <a:r>
                  <a:rPr lang="en-US" dirty="0" err="1" smtClean="0"/>
                  <a:t>reprezint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raportul</a:t>
                </a:r>
                <a:r>
                  <a:rPr lang="en-US" dirty="0"/>
                  <a:t> </a:t>
                </a:r>
                <a:r>
                  <a:rPr lang="en-US" dirty="0" err="1"/>
                  <a:t>dintre</a:t>
                </a:r>
                <a:r>
                  <a:rPr lang="en-US" dirty="0"/>
                  <a:t> </a:t>
                </a:r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 smtClean="0"/>
                  <a:t>activ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cea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 smtClean="0"/>
                  <a:t>reactiv</a:t>
                </a:r>
                <a:r>
                  <a:rPr lang="x-none" dirty="0" smtClean="0"/>
                  <a:t>ă</a:t>
                </a:r>
                <a:r>
                  <a:rPr lang="en-US" dirty="0" smtClean="0"/>
                  <a:t>, 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surate</a:t>
                </a:r>
                <a:r>
                  <a:rPr lang="en-US" dirty="0" smtClean="0"/>
                  <a:t> </a:t>
                </a:r>
                <a:r>
                  <a:rPr lang="en-US" dirty="0"/>
                  <a:t>la </a:t>
                </a:r>
                <a:r>
                  <a:rPr lang="en-US" dirty="0" err="1"/>
                  <a:t>aceeaşi</a:t>
                </a:r>
                <a:r>
                  <a:rPr lang="en-US" dirty="0"/>
                  <a:t> </a:t>
                </a:r>
                <a:r>
                  <a:rPr lang="en-US" dirty="0" err="1" smtClean="0"/>
                  <a:t>frecven</a:t>
                </a:r>
                <a:r>
                  <a:rPr lang="x-none" dirty="0" smtClean="0"/>
                  <a:t>ță</a:t>
                </a:r>
                <a:r>
                  <a:rPr lang="en-US" dirty="0" smtClean="0"/>
                  <a:t> </a:t>
                </a:r>
                <a:r>
                  <a:rPr lang="en-US" dirty="0"/>
                  <a:t>la care a </a:t>
                </a:r>
                <a:r>
                  <a:rPr lang="en-US" dirty="0" err="1"/>
                  <a:t>fost</a:t>
                </a:r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  <a:r>
                  <a:rPr lang="x-none" dirty="0" smtClean="0"/>
                  <a:t>ă</a:t>
                </a:r>
                <a:r>
                  <a:rPr lang="en-US" dirty="0" err="1" smtClean="0"/>
                  <a:t>surat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capacitatea</a:t>
                </a:r>
                <a:r>
                  <a:rPr lang="en-US" dirty="0"/>
                  <a:t> </a:t>
                </a:r>
                <a:r>
                  <a:rPr lang="en-US" dirty="0" smtClean="0"/>
                  <a:t>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;</a:t>
                </a:r>
                <a:endParaRPr lang="x-none" dirty="0"/>
              </a:p>
              <a:p>
                <a:r>
                  <a:rPr lang="en-US" dirty="0" err="1" smtClean="0"/>
                  <a:t>Toleran</a:t>
                </a:r>
                <a:r>
                  <a:rPr lang="x-none" dirty="0" smtClean="0"/>
                  <a:t>ț</a:t>
                </a:r>
                <a:r>
                  <a:rPr lang="en-US" dirty="0" smtClean="0"/>
                  <a:t>a</a:t>
                </a:r>
                <a:r>
                  <a:rPr lang="en-US" dirty="0"/>
                  <a:t>, </a:t>
                </a:r>
                <a:r>
                  <a:rPr lang="en-US" dirty="0" err="1" smtClean="0"/>
                  <a:t>reprezint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 err="1"/>
                  <a:t>abaterea</a:t>
                </a:r>
                <a:r>
                  <a:rPr lang="en-US" dirty="0"/>
                  <a:t> </a:t>
                </a:r>
                <a:r>
                  <a:rPr lang="en-US" dirty="0" err="1" smtClean="0"/>
                  <a:t>relativ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maxim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 smtClean="0"/>
                  <a:t>capacit</a:t>
                </a:r>
                <a:r>
                  <a:rPr lang="x-none" dirty="0" smtClean="0"/>
                  <a:t>ăț</a:t>
                </a:r>
                <a:r>
                  <a:rPr lang="en-US" dirty="0" smtClean="0"/>
                  <a:t>ii </a:t>
                </a:r>
                <a:r>
                  <a:rPr lang="en-US" dirty="0"/>
                  <a:t>de la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smtClean="0"/>
                  <a:t>nominal</a:t>
                </a:r>
                <a:r>
                  <a:rPr lang="x-none" dirty="0" smtClean="0"/>
                  <a:t>ă</a:t>
                </a:r>
                <a:r>
                  <a:rPr lang="en-US" dirty="0" smtClean="0"/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La </a:t>
                </a:r>
                <a:r>
                  <a:rPr lang="en-US" dirty="0" err="1"/>
                  <a:t>fel</a:t>
                </a:r>
                <a:r>
                  <a:rPr lang="en-US" dirty="0"/>
                  <a:t> ca la </a:t>
                </a:r>
                <a:r>
                  <a:rPr lang="en-US" dirty="0" err="1"/>
                  <a:t>rezistoare</a:t>
                </a:r>
                <a:r>
                  <a:rPr lang="en-US" dirty="0"/>
                  <a:t> </a:t>
                </a:r>
                <a:r>
                  <a:rPr lang="en-US" dirty="0" err="1"/>
                  <a:t>valorile</a:t>
                </a:r>
                <a:r>
                  <a:rPr lang="en-US" dirty="0"/>
                  <a:t> </a:t>
                </a:r>
                <a:r>
                  <a:rPr lang="en-US" dirty="0" err="1"/>
                  <a:t>nominale</a:t>
                </a:r>
                <a:r>
                  <a:rPr lang="en-US" dirty="0"/>
                  <a:t> </a:t>
                </a:r>
                <a:r>
                  <a:rPr lang="en-US" dirty="0" err="1"/>
                  <a:t>sunt</a:t>
                </a:r>
                <a:r>
                  <a:rPr lang="en-US" dirty="0"/>
                  <a:t> </a:t>
                </a:r>
                <a:r>
                  <a:rPr lang="en-US" dirty="0" err="1"/>
                  <a:t>cuprinse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seriile</a:t>
                </a:r>
                <a:r>
                  <a:rPr lang="en-US" dirty="0"/>
                  <a:t> de </a:t>
                </a:r>
                <a:r>
                  <a:rPr lang="en-US" dirty="0" err="1"/>
                  <a:t>valori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 smtClean="0"/>
                  <a:t>func</a:t>
                </a:r>
                <a:r>
                  <a:rPr lang="ro-MD" dirty="0" smtClean="0"/>
                  <a:t>ț</a:t>
                </a:r>
                <a:r>
                  <a:rPr lang="en-US" dirty="0" err="1" smtClean="0"/>
                  <a:t>ie</a:t>
                </a:r>
                <a:r>
                  <a:rPr lang="en-US" dirty="0" smtClean="0"/>
                  <a:t> </a:t>
                </a:r>
                <a:r>
                  <a:rPr lang="en-US" dirty="0"/>
                  <a:t>de</a:t>
                </a:r>
                <a:br>
                  <a:rPr lang="en-US" dirty="0"/>
                </a:br>
                <a:r>
                  <a:rPr lang="en-US" dirty="0" err="1" smtClean="0"/>
                  <a:t>toleran</a:t>
                </a:r>
                <a:r>
                  <a:rPr lang="ro-MD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dirty="0" err="1"/>
                  <a:t>condensatorului</a:t>
                </a:r>
                <a:r>
                  <a:rPr lang="en-US" dirty="0"/>
                  <a:t>. </a:t>
                </a: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 smtClean="0"/>
                  <a:t>capacit</a:t>
                </a:r>
                <a:r>
                  <a:rPr lang="x-none" dirty="0" smtClean="0"/>
                  <a:t>ăț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/>
                  <a:t>mari</a:t>
                </a:r>
                <a:r>
                  <a:rPr lang="en-US" dirty="0"/>
                  <a:t> (</a:t>
                </a:r>
                <a:r>
                  <a:rPr lang="en-US" dirty="0" err="1"/>
                  <a:t>condensatoare</a:t>
                </a:r>
                <a:r>
                  <a:rPr lang="en-US" dirty="0"/>
                  <a:t> </a:t>
                </a:r>
                <a:r>
                  <a:rPr lang="en-US" dirty="0" err="1"/>
                  <a:t>electrolitice</a:t>
                </a:r>
                <a:r>
                  <a:rPr lang="en-US" dirty="0"/>
                  <a:t>) se pot</a:t>
                </a:r>
                <a:br>
                  <a:rPr lang="en-US" dirty="0"/>
                </a:br>
                <a:r>
                  <a:rPr lang="en-US" dirty="0" err="1"/>
                  <a:t>fabrica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afara</a:t>
                </a:r>
                <a:r>
                  <a:rPr lang="en-US" dirty="0"/>
                  <a:t> </a:t>
                </a:r>
                <a:r>
                  <a:rPr lang="en-US" dirty="0" err="1"/>
                  <a:t>seriilor</a:t>
                </a:r>
                <a:r>
                  <a:rPr lang="en-US" dirty="0"/>
                  <a:t>. La </a:t>
                </a:r>
                <a:r>
                  <a:rPr lang="en-US" dirty="0" err="1"/>
                  <a:t>acest</a:t>
                </a:r>
                <a:r>
                  <a:rPr lang="en-US" dirty="0"/>
                  <a:t> tip de </a:t>
                </a:r>
                <a:r>
                  <a:rPr lang="en-US" dirty="0" err="1"/>
                  <a:t>condensatoare</a:t>
                </a:r>
                <a:r>
                  <a:rPr lang="en-US" dirty="0"/>
                  <a:t> </a:t>
                </a:r>
                <a:r>
                  <a:rPr lang="en-US" dirty="0" err="1" smtClean="0"/>
                  <a:t>toleran</a:t>
                </a:r>
                <a:r>
                  <a:rPr lang="ro-MD" dirty="0" smtClean="0"/>
                  <a:t>ț</a:t>
                </a:r>
                <a:r>
                  <a:rPr lang="en-US" dirty="0" err="1" smtClean="0"/>
                  <a:t>ele</a:t>
                </a:r>
                <a:r>
                  <a:rPr lang="en-US" dirty="0" smtClean="0"/>
                  <a:t> </a:t>
                </a:r>
                <a:r>
                  <a:rPr lang="en-US" dirty="0" err="1"/>
                  <a:t>sunt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general</a:t>
                </a:r>
                <a:br>
                  <a:rPr lang="en-US" dirty="0"/>
                </a:br>
                <a:r>
                  <a:rPr lang="en-US" dirty="0" err="1"/>
                  <a:t>nesimetrice</a:t>
                </a:r>
                <a:r>
                  <a:rPr lang="en-US" dirty="0"/>
                  <a:t>. Ex. –20%…+80% </a:t>
                </a:r>
                <a:r>
                  <a:rPr lang="en-US" dirty="0" smtClean="0"/>
                  <a:t>;</a:t>
                </a:r>
                <a:endParaRPr lang="x-none" dirty="0" smtClean="0"/>
              </a:p>
              <a:p>
                <a:r>
                  <a:rPr lang="en-US" dirty="0" smtClean="0"/>
                  <a:t> </a:t>
                </a:r>
                <a:r>
                  <a:rPr lang="en-US" dirty="0" err="1"/>
                  <a:t>Coeficientul</a:t>
                </a:r>
                <a:r>
                  <a:rPr lang="en-US" dirty="0"/>
                  <a:t> de </a:t>
                </a:r>
                <a:r>
                  <a:rPr lang="en-US" dirty="0" err="1" smtClean="0"/>
                  <a:t>varia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ie</a:t>
                </a:r>
                <a:r>
                  <a:rPr lang="en-US" dirty="0" smtClean="0"/>
                  <a:t> </a:t>
                </a:r>
                <a:r>
                  <a:rPr lang="en-US" dirty="0"/>
                  <a:t>cu </a:t>
                </a:r>
                <a:r>
                  <a:rPr lang="en-US" dirty="0" err="1"/>
                  <a:t>temperatura</a:t>
                </a:r>
                <a:r>
                  <a:rPr lang="en-US" dirty="0"/>
                  <a:t> [K</a:t>
                </a:r>
                <a:r>
                  <a:rPr lang="en-US" baseline="30000" dirty="0"/>
                  <a:t>-1</a:t>
                </a:r>
                <a:r>
                  <a:rPr lang="en-US" dirty="0"/>
                  <a:t>] </a:t>
                </a:r>
                <a:br>
                  <a:rPr lang="en-US" dirty="0"/>
                </a:br>
                <a:endParaRPr lang="x-non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x-none" dirty="0" smtClean="0"/>
              </a:p>
              <a:p>
                <a:r>
                  <a:rPr lang="en-US" dirty="0" smtClean="0"/>
                  <a:t>Capacitatea minim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min</a:t>
                </a:r>
                <a:r>
                  <a:rPr lang="en-US" dirty="0" smtClean="0"/>
                  <a:t>);</a:t>
                </a:r>
                <a:endParaRPr lang="x-none" dirty="0" smtClean="0"/>
              </a:p>
              <a:p>
                <a:r>
                  <a:rPr lang="en-US" dirty="0" err="1" smtClean="0"/>
                  <a:t>Legea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varia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ie</a:t>
                </a:r>
                <a:r>
                  <a:rPr lang="en-US" dirty="0" smtClean="0"/>
                  <a:t> </a:t>
                </a:r>
                <a:r>
                  <a:rPr lang="en-US" dirty="0"/>
                  <a:t>a </a:t>
                </a:r>
                <a:r>
                  <a:rPr lang="en-US" dirty="0" err="1" smtClean="0"/>
                  <a:t>capacit</a:t>
                </a:r>
                <a:r>
                  <a:rPr lang="x-none" dirty="0" smtClean="0"/>
                  <a:t>ăț</a:t>
                </a:r>
                <a:r>
                  <a:rPr lang="en-US" dirty="0" smtClean="0"/>
                  <a:t>ii </a:t>
                </a:r>
                <a:r>
                  <a:rPr lang="en-US" dirty="0" err="1" smtClean="0"/>
                  <a:t>dat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func</a:t>
                </a:r>
                <a:r>
                  <a:rPr lang="ro-MD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 smtClean="0"/>
                  <a:t>:</a:t>
                </a:r>
                <a:r>
                  <a:rPr lang="x-none" dirty="0" smtClean="0"/>
                  <a:t> </a:t>
                </a:r>
                <a:r>
                  <a:rPr lang="en-US" dirty="0" smtClean="0"/>
                  <a:t>C </a:t>
                </a:r>
                <a:r>
                  <a:rPr lang="en-US" dirty="0"/>
                  <a:t>= f(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min</a:t>
                </a:r>
                <a:r>
                  <a:rPr lang="en-US" dirty="0"/>
                  <a:t>,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max</a:t>
                </a:r>
                <a:r>
                  <a:rPr lang="en-US" dirty="0" smtClean="0"/>
                  <a:t>,</a:t>
                </a:r>
                <a:r>
                  <a:rPr lang="x-none" dirty="0" smtClean="0"/>
                  <a:t> </a:t>
                </a:r>
                <a:r>
                  <a:rPr lang="el-GR" dirty="0" smtClean="0"/>
                  <a:t>φ</a:t>
                </a:r>
                <a:r>
                  <a:rPr lang="en-US" dirty="0" smtClean="0"/>
                  <a:t> ),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unde</a:t>
                </a:r>
                <a:r>
                  <a:rPr lang="x-none" dirty="0" smtClean="0"/>
                  <a:t> </a:t>
                </a:r>
                <a:r>
                  <a:rPr lang="el-GR" dirty="0"/>
                  <a:t>φ</a:t>
                </a:r>
                <a:r>
                  <a:rPr lang="en-US" dirty="0" smtClean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unghiul</a:t>
                </a:r>
                <a:r>
                  <a:rPr lang="en-US" dirty="0"/>
                  <a:t> de </a:t>
                </a:r>
                <a:r>
                  <a:rPr lang="en-US" dirty="0" err="1" smtClean="0"/>
                  <a:t>rota</a:t>
                </a:r>
                <a:r>
                  <a:rPr lang="ro-MD" dirty="0" smtClean="0"/>
                  <a:t>ț</a:t>
                </a:r>
                <a:r>
                  <a:rPr lang="en-US" dirty="0" err="1" smtClean="0"/>
                  <a:t>ie</a:t>
                </a:r>
                <a:r>
                  <a:rPr lang="en-US" dirty="0"/>
                  <a:t>, </a:t>
                </a:r>
                <a:r>
                  <a:rPr lang="en-US" dirty="0" err="1"/>
                  <a:t>variabil</a:t>
                </a:r>
                <a:r>
                  <a:rPr lang="en-US" dirty="0"/>
                  <a:t> </a:t>
                </a:r>
                <a:r>
                  <a:rPr lang="en-US" dirty="0" err="1"/>
                  <a:t>între</a:t>
                </a:r>
                <a:r>
                  <a:rPr lang="en-US" dirty="0"/>
                  <a:t> 0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l-GR" dirty="0" smtClean="0"/>
                  <a:t>φ</a:t>
                </a:r>
                <a:r>
                  <a:rPr lang="en-US" baseline="-25000" dirty="0" smtClean="0"/>
                  <a:t>max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2192000" cy="6858000"/>
              </a:xfrm>
              <a:blipFill rotWithShape="1">
                <a:blip r:embed="rId2"/>
                <a:stretch>
                  <a:fillRect l="-750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8125" y="571500"/>
                <a:ext cx="11753850" cy="6286500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Bobina este componenta de circuit a c</a:t>
                </a:r>
                <a:r>
                  <a:rPr lang="x-none" dirty="0" smtClean="0"/>
                  <a:t>ă</a:t>
                </a:r>
                <a:r>
                  <a:rPr lang="pt-BR" dirty="0" smtClean="0"/>
                  <a:t>rei </a:t>
                </a:r>
                <a:r>
                  <a:rPr lang="pt-BR" dirty="0"/>
                  <a:t>principal parametru este </a:t>
                </a:r>
                <a:r>
                  <a:rPr lang="pt-BR" dirty="0" smtClean="0"/>
                  <a:t>inductan</a:t>
                </a:r>
                <a:r>
                  <a:rPr lang="x-none" dirty="0" smtClean="0"/>
                  <a:t>ț</a:t>
                </a:r>
                <a:r>
                  <a:rPr lang="pt-BR" dirty="0" smtClean="0"/>
                  <a:t>a electric</a:t>
                </a:r>
                <a:r>
                  <a:rPr lang="x-none" dirty="0" smtClean="0"/>
                  <a:t>ă </a:t>
                </a:r>
                <a:r>
                  <a:rPr lang="pt-BR" dirty="0" smtClean="0"/>
                  <a:t>[</a:t>
                </a:r>
                <a:r>
                  <a:rPr lang="pt-BR" dirty="0">
                    <a:solidFill>
                      <a:srgbClr val="FF0000"/>
                    </a:solidFill>
                  </a:rPr>
                  <a:t>L</a:t>
                </a:r>
                <a:r>
                  <a:rPr lang="pt-BR" dirty="0"/>
                  <a:t>]. În Sistemul </a:t>
                </a:r>
                <a:r>
                  <a:rPr lang="pt-BR" dirty="0" smtClean="0"/>
                  <a:t>Interna</a:t>
                </a:r>
                <a:r>
                  <a:rPr lang="x-none" dirty="0" smtClean="0"/>
                  <a:t>ț</a:t>
                </a:r>
                <a:r>
                  <a:rPr lang="pt-BR" dirty="0" smtClean="0"/>
                  <a:t>ional </a:t>
                </a:r>
                <a:r>
                  <a:rPr lang="pt-BR" dirty="0"/>
                  <a:t>aceasta se </a:t>
                </a:r>
                <a:r>
                  <a:rPr lang="pt-BR" dirty="0" smtClean="0"/>
                  <a:t>m</a:t>
                </a:r>
                <a:r>
                  <a:rPr lang="x-none" dirty="0" smtClean="0"/>
                  <a:t>ă</a:t>
                </a:r>
                <a:r>
                  <a:rPr lang="pt-BR" dirty="0" smtClean="0"/>
                  <a:t>soar</a:t>
                </a:r>
                <a:r>
                  <a:rPr lang="x-none" dirty="0" smtClean="0"/>
                  <a:t>ă</a:t>
                </a:r>
                <a:r>
                  <a:rPr lang="pt-BR" dirty="0" smtClean="0"/>
                  <a:t> </a:t>
                </a:r>
                <a:r>
                  <a:rPr lang="pt-BR" dirty="0"/>
                  <a:t>în Henry [</a:t>
                </a:r>
                <a:r>
                  <a:rPr lang="pt-BR" dirty="0">
                    <a:solidFill>
                      <a:srgbClr val="FF0000"/>
                    </a:solidFill>
                  </a:rPr>
                  <a:t>H</a:t>
                </a:r>
                <a:r>
                  <a:rPr lang="pt-BR" dirty="0"/>
                  <a:t>]. </a:t>
                </a:r>
                <a:endParaRPr lang="x-none" dirty="0" smtClean="0"/>
              </a:p>
              <a:p>
                <a:r>
                  <a:rPr lang="en-US" dirty="0" err="1"/>
                  <a:t>Bobina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elementul</a:t>
                </a:r>
                <a:r>
                  <a:rPr lang="en-US" dirty="0"/>
                  <a:t> la care </a:t>
                </a:r>
                <a:r>
                  <a:rPr lang="en-US" dirty="0" err="1"/>
                  <a:t>curentul</a:t>
                </a:r>
                <a:r>
                  <a:rPr lang="en-US" dirty="0"/>
                  <a:t> care </a:t>
                </a:r>
                <a:r>
                  <a:rPr lang="en-US" dirty="0" err="1" smtClean="0"/>
                  <a:t>str</a:t>
                </a:r>
                <a:r>
                  <a:rPr lang="x-none" dirty="0" smtClean="0"/>
                  <a:t>ă</a:t>
                </a:r>
                <a:r>
                  <a:rPr lang="en-US" dirty="0" smtClean="0"/>
                  <a:t>bate </a:t>
                </a:r>
                <a:r>
                  <a:rPr lang="en-US" dirty="0" err="1"/>
                  <a:t>componenta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tensiunea</a:t>
                </a:r>
                <a:r>
                  <a:rPr lang="en-US" dirty="0"/>
                  <a:t> la </a:t>
                </a:r>
                <a:r>
                  <a:rPr lang="en-US" dirty="0" err="1" smtClean="0"/>
                  <a:t>bornele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acesteia</a:t>
                </a:r>
                <a:r>
                  <a:rPr lang="en-US" dirty="0" smtClean="0"/>
                  <a:t> </a:t>
                </a:r>
                <a:r>
                  <a:rPr lang="en-US" dirty="0" err="1"/>
                  <a:t>îndeplinesc</a:t>
                </a:r>
                <a:r>
                  <a:rPr lang="en-US" dirty="0"/>
                  <a:t> </a:t>
                </a:r>
                <a:r>
                  <a:rPr lang="en-US" dirty="0" err="1" smtClean="0"/>
                  <a:t>rela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curent</a:t>
                </a:r>
                <a:r>
                  <a:rPr lang="en-US" dirty="0"/>
                  <a:t> </a:t>
                </a:r>
                <a:r>
                  <a:rPr lang="en-US" dirty="0" err="1"/>
                  <a:t>alternativ</a:t>
                </a:r>
                <a:r>
                  <a:rPr lang="en-US" dirty="0"/>
                  <a:t> </a:t>
                </a:r>
                <a:r>
                  <a:rPr lang="en-US" dirty="0" err="1"/>
                  <a:t>bobina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 smtClean="0"/>
                  <a:t>caracterizat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 smtClean="0"/>
                  <a:t>reactan</a:t>
                </a:r>
                <a:r>
                  <a:rPr lang="x-none" dirty="0" smtClean="0"/>
                  <a:t>ț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inductiv</a:t>
                </a:r>
                <a:r>
                  <a:rPr lang="x-none" dirty="0" smtClean="0"/>
                  <a:t>ă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/>
                  <a:t>) </a:t>
                </a:r>
                <a:r>
                  <a:rPr lang="en-US" dirty="0" err="1" smtClean="0"/>
                  <a:t>definit</a:t>
                </a:r>
                <a:r>
                  <a:rPr lang="x-none" dirty="0"/>
                  <a:t>ă</a:t>
                </a:r>
                <a:r>
                  <a:rPr lang="en-US" dirty="0" smtClean="0"/>
                  <a:t> de</a:t>
                </a:r>
                <a:r>
                  <a:rPr lang="x-none" dirty="0" smtClean="0"/>
                  <a:t> </a:t>
                </a:r>
                <a:r>
                  <a:rPr lang="en-US" dirty="0" err="1" smtClean="0"/>
                  <a:t>rela</a:t>
                </a:r>
                <a:r>
                  <a:rPr lang="x-none" dirty="0" smtClean="0"/>
                  <a:t>ț</a:t>
                </a:r>
                <a:r>
                  <a:rPr lang="en-US" dirty="0" err="1" smtClean="0"/>
                  <a:t>ia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x-none" dirty="0" smtClean="0"/>
              </a:p>
              <a:p>
                <a:r>
                  <a:rPr lang="x-none" dirty="0" smtClean="0"/>
                  <a:t>Viteza de variație a curentului determină tensiunea la bornele ei relația între tensiune și curent este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x-none" dirty="0" smtClean="0"/>
              </a:p>
              <a:p>
                <a:pPr marL="0" indent="0">
                  <a:buNone/>
                </a:pPr>
                <a:r>
                  <a:rPr lang="pt-BR" dirty="0"/>
                  <a:t/>
                </a:r>
                <a:br>
                  <a:rPr lang="pt-BR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571500"/>
                <a:ext cx="11753850" cy="6286500"/>
              </a:xfrm>
              <a:blipFill rotWithShape="1">
                <a:blip r:embed="rId2"/>
                <a:stretch>
                  <a:fillRect l="-882" t="-1552" r="-1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68244" y="120681"/>
            <a:ext cx="10515600" cy="58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/>
              <a:t>Bobine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3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2943225" cy="1053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2475" y="1205765"/>
                <a:ext cx="1746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1205765"/>
                <a:ext cx="17463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887" y="152400"/>
            <a:ext cx="2157413" cy="1594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747010"/>
                <a:ext cx="1561710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x-non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747010"/>
                <a:ext cx="1561710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3165" y="223794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/>
              <a:t>Reactanța </a:t>
            </a:r>
            <a:r>
              <a:rPr lang="x-none"/>
              <a:t>inductivă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15162" y="514290"/>
                <a:ext cx="11765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62" y="514290"/>
                <a:ext cx="1176556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96580" y="223794"/>
            <a:ext cx="237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Impedanța inductivă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889140" y="423235"/>
                <a:ext cx="3044295" cy="39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x-none" dirty="0"/>
                  <a:t>  unde </a:t>
                </a:r>
                <a14:m>
                  <m:oMath xmlns:m="http://schemas.openxmlformats.org/officeDocument/2006/math">
                    <m:r>
                      <a:rPr lang="x-none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x-non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40" y="423235"/>
                <a:ext cx="3044295" cy="396327"/>
              </a:xfrm>
              <a:prstGeom prst="rect">
                <a:avLst/>
              </a:prstGeom>
              <a:blipFill>
                <a:blip r:embed="rId7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24056" y="1228337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Pentru bobina ideală R=0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1930" y="1835136"/>
            <a:ext cx="585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Reactanța bobinei crește cu creșterea frecvenței </a:t>
            </a:r>
            <a:r>
              <a:rPr lang="x-none" b="1" dirty="0" smtClean="0">
                <a:solidFill>
                  <a:srgbClr val="FF0000"/>
                </a:solidFill>
              </a:rPr>
              <a:t>f</a:t>
            </a:r>
            <a:r>
              <a:rPr lang="x-none" b="1" dirty="0" smtClean="0"/>
              <a:t> Astfel în curent continu o bobină este echivalentă cu un scurtcircuit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145" y="2443352"/>
            <a:ext cx="12020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FEF635217A1"/>
              </a:rPr>
              <a:t>Bobinele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clasific</a:t>
            </a:r>
            <a:r>
              <a:rPr lang="x-none" dirty="0" smtClean="0">
                <a:solidFill>
                  <a:srgbClr val="000000"/>
                </a:solidFill>
                <a:latin typeface="FEF693C0504"/>
              </a:rPr>
              <a:t>ă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:</a:t>
            </a:r>
            <a:br>
              <a:rPr lang="en-US" dirty="0">
                <a:solidFill>
                  <a:srgbClr val="000000"/>
                </a:solidFill>
                <a:latin typeface="FEF635217A1"/>
              </a:rPr>
            </a:br>
            <a:r>
              <a:rPr lang="en-US" dirty="0">
                <a:solidFill>
                  <a:srgbClr val="000000"/>
                </a:solidFill>
                <a:latin typeface="FEFDE5660D5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Bobine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fixe (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inductan</a:t>
            </a:r>
            <a:r>
              <a:rPr lang="ro-MD" dirty="0">
                <a:solidFill>
                  <a:srgbClr val="000000"/>
                </a:solidFill>
                <a:latin typeface="FEF635217A1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a constant</a:t>
            </a:r>
            <a:r>
              <a:rPr lang="x-none" dirty="0" smtClean="0">
                <a:solidFill>
                  <a:srgbClr val="000000"/>
                </a:solidFill>
                <a:latin typeface="FEF693C0504"/>
              </a:rPr>
              <a:t>ă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pe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ion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rii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Dac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FEF693C05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sunt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f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r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FEF693C05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miez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sunt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realizate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pentru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inductivit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ăț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mici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.</a:t>
            </a:r>
            <a:br>
              <a:rPr lang="en-US" dirty="0">
                <a:solidFill>
                  <a:srgbClr val="000000"/>
                </a:solidFill>
                <a:latin typeface="FEF635217A1"/>
              </a:rPr>
            </a:br>
            <a:r>
              <a:rPr lang="en-US" dirty="0">
                <a:solidFill>
                  <a:srgbClr val="000000"/>
                </a:solidFill>
                <a:latin typeface="FEFDE5660D5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Bobine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variabile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prin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pozi</a:t>
            </a:r>
            <a:r>
              <a:rPr lang="ro-MD" dirty="0" smtClean="0">
                <a:solidFill>
                  <a:srgbClr val="000000"/>
                </a:solidFill>
                <a:latin typeface="FEF635217A1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ionarea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unui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miez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magnetic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)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.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/>
            </a:r>
            <a:br>
              <a:rPr lang="en-US" dirty="0">
                <a:solidFill>
                  <a:srgbClr val="000000"/>
                </a:solidFill>
                <a:latin typeface="FEF635217A1"/>
              </a:rPr>
            </a:br>
            <a:r>
              <a:rPr lang="en-US" dirty="0">
                <a:solidFill>
                  <a:srgbClr val="000000"/>
                </a:solidFill>
                <a:latin typeface="FEFDE5660D5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Bobine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fixe cu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miez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magnetic.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Miezurile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magnetice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bobinelor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pot</a:t>
            </a:r>
            <a:r>
              <a:rPr lang="x-none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avea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forme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bar</a:t>
            </a:r>
            <a:r>
              <a:rPr lang="x-none" smtClean="0">
                <a:solidFill>
                  <a:srgbClr val="000000"/>
                </a:solidFill>
                <a:latin typeface="FEF693C0504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oal</a:t>
            </a:r>
            <a:r>
              <a:rPr lang="x-none" dirty="0" smtClean="0">
                <a:solidFill>
                  <a:srgbClr val="000000"/>
                </a:solidFill>
                <a:latin typeface="FEF693C0504"/>
              </a:rPr>
              <a:t>ă </a:t>
            </a:r>
            <a:r>
              <a:rPr lang="en-US" dirty="0" err="1" smtClean="0">
                <a:solidFill>
                  <a:srgbClr val="000000"/>
                </a:solidFill>
                <a:latin typeface="FEF635217A1"/>
              </a:rPr>
              <a:t>si</a:t>
            </a:r>
            <a:r>
              <a:rPr lang="en-US" dirty="0" smtClean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alte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forme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închise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).</a:t>
            </a:r>
            <a:br>
              <a:rPr lang="en-US" dirty="0">
                <a:solidFill>
                  <a:srgbClr val="000000"/>
                </a:solidFill>
                <a:latin typeface="FEF635217A1"/>
              </a:rPr>
            </a:br>
            <a:r>
              <a:rPr lang="en-US" dirty="0">
                <a:solidFill>
                  <a:srgbClr val="000000"/>
                </a:solidFill>
                <a:latin typeface="FEFDE5660D5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Bobine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fixe cu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miez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magnetic </a:t>
            </a:r>
            <a:r>
              <a:rPr lang="en-US" dirty="0" err="1">
                <a:solidFill>
                  <a:srgbClr val="000000"/>
                </a:solidFill>
                <a:latin typeface="FEF693C0504"/>
              </a:rPr>
              <a:t>ş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i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EF635217A1"/>
              </a:rPr>
              <a:t>întrefier</a:t>
            </a:r>
            <a:r>
              <a:rPr lang="en-US" dirty="0">
                <a:solidFill>
                  <a:srgbClr val="000000"/>
                </a:solidFill>
                <a:latin typeface="FEF635217A1"/>
              </a:rPr>
              <a:t>, 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699" y="4195453"/>
            <a:ext cx="5676901" cy="25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2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50"/>
            <a:ext cx="12123964" cy="68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Inductivitatea bobinei poate avea mai multe </a:t>
            </a:r>
            <a:r>
              <a:rPr lang="it-IT" dirty="0" smtClean="0"/>
              <a:t>interpret</a:t>
            </a:r>
            <a:r>
              <a:rPr lang="x-none" dirty="0" smtClean="0"/>
              <a:t>ă</a:t>
            </a:r>
            <a:r>
              <a:rPr lang="it-IT" dirty="0" smtClean="0"/>
              <a:t>ri</a:t>
            </a:r>
            <a:r>
              <a:rPr lang="it-IT" dirty="0"/>
              <a:t>: </a:t>
            </a:r>
            <a:endParaRPr lang="it-IT" dirty="0" smtClean="0"/>
          </a:p>
          <a:p>
            <a:r>
              <a:rPr lang="en-US" dirty="0" err="1" smtClean="0"/>
              <a:t>Proprietate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unui</a:t>
            </a:r>
            <a:r>
              <a:rPr lang="en-US" dirty="0"/>
              <a:t> circuit de a se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 smtClean="0"/>
              <a:t>varia</a:t>
            </a:r>
            <a:r>
              <a:rPr lang="ro-MD" dirty="0" smtClean="0"/>
              <a:t>ț</a:t>
            </a:r>
            <a:r>
              <a:rPr lang="en-US" dirty="0" err="1" smtClean="0"/>
              <a:t>iei</a:t>
            </a:r>
            <a:r>
              <a:rPr lang="en-US" dirty="0" smtClean="0"/>
              <a:t> </a:t>
            </a:r>
            <a:r>
              <a:rPr lang="en-US" dirty="0" err="1"/>
              <a:t>curentului</a:t>
            </a:r>
            <a:r>
              <a:rPr lang="en-US" dirty="0"/>
              <a:t> electric care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parcurge</a:t>
            </a:r>
            <a:r>
              <a:rPr lang="en-US" dirty="0" smtClean="0"/>
              <a:t>.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/>
              <a:t>inductivitatea</a:t>
            </a:r>
            <a:r>
              <a:rPr lang="en-US" dirty="0"/>
              <a:t> </a:t>
            </a:r>
            <a:r>
              <a:rPr lang="en-US" dirty="0" err="1"/>
              <a:t>bobinei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 smtClean="0"/>
              <a:t>propor</a:t>
            </a:r>
            <a:r>
              <a:rPr lang="ro-MD" dirty="0" smtClean="0"/>
              <a:t>ț</a:t>
            </a:r>
            <a:r>
              <a:rPr lang="en-US" dirty="0" err="1" smtClean="0"/>
              <a:t>ionalitate</a:t>
            </a:r>
            <a:r>
              <a:rPr lang="en-US" dirty="0" smtClean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magnetic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/>
              <a:t>electric: </a:t>
            </a:r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en-US" dirty="0" err="1"/>
              <a:t>Proprietatea</a:t>
            </a:r>
            <a:r>
              <a:rPr lang="en-US" dirty="0"/>
              <a:t> </a:t>
            </a:r>
            <a:r>
              <a:rPr lang="en-US" dirty="0" err="1"/>
              <a:t>bobinei</a:t>
            </a:r>
            <a:r>
              <a:rPr lang="en-US" dirty="0"/>
              <a:t> de a </a:t>
            </a:r>
            <a:r>
              <a:rPr lang="en-US" dirty="0" err="1"/>
              <a:t>acumula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smtClean="0"/>
              <a:t>magnetic</a:t>
            </a:r>
            <a:r>
              <a:rPr lang="x-none" dirty="0" smtClean="0"/>
              <a:t>ă</a:t>
            </a:r>
            <a:r>
              <a:rPr lang="en-US" dirty="0" smtClean="0"/>
              <a:t>. </a:t>
            </a:r>
            <a:r>
              <a:rPr lang="en-US" dirty="0"/>
              <a:t>La </a:t>
            </a:r>
            <a:r>
              <a:rPr lang="en-US" dirty="0" err="1"/>
              <a:t>conectarea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bobine</a:t>
            </a:r>
            <a:r>
              <a:rPr lang="en-US" dirty="0"/>
              <a:t> la </a:t>
            </a:r>
            <a:r>
              <a:rPr lang="en-US" dirty="0" smtClean="0"/>
              <a:t>o</a:t>
            </a:r>
            <a:r>
              <a:rPr lang="x-none" dirty="0" smtClean="0"/>
              <a:t> </a:t>
            </a:r>
            <a:r>
              <a:rPr lang="en-US" dirty="0" err="1" smtClean="0"/>
              <a:t>surs</a:t>
            </a:r>
            <a:r>
              <a:rPr lang="x-none" dirty="0" smtClean="0"/>
              <a:t>ă</a:t>
            </a:r>
            <a:r>
              <a:rPr lang="en-US" dirty="0" smtClean="0"/>
              <a:t> electric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apare</a:t>
            </a:r>
            <a:r>
              <a:rPr lang="en-US" dirty="0"/>
              <a:t>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electromotoare</a:t>
            </a:r>
            <a:r>
              <a:rPr lang="en-US" dirty="0"/>
              <a:t> care se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creşterii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bobin</a:t>
            </a:r>
            <a:r>
              <a:rPr lang="x-none" dirty="0" smtClean="0"/>
              <a:t>ă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/>
              <a:t>nu se </a:t>
            </a:r>
            <a:r>
              <a:rPr lang="en-US" dirty="0" err="1" smtClean="0"/>
              <a:t>realizeaz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totalitate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necesar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 smtClean="0"/>
              <a:t>suplimentar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x-none" dirty="0" smtClean="0"/>
              <a:t> </a:t>
            </a:r>
            <a:r>
              <a:rPr lang="en-US" dirty="0" err="1" smtClean="0"/>
              <a:t>învinge</a:t>
            </a:r>
            <a:r>
              <a:rPr lang="en-US" dirty="0" smtClean="0"/>
              <a:t> </a:t>
            </a:r>
            <a:r>
              <a:rPr lang="en-US" dirty="0" err="1" smtClean="0"/>
              <a:t>opozi</a:t>
            </a:r>
            <a:r>
              <a:rPr lang="ro-MD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bobinei</a:t>
            </a:r>
            <a:r>
              <a:rPr lang="en-US" dirty="0"/>
              <a:t>, </a:t>
            </a:r>
            <a:r>
              <a:rPr lang="en-US" dirty="0" err="1" smtClean="0"/>
              <a:t>exprimat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relaia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05" y="1687965"/>
            <a:ext cx="3648075" cy="88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05" y="5584371"/>
            <a:ext cx="14287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7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bine - Soluţii economice pentru optimizarea produselor dumneavoastră. -  Electronica Az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175"/>
            <a:ext cx="323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obine tip Drosell - CONEXELECTRON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 b="19600"/>
          <a:stretch/>
        </p:blipFill>
        <p:spPr bwMode="auto">
          <a:xfrm>
            <a:off x="3543300" y="257175"/>
            <a:ext cx="30142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litate îmbunătățită a energiei și armonice reduse – Electronica-Az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38" y="147638"/>
            <a:ext cx="2863793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 fost lansat un nou catalog pentru componente pasive - Electronica Az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776" y="83343"/>
            <a:ext cx="24288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pacitatea, inductanţa şi rezistenţa electrică - Hobbytron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9" y="2162175"/>
            <a:ext cx="3960231" cy="22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rtelectro – Partener Siemens – Automatizari industriale, echipamente  instalatii electrice » Incendi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31" y="2162175"/>
            <a:ext cx="2959869" cy="22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Edgewise Wire Inductor | Power Supply Manufacturer | L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1339"/>
            <a:ext cx="3756660" cy="23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hoke &amp; EMI Line Filter | Hersteller des Netzteils | L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07" y="4482540"/>
            <a:ext cx="3643794" cy="23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Как рассчитать сердечник и витки самодельных катушек индуктивност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21" y="3837329"/>
            <a:ext cx="3939051" cy="29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WIRELESS POWER – Transmiterea puterii electrice fără fire – Electronica-Az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63" y="2162175"/>
            <a:ext cx="3435350" cy="20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1707368" y="26534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5" y="176440"/>
            <a:ext cx="6015511" cy="3288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76440"/>
            <a:ext cx="4041951" cy="358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34" y="3259453"/>
            <a:ext cx="4558393" cy="34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4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42874"/>
            <a:ext cx="11772900" cy="658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bobine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catalog se </a:t>
            </a:r>
            <a:r>
              <a:rPr lang="en-US" dirty="0" err="1" smtClean="0"/>
              <a:t>prev</a:t>
            </a:r>
            <a:r>
              <a:rPr lang="x-none" dirty="0" smtClean="0"/>
              <a:t>ă</a:t>
            </a:r>
            <a:r>
              <a:rPr lang="en-US" dirty="0" smtClean="0"/>
              <a:t>d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 smtClean="0"/>
              <a:t>:</a:t>
            </a:r>
            <a:endParaRPr lang="x-none" dirty="0" smtClean="0"/>
          </a:p>
          <a:p>
            <a:r>
              <a:rPr lang="en-US" dirty="0" err="1" smtClean="0"/>
              <a:t>Inductan</a:t>
            </a:r>
            <a:r>
              <a:rPr lang="x-none" dirty="0" smtClean="0"/>
              <a:t>ț</a:t>
            </a:r>
            <a:r>
              <a:rPr lang="en-US" dirty="0" smtClean="0"/>
              <a:t>a </a:t>
            </a:r>
            <a:r>
              <a:rPr lang="en-US" dirty="0"/>
              <a:t>(L</a:t>
            </a:r>
            <a:r>
              <a:rPr lang="en-US" dirty="0" smtClean="0"/>
              <a:t>)</a:t>
            </a:r>
            <a:endParaRPr lang="x-none" dirty="0" smtClean="0"/>
          </a:p>
          <a:p>
            <a:r>
              <a:rPr lang="en-US" dirty="0" err="1" smtClean="0"/>
              <a:t>Rezisten</a:t>
            </a:r>
            <a:r>
              <a:rPr lang="x-none" dirty="0" smtClean="0"/>
              <a:t>ț</a:t>
            </a:r>
            <a:r>
              <a:rPr lang="en-US" dirty="0" smtClean="0"/>
              <a:t>a </a:t>
            </a:r>
            <a:r>
              <a:rPr lang="en-US" dirty="0" err="1"/>
              <a:t>proprie</a:t>
            </a:r>
            <a:r>
              <a:rPr lang="en-US" dirty="0"/>
              <a:t> (R</a:t>
            </a:r>
            <a:r>
              <a:rPr lang="en-US" baseline="-25000" dirty="0"/>
              <a:t>L</a:t>
            </a:r>
            <a:r>
              <a:rPr lang="en-US" dirty="0" smtClean="0"/>
              <a:t>);</a:t>
            </a:r>
            <a:endParaRPr lang="x-none" dirty="0" smtClean="0"/>
          </a:p>
          <a:p>
            <a:r>
              <a:rPr lang="en-US" dirty="0" err="1" smtClean="0"/>
              <a:t>Factorul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calitate</a:t>
            </a:r>
            <a:r>
              <a:rPr lang="en-US" dirty="0"/>
              <a:t> (Q</a:t>
            </a:r>
            <a:r>
              <a:rPr lang="en-US" baseline="-25000" dirty="0"/>
              <a:t>L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tangenta</a:t>
            </a:r>
            <a:r>
              <a:rPr lang="en-US" dirty="0"/>
              <a:t> </a:t>
            </a:r>
            <a:r>
              <a:rPr lang="en-US" dirty="0" err="1"/>
              <a:t>unghiului</a:t>
            </a:r>
            <a:r>
              <a:rPr lang="en-US" dirty="0"/>
              <a:t> de </a:t>
            </a:r>
            <a:r>
              <a:rPr lang="en-US" dirty="0" err="1"/>
              <a:t>pierderi</a:t>
            </a:r>
            <a:r>
              <a:rPr lang="en-US" dirty="0"/>
              <a:t> (</a:t>
            </a:r>
            <a:r>
              <a:rPr lang="en-US" dirty="0" err="1"/>
              <a:t>tg</a:t>
            </a:r>
            <a:r>
              <a:rPr lang="el-GR" dirty="0"/>
              <a:t>δ), </a:t>
            </a:r>
            <a:r>
              <a:rPr lang="en-US" dirty="0" err="1" smtClean="0"/>
              <a:t>reprezint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raportul</a:t>
            </a:r>
            <a:r>
              <a:rPr lang="x-none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 smtClean="0"/>
              <a:t>activ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disipat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bobin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 smtClean="0"/>
              <a:t>reactiv</a:t>
            </a:r>
            <a:r>
              <a:rPr lang="x-none" dirty="0" smtClean="0"/>
              <a:t>ă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 smtClean="0"/>
              <a:t>parazit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bobinei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Coeficientul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temperatur</a:t>
            </a:r>
            <a:r>
              <a:rPr lang="x-none" dirty="0" smtClean="0"/>
              <a:t>ă</a:t>
            </a:r>
            <a:r>
              <a:rPr lang="en-US" dirty="0" smtClean="0"/>
              <a:t>, </a:t>
            </a:r>
            <a:r>
              <a:rPr lang="en-US" dirty="0" err="1" smtClean="0"/>
              <a:t>caracterizeaz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 smtClean="0"/>
              <a:t>relativ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inductan</a:t>
            </a:r>
            <a:r>
              <a:rPr lang="x-none" dirty="0" smtClean="0"/>
              <a:t>ț</a:t>
            </a:r>
            <a:r>
              <a:rPr lang="en-US" dirty="0" err="1" smtClean="0"/>
              <a:t>ei</a:t>
            </a:r>
            <a:r>
              <a:rPr lang="en-US" dirty="0" smtClean="0"/>
              <a:t> sub</a:t>
            </a:r>
            <a:r>
              <a:rPr lang="x-none" dirty="0" smtClean="0"/>
              <a:t> </a:t>
            </a:r>
            <a:r>
              <a:rPr lang="en-US" dirty="0" err="1" smtClean="0"/>
              <a:t>influen</a:t>
            </a:r>
            <a:r>
              <a:rPr lang="x-none" dirty="0" smtClean="0"/>
              <a:t>ț</a:t>
            </a:r>
            <a:r>
              <a:rPr lang="en-US" dirty="0" smtClean="0"/>
              <a:t>a </a:t>
            </a:r>
            <a:r>
              <a:rPr lang="en-US" dirty="0" err="1"/>
              <a:t>temperaturii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Puterea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maxim </a:t>
            </a:r>
            <a:r>
              <a:rPr lang="en-US" dirty="0" err="1"/>
              <a:t>admis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nu produce </a:t>
            </a:r>
            <a:r>
              <a:rPr lang="en-US" dirty="0" smtClean="0"/>
              <a:t>transform</a:t>
            </a:r>
            <a:r>
              <a:rPr lang="x-none" dirty="0" smtClean="0"/>
              <a:t>ă</a:t>
            </a:r>
            <a:r>
              <a:rPr lang="en-US" dirty="0" err="1" smtClean="0"/>
              <a:t>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ireversibile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bobin</a:t>
            </a:r>
            <a:r>
              <a:rPr lang="x-none" dirty="0" smtClean="0"/>
              <a:t>ă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ajustare</a:t>
            </a:r>
            <a:r>
              <a:rPr lang="en-US" dirty="0"/>
              <a:t> a </a:t>
            </a:r>
            <a:r>
              <a:rPr lang="en-US" dirty="0" err="1" smtClean="0"/>
              <a:t>inductivit</a:t>
            </a:r>
            <a:r>
              <a:rPr lang="x-none" smtClean="0"/>
              <a:t>ăț</a:t>
            </a:r>
            <a:r>
              <a:rPr lang="en-US" dirty="0" smtClean="0"/>
              <a:t>ii</a:t>
            </a:r>
            <a:r>
              <a:rPr lang="ro-MD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9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49" y="72429"/>
            <a:ext cx="12065251" cy="678557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. </a:t>
            </a:r>
            <a:r>
              <a:rPr lang="en-US" dirty="0" err="1" smtClean="0"/>
              <a:t>Clasificare</a:t>
            </a:r>
            <a:endParaRPr lang="x-none" dirty="0" smtClean="0"/>
          </a:p>
          <a:p>
            <a:endParaRPr lang="x-none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circuitelor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intervin</a:t>
            </a:r>
            <a:r>
              <a:rPr lang="en-US" dirty="0"/>
              <a:t>, se </a:t>
            </a:r>
            <a:r>
              <a:rPr lang="en-US" dirty="0" err="1"/>
              <a:t>deosebesc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urm</a:t>
            </a:r>
            <a:r>
              <a:rPr lang="x-none" dirty="0" smtClean="0"/>
              <a:t>ă</a:t>
            </a:r>
            <a:r>
              <a:rPr lang="en-US" dirty="0" err="1" smtClean="0"/>
              <a:t>toarele</a:t>
            </a:r>
            <a:r>
              <a:rPr lang="en-US" dirty="0" smtClean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componente</a:t>
            </a:r>
            <a:r>
              <a:rPr lang="en-US" dirty="0" smtClean="0"/>
              <a:t>:</a:t>
            </a:r>
            <a:endParaRPr lang="x-none" dirty="0" smtClean="0"/>
          </a:p>
          <a:p>
            <a:pPr lvl="1"/>
            <a:r>
              <a:rPr lang="en-US" b="1" dirty="0" err="1" smtClean="0"/>
              <a:t>Componente</a:t>
            </a:r>
            <a:r>
              <a:rPr lang="en-US" b="1" dirty="0" smtClean="0"/>
              <a:t> </a:t>
            </a:r>
            <a:r>
              <a:rPr lang="en-US" b="1" dirty="0" err="1"/>
              <a:t>electronice</a:t>
            </a:r>
            <a:r>
              <a:rPr lang="en-US" b="1" dirty="0"/>
              <a:t> </a:t>
            </a:r>
            <a:r>
              <a:rPr lang="en-US" b="1" dirty="0" err="1"/>
              <a:t>pasive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de circuit care pot </a:t>
            </a:r>
            <a:r>
              <a:rPr lang="en-US" dirty="0" err="1"/>
              <a:t>îndeplini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smtClean="0"/>
              <a:t>ii </a:t>
            </a:r>
            <a:r>
              <a:rPr lang="en-US" dirty="0"/>
              <a:t>de </a:t>
            </a:r>
            <a:r>
              <a:rPr lang="en-US" dirty="0" err="1"/>
              <a:t>prelucrare</a:t>
            </a:r>
            <a:r>
              <a:rPr lang="en-US" dirty="0"/>
              <a:t> a </a:t>
            </a:r>
            <a:r>
              <a:rPr lang="en-US" dirty="0" err="1"/>
              <a:t>semnalelor</a:t>
            </a:r>
            <a:r>
              <a:rPr lang="en-US" dirty="0"/>
              <a:t> </a:t>
            </a:r>
            <a:r>
              <a:rPr lang="en-US" dirty="0" err="1"/>
              <a:t>elecrice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filtrare</a:t>
            </a:r>
            <a:r>
              <a:rPr lang="en-US" dirty="0"/>
              <a:t>, </a:t>
            </a:r>
            <a:r>
              <a:rPr lang="en-US" dirty="0" err="1"/>
              <a:t>integrare</a:t>
            </a:r>
            <a:r>
              <a:rPr lang="en-US" dirty="0"/>
              <a:t>, </a:t>
            </a:r>
            <a:r>
              <a:rPr lang="en-US" dirty="0" err="1"/>
              <a:t>derivare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componente</a:t>
            </a:r>
            <a:r>
              <a:rPr lang="en-US" dirty="0"/>
              <a:t> nu pot </a:t>
            </a:r>
            <a:r>
              <a:rPr lang="en-US" dirty="0" smtClean="0"/>
              <a:t>ac</a:t>
            </a:r>
            <a:r>
              <a:rPr lang="ro-MD" dirty="0" smtClean="0"/>
              <a:t>ț</a:t>
            </a:r>
            <a:r>
              <a:rPr lang="en-US" dirty="0" err="1" smtClean="0"/>
              <a:t>iona</a:t>
            </a:r>
            <a:r>
              <a:rPr lang="en-US" dirty="0" smtClean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semnalelor</a:t>
            </a:r>
            <a:r>
              <a:rPr lang="en-US" dirty="0"/>
              <a:t>. </a:t>
            </a:r>
            <a:r>
              <a:rPr lang="en-US" dirty="0" err="1"/>
              <a:t>Componentele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se </a:t>
            </a:r>
            <a:r>
              <a:rPr lang="en-US" dirty="0" err="1"/>
              <a:t>împart</a:t>
            </a:r>
            <a:r>
              <a:rPr lang="en-US" dirty="0"/>
              <a:t>, la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de tip </a:t>
            </a:r>
            <a:r>
              <a:rPr lang="en-US" dirty="0" err="1"/>
              <a:t>dipol</a:t>
            </a:r>
            <a:r>
              <a:rPr lang="en-US" dirty="0"/>
              <a:t> (</a:t>
            </a:r>
            <a:r>
              <a:rPr lang="en-US" dirty="0" err="1"/>
              <a:t>circuite</a:t>
            </a:r>
            <a:r>
              <a:rPr lang="en-US" dirty="0"/>
              <a:t> </a:t>
            </a:r>
            <a:r>
              <a:rPr lang="en-US" dirty="0" err="1"/>
              <a:t>uniport</a:t>
            </a:r>
            <a:r>
              <a:rPr lang="en-US" dirty="0"/>
              <a:t>): </a:t>
            </a:r>
            <a:r>
              <a:rPr lang="en-US" dirty="0" err="1"/>
              <a:t>rezistoare</a:t>
            </a:r>
            <a:r>
              <a:rPr lang="en-US" dirty="0"/>
              <a:t>, </a:t>
            </a:r>
            <a:r>
              <a:rPr lang="en-US" dirty="0" err="1"/>
              <a:t>bobine</a:t>
            </a:r>
            <a:r>
              <a:rPr lang="en-US" dirty="0"/>
              <a:t>, </a:t>
            </a:r>
            <a:r>
              <a:rPr lang="en-US" dirty="0" err="1"/>
              <a:t>condensatoare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diode </a:t>
            </a:r>
            <a:r>
              <a:rPr lang="en-US" dirty="0" err="1">
                <a:solidFill>
                  <a:srgbClr val="FF0000"/>
                </a:solidFill>
              </a:rPr>
              <a:t>semiconductoare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de tip </a:t>
            </a:r>
            <a:r>
              <a:rPr lang="en-US" dirty="0" err="1"/>
              <a:t>circuite</a:t>
            </a:r>
            <a:r>
              <a:rPr lang="en-US" dirty="0"/>
              <a:t> </a:t>
            </a:r>
            <a:r>
              <a:rPr lang="en-US" dirty="0" err="1"/>
              <a:t>diport</a:t>
            </a:r>
            <a:r>
              <a:rPr lang="en-US" dirty="0"/>
              <a:t>: </a:t>
            </a:r>
            <a:r>
              <a:rPr lang="en-US" dirty="0" err="1"/>
              <a:t>linia</a:t>
            </a:r>
            <a:r>
              <a:rPr lang="en-US" dirty="0"/>
              <a:t> </a:t>
            </a:r>
            <a:r>
              <a:rPr lang="en-US" dirty="0" smtClean="0"/>
              <a:t>lung</a:t>
            </a:r>
            <a:r>
              <a:rPr lang="ro-MD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linia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de tip </a:t>
            </a:r>
            <a:r>
              <a:rPr lang="en-US" dirty="0" err="1"/>
              <a:t>circuite</a:t>
            </a:r>
            <a:r>
              <a:rPr lang="en-US" dirty="0"/>
              <a:t> n-port: </a:t>
            </a:r>
            <a:r>
              <a:rPr lang="en-US" dirty="0" err="1"/>
              <a:t>transformatoare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. </a:t>
            </a:r>
            <a:br>
              <a:rPr lang="en-US" dirty="0"/>
            </a:br>
            <a:endParaRPr lang="x-none" dirty="0" smtClean="0"/>
          </a:p>
          <a:p>
            <a:pPr lvl="1"/>
            <a:r>
              <a:rPr lang="en-US" b="1" dirty="0" err="1" smtClean="0"/>
              <a:t>Componente</a:t>
            </a:r>
            <a:r>
              <a:rPr lang="en-US" b="1" dirty="0" smtClean="0"/>
              <a:t> </a:t>
            </a:r>
            <a:r>
              <a:rPr lang="en-US" b="1" dirty="0" err="1"/>
              <a:t>electronice</a:t>
            </a:r>
            <a:r>
              <a:rPr lang="en-US" b="1" dirty="0"/>
              <a:t> </a:t>
            </a:r>
            <a:r>
              <a:rPr lang="en-US" b="1" dirty="0" smtClean="0"/>
              <a:t>active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componentele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,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capabile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modifice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semnalului</a:t>
            </a:r>
            <a:r>
              <a:rPr lang="en-US" dirty="0"/>
              <a:t>. </a:t>
            </a:r>
            <a:r>
              <a:rPr lang="en-US" dirty="0" smtClean="0"/>
              <a:t>Se g</a:t>
            </a:r>
            <a:r>
              <a:rPr lang="x-none" dirty="0" smtClean="0"/>
              <a:t>ă</a:t>
            </a:r>
            <a:r>
              <a:rPr lang="en-US" dirty="0" err="1" smtClean="0"/>
              <a:t>sesc</a:t>
            </a:r>
            <a:r>
              <a:rPr lang="en-US" dirty="0" smtClean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des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de </a:t>
            </a:r>
            <a:r>
              <a:rPr lang="en-US" dirty="0" err="1" smtClean="0"/>
              <a:t>comand</a:t>
            </a:r>
            <a:r>
              <a:rPr lang="x-none" dirty="0" smtClean="0"/>
              <a:t>ă</a:t>
            </a:r>
            <a:r>
              <a:rPr lang="en-US" dirty="0" smtClean="0"/>
              <a:t>, </a:t>
            </a:r>
            <a:r>
              <a:rPr lang="en-US" dirty="0" err="1"/>
              <a:t>afişare</a:t>
            </a:r>
            <a:r>
              <a:rPr lang="en-US" dirty="0"/>
              <a:t>, </a:t>
            </a:r>
            <a:r>
              <a:rPr lang="en-US" dirty="0" err="1"/>
              <a:t>înregistrare</a:t>
            </a:r>
            <a:r>
              <a:rPr lang="en-US" dirty="0"/>
              <a:t>. Se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întâlnesc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denumirea</a:t>
            </a:r>
            <a:r>
              <a:rPr lang="en-US" dirty="0"/>
              <a:t> de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ro-MD" dirty="0" smtClean="0"/>
              <a:t>ț</a:t>
            </a:r>
            <a:r>
              <a:rPr lang="en-US" dirty="0" err="1" smtClean="0"/>
              <a:t>ioneaz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alimentate</a:t>
            </a:r>
            <a:r>
              <a:rPr lang="en-US" dirty="0"/>
              <a:t>,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consumând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de la o </a:t>
            </a:r>
            <a:r>
              <a:rPr lang="en-US" dirty="0" err="1" smtClean="0"/>
              <a:t>surs</a:t>
            </a:r>
            <a:r>
              <a:rPr lang="x-none" dirty="0" smtClean="0"/>
              <a:t>ă</a:t>
            </a:r>
            <a:r>
              <a:rPr lang="en-US" dirty="0" smtClean="0"/>
              <a:t> electric</a:t>
            </a:r>
            <a:r>
              <a:rPr lang="x-none" dirty="0" smtClean="0"/>
              <a:t>ă</a:t>
            </a:r>
            <a:r>
              <a:rPr lang="en-US" dirty="0" smtClean="0"/>
              <a:t>. </a:t>
            </a:r>
            <a:r>
              <a:rPr lang="en-US" dirty="0"/>
              <a:t>Un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astfel</a:t>
            </a:r>
            <a:r>
              <a:rPr lang="en-US" dirty="0"/>
              <a:t> de</a:t>
            </a:r>
            <a:br>
              <a:rPr lang="en-US" dirty="0"/>
            </a:br>
            <a:r>
              <a:rPr lang="en-US" dirty="0" err="1" smtClean="0"/>
              <a:t>componente</a:t>
            </a:r>
            <a:r>
              <a:rPr lang="x-none" dirty="0" smtClean="0"/>
              <a:t> </a:t>
            </a:r>
            <a:r>
              <a:rPr lang="en-US" dirty="0" err="1" smtClean="0"/>
              <a:t>îl</a:t>
            </a:r>
            <a:r>
              <a:rPr lang="en-US" dirty="0" smtClean="0"/>
              <a:t> </a:t>
            </a:r>
            <a:r>
              <a:rPr lang="en-US" dirty="0" err="1" smtClean="0"/>
              <a:t>reprezint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tranzistoarele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r>
              <a:rPr lang="en-US" dirty="0" err="1" smtClean="0"/>
              <a:t>Componentele</a:t>
            </a:r>
            <a:r>
              <a:rPr lang="en-US" dirty="0" smtClean="0"/>
              <a:t> </a:t>
            </a:r>
            <a:r>
              <a:rPr lang="en-US" dirty="0"/>
              <a:t>active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neliniare</a:t>
            </a:r>
            <a:r>
              <a:rPr lang="en-US" dirty="0"/>
              <a:t> de </a:t>
            </a:r>
            <a:r>
              <a:rPr lang="en-US" dirty="0" smtClean="0"/>
              <a:t>circuit</a:t>
            </a:r>
            <a:r>
              <a:rPr lang="ro-MD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23" y="55904"/>
            <a:ext cx="8936807" cy="67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9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49" y="217283"/>
            <a:ext cx="12065251" cy="6640717"/>
          </a:xfrm>
        </p:spPr>
        <p:txBody>
          <a:bodyPr>
            <a:normAutofit/>
          </a:bodyPr>
          <a:lstStyle/>
          <a:p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 smtClean="0"/>
              <a:t>electronice</a:t>
            </a:r>
            <a:endParaRPr lang="x-none" dirty="0" smtClean="0"/>
          </a:p>
          <a:p>
            <a:pPr marL="0" indent="0">
              <a:buNone/>
            </a:pPr>
            <a:r>
              <a:rPr lang="ro-MD" b="1" dirty="0" smtClean="0"/>
              <a:t>Mărimile fizice care descriu starea unui circuit sunt </a:t>
            </a:r>
            <a:r>
              <a:rPr lang="ro-MD" b="1" dirty="0" smtClean="0">
                <a:solidFill>
                  <a:srgbClr val="0000FF"/>
                </a:solidFill>
              </a:rPr>
              <a:t>intensitățile curenților </a:t>
            </a:r>
            <a:r>
              <a:rPr lang="ro-MD" b="1" dirty="0" smtClean="0"/>
              <a:t>și </a:t>
            </a:r>
            <a:r>
              <a:rPr lang="ro-MD" b="1" dirty="0" smtClean="0">
                <a:solidFill>
                  <a:srgbClr val="FF0000"/>
                </a:solidFill>
              </a:rPr>
              <a:t>tensiunile electrice </a:t>
            </a:r>
            <a:r>
              <a:rPr lang="ro-MD" b="1" dirty="0" smtClean="0"/>
              <a:t>între diferite puncte ale circuitului.</a:t>
            </a:r>
            <a:endParaRPr lang="x-none" b="1" dirty="0"/>
          </a:p>
          <a:p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semnalele</a:t>
            </a:r>
            <a:r>
              <a:rPr lang="en-US" dirty="0"/>
              <a:t> se </a:t>
            </a:r>
            <a:r>
              <a:rPr lang="en-US" dirty="0" smtClean="0"/>
              <a:t>manifest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ca </a:t>
            </a:r>
            <a:r>
              <a:rPr lang="en-US" dirty="0" err="1" smtClean="0"/>
              <a:t>varia</a:t>
            </a:r>
            <a:r>
              <a:rPr lang="x-none" dirty="0" smtClean="0"/>
              <a:t>ț</a:t>
            </a:r>
            <a:r>
              <a:rPr lang="en-US" dirty="0" smtClean="0"/>
              <a:t>ii </a:t>
            </a:r>
            <a:r>
              <a:rPr lang="en-US" dirty="0"/>
              <a:t>ale </a:t>
            </a:r>
            <a:r>
              <a:rPr lang="en-US" dirty="0" smtClean="0"/>
              <a:t>m</a:t>
            </a:r>
            <a:r>
              <a:rPr lang="ro-MD" dirty="0" smtClean="0"/>
              <a:t>ă</a:t>
            </a:r>
            <a:r>
              <a:rPr lang="en-US" dirty="0" err="1" smtClean="0"/>
              <a:t>rimilor</a:t>
            </a:r>
            <a:r>
              <a:rPr lang="en-US" dirty="0" smtClean="0"/>
              <a:t>:</a:t>
            </a:r>
            <a:endParaRPr lang="x-none" dirty="0" smtClean="0"/>
          </a:p>
          <a:p>
            <a:pPr lvl="1"/>
            <a:r>
              <a:rPr lang="en-US" dirty="0" err="1" smtClean="0"/>
              <a:t>Tensiune</a:t>
            </a:r>
            <a:r>
              <a:rPr lang="en-US" dirty="0" smtClean="0"/>
              <a:t> </a:t>
            </a:r>
            <a:r>
              <a:rPr lang="en-US" dirty="0"/>
              <a:t>u(t</a:t>
            </a:r>
            <a:r>
              <a:rPr lang="en-US" dirty="0" smtClean="0"/>
              <a:t>);</a:t>
            </a:r>
            <a:endParaRPr lang="x-none" dirty="0" smtClean="0"/>
          </a:p>
          <a:p>
            <a:pPr lvl="1"/>
            <a:r>
              <a:rPr lang="en-US" dirty="0" err="1" smtClean="0"/>
              <a:t>Curent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(t).</a:t>
            </a:r>
            <a:br>
              <a:rPr lang="en-US" dirty="0"/>
            </a:br>
            <a:r>
              <a:rPr lang="en-US" sz="2800" dirty="0"/>
              <a:t>La </a:t>
            </a:r>
            <a:r>
              <a:rPr lang="en-US" sz="2800" dirty="0" err="1"/>
              <a:t>rândul</a:t>
            </a:r>
            <a:r>
              <a:rPr lang="en-US" sz="2800" dirty="0"/>
              <a:t> </a:t>
            </a:r>
            <a:r>
              <a:rPr lang="en-US" sz="2800" dirty="0" err="1"/>
              <a:t>lor</a:t>
            </a:r>
            <a:r>
              <a:rPr lang="en-US" sz="2800" dirty="0"/>
              <a:t> pot fi </a:t>
            </a:r>
            <a:r>
              <a:rPr lang="x-none" dirty="0" smtClean="0"/>
              <a:t>		</a:t>
            </a:r>
            <a:r>
              <a:rPr lang="en-US" dirty="0" smtClean="0"/>
              <a:t>- </a:t>
            </a:r>
            <a:r>
              <a:rPr lang="en-US" dirty="0" err="1"/>
              <a:t>constante</a:t>
            </a:r>
            <a:r>
              <a:rPr lang="en-US" dirty="0"/>
              <a:t>;</a:t>
            </a:r>
            <a:br>
              <a:rPr lang="en-US" dirty="0"/>
            </a:br>
            <a:r>
              <a:rPr lang="x-none" dirty="0" smtClean="0"/>
              <a:t>					</a:t>
            </a:r>
            <a:r>
              <a:rPr lang="en-US" dirty="0" smtClean="0"/>
              <a:t>- </a:t>
            </a:r>
            <a:r>
              <a:rPr lang="en-US" dirty="0" err="1"/>
              <a:t>variabile</a:t>
            </a:r>
            <a:r>
              <a:rPr lang="en-US" dirty="0"/>
              <a:t>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des </a:t>
            </a:r>
            <a:r>
              <a:rPr lang="en-US" dirty="0" err="1"/>
              <a:t>întâlnite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semnalele</a:t>
            </a:r>
            <a:r>
              <a:rPr lang="en-US" dirty="0"/>
              <a:t> continue </a:t>
            </a:r>
            <a:r>
              <a:rPr lang="en-US" dirty="0" err="1"/>
              <a:t>şi</a:t>
            </a:r>
            <a:r>
              <a:rPr lang="en-US" dirty="0"/>
              <a:t> alternative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4" y="4328753"/>
            <a:ext cx="6833393" cy="22259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27" y="3856151"/>
            <a:ext cx="4003141" cy="29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3" y="202216"/>
            <a:ext cx="10686782" cy="65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7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2298" y="208230"/>
                <a:ext cx="8210947" cy="398775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Intensitatea</a:t>
                </a:r>
                <a:r>
                  <a:rPr lang="en-US" dirty="0"/>
                  <a:t> </a:t>
                </a:r>
                <a:r>
                  <a:rPr lang="en-US" dirty="0" err="1"/>
                  <a:t>curentului</a:t>
                </a:r>
                <a:r>
                  <a:rPr lang="en-US" dirty="0"/>
                  <a:t>  </a:t>
                </a:r>
              </a:p>
              <a:p>
                <a:pPr lvl="1"/>
                <a:r>
                  <a:rPr lang="en-US" sz="2000" dirty="0" err="1"/>
                  <a:t>Intensitatea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curentului</a:t>
                </a:r>
                <a:r>
                  <a:rPr lang="en-US" sz="2000" dirty="0"/>
                  <a:t> electric </a:t>
                </a:r>
                <a:r>
                  <a:rPr lang="en-US" sz="2000" dirty="0" err="1"/>
                  <a:t>într</a:t>
                </a:r>
                <a:r>
                  <a:rPr lang="en-US" sz="2000" dirty="0"/>
                  <a:t>-un </a:t>
                </a:r>
                <a:r>
                  <a:rPr lang="en-US" sz="2000" dirty="0" err="1"/>
                  <a:t>punct</a:t>
                </a:r>
                <a:r>
                  <a:rPr lang="en-US" sz="2000" dirty="0"/>
                  <a:t> al </a:t>
                </a:r>
                <a:r>
                  <a:rPr lang="en-US" sz="2000" dirty="0" err="1"/>
                  <a:t>unui</a:t>
                </a:r>
                <a:r>
                  <a:rPr lang="en-US" sz="2000" dirty="0"/>
                  <a:t> conductor (</a:t>
                </a:r>
                <a:r>
                  <a:rPr lang="en-US" sz="2000" dirty="0" err="1"/>
                  <a:t>mai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corect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 fi </a:t>
                </a:r>
                <a:r>
                  <a:rPr lang="en-US" sz="2000" dirty="0" err="1"/>
                  <a:t>într</a:t>
                </a:r>
                <a:r>
                  <a:rPr lang="en-US" sz="2000" dirty="0"/>
                  <a:t>-o </a:t>
                </a:r>
                <a:r>
                  <a:rPr lang="en-US" sz="2000" dirty="0" err="1"/>
                  <a:t>secţiune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noi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neglija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grosimea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fizică</a:t>
                </a:r>
                <a:r>
                  <a:rPr lang="en-US" sz="2000" dirty="0"/>
                  <a:t>)  </a:t>
                </a:r>
                <a:r>
                  <a:rPr lang="en-US" sz="2000" dirty="0" err="1"/>
                  <a:t>este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prin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definiţie</a:t>
                </a:r>
                <a:r>
                  <a:rPr lang="en-US" sz="2000" dirty="0"/>
                  <a:t> "</a:t>
                </a:r>
                <a:r>
                  <a:rPr lang="en-US" sz="2000" dirty="0" err="1"/>
                  <a:t>debitul</a:t>
                </a:r>
                <a:r>
                  <a:rPr lang="en-US" sz="2000" dirty="0"/>
                  <a:t>" de </a:t>
                </a:r>
                <a:r>
                  <a:rPr lang="en-US" sz="2000" dirty="0" err="1"/>
                  <a:t>sarcină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electrică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transportată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acel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punct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x-non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sz="2000" b="0" i="1" smtClean="0">
                          <a:latin typeface="Cambria Math" panose="02040503050406030204" pitchFamily="18" charset="0"/>
                        </a:rPr>
                        <m:t>𝑑𝑞</m:t>
                      </m:r>
                      <m:r>
                        <a:rPr lang="x-none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x-none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2000" dirty="0"/>
              </a:p>
              <a:p>
                <a:pPr lvl="1"/>
                <a:r>
                  <a:rPr lang="en-US" sz="2000" dirty="0" err="1" smtClean="0"/>
                  <a:t>Unitatea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de </a:t>
                </a:r>
                <a:r>
                  <a:rPr lang="en-US" sz="2000" dirty="0" err="1"/>
                  <a:t>măsură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este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amperul</a:t>
                </a:r>
                <a:r>
                  <a:rPr lang="en-US" sz="2000" dirty="0"/>
                  <a:t>, care </a:t>
                </a:r>
                <a:r>
                  <a:rPr lang="en-US" sz="2000" dirty="0" err="1"/>
                  <a:t>corespunde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trecerii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unui</a:t>
                </a:r>
                <a:r>
                  <a:rPr lang="en-US" sz="2000" dirty="0"/>
                  <a:t> coulomb (</a:t>
                </a:r>
                <a:r>
                  <a:rPr lang="en-US" sz="2000" dirty="0" err="1" smtClean="0"/>
                  <a:t>aproximativ</a:t>
                </a:r>
                <a:r>
                  <a:rPr lang="en-US" sz="2000" dirty="0" smtClean="0"/>
                  <a:t> 6*10</a:t>
                </a:r>
                <a:r>
                  <a:rPr lang="en-US" sz="2000" baseline="30000" dirty="0" smtClean="0"/>
                  <a:t>18</a:t>
                </a:r>
                <a:r>
                  <a:rPr lang="en-US" sz="2000" dirty="0" smtClean="0"/>
                  <a:t>   </a:t>
                </a:r>
                <a:r>
                  <a:rPr lang="en-US" sz="2000" dirty="0" err="1"/>
                  <a:t>sarcini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elementare</a:t>
                </a:r>
                <a:r>
                  <a:rPr lang="en-US" sz="2000" dirty="0"/>
                  <a:t>)  </a:t>
                </a:r>
                <a:r>
                  <a:rPr lang="en-US" sz="2000" dirty="0" err="1"/>
                  <a:t>în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timp</a:t>
                </a:r>
                <a:r>
                  <a:rPr lang="en-US" sz="2000" dirty="0"/>
                  <a:t> de o </a:t>
                </a:r>
                <a:r>
                  <a:rPr lang="en-US" sz="2000" dirty="0" err="1"/>
                  <a:t>secundă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Chiar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şi</a:t>
                </a:r>
                <a:r>
                  <a:rPr lang="en-US" sz="2000" dirty="0"/>
                  <a:t> la </a:t>
                </a:r>
                <a:r>
                  <a:rPr lang="en-US" sz="2000" dirty="0" err="1"/>
                  <a:t>curenţii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foarte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slabi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ordinul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nanoamperilor</a:t>
                </a:r>
                <a:r>
                  <a:rPr lang="en-US" sz="2000" dirty="0"/>
                  <a:t>  </a:t>
                </a:r>
                <a:r>
                  <a:rPr lang="en-US" sz="2000" dirty="0" smtClean="0"/>
                  <a:t>(</a:t>
                </a:r>
                <a:r>
                  <a:rPr lang="en-US" sz="2000" dirty="0" err="1"/>
                  <a:t>produşi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unele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traductoare</a:t>
                </a:r>
                <a:r>
                  <a:rPr lang="en-US" sz="2000" dirty="0"/>
                  <a:t> cu care </a:t>
                </a:r>
                <a:r>
                  <a:rPr lang="en-US" sz="2000" dirty="0" err="1"/>
                  <a:t>măsurăm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diferite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mărimi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fizice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numărul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sarcini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elementare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transportate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într</a:t>
                </a:r>
                <a:r>
                  <a:rPr lang="en-US" sz="2000" dirty="0"/>
                  <a:t>-o </a:t>
                </a:r>
                <a:r>
                  <a:rPr lang="en-US" sz="2000" dirty="0" err="1"/>
                  <a:t>secundă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este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imens</a:t>
                </a:r>
                <a:r>
                  <a:rPr lang="en-US" sz="2000" dirty="0"/>
                  <a:t>, de </a:t>
                </a:r>
                <a:r>
                  <a:rPr lang="en-US" sz="2000" dirty="0" err="1"/>
                  <a:t>ordinul</a:t>
                </a:r>
                <a:r>
                  <a:rPr lang="en-US" sz="2000" dirty="0"/>
                  <a:t> a </a:t>
                </a:r>
                <a:r>
                  <a:rPr lang="en-US" sz="2000" dirty="0" smtClean="0"/>
                  <a:t>c</a:t>
                </a:r>
                <a:r>
                  <a:rPr lang="ro-MD" sz="2000" dirty="0" smtClean="0"/>
                  <a:t>â</a:t>
                </a:r>
                <a:r>
                  <a:rPr lang="en-US" sz="2000" dirty="0" err="1" smtClean="0"/>
                  <a:t>teva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miliarde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298" y="208230"/>
                <a:ext cx="8210947" cy="3987756"/>
              </a:xfrm>
              <a:blipFill rotWithShape="1">
                <a:blip r:embed="rId2"/>
                <a:stretch>
                  <a:fillRect l="-1262" t="-2446" r="-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/>
          <p:nvPr/>
        </p:nvPicPr>
        <p:blipFill rotWithShape="1">
          <a:blip r:embed="rId3"/>
          <a:srcRect b="26028"/>
          <a:stretch/>
        </p:blipFill>
        <p:spPr bwMode="auto">
          <a:xfrm>
            <a:off x="9499522" y="4471436"/>
            <a:ext cx="2444750" cy="21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579" y="4046058"/>
            <a:ext cx="9257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Tensiunea</a:t>
            </a:r>
            <a:r>
              <a:rPr lang="en-US" sz="2800" dirty="0"/>
              <a:t> </a:t>
            </a:r>
            <a:r>
              <a:rPr lang="en-US" sz="2800" dirty="0" err="1"/>
              <a:t>electrică</a:t>
            </a:r>
            <a:r>
              <a:rPr lang="en-US" sz="2800" dirty="0"/>
              <a:t> </a:t>
            </a:r>
          </a:p>
          <a:p>
            <a:pPr lvl="1"/>
            <a:r>
              <a:rPr lang="en-US" sz="2000" dirty="0" err="1" smtClean="0"/>
              <a:t>Între</a:t>
            </a:r>
            <a:r>
              <a:rPr lang="en-US" sz="2000" dirty="0" smtClean="0"/>
              <a:t> </a:t>
            </a:r>
            <a:r>
              <a:rPr lang="en-US" sz="2000" dirty="0" err="1"/>
              <a:t>bornele</a:t>
            </a:r>
            <a:r>
              <a:rPr lang="en-US" sz="2000" dirty="0"/>
              <a:t> </a:t>
            </a:r>
            <a:r>
              <a:rPr lang="en-US" sz="2000" dirty="0" err="1"/>
              <a:t>elementelor</a:t>
            </a:r>
            <a:r>
              <a:rPr lang="en-US" sz="2000" dirty="0"/>
              <a:t> de circuit </a:t>
            </a:r>
            <a:r>
              <a:rPr lang="en-US" sz="2000" dirty="0" err="1"/>
              <a:t>parcurse</a:t>
            </a:r>
            <a:r>
              <a:rPr lang="en-US" sz="2000" dirty="0"/>
              <a:t> de </a:t>
            </a:r>
            <a:r>
              <a:rPr lang="en-US" sz="2000" dirty="0" err="1"/>
              <a:t>curent</a:t>
            </a:r>
            <a:r>
              <a:rPr lang="en-US" sz="2000" dirty="0"/>
              <a:t> electric </a:t>
            </a:r>
            <a:r>
              <a:rPr lang="en-US" sz="2000" dirty="0" err="1"/>
              <a:t>există</a:t>
            </a:r>
            <a:r>
              <a:rPr lang="en-US" sz="2000" dirty="0"/>
              <a:t>  </a:t>
            </a:r>
            <a:r>
              <a:rPr lang="en-US" sz="2000" dirty="0" err="1"/>
              <a:t>tensiuni</a:t>
            </a:r>
            <a:r>
              <a:rPr lang="en-US" sz="2000" dirty="0"/>
              <a:t> </a:t>
            </a:r>
            <a:r>
              <a:rPr lang="en-US" sz="2000" dirty="0" err="1"/>
              <a:t>electrice</a:t>
            </a:r>
            <a:r>
              <a:rPr lang="en-US" sz="2000" dirty="0"/>
              <a:t>,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 smtClean="0"/>
              <a:t>neav</a:t>
            </a:r>
            <a:r>
              <a:rPr lang="ro-MD" sz="2000" dirty="0" smtClean="0"/>
              <a:t>â</a:t>
            </a:r>
            <a:r>
              <a:rPr lang="en-US" sz="2000" dirty="0" err="1" smtClean="0"/>
              <a:t>nd</a:t>
            </a:r>
            <a:r>
              <a:rPr lang="en-US" sz="2000" dirty="0" smtClean="0"/>
              <a:t> </a:t>
            </a:r>
            <a:r>
              <a:rPr lang="en-US" sz="2000" dirty="0" err="1"/>
              <a:t>acelaşi</a:t>
            </a:r>
            <a:r>
              <a:rPr lang="en-US" sz="2000" dirty="0"/>
              <a:t> </a:t>
            </a:r>
            <a:r>
              <a:rPr lang="en-US" sz="2000" dirty="0" err="1"/>
              <a:t>potenţial</a:t>
            </a:r>
            <a:r>
              <a:rPr lang="en-US" sz="2000" dirty="0"/>
              <a:t>. Cum la </a:t>
            </a:r>
            <a:r>
              <a:rPr lang="en-US" sz="2000" dirty="0" err="1"/>
              <a:t>efectuarea</a:t>
            </a:r>
            <a:r>
              <a:rPr lang="en-US" sz="2000" dirty="0"/>
              <a:t> </a:t>
            </a:r>
            <a:r>
              <a:rPr lang="en-US" sz="2000" dirty="0" err="1"/>
              <a:t>diferenţei</a:t>
            </a:r>
            <a:r>
              <a:rPr lang="en-US" sz="2000" dirty="0"/>
              <a:t> de </a:t>
            </a:r>
            <a:r>
              <a:rPr lang="en-US" sz="2000" dirty="0" err="1"/>
              <a:t>potenţial</a:t>
            </a:r>
            <a:r>
              <a:rPr lang="en-US" sz="2000" dirty="0"/>
              <a:t> </a:t>
            </a:r>
            <a:r>
              <a:rPr lang="en-US" sz="2000" dirty="0" err="1"/>
              <a:t>ordinea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esenţială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trebui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spunem</a:t>
            </a:r>
            <a:r>
              <a:rPr lang="en-US" sz="2000" dirty="0"/>
              <a:t> </a:t>
            </a:r>
            <a:r>
              <a:rPr lang="en-US" sz="2000" dirty="0" err="1"/>
              <a:t>întodeauna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ro-MD" sz="2000" dirty="0"/>
              <a:t> </a:t>
            </a:r>
            <a:r>
              <a:rPr lang="en-US" sz="2000" dirty="0" err="1"/>
              <a:t>înţelegem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tensiunea</a:t>
            </a:r>
            <a:r>
              <a:rPr lang="en-US" sz="2000" dirty="0"/>
              <a:t> U</a:t>
            </a:r>
            <a:r>
              <a:rPr lang="ro-MD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punctele</a:t>
            </a:r>
            <a:r>
              <a:rPr lang="en-US" sz="2000" dirty="0"/>
              <a:t> A </a:t>
            </a:r>
            <a:r>
              <a:rPr lang="en-US" sz="2000" dirty="0" err="1"/>
              <a:t>şi</a:t>
            </a:r>
            <a:r>
              <a:rPr lang="en-US" sz="2000" dirty="0"/>
              <a:t> B, </a:t>
            </a:r>
            <a:r>
              <a:rPr lang="en-US" sz="2000" dirty="0" err="1"/>
              <a:t>diferenţa</a:t>
            </a:r>
            <a:r>
              <a:rPr lang="en-US" sz="2000" dirty="0"/>
              <a:t> V</a:t>
            </a:r>
            <a:r>
              <a:rPr lang="en-US" sz="2000" baseline="-25000" dirty="0"/>
              <a:t>A</a:t>
            </a:r>
            <a:r>
              <a:rPr lang="en-US" sz="2000" dirty="0"/>
              <a:t> -V</a:t>
            </a:r>
            <a:r>
              <a:rPr lang="en-US" sz="2000" baseline="-25000" dirty="0"/>
              <a:t>B</a:t>
            </a:r>
            <a:r>
              <a:rPr lang="en-US" sz="2000" dirty="0"/>
              <a:t>  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diferenţa</a:t>
            </a:r>
            <a:r>
              <a:rPr lang="en-US" sz="2000" dirty="0"/>
              <a:t> V</a:t>
            </a:r>
            <a:r>
              <a:rPr lang="en-US" sz="2000" baseline="-25000" dirty="0"/>
              <a:t>B</a:t>
            </a:r>
            <a:r>
              <a:rPr lang="en-US" sz="2000" dirty="0"/>
              <a:t>-V</a:t>
            </a:r>
            <a:r>
              <a:rPr lang="en-US" sz="2000" baseline="-25000" dirty="0"/>
              <a:t>A</a:t>
            </a:r>
            <a:r>
              <a:rPr lang="en-US" sz="2000" dirty="0"/>
              <a:t> 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05" y="1384418"/>
            <a:ext cx="3734395" cy="24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872189"/>
            <a:ext cx="3290264" cy="5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6749" y="162962"/>
                <a:ext cx="12065251" cy="66950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Pentru</a:t>
                </a:r>
                <a:r>
                  <a:rPr lang="en-US" dirty="0"/>
                  <a:t> un </a:t>
                </a:r>
                <a:r>
                  <a:rPr lang="en-US" dirty="0" err="1"/>
                  <a:t>semnal</a:t>
                </a:r>
                <a:r>
                  <a:rPr lang="en-US" dirty="0"/>
                  <a:t> </a:t>
                </a:r>
                <a:r>
                  <a:rPr lang="en-US" dirty="0" err="1"/>
                  <a:t>alternativ</a:t>
                </a:r>
                <a:r>
                  <a:rPr lang="en-US" dirty="0"/>
                  <a:t>, x(t) se </a:t>
                </a:r>
                <a:r>
                  <a:rPr lang="en-US" dirty="0" err="1"/>
                  <a:t>definesc</a:t>
                </a:r>
                <a:r>
                  <a:rPr lang="en-US" dirty="0"/>
                  <a:t> </a:t>
                </a:r>
                <a:r>
                  <a:rPr lang="en-US" dirty="0" err="1" smtClean="0"/>
                  <a:t>urm</a:t>
                </a:r>
                <a:r>
                  <a:rPr lang="x-none" dirty="0"/>
                  <a:t>ă</a:t>
                </a:r>
                <a:r>
                  <a:rPr lang="en-US" dirty="0" err="1" smtClean="0"/>
                  <a:t>toarele</a:t>
                </a:r>
                <a:r>
                  <a:rPr lang="en-US" dirty="0"/>
                  <a:t>: </a:t>
                </a:r>
                <a:endParaRPr lang="x-none" dirty="0" smtClean="0"/>
              </a:p>
              <a:p>
                <a:pPr lvl="1"/>
                <a:r>
                  <a:rPr lang="en-US" dirty="0" err="1"/>
                  <a:t>Valoare</a:t>
                </a:r>
                <a:r>
                  <a:rPr lang="en-US" dirty="0"/>
                  <a:t> </a:t>
                </a:r>
                <a:r>
                  <a:rPr lang="en-US" dirty="0" err="1" smtClean="0"/>
                  <a:t>instantanee</a:t>
                </a:r>
                <a:r>
                  <a:rPr lang="x-none" dirty="0" smtClean="0"/>
                  <a:t> (valoarea semnalului la un moment oarecare t)</a:t>
                </a:r>
                <a:r>
                  <a:rPr lang="en-US" dirty="0" smtClean="0"/>
                  <a:t>: </a:t>
                </a:r>
                <a:endParaRPr lang="x-none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𝑋</m:t>
                      </m:r>
                      <m:rad>
                        <m:radPr>
                          <m:degHide m:val="on"/>
                          <m:ctrlPr>
                            <a:rPr lang="x-non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x-non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x-none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x-none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x-none" dirty="0"/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𝑋</m:t>
                    </m:r>
                    <m:rad>
                      <m:radPr>
                        <m:degHide m:val="on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x-none" dirty="0" smtClean="0"/>
                  <a:t> </a:t>
                </a:r>
                <a:r>
                  <a:rPr lang="pt-BR" dirty="0" smtClean="0"/>
                  <a:t>valoarea </a:t>
                </a:r>
                <a:r>
                  <a:rPr lang="en-GB" dirty="0" smtClean="0"/>
                  <a:t>maxim</a:t>
                </a:r>
                <a:r>
                  <a:rPr lang="ro-MD" dirty="0" smtClean="0"/>
                  <a:t>ă</a:t>
                </a:r>
                <a:r>
                  <a:rPr lang="pt-BR" dirty="0" smtClean="0"/>
                  <a:t> </a:t>
                </a:r>
                <a:r>
                  <a:rPr lang="pt-BR" dirty="0"/>
                  <a:t>a semnalului; </a:t>
                </a:r>
                <a:endParaRPr lang="x-none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x-none" dirty="0" smtClean="0"/>
                  <a:t> viteza unghiulară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x-non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x-none" dirty="0" smtClean="0"/>
                  <a:t> frecvența semnalului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x-none" dirty="0" smtClean="0"/>
                  <a:t> unghiul de defazaj între două marimi </a:t>
                </a:r>
                <a:r>
                  <a:rPr lang="x-none" smtClean="0"/>
                  <a:t>a aceluia</a:t>
                </a:r>
                <a:r>
                  <a:rPr lang="ro-MD" dirty="0"/>
                  <a:t>ș</a:t>
                </a:r>
                <a:r>
                  <a:rPr lang="x-none" smtClean="0"/>
                  <a:t>i </a:t>
                </a:r>
                <a:r>
                  <a:rPr lang="x-none" dirty="0" smtClean="0"/>
                  <a:t>circuit</a:t>
                </a:r>
              </a:p>
              <a:p>
                <a:pPr marL="715963" lvl="2" indent="-273050"/>
                <a:r>
                  <a:rPr lang="it-IT" sz="2400" dirty="0"/>
                  <a:t>Valoarea medie pe o </a:t>
                </a:r>
                <a:r>
                  <a:rPr lang="it-IT" sz="2400" dirty="0" smtClean="0"/>
                  <a:t>perioad</a:t>
                </a:r>
                <a:r>
                  <a:rPr lang="x-none" sz="2400" dirty="0"/>
                  <a:t>ă</a:t>
                </a:r>
                <a:r>
                  <a:rPr lang="it-IT" sz="2400" dirty="0" smtClean="0"/>
                  <a:t>: </a:t>
                </a:r>
                <a:r>
                  <a:rPr lang="it-IT" dirty="0"/>
                  <a:t/>
                </a:r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𝑚𝑒𝑑</m:t>
                        </m:r>
                      </m:sub>
                    </m:sSub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x-non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x-none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x-none" b="0" dirty="0" smtClean="0"/>
              </a:p>
              <a:p>
                <a:pPr marL="715963" lvl="2" indent="-273050"/>
                <a:r>
                  <a:rPr lang="en-US" sz="2400" dirty="0" smtClean="0"/>
                  <a:t>Valoarea </a:t>
                </a:r>
                <a:r>
                  <a:rPr lang="en-US" sz="2400" dirty="0" err="1" smtClean="0"/>
                  <a:t>efectiv</a:t>
                </a:r>
                <a:r>
                  <a:rPr lang="x-none" sz="2400" dirty="0" smtClean="0"/>
                  <a:t>ă</a:t>
                </a:r>
                <a:r>
                  <a:rPr lang="en-US" sz="2400" dirty="0" smtClean="0"/>
                  <a:t> </a:t>
                </a:r>
                <a:r>
                  <a:rPr lang="x-none" sz="2400" dirty="0" smtClean="0"/>
                  <a:t>(</a:t>
                </a:r>
                <a:r>
                  <a:rPr lang="en-US" dirty="0" smtClean="0"/>
                  <a:t>Root </a:t>
                </a:r>
                <a:r>
                  <a:rPr lang="en-US" dirty="0"/>
                  <a:t>Mean </a:t>
                </a:r>
                <a:r>
                  <a:rPr lang="en-US" dirty="0" smtClean="0"/>
                  <a:t>Square</a:t>
                </a:r>
                <a:r>
                  <a:rPr lang="x-none" dirty="0" smtClean="0"/>
                  <a:t>)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x-non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x-non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x-non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x-non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trlPr>
                              <a:rPr lang="x-non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x-non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x-non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none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non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x-none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x-none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x-non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x-none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endParaRPr lang="x-none" dirty="0" smtClean="0"/>
              </a:p>
              <a:p>
                <a:pPr marL="1173163" lvl="3" indent="-273050"/>
                <a:r>
                  <a:rPr lang="x-none" dirty="0" smtClean="0"/>
                  <a:t>v</a:t>
                </a:r>
                <a:r>
                  <a:rPr lang="pt-BR" dirty="0" smtClean="0"/>
                  <a:t>aloarea efectiv</a:t>
                </a:r>
                <a:r>
                  <a:rPr lang="ro-MD" dirty="0" smtClean="0"/>
                  <a:t>ă</a:t>
                </a:r>
                <a:r>
                  <a:rPr lang="pt-BR" dirty="0" smtClean="0"/>
                  <a:t> </a:t>
                </a:r>
                <a:r>
                  <a:rPr lang="pt-BR" dirty="0"/>
                  <a:t>a curentului electric este 0,707 din valoarea de varf a </a:t>
                </a:r>
                <a:r>
                  <a:rPr lang="pt-BR" dirty="0" smtClean="0"/>
                  <a:t>acestuia</a:t>
                </a:r>
                <a:r>
                  <a:rPr lang="ro-MD" dirty="0" smtClean="0"/>
                  <a:t>.</a:t>
                </a:r>
                <a:r>
                  <a:rPr lang="pt-BR" dirty="0"/>
                  <a:t> </a:t>
                </a:r>
                <a:r>
                  <a:rPr lang="es-ES" dirty="0"/>
                  <a:t>Aparatele de </a:t>
                </a:r>
                <a:r>
                  <a:rPr lang="es-ES" dirty="0" smtClean="0"/>
                  <a:t>m</a:t>
                </a:r>
                <a:r>
                  <a:rPr lang="x-none" dirty="0" smtClean="0"/>
                  <a:t>ă</a:t>
                </a:r>
                <a:r>
                  <a:rPr lang="es-ES" dirty="0" smtClean="0"/>
                  <a:t>sur</a:t>
                </a:r>
                <a:r>
                  <a:rPr lang="x-none" dirty="0" smtClean="0"/>
                  <a:t>ă</a:t>
                </a:r>
                <a:r>
                  <a:rPr lang="es-ES" dirty="0" smtClean="0"/>
                  <a:t>, </a:t>
                </a:r>
                <a:r>
                  <a:rPr lang="es-ES" dirty="0"/>
                  <a:t>în general, pun în </a:t>
                </a:r>
                <a:r>
                  <a:rPr lang="es-ES" dirty="0" smtClean="0"/>
                  <a:t>eviden</a:t>
                </a:r>
                <a:r>
                  <a:rPr lang="x-none" dirty="0" smtClean="0"/>
                  <a:t>ă</a:t>
                </a:r>
                <a:r>
                  <a:rPr lang="es-ES" dirty="0" smtClean="0"/>
                  <a:t> </a:t>
                </a:r>
                <a:r>
                  <a:rPr lang="es-ES" dirty="0"/>
                  <a:t>valoarea </a:t>
                </a:r>
                <a:r>
                  <a:rPr lang="es-ES" dirty="0" smtClean="0"/>
                  <a:t>efectiv</a:t>
                </a:r>
                <a:r>
                  <a:rPr lang="x-none" dirty="0" smtClean="0"/>
                  <a:t>ă</a:t>
                </a:r>
                <a:r>
                  <a:rPr lang="es-ES" dirty="0" smtClean="0"/>
                  <a:t> </a:t>
                </a:r>
                <a:r>
                  <a:rPr lang="es-ES" dirty="0"/>
                  <a:t>a </a:t>
                </a:r>
                <a:r>
                  <a:rPr lang="es-ES" dirty="0" err="1" smtClean="0"/>
                  <a:t>semnalului</a:t>
                </a:r>
                <a:r>
                  <a:rPr lang="ro-MD" dirty="0" smtClean="0"/>
                  <a:t>.</a:t>
                </a:r>
                <a:r>
                  <a:rPr lang="es-ES" dirty="0" smtClean="0"/>
                  <a:t> </a:t>
                </a:r>
                <a:r>
                  <a:rPr lang="es-ES" dirty="0"/>
                  <a:t/>
                </a:r>
                <a:br>
                  <a:rPr lang="es-E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749" y="162962"/>
                <a:ext cx="12065251" cy="6695038"/>
              </a:xfrm>
              <a:blipFill rotWithShape="1">
                <a:blip r:embed="rId2"/>
                <a:stretch>
                  <a:fillRect l="-910" t="-1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1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1494</Words>
  <Application>Microsoft Office PowerPoint</Application>
  <PresentationFormat>Широкоэкранный</PresentationFormat>
  <Paragraphs>223</Paragraphs>
  <Slides>36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FEF635217A1</vt:lpstr>
      <vt:lpstr>FEF693C0504</vt:lpstr>
      <vt:lpstr>FEFDE5660D5</vt:lpstr>
      <vt:lpstr>Times New Roman</vt:lpstr>
      <vt:lpstr>TimesNewRomanPS-BoldMT</vt:lpstr>
      <vt:lpstr>Office Theme</vt:lpstr>
      <vt:lpstr>Circuite și Dispozitive Electronice  Tema 1 – Introducere în electronică. Legile lui Kirchhoff. Legea lui Ohm. Rezistoare. Bobine. Condensatoare. </vt:lpstr>
      <vt:lpstr>Reprezentarea unui sistem electronic sub formă de schemă bloc</vt:lpstr>
      <vt:lpstr>Noțiuni de bază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REZISTOARE </vt:lpstr>
      <vt:lpstr>Презентация PowerPoint</vt:lpstr>
      <vt:lpstr>Презентация PowerPoint</vt:lpstr>
      <vt:lpstr>Clasificarea rezistoarelor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</dc:title>
  <dc:creator>Пользователь Windows</dc:creator>
  <cp:lastModifiedBy>Пользователь Windows</cp:lastModifiedBy>
  <cp:revision>38</cp:revision>
  <dcterms:created xsi:type="dcterms:W3CDTF">2020-08-28T11:28:42Z</dcterms:created>
  <dcterms:modified xsi:type="dcterms:W3CDTF">2024-12-11T13:54:35Z</dcterms:modified>
</cp:coreProperties>
</file>