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6" r:id="rId3"/>
    <p:sldId id="288" r:id="rId4"/>
    <p:sldId id="289" r:id="rId5"/>
    <p:sldId id="290" r:id="rId6"/>
    <p:sldId id="292" r:id="rId7"/>
    <p:sldId id="293" r:id="rId8"/>
    <p:sldId id="294" r:id="rId9"/>
    <p:sldId id="295" r:id="rId10"/>
    <p:sldId id="296" r:id="rId11"/>
    <p:sldId id="297"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11/28/2025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813" y="929390"/>
            <a:ext cx="11648106" cy="899410"/>
          </a:xfrm>
        </p:spPr>
        <p:txBody>
          <a:bodyPr/>
          <a:lstStyle/>
          <a:p>
            <a:pPr algn="ct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r>
              <a:rPr lang="ro-RO" sz="3600" dirty="0">
                <a:latin typeface="Times New Roman" panose="02020603050405020304" pitchFamily="18" charset="0"/>
                <a:cs typeface="Times New Roman" panose="02020603050405020304" pitchFamily="18" charset="0"/>
              </a:rPr>
              <a:t>Tema : </a:t>
            </a:r>
            <a:r>
              <a:rPr lang="ro-RO" sz="3600" b="1" dirty="0">
                <a:latin typeface="Times New Roman" panose="02020603050405020304" pitchFamily="18" charset="0"/>
                <a:cs typeface="Times New Roman" panose="02020603050405020304" pitchFamily="18" charset="0"/>
              </a:rPr>
              <a:t>Protecţia de cîmpurile electromagnetice</a:t>
            </a:r>
            <a:br>
              <a:rPr lang="ro-RO"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17715" y="1439056"/>
            <a:ext cx="11778342" cy="4678716"/>
          </a:xfrm>
        </p:spPr>
        <p:txBody>
          <a:bodyPr>
            <a:noAutofit/>
          </a:bodyPr>
          <a:lstStyle/>
          <a:p>
            <a:pPr algn="just"/>
            <a:r>
              <a:rPr lang="ro-RO" sz="2800" b="1" dirty="0">
                <a:solidFill>
                  <a:schemeClr val="tx1"/>
                </a:solidFill>
                <a:latin typeface="Times New Roman" panose="02020603050405020304" pitchFamily="18" charset="0"/>
                <a:cs typeface="Times New Roman" panose="02020603050405020304" pitchFamily="18" charset="0"/>
              </a:rPr>
              <a:t>1. Sursele şi caracteristica CEM.</a:t>
            </a:r>
          </a:p>
          <a:p>
            <a:pPr algn="just"/>
            <a:r>
              <a:rPr lang="ro-RO" sz="2800" b="1" dirty="0">
                <a:solidFill>
                  <a:schemeClr val="tx1"/>
                </a:solidFill>
                <a:latin typeface="Times New Roman" panose="02020603050405020304" pitchFamily="18" charset="0"/>
                <a:cs typeface="Times New Roman" panose="02020603050405020304" pitchFamily="18" charset="0"/>
              </a:rPr>
              <a:t>2. Acţiunea cîmpurilor electromagnetice asupra organizmului uman. </a:t>
            </a:r>
          </a:p>
          <a:p>
            <a:pPr algn="just"/>
            <a:r>
              <a:rPr lang="ro-RO" sz="2800" b="1" dirty="0">
                <a:solidFill>
                  <a:schemeClr val="tx1"/>
                </a:solidFill>
                <a:latin typeface="Times New Roman" panose="02020603050405020304" pitchFamily="18" charset="0"/>
                <a:cs typeface="Times New Roman" panose="02020603050405020304" pitchFamily="18" charset="0"/>
              </a:rPr>
              <a:t>3. Normarea CEM. </a:t>
            </a:r>
          </a:p>
          <a:p>
            <a:pPr algn="just"/>
            <a:r>
              <a:rPr lang="ro-RO" sz="2800" b="1" dirty="0">
                <a:solidFill>
                  <a:schemeClr val="tx1"/>
                </a:solidFill>
                <a:latin typeface="Times New Roman" panose="02020603050405020304" pitchFamily="18" charset="0"/>
                <a:cs typeface="Times New Roman" panose="02020603050405020304" pitchFamily="18" charset="0"/>
              </a:rPr>
              <a:t>4. Metode de protecţie contra CEM.</a:t>
            </a:r>
            <a:br>
              <a:rPr lang="ro-RO" sz="2800" dirty="0">
                <a:solidFill>
                  <a:schemeClr val="tx1"/>
                </a:solidFill>
                <a:latin typeface="Times New Roman" panose="02020603050405020304" pitchFamily="18" charset="0"/>
                <a:cs typeface="Times New Roman" panose="02020603050405020304" pitchFamily="18" charset="0"/>
              </a:rPr>
            </a:br>
            <a:endParaRPr lang="ro-RO" sz="2800" b="1" dirty="0">
              <a:solidFill>
                <a:schemeClr val="tx1"/>
              </a:solidFill>
              <a:latin typeface="Times New Roman" panose="02020603050405020304" pitchFamily="18" charset="0"/>
              <a:cs typeface="Times New Roman" panose="02020603050405020304" pitchFamily="18" charset="0"/>
            </a:endParaRPr>
          </a:p>
          <a:p>
            <a:pPr algn="just"/>
            <a:br>
              <a:rPr lang="ro-RO"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19066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776475"/>
          </a:xfrm>
        </p:spPr>
        <p:txBody>
          <a:bodyPr/>
          <a:lstStyle/>
          <a:p>
            <a:pPr algn="ctr"/>
            <a:r>
              <a:rPr lang="ro-RO" sz="3600" b="1" dirty="0">
                <a:latin typeface="Times New Roman" panose="02020603050405020304" pitchFamily="18" charset="0"/>
                <a:cs typeface="Times New Roman" panose="02020603050405020304" pitchFamily="18" charset="0"/>
              </a:rPr>
              <a:t>4. Metode de protecţie contra CEM.</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24656" y="1319134"/>
            <a:ext cx="11287593" cy="5366479"/>
          </a:xfrm>
        </p:spPr>
        <p:txBody>
          <a:bodyPr>
            <a:normAutofit/>
          </a:bodyPr>
          <a:lstStyle/>
          <a:p>
            <a:pPr marL="0" indent="0" algn="just">
              <a:buNone/>
            </a:pPr>
            <a:r>
              <a:rPr lang="ro-RO" b="1" dirty="0"/>
              <a:t>	</a:t>
            </a:r>
            <a:r>
              <a:rPr lang="ro-RO" sz="2400" b="1" dirty="0">
                <a:latin typeface="Times New Roman" panose="02020603050405020304" pitchFamily="18" charset="0"/>
                <a:cs typeface="Times New Roman" panose="02020603050405020304" pitchFamily="18" charset="0"/>
              </a:rPr>
              <a:t>Măsuri</a:t>
            </a:r>
            <a:r>
              <a:rPr lang="ro-RO" sz="2400" dirty="0">
                <a:latin typeface="Times New Roman" panose="02020603050405020304" pitchFamily="18" charset="0"/>
                <a:cs typeface="Times New Roman" panose="02020603050405020304" pitchFamily="18" charset="0"/>
              </a:rPr>
              <a:t>: Asigurarea protecţiei angajaţilor de acţiunile negative ale CEM se realizezază prin </a:t>
            </a:r>
            <a:r>
              <a:rPr lang="ro-RO" sz="2400" b="1" dirty="0">
                <a:latin typeface="Times New Roman" panose="02020603050405020304" pitchFamily="18" charset="0"/>
                <a:cs typeface="Times New Roman" panose="02020603050405020304" pitchFamily="18" charset="0"/>
              </a:rPr>
              <a:t>măsuri organizatorice şi tehnico-inginereşti</a:t>
            </a:r>
            <a:r>
              <a:rPr lang="ro-RO" sz="2400" dirty="0">
                <a:latin typeface="Times New Roman" panose="02020603050405020304" pitchFamily="18" charset="0"/>
                <a:cs typeface="Times New Roman" panose="02020603050405020304" pitchFamily="18" charset="0"/>
              </a:rPr>
              <a:t>. 	</a:t>
            </a:r>
          </a:p>
          <a:p>
            <a:pPr lvl="2" algn="just"/>
            <a:r>
              <a:rPr lang="ro-RO" sz="2400" b="1" dirty="0">
                <a:latin typeface="Times New Roman" panose="02020603050405020304" pitchFamily="18" charset="0"/>
                <a:cs typeface="Times New Roman" panose="02020603050405020304" pitchFamily="18" charset="0"/>
              </a:rPr>
              <a:t>Măsurile organizatorice:</a:t>
            </a:r>
            <a:endParaRPr lang="ro-RO" sz="2400" dirty="0">
              <a:latin typeface="Times New Roman" panose="02020603050405020304" pitchFamily="18" charset="0"/>
              <a:cs typeface="Times New Roman" panose="02020603050405020304" pitchFamily="18" charset="0"/>
            </a:endParaRPr>
          </a:p>
          <a:p>
            <a:pPr marL="0" indent="0" algn="just">
              <a:buNone/>
            </a:pPr>
            <a:r>
              <a:rPr lang="ro-RO" sz="2400" dirty="0">
                <a:latin typeface="Times New Roman" panose="02020603050405020304" pitchFamily="18" charset="0"/>
                <a:cs typeface="Times New Roman" panose="02020603050405020304" pitchFamily="18" charset="0"/>
              </a:rPr>
              <a:t> • alegerea regimurilor raţionale de lucru a utilajelor; </a:t>
            </a:r>
          </a:p>
          <a:p>
            <a:pPr marL="0" indent="0" algn="just">
              <a:buNone/>
            </a:pPr>
            <a:r>
              <a:rPr lang="ro-RO" sz="2400" dirty="0">
                <a:latin typeface="Times New Roman" panose="02020603050405020304" pitchFamily="18" charset="0"/>
                <a:cs typeface="Times New Roman" panose="02020603050405020304" pitchFamily="18" charset="0"/>
              </a:rPr>
              <a:t>• alegerea zonelor de acţiune a CEM (zonele cu nivel ce depăşesc valorile admisibile, în care conform condiţiilor de exploatare nu se admite aflarea de scurtă durată a angajaţilor, trebuie să fie îngrădite şi marcate cu indicatoarele corespunzătoare de securitate); </a:t>
            </a:r>
          </a:p>
          <a:p>
            <a:pPr marL="0" indent="0" algn="just">
              <a:buNone/>
            </a:pPr>
            <a:r>
              <a:rPr lang="ro-RO" sz="2400" dirty="0">
                <a:latin typeface="Times New Roman" panose="02020603050405020304" pitchFamily="18" charset="0"/>
                <a:cs typeface="Times New Roman" panose="02020603050405020304" pitchFamily="18" charset="0"/>
              </a:rPr>
              <a:t>• amplasarea LM şi a căilor de deplasare la distanţele de la sursele CEM ce ar asigura respectarea valorilor NLA al CEM; </a:t>
            </a:r>
          </a:p>
          <a:p>
            <a:pPr marL="0" indent="0" algn="just">
              <a:buNone/>
            </a:pPr>
            <a:r>
              <a:rPr lang="ro-RO" sz="2400" dirty="0">
                <a:latin typeface="Times New Roman" panose="02020603050405020304" pitchFamily="18" charset="0"/>
                <a:cs typeface="Times New Roman" panose="02020603050405020304" pitchFamily="18" charset="0"/>
              </a:rPr>
              <a:t>• repectarea regimului de odihnă şi a regimului alimentar (eliberarea alimentaţiei de protecţie speciale).</a:t>
            </a:r>
          </a:p>
          <a:p>
            <a:endParaRPr lang="ro-RO" dirty="0"/>
          </a:p>
        </p:txBody>
      </p:sp>
    </p:spTree>
    <p:extLst>
      <p:ext uri="{BB962C8B-B14F-4D97-AF65-F5344CB8AC3E}">
        <p14:creationId xmlns:p14="http://schemas.microsoft.com/office/powerpoint/2010/main" val="3001744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226099" cy="386731"/>
          </a:xfrm>
        </p:spPr>
        <p:txBody>
          <a:bodyPr/>
          <a:lstStyle/>
          <a:p>
            <a:endParaRPr lang="ro-RO" dirty="0"/>
          </a:p>
        </p:txBody>
      </p:sp>
      <p:sp>
        <p:nvSpPr>
          <p:cNvPr id="3" name="Объект 2"/>
          <p:cNvSpPr>
            <a:spLocks noGrp="1"/>
          </p:cNvSpPr>
          <p:nvPr>
            <p:ph idx="1"/>
          </p:nvPr>
        </p:nvSpPr>
        <p:spPr>
          <a:xfrm>
            <a:off x="389744" y="1064302"/>
            <a:ext cx="11407515" cy="5621311"/>
          </a:xfrm>
        </p:spPr>
        <p:txBody>
          <a:bodyPr>
            <a:normAutofit lnSpcReduction="10000"/>
          </a:bodyPr>
          <a:lstStyle/>
          <a:p>
            <a:pPr marL="0" indent="0">
              <a:buNone/>
            </a:pPr>
            <a:r>
              <a:rPr lang="ro-RO" b="1" dirty="0"/>
              <a:t>	2. Măsuri tehnico-inginereşti</a:t>
            </a:r>
            <a:endParaRPr lang="ro-RO" dirty="0"/>
          </a:p>
          <a:p>
            <a:pPr marL="0" indent="0" algn="just">
              <a:buNone/>
            </a:pPr>
            <a:r>
              <a:rPr lang="ro-RO" sz="2400" dirty="0">
                <a:latin typeface="Times New Roman" panose="02020603050405020304" pitchFamily="18" charset="0"/>
                <a:cs typeface="Times New Roman" panose="02020603050405020304" pitchFamily="18" charset="0"/>
              </a:rPr>
              <a:t> - reducerea nivelului CEM la LM pe calea implementării tehnologiilor moderne;  </a:t>
            </a:r>
          </a:p>
          <a:p>
            <a:pPr marL="0" indent="0" algn="just">
              <a:buNone/>
            </a:pPr>
            <a:r>
              <a:rPr lang="ro-RO" sz="2400" dirty="0">
                <a:latin typeface="Times New Roman" panose="02020603050405020304" pitchFamily="18" charset="0"/>
                <a:cs typeface="Times New Roman" panose="02020603050405020304" pitchFamily="18" charset="0"/>
              </a:rPr>
              <a:t>- utilizarea MIP – asigură reducerea acţiunii nevaforabile a CEM asupra OU şi nu influenţează negativ asupra sănătăţii angajaţilor. MIP utilizate se produc cu utilizarea tehnologiilor bazate pe ecranare (reflecţie, adsorbţie a energiei CEM) şi alte metode efective de protecţie a organizmului de acţiunea negativă a CEM. </a:t>
            </a:r>
          </a:p>
          <a:p>
            <a:pPr marL="0" indent="0" algn="just">
              <a:buNone/>
            </a:pP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dirijarea</a:t>
            </a:r>
            <a:r>
              <a:rPr lang="en-US" sz="2400" dirty="0">
                <a:latin typeface="Times New Roman" panose="02020603050405020304" pitchFamily="18" charset="0"/>
                <a:cs typeface="Times New Roman" panose="02020603050405020304" pitchFamily="18" charset="0"/>
              </a:rPr>
              <a:t> la </a:t>
            </a:r>
            <a:r>
              <a:rPr lang="en-US" sz="2400" dirty="0" err="1">
                <a:latin typeface="Times New Roman" panose="02020603050405020304" pitchFamily="18" charset="0"/>
                <a:cs typeface="Times New Roman" panose="02020603050405020304" pitchFamily="18" charset="0"/>
              </a:rPr>
              <a:t>distanţă</a:t>
            </a:r>
            <a:r>
              <a:rPr lang="en-US" sz="2400"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separarea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încăperilor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îngrădiri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protecţie</a:t>
            </a:r>
            <a:r>
              <a:rPr lang="en-US" sz="2400"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ecranarea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spaţiilor</a:t>
            </a:r>
            <a:r>
              <a:rPr lang="en-US" sz="2400"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efectuarea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controlului</a:t>
            </a:r>
            <a:r>
              <a:rPr lang="en-US" sz="2400" dirty="0">
                <a:latin typeface="Times New Roman" panose="02020603050405020304" pitchFamily="18" charset="0"/>
                <a:cs typeface="Times New Roman" panose="02020603050405020304" pitchFamily="18" charset="0"/>
              </a:rPr>
              <a:t> medical la </a:t>
            </a:r>
            <a:r>
              <a:rPr lang="en-US" sz="2400" dirty="0" err="1">
                <a:latin typeface="Times New Roman" panose="02020603050405020304" pitchFamily="18" charset="0"/>
                <a:cs typeface="Times New Roman" panose="02020603050405020304" pitchFamily="18" charset="0"/>
              </a:rPr>
              <a:t>încadrare</a:t>
            </a:r>
            <a:r>
              <a:rPr lang="ro-RO" sz="2400" dirty="0">
                <a:latin typeface="Times New Roman" panose="02020603050405020304" pitchFamily="18" charset="0"/>
                <a:cs typeface="Times New Roman" panose="02020603050405020304" pitchFamily="18" charset="0"/>
              </a:rPr>
              <a:t> în cîmpul muncii</a:t>
            </a:r>
            <a:r>
              <a:rPr lang="en-US" sz="2400" dirty="0">
                <a:latin typeface="Times New Roman" panose="02020603050405020304" pitchFamily="18" charset="0"/>
                <a:cs typeface="Times New Roman" panose="02020603050405020304" pitchFamily="18" charset="0"/>
              </a:rPr>
              <a:t>, periodic.</a:t>
            </a:r>
            <a:endParaRPr lang="ro-RO" sz="2400" dirty="0">
              <a:latin typeface="Times New Roman" panose="02020603050405020304" pitchFamily="18" charset="0"/>
              <a:cs typeface="Times New Roman" panose="02020603050405020304" pitchFamily="18" charset="0"/>
            </a:endParaRPr>
          </a:p>
          <a:p>
            <a:pPr marL="0" indent="0" algn="just">
              <a:buNone/>
            </a:pPr>
            <a:r>
              <a:rPr lang="ro-RO" sz="2400" dirty="0">
                <a:latin typeface="Times New Roman" panose="02020603050405020304" pitchFamily="18" charset="0"/>
                <a:cs typeface="Times New Roman" panose="02020603050405020304" pitchFamily="18" charset="0"/>
              </a:rPr>
              <a:t> - repararea utilajului, care este ca sursă CEM, trebuie să se realizeze în afara zonei de acţiune a CEM;</a:t>
            </a:r>
          </a:p>
          <a:p>
            <a:pPr marL="0" indent="0" algn="just">
              <a:buNone/>
            </a:pPr>
            <a:r>
              <a:rPr lang="ro-RO" sz="2400" dirty="0">
                <a:latin typeface="Times New Roman" panose="02020603050405020304" pitchFamily="18" charset="0"/>
                <a:cs typeface="Times New Roman" panose="02020603050405020304" pitchFamily="18" charset="0"/>
              </a:rPr>
              <a:t> - </a:t>
            </a:r>
            <a:r>
              <a:rPr lang="ro-RO" sz="2600" dirty="0">
                <a:latin typeface="Times New Roman" panose="02020603050405020304" pitchFamily="18" charset="0"/>
                <a:cs typeface="Times New Roman" panose="02020603050405020304" pitchFamily="18" charset="0"/>
              </a:rPr>
              <a:t>respectarea regulilor de exploatare în siguranţă a surselor CEM.</a:t>
            </a:r>
          </a:p>
        </p:txBody>
      </p:sp>
    </p:spTree>
    <p:extLst>
      <p:ext uri="{BB962C8B-B14F-4D97-AF65-F5344CB8AC3E}">
        <p14:creationId xmlns:p14="http://schemas.microsoft.com/office/powerpoint/2010/main" val="235999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669589" cy="1124622"/>
          </a:xfrm>
        </p:spPr>
        <p:txBody>
          <a:bodyPr/>
          <a:lstStyle/>
          <a:p>
            <a:pPr algn="ctr"/>
            <a:r>
              <a:rPr lang="x-none" sz="3600" dirty="0">
                <a:latin typeface="Andalus" panose="02020603050405020304" pitchFamily="18" charset="-78"/>
                <a:cs typeface="Andalus" panose="02020603050405020304" pitchFamily="18" charset="-78"/>
              </a:rPr>
              <a:t>Vă mulțumesc pentru atenție</a:t>
            </a:r>
            <a:endParaRPr lang="en-US" sz="3600" dirty="0">
              <a:latin typeface="Andalus" panose="02020603050405020304" pitchFamily="18" charset="-78"/>
              <a:cs typeface="Andalus" panose="02020603050405020304" pitchFamily="18"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0285" y="1577340"/>
            <a:ext cx="9921240" cy="4170317"/>
          </a:xfrm>
        </p:spPr>
      </p:pic>
    </p:spTree>
    <p:extLst>
      <p:ext uri="{BB962C8B-B14F-4D97-AF65-F5344CB8AC3E}">
        <p14:creationId xmlns:p14="http://schemas.microsoft.com/office/powerpoint/2010/main" val="522825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746495"/>
          </a:xfrm>
        </p:spPr>
        <p:txBody>
          <a:bodyPr/>
          <a:lstStyle/>
          <a:p>
            <a:pPr algn="ctr"/>
            <a:r>
              <a:rPr lang="ro-RO" sz="3600" b="1" dirty="0">
                <a:latin typeface="Times New Roman" panose="02020603050405020304" pitchFamily="18" charset="0"/>
                <a:cs typeface="Times New Roman" panose="02020603050405020304" pitchFamily="18" charset="0"/>
              </a:rPr>
              <a:t>1. Sursele şi caracteristica CEM.</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6255" y="1108364"/>
            <a:ext cx="11859490" cy="5517288"/>
          </a:xfrm>
        </p:spPr>
        <p:txBody>
          <a:bodyPr>
            <a:noAutofit/>
          </a:bodyPr>
          <a:lstStyle/>
          <a:p>
            <a:pPr marL="0" indent="0" algn="just">
              <a:buNone/>
            </a:pPr>
            <a:r>
              <a:rPr lang="ro-RO" sz="2400" dirty="0">
                <a:latin typeface="Times New Roman" panose="02020603050405020304" pitchFamily="18" charset="0"/>
                <a:cs typeface="Times New Roman" panose="02020603050405020304" pitchFamily="18" charset="0"/>
              </a:rPr>
              <a:t>	Practic în toate domeniile economiei naţionale şi în activitatea cotidiană FU utilizează </a:t>
            </a:r>
            <a:r>
              <a:rPr lang="ro-RO" sz="2400" b="1" dirty="0">
                <a:latin typeface="Times New Roman" panose="02020603050405020304" pitchFamily="18" charset="0"/>
                <a:cs typeface="Times New Roman" panose="02020603050405020304" pitchFamily="18" charset="0"/>
              </a:rPr>
              <a:t>energia electromagnetică</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Energia electromagnetică </a:t>
            </a:r>
            <a:r>
              <a:rPr lang="ro-RO" sz="2400" dirty="0">
                <a:latin typeface="Times New Roman" panose="02020603050405020304" pitchFamily="18" charset="0"/>
                <a:cs typeface="Times New Roman" panose="02020603050405020304" pitchFamily="18" charset="0"/>
              </a:rPr>
              <a:t>se clasifică: </a:t>
            </a:r>
          </a:p>
          <a:p>
            <a:pPr algn="just">
              <a:buFontTx/>
              <a:buChar char="-"/>
            </a:pPr>
            <a:r>
              <a:rPr lang="ro-RO" sz="2400" dirty="0">
                <a:latin typeface="Times New Roman" panose="02020603050405020304" pitchFamily="18" charset="0"/>
                <a:cs typeface="Times New Roman" panose="02020603050405020304" pitchFamily="18" charset="0"/>
              </a:rPr>
              <a:t>după provienenţă; </a:t>
            </a:r>
          </a:p>
          <a:p>
            <a:pPr algn="just">
              <a:buFontTx/>
              <a:buChar char="-"/>
            </a:pPr>
            <a:r>
              <a:rPr lang="ro-RO" sz="2400" dirty="0">
                <a:latin typeface="Times New Roman" panose="02020603050405020304" pitchFamily="18" charset="0"/>
                <a:cs typeface="Times New Roman" panose="02020603050405020304" pitchFamily="18" charset="0"/>
              </a:rPr>
              <a:t>modul de creare a fonului electromagnetic</a:t>
            </a:r>
            <a:r>
              <a:rPr lang="ro-RO" sz="2400" b="1" dirty="0">
                <a:latin typeface="Times New Roman" panose="02020603050405020304" pitchFamily="18" charset="0"/>
                <a:cs typeface="Times New Roman" panose="02020603050405020304" pitchFamily="18" charset="0"/>
              </a:rPr>
              <a:t>:  naturală şi tehnoge</a:t>
            </a:r>
            <a:r>
              <a:rPr lang="ro-RO" sz="2400" dirty="0">
                <a:latin typeface="Times New Roman" panose="02020603050405020304" pitchFamily="18" charset="0"/>
                <a:cs typeface="Times New Roman" panose="02020603050405020304" pitchFamily="18" charset="0"/>
              </a:rPr>
              <a:t>nă</a:t>
            </a:r>
            <a:r>
              <a:rPr lang="ro-RO" sz="2400" b="1" dirty="0">
                <a:latin typeface="Times New Roman" panose="02020603050405020304" pitchFamily="18" charset="0"/>
                <a:cs typeface="Times New Roman" panose="02020603050405020304" pitchFamily="18" charset="0"/>
              </a:rPr>
              <a:t>.</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Naturală:</a:t>
            </a:r>
            <a:r>
              <a:rPr lang="ro-RO" sz="2400" dirty="0">
                <a:latin typeface="Times New Roman" panose="02020603050405020304" pitchFamily="18" charset="0"/>
                <a:cs typeface="Times New Roman" panose="02020603050405020304" pitchFamily="18" charset="0"/>
              </a:rPr>
              <a:t> Către cea naturală se raportă CEM ale pămîntului, radiaţile soarelui, corpurilor cereşti şi a galaxiei.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Tehnogenă</a:t>
            </a:r>
            <a:r>
              <a:rPr lang="ro-RO" sz="2400" dirty="0">
                <a:latin typeface="Times New Roman" panose="02020603050405020304" pitchFamily="18" charset="0"/>
                <a:cs typeface="Times New Roman" panose="02020603050405020304" pitchFamily="18" charset="0"/>
              </a:rPr>
              <a:t>: Ca surse tehnogene pot fi sursele industriale şi cotidiene. </a:t>
            </a:r>
          </a:p>
          <a:p>
            <a:pPr marL="0" indent="0" algn="just">
              <a:buNone/>
            </a:pPr>
            <a:r>
              <a:rPr lang="ro-RO" sz="2400" b="1" dirty="0">
                <a:latin typeface="Times New Roman" panose="02020603050405020304" pitchFamily="18" charset="0"/>
                <a:cs typeface="Times New Roman" panose="02020603050405020304" pitchFamily="18" charset="0"/>
              </a:rPr>
              <a:t>	Sursele </a:t>
            </a:r>
            <a:r>
              <a:rPr lang="ro-RO" sz="2400" dirty="0">
                <a:latin typeface="Times New Roman" panose="02020603050405020304" pitchFamily="18" charset="0"/>
                <a:cs typeface="Times New Roman" panose="02020603050405020304" pitchFamily="18" charset="0"/>
              </a:rPr>
              <a:t>industriale a CEM: liniile de curent electric, mai ales de tensiune înaltă, aparatele de sudură, staţiile teleradio, antenele radio, TV etc. </a:t>
            </a:r>
          </a:p>
          <a:p>
            <a:pPr marL="0" indent="0" algn="just">
              <a:buNone/>
            </a:pPr>
            <a:r>
              <a:rPr lang="ro-RO" sz="2400" b="1" dirty="0">
                <a:latin typeface="Times New Roman" panose="02020603050405020304" pitchFamily="18" charset="0"/>
                <a:cs typeface="Times New Roman" panose="02020603050405020304" pitchFamily="18" charset="0"/>
              </a:rPr>
              <a:t>	Sursele cotidiene</a:t>
            </a:r>
            <a:r>
              <a:rPr lang="ro-RO" sz="2400" dirty="0">
                <a:latin typeface="Times New Roman" panose="02020603050405020304" pitchFamily="18" charset="0"/>
                <a:cs typeface="Times New Roman" panose="02020603050405020304" pitchFamily="18" charset="0"/>
              </a:rPr>
              <a:t>: În condiţii de uz CEM se crează la funcţionareea aparatelor electrice, a televizoarelor, a sobelor cu microunde, radiotelefoane, calculatoare etc. </a:t>
            </a:r>
            <a:r>
              <a:rPr lang="ro-RO" sz="2400" i="1" dirty="0">
                <a:latin typeface="Times New Roman" panose="02020603050405020304" pitchFamily="18" charset="0"/>
                <a:cs typeface="Times New Roman" panose="02020603050405020304" pitchFamily="18" charset="0"/>
              </a:rPr>
              <a:t>.</a:t>
            </a:r>
            <a:r>
              <a:rPr lang="ro-RO" sz="2400" dirty="0">
                <a:latin typeface="Times New Roman" panose="02020603050405020304" pitchFamily="18" charset="0"/>
                <a:cs typeface="Times New Roman" panose="02020603050405020304" pitchFamily="18" charset="0"/>
              </a:rPr>
              <a:t> </a:t>
            </a:r>
          </a:p>
          <a:p>
            <a:pPr marL="0" indent="0" algn="just">
              <a:buNone/>
            </a:pP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781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36158" cy="491662"/>
          </a:xfrm>
        </p:spPr>
        <p:txBody>
          <a:bodyPr/>
          <a:lstStyle/>
          <a:p>
            <a:endParaRPr lang="ro-RO" dirty="0"/>
          </a:p>
        </p:txBody>
      </p:sp>
      <p:sp>
        <p:nvSpPr>
          <p:cNvPr id="3" name="Объект 2"/>
          <p:cNvSpPr>
            <a:spLocks noGrp="1"/>
          </p:cNvSpPr>
          <p:nvPr>
            <p:ph idx="1"/>
          </p:nvPr>
        </p:nvSpPr>
        <p:spPr>
          <a:xfrm>
            <a:off x="509666" y="1169234"/>
            <a:ext cx="11302584" cy="5079166"/>
          </a:xfrm>
        </p:spPr>
        <p:txBody>
          <a:bodyPr>
            <a:normAutofit lnSpcReduction="10000"/>
          </a:bodyPr>
          <a:lstStyle/>
          <a:p>
            <a:pPr marL="0" indent="0" algn="just">
              <a:buNone/>
            </a:pPr>
            <a:r>
              <a:rPr lang="ro-RO" sz="2800" b="1" dirty="0">
                <a:latin typeface="Times New Roman" panose="02020603050405020304" pitchFamily="18" charset="0"/>
                <a:cs typeface="Times New Roman" panose="02020603050405020304" pitchFamily="18" charset="0"/>
              </a:rPr>
              <a:t>	Definiţie: Cîmpurile electromagnetice</a:t>
            </a:r>
            <a:r>
              <a:rPr lang="ro-RO" sz="2800" dirty="0">
                <a:latin typeface="Times New Roman" panose="02020603050405020304" pitchFamily="18" charset="0"/>
                <a:cs typeface="Times New Roman" panose="02020603050405020304" pitchFamily="18" charset="0"/>
              </a:rPr>
              <a:t>  - o formă de materie, prin intermediul căreia se realizezaă interacţiunea între particulele încărcate. Se deosebesc  următoarele spectre CEM: </a:t>
            </a:r>
          </a:p>
          <a:p>
            <a:pPr algn="just"/>
            <a:r>
              <a:rPr lang="ro-RO" sz="2800" dirty="0">
                <a:latin typeface="Times New Roman" panose="02020603050405020304" pitchFamily="18" charset="0"/>
                <a:cs typeface="Times New Roman" panose="02020603050405020304" pitchFamily="18" charset="0"/>
              </a:rPr>
              <a:t>- frecvenţă joasă</a:t>
            </a:r>
            <a:r>
              <a:rPr lang="ro-RO" sz="2800" i="1" dirty="0">
                <a:latin typeface="Times New Roman" panose="02020603050405020304" pitchFamily="18" charset="0"/>
                <a:cs typeface="Times New Roman" panose="02020603050405020304" pitchFamily="18" charset="0"/>
              </a:rPr>
              <a:t>  sub 30 кHz; </a:t>
            </a:r>
            <a:endParaRPr lang="ro-RO" sz="2800" dirty="0">
              <a:latin typeface="Times New Roman" panose="02020603050405020304" pitchFamily="18" charset="0"/>
              <a:cs typeface="Times New Roman" panose="02020603050405020304" pitchFamily="18" charset="0"/>
            </a:endParaRPr>
          </a:p>
          <a:p>
            <a:pPr algn="just"/>
            <a:r>
              <a:rPr lang="ro-RO" sz="2800" i="1" dirty="0">
                <a:latin typeface="Times New Roman" panose="02020603050405020304" pitchFamily="18" charset="0"/>
                <a:cs typeface="Times New Roman" panose="02020603050405020304" pitchFamily="18" charset="0"/>
              </a:rPr>
              <a:t> - frecvenţă medie 30 кHz – 30 МHz; </a:t>
            </a:r>
            <a:endParaRPr lang="ro-RO" sz="2800" dirty="0">
              <a:latin typeface="Times New Roman" panose="02020603050405020304" pitchFamily="18" charset="0"/>
              <a:cs typeface="Times New Roman" panose="02020603050405020304" pitchFamily="18" charset="0"/>
            </a:endParaRPr>
          </a:p>
          <a:p>
            <a:pPr algn="just"/>
            <a:r>
              <a:rPr lang="ro-RO" sz="2800" i="1" dirty="0">
                <a:latin typeface="Times New Roman" panose="02020603050405020304" pitchFamily="18" charset="0"/>
                <a:cs typeface="Times New Roman" panose="02020603050405020304" pitchFamily="18" charset="0"/>
              </a:rPr>
              <a:t> - frecvenţă înaltă 30 МHz – 300 МHz; </a:t>
            </a:r>
            <a:endParaRPr lang="ro-RO" sz="2800" dirty="0">
              <a:latin typeface="Times New Roman" panose="02020603050405020304" pitchFamily="18" charset="0"/>
              <a:cs typeface="Times New Roman" panose="02020603050405020304" pitchFamily="18" charset="0"/>
            </a:endParaRPr>
          </a:p>
          <a:p>
            <a:pPr algn="just"/>
            <a:r>
              <a:rPr lang="ro-RO" sz="2800" i="1" dirty="0">
                <a:latin typeface="Times New Roman" panose="02020603050405020304" pitchFamily="18" charset="0"/>
                <a:cs typeface="Times New Roman" panose="02020603050405020304" pitchFamily="18" charset="0"/>
              </a:rPr>
              <a:t> - foarte  înaltă  300 МHz – 300 GHz</a:t>
            </a:r>
            <a:r>
              <a:rPr lang="ro-RO" sz="2800" dirty="0">
                <a:latin typeface="Times New Roman" panose="02020603050405020304" pitchFamily="18" charset="0"/>
                <a:cs typeface="Times New Roman" panose="02020603050405020304" pitchFamily="18" charset="0"/>
              </a:rPr>
              <a:t>. </a:t>
            </a:r>
          </a:p>
          <a:p>
            <a:pPr marL="0" indent="0" algn="just">
              <a:buNone/>
            </a:pPr>
            <a:r>
              <a:rPr lang="ro-RO" sz="2800" dirty="0">
                <a:latin typeface="Times New Roman" panose="02020603050405020304" pitchFamily="18" charset="0"/>
                <a:cs typeface="Times New Roman" panose="02020603050405020304" pitchFamily="18" charset="0"/>
              </a:rPr>
              <a:t>		Factori care influenţează intensitatea CEM:</a:t>
            </a:r>
          </a:p>
          <a:p>
            <a:pPr lvl="0" algn="just"/>
            <a:r>
              <a:rPr lang="ro-RO" sz="2800" dirty="0">
                <a:latin typeface="Times New Roman" panose="02020603050405020304" pitchFamily="18" charset="0"/>
                <a:cs typeface="Times New Roman" panose="02020603050405020304" pitchFamily="18" charset="0"/>
              </a:rPr>
              <a:t> puterea generatorului; </a:t>
            </a:r>
          </a:p>
          <a:p>
            <a:pPr lvl="0" algn="just"/>
            <a:r>
              <a:rPr lang="ro-RO" sz="2800" dirty="0">
                <a:latin typeface="Times New Roman" panose="02020603050405020304" pitchFamily="18" charset="0"/>
                <a:cs typeface="Times New Roman" panose="02020603050405020304" pitchFamily="18" charset="0"/>
              </a:rPr>
              <a:t>distanţa pînă la el. </a:t>
            </a:r>
          </a:p>
          <a:p>
            <a:endParaRPr lang="ro-RO" dirty="0"/>
          </a:p>
        </p:txBody>
      </p:sp>
    </p:spTree>
    <p:extLst>
      <p:ext uri="{BB962C8B-B14F-4D97-AF65-F5344CB8AC3E}">
        <p14:creationId xmlns:p14="http://schemas.microsoft.com/office/powerpoint/2010/main" val="103504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6032" y="452718"/>
            <a:ext cx="10941286" cy="386731"/>
          </a:xfrm>
        </p:spPr>
        <p:txBody>
          <a:bodyPr/>
          <a:lstStyle/>
          <a:p>
            <a:endParaRPr lang="ro-RO" dirty="0"/>
          </a:p>
        </p:txBody>
      </p:sp>
      <p:sp>
        <p:nvSpPr>
          <p:cNvPr id="3" name="Объект 2"/>
          <p:cNvSpPr>
            <a:spLocks noGrp="1"/>
          </p:cNvSpPr>
          <p:nvPr>
            <p:ph idx="1"/>
          </p:nvPr>
        </p:nvSpPr>
        <p:spPr>
          <a:xfrm>
            <a:off x="359764" y="1079292"/>
            <a:ext cx="11512446" cy="5516380"/>
          </a:xfrm>
        </p:spPr>
        <p:txBody>
          <a:bodyPr>
            <a:normAutofit fontScale="92500" lnSpcReduction="20000"/>
          </a:bodyPr>
          <a:lstStyle/>
          <a:p>
            <a:pPr marL="0" indent="0" algn="just">
              <a:buNone/>
            </a:pPr>
            <a:r>
              <a:rPr lang="ro-RO" dirty="0"/>
              <a:t>	</a:t>
            </a:r>
            <a:r>
              <a:rPr lang="ro-RO" sz="2600" dirty="0">
                <a:latin typeface="Times New Roman" panose="02020603050405020304" pitchFamily="18" charset="0"/>
                <a:cs typeface="Times New Roman" panose="02020603050405020304" pitchFamily="18" charset="0"/>
              </a:rPr>
              <a:t>Asupra caracterului de distribuţie a CEM influenţează: </a:t>
            </a:r>
          </a:p>
          <a:p>
            <a:pPr lvl="0" algn="just"/>
            <a:r>
              <a:rPr lang="ro-RO" sz="2600" dirty="0">
                <a:latin typeface="Times New Roman" panose="02020603050405020304" pitchFamily="18" charset="0"/>
                <a:cs typeface="Times New Roman" panose="02020603050405020304" pitchFamily="18" charset="0"/>
              </a:rPr>
              <a:t> prezenţa obiectelor metalice şi a construcţiilor care se consideră conductoare; </a:t>
            </a:r>
          </a:p>
          <a:p>
            <a:pPr lvl="0" algn="just"/>
            <a:r>
              <a:rPr lang="ro-RO" sz="2600" dirty="0">
                <a:latin typeface="Times New Roman" panose="02020603050405020304" pitchFamily="18" charset="0"/>
                <a:cs typeface="Times New Roman" panose="02020603050405020304" pitchFamily="18" charset="0"/>
              </a:rPr>
              <a:t>prezenţa elementelor dielectrice neprotejate care se află în CEM; </a:t>
            </a:r>
          </a:p>
          <a:p>
            <a:pPr lvl="0" algn="just"/>
            <a:r>
              <a:rPr lang="ro-RO" sz="2600" dirty="0">
                <a:latin typeface="Times New Roman" panose="02020603050405020304" pitchFamily="18" charset="0"/>
                <a:cs typeface="Times New Roman" panose="02020603050405020304" pitchFamily="18" charset="0"/>
              </a:rPr>
              <a:t>prezenţa FU. Inductarea FU cu curenţi de frecvenţă înaltă crează în mediul ambiant CEM de radiaţii dublă care se suprapun în CEM de bază.</a:t>
            </a:r>
          </a:p>
          <a:p>
            <a:pPr marL="0" indent="0" algn="just">
              <a:buNone/>
            </a:pPr>
            <a:r>
              <a:rPr lang="ro-RO" sz="2600" b="1" dirty="0">
                <a:latin typeface="Times New Roman" panose="02020603050405020304" pitchFamily="18" charset="0"/>
                <a:cs typeface="Times New Roman" panose="02020603050405020304" pitchFamily="18" charset="0"/>
              </a:rPr>
              <a:t>	Zonele:</a:t>
            </a:r>
            <a:r>
              <a:rPr lang="ro-RO" sz="2600" dirty="0">
                <a:latin typeface="Times New Roman" panose="02020603050405020304" pitchFamily="18" charset="0"/>
                <a:cs typeface="Times New Roman" panose="02020603050405020304" pitchFamily="18" charset="0"/>
              </a:rPr>
              <a:t> Împrejurul sursei de iradiere a CEM  se evidenţiază trei zone:</a:t>
            </a:r>
          </a:p>
          <a:p>
            <a:pPr lvl="0" algn="just"/>
            <a:r>
              <a:rPr lang="ro-RO" sz="2600" dirty="0">
                <a:latin typeface="Times New Roman" panose="02020603050405020304" pitchFamily="18" charset="0"/>
                <a:cs typeface="Times New Roman" panose="02020603050405020304" pitchFamily="18" charset="0"/>
              </a:rPr>
              <a:t>zonă de inducţie - cea mai aproape; </a:t>
            </a:r>
          </a:p>
          <a:p>
            <a:pPr lvl="0" algn="just"/>
            <a:r>
              <a:rPr lang="ro-RO" sz="2600" dirty="0">
                <a:latin typeface="Times New Roman" panose="02020603050405020304" pitchFamily="18" charset="0"/>
                <a:cs typeface="Times New Roman" panose="02020603050405020304" pitchFamily="18" charset="0"/>
              </a:rPr>
              <a:t> zona de interferenţă –zona medie; </a:t>
            </a:r>
          </a:p>
          <a:p>
            <a:pPr lvl="0" algn="just"/>
            <a:r>
              <a:rPr lang="ro-RO" sz="2600" dirty="0">
                <a:latin typeface="Times New Roman" panose="02020603050405020304" pitchFamily="18" charset="0"/>
                <a:cs typeface="Times New Roman" panose="02020603050405020304" pitchFamily="18" charset="0"/>
              </a:rPr>
              <a:t>zona de iradiere, cea mai îndepărtată zonă.</a:t>
            </a:r>
          </a:p>
          <a:p>
            <a:pPr marL="0" indent="0" algn="just">
              <a:buNone/>
            </a:pPr>
            <a:r>
              <a:rPr lang="ro-RO" sz="2600" dirty="0">
                <a:latin typeface="Times New Roman" panose="02020603050405020304" pitchFamily="18" charset="0"/>
                <a:cs typeface="Times New Roman" panose="02020603050405020304" pitchFamily="18" charset="0"/>
              </a:rPr>
              <a:t>	În </a:t>
            </a:r>
            <a:r>
              <a:rPr lang="ro-RO" sz="2600" b="1" dirty="0">
                <a:latin typeface="Times New Roman" panose="02020603050405020304" pitchFamily="18" charset="0"/>
                <a:cs typeface="Times New Roman" panose="02020603050405020304" pitchFamily="18" charset="0"/>
              </a:rPr>
              <a:t>zona de inducţie  </a:t>
            </a:r>
            <a:r>
              <a:rPr lang="ro-RO" sz="2600" dirty="0">
                <a:latin typeface="Times New Roman" panose="02020603050405020304" pitchFamily="18" charset="0"/>
                <a:cs typeface="Times New Roman" panose="02020603050405020304" pitchFamily="18" charset="0"/>
              </a:rPr>
              <a:t>- intensitatea CEM se apreciează separat prin componenta electrică V/м şi magnetică А/м. Oașa se apreciază pentru sursele de iradieri cu frecvență </a:t>
            </a:r>
            <a:r>
              <a:rPr lang="ro-RO" sz="2600" b="1" dirty="0">
                <a:latin typeface="Times New Roman" panose="02020603050405020304" pitchFamily="18" charset="0"/>
                <a:cs typeface="Times New Roman" panose="02020603050405020304" pitchFamily="18" charset="0"/>
              </a:rPr>
              <a:t>joasă, medie şi înaltă</a:t>
            </a:r>
            <a:r>
              <a:rPr lang="ro-RO" sz="2600" dirty="0">
                <a:latin typeface="Times New Roman" panose="02020603050405020304" pitchFamily="18" charset="0"/>
                <a:cs typeface="Times New Roman" panose="02020603050405020304" pitchFamily="18" charset="0"/>
              </a:rPr>
              <a:t>. Angajaţii care operează cu iradierile de frecvenţă foarte înaltă practic se află în zona undelor cele mai periculoase.  Intensitatea cămpurilor în acest caz se apreciază de valoarea densităţii fluxului de energie – cantitatea de energie ce revine pe unitatea de suprafaţă şi se exprimă în  W/m</a:t>
            </a:r>
            <a:r>
              <a:rPr lang="ro-RO" sz="2600" baseline="30000" dirty="0">
                <a:latin typeface="Times New Roman" panose="02020603050405020304" pitchFamily="18" charset="0"/>
                <a:cs typeface="Times New Roman" panose="02020603050405020304" pitchFamily="18" charset="0"/>
              </a:rPr>
              <a:t>2</a:t>
            </a:r>
            <a:r>
              <a:rPr lang="ro-RO" sz="2600" dirty="0">
                <a:latin typeface="Times New Roman" panose="02020603050405020304" pitchFamily="18" charset="0"/>
                <a:cs typeface="Times New Roman" panose="02020603050405020304" pitchFamily="18" charset="0"/>
              </a:rPr>
              <a:t>.  </a:t>
            </a:r>
          </a:p>
          <a:p>
            <a:endParaRPr lang="ro-RO" dirty="0"/>
          </a:p>
        </p:txBody>
      </p:sp>
    </p:spTree>
    <p:extLst>
      <p:ext uri="{BB962C8B-B14F-4D97-AF65-F5344CB8AC3E}">
        <p14:creationId xmlns:p14="http://schemas.microsoft.com/office/powerpoint/2010/main" val="2208336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239844"/>
            <a:ext cx="11301050" cy="1319134"/>
          </a:xfrm>
        </p:spPr>
        <p:txBody>
          <a:bodyPr/>
          <a:lstStyle/>
          <a:p>
            <a:pPr algn="ctr"/>
            <a:r>
              <a:rPr lang="ro-RO" sz="3600" b="1" dirty="0">
                <a:latin typeface="Times New Roman" panose="02020603050405020304" pitchFamily="18" charset="0"/>
                <a:cs typeface="Times New Roman" panose="02020603050405020304" pitchFamily="18" charset="0"/>
              </a:rPr>
              <a:t>2. Acţiunea CEM asupra OU</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94676" y="969818"/>
            <a:ext cx="11317574" cy="5888183"/>
          </a:xfrm>
        </p:spPr>
        <p:txBody>
          <a:bodyPr>
            <a:normAutofit fontScale="62500" lnSpcReduction="20000"/>
          </a:bodyPr>
          <a:lstStyle/>
          <a:p>
            <a:pPr marL="0" indent="0" algn="just">
              <a:buNone/>
            </a:pPr>
            <a:r>
              <a:rPr lang="ro-RO" sz="2400" dirty="0">
                <a:latin typeface="Times New Roman" panose="02020603050405020304" pitchFamily="18" charset="0"/>
                <a:cs typeface="Times New Roman" panose="02020603050405020304" pitchFamily="18" charset="0"/>
              </a:rPr>
              <a:t>	</a:t>
            </a:r>
            <a:r>
              <a:rPr lang="ro-RO" sz="3300" dirty="0">
                <a:latin typeface="Times New Roman" panose="02020603050405020304" pitchFamily="18" charset="0"/>
                <a:cs typeface="Times New Roman" panose="02020603050405020304" pitchFamily="18" charset="0"/>
              </a:rPr>
              <a:t>Acţiunea CEM depinde de lungimea de undă</a:t>
            </a:r>
            <a:r>
              <a:rPr lang="ro-RO" sz="3300" i="1" dirty="0">
                <a:latin typeface="Times New Roman" panose="02020603050405020304" pitchFamily="18" charset="0"/>
                <a:cs typeface="Times New Roman" panose="02020603050405020304" pitchFamily="18" charset="0"/>
              </a:rPr>
              <a:t>.</a:t>
            </a:r>
            <a:r>
              <a:rPr lang="ro-RO" sz="3300" dirty="0">
                <a:latin typeface="Times New Roman" panose="02020603050405020304" pitchFamily="18" charset="0"/>
                <a:cs typeface="Times New Roman" panose="02020603050405020304" pitchFamily="18" charset="0"/>
              </a:rPr>
              <a:t> Mai mult acţionează </a:t>
            </a:r>
            <a:r>
              <a:rPr lang="ro-RO" sz="3300" b="1" dirty="0">
                <a:latin typeface="Times New Roman" panose="02020603050405020304" pitchFamily="18" charset="0"/>
                <a:cs typeface="Times New Roman" panose="02020603050405020304" pitchFamily="18" charset="0"/>
              </a:rPr>
              <a:t>undele decimetrice</a:t>
            </a:r>
            <a:r>
              <a:rPr lang="ro-RO" sz="3300" dirty="0">
                <a:latin typeface="Times New Roman" panose="02020603050405020304" pitchFamily="18" charset="0"/>
                <a:cs typeface="Times New Roman" panose="02020603050405020304" pitchFamily="18" charset="0"/>
              </a:rPr>
              <a:t>, mai puţin </a:t>
            </a:r>
            <a:r>
              <a:rPr lang="ro-RO" sz="3300" b="1" dirty="0">
                <a:latin typeface="Times New Roman" panose="02020603050405020304" pitchFamily="18" charset="0"/>
                <a:cs typeface="Times New Roman" panose="02020603050405020304" pitchFamily="18" charset="0"/>
              </a:rPr>
              <a:t>cele milimetrice</a:t>
            </a:r>
            <a:r>
              <a:rPr lang="ro-RO" sz="3300" dirty="0">
                <a:latin typeface="Times New Roman" panose="02020603050405020304" pitchFamily="18" charset="0"/>
                <a:cs typeface="Times New Roman" panose="02020603050405020304" pitchFamily="18" charset="0"/>
              </a:rPr>
              <a:t>.</a:t>
            </a:r>
            <a:r>
              <a:rPr lang="ro-RO" sz="3300" i="1" dirty="0">
                <a:latin typeface="Times New Roman" panose="02020603050405020304" pitchFamily="18" charset="0"/>
                <a:cs typeface="Times New Roman" panose="02020603050405020304" pitchFamily="18" charset="0"/>
              </a:rPr>
              <a:t> </a:t>
            </a:r>
          </a:p>
          <a:p>
            <a:pPr marL="0" indent="0" algn="just">
              <a:buNone/>
            </a:pPr>
            <a:r>
              <a:rPr lang="ro-RO" sz="3300" i="1" dirty="0">
                <a:latin typeface="Times New Roman" panose="02020603050405020304" pitchFamily="18" charset="0"/>
                <a:cs typeface="Times New Roman" panose="02020603050405020304" pitchFamily="18" charset="0"/>
              </a:rPr>
              <a:t>	</a:t>
            </a:r>
            <a:r>
              <a:rPr lang="ro-RO" sz="3300" b="1" i="1" dirty="0">
                <a:latin typeface="Times New Roman" panose="02020603050405020304" pitchFamily="18" charset="0"/>
                <a:cs typeface="Times New Roman" panose="02020603050405020304" pitchFamily="18" charset="0"/>
              </a:rPr>
              <a:t>Undele în diapazonul milimetric se absorb de straturile exterioare ale pielii</a:t>
            </a:r>
            <a:r>
              <a:rPr lang="ro-RO" sz="3300" b="1" dirty="0">
                <a:latin typeface="Times New Roman" panose="02020603050405020304" pitchFamily="18" charset="0"/>
                <a:cs typeface="Times New Roman" panose="02020603050405020304" pitchFamily="18" charset="0"/>
              </a:rPr>
              <a:t>, cele centimetrice – de straturile şi ţesuturie sub piele, cele decimetruice – de către organele interne. </a:t>
            </a:r>
          </a:p>
          <a:p>
            <a:pPr marL="0" indent="0">
              <a:buNone/>
            </a:pPr>
            <a:r>
              <a:rPr lang="ro-RO" sz="3300" dirty="0">
                <a:latin typeface="Times New Roman" panose="02020603050405020304" pitchFamily="18" charset="0"/>
                <a:cs typeface="Times New Roman" panose="02020603050405020304" pitchFamily="18" charset="0"/>
              </a:rPr>
              <a:t>	Gradul şi caracterul acţiunii CEM asupra OU se determină: </a:t>
            </a:r>
          </a:p>
          <a:p>
            <a:pPr lvl="0" algn="just"/>
            <a:r>
              <a:rPr lang="ro-RO" sz="3300" dirty="0">
                <a:latin typeface="Times New Roman" panose="02020603050405020304" pitchFamily="18" charset="0"/>
                <a:cs typeface="Times New Roman" panose="02020603050405020304" pitchFamily="18" charset="0"/>
              </a:rPr>
              <a:t>lungimea de undă;  intensitatea iradierelor;  regimul de iradiere (continuu sau variabil);  durata de acţiune; </a:t>
            </a:r>
          </a:p>
          <a:p>
            <a:pPr lvl="0"/>
            <a:r>
              <a:rPr lang="ro-RO" sz="3300" dirty="0">
                <a:latin typeface="Times New Roman" panose="02020603050405020304" pitchFamily="18" charset="0"/>
                <a:cs typeface="Times New Roman" panose="02020603050405020304" pitchFamily="18" charset="0"/>
              </a:rPr>
              <a:t>suprafaţa corpului supusă iradierelor; </a:t>
            </a:r>
          </a:p>
          <a:p>
            <a:pPr lvl="0" algn="just"/>
            <a:r>
              <a:rPr lang="ro-RO" sz="3300" dirty="0">
                <a:latin typeface="Times New Roman" panose="02020603050405020304" pitchFamily="18" charset="0"/>
                <a:cs typeface="Times New Roman" panose="02020603050405020304" pitchFamily="18" charset="0"/>
              </a:rPr>
              <a:t>partcicularităţile individuale ale FU; acţiunile combinate cu alţi factori ai mediului de producere (temperatură ridicată al aerului, prezenţa zgomotului etc.).</a:t>
            </a:r>
          </a:p>
          <a:p>
            <a:pPr marL="0" indent="0" algn="just">
              <a:buNone/>
            </a:pPr>
            <a:r>
              <a:rPr lang="ro-RO" sz="3300" dirty="0">
                <a:latin typeface="Times New Roman" panose="02020603050405020304" pitchFamily="18" charset="0"/>
                <a:cs typeface="Times New Roman" panose="02020603050405020304" pitchFamily="18" charset="0"/>
              </a:rPr>
              <a:t>	CEM pot provoca afecţiuni </a:t>
            </a:r>
            <a:r>
              <a:rPr lang="ro-RO" sz="3300" b="1" dirty="0">
                <a:latin typeface="Times New Roman" panose="02020603050405020304" pitchFamily="18" charset="0"/>
                <a:cs typeface="Times New Roman" panose="02020603050405020304" pitchFamily="18" charset="0"/>
              </a:rPr>
              <a:t>acute şi cronice</a:t>
            </a:r>
            <a:r>
              <a:rPr lang="ro-RO" sz="3300" i="1" dirty="0">
                <a:latin typeface="Times New Roman" panose="02020603050405020304" pitchFamily="18" charset="0"/>
                <a:cs typeface="Times New Roman" panose="02020603050405020304" pitchFamily="18" charset="0"/>
              </a:rPr>
              <a:t>. Afecţiunile se manifestă prin încălcarea sistemului nervos, cardiac, sistemului sanguin, a altor organe</a:t>
            </a:r>
            <a:r>
              <a:rPr lang="ro-RO" sz="3300" dirty="0">
                <a:latin typeface="Times New Roman" panose="02020603050405020304" pitchFamily="18" charset="0"/>
                <a:cs typeface="Times New Roman" panose="02020603050405020304" pitchFamily="18" charset="0"/>
              </a:rPr>
              <a:t>. </a:t>
            </a:r>
          </a:p>
          <a:p>
            <a:pPr marL="0" indent="0" algn="just">
              <a:buNone/>
            </a:pPr>
            <a:r>
              <a:rPr lang="ro-RO" sz="3300" b="1" dirty="0">
                <a:latin typeface="Times New Roman" panose="02020603050405020304" pitchFamily="18" charset="0"/>
                <a:cs typeface="Times New Roman" panose="02020603050405020304" pitchFamily="18" charset="0"/>
              </a:rPr>
              <a:t>	Afecţiuni acute</a:t>
            </a:r>
            <a:r>
              <a:rPr lang="ro-RO" sz="3300" dirty="0">
                <a:latin typeface="Times New Roman" panose="02020603050405020304" pitchFamily="18" charset="0"/>
                <a:cs typeface="Times New Roman" panose="02020603050405020304" pitchFamily="18" charset="0"/>
              </a:rPr>
              <a:t> în realitate se întîlnesc foarte rar. Mai frecvent se observă </a:t>
            </a:r>
            <a:r>
              <a:rPr lang="ro-RO" sz="3300" b="1" dirty="0">
                <a:latin typeface="Times New Roman" panose="02020603050405020304" pitchFamily="18" charset="0"/>
                <a:cs typeface="Times New Roman" panose="02020603050405020304" pitchFamily="18" charset="0"/>
              </a:rPr>
              <a:t>afecţiunile uşoare cronice</a:t>
            </a:r>
            <a:r>
              <a:rPr lang="ro-RO" sz="3300" dirty="0">
                <a:latin typeface="Times New Roman" panose="02020603050405020304" pitchFamily="18" charset="0"/>
                <a:cs typeface="Times New Roman" panose="02020603050405020304" pitchFamily="18" charset="0"/>
              </a:rPr>
              <a:t>. Manifestări  – oboseală, dureri de cap, dereglarea somnului, vome, schimbarea frecvenţei pulsului, supraîncălzirea organizmului, reacţii în circulaţia sanguină etc. Aceste simptome sunt reparabile. </a:t>
            </a:r>
          </a:p>
          <a:p>
            <a:pPr marL="0" indent="0">
              <a:buNone/>
            </a:pPr>
            <a:r>
              <a:rPr lang="ro-RO" sz="3300" dirty="0">
                <a:latin typeface="Times New Roman" panose="02020603050405020304" pitchFamily="18" charset="0"/>
                <a:cs typeface="Times New Roman" panose="02020603050405020304" pitchFamily="18" charset="0"/>
              </a:rPr>
              <a:t>	Simptomele mai evidenţiate  pot conduce la reducerea completă a capacităţii de muncă</a:t>
            </a:r>
            <a:r>
              <a:rPr lang="ro-RO" sz="2800" dirty="0">
                <a:latin typeface="Times New Roman" panose="02020603050405020304" pitchFamily="18" charset="0"/>
                <a:cs typeface="Times New Roman" panose="02020603050405020304" pitchFamily="18" charset="0"/>
              </a:rPr>
              <a:t>. </a:t>
            </a:r>
          </a:p>
          <a:p>
            <a:pPr marL="0" indent="0">
              <a:buNone/>
            </a:pPr>
            <a:r>
              <a:rPr lang="ro-RO" sz="2800" dirty="0">
                <a:latin typeface="Times New Roman" panose="02020603050405020304" pitchFamily="18" charset="0"/>
                <a:cs typeface="Times New Roman" panose="02020603050405020304" pitchFamily="18" charset="0"/>
              </a:rPr>
              <a:t>	</a:t>
            </a:r>
          </a:p>
          <a:p>
            <a:endParaRPr lang="ro-RO" dirty="0"/>
          </a:p>
        </p:txBody>
      </p:sp>
    </p:spTree>
    <p:extLst>
      <p:ext uri="{BB962C8B-B14F-4D97-AF65-F5344CB8AC3E}">
        <p14:creationId xmlns:p14="http://schemas.microsoft.com/office/powerpoint/2010/main" val="2911029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01050" cy="461682"/>
          </a:xfrm>
        </p:spPr>
        <p:txBody>
          <a:bodyPr/>
          <a:lstStyle/>
          <a:p>
            <a:endParaRPr lang="ro-RO" dirty="0"/>
          </a:p>
        </p:txBody>
      </p:sp>
      <p:sp>
        <p:nvSpPr>
          <p:cNvPr id="3" name="Объект 2"/>
          <p:cNvSpPr>
            <a:spLocks noGrp="1"/>
          </p:cNvSpPr>
          <p:nvPr>
            <p:ph idx="1"/>
          </p:nvPr>
        </p:nvSpPr>
        <p:spPr>
          <a:xfrm>
            <a:off x="179882" y="1079292"/>
            <a:ext cx="11632367" cy="5501390"/>
          </a:xfrm>
        </p:spPr>
        <p:txBody>
          <a:bodyPr>
            <a:normAutofit fontScale="92500" lnSpcReduction="10000"/>
          </a:bodyPr>
          <a:lstStyle/>
          <a:p>
            <a:pPr marL="0" indent="0" algn="just">
              <a:buNone/>
            </a:pPr>
            <a:r>
              <a:rPr lang="ro-RO" dirty="0"/>
              <a:t>	</a:t>
            </a:r>
            <a:r>
              <a:rPr lang="ro-RO" sz="2400" b="1" dirty="0">
                <a:latin typeface="Times New Roman" panose="02020603050405020304" pitchFamily="18" charset="0"/>
                <a:cs typeface="Times New Roman" panose="02020603050405020304" pitchFamily="18" charset="0"/>
              </a:rPr>
              <a:t>CEM are acţiune termică, conduce la modificări structurale şi funcţionale în OU</a:t>
            </a:r>
            <a:r>
              <a:rPr lang="ro-RO" sz="2400" dirty="0">
                <a:latin typeface="Times New Roman" panose="02020603050405020304" pitchFamily="18" charset="0"/>
                <a:cs typeface="Times New Roman" panose="02020603050405020304" pitchFamily="18" charset="0"/>
              </a:rPr>
              <a:t>. La acţiunea CEM asupra OU are loc absorbţia energiei de către ţesuturile corpului uman. La lungimea de undă, egală cu dimensiunea corpului uman sau cu un organ oarecare, se formează </a:t>
            </a:r>
            <a:r>
              <a:rPr lang="ro-RO" sz="2400" b="1" dirty="0">
                <a:latin typeface="Times New Roman" panose="02020603050405020304" pitchFamily="18" charset="0"/>
                <a:cs typeface="Times New Roman" panose="02020603050405020304" pitchFamily="18" charset="0"/>
              </a:rPr>
              <a:t>unde stătătoare </a:t>
            </a:r>
            <a:r>
              <a:rPr lang="ro-RO" sz="2400" dirty="0">
                <a:latin typeface="Times New Roman" panose="02020603050405020304" pitchFamily="18" charset="0"/>
                <a:cs typeface="Times New Roman" panose="02020603050405020304" pitchFamily="18" charset="0"/>
              </a:rPr>
              <a:t>în OU, ceia ce conduce la focusarea energiei termice. </a:t>
            </a:r>
            <a:r>
              <a:rPr lang="ro-RO" sz="2400" b="1" dirty="0">
                <a:latin typeface="Times New Roman" panose="02020603050405020304" pitchFamily="18" charset="0"/>
                <a:cs typeface="Times New Roman" panose="02020603050405020304" pitchFamily="18" charset="0"/>
              </a:rPr>
              <a:t>Acţiunea termică se caracterizează prin ridicarea temperaturii corpului, încălziri locale a ţesuturilor, precum şi a unor organe aparte şi celule</a:t>
            </a:r>
            <a:r>
              <a:rPr lang="ro-RO" sz="2400" dirty="0">
                <a:latin typeface="Times New Roman" panose="02020603050405020304" pitchFamily="18" charset="0"/>
                <a:cs typeface="Times New Roman" panose="02020603050405020304" pitchFamily="18" charset="0"/>
              </a:rPr>
              <a:t>. Deosebit de periculos este încălzirea organelor cu termoreglare slabă  </a:t>
            </a:r>
            <a:r>
              <a:rPr lang="ro-RO" sz="2400" b="1" i="1" dirty="0">
                <a:latin typeface="Times New Roman" panose="02020603050405020304" pitchFamily="18" charset="0"/>
                <a:cs typeface="Times New Roman" panose="02020603050405020304" pitchFamily="18" charset="0"/>
              </a:rPr>
              <a:t>(creierul, ochii,  organele sistemului digestiv).</a:t>
            </a:r>
            <a:r>
              <a:rPr lang="ro-RO" sz="2400" b="1"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Alte efecte: </a:t>
            </a:r>
            <a:r>
              <a:rPr lang="ro-RO" sz="2400" dirty="0">
                <a:latin typeface="Times New Roman" panose="02020603050405020304" pitchFamily="18" charset="0"/>
                <a:cs typeface="Times New Roman" panose="02020603050405020304" pitchFamily="18" charset="0"/>
              </a:rPr>
              <a:t>CEM: </a:t>
            </a:r>
          </a:p>
          <a:p>
            <a:pPr lvl="0" algn="just"/>
            <a:r>
              <a:rPr lang="ro-RO" sz="2400" dirty="0">
                <a:latin typeface="Times New Roman" panose="02020603050405020304" pitchFamily="18" charset="0"/>
                <a:cs typeface="Times New Roman" panose="02020603050405020304" pitchFamily="18" charset="0"/>
              </a:rPr>
              <a:t> modifică orientarea celulelor sau lanţurilor de molecule în corespundere cu direcţia puterii liniilor cîmpurilor; </a:t>
            </a:r>
          </a:p>
          <a:p>
            <a:pPr lvl="0" algn="just"/>
            <a:r>
              <a:rPr lang="ro-RO" sz="2400" dirty="0">
                <a:latin typeface="Times New Roman" panose="02020603050405020304" pitchFamily="18" charset="0"/>
                <a:cs typeface="Times New Roman" panose="02020603050405020304" pitchFamily="18" charset="0"/>
              </a:rPr>
              <a:t> slăbesc activitatea biochimică a unor organe; </a:t>
            </a:r>
          </a:p>
          <a:p>
            <a:pPr lvl="0" algn="just"/>
            <a:r>
              <a:rPr lang="ro-RO" sz="2400" dirty="0">
                <a:latin typeface="Times New Roman" panose="02020603050405020304" pitchFamily="18" charset="0"/>
                <a:cs typeface="Times New Roman" panose="02020603050405020304" pitchFamily="18" charset="0"/>
              </a:rPr>
              <a:t> conduce la schimbarea structurii ţesuturilor sanguine, a componenţei lor; </a:t>
            </a:r>
          </a:p>
          <a:p>
            <a:pPr lvl="0" algn="just"/>
            <a:r>
              <a:rPr lang="ro-RO" sz="2400" dirty="0">
                <a:latin typeface="Times New Roman" panose="02020603050405020304" pitchFamily="18" charset="0"/>
                <a:cs typeface="Times New Roman" panose="02020603050405020304" pitchFamily="18" charset="0"/>
              </a:rPr>
              <a:t>conduce  la schimbări în sistemul endocrinic, provoacă apariţia cataractei; </a:t>
            </a:r>
          </a:p>
          <a:p>
            <a:pPr lvl="0" algn="just"/>
            <a:r>
              <a:rPr lang="ro-RO" sz="2400" dirty="0">
                <a:latin typeface="Times New Roman" panose="02020603050405020304" pitchFamily="18" charset="0"/>
                <a:cs typeface="Times New Roman" panose="02020603050405020304" pitchFamily="18" charset="0"/>
              </a:rPr>
              <a:t>iniţierea îmbolnăviri trofice (cădere de păr, îngroşarea şi înnegrirea unghilor), arsuri ale ţesuturilor organismului.</a:t>
            </a:r>
          </a:p>
          <a:p>
            <a:endParaRPr lang="ro-RO" dirty="0"/>
          </a:p>
        </p:txBody>
      </p:sp>
    </p:spTree>
    <p:extLst>
      <p:ext uri="{BB962C8B-B14F-4D97-AF65-F5344CB8AC3E}">
        <p14:creationId xmlns:p14="http://schemas.microsoft.com/office/powerpoint/2010/main" val="1801804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86256" cy="671544"/>
          </a:xfrm>
        </p:spPr>
        <p:txBody>
          <a:bodyPr/>
          <a:lstStyle/>
          <a:p>
            <a:pPr algn="ctr"/>
            <a:r>
              <a:rPr lang="ro-RO" sz="3600" b="1" dirty="0">
                <a:latin typeface="Times New Roman" panose="02020603050405020304" pitchFamily="18" charset="0"/>
                <a:cs typeface="Times New Roman" panose="02020603050405020304" pitchFamily="18" charset="0"/>
              </a:rPr>
              <a:t>3. Normarea CEM.</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34716" y="1259174"/>
            <a:ext cx="11362544" cy="5261547"/>
          </a:xfrm>
        </p:spPr>
        <p:txBody>
          <a:bodyPr/>
          <a:lstStyle/>
          <a:p>
            <a:pPr marL="0" indent="0" algn="just">
              <a:buNone/>
            </a:pPr>
            <a:r>
              <a:rPr lang="ro-RO" b="1" dirty="0"/>
              <a:t>	</a:t>
            </a:r>
            <a:r>
              <a:rPr lang="ro-RO" sz="2400" b="1" dirty="0">
                <a:latin typeface="Times New Roman" panose="02020603050405020304" pitchFamily="18" charset="0"/>
                <a:cs typeface="Times New Roman" panose="02020603050405020304" pitchFamily="18" charset="0"/>
              </a:rPr>
              <a:t>Acte utilizate:</a:t>
            </a:r>
            <a:r>
              <a:rPr lang="ro-RO" sz="2400" dirty="0">
                <a:latin typeface="Times New Roman" panose="02020603050405020304" pitchFamily="18" charset="0"/>
                <a:cs typeface="Times New Roman" panose="02020603050405020304" pitchFamily="18" charset="0"/>
              </a:rPr>
              <a:t> Pentru controlul asupra gradului de  securitate a acţiunii CEM asupra OU se utilizează următoarele documente: </a:t>
            </a:r>
          </a:p>
          <a:p>
            <a:pPr algn="just"/>
            <a:r>
              <a:rPr lang="ro-RO" sz="2400" dirty="0">
                <a:latin typeface="Times New Roman" panose="02020603050405020304" pitchFamily="18" charset="0"/>
                <a:cs typeface="Times New Roman" panose="02020603050405020304" pitchFamily="18" charset="0"/>
              </a:rPr>
              <a:t> Norme sanitare, reguli şi normative igienice «Cerinţe igienice către CEM în condiţii industriale», care stabilesc nivelul de CEM pentru LM, supuse în procesul activităţiii de muncă sub acţiunea cîmpurilor magnetice, CEM cu frecvenţa de  (50 Hz), CEM în diapazonul de frecvenţă 10–30 кHz; </a:t>
            </a:r>
          </a:p>
          <a:p>
            <a:pPr algn="just"/>
            <a:r>
              <a:rPr lang="ro-RO" sz="2400" dirty="0">
                <a:latin typeface="Times New Roman" panose="02020603050405020304" pitchFamily="18" charset="0"/>
                <a:cs typeface="Times New Roman" panose="02020603050405020304" pitchFamily="18" charset="0"/>
              </a:rPr>
              <a:t> Normele sanitare şi regulile «Cerinţele către iradierile electromagnetice în diapazonul frecvenţei radio la acţiunea asupra FU»; </a:t>
            </a:r>
          </a:p>
          <a:p>
            <a:pPr algn="just"/>
            <a:r>
              <a:rPr lang="ro-RO" sz="2400" dirty="0">
                <a:latin typeface="Times New Roman" panose="02020603050405020304" pitchFamily="18" charset="0"/>
                <a:cs typeface="Times New Roman" panose="02020603050405020304" pitchFamily="18" charset="0"/>
              </a:rPr>
              <a:t>Normativul igienic «Nivelul admisibil al iradierilor electromagnitice în diapazonul frecveţei radio la acţiunea asupra OU» care stabileşte nivelul admisibil de acţiune asupra FU a CEM de diapazonul frecvenţei radio de la  30 кHz – 300 GHz.</a:t>
            </a:r>
          </a:p>
          <a:p>
            <a:endParaRPr lang="ro-RO" dirty="0"/>
          </a:p>
        </p:txBody>
      </p:sp>
    </p:spTree>
    <p:extLst>
      <p:ext uri="{BB962C8B-B14F-4D97-AF65-F5344CB8AC3E}">
        <p14:creationId xmlns:p14="http://schemas.microsoft.com/office/powerpoint/2010/main" val="3233596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446692"/>
          </a:xfrm>
        </p:spPr>
        <p:txBody>
          <a:bodyPr/>
          <a:lstStyle/>
          <a:p>
            <a:endParaRPr lang="ro-RO" dirty="0"/>
          </a:p>
        </p:txBody>
      </p:sp>
      <p:sp>
        <p:nvSpPr>
          <p:cNvPr id="3" name="Объект 2"/>
          <p:cNvSpPr>
            <a:spLocks noGrp="1"/>
          </p:cNvSpPr>
          <p:nvPr>
            <p:ph idx="1"/>
          </p:nvPr>
        </p:nvSpPr>
        <p:spPr>
          <a:xfrm>
            <a:off x="254833" y="1169234"/>
            <a:ext cx="11587397" cy="5381468"/>
          </a:xfrm>
        </p:spPr>
        <p:txBody>
          <a:bodyPr>
            <a:normAutofit/>
          </a:bodyPr>
          <a:lstStyle/>
          <a:p>
            <a:pPr marL="0" indent="0" algn="just">
              <a:buNone/>
            </a:pPr>
            <a:r>
              <a:rPr lang="ro-RO" b="1" dirty="0"/>
              <a:t>	</a:t>
            </a:r>
            <a:r>
              <a:rPr lang="ro-RO" sz="2800" b="1" dirty="0">
                <a:latin typeface="Times New Roman" panose="02020603050405020304" pitchFamily="18" charset="0"/>
                <a:cs typeface="Times New Roman" panose="02020603050405020304" pitchFamily="18" charset="0"/>
              </a:rPr>
              <a:t>Cîmp magnetic continuu</a:t>
            </a:r>
            <a:r>
              <a:rPr lang="ro-RO" sz="2800" dirty="0">
                <a:latin typeface="Times New Roman" panose="02020603050405020304" pitchFamily="18" charset="0"/>
                <a:cs typeface="Times New Roman" panose="02020603050405020304" pitchFamily="18" charset="0"/>
              </a:rPr>
              <a:t>  -  cîmpul generat de curentul continuu (magneţi permanenţi, electromagneţi, generatoare magnito-ghidrodinamice, aparate fizioterapeutice etc.). 	</a:t>
            </a:r>
          </a:p>
          <a:p>
            <a:pPr marL="0" indent="0" algn="just">
              <a:buNone/>
            </a:pPr>
            <a:r>
              <a:rPr lang="ro-RO" sz="2800" b="1" dirty="0">
                <a:latin typeface="Times New Roman" panose="02020603050405020304" pitchFamily="18" charset="0"/>
                <a:cs typeface="Times New Roman" panose="02020603050405020304" pitchFamily="18" charset="0"/>
              </a:rPr>
              <a:t>	NLA al CEM</a:t>
            </a:r>
            <a:r>
              <a:rPr lang="ro-RO" sz="2800" dirty="0">
                <a:latin typeface="Times New Roman" panose="02020603050405020304" pitchFamily="18" charset="0"/>
                <a:cs typeface="Times New Roman" panose="02020603050405020304" pitchFamily="18" charset="0"/>
              </a:rPr>
              <a:t> – nivelul CEM acţiunea căruia în perioada zilei de muncă nu conduce la îmbolnăvire sau dereglări simţitoare a angajatului în starea sănătăţii în procesul de muncă.</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Evaluarea şi normarea</a:t>
            </a:r>
            <a:r>
              <a:rPr lang="ro-RO" sz="2800" dirty="0">
                <a:latin typeface="Times New Roman" panose="02020603050405020304" pitchFamily="18" charset="0"/>
                <a:cs typeface="Times New Roman" panose="02020603050405020304" pitchFamily="18" charset="0"/>
              </a:rPr>
              <a:t> se efectuează după nivelul cîmpului magnetic în mod diferenţiat în dependenţă de timpul total (ce a acţionat asupra corpului)  şi local (mănă, braţ, umăr) în timpul schimbului. </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Nivelul cîmpului magnetic</a:t>
            </a:r>
            <a:r>
              <a:rPr lang="ro-RO" sz="2800" dirty="0">
                <a:latin typeface="Times New Roman" panose="02020603050405020304" pitchFamily="18" charset="0"/>
                <a:cs typeface="Times New Roman" panose="02020603050405020304" pitchFamily="18" charset="0"/>
              </a:rPr>
              <a:t> se apreciază în unităţi a intensiăţii cîmpului magnetic </a:t>
            </a:r>
            <a:r>
              <a:rPr lang="ro-RO" sz="2800" b="1" dirty="0">
                <a:latin typeface="Times New Roman" panose="02020603050405020304" pitchFamily="18" charset="0"/>
                <a:cs typeface="Times New Roman" panose="02020603050405020304" pitchFamily="18" charset="0"/>
              </a:rPr>
              <a:t>Н,</a:t>
            </a:r>
            <a:r>
              <a:rPr lang="ro-RO" sz="2800" dirty="0">
                <a:latin typeface="Times New Roman" panose="02020603050405020304" pitchFamily="18" charset="0"/>
                <a:cs typeface="Times New Roman" panose="02020603050405020304" pitchFamily="18" charset="0"/>
              </a:rPr>
              <a:t> А/м </a:t>
            </a:r>
            <a:endParaRPr lang="ro-RO" sz="2800" dirty="0"/>
          </a:p>
        </p:txBody>
      </p:sp>
    </p:spTree>
    <p:extLst>
      <p:ext uri="{BB962C8B-B14F-4D97-AF65-F5344CB8AC3E}">
        <p14:creationId xmlns:p14="http://schemas.microsoft.com/office/powerpoint/2010/main" val="2654009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81128" cy="446692"/>
          </a:xfrm>
        </p:spPr>
        <p:txBody>
          <a:bodyPr/>
          <a:lstStyle/>
          <a:p>
            <a:endParaRPr lang="ro-RO" dirty="0"/>
          </a:p>
        </p:txBody>
      </p:sp>
      <p:sp>
        <p:nvSpPr>
          <p:cNvPr id="3" name="Объект 2"/>
          <p:cNvSpPr>
            <a:spLocks noGrp="1"/>
          </p:cNvSpPr>
          <p:nvPr>
            <p:ph idx="1"/>
          </p:nvPr>
        </p:nvSpPr>
        <p:spPr>
          <a:xfrm>
            <a:off x="344774" y="1034321"/>
            <a:ext cx="11512446" cy="5621311"/>
          </a:xfrm>
        </p:spPr>
        <p:txBody>
          <a:bodyPr>
            <a:normAutofit lnSpcReduction="10000"/>
          </a:bodyPr>
          <a:lstStyle/>
          <a:p>
            <a:pPr marL="0" indent="0" algn="just">
              <a:buNone/>
            </a:pPr>
            <a:r>
              <a:rPr lang="ro-RO" b="1" dirty="0"/>
              <a:t>	</a:t>
            </a:r>
            <a:r>
              <a:rPr lang="ro-RO" sz="2400" b="1" dirty="0">
                <a:latin typeface="Times New Roman" panose="02020603050405020304" pitchFamily="18" charset="0"/>
                <a:cs typeface="Times New Roman" panose="02020603050405020304" pitchFamily="18" charset="0"/>
              </a:rPr>
              <a:t>Evaluarea CEM cu</a:t>
            </a:r>
            <a:r>
              <a:rPr lang="ro-RO" sz="2400" dirty="0">
                <a:latin typeface="Times New Roman" panose="02020603050405020304" pitchFamily="18" charset="0"/>
                <a:cs typeface="Times New Roman" panose="02020603050405020304" pitchFamily="18" charset="0"/>
              </a:rPr>
              <a:t> frecvenţa industrială se efectuează separat după intensitatea cîmpului electric cu frecvenţa industrială (50 Hz) </a:t>
            </a:r>
            <a:r>
              <a:rPr lang="ro-RO" sz="2400" b="1" dirty="0">
                <a:latin typeface="Times New Roman" panose="02020603050405020304" pitchFamily="18" charset="0"/>
                <a:cs typeface="Times New Roman" panose="02020603050405020304" pitchFamily="18" charset="0"/>
              </a:rPr>
              <a:t>Е,</a:t>
            </a:r>
            <a:r>
              <a:rPr lang="ro-RO" sz="2400" dirty="0">
                <a:latin typeface="Times New Roman" panose="02020603050405020304" pitchFamily="18" charset="0"/>
                <a:cs typeface="Times New Roman" panose="02020603050405020304" pitchFamily="18" charset="0"/>
              </a:rPr>
              <a:t> кV/m, şi intensitatea cîmpului magnetic a frecvenţei industriale (50 Hz) Н, А/m.</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Normarea CEM</a:t>
            </a:r>
            <a:r>
              <a:rPr lang="ro-RO" sz="2400" dirty="0">
                <a:latin typeface="Times New Roman" panose="02020603050405020304" pitchFamily="18" charset="0"/>
                <a:cs typeface="Times New Roman" panose="02020603050405020304" pitchFamily="18" charset="0"/>
              </a:rPr>
              <a:t> cu frecvenţă industrială la LM se face diferenţiat în dependenţă de timpul de aflare în zona CEM. NLA al intensităţii CEM la LM în perioada schimbului  - 5 кV/m.</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Evaluarea şi normarea CEM</a:t>
            </a:r>
            <a:r>
              <a:rPr lang="ro-RO" sz="2400" dirty="0">
                <a:latin typeface="Times New Roman" panose="02020603050405020304" pitchFamily="18" charset="0"/>
                <a:cs typeface="Times New Roman" panose="02020603050405020304" pitchFamily="18" charset="0"/>
              </a:rPr>
              <a:t> în diapazonul de frecvenţă </a:t>
            </a:r>
            <a:r>
              <a:rPr lang="ro-RO" sz="2400" i="1" dirty="0">
                <a:latin typeface="Times New Roman" panose="02020603050405020304" pitchFamily="18" charset="0"/>
                <a:cs typeface="Times New Roman" panose="02020603050405020304" pitchFamily="18" charset="0"/>
              </a:rPr>
              <a:t>10–30 кHz</a:t>
            </a:r>
            <a:r>
              <a:rPr lang="ro-RO" sz="2400" dirty="0">
                <a:latin typeface="Times New Roman" panose="02020603050405020304" pitchFamily="18" charset="0"/>
                <a:cs typeface="Times New Roman" panose="02020603050405020304" pitchFamily="18" charset="0"/>
              </a:rPr>
              <a:t>  se realizează separat după intensitatea electrică Е, V/m, şi magnetică Н, А/m, în dependenţă de timpul de acţiune. NLA al intensităţii cîmpurilor electrice şi magnetice la acţiunea în perioada unui schimb constituie 500 V/m и 50 А/m.</a:t>
            </a:r>
          </a:p>
          <a:p>
            <a:pPr marL="0" indent="0" algn="just">
              <a:buNone/>
            </a:pPr>
            <a:r>
              <a:rPr lang="ro-RO" sz="2400" dirty="0">
                <a:latin typeface="Times New Roman" panose="02020603050405020304" pitchFamily="18" charset="0"/>
                <a:cs typeface="Times New Roman" panose="02020603050405020304" pitchFamily="18" charset="0"/>
              </a:rPr>
              <a:t>	NLA al intensităţii cîmpului elecric şi magnetic la durata de acţiune pînă la 2 ore în schimb constituie 1000 V/m и 100 А/m.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Evaluarea şi normarea CEM</a:t>
            </a:r>
            <a:r>
              <a:rPr lang="ro-RO" sz="2400" dirty="0">
                <a:latin typeface="Times New Roman" panose="02020603050405020304" pitchFamily="18" charset="0"/>
                <a:cs typeface="Times New Roman" panose="02020603050405020304" pitchFamily="18" charset="0"/>
              </a:rPr>
              <a:t> în diapazonul frecvenţelor 30 кHz – 300 МHz intensitatea  se apreciază de valorile intensităţii cîmpului electric Е, V/m, şi intensităţii cîmpului magnetic Н, А/m.</a:t>
            </a:r>
          </a:p>
          <a:p>
            <a:endParaRPr lang="ro-RO" dirty="0"/>
          </a:p>
        </p:txBody>
      </p:sp>
    </p:spTree>
    <p:extLst>
      <p:ext uri="{BB962C8B-B14F-4D97-AF65-F5344CB8AC3E}">
        <p14:creationId xmlns:p14="http://schemas.microsoft.com/office/powerpoint/2010/main" val="42111723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2361</TotalTime>
  <Words>1549</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Andalus</vt:lpstr>
      <vt:lpstr>Century Gothic</vt:lpstr>
      <vt:lpstr>Times New Roman</vt:lpstr>
      <vt:lpstr>Wingdings 3</vt:lpstr>
      <vt:lpstr>Ion</vt:lpstr>
      <vt:lpstr>           Tema : Protecţia de cîmpurile electromagnetice </vt:lpstr>
      <vt:lpstr>1. Sursele şi caracteristica CEM.</vt:lpstr>
      <vt:lpstr>PowerPoint Presentation</vt:lpstr>
      <vt:lpstr>PowerPoint Presentation</vt:lpstr>
      <vt:lpstr>2. Acţiunea CEM asupra OU</vt:lpstr>
      <vt:lpstr>PowerPoint Presentation</vt:lpstr>
      <vt:lpstr>3. Normarea CEM. </vt:lpstr>
      <vt:lpstr>PowerPoint Presentation</vt:lpstr>
      <vt:lpstr>PowerPoint Presentation</vt:lpstr>
      <vt:lpstr>4. Metode de protecţie contra CEM. </vt:lpstr>
      <vt:lpstr>PowerPoint Presentation</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142</cp:revision>
  <dcterms:created xsi:type="dcterms:W3CDTF">2016-06-03T11:42:11Z</dcterms:created>
  <dcterms:modified xsi:type="dcterms:W3CDTF">2025-11-28T12:41:58Z</dcterms:modified>
</cp:coreProperties>
</file>