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303" r:id="rId3"/>
    <p:sldId id="308" r:id="rId4"/>
    <p:sldId id="435" r:id="rId5"/>
    <p:sldId id="411" r:id="rId6"/>
    <p:sldId id="436" r:id="rId7"/>
    <p:sldId id="437" r:id="rId8"/>
    <p:sldId id="448" r:id="rId9"/>
    <p:sldId id="412" r:id="rId10"/>
    <p:sldId id="416" r:id="rId11"/>
    <p:sldId id="305" r:id="rId12"/>
    <p:sldId id="312" r:id="rId13"/>
    <p:sldId id="450" r:id="rId14"/>
    <p:sldId id="451" r:id="rId15"/>
    <p:sldId id="449" r:id="rId16"/>
    <p:sldId id="438" r:id="rId17"/>
    <p:sldId id="441" r:id="rId18"/>
    <p:sldId id="440" r:id="rId19"/>
    <p:sldId id="452" r:id="rId20"/>
    <p:sldId id="442" r:id="rId21"/>
    <p:sldId id="443" r:id="rId22"/>
    <p:sldId id="444" r:id="rId23"/>
    <p:sldId id="428" r:id="rId24"/>
    <p:sldId id="453" r:id="rId25"/>
    <p:sldId id="454" r:id="rId26"/>
    <p:sldId id="429" r:id="rId27"/>
    <p:sldId id="431" r:id="rId28"/>
    <p:sldId id="432" r:id="rId29"/>
    <p:sldId id="426" r:id="rId30"/>
    <p:sldId id="433" r:id="rId31"/>
    <p:sldId id="300" r:id="rId32"/>
    <p:sldId id="455" r:id="rId33"/>
    <p:sldId id="445" r:id="rId34"/>
    <p:sldId id="434" r:id="rId35"/>
    <p:sldId id="301" r:id="rId36"/>
    <p:sldId id="446" r:id="rId37"/>
    <p:sldId id="393" r:id="rId38"/>
    <p:sldId id="447" r:id="rId39"/>
    <p:sldId id="394" r:id="rId40"/>
    <p:sldId id="456" r:id="rId41"/>
    <p:sldId id="396" r:id="rId42"/>
    <p:sldId id="397" r:id="rId43"/>
    <p:sldId id="299" r:id="rId44"/>
    <p:sldId id="457" r:id="rId45"/>
    <p:sldId id="39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78" y="9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C2B9B622-0F39-4F40-BFD3-8297B855FCCA}"/>
    <pc:docChg chg="undo custSel addSld delSld modSld sldOrd">
      <pc:chgData name="buzdugan artur" userId="1770a38c255ab84c" providerId="LiveId" clId="{C2B9B622-0F39-4F40-BFD3-8297B855FCCA}" dt="2023-11-08T17:48:57.834" v="2191" actId="47"/>
      <pc:docMkLst>
        <pc:docMk/>
      </pc:docMkLst>
      <pc:sldChg chg="modSp mod">
        <pc:chgData name="buzdugan artur" userId="1770a38c255ab84c" providerId="LiveId" clId="{C2B9B622-0F39-4F40-BFD3-8297B855FCCA}" dt="2023-11-08T16:29:17.692" v="851" actId="20577"/>
        <pc:sldMkLst>
          <pc:docMk/>
          <pc:sldMk cId="1012270995" sldId="256"/>
        </pc:sldMkLst>
        <pc:spChg chg="mod">
          <ac:chgData name="buzdugan artur" userId="1770a38c255ab84c" providerId="LiveId" clId="{C2B9B622-0F39-4F40-BFD3-8297B855FCCA}" dt="2023-11-08T16:29:17.692" v="851" actId="20577"/>
          <ac:spMkLst>
            <pc:docMk/>
            <pc:sldMk cId="1012270995" sldId="256"/>
            <ac:spMk id="2" creationId="{00000000-0000-0000-0000-000000000000}"/>
          </ac:spMkLst>
        </pc:spChg>
      </pc:sldChg>
      <pc:sldChg chg="del">
        <pc:chgData name="buzdugan artur" userId="1770a38c255ab84c" providerId="LiveId" clId="{C2B9B622-0F39-4F40-BFD3-8297B855FCCA}" dt="2023-11-08T16:05:28.345" v="613" actId="47"/>
        <pc:sldMkLst>
          <pc:docMk/>
          <pc:sldMk cId="1382241061" sldId="289"/>
        </pc:sldMkLst>
      </pc:sldChg>
      <pc:sldChg chg="del">
        <pc:chgData name="buzdugan artur" userId="1770a38c255ab84c" providerId="LiveId" clId="{C2B9B622-0F39-4F40-BFD3-8297B855FCCA}" dt="2023-11-08T16:05:46.165" v="614" actId="47"/>
        <pc:sldMkLst>
          <pc:docMk/>
          <pc:sldMk cId="582382708" sldId="290"/>
        </pc:sldMkLst>
      </pc:sldChg>
      <pc:sldChg chg="modSp">
        <pc:chgData name="buzdugan artur" userId="1770a38c255ab84c" providerId="LiveId" clId="{C2B9B622-0F39-4F40-BFD3-8297B855FCCA}" dt="2023-11-08T16:06:00.493" v="615" actId="14100"/>
        <pc:sldMkLst>
          <pc:docMk/>
          <pc:sldMk cId="3047235807" sldId="291"/>
        </pc:sldMkLst>
        <pc:spChg chg="mod">
          <ac:chgData name="buzdugan artur" userId="1770a38c255ab84c" providerId="LiveId" clId="{C2B9B622-0F39-4F40-BFD3-8297B855FCCA}" dt="2023-11-08T16:06:00.493" v="615" actId="14100"/>
          <ac:spMkLst>
            <pc:docMk/>
            <pc:sldMk cId="3047235807" sldId="291"/>
            <ac:spMk id="133123" creationId="{00000000-0000-0000-0000-000000000000}"/>
          </ac:spMkLst>
        </pc:spChg>
      </pc:sldChg>
      <pc:sldChg chg="modSp mod">
        <pc:chgData name="buzdugan artur" userId="1770a38c255ab84c" providerId="LiveId" clId="{C2B9B622-0F39-4F40-BFD3-8297B855FCCA}" dt="2023-11-08T16:31:42.078" v="873" actId="1076"/>
        <pc:sldMkLst>
          <pc:docMk/>
          <pc:sldMk cId="2019692291" sldId="293"/>
        </pc:sldMkLst>
        <pc:spChg chg="mod">
          <ac:chgData name="buzdugan artur" userId="1770a38c255ab84c" providerId="LiveId" clId="{C2B9B622-0F39-4F40-BFD3-8297B855FCCA}" dt="2023-11-08T16:31:38.975" v="872" actId="1076"/>
          <ac:spMkLst>
            <pc:docMk/>
            <pc:sldMk cId="2019692291" sldId="293"/>
            <ac:spMk id="135170" creationId="{00000000-0000-0000-0000-000000000000}"/>
          </ac:spMkLst>
        </pc:spChg>
        <pc:spChg chg="mod">
          <ac:chgData name="buzdugan artur" userId="1770a38c255ab84c" providerId="LiveId" clId="{C2B9B622-0F39-4F40-BFD3-8297B855FCCA}" dt="2023-11-08T16:31:42.078" v="873" actId="1076"/>
          <ac:spMkLst>
            <pc:docMk/>
            <pc:sldMk cId="2019692291" sldId="293"/>
            <ac:spMk id="135171" creationId="{00000000-0000-0000-0000-000000000000}"/>
          </ac:spMkLst>
        </pc:spChg>
      </pc:sldChg>
      <pc:sldChg chg="del">
        <pc:chgData name="buzdugan artur" userId="1770a38c255ab84c" providerId="LiveId" clId="{C2B9B622-0F39-4F40-BFD3-8297B855FCCA}" dt="2023-11-08T17:13:37.496" v="2140" actId="47"/>
        <pc:sldMkLst>
          <pc:docMk/>
          <pc:sldMk cId="399206225" sldId="294"/>
        </pc:sldMkLst>
      </pc:sldChg>
      <pc:sldChg chg="addSp delSp modSp mod">
        <pc:chgData name="buzdugan artur" userId="1770a38c255ab84c" providerId="LiveId" clId="{C2B9B622-0F39-4F40-BFD3-8297B855FCCA}" dt="2023-11-08T17:14:27.378" v="2151" actId="1076"/>
        <pc:sldMkLst>
          <pc:docMk/>
          <pc:sldMk cId="3336232976" sldId="295"/>
        </pc:sldMkLst>
        <pc:spChg chg="add del mod">
          <ac:chgData name="buzdugan artur" userId="1770a38c255ab84c" providerId="LiveId" clId="{C2B9B622-0F39-4F40-BFD3-8297B855FCCA}" dt="2023-11-08T17:13:50.666" v="2143" actId="478"/>
          <ac:spMkLst>
            <pc:docMk/>
            <pc:sldMk cId="3336232976" sldId="295"/>
            <ac:spMk id="3" creationId="{CD50A973-5B36-DB05-2AC6-D16BD2824DFA}"/>
          </ac:spMkLst>
        </pc:spChg>
        <pc:spChg chg="del">
          <ac:chgData name="buzdugan artur" userId="1770a38c255ab84c" providerId="LiveId" clId="{C2B9B622-0F39-4F40-BFD3-8297B855FCCA}" dt="2023-11-08T17:13:55.068" v="2145" actId="478"/>
          <ac:spMkLst>
            <pc:docMk/>
            <pc:sldMk cId="3336232976" sldId="295"/>
            <ac:spMk id="137218" creationId="{00000000-0000-0000-0000-000000000000}"/>
          </ac:spMkLst>
        </pc:spChg>
        <pc:spChg chg="del mod">
          <ac:chgData name="buzdugan artur" userId="1770a38c255ab84c" providerId="LiveId" clId="{C2B9B622-0F39-4F40-BFD3-8297B855FCCA}" dt="2023-11-08T17:13:47.929" v="2142" actId="478"/>
          <ac:spMkLst>
            <pc:docMk/>
            <pc:sldMk cId="3336232976" sldId="295"/>
            <ac:spMk id="137219" creationId="{00000000-0000-0000-0000-000000000000}"/>
          </ac:spMkLst>
        </pc:spChg>
        <pc:picChg chg="add mod">
          <ac:chgData name="buzdugan artur" userId="1770a38c255ab84c" providerId="LiveId" clId="{C2B9B622-0F39-4F40-BFD3-8297B855FCCA}" dt="2023-11-08T17:14:22.900" v="2149" actId="1076"/>
          <ac:picMkLst>
            <pc:docMk/>
            <pc:sldMk cId="3336232976" sldId="295"/>
            <ac:picMk id="4" creationId="{3CD8F393-4F3C-4BED-C7F8-BA0CEA51B5BD}"/>
          </ac:picMkLst>
        </pc:picChg>
        <pc:picChg chg="mod">
          <ac:chgData name="buzdugan artur" userId="1770a38c255ab84c" providerId="LiveId" clId="{C2B9B622-0F39-4F40-BFD3-8297B855FCCA}" dt="2023-11-08T17:14:27.378" v="2151" actId="1076"/>
          <ac:picMkLst>
            <pc:docMk/>
            <pc:sldMk cId="3336232976" sldId="295"/>
            <ac:picMk id="137220" creationId="{00000000-0000-0000-0000-000000000000}"/>
          </ac:picMkLst>
        </pc:picChg>
      </pc:sldChg>
      <pc:sldChg chg="delSp del">
        <pc:chgData name="buzdugan artur" userId="1770a38c255ab84c" providerId="LiveId" clId="{C2B9B622-0F39-4F40-BFD3-8297B855FCCA}" dt="2023-11-08T17:14:31.934" v="2152" actId="47"/>
        <pc:sldMkLst>
          <pc:docMk/>
          <pc:sldMk cId="4131751499" sldId="296"/>
        </pc:sldMkLst>
        <pc:picChg chg="del">
          <ac:chgData name="buzdugan artur" userId="1770a38c255ab84c" providerId="LiveId" clId="{C2B9B622-0F39-4F40-BFD3-8297B855FCCA}" dt="2023-11-08T17:14:04.762" v="2146" actId="478"/>
          <ac:picMkLst>
            <pc:docMk/>
            <pc:sldMk cId="4131751499" sldId="296"/>
            <ac:picMk id="138243" creationId="{00000000-0000-0000-0000-000000000000}"/>
          </ac:picMkLst>
        </pc:picChg>
      </pc:sldChg>
      <pc:sldChg chg="del">
        <pc:chgData name="buzdugan artur" userId="1770a38c255ab84c" providerId="LiveId" clId="{C2B9B622-0F39-4F40-BFD3-8297B855FCCA}" dt="2023-11-08T17:14:46.845" v="2153" actId="47"/>
        <pc:sldMkLst>
          <pc:docMk/>
          <pc:sldMk cId="3945337439" sldId="297"/>
        </pc:sldMkLst>
      </pc:sldChg>
      <pc:sldChg chg="modSp mod">
        <pc:chgData name="buzdugan artur" userId="1770a38c255ab84c" providerId="LiveId" clId="{C2B9B622-0F39-4F40-BFD3-8297B855FCCA}" dt="2023-11-08T17:15:13.933" v="2155" actId="207"/>
        <pc:sldMkLst>
          <pc:docMk/>
          <pc:sldMk cId="4283159625" sldId="298"/>
        </pc:sldMkLst>
        <pc:spChg chg="mod">
          <ac:chgData name="buzdugan artur" userId="1770a38c255ab84c" providerId="LiveId" clId="{C2B9B622-0F39-4F40-BFD3-8297B855FCCA}" dt="2023-11-08T17:15:13.933" v="2155" actId="207"/>
          <ac:spMkLst>
            <pc:docMk/>
            <pc:sldMk cId="4283159625" sldId="298"/>
            <ac:spMk id="140290" creationId="{00000000-0000-0000-0000-000000000000}"/>
          </ac:spMkLst>
        </pc:spChg>
      </pc:sldChg>
      <pc:sldChg chg="modSp mod">
        <pc:chgData name="buzdugan artur" userId="1770a38c255ab84c" providerId="LiveId" clId="{C2B9B622-0F39-4F40-BFD3-8297B855FCCA}" dt="2023-11-08T17:15:54.452" v="2156" actId="6549"/>
        <pc:sldMkLst>
          <pc:docMk/>
          <pc:sldMk cId="2552896781" sldId="299"/>
        </pc:sldMkLst>
        <pc:spChg chg="mod">
          <ac:chgData name="buzdugan artur" userId="1770a38c255ab84c" providerId="LiveId" clId="{C2B9B622-0F39-4F40-BFD3-8297B855FCCA}" dt="2023-11-08T17:15:54.452" v="2156" actId="6549"/>
          <ac:spMkLst>
            <pc:docMk/>
            <pc:sldMk cId="2552896781" sldId="299"/>
            <ac:spMk id="141315" creationId="{00000000-0000-0000-0000-000000000000}"/>
          </ac:spMkLst>
        </pc:spChg>
      </pc:sldChg>
      <pc:sldChg chg="modSp mod">
        <pc:chgData name="buzdugan artur" userId="1770a38c255ab84c" providerId="LiveId" clId="{C2B9B622-0F39-4F40-BFD3-8297B855FCCA}" dt="2023-11-08T17:44:48.206" v="2179" actId="1076"/>
        <pc:sldMkLst>
          <pc:docMk/>
          <pc:sldMk cId="433639920" sldId="301"/>
        </pc:sldMkLst>
        <pc:spChg chg="mod">
          <ac:chgData name="buzdugan artur" userId="1770a38c255ab84c" providerId="LiveId" clId="{C2B9B622-0F39-4F40-BFD3-8297B855FCCA}" dt="2023-11-08T17:44:40.891" v="2176" actId="255"/>
          <ac:spMkLst>
            <pc:docMk/>
            <pc:sldMk cId="433639920" sldId="301"/>
            <ac:spMk id="3" creationId="{00000000-0000-0000-0000-000000000000}"/>
          </ac:spMkLst>
        </pc:spChg>
        <pc:picChg chg="mod">
          <ac:chgData name="buzdugan artur" userId="1770a38c255ab84c" providerId="LiveId" clId="{C2B9B622-0F39-4F40-BFD3-8297B855FCCA}" dt="2023-11-08T17:44:48.206" v="2179" actId="1076"/>
          <ac:picMkLst>
            <pc:docMk/>
            <pc:sldMk cId="433639920" sldId="301"/>
            <ac:picMk id="143364" creationId="{00000000-0000-0000-0000-000000000000}"/>
          </ac:picMkLst>
        </pc:picChg>
      </pc:sldChg>
      <pc:sldChg chg="addSp delSp modSp mod">
        <pc:chgData name="buzdugan artur" userId="1770a38c255ab84c" providerId="LiveId" clId="{C2B9B622-0F39-4F40-BFD3-8297B855FCCA}" dt="2023-11-08T17:46:48.320" v="2186" actId="1076"/>
        <pc:sldMkLst>
          <pc:docMk/>
          <pc:sldMk cId="2909743868" sldId="303"/>
        </pc:sldMkLst>
        <pc:spChg chg="add del">
          <ac:chgData name="buzdugan artur" userId="1770a38c255ab84c" providerId="LiveId" clId="{C2B9B622-0F39-4F40-BFD3-8297B855FCCA}" dt="2023-11-08T17:46:39.173" v="2182"/>
          <ac:spMkLst>
            <pc:docMk/>
            <pc:sldMk cId="2909743868" sldId="303"/>
            <ac:spMk id="2" creationId="{884076CC-0D53-95FA-BBD0-BBF4C2DFB281}"/>
          </ac:spMkLst>
        </pc:spChg>
        <pc:spChg chg="mod">
          <ac:chgData name="buzdugan artur" userId="1770a38c255ab84c" providerId="LiveId" clId="{C2B9B622-0F39-4F40-BFD3-8297B855FCCA}" dt="2023-11-08T17:46:04.341" v="2180" actId="14100"/>
          <ac:spMkLst>
            <pc:docMk/>
            <pc:sldMk cId="2909743868" sldId="303"/>
            <ac:spMk id="37891" creationId="{00000000-0000-0000-0000-000000000000}"/>
          </ac:spMkLst>
        </pc:spChg>
        <pc:picChg chg="add mod">
          <ac:chgData name="buzdugan artur" userId="1770a38c255ab84c" providerId="LiveId" clId="{C2B9B622-0F39-4F40-BFD3-8297B855FCCA}" dt="2023-11-08T17:46:48.320" v="2186" actId="1076"/>
          <ac:picMkLst>
            <pc:docMk/>
            <pc:sldMk cId="2909743868" sldId="303"/>
            <ac:picMk id="3" creationId="{0B815BD9-7D26-57F4-ECDD-5EC2718621E2}"/>
          </ac:picMkLst>
        </pc:picChg>
        <pc:picChg chg="del">
          <ac:chgData name="buzdugan artur" userId="1770a38c255ab84c" providerId="LiveId" clId="{C2B9B622-0F39-4F40-BFD3-8297B855FCCA}" dt="2023-11-08T17:46:45.790" v="2185" actId="478"/>
          <ac:picMkLst>
            <pc:docMk/>
            <pc:sldMk cId="2909743868" sldId="303"/>
            <ac:picMk id="145412" creationId="{00000000-0000-0000-0000-000000000000}"/>
          </ac:picMkLst>
        </pc:picChg>
      </pc:sldChg>
      <pc:sldChg chg="del">
        <pc:chgData name="buzdugan artur" userId="1770a38c255ab84c" providerId="LiveId" clId="{C2B9B622-0F39-4F40-BFD3-8297B855FCCA}" dt="2023-11-08T17:48:48.451" v="2188" actId="47"/>
        <pc:sldMkLst>
          <pc:docMk/>
          <pc:sldMk cId="4080559792" sldId="306"/>
        </pc:sldMkLst>
      </pc:sldChg>
      <pc:sldChg chg="del">
        <pc:chgData name="buzdugan artur" userId="1770a38c255ab84c" providerId="LiveId" clId="{C2B9B622-0F39-4F40-BFD3-8297B855FCCA}" dt="2023-11-08T17:48:53.887" v="2190" actId="47"/>
        <pc:sldMkLst>
          <pc:docMk/>
          <pc:sldMk cId="4217414782" sldId="307"/>
        </pc:sldMkLst>
      </pc:sldChg>
      <pc:sldChg chg="del">
        <pc:chgData name="buzdugan artur" userId="1770a38c255ab84c" providerId="LiveId" clId="{C2B9B622-0F39-4F40-BFD3-8297B855FCCA}" dt="2023-11-08T17:48:57.834" v="2191" actId="47"/>
        <pc:sldMkLst>
          <pc:docMk/>
          <pc:sldMk cId="914620915" sldId="310"/>
        </pc:sldMkLst>
      </pc:sldChg>
      <pc:sldChg chg="del">
        <pc:chgData name="buzdugan artur" userId="1770a38c255ab84c" providerId="LiveId" clId="{C2B9B622-0F39-4F40-BFD3-8297B855FCCA}" dt="2023-11-08T16:04:59.377" v="612" actId="47"/>
        <pc:sldMkLst>
          <pc:docMk/>
          <pc:sldMk cId="3184888609" sldId="336"/>
        </pc:sldMkLst>
      </pc:sldChg>
      <pc:sldChg chg="ord">
        <pc:chgData name="buzdugan artur" userId="1770a38c255ab84c" providerId="LiveId" clId="{C2B9B622-0F39-4F40-BFD3-8297B855FCCA}" dt="2023-11-08T16:04:38.721" v="611"/>
        <pc:sldMkLst>
          <pc:docMk/>
          <pc:sldMk cId="4076864800" sldId="337"/>
        </pc:sldMkLst>
      </pc:sldChg>
      <pc:sldChg chg="del">
        <pc:chgData name="buzdugan artur" userId="1770a38c255ab84c" providerId="LiveId" clId="{C2B9B622-0F39-4F40-BFD3-8297B855FCCA}" dt="2023-11-08T17:48:52.276" v="2189" actId="47"/>
        <pc:sldMkLst>
          <pc:docMk/>
          <pc:sldMk cId="1574431730" sldId="392"/>
        </pc:sldMkLst>
      </pc:sldChg>
      <pc:sldChg chg="modSp mod">
        <pc:chgData name="buzdugan artur" userId="1770a38c255ab84c" providerId="LiveId" clId="{C2B9B622-0F39-4F40-BFD3-8297B855FCCA}" dt="2023-11-08T15:43:33.412" v="3" actId="20577"/>
        <pc:sldMkLst>
          <pc:docMk/>
          <pc:sldMk cId="413417841" sldId="400"/>
        </pc:sldMkLst>
        <pc:spChg chg="mod">
          <ac:chgData name="buzdugan artur" userId="1770a38c255ab84c" providerId="LiveId" clId="{C2B9B622-0F39-4F40-BFD3-8297B855FCCA}" dt="2023-11-08T15:43:33.412" v="3" actId="20577"/>
          <ac:spMkLst>
            <pc:docMk/>
            <pc:sldMk cId="413417841" sldId="400"/>
            <ac:spMk id="3" creationId="{00000000-0000-0000-0000-000000000000}"/>
          </ac:spMkLst>
        </pc:spChg>
      </pc:sldChg>
      <pc:sldChg chg="del">
        <pc:chgData name="buzdugan artur" userId="1770a38c255ab84c" providerId="LiveId" clId="{C2B9B622-0F39-4F40-BFD3-8297B855FCCA}" dt="2023-11-08T16:03:46.351" v="604" actId="47"/>
        <pc:sldMkLst>
          <pc:docMk/>
          <pc:sldMk cId="1207462893" sldId="401"/>
        </pc:sldMkLst>
      </pc:sldChg>
      <pc:sldChg chg="ord">
        <pc:chgData name="buzdugan artur" userId="1770a38c255ab84c" providerId="LiveId" clId="{C2B9B622-0F39-4F40-BFD3-8297B855FCCA}" dt="2023-11-08T16:04:22.533" v="607"/>
        <pc:sldMkLst>
          <pc:docMk/>
          <pc:sldMk cId="1260586705" sldId="403"/>
        </pc:sldMkLst>
      </pc:sldChg>
      <pc:sldChg chg="del">
        <pc:chgData name="buzdugan artur" userId="1770a38c255ab84c" providerId="LiveId" clId="{C2B9B622-0F39-4F40-BFD3-8297B855FCCA}" dt="2023-11-08T16:04:06.080" v="605" actId="47"/>
        <pc:sldMkLst>
          <pc:docMk/>
          <pc:sldMk cId="1688098637" sldId="404"/>
        </pc:sldMkLst>
      </pc:sldChg>
      <pc:sldChg chg="ord">
        <pc:chgData name="buzdugan artur" userId="1770a38c255ab84c" providerId="LiveId" clId="{C2B9B622-0F39-4F40-BFD3-8297B855FCCA}" dt="2023-11-08T16:04:30.954" v="609"/>
        <pc:sldMkLst>
          <pc:docMk/>
          <pc:sldMk cId="544351309" sldId="405"/>
        </pc:sldMkLst>
      </pc:sldChg>
      <pc:sldChg chg="del">
        <pc:chgData name="buzdugan artur" userId="1770a38c255ab84c" providerId="LiveId" clId="{C2B9B622-0F39-4F40-BFD3-8297B855FCCA}" dt="2023-11-08T17:48:24.724" v="2187" actId="47"/>
        <pc:sldMkLst>
          <pc:docMk/>
          <pc:sldMk cId="2949808556" sldId="414"/>
        </pc:sldMkLst>
      </pc:sldChg>
      <pc:sldChg chg="addSp delSp modSp new mod">
        <pc:chgData name="buzdugan artur" userId="1770a38c255ab84c" providerId="LiveId" clId="{C2B9B622-0F39-4F40-BFD3-8297B855FCCA}" dt="2023-11-08T16:03:27.142" v="603" actId="1076"/>
        <pc:sldMkLst>
          <pc:docMk/>
          <pc:sldMk cId="4001397227" sldId="417"/>
        </pc:sldMkLst>
        <pc:spChg chg="mod">
          <ac:chgData name="buzdugan artur" userId="1770a38c255ab84c" providerId="LiveId" clId="{C2B9B622-0F39-4F40-BFD3-8297B855FCCA}" dt="2023-11-08T15:50:50.983" v="384" actId="1076"/>
          <ac:spMkLst>
            <pc:docMk/>
            <pc:sldMk cId="4001397227" sldId="417"/>
            <ac:spMk id="2" creationId="{DAC60EE0-3D83-0FEF-999A-55C387C0E421}"/>
          </ac:spMkLst>
        </pc:spChg>
        <pc:spChg chg="mod">
          <ac:chgData name="buzdugan artur" userId="1770a38c255ab84c" providerId="LiveId" clId="{C2B9B622-0F39-4F40-BFD3-8297B855FCCA}" dt="2023-11-08T15:52:13.251" v="408" actId="27636"/>
          <ac:spMkLst>
            <pc:docMk/>
            <pc:sldMk cId="4001397227" sldId="417"/>
            <ac:spMk id="3" creationId="{B6772BC9-C97B-70EC-BEB8-8AEC72A6E932}"/>
          </ac:spMkLst>
        </pc:spChg>
        <pc:spChg chg="add del mod">
          <ac:chgData name="buzdugan artur" userId="1770a38c255ab84c" providerId="LiveId" clId="{C2B9B622-0F39-4F40-BFD3-8297B855FCCA}" dt="2023-11-08T16:02:58.299" v="598" actId="478"/>
          <ac:spMkLst>
            <pc:docMk/>
            <pc:sldMk cId="4001397227" sldId="417"/>
            <ac:spMk id="8" creationId="{8551EFC8-3972-7D6C-9A61-FBBBB85133AA}"/>
          </ac:spMkLst>
        </pc:spChg>
        <pc:picChg chg="add mod">
          <ac:chgData name="buzdugan artur" userId="1770a38c255ab84c" providerId="LiveId" clId="{C2B9B622-0F39-4F40-BFD3-8297B855FCCA}" dt="2023-11-08T15:52:21.278" v="411" actId="1076"/>
          <ac:picMkLst>
            <pc:docMk/>
            <pc:sldMk cId="4001397227" sldId="417"/>
            <ac:picMk id="4" creationId="{ABDAB41F-7FEB-C82A-7FCA-A34A900DEEFF}"/>
          </ac:picMkLst>
        </pc:picChg>
        <pc:picChg chg="add mod">
          <ac:chgData name="buzdugan artur" userId="1770a38c255ab84c" providerId="LiveId" clId="{C2B9B622-0F39-4F40-BFD3-8297B855FCCA}" dt="2023-11-08T15:52:18.191" v="410" actId="1076"/>
          <ac:picMkLst>
            <pc:docMk/>
            <pc:sldMk cId="4001397227" sldId="417"/>
            <ac:picMk id="5" creationId="{E66DB224-3586-AABC-7998-489D53187C96}"/>
          </ac:picMkLst>
        </pc:picChg>
        <pc:picChg chg="add mod">
          <ac:chgData name="buzdugan artur" userId="1770a38c255ab84c" providerId="LiveId" clId="{C2B9B622-0F39-4F40-BFD3-8297B855FCCA}" dt="2023-11-08T15:52:16.591" v="409" actId="1076"/>
          <ac:picMkLst>
            <pc:docMk/>
            <pc:sldMk cId="4001397227" sldId="417"/>
            <ac:picMk id="6" creationId="{98485AF6-DBBD-122D-15C6-C32E4A6F2959}"/>
          </ac:picMkLst>
        </pc:picChg>
        <pc:picChg chg="add del mod">
          <ac:chgData name="buzdugan artur" userId="1770a38c255ab84c" providerId="LiveId" clId="{C2B9B622-0F39-4F40-BFD3-8297B855FCCA}" dt="2023-11-08T16:03:24.595" v="602" actId="478"/>
          <ac:picMkLst>
            <pc:docMk/>
            <pc:sldMk cId="4001397227" sldId="417"/>
            <ac:picMk id="9" creationId="{785BFC32-88CB-1357-CAAB-6B8ECE10D494}"/>
          </ac:picMkLst>
        </pc:picChg>
        <pc:picChg chg="add mod">
          <ac:chgData name="buzdugan artur" userId="1770a38c255ab84c" providerId="LiveId" clId="{C2B9B622-0F39-4F40-BFD3-8297B855FCCA}" dt="2023-11-08T16:03:27.142" v="603" actId="1076"/>
          <ac:picMkLst>
            <pc:docMk/>
            <pc:sldMk cId="4001397227" sldId="417"/>
            <ac:picMk id="10" creationId="{5BB6AC82-7145-35DD-E8BF-F33774325296}"/>
          </ac:picMkLst>
        </pc:picChg>
      </pc:sldChg>
      <pc:sldChg chg="addSp modSp new mod">
        <pc:chgData name="buzdugan artur" userId="1770a38c255ab84c" providerId="LiveId" clId="{C2B9B622-0F39-4F40-BFD3-8297B855FCCA}" dt="2023-11-08T15:56:09.586" v="592" actId="1076"/>
        <pc:sldMkLst>
          <pc:docMk/>
          <pc:sldMk cId="1953904034" sldId="418"/>
        </pc:sldMkLst>
        <pc:spChg chg="mod">
          <ac:chgData name="buzdugan artur" userId="1770a38c255ab84c" providerId="LiveId" clId="{C2B9B622-0F39-4F40-BFD3-8297B855FCCA}" dt="2023-11-08T15:52:40.094" v="445" actId="14100"/>
          <ac:spMkLst>
            <pc:docMk/>
            <pc:sldMk cId="1953904034" sldId="418"/>
            <ac:spMk id="2" creationId="{A570D0F5-6B13-8671-68E1-B604B3C008F5}"/>
          </ac:spMkLst>
        </pc:spChg>
        <pc:spChg chg="mod">
          <ac:chgData name="buzdugan artur" userId="1770a38c255ab84c" providerId="LiveId" clId="{C2B9B622-0F39-4F40-BFD3-8297B855FCCA}" dt="2023-11-08T15:55:50.380" v="588" actId="20577"/>
          <ac:spMkLst>
            <pc:docMk/>
            <pc:sldMk cId="1953904034" sldId="418"/>
            <ac:spMk id="3" creationId="{69546D2A-D653-C4F4-86D7-794D6052A2F1}"/>
          </ac:spMkLst>
        </pc:spChg>
        <pc:picChg chg="add mod">
          <ac:chgData name="buzdugan artur" userId="1770a38c255ab84c" providerId="LiveId" clId="{C2B9B622-0F39-4F40-BFD3-8297B855FCCA}" dt="2023-11-08T15:56:07.180" v="591" actId="1076"/>
          <ac:picMkLst>
            <pc:docMk/>
            <pc:sldMk cId="1953904034" sldId="418"/>
            <ac:picMk id="4" creationId="{12A9B5C7-4A1B-12BA-6A1D-2663AA26E62E}"/>
          </ac:picMkLst>
        </pc:picChg>
        <pc:picChg chg="add mod">
          <ac:chgData name="buzdugan artur" userId="1770a38c255ab84c" providerId="LiveId" clId="{C2B9B622-0F39-4F40-BFD3-8297B855FCCA}" dt="2023-11-08T15:56:09.586" v="592" actId="1076"/>
          <ac:picMkLst>
            <pc:docMk/>
            <pc:sldMk cId="1953904034" sldId="418"/>
            <ac:picMk id="5" creationId="{CDFCE04E-E512-C4ED-5DDB-65D884B68743}"/>
          </ac:picMkLst>
        </pc:picChg>
      </pc:sldChg>
      <pc:sldChg chg="addSp delSp modSp new del mod">
        <pc:chgData name="buzdugan artur" userId="1770a38c255ab84c" providerId="LiveId" clId="{C2B9B622-0F39-4F40-BFD3-8297B855FCCA}" dt="2023-11-08T15:51:54.798" v="400" actId="47"/>
        <pc:sldMkLst>
          <pc:docMk/>
          <pc:sldMk cId="2924632423" sldId="418"/>
        </pc:sldMkLst>
        <pc:spChg chg="del">
          <ac:chgData name="buzdugan artur" userId="1770a38c255ab84c" providerId="LiveId" clId="{C2B9B622-0F39-4F40-BFD3-8297B855FCCA}" dt="2023-11-08T15:50:45.117" v="383" actId="478"/>
          <ac:spMkLst>
            <pc:docMk/>
            <pc:sldMk cId="2924632423" sldId="418"/>
            <ac:spMk id="2" creationId="{9637EACB-DB7A-FD3E-5437-CA21E747A6E3}"/>
          </ac:spMkLst>
        </pc:spChg>
        <pc:spChg chg="mod">
          <ac:chgData name="buzdugan artur" userId="1770a38c255ab84c" providerId="LiveId" clId="{C2B9B622-0F39-4F40-BFD3-8297B855FCCA}" dt="2023-11-08T15:50:37.398" v="381" actId="14100"/>
          <ac:spMkLst>
            <pc:docMk/>
            <pc:sldMk cId="2924632423" sldId="418"/>
            <ac:spMk id="3" creationId="{E90DEE60-1381-65F0-91B6-F30CB771DD05}"/>
          </ac:spMkLst>
        </pc:spChg>
        <pc:picChg chg="add mod">
          <ac:chgData name="buzdugan artur" userId="1770a38c255ab84c" providerId="LiveId" clId="{C2B9B622-0F39-4F40-BFD3-8297B855FCCA}" dt="2023-11-08T15:50:39.850" v="382" actId="14100"/>
          <ac:picMkLst>
            <pc:docMk/>
            <pc:sldMk cId="2924632423" sldId="418"/>
            <ac:picMk id="4" creationId="{A176DB62-5956-AA5F-FEC2-52B96E2D7250}"/>
          </ac:picMkLst>
        </pc:picChg>
      </pc:sldChg>
      <pc:sldChg chg="addSp delSp modSp new mod">
        <pc:chgData name="buzdugan artur" userId="1770a38c255ab84c" providerId="LiveId" clId="{C2B9B622-0F39-4F40-BFD3-8297B855FCCA}" dt="2023-11-08T16:21:48.355" v="796" actId="478"/>
        <pc:sldMkLst>
          <pc:docMk/>
          <pc:sldMk cId="2983993263" sldId="419"/>
        </pc:sldMkLst>
        <pc:spChg chg="mod">
          <ac:chgData name="buzdugan artur" userId="1770a38c255ab84c" providerId="LiveId" clId="{C2B9B622-0F39-4F40-BFD3-8297B855FCCA}" dt="2023-11-08T16:08:29.704" v="651" actId="1076"/>
          <ac:spMkLst>
            <pc:docMk/>
            <pc:sldMk cId="2983993263" sldId="419"/>
            <ac:spMk id="2" creationId="{FDD2C31A-5E1E-6373-C746-6BFA0A3B80F9}"/>
          </ac:spMkLst>
        </pc:spChg>
        <pc:spChg chg="mod">
          <ac:chgData name="buzdugan artur" userId="1770a38c255ab84c" providerId="LiveId" clId="{C2B9B622-0F39-4F40-BFD3-8297B855FCCA}" dt="2023-11-08T16:17:01.283" v="725" actId="14100"/>
          <ac:spMkLst>
            <pc:docMk/>
            <pc:sldMk cId="2983993263" sldId="419"/>
            <ac:spMk id="3" creationId="{46F0427E-66AA-050B-D361-C0CB6619DF87}"/>
          </ac:spMkLst>
        </pc:spChg>
        <pc:picChg chg="add mod">
          <ac:chgData name="buzdugan artur" userId="1770a38c255ab84c" providerId="LiveId" clId="{C2B9B622-0F39-4F40-BFD3-8297B855FCCA}" dt="2023-11-08T16:17:54.220" v="737" actId="1076"/>
          <ac:picMkLst>
            <pc:docMk/>
            <pc:sldMk cId="2983993263" sldId="419"/>
            <ac:picMk id="4" creationId="{ED8AAA10-8535-ED7F-C4A8-69DBEB736D79}"/>
          </ac:picMkLst>
        </pc:picChg>
        <pc:picChg chg="add mod">
          <ac:chgData name="buzdugan artur" userId="1770a38c255ab84c" providerId="LiveId" clId="{C2B9B622-0F39-4F40-BFD3-8297B855FCCA}" dt="2023-11-08T16:17:56.132" v="738" actId="1076"/>
          <ac:picMkLst>
            <pc:docMk/>
            <pc:sldMk cId="2983993263" sldId="419"/>
            <ac:picMk id="5" creationId="{376D289A-0998-9378-B0C0-056C4FD3C408}"/>
          </ac:picMkLst>
        </pc:picChg>
        <pc:picChg chg="add del mod">
          <ac:chgData name="buzdugan artur" userId="1770a38c255ab84c" providerId="LiveId" clId="{C2B9B622-0F39-4F40-BFD3-8297B855FCCA}" dt="2023-11-08T16:21:48.355" v="796" actId="478"/>
          <ac:picMkLst>
            <pc:docMk/>
            <pc:sldMk cId="2983993263" sldId="419"/>
            <ac:picMk id="6" creationId="{F94537DA-39DB-DCBF-9983-A0024D2D3F77}"/>
          </ac:picMkLst>
        </pc:picChg>
      </pc:sldChg>
      <pc:sldChg chg="addSp delSp modSp new mod">
        <pc:chgData name="buzdugan artur" userId="1770a38c255ab84c" providerId="LiveId" clId="{C2B9B622-0F39-4F40-BFD3-8297B855FCCA}" dt="2023-11-08T16:24:43.286" v="839" actId="478"/>
        <pc:sldMkLst>
          <pc:docMk/>
          <pc:sldMk cId="1631049825" sldId="420"/>
        </pc:sldMkLst>
        <pc:spChg chg="mod">
          <ac:chgData name="buzdugan artur" userId="1770a38c255ab84c" providerId="LiveId" clId="{C2B9B622-0F39-4F40-BFD3-8297B855FCCA}" dt="2023-11-08T16:20:25.042" v="759" actId="1076"/>
          <ac:spMkLst>
            <pc:docMk/>
            <pc:sldMk cId="1631049825" sldId="420"/>
            <ac:spMk id="2" creationId="{BA3BDB47-E8B8-CAB8-EDBF-0CB530C9FF7B}"/>
          </ac:spMkLst>
        </pc:spChg>
        <pc:spChg chg="mod">
          <ac:chgData name="buzdugan artur" userId="1770a38c255ab84c" providerId="LiveId" clId="{C2B9B622-0F39-4F40-BFD3-8297B855FCCA}" dt="2023-11-08T16:23:21.833" v="834" actId="27636"/>
          <ac:spMkLst>
            <pc:docMk/>
            <pc:sldMk cId="1631049825" sldId="420"/>
            <ac:spMk id="3" creationId="{4F533DC3-6DBA-DE2D-19A3-9C82C452020C}"/>
          </ac:spMkLst>
        </pc:spChg>
        <pc:picChg chg="add mod">
          <ac:chgData name="buzdugan artur" userId="1770a38c255ab84c" providerId="LiveId" clId="{C2B9B622-0F39-4F40-BFD3-8297B855FCCA}" dt="2023-11-08T16:23:28.847" v="837" actId="1076"/>
          <ac:picMkLst>
            <pc:docMk/>
            <pc:sldMk cId="1631049825" sldId="420"/>
            <ac:picMk id="4" creationId="{A3B0A5B4-2EBC-13DC-BC3F-52FA30979E02}"/>
          </ac:picMkLst>
        </pc:picChg>
        <pc:picChg chg="add del">
          <ac:chgData name="buzdugan artur" userId="1770a38c255ab84c" providerId="LiveId" clId="{C2B9B622-0F39-4F40-BFD3-8297B855FCCA}" dt="2023-11-08T16:24:43.286" v="839" actId="478"/>
          <ac:picMkLst>
            <pc:docMk/>
            <pc:sldMk cId="1631049825" sldId="420"/>
            <ac:picMk id="5" creationId="{9EAE32D1-102F-B78D-0B15-9B2417D0AC13}"/>
          </ac:picMkLst>
        </pc:picChg>
      </pc:sldChg>
      <pc:sldChg chg="addSp delSp modSp new mod">
        <pc:chgData name="buzdugan artur" userId="1770a38c255ab84c" providerId="LiveId" clId="{C2B9B622-0F39-4F40-BFD3-8297B855FCCA}" dt="2023-11-08T16:24:53.829" v="843" actId="1076"/>
        <pc:sldMkLst>
          <pc:docMk/>
          <pc:sldMk cId="2401463547" sldId="421"/>
        </pc:sldMkLst>
        <pc:spChg chg="del">
          <ac:chgData name="buzdugan artur" userId="1770a38c255ab84c" providerId="LiveId" clId="{C2B9B622-0F39-4F40-BFD3-8297B855FCCA}" dt="2023-11-08T16:24:49.250" v="841"/>
          <ac:spMkLst>
            <pc:docMk/>
            <pc:sldMk cId="2401463547" sldId="421"/>
            <ac:spMk id="3" creationId="{2F98D727-F9A2-2943-3653-85E6E6B1ECB0}"/>
          </ac:spMkLst>
        </pc:spChg>
        <pc:picChg chg="add mod">
          <ac:chgData name="buzdugan artur" userId="1770a38c255ab84c" providerId="LiveId" clId="{C2B9B622-0F39-4F40-BFD3-8297B855FCCA}" dt="2023-11-08T16:24:53.829" v="843" actId="1076"/>
          <ac:picMkLst>
            <pc:docMk/>
            <pc:sldMk cId="2401463547" sldId="421"/>
            <ac:picMk id="4" creationId="{1094FEAF-3ACF-0A92-07A2-2E64E8EBDB8C}"/>
          </ac:picMkLst>
        </pc:picChg>
      </pc:sldChg>
      <pc:sldChg chg="addSp modSp new mod">
        <pc:chgData name="buzdugan artur" userId="1770a38c255ab84c" providerId="LiveId" clId="{C2B9B622-0F39-4F40-BFD3-8297B855FCCA}" dt="2023-11-08T16:37:26.384" v="1000" actId="207"/>
        <pc:sldMkLst>
          <pc:docMk/>
          <pc:sldMk cId="1977730515" sldId="422"/>
        </pc:sldMkLst>
        <pc:spChg chg="add mod">
          <ac:chgData name="buzdugan artur" userId="1770a38c255ab84c" providerId="LiveId" clId="{C2B9B622-0F39-4F40-BFD3-8297B855FCCA}" dt="2023-11-08T16:37:26.384" v="1000" actId="207"/>
          <ac:spMkLst>
            <pc:docMk/>
            <pc:sldMk cId="1977730515" sldId="422"/>
            <ac:spMk id="3" creationId="{8687D770-75B4-DCDF-33B1-9FEB7D1CA692}"/>
          </ac:spMkLst>
        </pc:spChg>
        <pc:spChg chg="add mod">
          <ac:chgData name="buzdugan artur" userId="1770a38c255ab84c" providerId="LiveId" clId="{C2B9B622-0F39-4F40-BFD3-8297B855FCCA}" dt="2023-11-08T16:33:17.424" v="886" actId="6549"/>
          <ac:spMkLst>
            <pc:docMk/>
            <pc:sldMk cId="1977730515" sldId="422"/>
            <ac:spMk id="5" creationId="{63E09C2F-4A72-4D84-4082-08B3F3CEC6FF}"/>
          </ac:spMkLst>
        </pc:spChg>
      </pc:sldChg>
      <pc:sldChg chg="addSp modSp new mod">
        <pc:chgData name="buzdugan artur" userId="1770a38c255ab84c" providerId="LiveId" clId="{C2B9B622-0F39-4F40-BFD3-8297B855FCCA}" dt="2023-11-08T16:42:36.470" v="1225" actId="6549"/>
        <pc:sldMkLst>
          <pc:docMk/>
          <pc:sldMk cId="1221306633" sldId="423"/>
        </pc:sldMkLst>
        <pc:spChg chg="add mod">
          <ac:chgData name="buzdugan artur" userId="1770a38c255ab84c" providerId="LiveId" clId="{C2B9B622-0F39-4F40-BFD3-8297B855FCCA}" dt="2023-11-08T16:42:36.470" v="1225" actId="6549"/>
          <ac:spMkLst>
            <pc:docMk/>
            <pc:sldMk cId="1221306633" sldId="423"/>
            <ac:spMk id="3" creationId="{6F9E6CA4-D9F7-7E13-0C29-54D38362D36A}"/>
          </ac:spMkLst>
        </pc:spChg>
      </pc:sldChg>
      <pc:sldChg chg="addSp delSp modSp new mod">
        <pc:chgData name="buzdugan artur" userId="1770a38c255ab84c" providerId="LiveId" clId="{C2B9B622-0F39-4F40-BFD3-8297B855FCCA}" dt="2023-11-08T16:55:14.280" v="1438" actId="6549"/>
        <pc:sldMkLst>
          <pc:docMk/>
          <pc:sldMk cId="1158209827" sldId="424"/>
        </pc:sldMkLst>
        <pc:spChg chg="del">
          <ac:chgData name="buzdugan artur" userId="1770a38c255ab84c" providerId="LiveId" clId="{C2B9B622-0F39-4F40-BFD3-8297B855FCCA}" dt="2023-11-08T16:50:36.183" v="1239" actId="478"/>
          <ac:spMkLst>
            <pc:docMk/>
            <pc:sldMk cId="1158209827" sldId="424"/>
            <ac:spMk id="2" creationId="{261E9744-E3BE-9DE7-06AC-9144A532CD45}"/>
          </ac:spMkLst>
        </pc:spChg>
        <pc:spChg chg="mod">
          <ac:chgData name="buzdugan artur" userId="1770a38c255ab84c" providerId="LiveId" clId="{C2B9B622-0F39-4F40-BFD3-8297B855FCCA}" dt="2023-11-08T16:55:14.280" v="1438" actId="6549"/>
          <ac:spMkLst>
            <pc:docMk/>
            <pc:sldMk cId="1158209827" sldId="424"/>
            <ac:spMk id="3" creationId="{D0972F5A-75FD-C721-B8A2-4C39E3803582}"/>
          </ac:spMkLst>
        </pc:spChg>
        <pc:picChg chg="add mod">
          <ac:chgData name="buzdugan artur" userId="1770a38c255ab84c" providerId="LiveId" clId="{C2B9B622-0F39-4F40-BFD3-8297B855FCCA}" dt="2023-11-08T16:50:42.718" v="1241" actId="1076"/>
          <ac:picMkLst>
            <pc:docMk/>
            <pc:sldMk cId="1158209827" sldId="424"/>
            <ac:picMk id="4" creationId="{A1602475-58A0-FFE1-9B07-CE02C07AA37B}"/>
          </ac:picMkLst>
        </pc:picChg>
      </pc:sldChg>
      <pc:sldChg chg="addSp delSp modSp new mod">
        <pc:chgData name="buzdugan artur" userId="1770a38c255ab84c" providerId="LiveId" clId="{C2B9B622-0F39-4F40-BFD3-8297B855FCCA}" dt="2023-11-08T16:59:01.695" v="1491" actId="255"/>
        <pc:sldMkLst>
          <pc:docMk/>
          <pc:sldMk cId="3675528279" sldId="425"/>
        </pc:sldMkLst>
        <pc:spChg chg="del">
          <ac:chgData name="buzdugan artur" userId="1770a38c255ab84c" providerId="LiveId" clId="{C2B9B622-0F39-4F40-BFD3-8297B855FCCA}" dt="2023-11-08T16:56:23.757" v="1443" actId="478"/>
          <ac:spMkLst>
            <pc:docMk/>
            <pc:sldMk cId="3675528279" sldId="425"/>
            <ac:spMk id="2" creationId="{DA8D7415-A812-F1AA-FC29-FFC3D08EA948}"/>
          </ac:spMkLst>
        </pc:spChg>
        <pc:spChg chg="mod">
          <ac:chgData name="buzdugan artur" userId="1770a38c255ab84c" providerId="LiveId" clId="{C2B9B622-0F39-4F40-BFD3-8297B855FCCA}" dt="2023-11-08T16:59:01.695" v="1491" actId="255"/>
          <ac:spMkLst>
            <pc:docMk/>
            <pc:sldMk cId="3675528279" sldId="425"/>
            <ac:spMk id="3" creationId="{E999026F-DC70-225D-0206-6F7DDE0CBEC8}"/>
          </ac:spMkLst>
        </pc:spChg>
        <pc:picChg chg="add mod">
          <ac:chgData name="buzdugan artur" userId="1770a38c255ab84c" providerId="LiveId" clId="{C2B9B622-0F39-4F40-BFD3-8297B855FCCA}" dt="2023-11-08T16:57:42.352" v="1490" actId="1076"/>
          <ac:picMkLst>
            <pc:docMk/>
            <pc:sldMk cId="3675528279" sldId="425"/>
            <ac:picMk id="4" creationId="{BB970703-C93E-2152-FFFD-B04F0B8CC42B}"/>
          </ac:picMkLst>
        </pc:picChg>
      </pc:sldChg>
      <pc:sldChg chg="addSp delSp modSp new mod">
        <pc:chgData name="buzdugan artur" userId="1770a38c255ab84c" providerId="LiveId" clId="{C2B9B622-0F39-4F40-BFD3-8297B855FCCA}" dt="2023-11-08T17:13:15.268" v="2139" actId="14100"/>
        <pc:sldMkLst>
          <pc:docMk/>
          <pc:sldMk cId="3458351191" sldId="426"/>
        </pc:sldMkLst>
        <pc:spChg chg="mod">
          <ac:chgData name="buzdugan artur" userId="1770a38c255ab84c" providerId="LiveId" clId="{C2B9B622-0F39-4F40-BFD3-8297B855FCCA}" dt="2023-11-08T17:03:20.776" v="1698" actId="1076"/>
          <ac:spMkLst>
            <pc:docMk/>
            <pc:sldMk cId="3458351191" sldId="426"/>
            <ac:spMk id="2" creationId="{30D7AE34-637E-B395-FB35-26203227F61E}"/>
          </ac:spMkLst>
        </pc:spChg>
        <pc:spChg chg="mod">
          <ac:chgData name="buzdugan artur" userId="1770a38c255ab84c" providerId="LiveId" clId="{C2B9B622-0F39-4F40-BFD3-8297B855FCCA}" dt="2023-11-08T17:11:01.217" v="2126" actId="6549"/>
          <ac:spMkLst>
            <pc:docMk/>
            <pc:sldMk cId="3458351191" sldId="426"/>
            <ac:spMk id="3" creationId="{19358841-2EC8-75A4-CFDB-61ADD4931B38}"/>
          </ac:spMkLst>
        </pc:spChg>
        <pc:spChg chg="add del">
          <ac:chgData name="buzdugan artur" userId="1770a38c255ab84c" providerId="LiveId" clId="{C2B9B622-0F39-4F40-BFD3-8297B855FCCA}" dt="2023-11-08T16:59:48.162" v="1524"/>
          <ac:spMkLst>
            <pc:docMk/>
            <pc:sldMk cId="3458351191" sldId="426"/>
            <ac:spMk id="4" creationId="{EFCFFA7E-0B64-BE67-8B18-14C3150E6340}"/>
          </ac:spMkLst>
        </pc:spChg>
        <pc:spChg chg="add mod">
          <ac:chgData name="buzdugan artur" userId="1770a38c255ab84c" providerId="LiveId" clId="{C2B9B622-0F39-4F40-BFD3-8297B855FCCA}" dt="2023-11-08T17:10:53.903" v="2116" actId="1076"/>
          <ac:spMkLst>
            <pc:docMk/>
            <pc:sldMk cId="3458351191" sldId="426"/>
            <ac:spMk id="7" creationId="{2EB6B092-2A6A-7AC8-CFCE-FE3FB3DD6977}"/>
          </ac:spMkLst>
        </pc:spChg>
        <pc:picChg chg="add mod">
          <ac:chgData name="buzdugan artur" userId="1770a38c255ab84c" providerId="LiveId" clId="{C2B9B622-0F39-4F40-BFD3-8297B855FCCA}" dt="2023-11-08T17:12:51.651" v="2134" actId="14100"/>
          <ac:picMkLst>
            <pc:docMk/>
            <pc:sldMk cId="3458351191" sldId="426"/>
            <ac:picMk id="5" creationId="{0B819499-B249-3CEF-230B-C10DC38422B9}"/>
          </ac:picMkLst>
        </pc:picChg>
        <pc:picChg chg="add mod">
          <ac:chgData name="buzdugan artur" userId="1770a38c255ab84c" providerId="LiveId" clId="{C2B9B622-0F39-4F40-BFD3-8297B855FCCA}" dt="2023-11-08T17:13:15.268" v="2139" actId="14100"/>
          <ac:picMkLst>
            <pc:docMk/>
            <pc:sldMk cId="3458351191" sldId="426"/>
            <ac:picMk id="9" creationId="{C5B8FD77-D262-9D37-FC9C-7FB994869D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4F3A3-5CF3-4FC8-9EE3-EE87C6398A58}" type="datetimeFigureOut">
              <a:rPr lang="ro-RO" smtClean="0"/>
              <a:t>29.04.2026</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26A72-FC4D-47AA-8517-E686CDFA5C6C}" type="slidenum">
              <a:rPr lang="ro-RO" smtClean="0"/>
              <a:t>‹#›</a:t>
            </a:fld>
            <a:endParaRPr lang="ro-RO"/>
          </a:p>
        </p:txBody>
      </p:sp>
    </p:spTree>
    <p:extLst>
      <p:ext uri="{BB962C8B-B14F-4D97-AF65-F5344CB8AC3E}">
        <p14:creationId xmlns:p14="http://schemas.microsoft.com/office/powerpoint/2010/main" val="428891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Gill Sans MT" panose="020B0502020104020203" pitchFamily="34" charset="0"/>
              </a:defRPr>
            </a:lvl1pPr>
            <a:lvl2pPr marL="742950" indent="-285750" defTabSz="957263">
              <a:defRPr>
                <a:solidFill>
                  <a:schemeClr val="tx1"/>
                </a:solidFill>
                <a:latin typeface="Gill Sans MT" panose="020B0502020104020203" pitchFamily="34" charset="0"/>
              </a:defRPr>
            </a:lvl2pPr>
            <a:lvl3pPr marL="1143000" indent="-228600" defTabSz="957263">
              <a:defRPr>
                <a:solidFill>
                  <a:schemeClr val="tx1"/>
                </a:solidFill>
                <a:latin typeface="Gill Sans MT" panose="020B0502020104020203" pitchFamily="34" charset="0"/>
              </a:defRPr>
            </a:lvl3pPr>
            <a:lvl4pPr marL="1600200" indent="-228600" defTabSz="957263">
              <a:defRPr>
                <a:solidFill>
                  <a:schemeClr val="tx1"/>
                </a:solidFill>
                <a:latin typeface="Gill Sans MT" panose="020B0502020104020203" pitchFamily="34" charset="0"/>
              </a:defRPr>
            </a:lvl4pPr>
            <a:lvl5pPr marL="2057400" indent="-228600" defTabSz="957263">
              <a:defRPr>
                <a:solidFill>
                  <a:schemeClr val="tx1"/>
                </a:solidFill>
                <a:latin typeface="Gill Sans MT" panose="020B0502020104020203" pitchFamily="34" charset="0"/>
              </a:defRPr>
            </a:lvl5pPr>
            <a:lvl6pPr marL="2514600" indent="-228600" defTabSz="957263"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57263"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57263"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57263"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20BC601-795D-4A8C-A3E0-FAEBF63A5A83}" type="slidenum">
              <a:rPr lang="en-US" altLang="en-US" smtClean="0">
                <a:solidFill>
                  <a:srgbClr val="000000"/>
                </a:solidFill>
                <a:latin typeface="Century Gothic" panose="020B0502020202020204" pitchFamily="34" charset="0"/>
              </a:rPr>
              <a:pPr fontAlgn="base">
                <a:spcBef>
                  <a:spcPct val="0"/>
                </a:spcBef>
                <a:spcAft>
                  <a:spcPct val="0"/>
                </a:spcAft>
              </a:pPr>
              <a:t>3</a:t>
            </a:fld>
            <a:endParaRPr lang="en-US" altLang="en-US">
              <a:solidFill>
                <a:srgbClr val="000000"/>
              </a:solidFill>
              <a:latin typeface="Century Gothic" panose="020B0502020202020204" pitchFamily="34" charset="0"/>
            </a:endParaRPr>
          </a:p>
        </p:txBody>
      </p:sp>
      <p:sp>
        <p:nvSpPr>
          <p:cNvPr id="152579" name="Rectangle 2"/>
          <p:cNvSpPr>
            <a:spLocks noGrp="1" noRot="1" noChangeAspect="1" noChangeArrowheads="1" noTextEdit="1"/>
          </p:cNvSpPr>
          <p:nvPr>
            <p:ph type="sldImg"/>
          </p:nvPr>
        </p:nvSpPr>
        <p:spPr>
          <a:ln/>
        </p:spPr>
        <p:txBody>
          <a:bodyPr/>
          <a:lstStyle/>
          <a:p>
            <a:endParaRPr lang="en-US"/>
          </a:p>
        </p:txBody>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Gunn diode, also known as a transferred electron device (TED), is a form of diode used in high-frequency electronics. It is somewhat unusual in that it consists only of N-doped semiconductor material, whereas most diodes consist of both P and N-doped regions. In the Gunn diode, three regions exist: two of them are heavily N-doped on each terminal, with a thin layer of lightly doped material in between. When a voltage is applied to the device, the electrical gradient will be largest across the thin middle layer. Eventually, this layer starts to conduct, reducing the gradient across it, preventing further conduction. </a:t>
            </a:r>
          </a:p>
        </p:txBody>
      </p:sp>
    </p:spTree>
    <p:extLst>
      <p:ext uri="{BB962C8B-B14F-4D97-AF65-F5344CB8AC3E}">
        <p14:creationId xmlns:p14="http://schemas.microsoft.com/office/powerpoint/2010/main" val="52862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IQ"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49F73B-AEBD-4633-93D5-0B7D34EC8AC6}" type="slidenum">
              <a:rPr lang="en-US" altLang="en-US" sz="1200"/>
              <a:pPr/>
              <a:t>5</a:t>
            </a:fld>
            <a:endParaRPr lang="en-US" altLang="en-US" sz="1200"/>
          </a:p>
        </p:txBody>
      </p:sp>
    </p:spTree>
    <p:extLst>
      <p:ext uri="{BB962C8B-B14F-4D97-AF65-F5344CB8AC3E}">
        <p14:creationId xmlns:p14="http://schemas.microsoft.com/office/powerpoint/2010/main" val="8617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IQ"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E0C6A6-8354-4DD8-A232-57784FE9E36D}" type="slidenum">
              <a:rPr lang="en-US" altLang="en-US" sz="1200"/>
              <a:pPr/>
              <a:t>9</a:t>
            </a:fld>
            <a:endParaRPr lang="en-US" altLang="en-US" sz="1200"/>
          </a:p>
        </p:txBody>
      </p:sp>
    </p:spTree>
    <p:extLst>
      <p:ext uri="{BB962C8B-B14F-4D97-AF65-F5344CB8AC3E}">
        <p14:creationId xmlns:p14="http://schemas.microsoft.com/office/powerpoint/2010/main" val="83746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4/29/2026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933" y="3208867"/>
            <a:ext cx="10471679" cy="2262781"/>
          </a:xfrm>
        </p:spPr>
        <p:txBody>
          <a:bodyPr>
            <a:normAutofit fontScale="90000"/>
          </a:bodyPr>
          <a:lstStyle/>
          <a:p>
            <a:r>
              <a:rPr lang="en-US" altLang="en-US" dirty="0"/>
              <a:t>Tema </a:t>
            </a:r>
            <a:br>
              <a:rPr lang="en-US" altLang="en-US" dirty="0"/>
            </a:br>
            <a:r>
              <a:rPr lang="en-US" altLang="en-US" dirty="0"/>
              <a:t>D</a:t>
            </a:r>
            <a:r>
              <a:rPr lang="ro-RO" altLang="en-US" dirty="0" err="1"/>
              <a:t>ioda</a:t>
            </a:r>
            <a:r>
              <a:rPr lang="ro-RO" altLang="en-US" dirty="0"/>
              <a:t> </a:t>
            </a:r>
            <a:r>
              <a:rPr lang="ro-RO" altLang="en-US" dirty="0" err="1"/>
              <a:t>Gunn</a:t>
            </a:r>
            <a:br>
              <a:rPr lang="en-US" altLang="en-US" dirty="0"/>
            </a:br>
            <a:r>
              <a:rPr lang="ro-MD" altLang="en-US" dirty="0"/>
              <a:t>Diode cu tranzit de avalanșă:      </a:t>
            </a:r>
            <a:br>
              <a:rPr lang="ro-MD" altLang="en-US" dirty="0"/>
            </a:br>
            <a:r>
              <a:rPr lang="ro-RO" altLang="en-US" dirty="0"/>
              <a:t>IMPATT,</a:t>
            </a:r>
            <a:r>
              <a:rPr lang="ro-MD" altLang="en-US" dirty="0"/>
              <a:t>, </a:t>
            </a:r>
            <a:r>
              <a:rPr lang="en-US" altLang="en-US" dirty="0"/>
              <a:t>TRAPATT…</a:t>
            </a:r>
            <a:br>
              <a:rPr lang="en-US" altLang="en-US" dirty="0"/>
            </a:br>
            <a:endParaRPr lang="ro-RO" dirty="0"/>
          </a:p>
        </p:txBody>
      </p:sp>
    </p:spTree>
    <p:extLst>
      <p:ext uri="{BB962C8B-B14F-4D97-AF65-F5344CB8AC3E}">
        <p14:creationId xmlns:p14="http://schemas.microsoft.com/office/powerpoint/2010/main" val="101227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1" y="294144"/>
            <a:ext cx="10058399" cy="501675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Este important de </a:t>
            </a:r>
            <a:r>
              <a:rPr lang="en-US" sz="2000" dirty="0" err="1">
                <a:latin typeface="Arial" panose="020B0604020202020204" pitchFamily="34" charset="0"/>
                <a:cs typeface="Arial" panose="020B0604020202020204" pitchFamily="34" charset="0"/>
              </a:rPr>
              <a:t>reținut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eșantionul</a:t>
            </a:r>
            <a:r>
              <a:rPr lang="en-US" sz="2000" dirty="0">
                <a:latin typeface="Arial" panose="020B0604020202020204" pitchFamily="34" charset="0"/>
                <a:cs typeface="Arial" panose="020B0604020202020204" pitchFamily="34" charset="0"/>
              </a:rPr>
              <a:t> a </a:t>
            </a:r>
            <a:r>
              <a:rPr lang="en-US" sz="2000" b="1" dirty="0" err="1">
                <a:latin typeface="Arial" panose="020B0604020202020204" pitchFamily="34" charset="0"/>
                <a:cs typeface="Arial" panose="020B0604020202020204" pitchFamily="34" charset="0"/>
              </a:rPr>
              <a:t>trebuit</a:t>
            </a:r>
            <a:r>
              <a:rPr lang="en-US" sz="2000" b="1" dirty="0">
                <a:latin typeface="Arial" panose="020B0604020202020204" pitchFamily="34" charset="0"/>
                <a:cs typeface="Arial" panose="020B0604020202020204" pitchFamily="34" charset="0"/>
              </a:rPr>
              <a:t> să fie </a:t>
            </a:r>
            <a:r>
              <a:rPr lang="ro-RO" sz="2000" b="1" dirty="0">
                <a:latin typeface="Arial" panose="020B0604020202020204" pitchFamily="34" charset="0"/>
                <a:cs typeface="Arial" panose="020B0604020202020204" pitchFamily="34" charset="0"/>
              </a:rPr>
              <a:t>polarizat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în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regiunea</a:t>
            </a:r>
            <a:r>
              <a:rPr lang="en-US" sz="2000" b="1" dirty="0">
                <a:latin typeface="Arial" panose="020B0604020202020204" pitchFamily="34" charset="0"/>
                <a:cs typeface="Arial" panose="020B0604020202020204" pitchFamily="34" charset="0"/>
              </a:rPr>
              <a:t> NDR </a:t>
            </a:r>
            <a:r>
              <a:rPr lang="en-US" sz="2000" b="1" dirty="0" err="1">
                <a:latin typeface="Arial" panose="020B0604020202020204" pitchFamily="34" charset="0"/>
                <a:cs typeface="Arial" panose="020B0604020202020204" pitchFamily="34" charset="0"/>
              </a:rPr>
              <a:t>pentru</a:t>
            </a:r>
            <a:r>
              <a:rPr lang="en-US" sz="2000" b="1" dirty="0">
                <a:latin typeface="Arial" panose="020B0604020202020204" pitchFamily="34" charset="0"/>
                <a:cs typeface="Arial" panose="020B0604020202020204" pitchFamily="34" charset="0"/>
              </a:rPr>
              <a:t> a produce un </a:t>
            </a:r>
            <a:r>
              <a:rPr lang="en-US" sz="2000" b="1" dirty="0" err="1">
                <a:latin typeface="Arial" panose="020B0604020202020204" pitchFamily="34" charset="0"/>
                <a:cs typeface="Arial" panose="020B0604020202020204" pitchFamily="34" charset="0"/>
              </a:rPr>
              <a:t>domeniu</a:t>
            </a:r>
            <a:r>
              <a:rPr lang="en-US" sz="2000" b="1" dirty="0">
                <a:latin typeface="Arial" panose="020B0604020202020204" pitchFamily="34" charset="0"/>
                <a:cs typeface="Arial" panose="020B0604020202020204" pitchFamily="34" charset="0"/>
              </a:rPr>
              <a:t> Gunn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Odată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s-a format un </a:t>
            </a:r>
            <a:r>
              <a:rPr lang="en-US" sz="2000" dirty="0" err="1">
                <a:latin typeface="Arial" panose="020B0604020202020204" pitchFamily="34" charset="0"/>
                <a:cs typeface="Arial" panose="020B0604020202020204" pitchFamily="34" charset="0"/>
              </a:rPr>
              <a:t>domeniu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câmpul</a:t>
            </a:r>
            <a:r>
              <a:rPr lang="en-US" sz="2000" dirty="0">
                <a:latin typeface="Arial" panose="020B0604020202020204" pitchFamily="34" charset="0"/>
                <a:cs typeface="Arial" panose="020B0604020202020204" pitchFamily="34" charset="0"/>
              </a:rPr>
              <a:t> electric din </a:t>
            </a:r>
            <a:r>
              <a:rPr lang="en-US" sz="2000" dirty="0" err="1">
                <a:latin typeface="Arial" panose="020B0604020202020204" pitchFamily="34" charset="0"/>
                <a:cs typeface="Arial" panose="020B0604020202020204" pitchFamily="34" charset="0"/>
              </a:rPr>
              <a:t>restul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eșantionului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scade</a:t>
            </a:r>
            <a:r>
              <a:rPr lang="en-US" sz="2000" dirty="0">
                <a:latin typeface="Arial" panose="020B0604020202020204" pitchFamily="34" charset="0"/>
                <a:cs typeface="Arial" panose="020B0604020202020204" pitchFamily="34" charset="0"/>
              </a:rPr>
              <a:t> sub </a:t>
            </a:r>
            <a:r>
              <a:rPr lang="en-US" sz="2000" dirty="0" err="1">
                <a:latin typeface="Arial" panose="020B0604020202020204" pitchFamily="34" charset="0"/>
                <a:cs typeface="Arial" panose="020B0604020202020204" pitchFamily="34" charset="0"/>
              </a:rPr>
              <a:t>regiunea</a:t>
            </a:r>
            <a:r>
              <a:rPr lang="en-US" sz="2000" dirty="0">
                <a:latin typeface="Arial" panose="020B0604020202020204" pitchFamily="34" charset="0"/>
                <a:cs typeface="Arial" panose="020B0604020202020204" pitchFamily="34" charset="0"/>
              </a:rPr>
              <a:t> NDR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urmare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inhiba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formarea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unui</a:t>
            </a:r>
            <a:r>
              <a:rPr lang="en-US" sz="2000" dirty="0">
                <a:latin typeface="Arial" panose="020B0604020202020204" pitchFamily="34" charset="0"/>
                <a:cs typeface="Arial" panose="020B0604020202020204" pitchFamily="34" charset="0"/>
              </a:rPr>
              <a:t> al </a:t>
            </a:r>
            <a:r>
              <a:rPr lang="en-US" sz="2000" dirty="0" err="1">
                <a:latin typeface="Arial" panose="020B0604020202020204" pitchFamily="34" charset="0"/>
                <a:cs typeface="Arial" panose="020B0604020202020204" pitchFamily="34" charset="0"/>
              </a:rPr>
              <a:t>doilea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domeniu</a:t>
            </a:r>
            <a:r>
              <a:rPr lang="en-US" sz="2000" dirty="0">
                <a:latin typeface="Arial" panose="020B0604020202020204" pitchFamily="34" charset="0"/>
                <a:cs typeface="Arial" panose="020B0604020202020204" pitchFamily="34" charset="0"/>
              </a:rPr>
              <a:t> Gunn. </a:t>
            </a:r>
            <a:endParaRPr lang="ro-RO" sz="2000" dirty="0">
              <a:latin typeface="Arial" panose="020B0604020202020204" pitchFamily="34" charset="0"/>
              <a:cs typeface="Arial" panose="020B0604020202020204" pitchFamily="34" charset="0"/>
            </a:endParaRPr>
          </a:p>
          <a:p>
            <a:endParaRPr lang="ro-RO"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 </a:t>
            </a:r>
            <a:r>
              <a:rPr lang="en-US" sz="2000" dirty="0" err="1">
                <a:latin typeface="Arial" panose="020B0604020202020204" pitchFamily="34" charset="0"/>
                <a:cs typeface="Arial" panose="020B0604020202020204" pitchFamily="34" charset="0"/>
              </a:rPr>
              <a:t>îndată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domeniul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absorbit</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regiunea</a:t>
            </a:r>
            <a:r>
              <a:rPr lang="en-US" sz="2000" dirty="0">
                <a:latin typeface="Arial" panose="020B0604020202020204" pitchFamily="34" charset="0"/>
                <a:cs typeface="Arial" panose="020B0604020202020204" pitchFamily="34" charset="0"/>
              </a:rPr>
              <a:t> de contact a </a:t>
            </a:r>
            <a:r>
              <a:rPr lang="en-US" sz="2000" dirty="0" err="1">
                <a:latin typeface="Arial" panose="020B0604020202020204" pitchFamily="34" charset="0"/>
                <a:cs typeface="Arial" panose="020B0604020202020204" pitchFamily="34" charset="0"/>
              </a:rPr>
              <a:t>anodului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câmpul</a:t>
            </a:r>
            <a:r>
              <a:rPr lang="en-US" sz="2000" dirty="0">
                <a:latin typeface="Arial" panose="020B0604020202020204" pitchFamily="34" charset="0"/>
                <a:cs typeface="Arial" panose="020B0604020202020204" pitchFamily="34" charset="0"/>
              </a:rPr>
              <a:t> electric </a:t>
            </a:r>
            <a:r>
              <a:rPr lang="en-US" sz="2000" dirty="0" err="1">
                <a:latin typeface="Arial" panose="020B0604020202020204" pitchFamily="34" charset="0"/>
                <a:cs typeface="Arial" panose="020B0604020202020204" pitchFamily="34" charset="0"/>
              </a:rPr>
              <a:t>mediu</a:t>
            </a:r>
            <a:r>
              <a:rPr lang="en-US" sz="2000" dirty="0">
                <a:latin typeface="Arial" panose="020B0604020202020204" pitchFamily="34" charset="0"/>
                <a:cs typeface="Arial" panose="020B0604020202020204" pitchFamily="34" charset="0"/>
              </a:rPr>
              <a:t> din </a:t>
            </a:r>
            <a:r>
              <a:rPr lang="en-US" sz="2000" dirty="0" err="1">
                <a:latin typeface="Arial" panose="020B0604020202020204" pitchFamily="34" charset="0"/>
                <a:cs typeface="Arial" panose="020B0604020202020204" pitchFamily="34" charset="0"/>
              </a:rPr>
              <a:t>probă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crește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formarea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domeniului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poate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avea</a:t>
            </a:r>
            <a:r>
              <a:rPr lang="en-US" sz="2000" dirty="0">
                <a:latin typeface="Arial" panose="020B0604020202020204" pitchFamily="34" charset="0"/>
                <a:cs typeface="Arial" panose="020B0604020202020204" pitchFamily="34" charset="0"/>
              </a:rPr>
              <a:t> loc din nou.</a:t>
            </a:r>
            <a:r>
              <a:rPr lang="ro-RO" sz="2000" dirty="0">
                <a:latin typeface="Arial" panose="020B0604020202020204" pitchFamily="34" charset="0"/>
                <a:cs typeface="Arial" panose="020B0604020202020204" pitchFamily="34" charset="0"/>
              </a:rPr>
              <a:t> </a:t>
            </a:r>
          </a:p>
          <a:p>
            <a:endParaRPr lang="ro-RO"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Formarea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succesivă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d</a:t>
            </a:r>
            <a:r>
              <a:rPr lang="ro-RO" sz="2000" dirty="0">
                <a:latin typeface="Arial" panose="020B0604020202020204" pitchFamily="34" charset="0"/>
                <a:cs typeface="Arial" panose="020B0604020202020204" pitchFamily="34" charset="0"/>
              </a:rPr>
              <a:t>riftul </a:t>
            </a:r>
            <a:r>
              <a:rPr lang="en-US" sz="2000" dirty="0" err="1">
                <a:latin typeface="Arial" panose="020B0604020202020204" pitchFamily="34" charset="0"/>
                <a:cs typeface="Arial" panose="020B0604020202020204" pitchFamily="34" charset="0"/>
              </a:rPr>
              <a:t>domeniilor</a:t>
            </a:r>
            <a:r>
              <a:rPr lang="en-US" sz="2000" dirty="0">
                <a:latin typeface="Arial" panose="020B0604020202020204" pitchFamily="34" charset="0"/>
                <a:cs typeface="Arial" panose="020B0604020202020204" pitchFamily="34" charset="0"/>
              </a:rPr>
              <a:t> Gunn </a:t>
            </a:r>
            <a:r>
              <a:rPr lang="en-US" sz="2000" dirty="0" err="1">
                <a:latin typeface="Arial" panose="020B0604020202020204" pitchFamily="34" charset="0"/>
                <a:cs typeface="Arial" panose="020B0604020202020204" pitchFamily="34" charset="0"/>
              </a:rPr>
              <a:t>prin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eșantion</a:t>
            </a:r>
            <a:r>
              <a:rPr lang="en-US" sz="2000" dirty="0">
                <a:latin typeface="Arial" panose="020B0604020202020204" pitchFamily="34" charset="0"/>
                <a:cs typeface="Arial" panose="020B0604020202020204" pitchFamily="34" charset="0"/>
              </a:rPr>
              <a:t> duce la </a:t>
            </a:r>
            <a:r>
              <a:rPr lang="en-US" sz="2000" dirty="0" err="1">
                <a:latin typeface="Arial" panose="020B0604020202020204" pitchFamily="34" charset="0"/>
                <a:cs typeface="Arial" panose="020B0604020202020204" pitchFamily="34" charset="0"/>
              </a:rPr>
              <a:t>oscilații</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curent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alternativ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observate</a:t>
            </a:r>
            <a:r>
              <a:rPr lang="en-US" sz="2000" dirty="0">
                <a:latin typeface="Arial" panose="020B0604020202020204" pitchFamily="34" charset="0"/>
                <a:cs typeface="Arial" panose="020B0604020202020204" pitchFamily="34" charset="0"/>
              </a:rPr>
              <a:t> la </a:t>
            </a:r>
            <a:r>
              <a:rPr lang="en-US" sz="2000" dirty="0" err="1">
                <a:latin typeface="Arial" panose="020B0604020202020204" pitchFamily="34" charset="0"/>
                <a:cs typeface="Arial" panose="020B0604020202020204" pitchFamily="34" charset="0"/>
              </a:rPr>
              <a:t>contacte</a:t>
            </a:r>
            <a:r>
              <a:rPr lang="en-US" sz="2000" dirty="0">
                <a:latin typeface="Arial" panose="020B0604020202020204" pitchFamily="34" charset="0"/>
                <a:cs typeface="Arial" panose="020B0604020202020204" pitchFamily="34" charset="0"/>
              </a:rPr>
              <a:t>. În </a:t>
            </a:r>
            <a:r>
              <a:rPr lang="en-US" sz="2000" dirty="0" err="1">
                <a:latin typeface="Arial" panose="020B0604020202020204" pitchFamily="34" charset="0"/>
                <a:cs typeface="Arial" panose="020B0604020202020204" pitchFamily="34" charset="0"/>
              </a:rPr>
              <a:t>acest</a:t>
            </a:r>
            <a:r>
              <a:rPr lang="en-US" sz="2000" dirty="0">
                <a:latin typeface="Arial" panose="020B0604020202020204" pitchFamily="34" charset="0"/>
                <a:cs typeface="Arial" panose="020B0604020202020204" pitchFamily="34" charset="0"/>
              </a:rPr>
              <a:t> mod de </a:t>
            </a:r>
            <a:r>
              <a:rPr lang="en-US" sz="2000" dirty="0" err="1">
                <a:latin typeface="Arial" panose="020B0604020202020204" pitchFamily="34" charset="0"/>
                <a:cs typeface="Arial" panose="020B0604020202020204" pitchFamily="34" charset="0"/>
              </a:rPr>
              <a:t>operare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numit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modul</a:t>
            </a:r>
            <a:r>
              <a:rPr lang="en-US" sz="2000" dirty="0">
                <a:latin typeface="Arial" panose="020B0604020202020204" pitchFamily="34" charset="0"/>
                <a:cs typeface="Arial" panose="020B0604020202020204" pitchFamily="34" charset="0"/>
              </a:rPr>
              <a:t> Gunn, </a:t>
            </a:r>
            <a:r>
              <a:rPr lang="en-US" sz="2000" b="1" dirty="0" err="1">
                <a:solidFill>
                  <a:srgbClr val="FF0000"/>
                </a:solidFill>
                <a:latin typeface="Arial" panose="020B0604020202020204" pitchFamily="34" charset="0"/>
                <a:cs typeface="Arial" panose="020B0604020202020204" pitchFamily="34" charset="0"/>
              </a:rPr>
              <a:t>frecvența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oscilațiilor</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este</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dictată</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în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primul</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rând</a:t>
            </a:r>
            <a:r>
              <a:rPr lang="en-US" sz="2000" b="1" dirty="0">
                <a:solidFill>
                  <a:srgbClr val="FF0000"/>
                </a:solidFill>
                <a:latin typeface="Arial" panose="020B0604020202020204" pitchFamily="34" charset="0"/>
                <a:cs typeface="Arial" panose="020B0604020202020204" pitchFamily="34" charset="0"/>
              </a:rPr>
              <a:t> de </a:t>
            </a:r>
            <a:r>
              <a:rPr lang="en-US" sz="2000" b="1" dirty="0" err="1">
                <a:solidFill>
                  <a:srgbClr val="FF0000"/>
                </a:solidFill>
                <a:latin typeface="Arial" panose="020B0604020202020204" pitchFamily="34" charset="0"/>
                <a:cs typeface="Arial" panose="020B0604020202020204" pitchFamily="34" charset="0"/>
              </a:rPr>
              <a:t>distanța</a:t>
            </a:r>
            <a:r>
              <a:rPr lang="en-US" sz="2000" b="1" dirty="0">
                <a:solidFill>
                  <a:srgbClr val="FF0000"/>
                </a:solidFill>
                <a:latin typeface="Arial" panose="020B0604020202020204" pitchFamily="34" charset="0"/>
                <a:cs typeface="Arial" panose="020B0604020202020204" pitchFamily="34" charset="0"/>
              </a:rPr>
              <a:t> pe care </a:t>
            </a:r>
            <a:r>
              <a:rPr lang="en-US" sz="2000" b="1" dirty="0" err="1">
                <a:solidFill>
                  <a:srgbClr val="FF0000"/>
                </a:solidFill>
                <a:latin typeface="Arial" panose="020B0604020202020204" pitchFamily="34" charset="0"/>
                <a:cs typeface="Arial" panose="020B0604020202020204" pitchFamily="34" charset="0"/>
              </a:rPr>
              <a:t>trebuie</a:t>
            </a:r>
            <a:r>
              <a:rPr lang="en-US" sz="2000" b="1" dirty="0">
                <a:solidFill>
                  <a:srgbClr val="FF0000"/>
                </a:solidFill>
                <a:latin typeface="Arial" panose="020B0604020202020204" pitchFamily="34" charset="0"/>
                <a:cs typeface="Arial" panose="020B0604020202020204" pitchFamily="34" charset="0"/>
              </a:rPr>
              <a:t> să o </a:t>
            </a:r>
            <a:r>
              <a:rPr lang="en-US" sz="2000" b="1" dirty="0" err="1">
                <a:solidFill>
                  <a:srgbClr val="FF0000"/>
                </a:solidFill>
                <a:latin typeface="Arial" panose="020B0604020202020204" pitchFamily="34" charset="0"/>
                <a:cs typeface="Arial" panose="020B0604020202020204" pitchFamily="34" charset="0"/>
              </a:rPr>
              <a:t>parcurgă</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domeniile</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înainte</a:t>
            </a:r>
            <a:r>
              <a:rPr lang="en-US" sz="2000" b="1" dirty="0">
                <a:solidFill>
                  <a:srgbClr val="FF0000"/>
                </a:solidFill>
                <a:latin typeface="Arial" panose="020B0604020202020204" pitchFamily="34" charset="0"/>
                <a:cs typeface="Arial" panose="020B0604020202020204" pitchFamily="34" charset="0"/>
              </a:rPr>
              <a:t> de a fi </a:t>
            </a:r>
            <a:r>
              <a:rPr lang="en-US" sz="2000" b="1" dirty="0" err="1">
                <a:solidFill>
                  <a:srgbClr val="FF0000"/>
                </a:solidFill>
                <a:latin typeface="Arial" panose="020B0604020202020204" pitchFamily="34" charset="0"/>
                <a:cs typeface="Arial" panose="020B0604020202020204" pitchFamily="34" charset="0"/>
              </a:rPr>
              <a:t>anihilate</a:t>
            </a:r>
            <a:r>
              <a:rPr lang="en-US" sz="2000" b="1" dirty="0">
                <a:solidFill>
                  <a:srgbClr val="FF0000"/>
                </a:solidFill>
                <a:latin typeface="Arial" panose="020B0604020202020204" pitchFamily="34" charset="0"/>
                <a:cs typeface="Arial" panose="020B0604020202020204" pitchFamily="34" charset="0"/>
              </a:rPr>
              <a:t> la </a:t>
            </a:r>
            <a:r>
              <a:rPr lang="en-US" sz="2000" b="1" dirty="0" err="1">
                <a:solidFill>
                  <a:srgbClr val="FF0000"/>
                </a:solidFill>
                <a:latin typeface="Arial" panose="020B0604020202020204" pitchFamily="34" charset="0"/>
                <a:cs typeface="Arial" panose="020B0604020202020204" pitchFamily="34" charset="0"/>
              </a:rPr>
              <a:t>anod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Aceasta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aproximativ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lungimea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regiunii</a:t>
            </a:r>
            <a:r>
              <a:rPr lang="en-US" sz="2000" dirty="0">
                <a:latin typeface="Arial" panose="020B0604020202020204" pitchFamily="34" charset="0"/>
                <a:cs typeface="Arial" panose="020B0604020202020204" pitchFamily="34" charset="0"/>
              </a:rPr>
              <a:t> active a </a:t>
            </a:r>
            <a:r>
              <a:rPr lang="en-US" sz="2000" dirty="0" err="1">
                <a:latin typeface="Arial" panose="020B0604020202020204" pitchFamily="34" charset="0"/>
                <a:cs typeface="Arial" panose="020B0604020202020204" pitchFamily="34" charset="0"/>
              </a:rPr>
              <a:t>eșantionului</a:t>
            </a:r>
            <a:r>
              <a:rPr lang="en-US" sz="2000" dirty="0">
                <a:latin typeface="Arial" panose="020B0604020202020204" pitchFamily="34" charset="0"/>
                <a:cs typeface="Arial" panose="020B0604020202020204" pitchFamily="34" charset="0"/>
              </a:rPr>
              <a:t>, L. </a:t>
            </a:r>
            <a:r>
              <a:rPr lang="ro-RO" sz="2000" dirty="0">
                <a:latin typeface="Arial" panose="020B0604020202020204" pitchFamily="34" charset="0"/>
                <a:cs typeface="Arial" panose="020B0604020202020204" pitchFamily="34" charset="0"/>
              </a:rPr>
              <a:t>(stratului intermediar n)</a:t>
            </a:r>
          </a:p>
          <a:p>
            <a:endParaRPr lang="ro-RO" sz="2000" dirty="0">
              <a:latin typeface="Arial" panose="020B0604020202020204" pitchFamily="34" charset="0"/>
              <a:cs typeface="Arial" panose="020B0604020202020204" pitchFamily="34" charset="0"/>
            </a:endParaRPr>
          </a:p>
          <a:p>
            <a:r>
              <a:rPr lang="en-US" sz="2000" b="1" dirty="0" err="1">
                <a:latin typeface="Arial" panose="020B0604020202020204" pitchFamily="34" charset="0"/>
                <a:cs typeface="Arial" panose="020B0604020202020204" pitchFamily="34" charset="0"/>
              </a:rPr>
              <a:t>Valoarea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polarizării</a:t>
            </a:r>
            <a:r>
              <a:rPr lang="en-US" sz="2000" b="1" dirty="0">
                <a:latin typeface="Arial" panose="020B0604020202020204" pitchFamily="34" charset="0"/>
                <a:cs typeface="Arial" panose="020B0604020202020204" pitchFamily="34" charset="0"/>
              </a:rPr>
              <a:t> dc </a:t>
            </a:r>
            <a:r>
              <a:rPr lang="en-US" sz="2000" b="1" dirty="0" err="1">
                <a:latin typeface="Arial" panose="020B0604020202020204" pitchFamily="34" charset="0"/>
                <a:cs typeface="Arial" panose="020B0604020202020204" pitchFamily="34" charset="0"/>
              </a:rPr>
              <a:t>va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afecta</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asemenea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viteza</a:t>
            </a:r>
            <a:r>
              <a:rPr lang="en-US" sz="2000" b="1" dirty="0">
                <a:latin typeface="Arial" panose="020B0604020202020204" pitchFamily="34" charset="0"/>
                <a:cs typeface="Arial" panose="020B0604020202020204" pitchFamily="34" charset="0"/>
              </a:rPr>
              <a:t> de </a:t>
            </a:r>
            <a:r>
              <a:rPr lang="ro-RO" sz="2000" b="1" dirty="0">
                <a:latin typeface="Arial" panose="020B0604020202020204" pitchFamily="34" charset="0"/>
                <a:cs typeface="Arial" panose="020B0604020202020204" pitchFamily="34" charset="0"/>
              </a:rPr>
              <a:t>drift</a:t>
            </a:r>
            <a:r>
              <a:rPr lang="en-US" sz="2000" b="1" dirty="0">
                <a:latin typeface="Arial" panose="020B0604020202020204" pitchFamily="34" charset="0"/>
                <a:cs typeface="Arial" panose="020B0604020202020204" pitchFamily="34" charset="0"/>
              </a:rPr>
              <a:t> a </a:t>
            </a:r>
            <a:r>
              <a:rPr lang="en-US" sz="2000" b="1" dirty="0" err="1">
                <a:latin typeface="Arial" panose="020B0604020202020204" pitchFamily="34" charset="0"/>
                <a:cs typeface="Arial" panose="020B0604020202020204" pitchFamily="34" charset="0"/>
              </a:rPr>
              <a:t>domeniului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și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în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consecință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frecvența</a:t>
            </a:r>
            <a:r>
              <a:rPr lang="en-US"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4329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1981201" y="287338"/>
            <a:ext cx="8118475" cy="792162"/>
          </a:xfrm>
        </p:spPr>
        <p:txBody>
          <a:bodyPr>
            <a:normAutofit fontScale="90000"/>
          </a:bodyPr>
          <a:lstStyle/>
          <a:p>
            <a:pPr>
              <a:defRPr/>
            </a:pPr>
            <a:r>
              <a:rPr lang="en-US" sz="4400" dirty="0">
                <a:solidFill>
                  <a:srgbClr val="C00000"/>
                </a:solidFill>
                <a:latin typeface="Showcard Gothic" pitchFamily="82" charset="0"/>
              </a:rPr>
              <a:t>Princip</a:t>
            </a:r>
            <a:r>
              <a:rPr lang="ro-MD" sz="4400" dirty="0">
                <a:solidFill>
                  <a:srgbClr val="C00000"/>
                </a:solidFill>
                <a:latin typeface="Showcard Gothic" pitchFamily="82" charset="0"/>
              </a:rPr>
              <a:t>II FORMARE DISPOZITIV</a:t>
            </a:r>
            <a:endParaRPr lang="en-US" sz="4400" dirty="0">
              <a:solidFill>
                <a:srgbClr val="C00000"/>
              </a:solidFill>
              <a:latin typeface="Showcard Gothic" pitchFamily="82" charset="0"/>
            </a:endParaRPr>
          </a:p>
        </p:txBody>
      </p:sp>
      <p:sp>
        <p:nvSpPr>
          <p:cNvPr id="38915" name="Rectangle 3"/>
          <p:cNvSpPr>
            <a:spLocks noGrp="1"/>
          </p:cNvSpPr>
          <p:nvPr>
            <p:ph sz="quarter" idx="1"/>
          </p:nvPr>
        </p:nvSpPr>
        <p:spPr>
          <a:xfrm>
            <a:off x="1847850" y="1125538"/>
            <a:ext cx="9856470" cy="4839833"/>
          </a:xfrm>
        </p:spPr>
        <p:txBody>
          <a:bodyPr>
            <a:normAutofit/>
          </a:bodyPr>
          <a:lstStyle/>
          <a:p>
            <a:pPr eaLnBrk="1" hangingPunct="1"/>
            <a:r>
              <a:rPr lang="ro-RO" altLang="en-US" sz="2000" dirty="0">
                <a:solidFill>
                  <a:srgbClr val="000000"/>
                </a:solidFill>
                <a:latin typeface="Arial" panose="020B0604020202020204" pitchFamily="34" charset="0"/>
              </a:rPr>
              <a:t>C</a:t>
            </a:r>
            <a:r>
              <a:rPr lang="en-US" altLang="en-US" sz="2000" dirty="0" err="1">
                <a:solidFill>
                  <a:srgbClr val="000000"/>
                </a:solidFill>
                <a:latin typeface="Arial" panose="020B0604020202020204" pitchFamily="34" charset="0"/>
              </a:rPr>
              <a:t>onstă</a:t>
            </a:r>
            <a:r>
              <a:rPr lang="en-US" altLang="en-US" sz="2000" dirty="0">
                <a:solidFill>
                  <a:srgbClr val="000000"/>
                </a:solidFill>
                <a:latin typeface="Arial" panose="020B0604020202020204" pitchFamily="34" charset="0"/>
              </a:rPr>
              <a:t> </a:t>
            </a:r>
            <a:r>
              <a:rPr lang="ro-MD" altLang="en-US" sz="2000" dirty="0">
                <a:solidFill>
                  <a:srgbClr val="000000"/>
                </a:solidFill>
                <a:latin typeface="Arial" panose="020B0604020202020204" pitchFamily="34" charset="0"/>
              </a:rPr>
              <a:t>numai din </a:t>
            </a:r>
            <a:r>
              <a:rPr lang="ro-MD" altLang="en-US" sz="2000" b="1" dirty="0">
                <a:solidFill>
                  <a:srgbClr val="000000"/>
                </a:solidFill>
                <a:latin typeface="Arial" panose="020B0604020202020204" pitchFamily="34" charset="0"/>
              </a:rPr>
              <a:t>n-SC</a:t>
            </a:r>
            <a:r>
              <a:rPr lang="ru-RU" altLang="en-US" sz="2000" b="1" dirty="0">
                <a:solidFill>
                  <a:srgbClr val="000000"/>
                </a:solidFill>
                <a:latin typeface="Arial" panose="020B0604020202020204" pitchFamily="34" charset="0"/>
              </a:rPr>
              <a:t> (</a:t>
            </a:r>
            <a:r>
              <a:rPr lang="en-US" altLang="en-US" sz="2000" b="1" dirty="0">
                <a:solidFill>
                  <a:srgbClr val="000000"/>
                </a:solidFill>
                <a:latin typeface="Arial" panose="020B0604020202020204" pitchFamily="34" charset="0"/>
              </a:rPr>
              <a:t>NU ARE p-n JONC</a:t>
            </a:r>
            <a:r>
              <a:rPr lang="ro-RO" altLang="en-US" sz="2000" b="1" dirty="0">
                <a:solidFill>
                  <a:srgbClr val="000000"/>
                </a:solidFill>
                <a:latin typeface="Arial" panose="020B0604020202020204" pitchFamily="34" charset="0"/>
              </a:rPr>
              <a:t>Ț</a:t>
            </a:r>
            <a:r>
              <a:rPr lang="en-US" altLang="en-US" sz="2000" b="1" dirty="0">
                <a:solidFill>
                  <a:srgbClr val="000000"/>
                </a:solidFill>
                <a:latin typeface="Arial" panose="020B0604020202020204" pitchFamily="34" charset="0"/>
              </a:rPr>
              <a:t>IUNE</a:t>
            </a:r>
            <a:r>
              <a:rPr lang="ru-RU" altLang="en-US" sz="2000" b="1" dirty="0">
                <a:solidFill>
                  <a:srgbClr val="000000"/>
                </a:solidFill>
                <a:latin typeface="Arial" panose="020B0604020202020204" pitchFamily="34" charset="0"/>
              </a:rPr>
              <a:t>)</a:t>
            </a:r>
            <a:r>
              <a:rPr lang="ro-MD" altLang="en-US" sz="2000" dirty="0">
                <a:solidFill>
                  <a:srgbClr val="000000"/>
                </a:solidFill>
                <a:latin typeface="Arial" panose="020B0604020202020204" pitchFamily="34" charset="0"/>
              </a:rPr>
              <a:t>: stratul de sus (prin implantarea ionică) din n</a:t>
            </a:r>
            <a:r>
              <a:rPr lang="ro-MD" altLang="en-US" sz="2000" baseline="30000" dirty="0">
                <a:solidFill>
                  <a:srgbClr val="000000"/>
                </a:solidFill>
                <a:latin typeface="Arial" panose="020B0604020202020204" pitchFamily="34" charset="0"/>
              </a:rPr>
              <a:t>+</a:t>
            </a:r>
            <a:r>
              <a:rPr lang="ro-MD" altLang="en-US" sz="2000" dirty="0">
                <a:solidFill>
                  <a:srgbClr val="000000"/>
                </a:solidFill>
                <a:latin typeface="Arial" panose="020B0604020202020204" pitchFamily="34" charset="0"/>
              </a:rPr>
              <a:t>SC (deci SC degenerat), un strat intermediar subțire de 1-100 </a:t>
            </a:r>
            <a:r>
              <a:rPr lang="el-GR" altLang="en-US" sz="2000" dirty="0">
                <a:solidFill>
                  <a:srgbClr val="000000"/>
                </a:solidFill>
                <a:latin typeface="Arial" panose="020B0604020202020204" pitchFamily="34" charset="0"/>
              </a:rPr>
              <a:t>μ</a:t>
            </a:r>
            <a:r>
              <a:rPr lang="ro-RO" altLang="en-US" sz="2000" dirty="0">
                <a:solidFill>
                  <a:srgbClr val="000000"/>
                </a:solidFill>
                <a:latin typeface="Arial" panose="020B0604020202020204" pitchFamily="34" charset="0"/>
              </a:rPr>
              <a:t>m</a:t>
            </a:r>
            <a:r>
              <a:rPr lang="ro-MD" altLang="en-US" sz="2000" dirty="0">
                <a:solidFill>
                  <a:srgbClr val="000000"/>
                </a:solidFill>
                <a:latin typeface="Arial" panose="020B0604020202020204" pitchFamily="34" charset="0"/>
              </a:rPr>
              <a:t> (cu N =10</a:t>
            </a:r>
            <a:r>
              <a:rPr lang="ro-MD" altLang="en-US" sz="2000" baseline="30000" dirty="0">
                <a:solidFill>
                  <a:srgbClr val="000000"/>
                </a:solidFill>
                <a:latin typeface="Arial" panose="020B0604020202020204" pitchFamily="34" charset="0"/>
              </a:rPr>
              <a:t>14</a:t>
            </a:r>
            <a:r>
              <a:rPr lang="ro-MD" altLang="en-US" sz="2000" dirty="0">
                <a:solidFill>
                  <a:srgbClr val="000000"/>
                </a:solidFill>
                <a:latin typeface="Arial" panose="020B0604020202020204" pitchFamily="34" charset="0"/>
              </a:rPr>
              <a:t>-10</a:t>
            </a:r>
            <a:r>
              <a:rPr lang="ro-MD" altLang="en-US" sz="2000" baseline="30000" dirty="0">
                <a:solidFill>
                  <a:srgbClr val="000000"/>
                </a:solidFill>
                <a:latin typeface="Arial" panose="020B0604020202020204" pitchFamily="34" charset="0"/>
              </a:rPr>
              <a:t>16 </a:t>
            </a:r>
            <a:r>
              <a:rPr lang="ro-MD" altLang="en-US" sz="2000" dirty="0">
                <a:solidFill>
                  <a:srgbClr val="000000"/>
                </a:solidFill>
                <a:latin typeface="Arial" panose="020B0604020202020204" pitchFamily="34" charset="0"/>
              </a:rPr>
              <a:t>cm</a:t>
            </a:r>
            <a:r>
              <a:rPr lang="ro-MD" altLang="en-US" sz="2000" baseline="30000" dirty="0">
                <a:solidFill>
                  <a:srgbClr val="000000"/>
                </a:solidFill>
                <a:latin typeface="Arial" panose="020B0604020202020204" pitchFamily="34" charset="0"/>
              </a:rPr>
              <a:t>-3</a:t>
            </a:r>
            <a:r>
              <a:rPr lang="ro-MD" altLang="en-US" sz="2000" dirty="0">
                <a:solidFill>
                  <a:srgbClr val="000000"/>
                </a:solidFill>
                <a:latin typeface="Arial" panose="020B0604020202020204" pitchFamily="34" charset="0"/>
              </a:rPr>
              <a:t>, deci f. mică), </a:t>
            </a:r>
            <a:r>
              <a:rPr lang="en-US" altLang="en-US" sz="2000" dirty="0">
                <a:solidFill>
                  <a:srgbClr val="000000"/>
                </a:solidFill>
                <a:latin typeface="Arial" panose="020B0604020202020204" pitchFamily="34" charset="0"/>
              </a:rPr>
              <a:t>c</a:t>
            </a:r>
            <a:r>
              <a:rPr lang="ro-RO" altLang="en-US" sz="2000" dirty="0">
                <a:solidFill>
                  <a:srgbClr val="000000"/>
                </a:solidFill>
                <a:latin typeface="Arial" panose="020B0604020202020204" pitchFamily="34" charset="0"/>
              </a:rPr>
              <a:t>a</a:t>
            </a:r>
            <a:r>
              <a:rPr lang="en-US" altLang="en-US" sz="2000" dirty="0">
                <a:solidFill>
                  <a:srgbClr val="000000"/>
                </a:solidFill>
                <a:latin typeface="Arial" panose="020B0604020202020204" pitchFamily="34" charset="0"/>
              </a:rPr>
              <a:t> un </a:t>
            </a:r>
            <a:r>
              <a:rPr lang="en-US" altLang="en-US" sz="2000" dirty="0" err="1">
                <a:solidFill>
                  <a:srgbClr val="000000"/>
                </a:solidFill>
                <a:latin typeface="Arial" panose="020B0604020202020204" pitchFamily="34" charset="0"/>
              </a:rPr>
              <a:t>strat</a:t>
            </a:r>
            <a:r>
              <a:rPr lang="en-US" altLang="en-US" sz="2000" dirty="0">
                <a:solidFill>
                  <a:srgbClr val="000000"/>
                </a:solidFill>
                <a:latin typeface="Arial" panose="020B0604020202020204" pitchFamily="34" charset="0"/>
              </a:rPr>
              <a:t> tampon </a:t>
            </a:r>
            <a:r>
              <a:rPr lang="ro-RO" altLang="en-US" sz="2000" dirty="0">
                <a:solidFill>
                  <a:srgbClr val="000000"/>
                </a:solidFill>
                <a:latin typeface="Arial" panose="020B0604020202020204" pitchFamily="34" charset="0"/>
              </a:rPr>
              <a:t>(crescut epitaxial pe n-substrat) </a:t>
            </a:r>
            <a:r>
              <a:rPr lang="en-US" altLang="en-US" sz="2000" dirty="0" err="1">
                <a:solidFill>
                  <a:srgbClr val="000000"/>
                </a:solidFill>
                <a:latin typeface="Arial" panose="020B0604020202020204" pitchFamily="34" charset="0"/>
              </a:rPr>
              <a:t>între</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stratul</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activ</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și</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substrat</a:t>
            </a:r>
            <a:r>
              <a:rPr lang="ro-MD" altLang="en-US" sz="2000" dirty="0">
                <a:solidFill>
                  <a:srgbClr val="000000"/>
                </a:solidFill>
                <a:latin typeface="Arial" panose="020B0604020202020204" pitchFamily="34" charset="0"/>
              </a:rPr>
              <a:t> iarăși din n</a:t>
            </a:r>
            <a:r>
              <a:rPr lang="ro-MD" altLang="en-US" sz="2000" baseline="30000" dirty="0">
                <a:solidFill>
                  <a:srgbClr val="000000"/>
                </a:solidFill>
                <a:latin typeface="Arial" panose="020B0604020202020204" pitchFamily="34" charset="0"/>
              </a:rPr>
              <a:t>+</a:t>
            </a:r>
            <a:r>
              <a:rPr lang="ro-MD" altLang="en-US" sz="2000" dirty="0">
                <a:solidFill>
                  <a:srgbClr val="000000"/>
                </a:solidFill>
                <a:latin typeface="Arial" panose="020B0604020202020204" pitchFamily="34" charset="0"/>
              </a:rPr>
              <a:t>SC degenerat</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montat</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în</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oricare</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număr</a:t>
            </a:r>
            <a:r>
              <a:rPr lang="en-US" altLang="en-US" sz="2000" dirty="0">
                <a:solidFill>
                  <a:srgbClr val="000000"/>
                </a:solidFill>
                <a:latin typeface="Arial" panose="020B0604020202020204" pitchFamily="34" charset="0"/>
              </a:rPr>
              <a:t> de </a:t>
            </a:r>
            <a:r>
              <a:rPr lang="en-US" altLang="en-US" sz="2000" dirty="0" err="1">
                <a:solidFill>
                  <a:srgbClr val="000000"/>
                </a:solidFill>
                <a:latin typeface="Arial" panose="020B0604020202020204" pitchFamily="34" charset="0"/>
              </a:rPr>
              <a:t>pachete</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în</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funcție</a:t>
            </a:r>
            <a:r>
              <a:rPr lang="en-US" altLang="en-US" sz="2000" dirty="0">
                <a:solidFill>
                  <a:srgbClr val="000000"/>
                </a:solidFill>
                <a:latin typeface="Arial" panose="020B0604020202020204" pitchFamily="34" charset="0"/>
              </a:rPr>
              <a:t> de </a:t>
            </a:r>
            <a:r>
              <a:rPr lang="en-US" altLang="en-US" sz="2000" dirty="0" err="1">
                <a:solidFill>
                  <a:srgbClr val="000000"/>
                </a:solidFill>
                <a:latin typeface="Arial" panose="020B0604020202020204" pitchFamily="34" charset="0"/>
              </a:rPr>
              <a:t>producător</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frecvența</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și</a:t>
            </a:r>
            <a:r>
              <a:rPr lang="en-US" altLang="en-US" sz="2000" dirty="0">
                <a:solidFill>
                  <a:srgbClr val="000000"/>
                </a:solidFill>
                <a:latin typeface="Arial" panose="020B0604020202020204" pitchFamily="34" charset="0"/>
              </a:rPr>
              <a:t> </a:t>
            </a:r>
            <a:r>
              <a:rPr lang="en-US" altLang="en-US" sz="2000" dirty="0" err="1">
                <a:solidFill>
                  <a:srgbClr val="000000"/>
                </a:solidFill>
                <a:latin typeface="Arial" panose="020B0604020202020204" pitchFamily="34" charset="0"/>
              </a:rPr>
              <a:t>puterea</a:t>
            </a:r>
            <a:r>
              <a:rPr lang="en-US" altLang="en-US" sz="2000" dirty="0">
                <a:solidFill>
                  <a:srgbClr val="000000"/>
                </a:solidFill>
                <a:latin typeface="Arial" panose="020B0604020202020204" pitchFamily="34" charset="0"/>
              </a:rPr>
              <a:t>.</a:t>
            </a:r>
            <a:r>
              <a:rPr lang="ro-MD" altLang="en-US" sz="2000" dirty="0">
                <a:solidFill>
                  <a:srgbClr val="000000"/>
                </a:solidFill>
                <a:latin typeface="Arial" panose="020B0604020202020204" pitchFamily="34" charset="0"/>
              </a:rPr>
              <a:t> </a:t>
            </a:r>
          </a:p>
          <a:p>
            <a:pPr eaLnBrk="1" hangingPunct="1"/>
            <a:r>
              <a:rPr lang="ro-MD" altLang="en-US" sz="2000" dirty="0">
                <a:solidFill>
                  <a:srgbClr val="000000"/>
                </a:solidFill>
                <a:latin typeface="Arial" panose="020B0604020202020204" pitchFamily="34" charset="0"/>
              </a:rPr>
              <a:t>Contactele – din Au .</a:t>
            </a:r>
          </a:p>
          <a:p>
            <a:pPr eaLnBrk="1" hangingPunct="1"/>
            <a:r>
              <a:rPr lang="en-US" altLang="en-US" sz="2000" dirty="0" err="1">
                <a:solidFill>
                  <a:srgbClr val="000000"/>
                </a:solidFill>
                <a:latin typeface="Arial" panose="020B0604020202020204" pitchFamily="34" charset="0"/>
              </a:rPr>
              <a:t>Encapsula</a:t>
            </a:r>
            <a:r>
              <a:rPr lang="ro-MD" altLang="en-US" sz="2000" dirty="0">
                <a:solidFill>
                  <a:srgbClr val="000000"/>
                </a:solidFill>
                <a:latin typeface="Arial" panose="020B0604020202020204" pitchFamily="34" charset="0"/>
              </a:rPr>
              <a:t>rea este obligatorie</a:t>
            </a:r>
            <a:r>
              <a:rPr lang="en-US" altLang="en-US" sz="2000" dirty="0">
                <a:solidFill>
                  <a:srgbClr val="000000"/>
                </a:solidFill>
                <a:latin typeface="Arial" panose="020B0604020202020204" pitchFamily="34" charset="0"/>
              </a:rPr>
              <a:t>. </a:t>
            </a:r>
            <a:endParaRPr lang="ro-RO" altLang="en-US" sz="2000" dirty="0">
              <a:solidFill>
                <a:srgbClr val="000000"/>
              </a:solidFill>
              <a:latin typeface="Arial" panose="020B0604020202020204" pitchFamily="34" charset="0"/>
            </a:endParaRPr>
          </a:p>
          <a:p>
            <a:pPr eaLnBrk="1" hangingPunct="1"/>
            <a:r>
              <a:rPr lang="ro-RO" altLang="en-US" sz="2000" dirty="0">
                <a:solidFill>
                  <a:srgbClr val="000000"/>
                </a:solidFill>
                <a:latin typeface="Arial" panose="020B0604020202020204" pitchFamily="34" charset="0"/>
              </a:rPr>
              <a:t>Radiator obligatoriu</a:t>
            </a:r>
            <a:endParaRPr lang="ro-MD" altLang="en-US" sz="2000" dirty="0">
              <a:solidFill>
                <a:srgbClr val="000000"/>
              </a:solidFill>
              <a:latin typeface="Arial" panose="020B0604020202020204" pitchFamily="34" charset="0"/>
            </a:endParaRPr>
          </a:p>
        </p:txBody>
      </p:sp>
      <p:pic>
        <p:nvPicPr>
          <p:cNvPr id="2" name="Picture 2" descr="gunn diodes">
            <a:extLst>
              <a:ext uri="{FF2B5EF4-FFF2-40B4-BE49-F238E27FC236}">
                <a16:creationId xmlns:a16="http://schemas.microsoft.com/office/drawing/2014/main" id="{B9F7A87E-9B0A-A4FF-9658-801B93DCB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737" y="3971885"/>
            <a:ext cx="2328333" cy="278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haracteristics of Gunn Diode">
            <a:extLst>
              <a:ext uri="{FF2B5EF4-FFF2-40B4-BE49-F238E27FC236}">
                <a16:creationId xmlns:a16="http://schemas.microsoft.com/office/drawing/2014/main" id="{D488F598-C5F1-34A6-3E7C-C33420C97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242" y="3859416"/>
            <a:ext cx="3390793" cy="28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from="(-#ppt_w/2)" to="(#ppt_x)" calcmode="lin" valueType="num">
                                      <p:cBhvr>
                                        <p:cTn id="7" dur="600" fill="hold">
                                          <p:stCondLst>
                                            <p:cond delay="0"/>
                                          </p:stCondLst>
                                        </p:cTn>
                                        <p:tgtEl>
                                          <p:spTgt spid="38914"/>
                                        </p:tgtEl>
                                        <p:attrNameLst>
                                          <p:attrName>ppt_x</p:attrName>
                                        </p:attrNameLst>
                                      </p:cBhvr>
                                    </p:anim>
                                    <p:anim from="0" to="-1.0" calcmode="lin" valueType="num">
                                      <p:cBhvr>
                                        <p:cTn id="8" dur="200" decel="50000" autoRev="1" fill="hold">
                                          <p:stCondLst>
                                            <p:cond delay="600"/>
                                          </p:stCondLst>
                                        </p:cTn>
                                        <p:tgtEl>
                                          <p:spTgt spid="38914"/>
                                        </p:tgtEl>
                                        <p:attrNameLst>
                                          <p:attrName>xshear</p:attrName>
                                        </p:attrNameLst>
                                      </p:cBhvr>
                                    </p:anim>
                                    <p:animScale>
                                      <p:cBhvr>
                                        <p:cTn id="9" dur="200" decel="100000" autoRev="1" fill="hold">
                                          <p:stCondLst>
                                            <p:cond delay="600"/>
                                          </p:stCondLst>
                                        </p:cTn>
                                        <p:tgtEl>
                                          <p:spTgt spid="38914"/>
                                        </p:tgtEl>
                                      </p:cBhvr>
                                      <p:from x="100000" y="100000"/>
                                      <p:to x="80000" y="100000"/>
                                    </p:animScale>
                                    <p:anim by="(#ppt_h/3+#ppt_w*0.1)" calcmode="lin" valueType="num">
                                      <p:cBhvr additive="sum">
                                        <p:cTn id="10" dur="200" decel="100000" autoRev="1" fill="hold">
                                          <p:stCondLst>
                                            <p:cond delay="600"/>
                                          </p:stCondLst>
                                        </p:cTn>
                                        <p:tgtEl>
                                          <p:spTgt spid="3891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 calcmode="lin" valueType="num">
                                      <p:cBhvr additive="base">
                                        <p:cTn id="15"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 calcmode="lin" valueType="num">
                                      <p:cBhvr additive="base">
                                        <p:cTn id="2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8915">
                                            <p:txEl>
                                              <p:pRg st="2" end="2"/>
                                            </p:txEl>
                                          </p:spTgt>
                                        </p:tgtEl>
                                        <p:attrNameLst>
                                          <p:attrName>style.visibility</p:attrName>
                                        </p:attrNameLst>
                                      </p:cBhvr>
                                      <p:to>
                                        <p:strVal val="visible"/>
                                      </p:to>
                                    </p:set>
                                    <p:anim calcmode="lin" valueType="num">
                                      <p:cBhvr additive="base">
                                        <p:cTn id="27"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8915">
                                            <p:txEl>
                                              <p:pRg st="3" end="3"/>
                                            </p:txEl>
                                          </p:spTgt>
                                        </p:tgtEl>
                                        <p:attrNameLst>
                                          <p:attrName>style.visibility</p:attrName>
                                        </p:attrNameLst>
                                      </p:cBhvr>
                                      <p:to>
                                        <p:strVal val="visible"/>
                                      </p:to>
                                    </p:set>
                                    <p:anim calcmode="lin" valueType="num">
                                      <p:cBhvr additive="base">
                                        <p:cTn id="33"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1981200" y="304800"/>
            <a:ext cx="8229600" cy="857573"/>
          </a:xfrm>
        </p:spPr>
        <p:txBody>
          <a:bodyPr>
            <a:normAutofit fontScale="90000"/>
          </a:bodyPr>
          <a:lstStyle/>
          <a:p>
            <a:pPr algn="ctr">
              <a:defRPr/>
            </a:pPr>
            <a:r>
              <a:rPr lang="en-US" sz="4000" u="sng" dirty="0">
                <a:solidFill>
                  <a:srgbClr val="7030A0"/>
                </a:solidFill>
                <a:latin typeface="Georgia" pitchFamily="18" charset="0"/>
              </a:rPr>
              <a:t>GUNN</a:t>
            </a:r>
            <a:r>
              <a:rPr lang="en-US" sz="4000" dirty="0">
                <a:solidFill>
                  <a:srgbClr val="7030A0"/>
                </a:solidFill>
                <a:latin typeface="Georgia" pitchFamily="18" charset="0"/>
              </a:rPr>
              <a:t>  </a:t>
            </a:r>
            <a:r>
              <a:rPr lang="en-US" sz="4000" u="sng" dirty="0">
                <a:solidFill>
                  <a:srgbClr val="7030A0"/>
                </a:solidFill>
                <a:latin typeface="Georgia" pitchFamily="18" charset="0"/>
              </a:rPr>
              <a:t>DIOD</a:t>
            </a:r>
            <a:r>
              <a:rPr lang="ro-MD" sz="4000" u="sng" dirty="0">
                <a:solidFill>
                  <a:srgbClr val="7030A0"/>
                </a:solidFill>
                <a:latin typeface="Georgia" pitchFamily="18" charset="0"/>
              </a:rPr>
              <a:t>A - </a:t>
            </a:r>
            <a:r>
              <a:rPr lang="en-US" altLang="en-US" sz="4000" dirty="0">
                <a:solidFill>
                  <a:srgbClr val="C00000"/>
                </a:solidFill>
                <a:latin typeface="Arial" panose="020B0604020202020204" pitchFamily="34" charset="0"/>
                <a:cs typeface="Arial" panose="020B0604020202020204" pitchFamily="34" charset="0"/>
              </a:rPr>
              <a:t>AVANTA</a:t>
            </a:r>
            <a:r>
              <a:rPr lang="ro-RO" altLang="en-US" sz="4000" dirty="0">
                <a:solidFill>
                  <a:srgbClr val="C00000"/>
                </a:solidFill>
                <a:latin typeface="Arial" panose="020B0604020202020204" pitchFamily="34" charset="0"/>
                <a:cs typeface="Arial" panose="020B0604020202020204" pitchFamily="34" charset="0"/>
              </a:rPr>
              <a:t>JE</a:t>
            </a:r>
            <a:br>
              <a:rPr lang="en-US" altLang="en-US" sz="6000" dirty="0">
                <a:solidFill>
                  <a:srgbClr val="C00000"/>
                </a:solidFill>
                <a:latin typeface="Arial" panose="020B0604020202020204" pitchFamily="34" charset="0"/>
                <a:cs typeface="Arial" panose="020B0604020202020204" pitchFamily="34" charset="0"/>
              </a:rPr>
            </a:br>
            <a:endParaRPr lang="en-US" sz="6000" u="sng" dirty="0">
              <a:solidFill>
                <a:srgbClr val="7030A0"/>
              </a:solidFill>
              <a:latin typeface="Georgia" pitchFamily="18" charset="0"/>
            </a:endParaRPr>
          </a:p>
        </p:txBody>
      </p:sp>
      <p:sp>
        <p:nvSpPr>
          <p:cNvPr id="11267" name="Content Placeholder 5"/>
          <p:cNvSpPr>
            <a:spLocks noGrp="1"/>
          </p:cNvSpPr>
          <p:nvPr>
            <p:ph sz="quarter" idx="1"/>
          </p:nvPr>
        </p:nvSpPr>
        <p:spPr>
          <a:xfrm>
            <a:off x="631025" y="1354810"/>
            <a:ext cx="11116690" cy="5503190"/>
          </a:xfrm>
        </p:spPr>
        <p:txBody>
          <a:bodyPr>
            <a:normAutofit fontScale="62500" lnSpcReduction="20000"/>
          </a:bodyPr>
          <a:lstStyle/>
          <a:p>
            <a:pPr eaLnBrk="1" hangingPunct="1">
              <a:buClr>
                <a:srgbClr val="962E69"/>
              </a:buClr>
              <a:buFont typeface="Wingdings" panose="05000000000000000000" pitchFamily="2" charset="2"/>
              <a:buChar char="Ø"/>
            </a:pPr>
            <a:endParaRPr lang="en-US" altLang="en-US" sz="900" dirty="0">
              <a:solidFill>
                <a:srgbClr val="962E69"/>
              </a:solidFill>
            </a:endParaRPr>
          </a:p>
          <a:p>
            <a:pPr eaLnBrk="1" hangingPunct="1">
              <a:buClr>
                <a:srgbClr val="962E69"/>
              </a:buClr>
              <a:buFont typeface="Wingdings" panose="05000000000000000000" pitchFamily="2" charset="2"/>
              <a:buChar char="Ø"/>
            </a:pPr>
            <a:r>
              <a:rPr lang="ro-MD" altLang="en-US" sz="3200" b="1" dirty="0">
                <a:latin typeface="Arial" panose="020B0604020202020204" pitchFamily="34" charset="0"/>
                <a:cs typeface="Arial" panose="020B0604020202020204" pitchFamily="34" charset="0"/>
              </a:rPr>
              <a:t>Zgomot mult mai mic </a:t>
            </a:r>
            <a:r>
              <a:rPr lang="ro-MD" altLang="en-US" sz="3200" dirty="0">
                <a:latin typeface="Arial" panose="020B0604020202020204" pitchFamily="34" charset="0"/>
                <a:cs typeface="Arial" panose="020B0604020202020204" pitchFamily="34" charset="0"/>
              </a:rPr>
              <a:t>ca la </a:t>
            </a:r>
            <a:r>
              <a:rPr lang="en-US" altLang="en-US" sz="3200" dirty="0">
                <a:latin typeface="Arial" panose="020B0604020202020204" pitchFamily="34" charset="0"/>
                <a:cs typeface="Arial" panose="020B0604020202020204" pitchFamily="34" charset="0"/>
              </a:rPr>
              <a:t>IMPATT diode</a:t>
            </a:r>
            <a:r>
              <a:rPr lang="ro-RO" altLang="en-US" sz="3200" dirty="0">
                <a:latin typeface="Arial" panose="020B0604020202020204" pitchFamily="34" charset="0"/>
                <a:cs typeface="Arial" panose="020B0604020202020204" pitchFamily="34" charset="0"/>
              </a:rPr>
              <a:t> - </a:t>
            </a:r>
            <a:r>
              <a:rPr lang="en-US" altLang="en-US" sz="3200" dirty="0" err="1">
                <a:latin typeface="Arial" panose="020B0604020202020204" pitchFamily="34" charset="0"/>
                <a:cs typeface="Arial" panose="020B0604020202020204" pitchFamily="34" charset="0"/>
              </a:rPr>
              <a:t>semnalele</a:t>
            </a:r>
            <a:r>
              <a:rPr lang="en-US" altLang="en-US" sz="3200" dirty="0">
                <a:latin typeface="Arial" panose="020B0604020202020204" pitchFamily="34" charset="0"/>
                <a:cs typeface="Arial" panose="020B0604020202020204" pitchFamily="34" charset="0"/>
              </a:rPr>
              <a:t> sunt </a:t>
            </a:r>
            <a:r>
              <a:rPr lang="en-US" altLang="en-US" sz="3200" dirty="0" err="1">
                <a:latin typeface="Arial" panose="020B0604020202020204" pitchFamily="34" charset="0"/>
                <a:cs typeface="Arial" panose="020B0604020202020204" pitchFamily="34" charset="0"/>
              </a:rPr>
              <a:t>mai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clare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ceea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este</a:t>
            </a:r>
            <a:r>
              <a:rPr lang="en-US" altLang="en-US" sz="3200" dirty="0">
                <a:latin typeface="Arial" panose="020B0604020202020204" pitchFamily="34" charset="0"/>
                <a:cs typeface="Arial" panose="020B0604020202020204" pitchFamily="34" charset="0"/>
              </a:rPr>
              <a:t> important </a:t>
            </a:r>
            <a:r>
              <a:rPr lang="en-US" altLang="en-US" sz="3200" dirty="0" err="1">
                <a:latin typeface="Arial" panose="020B0604020202020204" pitchFamily="34" charset="0"/>
                <a:cs typeface="Arial" panose="020B0604020202020204" pitchFamily="34" charset="0"/>
              </a:rPr>
              <a:t>pentru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lucruri</a:t>
            </a:r>
            <a:r>
              <a:rPr lang="en-US" altLang="en-US" sz="3200" dirty="0">
                <a:latin typeface="Arial" panose="020B0604020202020204" pitchFamily="34" charset="0"/>
                <a:cs typeface="Arial" panose="020B0604020202020204" pitchFamily="34" charset="0"/>
              </a:rPr>
              <a:t> precum </a:t>
            </a:r>
            <a:r>
              <a:rPr lang="en-US" altLang="en-US" sz="3200" dirty="0" err="1">
                <a:latin typeface="Arial" panose="020B0604020202020204" pitchFamily="34" charset="0"/>
                <a:cs typeface="Arial" panose="020B0604020202020204" pitchFamily="34" charset="0"/>
              </a:rPr>
              <a:t>sistemele</a:t>
            </a:r>
            <a:r>
              <a:rPr lang="en-US" altLang="en-US" sz="3200" dirty="0">
                <a:latin typeface="Arial" panose="020B0604020202020204" pitchFamily="34" charset="0"/>
                <a:cs typeface="Arial" panose="020B0604020202020204" pitchFamily="34" charset="0"/>
              </a:rPr>
              <a:t> de </a:t>
            </a:r>
            <a:r>
              <a:rPr lang="en-US" altLang="en-US" sz="3200" dirty="0" err="1">
                <a:latin typeface="Arial" panose="020B0604020202020204" pitchFamily="34" charset="0"/>
                <a:cs typeface="Arial" panose="020B0604020202020204" pitchFamily="34" charset="0"/>
              </a:rPr>
              <a:t>comunicații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și</a:t>
            </a:r>
            <a:r>
              <a:rPr lang="en-US" altLang="en-US" sz="3200" dirty="0">
                <a:latin typeface="Arial" panose="020B0604020202020204" pitchFamily="34" charset="0"/>
                <a:cs typeface="Arial" panose="020B0604020202020204" pitchFamily="34" charset="0"/>
              </a:rPr>
              <a:t> radar.</a:t>
            </a:r>
          </a:p>
          <a:p>
            <a:pPr>
              <a:buClrTx/>
              <a:buFont typeface="Wingdings" panose="05000000000000000000" pitchFamily="2" charset="2"/>
              <a:buChar char="v"/>
            </a:pPr>
            <a:r>
              <a:rPr lang="ro-MD" altLang="en-US" sz="3200" b="1" dirty="0">
                <a:latin typeface="Arial" panose="020B0604020202020204" pitchFamily="34" charset="0"/>
                <a:cs typeface="Arial" panose="020B0604020202020204" pitchFamily="34" charset="0"/>
              </a:rPr>
              <a:t>interval mare de frecvențe </a:t>
            </a:r>
            <a:r>
              <a:rPr lang="ro-MD" altLang="en-US" sz="3200" dirty="0">
                <a:latin typeface="Arial" panose="020B0604020202020204" pitchFamily="34" charset="0"/>
                <a:cs typeface="Arial" panose="020B0604020202020204" pitchFamily="34" charset="0"/>
              </a:rPr>
              <a:t>- utile pentru multe aplicații diferite. Această versatilitate este unul dintre motivele pentru care sunt utilizate într-o varietate de sisteme.</a:t>
            </a:r>
            <a:r>
              <a:rPr lang="en-US" altLang="en-US" sz="3200" dirty="0">
                <a:latin typeface="Arial" panose="020B0604020202020204" pitchFamily="34" charset="0"/>
                <a:cs typeface="Arial" panose="020B0604020202020204" pitchFamily="34" charset="0"/>
              </a:rPr>
              <a:t>.</a:t>
            </a:r>
          </a:p>
          <a:p>
            <a:pPr eaLnBrk="1" hangingPunct="1">
              <a:buClrTx/>
              <a:buFont typeface="Wingdings" panose="05000000000000000000" pitchFamily="2" charset="2"/>
              <a:buChar char="v"/>
            </a:pPr>
            <a:r>
              <a:rPr lang="en-US" altLang="en-US" sz="3200" b="1" dirty="0">
                <a:latin typeface="Arial" panose="020B0604020202020204" pitchFamily="34" charset="0"/>
                <a:cs typeface="Arial" panose="020B0604020202020204" pitchFamily="34" charset="0"/>
              </a:rPr>
              <a:t> </a:t>
            </a:r>
            <a:r>
              <a:rPr lang="ro-MD" altLang="en-US" sz="3200" b="1" dirty="0">
                <a:latin typeface="Arial" panose="020B0604020202020204" pitchFamily="34" charset="0"/>
                <a:cs typeface="Arial" panose="020B0604020202020204" pitchFamily="34" charset="0"/>
              </a:rPr>
              <a:t>Raport max/min a curentului  mare</a:t>
            </a:r>
            <a:r>
              <a:rPr lang="en-US" altLang="en-US" sz="3200" dirty="0">
                <a:latin typeface="Arial" panose="020B0604020202020204" pitchFamily="34" charset="0"/>
                <a:cs typeface="Arial" panose="020B0604020202020204" pitchFamily="34" charset="0"/>
              </a:rPr>
              <a:t>.</a:t>
            </a:r>
          </a:p>
          <a:p>
            <a:pPr>
              <a:buClrTx/>
              <a:buFont typeface="Wingdings" panose="05000000000000000000" pitchFamily="2" charset="2"/>
              <a:buChar char="v"/>
            </a:pPr>
            <a:r>
              <a:rPr lang="ro-MD" altLang="en-US" sz="3200" b="1" dirty="0">
                <a:latin typeface="Arial" panose="020B0604020202020204" pitchFamily="34" charset="0"/>
                <a:cs typeface="Arial" panose="020B0604020202020204" pitchFamily="34" charset="0"/>
              </a:rPr>
              <a:t>Frecvențe f. înalte de operare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ceea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este</a:t>
            </a:r>
            <a:r>
              <a:rPr lang="en-US" altLang="en-US" sz="3200" dirty="0">
                <a:latin typeface="Arial" panose="020B0604020202020204" pitchFamily="34" charset="0"/>
                <a:cs typeface="Arial" panose="020B0604020202020204" pitchFamily="34" charset="0"/>
              </a:rPr>
              <a:t> important </a:t>
            </a:r>
            <a:r>
              <a:rPr lang="en-US" altLang="en-US" sz="3200" dirty="0" err="1">
                <a:latin typeface="Arial" panose="020B0604020202020204" pitchFamily="34" charset="0"/>
                <a:cs typeface="Arial" panose="020B0604020202020204" pitchFamily="34" charset="0"/>
              </a:rPr>
              <a:t>pentru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trimiterea</a:t>
            </a:r>
            <a:r>
              <a:rPr lang="en-US" altLang="en-US" sz="3200" dirty="0">
                <a:latin typeface="Arial" panose="020B0604020202020204" pitchFamily="34" charset="0"/>
                <a:cs typeface="Arial" panose="020B0604020202020204" pitchFamily="34" charset="0"/>
              </a:rPr>
              <a:t> de </a:t>
            </a:r>
            <a:r>
              <a:rPr lang="en-US" altLang="en-US" sz="3200" dirty="0" err="1">
                <a:latin typeface="Arial" panose="020B0604020202020204" pitchFamily="34" charset="0"/>
                <a:cs typeface="Arial" panose="020B0604020202020204" pitchFamily="34" charset="0"/>
              </a:rPr>
              <a:t>semnale</a:t>
            </a:r>
            <a:r>
              <a:rPr lang="en-US" altLang="en-US" sz="3200" dirty="0">
                <a:latin typeface="Arial" panose="020B0604020202020204" pitchFamily="34" charset="0"/>
                <a:cs typeface="Arial" panose="020B0604020202020204" pitchFamily="34" charset="0"/>
              </a:rPr>
              <a:t> pe </a:t>
            </a:r>
            <a:r>
              <a:rPr lang="en-US" altLang="en-US" sz="3200" dirty="0" err="1">
                <a:latin typeface="Arial" panose="020B0604020202020204" pitchFamily="34" charset="0"/>
                <a:cs typeface="Arial" panose="020B0604020202020204" pitchFamily="34" charset="0"/>
              </a:rPr>
              <a:t>distanțe</a:t>
            </a:r>
            <a:r>
              <a:rPr lang="en-US" altLang="en-US" sz="3200" dirty="0">
                <a:latin typeface="Arial" panose="020B0604020202020204" pitchFamily="34" charset="0"/>
                <a:cs typeface="Arial" panose="020B0604020202020204" pitchFamily="34" charset="0"/>
              </a:rPr>
              <a:t> lungi. </a:t>
            </a:r>
            <a:r>
              <a:rPr lang="en-US" altLang="en-US" sz="3200" dirty="0" err="1">
                <a:latin typeface="Arial" panose="020B0604020202020204" pitchFamily="34" charset="0"/>
                <a:cs typeface="Arial" panose="020B0604020202020204" pitchFamily="34" charset="0"/>
              </a:rPr>
              <a:t>Acestea</a:t>
            </a:r>
            <a:r>
              <a:rPr lang="en-US" altLang="en-US" sz="3200" dirty="0">
                <a:latin typeface="Arial" panose="020B0604020202020204" pitchFamily="34" charset="0"/>
                <a:cs typeface="Arial" panose="020B0604020202020204" pitchFamily="34" charset="0"/>
              </a:rPr>
              <a:t> pot </a:t>
            </a:r>
            <a:r>
              <a:rPr lang="en-US" altLang="en-US" sz="3200" dirty="0" err="1">
                <a:latin typeface="Arial" panose="020B0604020202020204" pitchFamily="34" charset="0"/>
                <a:cs typeface="Arial" panose="020B0604020202020204" pitchFamily="34" charset="0"/>
              </a:rPr>
              <a:t>gestiona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aceste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frecvențe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înalte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mai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ușor</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decât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alte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tipuri</a:t>
            </a:r>
            <a:r>
              <a:rPr lang="en-US" altLang="en-US" sz="3200" dirty="0">
                <a:latin typeface="Arial" panose="020B0604020202020204" pitchFamily="34" charset="0"/>
                <a:cs typeface="Arial" panose="020B0604020202020204" pitchFamily="34" charset="0"/>
              </a:rPr>
              <a:t> de </a:t>
            </a:r>
            <a:r>
              <a:rPr lang="en-US" altLang="en-US" sz="3200" dirty="0" err="1">
                <a:latin typeface="Arial" panose="020B0604020202020204" pitchFamily="34" charset="0"/>
                <a:cs typeface="Arial" panose="020B0604020202020204" pitchFamily="34" charset="0"/>
              </a:rPr>
              <a:t>dispozitive</a:t>
            </a:r>
            <a:r>
              <a:rPr lang="en-US" altLang="en-US" sz="3200" dirty="0">
                <a:latin typeface="Arial" panose="020B0604020202020204" pitchFamily="34" charset="0"/>
                <a:cs typeface="Arial" panose="020B0604020202020204" pitchFamily="34" charset="0"/>
              </a:rPr>
              <a:t>.</a:t>
            </a:r>
          </a:p>
          <a:p>
            <a:pPr>
              <a:buClrTx/>
              <a:buFont typeface="Wingdings" panose="05000000000000000000" pitchFamily="2" charset="2"/>
              <a:buChar char="v"/>
            </a:pPr>
            <a:r>
              <a:rPr lang="ro-MD" altLang="en-US" sz="3200" b="1" dirty="0">
                <a:latin typeface="Arial" panose="020B0604020202020204" pitchFamily="34" charset="0"/>
                <a:cs typeface="Arial" panose="020B0604020202020204" pitchFamily="34" charset="0"/>
              </a:rPr>
              <a:t>Eficiență înaltă </a:t>
            </a:r>
            <a:r>
              <a:rPr lang="ro-MD" altLang="en-US" sz="3200" dirty="0">
                <a:latin typeface="Arial" panose="020B0604020202020204" pitchFamily="34" charset="0"/>
                <a:cs typeface="Arial" panose="020B0604020202020204" pitchFamily="34" charset="0"/>
              </a:rPr>
              <a:t>-</a:t>
            </a:r>
            <a:r>
              <a:rPr lang="en-US" altLang="en-US" sz="3200" dirty="0" err="1">
                <a:latin typeface="Arial" panose="020B0604020202020204" pitchFamily="34" charset="0"/>
                <a:cs typeface="Arial" panose="020B0604020202020204" pitchFamily="34" charset="0"/>
              </a:rPr>
              <a:t>utilizează</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mai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puțină</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energie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pentru</a:t>
            </a:r>
            <a:r>
              <a:rPr lang="en-US" altLang="en-US" sz="3200" dirty="0">
                <a:latin typeface="Arial" panose="020B0604020202020204" pitchFamily="34" charset="0"/>
                <a:cs typeface="Arial" panose="020B0604020202020204" pitchFamily="34" charset="0"/>
              </a:rPr>
              <a:t> a-</a:t>
            </a:r>
            <a:r>
              <a:rPr lang="en-US" altLang="en-US" sz="3200" dirty="0" err="1">
                <a:latin typeface="Arial" panose="020B0604020202020204" pitchFamily="34" charset="0"/>
                <a:cs typeface="Arial" panose="020B0604020202020204" pitchFamily="34" charset="0"/>
              </a:rPr>
              <a:t>și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îndeplini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sarcinile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ceea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ce</a:t>
            </a:r>
            <a:r>
              <a:rPr lang="en-US" altLang="en-US" sz="3200" dirty="0">
                <a:latin typeface="Arial" panose="020B0604020202020204" pitchFamily="34" charset="0"/>
                <a:cs typeface="Arial" panose="020B0604020202020204" pitchFamily="34" charset="0"/>
              </a:rPr>
              <a:t> le face </a:t>
            </a:r>
            <a:r>
              <a:rPr lang="en-US" altLang="en-US" sz="3200" dirty="0" err="1">
                <a:latin typeface="Arial" panose="020B0604020202020204" pitchFamily="34" charset="0"/>
                <a:cs typeface="Arial" panose="020B0604020202020204" pitchFamily="34" charset="0"/>
              </a:rPr>
              <a:t>mai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eficiente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Acest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lucru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ajută</a:t>
            </a:r>
            <a:r>
              <a:rPr lang="en-US" altLang="en-US" sz="3200" dirty="0">
                <a:latin typeface="Arial" panose="020B0604020202020204" pitchFamily="34" charset="0"/>
                <a:cs typeface="Arial" panose="020B0604020202020204" pitchFamily="34" charset="0"/>
              </a:rPr>
              <a:t> la </a:t>
            </a:r>
            <a:r>
              <a:rPr lang="en-US" altLang="en-US" sz="3200" dirty="0" err="1">
                <a:latin typeface="Arial" panose="020B0604020202020204" pitchFamily="34" charset="0"/>
                <a:cs typeface="Arial" panose="020B0604020202020204" pitchFamily="34" charset="0"/>
              </a:rPr>
              <a:t>economisirea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energiei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oferind</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în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același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timp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performanțe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bune</a:t>
            </a:r>
            <a:r>
              <a:rPr lang="en-US" altLang="en-US" sz="3200" dirty="0">
                <a:latin typeface="Arial" panose="020B0604020202020204" pitchFamily="34" charset="0"/>
                <a:cs typeface="Arial" panose="020B0604020202020204" pitchFamily="34" charset="0"/>
              </a:rPr>
              <a:t>.</a:t>
            </a:r>
            <a:endParaRPr lang="ro-RO" altLang="en-US" sz="3200" dirty="0">
              <a:latin typeface="Arial" panose="020B0604020202020204" pitchFamily="34" charset="0"/>
              <a:cs typeface="Arial" panose="020B0604020202020204" pitchFamily="34" charset="0"/>
            </a:endParaRPr>
          </a:p>
          <a:p>
            <a:pPr>
              <a:buClrTx/>
              <a:buFont typeface="Wingdings" panose="05000000000000000000" pitchFamily="2" charset="2"/>
              <a:buChar char="v"/>
            </a:pPr>
            <a:r>
              <a:rPr lang="ro-RO" altLang="en-US" sz="3200" b="1" dirty="0">
                <a:latin typeface="Arial" panose="020B0604020202020204" pitchFamily="34" charset="0"/>
                <a:cs typeface="Arial" panose="020B0604020202020204" pitchFamily="34" charset="0"/>
              </a:rPr>
              <a:t>Design compact și în stare solidă - </a:t>
            </a:r>
            <a:r>
              <a:rPr lang="ro-RO" altLang="en-US" sz="3200" dirty="0">
                <a:latin typeface="Arial" panose="020B0604020202020204" pitchFamily="34" charset="0"/>
                <a:cs typeface="Arial" panose="020B0604020202020204" pitchFamily="34" charset="0"/>
              </a:rPr>
              <a:t>sunt mici și fabricate din materiale solide, spre deosebire de dispozitivele mai vechi care necesită tuburi vidate mari. Acest lucru le face mai ușor de utilizat în tehnologia modernă, economisind spațiu și făcându-le mai fiabile.</a:t>
            </a:r>
          </a:p>
          <a:p>
            <a:pPr>
              <a:buClrTx/>
              <a:buFont typeface="Wingdings" panose="05000000000000000000" pitchFamily="2" charset="2"/>
              <a:buChar char="v"/>
            </a:pPr>
            <a:r>
              <a:rPr lang="ro-RO" altLang="en-US" sz="3200" b="1" dirty="0">
                <a:solidFill>
                  <a:srgbClr val="002060"/>
                </a:solidFill>
                <a:latin typeface="Arial" panose="020B0604020202020204" pitchFamily="34" charset="0"/>
                <a:cs typeface="Arial" panose="020B0604020202020204" pitchFamily="34" charset="0"/>
              </a:rPr>
              <a:t>Performanță robustă în medii dure - pot funcționa bine chiar și în condiții dificile, cum ar fi temperaturile extreme. Acest lucru le face utile pentru dispozitivele care trebuie să funcționeze în medii dificile.</a:t>
            </a:r>
          </a:p>
          <a:p>
            <a:pPr eaLnBrk="1" hangingPunct="1">
              <a:buClrTx/>
              <a:buFont typeface="Wingdings" panose="05000000000000000000" pitchFamily="2" charset="2"/>
              <a:buChar char="v"/>
            </a:pPr>
            <a:endParaRPr lang="en-US" altLang="en-US" sz="3200" dirty="0">
              <a:latin typeface="Arial" panose="020B0604020202020204" pitchFamily="34" charset="0"/>
              <a:cs typeface="Arial" panose="020B0604020202020204" pitchFamily="34" charset="0"/>
            </a:endParaRPr>
          </a:p>
          <a:p>
            <a:pPr eaLnBrk="1" hangingPunct="1">
              <a:buClrTx/>
              <a:buFont typeface="Wingdings" panose="05000000000000000000" pitchFamily="2" charset="2"/>
              <a:buChar char="v"/>
            </a:pPr>
            <a:endParaRPr lang="en-US" altLang="en-US" sz="3200" dirty="0">
              <a:latin typeface="Arial" panose="020B0604020202020204" pitchFamily="34" charset="0"/>
              <a:cs typeface="Arial" panose="020B0604020202020204" pitchFamily="34" charset="0"/>
            </a:endParaRPr>
          </a:p>
          <a:p>
            <a:pPr eaLnBrk="1" hangingPunct="1">
              <a:buClrTx/>
              <a:buFont typeface="Wingdings 2" panose="05020102010507070707" pitchFamily="18" charset="2"/>
              <a:buNone/>
            </a:pPr>
            <a:endParaRPr lang="en-US" altLang="en-US" sz="3200" dirty="0">
              <a:latin typeface="Arial" panose="020B0604020202020204" pitchFamily="34" charset="0"/>
              <a:cs typeface="Arial" panose="020B0604020202020204" pitchFamily="34" charset="0"/>
            </a:endParaRPr>
          </a:p>
          <a:p>
            <a:pPr eaLnBrk="1" hangingPunct="1">
              <a:buClr>
                <a:srgbClr val="962E69"/>
              </a:buClr>
              <a:buFont typeface="Wingdings 2" panose="05020102010507070707" pitchFamily="18" charset="2"/>
              <a:buNone/>
            </a:pPr>
            <a:endParaRPr lang="en-US" altLang="en-US" sz="32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v"/>
            </a:pPr>
            <a:endParaRPr lang="en-US" altLang="en-US" sz="800" dirty="0"/>
          </a:p>
        </p:txBody>
      </p:sp>
    </p:spTree>
    <p:extLst>
      <p:ext uri="{BB962C8B-B14F-4D97-AF65-F5344CB8AC3E}">
        <p14:creationId xmlns:p14="http://schemas.microsoft.com/office/powerpoint/2010/main" val="280996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6"/>
                                        </p:tgtEl>
                                        <p:attrNameLst>
                                          <p:attrName>ppt_y</p:attrName>
                                        </p:attrNameLst>
                                      </p:cBhvr>
                                      <p:tavLst>
                                        <p:tav tm="0">
                                          <p:val>
                                            <p:strVal val="#ppt_y"/>
                                          </p:val>
                                        </p:tav>
                                        <p:tav tm="100000">
                                          <p:val>
                                            <p:strVal val="#ppt_y"/>
                                          </p:val>
                                        </p:tav>
                                      </p:tavLst>
                                    </p:anim>
                                    <p:anim calcmode="lin" valueType="num">
                                      <p:cBhvr>
                                        <p:cTn id="9" dur="5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 calcmode="lin" valueType="num">
                                      <p:cBhvr>
                                        <p:cTn id="16" dur="500" fill="hold"/>
                                        <p:tgtEl>
                                          <p:spTgt spid="1126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126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126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additive="base">
                                        <p:cTn id="24"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additive="base">
                                        <p:cTn id="30"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1267">
                                            <p:txEl>
                                              <p:pRg st="4" end="4"/>
                                            </p:txEl>
                                          </p:spTgt>
                                        </p:tgtEl>
                                        <p:attrNameLst>
                                          <p:attrName>style.visibility</p:attrName>
                                        </p:attrNameLst>
                                      </p:cBhvr>
                                      <p:to>
                                        <p:strVal val="visible"/>
                                      </p:to>
                                    </p:set>
                                    <p:anim calcmode="lin" valueType="num">
                                      <p:cBhvr additive="base">
                                        <p:cTn id="36"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 calcmode="lin" valueType="num">
                                      <p:cBhvr additive="base">
                                        <p:cTn id="42"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1267">
                                            <p:txEl>
                                              <p:pRg st="6" end="6"/>
                                            </p:txEl>
                                          </p:spTgt>
                                        </p:tgtEl>
                                        <p:attrNameLst>
                                          <p:attrName>style.visibility</p:attrName>
                                        </p:attrNameLst>
                                      </p:cBhvr>
                                      <p:to>
                                        <p:strVal val="visible"/>
                                      </p:to>
                                    </p:set>
                                    <p:anim calcmode="lin" valueType="num">
                                      <p:cBhvr additive="base">
                                        <p:cTn id="48"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1267">
                                            <p:txEl>
                                              <p:pRg st="7" end="7"/>
                                            </p:txEl>
                                          </p:spTgt>
                                        </p:tgtEl>
                                        <p:attrNameLst>
                                          <p:attrName>style.visibility</p:attrName>
                                        </p:attrNameLst>
                                      </p:cBhvr>
                                      <p:to>
                                        <p:strVal val="visible"/>
                                      </p:to>
                                    </p:set>
                                    <p:anim calcmode="lin" valueType="num">
                                      <p:cBhvr additive="base">
                                        <p:cTn id="54"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14D7-0585-C671-743C-4FFFD00E776A}"/>
              </a:ext>
            </a:extLst>
          </p:cNvPr>
          <p:cNvSpPr>
            <a:spLocks noGrp="1"/>
          </p:cNvSpPr>
          <p:nvPr>
            <p:ph type="title"/>
          </p:nvPr>
        </p:nvSpPr>
        <p:spPr>
          <a:xfrm>
            <a:off x="2592925" y="624110"/>
            <a:ext cx="8911687" cy="786236"/>
          </a:xfrm>
        </p:spPr>
        <p:txBody>
          <a:bodyPr/>
          <a:lstStyle/>
          <a:p>
            <a:r>
              <a:rPr lang="en-US" dirty="0"/>
              <a:t>Applications of Gunn Diodes</a:t>
            </a:r>
          </a:p>
        </p:txBody>
      </p:sp>
      <p:sp>
        <p:nvSpPr>
          <p:cNvPr id="3" name="Content Placeholder 2">
            <a:extLst>
              <a:ext uri="{FF2B5EF4-FFF2-40B4-BE49-F238E27FC236}">
                <a16:creationId xmlns:a16="http://schemas.microsoft.com/office/drawing/2014/main" id="{11BC83F5-143C-0D16-B80B-B854181E5D7A}"/>
              </a:ext>
            </a:extLst>
          </p:cNvPr>
          <p:cNvSpPr>
            <a:spLocks noGrp="1"/>
          </p:cNvSpPr>
          <p:nvPr>
            <p:ph idx="1"/>
          </p:nvPr>
        </p:nvSpPr>
        <p:spPr>
          <a:xfrm>
            <a:off x="992887" y="1270861"/>
            <a:ext cx="10646340" cy="5587139"/>
          </a:xfrm>
        </p:spPr>
        <p:txBody>
          <a:bodyPr>
            <a:normAutofit/>
          </a:bodyPr>
          <a:lstStyle/>
          <a:p>
            <a:r>
              <a:rPr lang="en-US" b="1" dirty="0" err="1">
                <a:latin typeface="Arial" panose="020B0604020202020204" pitchFamily="34" charset="0"/>
                <a:cs typeface="Arial" panose="020B0604020202020204" pitchFamily="34" charset="0"/>
              </a:rPr>
              <a:t>Oscilatoare</a:t>
            </a:r>
            <a:r>
              <a:rPr lang="en-US" b="1" dirty="0">
                <a:latin typeface="Arial" panose="020B0604020202020204" pitchFamily="34" charset="0"/>
                <a:cs typeface="Arial" panose="020B0604020202020204" pitchFamily="34" charset="0"/>
              </a:rPr>
              <a:t> cu </a:t>
            </a:r>
            <a:r>
              <a:rPr lang="en-US" b="1" dirty="0" err="1">
                <a:latin typeface="Arial" panose="020B0604020202020204" pitchFamily="34" charset="0"/>
                <a:cs typeface="Arial" panose="020B0604020202020204" pitchFamily="34" charset="0"/>
              </a:rPr>
              <a:t>microunde</a:t>
            </a:r>
            <a:r>
              <a:rPr lang="ro-RO" b="1"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pentru </a:t>
            </a:r>
            <a:r>
              <a:rPr lang="en-US" dirty="0" err="1">
                <a:latin typeface="Arial" panose="020B0604020202020204" pitchFamily="34" charset="0"/>
                <a:cs typeface="Arial" panose="020B0604020202020204" pitchFamily="34" charset="0"/>
              </a:rPr>
              <a:t>gener</a:t>
            </a:r>
            <a:r>
              <a:rPr lang="ro-RO" dirty="0" err="1">
                <a:latin typeface="Arial" panose="020B0604020202020204" pitchFamily="34" charset="0"/>
                <a:cs typeface="Arial" panose="020B0604020202020204" pitchFamily="34" charset="0"/>
              </a:rPr>
              <a:t>area</a:t>
            </a:r>
            <a:r>
              <a:rPr lang="ro-RO" dirty="0">
                <a:latin typeface="Arial" panose="020B0604020202020204" pitchFamily="34" charset="0"/>
                <a:cs typeface="Arial" panose="020B0604020202020204" pitchFamily="34" charset="0"/>
              </a:rPr>
              <a:t> 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semnale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înaltă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aplicații</a:t>
            </a:r>
            <a:r>
              <a:rPr lang="en-US" dirty="0">
                <a:latin typeface="Arial" panose="020B0604020202020204" pitchFamily="34" charset="0"/>
                <a:cs typeface="Arial" panose="020B0604020202020204" pitchFamily="34" charset="0"/>
              </a:rPr>
              <a:t> precum radar, </a:t>
            </a:r>
            <a:r>
              <a:rPr lang="en-US" dirty="0" err="1">
                <a:latin typeface="Arial" panose="020B0604020202020204" pitchFamily="34" charset="0"/>
                <a:cs typeface="Arial" panose="020B0604020202020204" pitchFamily="34" charset="0"/>
              </a:rPr>
              <a:t>sisteme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comunicații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testarea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semnalelor</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Oscilatoare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reglabile</a:t>
            </a:r>
            <a:r>
              <a:rPr lang="ro-RO" b="1"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scopuri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testare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calibrare</a:t>
            </a:r>
            <a:r>
              <a:rPr lang="ro-RO" dirty="0">
                <a:latin typeface="Arial" panose="020B0604020202020204" pitchFamily="34" charset="0"/>
                <a:cs typeface="Arial" panose="020B0604020202020204" pitchFamily="34" charset="0"/>
              </a:rPr>
              <a:t>, prin c</a:t>
            </a:r>
            <a:r>
              <a:rPr lang="en-US" dirty="0" err="1">
                <a:latin typeface="Arial" panose="020B0604020202020204" pitchFamily="34" charset="0"/>
                <a:cs typeface="Arial" panose="020B0604020202020204" pitchFamily="34" charset="0"/>
              </a:rPr>
              <a:t>apacitatea</a:t>
            </a:r>
            <a:r>
              <a:rPr lang="en-US" dirty="0">
                <a:latin typeface="Arial" panose="020B0604020202020204" pitchFamily="34" charset="0"/>
                <a:cs typeface="Arial" panose="020B0604020202020204" pitchFamily="34" charset="0"/>
              </a:rPr>
              <a:t> de a </a:t>
            </a:r>
            <a:r>
              <a:rPr lang="en-US" dirty="0" err="1">
                <a:latin typeface="Arial" panose="020B0604020202020204" pitchFamily="34" charset="0"/>
                <a:cs typeface="Arial" panose="020B0604020202020204" pitchFamily="34" charset="0"/>
              </a:rPr>
              <a:t>regla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funcționare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variația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aplicate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utile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oscilatoarele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reglabile</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ro-RO" b="1" dirty="0">
                <a:latin typeface="Arial" panose="020B0604020202020204" pitchFamily="34" charset="0"/>
                <a:cs typeface="Arial" panose="020B0604020202020204" pitchFamily="34" charset="0"/>
              </a:rPr>
              <a:t>S</a:t>
            </a:r>
            <a:r>
              <a:rPr lang="en-US" b="1" dirty="0" err="1">
                <a:latin typeface="Arial" panose="020B0604020202020204" pitchFamily="34" charset="0"/>
                <a:cs typeface="Arial" panose="020B0604020202020204" pitchFamily="34" charset="0"/>
              </a:rPr>
              <a:t>isteme</a:t>
            </a:r>
            <a:r>
              <a:rPr lang="en-US" b="1" dirty="0">
                <a:latin typeface="Arial" panose="020B0604020202020204" pitchFamily="34" charset="0"/>
                <a:cs typeface="Arial" panose="020B0604020202020204" pitchFamily="34" charset="0"/>
              </a:rPr>
              <a:t> cu </a:t>
            </a:r>
            <a:r>
              <a:rPr lang="en-US" b="1" dirty="0" err="1">
                <a:latin typeface="Arial" panose="020B0604020202020204" pitchFamily="34" charset="0"/>
                <a:cs typeface="Arial" panose="020B0604020202020204" pitchFamily="34" charset="0"/>
              </a:rPr>
              <a:t>unde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milimetrice</a:t>
            </a:r>
            <a:r>
              <a:rPr lang="ro-RO" b="1"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d</a:t>
            </a:r>
            <a:r>
              <a:rPr lang="en-US" dirty="0" err="1">
                <a:latin typeface="Arial" panose="020B0604020202020204" pitchFamily="34" charset="0"/>
                <a:cs typeface="Arial" panose="020B0604020202020204" pitchFamily="34" charset="0"/>
              </a:rPr>
              <a:t>atorită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capacității</a:t>
            </a:r>
            <a:r>
              <a:rPr lang="en-US" dirty="0">
                <a:latin typeface="Arial" panose="020B0604020202020204" pitchFamily="34" charset="0"/>
                <a:cs typeface="Arial" panose="020B0604020202020204" pitchFamily="34" charset="0"/>
              </a:rPr>
              <a:t> lor de a produce </a:t>
            </a:r>
            <a:r>
              <a:rPr lang="en-US" dirty="0" err="1">
                <a:latin typeface="Arial" panose="020B0604020202020204" pitchFamily="34" charset="0"/>
                <a:cs typeface="Arial" panose="020B0604020202020204" pitchFamily="34" charset="0"/>
              </a:rPr>
              <a:t>oscilații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înaltă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frecvență</a:t>
            </a:r>
            <a:r>
              <a:rPr lang="ro-RO" dirty="0">
                <a:latin typeface="Arial" panose="020B0604020202020204" pitchFamily="34" charset="0"/>
                <a:cs typeface="Arial" panose="020B0604020202020204" pitchFamily="34" charset="0"/>
              </a:rPr>
              <a:t> – în </a:t>
            </a:r>
            <a:r>
              <a:rPr lang="en-US" dirty="0" err="1">
                <a:latin typeface="Arial" panose="020B0604020202020204" pitchFamily="34" charset="0"/>
                <a:cs typeface="Arial" panose="020B0604020202020204" pitchFamily="34" charset="0"/>
              </a:rPr>
              <a:t>tehnologii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comunicații</a:t>
            </a:r>
            <a:r>
              <a:rPr lang="en-US" dirty="0">
                <a:latin typeface="Arial" panose="020B0604020202020204" pitchFamily="34" charset="0"/>
                <a:cs typeface="Arial" panose="020B0604020202020204" pitchFamily="34" charset="0"/>
              </a:rPr>
              <a:t> precum </a:t>
            </a:r>
            <a:r>
              <a:rPr lang="en-US" dirty="0" err="1">
                <a:latin typeface="Arial" panose="020B0604020202020204" pitchFamily="34" charset="0"/>
                <a:cs typeface="Arial" panose="020B0604020202020204" pitchFamily="34" charset="0"/>
              </a:rPr>
              <a:t>comunicațiile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satelit</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Amplificatoare</a:t>
            </a:r>
            <a:r>
              <a:rPr lang="en-US" b="1" dirty="0">
                <a:latin typeface="Arial" panose="020B0604020202020204" pitchFamily="34" charset="0"/>
                <a:cs typeface="Arial" panose="020B0604020202020204" pitchFamily="34" charset="0"/>
              </a:rPr>
              <a:t> cu </a:t>
            </a:r>
            <a:r>
              <a:rPr lang="en-US" b="1" dirty="0" err="1">
                <a:latin typeface="Arial" panose="020B0604020202020204" pitchFamily="34" charset="0"/>
                <a:cs typeface="Arial" panose="020B0604020202020204" pitchFamily="34" charset="0"/>
              </a:rPr>
              <a:t>microunde</a:t>
            </a:r>
            <a:r>
              <a:rPr lang="ro-RO" b="1"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amplifica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semnalele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înaltă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sisteme</a:t>
            </a:r>
            <a:r>
              <a:rPr lang="en-US" dirty="0">
                <a:latin typeface="Arial" panose="020B0604020202020204" pitchFamily="34" charset="0"/>
                <a:cs typeface="Arial" panose="020B0604020202020204" pitchFamily="34" charset="0"/>
              </a:rPr>
              <a:t> precum </a:t>
            </a:r>
            <a:r>
              <a:rPr lang="en-US" dirty="0" err="1">
                <a:latin typeface="Arial" panose="020B0604020202020204" pitchFamily="34" charset="0"/>
                <a:cs typeface="Arial" panose="020B0604020202020204" pitchFamily="34" charset="0"/>
              </a:rPr>
              <a:t>radarul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comunicațiile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satelit</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Generatoare</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înaltă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frecvență</a:t>
            </a:r>
            <a:r>
              <a:rPr lang="ro-RO" b="1"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sistemele</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necesită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generare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stabilă</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semnal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înaltă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dispozitive</a:t>
            </a:r>
            <a:r>
              <a:rPr lang="en-US" dirty="0">
                <a:latin typeface="Arial" panose="020B0604020202020204" pitchFamily="34" charset="0"/>
                <a:cs typeface="Arial" panose="020B0604020202020204" pitchFamily="34" charset="0"/>
              </a:rPr>
              <a:t> precum </a:t>
            </a:r>
            <a:r>
              <a:rPr lang="en-US" dirty="0" err="1">
                <a:latin typeface="Arial" panose="020B0604020202020204" pitchFamily="34" charset="0"/>
                <a:cs typeface="Arial" panose="020B0604020202020204" pitchFamily="34" charset="0"/>
              </a:rPr>
              <a:t>sintetizatoarele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semnal</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Modulația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frecvenței</a:t>
            </a:r>
            <a:r>
              <a:rPr lang="en-US" b="1" dirty="0">
                <a:latin typeface="Arial" panose="020B0604020202020204" pitchFamily="34" charset="0"/>
                <a:cs typeface="Arial" panose="020B0604020202020204" pitchFamily="34" charset="0"/>
              </a:rPr>
              <a:t> (FM) </a:t>
            </a:r>
            <a:r>
              <a:rPr lang="en-US" b="1" dirty="0" err="1">
                <a:latin typeface="Arial" panose="020B0604020202020204" pitchFamily="34" charset="0"/>
                <a:cs typeface="Arial" panose="020B0604020202020204" pitchFamily="34" charset="0"/>
              </a:rPr>
              <a:t>și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multiplicarea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frecvenței</a:t>
            </a:r>
            <a:r>
              <a:rPr lang="ro-RO" b="1"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circuitele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modulație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frecvenței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aplicațiile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multiplicare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frecvenței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datorită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caracteristicilor</a:t>
            </a:r>
            <a:r>
              <a:rPr lang="en-US" dirty="0">
                <a:latin typeface="Arial" panose="020B0604020202020204" pitchFamily="34" charset="0"/>
                <a:cs typeface="Arial" panose="020B0604020202020204" pitchFamily="34" charset="0"/>
              </a:rPr>
              <a:t> lor </a:t>
            </a:r>
            <a:r>
              <a:rPr lang="en-US" dirty="0" err="1">
                <a:latin typeface="Arial" panose="020B0604020202020204" pitchFamily="34" charset="0"/>
                <a:cs typeface="Arial" panose="020B0604020202020204" pitchFamily="34" charset="0"/>
              </a:rPr>
              <a:t>neliniare</a:t>
            </a:r>
            <a:r>
              <a:rPr lang="en-US" dirty="0">
                <a:latin typeface="Arial" panose="020B0604020202020204" pitchFamily="34" charset="0"/>
                <a:cs typeface="Arial" panose="020B0604020202020204" pitchFamily="34" charset="0"/>
              </a:rPr>
              <a:t> care permit un control precis al </a:t>
            </a:r>
            <a:r>
              <a:rPr lang="en-US" dirty="0" err="1">
                <a:latin typeface="Arial" panose="020B0604020202020204" pitchFamily="34" charset="0"/>
                <a:cs typeface="Arial" panose="020B0604020202020204" pitchFamily="34" charset="0"/>
              </a:rPr>
              <a:t>frecvenței</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Sisteme</a:t>
            </a:r>
            <a:r>
              <a:rPr lang="en-US" b="1" dirty="0">
                <a:latin typeface="Arial" panose="020B0604020202020204" pitchFamily="34" charset="0"/>
                <a:cs typeface="Arial" panose="020B0604020202020204" pitchFamily="34" charset="0"/>
              </a:rPr>
              <a:t> radar</a:t>
            </a:r>
            <a:r>
              <a:rPr lang="ro-RO" b="1"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generează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semnale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microunde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înaltă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utilizate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detectarea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obiectelor</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distanță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reflectarea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undelor</a:t>
            </a:r>
            <a:r>
              <a:rPr lang="en-US" dirty="0">
                <a:latin typeface="Arial" panose="020B0604020202020204" pitchFamily="34" charset="0"/>
                <a:cs typeface="Arial" panose="020B0604020202020204" pitchFamily="34" charset="0"/>
              </a:rPr>
              <a:t> de pe </a:t>
            </a:r>
            <a:r>
              <a:rPr lang="en-US" dirty="0" err="1">
                <a:latin typeface="Arial" panose="020B0604020202020204" pitchFamily="34" charset="0"/>
                <a:cs typeface="Arial" panose="020B0604020202020204" pitchFamily="34" charset="0"/>
              </a:rPr>
              <a:t>țintă</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528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24C6-AB48-D384-0CDE-10F8C2D98B70}"/>
              </a:ext>
            </a:extLst>
          </p:cNvPr>
          <p:cNvSpPr>
            <a:spLocks noGrp="1"/>
          </p:cNvSpPr>
          <p:nvPr>
            <p:ph type="title"/>
          </p:nvPr>
        </p:nvSpPr>
        <p:spPr>
          <a:xfrm>
            <a:off x="2592925" y="624110"/>
            <a:ext cx="8911687" cy="879226"/>
          </a:xfrm>
        </p:spPr>
        <p:txBody>
          <a:bodyPr>
            <a:normAutofit fontScale="90000"/>
          </a:bodyPr>
          <a:lstStyle/>
          <a:p>
            <a:r>
              <a:rPr lang="en-US" b="1" dirty="0">
                <a:solidFill>
                  <a:srgbClr val="666666"/>
                </a:solidFill>
                <a:latin typeface="helvetica" panose="020B0604020202020204" pitchFamily="34" charset="0"/>
              </a:rPr>
              <a:t>Limitations of Gunn Diodes to Consider</a:t>
            </a:r>
            <a:br>
              <a:rPr lang="en-US" b="1" dirty="0">
                <a:solidFill>
                  <a:srgbClr val="009FDA"/>
                </a:solidFill>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CBCDFE36-A924-F414-E534-D711D745F966}"/>
              </a:ext>
            </a:extLst>
          </p:cNvPr>
          <p:cNvSpPr>
            <a:spLocks noGrp="1"/>
          </p:cNvSpPr>
          <p:nvPr>
            <p:ph idx="1"/>
          </p:nvPr>
        </p:nvSpPr>
        <p:spPr>
          <a:xfrm>
            <a:off x="1638300" y="1761640"/>
            <a:ext cx="9628968" cy="3777622"/>
          </a:xfrm>
        </p:spPr>
        <p:txBody>
          <a:bodyPr/>
          <a:lstStyle/>
          <a:p>
            <a:r>
              <a:rPr lang="en-US" dirty="0">
                <a:latin typeface="Arial" panose="020B0604020202020204" pitchFamily="34" charset="0"/>
                <a:cs typeface="Arial" panose="020B0604020202020204" pitchFamily="34" charset="0"/>
              </a:rPr>
              <a:t>nu pot </a:t>
            </a:r>
            <a:r>
              <a:rPr lang="en-US" dirty="0" err="1">
                <a:latin typeface="Arial" panose="020B0604020202020204" pitchFamily="34" charset="0"/>
                <a:cs typeface="Arial" panose="020B0604020202020204" pitchFamily="34" charset="0"/>
              </a:rPr>
              <a:t>atinge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înalte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frecvențe</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u sunt </a:t>
            </a:r>
            <a:r>
              <a:rPr lang="en-US" dirty="0" err="1">
                <a:latin typeface="Arial" panose="020B0604020202020204" pitchFamily="34" charset="0"/>
                <a:cs typeface="Arial" panose="020B0604020202020204" pitchFamily="34" charset="0"/>
              </a:rPr>
              <a:t>cele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potrivite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gestionarea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foarte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mari</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s</a:t>
            </a:r>
            <a:r>
              <a:rPr lang="en-US" dirty="0" err="1">
                <a:latin typeface="Arial" panose="020B0604020202020204" pitchFamily="34" charset="0"/>
                <a:cs typeface="Arial" panose="020B0604020202020204" pitchFamily="34" charset="0"/>
              </a:rPr>
              <a:t>chimbările</a:t>
            </a:r>
            <a:r>
              <a:rPr lang="en-US" dirty="0">
                <a:latin typeface="Arial" panose="020B0604020202020204" pitchFamily="34" charset="0"/>
                <a:cs typeface="Arial" panose="020B0604020202020204" pitchFamily="34" charset="0"/>
              </a:rPr>
              <a:t> extreme de </a:t>
            </a:r>
            <a:r>
              <a:rPr lang="en-US" dirty="0" err="1">
                <a:latin typeface="Arial" panose="020B0604020202020204" pitchFamily="34" charset="0"/>
                <a:cs typeface="Arial" panose="020B0604020202020204" pitchFamily="34" charset="0"/>
              </a:rPr>
              <a:t>temperatură</a:t>
            </a:r>
            <a:r>
              <a:rPr lang="en-US" dirty="0">
                <a:latin typeface="Arial" panose="020B0604020202020204" pitchFamily="34" charset="0"/>
                <a:cs typeface="Arial" panose="020B0604020202020204" pitchFamily="34" charset="0"/>
              </a:rPr>
              <a:t> le pot </a:t>
            </a:r>
            <a:r>
              <a:rPr lang="en-US" dirty="0" err="1">
                <a:latin typeface="Arial" panose="020B0604020202020204" pitchFamily="34" charset="0"/>
                <a:cs typeface="Arial" panose="020B0604020202020204" pitchFamily="34" charset="0"/>
              </a:rPr>
              <a:t>afecta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performanța</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n</a:t>
            </a:r>
            <a:r>
              <a:rPr lang="en-US" dirty="0" err="1">
                <a:latin typeface="Arial" panose="020B0604020202020204" pitchFamily="34" charset="0"/>
                <a:cs typeface="Arial" panose="020B0604020202020204" pitchFamily="34" charset="0"/>
              </a:rPr>
              <a:t>ecesită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precisă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face ca </a:t>
            </a:r>
            <a:r>
              <a:rPr lang="en-US" dirty="0" err="1">
                <a:latin typeface="Arial" panose="020B0604020202020204" pitchFamily="34" charset="0"/>
                <a:cs typeface="Arial" panose="020B0604020202020204" pitchFamily="34" charset="0"/>
              </a:rPr>
              <a:t>designul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să</a:t>
            </a:r>
            <a:r>
              <a:rPr lang="en-US" dirty="0">
                <a:latin typeface="Arial" panose="020B0604020202020204" pitchFamily="34" charset="0"/>
                <a:cs typeface="Arial" panose="020B0604020202020204" pitchFamily="34" charset="0"/>
              </a:rPr>
              <a:t> fie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complex.</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u</a:t>
            </a:r>
            <a:r>
              <a:rPr lang="en-US" dirty="0" err="1">
                <a:latin typeface="Arial" panose="020B0604020202020204" pitchFamily="34" charset="0"/>
                <a:cs typeface="Arial" panose="020B0604020202020204" pitchFamily="34" charset="0"/>
              </a:rPr>
              <a:t>nele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materiale</a:t>
            </a:r>
            <a:r>
              <a:rPr lang="en-US" dirty="0">
                <a:latin typeface="Arial" panose="020B0604020202020204" pitchFamily="34" charset="0"/>
                <a:cs typeface="Arial" panose="020B0604020202020204" pitchFamily="34" charset="0"/>
              </a:rPr>
              <a:t>, cum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GaN</a:t>
            </a:r>
            <a:r>
              <a:rPr lang="en-US" dirty="0">
                <a:latin typeface="Arial" panose="020B0604020202020204" pitchFamily="34" charset="0"/>
                <a:cs typeface="Arial" panose="020B0604020202020204" pitchFamily="34" charset="0"/>
              </a:rPr>
              <a:t>, le fac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scumpe</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e</a:t>
            </a:r>
            <a:r>
              <a:rPr lang="en-US" dirty="0" err="1">
                <a:latin typeface="Arial" panose="020B0604020202020204" pitchFamily="34" charset="0"/>
                <a:cs typeface="Arial" panose="020B0604020202020204" pitchFamily="34" charset="0"/>
              </a:rPr>
              <a:t>ficiența</a:t>
            </a:r>
            <a:r>
              <a:rPr lang="en-US" dirty="0">
                <a:latin typeface="Arial" panose="020B0604020202020204" pitchFamily="34" charset="0"/>
                <a:cs typeface="Arial" panose="020B0604020202020204" pitchFamily="34" charset="0"/>
              </a:rPr>
              <a:t> lor </a:t>
            </a:r>
            <a:r>
              <a:rPr lang="en-US" dirty="0" err="1">
                <a:latin typeface="Arial" panose="020B0604020202020204" pitchFamily="34" charset="0"/>
                <a:cs typeface="Arial" panose="020B0604020202020204" pitchFamily="34" charset="0"/>
              </a:rPr>
              <a:t>scade</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frecvențe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foarte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înalte</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n</a:t>
            </a:r>
            <a:r>
              <a:rPr lang="en-US" dirty="0" err="1">
                <a:latin typeface="Arial" panose="020B0604020202020204" pitchFamily="34" charset="0"/>
                <a:cs typeface="Arial" panose="020B0604020202020204" pitchFamily="34" charset="0"/>
              </a:rPr>
              <a:t>ivelurile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putere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mari</a:t>
            </a:r>
            <a:r>
              <a:rPr lang="en-US" dirty="0">
                <a:latin typeface="Arial" panose="020B0604020202020204" pitchFamily="34" charset="0"/>
                <a:cs typeface="Arial" panose="020B0604020202020204" pitchFamily="34" charset="0"/>
              </a:rPr>
              <a:t> pot </a:t>
            </a:r>
            <a:r>
              <a:rPr lang="en-US" dirty="0" err="1">
                <a:latin typeface="Arial" panose="020B0604020202020204" pitchFamily="34" charset="0"/>
                <a:cs typeface="Arial" panose="020B0604020202020204" pitchFamily="34" charset="0"/>
              </a:rPr>
              <a:t>necesita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complexe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9864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24D00D-2C2C-B703-8316-EBFFF200E17C}"/>
              </a:ext>
            </a:extLst>
          </p:cNvPr>
          <p:cNvPicPr>
            <a:picLocks noGrp="1" noChangeAspect="1"/>
          </p:cNvPicPr>
          <p:nvPr>
            <p:ph idx="1"/>
          </p:nvPr>
        </p:nvPicPr>
        <p:blipFill>
          <a:blip r:embed="rId2"/>
          <a:stretch>
            <a:fillRect/>
          </a:stretch>
        </p:blipFill>
        <p:spPr>
          <a:xfrm>
            <a:off x="672810" y="372617"/>
            <a:ext cx="11360009" cy="2396459"/>
          </a:xfrm>
          <a:prstGeom prst="rect">
            <a:avLst/>
          </a:prstGeom>
        </p:spPr>
      </p:pic>
      <p:pic>
        <p:nvPicPr>
          <p:cNvPr id="7" name="Picture 6">
            <a:extLst>
              <a:ext uri="{FF2B5EF4-FFF2-40B4-BE49-F238E27FC236}">
                <a16:creationId xmlns:a16="http://schemas.microsoft.com/office/drawing/2014/main" id="{8B0C1F17-400A-A8FE-E676-C844837C231E}"/>
              </a:ext>
            </a:extLst>
          </p:cNvPr>
          <p:cNvPicPr>
            <a:picLocks noChangeAspect="1"/>
          </p:cNvPicPr>
          <p:nvPr/>
        </p:nvPicPr>
        <p:blipFill>
          <a:blip r:embed="rId3"/>
          <a:stretch>
            <a:fillRect/>
          </a:stretch>
        </p:blipFill>
        <p:spPr>
          <a:xfrm>
            <a:off x="672810" y="3429000"/>
            <a:ext cx="11360009" cy="3056383"/>
          </a:xfrm>
          <a:prstGeom prst="rect">
            <a:avLst/>
          </a:prstGeom>
        </p:spPr>
      </p:pic>
    </p:spTree>
    <p:extLst>
      <p:ext uri="{BB962C8B-B14F-4D97-AF65-F5344CB8AC3E}">
        <p14:creationId xmlns:p14="http://schemas.microsoft.com/office/powerpoint/2010/main" val="235647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FFFB-1BE7-27F3-DA68-D29EB11949C0}"/>
              </a:ext>
            </a:extLst>
          </p:cNvPr>
          <p:cNvSpPr>
            <a:spLocks noGrp="1"/>
          </p:cNvSpPr>
          <p:nvPr>
            <p:ph type="title"/>
          </p:nvPr>
        </p:nvSpPr>
        <p:spPr>
          <a:xfrm>
            <a:off x="2464495" y="226570"/>
            <a:ext cx="8212470" cy="660935"/>
          </a:xfrm>
        </p:spPr>
        <p:txBody>
          <a:bodyPr>
            <a:normAutofit fontScale="90000"/>
          </a:bodyPr>
          <a:lstStyle/>
          <a:p>
            <a:r>
              <a:rPr lang="ro-RO" b="1" dirty="0" err="1">
                <a:highlight>
                  <a:srgbClr val="FFFF00"/>
                </a:highlight>
              </a:rPr>
              <a:t>Types</a:t>
            </a:r>
            <a:r>
              <a:rPr lang="ro-RO" b="1" dirty="0">
                <a:highlight>
                  <a:srgbClr val="FFFF00"/>
                </a:highlight>
              </a:rPr>
              <a:t> of </a:t>
            </a:r>
            <a:r>
              <a:rPr lang="ro-RO" b="1" dirty="0" err="1">
                <a:highlight>
                  <a:srgbClr val="FFFF00"/>
                </a:highlight>
              </a:rPr>
              <a:t>avalanche</a:t>
            </a:r>
            <a:r>
              <a:rPr lang="ro-RO" b="1" dirty="0">
                <a:highlight>
                  <a:srgbClr val="FFFF00"/>
                </a:highlight>
              </a:rPr>
              <a:t> </a:t>
            </a:r>
            <a:r>
              <a:rPr lang="ro-RO" b="1" dirty="0" err="1">
                <a:highlight>
                  <a:srgbClr val="FFFF00"/>
                </a:highlight>
              </a:rPr>
              <a:t>transit</a:t>
            </a:r>
            <a:r>
              <a:rPr lang="ro-RO" b="1" dirty="0">
                <a:highlight>
                  <a:srgbClr val="FFFF00"/>
                </a:highlight>
              </a:rPr>
              <a:t> </a:t>
            </a:r>
            <a:r>
              <a:rPr lang="ro-RO" b="1" dirty="0" err="1">
                <a:highlight>
                  <a:srgbClr val="FFFF00"/>
                </a:highlight>
              </a:rPr>
              <a:t>time</a:t>
            </a:r>
            <a:r>
              <a:rPr lang="ro-RO" b="1" dirty="0">
                <a:highlight>
                  <a:srgbClr val="FFFF00"/>
                </a:highlight>
              </a:rPr>
              <a:t> </a:t>
            </a:r>
            <a:r>
              <a:rPr lang="ro-RO" b="1" dirty="0" err="1">
                <a:highlight>
                  <a:srgbClr val="FFFF00"/>
                </a:highlight>
              </a:rPr>
              <a:t>devices</a:t>
            </a:r>
            <a:r>
              <a:rPr lang="ro-RO" b="1" dirty="0">
                <a:highlight>
                  <a:srgbClr val="FFFF00"/>
                </a:highlight>
              </a:rPr>
              <a:t>:</a:t>
            </a:r>
            <a:br>
              <a:rPr lang="ro-RO" b="1" dirty="0">
                <a:highlight>
                  <a:srgbClr val="FFFF00"/>
                </a:highlight>
              </a:rPr>
            </a:br>
            <a:br>
              <a:rPr lang="ro-RO" b="1" dirty="0"/>
            </a:br>
            <a:br>
              <a:rPr lang="ro-RO" b="1" dirty="0"/>
            </a:br>
            <a:endParaRPr lang="en-US" sz="1800" b="1" dirty="0"/>
          </a:p>
        </p:txBody>
      </p:sp>
      <p:sp>
        <p:nvSpPr>
          <p:cNvPr id="4" name="TextBox 3">
            <a:extLst>
              <a:ext uri="{FF2B5EF4-FFF2-40B4-BE49-F238E27FC236}">
                <a16:creationId xmlns:a16="http://schemas.microsoft.com/office/drawing/2014/main" id="{6157BC44-B93E-BF2E-8761-0C5AEA01FEBE}"/>
              </a:ext>
            </a:extLst>
          </p:cNvPr>
          <p:cNvSpPr txBox="1"/>
          <p:nvPr/>
        </p:nvSpPr>
        <p:spPr>
          <a:xfrm>
            <a:off x="609601" y="1896106"/>
            <a:ext cx="11421034" cy="4196020"/>
          </a:xfrm>
          <a:prstGeom prst="rect">
            <a:avLst/>
          </a:prstGeom>
          <a:noFill/>
        </p:spPr>
        <p:txBody>
          <a:bodyPr wrap="square">
            <a:spAutoFit/>
          </a:bodyPr>
          <a:lstStyle/>
          <a:p>
            <a:pPr>
              <a:lnSpc>
                <a:spcPct val="150000"/>
              </a:lnSpc>
            </a:pPr>
            <a:r>
              <a:rPr lang="ro-RO" b="1" dirty="0">
                <a:latin typeface="Arial" panose="020B0604020202020204" pitchFamily="34" charset="0"/>
                <a:cs typeface="Arial" panose="020B0604020202020204" pitchFamily="34" charset="0"/>
              </a:rPr>
              <a:t>IMPATT (</a:t>
            </a:r>
            <a:r>
              <a:rPr lang="ro-RO" b="1" dirty="0" err="1">
                <a:solidFill>
                  <a:srgbClr val="FF0000"/>
                </a:solidFill>
                <a:latin typeface="Arial" panose="020B0604020202020204" pitchFamily="34" charset="0"/>
                <a:cs typeface="Arial" panose="020B0604020202020204" pitchFamily="34" charset="0"/>
              </a:rPr>
              <a:t>IMP</a:t>
            </a:r>
            <a:r>
              <a:rPr lang="ro-RO" b="1" dirty="0" err="1">
                <a:latin typeface="Arial" panose="020B0604020202020204" pitchFamily="34" charset="0"/>
                <a:cs typeface="Arial" panose="020B0604020202020204" pitchFamily="34" charset="0"/>
              </a:rPr>
              <a:t>act</a:t>
            </a:r>
            <a:r>
              <a:rPr lang="ro-RO" b="1" dirty="0">
                <a:latin typeface="Arial" panose="020B0604020202020204" pitchFamily="34" charset="0"/>
                <a:cs typeface="Arial" panose="020B0604020202020204" pitchFamily="34" charset="0"/>
              </a:rPr>
              <a:t> </a:t>
            </a:r>
            <a:r>
              <a:rPr lang="ro-RO" b="1" dirty="0" err="1">
                <a:latin typeface="Arial" panose="020B0604020202020204" pitchFamily="34" charset="0"/>
                <a:cs typeface="Arial" panose="020B0604020202020204" pitchFamily="34" charset="0"/>
              </a:rPr>
              <a:t>ionization</a:t>
            </a:r>
            <a:r>
              <a:rPr lang="ro-RO" b="1"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A</a:t>
            </a:r>
            <a:r>
              <a:rPr lang="ro-RO" b="1" dirty="0" err="1">
                <a:latin typeface="Arial" panose="020B0604020202020204" pitchFamily="34" charset="0"/>
                <a:cs typeface="Arial" panose="020B0604020202020204" pitchFamily="34" charset="0"/>
              </a:rPr>
              <a:t>valanche</a:t>
            </a:r>
            <a:r>
              <a:rPr lang="ro-RO" b="1"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T</a:t>
            </a:r>
            <a:r>
              <a:rPr lang="ro-RO" b="1" dirty="0" err="1">
                <a:latin typeface="Arial" panose="020B0604020202020204" pitchFamily="34" charset="0"/>
                <a:cs typeface="Arial" panose="020B0604020202020204" pitchFamily="34" charset="0"/>
              </a:rPr>
              <a:t>riggered</a:t>
            </a:r>
            <a:r>
              <a:rPr lang="ro-RO" b="1" dirty="0">
                <a:latin typeface="Arial" panose="020B0604020202020204" pitchFamily="34" charset="0"/>
                <a:cs typeface="Arial" panose="020B0604020202020204" pitchFamily="34" charset="0"/>
              </a:rPr>
              <a:t> </a:t>
            </a:r>
            <a:r>
              <a:rPr lang="ro-RO" b="1" dirty="0">
                <a:solidFill>
                  <a:srgbClr val="FF0000"/>
                </a:solidFill>
                <a:latin typeface="Arial" panose="020B0604020202020204" pitchFamily="34" charset="0"/>
                <a:cs typeface="Arial" panose="020B0604020202020204" pitchFamily="34" charset="0"/>
              </a:rPr>
              <a:t>T</a:t>
            </a:r>
            <a:r>
              <a:rPr lang="ro-RO" b="1" dirty="0">
                <a:latin typeface="Arial" panose="020B0604020202020204" pitchFamily="34" charset="0"/>
                <a:cs typeface="Arial" panose="020B0604020202020204" pitchFamily="34" charset="0"/>
              </a:rPr>
              <a:t>ime- </a:t>
            </a:r>
            <a:r>
              <a:rPr lang="ro-RO" sz="1800" b="1" dirty="0">
                <a:latin typeface="Arial" panose="020B0604020202020204" pitchFamily="34" charset="0"/>
                <a:cs typeface="Arial" panose="020B0604020202020204" pitchFamily="34" charset="0"/>
              </a:rPr>
              <a:t>injecția purtătorului dintr-o regiune de câmp înalt unde are loc ionizarea prin impact;</a:t>
            </a:r>
            <a:r>
              <a:rPr lang="ro-RO" b="1" dirty="0">
                <a:latin typeface="Arial" panose="020B0604020202020204" pitchFamily="34" charset="0"/>
                <a:cs typeface="Arial" panose="020B0604020202020204" pitchFamily="34" charset="0"/>
              </a:rPr>
              <a:t> </a:t>
            </a:r>
            <a:br>
              <a:rPr lang="ro-RO" b="1" dirty="0">
                <a:latin typeface="Arial" panose="020B0604020202020204" pitchFamily="34" charset="0"/>
                <a:cs typeface="Arial" panose="020B0604020202020204" pitchFamily="34" charset="0"/>
              </a:rPr>
            </a:br>
            <a:endParaRPr lang="ro-RO" b="1" dirty="0">
              <a:latin typeface="Arial" panose="020B0604020202020204" pitchFamily="34" charset="0"/>
              <a:cs typeface="Arial" panose="020B0604020202020204" pitchFamily="34" charset="0"/>
            </a:endParaRPr>
          </a:p>
          <a:p>
            <a:pPr>
              <a:lnSpc>
                <a:spcPct val="150000"/>
              </a:lnSpc>
            </a:pPr>
            <a:r>
              <a:rPr lang="ro-RO" b="1" dirty="0">
                <a:latin typeface="Arial" panose="020B0604020202020204" pitchFamily="34" charset="0"/>
                <a:cs typeface="Arial" panose="020B0604020202020204" pitchFamily="34" charset="0"/>
              </a:rPr>
              <a:t>TRAPATT (</a:t>
            </a:r>
            <a:r>
              <a:rPr lang="ro-RO" b="1" dirty="0" err="1">
                <a:solidFill>
                  <a:srgbClr val="FF0000"/>
                </a:solidFill>
                <a:latin typeface="Arial" panose="020B0604020202020204" pitchFamily="34" charset="0"/>
                <a:cs typeface="Arial" panose="020B0604020202020204" pitchFamily="34" charset="0"/>
              </a:rPr>
              <a:t>TRA</a:t>
            </a:r>
            <a:r>
              <a:rPr lang="ro-RO" b="1" dirty="0" err="1">
                <a:latin typeface="Arial" panose="020B0604020202020204" pitchFamily="34" charset="0"/>
                <a:cs typeface="Arial" panose="020B0604020202020204" pitchFamily="34" charset="0"/>
              </a:rPr>
              <a:t>pped</a:t>
            </a:r>
            <a:r>
              <a:rPr lang="ro-RO" b="1" dirty="0">
                <a:latin typeface="Arial" panose="020B0604020202020204" pitchFamily="34" charset="0"/>
                <a:cs typeface="Arial" panose="020B0604020202020204" pitchFamily="34" charset="0"/>
              </a:rPr>
              <a:t> </a:t>
            </a:r>
            <a:r>
              <a:rPr lang="ro-RO" b="1" dirty="0">
                <a:solidFill>
                  <a:srgbClr val="FF0000"/>
                </a:solidFill>
                <a:latin typeface="Arial" panose="020B0604020202020204" pitchFamily="34" charset="0"/>
                <a:cs typeface="Arial" panose="020B0604020202020204" pitchFamily="34" charset="0"/>
              </a:rPr>
              <a:t>P</a:t>
            </a:r>
            <a:r>
              <a:rPr lang="ro-RO" b="1" dirty="0">
                <a:latin typeface="Arial" panose="020B0604020202020204" pitchFamily="34" charset="0"/>
                <a:cs typeface="Arial" panose="020B0604020202020204" pitchFamily="34" charset="0"/>
              </a:rPr>
              <a:t>lasma </a:t>
            </a:r>
            <a:r>
              <a:rPr lang="ro-RO" b="1" dirty="0" err="1">
                <a:solidFill>
                  <a:srgbClr val="FF0000"/>
                </a:solidFill>
                <a:latin typeface="Arial" panose="020B0604020202020204" pitchFamily="34" charset="0"/>
                <a:cs typeface="Arial" panose="020B0604020202020204" pitchFamily="34" charset="0"/>
              </a:rPr>
              <a:t>A</a:t>
            </a:r>
            <a:r>
              <a:rPr lang="ro-RO" b="1" dirty="0" err="1">
                <a:latin typeface="Arial" panose="020B0604020202020204" pitchFamily="34" charset="0"/>
                <a:cs typeface="Arial" panose="020B0604020202020204" pitchFamily="34" charset="0"/>
              </a:rPr>
              <a:t>valanche</a:t>
            </a:r>
            <a:r>
              <a:rPr lang="ro-RO" b="1"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T</a:t>
            </a:r>
            <a:r>
              <a:rPr lang="ro-RO" b="1" dirty="0" err="1">
                <a:latin typeface="Arial" panose="020B0604020202020204" pitchFamily="34" charset="0"/>
                <a:cs typeface="Arial" panose="020B0604020202020204" pitchFamily="34" charset="0"/>
              </a:rPr>
              <a:t>riggered</a:t>
            </a:r>
            <a:r>
              <a:rPr lang="ro-RO" b="1"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T</a:t>
            </a:r>
            <a:r>
              <a:rPr lang="ro-RO" b="1" dirty="0" err="1">
                <a:latin typeface="Arial" panose="020B0604020202020204" pitchFamily="34" charset="0"/>
                <a:cs typeface="Arial" panose="020B0604020202020204" pitchFamily="34" charset="0"/>
              </a:rPr>
              <a:t>ransit</a:t>
            </a:r>
            <a:br>
              <a:rPr lang="ro-RO" b="1" dirty="0">
                <a:latin typeface="Arial" panose="020B0604020202020204" pitchFamily="34" charset="0"/>
                <a:cs typeface="Arial" panose="020B0604020202020204" pitchFamily="34" charset="0"/>
              </a:rPr>
            </a:br>
            <a:br>
              <a:rPr lang="ro-RO" b="1" dirty="0">
                <a:latin typeface="Arial" panose="020B0604020202020204" pitchFamily="34" charset="0"/>
                <a:cs typeface="Arial" panose="020B0604020202020204" pitchFamily="34" charset="0"/>
              </a:rPr>
            </a:br>
            <a:r>
              <a:rPr lang="ro-RO" b="1" dirty="0">
                <a:latin typeface="Arial" panose="020B0604020202020204" pitchFamily="34" charset="0"/>
                <a:cs typeface="Arial" panose="020B0604020202020204" pitchFamily="34" charset="0"/>
              </a:rPr>
              <a:t>BARITT (</a:t>
            </a:r>
            <a:r>
              <a:rPr lang="ro-RO" b="1" dirty="0" err="1">
                <a:solidFill>
                  <a:srgbClr val="FF0000"/>
                </a:solidFill>
                <a:latin typeface="Arial" panose="020B0604020202020204" pitchFamily="34" charset="0"/>
                <a:cs typeface="Arial" panose="020B0604020202020204" pitchFamily="34" charset="0"/>
              </a:rPr>
              <a:t>BAR</a:t>
            </a:r>
            <a:r>
              <a:rPr lang="ro-RO" b="1" dirty="0" err="1">
                <a:latin typeface="Arial" panose="020B0604020202020204" pitchFamily="34" charset="0"/>
                <a:cs typeface="Arial" panose="020B0604020202020204" pitchFamily="34" charset="0"/>
              </a:rPr>
              <a:t>ier</a:t>
            </a:r>
            <a:r>
              <a:rPr lang="ro-RO" b="1"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I</a:t>
            </a:r>
            <a:r>
              <a:rPr lang="ro-RO" b="1" dirty="0" err="1">
                <a:latin typeface="Arial" panose="020B0604020202020204" pitchFamily="34" charset="0"/>
                <a:cs typeface="Arial" panose="020B0604020202020204" pitchFamily="34" charset="0"/>
              </a:rPr>
              <a:t>njection</a:t>
            </a:r>
            <a:r>
              <a:rPr lang="ro-RO" b="1"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T</a:t>
            </a:r>
            <a:r>
              <a:rPr lang="ro-RO" b="1" dirty="0" err="1">
                <a:latin typeface="Arial" panose="020B0604020202020204" pitchFamily="34" charset="0"/>
                <a:cs typeface="Arial" panose="020B0604020202020204" pitchFamily="34" charset="0"/>
              </a:rPr>
              <a:t>ransit</a:t>
            </a:r>
            <a:r>
              <a:rPr lang="ro-RO" b="1" dirty="0">
                <a:latin typeface="Arial" panose="020B0604020202020204" pitchFamily="34" charset="0"/>
                <a:cs typeface="Arial" panose="020B0604020202020204" pitchFamily="34" charset="0"/>
              </a:rPr>
              <a:t> </a:t>
            </a:r>
            <a:r>
              <a:rPr lang="ro-RO" b="1" dirty="0">
                <a:solidFill>
                  <a:srgbClr val="FF0000"/>
                </a:solidFill>
                <a:latin typeface="Arial" panose="020B0604020202020204" pitchFamily="34" charset="0"/>
                <a:cs typeface="Arial" panose="020B0604020202020204" pitchFamily="34" charset="0"/>
              </a:rPr>
              <a:t>T</a:t>
            </a:r>
            <a:r>
              <a:rPr lang="ro-RO" b="1" dirty="0">
                <a:latin typeface="Arial" panose="020B0604020202020204" pitchFamily="34" charset="0"/>
                <a:cs typeface="Arial" panose="020B0604020202020204" pitchFamily="34" charset="0"/>
              </a:rPr>
              <a:t>ime) </a:t>
            </a:r>
            <a:r>
              <a:rPr lang="ro-RO" sz="1800" b="1" dirty="0">
                <a:latin typeface="Arial" panose="020B0604020202020204" pitchFamily="34" charset="0"/>
                <a:cs typeface="Arial" panose="020B0604020202020204" pitchFamily="34" charset="0"/>
              </a:rPr>
              <a:t>emisia ionică printr-o barieră de potențial, </a:t>
            </a:r>
            <a:br>
              <a:rPr lang="ro-RO" b="1" dirty="0">
                <a:latin typeface="Arial" panose="020B0604020202020204" pitchFamily="34" charset="0"/>
                <a:cs typeface="Arial" panose="020B0604020202020204" pitchFamily="34" charset="0"/>
              </a:rPr>
            </a:br>
            <a:br>
              <a:rPr lang="ro-RO" b="1" dirty="0">
                <a:latin typeface="Arial" panose="020B0604020202020204" pitchFamily="34" charset="0"/>
                <a:cs typeface="Arial" panose="020B0604020202020204" pitchFamily="34" charset="0"/>
              </a:rPr>
            </a:br>
            <a:r>
              <a:rPr lang="ro-RO" b="1" dirty="0">
                <a:latin typeface="Arial" panose="020B0604020202020204" pitchFamily="34" charset="0"/>
                <a:cs typeface="Arial" panose="020B0604020202020204" pitchFamily="34" charset="0"/>
              </a:rPr>
              <a:t>QWITT (</a:t>
            </a:r>
            <a:r>
              <a:rPr lang="ro-RO" b="1" dirty="0">
                <a:solidFill>
                  <a:srgbClr val="FF0000"/>
                </a:solidFill>
                <a:latin typeface="Arial" panose="020B0604020202020204" pitchFamily="34" charset="0"/>
                <a:cs typeface="Arial" panose="020B0604020202020204" pitchFamily="34" charset="0"/>
              </a:rPr>
              <a:t>Q</a:t>
            </a:r>
            <a:r>
              <a:rPr lang="ro-RO" b="1" dirty="0">
                <a:latin typeface="Arial" panose="020B0604020202020204" pitchFamily="34" charset="0"/>
                <a:cs typeface="Arial" panose="020B0604020202020204" pitchFamily="34" charset="0"/>
              </a:rPr>
              <a:t>uantum </a:t>
            </a:r>
            <a:r>
              <a:rPr lang="ro-RO" b="1" dirty="0" err="1">
                <a:solidFill>
                  <a:srgbClr val="FF0000"/>
                </a:solidFill>
                <a:latin typeface="Arial" panose="020B0604020202020204" pitchFamily="34" charset="0"/>
                <a:cs typeface="Arial" panose="020B0604020202020204" pitchFamily="34" charset="0"/>
              </a:rPr>
              <a:t>W</a:t>
            </a:r>
            <a:r>
              <a:rPr lang="ro-RO" b="1" dirty="0" err="1">
                <a:latin typeface="Arial" panose="020B0604020202020204" pitchFamily="34" charset="0"/>
                <a:cs typeface="Arial" panose="020B0604020202020204" pitchFamily="34" charset="0"/>
              </a:rPr>
              <a:t>ell</a:t>
            </a:r>
            <a:r>
              <a:rPr lang="ro-RO" b="1"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I</a:t>
            </a:r>
            <a:r>
              <a:rPr lang="ro-RO" b="1" dirty="0" err="1">
                <a:latin typeface="Arial" panose="020B0604020202020204" pitchFamily="34" charset="0"/>
                <a:cs typeface="Arial" panose="020B0604020202020204" pitchFamily="34" charset="0"/>
              </a:rPr>
              <a:t>njection</a:t>
            </a:r>
            <a:r>
              <a:rPr lang="ro-RO" b="1"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T</a:t>
            </a:r>
            <a:r>
              <a:rPr lang="ro-RO" b="1" dirty="0" err="1">
                <a:latin typeface="Arial" panose="020B0604020202020204" pitchFamily="34" charset="0"/>
                <a:cs typeface="Arial" panose="020B0604020202020204" pitchFamily="34" charset="0"/>
              </a:rPr>
              <a:t>ransit</a:t>
            </a:r>
            <a:r>
              <a:rPr lang="ro-RO" b="1" dirty="0">
                <a:latin typeface="Arial" panose="020B0604020202020204" pitchFamily="34" charset="0"/>
                <a:cs typeface="Arial" panose="020B0604020202020204" pitchFamily="34" charset="0"/>
              </a:rPr>
              <a:t> </a:t>
            </a:r>
            <a:r>
              <a:rPr lang="ro-RO" b="1" dirty="0">
                <a:solidFill>
                  <a:srgbClr val="FF0000"/>
                </a:solidFill>
                <a:latin typeface="Arial" panose="020B0604020202020204" pitchFamily="34" charset="0"/>
                <a:cs typeface="Arial" panose="020B0604020202020204" pitchFamily="34" charset="0"/>
              </a:rPr>
              <a:t>T</a:t>
            </a:r>
            <a:r>
              <a:rPr lang="ro-RO" b="1" dirty="0">
                <a:latin typeface="Arial" panose="020B0604020202020204" pitchFamily="34" charset="0"/>
                <a:cs typeface="Arial" panose="020B0604020202020204" pitchFamily="34" charset="0"/>
              </a:rPr>
              <a:t>ime) </a:t>
            </a:r>
            <a:r>
              <a:rPr lang="ro-RO" sz="1800" b="1" dirty="0">
                <a:latin typeface="Arial" panose="020B0604020202020204" pitchFamily="34" charset="0"/>
                <a:cs typeface="Arial" panose="020B0604020202020204" pitchFamily="34" charset="0"/>
              </a:rPr>
              <a:t>diode cu mecanisme de injecție cu </a:t>
            </a:r>
            <a:r>
              <a:rPr lang="ro-RO" sz="1800" b="1" dirty="0" err="1">
                <a:latin typeface="Arial" panose="020B0604020202020204" pitchFamily="34" charset="0"/>
                <a:cs typeface="Arial" panose="020B0604020202020204" pitchFamily="34" charset="0"/>
              </a:rPr>
              <a:t>drift</a:t>
            </a:r>
            <a:r>
              <a:rPr lang="ro-RO" sz="1800" b="1" dirty="0">
                <a:latin typeface="Arial" panose="020B0604020202020204" pitchFamily="34" charset="0"/>
                <a:cs typeface="Arial" panose="020B0604020202020204" pitchFamily="34" charset="0"/>
              </a:rPr>
              <a:t> fix (tip MISAWA).</a:t>
            </a:r>
            <a:br>
              <a:rPr lang="ro-RO" b="1" dirty="0">
                <a:latin typeface="Arial" panose="020B0604020202020204" pitchFamily="34" charset="0"/>
                <a:cs typeface="Arial" panose="020B0604020202020204" pitchFamily="34" charset="0"/>
              </a:rPr>
            </a:br>
            <a:br>
              <a:rPr lang="ro-RO" b="1" dirty="0">
                <a:latin typeface="Arial" panose="020B0604020202020204" pitchFamily="34" charset="0"/>
                <a:cs typeface="Arial" panose="020B0604020202020204" pitchFamily="34" charset="0"/>
              </a:rPr>
            </a:br>
            <a:r>
              <a:rPr lang="ro-RO" b="1" dirty="0">
                <a:latin typeface="Arial" panose="020B0604020202020204" pitchFamily="34" charset="0"/>
                <a:cs typeface="Arial" panose="020B0604020202020204" pitchFamily="34" charset="0"/>
              </a:rPr>
              <a:t>TUNNETI </a:t>
            </a:r>
            <a:r>
              <a:rPr lang="ro-RO" sz="1800" b="1" dirty="0">
                <a:latin typeface="Arial" panose="020B0604020202020204" pitchFamily="34" charset="0"/>
                <a:cs typeface="Arial" panose="020B0604020202020204" pitchFamily="34" charset="0"/>
              </a:rPr>
              <a:t>injecția prin </a:t>
            </a:r>
            <a:r>
              <a:rPr lang="ro-RO" sz="1800" b="1" dirty="0" err="1">
                <a:latin typeface="Arial" panose="020B0604020202020204" pitchFamily="34" charset="0"/>
                <a:cs typeface="Arial" panose="020B0604020202020204" pitchFamily="34" charset="0"/>
              </a:rPr>
              <a:t>tunelare</a:t>
            </a:r>
            <a:r>
              <a:rPr lang="ro-RO" sz="1800"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45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C593-BA24-45C6-1BB7-EEFDB8DEE63A}"/>
              </a:ext>
            </a:extLst>
          </p:cNvPr>
          <p:cNvSpPr>
            <a:spLocks noGrp="1"/>
          </p:cNvSpPr>
          <p:nvPr>
            <p:ph type="title"/>
          </p:nvPr>
        </p:nvSpPr>
        <p:spPr>
          <a:xfrm>
            <a:off x="2592925" y="624110"/>
            <a:ext cx="8911687" cy="863727"/>
          </a:xfrm>
        </p:spPr>
        <p:txBody>
          <a:bodyPr/>
          <a:lstStyle/>
          <a:p>
            <a:r>
              <a:rPr lang="ro-RO" b="1" dirty="0">
                <a:latin typeface="Arial" panose="020B0604020202020204" pitchFamily="34" charset="0"/>
                <a:cs typeface="Arial" panose="020B0604020202020204" pitchFamily="34" charset="0"/>
              </a:rPr>
              <a:t>Ce este efectul de timp de tranzit?</a:t>
            </a:r>
            <a:r>
              <a:rPr lang="ro-RO" dirty="0">
                <a:latin typeface="Arial" panose="020B0604020202020204" pitchFamily="34" charset="0"/>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4F3E1CC8-2697-45CF-97B6-40F0036A417F}"/>
              </a:ext>
            </a:extLst>
          </p:cNvPr>
          <p:cNvSpPr>
            <a:spLocks noGrp="1"/>
          </p:cNvSpPr>
          <p:nvPr>
            <p:ph idx="1"/>
          </p:nvPr>
        </p:nvSpPr>
        <p:spPr>
          <a:xfrm>
            <a:off x="832757" y="2133600"/>
            <a:ext cx="10671855" cy="3777622"/>
          </a:xfrm>
        </p:spPr>
        <p:txBody>
          <a:bodyPr>
            <a:normAutofit/>
          </a:bodyPr>
          <a:lstStyle/>
          <a:p>
            <a:pPr marL="0" indent="0">
              <a:buNone/>
            </a:pPr>
            <a:r>
              <a:rPr lang="ro-RO" sz="2000" dirty="0">
                <a:latin typeface="Arial" panose="020B0604020202020204" pitchFamily="34" charset="0"/>
                <a:cs typeface="Arial" panose="020B0604020202020204" pitchFamily="34" charset="0"/>
              </a:rPr>
              <a:t>- </a:t>
            </a:r>
            <a:r>
              <a:rPr lang="ro-RO" sz="2000" b="1" dirty="0">
                <a:latin typeface="Arial" panose="020B0604020202020204" pitchFamily="34" charset="0"/>
                <a:cs typeface="Arial" panose="020B0604020202020204" pitchFamily="34" charset="0"/>
              </a:rPr>
              <a:t>Orice efect cauzat de timpul de tranzit</a:t>
            </a:r>
          </a:p>
          <a:p>
            <a:r>
              <a:rPr lang="ro-RO" sz="2000" dirty="0">
                <a:latin typeface="Arial" panose="020B0604020202020204" pitchFamily="34" charset="0"/>
                <a:cs typeface="Arial" panose="020B0604020202020204" pitchFamily="34" charset="0"/>
              </a:rPr>
              <a:t>În dispozitive de vacuum de microunde, precum și semiconductoare, unele efecte se observă grație timpului de tranzit</a:t>
            </a:r>
          </a:p>
          <a:p>
            <a:r>
              <a:rPr lang="ro-RO" sz="2000" dirty="0">
                <a:latin typeface="Arial" panose="020B0604020202020204" pitchFamily="34" charset="0"/>
                <a:cs typeface="Arial" panose="020B0604020202020204" pitchFamily="34" charset="0"/>
              </a:rPr>
              <a:t>Timpul de tranzit cauzează schimbarea fazei între tensiune și curentul prin dispozitivul SC </a:t>
            </a:r>
          </a:p>
          <a:p>
            <a:pPr marL="0" indent="0">
              <a:buNone/>
            </a:pPr>
            <a:r>
              <a:rPr lang="ro-RO" sz="2000" b="1" dirty="0">
                <a:latin typeface="Arial" panose="020B0604020202020204" pitchFamily="34" charset="0"/>
                <a:cs typeface="Arial" panose="020B0604020202020204" pitchFamily="34" charset="0"/>
              </a:rPr>
              <a:t>                                   </a:t>
            </a:r>
          </a:p>
          <a:p>
            <a:pPr marL="0" indent="0" algn="ctr">
              <a:buNone/>
            </a:pPr>
            <a:r>
              <a:rPr lang="ro-RO" sz="2000" b="1" dirty="0">
                <a:latin typeface="Arial" panose="020B0604020202020204" pitchFamily="34" charset="0"/>
                <a:cs typeface="Arial" panose="020B0604020202020204" pitchFamily="34" charset="0"/>
              </a:rPr>
              <a:t>   Când acest efect este important? – </a:t>
            </a:r>
          </a:p>
          <a:p>
            <a:r>
              <a:rPr lang="ro-RO" sz="2000" dirty="0">
                <a:latin typeface="Arial" panose="020B0604020202020204" pitchFamily="34" charset="0"/>
                <a:cs typeface="Arial" panose="020B0604020202020204" pitchFamily="34" charset="0"/>
              </a:rPr>
              <a:t>Dacă cauzează o modificare de fază de 180 grade – se manifestă o rezistență negativă</a:t>
            </a:r>
          </a:p>
          <a:p>
            <a:r>
              <a:rPr lang="ro-RO" sz="2000" dirty="0">
                <a:latin typeface="Arial" panose="020B0604020202020204" pitchFamily="34" charset="0"/>
                <a:cs typeface="Arial" panose="020B0604020202020204" pitchFamily="34" charset="0"/>
              </a:rPr>
              <a:t>Dacă</a:t>
            </a:r>
            <a:r>
              <a:rPr lang="en-US" sz="2000" dirty="0">
                <a:latin typeface="Arial" panose="020B0604020202020204" pitchFamily="34" charset="0"/>
                <a:cs typeface="Arial" panose="020B0604020202020204" pitchFamily="34" charset="0"/>
              </a:rPr>
              <a:t> au loc </a:t>
            </a:r>
            <a:r>
              <a:rPr lang="en-US" sz="2000" dirty="0" err="1">
                <a:latin typeface="Arial" panose="020B0604020202020204" pitchFamily="34" charset="0"/>
                <a:cs typeface="Arial" panose="020B0604020202020204" pitchFamily="34" charset="0"/>
              </a:rPr>
              <a:t>ambele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efecte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avalan</a:t>
            </a:r>
            <a:r>
              <a:rPr lang="ro-RO" sz="2000" dirty="0" err="1">
                <a:latin typeface="Arial" panose="020B0604020202020204" pitchFamily="34" charset="0"/>
                <a:cs typeface="Arial" panose="020B0604020202020204" pitchFamily="34" charset="0"/>
              </a:rPr>
              <a:t>șă</a:t>
            </a:r>
            <a:r>
              <a:rPr lang="ro-RO" sz="2000" dirty="0">
                <a:latin typeface="Arial" panose="020B0604020202020204" pitchFamily="34" charset="0"/>
                <a:cs typeface="Arial" panose="020B0604020202020204" pitchFamily="34" charset="0"/>
              </a:rPr>
              <a:t> și</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timp</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tranzit</a:t>
            </a:r>
            <a:r>
              <a:rPr lang="ro-RO" sz="2000" dirty="0">
                <a:latin typeface="Arial" panose="020B0604020202020204" pitchFamily="34" charset="0"/>
                <a:cs typeface="Arial" panose="020B0604020202020204" pitchFamily="34" charset="0"/>
              </a:rPr>
              <a:t> care cauzează rezistența negativă – ele formează dispozitive de avalanșă cu timp de tranzit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11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4DB10-C6E8-A054-9508-665EC634F73C}"/>
              </a:ext>
            </a:extLst>
          </p:cNvPr>
          <p:cNvSpPr>
            <a:spLocks noGrp="1"/>
          </p:cNvSpPr>
          <p:nvPr>
            <p:ph idx="1"/>
          </p:nvPr>
        </p:nvSpPr>
        <p:spPr>
          <a:xfrm>
            <a:off x="1307079" y="128767"/>
            <a:ext cx="10239158" cy="6144986"/>
          </a:xfrm>
        </p:spPr>
        <p:txBody>
          <a:bodyPr>
            <a:normAutofit/>
          </a:bodyPr>
          <a:lstStyle/>
          <a:p>
            <a:r>
              <a:rPr lang="en-US" sz="2000" dirty="0">
                <a:latin typeface="Arial" panose="020B0604020202020204" pitchFamily="34" charset="0"/>
                <a:cs typeface="Arial" panose="020B0604020202020204" pitchFamily="34" charset="0"/>
              </a:rPr>
              <a:t>Read a </a:t>
            </a:r>
            <a:r>
              <a:rPr lang="ro-RO" sz="2000" dirty="0">
                <a:latin typeface="Arial" panose="020B0604020202020204" pitchFamily="34" charset="0"/>
                <a:cs typeface="Arial" panose="020B0604020202020204" pitchFamily="34" charset="0"/>
              </a:rPr>
              <a:t>identificat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caracterul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adecvat</a:t>
            </a:r>
            <a:r>
              <a:rPr lang="en-US" sz="2000" dirty="0">
                <a:latin typeface="Arial" panose="020B0604020202020204" pitchFamily="34" charset="0"/>
                <a:cs typeface="Arial" panose="020B0604020202020204" pitchFamily="34" charset="0"/>
              </a:rPr>
              <a:t> al </a:t>
            </a:r>
            <a:r>
              <a:rPr lang="en-US" sz="2000" dirty="0" err="1">
                <a:latin typeface="Arial" panose="020B0604020202020204" pitchFamily="34" charset="0"/>
                <a:cs typeface="Arial" panose="020B0604020202020204" pitchFamily="34" charset="0"/>
              </a:rPr>
              <a:t>mecanismelor</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ionizare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prin</a:t>
            </a:r>
            <a:r>
              <a:rPr lang="en-US" sz="2000" dirty="0">
                <a:latin typeface="Arial" panose="020B0604020202020204" pitchFamily="34" charset="0"/>
                <a:cs typeface="Arial" panose="020B0604020202020204" pitchFamily="34" charset="0"/>
              </a:rPr>
              <a:t> impact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multiplicare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avalanșă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injectarea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purtătorilor</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sarcină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fierbinți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propus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dioda</a:t>
            </a:r>
            <a:r>
              <a:rPr lang="en-US" sz="2000" dirty="0">
                <a:latin typeface="Arial" panose="020B0604020202020204" pitchFamily="34" charset="0"/>
                <a:cs typeface="Arial" panose="020B0604020202020204" pitchFamily="34" charset="0"/>
              </a:rPr>
              <a:t> IMPAT</a:t>
            </a:r>
            <a:r>
              <a:rPr lang="ro-RO" sz="2000"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a:t>
            </a:r>
            <a:endParaRPr lang="ro-RO"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Unul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dintre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parametrii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cheie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acest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dispozitiv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rata de </a:t>
            </a:r>
            <a:r>
              <a:rPr lang="en-US" sz="2000" b="1" dirty="0" err="1">
                <a:latin typeface="Arial" panose="020B0604020202020204" pitchFamily="34" charset="0"/>
                <a:cs typeface="Arial" panose="020B0604020202020204" pitchFamily="34" charset="0"/>
              </a:rPr>
              <a:t>ionizare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adică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numărul</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perechi</a:t>
            </a:r>
            <a:r>
              <a:rPr lang="en-US" sz="2000" dirty="0">
                <a:latin typeface="Arial" panose="020B0604020202020204" pitchFamily="34" charset="0"/>
                <a:cs typeface="Arial" panose="020B0604020202020204" pitchFamily="34" charset="0"/>
              </a:rPr>
              <a:t> electron-g</a:t>
            </a:r>
            <a:r>
              <a:rPr lang="ro-RO" sz="2000" dirty="0">
                <a:latin typeface="Arial" panose="020B0604020202020204" pitchFamily="34" charset="0"/>
                <a:cs typeface="Arial" panose="020B0604020202020204" pitchFamily="34" charset="0"/>
              </a:rPr>
              <a:t>ol</a:t>
            </a:r>
            <a:r>
              <a:rPr lang="en-US" sz="2000" dirty="0">
                <a:latin typeface="Arial" panose="020B0604020202020204" pitchFamily="34" charset="0"/>
                <a:cs typeface="Arial" panose="020B0604020202020204" pitchFamily="34" charset="0"/>
              </a:rPr>
              <a:t> care sunt generate de un </a:t>
            </a:r>
            <a:r>
              <a:rPr lang="en-US" sz="2000" dirty="0" err="1">
                <a:latin typeface="Arial" panose="020B0604020202020204" pitchFamily="34" charset="0"/>
                <a:cs typeface="Arial" panose="020B0604020202020204" pitchFamily="34" charset="0"/>
              </a:rPr>
              <a:t>purtător</a:t>
            </a:r>
            <a:r>
              <a:rPr lang="en-US" sz="2000" dirty="0">
                <a:latin typeface="Arial" panose="020B0604020202020204" pitchFamily="34" charset="0"/>
                <a:cs typeface="Arial" panose="020B0604020202020204" pitchFamily="34" charset="0"/>
              </a:rPr>
              <a:t> pe </a:t>
            </a:r>
            <a:r>
              <a:rPr lang="en-US" sz="2000" dirty="0" err="1">
                <a:latin typeface="Arial" panose="020B0604020202020204" pitchFamily="34" charset="0"/>
                <a:cs typeface="Arial" panose="020B0604020202020204" pitchFamily="34" charset="0"/>
              </a:rPr>
              <a:t>unitatea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distanță</a:t>
            </a:r>
            <a:r>
              <a:rPr lang="en-US" sz="2000" dirty="0">
                <a:latin typeface="Arial" panose="020B0604020202020204" pitchFamily="34" charset="0"/>
                <a:cs typeface="Arial" panose="020B0604020202020204" pitchFamily="34" charset="0"/>
              </a:rPr>
              <a:t>. </a:t>
            </a:r>
            <a:endParaRPr lang="ro-RO"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analiza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proiecta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dispozitivul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necesar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a:t>
            </a:r>
            <a:r>
              <a:rPr lang="en-US" sz="2000" dirty="0">
                <a:latin typeface="Arial" panose="020B0604020202020204" pitchFamily="34" charset="0"/>
                <a:cs typeface="Arial" panose="020B0604020202020204" pitchFamily="34" charset="0"/>
              </a:rPr>
              <a:t> se </a:t>
            </a:r>
            <a:r>
              <a:rPr lang="en-US" sz="2000" dirty="0" err="1">
                <a:latin typeface="Arial" panose="020B0604020202020204" pitchFamily="34" charset="0"/>
                <a:cs typeface="Arial" panose="020B0604020202020204" pitchFamily="34" charset="0"/>
              </a:rPr>
              <a:t>cunoască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dependența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forța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motrice</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energia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câmpul</a:t>
            </a:r>
            <a:r>
              <a:rPr lang="en-US" sz="2000" dirty="0">
                <a:latin typeface="Arial" panose="020B0604020202020204" pitchFamily="34" charset="0"/>
                <a:cs typeface="Arial" panose="020B0604020202020204" pitchFamily="34" charset="0"/>
              </a:rPr>
              <a:t> electric </a:t>
            </a:r>
            <a:r>
              <a:rPr lang="en-US" sz="2000" dirty="0" err="1">
                <a:latin typeface="Arial" panose="020B0604020202020204" pitchFamily="34" charset="0"/>
                <a:cs typeface="Arial" panose="020B0604020202020204" pitchFamily="34" charset="0"/>
              </a:rPr>
              <a:t>într</a:t>
            </a:r>
            <a:r>
              <a:rPr lang="en-US" sz="2000" dirty="0">
                <a:latin typeface="Arial" panose="020B0604020202020204" pitchFamily="34" charset="0"/>
                <a:cs typeface="Arial" panose="020B0604020202020204" pitchFamily="34" charset="0"/>
              </a:rPr>
              <a:t>-un model local. </a:t>
            </a:r>
            <a:endParaRPr lang="ro-RO"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Ratele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ionizare</a:t>
            </a:r>
            <a:r>
              <a:rPr lang="en-US" sz="2000" dirty="0">
                <a:latin typeface="Arial" panose="020B0604020202020204" pitchFamily="34" charset="0"/>
                <a:cs typeface="Arial" panose="020B0604020202020204" pitchFamily="34" charset="0"/>
              </a:rPr>
              <a:t> pot fi calculate din </a:t>
            </a:r>
            <a:r>
              <a:rPr lang="en-US" sz="2000" dirty="0" err="1">
                <a:latin typeface="Arial" panose="020B0604020202020204" pitchFamily="34" charset="0"/>
                <a:cs typeface="Arial" panose="020B0604020202020204" pitchFamily="34" charset="0"/>
              </a:rPr>
              <a:t>structura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benzilor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folosind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simulări</a:t>
            </a:r>
            <a:r>
              <a:rPr lang="en-US" sz="2000" dirty="0">
                <a:latin typeface="Arial" panose="020B0604020202020204" pitchFamily="34" charset="0"/>
                <a:cs typeface="Arial" panose="020B0604020202020204" pitchFamily="34" charset="0"/>
              </a:rPr>
              <a:t> Monte Carlo. </a:t>
            </a:r>
            <a:endParaRPr lang="ro-RO" sz="2000" dirty="0">
              <a:latin typeface="Arial" panose="020B0604020202020204" pitchFamily="34" charset="0"/>
              <a:cs typeface="Arial" panose="020B0604020202020204" pitchFamily="34" charset="0"/>
            </a:endParaRPr>
          </a:p>
          <a:p>
            <a:r>
              <a:rPr lang="ro-RO" sz="2000" dirty="0">
                <a:latin typeface="Arial" panose="020B0604020202020204" pitchFamily="34" charset="0"/>
                <a:cs typeface="Arial" panose="020B0604020202020204" pitchFamily="34" charset="0"/>
              </a:rPr>
              <a:t>Regiuni operare </a:t>
            </a:r>
            <a:r>
              <a:rPr lang="ro-RO" sz="2000" b="1" dirty="0">
                <a:latin typeface="Arial" panose="020B0604020202020204" pitchFamily="34" charset="0"/>
                <a:cs typeface="Arial" panose="020B0604020202020204" pitchFamily="34" charset="0"/>
              </a:rPr>
              <a:t>3-300GHz</a:t>
            </a:r>
            <a:r>
              <a:rPr lang="ro-RO" sz="2000" dirty="0">
                <a:latin typeface="Arial" panose="020B0604020202020204" pitchFamily="34" charset="0"/>
                <a:cs typeface="Arial" panose="020B0604020202020204" pitchFamily="34" charset="0"/>
              </a:rPr>
              <a:t> (în ferestre speciale de</a:t>
            </a:r>
          </a:p>
          <a:p>
            <a:pPr marL="0" indent="0">
              <a:buNone/>
            </a:pPr>
            <a:r>
              <a:rPr lang="ro-RO" sz="2000" dirty="0">
                <a:latin typeface="Arial" panose="020B0604020202020204" pitchFamily="34" charset="0"/>
                <a:cs typeface="Arial" panose="020B0604020202020204" pitchFamily="34" charset="0"/>
              </a:rPr>
              <a:t>3, 16, 34, 94, 140, 220, 301 GHz)</a:t>
            </a:r>
          </a:p>
          <a:p>
            <a:pPr marL="0" indent="0">
              <a:buNone/>
            </a:pPr>
            <a:r>
              <a:rPr lang="ro-RO" sz="2000" dirty="0">
                <a:latin typeface="Arial" panose="020B0604020202020204" pitchFamily="34" charset="0"/>
                <a:cs typeface="Arial" panose="020B0604020202020204" pitchFamily="34" charset="0"/>
              </a:rPr>
              <a:t>Generează un nivel înalt de fond de fază grație </a:t>
            </a:r>
          </a:p>
          <a:p>
            <a:pPr marL="0" indent="0">
              <a:buNone/>
            </a:pPr>
            <a:r>
              <a:rPr lang="ro-RO" sz="2000" dirty="0">
                <a:latin typeface="Arial" panose="020B0604020202020204" pitchFamily="34" charset="0"/>
                <a:cs typeface="Arial" panose="020B0604020202020204" pitchFamily="34" charset="0"/>
              </a:rPr>
              <a:t>procesului de avalanșă (~ 40dB)</a:t>
            </a:r>
          </a:p>
          <a:p>
            <a:pPr marL="0" indent="0">
              <a:buNone/>
            </a:pPr>
            <a:endParaRPr lang="ro-RO" sz="2000" dirty="0">
              <a:latin typeface="Arial" panose="020B0604020202020204" pitchFamily="34" charset="0"/>
              <a:cs typeface="Arial" panose="020B0604020202020204" pitchFamily="34" charset="0"/>
            </a:endParaRPr>
          </a:p>
          <a:p>
            <a:pPr marL="0" indent="0">
              <a:buNone/>
            </a:pPr>
            <a:r>
              <a:rPr lang="ro-RO" sz="2000" dirty="0">
                <a:latin typeface="Arial" panose="020B0604020202020204" pitchFamily="34" charset="0"/>
                <a:cs typeface="Arial" panose="020B0604020202020204" pitchFamily="34" charset="0"/>
              </a:rPr>
              <a:t>Capacitate înaltă de putere</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E0DC83E-9F1F-9D9C-0658-8248ED8C7C7B}"/>
              </a:ext>
            </a:extLst>
          </p:cNvPr>
          <p:cNvPicPr>
            <a:picLocks noChangeAspect="1"/>
          </p:cNvPicPr>
          <p:nvPr/>
        </p:nvPicPr>
        <p:blipFill>
          <a:blip r:embed="rId2"/>
          <a:stretch>
            <a:fillRect/>
          </a:stretch>
        </p:blipFill>
        <p:spPr>
          <a:xfrm>
            <a:off x="7679707" y="3568485"/>
            <a:ext cx="4320692" cy="3050376"/>
          </a:xfrm>
          <a:prstGeom prst="rect">
            <a:avLst/>
          </a:prstGeom>
        </p:spPr>
      </p:pic>
    </p:spTree>
    <p:extLst>
      <p:ext uri="{BB962C8B-B14F-4D97-AF65-F5344CB8AC3E}">
        <p14:creationId xmlns:p14="http://schemas.microsoft.com/office/powerpoint/2010/main" val="362705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57E1-A6FE-F32A-4700-07F38E6B8B73}"/>
              </a:ext>
            </a:extLst>
          </p:cNvPr>
          <p:cNvSpPr>
            <a:spLocks noGrp="1"/>
          </p:cNvSpPr>
          <p:nvPr>
            <p:ph type="title"/>
          </p:nvPr>
        </p:nvSpPr>
        <p:spPr/>
        <p:txBody>
          <a:bodyPr/>
          <a:lstStyle/>
          <a:p>
            <a:r>
              <a:rPr lang="ro-RO" dirty="0"/>
              <a:t>Caracteristici cheie a IMPATT</a:t>
            </a:r>
            <a:endParaRPr lang="en-US" dirty="0"/>
          </a:p>
        </p:txBody>
      </p:sp>
      <p:sp>
        <p:nvSpPr>
          <p:cNvPr id="3" name="Content Placeholder 2">
            <a:extLst>
              <a:ext uri="{FF2B5EF4-FFF2-40B4-BE49-F238E27FC236}">
                <a16:creationId xmlns:a16="http://schemas.microsoft.com/office/drawing/2014/main" id="{3E03271B-502B-B214-7673-7B552590EA65}"/>
              </a:ext>
            </a:extLst>
          </p:cNvPr>
          <p:cNvSpPr>
            <a:spLocks noGrp="1"/>
          </p:cNvSpPr>
          <p:nvPr>
            <p:ph idx="1"/>
          </p:nvPr>
        </p:nvSpPr>
        <p:spPr>
          <a:xfrm>
            <a:off x="945397" y="1518833"/>
            <a:ext cx="10559215" cy="4928461"/>
          </a:xfrm>
        </p:spPr>
        <p:txBody>
          <a:bodyPr>
            <a:normAutofit/>
          </a:bodyPr>
          <a:lstStyle/>
          <a:p>
            <a:r>
              <a:rPr lang="en-US" b="1" dirty="0" err="1">
                <a:latin typeface="Arial" panose="020B0604020202020204" pitchFamily="34" charset="0"/>
                <a:cs typeface="Arial" panose="020B0604020202020204" pitchFamily="34" charset="0"/>
              </a:rPr>
              <a:t>Putere</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Frecvență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ridicată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puterea</a:t>
            </a:r>
            <a:r>
              <a:rPr lang="en-US" dirty="0">
                <a:latin typeface="Arial" panose="020B0604020202020204" pitchFamily="34" charset="0"/>
                <a:cs typeface="Arial" panose="020B0604020202020204" pitchFamily="34" charset="0"/>
              </a:rPr>
              <a:t> mare de </a:t>
            </a:r>
            <a:r>
              <a:rPr lang="en-US" dirty="0" err="1">
                <a:latin typeface="Arial" panose="020B0604020202020204" pitchFamily="34" charset="0"/>
                <a:cs typeface="Arial" panose="020B0604020202020204" pitchFamily="34" charset="0"/>
              </a:rPr>
              <a:t>ieșire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ideale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aplicații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înaltă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frecvență</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microunde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milimetrice</a:t>
            </a:r>
            <a:r>
              <a:rPr lang="en-US" dirty="0">
                <a:latin typeface="Arial" panose="020B0604020202020204" pitchFamily="34" charset="0"/>
                <a:cs typeface="Arial" panose="020B0604020202020204" pitchFamily="34" charset="0"/>
              </a:rPr>
              <a:t> (3 GHz </a:t>
            </a:r>
            <a:r>
              <a:rPr lang="en-US" dirty="0" err="1">
                <a:latin typeface="Arial" panose="020B0604020202020204" pitchFamily="34" charset="0"/>
                <a:cs typeface="Arial" panose="020B0604020202020204" pitchFamily="34" charset="0"/>
              </a:rPr>
              <a:t>până</a:t>
            </a:r>
            <a:r>
              <a:rPr lang="en-US" dirty="0">
                <a:latin typeface="Arial" panose="020B0604020202020204" pitchFamily="34" charset="0"/>
                <a:cs typeface="Arial" panose="020B0604020202020204" pitchFamily="34" charset="0"/>
              </a:rPr>
              <a:t> la 300+ GHz).</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Mecanism</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u</a:t>
            </a:r>
            <a:r>
              <a:rPr lang="en-US" dirty="0" err="1">
                <a:latin typeface="Arial" panose="020B0604020202020204" pitchFamily="34" charset="0"/>
                <a:cs typeface="Arial" panose="020B0604020202020204" pitchFamily="34" charset="0"/>
              </a:rPr>
              <a:t>tilizează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polarizare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inversă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ridicată</a:t>
            </a:r>
            <a:r>
              <a:rPr lang="en-US"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provoca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ionizare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impact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străpungee</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avalanșă</a:t>
            </a:r>
            <a:r>
              <a:rPr lang="en-US" dirty="0">
                <a:latin typeface="Arial" panose="020B0604020202020204" pitchFamily="34" charset="0"/>
                <a:cs typeface="Arial" panose="020B0604020202020204" pitchFamily="34" charset="0"/>
              </a:rPr>
              <a:t>, cu o </a:t>
            </a:r>
            <a:r>
              <a:rPr lang="en-US" dirty="0" err="1">
                <a:latin typeface="Arial" panose="020B0604020202020204" pitchFamily="34" charset="0"/>
                <a:cs typeface="Arial" panose="020B0604020202020204" pitchFamily="34" charset="0"/>
              </a:rPr>
              <a:t>schimbare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fază</a:t>
            </a:r>
            <a:r>
              <a:rPr lang="en-US" dirty="0">
                <a:latin typeface="Arial" panose="020B0604020202020204" pitchFamily="34" charset="0"/>
                <a:cs typeface="Arial" panose="020B0604020202020204" pitchFamily="34" charset="0"/>
              </a:rPr>
              <a:t> de 180 de grade </a:t>
            </a:r>
            <a:r>
              <a:rPr lang="en-US" dirty="0" err="1">
                <a:latin typeface="Arial" panose="020B0604020202020204" pitchFamily="34" charset="0"/>
                <a:cs typeface="Arial" panose="020B0604020202020204" pitchFamily="34" charset="0"/>
              </a:rPr>
              <a:t>între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creează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rezistență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negativă</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Dezavantaje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n</a:t>
            </a:r>
            <a:r>
              <a:rPr lang="en-US" dirty="0" err="1">
                <a:latin typeface="Arial" panose="020B0604020202020204" pitchFamily="34" charset="0"/>
                <a:cs typeface="Arial" panose="020B0604020202020204" pitchFamily="34" charset="0"/>
              </a:rPr>
              <a:t>ivel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ridicat</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zgomot</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fază</a:t>
            </a:r>
            <a:r>
              <a:rPr lang="en-US" dirty="0">
                <a:latin typeface="Arial" panose="020B0604020202020204" pitchFamily="34" charset="0"/>
                <a:cs typeface="Arial" panose="020B0604020202020204" pitchFamily="34" charset="0"/>
              </a:rPr>
              <a:t> din </a:t>
            </a:r>
            <a:r>
              <a:rPr lang="en-US" dirty="0" err="1">
                <a:latin typeface="Arial" panose="020B0604020202020204" pitchFamily="34" charset="0"/>
                <a:cs typeface="Arial" panose="020B0604020202020204" pitchFamily="34" charset="0"/>
              </a:rPr>
              <a:t>cauza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procesului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avalanșă</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Aplicații</a:t>
            </a:r>
            <a:r>
              <a:rPr lang="en-US"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sisteme</a:t>
            </a:r>
            <a:r>
              <a:rPr lang="en-US" dirty="0">
                <a:latin typeface="Arial" panose="020B0604020202020204" pitchFamily="34" charset="0"/>
                <a:cs typeface="Arial" panose="020B0604020202020204" pitchFamily="34" charset="0"/>
              </a:rPr>
              <a:t> radar de </a:t>
            </a:r>
            <a:r>
              <a:rPr lang="en-US" dirty="0" err="1">
                <a:latin typeface="Arial" panose="020B0604020202020204" pitchFamily="34" charset="0"/>
                <a:cs typeface="Arial" panose="020B0604020202020204" pitchFamily="34" charset="0"/>
              </a:rPr>
              <a:t>putere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redusă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alarme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proximitate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oscilatoare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microunde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emițătoare</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Materiale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și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structură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f</a:t>
            </a:r>
            <a:r>
              <a:rPr lang="en-US" dirty="0" err="1">
                <a:latin typeface="Arial" panose="020B0604020202020204" pitchFamily="34" charset="0"/>
                <a:cs typeface="Arial" panose="020B0604020202020204" pitchFamily="34" charset="0"/>
              </a:rPr>
              <a:t>abricate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mod </a:t>
            </a:r>
            <a:r>
              <a:rPr lang="en-US" dirty="0" err="1">
                <a:latin typeface="Arial" panose="020B0604020202020204" pitchFamily="34" charset="0"/>
                <a:cs typeface="Arial" panose="020B0604020202020204" pitchFamily="34" charset="0"/>
              </a:rPr>
              <a:t>obișnuit</a:t>
            </a:r>
            <a:r>
              <a:rPr lang="en-US" dirty="0">
                <a:latin typeface="Arial" panose="020B0604020202020204" pitchFamily="34" charset="0"/>
                <a:cs typeface="Arial" panose="020B0604020202020204" pitchFamily="34" charset="0"/>
              </a:rPr>
              <a:t> din Si</a:t>
            </a:r>
            <a:r>
              <a:rPr lang="ro-RO"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GaAs</a:t>
            </a:r>
            <a:r>
              <a:rPr lang="ro-RO"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InP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77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992313" y="0"/>
            <a:ext cx="8229600" cy="1143000"/>
          </a:xfrm>
        </p:spPr>
        <p:txBody>
          <a:bodyPr/>
          <a:lstStyle/>
          <a:p>
            <a:pPr eaLnBrk="1" hangingPunct="1"/>
            <a:r>
              <a:rPr lang="en-US" altLang="en-US" sz="4800" dirty="0">
                <a:solidFill>
                  <a:srgbClr val="962E69"/>
                </a:solidFill>
                <a:latin typeface="Showcard Gothic" panose="04020904020102020604" pitchFamily="82" charset="0"/>
              </a:rPr>
              <a:t>      </a:t>
            </a:r>
            <a:r>
              <a:rPr lang="en-US" altLang="en-US" sz="4800" dirty="0" err="1">
                <a:solidFill>
                  <a:srgbClr val="962E69"/>
                </a:solidFill>
                <a:latin typeface="Showcard Gothic" panose="04020904020102020604" pitchFamily="82" charset="0"/>
              </a:rPr>
              <a:t>Introduc</a:t>
            </a:r>
            <a:r>
              <a:rPr lang="ro-MD" altLang="en-US" sz="4800" dirty="0">
                <a:solidFill>
                  <a:srgbClr val="962E69"/>
                </a:solidFill>
                <a:latin typeface="Showcard Gothic" panose="04020904020102020604" pitchFamily="82" charset="0"/>
              </a:rPr>
              <a:t>ere</a:t>
            </a:r>
            <a:endParaRPr lang="en-US" altLang="en-US" sz="4800" dirty="0">
              <a:solidFill>
                <a:srgbClr val="962E69"/>
              </a:solidFill>
              <a:latin typeface="Showcard Gothic" panose="04020904020102020604" pitchFamily="82" charset="0"/>
            </a:endParaRPr>
          </a:p>
        </p:txBody>
      </p:sp>
      <p:sp>
        <p:nvSpPr>
          <p:cNvPr id="37891" name="Rectangle 3"/>
          <p:cNvSpPr>
            <a:spLocks noGrp="1"/>
          </p:cNvSpPr>
          <p:nvPr>
            <p:ph sz="quarter" idx="1"/>
          </p:nvPr>
        </p:nvSpPr>
        <p:spPr>
          <a:xfrm>
            <a:off x="628919" y="717644"/>
            <a:ext cx="11419646" cy="5275262"/>
          </a:xfrm>
        </p:spPr>
        <p:txBody>
          <a:bodyPr>
            <a:normAutofit/>
          </a:bodyPr>
          <a:lstStyle/>
          <a:p>
            <a:pPr eaLnBrk="1" hangingPunct="1"/>
            <a:r>
              <a:rPr lang="ro-MD" altLang="en-US" sz="2000" dirty="0">
                <a:latin typeface="Arial" panose="020B0604020202020204" pitchFamily="34" charset="0"/>
                <a:cs typeface="Arial" panose="020B0604020202020204" pitchFamily="34" charset="0"/>
              </a:rPr>
              <a:t>Dioda </a:t>
            </a:r>
            <a:r>
              <a:rPr lang="en-US" altLang="en-US" sz="2000" b="1" dirty="0">
                <a:solidFill>
                  <a:srgbClr val="7030A0"/>
                </a:solidFill>
                <a:latin typeface="Arial" panose="020B0604020202020204" pitchFamily="34" charset="0"/>
                <a:cs typeface="Arial" panose="020B0604020202020204" pitchFamily="34" charset="0"/>
              </a:rPr>
              <a:t>Gunn </a:t>
            </a:r>
            <a:r>
              <a:rPr lang="ro-RO" altLang="en-US" sz="2000" b="1" dirty="0">
                <a:solidFill>
                  <a:srgbClr val="7030A0"/>
                </a:solidFill>
                <a:latin typeface="Arial" panose="020B0604020202020204" pitchFamily="34" charset="0"/>
                <a:cs typeface="Arial" panose="020B0604020202020204" pitchFamily="34" charset="0"/>
              </a:rPr>
              <a:t>-</a:t>
            </a:r>
            <a:r>
              <a:rPr lang="ro-MD" altLang="en-US" sz="2000" b="1" dirty="0">
                <a:solidFill>
                  <a:srgbClr val="7030A0"/>
                </a:solidFill>
                <a:latin typeface="Arial" panose="020B0604020202020204" pitchFamily="34" charset="0"/>
                <a:cs typeface="Arial" panose="020B0604020202020204" pitchFamily="34" charset="0"/>
              </a:rPr>
              <a:t> cunoscută și ca </a:t>
            </a:r>
            <a:r>
              <a:rPr lang="en-US" altLang="en-US" sz="2000" dirty="0">
                <a:latin typeface="Arial" panose="020B0604020202020204" pitchFamily="34" charset="0"/>
                <a:cs typeface="Arial" panose="020B0604020202020204" pitchFamily="34" charset="0"/>
              </a:rPr>
              <a:t> </a:t>
            </a:r>
            <a:r>
              <a:rPr lang="en-US" altLang="en-US" sz="2000" b="1" dirty="0">
                <a:solidFill>
                  <a:srgbClr val="7030A0"/>
                </a:solidFill>
                <a:latin typeface="Arial" panose="020B0604020202020204" pitchFamily="34" charset="0"/>
                <a:cs typeface="Arial" panose="020B0604020202020204" pitchFamily="34" charset="0"/>
              </a:rPr>
              <a:t>transferred electron device</a:t>
            </a:r>
            <a:r>
              <a:rPr lang="en-US" altLang="en-US" sz="2000" dirty="0">
                <a:solidFill>
                  <a:srgbClr val="7030A0"/>
                </a:solidFill>
                <a:latin typeface="Arial" panose="020B0604020202020204" pitchFamily="34" charset="0"/>
                <a:cs typeface="Arial" panose="020B0604020202020204" pitchFamily="34" charset="0"/>
              </a:rPr>
              <a:t> (</a:t>
            </a:r>
            <a:r>
              <a:rPr lang="en-US" altLang="en-US" sz="2000" b="1" dirty="0">
                <a:solidFill>
                  <a:srgbClr val="7030A0"/>
                </a:solidFill>
                <a:latin typeface="Arial" panose="020B0604020202020204" pitchFamily="34" charset="0"/>
                <a:cs typeface="Arial" panose="020B0604020202020204" pitchFamily="34" charset="0"/>
              </a:rPr>
              <a:t>TED</a:t>
            </a:r>
            <a:r>
              <a:rPr lang="en-US" altLang="en-US" sz="2000" dirty="0">
                <a:solidFill>
                  <a:srgbClr val="7030A0"/>
                </a:solidFill>
                <a:latin typeface="Arial" panose="020B0604020202020204" pitchFamily="34" charset="0"/>
                <a:cs typeface="Arial" panose="020B0604020202020204" pitchFamily="34" charset="0"/>
              </a:rPr>
              <a:t>)</a:t>
            </a:r>
            <a:r>
              <a:rPr lang="ro-RO" altLang="en-US" sz="2000" dirty="0">
                <a:solidFill>
                  <a:srgbClr val="7030A0"/>
                </a:solidFill>
                <a:latin typeface="Arial" panose="020B0604020202020204" pitchFamily="34" charset="0"/>
                <a:cs typeface="Arial" panose="020B0604020202020204" pitchFamily="34" charset="0"/>
              </a:rPr>
              <a:t> / </a:t>
            </a:r>
            <a:r>
              <a:rPr lang="ro-RO" altLang="en-US" sz="2000" b="1" dirty="0">
                <a:solidFill>
                  <a:srgbClr val="FF0000"/>
                </a:solidFill>
                <a:latin typeface="Arial" panose="020B0604020202020204" pitchFamily="34" charset="0"/>
                <a:cs typeface="Arial" panose="020B0604020202020204" pitchFamily="34" charset="0"/>
              </a:rPr>
              <a:t>dioda cu instabilitate în volum</a:t>
            </a:r>
            <a:r>
              <a:rPr lang="en-US" altLang="en-US" sz="2000" b="1" dirty="0">
                <a:solidFill>
                  <a:srgbClr val="FF0000"/>
                </a:solidFill>
                <a:latin typeface="Arial" panose="020B0604020202020204" pitchFamily="34" charset="0"/>
                <a:cs typeface="Arial" panose="020B0604020202020204" pitchFamily="34" charset="0"/>
              </a:rPr>
              <a:t>. </a:t>
            </a:r>
            <a:endParaRPr lang="ro-RO" altLang="en-US" sz="2000" b="1" dirty="0">
              <a:solidFill>
                <a:srgbClr val="FF0000"/>
              </a:solidFill>
              <a:latin typeface="Arial" panose="020B0604020202020204" pitchFamily="34" charset="0"/>
              <a:cs typeface="Arial" panose="020B0604020202020204" pitchFamily="34" charset="0"/>
            </a:endParaRPr>
          </a:p>
          <a:p>
            <a:pPr eaLnBrk="1" hangingPunct="1"/>
            <a:r>
              <a:rPr lang="ro-RO" altLang="en-US" sz="2000" dirty="0">
                <a:solidFill>
                  <a:srgbClr val="7030A0"/>
                </a:solidFill>
                <a:latin typeface="Arial" panose="020B0604020202020204" pitchFamily="34" charset="0"/>
                <a:cs typeface="Arial" panose="020B0604020202020204" pitchFamily="34" charset="0"/>
              </a:rPr>
              <a:t>Este o diodă ce generează oscilații de înaltă frecvență la aplicarea unui câmp electric constant</a:t>
            </a:r>
            <a:endParaRPr lang="ro-MD" altLang="en-US" sz="2000" dirty="0">
              <a:solidFill>
                <a:srgbClr val="7030A0"/>
              </a:solidFill>
              <a:latin typeface="Arial" panose="020B0604020202020204" pitchFamily="34" charset="0"/>
              <a:cs typeface="Arial" panose="020B0604020202020204" pitchFamily="34" charset="0"/>
            </a:endParaRPr>
          </a:p>
          <a:p>
            <a:pPr eaLnBrk="1" hangingPunct="1"/>
            <a:r>
              <a:rPr lang="ro-MD" altLang="en-US" sz="2000" dirty="0">
                <a:latin typeface="Arial" panose="020B0604020202020204" pitchFamily="34" charset="0"/>
                <a:cs typeface="Arial" panose="020B0604020202020204" pitchFamily="34" charset="0"/>
              </a:rPr>
              <a:t>Este of formă atipică de diodă pentru electronica de frecvențe înalte</a:t>
            </a:r>
            <a:r>
              <a:rPr lang="en-US" altLang="en-US" sz="2000" dirty="0">
                <a:latin typeface="Arial" panose="020B0604020202020204" pitchFamily="34" charset="0"/>
                <a:cs typeface="Arial" panose="020B0604020202020204" pitchFamily="34" charset="0"/>
              </a:rPr>
              <a:t>. </a:t>
            </a:r>
            <a:endParaRPr lang="ro-RO" altLang="en-US" sz="2000" dirty="0">
              <a:latin typeface="Arial" panose="020B0604020202020204" pitchFamily="34" charset="0"/>
              <a:cs typeface="Arial" panose="020B0604020202020204" pitchFamily="34" charset="0"/>
            </a:endParaRPr>
          </a:p>
          <a:p>
            <a:pPr eaLnBrk="1" hangingPunct="1"/>
            <a:r>
              <a:rPr lang="ro-MD" altLang="en-US" sz="2000" dirty="0">
                <a:latin typeface="Arial" panose="020B0604020202020204" pitchFamily="34" charset="0"/>
                <a:cs typeface="Arial" panose="020B0604020202020204" pitchFamily="34" charset="0"/>
              </a:rPr>
              <a:t>Structura diodei atipică: conține </a:t>
            </a:r>
            <a:r>
              <a:rPr lang="ro-MD" altLang="en-US" sz="2000" b="1" i="1" dirty="0">
                <a:latin typeface="Arial" panose="020B0604020202020204" pitchFamily="34" charset="0"/>
                <a:cs typeface="Arial" panose="020B0604020202020204" pitchFamily="34" charset="0"/>
              </a:rPr>
              <a:t>straturi de n-SC dopat</a:t>
            </a:r>
            <a:r>
              <a:rPr lang="ro-MD" altLang="en-US" sz="2000" dirty="0">
                <a:latin typeface="Arial" panose="020B0604020202020204" pitchFamily="34" charset="0"/>
                <a:cs typeface="Arial" panose="020B0604020202020204" pitchFamily="34" charset="0"/>
              </a:rPr>
              <a:t>, dar care are regiune a caracteristicii I-A de forma N, cu R negativă.</a:t>
            </a:r>
            <a:endParaRPr lang="en-US" altLang="en-US" sz="2000" dirty="0">
              <a:latin typeface="Arial" panose="020B0604020202020204" pitchFamily="34" charset="0"/>
              <a:cs typeface="Arial" panose="020B0604020202020204" pitchFamily="34" charset="0"/>
            </a:endParaRPr>
          </a:p>
          <a:p>
            <a:r>
              <a:rPr lang="en-US" altLang="en-US" sz="2000" dirty="0" err="1">
                <a:latin typeface="Arial" panose="020B0604020202020204" pitchFamily="34" charset="0"/>
                <a:cs typeface="Arial" panose="020B0604020202020204" pitchFamily="34" charset="0"/>
              </a:rPr>
              <a:t>Diod</a:t>
            </a:r>
            <a:r>
              <a:rPr lang="ro-MD" altLang="en-US" sz="2000" dirty="0">
                <a:latin typeface="Arial" panose="020B0604020202020204" pitchFamily="34" charset="0"/>
                <a:cs typeface="Arial" panose="020B0604020202020204" pitchFamily="34" charset="0"/>
              </a:rPr>
              <a:t>a </a:t>
            </a:r>
            <a:r>
              <a:rPr lang="ro-MD" altLang="en-US" sz="2000" dirty="0" err="1">
                <a:latin typeface="Arial" panose="020B0604020202020204" pitchFamily="34" charset="0"/>
                <a:cs typeface="Arial" panose="020B0604020202020204" pitchFamily="34" charset="0"/>
              </a:rPr>
              <a:t>Gann</a:t>
            </a:r>
            <a:r>
              <a:rPr lang="ro-MD" altLang="en-US" sz="2000" dirty="0">
                <a:latin typeface="Arial" panose="020B0604020202020204" pitchFamily="34" charset="0"/>
                <a:cs typeface="Arial" panose="020B0604020202020204" pitchFamily="34" charset="0"/>
              </a:rPr>
              <a:t> pe </a:t>
            </a:r>
            <a:r>
              <a:rPr lang="ro-MD" altLang="en-US" sz="2000" dirty="0" err="1">
                <a:latin typeface="Arial" panose="020B0604020202020204" pitchFamily="34" charset="0"/>
                <a:cs typeface="Arial" panose="020B0604020202020204" pitchFamily="34" charset="0"/>
              </a:rPr>
              <a:t>GaAs</a:t>
            </a:r>
            <a:r>
              <a:rPr lang="ro-MD" altLang="en-US" sz="2000" dirty="0">
                <a:latin typeface="Arial" panose="020B0604020202020204" pitchFamily="34" charset="0"/>
                <a:cs typeface="Arial" panose="020B0604020202020204" pitchFamily="34" charset="0"/>
              </a:rPr>
              <a:t> </a:t>
            </a:r>
            <a:r>
              <a:rPr lang="ro-RO" altLang="en-US" sz="2000" dirty="0">
                <a:latin typeface="Arial" panose="020B0604020202020204" pitchFamily="34" charset="0"/>
                <a:cs typeface="Arial" panose="020B0604020202020204" pitchFamily="34" charset="0"/>
              </a:rPr>
              <a:t>(sau GaP)  </a:t>
            </a:r>
            <a:r>
              <a:rPr lang="en-US" altLang="en-US" sz="2000" dirty="0" err="1">
                <a:solidFill>
                  <a:srgbClr val="7030A0"/>
                </a:solidFill>
                <a:latin typeface="Arial" panose="020B0604020202020204" pitchFamily="34" charset="0"/>
                <a:cs typeface="Arial" panose="020B0604020202020204" pitchFamily="34" charset="0"/>
              </a:rPr>
              <a:t>fre</a:t>
            </a:r>
            <a:r>
              <a:rPr lang="ro-MD" altLang="en-US" sz="2000" dirty="0">
                <a:solidFill>
                  <a:srgbClr val="7030A0"/>
                </a:solidFill>
                <a:latin typeface="Arial" panose="020B0604020202020204" pitchFamily="34" charset="0"/>
                <a:cs typeface="Arial" panose="020B0604020202020204" pitchFamily="34" charset="0"/>
              </a:rPr>
              <a:t>cvența până la </a:t>
            </a:r>
            <a:r>
              <a:rPr lang="en-US" altLang="en-US" sz="2000" dirty="0">
                <a:solidFill>
                  <a:srgbClr val="7030A0"/>
                </a:solidFill>
                <a:latin typeface="Arial" panose="020B0604020202020204" pitchFamily="34" charset="0"/>
                <a:cs typeface="Arial" panose="020B0604020202020204" pitchFamily="34" charset="0"/>
              </a:rPr>
              <a:t>200GHz </a:t>
            </a:r>
            <a:r>
              <a:rPr lang="ro-MD" altLang="en-US" sz="2000" dirty="0">
                <a:solidFill>
                  <a:srgbClr val="7030A0"/>
                </a:solidFill>
                <a:latin typeface="Arial" panose="020B0604020202020204" pitchFamily="34" charset="0"/>
                <a:cs typeface="Arial" panose="020B0604020202020204" pitchFamily="34" charset="0"/>
              </a:rPr>
              <a:t>iar </a:t>
            </a:r>
            <a:r>
              <a:rPr lang="en-US" altLang="en-US" sz="2000" dirty="0">
                <a:latin typeface="Arial" panose="020B0604020202020204" pitchFamily="34" charset="0"/>
                <a:cs typeface="Arial" panose="020B0604020202020204" pitchFamily="34" charset="0"/>
              </a:rPr>
              <a:t>Ga</a:t>
            </a:r>
            <a:r>
              <a:rPr lang="ro-RO" altLang="en-US" sz="2000" dirty="0">
                <a:latin typeface="Arial" panose="020B0604020202020204" pitchFamily="34" charset="0"/>
                <a:cs typeface="Arial" panose="020B0604020202020204" pitchFamily="34" charset="0"/>
              </a:rPr>
              <a:t>N</a:t>
            </a:r>
            <a:r>
              <a:rPr lang="ro-MD" altLang="en-US" sz="2000" dirty="0">
                <a:latin typeface="Arial" panose="020B0604020202020204" pitchFamily="34" charset="0"/>
                <a:cs typeface="Arial" panose="020B0604020202020204" pitchFamily="34" charset="0"/>
              </a:rPr>
              <a:t> -</a:t>
            </a:r>
            <a:r>
              <a:rPr lang="en-US" altLang="en-US" sz="2000" dirty="0">
                <a:solidFill>
                  <a:srgbClr val="7030A0"/>
                </a:solidFill>
                <a:latin typeface="Arial" panose="020B0604020202020204" pitchFamily="34" charset="0"/>
                <a:cs typeface="Arial" panose="020B0604020202020204" pitchFamily="34" charset="0"/>
              </a:rPr>
              <a:t> 3THz.</a:t>
            </a:r>
          </a:p>
        </p:txBody>
      </p:sp>
      <p:pic>
        <p:nvPicPr>
          <p:cNvPr id="2" name="Picture 1">
            <a:extLst>
              <a:ext uri="{FF2B5EF4-FFF2-40B4-BE49-F238E27FC236}">
                <a16:creationId xmlns:a16="http://schemas.microsoft.com/office/drawing/2014/main" id="{A9597006-A829-5D09-8740-317DA60155AB}"/>
              </a:ext>
            </a:extLst>
          </p:cNvPr>
          <p:cNvPicPr>
            <a:picLocks noChangeAspect="1"/>
          </p:cNvPicPr>
          <p:nvPr/>
        </p:nvPicPr>
        <p:blipFill>
          <a:blip r:embed="rId2"/>
          <a:stretch>
            <a:fillRect/>
          </a:stretch>
        </p:blipFill>
        <p:spPr>
          <a:xfrm>
            <a:off x="3982015" y="3623205"/>
            <a:ext cx="5638944" cy="2986235"/>
          </a:xfrm>
          <a:prstGeom prst="rect">
            <a:avLst/>
          </a:prstGeom>
        </p:spPr>
      </p:pic>
      <p:pic>
        <p:nvPicPr>
          <p:cNvPr id="4" name="Picture 3">
            <a:extLst>
              <a:ext uri="{FF2B5EF4-FFF2-40B4-BE49-F238E27FC236}">
                <a16:creationId xmlns:a16="http://schemas.microsoft.com/office/drawing/2014/main" id="{79E53B0D-74A6-5456-437A-79782BCE320E}"/>
              </a:ext>
            </a:extLst>
          </p:cNvPr>
          <p:cNvPicPr>
            <a:picLocks noChangeAspect="1"/>
          </p:cNvPicPr>
          <p:nvPr/>
        </p:nvPicPr>
        <p:blipFill>
          <a:blip r:embed="rId3"/>
          <a:stretch>
            <a:fillRect/>
          </a:stretch>
        </p:blipFill>
        <p:spPr>
          <a:xfrm>
            <a:off x="1182230" y="4700306"/>
            <a:ext cx="1855438" cy="832035"/>
          </a:xfrm>
          <a:prstGeom prst="rect">
            <a:avLst/>
          </a:prstGeom>
        </p:spPr>
      </p:pic>
      <p:sp>
        <p:nvSpPr>
          <p:cNvPr id="6" name="TextBox 5">
            <a:extLst>
              <a:ext uri="{FF2B5EF4-FFF2-40B4-BE49-F238E27FC236}">
                <a16:creationId xmlns:a16="http://schemas.microsoft.com/office/drawing/2014/main" id="{D4EC02A2-BB08-D967-E906-6D3465427A77}"/>
              </a:ext>
            </a:extLst>
          </p:cNvPr>
          <p:cNvSpPr txBox="1"/>
          <p:nvPr/>
        </p:nvSpPr>
        <p:spPr>
          <a:xfrm>
            <a:off x="9008117" y="5054327"/>
            <a:ext cx="1557189" cy="307777"/>
          </a:xfrm>
          <a:prstGeom prst="rect">
            <a:avLst/>
          </a:prstGeom>
          <a:noFill/>
        </p:spPr>
        <p:txBody>
          <a:bodyPr wrap="square">
            <a:spAutoFit/>
          </a:bodyPr>
          <a:lstStyle/>
          <a:p>
            <a:r>
              <a:rPr lang="en-US" sz="1400" b="1" dirty="0" err="1">
                <a:latin typeface="Arial" panose="020B0604020202020204" pitchFamily="34" charset="0"/>
                <a:cs typeface="Arial" panose="020B0604020202020204" pitchFamily="34" charset="0"/>
              </a:rPr>
              <a:t>regiunea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activ</a:t>
            </a:r>
            <a:r>
              <a:rPr lang="ro-RO" sz="1400" b="1" dirty="0">
                <a:latin typeface="Arial" panose="020B0604020202020204" pitchFamily="34" charset="0"/>
                <a:cs typeface="Arial" panose="020B0604020202020204" pitchFamily="34" charset="0"/>
              </a:rPr>
              <a:t>ă</a:t>
            </a:r>
            <a:r>
              <a:rPr lang="en-US" sz="1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9743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800" decel="100000"/>
                                        <p:tgtEl>
                                          <p:spTgt spid="37890"/>
                                        </p:tgtEl>
                                      </p:cBhvr>
                                    </p:animEffect>
                                    <p:anim calcmode="lin" valueType="num">
                                      <p:cBhvr>
                                        <p:cTn id="8" dur="800" decel="100000" fill="hold"/>
                                        <p:tgtEl>
                                          <p:spTgt spid="37890"/>
                                        </p:tgtEl>
                                        <p:attrNameLst>
                                          <p:attrName>style.rotation</p:attrName>
                                        </p:attrNameLst>
                                      </p:cBhvr>
                                      <p:tavLst>
                                        <p:tav tm="0">
                                          <p:val>
                                            <p:fltVal val="-90"/>
                                          </p:val>
                                        </p:tav>
                                        <p:tav tm="100000">
                                          <p:val>
                                            <p:fltVal val="0"/>
                                          </p:val>
                                        </p:tav>
                                      </p:tavLst>
                                    </p:anim>
                                    <p:anim calcmode="lin" valueType="num">
                                      <p:cBhvr>
                                        <p:cTn id="9" dur="800" decel="100000" fill="hold"/>
                                        <p:tgtEl>
                                          <p:spTgt spid="37890"/>
                                        </p:tgtEl>
                                        <p:attrNameLst>
                                          <p:attrName>ppt_x</p:attrName>
                                        </p:attrNameLst>
                                      </p:cBhvr>
                                      <p:tavLst>
                                        <p:tav tm="0">
                                          <p:val>
                                            <p:strVal val="#ppt_x+0.4"/>
                                          </p:val>
                                        </p:tav>
                                        <p:tav tm="100000">
                                          <p:val>
                                            <p:strVal val="#ppt_x-0.05"/>
                                          </p:val>
                                        </p:tav>
                                      </p:tavLst>
                                    </p:anim>
                                    <p:anim calcmode="lin" valueType="num">
                                      <p:cBhvr>
                                        <p:cTn id="10" dur="800" decel="100000" fill="hold"/>
                                        <p:tgtEl>
                                          <p:spTgt spid="378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7891">
                                            <p:txEl>
                                              <p:pRg st="0" end="0"/>
                                            </p:txEl>
                                          </p:spTgt>
                                        </p:tgtEl>
                                        <p:attrNameLst>
                                          <p:attrName>style.visibility</p:attrName>
                                        </p:attrNameLst>
                                      </p:cBhvr>
                                      <p:to>
                                        <p:strVal val="visible"/>
                                      </p:to>
                                    </p:set>
                                    <p:anim calcmode="lin" valueType="num">
                                      <p:cBhvr additive="base">
                                        <p:cTn id="1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891">
                                            <p:txEl>
                                              <p:pRg st="1" end="1"/>
                                            </p:txEl>
                                          </p:spTgt>
                                        </p:tgtEl>
                                        <p:attrNameLst>
                                          <p:attrName>style.visibility</p:attrName>
                                        </p:attrNameLst>
                                      </p:cBhvr>
                                      <p:to>
                                        <p:strVal val="visible"/>
                                      </p:to>
                                    </p:set>
                                    <p:anim calcmode="lin" valueType="num">
                                      <p:cBhvr additive="base">
                                        <p:cTn id="2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891">
                                            <p:txEl>
                                              <p:pRg st="2" end="2"/>
                                            </p:txEl>
                                          </p:spTgt>
                                        </p:tgtEl>
                                        <p:attrNameLst>
                                          <p:attrName>style.visibility</p:attrName>
                                        </p:attrNameLst>
                                      </p:cBhvr>
                                      <p:to>
                                        <p:strVal val="visible"/>
                                      </p:to>
                                    </p:set>
                                    <p:anim calcmode="lin" valueType="num">
                                      <p:cBhvr additive="base">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 calcmode="lin" valueType="num">
                                      <p:cBhvr additive="base">
                                        <p:cTn id="3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7891">
                                            <p:txEl>
                                              <p:pRg st="4" end="4"/>
                                            </p:txEl>
                                          </p:spTgt>
                                        </p:tgtEl>
                                        <p:attrNameLst>
                                          <p:attrName>style.visibility</p:attrName>
                                        </p:attrNameLst>
                                      </p:cBhvr>
                                      <p:to>
                                        <p:strVal val="visible"/>
                                      </p:to>
                                    </p:set>
                                    <p:anim calcmode="lin" valueType="num">
                                      <p:cBhvr additive="base">
                                        <p:cTn id="4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F818-B162-242E-B112-BA9F41ACF5F1}"/>
              </a:ext>
            </a:extLst>
          </p:cNvPr>
          <p:cNvSpPr>
            <a:spLocks noGrp="1"/>
          </p:cNvSpPr>
          <p:nvPr>
            <p:ph type="title"/>
          </p:nvPr>
        </p:nvSpPr>
        <p:spPr>
          <a:xfrm>
            <a:off x="2592925" y="624110"/>
            <a:ext cx="8911687" cy="649519"/>
          </a:xfrm>
        </p:spPr>
        <p:txBody>
          <a:bodyPr/>
          <a:lstStyle/>
          <a:p>
            <a:r>
              <a:rPr lang="ro-RO" dirty="0"/>
              <a:t>Clasificarea IMPATT</a:t>
            </a:r>
            <a:endParaRPr lang="en-US" dirty="0"/>
          </a:p>
        </p:txBody>
      </p:sp>
      <p:sp>
        <p:nvSpPr>
          <p:cNvPr id="3" name="Content Placeholder 2">
            <a:extLst>
              <a:ext uri="{FF2B5EF4-FFF2-40B4-BE49-F238E27FC236}">
                <a16:creationId xmlns:a16="http://schemas.microsoft.com/office/drawing/2014/main" id="{B697C174-CAA0-4B6D-0AE7-340D3CBE8D91}"/>
              </a:ext>
            </a:extLst>
          </p:cNvPr>
          <p:cNvSpPr>
            <a:spLocks noGrp="1"/>
          </p:cNvSpPr>
          <p:nvPr>
            <p:ph idx="1"/>
          </p:nvPr>
        </p:nvSpPr>
        <p:spPr>
          <a:xfrm>
            <a:off x="462643" y="1682146"/>
            <a:ext cx="4501243" cy="1567240"/>
          </a:xfrm>
        </p:spPr>
        <p:txBody>
          <a:bodyPr/>
          <a:lstStyle/>
          <a:p>
            <a:r>
              <a:rPr lang="ro-RO" dirty="0"/>
              <a:t>SDR -  </a:t>
            </a:r>
            <a:r>
              <a:rPr lang="ro-RO" dirty="0">
                <a:solidFill>
                  <a:srgbClr val="FF0000"/>
                </a:solidFill>
              </a:rPr>
              <a:t>S</a:t>
            </a:r>
            <a:r>
              <a:rPr lang="ro-RO" dirty="0"/>
              <a:t>ingle </a:t>
            </a:r>
            <a:r>
              <a:rPr lang="ro-RO" dirty="0" err="1">
                <a:solidFill>
                  <a:srgbClr val="FF0000"/>
                </a:solidFill>
              </a:rPr>
              <a:t>D</a:t>
            </a:r>
            <a:r>
              <a:rPr lang="ro-RO" dirty="0" err="1"/>
              <a:t>rifft</a:t>
            </a:r>
            <a:r>
              <a:rPr lang="ro-RO" dirty="0"/>
              <a:t> </a:t>
            </a:r>
            <a:r>
              <a:rPr lang="ro-RO" dirty="0" err="1">
                <a:solidFill>
                  <a:srgbClr val="FF0000"/>
                </a:solidFill>
              </a:rPr>
              <a:t>R</a:t>
            </a:r>
            <a:r>
              <a:rPr lang="ro-RO" dirty="0" err="1"/>
              <a:t>egion</a:t>
            </a:r>
            <a:endParaRPr lang="ro-RO" dirty="0"/>
          </a:p>
          <a:p>
            <a:r>
              <a:rPr lang="ro-RO" dirty="0"/>
              <a:t>DDR – </a:t>
            </a:r>
            <a:r>
              <a:rPr lang="ro-RO" dirty="0">
                <a:solidFill>
                  <a:srgbClr val="FF0000"/>
                </a:solidFill>
              </a:rPr>
              <a:t>D</a:t>
            </a:r>
            <a:r>
              <a:rPr lang="ro-RO" dirty="0"/>
              <a:t>ouble </a:t>
            </a:r>
            <a:r>
              <a:rPr lang="ro-RO" dirty="0" err="1">
                <a:solidFill>
                  <a:srgbClr val="FF0000"/>
                </a:solidFill>
              </a:rPr>
              <a:t>D</a:t>
            </a:r>
            <a:r>
              <a:rPr lang="ro-RO" dirty="0" err="1"/>
              <a:t>rift</a:t>
            </a:r>
            <a:r>
              <a:rPr lang="ro-RO" dirty="0"/>
              <a:t> </a:t>
            </a:r>
            <a:r>
              <a:rPr lang="ro-RO" dirty="0" err="1">
                <a:solidFill>
                  <a:srgbClr val="FF0000"/>
                </a:solidFill>
              </a:rPr>
              <a:t>R</a:t>
            </a:r>
            <a:r>
              <a:rPr lang="ro-RO" dirty="0" err="1"/>
              <a:t>egion</a:t>
            </a:r>
            <a:endParaRPr lang="ro-RO" dirty="0"/>
          </a:p>
          <a:p>
            <a:r>
              <a:rPr lang="ro-RO" dirty="0"/>
              <a:t>DAR – </a:t>
            </a:r>
            <a:r>
              <a:rPr lang="ro-RO" dirty="0">
                <a:solidFill>
                  <a:srgbClr val="FF0000"/>
                </a:solidFill>
              </a:rPr>
              <a:t>D</a:t>
            </a:r>
            <a:r>
              <a:rPr lang="ro-RO" dirty="0"/>
              <a:t>ouble </a:t>
            </a:r>
            <a:r>
              <a:rPr lang="ro-RO" dirty="0" err="1">
                <a:solidFill>
                  <a:srgbClr val="FF0000"/>
                </a:solidFill>
              </a:rPr>
              <a:t>A</a:t>
            </a:r>
            <a:r>
              <a:rPr lang="ro-RO" dirty="0" err="1"/>
              <a:t>valanche</a:t>
            </a:r>
            <a:r>
              <a:rPr lang="ro-RO" dirty="0"/>
              <a:t> </a:t>
            </a:r>
            <a:r>
              <a:rPr lang="ro-RO" dirty="0" err="1">
                <a:solidFill>
                  <a:srgbClr val="FF0000"/>
                </a:solidFill>
              </a:rPr>
              <a:t>R</a:t>
            </a:r>
            <a:r>
              <a:rPr lang="ro-RO" dirty="0" err="1"/>
              <a:t>egion</a:t>
            </a:r>
            <a:endParaRPr lang="en-US" dirty="0"/>
          </a:p>
        </p:txBody>
      </p:sp>
      <p:pic>
        <p:nvPicPr>
          <p:cNvPr id="4" name="Picture 3">
            <a:extLst>
              <a:ext uri="{FF2B5EF4-FFF2-40B4-BE49-F238E27FC236}">
                <a16:creationId xmlns:a16="http://schemas.microsoft.com/office/drawing/2014/main" id="{464A409F-1033-D366-361B-2C28925F754A}"/>
              </a:ext>
            </a:extLst>
          </p:cNvPr>
          <p:cNvPicPr>
            <a:picLocks noChangeAspect="1"/>
          </p:cNvPicPr>
          <p:nvPr/>
        </p:nvPicPr>
        <p:blipFill>
          <a:blip r:embed="rId2"/>
          <a:stretch>
            <a:fillRect/>
          </a:stretch>
        </p:blipFill>
        <p:spPr>
          <a:xfrm>
            <a:off x="7809744" y="952160"/>
            <a:ext cx="3578662" cy="932769"/>
          </a:xfrm>
          <a:prstGeom prst="rect">
            <a:avLst/>
          </a:prstGeom>
        </p:spPr>
      </p:pic>
      <p:pic>
        <p:nvPicPr>
          <p:cNvPr id="6" name="Picture 5">
            <a:extLst>
              <a:ext uri="{FF2B5EF4-FFF2-40B4-BE49-F238E27FC236}">
                <a16:creationId xmlns:a16="http://schemas.microsoft.com/office/drawing/2014/main" id="{BADB16F4-6564-BC4C-4C9D-146E3CA8EA26}"/>
              </a:ext>
            </a:extLst>
          </p:cNvPr>
          <p:cNvPicPr>
            <a:picLocks noChangeAspect="1"/>
          </p:cNvPicPr>
          <p:nvPr/>
        </p:nvPicPr>
        <p:blipFill>
          <a:blip r:embed="rId3"/>
          <a:stretch>
            <a:fillRect/>
          </a:stretch>
        </p:blipFill>
        <p:spPr>
          <a:xfrm>
            <a:off x="7559000" y="1940700"/>
            <a:ext cx="3905971" cy="932769"/>
          </a:xfrm>
          <a:prstGeom prst="rect">
            <a:avLst/>
          </a:prstGeom>
        </p:spPr>
      </p:pic>
      <p:pic>
        <p:nvPicPr>
          <p:cNvPr id="8" name="Picture 7">
            <a:extLst>
              <a:ext uri="{FF2B5EF4-FFF2-40B4-BE49-F238E27FC236}">
                <a16:creationId xmlns:a16="http://schemas.microsoft.com/office/drawing/2014/main" id="{5F3EB50F-E064-FFE2-7B45-D14579149BDE}"/>
              </a:ext>
            </a:extLst>
          </p:cNvPr>
          <p:cNvPicPr>
            <a:picLocks noChangeAspect="1"/>
          </p:cNvPicPr>
          <p:nvPr/>
        </p:nvPicPr>
        <p:blipFill>
          <a:blip r:embed="rId4"/>
          <a:stretch>
            <a:fillRect/>
          </a:stretch>
        </p:blipFill>
        <p:spPr>
          <a:xfrm>
            <a:off x="8307414" y="492169"/>
            <a:ext cx="2831874" cy="514422"/>
          </a:xfrm>
          <a:prstGeom prst="rect">
            <a:avLst/>
          </a:prstGeom>
        </p:spPr>
      </p:pic>
      <p:sp>
        <p:nvSpPr>
          <p:cNvPr id="10" name="TextBox 9">
            <a:extLst>
              <a:ext uri="{FF2B5EF4-FFF2-40B4-BE49-F238E27FC236}">
                <a16:creationId xmlns:a16="http://schemas.microsoft.com/office/drawing/2014/main" id="{017E6E36-F64A-67F4-CC4E-9EC54E91B800}"/>
              </a:ext>
            </a:extLst>
          </p:cNvPr>
          <p:cNvSpPr txBox="1"/>
          <p:nvPr/>
        </p:nvSpPr>
        <p:spPr>
          <a:xfrm>
            <a:off x="9329425" y="39382"/>
            <a:ext cx="787853" cy="369332"/>
          </a:xfrm>
          <a:prstGeom prst="rect">
            <a:avLst/>
          </a:prstGeom>
          <a:noFill/>
        </p:spPr>
        <p:txBody>
          <a:bodyPr wrap="square">
            <a:spAutoFit/>
          </a:bodyPr>
          <a:lstStyle/>
          <a:p>
            <a:r>
              <a:rPr lang="ro-RO" b="1" dirty="0">
                <a:solidFill>
                  <a:srgbClr val="FF0000"/>
                </a:solidFill>
              </a:rPr>
              <a:t>SDR </a:t>
            </a:r>
            <a:endParaRPr lang="en-US" b="1" dirty="0">
              <a:solidFill>
                <a:srgbClr val="FF0000"/>
              </a:solidFill>
            </a:endParaRPr>
          </a:p>
        </p:txBody>
      </p:sp>
      <p:pic>
        <p:nvPicPr>
          <p:cNvPr id="12" name="Picture 11">
            <a:extLst>
              <a:ext uri="{FF2B5EF4-FFF2-40B4-BE49-F238E27FC236}">
                <a16:creationId xmlns:a16="http://schemas.microsoft.com/office/drawing/2014/main" id="{0AC1F1B8-DC99-769A-C1F7-F0D58CDC97DC}"/>
              </a:ext>
            </a:extLst>
          </p:cNvPr>
          <p:cNvPicPr>
            <a:picLocks noChangeAspect="1"/>
          </p:cNvPicPr>
          <p:nvPr/>
        </p:nvPicPr>
        <p:blipFill>
          <a:blip r:embed="rId5"/>
          <a:stretch>
            <a:fillRect/>
          </a:stretch>
        </p:blipFill>
        <p:spPr>
          <a:xfrm>
            <a:off x="7559000" y="3049277"/>
            <a:ext cx="3985252" cy="2687883"/>
          </a:xfrm>
          <a:prstGeom prst="rect">
            <a:avLst/>
          </a:prstGeom>
        </p:spPr>
      </p:pic>
      <p:pic>
        <p:nvPicPr>
          <p:cNvPr id="14" name="Picture 13">
            <a:extLst>
              <a:ext uri="{FF2B5EF4-FFF2-40B4-BE49-F238E27FC236}">
                <a16:creationId xmlns:a16="http://schemas.microsoft.com/office/drawing/2014/main" id="{323D83E4-C6D0-C3F5-E82A-EDF91A18E02B}"/>
              </a:ext>
            </a:extLst>
          </p:cNvPr>
          <p:cNvPicPr>
            <a:picLocks noChangeAspect="1"/>
          </p:cNvPicPr>
          <p:nvPr/>
        </p:nvPicPr>
        <p:blipFill>
          <a:blip r:embed="rId6"/>
          <a:stretch>
            <a:fillRect/>
          </a:stretch>
        </p:blipFill>
        <p:spPr>
          <a:xfrm>
            <a:off x="8497802" y="5767100"/>
            <a:ext cx="2213741" cy="933580"/>
          </a:xfrm>
          <a:prstGeom prst="rect">
            <a:avLst/>
          </a:prstGeom>
        </p:spPr>
      </p:pic>
    </p:spTree>
    <p:extLst>
      <p:ext uri="{BB962C8B-B14F-4D97-AF65-F5344CB8AC3E}">
        <p14:creationId xmlns:p14="http://schemas.microsoft.com/office/powerpoint/2010/main" val="2158231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11CA-5E33-098B-F18B-3BE3AB510E4E}"/>
              </a:ext>
            </a:extLst>
          </p:cNvPr>
          <p:cNvSpPr>
            <a:spLocks noGrp="1"/>
          </p:cNvSpPr>
          <p:nvPr>
            <p:ph type="title"/>
          </p:nvPr>
        </p:nvSpPr>
        <p:spPr>
          <a:xfrm>
            <a:off x="1479264" y="0"/>
            <a:ext cx="1765345" cy="681584"/>
          </a:xfrm>
        </p:spPr>
        <p:txBody>
          <a:bodyPr/>
          <a:lstStyle/>
          <a:p>
            <a:r>
              <a:rPr lang="ro-RO" b="1" dirty="0">
                <a:solidFill>
                  <a:srgbClr val="FF0000"/>
                </a:solidFill>
              </a:rPr>
              <a:t>DDR</a:t>
            </a:r>
            <a:endParaRPr lang="en-US" b="1" dirty="0">
              <a:solidFill>
                <a:srgbClr val="FF0000"/>
              </a:solidFill>
            </a:endParaRPr>
          </a:p>
        </p:txBody>
      </p:sp>
      <p:pic>
        <p:nvPicPr>
          <p:cNvPr id="5" name="Content Placeholder 4">
            <a:extLst>
              <a:ext uri="{FF2B5EF4-FFF2-40B4-BE49-F238E27FC236}">
                <a16:creationId xmlns:a16="http://schemas.microsoft.com/office/drawing/2014/main" id="{210F0B0B-CF08-222D-E005-148444DBF70D}"/>
              </a:ext>
            </a:extLst>
          </p:cNvPr>
          <p:cNvPicPr>
            <a:picLocks noGrp="1" noChangeAspect="1"/>
          </p:cNvPicPr>
          <p:nvPr>
            <p:ph idx="1"/>
          </p:nvPr>
        </p:nvPicPr>
        <p:blipFill>
          <a:blip r:embed="rId2"/>
          <a:stretch>
            <a:fillRect/>
          </a:stretch>
        </p:blipFill>
        <p:spPr>
          <a:xfrm>
            <a:off x="893295" y="4329549"/>
            <a:ext cx="4048690" cy="2229161"/>
          </a:xfrm>
          <a:prstGeom prst="rect">
            <a:avLst/>
          </a:prstGeom>
        </p:spPr>
      </p:pic>
      <p:pic>
        <p:nvPicPr>
          <p:cNvPr id="6" name="Picture 5">
            <a:extLst>
              <a:ext uri="{FF2B5EF4-FFF2-40B4-BE49-F238E27FC236}">
                <a16:creationId xmlns:a16="http://schemas.microsoft.com/office/drawing/2014/main" id="{A204096B-52F5-72A0-D088-9D2FAAF17188}"/>
              </a:ext>
            </a:extLst>
          </p:cNvPr>
          <p:cNvPicPr>
            <a:picLocks noChangeAspect="1"/>
          </p:cNvPicPr>
          <p:nvPr/>
        </p:nvPicPr>
        <p:blipFill>
          <a:blip r:embed="rId3"/>
          <a:stretch>
            <a:fillRect/>
          </a:stretch>
        </p:blipFill>
        <p:spPr>
          <a:xfrm>
            <a:off x="122952" y="566649"/>
            <a:ext cx="4620270" cy="3762900"/>
          </a:xfrm>
          <a:prstGeom prst="rect">
            <a:avLst/>
          </a:prstGeom>
        </p:spPr>
      </p:pic>
      <p:sp>
        <p:nvSpPr>
          <p:cNvPr id="7" name="Title 1">
            <a:extLst>
              <a:ext uri="{FF2B5EF4-FFF2-40B4-BE49-F238E27FC236}">
                <a16:creationId xmlns:a16="http://schemas.microsoft.com/office/drawing/2014/main" id="{27285BCF-1408-A6D5-6C2E-964A249F7B10}"/>
              </a:ext>
            </a:extLst>
          </p:cNvPr>
          <p:cNvSpPr txBox="1">
            <a:spLocks/>
          </p:cNvSpPr>
          <p:nvPr/>
        </p:nvSpPr>
        <p:spPr>
          <a:xfrm>
            <a:off x="6975883" y="115581"/>
            <a:ext cx="1765345" cy="6815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b="1" dirty="0">
                <a:solidFill>
                  <a:srgbClr val="FF0000"/>
                </a:solidFill>
              </a:rPr>
              <a:t>DAR</a:t>
            </a:r>
            <a:endParaRPr lang="en-US" b="1" dirty="0">
              <a:solidFill>
                <a:srgbClr val="FF0000"/>
              </a:solidFill>
            </a:endParaRPr>
          </a:p>
        </p:txBody>
      </p:sp>
      <p:pic>
        <p:nvPicPr>
          <p:cNvPr id="9" name="Picture 8">
            <a:extLst>
              <a:ext uri="{FF2B5EF4-FFF2-40B4-BE49-F238E27FC236}">
                <a16:creationId xmlns:a16="http://schemas.microsoft.com/office/drawing/2014/main" id="{C94B051B-47DA-C384-8D2A-0C8C9E9EE3CA}"/>
              </a:ext>
            </a:extLst>
          </p:cNvPr>
          <p:cNvPicPr>
            <a:picLocks noChangeAspect="1"/>
          </p:cNvPicPr>
          <p:nvPr/>
        </p:nvPicPr>
        <p:blipFill>
          <a:blip r:embed="rId4"/>
          <a:stretch>
            <a:fillRect/>
          </a:stretch>
        </p:blipFill>
        <p:spPr>
          <a:xfrm>
            <a:off x="6431093" y="848941"/>
            <a:ext cx="4620270" cy="2057687"/>
          </a:xfrm>
          <a:prstGeom prst="rect">
            <a:avLst/>
          </a:prstGeom>
        </p:spPr>
      </p:pic>
      <p:pic>
        <p:nvPicPr>
          <p:cNvPr id="11" name="Picture 10">
            <a:extLst>
              <a:ext uri="{FF2B5EF4-FFF2-40B4-BE49-F238E27FC236}">
                <a16:creationId xmlns:a16="http://schemas.microsoft.com/office/drawing/2014/main" id="{547D6CE7-BA33-E6D1-1257-B91BE3FBDBCA}"/>
              </a:ext>
            </a:extLst>
          </p:cNvPr>
          <p:cNvPicPr>
            <a:picLocks noChangeAspect="1"/>
          </p:cNvPicPr>
          <p:nvPr/>
        </p:nvPicPr>
        <p:blipFill>
          <a:blip r:embed="rId5"/>
          <a:stretch>
            <a:fillRect/>
          </a:stretch>
        </p:blipFill>
        <p:spPr>
          <a:xfrm>
            <a:off x="7250017" y="3073985"/>
            <a:ext cx="4243291" cy="2133898"/>
          </a:xfrm>
          <a:prstGeom prst="rect">
            <a:avLst/>
          </a:prstGeom>
        </p:spPr>
      </p:pic>
      <p:sp>
        <p:nvSpPr>
          <p:cNvPr id="4" name="TextBox 3">
            <a:extLst>
              <a:ext uri="{FF2B5EF4-FFF2-40B4-BE49-F238E27FC236}">
                <a16:creationId xmlns:a16="http://schemas.microsoft.com/office/drawing/2014/main" id="{A9EC088D-0D50-28C1-3CF7-F8C9C7656DA4}"/>
              </a:ext>
            </a:extLst>
          </p:cNvPr>
          <p:cNvSpPr txBox="1"/>
          <p:nvPr/>
        </p:nvSpPr>
        <p:spPr>
          <a:xfrm>
            <a:off x="2642910" y="98659"/>
            <a:ext cx="3158912" cy="369332"/>
          </a:xfrm>
          <a:prstGeom prst="rect">
            <a:avLst/>
          </a:prstGeom>
          <a:noFill/>
        </p:spPr>
        <p:txBody>
          <a:bodyPr wrap="square">
            <a:spAutoFit/>
          </a:bodyPr>
          <a:lstStyle/>
          <a:p>
            <a:r>
              <a:rPr lang="en-US" b="1" dirty="0"/>
              <a:t>DDR – Double Drift Region</a:t>
            </a:r>
          </a:p>
        </p:txBody>
      </p:sp>
      <p:sp>
        <p:nvSpPr>
          <p:cNvPr id="10" name="TextBox 9">
            <a:extLst>
              <a:ext uri="{FF2B5EF4-FFF2-40B4-BE49-F238E27FC236}">
                <a16:creationId xmlns:a16="http://schemas.microsoft.com/office/drawing/2014/main" id="{B8FE9214-88FB-F03F-A67A-1108C051391A}"/>
              </a:ext>
            </a:extLst>
          </p:cNvPr>
          <p:cNvSpPr txBox="1"/>
          <p:nvPr/>
        </p:nvSpPr>
        <p:spPr>
          <a:xfrm>
            <a:off x="8034483" y="250734"/>
            <a:ext cx="3158912" cy="369332"/>
          </a:xfrm>
          <a:prstGeom prst="rect">
            <a:avLst/>
          </a:prstGeom>
          <a:noFill/>
        </p:spPr>
        <p:txBody>
          <a:bodyPr wrap="square">
            <a:spAutoFit/>
          </a:bodyPr>
          <a:lstStyle/>
          <a:p>
            <a:r>
              <a:rPr lang="en-US" b="1" dirty="0"/>
              <a:t>Double Avalanche Region</a:t>
            </a:r>
          </a:p>
        </p:txBody>
      </p:sp>
    </p:spTree>
    <p:extLst>
      <p:ext uri="{BB962C8B-B14F-4D97-AF65-F5344CB8AC3E}">
        <p14:creationId xmlns:p14="http://schemas.microsoft.com/office/powerpoint/2010/main" val="80806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CA14-7724-429B-BBC8-60BAAE6DC6C6}"/>
              </a:ext>
            </a:extLst>
          </p:cNvPr>
          <p:cNvSpPr>
            <a:spLocks noGrp="1"/>
          </p:cNvSpPr>
          <p:nvPr>
            <p:ph type="title"/>
          </p:nvPr>
        </p:nvSpPr>
        <p:spPr>
          <a:xfrm>
            <a:off x="2592925" y="624110"/>
            <a:ext cx="8911687" cy="861790"/>
          </a:xfrm>
        </p:spPr>
        <p:txBody>
          <a:bodyPr/>
          <a:lstStyle/>
          <a:p>
            <a:r>
              <a:rPr lang="ro-RO" b="1" dirty="0"/>
              <a:t>Fluxul purtătorilor în IMPATT</a:t>
            </a:r>
            <a:endParaRPr lang="en-US" b="1" dirty="0"/>
          </a:p>
        </p:txBody>
      </p:sp>
      <p:sp>
        <p:nvSpPr>
          <p:cNvPr id="3" name="Content Placeholder 2">
            <a:extLst>
              <a:ext uri="{FF2B5EF4-FFF2-40B4-BE49-F238E27FC236}">
                <a16:creationId xmlns:a16="http://schemas.microsoft.com/office/drawing/2014/main" id="{84803679-7FFE-82CF-3493-13D823BB23B6}"/>
              </a:ext>
            </a:extLst>
          </p:cNvPr>
          <p:cNvSpPr>
            <a:spLocks noGrp="1"/>
          </p:cNvSpPr>
          <p:nvPr>
            <p:ph idx="1"/>
          </p:nvPr>
        </p:nvSpPr>
        <p:spPr>
          <a:xfrm>
            <a:off x="280762" y="1306286"/>
            <a:ext cx="11911238" cy="1158941"/>
          </a:xfrm>
        </p:spPr>
        <p:txBody>
          <a:bodyPr/>
          <a:lstStyle/>
          <a:p>
            <a:r>
              <a:rPr lang="ro-RO" sz="1600" b="1" dirty="0"/>
              <a:t>Multiplicarea prin avalanșă are loc întotdeauna </a:t>
            </a:r>
            <a:r>
              <a:rPr lang="ro-RO" sz="1600" b="1" dirty="0">
                <a:solidFill>
                  <a:srgbClr val="FF0000"/>
                </a:solidFill>
              </a:rPr>
              <a:t>la regiuni ale joncțiuni puternic dopate și moderat dopate</a:t>
            </a:r>
          </a:p>
          <a:p>
            <a:r>
              <a:rPr lang="ro-RO" sz="1600" b="1" dirty="0"/>
              <a:t>Purtătorii </a:t>
            </a:r>
            <a:r>
              <a:rPr lang="ro-RO" sz="1600" b="1" dirty="0" err="1">
                <a:solidFill>
                  <a:srgbClr val="FF0000"/>
                </a:solidFill>
              </a:rPr>
              <a:t>driftează</a:t>
            </a:r>
            <a:r>
              <a:rPr lang="ro-RO" sz="1600" b="1" dirty="0"/>
              <a:t> în părțile respective după generare </a:t>
            </a:r>
            <a:r>
              <a:rPr lang="ro-RO" sz="1600" b="1" dirty="0">
                <a:solidFill>
                  <a:srgbClr val="FF0000"/>
                </a:solidFill>
              </a:rPr>
              <a:t>datorită aplicării polarizării inverse</a:t>
            </a:r>
          </a:p>
          <a:p>
            <a:endParaRPr lang="en-US" dirty="0"/>
          </a:p>
        </p:txBody>
      </p:sp>
      <p:pic>
        <p:nvPicPr>
          <p:cNvPr id="5" name="Picture 4">
            <a:extLst>
              <a:ext uri="{FF2B5EF4-FFF2-40B4-BE49-F238E27FC236}">
                <a16:creationId xmlns:a16="http://schemas.microsoft.com/office/drawing/2014/main" id="{A8E7EEEC-8749-ED35-F69B-A1B5DB7D4CCB}"/>
              </a:ext>
            </a:extLst>
          </p:cNvPr>
          <p:cNvPicPr>
            <a:picLocks noChangeAspect="1"/>
          </p:cNvPicPr>
          <p:nvPr/>
        </p:nvPicPr>
        <p:blipFill>
          <a:blip r:embed="rId2"/>
          <a:stretch>
            <a:fillRect/>
          </a:stretch>
        </p:blipFill>
        <p:spPr>
          <a:xfrm>
            <a:off x="206303" y="2470010"/>
            <a:ext cx="4773243" cy="3845528"/>
          </a:xfrm>
          <a:prstGeom prst="rect">
            <a:avLst/>
          </a:prstGeom>
        </p:spPr>
      </p:pic>
      <p:sp>
        <p:nvSpPr>
          <p:cNvPr id="7" name="TextBox 6">
            <a:extLst>
              <a:ext uri="{FF2B5EF4-FFF2-40B4-BE49-F238E27FC236}">
                <a16:creationId xmlns:a16="http://schemas.microsoft.com/office/drawing/2014/main" id="{FEC9E8C9-1E4A-B466-EF9F-8185E14E68F6}"/>
              </a:ext>
            </a:extLst>
          </p:cNvPr>
          <p:cNvSpPr txBox="1"/>
          <p:nvPr/>
        </p:nvSpPr>
        <p:spPr>
          <a:xfrm>
            <a:off x="4832589" y="2015074"/>
            <a:ext cx="7153107" cy="3416320"/>
          </a:xfrm>
          <a:prstGeom prst="rect">
            <a:avLst/>
          </a:prstGeom>
          <a:noFill/>
        </p:spPr>
        <p:txBody>
          <a:bodyPr wrap="square">
            <a:spAutoFit/>
          </a:bodyPr>
          <a:lstStyle/>
          <a:p>
            <a:pPr algn="ctr"/>
            <a:r>
              <a:rPr lang="ro-RO" b="1" dirty="0"/>
              <a:t>Generarea de microunde în IMPATT</a:t>
            </a: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Curentul extern datorită purtătorilor în </a:t>
            </a:r>
            <a:r>
              <a:rPr lang="ro-RO" dirty="0" err="1">
                <a:latin typeface="Arial" panose="020B0604020202020204" pitchFamily="34" charset="0"/>
                <a:cs typeface="Arial" panose="020B0604020202020204" pitchFamily="34" charset="0"/>
              </a:rPr>
              <a:t>drift</a:t>
            </a:r>
            <a:r>
              <a:rPr lang="ro-RO" dirty="0">
                <a:latin typeface="Arial" panose="020B0604020202020204" pitchFamily="34" charset="0"/>
                <a:cs typeface="Arial" panose="020B0604020202020204" pitchFamily="34" charset="0"/>
              </a:rPr>
              <a:t> întârzie cu 90 grade de pulsul curentului</a:t>
            </a: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Pulsul curentului întârzie cu 90 grade în raport cu tensiune de CA</a:t>
            </a: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Diferența de fază devine 180 grade între curentul extern și tensiunea de CA aplicat</a:t>
            </a: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Rezistența/conductanța negativă care are loc care cauzează oscilațiile de microunde</a:t>
            </a: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Eficiența conversiei: conversia CC la radiofrecvență este raportul puterii la CA la ieșire la puterea de CC de la intrare</a:t>
            </a:r>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ro-RO" dirty="0"/>
              <a:t>sau</a:t>
            </a:r>
            <a:endParaRPr lang="en-US" dirty="0"/>
          </a:p>
        </p:txBody>
      </p:sp>
      <p:pic>
        <p:nvPicPr>
          <p:cNvPr id="9" name="Picture 8">
            <a:extLst>
              <a:ext uri="{FF2B5EF4-FFF2-40B4-BE49-F238E27FC236}">
                <a16:creationId xmlns:a16="http://schemas.microsoft.com/office/drawing/2014/main" id="{B6A6C463-3EAD-B2CE-7384-1A79C41ABB48}"/>
              </a:ext>
            </a:extLst>
          </p:cNvPr>
          <p:cNvPicPr>
            <a:picLocks noChangeAspect="1"/>
          </p:cNvPicPr>
          <p:nvPr/>
        </p:nvPicPr>
        <p:blipFill>
          <a:blip r:embed="rId3"/>
          <a:stretch>
            <a:fillRect/>
          </a:stretch>
        </p:blipFill>
        <p:spPr>
          <a:xfrm>
            <a:off x="10813676" y="4666108"/>
            <a:ext cx="862894" cy="710170"/>
          </a:xfrm>
          <a:prstGeom prst="rect">
            <a:avLst/>
          </a:prstGeom>
        </p:spPr>
      </p:pic>
      <p:pic>
        <p:nvPicPr>
          <p:cNvPr id="11" name="Picture 10">
            <a:extLst>
              <a:ext uri="{FF2B5EF4-FFF2-40B4-BE49-F238E27FC236}">
                <a16:creationId xmlns:a16="http://schemas.microsoft.com/office/drawing/2014/main" id="{D17DEEE6-4795-A48B-2647-EC3F14C03F8C}"/>
              </a:ext>
            </a:extLst>
          </p:cNvPr>
          <p:cNvPicPr>
            <a:picLocks noChangeAspect="1"/>
          </p:cNvPicPr>
          <p:nvPr/>
        </p:nvPicPr>
        <p:blipFill>
          <a:blip r:embed="rId4"/>
          <a:stretch>
            <a:fillRect/>
          </a:stretch>
        </p:blipFill>
        <p:spPr>
          <a:xfrm>
            <a:off x="5614904" y="5160936"/>
            <a:ext cx="3902026" cy="870395"/>
          </a:xfrm>
          <a:prstGeom prst="rect">
            <a:avLst/>
          </a:prstGeom>
        </p:spPr>
      </p:pic>
      <p:pic>
        <p:nvPicPr>
          <p:cNvPr id="13" name="Picture 12">
            <a:extLst>
              <a:ext uri="{FF2B5EF4-FFF2-40B4-BE49-F238E27FC236}">
                <a16:creationId xmlns:a16="http://schemas.microsoft.com/office/drawing/2014/main" id="{96ED981B-5156-FF3D-FD72-2A0F8AEC82F9}"/>
              </a:ext>
            </a:extLst>
          </p:cNvPr>
          <p:cNvPicPr>
            <a:picLocks noChangeAspect="1"/>
          </p:cNvPicPr>
          <p:nvPr/>
        </p:nvPicPr>
        <p:blipFill>
          <a:blip r:embed="rId5"/>
          <a:stretch>
            <a:fillRect/>
          </a:stretch>
        </p:blipFill>
        <p:spPr>
          <a:xfrm>
            <a:off x="9516930" y="5160936"/>
            <a:ext cx="987621" cy="870395"/>
          </a:xfrm>
          <a:prstGeom prst="rect">
            <a:avLst/>
          </a:prstGeom>
        </p:spPr>
      </p:pic>
      <p:sp>
        <p:nvSpPr>
          <p:cNvPr id="15" name="TextBox 14">
            <a:extLst>
              <a:ext uri="{FF2B5EF4-FFF2-40B4-BE49-F238E27FC236}">
                <a16:creationId xmlns:a16="http://schemas.microsoft.com/office/drawing/2014/main" id="{D5C171D5-C092-E1C7-E910-35A5CB384B02}"/>
              </a:ext>
            </a:extLst>
          </p:cNvPr>
          <p:cNvSpPr txBox="1"/>
          <p:nvPr/>
        </p:nvSpPr>
        <p:spPr>
          <a:xfrm>
            <a:off x="385102" y="6233890"/>
            <a:ext cx="11421796" cy="646331"/>
          </a:xfrm>
          <a:prstGeom prst="rect">
            <a:avLst/>
          </a:prstGeom>
          <a:noFill/>
        </p:spPr>
        <p:txBody>
          <a:bodyPr wrap="square">
            <a:spAutoFit/>
          </a:bodyPr>
          <a:lstStyle/>
          <a:p>
            <a:r>
              <a:rPr lang="ro-RO" b="1" dirty="0">
                <a:solidFill>
                  <a:srgbClr val="FF0000"/>
                </a:solidFill>
              </a:rPr>
              <a:t>La frecvențe joase puterea de ieșire este invers proporțională frecvenței, iar la frecvențe înalte – invers proporțională radicalului frecvenței</a:t>
            </a:r>
            <a:endParaRPr lang="en-US" b="1" dirty="0">
              <a:solidFill>
                <a:srgbClr val="FF0000"/>
              </a:solidFill>
            </a:endParaRPr>
          </a:p>
        </p:txBody>
      </p:sp>
    </p:spTree>
    <p:extLst>
      <p:ext uri="{BB962C8B-B14F-4D97-AF65-F5344CB8AC3E}">
        <p14:creationId xmlns:p14="http://schemas.microsoft.com/office/powerpoint/2010/main" val="425610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905D573-A8A1-C172-7F6A-50109A90B4D8}"/>
              </a:ext>
            </a:extLst>
          </p:cNvPr>
          <p:cNvSpPr>
            <a:spLocks noGrp="1"/>
          </p:cNvSpPr>
          <p:nvPr>
            <p:ph type="title"/>
          </p:nvPr>
        </p:nvSpPr>
        <p:spPr/>
        <p:txBody>
          <a:bodyPr/>
          <a:lstStyle/>
          <a:p>
            <a:r>
              <a:rPr lang="en-US" dirty="0" err="1"/>
              <a:t>Constructia</a:t>
            </a:r>
            <a:r>
              <a:rPr lang="ro-RO" dirty="0"/>
              <a:t> diodei IMPATT</a:t>
            </a:r>
            <a:br>
              <a:rPr lang="en-US" dirty="0"/>
            </a:br>
            <a:endParaRPr lang="en-US" dirty="0"/>
          </a:p>
        </p:txBody>
      </p:sp>
      <p:sp>
        <p:nvSpPr>
          <p:cNvPr id="3" name="Substituent conținut 2">
            <a:extLst>
              <a:ext uri="{FF2B5EF4-FFF2-40B4-BE49-F238E27FC236}">
                <a16:creationId xmlns:a16="http://schemas.microsoft.com/office/drawing/2014/main" id="{CAEF2F87-8625-9134-83A2-ACD4B4B2EF01}"/>
              </a:ext>
            </a:extLst>
          </p:cNvPr>
          <p:cNvSpPr>
            <a:spLocks noGrp="1"/>
          </p:cNvSpPr>
          <p:nvPr>
            <p:ph idx="1"/>
          </p:nvPr>
        </p:nvSpPr>
        <p:spPr>
          <a:xfrm>
            <a:off x="322825" y="1264555"/>
            <a:ext cx="11546350" cy="3777622"/>
          </a:xfrm>
        </p:spPr>
        <p:txBody>
          <a:bodyPr>
            <a:normAutofit/>
          </a:bodyPr>
          <a:lstStyle/>
          <a:p>
            <a:endParaRPr lang="en-US" dirty="0"/>
          </a:p>
          <a:p>
            <a:r>
              <a:rPr lang="en-US" sz="2000" dirty="0">
                <a:latin typeface="Arial" panose="020B0604020202020204" pitchFamily="34" charset="0"/>
                <a:cs typeface="Arial" panose="020B0604020202020204" pitchFamily="34" charset="0"/>
              </a:rPr>
              <a:t>fabricate din </a:t>
            </a:r>
            <a:r>
              <a:rPr lang="ro-RO" sz="2000" dirty="0">
                <a:latin typeface="Arial" panose="020B0604020202020204" pitchFamily="34" charset="0"/>
                <a:cs typeface="Arial" panose="020B0604020202020204" pitchFamily="34" charset="0"/>
              </a:rPr>
              <a:t>S</a:t>
            </a:r>
            <a:r>
              <a:rPr lang="en-US" sz="2000" dirty="0" err="1">
                <a:latin typeface="Arial" panose="020B0604020202020204" pitchFamily="34" charset="0"/>
                <a:cs typeface="Arial" panose="020B0604020202020204" pitchFamily="34" charset="0"/>
              </a:rPr>
              <a:t>i</a:t>
            </a:r>
            <a:r>
              <a:rPr lang="ro-RO"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ieftine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ușor</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fabricat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folosind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cresterea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epitaxiala</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structurilor</a:t>
            </a:r>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Figura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arată</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diodă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tipică</a:t>
            </a:r>
            <a:r>
              <a:rPr lang="en-US" sz="2000" dirty="0">
                <a:latin typeface="Arial" panose="020B0604020202020204" pitchFamily="34" charset="0"/>
                <a:cs typeface="Arial" panose="020B0604020202020204" pitchFamily="34" charset="0"/>
              </a:rPr>
              <a:t> I</a:t>
            </a:r>
            <a:r>
              <a:rPr lang="ro-RO" sz="2000" dirty="0">
                <a:latin typeface="Arial" panose="020B0604020202020204" pitchFamily="34" charset="0"/>
                <a:cs typeface="Arial" panose="020B0604020202020204" pitchFamily="34" charset="0"/>
              </a:rPr>
              <a:t>MPATT</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Contactul</a:t>
            </a:r>
            <a:r>
              <a:rPr lang="en-US" sz="2000" dirty="0">
                <a:latin typeface="Arial" panose="020B0604020202020204" pitchFamily="34" charset="0"/>
                <a:cs typeface="Arial" panose="020B0604020202020204" pitchFamily="34" charset="0"/>
              </a:rPr>
              <a:t> din </a:t>
            </a:r>
            <a:r>
              <a:rPr lang="en-US" sz="2000" dirty="0" err="1">
                <a:latin typeface="Arial" panose="020B0604020202020204" pitchFamily="34" charset="0"/>
                <a:cs typeface="Arial" panose="020B0604020202020204" pitchFamily="34" charset="0"/>
              </a:rPr>
              <a:t>aliaj</a:t>
            </a:r>
            <a:r>
              <a:rPr lang="en-US"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cu </a:t>
            </a:r>
            <a:r>
              <a:rPr lang="en-US" sz="2000" dirty="0">
                <a:latin typeface="Arial" panose="020B0604020202020204" pitchFamily="34" charset="0"/>
                <a:cs typeface="Arial" panose="020B0604020202020204" pitchFamily="34" charset="0"/>
              </a:rPr>
              <a:t>Au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utilizat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deoarece</a:t>
            </a:r>
            <a:endParaRPr lang="ro-RO"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are </a:t>
            </a:r>
            <a:r>
              <a:rPr lang="en-US" sz="2000" dirty="0" err="1">
                <a:latin typeface="Arial" panose="020B0604020202020204" pitchFamily="34" charset="0"/>
                <a:cs typeface="Arial" panose="020B0604020202020204" pitchFamily="34" charset="0"/>
              </a:rPr>
              <a:t>rezistență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ohmică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termică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scăzută</a:t>
            </a:r>
            <a:r>
              <a:rPr lang="en-US" sz="2000" dirty="0">
                <a:latin typeface="Arial" panose="020B0604020202020204" pitchFamily="34" charset="0"/>
                <a:cs typeface="Arial" panose="020B0604020202020204" pitchFamily="34" charset="0"/>
              </a:rPr>
              <a:t>.</a:t>
            </a:r>
            <a:endParaRPr lang="ro-RO" sz="2000" dirty="0">
              <a:latin typeface="Arial" panose="020B0604020202020204" pitchFamily="34" charset="0"/>
              <a:cs typeface="Arial" panose="020B0604020202020204" pitchFamily="34" charset="0"/>
            </a:endParaRPr>
          </a:p>
          <a:p>
            <a:r>
              <a:rPr lang="ro-RO" sz="2000" dirty="0">
                <a:latin typeface="Arial" panose="020B0604020202020204" pitchFamily="34" charset="0"/>
                <a:cs typeface="Arial" panose="020B0604020202020204" pitchFamily="34" charset="0"/>
              </a:rPr>
              <a:t>Este o diodă de putere</a:t>
            </a:r>
          </a:p>
          <a:p>
            <a:r>
              <a:rPr lang="ro-RO" sz="2000" dirty="0">
                <a:latin typeface="Arial" panose="020B0604020202020204" pitchFamily="34" charset="0"/>
                <a:cs typeface="Arial" panose="020B0604020202020204" pitchFamily="34" charset="0"/>
              </a:rPr>
              <a:t>Frecvența de lucru 3-300 GHz</a:t>
            </a: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4BB08DD-7EB5-ED39-0EDB-EB2721F7E126}"/>
              </a:ext>
            </a:extLst>
          </p:cNvPr>
          <p:cNvPicPr>
            <a:picLocks noChangeAspect="1"/>
          </p:cNvPicPr>
          <p:nvPr/>
        </p:nvPicPr>
        <p:blipFill>
          <a:blip r:embed="rId2"/>
          <a:stretch>
            <a:fillRect/>
          </a:stretch>
        </p:blipFill>
        <p:spPr>
          <a:xfrm>
            <a:off x="8225690" y="2300287"/>
            <a:ext cx="3643485" cy="4054018"/>
          </a:xfrm>
          <a:prstGeom prst="rect">
            <a:avLst/>
          </a:prstGeom>
        </p:spPr>
      </p:pic>
      <p:pic>
        <p:nvPicPr>
          <p:cNvPr id="5" name="Picture 4">
            <a:extLst>
              <a:ext uri="{FF2B5EF4-FFF2-40B4-BE49-F238E27FC236}">
                <a16:creationId xmlns:a16="http://schemas.microsoft.com/office/drawing/2014/main" id="{0583483E-5FE8-9276-2100-B69DB5B5BCCB}"/>
              </a:ext>
            </a:extLst>
          </p:cNvPr>
          <p:cNvPicPr>
            <a:picLocks noChangeAspect="1"/>
          </p:cNvPicPr>
          <p:nvPr/>
        </p:nvPicPr>
        <p:blipFill>
          <a:blip r:embed="rId3"/>
          <a:stretch>
            <a:fillRect/>
          </a:stretch>
        </p:blipFill>
        <p:spPr>
          <a:xfrm>
            <a:off x="4613328" y="3347471"/>
            <a:ext cx="3186049" cy="3006834"/>
          </a:xfrm>
          <a:prstGeom prst="rect">
            <a:avLst/>
          </a:prstGeom>
        </p:spPr>
      </p:pic>
      <p:sp>
        <p:nvSpPr>
          <p:cNvPr id="7" name="TextBox 6">
            <a:extLst>
              <a:ext uri="{FF2B5EF4-FFF2-40B4-BE49-F238E27FC236}">
                <a16:creationId xmlns:a16="http://schemas.microsoft.com/office/drawing/2014/main" id="{CA6EE04A-94B6-5DAE-57EA-D3D67D48CCEC}"/>
              </a:ext>
            </a:extLst>
          </p:cNvPr>
          <p:cNvSpPr txBox="1"/>
          <p:nvPr/>
        </p:nvSpPr>
        <p:spPr>
          <a:xfrm>
            <a:off x="2127108" y="6161482"/>
            <a:ext cx="6098582" cy="646331"/>
          </a:xfrm>
          <a:prstGeom prst="rect">
            <a:avLst/>
          </a:prstGeom>
          <a:noFill/>
        </p:spPr>
        <p:txBody>
          <a:bodyPr wrap="square">
            <a:spAutoFit/>
          </a:bodyPr>
          <a:lstStyle/>
          <a:p>
            <a:r>
              <a:rPr lang="en-US" b="1" i="0" dirty="0" err="1">
                <a:solidFill>
                  <a:srgbClr val="262626"/>
                </a:solidFill>
                <a:effectLst/>
                <a:latin typeface="Inter Var"/>
              </a:rPr>
              <a:t>SiC</a:t>
            </a:r>
            <a:r>
              <a:rPr lang="en-US" b="1" i="0" dirty="0">
                <a:solidFill>
                  <a:srgbClr val="262626"/>
                </a:solidFill>
                <a:effectLst/>
                <a:latin typeface="Inter Var"/>
              </a:rPr>
              <a:t> DDR IMPATT. L = 300 nm, </a:t>
            </a:r>
            <a:r>
              <a:rPr lang="en-US" b="1" i="0" dirty="0" err="1">
                <a:solidFill>
                  <a:srgbClr val="262626"/>
                </a:solidFill>
                <a:effectLst/>
                <a:latin typeface="Inter Var"/>
              </a:rPr>
              <a:t>wth</a:t>
            </a:r>
            <a:r>
              <a:rPr lang="en-US" b="1" i="0" dirty="0">
                <a:solidFill>
                  <a:srgbClr val="262626"/>
                </a:solidFill>
                <a:effectLst/>
                <a:latin typeface="Inter Var"/>
              </a:rPr>
              <a:t> = 150 nm and h1 = 200 nm = p⁺, h2 = 125 nm = p, h3 = 125 nm = n, h4 = 200 nm = n⁺7</a:t>
            </a:r>
            <a:endParaRPr lang="en-US" b="1" dirty="0"/>
          </a:p>
        </p:txBody>
      </p:sp>
    </p:spTree>
    <p:extLst>
      <p:ext uri="{BB962C8B-B14F-4D97-AF65-F5344CB8AC3E}">
        <p14:creationId xmlns:p14="http://schemas.microsoft.com/office/powerpoint/2010/main" val="329924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12503B-A9AE-5D2A-1B48-D2FB24A2E44D}"/>
              </a:ext>
            </a:extLst>
          </p:cNvPr>
          <p:cNvPicPr>
            <a:picLocks noGrp="1" noChangeAspect="1"/>
          </p:cNvPicPr>
          <p:nvPr>
            <p:ph idx="1"/>
          </p:nvPr>
        </p:nvPicPr>
        <p:blipFill>
          <a:blip r:embed="rId2"/>
          <a:stretch>
            <a:fillRect/>
          </a:stretch>
        </p:blipFill>
        <p:spPr>
          <a:xfrm>
            <a:off x="3022169" y="254539"/>
            <a:ext cx="6096000" cy="2266950"/>
          </a:xfrm>
          <a:prstGeom prst="rect">
            <a:avLst/>
          </a:prstGeom>
        </p:spPr>
      </p:pic>
      <p:sp>
        <p:nvSpPr>
          <p:cNvPr id="6" name="TextBox 5">
            <a:extLst>
              <a:ext uri="{FF2B5EF4-FFF2-40B4-BE49-F238E27FC236}">
                <a16:creationId xmlns:a16="http://schemas.microsoft.com/office/drawing/2014/main" id="{68019D6F-7E12-9500-F1C8-3900B5D2CA0D}"/>
              </a:ext>
            </a:extLst>
          </p:cNvPr>
          <p:cNvSpPr txBox="1"/>
          <p:nvPr/>
        </p:nvSpPr>
        <p:spPr>
          <a:xfrm>
            <a:off x="3022169" y="2594129"/>
            <a:ext cx="665264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Energy band diagram for graphene (Gr)‐</a:t>
            </a:r>
            <a:r>
              <a:rPr lang="en-US" dirty="0" err="1">
                <a:latin typeface="Arial" panose="020B0604020202020204" pitchFamily="34" charset="0"/>
                <a:cs typeface="Arial" panose="020B0604020202020204" pitchFamily="34" charset="0"/>
              </a:rPr>
              <a:t>SiC</a:t>
            </a:r>
            <a:r>
              <a:rPr lang="en-US" dirty="0">
                <a:latin typeface="Arial" panose="020B0604020202020204" pitchFamily="34" charset="0"/>
                <a:cs typeface="Arial" panose="020B0604020202020204" pitchFamily="34" charset="0"/>
              </a:rPr>
              <a:t> DDR IMPATT; CB and VB are conduction and valence bands for Gr</a:t>
            </a:r>
          </a:p>
        </p:txBody>
      </p:sp>
      <p:pic>
        <p:nvPicPr>
          <p:cNvPr id="7" name="Picture 6">
            <a:extLst>
              <a:ext uri="{FF2B5EF4-FFF2-40B4-BE49-F238E27FC236}">
                <a16:creationId xmlns:a16="http://schemas.microsoft.com/office/drawing/2014/main" id="{A51A7D46-A043-20EE-2779-B6D5BB4E2CAE}"/>
              </a:ext>
            </a:extLst>
          </p:cNvPr>
          <p:cNvPicPr>
            <a:picLocks noChangeAspect="1"/>
          </p:cNvPicPr>
          <p:nvPr/>
        </p:nvPicPr>
        <p:blipFill>
          <a:blip r:embed="rId3"/>
          <a:stretch>
            <a:fillRect/>
          </a:stretch>
        </p:blipFill>
        <p:spPr>
          <a:xfrm>
            <a:off x="3022169" y="3429000"/>
            <a:ext cx="6096000" cy="2400300"/>
          </a:xfrm>
          <a:prstGeom prst="rect">
            <a:avLst/>
          </a:prstGeom>
        </p:spPr>
      </p:pic>
      <p:sp>
        <p:nvSpPr>
          <p:cNvPr id="9" name="TextBox 8">
            <a:extLst>
              <a:ext uri="{FF2B5EF4-FFF2-40B4-BE49-F238E27FC236}">
                <a16:creationId xmlns:a16="http://schemas.microsoft.com/office/drawing/2014/main" id="{E425291B-1C9F-EA00-3967-585E3004B125}"/>
              </a:ext>
            </a:extLst>
          </p:cNvPr>
          <p:cNvSpPr txBox="1"/>
          <p:nvPr/>
        </p:nvSpPr>
        <p:spPr>
          <a:xfrm>
            <a:off x="3019587" y="6017840"/>
            <a:ext cx="6098582" cy="646331"/>
          </a:xfrm>
          <a:prstGeom prst="rect">
            <a:avLst/>
          </a:prstGeom>
          <a:noFill/>
        </p:spPr>
        <p:txBody>
          <a:bodyPr wrap="square">
            <a:spAutoFit/>
          </a:bodyPr>
          <a:lstStyle/>
          <a:p>
            <a:r>
              <a:rPr lang="ro-RO" dirty="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electric field and noise electric field along the diode length for graphene‐</a:t>
            </a:r>
            <a:r>
              <a:rPr lang="en-US" dirty="0" err="1">
                <a:latin typeface="Arial" panose="020B0604020202020204" pitchFamily="34" charset="0"/>
                <a:cs typeface="Arial" panose="020B0604020202020204" pitchFamily="34" charset="0"/>
              </a:rPr>
              <a:t>SiC</a:t>
            </a:r>
            <a:r>
              <a:rPr lang="en-US" dirty="0">
                <a:latin typeface="Arial" panose="020B0604020202020204" pitchFamily="34" charset="0"/>
                <a:cs typeface="Arial" panose="020B0604020202020204" pitchFamily="34" charset="0"/>
              </a:rPr>
              <a:t> DDR IMPATT</a:t>
            </a:r>
          </a:p>
        </p:txBody>
      </p:sp>
    </p:spTree>
    <p:extLst>
      <p:ext uri="{BB962C8B-B14F-4D97-AF65-F5344CB8AC3E}">
        <p14:creationId xmlns:p14="http://schemas.microsoft.com/office/powerpoint/2010/main" val="141752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98B1428-07BA-CEDD-585E-6080EC8D03D0}"/>
              </a:ext>
            </a:extLst>
          </p:cNvPr>
          <p:cNvPicPr>
            <a:picLocks noGrp="1" noChangeAspect="1"/>
          </p:cNvPicPr>
          <p:nvPr>
            <p:ph idx="1"/>
          </p:nvPr>
        </p:nvPicPr>
        <p:blipFill>
          <a:blip r:embed="rId2"/>
          <a:stretch>
            <a:fillRect/>
          </a:stretch>
        </p:blipFill>
        <p:spPr>
          <a:xfrm>
            <a:off x="6095999" y="81957"/>
            <a:ext cx="6096000" cy="3409950"/>
          </a:xfrm>
          <a:prstGeom prst="rect">
            <a:avLst/>
          </a:prstGeom>
        </p:spPr>
      </p:pic>
      <p:sp>
        <p:nvSpPr>
          <p:cNvPr id="6" name="TextBox 5">
            <a:extLst>
              <a:ext uri="{FF2B5EF4-FFF2-40B4-BE49-F238E27FC236}">
                <a16:creationId xmlns:a16="http://schemas.microsoft.com/office/drawing/2014/main" id="{60A852E7-DBF3-631C-88F2-E7F43F6518C9}"/>
              </a:ext>
            </a:extLst>
          </p:cNvPr>
          <p:cNvSpPr txBox="1"/>
          <p:nvPr/>
        </p:nvSpPr>
        <p:spPr>
          <a:xfrm>
            <a:off x="5935851" y="3715128"/>
            <a:ext cx="6544159" cy="646331"/>
          </a:xfrm>
          <a:prstGeom prst="rect">
            <a:avLst/>
          </a:prstGeom>
          <a:noFill/>
        </p:spPr>
        <p:txBody>
          <a:bodyPr wrap="square">
            <a:spAutoFit/>
          </a:bodyPr>
          <a:lstStyle/>
          <a:p>
            <a:r>
              <a:rPr lang="en-US" dirty="0" err="1">
                <a:latin typeface="Arial" panose="020B0604020202020204" pitchFamily="34" charset="0"/>
                <a:cs typeface="Arial" panose="020B0604020202020204" pitchFamily="34" charset="0"/>
              </a:rPr>
              <a:t>Compararea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măsurătorilor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zgomot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computațional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IMPATT </a:t>
            </a:r>
            <a:r>
              <a:rPr lang="en-US" dirty="0" err="1">
                <a:latin typeface="Arial" panose="020B0604020202020204" pitchFamily="34" charset="0"/>
                <a:cs typeface="Arial" panose="020B0604020202020204" pitchFamily="34" charset="0"/>
              </a:rPr>
              <a:t>Grafen-SiC</a:t>
            </a:r>
            <a:r>
              <a:rPr lang="en-US" dirty="0">
                <a:latin typeface="Arial" panose="020B0604020202020204" pitchFamily="34" charset="0"/>
                <a:cs typeface="Arial" panose="020B0604020202020204" pitchFamily="34" charset="0"/>
              </a:rPr>
              <a:t> cu IMPATT-</a:t>
            </a:r>
            <a:r>
              <a:rPr lang="en-US" dirty="0" err="1">
                <a:latin typeface="Arial" panose="020B0604020202020204" pitchFamily="34" charset="0"/>
                <a:cs typeface="Arial" panose="020B0604020202020204" pitchFamily="34" charset="0"/>
              </a:rPr>
              <a:t>uri</a:t>
            </a:r>
            <a:r>
              <a:rPr lang="en-US" dirty="0">
                <a:latin typeface="Arial" panose="020B0604020202020204" pitchFamily="34" charset="0"/>
                <a:cs typeface="Arial" panose="020B0604020202020204" pitchFamily="34" charset="0"/>
              </a:rPr>
              <a:t> Si, GaAs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diamant</a:t>
            </a:r>
            <a:r>
              <a:rPr lang="en-US" dirty="0">
                <a:latin typeface="Arial" panose="020B0604020202020204" pitchFamily="34" charset="0"/>
                <a:cs typeface="Arial" panose="020B0604020202020204" pitchFamily="34" charset="0"/>
              </a:rPr>
              <a:t> CVD</a:t>
            </a:r>
          </a:p>
        </p:txBody>
      </p:sp>
      <p:pic>
        <p:nvPicPr>
          <p:cNvPr id="7" name="Picture 6">
            <a:extLst>
              <a:ext uri="{FF2B5EF4-FFF2-40B4-BE49-F238E27FC236}">
                <a16:creationId xmlns:a16="http://schemas.microsoft.com/office/drawing/2014/main" id="{09BCB138-DE91-A4C5-29FA-A4AA20FCC95D}"/>
              </a:ext>
            </a:extLst>
          </p:cNvPr>
          <p:cNvPicPr>
            <a:picLocks noChangeAspect="1"/>
          </p:cNvPicPr>
          <p:nvPr/>
        </p:nvPicPr>
        <p:blipFill>
          <a:blip r:embed="rId3"/>
          <a:stretch>
            <a:fillRect/>
          </a:stretch>
        </p:blipFill>
        <p:spPr>
          <a:xfrm>
            <a:off x="0" y="11033"/>
            <a:ext cx="5935851" cy="3468763"/>
          </a:xfrm>
          <a:prstGeom prst="rect">
            <a:avLst/>
          </a:prstGeom>
        </p:spPr>
      </p:pic>
      <p:sp>
        <p:nvSpPr>
          <p:cNvPr id="9" name="TextBox 8">
            <a:extLst>
              <a:ext uri="{FF2B5EF4-FFF2-40B4-BE49-F238E27FC236}">
                <a16:creationId xmlns:a16="http://schemas.microsoft.com/office/drawing/2014/main" id="{1904C3EF-4872-BFFC-3FAE-EE7F184B5569}"/>
              </a:ext>
            </a:extLst>
          </p:cNvPr>
          <p:cNvSpPr txBox="1"/>
          <p:nvPr/>
        </p:nvSpPr>
        <p:spPr>
          <a:xfrm>
            <a:off x="174356" y="4361459"/>
            <a:ext cx="6238068" cy="175432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Model de </a:t>
            </a:r>
            <a:r>
              <a:rPr lang="en-US" dirty="0" err="1">
                <a:latin typeface="Arial" panose="020B0604020202020204" pitchFamily="34" charset="0"/>
                <a:cs typeface="Arial" panose="020B0604020202020204" pitchFamily="34" charset="0"/>
              </a:rPr>
              <a:t>zgomot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corectat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cuantic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grafen-SiC</a:t>
            </a:r>
            <a:r>
              <a:rPr lang="en-US" dirty="0">
                <a:latin typeface="Arial" panose="020B0604020202020204" pitchFamily="34" charset="0"/>
                <a:cs typeface="Arial" panose="020B0604020202020204" pitchFamily="34" charset="0"/>
              </a:rPr>
              <a:t> IMPATT; y0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poziția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maximă</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câmpului</a:t>
            </a:r>
            <a:r>
              <a:rPr lang="en-US" dirty="0">
                <a:latin typeface="Arial" panose="020B0604020202020204" pitchFamily="34" charset="0"/>
                <a:cs typeface="Arial" panose="020B0604020202020204" pitchFamily="34" charset="0"/>
              </a:rPr>
              <a:t>; n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p sunt </a:t>
            </a:r>
            <a:r>
              <a:rPr lang="en-US" dirty="0" err="1">
                <a:latin typeface="Arial" panose="020B0604020202020204" pitchFamily="34" charset="0"/>
                <a:cs typeface="Arial" panose="020B0604020202020204" pitchFamily="34" charset="0"/>
              </a:rPr>
              <a:t>concentrațiile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electroni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goluri</a:t>
            </a:r>
            <a:r>
              <a:rPr lang="en-US" dirty="0">
                <a:latin typeface="Arial" panose="020B0604020202020204" pitchFamily="34" charset="0"/>
                <a:cs typeface="Arial" panose="020B0604020202020204" pitchFamily="34" charset="0"/>
              </a:rPr>
              <a:t>; D1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D2 sunt </a:t>
            </a:r>
            <a:r>
              <a:rPr lang="en-US" dirty="0" err="1">
                <a:latin typeface="Arial" panose="020B0604020202020204" pitchFamily="34" charset="0"/>
                <a:cs typeface="Arial" panose="020B0604020202020204" pitchFamily="34" charset="0"/>
              </a:rPr>
              <a:t>lățimile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straturilor</a:t>
            </a:r>
            <a:r>
              <a:rPr lang="en-US" dirty="0">
                <a:latin typeface="Arial" panose="020B0604020202020204" pitchFamily="34" charset="0"/>
                <a:cs typeface="Arial" panose="020B0604020202020204" pitchFamily="34" charset="0"/>
              </a:rPr>
              <a:t> de drift la </a:t>
            </a:r>
            <a:r>
              <a:rPr lang="en-US" dirty="0" err="1">
                <a:latin typeface="Arial" panose="020B0604020202020204" pitchFamily="34" charset="0"/>
                <a:cs typeface="Arial" panose="020B0604020202020204" pitchFamily="34" charset="0"/>
              </a:rPr>
              <a:t>laturile</a:t>
            </a:r>
            <a:r>
              <a:rPr lang="en-US" dirty="0">
                <a:latin typeface="Arial" panose="020B0604020202020204" pitchFamily="34" charset="0"/>
                <a:cs typeface="Arial" panose="020B0604020202020204" pitchFamily="34" charset="0"/>
              </a:rPr>
              <a:t> n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p cu </a:t>
            </a:r>
            <a:r>
              <a:rPr lang="en-US" dirty="0" err="1">
                <a:latin typeface="Arial" panose="020B0604020202020204" pitchFamily="34" charset="0"/>
                <a:cs typeface="Arial" panose="020B0604020202020204" pitchFamily="34" charset="0"/>
              </a:rPr>
              <a:t>două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capete</a:t>
            </a:r>
            <a:r>
              <a:rPr lang="en-US" dirty="0">
                <a:latin typeface="Arial" panose="020B0604020202020204" pitchFamily="34" charset="0"/>
                <a:cs typeface="Arial" panose="020B0604020202020204" pitchFamily="34" charset="0"/>
              </a:rPr>
              <a:t> de drift (y = 0)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(y = W), „+” </a:t>
            </a:r>
            <a:r>
              <a:rPr lang="en-US" dirty="0" err="1">
                <a:latin typeface="Arial" panose="020B0604020202020204" pitchFamily="34" charset="0"/>
                <a:cs typeface="Arial" panose="020B0604020202020204" pitchFamily="34" charset="0"/>
              </a:rPr>
              <a:t>indică</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dopaj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ridicat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lățimea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avalanșei</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două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capete</a:t>
            </a:r>
            <a:r>
              <a:rPr lang="en-US" dirty="0">
                <a:latin typeface="Arial" panose="020B0604020202020204" pitchFamily="34" charset="0"/>
                <a:cs typeface="Arial" panose="020B0604020202020204" pitchFamily="34" charset="0"/>
              </a:rPr>
              <a:t> yA1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yA2.</a:t>
            </a:r>
          </a:p>
        </p:txBody>
      </p:sp>
    </p:spTree>
    <p:extLst>
      <p:ext uri="{BB962C8B-B14F-4D97-AF65-F5344CB8AC3E}">
        <p14:creationId xmlns:p14="http://schemas.microsoft.com/office/powerpoint/2010/main" val="162358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6413C6-C845-2E6B-DF9B-8FCB4C718FF4}"/>
              </a:ext>
            </a:extLst>
          </p:cNvPr>
          <p:cNvSpPr>
            <a:spLocks noGrp="1"/>
          </p:cNvSpPr>
          <p:nvPr>
            <p:ph type="title"/>
          </p:nvPr>
        </p:nvSpPr>
        <p:spPr>
          <a:xfrm>
            <a:off x="2592925" y="624110"/>
            <a:ext cx="8911687" cy="819679"/>
          </a:xfrm>
        </p:spPr>
        <p:txBody>
          <a:bodyPr/>
          <a:lstStyle/>
          <a:p>
            <a:r>
              <a:rPr lang="en-US" dirty="0" err="1"/>
              <a:t>Principiul</a:t>
            </a:r>
            <a:r>
              <a:rPr lang="en-US" dirty="0"/>
              <a:t> de </a:t>
            </a:r>
            <a:r>
              <a:rPr lang="en-US" dirty="0" err="1"/>
              <a:t>operare</a:t>
            </a:r>
            <a:r>
              <a:rPr lang="ro-RO" dirty="0"/>
              <a:t> a IMPATT</a:t>
            </a:r>
            <a:endParaRPr lang="en-US" dirty="0"/>
          </a:p>
        </p:txBody>
      </p:sp>
      <p:sp>
        <p:nvSpPr>
          <p:cNvPr id="3" name="Substituent conținut 2">
            <a:extLst>
              <a:ext uri="{FF2B5EF4-FFF2-40B4-BE49-F238E27FC236}">
                <a16:creationId xmlns:a16="http://schemas.microsoft.com/office/drawing/2014/main" id="{70BFB5A6-6F60-DFAC-D87C-E35C3EBB2870}"/>
              </a:ext>
            </a:extLst>
          </p:cNvPr>
          <p:cNvSpPr>
            <a:spLocks noGrp="1"/>
          </p:cNvSpPr>
          <p:nvPr>
            <p:ph idx="1"/>
          </p:nvPr>
        </p:nvSpPr>
        <p:spPr>
          <a:xfrm>
            <a:off x="797859" y="2133600"/>
            <a:ext cx="10949856" cy="3777622"/>
          </a:xfrm>
        </p:spPr>
        <p:txBody>
          <a:bodyPr>
            <a:normAutofit/>
          </a:bodyPr>
          <a:lstStyle/>
          <a:p>
            <a:r>
              <a:rPr lang="en-US" sz="2400" dirty="0">
                <a:latin typeface="Arial" panose="020B0604020202020204" pitchFamily="34" charset="0"/>
                <a:cs typeface="Arial" panose="020B0604020202020204" pitchFamily="34" charset="0"/>
              </a:rPr>
              <a:t>În </a:t>
            </a:r>
            <a:r>
              <a:rPr lang="en-US" sz="2400" dirty="0" err="1">
                <a:latin typeface="Arial" panose="020B0604020202020204" pitchFamily="34" charset="0"/>
                <a:cs typeface="Arial" panose="020B0604020202020204" pitchFamily="34" charset="0"/>
              </a:rPr>
              <a:t>dioda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Impatt</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aplică</a:t>
            </a:r>
            <a:r>
              <a:rPr lang="en-US" sz="2400" dirty="0">
                <a:latin typeface="Arial" panose="020B0604020202020204" pitchFamily="34" charset="0"/>
                <a:cs typeface="Arial" panose="020B0604020202020204" pitchFamily="34" charset="0"/>
              </a:rPr>
              <a:t> un gradient de </a:t>
            </a:r>
            <a:r>
              <a:rPr lang="en-US" sz="2400" dirty="0" err="1">
                <a:latin typeface="Arial" panose="020B0604020202020204" pitchFamily="34" charset="0"/>
                <a:cs typeface="Arial" panose="020B0604020202020204" pitchFamily="34" charset="0"/>
              </a:rPr>
              <a:t>tensiune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extrem</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înalt</a:t>
            </a:r>
            <a:r>
              <a:rPr lang="en-US" sz="2400" dirty="0">
                <a:latin typeface="Arial" panose="020B0604020202020204" pitchFamily="34" charset="0"/>
                <a:cs typeface="Arial" panose="020B0604020202020204" pitchFamily="34" charset="0"/>
              </a:rPr>
              <a:t> (400 k</a:t>
            </a:r>
            <a:r>
              <a:rPr lang="ro-RO" sz="2400" dirty="0">
                <a:latin typeface="Arial" panose="020B0604020202020204" pitchFamily="34" charset="0"/>
                <a:cs typeface="Arial" panose="020B0604020202020204" pitchFamily="34" charset="0"/>
              </a:rPr>
              <a:t>V</a:t>
            </a:r>
            <a:r>
              <a:rPr lang="en-US" sz="2400" dirty="0">
                <a:latin typeface="Arial" panose="020B0604020202020204" pitchFamily="34" charset="0"/>
                <a:cs typeface="Arial" panose="020B0604020202020204" pitchFamily="34" charset="0"/>
              </a:rPr>
              <a:t>/cm), </a:t>
            </a:r>
            <a:r>
              <a:rPr lang="en-US" sz="2400" dirty="0" err="1">
                <a:latin typeface="Arial" panose="020B0604020202020204" pitchFamily="34" charset="0"/>
                <a:cs typeface="Arial" panose="020B0604020202020204" pitchFamily="34" charset="0"/>
              </a:rPr>
              <a:t>ce</a:t>
            </a:r>
            <a:r>
              <a:rPr lang="en-US" sz="2400" dirty="0">
                <a:latin typeface="Arial" panose="020B0604020202020204" pitchFamily="34" charset="0"/>
                <a:cs typeface="Arial" panose="020B0604020202020204" pitchFamily="34" charset="0"/>
              </a:rPr>
              <a:t> o </a:t>
            </a:r>
            <a:r>
              <a:rPr lang="en-US" sz="2400" dirty="0" err="1">
                <a:latin typeface="Arial" panose="020B0604020202020204" pitchFamily="34" charset="0"/>
                <a:cs typeface="Arial" panose="020B0604020202020204" pitchFamily="34" charset="0"/>
              </a:rPr>
              <a:t>joncțiune</a:t>
            </a:r>
            <a:r>
              <a:rPr lang="en-US" sz="2400" dirty="0">
                <a:latin typeface="Arial" panose="020B0604020202020204" pitchFamily="34" charset="0"/>
                <a:cs typeface="Arial" panose="020B0604020202020204" pitchFamily="34" charset="0"/>
              </a:rPr>
              <a:t> p</a:t>
            </a:r>
            <a:r>
              <a:rPr lang="ro-RO"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n </a:t>
            </a:r>
            <a:r>
              <a:rPr lang="en-US" sz="2400" dirty="0" err="1">
                <a:latin typeface="Arial" panose="020B0604020202020204" pitchFamily="34" charset="0"/>
                <a:cs typeface="Arial" panose="020B0604020202020204" pitchFamily="34" charset="0"/>
              </a:rPr>
              <a:t>normală</a:t>
            </a:r>
            <a:r>
              <a:rPr lang="en-US" sz="2400" dirty="0">
                <a:latin typeface="Arial" panose="020B0604020202020204" pitchFamily="34" charset="0"/>
                <a:cs typeface="Arial" panose="020B0604020202020204" pitchFamily="34" charset="0"/>
              </a:rPr>
              <a:t> nu </a:t>
            </a:r>
            <a:r>
              <a:rPr lang="en-US" sz="2400" dirty="0" err="1">
                <a:latin typeface="Arial" panose="020B0604020202020204" pitchFamily="34" charset="0"/>
                <a:cs typeface="Arial" panose="020B0604020202020204" pitchFamily="34" charset="0"/>
              </a:rPr>
              <a:t>poate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rezista</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Un </a:t>
            </a:r>
            <a:r>
              <a:rPr lang="en-US" sz="2400" dirty="0" err="1">
                <a:latin typeface="Arial" panose="020B0604020202020204" pitchFamily="34" charset="0"/>
                <a:cs typeface="Arial" panose="020B0604020202020204" pitchFamily="34" charset="0"/>
              </a:rPr>
              <a:t>astfel</a:t>
            </a:r>
            <a:r>
              <a:rPr lang="en-US" sz="2400" dirty="0">
                <a:latin typeface="Arial" panose="020B0604020202020204" pitchFamily="34" charset="0"/>
                <a:cs typeface="Arial" panose="020B0604020202020204" pitchFamily="34" charset="0"/>
              </a:rPr>
              <a:t> de gradient de </a:t>
            </a:r>
            <a:r>
              <a:rPr lang="en-US" sz="2400" dirty="0" err="1">
                <a:latin typeface="Arial" panose="020B0604020202020204" pitchFamily="34" charset="0"/>
                <a:cs typeface="Arial" panose="020B0604020202020204" pitchFamily="34" charset="0"/>
              </a:rPr>
              <a:t>potențial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ridicat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polarizarea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inversă</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diodei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provoacă</a:t>
            </a:r>
            <a:r>
              <a:rPr lang="en-US" sz="2400" dirty="0">
                <a:latin typeface="Arial" panose="020B0604020202020204" pitchFamily="34" charset="0"/>
                <a:cs typeface="Arial" panose="020B0604020202020204" pitchFamily="34" charset="0"/>
              </a:rPr>
              <a:t> un flux de </a:t>
            </a:r>
            <a:r>
              <a:rPr lang="en-US" sz="2400" dirty="0" err="1">
                <a:latin typeface="Arial" panose="020B0604020202020204" pitchFamily="34" charset="0"/>
                <a:cs typeface="Arial" panose="020B0604020202020204" pitchFamily="34" charset="0"/>
              </a:rPr>
              <a:t>purtător</a:t>
            </a:r>
            <a:r>
              <a:rPr lang="ro-RO" sz="24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minoritar</a:t>
            </a:r>
            <a:r>
              <a:rPr lang="ro-RO" sz="2400" dirty="0">
                <a:latin typeface="Arial" panose="020B0604020202020204" pitchFamily="34" charset="0"/>
                <a:cs typeface="Arial" panose="020B0604020202020204" pitchFamily="34" charset="0"/>
              </a:rPr>
              <a:t>i (</a:t>
            </a:r>
            <a:r>
              <a:rPr lang="ro-RO" sz="2400" b="1" dirty="0">
                <a:solidFill>
                  <a:srgbClr val="FF0000"/>
                </a:solidFill>
                <a:latin typeface="Arial" panose="020B0604020202020204" pitchFamily="34" charset="0"/>
                <a:cs typeface="Arial" panose="020B0604020202020204" pitchFamily="34" charset="0"/>
              </a:rPr>
              <a:t>curent de avalanșă</a:t>
            </a:r>
            <a:r>
              <a:rPr lang="ro-RO"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joncțiune</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CA </a:t>
            </a:r>
            <a:r>
              <a:rPr lang="en-US" sz="2400" dirty="0" err="1">
                <a:latin typeface="Arial" panose="020B0604020202020204" pitchFamily="34" charset="0"/>
                <a:cs typeface="Arial" panose="020B0604020202020204" pitchFamily="34" charset="0"/>
              </a:rPr>
              <a:t>este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defazat</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aproximativ</a:t>
            </a:r>
            <a:r>
              <a:rPr lang="en-US" sz="2400" dirty="0">
                <a:latin typeface="Arial" panose="020B0604020202020204" pitchFamily="34" charset="0"/>
                <a:cs typeface="Arial" panose="020B0604020202020204" pitchFamily="34" charset="0"/>
              </a:rPr>
              <a:t> 180 de grade cu </a:t>
            </a:r>
            <a:r>
              <a:rPr lang="en-US" sz="2400" dirty="0" err="1">
                <a:latin typeface="Arial" panose="020B0604020202020204" pitchFamily="34" charset="0"/>
                <a:cs typeface="Arial" panose="020B0604020202020204" pitchFamily="34" charset="0"/>
              </a:rPr>
              <a:t>tensiunea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aplicată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naștere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conducție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negativă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oscilația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este</a:t>
            </a:r>
            <a:r>
              <a:rPr lang="en-US" sz="2400" dirty="0">
                <a:latin typeface="Arial" panose="020B0604020202020204" pitchFamily="34" charset="0"/>
                <a:cs typeface="Arial" panose="020B0604020202020204" pitchFamily="34" charset="0"/>
              </a:rPr>
              <a:t> un circuit </a:t>
            </a:r>
            <a:r>
              <a:rPr lang="en-US" sz="2400" dirty="0" err="1">
                <a:latin typeface="Arial" panose="020B0604020202020204" pitchFamily="34" charset="0"/>
                <a:cs typeface="Arial" panose="020B0604020202020204" pitchFamily="34" charset="0"/>
              </a:rPr>
              <a:t>rezonant</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r>
              <a:rPr lang="ro-RO" sz="2400" dirty="0">
                <a:latin typeface="Arial" panose="020B0604020202020204" pitchFamily="34" charset="0"/>
                <a:cs typeface="Arial" panose="020B0604020202020204" pitchFamily="34" charset="0"/>
              </a:rPr>
              <a:t>Creșterea curentului prin avalanșă conduce la </a:t>
            </a:r>
            <a:r>
              <a:rPr lang="ro-RO" sz="2400" b="1" dirty="0">
                <a:solidFill>
                  <a:srgbClr val="FF0000"/>
                </a:solidFill>
                <a:latin typeface="Arial" panose="020B0604020202020204" pitchFamily="34" charset="0"/>
                <a:cs typeface="Arial" panose="020B0604020202020204" pitchFamily="34" charset="0"/>
              </a:rPr>
              <a:t>străpungerea prin avalanșă </a:t>
            </a:r>
            <a:r>
              <a:rPr lang="ro-RO" sz="2400" dirty="0">
                <a:latin typeface="Arial" panose="020B0604020202020204" pitchFamily="34" charset="0"/>
                <a:cs typeface="Arial" panose="020B0604020202020204" pitchFamily="34" charset="0"/>
              </a:rPr>
              <a:t>a p-n joncțiunii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82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3E4AD3E-3749-72A8-7C94-EBB8B1821B9B}"/>
              </a:ext>
            </a:extLst>
          </p:cNvPr>
          <p:cNvSpPr>
            <a:spLocks noGrp="1"/>
          </p:cNvSpPr>
          <p:nvPr>
            <p:ph idx="1"/>
          </p:nvPr>
        </p:nvSpPr>
        <p:spPr>
          <a:xfrm>
            <a:off x="356551" y="2174868"/>
            <a:ext cx="11593402" cy="4724400"/>
          </a:xfrm>
        </p:spPr>
        <p:txBody>
          <a:bodyPr>
            <a:normAutofit/>
          </a:bodyPr>
          <a:lstStyle/>
          <a:p>
            <a:r>
              <a:rPr lang="ro-RO" dirty="0"/>
              <a:t>În termeni de operare IMPATT dioda poate fi considerată din 2 arii: </a:t>
            </a:r>
          </a:p>
          <a:p>
            <a:pPr marL="0" indent="0">
              <a:buNone/>
            </a:pPr>
            <a:r>
              <a:rPr lang="ro-RO" b="1" dirty="0"/>
              <a:t>Regiunea de avalanșă</a:t>
            </a:r>
            <a:r>
              <a:rPr lang="ro-RO" dirty="0"/>
              <a:t> și </a:t>
            </a:r>
            <a:r>
              <a:rPr lang="ro-RO" b="1" dirty="0"/>
              <a:t>Regiunea de </a:t>
            </a:r>
            <a:r>
              <a:rPr lang="ro-RO" b="1" dirty="0" err="1"/>
              <a:t>drift</a:t>
            </a:r>
            <a:r>
              <a:rPr lang="ro-RO" b="1" dirty="0"/>
              <a:t>/</a:t>
            </a:r>
            <a:r>
              <a:rPr lang="ro-RO" b="1" dirty="0" err="1"/>
              <a:t>transit</a:t>
            </a:r>
            <a:endParaRPr lang="ro-RO" b="1" dirty="0"/>
          </a:p>
          <a:p>
            <a:r>
              <a:rPr lang="ro-RO" b="1" dirty="0"/>
              <a:t>Aceste  regiuni produc funcții diferite/ Regiunea de avalanșă sau de injectare creează purtători de sarcină care pot fi electroni sau goluri. Regiunea de sărăcire este extrem de subțire!</a:t>
            </a:r>
          </a:p>
          <a:p>
            <a:r>
              <a:rPr lang="ro-RO" b="1" dirty="0"/>
              <a:t>Regiunea de </a:t>
            </a:r>
            <a:r>
              <a:rPr lang="ro-RO" b="1" dirty="0" err="1"/>
              <a:t>drift</a:t>
            </a:r>
            <a:r>
              <a:rPr lang="ro-RO" b="1" dirty="0"/>
              <a:t> este regiunea de tranzit a purtătorilor prin diodă  în funcție de timpul necesar care depinde de grosimea stratului respectiv de tranzit</a:t>
            </a:r>
          </a:p>
          <a:p>
            <a:r>
              <a:rPr lang="ro-RO" b="1" dirty="0"/>
              <a:t>Străpungerea are loc la </a:t>
            </a:r>
            <a:r>
              <a:rPr lang="ro-RO" b="1" dirty="0" err="1"/>
              <a:t>p+n</a:t>
            </a:r>
            <a:r>
              <a:rPr lang="ro-RO" b="1" dirty="0"/>
              <a:t> în rezultatul tensiunii înalte aplicate și grosimii mici a stratului </a:t>
            </a:r>
            <a:r>
              <a:rPr lang="ro-RO" b="1" i="1" dirty="0">
                <a:solidFill>
                  <a:srgbClr val="FF0000"/>
                </a:solidFill>
              </a:rPr>
              <a:t>n</a:t>
            </a:r>
            <a:r>
              <a:rPr lang="ro-RO" b="1" dirty="0"/>
              <a:t> creând astfel un gradient de potențial foarte mare. În aceste condiții purtătorii de sarcină </a:t>
            </a:r>
            <a:r>
              <a:rPr lang="ro-RO" b="1" dirty="0">
                <a:solidFill>
                  <a:srgbClr val="FF0000"/>
                </a:solidFill>
              </a:rPr>
              <a:t>minoritari </a:t>
            </a:r>
            <a:r>
              <a:rPr lang="ro-RO" b="1" dirty="0" err="1">
                <a:solidFill>
                  <a:srgbClr val="FF0000"/>
                </a:solidFill>
              </a:rPr>
              <a:t>înjectați</a:t>
            </a:r>
            <a:r>
              <a:rPr lang="ro-RO" b="1" dirty="0">
                <a:solidFill>
                  <a:srgbClr val="FF0000"/>
                </a:solidFill>
              </a:rPr>
              <a:t> </a:t>
            </a:r>
            <a:r>
              <a:rPr lang="ro-RO" b="1" dirty="0"/>
              <a:t>sunt accelerați foarte puternic. În timpul mișcării cu viteze mari ei se ciocnesc de alți atomi producând perechi </a:t>
            </a:r>
            <a:r>
              <a:rPr lang="ro-RO" b="1" i="1" dirty="0">
                <a:solidFill>
                  <a:srgbClr val="FF0000"/>
                </a:solidFill>
              </a:rPr>
              <a:t>e-h</a:t>
            </a:r>
            <a:r>
              <a:rPr lang="ro-RO" b="1" dirty="0"/>
              <a:t>  – deci multiplicarea sarcinilor (creșterea curentului prin diodă)</a:t>
            </a:r>
          </a:p>
          <a:p>
            <a:r>
              <a:rPr lang="ro-RO" b="1" dirty="0"/>
              <a:t>Creșterea câmpurilor de CA și CC suprapuse cauzează injectarea purtătorilor în regiune intrinsecă cu scopul </a:t>
            </a:r>
            <a:r>
              <a:rPr lang="ro-RO" b="1" dirty="0" err="1"/>
              <a:t>driftului</a:t>
            </a:r>
            <a:r>
              <a:rPr lang="ro-RO" b="1" dirty="0"/>
              <a:t> spre și prin regiunea n+. </a:t>
            </a:r>
            <a:r>
              <a:rPr lang="ro-RO" b="1" i="1" dirty="0">
                <a:solidFill>
                  <a:srgbClr val="FF0000"/>
                </a:solidFill>
              </a:rPr>
              <a:t>Notăm, că electronii și golurile se mișcă în direcții opuse.</a:t>
            </a:r>
          </a:p>
          <a:p>
            <a:endParaRPr lang="en-US" b="1" dirty="0"/>
          </a:p>
        </p:txBody>
      </p:sp>
      <p:pic>
        <p:nvPicPr>
          <p:cNvPr id="7" name="Imagine 6">
            <a:extLst>
              <a:ext uri="{FF2B5EF4-FFF2-40B4-BE49-F238E27FC236}">
                <a16:creationId xmlns:a16="http://schemas.microsoft.com/office/drawing/2014/main" id="{2FE8D35F-76AB-699C-C0DD-24A6F6E9843A}"/>
              </a:ext>
            </a:extLst>
          </p:cNvPr>
          <p:cNvPicPr>
            <a:picLocks noChangeAspect="1"/>
          </p:cNvPicPr>
          <p:nvPr/>
        </p:nvPicPr>
        <p:blipFill>
          <a:blip r:embed="rId2"/>
          <a:stretch>
            <a:fillRect/>
          </a:stretch>
        </p:blipFill>
        <p:spPr>
          <a:xfrm>
            <a:off x="608611" y="0"/>
            <a:ext cx="2600688" cy="2067213"/>
          </a:xfrm>
          <a:prstGeom prst="rect">
            <a:avLst/>
          </a:prstGeom>
        </p:spPr>
      </p:pic>
      <p:pic>
        <p:nvPicPr>
          <p:cNvPr id="9" name="Imagine 8">
            <a:extLst>
              <a:ext uri="{FF2B5EF4-FFF2-40B4-BE49-F238E27FC236}">
                <a16:creationId xmlns:a16="http://schemas.microsoft.com/office/drawing/2014/main" id="{CA3E0426-74AB-DB79-DAB5-F018D15969AF}"/>
              </a:ext>
            </a:extLst>
          </p:cNvPr>
          <p:cNvPicPr>
            <a:picLocks noChangeAspect="1"/>
          </p:cNvPicPr>
          <p:nvPr/>
        </p:nvPicPr>
        <p:blipFill>
          <a:blip r:embed="rId3"/>
          <a:stretch>
            <a:fillRect/>
          </a:stretch>
        </p:blipFill>
        <p:spPr>
          <a:xfrm>
            <a:off x="8133347" y="52393"/>
            <a:ext cx="3908508" cy="2141363"/>
          </a:xfrm>
          <a:prstGeom prst="rect">
            <a:avLst/>
          </a:prstGeom>
        </p:spPr>
      </p:pic>
      <p:sp>
        <p:nvSpPr>
          <p:cNvPr id="11" name="CasetăText 10">
            <a:extLst>
              <a:ext uri="{FF2B5EF4-FFF2-40B4-BE49-F238E27FC236}">
                <a16:creationId xmlns:a16="http://schemas.microsoft.com/office/drawing/2014/main" id="{CAA8453A-41D1-7F7C-6C69-3F5DA92C3B72}"/>
              </a:ext>
            </a:extLst>
          </p:cNvPr>
          <p:cNvSpPr txBox="1"/>
          <p:nvPr/>
        </p:nvSpPr>
        <p:spPr>
          <a:xfrm>
            <a:off x="3530142" y="607394"/>
            <a:ext cx="2357312" cy="369332"/>
          </a:xfrm>
          <a:prstGeom prst="rect">
            <a:avLst/>
          </a:prstGeom>
          <a:noFill/>
        </p:spPr>
        <p:txBody>
          <a:bodyPr wrap="square">
            <a:spAutoFit/>
          </a:bodyPr>
          <a:lstStyle/>
          <a:p>
            <a:r>
              <a:rPr lang="ro-RO" b="1" dirty="0" err="1">
                <a:solidFill>
                  <a:srgbClr val="FF0000"/>
                </a:solidFill>
              </a:rPr>
              <a:t>GaAs</a:t>
            </a:r>
            <a:r>
              <a:rPr lang="ro-RO" b="1" dirty="0">
                <a:solidFill>
                  <a:srgbClr val="FF0000"/>
                </a:solidFill>
              </a:rPr>
              <a:t>,</a:t>
            </a:r>
            <a:r>
              <a:rPr lang="ro-RO" dirty="0"/>
              <a:t> Si, Ge, </a:t>
            </a:r>
            <a:r>
              <a:rPr lang="ro-RO" dirty="0" err="1"/>
              <a:t>InP</a:t>
            </a:r>
            <a:r>
              <a:rPr lang="ro-RO" dirty="0"/>
              <a:t>.</a:t>
            </a:r>
            <a:endParaRPr lang="en-US" dirty="0"/>
          </a:p>
        </p:txBody>
      </p:sp>
    </p:spTree>
    <p:extLst>
      <p:ext uri="{BB962C8B-B14F-4D97-AF65-F5344CB8AC3E}">
        <p14:creationId xmlns:p14="http://schemas.microsoft.com/office/powerpoint/2010/main" val="74226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A1CC3F30-6FFE-8FB6-C6E0-7797A38F4E0B}"/>
              </a:ext>
            </a:extLst>
          </p:cNvPr>
          <p:cNvPicPr>
            <a:picLocks noChangeAspect="1"/>
          </p:cNvPicPr>
          <p:nvPr/>
        </p:nvPicPr>
        <p:blipFill>
          <a:blip r:embed="rId2"/>
          <a:stretch>
            <a:fillRect/>
          </a:stretch>
        </p:blipFill>
        <p:spPr>
          <a:xfrm>
            <a:off x="125187" y="625642"/>
            <a:ext cx="4931614" cy="4618495"/>
          </a:xfrm>
          <a:prstGeom prst="rect">
            <a:avLst/>
          </a:prstGeom>
        </p:spPr>
      </p:pic>
      <p:sp>
        <p:nvSpPr>
          <p:cNvPr id="9" name="CasetăText 8">
            <a:extLst>
              <a:ext uri="{FF2B5EF4-FFF2-40B4-BE49-F238E27FC236}">
                <a16:creationId xmlns:a16="http://schemas.microsoft.com/office/drawing/2014/main" id="{6726BFFF-5B57-17EF-BD08-55113830B660}"/>
              </a:ext>
            </a:extLst>
          </p:cNvPr>
          <p:cNvSpPr txBox="1"/>
          <p:nvPr/>
        </p:nvSpPr>
        <p:spPr>
          <a:xfrm>
            <a:off x="5408908" y="382012"/>
            <a:ext cx="6657905" cy="6001643"/>
          </a:xfrm>
          <a:prstGeom prst="rect">
            <a:avLst/>
          </a:prstGeom>
          <a:noFill/>
        </p:spPr>
        <p:txBody>
          <a:bodyPr wrap="square">
            <a:spAutoFit/>
          </a:bodyPr>
          <a:lstStyle/>
          <a:p>
            <a:r>
              <a:rPr lang="ro-RO" sz="2400" dirty="0">
                <a:latin typeface="Arial" panose="020B0604020202020204" pitchFamily="34" charset="0"/>
                <a:cs typeface="Arial" panose="020B0604020202020204" pitchFamily="34" charset="0"/>
              </a:rPr>
              <a:t>Fiind </a:t>
            </a:r>
            <a:r>
              <a:rPr lang="en-US" sz="2400" dirty="0">
                <a:latin typeface="Arial" panose="020B0604020202020204" pitchFamily="34" charset="0"/>
                <a:cs typeface="Arial" panose="020B0604020202020204" pitchFamily="34" charset="0"/>
              </a:rPr>
              <a:t>un </a:t>
            </a:r>
            <a:r>
              <a:rPr lang="en-US" sz="2400" dirty="0" err="1">
                <a:latin typeface="Arial" panose="020B0604020202020204" pitchFamily="34" charset="0"/>
                <a:cs typeface="Arial" panose="020B0604020202020204" pitchFamily="34" charset="0"/>
              </a:rPr>
              <a:t>proces</a:t>
            </a:r>
            <a:r>
              <a:rPr lang="en-US" sz="2400" dirty="0">
                <a:latin typeface="Arial" panose="020B0604020202020204" pitchFamily="34" charset="0"/>
                <a:cs typeface="Arial" panose="020B0604020202020204" pitchFamily="34" charset="0"/>
              </a:rPr>
              <a:t> de </a:t>
            </a:r>
            <a:r>
              <a:rPr lang="en-US" sz="2400" dirty="0" err="1">
                <a:solidFill>
                  <a:srgbClr val="FF0000"/>
                </a:solidFill>
                <a:latin typeface="Arial" panose="020B0604020202020204" pitchFamily="34" charset="0"/>
                <a:cs typeface="Arial" panose="020B0604020202020204" pitchFamily="34" charset="0"/>
              </a:rPr>
              <a:t>multiplicare</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avalanșa</a:t>
            </a:r>
            <a:r>
              <a:rPr lang="en-US" sz="2400" dirty="0">
                <a:solidFill>
                  <a:srgbClr val="FF0000"/>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nu </a:t>
            </a:r>
            <a:r>
              <a:rPr lang="en-US" sz="2400" b="1" dirty="0" err="1">
                <a:latin typeface="Arial" panose="020B0604020202020204" pitchFamily="34" charset="0"/>
                <a:cs typeface="Arial" panose="020B0604020202020204" pitchFamily="34" charset="0"/>
              </a:rPr>
              <a:t>este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instantanee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procesul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durează</a:t>
            </a:r>
            <a:r>
              <a:rPr lang="en-US" sz="2400" dirty="0">
                <a:latin typeface="Arial" panose="020B0604020202020204" pitchFamily="34" charset="0"/>
                <a:cs typeface="Arial" panose="020B0604020202020204" pitchFamily="34" charset="0"/>
              </a:rPr>
              <a:t> un </a:t>
            </a:r>
            <a:r>
              <a:rPr lang="en-US" sz="2400" dirty="0" err="1">
                <a:latin typeface="Arial" panose="020B0604020202020204" pitchFamily="34" charset="0"/>
                <a:cs typeface="Arial" panose="020B0604020202020204" pitchFamily="34" charset="0"/>
              </a:rPr>
              <a:t>timp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astfel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încât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impulsul</a:t>
            </a:r>
            <a:r>
              <a:rPr lang="en-US" sz="2400" dirty="0">
                <a:latin typeface="Arial" panose="020B0604020202020204" pitchFamily="34" charset="0"/>
                <a:cs typeface="Arial" panose="020B0604020202020204" pitchFamily="34" charset="0"/>
              </a:rPr>
              <a:t> maxim de </a:t>
            </a:r>
            <a:r>
              <a:rPr lang="en-US" sz="2400" dirty="0" err="1">
                <a:latin typeface="Arial" panose="020B0604020202020204" pitchFamily="34" charset="0"/>
                <a:cs typeface="Arial" panose="020B0604020202020204" pitchFamily="34" charset="0"/>
              </a:rPr>
              <a:t>curent</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joncțiune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apară</a:t>
            </a:r>
            <a:r>
              <a:rPr lang="en-US"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cînd</a:t>
            </a:r>
            <a:r>
              <a:rPr lang="ro-RO"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tensiunea</a:t>
            </a:r>
            <a:r>
              <a:rPr lang="en-US" sz="2400" dirty="0">
                <a:latin typeface="Arial" panose="020B0604020202020204" pitchFamily="34" charset="0"/>
                <a:cs typeface="Arial" panose="020B0604020202020204" pitchFamily="34" charset="0"/>
              </a:rPr>
              <a:t> RF pe </a:t>
            </a:r>
            <a:r>
              <a:rPr lang="en-US" sz="2400" dirty="0" err="1">
                <a:latin typeface="Arial" panose="020B0604020202020204" pitchFamily="34" charset="0"/>
                <a:cs typeface="Arial" panose="020B0604020202020204" pitchFamily="34" charset="0"/>
              </a:rPr>
              <a:t>diodă</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este</a:t>
            </a:r>
            <a:r>
              <a:rPr lang="en-US" sz="2400" dirty="0">
                <a:solidFill>
                  <a:srgbClr val="FF0000"/>
                </a:solidFill>
                <a:latin typeface="Arial" panose="020B0604020202020204" pitchFamily="34" charset="0"/>
                <a:cs typeface="Arial" panose="020B0604020202020204" pitchFamily="34" charset="0"/>
              </a:rPr>
              <a:t> zero </a:t>
            </a:r>
            <a:r>
              <a:rPr lang="en-US" sz="2400" dirty="0" err="1">
                <a:solidFill>
                  <a:srgbClr val="FF0000"/>
                </a:solidFill>
                <a:latin typeface="Arial" panose="020B0604020202020204" pitchFamily="34" charset="0"/>
                <a:cs typeface="Arial" panose="020B0604020202020204" pitchFamily="34" charset="0"/>
              </a:rPr>
              <a:t>și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devine</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negativ</a:t>
            </a:r>
            <a:r>
              <a:rPr lang="ro-RO" sz="2400" dirty="0">
                <a:solidFill>
                  <a:srgbClr val="FF0000"/>
                </a:solidFill>
                <a:latin typeface="Arial" panose="020B0604020202020204" pitchFamily="34" charset="0"/>
                <a:cs typeface="Arial" panose="020B0604020202020204" pitchFamily="34" charset="0"/>
              </a:rPr>
              <a:t>ă </a:t>
            </a:r>
            <a:r>
              <a:rPr lang="ro-RO" sz="2400" dirty="0">
                <a:latin typeface="Arial" panose="020B0604020202020204" pitchFamily="34" charset="0"/>
                <a:cs typeface="Arial" panose="020B0604020202020204" pitchFamily="34" charset="0"/>
              </a:rPr>
              <a:t>(vezi graficul</a:t>
            </a:r>
            <a:r>
              <a:rPr lang="en-US" sz="2400" dirty="0">
                <a:latin typeface="Arial" panose="020B0604020202020204" pitchFamily="34" charset="0"/>
                <a:cs typeface="Arial" panose="020B0604020202020204" pitchFamily="34" charset="0"/>
              </a:rPr>
              <a:t>. </a:t>
            </a:r>
            <a:endParaRPr lang="ro-RO" sz="2400" dirty="0">
              <a:latin typeface="Arial" panose="020B0604020202020204" pitchFamily="34" charset="0"/>
              <a:cs typeface="Arial" panose="020B0604020202020204" pitchFamily="34" charset="0"/>
            </a:endParaRPr>
          </a:p>
          <a:p>
            <a:endParaRPr lang="ro-RO"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Grosimea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regiunii</a:t>
            </a:r>
            <a:r>
              <a:rPr lang="en-US" sz="2400" dirty="0">
                <a:latin typeface="Arial" panose="020B0604020202020204" pitchFamily="34" charset="0"/>
                <a:cs typeface="Arial" panose="020B0604020202020204" pitchFamily="34" charset="0"/>
              </a:rPr>
              <a:t> de d</a:t>
            </a:r>
            <a:r>
              <a:rPr lang="ro-RO" sz="2400" dirty="0">
                <a:latin typeface="Arial" panose="020B0604020202020204" pitchFamily="34" charset="0"/>
                <a:cs typeface="Arial" panose="020B0604020202020204" pitchFamily="34" charset="0"/>
              </a:rPr>
              <a:t>rift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trebuie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să</a:t>
            </a:r>
            <a:r>
              <a:rPr lang="en-US" sz="2400" dirty="0">
                <a:latin typeface="Arial" panose="020B0604020202020204" pitchFamily="34" charset="0"/>
                <a:cs typeface="Arial" panose="020B0604020202020204" pitchFamily="34" charset="0"/>
              </a:rPr>
              <a:t> fie </a:t>
            </a:r>
            <a:r>
              <a:rPr lang="en-US" sz="2400" dirty="0" err="1">
                <a:latin typeface="Arial" panose="020B0604020202020204" pitchFamily="34" charset="0"/>
                <a:cs typeface="Arial" panose="020B0604020202020204" pitchFamily="34" charset="0"/>
              </a:rPr>
              <a:t>astfel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încât</a:t>
            </a:r>
            <a:r>
              <a:rPr lang="en-US"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pachetul (fluxul) </a:t>
            </a:r>
            <a:r>
              <a:rPr lang="en-US" sz="2400" dirty="0">
                <a:latin typeface="Arial" panose="020B0604020202020204" pitchFamily="34" charset="0"/>
                <a:cs typeface="Arial" panose="020B0604020202020204" pitchFamily="34" charset="0"/>
              </a:rPr>
              <a:t>de </a:t>
            </a:r>
            <a:r>
              <a:rPr lang="en-US" sz="2400" dirty="0" err="1">
                <a:latin typeface="Arial" panose="020B0604020202020204" pitchFamily="34" charset="0"/>
                <a:cs typeface="Arial" panose="020B0604020202020204" pitchFamily="34" charset="0"/>
              </a:rPr>
              <a:t>electroni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să</a:t>
            </a:r>
            <a:r>
              <a:rPr lang="en-US" sz="2400" dirty="0">
                <a:latin typeface="Arial" panose="020B0604020202020204" pitchFamily="34" charset="0"/>
                <a:cs typeface="Arial" panose="020B0604020202020204" pitchFamily="34" charset="0"/>
              </a:rPr>
              <a:t> fie </a:t>
            </a:r>
            <a:r>
              <a:rPr lang="en-US" sz="2400" dirty="0" err="1">
                <a:latin typeface="Arial" panose="020B0604020202020204" pitchFamily="34" charset="0"/>
                <a:cs typeface="Arial" panose="020B0604020202020204" pitchFamily="34" charset="0"/>
              </a:rPr>
              <a:t>colectat</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anod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până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tensiunea</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curent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alternativ</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apropie</a:t>
            </a:r>
            <a:r>
              <a:rPr lang="en-US" sz="2400" dirty="0">
                <a:latin typeface="Arial" panose="020B0604020202020204" pitchFamily="34" charset="0"/>
                <a:cs typeface="Arial" panose="020B0604020202020204" pitchFamily="34" charset="0"/>
              </a:rPr>
              <a:t> de 0. </a:t>
            </a:r>
            <a:endParaRPr lang="ro-RO"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Asigurând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astfel</a:t>
            </a:r>
            <a:r>
              <a:rPr lang="en-US" sz="2400" dirty="0">
                <a:latin typeface="Arial" panose="020B0604020202020204" pitchFamily="34" charset="0"/>
                <a:cs typeface="Arial" panose="020B0604020202020204" pitchFamily="34" charset="0"/>
              </a:rPr>
              <a:t> o </a:t>
            </a:r>
            <a:r>
              <a:rPr lang="en-US" sz="2400" dirty="0" err="1">
                <a:latin typeface="Arial" panose="020B0604020202020204" pitchFamily="34" charset="0"/>
                <a:cs typeface="Arial" panose="020B0604020202020204" pitchFamily="34" charset="0"/>
              </a:rPr>
              <a:t>schimbare</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fază</a:t>
            </a:r>
            <a:r>
              <a:rPr lang="en-US" sz="2400" dirty="0">
                <a:latin typeface="Arial" panose="020B0604020202020204" pitchFamily="34" charset="0"/>
                <a:cs typeface="Arial" panose="020B0604020202020204" pitchFamily="34" charset="0"/>
              </a:rPr>
              <a:t> de 90⁰. </a:t>
            </a:r>
            <a:endParaRPr lang="ro-RO" sz="2400" dirty="0">
              <a:latin typeface="Arial" panose="020B0604020202020204" pitchFamily="34" charset="0"/>
              <a:cs typeface="Arial" panose="020B0604020202020204" pitchFamily="34" charset="0"/>
            </a:endParaRPr>
          </a:p>
          <a:p>
            <a:endParaRPr lang="ro-RO"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Acest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lucru</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datorează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faptului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grosimea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regiunii</a:t>
            </a:r>
            <a:r>
              <a:rPr lang="en-US" sz="2400" dirty="0">
                <a:latin typeface="Arial" panose="020B0604020202020204" pitchFamily="34" charset="0"/>
                <a:cs typeface="Arial" panose="020B0604020202020204" pitchFamily="34" charset="0"/>
              </a:rPr>
              <a:t> de d</a:t>
            </a:r>
            <a:r>
              <a:rPr lang="ro-RO" sz="2400" dirty="0">
                <a:latin typeface="Arial" panose="020B0604020202020204" pitchFamily="34" charset="0"/>
                <a:cs typeface="Arial" panose="020B0604020202020204" pitchFamily="34" charset="0"/>
              </a:rPr>
              <a:t>rift</a:t>
            </a:r>
            <a:r>
              <a:rPr lang="en-US" sz="2400" dirty="0">
                <a:latin typeface="Arial" panose="020B0604020202020204" pitchFamily="34" charset="0"/>
                <a:cs typeface="Arial" panose="020B0604020202020204" pitchFamily="34" charset="0"/>
              </a:rPr>
              <a:t> decide </a:t>
            </a:r>
            <a:r>
              <a:rPr lang="en-US" sz="2400" dirty="0" err="1">
                <a:latin typeface="Arial" panose="020B0604020202020204" pitchFamily="34" charset="0"/>
                <a:cs typeface="Arial" panose="020B0604020202020204" pitchFamily="34" charset="0"/>
              </a:rPr>
              <a:t>timpul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necesar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purtătorilor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pentru</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ajunge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electrodul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respectiv</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p:txBody>
      </p:sp>
      <p:cxnSp>
        <p:nvCxnSpPr>
          <p:cNvPr id="13" name="Conector drept cu săgeată 12">
            <a:extLst>
              <a:ext uri="{FF2B5EF4-FFF2-40B4-BE49-F238E27FC236}">
                <a16:creationId xmlns:a16="http://schemas.microsoft.com/office/drawing/2014/main" id="{4C2FCDB8-A8A1-5120-58D0-1E9879933E81}"/>
              </a:ext>
            </a:extLst>
          </p:cNvPr>
          <p:cNvCxnSpPr>
            <a:cxnSpLocks/>
          </p:cNvCxnSpPr>
          <p:nvPr/>
        </p:nvCxnSpPr>
        <p:spPr>
          <a:xfrm flipH="1" flipV="1">
            <a:off x="2197768" y="625642"/>
            <a:ext cx="2476283" cy="17646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0806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0B819499-B249-3CEF-230B-C10DC38422B9}"/>
              </a:ext>
            </a:extLst>
          </p:cNvPr>
          <p:cNvPicPr>
            <a:picLocks noChangeAspect="1"/>
          </p:cNvPicPr>
          <p:nvPr/>
        </p:nvPicPr>
        <p:blipFill>
          <a:blip r:embed="rId2"/>
          <a:stretch>
            <a:fillRect/>
          </a:stretch>
        </p:blipFill>
        <p:spPr>
          <a:xfrm>
            <a:off x="7463980" y="2731713"/>
            <a:ext cx="3618726" cy="3890846"/>
          </a:xfrm>
          <a:prstGeom prst="rect">
            <a:avLst/>
          </a:prstGeom>
        </p:spPr>
      </p:pic>
      <p:pic>
        <p:nvPicPr>
          <p:cNvPr id="9" name="Imagine 8">
            <a:extLst>
              <a:ext uri="{FF2B5EF4-FFF2-40B4-BE49-F238E27FC236}">
                <a16:creationId xmlns:a16="http://schemas.microsoft.com/office/drawing/2014/main" id="{C5B8FD77-D262-9D37-FC9C-7FB994869DB7}"/>
              </a:ext>
            </a:extLst>
          </p:cNvPr>
          <p:cNvPicPr>
            <a:picLocks noChangeAspect="1"/>
          </p:cNvPicPr>
          <p:nvPr/>
        </p:nvPicPr>
        <p:blipFill>
          <a:blip r:embed="rId3"/>
          <a:stretch>
            <a:fillRect/>
          </a:stretch>
        </p:blipFill>
        <p:spPr>
          <a:xfrm>
            <a:off x="7548879" y="533550"/>
            <a:ext cx="3448928" cy="1900054"/>
          </a:xfrm>
          <a:prstGeom prst="rect">
            <a:avLst/>
          </a:prstGeom>
        </p:spPr>
      </p:pic>
      <p:pic>
        <p:nvPicPr>
          <p:cNvPr id="2" name="Imagine 3">
            <a:extLst>
              <a:ext uri="{FF2B5EF4-FFF2-40B4-BE49-F238E27FC236}">
                <a16:creationId xmlns:a16="http://schemas.microsoft.com/office/drawing/2014/main" id="{6949F217-FD59-E8DF-F1B5-90971AF1465B}"/>
              </a:ext>
            </a:extLst>
          </p:cNvPr>
          <p:cNvPicPr>
            <a:picLocks noChangeAspect="1"/>
          </p:cNvPicPr>
          <p:nvPr/>
        </p:nvPicPr>
        <p:blipFill>
          <a:blip r:embed="rId4"/>
          <a:stretch>
            <a:fillRect/>
          </a:stretch>
        </p:blipFill>
        <p:spPr>
          <a:xfrm>
            <a:off x="360132" y="423700"/>
            <a:ext cx="4452810" cy="5451231"/>
          </a:xfrm>
          <a:prstGeom prst="rect">
            <a:avLst/>
          </a:prstGeom>
        </p:spPr>
      </p:pic>
    </p:spTree>
    <p:extLst>
      <p:ext uri="{BB962C8B-B14F-4D97-AF65-F5344CB8AC3E}">
        <p14:creationId xmlns:p14="http://schemas.microsoft.com/office/powerpoint/2010/main" val="345835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ChangeArrowheads="1"/>
          </p:cNvSpPr>
          <p:nvPr/>
        </p:nvSpPr>
        <p:spPr bwMode="auto">
          <a:xfrm>
            <a:off x="5353799" y="209550"/>
            <a:ext cx="2272553" cy="960438"/>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a:solidFill>
                  <a:schemeClr val="tx1"/>
                </a:solidFill>
                <a:latin typeface="Century Gothic" panose="020B0502020202020204" pitchFamily="34" charset="0"/>
              </a:defRPr>
            </a:lvl1pPr>
            <a:lvl2pPr marL="742950" indent="-285750">
              <a:spcBef>
                <a:spcPct val="20000"/>
              </a:spcBef>
              <a:buChar char="–"/>
              <a:defRPr>
                <a:solidFill>
                  <a:schemeClr val="tx1"/>
                </a:solidFill>
                <a:latin typeface="Century Gothic" panose="020B0502020202020204" pitchFamily="34" charset="0"/>
              </a:defRPr>
            </a:lvl2pPr>
            <a:lvl3pPr marL="1143000" indent="-228600">
              <a:spcBef>
                <a:spcPct val="20000"/>
              </a:spcBef>
              <a:buChar char="•"/>
              <a:defRPr>
                <a:solidFill>
                  <a:schemeClr val="tx1"/>
                </a:solidFill>
                <a:latin typeface="Century Gothic" panose="020B0502020202020204" pitchFamily="34" charset="0"/>
              </a:defRPr>
            </a:lvl3pPr>
            <a:lvl4pPr marL="1600200" indent="-228600">
              <a:spcBef>
                <a:spcPct val="20000"/>
              </a:spcBef>
              <a:buChar char="–"/>
              <a:defRPr>
                <a:solidFill>
                  <a:schemeClr val="tx1"/>
                </a:solidFill>
                <a:latin typeface="Century Gothic" panose="020B0502020202020204" pitchFamily="34" charset="0"/>
              </a:defRPr>
            </a:lvl4pPr>
            <a:lvl5pPr marL="2057400" indent="-228600">
              <a:spcBef>
                <a:spcPct val="20000"/>
              </a:spcBef>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a:solidFill>
                  <a:schemeClr val="tx1"/>
                </a:solidFill>
                <a:latin typeface="Century Gothic" panose="020B0502020202020204" pitchFamily="34" charset="0"/>
              </a:defRPr>
            </a:lvl9pPr>
          </a:lstStyle>
          <a:p>
            <a:pPr defTabSz="914400">
              <a:spcBef>
                <a:spcPct val="0"/>
              </a:spcBef>
              <a:buNone/>
            </a:pPr>
            <a:r>
              <a:rPr lang="en-US" altLang="en-US" sz="3000" b="1" dirty="0">
                <a:solidFill>
                  <a:srgbClr val="5F5F5F"/>
                </a:solidFill>
              </a:rPr>
              <a:t>Gunn </a:t>
            </a:r>
            <a:r>
              <a:rPr lang="en-US" altLang="en-US" sz="3000" b="1" dirty="0" err="1">
                <a:solidFill>
                  <a:srgbClr val="5F5F5F"/>
                </a:solidFill>
              </a:rPr>
              <a:t>Efect</a:t>
            </a:r>
            <a:endParaRPr lang="en-US" altLang="en-US" sz="3000" b="1" dirty="0">
              <a:solidFill>
                <a:srgbClr val="5F5F5F"/>
              </a:solidFill>
            </a:endParaRPr>
          </a:p>
        </p:txBody>
      </p:sp>
      <p:sp>
        <p:nvSpPr>
          <p:cNvPr id="151555" name="Rectangle 43"/>
          <p:cNvSpPr>
            <a:spLocks noChangeArrowheads="1"/>
          </p:cNvSpPr>
          <p:nvPr/>
        </p:nvSpPr>
        <p:spPr bwMode="auto">
          <a:xfrm>
            <a:off x="905435" y="1531938"/>
            <a:ext cx="11062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Century Gothic" panose="020B0502020202020204" pitchFamily="34" charset="0"/>
              </a:defRPr>
            </a:lvl1pPr>
            <a:lvl2pPr marL="742950" indent="-285750">
              <a:spcBef>
                <a:spcPct val="20000"/>
              </a:spcBef>
              <a:buChar char="–"/>
              <a:defRPr>
                <a:solidFill>
                  <a:schemeClr val="tx1"/>
                </a:solidFill>
                <a:latin typeface="Century Gothic" panose="020B0502020202020204" pitchFamily="34" charset="0"/>
              </a:defRPr>
            </a:lvl2pPr>
            <a:lvl3pPr marL="1143000" indent="-228600">
              <a:spcBef>
                <a:spcPct val="20000"/>
              </a:spcBef>
              <a:buChar char="•"/>
              <a:defRPr>
                <a:solidFill>
                  <a:schemeClr val="tx1"/>
                </a:solidFill>
                <a:latin typeface="Century Gothic" panose="020B0502020202020204" pitchFamily="34" charset="0"/>
              </a:defRPr>
            </a:lvl3pPr>
            <a:lvl4pPr marL="1600200" indent="-228600">
              <a:spcBef>
                <a:spcPct val="20000"/>
              </a:spcBef>
              <a:buChar char="–"/>
              <a:defRPr>
                <a:solidFill>
                  <a:schemeClr val="tx1"/>
                </a:solidFill>
                <a:latin typeface="Century Gothic" panose="020B0502020202020204" pitchFamily="34" charset="0"/>
              </a:defRPr>
            </a:lvl4pPr>
            <a:lvl5pPr marL="2057400" indent="-228600">
              <a:spcBef>
                <a:spcPct val="20000"/>
              </a:spcBef>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a:solidFill>
                  <a:schemeClr val="tx1"/>
                </a:solidFill>
                <a:latin typeface="Century Gothic" panose="020B0502020202020204" pitchFamily="34" charset="0"/>
              </a:defRPr>
            </a:lvl9pPr>
          </a:lstStyle>
          <a:p>
            <a:pPr defTabSz="914400">
              <a:spcBef>
                <a:spcPct val="0"/>
              </a:spcBef>
              <a:buNone/>
            </a:pPr>
            <a:r>
              <a:rPr lang="en-US" altLang="en-US" b="1" dirty="0" err="1">
                <a:solidFill>
                  <a:srgbClr val="5F5F5F"/>
                </a:solidFill>
                <a:latin typeface="Arial" panose="020B0604020202020204" pitchFamily="34" charset="0"/>
              </a:rPr>
              <a:t>Efectul</a:t>
            </a:r>
            <a:r>
              <a:rPr lang="en-US" altLang="en-US" b="1" dirty="0">
                <a:solidFill>
                  <a:srgbClr val="5F5F5F"/>
                </a:solidFill>
                <a:latin typeface="Arial" panose="020B0604020202020204" pitchFamily="34" charset="0"/>
              </a:rPr>
              <a:t> de transfer a </a:t>
            </a:r>
            <a:r>
              <a:rPr lang="en-US" altLang="en-US" b="1" dirty="0" err="1">
                <a:solidFill>
                  <a:srgbClr val="5F5F5F"/>
                </a:solidFill>
                <a:latin typeface="Arial" panose="020B0604020202020204" pitchFamily="34" charset="0"/>
              </a:rPr>
              <a:t>electronilor</a:t>
            </a:r>
            <a:r>
              <a:rPr lang="en-US" altLang="en-US" b="1" dirty="0">
                <a:solidFill>
                  <a:srgbClr val="5F5F5F"/>
                </a:solidFill>
                <a:latin typeface="Arial" panose="020B0604020202020204" pitchFamily="34" charset="0"/>
              </a:rPr>
              <a:t>  a</a:t>
            </a:r>
            <a:r>
              <a:rPr lang="ro-MD" altLang="en-US" b="1" dirty="0">
                <a:solidFill>
                  <a:srgbClr val="5F5F5F"/>
                </a:solidFill>
                <a:latin typeface="Arial" panose="020B0604020202020204" pitchFamily="34" charset="0"/>
              </a:rPr>
              <a:t> </a:t>
            </a:r>
            <a:r>
              <a:rPr lang="en-US" altLang="en-US" b="1" dirty="0" err="1">
                <a:solidFill>
                  <a:srgbClr val="5F5F5F"/>
                </a:solidFill>
                <a:latin typeface="Arial" panose="020B0604020202020204" pitchFamily="34" charset="0"/>
              </a:rPr>
              <a:t>fost</a:t>
            </a:r>
            <a:r>
              <a:rPr lang="en-US" altLang="en-US" b="1" dirty="0">
                <a:solidFill>
                  <a:srgbClr val="5F5F5F"/>
                </a:solidFill>
                <a:latin typeface="Arial" panose="020B0604020202020204" pitchFamily="34" charset="0"/>
              </a:rPr>
              <a:t> </a:t>
            </a:r>
            <a:r>
              <a:rPr lang="en-US" altLang="en-US" b="1" dirty="0" err="1">
                <a:solidFill>
                  <a:srgbClr val="5F5F5F"/>
                </a:solidFill>
                <a:latin typeface="Arial" panose="020B0604020202020204" pitchFamily="34" charset="0"/>
              </a:rPr>
              <a:t>publicat</a:t>
            </a:r>
            <a:r>
              <a:rPr lang="en-US" altLang="en-US" b="1" dirty="0">
                <a:solidFill>
                  <a:srgbClr val="5F5F5F"/>
                </a:solidFill>
                <a:latin typeface="Arial" panose="020B0604020202020204" pitchFamily="34" charset="0"/>
              </a:rPr>
              <a:t> </a:t>
            </a:r>
            <a:r>
              <a:rPr lang="en-US" altLang="en-US" b="1" dirty="0" err="1">
                <a:solidFill>
                  <a:srgbClr val="5F5F5F"/>
                </a:solidFill>
                <a:latin typeface="Arial" panose="020B0604020202020204" pitchFamily="34" charset="0"/>
              </a:rPr>
              <a:t>primar</a:t>
            </a:r>
            <a:r>
              <a:rPr lang="en-US" altLang="en-US" b="1" dirty="0">
                <a:solidFill>
                  <a:srgbClr val="5F5F5F"/>
                </a:solidFill>
                <a:latin typeface="Arial" panose="020B0604020202020204" pitchFamily="34" charset="0"/>
              </a:rPr>
              <a:t> de Ridley </a:t>
            </a:r>
            <a:r>
              <a:rPr lang="ro-MD" altLang="en-US" b="1" dirty="0">
                <a:solidFill>
                  <a:srgbClr val="5F5F5F"/>
                </a:solidFill>
                <a:latin typeface="Arial" panose="020B0604020202020204" pitchFamily="34" charset="0"/>
              </a:rPr>
              <a:t>și</a:t>
            </a:r>
            <a:r>
              <a:rPr lang="en-US" altLang="en-US" b="1" dirty="0">
                <a:solidFill>
                  <a:srgbClr val="5F5F5F"/>
                </a:solidFill>
                <a:latin typeface="Arial" panose="020B0604020202020204" pitchFamily="34" charset="0"/>
              </a:rPr>
              <a:t> Watkins </a:t>
            </a:r>
            <a:r>
              <a:rPr lang="ro-MD" altLang="en-US" b="1" dirty="0">
                <a:solidFill>
                  <a:srgbClr val="5F5F5F"/>
                </a:solidFill>
                <a:latin typeface="Arial" panose="020B0604020202020204" pitchFamily="34" charset="0"/>
              </a:rPr>
              <a:t>î</a:t>
            </a:r>
            <a:r>
              <a:rPr lang="en-US" altLang="en-US" b="1" dirty="0">
                <a:solidFill>
                  <a:srgbClr val="5F5F5F"/>
                </a:solidFill>
                <a:latin typeface="Arial" panose="020B0604020202020204" pitchFamily="34" charset="0"/>
              </a:rPr>
              <a:t>n 1961</a:t>
            </a:r>
            <a:r>
              <a:rPr lang="ro-MD" altLang="en-US" b="1" dirty="0">
                <a:solidFill>
                  <a:srgbClr val="5F5F5F"/>
                </a:solidFill>
                <a:latin typeface="Arial" panose="020B0604020202020204" pitchFamily="34" charset="0"/>
              </a:rPr>
              <a:t>. </a:t>
            </a:r>
          </a:p>
          <a:p>
            <a:pPr defTabSz="914400">
              <a:spcBef>
                <a:spcPct val="0"/>
              </a:spcBef>
              <a:buNone/>
            </a:pPr>
            <a:r>
              <a:rPr lang="ro-MD" altLang="en-US" b="1" dirty="0">
                <a:solidFill>
                  <a:srgbClr val="5F5F5F"/>
                </a:solidFill>
                <a:latin typeface="Arial" panose="020B0604020202020204" pitchFamily="34" charset="0"/>
              </a:rPr>
              <a:t>Ulterior - descris și de </a:t>
            </a:r>
            <a:r>
              <a:rPr lang="ro-MD" altLang="en-US" b="1" dirty="0" err="1">
                <a:solidFill>
                  <a:srgbClr val="5F5F5F"/>
                </a:solidFill>
                <a:latin typeface="Arial" panose="020B0604020202020204" pitchFamily="34" charset="0"/>
              </a:rPr>
              <a:t>Hilsum</a:t>
            </a:r>
            <a:r>
              <a:rPr lang="ro-MD" altLang="en-US" b="1" dirty="0">
                <a:solidFill>
                  <a:srgbClr val="5F5F5F"/>
                </a:solidFill>
                <a:latin typeface="Arial" panose="020B0604020202020204" pitchFamily="34" charset="0"/>
              </a:rPr>
              <a:t> (1962), și </a:t>
            </a:r>
            <a:r>
              <a:rPr lang="en-US" altLang="en-US" b="1" dirty="0">
                <a:solidFill>
                  <a:srgbClr val="5F5F5F"/>
                </a:solidFill>
                <a:latin typeface="Arial" panose="020B0604020202020204" pitchFamily="34" charset="0"/>
              </a:rPr>
              <a:t>JB (Ian) Gunn</a:t>
            </a:r>
            <a:r>
              <a:rPr lang="ro-RO" altLang="en-US" b="1" dirty="0">
                <a:solidFill>
                  <a:srgbClr val="5F5F5F"/>
                </a:solidFill>
                <a:latin typeface="Arial" panose="020B0604020202020204" pitchFamily="34" charset="0"/>
              </a:rPr>
              <a:t>, care</a:t>
            </a:r>
            <a:r>
              <a:rPr lang="en-US" altLang="en-US" b="1" dirty="0">
                <a:solidFill>
                  <a:srgbClr val="5F5F5F"/>
                </a:solidFill>
                <a:latin typeface="Arial" panose="020B0604020202020204" pitchFamily="34" charset="0"/>
              </a:rPr>
              <a:t> </a:t>
            </a:r>
            <a:r>
              <a:rPr lang="ro-MD" altLang="en-US" b="1" dirty="0">
                <a:solidFill>
                  <a:srgbClr val="5F5F5F"/>
                </a:solidFill>
                <a:latin typeface="Arial" panose="020B0604020202020204" pitchFamily="34" charset="0"/>
              </a:rPr>
              <a:t>a descoperit independent efectul</a:t>
            </a:r>
            <a:r>
              <a:rPr lang="en-US" altLang="en-US" b="1" dirty="0">
                <a:solidFill>
                  <a:srgbClr val="5F5F5F"/>
                </a:solidFill>
                <a:latin typeface="Arial" panose="020B0604020202020204" pitchFamily="34" charset="0"/>
              </a:rPr>
              <a:t> Gunn in </a:t>
            </a:r>
            <a:r>
              <a:rPr lang="en-US" altLang="en-US" b="1" dirty="0" err="1">
                <a:solidFill>
                  <a:srgbClr val="5F5F5F"/>
                </a:solidFill>
                <a:latin typeface="Arial" panose="020B0604020202020204" pitchFamily="34" charset="0"/>
              </a:rPr>
              <a:t>Februar</a:t>
            </a:r>
            <a:r>
              <a:rPr lang="ro-MD" altLang="en-US" b="1" dirty="0">
                <a:solidFill>
                  <a:srgbClr val="5F5F5F"/>
                </a:solidFill>
                <a:latin typeface="Arial" panose="020B0604020202020204" pitchFamily="34" charset="0"/>
              </a:rPr>
              <a:t>ie</a:t>
            </a:r>
            <a:r>
              <a:rPr lang="en-US" altLang="en-US" b="1" dirty="0">
                <a:solidFill>
                  <a:srgbClr val="5F5F5F"/>
                </a:solidFill>
                <a:latin typeface="Arial" panose="020B0604020202020204" pitchFamily="34" charset="0"/>
              </a:rPr>
              <a:t> 1962. </a:t>
            </a:r>
            <a:r>
              <a:rPr lang="ro-MD" altLang="en-US" b="1" dirty="0">
                <a:solidFill>
                  <a:srgbClr val="5F5F5F"/>
                </a:solidFill>
                <a:latin typeface="Arial" panose="020B0604020202020204" pitchFamily="34" charset="0"/>
              </a:rPr>
              <a:t> </a:t>
            </a:r>
          </a:p>
          <a:p>
            <a:pPr defTabSz="914400">
              <a:spcBef>
                <a:spcPct val="0"/>
              </a:spcBef>
              <a:buNone/>
            </a:pPr>
            <a:r>
              <a:rPr lang="ro-MD" altLang="en-US" b="1" dirty="0">
                <a:solidFill>
                  <a:srgbClr val="5F5F5F"/>
                </a:solidFill>
                <a:latin typeface="Arial" panose="020B0604020202020204" pitchFamily="34" charset="0"/>
              </a:rPr>
              <a:t>A desoperit un tip de oscilații în </a:t>
            </a:r>
            <a:r>
              <a:rPr lang="en-US" altLang="en-US" b="1" dirty="0">
                <a:solidFill>
                  <a:srgbClr val="FF0000"/>
                </a:solidFill>
                <a:latin typeface="Arial" panose="020B0604020202020204" pitchFamily="34" charset="0"/>
              </a:rPr>
              <a:t>n- </a:t>
            </a:r>
            <a:r>
              <a:rPr lang="en-US" altLang="en-US" b="1" dirty="0">
                <a:solidFill>
                  <a:srgbClr val="5F5F5F"/>
                </a:solidFill>
                <a:latin typeface="Arial" panose="020B0604020202020204" pitchFamily="34" charset="0"/>
              </a:rPr>
              <a:t>GaAs </a:t>
            </a:r>
            <a:r>
              <a:rPr lang="ro-MD" altLang="en-US" b="1" dirty="0">
                <a:solidFill>
                  <a:srgbClr val="5F5F5F"/>
                </a:solidFill>
                <a:latin typeface="Arial" panose="020B0604020202020204" pitchFamily="34" charset="0"/>
              </a:rPr>
              <a:t>dar și o regiune cu rezistența negativă în caracteristica I-V</a:t>
            </a:r>
            <a:endParaRPr lang="en-US" altLang="en-US" b="1" dirty="0">
              <a:solidFill>
                <a:srgbClr val="5F5F5F"/>
              </a:solidFill>
              <a:latin typeface="Arial" panose="020B0604020202020204" pitchFamily="34" charset="0"/>
            </a:endParaRPr>
          </a:p>
        </p:txBody>
      </p:sp>
      <p:pic>
        <p:nvPicPr>
          <p:cNvPr id="109612"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1" y="3200401"/>
            <a:ext cx="44291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262" y="3709987"/>
            <a:ext cx="40735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7" descr="Gunn diode symbol as used in circuit diagra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90514"/>
            <a:ext cx="28892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10143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09612"/>
                                        </p:tgtEl>
                                        <p:attrNameLst>
                                          <p:attrName>ppt_x</p:attrName>
                                        </p:attrNameLst>
                                      </p:cBhvr>
                                      <p:tavLst>
                                        <p:tav tm="0">
                                          <p:val>
                                            <p:strVal val="ppt_x"/>
                                          </p:val>
                                        </p:tav>
                                        <p:tav tm="100000">
                                          <p:val>
                                            <p:strVal val="ppt_x"/>
                                          </p:val>
                                        </p:tav>
                                      </p:tavLst>
                                    </p:anim>
                                    <p:anim calcmode="lin" valueType="num">
                                      <p:cBhvr additive="base">
                                        <p:cTn id="7" dur="500"/>
                                        <p:tgtEl>
                                          <p:spTgt spid="109612"/>
                                        </p:tgtEl>
                                        <p:attrNameLst>
                                          <p:attrName>ppt_y</p:attrName>
                                        </p:attrNameLst>
                                      </p:cBhvr>
                                      <p:tavLst>
                                        <p:tav tm="0">
                                          <p:val>
                                            <p:strVal val="ppt_y"/>
                                          </p:val>
                                        </p:tav>
                                        <p:tav tm="100000">
                                          <p:val>
                                            <p:strVal val="1+ppt_h/2"/>
                                          </p:val>
                                        </p:tav>
                                      </p:tavLst>
                                    </p:anim>
                                    <p:set>
                                      <p:cBhvr>
                                        <p:cTn id="8" dur="1" fill="hold">
                                          <p:stCondLst>
                                            <p:cond delay="499"/>
                                          </p:stCondLst>
                                        </p:cTn>
                                        <p:tgtEl>
                                          <p:spTgt spid="1096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24C7510-7334-9B2A-E95B-7271FC5F1F1D}"/>
              </a:ext>
            </a:extLst>
          </p:cNvPr>
          <p:cNvSpPr txBox="1"/>
          <p:nvPr/>
        </p:nvSpPr>
        <p:spPr>
          <a:xfrm>
            <a:off x="911116" y="2681626"/>
            <a:ext cx="11498597" cy="1477328"/>
          </a:xfrm>
          <a:prstGeom prst="rect">
            <a:avLst/>
          </a:prstGeom>
          <a:noFill/>
        </p:spPr>
        <p:txBody>
          <a:bodyPr wrap="square">
            <a:spAutoFit/>
          </a:bodyPr>
          <a:lstStyle/>
          <a:p>
            <a:pPr algn="ctr"/>
            <a:r>
              <a:rPr lang="ro-MD" altLang="en-US" sz="1800" b="1" dirty="0">
                <a:solidFill>
                  <a:srgbClr val="FF0000"/>
                </a:solidFill>
              </a:rPr>
              <a:t>Dezavantaje:</a:t>
            </a:r>
          </a:p>
          <a:p>
            <a:r>
              <a:rPr lang="ro-MD" altLang="en-US" dirty="0">
                <a:latin typeface="Arial" panose="020B0604020202020204" pitchFamily="34" charset="0"/>
                <a:cs typeface="Arial" panose="020B0604020202020204" pitchFamily="34" charset="0"/>
              </a:rPr>
              <a:t>Fond de zgomot mare, curenți de operare mare</a:t>
            </a:r>
          </a:p>
          <a:p>
            <a:r>
              <a:rPr lang="ro-MD" altLang="en-US" sz="1800" dirty="0">
                <a:latin typeface="Arial" panose="020B0604020202020204" pitchFamily="34" charset="0"/>
                <a:cs typeface="Arial" panose="020B0604020202020204" pitchFamily="34" charset="0"/>
              </a:rPr>
              <a:t>Produce si un zgomot fals (AM li FM) mai mare ca la </a:t>
            </a:r>
            <a:r>
              <a:rPr lang="ro-MD" altLang="en-US" sz="1800" dirty="0" err="1">
                <a:latin typeface="Arial" panose="020B0604020202020204" pitchFamily="34" charset="0"/>
                <a:cs typeface="Arial" panose="020B0604020202020204" pitchFamily="34" charset="0"/>
              </a:rPr>
              <a:t>Klistroane</a:t>
            </a:r>
            <a:r>
              <a:rPr lang="ro-MD" altLang="en-US" sz="1800" dirty="0">
                <a:latin typeface="Arial" panose="020B0604020202020204" pitchFamily="34" charset="0"/>
                <a:cs typeface="Arial" panose="020B0604020202020204" pitchFamily="34" charset="0"/>
              </a:rPr>
              <a:t>) dar mai mare și ca la diode </a:t>
            </a:r>
            <a:r>
              <a:rPr lang="ro-MD" altLang="en-US" sz="1800" dirty="0" err="1">
                <a:latin typeface="Arial" panose="020B0604020202020204" pitchFamily="34" charset="0"/>
                <a:cs typeface="Arial" panose="020B0604020202020204" pitchFamily="34" charset="0"/>
              </a:rPr>
              <a:t>Gunn</a:t>
            </a:r>
            <a:endParaRPr lang="ro-MD" altLang="en-US" sz="1800" dirty="0">
              <a:latin typeface="Arial" panose="020B0604020202020204" pitchFamily="34" charset="0"/>
              <a:cs typeface="Arial" panose="020B0604020202020204" pitchFamily="34" charset="0"/>
            </a:endParaRPr>
          </a:p>
          <a:p>
            <a:r>
              <a:rPr lang="ro-MD" altLang="en-US" dirty="0">
                <a:latin typeface="Arial" panose="020B0604020202020204" pitchFamily="34" charset="0"/>
                <a:cs typeface="Arial" panose="020B0604020202020204" pitchFamily="34" charset="0"/>
              </a:rPr>
              <a:t>Domeniul de ajustare nu este la fel de bun ca la dioda </a:t>
            </a:r>
            <a:r>
              <a:rPr lang="ro-MD" altLang="en-US" dirty="0" err="1">
                <a:latin typeface="Arial" panose="020B0604020202020204" pitchFamily="34" charset="0"/>
                <a:cs typeface="Arial" panose="020B0604020202020204" pitchFamily="34" charset="0"/>
              </a:rPr>
              <a:t>Gunn</a:t>
            </a:r>
            <a:endParaRPr lang="ro-MD" altLang="en-US" dirty="0">
              <a:latin typeface="Arial" panose="020B0604020202020204" pitchFamily="34" charset="0"/>
              <a:cs typeface="Arial" panose="020B0604020202020204" pitchFamily="34" charset="0"/>
            </a:endParaRPr>
          </a:p>
          <a:p>
            <a:r>
              <a:rPr lang="ro-MD" altLang="en-US" sz="1800" dirty="0">
                <a:latin typeface="Arial" panose="020B0604020202020204" pitchFamily="34" charset="0"/>
                <a:cs typeface="Arial" panose="020B0604020202020204" pitchFamily="34" charset="0"/>
              </a:rPr>
              <a:t>Eficiența mai mică ca la TRAPATT</a:t>
            </a:r>
          </a:p>
        </p:txBody>
      </p:sp>
      <p:sp>
        <p:nvSpPr>
          <p:cNvPr id="12" name="TextBox 11">
            <a:extLst>
              <a:ext uri="{FF2B5EF4-FFF2-40B4-BE49-F238E27FC236}">
                <a16:creationId xmlns:a16="http://schemas.microsoft.com/office/drawing/2014/main" id="{268C6F82-7E16-357D-82BF-8C22911634FB}"/>
              </a:ext>
            </a:extLst>
          </p:cNvPr>
          <p:cNvSpPr txBox="1"/>
          <p:nvPr/>
        </p:nvSpPr>
        <p:spPr>
          <a:xfrm>
            <a:off x="2335578" y="279936"/>
            <a:ext cx="9629114" cy="2308324"/>
          </a:xfrm>
          <a:prstGeom prst="rect">
            <a:avLst/>
          </a:prstGeom>
          <a:noFill/>
        </p:spPr>
        <p:txBody>
          <a:bodyPr wrap="square">
            <a:spAutoFit/>
          </a:bodyPr>
          <a:lstStyle/>
          <a:p>
            <a:pPr algn="ctr"/>
            <a:r>
              <a:rPr lang="ro-MD" altLang="en-US" sz="1800" b="1" dirty="0">
                <a:solidFill>
                  <a:srgbClr val="FF0000"/>
                </a:solidFill>
              </a:rPr>
              <a:t>Avantaje diode IMPATT</a:t>
            </a:r>
          </a:p>
          <a:p>
            <a:r>
              <a:rPr lang="ro-MD" dirty="0">
                <a:latin typeface="Arial" panose="020B0604020202020204" pitchFamily="34" charset="0"/>
                <a:cs typeface="Arial" panose="020B0604020202020204" pitchFamily="34" charset="0"/>
              </a:rPr>
              <a:t>Frecvențe de lucru 3-100GHz</a:t>
            </a:r>
          </a:p>
          <a:p>
            <a:r>
              <a:rPr lang="ro-MD" dirty="0">
                <a:latin typeface="Arial" panose="020B0604020202020204" pitchFamily="34" charset="0"/>
                <a:cs typeface="Arial" panose="020B0604020202020204" pitchFamily="34" charset="0"/>
              </a:rPr>
              <a:t>Capacitate de putere mare cca 10Watt</a:t>
            </a:r>
          </a:p>
          <a:p>
            <a:r>
              <a:rPr lang="ro-MD" dirty="0">
                <a:latin typeface="Arial" panose="020B0604020202020204" pitchFamily="34" charset="0"/>
                <a:cs typeface="Arial" panose="020B0604020202020204" pitchFamily="34" charset="0"/>
              </a:rPr>
              <a:t>Este </a:t>
            </a:r>
            <a:r>
              <a:rPr lang="ro-MD" dirty="0" err="1">
                <a:latin typeface="Arial" panose="020B0604020202020204" pitchFamily="34" charset="0"/>
                <a:cs typeface="Arial" panose="020B0604020202020204" pitchFamily="34" charset="0"/>
              </a:rPr>
              <a:t>f.bun</a:t>
            </a:r>
            <a:r>
              <a:rPr lang="ro-MD" dirty="0">
                <a:latin typeface="Arial" panose="020B0604020202020204" pitchFamily="34" charset="0"/>
                <a:cs typeface="Arial" panose="020B0604020202020204" pitchFamily="34" charset="0"/>
              </a:rPr>
              <a:t> ca generator de microunde</a:t>
            </a:r>
          </a:p>
          <a:p>
            <a:r>
              <a:rPr lang="ro-MD" dirty="0">
                <a:latin typeface="Arial" panose="020B0604020202020204" pitchFamily="34" charset="0"/>
                <a:cs typeface="Arial" panose="020B0604020202020204" pitchFamily="34" charset="0"/>
              </a:rPr>
              <a:t>Poate genera semnale de purtători pentru sisteme de transmitere de date</a:t>
            </a:r>
          </a:p>
          <a:p>
            <a:r>
              <a:rPr lang="ro-MD" dirty="0">
                <a:latin typeface="Arial" panose="020B0604020202020204" pitchFamily="34" charset="0"/>
                <a:cs typeface="Arial" panose="020B0604020202020204" pitchFamily="34" charset="0"/>
              </a:rPr>
              <a:t>Ieșirea este mai fiabilă comparativ cu alte diode de microunde, inclusiv la temperaturi înalte</a:t>
            </a:r>
          </a:p>
          <a:p>
            <a:r>
              <a:rPr lang="ro-MD" dirty="0">
                <a:latin typeface="Arial" panose="020B0604020202020204" pitchFamily="34" charset="0"/>
                <a:cs typeface="Arial" panose="020B0604020202020204" pitchFamily="34" charset="0"/>
              </a:rPr>
              <a:t>Acționează ca un dispozitiv cu banda îngustă la utilizarea ca amplificator</a:t>
            </a:r>
          </a:p>
          <a:p>
            <a:r>
              <a:rPr lang="ro-MD" dirty="0">
                <a:latin typeface="Arial" panose="020B0604020202020204" pitchFamily="34" charset="0"/>
                <a:cs typeface="Arial" panose="020B0604020202020204" pitchFamily="34" charset="0"/>
              </a:rPr>
              <a:t>Sunt economice</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9B7C5CB-7B78-6FEE-A174-6802BFA47997}"/>
              </a:ext>
            </a:extLst>
          </p:cNvPr>
          <p:cNvSpPr txBox="1"/>
          <p:nvPr/>
        </p:nvSpPr>
        <p:spPr>
          <a:xfrm>
            <a:off x="5012162" y="4761745"/>
            <a:ext cx="5588679" cy="1754326"/>
          </a:xfrm>
          <a:prstGeom prst="rect">
            <a:avLst/>
          </a:prstGeom>
          <a:noFill/>
        </p:spPr>
        <p:txBody>
          <a:bodyPr wrap="square">
            <a:spAutoFit/>
          </a:bodyPr>
          <a:lstStyle/>
          <a:p>
            <a:pPr algn="ctr"/>
            <a:r>
              <a:rPr lang="ro-MD" b="1" dirty="0">
                <a:solidFill>
                  <a:srgbClr val="FF0000"/>
                </a:solidFill>
              </a:rPr>
              <a:t>Aplicații:</a:t>
            </a:r>
          </a:p>
          <a:p>
            <a:r>
              <a:rPr lang="ro-MD" dirty="0">
                <a:latin typeface="Arial" panose="020B0604020202020204" pitchFamily="34" charset="0"/>
                <a:cs typeface="Arial" panose="020B0604020202020204" pitchFamily="34" charset="0"/>
              </a:rPr>
              <a:t>Surse de microunde, oscilatoare microunde</a:t>
            </a:r>
          </a:p>
          <a:p>
            <a:r>
              <a:rPr lang="ro-MD" dirty="0" err="1">
                <a:latin typeface="Arial" panose="020B0604020202020204" pitchFamily="34" charset="0"/>
                <a:cs typeface="Arial" panose="020B0604020202020204" pitchFamily="34" charset="0"/>
              </a:rPr>
              <a:t>Aplificatoare</a:t>
            </a:r>
            <a:r>
              <a:rPr lang="ro-MD" dirty="0">
                <a:latin typeface="Arial" panose="020B0604020202020204" pitchFamily="34" charset="0"/>
                <a:cs typeface="Arial" panose="020B0604020202020204" pitchFamily="34" charset="0"/>
              </a:rPr>
              <a:t> parametrice cu rezistența negativă</a:t>
            </a:r>
          </a:p>
          <a:p>
            <a:r>
              <a:rPr lang="ro-MD" dirty="0">
                <a:latin typeface="Arial" panose="020B0604020202020204" pitchFamily="34" charset="0"/>
                <a:cs typeface="Arial" panose="020B0604020202020204" pitchFamily="34" charset="0"/>
              </a:rPr>
              <a:t>În radare </a:t>
            </a:r>
            <a:r>
              <a:rPr lang="ro-MD" dirty="0" err="1">
                <a:latin typeface="Arial" panose="020B0604020202020204" pitchFamily="34" charset="0"/>
                <a:cs typeface="Arial" panose="020B0604020202020204" pitchFamily="34" charset="0"/>
              </a:rPr>
              <a:t>Doppler</a:t>
            </a:r>
            <a:endParaRPr lang="ro-MD" dirty="0">
              <a:latin typeface="Arial" panose="020B0604020202020204" pitchFamily="34" charset="0"/>
              <a:cs typeface="Arial" panose="020B0604020202020204" pitchFamily="34" charset="0"/>
            </a:endParaRPr>
          </a:p>
          <a:p>
            <a:r>
              <a:rPr lang="ro-MD" dirty="0">
                <a:latin typeface="Arial" panose="020B0604020202020204" pitchFamily="34" charset="0"/>
                <a:cs typeface="Arial" panose="020B0604020202020204" pitchFamily="34" charset="0"/>
              </a:rPr>
              <a:t>Sisteme de alarmare la intruși</a:t>
            </a:r>
          </a:p>
          <a:p>
            <a:r>
              <a:rPr lang="ro-MD" dirty="0">
                <a:latin typeface="Arial" panose="020B0604020202020204" pitchFamily="34" charset="0"/>
                <a:cs typeface="Arial" panose="020B0604020202020204" pitchFamily="34" charset="0"/>
              </a:rPr>
              <a:t>Telecomunicații și Radiolocații (banda X)</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70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4563979" y="53316"/>
            <a:ext cx="3962400" cy="609600"/>
          </a:xfrm>
        </p:spPr>
        <p:txBody>
          <a:bodyPr>
            <a:normAutofit fontScale="90000"/>
          </a:bodyPr>
          <a:lstStyle/>
          <a:p>
            <a:r>
              <a:rPr lang="ro-MD" altLang="en-US" b="1" dirty="0">
                <a:solidFill>
                  <a:schemeClr val="tx1"/>
                </a:solidFill>
              </a:rPr>
              <a:t>Dioda BARITT</a:t>
            </a:r>
            <a:endParaRPr lang="en-US" altLang="en-US" b="1" dirty="0">
              <a:solidFill>
                <a:schemeClr val="tx1"/>
              </a:solidFill>
            </a:endParaRPr>
          </a:p>
        </p:txBody>
      </p:sp>
      <p:sp>
        <p:nvSpPr>
          <p:cNvPr id="40963" name="Content Placeholder 2"/>
          <p:cNvSpPr>
            <a:spLocks noGrp="1"/>
          </p:cNvSpPr>
          <p:nvPr>
            <p:ph idx="1"/>
          </p:nvPr>
        </p:nvSpPr>
        <p:spPr>
          <a:xfrm>
            <a:off x="234759" y="1198536"/>
            <a:ext cx="11722481" cy="2862322"/>
          </a:xfrm>
        </p:spPr>
        <p:txBody>
          <a:bodyPr>
            <a:normAutofit/>
          </a:bodyPr>
          <a:lstStyle/>
          <a:p>
            <a:r>
              <a:rPr lang="ro-MD" altLang="en-US" dirty="0">
                <a:latin typeface="Arial" panose="020B0604020202020204" pitchFamily="34" charset="0"/>
                <a:cs typeface="Arial" panose="020B0604020202020204" pitchFamily="34" charset="0"/>
              </a:rPr>
              <a:t>BARITT similară IMPATT diodei dar.. </a:t>
            </a:r>
            <a:r>
              <a:rPr lang="ro-MD" altLang="en-US" b="1" dirty="0">
                <a:latin typeface="Arial" panose="020B0604020202020204" pitchFamily="34" charset="0"/>
                <a:cs typeface="Arial" panose="020B0604020202020204" pitchFamily="34" charset="0"/>
              </a:rPr>
              <a:t>folosește </a:t>
            </a:r>
            <a:r>
              <a:rPr lang="ro-MD" altLang="en-US" b="1" dirty="0">
                <a:solidFill>
                  <a:srgbClr val="FF0000"/>
                </a:solidFill>
                <a:latin typeface="Arial" panose="020B0604020202020204" pitchFamily="34" charset="0"/>
                <a:cs typeface="Arial" panose="020B0604020202020204" pitchFamily="34" charset="0"/>
              </a:rPr>
              <a:t>emisia termoionică mai mult decât cea de multiplicare</a:t>
            </a:r>
            <a:r>
              <a:rPr lang="ro-MD" altLang="en-US" b="1" dirty="0">
                <a:latin typeface="Arial" panose="020B0604020202020204" pitchFamily="34" charset="0"/>
                <a:cs typeface="Arial" panose="020B0604020202020204" pitchFamily="34" charset="0"/>
              </a:rPr>
              <a:t> prin avalanșă- de aceea și zgomotul de fond este mult mai mic.</a:t>
            </a:r>
          </a:p>
          <a:p>
            <a:r>
              <a:rPr lang="ro-MD" altLang="en-US" dirty="0">
                <a:latin typeface="Arial" panose="020B0604020202020204" pitchFamily="34" charset="0"/>
                <a:cs typeface="Arial" panose="020B0604020202020204" pitchFamily="34" charset="0"/>
              </a:rPr>
              <a:t>La generarea semnalelor de microunde, radare de mică putere cu zgomot mic (</a:t>
            </a:r>
            <a:r>
              <a:rPr lang="ro-MD" altLang="en-US" dirty="0" err="1">
                <a:latin typeface="Arial" panose="020B0604020202020204" pitchFamily="34" charset="0"/>
                <a:cs typeface="Arial" panose="020B0604020202020204" pitchFamily="34" charset="0"/>
              </a:rPr>
              <a:t>pînă</a:t>
            </a:r>
            <a:r>
              <a:rPr lang="ro-MD" altLang="en-US" dirty="0">
                <a:latin typeface="Arial" panose="020B0604020202020204" pitchFamily="34" charset="0"/>
                <a:cs typeface="Arial" panose="020B0604020202020204" pitchFamily="34" charset="0"/>
              </a:rPr>
              <a:t> la banda de frecvențe X).</a:t>
            </a:r>
          </a:p>
          <a:p>
            <a:r>
              <a:rPr lang="ro-MD" altLang="en-US" dirty="0">
                <a:latin typeface="Arial" panose="020B0604020202020204" pitchFamily="34" charset="0"/>
                <a:cs typeface="Arial" panose="020B0604020202020204" pitchFamily="34" charset="0"/>
              </a:rPr>
              <a:t>Timp de tranzit extins</a:t>
            </a:r>
          </a:p>
          <a:p>
            <a:r>
              <a:rPr lang="ro-MD" altLang="en-US" dirty="0">
                <a:latin typeface="Arial" panose="020B0604020202020204" pitchFamily="34" charset="0"/>
                <a:cs typeface="Arial" panose="020B0604020202020204" pitchFamily="34" charset="0"/>
              </a:rPr>
              <a:t>Dioda BARITT constă din 2 diode unite coadă - coadă,  care dau caracteristici asimetrice datorită diferenței dintre  cele 2 p-n joncțiuni . </a:t>
            </a:r>
          </a:p>
          <a:p>
            <a:r>
              <a:rPr lang="ro-MD" altLang="en-US" dirty="0">
                <a:latin typeface="Arial" panose="020B0604020202020204" pitchFamily="34" charset="0"/>
                <a:cs typeface="Arial" panose="020B0604020202020204" pitchFamily="34" charset="0"/>
              </a:rPr>
              <a:t>Dispozitivul are zone adesea denumite Emițător, Bază, Zonă intermediară/sărăcită/de </a:t>
            </a:r>
            <a:r>
              <a:rPr lang="ro-MD" altLang="en-US" dirty="0" err="1">
                <a:latin typeface="Arial" panose="020B0604020202020204" pitchFamily="34" charset="0"/>
                <a:cs typeface="Arial" panose="020B0604020202020204" pitchFamily="34" charset="0"/>
              </a:rPr>
              <a:t>Drift</a:t>
            </a:r>
            <a:r>
              <a:rPr lang="ro-MD" altLang="en-US" dirty="0">
                <a:latin typeface="Arial" panose="020B0604020202020204" pitchFamily="34" charset="0"/>
                <a:cs typeface="Arial" panose="020B0604020202020204" pitchFamily="34" charset="0"/>
              </a:rPr>
              <a:t> și Colector.</a:t>
            </a:r>
          </a:p>
          <a:p>
            <a:endParaRPr lang="en-US" altLang="en-US" dirty="0"/>
          </a:p>
        </p:txBody>
      </p:sp>
      <p:pic>
        <p:nvPicPr>
          <p:cNvPr id="9" name="Picture 8">
            <a:extLst>
              <a:ext uri="{FF2B5EF4-FFF2-40B4-BE49-F238E27FC236}">
                <a16:creationId xmlns:a16="http://schemas.microsoft.com/office/drawing/2014/main" id="{25C9CF41-E0A0-6C3F-9343-47BCB1C9774E}"/>
              </a:ext>
            </a:extLst>
          </p:cNvPr>
          <p:cNvPicPr>
            <a:picLocks noChangeAspect="1"/>
          </p:cNvPicPr>
          <p:nvPr/>
        </p:nvPicPr>
        <p:blipFill>
          <a:blip r:embed="rId2"/>
          <a:stretch>
            <a:fillRect/>
          </a:stretch>
        </p:blipFill>
        <p:spPr>
          <a:xfrm>
            <a:off x="8984250" y="3874624"/>
            <a:ext cx="3097459" cy="2033741"/>
          </a:xfrm>
          <a:prstGeom prst="rect">
            <a:avLst/>
          </a:prstGeom>
        </p:spPr>
      </p:pic>
      <p:sp>
        <p:nvSpPr>
          <p:cNvPr id="11" name="TextBox 10">
            <a:extLst>
              <a:ext uri="{FF2B5EF4-FFF2-40B4-BE49-F238E27FC236}">
                <a16:creationId xmlns:a16="http://schemas.microsoft.com/office/drawing/2014/main" id="{C03291BA-D5D6-16A7-52BE-C9D0CF82884E}"/>
              </a:ext>
            </a:extLst>
          </p:cNvPr>
          <p:cNvSpPr txBox="1"/>
          <p:nvPr/>
        </p:nvSpPr>
        <p:spPr>
          <a:xfrm>
            <a:off x="772706" y="3874624"/>
            <a:ext cx="7334572" cy="2862322"/>
          </a:xfrm>
          <a:prstGeom prst="rect">
            <a:avLst/>
          </a:prstGeom>
          <a:noFill/>
        </p:spPr>
        <p:txBody>
          <a:bodyPr wrap="square">
            <a:spAutoFit/>
          </a:bodyPr>
          <a:lstStyle/>
          <a:p>
            <a:r>
              <a:rPr lang="en-US" dirty="0" err="1">
                <a:latin typeface="Arial" panose="020B0604020202020204" pitchFamily="34" charset="0"/>
                <a:cs typeface="Arial" panose="020B0604020202020204" pitchFamily="34" charset="0"/>
              </a:rPr>
              <a:t>Regiunea</a:t>
            </a:r>
            <a:r>
              <a:rPr lang="en-US" dirty="0">
                <a:latin typeface="Arial" panose="020B0604020202020204" pitchFamily="34" charset="0"/>
                <a:cs typeface="Arial" panose="020B0604020202020204" pitchFamily="34" charset="0"/>
              </a:rPr>
              <a:t> de tip N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mare </a:t>
            </a:r>
            <a:r>
              <a:rPr lang="en-US" dirty="0" err="1">
                <a:latin typeface="Arial" panose="020B0604020202020204" pitchFamily="34" charset="0"/>
                <a:cs typeface="Arial" panose="020B0604020202020204" pitchFamily="34" charset="0"/>
              </a:rPr>
              <a:t>decât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ambele</a:t>
            </a:r>
            <a:r>
              <a:rPr lang="en-US" dirty="0">
                <a:latin typeface="Arial" panose="020B0604020202020204" pitchFamily="34" charset="0"/>
                <a:cs typeface="Arial" panose="020B0604020202020204" pitchFamily="34" charset="0"/>
              </a:rPr>
              <a:t> de tip P.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emițătorul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conectat</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terminalul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pozitiv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colectorul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conectat</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terminalul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negativ</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spune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există</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polarizare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directă</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crescută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până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marginile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epuizare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întâlnesc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atunci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apare</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condiție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cunoscută</a:t>
            </a:r>
            <a:r>
              <a:rPr lang="en-US" dirty="0">
                <a:latin typeface="Arial" panose="020B0604020202020204" pitchFamily="34" charset="0"/>
                <a:cs typeface="Arial" panose="020B0604020202020204" pitchFamily="34" charset="0"/>
              </a:rPr>
              <a:t> sub </a:t>
            </a:r>
            <a:r>
              <a:rPr lang="en-US" dirty="0" err="1">
                <a:latin typeface="Arial" panose="020B0604020202020204" pitchFamily="34" charset="0"/>
                <a:cs typeface="Arial" panose="020B0604020202020204" pitchFamily="34" charset="0"/>
              </a:rPr>
              <a:t>numele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perforare</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Deci, </a:t>
            </a:r>
            <a:r>
              <a:rPr lang="en-US" dirty="0" err="1">
                <a:latin typeface="Arial" panose="020B0604020202020204" pitchFamily="34" charset="0"/>
                <a:cs typeface="Arial" panose="020B0604020202020204" pitchFamily="34" charset="0"/>
              </a:rPr>
              <a:t>efectul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perforare</a:t>
            </a:r>
            <a:r>
              <a:rPr lang="en-US" dirty="0">
                <a:latin typeface="Arial" panose="020B0604020202020204" pitchFamily="34" charset="0"/>
                <a:cs typeface="Arial" panose="020B0604020202020204" pitchFamily="34" charset="0"/>
              </a:rPr>
              <a:t> are loc </a:t>
            </a:r>
            <a:r>
              <a:rPr lang="en-US" dirty="0" err="1">
                <a:latin typeface="Arial" panose="020B0604020202020204" pitchFamily="34" charset="0"/>
                <a:cs typeface="Arial" panose="020B0604020202020204" pitchFamily="34" charset="0"/>
              </a:rPr>
              <a:t>între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regiuni</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Efectul de </a:t>
            </a:r>
            <a:r>
              <a:rPr lang="en-US" b="1" dirty="0" err="1">
                <a:solidFill>
                  <a:srgbClr val="FF0000"/>
                </a:solidFill>
                <a:latin typeface="Arial" panose="020B0604020202020204" pitchFamily="34" charset="0"/>
                <a:cs typeface="Arial" panose="020B0604020202020204" pitchFamily="34" charset="0"/>
              </a:rPr>
              <a:t>perforare</a:t>
            </a:r>
            <a:r>
              <a:rPr lang="ro-RO"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efectul</a:t>
            </a:r>
            <a:r>
              <a:rPr lang="en-US" dirty="0">
                <a:latin typeface="Arial" panose="020B0604020202020204" pitchFamily="34" charset="0"/>
                <a:cs typeface="Arial" panose="020B0604020202020204" pitchFamily="34" charset="0"/>
              </a:rPr>
              <a:t> care se </a:t>
            </a:r>
            <a:r>
              <a:rPr lang="en-US" dirty="0" err="1">
                <a:latin typeface="Arial" panose="020B0604020202020204" pitchFamily="34" charset="0"/>
                <a:cs typeface="Arial" panose="020B0604020202020204" pitchFamily="34" charset="0"/>
              </a:rPr>
              <a:t>întâmplă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atunci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epuizare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extinde</a:t>
            </a:r>
            <a:r>
              <a:rPr lang="en-US" dirty="0">
                <a:latin typeface="Arial" panose="020B0604020202020204" pitchFamily="34" charset="0"/>
                <a:cs typeface="Arial" panose="020B0604020202020204" pitchFamily="34" charset="0"/>
              </a:rPr>
              <a:t> de la o </a:t>
            </a:r>
            <a:r>
              <a:rPr lang="en-US" dirty="0" err="1">
                <a:latin typeface="Arial" panose="020B0604020202020204" pitchFamily="34" charset="0"/>
                <a:cs typeface="Arial" panose="020B0604020202020204" pitchFamily="34" charset="0"/>
              </a:rPr>
              <a:t>joncțiune</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cealaltă</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8527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12A48A-6D1B-0FE4-A195-CDFD05C073BA}"/>
              </a:ext>
            </a:extLst>
          </p:cNvPr>
          <p:cNvPicPr>
            <a:picLocks noGrp="1" noChangeAspect="1"/>
          </p:cNvPicPr>
          <p:nvPr>
            <p:ph idx="1"/>
          </p:nvPr>
        </p:nvPicPr>
        <p:blipFill>
          <a:blip r:embed="rId2"/>
          <a:stretch>
            <a:fillRect/>
          </a:stretch>
        </p:blipFill>
        <p:spPr>
          <a:xfrm>
            <a:off x="7799956" y="149878"/>
            <a:ext cx="3629532" cy="2972215"/>
          </a:xfrm>
          <a:prstGeom prst="rect">
            <a:avLst/>
          </a:prstGeom>
        </p:spPr>
      </p:pic>
      <p:pic>
        <p:nvPicPr>
          <p:cNvPr id="5" name="Picture 4">
            <a:extLst>
              <a:ext uri="{FF2B5EF4-FFF2-40B4-BE49-F238E27FC236}">
                <a16:creationId xmlns:a16="http://schemas.microsoft.com/office/drawing/2014/main" id="{CF69E5BD-0884-9B89-F721-2C4645F6550B}"/>
              </a:ext>
            </a:extLst>
          </p:cNvPr>
          <p:cNvPicPr>
            <a:picLocks noChangeAspect="1"/>
          </p:cNvPicPr>
          <p:nvPr/>
        </p:nvPicPr>
        <p:blipFill>
          <a:blip r:embed="rId3"/>
          <a:stretch>
            <a:fillRect/>
          </a:stretch>
        </p:blipFill>
        <p:spPr>
          <a:xfrm>
            <a:off x="195100" y="281633"/>
            <a:ext cx="4238625" cy="3629025"/>
          </a:xfrm>
          <a:prstGeom prst="rect">
            <a:avLst/>
          </a:prstGeom>
        </p:spPr>
      </p:pic>
      <p:sp>
        <p:nvSpPr>
          <p:cNvPr id="7" name="TextBox 6">
            <a:extLst>
              <a:ext uri="{FF2B5EF4-FFF2-40B4-BE49-F238E27FC236}">
                <a16:creationId xmlns:a16="http://schemas.microsoft.com/office/drawing/2014/main" id="{3610297F-8194-AF89-B76E-918A4DE584C6}"/>
              </a:ext>
            </a:extLst>
          </p:cNvPr>
          <p:cNvSpPr txBox="1"/>
          <p:nvPr/>
        </p:nvSpPr>
        <p:spPr>
          <a:xfrm>
            <a:off x="523068" y="4150066"/>
            <a:ext cx="3800959" cy="2308324"/>
          </a:xfrm>
          <a:prstGeom prst="rect">
            <a:avLst/>
          </a:prstGeom>
          <a:noFill/>
        </p:spPr>
        <p:txBody>
          <a:bodyPr wrap="square">
            <a:spAutoFit/>
          </a:bodyPr>
          <a:lstStyle/>
          <a:p>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caracteristicile</a:t>
            </a:r>
            <a:r>
              <a:rPr lang="en-US" dirty="0">
                <a:latin typeface="Arial" panose="020B0604020202020204" pitchFamily="34" charset="0"/>
                <a:cs typeface="Arial" panose="020B0604020202020204" pitchFamily="34" charset="0"/>
              </a:rPr>
              <a:t> V-I ale </a:t>
            </a:r>
            <a:r>
              <a:rPr lang="en-US" dirty="0" err="1">
                <a:latin typeface="Arial" panose="020B0604020202020204" pitchFamily="34" charset="0"/>
                <a:cs typeface="Arial" panose="020B0604020202020204" pitchFamily="34" charset="0"/>
              </a:rPr>
              <a:t>diodei</a:t>
            </a:r>
            <a:r>
              <a:rPr lang="en-US" dirty="0">
                <a:latin typeface="Arial" panose="020B0604020202020204" pitchFamily="34" charset="0"/>
                <a:cs typeface="Arial" panose="020B0604020202020204" pitchFamily="34" charset="0"/>
              </a:rPr>
              <a:t> Baritt, </a:t>
            </a:r>
            <a:r>
              <a:rPr lang="en-US" dirty="0" err="1">
                <a:latin typeface="Arial" panose="020B0604020202020204" pitchFamily="34" charset="0"/>
                <a:cs typeface="Arial" panose="020B0604020202020204" pitchFamily="34" charset="0"/>
              </a:rPr>
              <a:t>putem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observa</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Vpt</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reprezintă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tensiunile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trecere</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Aceasta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diferă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ambele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direcții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controlată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timpul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procesului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fabricație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construcție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87939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0C964-C963-217E-B194-F081E1C1A75C}"/>
              </a:ext>
            </a:extLst>
          </p:cNvPr>
          <p:cNvSpPr>
            <a:spLocks noGrp="1"/>
          </p:cNvSpPr>
          <p:nvPr>
            <p:ph idx="1"/>
          </p:nvPr>
        </p:nvSpPr>
        <p:spPr>
          <a:xfrm>
            <a:off x="480449" y="2979337"/>
            <a:ext cx="4448014" cy="3157992"/>
          </a:xfrm>
        </p:spPr>
        <p:txBody>
          <a:bodyPr>
            <a:normAutofit/>
          </a:bodyPr>
          <a:lstStyle/>
          <a:p>
            <a:r>
              <a:rPr lang="ro-RO" dirty="0"/>
              <a:t>La polarizarea directă a joncțiunii</a:t>
            </a:r>
          </a:p>
          <a:p>
            <a:endParaRPr lang="ro-RO" dirty="0"/>
          </a:p>
          <a:p>
            <a:endParaRPr lang="ro-RO" dirty="0"/>
          </a:p>
          <a:p>
            <a:endParaRPr lang="ro-RO" dirty="0"/>
          </a:p>
          <a:p>
            <a:endParaRPr lang="ro-RO" dirty="0"/>
          </a:p>
          <a:p>
            <a:r>
              <a:rPr lang="ro-RO" dirty="0"/>
              <a:t>La polarizarea inversă a joncțiunii</a:t>
            </a:r>
          </a:p>
          <a:p>
            <a:r>
              <a:rPr lang="ro-RO" dirty="0"/>
              <a:t>N condiții de acces W = W1 + W2   </a:t>
            </a:r>
            <a:endParaRPr lang="en-US" dirty="0"/>
          </a:p>
        </p:txBody>
      </p:sp>
      <p:pic>
        <p:nvPicPr>
          <p:cNvPr id="5" name="Picture 4">
            <a:extLst>
              <a:ext uri="{FF2B5EF4-FFF2-40B4-BE49-F238E27FC236}">
                <a16:creationId xmlns:a16="http://schemas.microsoft.com/office/drawing/2014/main" id="{23750337-C87B-6D3D-27B1-175ACC53249B}"/>
              </a:ext>
            </a:extLst>
          </p:cNvPr>
          <p:cNvPicPr>
            <a:picLocks noChangeAspect="1"/>
          </p:cNvPicPr>
          <p:nvPr/>
        </p:nvPicPr>
        <p:blipFill>
          <a:blip r:embed="rId2"/>
          <a:stretch>
            <a:fillRect/>
          </a:stretch>
        </p:blipFill>
        <p:spPr>
          <a:xfrm>
            <a:off x="480449" y="3674068"/>
            <a:ext cx="1674012" cy="565395"/>
          </a:xfrm>
          <a:prstGeom prst="rect">
            <a:avLst/>
          </a:prstGeom>
        </p:spPr>
      </p:pic>
      <p:pic>
        <p:nvPicPr>
          <p:cNvPr id="7" name="Picture 6">
            <a:extLst>
              <a:ext uri="{FF2B5EF4-FFF2-40B4-BE49-F238E27FC236}">
                <a16:creationId xmlns:a16="http://schemas.microsoft.com/office/drawing/2014/main" id="{7C52B3BE-CB11-DA01-3558-592FCA248F91}"/>
              </a:ext>
            </a:extLst>
          </p:cNvPr>
          <p:cNvPicPr>
            <a:picLocks noChangeAspect="1"/>
          </p:cNvPicPr>
          <p:nvPr/>
        </p:nvPicPr>
        <p:blipFill>
          <a:blip r:embed="rId3"/>
          <a:stretch>
            <a:fillRect/>
          </a:stretch>
        </p:blipFill>
        <p:spPr>
          <a:xfrm>
            <a:off x="2678797" y="3674067"/>
            <a:ext cx="1725329" cy="565395"/>
          </a:xfrm>
          <a:prstGeom prst="rect">
            <a:avLst/>
          </a:prstGeom>
        </p:spPr>
      </p:pic>
      <p:pic>
        <p:nvPicPr>
          <p:cNvPr id="9" name="Picture 8">
            <a:extLst>
              <a:ext uri="{FF2B5EF4-FFF2-40B4-BE49-F238E27FC236}">
                <a16:creationId xmlns:a16="http://schemas.microsoft.com/office/drawing/2014/main" id="{842B6B85-50A1-DBD9-A16F-317AD06D25FD}"/>
              </a:ext>
            </a:extLst>
          </p:cNvPr>
          <p:cNvPicPr>
            <a:picLocks noChangeAspect="1"/>
          </p:cNvPicPr>
          <p:nvPr/>
        </p:nvPicPr>
        <p:blipFill>
          <a:blip r:embed="rId4"/>
          <a:stretch>
            <a:fillRect/>
          </a:stretch>
        </p:blipFill>
        <p:spPr>
          <a:xfrm>
            <a:off x="5452799" y="2877685"/>
            <a:ext cx="6154009" cy="3391373"/>
          </a:xfrm>
          <a:prstGeom prst="rect">
            <a:avLst/>
          </a:prstGeom>
        </p:spPr>
      </p:pic>
      <p:sp>
        <p:nvSpPr>
          <p:cNvPr id="11" name="TextBox 10">
            <a:extLst>
              <a:ext uri="{FF2B5EF4-FFF2-40B4-BE49-F238E27FC236}">
                <a16:creationId xmlns:a16="http://schemas.microsoft.com/office/drawing/2014/main" id="{1C29A494-5A9C-A280-300B-C6B7CA748774}"/>
              </a:ext>
            </a:extLst>
          </p:cNvPr>
          <p:cNvSpPr txBox="1"/>
          <p:nvPr/>
        </p:nvSpPr>
        <p:spPr>
          <a:xfrm>
            <a:off x="7344627" y="2508353"/>
            <a:ext cx="2165959" cy="369332"/>
          </a:xfrm>
          <a:prstGeom prst="rect">
            <a:avLst/>
          </a:prstGeom>
          <a:noFill/>
        </p:spPr>
        <p:txBody>
          <a:bodyPr wrap="square">
            <a:spAutoFit/>
          </a:bodyPr>
          <a:lstStyle/>
          <a:p>
            <a:r>
              <a:rPr lang="ro-RO" b="1" dirty="0">
                <a:solidFill>
                  <a:srgbClr val="FF0000"/>
                </a:solidFill>
              </a:rPr>
              <a:t>Structura BARITT</a:t>
            </a:r>
            <a:endParaRPr lang="en-US" b="1" dirty="0">
              <a:solidFill>
                <a:srgbClr val="FF0000"/>
              </a:solidFill>
            </a:endParaRPr>
          </a:p>
        </p:txBody>
      </p:sp>
    </p:spTree>
    <p:extLst>
      <p:ext uri="{BB962C8B-B14F-4D97-AF65-F5344CB8AC3E}">
        <p14:creationId xmlns:p14="http://schemas.microsoft.com/office/powerpoint/2010/main" val="2133641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F0D5CE07-4D32-E503-AE99-EFC7A8239C70}"/>
              </a:ext>
            </a:extLst>
          </p:cNvPr>
          <p:cNvSpPr>
            <a:spLocks noGrp="1"/>
          </p:cNvSpPr>
          <p:nvPr>
            <p:ph idx="1"/>
          </p:nvPr>
        </p:nvSpPr>
        <p:spPr>
          <a:xfrm>
            <a:off x="639997" y="2174440"/>
            <a:ext cx="6542281" cy="4210031"/>
          </a:xfrm>
        </p:spPr>
        <p:txBody>
          <a:bodyPr>
            <a:noAutofit/>
          </a:bodyPr>
          <a:lstStyle/>
          <a:p>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înaltă se </a:t>
            </a:r>
            <a:r>
              <a:rPr lang="en-US" dirty="0" err="1">
                <a:latin typeface="Arial" panose="020B0604020202020204" pitchFamily="34" charset="0"/>
                <a:cs typeface="Arial" panose="020B0604020202020204" pitchFamily="34" charset="0"/>
              </a:rPr>
              <a:t>aplica</a:t>
            </a:r>
            <a:r>
              <a:rPr lang="en-US" dirty="0">
                <a:latin typeface="Arial" panose="020B0604020202020204" pitchFamily="34" charset="0"/>
                <a:cs typeface="Arial" panose="020B0604020202020204" pitchFamily="34" charset="0"/>
              </a:rPr>
              <a:t> di</a:t>
            </a:r>
            <a:r>
              <a:rPr lang="ro-RO" dirty="0">
                <a:latin typeface="Arial" panose="020B0604020202020204" pitchFamily="34" charset="0"/>
                <a:cs typeface="Arial" panose="020B0604020202020204" pitchFamily="34" charset="0"/>
              </a:rPr>
              <a:t>odei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micșorarea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potențialului</a:t>
            </a:r>
            <a:r>
              <a:rPr lang="en-US" dirty="0">
                <a:latin typeface="Arial" panose="020B0604020202020204" pitchFamily="34" charset="0"/>
                <a:cs typeface="Arial" panose="020B0604020202020204" pitchFamily="34" charset="0"/>
              </a:rPr>
              <a:t> are loc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polarizarea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inversă</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crescută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continuare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până</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sfârșitul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epuizare</a:t>
            </a:r>
            <a:r>
              <a:rPr lang="en-US" dirty="0">
                <a:latin typeface="Arial" panose="020B0604020202020204" pitchFamily="34" charset="0"/>
                <a:cs typeface="Arial" panose="020B0604020202020204" pitchFamily="34" charset="0"/>
              </a:rPr>
              <a:t>, are loc </a:t>
            </a:r>
            <a:r>
              <a:rPr lang="ro-RO" dirty="0">
                <a:latin typeface="Arial" panose="020B0604020202020204" pitchFamily="34" charset="0"/>
                <a:cs typeface="Arial" panose="020B0604020202020204" pitchFamily="34" charset="0"/>
              </a:rPr>
              <a:t>perforarea.</a:t>
            </a:r>
          </a:p>
          <a:p>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epuizare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liberă</a:t>
            </a:r>
            <a:r>
              <a:rPr lang="en-US" dirty="0">
                <a:latin typeface="Arial" panose="020B0604020202020204" pitchFamily="34" charset="0"/>
                <a:cs typeface="Arial" panose="020B0604020202020204" pitchFamily="34" charset="0"/>
              </a:rPr>
              <a:t> de </a:t>
            </a:r>
            <a:r>
              <a:rPr lang="ro-RO" dirty="0" err="1">
                <a:latin typeface="Arial" panose="020B0604020202020204" pitchFamily="34" charset="0"/>
                <a:cs typeface="Arial" panose="020B0604020202020204" pitchFamily="34" charset="0"/>
              </a:rPr>
              <a:t>purtatori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trecerea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purtătorilor</a:t>
            </a:r>
            <a:r>
              <a:rPr lang="en-US" dirty="0">
                <a:latin typeface="Arial" panose="020B0604020202020204" pitchFamily="34" charset="0"/>
                <a:cs typeface="Arial" panose="020B0604020202020204" pitchFamily="34" charset="0"/>
              </a:rPr>
              <a:t> are loc </a:t>
            </a:r>
            <a:r>
              <a:rPr lang="en-US" dirty="0" err="1">
                <a:latin typeface="Arial" panose="020B0604020202020204" pitchFamily="34" charset="0"/>
                <a:cs typeface="Arial" panose="020B0604020202020204" pitchFamily="34" charset="0"/>
              </a:rPr>
              <a:t>aici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După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purtătorii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sarcină</a:t>
            </a:r>
            <a:r>
              <a:rPr lang="en-US" dirty="0">
                <a:latin typeface="Arial" panose="020B0604020202020204" pitchFamily="34" charset="0"/>
                <a:cs typeface="Arial" panose="020B0604020202020204" pitchFamily="34" charset="0"/>
              </a:rPr>
              <a:t> sunt </a:t>
            </a:r>
            <a:r>
              <a:rPr lang="en-US" dirty="0" err="1">
                <a:latin typeface="Arial" panose="020B0604020202020204" pitchFamily="34" charset="0"/>
                <a:cs typeface="Arial" panose="020B0604020202020204" pitchFamily="34" charset="0"/>
              </a:rPr>
              <a:t>injectați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ei </a:t>
            </a:r>
            <a:r>
              <a:rPr lang="en-US" dirty="0">
                <a:latin typeface="Arial" panose="020B0604020202020204" pitchFamily="34" charset="0"/>
                <a:cs typeface="Arial" panose="020B0604020202020204" pitchFamily="34" charset="0"/>
              </a:rPr>
              <a:t>se </a:t>
            </a:r>
            <a:r>
              <a:rPr lang="en-US" dirty="0" err="1">
                <a:latin typeface="Arial" panose="020B0604020202020204" pitchFamily="34" charset="0"/>
                <a:cs typeface="Arial" panose="020B0604020202020204" pitchFamily="34" charset="0"/>
              </a:rPr>
              <a:t>deplasează</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cu </a:t>
            </a:r>
            <a:r>
              <a:rPr lang="ro-RO" dirty="0">
                <a:latin typeface="Arial" panose="020B0604020202020204" pitchFamily="34" charset="0"/>
                <a:cs typeface="Arial" panose="020B0604020202020204" pitchFamily="34" charset="0"/>
              </a:rPr>
              <a:t>o </a:t>
            </a:r>
            <a:r>
              <a:rPr lang="en-US" dirty="0" err="1">
                <a:latin typeface="Arial" panose="020B0604020202020204" pitchFamily="34" charset="0"/>
                <a:cs typeface="Arial" panose="020B0604020202020204" pitchFamily="34" charset="0"/>
              </a:rPr>
              <a:t>viteza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saturație</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După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purtătorii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sarcină</a:t>
            </a:r>
            <a:r>
              <a:rPr lang="en-US" dirty="0">
                <a:latin typeface="Arial" panose="020B0604020202020204" pitchFamily="34" charset="0"/>
                <a:cs typeface="Arial" panose="020B0604020202020204" pitchFamily="34" charset="0"/>
              </a:rPr>
              <a:t> sunt </a:t>
            </a:r>
            <a:r>
              <a:rPr lang="en-US" dirty="0" err="1">
                <a:latin typeface="Arial" panose="020B0604020202020204" pitchFamily="34" charset="0"/>
                <a:cs typeface="Arial" panose="020B0604020202020204" pitchFamily="34" charset="0"/>
              </a:rPr>
              <a:t>injectați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datorită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rezistență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pozitivă</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diodei</a:t>
            </a:r>
            <a:r>
              <a:rPr lang="en-US" dirty="0">
                <a:latin typeface="Arial" panose="020B0604020202020204" pitchFamily="34" charset="0"/>
                <a:cs typeface="Arial" panose="020B0604020202020204" pitchFamily="34" charset="0"/>
              </a:rPr>
              <a:t> Baritt, </a:t>
            </a:r>
            <a:r>
              <a:rPr lang="en-US" dirty="0" err="1">
                <a:latin typeface="Arial" panose="020B0604020202020204" pitchFamily="34" charset="0"/>
                <a:cs typeface="Arial" panose="020B0604020202020204" pitchFamily="34" charset="0"/>
              </a:rPr>
              <a:t>rezultă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formă</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undă</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neideală</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Lățimea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curentului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terminalului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depinde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timpul</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de activare </a:t>
            </a:r>
            <a:r>
              <a:rPr lang="en-US" dirty="0">
                <a:latin typeface="Arial" panose="020B0604020202020204" pitchFamily="34" charset="0"/>
                <a:cs typeface="Arial" panose="020B0604020202020204" pitchFamily="34" charset="0"/>
              </a:rPr>
              <a:t>ON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timpul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tranzit</a:t>
            </a:r>
            <a:r>
              <a:rPr lang="en-US"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CF8AE8A3-F12C-7F73-7B3E-B19EBB3D8A8B}"/>
              </a:ext>
            </a:extLst>
          </p:cNvPr>
          <p:cNvPicPr>
            <a:picLocks noChangeAspect="1"/>
          </p:cNvPicPr>
          <p:nvPr/>
        </p:nvPicPr>
        <p:blipFill>
          <a:blip r:embed="rId2"/>
          <a:stretch>
            <a:fillRect/>
          </a:stretch>
        </p:blipFill>
        <p:spPr>
          <a:xfrm>
            <a:off x="7606406" y="120163"/>
            <a:ext cx="4370614" cy="1920892"/>
          </a:xfrm>
          <a:prstGeom prst="rect">
            <a:avLst/>
          </a:prstGeom>
        </p:spPr>
      </p:pic>
      <p:cxnSp>
        <p:nvCxnSpPr>
          <p:cNvPr id="4" name="Straight Arrow Connector 3">
            <a:extLst>
              <a:ext uri="{FF2B5EF4-FFF2-40B4-BE49-F238E27FC236}">
                <a16:creationId xmlns:a16="http://schemas.microsoft.com/office/drawing/2014/main" id="{7F048C5F-B6C7-7DB9-33A5-29994F5DDCF6}"/>
              </a:ext>
            </a:extLst>
          </p:cNvPr>
          <p:cNvCxnSpPr>
            <a:cxnSpLocks/>
          </p:cNvCxnSpPr>
          <p:nvPr/>
        </p:nvCxnSpPr>
        <p:spPr>
          <a:xfrm>
            <a:off x="3456122" y="5284922"/>
            <a:ext cx="3487119" cy="1239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F586FF42-AF34-5718-5379-880899AEE2DB}"/>
              </a:ext>
            </a:extLst>
          </p:cNvPr>
          <p:cNvPicPr>
            <a:picLocks noChangeAspect="1"/>
          </p:cNvPicPr>
          <p:nvPr/>
        </p:nvPicPr>
        <p:blipFill>
          <a:blip r:embed="rId3"/>
          <a:stretch>
            <a:fillRect/>
          </a:stretch>
        </p:blipFill>
        <p:spPr>
          <a:xfrm>
            <a:off x="7405020" y="2345880"/>
            <a:ext cx="4572000" cy="3867150"/>
          </a:xfrm>
          <a:prstGeom prst="rect">
            <a:avLst/>
          </a:prstGeom>
        </p:spPr>
      </p:pic>
    </p:spTree>
    <p:extLst>
      <p:ext uri="{BB962C8B-B14F-4D97-AF65-F5344CB8AC3E}">
        <p14:creationId xmlns:p14="http://schemas.microsoft.com/office/powerpoint/2010/main" val="3477006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1617590" y="159160"/>
            <a:ext cx="3503075" cy="693247"/>
          </a:xfrm>
        </p:spPr>
        <p:txBody>
          <a:bodyPr/>
          <a:lstStyle/>
          <a:p>
            <a:r>
              <a:rPr lang="ro-MD" altLang="en-US" b="1" dirty="0"/>
              <a:t>Dioda BARITT</a:t>
            </a:r>
            <a:endParaRPr lang="en-US" altLang="en-US" b="1" dirty="0"/>
          </a:p>
        </p:txBody>
      </p:sp>
      <p:pic>
        <p:nvPicPr>
          <p:cNvPr id="3" name="Picture 2">
            <a:extLst>
              <a:ext uri="{FF2B5EF4-FFF2-40B4-BE49-F238E27FC236}">
                <a16:creationId xmlns:a16="http://schemas.microsoft.com/office/drawing/2014/main" id="{88DE551E-726F-645D-5694-CB635753F908}"/>
              </a:ext>
            </a:extLst>
          </p:cNvPr>
          <p:cNvPicPr>
            <a:picLocks noChangeAspect="1"/>
          </p:cNvPicPr>
          <p:nvPr/>
        </p:nvPicPr>
        <p:blipFill>
          <a:blip r:embed="rId2"/>
          <a:stretch>
            <a:fillRect/>
          </a:stretch>
        </p:blipFill>
        <p:spPr>
          <a:xfrm>
            <a:off x="501703" y="1297212"/>
            <a:ext cx="5734850" cy="5115639"/>
          </a:xfrm>
          <a:prstGeom prst="rect">
            <a:avLst/>
          </a:prstGeom>
        </p:spPr>
      </p:pic>
      <p:sp>
        <p:nvSpPr>
          <p:cNvPr id="5" name="TextBox 4">
            <a:extLst>
              <a:ext uri="{FF2B5EF4-FFF2-40B4-BE49-F238E27FC236}">
                <a16:creationId xmlns:a16="http://schemas.microsoft.com/office/drawing/2014/main" id="{FADAA804-19F4-33BF-986B-D7367FD2EF23}"/>
              </a:ext>
            </a:extLst>
          </p:cNvPr>
          <p:cNvSpPr txBox="1"/>
          <p:nvPr/>
        </p:nvSpPr>
        <p:spPr>
          <a:xfrm>
            <a:off x="6516863" y="36281"/>
            <a:ext cx="5173434" cy="6740307"/>
          </a:xfrm>
          <a:prstGeom prst="rect">
            <a:avLst/>
          </a:prstGeom>
          <a:noFill/>
        </p:spPr>
        <p:txBody>
          <a:bodyPr wrap="square">
            <a:spAutoFit/>
          </a:bodyPr>
          <a:lstStyle/>
          <a:p>
            <a:r>
              <a:rPr lang="ro-RO" b="1" dirty="0">
                <a:solidFill>
                  <a:srgbClr val="FF0000"/>
                </a:solidFill>
              </a:rPr>
              <a:t>GENERAREA de microunde în diode BARITT</a:t>
            </a:r>
          </a:p>
          <a:p>
            <a:endParaRPr lang="ro-RO"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Purtătorii sunt termoionic injectați peste bariera joncțiunii în prezența câmpului electric de CA</a:t>
            </a:r>
          </a:p>
          <a:p>
            <a:pPr marL="285750" indent="-285750">
              <a:buFont typeface="Arial" panose="020B0604020202020204" pitchFamily="34" charset="0"/>
              <a:buChar char="•"/>
            </a:pPr>
            <a:endParaRPr lang="ro-RO"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Potențialul crește la maximum</a:t>
            </a:r>
          </a:p>
          <a:p>
            <a:pPr marL="285750" indent="-285750">
              <a:buFont typeface="Arial" panose="020B0604020202020204" pitchFamily="34" charset="0"/>
              <a:buChar char="•"/>
            </a:pPr>
            <a:endParaRPr lang="ro-RO"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o-RO" dirty="0" err="1">
                <a:latin typeface="Arial" panose="020B0604020202020204" pitchFamily="34" charset="0"/>
                <a:cs typeface="Arial" panose="020B0604020202020204" pitchFamily="34" charset="0"/>
              </a:rPr>
              <a:t>Pickul</a:t>
            </a:r>
            <a:r>
              <a:rPr lang="ro-RO" dirty="0">
                <a:latin typeface="Arial" panose="020B0604020202020204" pitchFamily="34" charset="0"/>
                <a:cs typeface="Arial" panose="020B0604020202020204" pitchFamily="34" charset="0"/>
              </a:rPr>
              <a:t> de curent este întârziat cu T/4 de la potențialul de CA</a:t>
            </a:r>
          </a:p>
          <a:p>
            <a:pPr marL="285750" indent="-285750">
              <a:buFont typeface="Arial" panose="020B0604020202020204" pitchFamily="34" charset="0"/>
              <a:buChar char="•"/>
            </a:pPr>
            <a:endParaRPr lang="ro-RO"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Curentul exterior indus în circuit când pachetul de sarcini traversează prin regiunea sărăcită polarizată invers</a:t>
            </a:r>
          </a:p>
          <a:p>
            <a:pPr marL="285750" indent="-285750">
              <a:buFont typeface="Arial" panose="020B0604020202020204" pitchFamily="34" charset="0"/>
              <a:buChar char="•"/>
            </a:pPr>
            <a:endParaRPr lang="ro-RO"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Aceasta ia ¾ din perioada de timp pentru a ajunge la terminalul negativ</a:t>
            </a:r>
          </a:p>
          <a:p>
            <a:pPr marL="285750" indent="-285750">
              <a:buFont typeface="Arial" panose="020B0604020202020204" pitchFamily="34" charset="0"/>
              <a:buChar char="•"/>
            </a:pPr>
            <a:r>
              <a:rPr lang="ro-RO" dirty="0">
                <a:latin typeface="Arial" panose="020B0604020202020204" pitchFamily="34" charset="0"/>
                <a:cs typeface="Arial" panose="020B0604020202020204" pitchFamily="34" charset="0"/>
              </a:rPr>
              <a:t>Frecvența de lucru</a:t>
            </a:r>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ro-RO" dirty="0"/>
              <a:t>Sau</a:t>
            </a:r>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ro-RO" dirty="0"/>
              <a:t>sau</a:t>
            </a:r>
            <a:endParaRPr lang="en-US" dirty="0"/>
          </a:p>
        </p:txBody>
      </p:sp>
      <p:pic>
        <p:nvPicPr>
          <p:cNvPr id="7" name="Picture 6">
            <a:extLst>
              <a:ext uri="{FF2B5EF4-FFF2-40B4-BE49-F238E27FC236}">
                <a16:creationId xmlns:a16="http://schemas.microsoft.com/office/drawing/2014/main" id="{DF651EE5-E662-3A6F-2504-A6A610AFDA2C}"/>
              </a:ext>
            </a:extLst>
          </p:cNvPr>
          <p:cNvPicPr>
            <a:picLocks noChangeAspect="1"/>
          </p:cNvPicPr>
          <p:nvPr/>
        </p:nvPicPr>
        <p:blipFill>
          <a:blip r:embed="rId3"/>
          <a:stretch>
            <a:fillRect/>
          </a:stretch>
        </p:blipFill>
        <p:spPr>
          <a:xfrm>
            <a:off x="9389074" y="5004356"/>
            <a:ext cx="1914792" cy="800212"/>
          </a:xfrm>
          <a:prstGeom prst="rect">
            <a:avLst/>
          </a:prstGeom>
        </p:spPr>
      </p:pic>
      <p:pic>
        <p:nvPicPr>
          <p:cNvPr id="10" name="Picture 9">
            <a:extLst>
              <a:ext uri="{FF2B5EF4-FFF2-40B4-BE49-F238E27FC236}">
                <a16:creationId xmlns:a16="http://schemas.microsoft.com/office/drawing/2014/main" id="{88B3F0B6-197D-6923-70EB-F6CACDFBFCD2}"/>
              </a:ext>
            </a:extLst>
          </p:cNvPr>
          <p:cNvPicPr>
            <a:picLocks noChangeAspect="1"/>
          </p:cNvPicPr>
          <p:nvPr/>
        </p:nvPicPr>
        <p:blipFill>
          <a:blip r:embed="rId4"/>
          <a:stretch>
            <a:fillRect/>
          </a:stretch>
        </p:blipFill>
        <p:spPr>
          <a:xfrm>
            <a:off x="7448229" y="5431169"/>
            <a:ext cx="781372" cy="746798"/>
          </a:xfrm>
          <a:prstGeom prst="rect">
            <a:avLst/>
          </a:prstGeom>
        </p:spPr>
      </p:pic>
      <p:pic>
        <p:nvPicPr>
          <p:cNvPr id="12" name="Picture 11">
            <a:extLst>
              <a:ext uri="{FF2B5EF4-FFF2-40B4-BE49-F238E27FC236}">
                <a16:creationId xmlns:a16="http://schemas.microsoft.com/office/drawing/2014/main" id="{7DD0A91E-F5B5-A62A-E3C2-993D5D658FBF}"/>
              </a:ext>
            </a:extLst>
          </p:cNvPr>
          <p:cNvPicPr>
            <a:picLocks noChangeAspect="1"/>
          </p:cNvPicPr>
          <p:nvPr/>
        </p:nvPicPr>
        <p:blipFill>
          <a:blip r:embed="rId5"/>
          <a:stretch>
            <a:fillRect/>
          </a:stretch>
        </p:blipFill>
        <p:spPr>
          <a:xfrm>
            <a:off x="7447897" y="6205343"/>
            <a:ext cx="781704" cy="571245"/>
          </a:xfrm>
          <a:prstGeom prst="rect">
            <a:avLst/>
          </a:prstGeom>
        </p:spPr>
      </p:pic>
    </p:spTree>
    <p:extLst>
      <p:ext uri="{BB962C8B-B14F-4D97-AF65-F5344CB8AC3E}">
        <p14:creationId xmlns:p14="http://schemas.microsoft.com/office/powerpoint/2010/main" val="433639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1A6E5-9D45-47A3-235E-309672D31981}"/>
              </a:ext>
            </a:extLst>
          </p:cNvPr>
          <p:cNvSpPr>
            <a:spLocks noGrp="1"/>
          </p:cNvSpPr>
          <p:nvPr>
            <p:ph idx="1"/>
          </p:nvPr>
        </p:nvSpPr>
        <p:spPr>
          <a:xfrm>
            <a:off x="2001384" y="990600"/>
            <a:ext cx="8915400" cy="3777622"/>
          </a:xfrm>
        </p:spPr>
        <p:txBody>
          <a:bodyPr>
            <a:normAutofit fontScale="85000" lnSpcReduction="20000"/>
          </a:bodyPr>
          <a:lstStyle/>
          <a:p>
            <a:pPr marL="0" indent="0">
              <a:buNone/>
            </a:pPr>
            <a:r>
              <a:rPr lang="ro-RO" b="1" dirty="0">
                <a:solidFill>
                  <a:srgbClr val="FF0000"/>
                </a:solidFill>
              </a:rPr>
              <a:t>Avantaje</a:t>
            </a:r>
          </a:p>
          <a:p>
            <a:r>
              <a:rPr lang="ro-RO" dirty="0"/>
              <a:t>Zgomot mai mic datora emisiei termoionice, de ex la nivel de 15 dB</a:t>
            </a:r>
          </a:p>
          <a:p>
            <a:endParaRPr lang="ro-RO" dirty="0"/>
          </a:p>
          <a:p>
            <a:pPr marL="0" indent="0">
              <a:buNone/>
            </a:pPr>
            <a:r>
              <a:rPr lang="ro-RO" b="1" dirty="0">
                <a:solidFill>
                  <a:srgbClr val="FF0000"/>
                </a:solidFill>
              </a:rPr>
              <a:t>Dezavantaje</a:t>
            </a:r>
          </a:p>
          <a:p>
            <a:r>
              <a:rPr lang="ro-RO" dirty="0"/>
              <a:t>Lățimea benzii – înguste</a:t>
            </a:r>
          </a:p>
          <a:p>
            <a:r>
              <a:rPr lang="ro-RO" dirty="0"/>
              <a:t>Capacitatea de putere mai mică</a:t>
            </a:r>
          </a:p>
          <a:p>
            <a:r>
              <a:rPr lang="ro-RO" dirty="0"/>
              <a:t>Eficiența diodei descrește cu creșterea frecvenței</a:t>
            </a:r>
          </a:p>
          <a:p>
            <a:endParaRPr lang="ro-RO" dirty="0"/>
          </a:p>
          <a:p>
            <a:pPr marL="0" indent="0">
              <a:buNone/>
            </a:pPr>
            <a:r>
              <a:rPr lang="ro-RO" b="1" dirty="0">
                <a:solidFill>
                  <a:srgbClr val="FF0000"/>
                </a:solidFill>
              </a:rPr>
              <a:t>Aplicații</a:t>
            </a:r>
          </a:p>
          <a:p>
            <a:endParaRPr lang="ro-RO" dirty="0"/>
          </a:p>
          <a:p>
            <a:r>
              <a:rPr lang="ro-RO" dirty="0"/>
              <a:t>Mixere, oscilatoare de semnal</a:t>
            </a:r>
          </a:p>
          <a:p>
            <a:r>
              <a:rPr lang="ro-RO" dirty="0"/>
              <a:t>Amplificatoare de semnal mic</a:t>
            </a:r>
            <a:endParaRPr lang="en-US" dirty="0"/>
          </a:p>
        </p:txBody>
      </p:sp>
    </p:spTree>
    <p:extLst>
      <p:ext uri="{BB962C8B-B14F-4D97-AF65-F5344CB8AC3E}">
        <p14:creationId xmlns:p14="http://schemas.microsoft.com/office/powerpoint/2010/main" val="3866055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1752600" y="168275"/>
            <a:ext cx="8153400" cy="685800"/>
          </a:xfrm>
        </p:spPr>
        <p:txBody>
          <a:bodyPr>
            <a:normAutofit/>
          </a:bodyPr>
          <a:lstStyle/>
          <a:p>
            <a:r>
              <a:rPr lang="ro-MD" altLang="en-US" dirty="0">
                <a:solidFill>
                  <a:schemeClr val="tx1"/>
                </a:solidFill>
              </a:rPr>
              <a:t>Dioda TRAPATT</a:t>
            </a:r>
            <a:endParaRPr lang="en-US" altLang="en-US" dirty="0">
              <a:solidFill>
                <a:schemeClr val="tx1"/>
              </a:solidFill>
            </a:endParaRPr>
          </a:p>
        </p:txBody>
      </p:sp>
      <p:sp>
        <p:nvSpPr>
          <p:cNvPr id="161795" name="Content Placeholder 2"/>
          <p:cNvSpPr>
            <a:spLocks noGrp="1"/>
          </p:cNvSpPr>
          <p:nvPr>
            <p:ph idx="1"/>
          </p:nvPr>
        </p:nvSpPr>
        <p:spPr>
          <a:xfrm>
            <a:off x="637040" y="926646"/>
            <a:ext cx="11233199" cy="2584904"/>
          </a:xfrm>
        </p:spPr>
        <p:txBody>
          <a:bodyPr>
            <a:normAutofit/>
          </a:bodyPr>
          <a:lstStyle/>
          <a:p>
            <a:r>
              <a:rPr lang="ro-MD" altLang="en-US" sz="2000" dirty="0">
                <a:latin typeface="Arial" panose="020B0604020202020204" pitchFamily="34" charset="0"/>
                <a:cs typeface="Arial" panose="020B0604020202020204" pitchFamily="34" charset="0"/>
              </a:rPr>
              <a:t>(1967, Prager)</a:t>
            </a:r>
          </a:p>
          <a:p>
            <a:r>
              <a:rPr lang="ro-MD" altLang="en-US" sz="2000" dirty="0">
                <a:latin typeface="Arial" panose="020B0604020202020204" pitchFamily="34" charset="0"/>
                <a:cs typeface="Arial" panose="020B0604020202020204" pitchFamily="34" charset="0"/>
              </a:rPr>
              <a:t>Este un generator ce </a:t>
            </a:r>
            <a:r>
              <a:rPr lang="it-IT" altLang="en-US" sz="2000" dirty="0">
                <a:latin typeface="Arial" panose="020B0604020202020204" pitchFamily="34" charset="0"/>
                <a:cs typeface="Arial" panose="020B0604020202020204" pitchFamily="34" charset="0"/>
              </a:rPr>
              <a:t>produce o putere mare a microundelor</a:t>
            </a:r>
            <a:r>
              <a:rPr lang="ro-RO" altLang="en-US" sz="2000" dirty="0">
                <a:latin typeface="Arial" panose="020B0604020202020204" pitchFamily="34" charset="0"/>
                <a:cs typeface="Arial" panose="020B0604020202020204" pitchFamily="34" charset="0"/>
              </a:rPr>
              <a:t> </a:t>
            </a:r>
            <a:r>
              <a:rPr lang="ro-MD" altLang="en-US" sz="2000" dirty="0">
                <a:latin typeface="Arial" panose="020B0604020202020204" pitchFamily="34" charset="0"/>
                <a:cs typeface="Arial" panose="020B0604020202020204" pitchFamily="34" charset="0"/>
              </a:rPr>
              <a:t>cu conversie înaltă a CC la RF (40-60% eficiența)</a:t>
            </a:r>
          </a:p>
          <a:p>
            <a:r>
              <a:rPr lang="ro-MD" altLang="en-US" sz="2000" dirty="0">
                <a:latin typeface="Arial" panose="020B0604020202020204" pitchFamily="34" charset="0"/>
                <a:cs typeface="Arial" panose="020B0604020202020204" pitchFamily="34" charset="0"/>
              </a:rPr>
              <a:t>Polarizarea inversă</a:t>
            </a:r>
          </a:p>
          <a:p>
            <a:r>
              <a:rPr lang="ro-MD" altLang="en-US" sz="2000" dirty="0">
                <a:latin typeface="Arial" panose="020B0604020202020204" pitchFamily="34" charset="0"/>
                <a:cs typeface="Arial" panose="020B0604020202020204" pitchFamily="34" charset="0"/>
              </a:rPr>
              <a:t>Operează în condiții de impuls. Frecvențe operare 3-50 GHz</a:t>
            </a:r>
          </a:p>
          <a:p>
            <a:r>
              <a:rPr lang="ro-MD" altLang="en-US" sz="2000" dirty="0">
                <a:latin typeface="Arial" panose="020B0604020202020204" pitchFamily="34" charset="0"/>
                <a:cs typeface="Arial" panose="020B0604020202020204" pitchFamily="34" charset="0"/>
              </a:rPr>
              <a:t>Frecvența de oscilații este joasă</a:t>
            </a:r>
          </a:p>
        </p:txBody>
      </p:sp>
      <p:pic>
        <p:nvPicPr>
          <p:cNvPr id="16179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040" y="3429000"/>
            <a:ext cx="6864388" cy="303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8A17838-A3FC-8ACC-E53E-1A9609DDD392}"/>
              </a:ext>
            </a:extLst>
          </p:cNvPr>
          <p:cNvPicPr>
            <a:picLocks noChangeAspect="1"/>
          </p:cNvPicPr>
          <p:nvPr/>
        </p:nvPicPr>
        <p:blipFill>
          <a:blip r:embed="rId3"/>
          <a:stretch>
            <a:fillRect/>
          </a:stretch>
        </p:blipFill>
        <p:spPr>
          <a:xfrm>
            <a:off x="7830347" y="3775203"/>
            <a:ext cx="4039892" cy="2684446"/>
          </a:xfrm>
          <a:prstGeom prst="rect">
            <a:avLst/>
          </a:prstGeom>
        </p:spPr>
      </p:pic>
    </p:spTree>
    <p:extLst>
      <p:ext uri="{BB962C8B-B14F-4D97-AF65-F5344CB8AC3E}">
        <p14:creationId xmlns:p14="http://schemas.microsoft.com/office/powerpoint/2010/main" val="2501784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BFFBA-81D7-635A-0683-6855E3D12B7B}"/>
              </a:ext>
            </a:extLst>
          </p:cNvPr>
          <p:cNvSpPr>
            <a:spLocks noGrp="1"/>
          </p:cNvSpPr>
          <p:nvPr>
            <p:ph type="title"/>
          </p:nvPr>
        </p:nvSpPr>
        <p:spPr>
          <a:xfrm>
            <a:off x="2217368" y="56813"/>
            <a:ext cx="8911687" cy="747490"/>
          </a:xfrm>
        </p:spPr>
        <p:txBody>
          <a:bodyPr/>
          <a:lstStyle/>
          <a:p>
            <a:r>
              <a:rPr lang="ro-RO" dirty="0"/>
              <a:t>Captarea plasmei</a:t>
            </a:r>
            <a:endParaRPr lang="en-US" dirty="0"/>
          </a:p>
        </p:txBody>
      </p:sp>
      <p:sp>
        <p:nvSpPr>
          <p:cNvPr id="3" name="Content Placeholder 2">
            <a:extLst>
              <a:ext uri="{FF2B5EF4-FFF2-40B4-BE49-F238E27FC236}">
                <a16:creationId xmlns:a16="http://schemas.microsoft.com/office/drawing/2014/main" id="{29704F50-76F7-4A30-1A92-3FBE54BB3EE1}"/>
              </a:ext>
            </a:extLst>
          </p:cNvPr>
          <p:cNvSpPr>
            <a:spLocks noGrp="1"/>
          </p:cNvSpPr>
          <p:nvPr>
            <p:ph idx="1"/>
          </p:nvPr>
        </p:nvSpPr>
        <p:spPr>
          <a:xfrm>
            <a:off x="220054" y="804302"/>
            <a:ext cx="7328227" cy="5031721"/>
          </a:xfrm>
        </p:spPr>
        <p:txBody>
          <a:bodyPr>
            <a:normAutofit lnSpcReduction="10000"/>
          </a:bodyPr>
          <a:lstStyle/>
          <a:p>
            <a:r>
              <a:rPr lang="ro-RO" dirty="0">
                <a:latin typeface="Arial" panose="020B0604020202020204" pitchFamily="34" charset="0"/>
                <a:cs typeface="Arial" panose="020B0604020202020204" pitchFamily="34" charset="0"/>
              </a:rPr>
              <a:t>plasma cu densitate foarte mare este creată de un câmp electric de avalanșă.</a:t>
            </a:r>
          </a:p>
          <a:p>
            <a:pPr marL="0" indent="0">
              <a:buNone/>
            </a:pP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acest lucru face ca </a:t>
            </a:r>
            <a:r>
              <a:rPr lang="ro-RO" dirty="0">
                <a:solidFill>
                  <a:srgbClr val="FF0000"/>
                </a:solidFill>
                <a:latin typeface="Arial" panose="020B0604020202020204" pitchFamily="34" charset="0"/>
                <a:cs typeface="Arial" panose="020B0604020202020204" pitchFamily="34" charset="0"/>
              </a:rPr>
              <a:t>căderea drastică a câmpului electric să se producă datorită unei creșteri bruște a conductivității în regiune</a:t>
            </a:r>
          </a:p>
          <a:p>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purtătorii de plasmă se deplasează foarte lent, adică plasma este captată.</a:t>
            </a:r>
          </a:p>
          <a:p>
            <a:r>
              <a:rPr lang="ro-RO" dirty="0">
                <a:latin typeface="Arial" panose="020B0604020202020204" pitchFamily="34" charset="0"/>
                <a:cs typeface="Arial" panose="020B0604020202020204" pitchFamily="34" charset="0"/>
              </a:rPr>
              <a:t>Viteza frontului </a:t>
            </a:r>
            <a:r>
              <a:rPr lang="ro-RO" dirty="0" err="1">
                <a:latin typeface="Arial" panose="020B0604020202020204" pitchFamily="34" charset="0"/>
                <a:cs typeface="Arial" panose="020B0604020202020204" pitchFamily="34" charset="0"/>
              </a:rPr>
              <a:t>shok</a:t>
            </a:r>
            <a:r>
              <a:rPr lang="ro-RO" dirty="0">
                <a:latin typeface="Arial" panose="020B0604020202020204" pitchFamily="34" charset="0"/>
                <a:cs typeface="Arial" panose="020B0604020202020204" pitchFamily="34" charset="0"/>
              </a:rPr>
              <a:t> de avalanșă:</a:t>
            </a:r>
          </a:p>
          <a:p>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Câmpul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crește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driftului</a:t>
            </a:r>
            <a:r>
              <a:rPr lang="en-US" dirty="0">
                <a:latin typeface="Arial" panose="020B0604020202020204" pitchFamily="34" charset="0"/>
                <a:cs typeface="Arial" panose="020B0604020202020204" pitchFamily="34" charset="0"/>
              </a:rPr>
              <a:t> liber </a:t>
            </a:r>
            <a:r>
              <a:rPr lang="en-US" dirty="0" err="1">
                <a:latin typeface="Arial" panose="020B0604020202020204" pitchFamily="34" charset="0"/>
                <a:cs typeface="Arial" panose="020B0604020202020204" pitchFamily="34" charset="0"/>
              </a:rPr>
              <a:t>datorită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propagării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frontului</a:t>
            </a:r>
            <a:r>
              <a:rPr lang="en-US" dirty="0">
                <a:latin typeface="Arial" panose="020B0604020202020204" pitchFamily="34" charset="0"/>
                <a:cs typeface="Arial" panose="020B0604020202020204" pitchFamily="34" charset="0"/>
              </a:rPr>
              <a:t> de ș</a:t>
            </a:r>
            <a:r>
              <a:rPr lang="ro-RO" dirty="0">
                <a:latin typeface="Arial" panose="020B0604020202020204" pitchFamily="34" charset="0"/>
                <a:cs typeface="Arial" panose="020B0604020202020204" pitchFamily="34" charset="0"/>
              </a:rPr>
              <a:t>h</a:t>
            </a:r>
            <a:r>
              <a:rPr lang="en-US" dirty="0" err="1">
                <a:latin typeface="Arial" panose="020B0604020202020204" pitchFamily="34" charset="0"/>
                <a:cs typeface="Arial" panose="020B0604020202020204" pitchFamily="34" charset="0"/>
              </a:rPr>
              <a:t>ock</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cărui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viteză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2A549EA2-328C-C799-CF58-BFA5DF703725}"/>
              </a:ext>
            </a:extLst>
          </p:cNvPr>
          <p:cNvSpPr/>
          <p:nvPr/>
        </p:nvSpPr>
        <p:spPr>
          <a:xfrm>
            <a:off x="3433882" y="1222323"/>
            <a:ext cx="424543" cy="4054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86E6EE9-EB9C-DCCA-D9CD-F2D6227F34BA}"/>
              </a:ext>
            </a:extLst>
          </p:cNvPr>
          <p:cNvSpPr/>
          <p:nvPr/>
        </p:nvSpPr>
        <p:spPr>
          <a:xfrm>
            <a:off x="3433882" y="2375248"/>
            <a:ext cx="424543" cy="4054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9B4DA73-204A-744D-C2F9-D10403A8437E}"/>
              </a:ext>
            </a:extLst>
          </p:cNvPr>
          <p:cNvPicPr>
            <a:picLocks noChangeAspect="1"/>
          </p:cNvPicPr>
          <p:nvPr/>
        </p:nvPicPr>
        <p:blipFill>
          <a:blip r:embed="rId2"/>
          <a:stretch>
            <a:fillRect/>
          </a:stretch>
        </p:blipFill>
        <p:spPr>
          <a:xfrm>
            <a:off x="7825583" y="56813"/>
            <a:ext cx="2422051" cy="1570945"/>
          </a:xfrm>
          <a:prstGeom prst="rect">
            <a:avLst/>
          </a:prstGeom>
        </p:spPr>
      </p:pic>
      <p:pic>
        <p:nvPicPr>
          <p:cNvPr id="17" name="Picture 16">
            <a:extLst>
              <a:ext uri="{FF2B5EF4-FFF2-40B4-BE49-F238E27FC236}">
                <a16:creationId xmlns:a16="http://schemas.microsoft.com/office/drawing/2014/main" id="{9A1939D2-806E-D138-D936-775250AF77F8}"/>
              </a:ext>
            </a:extLst>
          </p:cNvPr>
          <p:cNvPicPr>
            <a:picLocks noChangeAspect="1"/>
          </p:cNvPicPr>
          <p:nvPr/>
        </p:nvPicPr>
        <p:blipFill>
          <a:blip r:embed="rId3"/>
          <a:stretch>
            <a:fillRect/>
          </a:stretch>
        </p:blipFill>
        <p:spPr>
          <a:xfrm>
            <a:off x="7825583" y="1713603"/>
            <a:ext cx="2422052" cy="1573262"/>
          </a:xfrm>
          <a:prstGeom prst="rect">
            <a:avLst/>
          </a:prstGeom>
        </p:spPr>
      </p:pic>
      <p:pic>
        <p:nvPicPr>
          <p:cNvPr id="19" name="Picture 18">
            <a:extLst>
              <a:ext uri="{FF2B5EF4-FFF2-40B4-BE49-F238E27FC236}">
                <a16:creationId xmlns:a16="http://schemas.microsoft.com/office/drawing/2014/main" id="{2AA724C4-CBAF-1362-E145-8CB764F42523}"/>
              </a:ext>
            </a:extLst>
          </p:cNvPr>
          <p:cNvPicPr>
            <a:picLocks noChangeAspect="1"/>
          </p:cNvPicPr>
          <p:nvPr/>
        </p:nvPicPr>
        <p:blipFill>
          <a:blip r:embed="rId4"/>
          <a:stretch>
            <a:fillRect/>
          </a:stretch>
        </p:blipFill>
        <p:spPr>
          <a:xfrm>
            <a:off x="7825583" y="3372711"/>
            <a:ext cx="2422051" cy="1607518"/>
          </a:xfrm>
          <a:prstGeom prst="rect">
            <a:avLst/>
          </a:prstGeom>
        </p:spPr>
      </p:pic>
      <p:pic>
        <p:nvPicPr>
          <p:cNvPr id="21" name="Picture 20">
            <a:extLst>
              <a:ext uri="{FF2B5EF4-FFF2-40B4-BE49-F238E27FC236}">
                <a16:creationId xmlns:a16="http://schemas.microsoft.com/office/drawing/2014/main" id="{DB13B394-0140-AF0D-851F-9639D22756BD}"/>
              </a:ext>
            </a:extLst>
          </p:cNvPr>
          <p:cNvPicPr>
            <a:picLocks noChangeAspect="1"/>
          </p:cNvPicPr>
          <p:nvPr/>
        </p:nvPicPr>
        <p:blipFill>
          <a:blip r:embed="rId5"/>
          <a:stretch>
            <a:fillRect/>
          </a:stretch>
        </p:blipFill>
        <p:spPr>
          <a:xfrm>
            <a:off x="7682899" y="4980229"/>
            <a:ext cx="2564736" cy="1726617"/>
          </a:xfrm>
          <a:prstGeom prst="rect">
            <a:avLst/>
          </a:prstGeom>
        </p:spPr>
      </p:pic>
      <p:pic>
        <p:nvPicPr>
          <p:cNvPr id="23" name="Picture 22">
            <a:extLst>
              <a:ext uri="{FF2B5EF4-FFF2-40B4-BE49-F238E27FC236}">
                <a16:creationId xmlns:a16="http://schemas.microsoft.com/office/drawing/2014/main" id="{3956133A-AB5A-1787-1564-74750B9B499C}"/>
              </a:ext>
            </a:extLst>
          </p:cNvPr>
          <p:cNvPicPr>
            <a:picLocks noChangeAspect="1"/>
          </p:cNvPicPr>
          <p:nvPr/>
        </p:nvPicPr>
        <p:blipFill>
          <a:blip r:embed="rId6"/>
          <a:stretch>
            <a:fillRect/>
          </a:stretch>
        </p:blipFill>
        <p:spPr>
          <a:xfrm>
            <a:off x="4850512" y="3286865"/>
            <a:ext cx="1245488" cy="1504586"/>
          </a:xfrm>
          <a:prstGeom prst="rect">
            <a:avLst/>
          </a:prstGeom>
        </p:spPr>
      </p:pic>
      <p:pic>
        <p:nvPicPr>
          <p:cNvPr id="4" name="Picture 3">
            <a:extLst>
              <a:ext uri="{FF2B5EF4-FFF2-40B4-BE49-F238E27FC236}">
                <a16:creationId xmlns:a16="http://schemas.microsoft.com/office/drawing/2014/main" id="{B06B7C03-1D48-2968-03F7-3B1A397A8928}"/>
              </a:ext>
            </a:extLst>
          </p:cNvPr>
          <p:cNvPicPr>
            <a:picLocks noChangeAspect="1"/>
          </p:cNvPicPr>
          <p:nvPr/>
        </p:nvPicPr>
        <p:blipFill>
          <a:blip r:embed="rId7"/>
          <a:stretch>
            <a:fillRect/>
          </a:stretch>
        </p:blipFill>
        <p:spPr>
          <a:xfrm>
            <a:off x="432492" y="5977992"/>
            <a:ext cx="1211347" cy="571854"/>
          </a:xfrm>
          <a:prstGeom prst="rect">
            <a:avLst/>
          </a:prstGeom>
        </p:spPr>
      </p:pic>
      <p:pic>
        <p:nvPicPr>
          <p:cNvPr id="8" name="Picture 7">
            <a:extLst>
              <a:ext uri="{FF2B5EF4-FFF2-40B4-BE49-F238E27FC236}">
                <a16:creationId xmlns:a16="http://schemas.microsoft.com/office/drawing/2014/main" id="{EF3622B2-42D2-B3B1-FAC3-5190433F6C4E}"/>
              </a:ext>
            </a:extLst>
          </p:cNvPr>
          <p:cNvPicPr>
            <a:picLocks noChangeAspect="1"/>
          </p:cNvPicPr>
          <p:nvPr/>
        </p:nvPicPr>
        <p:blipFill>
          <a:blip r:embed="rId8"/>
          <a:stretch>
            <a:fillRect/>
          </a:stretch>
        </p:blipFill>
        <p:spPr>
          <a:xfrm>
            <a:off x="2330485" y="5860117"/>
            <a:ext cx="4665768" cy="846729"/>
          </a:xfrm>
          <a:prstGeom prst="rect">
            <a:avLst/>
          </a:prstGeom>
        </p:spPr>
      </p:pic>
    </p:spTree>
    <p:extLst>
      <p:ext uri="{BB962C8B-B14F-4D97-AF65-F5344CB8AC3E}">
        <p14:creationId xmlns:p14="http://schemas.microsoft.com/office/powerpoint/2010/main" val="2751516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6"/>
          <p:cNvSpPr>
            <a:spLocks noChangeArrowheads="1"/>
          </p:cNvSpPr>
          <p:nvPr/>
        </p:nvSpPr>
        <p:spPr bwMode="auto">
          <a:xfrm>
            <a:off x="5106161" y="154456"/>
            <a:ext cx="654871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en-US" sz="1600" b="1" dirty="0">
                <a:solidFill>
                  <a:schemeClr val="tx1"/>
                </a:solidFill>
                <a:latin typeface="Arial" panose="020B0604020202020204" pitchFamily="34" charset="0"/>
                <a:cs typeface="Arial" panose="020B0604020202020204" pitchFamily="34" charset="0"/>
              </a:rPr>
              <a:t>Se inițiază un puls electric. </a:t>
            </a:r>
          </a:p>
          <a:p>
            <a:pPr>
              <a:spcBef>
                <a:spcPct val="0"/>
              </a:spcBef>
              <a:buClrTx/>
              <a:buSzTx/>
              <a:buNone/>
            </a:pPr>
            <a:r>
              <a:rPr lang="ro-RO" altLang="en-US" sz="1600" dirty="0" err="1">
                <a:solidFill>
                  <a:schemeClr val="tx1"/>
                </a:solidFill>
                <a:latin typeface="Arial" panose="020B0604020202020204" pitchFamily="34" charset="0"/>
                <a:cs typeface="Arial" panose="020B0604020202020204" pitchFamily="34" charset="0"/>
              </a:rPr>
              <a:t>Pct</a:t>
            </a:r>
            <a:r>
              <a:rPr lang="ro-RO" altLang="en-US" sz="1600" dirty="0">
                <a:solidFill>
                  <a:schemeClr val="tx1"/>
                </a:solidFill>
                <a:latin typeface="Arial" panose="020B0604020202020204" pitchFamily="34" charset="0"/>
                <a:cs typeface="Arial" panose="020B0604020202020204" pitchFamily="34" charset="0"/>
              </a:rPr>
              <a:t> </a:t>
            </a:r>
            <a:r>
              <a:rPr lang="ro-RO" altLang="en-US" sz="1600" b="1" dirty="0">
                <a:solidFill>
                  <a:schemeClr val="tx1"/>
                </a:solidFill>
                <a:latin typeface="Arial" panose="020B0604020202020204" pitchFamily="34" charset="0"/>
                <a:cs typeface="Arial" panose="020B0604020202020204" pitchFamily="34" charset="0"/>
              </a:rPr>
              <a:t>A</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 </a:t>
            </a:r>
            <a:r>
              <a:rPr lang="en-GB" altLang="en-US" sz="1600" dirty="0" err="1">
                <a:solidFill>
                  <a:schemeClr val="tx1"/>
                </a:solidFill>
                <a:latin typeface="Arial" panose="020B0604020202020204" pitchFamily="34" charset="0"/>
                <a:cs typeface="Arial" panose="020B0604020202020204" pitchFamily="34" charset="0"/>
              </a:rPr>
              <a:t>câmp</a:t>
            </a:r>
            <a:r>
              <a:rPr lang="ro-RO" altLang="en-US" sz="1600" dirty="0" err="1">
                <a:solidFill>
                  <a:schemeClr val="tx1"/>
                </a:solidFill>
                <a:latin typeface="Arial" panose="020B0604020202020204" pitchFamily="34" charset="0"/>
                <a:cs typeface="Arial" panose="020B0604020202020204" pitchFamily="34" charset="0"/>
              </a:rPr>
              <a:t>ul</a:t>
            </a:r>
            <a:r>
              <a:rPr lang="en-GB" altLang="en-US" sz="1600" dirty="0">
                <a:solidFill>
                  <a:schemeClr val="tx1"/>
                </a:solidFill>
                <a:latin typeface="Arial" panose="020B0604020202020204" pitchFamily="34" charset="0"/>
                <a:cs typeface="Arial" panose="020B0604020202020204" pitchFamily="34" charset="0"/>
              </a:rPr>
              <a:t> electric uniform</a:t>
            </a:r>
            <a:r>
              <a:rPr lang="ro-RO" altLang="en-US" sz="1600" dirty="0">
                <a:solidFill>
                  <a:schemeClr val="tx1"/>
                </a:solidFill>
                <a:latin typeface="Arial" panose="020B0604020202020204" pitchFamily="34" charset="0"/>
                <a:cs typeface="Arial" panose="020B0604020202020204" pitchFamily="34" charset="0"/>
              </a:rPr>
              <a:t> în tot </a:t>
            </a:r>
            <a:r>
              <a:rPr lang="en-GB" altLang="en-US" sz="1600" dirty="0" err="1">
                <a:solidFill>
                  <a:schemeClr val="tx1"/>
                </a:solidFill>
                <a:latin typeface="Arial" panose="020B0604020202020204" pitchFamily="34" charset="0"/>
                <a:cs typeface="Arial" panose="020B0604020202020204" pitchFamily="34" charset="0"/>
              </a:rPr>
              <a:t>eșantionul</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are valoare mare </a:t>
            </a:r>
            <a:r>
              <a:rPr lang="en-GB" altLang="en-US" sz="1600" dirty="0" err="1">
                <a:solidFill>
                  <a:schemeClr val="tx1"/>
                </a:solidFill>
                <a:latin typeface="Arial" panose="020B0604020202020204" pitchFamily="34" charset="0"/>
                <a:cs typeface="Arial" panose="020B0604020202020204" pitchFamily="34" charset="0"/>
              </a:rPr>
              <a:t>dar</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insuficient</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inițiere</a:t>
            </a:r>
            <a:r>
              <a:rPr lang="en-GB" altLang="en-US" sz="1600" dirty="0">
                <a:solidFill>
                  <a:schemeClr val="tx1"/>
                </a:solidFill>
                <a:latin typeface="Arial" panose="020B0604020202020204" pitchFamily="34" charset="0"/>
                <a:cs typeface="Arial" panose="020B0604020202020204" pitchFamily="34" charset="0"/>
              </a:rPr>
              <a:t> </a:t>
            </a:r>
            <a:r>
              <a:rPr lang="en-GB" altLang="en-US" sz="1600" dirty="0" err="1">
                <a:solidFill>
                  <a:schemeClr val="tx1"/>
                </a:solidFill>
                <a:latin typeface="Arial" panose="020B0604020202020204" pitchFamily="34" charset="0"/>
                <a:cs typeface="Arial" panose="020B0604020202020204" pitchFamily="34" charset="0"/>
              </a:rPr>
              <a:t>avalanș</a:t>
            </a:r>
            <a:r>
              <a:rPr lang="ro-RO" altLang="en-US" sz="1600" dirty="0">
                <a:solidFill>
                  <a:schemeClr val="tx1"/>
                </a:solidFill>
                <a:latin typeface="Arial" panose="020B0604020202020204" pitchFamily="34" charset="0"/>
                <a:cs typeface="Arial" panose="020B0604020202020204" pitchFamily="34" charset="0"/>
              </a:rPr>
              <a:t>ă</a:t>
            </a:r>
            <a:r>
              <a:rPr lang="en-GB" altLang="en-US" sz="1600" dirty="0">
                <a:solidFill>
                  <a:schemeClr val="tx1"/>
                </a:solidFill>
                <a:latin typeface="Arial" panose="020B0604020202020204" pitchFamily="34" charset="0"/>
                <a:cs typeface="Arial" panose="020B0604020202020204" pitchFamily="34" charset="0"/>
              </a:rPr>
              <a:t>. </a:t>
            </a:r>
            <a:r>
              <a:rPr lang="ro-RO" altLang="en-US" sz="1600" dirty="0">
                <a:solidFill>
                  <a:schemeClr val="tx1"/>
                </a:solidFill>
                <a:latin typeface="Arial" panose="020B0604020202020204" pitchFamily="34" charset="0"/>
                <a:cs typeface="Arial" panose="020B0604020202020204" pitchFamily="34" charset="0"/>
              </a:rPr>
              <a:t>Dioda în </a:t>
            </a:r>
            <a:r>
              <a:rPr lang="ro-RO" altLang="en-US" sz="1600" b="1" dirty="0">
                <a:solidFill>
                  <a:schemeClr val="tx1"/>
                </a:solidFill>
                <a:latin typeface="Arial" panose="020B0604020202020204" pitchFamily="34" charset="0"/>
                <a:cs typeface="Arial" panose="020B0604020202020204" pitchFamily="34" charset="0"/>
              </a:rPr>
              <a:t>A</a:t>
            </a:r>
            <a:r>
              <a:rPr lang="ro-RO" altLang="en-US" sz="1600" dirty="0">
                <a:solidFill>
                  <a:schemeClr val="tx1"/>
                </a:solidFill>
                <a:latin typeface="Arial" panose="020B0604020202020204" pitchFamily="34" charset="0"/>
                <a:cs typeface="Arial" panose="020B0604020202020204" pitchFamily="34" charset="0"/>
              </a:rPr>
              <a:t> este deschisă (ON) și se comportă ca capacitate </a:t>
            </a:r>
            <a:r>
              <a:rPr lang="en-GB" altLang="en-US" sz="1600" dirty="0">
                <a:solidFill>
                  <a:schemeClr val="tx1"/>
                </a:solidFill>
                <a:latin typeface="Arial" panose="020B0604020202020204" pitchFamily="34" charset="0"/>
                <a:cs typeface="Arial" panose="020B0604020202020204" pitchFamily="34" charset="0"/>
              </a:rPr>
              <a:t>linear</a:t>
            </a:r>
            <a:r>
              <a:rPr lang="ro-RO" altLang="en-US" sz="1600" dirty="0">
                <a:solidFill>
                  <a:schemeClr val="tx1"/>
                </a:solidFill>
                <a:latin typeface="Arial" panose="020B0604020202020204" pitchFamily="34" charset="0"/>
                <a:cs typeface="Arial" panose="020B0604020202020204" pitchFamily="34" charset="0"/>
              </a:rPr>
              <a:t>ă care se încarcă cu sarcină grație </a:t>
            </a:r>
            <a:r>
              <a:rPr lang="ro-RO" altLang="en-US" sz="1600" dirty="0" err="1">
                <a:solidFill>
                  <a:schemeClr val="tx1"/>
                </a:solidFill>
                <a:latin typeface="Arial" panose="020B0604020202020204" pitchFamily="34" charset="0"/>
                <a:cs typeface="Arial" panose="020B0604020202020204" pitchFamily="34" charset="0"/>
              </a:rPr>
              <a:t>termogenerării</a:t>
            </a:r>
            <a:r>
              <a:rPr lang="ro-RO" altLang="en-US" sz="1600" dirty="0">
                <a:solidFill>
                  <a:schemeClr val="tx1"/>
                </a:solidFill>
                <a:latin typeface="Arial" panose="020B0604020202020204" pitchFamily="34" charset="0"/>
                <a:cs typeface="Arial" panose="020B0604020202020204" pitchFamily="34" charset="0"/>
              </a:rPr>
              <a:t>.</a:t>
            </a:r>
          </a:p>
          <a:p>
            <a:pPr>
              <a:spcBef>
                <a:spcPct val="0"/>
              </a:spcBef>
              <a:buClrTx/>
              <a:buSzTx/>
              <a:buNone/>
            </a:pPr>
            <a:r>
              <a:rPr lang="ro-RO" altLang="en-US" sz="1600" b="1" dirty="0">
                <a:solidFill>
                  <a:schemeClr val="tx1"/>
                </a:solidFill>
                <a:latin typeface="Arial" panose="020B0604020202020204" pitchFamily="34" charset="0"/>
                <a:cs typeface="Arial" panose="020B0604020202020204" pitchFamily="34" charset="0"/>
              </a:rPr>
              <a:t>B</a:t>
            </a:r>
            <a:r>
              <a:rPr lang="ro-RO" altLang="en-US" sz="1600" dirty="0">
                <a:solidFill>
                  <a:schemeClr val="tx1"/>
                </a:solidFill>
                <a:latin typeface="Arial" panose="020B0604020202020204" pitchFamily="34" charset="0"/>
                <a:cs typeface="Arial" panose="020B0604020202020204" pitchFamily="34" charset="0"/>
              </a:rPr>
              <a:t>: valoarea câmpului electric este max. Când este generat un număr suficient de purtători, câmpul electric este redus în întreaga regiune de epuizare, determinând scăderea tensiunii de la B la C.</a:t>
            </a:r>
          </a:p>
          <a:p>
            <a:pPr>
              <a:spcBef>
                <a:spcPct val="0"/>
              </a:spcBef>
              <a:buClrTx/>
              <a:buSzTx/>
              <a:buNone/>
            </a:pPr>
            <a:r>
              <a:rPr lang="ro-RO" altLang="en-US" sz="1600" b="1" dirty="0">
                <a:solidFill>
                  <a:schemeClr val="tx1"/>
                </a:solidFill>
                <a:latin typeface="Arial" panose="020B0604020202020204" pitchFamily="34" charset="0"/>
                <a:cs typeface="Arial" panose="020B0604020202020204" pitchFamily="34" charset="0"/>
              </a:rPr>
              <a:t>C</a:t>
            </a:r>
            <a:r>
              <a:rPr lang="ro-RO" altLang="en-US" sz="1600" dirty="0">
                <a:solidFill>
                  <a:schemeClr val="tx1"/>
                </a:solidFill>
                <a:latin typeface="Arial" panose="020B0604020202020204" pitchFamily="34" charset="0"/>
                <a:cs typeface="Arial" panose="020B0604020202020204" pitchFamily="34" charset="0"/>
              </a:rPr>
              <a:t>: Această sarcină ajută avalanșa să continue și </a:t>
            </a:r>
            <a:r>
              <a:rPr lang="ro-RO" altLang="en-US" sz="1600" dirty="0">
                <a:solidFill>
                  <a:srgbClr val="FF0000"/>
                </a:solidFill>
                <a:latin typeface="Arial" panose="020B0604020202020204" pitchFamily="34" charset="0"/>
                <a:cs typeface="Arial" panose="020B0604020202020204" pitchFamily="34" charset="0"/>
              </a:rPr>
              <a:t>se creează o plasmă densă de electroni și goluri</a:t>
            </a:r>
            <a:r>
              <a:rPr lang="ro-RO" altLang="en-US" sz="1600" dirty="0">
                <a:solidFill>
                  <a:schemeClr val="tx1"/>
                </a:solidFill>
                <a:latin typeface="Arial" panose="020B0604020202020204" pitchFamily="34" charset="0"/>
                <a:cs typeface="Arial" panose="020B0604020202020204" pitchFamily="34" charset="0"/>
              </a:rPr>
              <a:t>. Câmpul este redus în continuare pentru a nu lăsa electronii sau golurile să iasă din stratul de epuizare și captează plasma rămasă.</a:t>
            </a:r>
          </a:p>
          <a:p>
            <a:pPr>
              <a:spcBef>
                <a:spcPct val="0"/>
              </a:spcBef>
              <a:buClrTx/>
              <a:buSzTx/>
              <a:buNone/>
            </a:pPr>
            <a:r>
              <a:rPr lang="ro-RO" altLang="en-US" sz="1600" b="1" dirty="0">
                <a:solidFill>
                  <a:schemeClr val="tx1"/>
                </a:solidFill>
                <a:latin typeface="Arial" panose="020B0604020202020204" pitchFamily="34" charset="0"/>
                <a:cs typeface="Arial" panose="020B0604020202020204" pitchFamily="34" charset="0"/>
              </a:rPr>
              <a:t>D:</a:t>
            </a:r>
            <a:r>
              <a:rPr lang="ro-RO" altLang="en-US" sz="1600" dirty="0">
                <a:solidFill>
                  <a:schemeClr val="tx1"/>
                </a:solidFill>
                <a:latin typeface="Arial" panose="020B0604020202020204" pitchFamily="34" charset="0"/>
                <a:cs typeface="Arial" panose="020B0604020202020204" pitchFamily="34" charset="0"/>
              </a:rPr>
              <a:t> Tensiunea scade în punctul D. Este nevoie de mult timp pentru a extrage plasma, deoarece sarcina totală a plasmei este mare în comparație cu sarcina pe unitatea de timp din curentul extern.</a:t>
            </a:r>
          </a:p>
          <a:p>
            <a:pPr>
              <a:spcBef>
                <a:spcPct val="0"/>
              </a:spcBef>
              <a:buClrTx/>
              <a:buSzTx/>
              <a:buNone/>
            </a:pPr>
            <a:r>
              <a:rPr lang="ro-RO" altLang="en-US" sz="1600" b="1" dirty="0">
                <a:solidFill>
                  <a:schemeClr val="tx1"/>
                </a:solidFill>
                <a:latin typeface="Arial" panose="020B0604020202020204" pitchFamily="34" charset="0"/>
                <a:cs typeface="Arial" panose="020B0604020202020204" pitchFamily="34" charset="0"/>
              </a:rPr>
              <a:t>E:</a:t>
            </a:r>
            <a:r>
              <a:rPr lang="ro-RO" altLang="en-US" sz="1600" dirty="0">
                <a:solidFill>
                  <a:schemeClr val="tx1"/>
                </a:solidFill>
                <a:latin typeface="Arial" panose="020B0604020202020204" pitchFamily="34" charset="0"/>
                <a:cs typeface="Arial" panose="020B0604020202020204" pitchFamily="34" charset="0"/>
              </a:rPr>
              <a:t> În punctul E, plasma este îndepărtată. Sarcinile reziduale ale golurilor și electronilor rămân fiecare la un capăt al stratului de deflecție.</a:t>
            </a:r>
          </a:p>
          <a:p>
            <a:pPr>
              <a:spcBef>
                <a:spcPct val="0"/>
              </a:spcBef>
              <a:buClrTx/>
              <a:buSzTx/>
              <a:buNone/>
            </a:pPr>
            <a:r>
              <a:rPr lang="ro-RO" altLang="en-US" sz="1600" b="1" dirty="0">
                <a:solidFill>
                  <a:schemeClr val="tx1"/>
                </a:solidFill>
                <a:latin typeface="Arial" panose="020B0604020202020204" pitchFamily="34" charset="0"/>
                <a:cs typeface="Arial" panose="020B0604020202020204" pitchFamily="34" charset="0"/>
              </a:rPr>
              <a:t>E la F</a:t>
            </a:r>
            <a:r>
              <a:rPr lang="ro-RO" altLang="en-US" sz="1600" dirty="0">
                <a:solidFill>
                  <a:schemeClr val="tx1"/>
                </a:solidFill>
                <a:latin typeface="Arial" panose="020B0604020202020204" pitchFamily="34" charset="0"/>
                <a:cs typeface="Arial" panose="020B0604020202020204" pitchFamily="34" charset="0"/>
              </a:rPr>
              <a:t>: Tensiunea crește pe măsură ce sarcina reziduală este îndepărtată.</a:t>
            </a:r>
          </a:p>
          <a:p>
            <a:pPr>
              <a:spcBef>
                <a:spcPct val="0"/>
              </a:spcBef>
              <a:buClrTx/>
              <a:buSzTx/>
              <a:buNone/>
            </a:pPr>
            <a:r>
              <a:rPr lang="ro-RO" altLang="en-US" sz="1600" b="1" dirty="0">
                <a:solidFill>
                  <a:schemeClr val="tx1"/>
                </a:solidFill>
                <a:latin typeface="Arial" panose="020B0604020202020204" pitchFamily="34" charset="0"/>
                <a:cs typeface="Arial" panose="020B0604020202020204" pitchFamily="34" charset="0"/>
              </a:rPr>
              <a:t>F:</a:t>
            </a:r>
            <a:r>
              <a:rPr lang="ro-RO" altLang="en-US" sz="1600" dirty="0">
                <a:solidFill>
                  <a:schemeClr val="tx1"/>
                </a:solidFill>
                <a:latin typeface="Arial" panose="020B0604020202020204" pitchFamily="34" charset="0"/>
                <a:cs typeface="Arial" panose="020B0604020202020204" pitchFamily="34" charset="0"/>
              </a:rPr>
              <a:t> În punctul F, toată sarcina generată intern este îndepărtată.</a:t>
            </a:r>
          </a:p>
          <a:p>
            <a:pPr>
              <a:spcBef>
                <a:spcPct val="0"/>
              </a:spcBef>
              <a:buClrTx/>
              <a:buSzTx/>
              <a:buNone/>
            </a:pPr>
            <a:r>
              <a:rPr lang="ro-RO" altLang="en-US" sz="1600" b="1" dirty="0">
                <a:solidFill>
                  <a:schemeClr val="tx1"/>
                </a:solidFill>
                <a:latin typeface="Arial" panose="020B0604020202020204" pitchFamily="34" charset="0"/>
                <a:cs typeface="Arial" panose="020B0604020202020204" pitchFamily="34" charset="0"/>
              </a:rPr>
              <a:t>F la G</a:t>
            </a:r>
            <a:r>
              <a:rPr lang="ro-RO" altLang="en-US" sz="1600" dirty="0">
                <a:solidFill>
                  <a:schemeClr val="tx1"/>
                </a:solidFill>
                <a:latin typeface="Arial" panose="020B0604020202020204" pitchFamily="34" charset="0"/>
                <a:cs typeface="Arial" panose="020B0604020202020204" pitchFamily="34" charset="0"/>
              </a:rPr>
              <a:t>: Dioda se încarcă ca un condensator. În </a:t>
            </a:r>
            <a:r>
              <a:rPr lang="ro-RO" altLang="en-US" sz="1600" dirty="0" err="1">
                <a:solidFill>
                  <a:schemeClr val="tx1"/>
                </a:solidFill>
                <a:latin typeface="Arial" panose="020B0604020202020204" pitchFamily="34" charset="0"/>
                <a:cs typeface="Arial" panose="020B0604020202020204" pitchFamily="34" charset="0"/>
              </a:rPr>
              <a:t>pct</a:t>
            </a:r>
            <a:r>
              <a:rPr lang="ro-RO" altLang="en-US" sz="1600" dirty="0">
                <a:solidFill>
                  <a:schemeClr val="tx1"/>
                </a:solidFill>
                <a:latin typeface="Arial" panose="020B0604020202020204" pitchFamily="34" charset="0"/>
                <a:cs typeface="Arial" panose="020B0604020202020204" pitchFamily="34" charset="0"/>
              </a:rPr>
              <a:t> </a:t>
            </a:r>
            <a:r>
              <a:rPr lang="ro-RO" altLang="en-US" sz="1600" b="1" dirty="0">
                <a:solidFill>
                  <a:schemeClr val="tx1"/>
                </a:solidFill>
                <a:latin typeface="Arial" panose="020B0604020202020204" pitchFamily="34" charset="0"/>
                <a:cs typeface="Arial" panose="020B0604020202020204" pitchFamily="34" charset="0"/>
              </a:rPr>
              <a:t>G</a:t>
            </a:r>
            <a:r>
              <a:rPr lang="ro-RO" altLang="en-US" sz="1600" dirty="0">
                <a:solidFill>
                  <a:schemeClr val="tx1"/>
                </a:solidFill>
                <a:latin typeface="Arial" panose="020B0604020202020204" pitchFamily="34" charset="0"/>
                <a:cs typeface="Arial" panose="020B0604020202020204" pitchFamily="34" charset="0"/>
              </a:rPr>
              <a:t>, curentul </a:t>
            </a:r>
            <a:r>
              <a:rPr lang="ro-RO" altLang="en-US" sz="1600" b="1" dirty="0">
                <a:solidFill>
                  <a:srgbClr val="FF0000"/>
                </a:solidFill>
                <a:latin typeface="Arial" panose="020B0604020202020204" pitchFamily="34" charset="0"/>
                <a:cs typeface="Arial" panose="020B0604020202020204" pitchFamily="34" charset="0"/>
              </a:rPr>
              <a:t>I=0 </a:t>
            </a:r>
            <a:r>
              <a:rPr lang="ro-RO" altLang="en-US" sz="1600" dirty="0">
                <a:solidFill>
                  <a:schemeClr val="tx1"/>
                </a:solidFill>
                <a:latin typeface="Arial" panose="020B0604020202020204" pitchFamily="34" charset="0"/>
                <a:cs typeface="Arial" panose="020B0604020202020204" pitchFamily="34" charset="0"/>
              </a:rPr>
              <a:t> pentru o jumătate de perioadă, iar tensiunea rămâne </a:t>
            </a:r>
            <a:r>
              <a:rPr lang="ro-RO" altLang="en-US" sz="1600" dirty="0" err="1">
                <a:solidFill>
                  <a:schemeClr val="tx1"/>
                </a:solidFill>
                <a:latin typeface="Arial" panose="020B0604020202020204" pitchFamily="34" charset="0"/>
                <a:cs typeface="Arial" panose="020B0604020202020204" pitchFamily="34" charset="0"/>
              </a:rPr>
              <a:t>const</a:t>
            </a:r>
            <a:r>
              <a:rPr lang="ro-RO" altLang="en-US" sz="1600" dirty="0">
                <a:solidFill>
                  <a:schemeClr val="tx1"/>
                </a:solidFill>
                <a:latin typeface="Arial" panose="020B0604020202020204" pitchFamily="34" charset="0"/>
                <a:cs typeface="Arial" panose="020B0604020202020204" pitchFamily="34" charset="0"/>
              </a:rPr>
              <a:t> până la </a:t>
            </a:r>
            <a:r>
              <a:rPr lang="ro-RO" altLang="en-US" sz="1600" dirty="0" err="1">
                <a:solidFill>
                  <a:schemeClr val="tx1"/>
                </a:solidFill>
                <a:latin typeface="Arial" panose="020B0604020202020204" pitchFamily="34" charset="0"/>
                <a:cs typeface="Arial" panose="020B0604020202020204" pitchFamily="34" charset="0"/>
              </a:rPr>
              <a:t>Vs</a:t>
            </a:r>
            <a:r>
              <a:rPr lang="ro-RO" altLang="en-US" sz="1600" dirty="0">
                <a:solidFill>
                  <a:schemeClr val="tx1"/>
                </a:solidFill>
                <a:latin typeface="Arial" panose="020B0604020202020204" pitchFamily="34" charset="0"/>
                <a:cs typeface="Arial" panose="020B0604020202020204" pitchFamily="34" charset="0"/>
              </a:rPr>
              <a:t> când curentul revine și ciclul se repetă. </a:t>
            </a:r>
            <a:endParaRPr lang="en-GB" altLang="en-US" sz="1600" dirty="0">
              <a:solidFill>
                <a:schemeClr val="tx1"/>
              </a:solidFill>
              <a:latin typeface="Gill Sans MT" panose="020B0502020104020203" pitchFamily="34" charset="0"/>
            </a:endParaRPr>
          </a:p>
        </p:txBody>
      </p:sp>
      <p:pic>
        <p:nvPicPr>
          <p:cNvPr id="162820" name="Picture 4" descr="Imagini pentru TRAPPAT di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71" y="4149949"/>
            <a:ext cx="4376056" cy="22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52EDC88-31F9-3665-BA72-ED22101961D0}"/>
              </a:ext>
            </a:extLst>
          </p:cNvPr>
          <p:cNvPicPr>
            <a:picLocks noChangeAspect="1"/>
          </p:cNvPicPr>
          <p:nvPr/>
        </p:nvPicPr>
        <p:blipFill>
          <a:blip r:embed="rId3"/>
          <a:stretch>
            <a:fillRect/>
          </a:stretch>
        </p:blipFill>
        <p:spPr>
          <a:xfrm>
            <a:off x="154568" y="433426"/>
            <a:ext cx="4544059" cy="3534268"/>
          </a:xfrm>
          <a:prstGeom prst="rect">
            <a:avLst/>
          </a:prstGeom>
        </p:spPr>
      </p:pic>
    </p:spTree>
    <p:extLst>
      <p:ext uri="{BB962C8B-B14F-4D97-AF65-F5344CB8AC3E}">
        <p14:creationId xmlns:p14="http://schemas.microsoft.com/office/powerpoint/2010/main" val="52061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DCF3F-3FFC-1094-78D7-8DA5D652A243}"/>
              </a:ext>
            </a:extLst>
          </p:cNvPr>
          <p:cNvSpPr>
            <a:spLocks noGrp="1"/>
          </p:cNvSpPr>
          <p:nvPr>
            <p:ph idx="1"/>
          </p:nvPr>
        </p:nvSpPr>
        <p:spPr>
          <a:xfrm>
            <a:off x="0" y="157843"/>
            <a:ext cx="8556171" cy="2397098"/>
          </a:xfrm>
        </p:spPr>
        <p:txBody>
          <a:bodyPr>
            <a:normAutofit lnSpcReduction="10000"/>
          </a:bodyPr>
          <a:lstStyle/>
          <a:p>
            <a:r>
              <a:rPr lang="ro-RO" dirty="0">
                <a:latin typeface="Arial" panose="020B0604020202020204" pitchFamily="34" charset="0"/>
                <a:cs typeface="Arial" panose="020B0604020202020204" pitchFamily="34" charset="0"/>
              </a:rPr>
              <a:t>Se observă în SC cu BC cu mai multe văi (una - jos și 2 sau mai multe – sus.</a:t>
            </a:r>
          </a:p>
          <a:p>
            <a:r>
              <a:rPr lang="ro-RO" dirty="0">
                <a:latin typeface="Arial" panose="020B0604020202020204" pitchFamily="34" charset="0"/>
                <a:cs typeface="Arial" panose="020B0604020202020204" pitchFamily="34" charset="0"/>
              </a:rPr>
              <a:t>Pentru materiale cu </a:t>
            </a:r>
            <a:r>
              <a:rPr lang="ro-RO" dirty="0" err="1">
                <a:latin typeface="Arial" panose="020B0604020202020204" pitchFamily="34" charset="0"/>
                <a:cs typeface="Arial" panose="020B0604020202020204" pitchFamily="34" charset="0"/>
              </a:rPr>
              <a:t>Eg</a:t>
            </a:r>
            <a:r>
              <a:rPr lang="ro-RO" dirty="0">
                <a:latin typeface="Arial" panose="020B0604020202020204" pitchFamily="34" charset="0"/>
                <a:cs typeface="Arial" panose="020B0604020202020204" pitchFamily="34" charset="0"/>
              </a:rPr>
              <a:t> directă (e.g. </a:t>
            </a:r>
            <a:r>
              <a:rPr lang="ro-RO" dirty="0" err="1">
                <a:latin typeface="Arial" panose="020B0604020202020204" pitchFamily="34" charset="0"/>
                <a:cs typeface="Arial" panose="020B0604020202020204" pitchFamily="34" charset="0"/>
              </a:rPr>
              <a:t>GaAs</a:t>
            </a:r>
            <a:r>
              <a:rPr lang="ro-RO" dirty="0">
                <a:latin typeface="Arial" panose="020B0604020202020204" pitchFamily="34" charset="0"/>
                <a:cs typeface="Arial" panose="020B0604020202020204" pitchFamily="34" charset="0"/>
              </a:rPr>
              <a:t>): </a:t>
            </a:r>
            <a:r>
              <a:rPr lang="ro-RO" sz="3200" b="1" i="1" dirty="0" err="1">
                <a:solidFill>
                  <a:srgbClr val="FF0000"/>
                </a:solidFill>
                <a:latin typeface="Arial" panose="020B0604020202020204" pitchFamily="34" charset="0"/>
                <a:cs typeface="Arial" panose="020B0604020202020204" pitchFamily="34" charset="0"/>
              </a:rPr>
              <a:t>v</a:t>
            </a:r>
            <a:r>
              <a:rPr lang="ro-RO" b="1" i="1" dirty="0" err="1">
                <a:solidFill>
                  <a:srgbClr val="FF0000"/>
                </a:solidFill>
                <a:latin typeface="Arial" panose="020B0604020202020204" pitchFamily="34" charset="0"/>
                <a:cs typeface="Arial" panose="020B0604020202020204" pitchFamily="34" charset="0"/>
              </a:rPr>
              <a:t>d</a:t>
            </a:r>
            <a:r>
              <a:rPr lang="ro-RO" dirty="0">
                <a:latin typeface="Arial" panose="020B0604020202020204" pitchFamily="34" charset="0"/>
                <a:cs typeface="Arial" panose="020B0604020202020204" pitchFamily="34" charset="0"/>
              </a:rPr>
              <a:t> vs. </a:t>
            </a:r>
            <a:r>
              <a:rPr lang="ro-RO" sz="2400" b="1" i="1" dirty="0">
                <a:solidFill>
                  <a:srgbClr val="FF0000"/>
                </a:solidFill>
                <a:latin typeface="Arial" panose="020B0604020202020204" pitchFamily="34" charset="0"/>
                <a:cs typeface="Arial" panose="020B0604020202020204" pitchFamily="34" charset="0"/>
              </a:rPr>
              <a:t>E</a:t>
            </a:r>
            <a:r>
              <a:rPr lang="ro-RO" dirty="0">
                <a:latin typeface="Arial" panose="020B0604020202020204" pitchFamily="34" charset="0"/>
                <a:cs typeface="Arial" panose="020B0604020202020204" pitchFamily="34" charset="0"/>
              </a:rPr>
              <a:t> atinge un vârf înainte de saturație și scade din nou, după care în final se saturează.</a:t>
            </a:r>
          </a:p>
          <a:p>
            <a:r>
              <a:rPr lang="ro-RO" dirty="0">
                <a:latin typeface="Arial" panose="020B0604020202020204" pitchFamily="34" charset="0"/>
                <a:cs typeface="Arial" panose="020B0604020202020204" pitchFamily="34" charset="0"/>
              </a:rPr>
              <a:t>Din cauza acestui vârf, există regiuni în relația </a:t>
            </a:r>
            <a:r>
              <a:rPr lang="ro-RO" b="1" dirty="0">
                <a:solidFill>
                  <a:srgbClr val="FF0000"/>
                </a:solidFill>
                <a:latin typeface="Arial" panose="020B0604020202020204" pitchFamily="34" charset="0"/>
                <a:cs typeface="Arial" panose="020B0604020202020204" pitchFamily="34" charset="0"/>
              </a:rPr>
              <a:t>V</a:t>
            </a:r>
            <a:r>
              <a:rPr lang="ro-RO" b="1" i="1" dirty="0">
                <a:solidFill>
                  <a:srgbClr val="FF0000"/>
                </a:solidFill>
                <a:latin typeface="Arial" panose="020B0604020202020204" pitchFamily="34" charset="0"/>
                <a:cs typeface="Arial" panose="020B0604020202020204" pitchFamily="34" charset="0"/>
              </a:rPr>
              <a:t>d vs. E </a:t>
            </a:r>
            <a:r>
              <a:rPr lang="ro-RO" dirty="0">
                <a:latin typeface="Arial" panose="020B0604020202020204" pitchFamily="34" charset="0"/>
                <a:cs typeface="Arial" panose="020B0604020202020204" pitchFamily="34" charset="0"/>
              </a:rPr>
              <a:t>care au: (</a:t>
            </a:r>
            <a:r>
              <a:rPr lang="ro-RO" b="1" dirty="0">
                <a:solidFill>
                  <a:srgbClr val="0070C0"/>
                </a:solidFill>
                <a:latin typeface="Arial" panose="020B0604020202020204" pitchFamily="34" charset="0"/>
                <a:cs typeface="Arial" panose="020B0604020202020204" pitchFamily="34" charset="0"/>
              </a:rPr>
              <a:t>dVd / dE) &lt; 0 </a:t>
            </a:r>
            <a:r>
              <a:rPr lang="ro-RO" dirty="0">
                <a:latin typeface="Arial" panose="020B0604020202020204" pitchFamily="34" charset="0"/>
                <a:cs typeface="Arial" panose="020B0604020202020204" pitchFamily="34" charset="0"/>
              </a:rPr>
              <a:t>(pentru E suficient de mare)</a:t>
            </a:r>
          </a:p>
          <a:p>
            <a:r>
              <a:rPr lang="ro-RO" dirty="0">
                <a:latin typeface="Arial" panose="020B0604020202020204" pitchFamily="34" charset="0"/>
                <a:cs typeface="Arial" panose="020B0604020202020204" pitchFamily="34" charset="0"/>
              </a:rPr>
              <a:t>Acest efect se </a:t>
            </a:r>
            <a:r>
              <a:rPr lang="ro-RO" dirty="0" err="1">
                <a:latin typeface="Arial" panose="020B0604020202020204" pitchFamily="34" charset="0"/>
                <a:cs typeface="Arial" panose="020B0604020202020204" pitchFamily="34" charset="0"/>
              </a:rPr>
              <a:t>numește„</a:t>
            </a:r>
            <a:r>
              <a:rPr lang="ro-RO" i="1" dirty="0" err="1">
                <a:solidFill>
                  <a:srgbClr val="0070C0"/>
                </a:solidFill>
                <a:latin typeface="Arial" panose="020B0604020202020204" pitchFamily="34" charset="0"/>
                <a:cs typeface="Arial" panose="020B0604020202020204" pitchFamily="34" charset="0"/>
              </a:rPr>
              <a:t>Rezistență</a:t>
            </a:r>
            <a:r>
              <a:rPr lang="ro-RO" i="1" dirty="0">
                <a:solidFill>
                  <a:srgbClr val="0070C0"/>
                </a:solidFill>
                <a:latin typeface="Arial" panose="020B0604020202020204" pitchFamily="34" charset="0"/>
                <a:cs typeface="Arial" panose="020B0604020202020204" pitchFamily="34" charset="0"/>
              </a:rPr>
              <a:t> diferențială </a:t>
            </a:r>
            <a:r>
              <a:rPr lang="ro-RO" i="1" dirty="0" err="1">
                <a:solidFill>
                  <a:srgbClr val="0070C0"/>
                </a:solidFill>
                <a:latin typeface="Arial" panose="020B0604020202020204" pitchFamily="34" charset="0"/>
                <a:cs typeface="Arial" panose="020B0604020202020204" pitchFamily="34" charset="0"/>
              </a:rPr>
              <a:t>negativă</a:t>
            </a:r>
            <a:r>
              <a:rPr lang="ro-RO" dirty="0" err="1">
                <a:latin typeface="Arial" panose="020B0604020202020204" pitchFamily="34" charset="0"/>
                <a:cs typeface="Arial" panose="020B0604020202020204" pitchFamily="34" charset="0"/>
              </a:rPr>
              <a:t>”sau</a:t>
            </a:r>
            <a:r>
              <a:rPr lang="ro-RO" dirty="0">
                <a:latin typeface="Arial" panose="020B0604020202020204" pitchFamily="34" charset="0"/>
                <a:cs typeface="Arial" panose="020B0604020202020204" pitchFamily="34" charset="0"/>
              </a:rPr>
              <a:t> „</a:t>
            </a:r>
            <a:r>
              <a:rPr lang="ro-RO" i="1" dirty="0">
                <a:solidFill>
                  <a:srgbClr val="0070C0"/>
                </a:solidFill>
                <a:latin typeface="Arial" panose="020B0604020202020204" pitchFamily="34" charset="0"/>
                <a:cs typeface="Arial" panose="020B0604020202020204" pitchFamily="34" charset="0"/>
              </a:rPr>
              <a:t>Mobilitate diferențială </a:t>
            </a:r>
            <a:r>
              <a:rPr lang="ro-RO" i="1" dirty="0" err="1">
                <a:solidFill>
                  <a:srgbClr val="0070C0"/>
                </a:solidFill>
                <a:latin typeface="Arial" panose="020B0604020202020204" pitchFamily="34" charset="0"/>
                <a:cs typeface="Arial" panose="020B0604020202020204" pitchFamily="34" charset="0"/>
              </a:rPr>
              <a:t>negativă</a:t>
            </a:r>
            <a:r>
              <a:rPr lang="ro-RO" dirty="0" err="1">
                <a:latin typeface="Arial" panose="020B0604020202020204" pitchFamily="34" charset="0"/>
                <a:cs typeface="Arial" panose="020B0604020202020204" pitchFamily="34" charset="0"/>
              </a:rPr>
              <a:t>”sau</a:t>
            </a:r>
            <a:r>
              <a:rPr lang="ro-RO" dirty="0">
                <a:latin typeface="Arial" panose="020B0604020202020204" pitchFamily="34" charset="0"/>
                <a:cs typeface="Arial" panose="020B0604020202020204" pitchFamily="34" charset="0"/>
              </a:rPr>
              <a:t> „</a:t>
            </a:r>
            <a:r>
              <a:rPr lang="ro-RO" i="1" dirty="0">
                <a:solidFill>
                  <a:srgbClr val="0070C0"/>
                </a:solidFill>
                <a:latin typeface="Arial" panose="020B0604020202020204" pitchFamily="34" charset="0"/>
                <a:cs typeface="Arial" panose="020B0604020202020204" pitchFamily="34" charset="0"/>
              </a:rPr>
              <a:t>Conductivitate diferențială negativă</a:t>
            </a:r>
            <a:r>
              <a:rPr lang="ro-RO" dirty="0">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CD1A081B-0EFE-366F-53B1-A847059B1632}"/>
              </a:ext>
            </a:extLst>
          </p:cNvPr>
          <p:cNvSpPr txBox="1"/>
          <p:nvPr/>
        </p:nvSpPr>
        <p:spPr>
          <a:xfrm>
            <a:off x="2783762" y="2786722"/>
            <a:ext cx="5772408" cy="3139321"/>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Mobilitatea </a:t>
            </a:r>
            <a:r>
              <a:rPr lang="en-US" dirty="0" err="1">
                <a:latin typeface="Arial" panose="020B0604020202020204" pitchFamily="34" charset="0"/>
                <a:cs typeface="Arial" panose="020B0604020202020204" pitchFamily="34" charset="0"/>
              </a:rPr>
              <a:t>electronilor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superioare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semnificativ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decât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inferioare</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pPr algn="just"/>
            <a:endParaRPr lang="ro-RO"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câmpuri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electrice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puternice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electronii</a:t>
            </a:r>
            <a:r>
              <a:rPr lang="en-US" dirty="0">
                <a:latin typeface="Arial" panose="020B0604020202020204" pitchFamily="34" charset="0"/>
                <a:cs typeface="Arial" panose="020B0604020202020204" pitchFamily="34" charset="0"/>
              </a:rPr>
              <a:t> sunt </a:t>
            </a:r>
            <a:r>
              <a:rPr lang="en-US" dirty="0" err="1">
                <a:latin typeface="Arial" panose="020B0604020202020204" pitchFamily="34" charset="0"/>
                <a:cs typeface="Arial" panose="020B0604020202020204" pitchFamily="34" charset="0"/>
              </a:rPr>
              <a:t>încălziți</a:t>
            </a:r>
            <a:r>
              <a:rPr lang="en-US" dirty="0">
                <a:latin typeface="Arial" panose="020B0604020202020204" pitchFamily="34" charset="0"/>
                <a:cs typeface="Arial" panose="020B0604020202020204" pitchFamily="34" charset="0"/>
              </a:rPr>
              <a:t> (</a:t>
            </a:r>
            <a:r>
              <a:rPr lang="ro-RO" i="1" dirty="0">
                <a:latin typeface="Arial" panose="020B0604020202020204" pitchFamily="34" charset="0"/>
                <a:cs typeface="Arial" panose="020B0604020202020204" pitchFamily="34" charset="0"/>
              </a:rPr>
              <a:t>e</a:t>
            </a:r>
            <a:r>
              <a:rPr lang="en-US" i="1" dirty="0" err="1">
                <a:latin typeface="Arial" panose="020B0604020202020204" pitchFamily="34" charset="0"/>
                <a:cs typeface="Arial" panose="020B0604020202020204" pitchFamily="34" charset="0"/>
              </a:rPr>
              <a:t>lectroni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fierbinți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din ei </a:t>
            </a:r>
            <a:r>
              <a:rPr lang="en-US" dirty="0" err="1">
                <a:latin typeface="Arial" panose="020B0604020202020204" pitchFamily="34" charset="0"/>
                <a:cs typeface="Arial" panose="020B0604020202020204" pitchFamily="34" charset="0"/>
              </a:rPr>
              <a:t>migrează</a:t>
            </a:r>
            <a:r>
              <a:rPr lang="en-US" dirty="0">
                <a:latin typeface="Arial" panose="020B0604020202020204" pitchFamily="34" charset="0"/>
                <a:cs typeface="Arial" panose="020B0604020202020204" pitchFamily="34" charset="0"/>
              </a:rPr>
              <a:t> din </a:t>
            </a:r>
            <a:r>
              <a:rPr lang="en-US" dirty="0" err="1">
                <a:latin typeface="Arial" panose="020B0604020202020204" pitchFamily="34" charset="0"/>
                <a:cs typeface="Arial" panose="020B0604020202020204" pitchFamily="34" charset="0"/>
              </a:rPr>
              <a:t>văile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inferioare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superioare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rezultând</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scădere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mobilității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medii</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purtătorilor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conductivității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electrice</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pPr algn="just"/>
            <a:endParaRPr lang="ro-RO"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Aceasta</a:t>
            </a:r>
            <a:r>
              <a:rPr lang="en-US" dirty="0">
                <a:latin typeface="Arial" panose="020B0604020202020204" pitchFamily="34" charset="0"/>
                <a:cs typeface="Arial" panose="020B0604020202020204" pitchFamily="34" charset="0"/>
              </a:rPr>
              <a:t> duce la o </a:t>
            </a:r>
            <a:r>
              <a:rPr lang="en-US" dirty="0" err="1">
                <a:latin typeface="Arial" panose="020B0604020202020204" pitchFamily="34" charset="0"/>
                <a:cs typeface="Arial" panose="020B0604020202020204" pitchFamily="34" charset="0"/>
              </a:rPr>
              <a:t>scădere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densității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odată</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creșterea</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peste </a:t>
            </a:r>
            <a:r>
              <a:rPr lang="en-US" dirty="0" err="1">
                <a:latin typeface="Arial" panose="020B0604020202020204" pitchFamily="34" charset="0"/>
                <a:cs typeface="Arial" panose="020B0604020202020204" pitchFamily="34" charset="0"/>
              </a:rPr>
              <a:t>anumit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câmp</a:t>
            </a:r>
            <a:r>
              <a:rPr lang="en-US" dirty="0">
                <a:latin typeface="Arial" panose="020B0604020202020204" pitchFamily="34" charset="0"/>
                <a:cs typeface="Arial" panose="020B0604020202020204" pitchFamily="34" charset="0"/>
              </a:rPr>
              <a:t> critic </a:t>
            </a:r>
            <a:r>
              <a:rPr lang="en-US" b="1" dirty="0" err="1">
                <a:solidFill>
                  <a:srgbClr val="FF0000"/>
                </a:solidFill>
                <a:latin typeface="Arial" panose="020B0604020202020204" pitchFamily="34" charset="0"/>
                <a:cs typeface="Arial" panose="020B0604020202020204" pitchFamily="34" charset="0"/>
              </a:rPr>
              <a:t>Ecr</a:t>
            </a:r>
            <a:r>
              <a:rPr lang="en-US"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FF3FB95D-E8F3-7981-8E8F-81B9D905BF0F}"/>
              </a:ext>
            </a:extLst>
          </p:cNvPr>
          <p:cNvPicPr>
            <a:picLocks noChangeAspect="1"/>
          </p:cNvPicPr>
          <p:nvPr/>
        </p:nvPicPr>
        <p:blipFill>
          <a:blip r:embed="rId2"/>
          <a:stretch>
            <a:fillRect/>
          </a:stretch>
        </p:blipFill>
        <p:spPr>
          <a:xfrm>
            <a:off x="510450" y="2987521"/>
            <a:ext cx="2082420" cy="3364886"/>
          </a:xfrm>
          <a:prstGeom prst="rect">
            <a:avLst/>
          </a:prstGeom>
        </p:spPr>
      </p:pic>
      <p:pic>
        <p:nvPicPr>
          <p:cNvPr id="22" name="Picture 3" descr="F:\my documents\EE763\ted1.bmp">
            <a:extLst>
              <a:ext uri="{FF2B5EF4-FFF2-40B4-BE49-F238E27FC236}">
                <a16:creationId xmlns:a16="http://schemas.microsoft.com/office/drawing/2014/main" id="{7F7E5A7F-4262-A94E-7ED4-3DB5E441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34"/>
          <a:stretch>
            <a:fillRect/>
          </a:stretch>
        </p:blipFill>
        <p:spPr bwMode="auto">
          <a:xfrm>
            <a:off x="9302004" y="53844"/>
            <a:ext cx="2889996" cy="33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4AC0B4D3-A6F2-05F7-B509-3BB3A879DD01}"/>
              </a:ext>
            </a:extLst>
          </p:cNvPr>
          <p:cNvSpPr txBox="1"/>
          <p:nvPr/>
        </p:nvSpPr>
        <p:spPr>
          <a:xfrm>
            <a:off x="6378234" y="6434824"/>
            <a:ext cx="5721236" cy="369332"/>
          </a:xfrm>
          <a:prstGeom prst="rect">
            <a:avLst/>
          </a:prstGeom>
          <a:noFill/>
        </p:spPr>
        <p:txBody>
          <a:bodyPr wrap="square">
            <a:spAutoFit/>
          </a:bodyPr>
          <a:lstStyle/>
          <a:p>
            <a:r>
              <a:rPr lang="en-US" b="1" dirty="0">
                <a:solidFill>
                  <a:srgbClr val="0070C0"/>
                </a:solidFill>
              </a:rPr>
              <a:t>Effective Mass increases upon transfer under bias  </a:t>
            </a:r>
          </a:p>
        </p:txBody>
      </p:sp>
      <p:sp>
        <p:nvSpPr>
          <p:cNvPr id="26" name="TextBox 25">
            <a:extLst>
              <a:ext uri="{FF2B5EF4-FFF2-40B4-BE49-F238E27FC236}">
                <a16:creationId xmlns:a16="http://schemas.microsoft.com/office/drawing/2014/main" id="{C4380F14-8492-7AB7-411F-502F06E7BD2E}"/>
              </a:ext>
            </a:extLst>
          </p:cNvPr>
          <p:cNvSpPr txBox="1"/>
          <p:nvPr/>
        </p:nvSpPr>
        <p:spPr>
          <a:xfrm>
            <a:off x="10602756" y="1436620"/>
            <a:ext cx="1734343" cy="276999"/>
          </a:xfrm>
          <a:prstGeom prst="rect">
            <a:avLst/>
          </a:prstGeom>
          <a:noFill/>
        </p:spPr>
        <p:txBody>
          <a:bodyPr wrap="square">
            <a:spAutoFit/>
          </a:bodyPr>
          <a:lstStyle/>
          <a:p>
            <a:r>
              <a:rPr lang="el-GR" sz="1200" b="1" dirty="0">
                <a:solidFill>
                  <a:srgbClr val="0070C0"/>
                </a:solidFill>
              </a:rPr>
              <a:t>Δ</a:t>
            </a:r>
            <a:r>
              <a:rPr lang="en-US" sz="1200" b="1" dirty="0">
                <a:solidFill>
                  <a:srgbClr val="0070C0"/>
                </a:solidFill>
              </a:rPr>
              <a:t>E(GaAs) = 0.31 eV</a:t>
            </a:r>
          </a:p>
        </p:txBody>
      </p:sp>
      <p:pic>
        <p:nvPicPr>
          <p:cNvPr id="2" name="Picture 1">
            <a:extLst>
              <a:ext uri="{FF2B5EF4-FFF2-40B4-BE49-F238E27FC236}">
                <a16:creationId xmlns:a16="http://schemas.microsoft.com/office/drawing/2014/main" id="{1C0CC2C3-8A12-8C18-01AA-C416E0D99C4A}"/>
              </a:ext>
            </a:extLst>
          </p:cNvPr>
          <p:cNvPicPr>
            <a:picLocks noChangeAspect="1"/>
          </p:cNvPicPr>
          <p:nvPr/>
        </p:nvPicPr>
        <p:blipFill>
          <a:blip r:embed="rId4"/>
          <a:stretch>
            <a:fillRect/>
          </a:stretch>
        </p:blipFill>
        <p:spPr>
          <a:xfrm>
            <a:off x="8747062" y="3568085"/>
            <a:ext cx="3283461" cy="2413928"/>
          </a:xfrm>
          <a:prstGeom prst="rect">
            <a:avLst/>
          </a:prstGeom>
        </p:spPr>
      </p:pic>
      <p:cxnSp>
        <p:nvCxnSpPr>
          <p:cNvPr id="5" name="Straight Arrow Connector 4">
            <a:extLst>
              <a:ext uri="{FF2B5EF4-FFF2-40B4-BE49-F238E27FC236}">
                <a16:creationId xmlns:a16="http://schemas.microsoft.com/office/drawing/2014/main" id="{0F86DBA3-8253-99E9-9BC7-B03556C19243}"/>
              </a:ext>
            </a:extLst>
          </p:cNvPr>
          <p:cNvCxnSpPr/>
          <p:nvPr/>
        </p:nvCxnSpPr>
        <p:spPr>
          <a:xfrm flipV="1">
            <a:off x="7191214" y="4246536"/>
            <a:ext cx="3411542" cy="10693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11614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7535E-9251-B0BE-85CB-CCDCDD84E812}"/>
              </a:ext>
            </a:extLst>
          </p:cNvPr>
          <p:cNvSpPr>
            <a:spLocks noGrp="1"/>
          </p:cNvSpPr>
          <p:nvPr>
            <p:ph idx="1"/>
          </p:nvPr>
        </p:nvSpPr>
        <p:spPr>
          <a:xfrm>
            <a:off x="1487837" y="2133600"/>
            <a:ext cx="10016775" cy="4375688"/>
          </a:xfrm>
        </p:spPr>
        <p:txBody>
          <a:bodyPr>
            <a:normAutofit lnSpcReduction="10000"/>
          </a:bodyPr>
          <a:lstStyle/>
          <a:p>
            <a:r>
              <a:rPr lang="pt-BR" dirty="0">
                <a:latin typeface="Arial" panose="020B0604020202020204" pitchFamily="34" charset="0"/>
                <a:cs typeface="Arial" panose="020B0604020202020204" pitchFamily="34" charset="0"/>
              </a:rPr>
              <a:t>Viteza zonei de avalanșă Vseste reprezentată ca</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Unde: J – densitatea curentului</a:t>
            </a:r>
          </a:p>
          <a:p>
            <a:endParaRPr lang="ro-RO"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Zona de </a:t>
            </a:r>
            <a:r>
              <a:rPr lang="en-US" dirty="0" err="1">
                <a:latin typeface="Arial" panose="020B0604020202020204" pitchFamily="34" charset="0"/>
                <a:cs typeface="Arial" panose="020B0604020202020204" pitchFamily="34" charset="0"/>
              </a:rPr>
              <a:t>avalanșă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extrage </a:t>
            </a:r>
            <a:r>
              <a:rPr lang="en-US" dirty="0">
                <a:latin typeface="Arial" panose="020B0604020202020204" pitchFamily="34" charset="0"/>
                <a:cs typeface="Arial" panose="020B0604020202020204" pitchFamily="34" charset="0"/>
              </a:rPr>
              <a:t>rapid </a:t>
            </a:r>
            <a:r>
              <a:rPr lang="ro-RO" dirty="0">
                <a:latin typeface="Arial" panose="020B0604020202020204" pitchFamily="34" charset="0"/>
                <a:cs typeface="Arial" panose="020B0604020202020204" pitchFamily="34" charset="0"/>
              </a:rPr>
              <a:t>purtătorii din </a:t>
            </a:r>
            <a:r>
              <a:rPr lang="en-US" dirty="0" err="1">
                <a:latin typeface="Arial" panose="020B0604020202020204" pitchFamily="34" charset="0"/>
                <a:cs typeface="Arial" panose="020B0604020202020204" pitchFamily="34" charset="0"/>
              </a:rPr>
              <a:t>cea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mare </a:t>
            </a:r>
            <a:r>
              <a:rPr lang="en-US" dirty="0" err="1">
                <a:latin typeface="Arial" panose="020B0604020202020204" pitchFamily="34" charset="0"/>
                <a:cs typeface="Arial" panose="020B0604020202020204" pitchFamily="34" charset="0"/>
              </a:rPr>
              <a:t>parte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diodei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timpul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tranzit</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purtătorilor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reprezentat</a:t>
            </a:r>
            <a:r>
              <a:rPr lang="en-US" dirty="0">
                <a:latin typeface="Arial" panose="020B0604020202020204" pitchFamily="34" charset="0"/>
                <a:cs typeface="Arial" panose="020B0604020202020204" pitchFamily="34" charset="0"/>
              </a:rPr>
              <a:t> ca</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Unde: </a:t>
            </a:r>
            <a:r>
              <a:rPr lang="en-US" dirty="0">
                <a:latin typeface="Arial" panose="020B0604020202020204" pitchFamily="34" charset="0"/>
                <a:cs typeface="Arial" panose="020B0604020202020204" pitchFamily="34" charset="0"/>
              </a:rPr>
              <a:t>Vs</a:t>
            </a:r>
            <a:r>
              <a:rPr lang="ro-RO"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Saturated carrier drift velocity</a:t>
            </a:r>
          </a:p>
          <a:p>
            <a:r>
              <a:rPr lang="en-US" dirty="0">
                <a:latin typeface="Arial" panose="020B0604020202020204" pitchFamily="34" charset="0"/>
                <a:cs typeface="Arial" panose="020B0604020202020204" pitchFamily="34" charset="0"/>
              </a:rPr>
              <a:t>L</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 Length of the specimen</a:t>
            </a:r>
            <a:endParaRPr lang="ro-RO" dirty="0">
              <a:latin typeface="Arial" panose="020B0604020202020204" pitchFamily="34" charset="0"/>
              <a:cs typeface="Arial" panose="020B0604020202020204" pitchFamily="34" charset="0"/>
            </a:endParaRPr>
          </a:p>
          <a:p>
            <a:endParaRPr lang="ro-RO" dirty="0"/>
          </a:p>
          <a:p>
            <a:r>
              <a:rPr lang="en-US" dirty="0" err="1">
                <a:latin typeface="Arial" panose="020B0604020202020204" pitchFamily="34" charset="0"/>
                <a:cs typeface="Arial" panose="020B0604020202020204" pitchFamily="34" charset="0"/>
              </a:rPr>
              <a:t>Timpul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tranzit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calculat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timpul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injecție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colectare</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Acțiunea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repetată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crește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ieșirea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transforma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circuitul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într</a:t>
            </a:r>
            <a:r>
              <a:rPr lang="en-US" dirty="0">
                <a:latin typeface="Arial" panose="020B0604020202020204" pitchFamily="34" charset="0"/>
                <a:cs typeface="Arial" panose="020B0604020202020204" pitchFamily="34" charset="0"/>
              </a:rPr>
              <a:t>-un </a:t>
            </a:r>
            <a:r>
              <a:rPr lang="en-US" dirty="0" err="1">
                <a:latin typeface="Arial" panose="020B0604020202020204" pitchFamily="34" charset="0"/>
                <a:cs typeface="Arial" panose="020B0604020202020204" pitchFamily="34" charset="0"/>
              </a:rPr>
              <a:t>amplificator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timp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filtru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trece-jos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microunde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conectat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șunt</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circuitul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face </a:t>
            </a:r>
            <a:r>
              <a:rPr lang="en-US" dirty="0" err="1">
                <a:latin typeface="Arial" panose="020B0604020202020204" pitchFamily="34" charset="0"/>
                <a:cs typeface="Arial" panose="020B0604020202020204" pitchFamily="34" charset="0"/>
              </a:rPr>
              <a:t>să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funcționeze</a:t>
            </a:r>
            <a:r>
              <a:rPr lang="en-US" dirty="0">
                <a:latin typeface="Arial" panose="020B0604020202020204" pitchFamily="34" charset="0"/>
                <a:cs typeface="Arial" panose="020B0604020202020204" pitchFamily="34" charset="0"/>
              </a:rPr>
              <a:t> ca un </a:t>
            </a:r>
            <a:r>
              <a:rPr lang="en-US" dirty="0" err="1">
                <a:latin typeface="Arial" panose="020B0604020202020204" pitchFamily="34" charset="0"/>
                <a:cs typeface="Arial" panose="020B0604020202020204" pitchFamily="34" charset="0"/>
              </a:rPr>
              <a:t>oscilator</a:t>
            </a:r>
            <a:r>
              <a:rPr lang="en-US"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830D0A67-12E4-B53B-B9A7-9A7C4BCA8D51}"/>
              </a:ext>
            </a:extLst>
          </p:cNvPr>
          <p:cNvPicPr>
            <a:picLocks noChangeAspect="1"/>
          </p:cNvPicPr>
          <p:nvPr/>
        </p:nvPicPr>
        <p:blipFill>
          <a:blip r:embed="rId2"/>
          <a:stretch>
            <a:fillRect/>
          </a:stretch>
        </p:blipFill>
        <p:spPr>
          <a:xfrm>
            <a:off x="7732596" y="1905000"/>
            <a:ext cx="2048376" cy="847604"/>
          </a:xfrm>
          <a:prstGeom prst="rect">
            <a:avLst/>
          </a:prstGeom>
        </p:spPr>
      </p:pic>
      <p:pic>
        <p:nvPicPr>
          <p:cNvPr id="7" name="Picture 6">
            <a:extLst>
              <a:ext uri="{FF2B5EF4-FFF2-40B4-BE49-F238E27FC236}">
                <a16:creationId xmlns:a16="http://schemas.microsoft.com/office/drawing/2014/main" id="{4D4CD763-0BA3-A728-881C-2B392A8F7C15}"/>
              </a:ext>
            </a:extLst>
          </p:cNvPr>
          <p:cNvPicPr>
            <a:picLocks noChangeAspect="1"/>
          </p:cNvPicPr>
          <p:nvPr/>
        </p:nvPicPr>
        <p:blipFill>
          <a:blip r:embed="rId3"/>
          <a:stretch>
            <a:fillRect/>
          </a:stretch>
        </p:blipFill>
        <p:spPr>
          <a:xfrm>
            <a:off x="8645787" y="3598609"/>
            <a:ext cx="1135185" cy="847604"/>
          </a:xfrm>
          <a:prstGeom prst="rect">
            <a:avLst/>
          </a:prstGeom>
        </p:spPr>
      </p:pic>
    </p:spTree>
    <p:extLst>
      <p:ext uri="{BB962C8B-B14F-4D97-AF65-F5344CB8AC3E}">
        <p14:creationId xmlns:p14="http://schemas.microsoft.com/office/powerpoint/2010/main" val="37195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1928949" y="1611085"/>
            <a:ext cx="9479280" cy="3881438"/>
          </a:xfrm>
        </p:spPr>
        <p:txBody>
          <a:bodyPr>
            <a:normAutofit fontScale="92500" lnSpcReduction="10000"/>
          </a:bodyPr>
          <a:lstStyle/>
          <a:p>
            <a:r>
              <a:rPr lang="ro-RO" altLang="en-US" sz="2200" dirty="0">
                <a:latin typeface="Arial" panose="020B0604020202020204" pitchFamily="34" charset="0"/>
                <a:cs typeface="Arial" panose="020B0604020202020204" pitchFamily="34" charset="0"/>
              </a:rPr>
              <a:t>Dioda TRAPATT poate opera la frecvențe joase deoarece timpul de descărcare a plasmei poate fi considerabil mai mare ca timpul nominal de tranzit al diodei la cîmpuri înalte</a:t>
            </a:r>
          </a:p>
          <a:p>
            <a:r>
              <a:rPr lang="ro-RO" altLang="en-US" sz="2200" dirty="0">
                <a:latin typeface="Arial" panose="020B0604020202020204" pitchFamily="34" charset="0"/>
                <a:cs typeface="Arial" panose="020B0604020202020204" pitchFamily="34" charset="0"/>
              </a:rPr>
              <a:t>Dioda TRAPATT este cunoscută ca dioda mod de operare în timp de tranzit, deoarece timpul dintre injectare și colectare este folosit pentru obținerea o deplasare de fază a curentului favorabilă oscilațiilor. </a:t>
            </a:r>
          </a:p>
          <a:p>
            <a:endParaRPr lang="ro-RO" altLang="en-US" sz="2200" dirty="0">
              <a:latin typeface="Arial" panose="020B0604020202020204" pitchFamily="34" charset="0"/>
              <a:cs typeface="Arial" panose="020B0604020202020204" pitchFamily="34" charset="0"/>
            </a:endParaRPr>
          </a:p>
          <a:p>
            <a:endParaRPr lang="ro-RO" altLang="en-US" sz="2200" dirty="0">
              <a:latin typeface="Arial" panose="020B0604020202020204" pitchFamily="34" charset="0"/>
              <a:cs typeface="Arial" panose="020B0604020202020204" pitchFamily="34" charset="0"/>
            </a:endParaRPr>
          </a:p>
          <a:p>
            <a:r>
              <a:rPr lang="ro-RO" altLang="en-US" sz="2200" dirty="0">
                <a:latin typeface="Arial" panose="020B0604020202020204" pitchFamily="34" charset="0"/>
                <a:cs typeface="Arial" panose="020B0604020202020204" pitchFamily="34" charset="0"/>
              </a:rPr>
              <a:t>Construcția și funcționarea diodei Trapatt este derivată și este strâns legată de dioda IMPATT. Are doar o metodă diferită (anomală) de operare a diodei IMPATT</a:t>
            </a:r>
          </a:p>
          <a:p>
            <a:endParaRPr lang="en-GB" altLang="en-US" dirty="0"/>
          </a:p>
        </p:txBody>
      </p:sp>
    </p:spTree>
    <p:extLst>
      <p:ext uri="{BB962C8B-B14F-4D97-AF65-F5344CB8AC3E}">
        <p14:creationId xmlns:p14="http://schemas.microsoft.com/office/powerpoint/2010/main" val="1533021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Content Placeholder 2"/>
          <p:cNvSpPr>
            <a:spLocks noGrp="1"/>
          </p:cNvSpPr>
          <p:nvPr>
            <p:ph idx="1"/>
          </p:nvPr>
        </p:nvSpPr>
        <p:spPr>
          <a:xfrm>
            <a:off x="398931" y="1093695"/>
            <a:ext cx="9995262" cy="5082987"/>
          </a:xfrm>
        </p:spPr>
        <p:txBody>
          <a:bodyPr>
            <a:normAutofit fontScale="77500" lnSpcReduction="20000"/>
          </a:bodyPr>
          <a:lstStyle/>
          <a:p>
            <a:pPr marL="0" indent="0" algn="ctr">
              <a:buNone/>
            </a:pPr>
            <a:r>
              <a:rPr lang="ro-RO" altLang="en-US" b="1" dirty="0" err="1">
                <a:latin typeface="Arial" panose="020B0604020202020204" pitchFamily="34" charset="0"/>
                <a:cs typeface="Arial" panose="020B0604020202020204" pitchFamily="34" charset="0"/>
              </a:rPr>
              <a:t>Dezavantage</a:t>
            </a:r>
            <a:endParaRPr lang="ro-RO" altLang="en-US" b="1" dirty="0">
              <a:latin typeface="Arial" panose="020B0604020202020204" pitchFamily="34" charset="0"/>
              <a:cs typeface="Arial" panose="020B0604020202020204" pitchFamily="34" charset="0"/>
            </a:endParaRPr>
          </a:p>
          <a:p>
            <a:r>
              <a:rPr lang="ro-RO" altLang="en-US" dirty="0">
                <a:latin typeface="Arial" panose="020B0604020202020204" pitchFamily="34" charset="0"/>
                <a:cs typeface="Arial" panose="020B0604020202020204" pitchFamily="34" charset="0"/>
              </a:rPr>
              <a:t>Nu poate opera în condiții continue de operare</a:t>
            </a:r>
          </a:p>
          <a:p>
            <a:r>
              <a:rPr lang="ro-RO" altLang="en-US" dirty="0">
                <a:latin typeface="Arial" panose="020B0604020202020204" pitchFamily="34" charset="0"/>
                <a:cs typeface="Arial" panose="020B0604020202020204" pitchFamily="34" charset="0"/>
              </a:rPr>
              <a:t>Zgomot mare de cca 60 dB</a:t>
            </a:r>
          </a:p>
          <a:p>
            <a:r>
              <a:rPr lang="ro-RO" altLang="en-US" dirty="0">
                <a:latin typeface="Arial" panose="020B0604020202020204" pitchFamily="34" charset="0"/>
                <a:cs typeface="Arial" panose="020B0604020202020204" pitchFamily="34" charset="0"/>
              </a:rPr>
              <a:t>Suportă frecvențe submilimetrice</a:t>
            </a:r>
          </a:p>
          <a:p>
            <a:pPr marL="0" indent="0" algn="ctr">
              <a:buNone/>
            </a:pPr>
            <a:r>
              <a:rPr lang="ro-RO" altLang="en-US" b="1" dirty="0">
                <a:solidFill>
                  <a:schemeClr val="tx1"/>
                </a:solidFill>
                <a:latin typeface="Arial" panose="020B0604020202020204" pitchFamily="34" charset="0"/>
                <a:cs typeface="Arial" panose="020B0604020202020204" pitchFamily="34" charset="0"/>
              </a:rPr>
              <a:t>Compararea cu dioda </a:t>
            </a:r>
            <a:r>
              <a:rPr lang="ro-RO" altLang="en-US" b="1" dirty="0" err="1">
                <a:solidFill>
                  <a:schemeClr val="tx1"/>
                </a:solidFill>
                <a:latin typeface="Arial" panose="020B0604020202020204" pitchFamily="34" charset="0"/>
                <a:cs typeface="Arial" panose="020B0604020202020204" pitchFamily="34" charset="0"/>
              </a:rPr>
              <a:t>Gunn</a:t>
            </a:r>
            <a:endParaRPr lang="ro-RO" altLang="en-US" b="1" dirty="0">
              <a:latin typeface="Arial" panose="020B0604020202020204" pitchFamily="34" charset="0"/>
              <a:cs typeface="Arial" panose="020B0604020202020204" pitchFamily="34" charset="0"/>
            </a:endParaRPr>
          </a:p>
          <a:p>
            <a:r>
              <a:rPr lang="ro-RO" altLang="en-US" dirty="0">
                <a:latin typeface="Arial" panose="020B0604020202020204" pitchFamily="34" charset="0"/>
                <a:cs typeface="Arial" panose="020B0604020202020204" pitchFamily="34" charset="0"/>
              </a:rPr>
              <a:t>TED generează microunde frecvențe radio cu putere relativă joasă</a:t>
            </a:r>
          </a:p>
          <a:p>
            <a:r>
              <a:rPr lang="ro-RO" altLang="en-US" dirty="0">
                <a:latin typeface="Arial" panose="020B0604020202020204" pitchFamily="34" charset="0"/>
                <a:cs typeface="Arial" panose="020B0604020202020204" pitchFamily="34" charset="0"/>
              </a:rPr>
              <a:t>TED nu are p-n joncțiune, astfel frecvența este funcție de sarcină și de frecvența intrinsecă a dispozitivului</a:t>
            </a:r>
          </a:p>
          <a:p>
            <a:r>
              <a:rPr lang="ro-RO" altLang="en-US" dirty="0">
                <a:latin typeface="Arial" panose="020B0604020202020204" pitchFamily="34" charset="0"/>
                <a:cs typeface="Arial" panose="020B0604020202020204" pitchFamily="34" charset="0"/>
              </a:rPr>
              <a:t>TRAPATT permite comutarea foarte rapidă (nanosecunde)  a curenților înalți</a:t>
            </a:r>
          </a:p>
          <a:p>
            <a:r>
              <a:rPr lang="ro-RO" altLang="en-US" dirty="0">
                <a:latin typeface="Arial" panose="020B0604020202020204" pitchFamily="34" charset="0"/>
                <a:cs typeface="Arial" panose="020B0604020202020204" pitchFamily="34" charset="0"/>
              </a:rPr>
              <a:t>Puterea TRAPATT – 1,2 kW la 1,2 GHz</a:t>
            </a:r>
          </a:p>
          <a:p>
            <a:r>
              <a:rPr lang="ro-RO" altLang="en-US" dirty="0">
                <a:latin typeface="Arial" panose="020B0604020202020204" pitchFamily="34" charset="0"/>
                <a:cs typeface="Arial" panose="020B0604020202020204" pitchFamily="34" charset="0"/>
              </a:rPr>
              <a:t>Eficiența maximă 75% la 0,6 GHz</a:t>
            </a:r>
          </a:p>
          <a:p>
            <a:r>
              <a:rPr lang="ro-RO" altLang="en-US" dirty="0">
                <a:latin typeface="Arial" panose="020B0604020202020204" pitchFamily="34" charset="0"/>
                <a:cs typeface="Arial" panose="020B0604020202020204" pitchFamily="34" charset="0"/>
              </a:rPr>
              <a:t>Frecvența operare 0,5 GHz – 50 GHz</a:t>
            </a:r>
          </a:p>
          <a:p>
            <a:r>
              <a:rPr lang="ro-RO" altLang="en-US" dirty="0">
                <a:latin typeface="Arial" panose="020B0604020202020204" pitchFamily="34" charset="0"/>
                <a:cs typeface="Arial" panose="020B0604020202020204" pitchFamily="34" charset="0"/>
              </a:rPr>
              <a:t>Dezavantaj al TRAPATT – zgomotul – cca 30 dB</a:t>
            </a:r>
          </a:p>
          <a:p>
            <a:pPr marL="0" indent="0" algn="ctr">
              <a:buNone/>
            </a:pPr>
            <a:r>
              <a:rPr lang="ro-RO" altLang="en-US" b="1" dirty="0">
                <a:latin typeface="Arial" panose="020B0604020202020204" pitchFamily="34" charset="0"/>
                <a:cs typeface="Arial" panose="020B0604020202020204" pitchFamily="34" charset="0"/>
              </a:rPr>
              <a:t>APLICAȚII: </a:t>
            </a:r>
          </a:p>
          <a:p>
            <a:r>
              <a:rPr lang="en-GB" altLang="en-US" dirty="0" err="1">
                <a:latin typeface="Arial" panose="020B0604020202020204" pitchFamily="34" charset="0"/>
                <a:cs typeface="Arial" panose="020B0604020202020204" pitchFamily="34" charset="0"/>
              </a:rPr>
              <a:t>Radare</a:t>
            </a:r>
            <a:r>
              <a:rPr lang="en-GB" altLang="en-US" dirty="0">
                <a:latin typeface="Arial" panose="020B0604020202020204" pitchFamily="34" charset="0"/>
                <a:cs typeface="Arial" panose="020B0604020202020204" pitchFamily="34" charset="0"/>
              </a:rPr>
              <a:t> Doppler de </a:t>
            </a:r>
            <a:r>
              <a:rPr lang="en-GB" altLang="en-US" dirty="0" err="1">
                <a:latin typeface="Arial" panose="020B0604020202020204" pitchFamily="34" charset="0"/>
                <a:cs typeface="Arial" panose="020B0604020202020204" pitchFamily="34" charset="0"/>
              </a:rPr>
              <a:t>putere</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mică</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sau</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oscilatoare</a:t>
            </a:r>
            <a:r>
              <a:rPr lang="en-GB" altLang="en-US" dirty="0">
                <a:latin typeface="Arial" panose="020B0604020202020204" pitchFamily="34" charset="0"/>
                <a:cs typeface="Arial" panose="020B0604020202020204" pitchFamily="34" charset="0"/>
              </a:rPr>
              <a:t> locale </a:t>
            </a:r>
            <a:r>
              <a:rPr lang="en-GB" altLang="en-US" dirty="0" err="1">
                <a:latin typeface="Arial" panose="020B0604020202020204" pitchFamily="34" charset="0"/>
                <a:cs typeface="Arial" panose="020B0604020202020204" pitchFamily="34" charset="0"/>
              </a:rPr>
              <a:t>pentru</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radare</a:t>
            </a:r>
            <a:endParaRPr lang="en-GB" altLang="en-US" dirty="0">
              <a:latin typeface="Arial" panose="020B0604020202020204" pitchFamily="34" charset="0"/>
              <a:cs typeface="Arial" panose="020B0604020202020204" pitchFamily="34" charset="0"/>
            </a:endParaRPr>
          </a:p>
          <a:p>
            <a:r>
              <a:rPr lang="en-GB" altLang="en-US" dirty="0" err="1">
                <a:latin typeface="Arial" panose="020B0604020202020204" pitchFamily="34" charset="0"/>
                <a:cs typeface="Arial" panose="020B0604020202020204" pitchFamily="34" charset="0"/>
              </a:rPr>
              <a:t>Sisteme</a:t>
            </a:r>
            <a:r>
              <a:rPr lang="en-GB" altLang="en-US" dirty="0">
                <a:latin typeface="Arial" panose="020B0604020202020204" pitchFamily="34" charset="0"/>
                <a:cs typeface="Arial" panose="020B0604020202020204" pitchFamily="34" charset="0"/>
              </a:rPr>
              <a:t> de </a:t>
            </a:r>
            <a:r>
              <a:rPr lang="en-GB" altLang="en-US" dirty="0" err="1">
                <a:latin typeface="Arial" panose="020B0604020202020204" pitchFamily="34" charset="0"/>
                <a:cs typeface="Arial" panose="020B0604020202020204" pitchFamily="34" charset="0"/>
              </a:rPr>
              <a:t>aterizare</a:t>
            </a:r>
            <a:r>
              <a:rPr lang="en-GB" altLang="en-US" dirty="0">
                <a:latin typeface="Arial" panose="020B0604020202020204" pitchFamily="34" charset="0"/>
                <a:cs typeface="Arial" panose="020B0604020202020204" pitchFamily="34" charset="0"/>
              </a:rPr>
              <a:t> avia</a:t>
            </a:r>
          </a:p>
          <a:p>
            <a:r>
              <a:rPr lang="en-GB" altLang="en-US" dirty="0" err="1">
                <a:latin typeface="Arial" panose="020B0604020202020204" pitchFamily="34" charset="0"/>
                <a:cs typeface="Arial" panose="020B0604020202020204" pitchFamily="34" charset="0"/>
              </a:rPr>
              <a:t>Altimetre</a:t>
            </a:r>
            <a:r>
              <a:rPr lang="en-GB" altLang="en-US" dirty="0">
                <a:latin typeface="Arial" panose="020B0604020202020204" pitchFamily="34" charset="0"/>
                <a:cs typeface="Arial" panose="020B0604020202020204" pitchFamily="34" charset="0"/>
              </a:rPr>
              <a:t> radio</a:t>
            </a:r>
          </a:p>
          <a:p>
            <a:r>
              <a:rPr lang="en-GB" altLang="en-US" dirty="0" err="1">
                <a:latin typeface="Arial" panose="020B0604020202020204" pitchFamily="34" charset="0"/>
                <a:cs typeface="Arial" panose="020B0604020202020204" pitchFamily="34" charset="0"/>
              </a:rPr>
              <a:t>Tranmițătoare</a:t>
            </a:r>
            <a:r>
              <a:rPr lang="en-GB" altLang="en-US" dirty="0">
                <a:latin typeface="Arial" panose="020B0604020202020204" pitchFamily="34" charset="0"/>
                <a:cs typeface="Arial" panose="020B0604020202020204" pitchFamily="34" charset="0"/>
              </a:rPr>
              <a:t> de </a:t>
            </a:r>
            <a:r>
              <a:rPr lang="en-GB" altLang="en-US" dirty="0" err="1">
                <a:latin typeface="Arial" panose="020B0604020202020204" pitchFamily="34" charset="0"/>
                <a:cs typeface="Arial" panose="020B0604020202020204" pitchFamily="34" charset="0"/>
              </a:rPr>
              <a:t>pulsuri</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în</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banda</a:t>
            </a:r>
            <a:r>
              <a:rPr lang="en-GB" altLang="en-US" dirty="0">
                <a:latin typeface="Arial" panose="020B0604020202020204" pitchFamily="34" charset="0"/>
                <a:cs typeface="Arial" panose="020B0604020202020204" pitchFamily="34" charset="0"/>
              </a:rPr>
              <a:t> S </a:t>
            </a:r>
            <a:r>
              <a:rPr lang="en-GB" altLang="en-US" dirty="0" err="1">
                <a:latin typeface="Arial" panose="020B0604020202020204" pitchFamily="34" charset="0"/>
                <a:cs typeface="Arial" panose="020B0604020202020204" pitchFamily="34" charset="0"/>
              </a:rPr>
              <a:t>pentru</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sisteme</a:t>
            </a:r>
            <a:r>
              <a:rPr lang="en-GB" altLang="en-US" dirty="0">
                <a:latin typeface="Arial" panose="020B0604020202020204" pitchFamily="34" charset="0"/>
                <a:cs typeface="Arial" panose="020B0604020202020204" pitchFamily="34" charset="0"/>
              </a:rPr>
              <a:t> de radar cu </a:t>
            </a:r>
            <a:r>
              <a:rPr lang="en-GB" altLang="en-US" dirty="0" err="1">
                <a:latin typeface="Arial" panose="020B0604020202020204" pitchFamily="34" charset="0"/>
                <a:cs typeface="Arial" panose="020B0604020202020204" pitchFamily="34" charset="0"/>
              </a:rPr>
              <a:t>matrice</a:t>
            </a:r>
            <a:r>
              <a:rPr lang="en-GB" altLang="en-US" dirty="0">
                <a:latin typeface="Arial" panose="020B0604020202020204" pitchFamily="34" charset="0"/>
                <a:cs typeface="Arial" panose="020B0604020202020204" pitchFamily="34" charset="0"/>
              </a:rPr>
              <a:t> de </a:t>
            </a:r>
            <a:r>
              <a:rPr lang="en-GB" altLang="en-US" dirty="0" err="1">
                <a:latin typeface="Arial" panose="020B0604020202020204" pitchFamily="34" charset="0"/>
                <a:cs typeface="Arial" panose="020B0604020202020204" pitchFamily="34" charset="0"/>
              </a:rPr>
              <a:t>fază</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531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267200" y="381000"/>
            <a:ext cx="3276600" cy="685800"/>
          </a:xfrm>
        </p:spPr>
        <p:txBody>
          <a:bodyPr>
            <a:normAutofit fontScale="90000"/>
          </a:bodyPr>
          <a:lstStyle/>
          <a:p>
            <a:r>
              <a:rPr lang="ro-MD" altLang="en-US" dirty="0"/>
              <a:t>Dioda TUNNET</a:t>
            </a:r>
            <a:r>
              <a:rPr lang="ro-RO" altLang="en-US" dirty="0"/>
              <a:t>T</a:t>
            </a:r>
            <a:endParaRPr lang="en-US" altLang="en-US" dirty="0"/>
          </a:p>
        </p:txBody>
      </p:sp>
      <p:sp>
        <p:nvSpPr>
          <p:cNvPr id="141315" name="Content Placeholder 2"/>
          <p:cNvSpPr>
            <a:spLocks noGrp="1"/>
          </p:cNvSpPr>
          <p:nvPr>
            <p:ph idx="1"/>
          </p:nvPr>
        </p:nvSpPr>
        <p:spPr>
          <a:xfrm>
            <a:off x="641685" y="1066799"/>
            <a:ext cx="8130356" cy="5566475"/>
          </a:xfrm>
        </p:spPr>
        <p:txBody>
          <a:bodyPr>
            <a:noAutofit/>
          </a:bodyPr>
          <a:lstStyle/>
          <a:p>
            <a:r>
              <a:rPr lang="ro-MD" altLang="en-US" sz="2000" dirty="0">
                <a:latin typeface="Arial" panose="020B0604020202020204" pitchFamily="34" charset="0"/>
                <a:cs typeface="Arial" panose="020B0604020202020204" pitchFamily="34" charset="0"/>
              </a:rPr>
              <a:t>Propus de J.Nishizava</a:t>
            </a:r>
            <a:r>
              <a:rPr lang="ro-MD" altLang="en-US" sz="2000" baseline="30000" dirty="0">
                <a:latin typeface="Arial" panose="020B0604020202020204" pitchFamily="34" charset="0"/>
                <a:cs typeface="Arial" panose="020B0604020202020204" pitchFamily="34" charset="0"/>
              </a:rPr>
              <a:t>1</a:t>
            </a:r>
            <a:r>
              <a:rPr lang="ro-MD" altLang="en-US" sz="2000" dirty="0">
                <a:latin typeface="Arial" panose="020B0604020202020204" pitchFamily="34" charset="0"/>
                <a:cs typeface="Arial" panose="020B0604020202020204" pitchFamily="34" charset="0"/>
              </a:rPr>
              <a:t> în 1958 pentru 100GHz-1000GHz</a:t>
            </a:r>
          </a:p>
          <a:p>
            <a:r>
              <a:rPr lang="ro-MD" altLang="en-US" sz="2000" dirty="0">
                <a:latin typeface="Arial" panose="020B0604020202020204" pitchFamily="34" charset="0"/>
                <a:cs typeface="Arial" panose="020B0604020202020204" pitchFamily="34" charset="0"/>
              </a:rPr>
              <a:t>Dacă grosimea diodei de timp de tranzit este redusă pentru a crește frecvența de oscilație, </a:t>
            </a:r>
            <a:r>
              <a:rPr lang="ro-MD" altLang="en-US" sz="2000" b="1" dirty="0">
                <a:solidFill>
                  <a:srgbClr val="FF0000"/>
                </a:solidFill>
                <a:latin typeface="Arial" panose="020B0604020202020204" pitchFamily="34" charset="0"/>
                <a:cs typeface="Arial" panose="020B0604020202020204" pitchFamily="34" charset="0"/>
              </a:rPr>
              <a:t>fenomenul de avalanșă tinde să dispară și apoi injecția de tunel devine dominantă în joncțiunea p-n polarizată invers</a:t>
            </a:r>
            <a:r>
              <a:rPr lang="ro-MD" altLang="en-US" sz="2000" dirty="0">
                <a:latin typeface="Arial" panose="020B0604020202020204" pitchFamily="34" charset="0"/>
                <a:cs typeface="Arial" panose="020B0604020202020204" pitchFamily="34" charset="0"/>
              </a:rPr>
              <a:t>. </a:t>
            </a:r>
          </a:p>
          <a:p>
            <a:r>
              <a:rPr lang="ro-MD" altLang="en-US" sz="2000" dirty="0">
                <a:latin typeface="Arial" panose="020B0604020202020204" pitchFamily="34" charset="0"/>
                <a:cs typeface="Arial" panose="020B0604020202020204" pitchFamily="34" charset="0"/>
              </a:rPr>
              <a:t>Cu creșterea frecvenței de operare a diodelor IMPATT injectarea purtătorilor de </a:t>
            </a:r>
            <a:r>
              <a:rPr lang="ro-MD" altLang="en-US" sz="2000" dirty="0" err="1">
                <a:latin typeface="Arial" panose="020B0604020202020204" pitchFamily="34" charset="0"/>
                <a:cs typeface="Arial" panose="020B0604020202020204" pitchFamily="34" charset="0"/>
              </a:rPr>
              <a:t>sarcinâ</a:t>
            </a:r>
            <a:r>
              <a:rPr lang="ro-MD" altLang="en-US" sz="2000" dirty="0">
                <a:latin typeface="Arial" panose="020B0604020202020204" pitchFamily="34" charset="0"/>
                <a:cs typeface="Arial" panose="020B0604020202020204" pitchFamily="34" charset="0"/>
              </a:rPr>
              <a:t> rezultanți ai efectului de avalanșă  </a:t>
            </a:r>
            <a:r>
              <a:rPr lang="ro-MD" altLang="en-US" sz="2000" dirty="0">
                <a:solidFill>
                  <a:srgbClr val="FF0000"/>
                </a:solidFill>
                <a:latin typeface="Arial" panose="020B0604020202020204" pitchFamily="34" charset="0"/>
                <a:cs typeface="Arial" panose="020B0604020202020204" pitchFamily="34" charset="0"/>
              </a:rPr>
              <a:t>trece spre fenomenul mixt de generare </a:t>
            </a:r>
            <a:r>
              <a:rPr lang="ro-MD" altLang="en-US" sz="2000" dirty="0">
                <a:latin typeface="Arial" panose="020B0604020202020204" pitchFamily="34" charset="0"/>
                <a:cs typeface="Arial" panose="020B0604020202020204" pitchFamily="34" charset="0"/>
              </a:rPr>
              <a:t>din </a:t>
            </a:r>
            <a:r>
              <a:rPr lang="ro-MD" altLang="en-US" sz="2000" b="1" dirty="0">
                <a:latin typeface="Arial" panose="020B0604020202020204" pitchFamily="34" charset="0"/>
                <a:cs typeface="Arial" panose="020B0604020202020204" pitchFamily="34" charset="0"/>
              </a:rPr>
              <a:t>efectul mixt de avalanșă și tunel</a:t>
            </a:r>
            <a:r>
              <a:rPr lang="ro-MD" altLang="en-US" sz="2000" dirty="0">
                <a:latin typeface="Arial" panose="020B0604020202020204" pitchFamily="34" charset="0"/>
                <a:cs typeface="Arial" panose="020B0604020202020204" pitchFamily="34" charset="0"/>
              </a:rPr>
              <a:t>, deci mecanism de avalanșă-tunel mixt. </a:t>
            </a:r>
          </a:p>
          <a:p>
            <a:r>
              <a:rPr lang="en-US" altLang="en-US" sz="2000" dirty="0">
                <a:latin typeface="Arial" panose="020B0604020202020204" pitchFamily="34" charset="0"/>
                <a:cs typeface="Arial" panose="020B0604020202020204" pitchFamily="34" charset="0"/>
              </a:rPr>
              <a:t>In</a:t>
            </a:r>
            <a:r>
              <a:rPr lang="ro-MD" altLang="en-US" sz="2000" dirty="0">
                <a:latin typeface="Arial" panose="020B0604020202020204" pitchFamily="34" charset="0"/>
                <a:cs typeface="Arial" panose="020B0604020202020204" pitchFamily="34" charset="0"/>
              </a:rPr>
              <a:t> astfel de diode este o regiune foarte înalt dopată  și subțire din </a:t>
            </a:r>
            <a:r>
              <a:rPr lang="en-US" altLang="en-US" sz="2000" dirty="0">
                <a:latin typeface="Arial" panose="020B0604020202020204" pitchFamily="34" charset="0"/>
                <a:cs typeface="Arial" panose="020B0604020202020204" pitchFamily="34" charset="0"/>
              </a:rPr>
              <a:t>p++n+ </a:t>
            </a:r>
            <a:r>
              <a:rPr lang="ro-MD" altLang="en-US" sz="2000" dirty="0">
                <a:latin typeface="Arial" panose="020B0604020202020204" pitchFamily="34" charset="0"/>
                <a:cs typeface="Arial" panose="020B0604020202020204" pitchFamily="34" charset="0"/>
              </a:rPr>
              <a:t>joncțiuni</a:t>
            </a:r>
            <a:r>
              <a:rPr lang="en-US" altLang="en-US" sz="2000" dirty="0">
                <a:latin typeface="Arial" panose="020B0604020202020204" pitchFamily="34" charset="0"/>
                <a:cs typeface="Arial" panose="020B0604020202020204" pitchFamily="34" charset="0"/>
              </a:rPr>
              <a:t>(</a:t>
            </a:r>
            <a:r>
              <a:rPr lang="ro-MD" altLang="en-US" sz="2000" dirty="0">
                <a:latin typeface="Arial" panose="020B0604020202020204" pitchFamily="34" charset="0"/>
                <a:cs typeface="Arial" panose="020B0604020202020204" pitchFamily="34" charset="0"/>
              </a:rPr>
              <a:t>în altele - </a:t>
            </a:r>
            <a:r>
              <a:rPr lang="en-US" altLang="en-US" sz="2000" dirty="0">
                <a:latin typeface="Arial" panose="020B0604020202020204" pitchFamily="34" charset="0"/>
                <a:cs typeface="Arial" panose="020B0604020202020204" pitchFamily="34" charset="0"/>
              </a:rPr>
              <a:t>p++</a:t>
            </a:r>
            <a:r>
              <a:rPr lang="en-US" altLang="en-US" sz="2000" dirty="0" err="1">
                <a:latin typeface="Arial" panose="020B0604020202020204" pitchFamily="34" charset="0"/>
                <a:cs typeface="Arial" panose="020B0604020202020204" pitchFamily="34" charset="0"/>
              </a:rPr>
              <a:t>n+nn</a:t>
            </a:r>
            <a:r>
              <a:rPr lang="en-US" altLang="en-US" sz="2000" dirty="0">
                <a:latin typeface="Arial" panose="020B0604020202020204" pitchFamily="34" charset="0"/>
                <a:cs typeface="Arial" panose="020B0604020202020204" pitchFamily="34" charset="0"/>
              </a:rPr>
              <a:t>+) </a:t>
            </a:r>
            <a:r>
              <a:rPr lang="ro-MD" altLang="en-US" sz="2000" dirty="0">
                <a:latin typeface="Arial" panose="020B0604020202020204" pitchFamily="34" charset="0"/>
                <a:cs typeface="Arial" panose="020B0604020202020204" pitchFamily="34" charset="0"/>
              </a:rPr>
              <a:t>sunt formate pentru a influența potențialul de trecere de la avalanșă la tunel</a:t>
            </a:r>
            <a:r>
              <a:rPr lang="en-US" altLang="en-US" sz="2000" dirty="0">
                <a:latin typeface="Arial" panose="020B0604020202020204" pitchFamily="34" charset="0"/>
                <a:cs typeface="Arial" panose="020B0604020202020204" pitchFamily="34" charset="0"/>
              </a:rPr>
              <a:t>. </a:t>
            </a:r>
            <a:endParaRPr lang="ro-MD" altLang="en-US" sz="2000" dirty="0">
              <a:latin typeface="Arial" panose="020B0604020202020204" pitchFamily="34" charset="0"/>
              <a:cs typeface="Arial" panose="020B0604020202020204" pitchFamily="34" charset="0"/>
            </a:endParaRPr>
          </a:p>
          <a:p>
            <a:r>
              <a:rPr lang="ro-MD" altLang="en-US" sz="2000" dirty="0">
                <a:latin typeface="Arial" panose="020B0604020202020204" pitchFamily="34" charset="0"/>
                <a:cs typeface="Arial" panose="020B0604020202020204" pitchFamily="34" charset="0"/>
              </a:rPr>
              <a:t>Rezistența negativă diferențială este atinsă prin timpul de tranzit  prin regiunea de </a:t>
            </a:r>
            <a:r>
              <a:rPr lang="ro-MD" altLang="en-US" sz="2000" dirty="0" err="1">
                <a:latin typeface="Arial" panose="020B0604020202020204" pitchFamily="34" charset="0"/>
                <a:cs typeface="Arial" panose="020B0604020202020204" pitchFamily="34" charset="0"/>
              </a:rPr>
              <a:t>drift</a:t>
            </a:r>
            <a:r>
              <a:rPr lang="ro-MD" altLang="en-US" sz="2000" dirty="0">
                <a:latin typeface="Arial" panose="020B0604020202020204" pitchFamily="34" charset="0"/>
                <a:cs typeface="Arial" panose="020B0604020202020204" pitchFamily="34" charset="0"/>
              </a:rPr>
              <a:t> </a:t>
            </a:r>
            <a:r>
              <a:rPr lang="ro-MD" altLang="en-US" sz="2000" b="1" dirty="0">
                <a:latin typeface="Arial" panose="020B0604020202020204" pitchFamily="34" charset="0"/>
                <a:cs typeface="Arial" panose="020B0604020202020204" pitchFamily="34" charset="0"/>
              </a:rPr>
              <a:t>la câmpuri mult mai joase electrice </a:t>
            </a:r>
            <a:r>
              <a:rPr lang="ro-MD" altLang="en-US" sz="2000" dirty="0">
                <a:latin typeface="Arial" panose="020B0604020202020204" pitchFamily="34" charset="0"/>
                <a:cs typeface="Arial" panose="020B0604020202020204" pitchFamily="34" charset="0"/>
              </a:rPr>
              <a:t>ca la diodele IMPATT. </a:t>
            </a:r>
          </a:p>
        </p:txBody>
      </p:sp>
      <p:pic>
        <p:nvPicPr>
          <p:cNvPr id="7" name="Picture 6">
            <a:extLst>
              <a:ext uri="{FF2B5EF4-FFF2-40B4-BE49-F238E27FC236}">
                <a16:creationId xmlns:a16="http://schemas.microsoft.com/office/drawing/2014/main" id="{D3EB5257-3981-14C5-06CD-BC50FEF2596C}"/>
              </a:ext>
            </a:extLst>
          </p:cNvPr>
          <p:cNvPicPr>
            <a:picLocks noChangeAspect="1"/>
          </p:cNvPicPr>
          <p:nvPr/>
        </p:nvPicPr>
        <p:blipFill>
          <a:blip r:embed="rId2"/>
          <a:stretch>
            <a:fillRect/>
          </a:stretch>
        </p:blipFill>
        <p:spPr>
          <a:xfrm>
            <a:off x="8962426" y="381000"/>
            <a:ext cx="2810267" cy="3867690"/>
          </a:xfrm>
          <a:prstGeom prst="rect">
            <a:avLst/>
          </a:prstGeom>
        </p:spPr>
      </p:pic>
      <p:pic>
        <p:nvPicPr>
          <p:cNvPr id="9" name="Picture 8">
            <a:extLst>
              <a:ext uri="{FF2B5EF4-FFF2-40B4-BE49-F238E27FC236}">
                <a16:creationId xmlns:a16="http://schemas.microsoft.com/office/drawing/2014/main" id="{C8B8E648-910C-F3E5-6C42-F06F6FE9B50A}"/>
              </a:ext>
            </a:extLst>
          </p:cNvPr>
          <p:cNvPicPr>
            <a:picLocks noChangeAspect="1"/>
          </p:cNvPicPr>
          <p:nvPr/>
        </p:nvPicPr>
        <p:blipFill>
          <a:blip r:embed="rId3"/>
          <a:stretch>
            <a:fillRect/>
          </a:stretch>
        </p:blipFill>
        <p:spPr>
          <a:xfrm>
            <a:off x="8962426" y="4480324"/>
            <a:ext cx="2800741" cy="2152950"/>
          </a:xfrm>
          <a:prstGeom prst="rect">
            <a:avLst/>
          </a:prstGeom>
        </p:spPr>
      </p:pic>
    </p:spTree>
    <p:extLst>
      <p:ext uri="{BB962C8B-B14F-4D97-AF65-F5344CB8AC3E}">
        <p14:creationId xmlns:p14="http://schemas.microsoft.com/office/powerpoint/2010/main" val="2552896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FBDAD-4304-29B7-BC49-4047EC9EADCD}"/>
              </a:ext>
            </a:extLst>
          </p:cNvPr>
          <p:cNvSpPr>
            <a:spLocks noGrp="1"/>
          </p:cNvSpPr>
          <p:nvPr>
            <p:ph idx="1"/>
          </p:nvPr>
        </p:nvSpPr>
        <p:spPr>
          <a:xfrm>
            <a:off x="4819973" y="274782"/>
            <a:ext cx="7250227" cy="6583218"/>
          </a:xfrm>
        </p:spPr>
        <p:txBody>
          <a:bodyPr>
            <a:normAutofit/>
          </a:bodyPr>
          <a:lstStyle/>
          <a:p>
            <a:r>
              <a:rPr lang="en-US" dirty="0" err="1">
                <a:latin typeface="Arial" panose="020B0604020202020204" pitchFamily="34" charset="0"/>
                <a:cs typeface="Arial" panose="020B0604020202020204" pitchFamily="34" charset="0"/>
              </a:rPr>
              <a:t>Stratul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regiunile</a:t>
            </a:r>
            <a:r>
              <a:rPr lang="en-US" dirty="0">
                <a:latin typeface="Arial" panose="020B0604020202020204" pitchFamily="34" charset="0"/>
                <a:cs typeface="Arial" panose="020B0604020202020204" pitchFamily="34" charset="0"/>
              </a:rPr>
              <a:t> p++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n+nu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necesar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eliminat</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Doparea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regiunii</a:t>
            </a:r>
            <a:r>
              <a:rPr lang="en-US" dirty="0">
                <a:latin typeface="Arial" panose="020B0604020202020204" pitchFamily="34" charset="0"/>
                <a:cs typeface="Arial" panose="020B0604020202020204" pitchFamily="34" charset="0"/>
              </a:rPr>
              <a:t> de drift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proiectată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optimiza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performanța</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Această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structură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funcționa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multe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moduri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funcție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grosimea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stratului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xA</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 </a:t>
            </a:r>
            <a:r>
              <a:rPr lang="en-US" dirty="0" err="1">
                <a:latin typeface="Arial" panose="020B0604020202020204" pitchFamily="34" charset="0"/>
                <a:cs typeface="Arial" panose="020B0604020202020204" pitchFamily="34" charset="0"/>
              </a:rPr>
              <a:t>demonstrat</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ă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structură</a:t>
            </a:r>
            <a:r>
              <a:rPr lang="en-US" dirty="0">
                <a:latin typeface="Arial" panose="020B0604020202020204" pitchFamily="34" charset="0"/>
                <a:cs typeface="Arial" panose="020B0604020202020204" pitchFamily="34" charset="0"/>
              </a:rPr>
              <a:t> de GaAs, </a:t>
            </a:r>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xa &gt; 1.000 A, </a:t>
            </a:r>
            <a:r>
              <a:rPr lang="en-US" dirty="0" err="1">
                <a:latin typeface="Arial" panose="020B0604020202020204" pitchFamily="34" charset="0"/>
                <a:cs typeface="Arial" panose="020B0604020202020204" pitchFamily="34" charset="0"/>
              </a:rPr>
              <a:t>E</a:t>
            </a:r>
            <a:r>
              <a:rPr lang="en-US" sz="1400" dirty="0" err="1">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a:t>
            </a:r>
            <a:r>
              <a:rPr lang="en-US" sz="1200" dirty="0" err="1">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 1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are loc o </a:t>
            </a:r>
            <a:r>
              <a:rPr lang="en-US" dirty="0" err="1">
                <a:latin typeface="Arial" panose="020B0604020202020204" pitchFamily="34" charset="0"/>
                <a:cs typeface="Arial" panose="020B0604020202020204" pitchFamily="34" charset="0"/>
              </a:rPr>
              <a:t>avalanșă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rezultând</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dispozitiv</a:t>
            </a:r>
            <a:r>
              <a:rPr lang="en-US" dirty="0">
                <a:latin typeface="Arial" panose="020B0604020202020204" pitchFamily="34" charset="0"/>
                <a:cs typeface="Arial" panose="020B0604020202020204" pitchFamily="34" charset="0"/>
              </a:rPr>
              <a:t> IMPATT.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xA</a:t>
            </a:r>
            <a:r>
              <a:rPr lang="en-US" dirty="0">
                <a:latin typeface="Arial" panose="020B0604020202020204" pitchFamily="34" charset="0"/>
                <a:cs typeface="Arial" panose="020B0604020202020204" pitchFamily="34" charset="0"/>
              </a:rPr>
              <a:t> &lt; 500 A, </a:t>
            </a:r>
            <a:r>
              <a:rPr lang="en-US" dirty="0" err="1">
                <a:latin typeface="Arial" panose="020B0604020202020204" pitchFamily="34" charset="0"/>
                <a:cs typeface="Arial" panose="020B0604020202020204" pitchFamily="34" charset="0"/>
              </a:rPr>
              <a:t>Ec</a:t>
            </a:r>
            <a:r>
              <a:rPr lang="en-US" dirty="0">
                <a:latin typeface="Arial" panose="020B0604020202020204" pitchFamily="34" charset="0"/>
                <a:cs typeface="Arial" panose="020B0604020202020204" pitchFamily="34" charset="0"/>
              </a:rPr>
              <a:t> &gt; 10⁶ V/cm, </a:t>
            </a:r>
            <a:r>
              <a:rPr lang="en-US" dirty="0" err="1">
                <a:latin typeface="Arial" panose="020B0604020202020204" pitchFamily="34" charset="0"/>
                <a:cs typeface="Arial" panose="020B0604020202020204" pitchFamily="34" charset="0"/>
              </a:rPr>
              <a:t>injectarea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purtătorilor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sarcină</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face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tunelare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rezultând</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dispozitiv</a:t>
            </a:r>
            <a:r>
              <a:rPr lang="en-US" dirty="0">
                <a:latin typeface="Arial" panose="020B0604020202020204" pitchFamily="34" charset="0"/>
                <a:cs typeface="Arial" panose="020B0604020202020204" pitchFamily="34" charset="0"/>
              </a:rPr>
              <a:t> TUNNETT.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500 A &lt; </a:t>
            </a:r>
            <a:r>
              <a:rPr lang="en-US" dirty="0" err="1">
                <a:latin typeface="Arial" panose="020B0604020202020204" pitchFamily="34" charset="0"/>
                <a:cs typeface="Arial" panose="020B0604020202020204" pitchFamily="34" charset="0"/>
              </a:rPr>
              <a:t>xA</a:t>
            </a:r>
            <a:r>
              <a:rPr lang="en-US" dirty="0">
                <a:latin typeface="Arial" panose="020B0604020202020204" pitchFamily="34" charset="0"/>
                <a:cs typeface="Arial" panose="020B0604020202020204" pitchFamily="34" charset="0"/>
              </a:rPr>
              <a:t> &lt; 1.000 A, </a:t>
            </a:r>
            <a:r>
              <a:rPr lang="en-US" dirty="0" err="1">
                <a:latin typeface="Arial" panose="020B0604020202020204" pitchFamily="34" charset="0"/>
                <a:cs typeface="Arial" panose="020B0604020202020204" pitchFamily="34" charset="0"/>
              </a:rPr>
              <a:t>vor</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prezente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atât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tunelarea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avalanșa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rezultând</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dispozitiv</a:t>
            </a:r>
            <a:r>
              <a:rPr lang="en-US" dirty="0">
                <a:latin typeface="Arial" panose="020B0604020202020204" pitchFamily="34" charset="0"/>
                <a:cs typeface="Arial" panose="020B0604020202020204" pitchFamily="34" charset="0"/>
              </a:rPr>
              <a:t> MITTAT.</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există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multe</a:t>
            </a:r>
            <a:r>
              <a:rPr lang="en-US" dirty="0">
                <a:latin typeface="Arial" panose="020B0604020202020204" pitchFamily="34" charset="0"/>
                <a:cs typeface="Arial" panose="020B0604020202020204" pitchFamily="34" charset="0"/>
              </a:rPr>
              <a:t> m</a:t>
            </a:r>
            <a:r>
              <a:rPr lang="ro-RO" dirty="0" err="1">
                <a:latin typeface="Arial" panose="020B0604020202020204" pitchFamily="34" charset="0"/>
                <a:cs typeface="Arial" panose="020B0604020202020204" pitchFamily="34" charset="0"/>
              </a:rPr>
              <a:t>oduri</a:t>
            </a:r>
            <a:r>
              <a:rPr lang="ro-RO" dirty="0">
                <a:latin typeface="Arial" panose="020B0604020202020204" pitchFamily="34" charset="0"/>
                <a:cs typeface="Arial" panose="020B0604020202020204" pitchFamily="34" charset="0"/>
              </a:rPr>
              <a:t> 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îmbunătățirea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performanței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astfel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dispozitive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rezistență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negativă</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două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terminale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și </a:t>
            </a:r>
            <a:r>
              <a:rPr lang="en-US" dirty="0">
                <a:latin typeface="Arial" panose="020B0604020202020204" pitchFamily="34" charset="0"/>
                <a:cs typeface="Arial" panose="020B0604020202020204" pitchFamily="34" charset="0"/>
              </a:rPr>
              <a:t>au </a:t>
            </a:r>
            <a:r>
              <a:rPr lang="en-US" dirty="0" err="1">
                <a:latin typeface="Arial" panose="020B0604020202020204" pitchFamily="34" charset="0"/>
                <a:cs typeface="Arial" panose="020B0604020202020204" pitchFamily="34" charset="0"/>
              </a:rPr>
              <a:t>capacitatea</a:t>
            </a:r>
            <a:r>
              <a:rPr lang="en-US" dirty="0">
                <a:latin typeface="Arial" panose="020B0604020202020204" pitchFamily="34" charset="0"/>
                <a:cs typeface="Arial" panose="020B0604020202020204" pitchFamily="34" charset="0"/>
              </a:rPr>
              <a:t> de a genera </a:t>
            </a:r>
            <a:r>
              <a:rPr lang="en-US" dirty="0" err="1">
                <a:latin typeface="Arial" panose="020B0604020202020204" pitchFamily="34" charset="0"/>
                <a:cs typeface="Arial" panose="020B0604020202020204" pitchFamily="34" charset="0"/>
              </a:rPr>
              <a:t>cantități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semnificative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putere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intervalul</a:t>
            </a:r>
            <a:r>
              <a:rPr lang="en-US" dirty="0">
                <a:latin typeface="Arial" panose="020B0604020202020204" pitchFamily="34" charset="0"/>
                <a:cs typeface="Arial" panose="020B0604020202020204" pitchFamily="34" charset="0"/>
              </a:rPr>
              <a:t> 100-1.000 GHz.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Astfel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structuri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duc</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asemenea</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caracteristici</a:t>
            </a:r>
            <a:r>
              <a:rPr lang="en-US" dirty="0">
                <a:latin typeface="Arial" panose="020B0604020202020204" pitchFamily="34" charset="0"/>
                <a:cs typeface="Arial" panose="020B0604020202020204" pitchFamily="34" charset="0"/>
              </a:rPr>
              <a:t> capacitate-</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foarte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neliniare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înainte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apariția</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străpungerii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tunelării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urmare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vor</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varactoare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excelente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multiplicarea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armonicelor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special </a:t>
            </a:r>
            <a:r>
              <a:rPr lang="en-US" dirty="0" err="1">
                <a:latin typeface="Arial" panose="020B0604020202020204" pitchFamily="34" charset="0"/>
                <a:cs typeface="Arial" panose="020B0604020202020204" pitchFamily="34" charset="0"/>
              </a:rPr>
              <a:t>atunci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sunt </a:t>
            </a:r>
            <a:r>
              <a:rPr lang="en-US" dirty="0" err="1">
                <a:latin typeface="Arial" panose="020B0604020202020204" pitchFamily="34" charset="0"/>
                <a:cs typeface="Arial" panose="020B0604020202020204" pitchFamily="34" charset="0"/>
              </a:rPr>
              <a:t>disponibile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niveluri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scăzute</a:t>
            </a:r>
            <a:r>
              <a:rPr lang="en-US" dirty="0">
                <a:latin typeface="Arial" panose="020B0604020202020204" pitchFamily="34" charset="0"/>
                <a:cs typeface="Arial" panose="020B0604020202020204" pitchFamily="34" charset="0"/>
              </a:rPr>
              <a:t> de </a:t>
            </a:r>
            <a:r>
              <a:rPr lang="en-US">
                <a:latin typeface="Arial" panose="020B0604020202020204" pitchFamily="34" charset="0"/>
                <a:cs typeface="Arial" panose="020B0604020202020204" pitchFamily="34" charset="0"/>
              </a:rPr>
              <a:t>putere</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C0FFB95-B1F6-4352-6142-90A18F32AE4F}"/>
              </a:ext>
            </a:extLst>
          </p:cNvPr>
          <p:cNvPicPr>
            <a:picLocks noChangeAspect="1"/>
          </p:cNvPicPr>
          <p:nvPr/>
        </p:nvPicPr>
        <p:blipFill>
          <a:blip r:embed="rId2"/>
          <a:stretch>
            <a:fillRect/>
          </a:stretch>
        </p:blipFill>
        <p:spPr>
          <a:xfrm>
            <a:off x="230287" y="274782"/>
            <a:ext cx="4248724" cy="3260435"/>
          </a:xfrm>
          <a:prstGeom prst="rect">
            <a:avLst/>
          </a:prstGeom>
        </p:spPr>
      </p:pic>
      <p:sp>
        <p:nvSpPr>
          <p:cNvPr id="6" name="TextBox 5">
            <a:extLst>
              <a:ext uri="{FF2B5EF4-FFF2-40B4-BE49-F238E27FC236}">
                <a16:creationId xmlns:a16="http://schemas.microsoft.com/office/drawing/2014/main" id="{D54D5060-4CE8-32E9-FC5C-BD371BFF653A}"/>
              </a:ext>
            </a:extLst>
          </p:cNvPr>
          <p:cNvSpPr txBox="1"/>
          <p:nvPr/>
        </p:nvSpPr>
        <p:spPr>
          <a:xfrm>
            <a:off x="121800" y="3800368"/>
            <a:ext cx="4357211"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Structura de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profilul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câmpului</a:t>
            </a:r>
            <a:r>
              <a:rPr lang="en-US" dirty="0">
                <a:latin typeface="Arial" panose="020B0604020202020204" pitchFamily="34" charset="0"/>
                <a:cs typeface="Arial" panose="020B0604020202020204" pitchFamily="34" charset="0"/>
              </a:rPr>
              <a:t> electric la </a:t>
            </a:r>
            <a:r>
              <a:rPr lang="en-US" dirty="0" err="1">
                <a:latin typeface="Arial" panose="020B0604020202020204" pitchFamily="34" charset="0"/>
                <a:cs typeface="Arial" panose="020B0604020202020204" pitchFamily="34" charset="0"/>
              </a:rPr>
              <a:t>punctul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polarizare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dispozitiv</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TUNNETT</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15186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5273139"/>
              </p:ext>
            </p:extLst>
          </p:nvPr>
        </p:nvGraphicFramePr>
        <p:xfrm>
          <a:off x="740228" y="60960"/>
          <a:ext cx="10147904" cy="6797041"/>
        </p:xfrm>
        <a:graphic>
          <a:graphicData uri="http://schemas.openxmlformats.org/drawingml/2006/table">
            <a:tbl>
              <a:tblPr/>
              <a:tblGrid>
                <a:gridCol w="2172742">
                  <a:extLst>
                    <a:ext uri="{9D8B030D-6E8A-4147-A177-3AD203B41FA5}">
                      <a16:colId xmlns:a16="http://schemas.microsoft.com/office/drawing/2014/main" val="20000"/>
                    </a:ext>
                  </a:extLst>
                </a:gridCol>
                <a:gridCol w="2807248">
                  <a:extLst>
                    <a:ext uri="{9D8B030D-6E8A-4147-A177-3AD203B41FA5}">
                      <a16:colId xmlns:a16="http://schemas.microsoft.com/office/drawing/2014/main" val="20001"/>
                    </a:ext>
                  </a:extLst>
                </a:gridCol>
                <a:gridCol w="2583957">
                  <a:extLst>
                    <a:ext uri="{9D8B030D-6E8A-4147-A177-3AD203B41FA5}">
                      <a16:colId xmlns:a16="http://schemas.microsoft.com/office/drawing/2014/main" val="20002"/>
                    </a:ext>
                  </a:extLst>
                </a:gridCol>
                <a:gridCol w="2583957">
                  <a:extLst>
                    <a:ext uri="{9D8B030D-6E8A-4147-A177-3AD203B41FA5}">
                      <a16:colId xmlns:a16="http://schemas.microsoft.com/office/drawing/2014/main" val="20003"/>
                    </a:ext>
                  </a:extLst>
                </a:gridCol>
              </a:tblGrid>
              <a:tr h="253069">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o-MD"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Marcarea abreviată</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903272"/>
                      </a:solidFill>
                      <a:prstDash val="solid"/>
                      <a:round/>
                      <a:headEnd type="none" w="med" len="med"/>
                      <a:tailEnd type="none" w="med" len="med"/>
                    </a:lnL>
                    <a:lnR w="12700" cap="flat" cmpd="sng" algn="ctr">
                      <a:solidFill>
                        <a:srgbClr val="403872"/>
                      </a:solidFill>
                      <a:prstDash val="solid"/>
                      <a:round/>
                      <a:headEnd type="none" w="med" len="med"/>
                      <a:tailEnd type="none" w="med" len="med"/>
                    </a:lnR>
                    <a:lnT w="12700" cap="flat" cmpd="sng" algn="ctr">
                      <a:solidFill>
                        <a:srgbClr val="903272"/>
                      </a:solidFill>
                      <a:prstDash val="solid"/>
                      <a:round/>
                      <a:headEnd type="none" w="med" len="med"/>
                      <a:tailEnd type="none" w="med" len="med"/>
                    </a:lnT>
                    <a:lnB w="12700" cap="flat" cmpd="sng" algn="ctr">
                      <a:solidFill>
                        <a:srgbClr val="9032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IMPATT Diode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03872"/>
                      </a:solidFill>
                      <a:prstDash val="solid"/>
                      <a:round/>
                      <a:headEnd type="none" w="med" len="med"/>
                      <a:tailEnd type="none" w="med" len="med"/>
                    </a:lnL>
                    <a:lnR w="12700" cap="flat" cmpd="sng" algn="ctr">
                      <a:solidFill>
                        <a:srgbClr val="103672"/>
                      </a:solidFill>
                      <a:prstDash val="solid"/>
                      <a:round/>
                      <a:headEnd type="none" w="med" len="med"/>
                      <a:tailEnd type="none" w="med" len="med"/>
                    </a:lnR>
                    <a:lnT w="12700" cap="flat" cmpd="sng" algn="ctr">
                      <a:solidFill>
                        <a:srgbClr val="403872"/>
                      </a:solidFill>
                      <a:prstDash val="solid"/>
                      <a:round/>
                      <a:headEnd type="none" w="med" len="med"/>
                      <a:tailEnd type="none" w="med" len="med"/>
                    </a:lnT>
                    <a:lnB w="12700" cap="flat" cmpd="sng" algn="ctr">
                      <a:solidFill>
                        <a:srgbClr val="B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TRAPATT Diode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3672"/>
                      </a:solidFill>
                      <a:prstDash val="solid"/>
                      <a:round/>
                      <a:headEnd type="none" w="med" len="med"/>
                      <a:tailEnd type="none" w="med" len="med"/>
                    </a:lnL>
                    <a:lnR w="12700" cap="flat" cmpd="sng" algn="ctr">
                      <a:solidFill>
                        <a:srgbClr val="D03772"/>
                      </a:solidFill>
                      <a:prstDash val="solid"/>
                      <a:round/>
                      <a:headEnd type="none" w="med" len="med"/>
                      <a:tailEnd type="none" w="med" len="med"/>
                    </a:lnR>
                    <a:lnT w="12700" cap="flat" cmpd="sng" algn="ctr">
                      <a:solidFill>
                        <a:srgbClr val="103672"/>
                      </a:solidFill>
                      <a:prstDash val="solid"/>
                      <a:round/>
                      <a:headEnd type="none" w="med" len="med"/>
                      <a:tailEnd type="none" w="med" len="med"/>
                    </a:lnT>
                    <a:lnB w="12700" cap="flat" cmpd="sng" algn="ctr">
                      <a:solidFill>
                        <a:srgbClr val="5832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BARITT Diode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D03772"/>
                      </a:solidFill>
                      <a:prstDash val="solid"/>
                      <a:round/>
                      <a:headEnd type="none" w="med" len="med"/>
                      <a:tailEnd type="none" w="med" len="med"/>
                    </a:lnL>
                    <a:lnR w="7620" cap="flat" cmpd="sng" algn="ctr">
                      <a:solidFill>
                        <a:srgbClr val="D03772"/>
                      </a:solidFill>
                      <a:prstDash val="solid"/>
                      <a:round/>
                      <a:headEnd type="none" w="med" len="med"/>
                      <a:tailEnd type="none" w="med" len="med"/>
                    </a:lnR>
                    <a:lnT w="12700" cap="flat" cmpd="sng" algn="ctr">
                      <a:solidFill>
                        <a:srgbClr val="D037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9098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Denumirea </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903272"/>
                      </a:solidFill>
                      <a:prstDash val="solid"/>
                      <a:round/>
                      <a:headEnd type="none" w="med" len="med"/>
                      <a:tailEnd type="none" w="med" len="med"/>
                    </a:lnL>
                    <a:lnR w="12700" cap="flat" cmpd="sng" algn="ctr">
                      <a:solidFill>
                        <a:srgbClr val="B03172"/>
                      </a:solidFill>
                      <a:prstDash val="solid"/>
                      <a:round/>
                      <a:headEnd type="none" w="med" len="med"/>
                      <a:tailEnd type="none" w="med" len="med"/>
                    </a:lnR>
                    <a:lnT w="12700" cap="flat" cmpd="sng" algn="ctr">
                      <a:solidFill>
                        <a:srgbClr val="903272"/>
                      </a:solidFill>
                      <a:prstDash val="solid"/>
                      <a:round/>
                      <a:headEnd type="none" w="med" len="med"/>
                      <a:tailEnd type="none" w="med" len="med"/>
                    </a:lnT>
                    <a:lnB w="12700" cap="flat" cmpd="sng" algn="ctr">
                      <a:solidFill>
                        <a:srgbClr val="10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Impact Ionisation Avalanche Transit Time</a:t>
                      </a:r>
                    </a:p>
                  </a:txBody>
                  <a:tcPr marL="22167" marR="22167" marT="11083" marB="11083" anchor="ctr" horzOverflow="overflow">
                    <a:lnL w="12700" cap="flat" cmpd="sng" algn="ctr">
                      <a:solidFill>
                        <a:srgbClr val="B03172"/>
                      </a:solidFill>
                      <a:prstDash val="solid"/>
                      <a:round/>
                      <a:headEnd type="none" w="med" len="med"/>
                      <a:tailEnd type="none" w="med" len="med"/>
                    </a:lnL>
                    <a:lnR w="12700" cap="flat" cmpd="sng" algn="ctr">
                      <a:solidFill>
                        <a:srgbClr val="583272"/>
                      </a:solidFill>
                      <a:prstDash val="solid"/>
                      <a:round/>
                      <a:headEnd type="none" w="med" len="med"/>
                      <a:tailEnd type="none" w="med" len="med"/>
                    </a:lnR>
                    <a:lnT w="12700" cap="flat" cmpd="sng" algn="ctr">
                      <a:solidFill>
                        <a:srgbClr val="B031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Trapped Plasma Avalanche Triggered Transit</a:t>
                      </a:r>
                    </a:p>
                  </a:txBody>
                  <a:tcPr marL="22167" marR="22167" marT="11083" marB="11083" anchor="ctr" horzOverflow="overflow">
                    <a:lnL w="12700" cap="flat" cmpd="sng" algn="ctr">
                      <a:solidFill>
                        <a:srgbClr val="5832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583272"/>
                      </a:solidFill>
                      <a:prstDash val="solid"/>
                      <a:round/>
                      <a:headEnd type="none" w="med" len="med"/>
                      <a:tailEnd type="none" w="med" len="med"/>
                    </a:lnT>
                    <a:lnB w="12700" cap="flat" cmpd="sng" algn="ctr">
                      <a:solidFill>
                        <a:srgbClr val="0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Barrier Injection Transit Time</a:t>
                      </a:r>
                    </a:p>
                  </a:txBody>
                  <a:tcPr marL="22167" marR="22167" marT="11083" marB="11083" anchor="ctr" horzOverflow="overflow">
                    <a:lnL w="12700" cap="flat" cmpd="sng" algn="ctr">
                      <a:solidFill>
                        <a:srgbClr val="482F72"/>
                      </a:solidFill>
                      <a:prstDash val="solid"/>
                      <a:round/>
                      <a:headEnd type="none" w="med" len="med"/>
                      <a:tailEnd type="none" w="med" len="med"/>
                    </a:lnL>
                    <a:lnR w="7620" cap="flat" cmpd="sng" algn="ctr">
                      <a:solidFill>
                        <a:srgbClr val="48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9686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Elaborat</a:t>
                      </a: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2F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102F72"/>
                      </a:solidFill>
                      <a:prstDash val="solid"/>
                      <a:round/>
                      <a:headEnd type="none" w="med" len="med"/>
                      <a:tailEnd type="none" w="med" len="med"/>
                    </a:lnT>
                    <a:lnB w="12700" cap="flat" cmpd="sng" algn="ctr">
                      <a:solidFill>
                        <a:srgbClr val="B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RL Johnston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1965</a:t>
                      </a: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0033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1834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HJ Prager</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1967</a:t>
                      </a:r>
                    </a:p>
                  </a:txBody>
                  <a:tcPr marL="22167" marR="22167" marT="11083" marB="11083" anchor="ctr" horzOverflow="overflow">
                    <a:lnL w="12700" cap="flat" cmpd="sng" algn="ctr">
                      <a:solidFill>
                        <a:srgbClr val="0033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0033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D J Coleman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1971</a:t>
                      </a:r>
                    </a:p>
                  </a:txBody>
                  <a:tcPr marL="22167" marR="22167" marT="11083" marB="11083" anchor="ctr" horzOverflow="overflow">
                    <a:lnL w="12700" cap="flat" cmpd="sng" algn="ctr">
                      <a:solidFill>
                        <a:srgbClr val="E03372"/>
                      </a:solidFill>
                      <a:prstDash val="solid"/>
                      <a:round/>
                      <a:headEnd type="none" w="med" len="med"/>
                      <a:tailEnd type="none" w="med" len="med"/>
                    </a:lnL>
                    <a:lnR w="7620" cap="flat" cmpd="sng" algn="ctr">
                      <a:solidFill>
                        <a:srgbClr val="E033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05278">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Frecvențe de operare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B03172"/>
                      </a:solidFill>
                      <a:prstDash val="solid"/>
                      <a:round/>
                      <a:headEnd type="none" w="med" len="med"/>
                      <a:tailEnd type="none" w="med" len="med"/>
                    </a:lnL>
                    <a:lnR w="12700" cap="flat" cmpd="sng" algn="ctr">
                      <a:solidFill>
                        <a:srgbClr val="183472"/>
                      </a:solidFill>
                      <a:prstDash val="solid"/>
                      <a:round/>
                      <a:headEnd type="none" w="med" len="med"/>
                      <a:tailEnd type="none" w="med" len="med"/>
                    </a:lnR>
                    <a:lnT w="12700" cap="flat" cmpd="sng" algn="ctr">
                      <a:solidFill>
                        <a:srgbClr val="B031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4GHz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200GHz</a:t>
                      </a:r>
                    </a:p>
                  </a:txBody>
                  <a:tcPr marL="22167" marR="22167" marT="11083" marB="11083" anchor="ctr" horzOverflow="overflow">
                    <a:lnL w="12700" cap="flat" cmpd="sng" algn="ctr">
                      <a:solidFill>
                        <a:srgbClr val="1834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183472"/>
                      </a:solidFill>
                      <a:prstDash val="solid"/>
                      <a:round/>
                      <a:headEnd type="none" w="med" len="med"/>
                      <a:tailEnd type="none" w="med" len="med"/>
                    </a:lnT>
                    <a:lnB w="12700" cap="flat" cmpd="sng" algn="ctr">
                      <a:solidFill>
                        <a:srgbClr val="10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 to 3GHz</a:t>
                      </a: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4031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1834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4GHz to 8GHz</a:t>
                      </a:r>
                    </a:p>
                  </a:txBody>
                  <a:tcPr marL="22167" marR="22167" marT="11083" marB="11083" anchor="ctr" horzOverflow="overflow">
                    <a:lnL w="12700" cap="flat" cmpd="sng" algn="ctr">
                      <a:solidFill>
                        <a:srgbClr val="403172"/>
                      </a:solidFill>
                      <a:prstDash val="solid"/>
                      <a:round/>
                      <a:headEnd type="none" w="med" len="med"/>
                      <a:tailEnd type="none" w="med" len="med"/>
                    </a:lnL>
                    <a:lnR w="7620" cap="flat" cmpd="sng" algn="ctr">
                      <a:solidFill>
                        <a:srgbClr val="4031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5832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05278">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Princip</a:t>
                      </a: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iu de operare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10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7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Multiplcarea prin avalanșă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2F72"/>
                      </a:solidFill>
                      <a:prstDash val="solid"/>
                      <a:round/>
                      <a:headEnd type="none" w="med" len="med"/>
                      <a:tailEnd type="none" w="med" len="med"/>
                    </a:lnL>
                    <a:lnR w="12700" cap="flat" cmpd="sng" algn="ctr">
                      <a:solidFill>
                        <a:srgbClr val="183472"/>
                      </a:solidFill>
                      <a:prstDash val="solid"/>
                      <a:round/>
                      <a:headEnd type="none" w="med" len="med"/>
                      <a:tailEnd type="none" w="med" len="med"/>
                    </a:lnR>
                    <a:lnT w="12700" cap="flat" cmpd="sng" algn="ctr">
                      <a:solidFill>
                        <a:srgbClr val="102F72"/>
                      </a:solidFill>
                      <a:prstDash val="solid"/>
                      <a:round/>
                      <a:headEnd type="none" w="med" len="med"/>
                      <a:tailEnd type="none" w="med" len="med"/>
                    </a:lnT>
                    <a:lnB w="12700" cap="flat" cmpd="sng" algn="ctr">
                      <a:solidFill>
                        <a:srgbClr val="6030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Plasma avalan</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șă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83472"/>
                      </a:solidFill>
                      <a:prstDash val="solid"/>
                      <a:round/>
                      <a:headEnd type="none" w="med" len="med"/>
                      <a:tailEnd type="none" w="med" len="med"/>
                    </a:lnL>
                    <a:lnR w="12700" cap="flat" cmpd="sng" algn="ctr">
                      <a:solidFill>
                        <a:srgbClr val="583272"/>
                      </a:solidFill>
                      <a:prstDash val="solid"/>
                      <a:round/>
                      <a:headEnd type="none" w="med" len="med"/>
                      <a:tailEnd type="none" w="med" len="med"/>
                    </a:lnR>
                    <a:lnT w="12700" cap="flat" cmpd="sng" algn="ctr">
                      <a:solidFill>
                        <a:srgbClr val="1834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Emisia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rmionic</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583272"/>
                      </a:solidFill>
                      <a:prstDash val="solid"/>
                      <a:round/>
                      <a:headEnd type="none" w="med" len="med"/>
                      <a:tailEnd type="none" w="med" len="med"/>
                    </a:lnL>
                    <a:lnR w="7620" cap="flat" cmpd="sng" algn="ctr">
                      <a:solidFill>
                        <a:srgbClr val="583272"/>
                      </a:solidFill>
                      <a:prstDash val="solid"/>
                      <a:round/>
                      <a:headEnd type="none" w="med" len="med"/>
                      <a:tailEnd type="none" w="med" len="med"/>
                    </a:lnR>
                    <a:lnT w="12700" cap="flat" cmpd="sng" algn="ctr">
                      <a:solidFill>
                        <a:srgbClr val="583272"/>
                      </a:solidFill>
                      <a:prstDash val="solid"/>
                      <a:round/>
                      <a:headEnd type="none" w="med" len="med"/>
                      <a:tailEnd type="none" w="med" len="med"/>
                    </a:lnT>
                    <a:lnB w="12700" cap="flat" cmpd="sng" algn="ctr">
                      <a:solidFill>
                        <a:srgbClr val="0033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9098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a:t>
                      </a:r>
                      <a:r>
                        <a:rPr kumimoji="0" lang="ro-MD"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uterea de ieșire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703372"/>
                      </a:solidFill>
                      <a:prstDash val="solid"/>
                      <a:round/>
                      <a:headEnd type="none" w="med" len="med"/>
                      <a:tailEnd type="none" w="med" len="med"/>
                    </a:lnL>
                    <a:lnR w="12700" cap="flat" cmpd="sng" algn="ctr">
                      <a:solidFill>
                        <a:srgbClr val="603072"/>
                      </a:solidFill>
                      <a:prstDash val="solid"/>
                      <a:round/>
                      <a:headEnd type="none" w="med" len="med"/>
                      <a:tailEnd type="none" w="med" len="med"/>
                    </a:lnR>
                    <a:lnT w="12700" cap="flat" cmpd="sng" algn="ctr">
                      <a:solidFill>
                        <a:srgbClr val="703372"/>
                      </a:solidFill>
                      <a:prstDash val="solid"/>
                      <a:round/>
                      <a:headEnd type="none" w="med" len="med"/>
                      <a:tailEnd type="none" w="med" len="med"/>
                    </a:lnT>
                    <a:lnB w="12700" cap="flat" cmpd="sng" algn="ctr">
                      <a:solidFill>
                        <a:srgbClr val="7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1Watt CW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și</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&gt; 400Watt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în puls</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6030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6030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250 Watt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a:t>
                      </a:r>
                      <a:r>
                        <a:rPr kumimoji="0" lang="nb-NO"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3GHz , 550Watt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a:t>
                      </a:r>
                      <a:r>
                        <a:rPr kumimoji="0" lang="nb-NO"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1GHz</a:t>
                      </a: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0033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Numai câțiva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miliwa</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ți</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003372"/>
                      </a:solidFill>
                      <a:prstDash val="solid"/>
                      <a:round/>
                      <a:headEnd type="none" w="med" len="med"/>
                      <a:tailEnd type="none" w="med" len="med"/>
                    </a:lnL>
                    <a:lnR w="7620" cap="flat" cmpd="sng" algn="ctr">
                      <a:solidFill>
                        <a:srgbClr val="003372"/>
                      </a:solidFill>
                      <a:prstDash val="solid"/>
                      <a:round/>
                      <a:headEnd type="none" w="med" len="med"/>
                      <a:tailEnd type="none" w="med" len="med"/>
                    </a:lnR>
                    <a:lnT w="12700" cap="flat" cmpd="sng" algn="ctr">
                      <a:solidFill>
                        <a:srgbClr val="0033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996514">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Eficien</a:t>
                      </a: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ță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7033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703372"/>
                      </a:solidFill>
                      <a:prstDash val="solid"/>
                      <a:round/>
                      <a:headEnd type="none" w="med" len="med"/>
                      <a:tailEnd type="none" w="med" len="med"/>
                    </a:lnT>
                    <a:lnB w="12700" cap="flat" cmpd="sng" algn="ctr">
                      <a:solidFill>
                        <a:srgbClr val="7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3% CW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și</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60%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în puls sub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1GHz,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mai</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eficient</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e și puternice ca</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Gunn diode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de tip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Impatt</a:t>
                      </a: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35%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3GHz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și</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60%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în puls de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1GHz</a:t>
                      </a: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4031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5%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frecvențe joase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 20%(</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frecvențe înalte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L="22167" marR="22167" marT="11083" marB="11083" anchor="ctr" horzOverflow="overflow">
                    <a:lnL w="12700" cap="flat" cmpd="sng" algn="ctr">
                      <a:solidFill>
                        <a:srgbClr val="403172"/>
                      </a:solidFill>
                      <a:prstDash val="solid"/>
                      <a:round/>
                      <a:headEnd type="none" w="med" len="med"/>
                      <a:tailEnd type="none" w="med" len="med"/>
                    </a:lnL>
                    <a:lnR w="7620" cap="flat" cmpd="sng" algn="ctr">
                      <a:solidFill>
                        <a:srgbClr val="4031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A02E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9686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Zgomot </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7033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703372"/>
                      </a:solidFill>
                      <a:prstDash val="solid"/>
                      <a:round/>
                      <a:headEnd type="none" w="med" len="med"/>
                      <a:tailEnd type="none" w="med" len="med"/>
                    </a:lnT>
                    <a:lnB w="12700" cap="flat" cmpd="sng" algn="ctr">
                      <a:solidFill>
                        <a:srgbClr val="A02E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30dB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mai rău ca</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diode Gunn)</a:t>
                      </a: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Foarte înalte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NF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cca</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60dB</a:t>
                      </a: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A02E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10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Zgomot jos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NF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cca</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15dB</a:t>
                      </a:r>
                    </a:p>
                  </a:txBody>
                  <a:tcPr marL="22167" marR="22167" marT="11083" marB="11083" anchor="ctr" horzOverflow="overflow">
                    <a:lnL w="12700" cap="flat" cmpd="sng" algn="ctr">
                      <a:solidFill>
                        <a:srgbClr val="A02E72"/>
                      </a:solidFill>
                      <a:prstDash val="solid"/>
                      <a:round/>
                      <a:headEnd type="none" w="med" len="med"/>
                      <a:tailEnd type="none" w="med" len="med"/>
                    </a:lnL>
                    <a:lnR w="7620" cap="flat" cmpd="sng" algn="ctr">
                      <a:solidFill>
                        <a:srgbClr val="A02E72"/>
                      </a:solidFill>
                      <a:prstDash val="solid"/>
                      <a:round/>
                      <a:headEnd type="none" w="med" len="med"/>
                      <a:tailEnd type="none" w="med" len="med"/>
                    </a:lnR>
                    <a:lnT w="12700" cap="flat" cmpd="sng" algn="ctr">
                      <a:solidFill>
                        <a:srgbClr val="A02E72"/>
                      </a:solidFill>
                      <a:prstDash val="solid"/>
                      <a:round/>
                      <a:headEnd type="none" w="med" len="med"/>
                      <a:tailEnd type="none" w="med" len="med"/>
                    </a:lnT>
                    <a:lnB w="12700" cap="flat" cmpd="sng" algn="ctr">
                      <a:solidFill>
                        <a:srgbClr val="6030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649806">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Avantage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A02E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A02E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Putere mare comparativ cu alte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10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Eficiența mai mare ca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Impatt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Puterea disipată f. mică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2F72"/>
                      </a:solidFill>
                      <a:prstDash val="solid"/>
                      <a:round/>
                      <a:headEnd type="none" w="med" len="med"/>
                      <a:tailEnd type="none" w="med" len="med"/>
                    </a:lnL>
                    <a:lnR w="12700" cap="flat" cmpd="sng" algn="ctr">
                      <a:solidFill>
                        <a:srgbClr val="603072"/>
                      </a:solidFill>
                      <a:prstDash val="solid"/>
                      <a:round/>
                      <a:headEnd type="none" w="med" len="med"/>
                      <a:tailEnd type="none" w="med" len="med"/>
                    </a:lnR>
                    <a:lnT w="12700" cap="flat" cmpd="sng" algn="ctr">
                      <a:solidFill>
                        <a:srgbClr val="102F72"/>
                      </a:solidFill>
                      <a:prstDash val="solid"/>
                      <a:round/>
                      <a:headEnd type="none" w="med" len="med"/>
                      <a:tailEnd type="none" w="med" len="med"/>
                    </a:lnT>
                    <a:lnB w="12700" cap="flat" cmpd="sng" algn="ctr">
                      <a:solidFill>
                        <a:srgbClr val="10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Zgomot m.mic ca </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IMPATT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NF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15dB</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la banda </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a:t>
                      </a:r>
                    </a:p>
                  </a:txBody>
                  <a:tcPr marL="22167" marR="22167" marT="11083" marB="11083" anchor="ctr" horzOverflow="overflow">
                    <a:lnL w="12700" cap="flat" cmpd="sng" algn="ctr">
                      <a:solidFill>
                        <a:srgbClr val="603072"/>
                      </a:solidFill>
                      <a:prstDash val="solid"/>
                      <a:round/>
                      <a:headEnd type="none" w="med" len="med"/>
                      <a:tailEnd type="none" w="med" len="med"/>
                    </a:lnL>
                    <a:lnR w="7620" cap="flat" cmpd="sng" algn="ctr">
                      <a:solidFill>
                        <a:srgbClr val="603072"/>
                      </a:solidFill>
                      <a:prstDash val="solid"/>
                      <a:round/>
                      <a:headEnd type="none" w="med" len="med"/>
                      <a:tailEnd type="none" w="med" len="med"/>
                    </a:lnR>
                    <a:lnT w="12700" cap="flat" cmpd="sng" algn="ctr">
                      <a:solidFill>
                        <a:srgbClr val="6030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1019916">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Disavantage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031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zgomot înalt</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curent de operare înalt</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alogic zgomot la</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AM/FM </a:t>
                      </a: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10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zgomot înalt la cca 60 dB</a:t>
                      </a:r>
                    </a:p>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Frecvența de sus e limitată sub intervalul de mm</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2F72"/>
                      </a:solidFill>
                      <a:prstDash val="solid"/>
                      <a:round/>
                      <a:headEnd type="none" w="med" len="med"/>
                      <a:tailEnd type="none" w="med" len="med"/>
                    </a:lnL>
                    <a:lnR w="12700" cap="flat" cmpd="sng" algn="ctr">
                      <a:solidFill>
                        <a:srgbClr val="403172"/>
                      </a:solidFill>
                      <a:prstDash val="solid"/>
                      <a:round/>
                      <a:headEnd type="none" w="med" len="med"/>
                      <a:tailEnd type="none" w="med" len="med"/>
                    </a:lnR>
                    <a:lnT w="12700" cap="flat" cmpd="sng" algn="ctr">
                      <a:solidFill>
                        <a:srgbClr val="102F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banda de lucru îngustă</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putere limitată la </a:t>
                      </a:r>
                      <a:r>
                        <a:rPr kumimoji="0" lang="en-US" altLang="ro-RO"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mW</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de la cea de ieșire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03172"/>
                      </a:solidFill>
                      <a:prstDash val="solid"/>
                      <a:round/>
                      <a:headEnd type="none" w="med" len="med"/>
                      <a:tailEnd type="none" w="med" len="med"/>
                    </a:lnL>
                    <a:lnR w="7620" cap="flat" cmpd="sng" algn="ctr">
                      <a:solidFill>
                        <a:srgbClr val="4031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6030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149150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Applica</a:t>
                      </a: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ții</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Osilatoare cu control de tensiune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radare de mică putere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amplificatoare speciale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rezonatoare cu diode speciale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4031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microunde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radare pentru aterizare</a:t>
                      </a:r>
                    </a:p>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Mecanisme speciale pentru aterizarea avioanelor</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03172"/>
                      </a:solidFill>
                      <a:prstDash val="solid"/>
                      <a:round/>
                      <a:headEnd type="none" w="med" len="med"/>
                      <a:tailEnd type="none" w="med" len="med"/>
                    </a:lnL>
                    <a:lnR w="12700" cap="flat" cmpd="sng" algn="ctr">
                      <a:solidFill>
                        <a:srgbClr val="6030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Mixer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o-RO"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Oscillato</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amplificatoare de semnal mic</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603072"/>
                      </a:solidFill>
                      <a:prstDash val="solid"/>
                      <a:round/>
                      <a:headEnd type="none" w="med" len="med"/>
                      <a:tailEnd type="none" w="med" len="med"/>
                    </a:lnL>
                    <a:lnR w="7620" cap="flat" cmpd="sng" algn="ctr">
                      <a:solidFill>
                        <a:srgbClr val="603072"/>
                      </a:solidFill>
                      <a:prstDash val="solid"/>
                      <a:round/>
                      <a:headEnd type="none" w="med" len="med"/>
                      <a:tailEnd type="none" w="med" len="med"/>
                    </a:lnR>
                    <a:lnT w="12700" cap="flat" cmpd="sng" algn="ctr">
                      <a:solidFill>
                        <a:srgbClr val="603072"/>
                      </a:solidFill>
                      <a:prstDash val="solid"/>
                      <a:round/>
                      <a:headEnd type="none" w="med" len="med"/>
                      <a:tailEnd type="none" w="med" len="med"/>
                    </a:lnT>
                    <a:lnB w="12700" cap="flat" cmpd="sng" algn="ctr">
                      <a:solidFill>
                        <a:srgbClr val="6030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3614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my documents\EE763\ted 2.bmp"/>
          <p:cNvPicPr>
            <a:picLocks noChangeAspect="1" noChangeArrowheads="1"/>
          </p:cNvPicPr>
          <p:nvPr/>
        </p:nvPicPr>
        <p:blipFill>
          <a:blip r:embed="rId4">
            <a:extLst>
              <a:ext uri="{28A0092B-C50C-407E-A947-70E740481C1C}">
                <a14:useLocalDpi xmlns:a14="http://schemas.microsoft.com/office/drawing/2010/main" val="0"/>
              </a:ext>
            </a:extLst>
          </a:blip>
          <a:srcRect t="5028"/>
          <a:stretch>
            <a:fillRect/>
          </a:stretch>
        </p:blipFill>
        <p:spPr bwMode="auto">
          <a:xfrm>
            <a:off x="8377024" y="3630969"/>
            <a:ext cx="3814976" cy="232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057401" y="76200"/>
            <a:ext cx="9290956" cy="685800"/>
          </a:xfrm>
          <a:prstGeom prst="rect">
            <a:avLst/>
          </a:prstGeom>
          <a:noFill/>
          <a:ln w="9525">
            <a:noFill/>
            <a:miter lim="800000"/>
            <a:headEnd/>
            <a:tailEnd/>
          </a:ln>
        </p:spPr>
        <p:txBody>
          <a:bodyPr anchor="ctr"/>
          <a:lstStyle/>
          <a:p>
            <a:pPr algn="ctr">
              <a:defRPr/>
            </a:pPr>
            <a:r>
              <a:rPr lang="en-US" sz="3600" b="1" kern="0" dirty="0">
                <a:solidFill>
                  <a:schemeClr val="accent2"/>
                </a:solidFill>
                <a:ea typeface="+mj-ea"/>
                <a:cs typeface="+mj-cs"/>
              </a:rPr>
              <a:t>Negative Differential Resistance (NDR)</a:t>
            </a:r>
          </a:p>
        </p:txBody>
      </p:sp>
      <p:sp>
        <p:nvSpPr>
          <p:cNvPr id="3" name="TextBox 2">
            <a:extLst>
              <a:ext uri="{FF2B5EF4-FFF2-40B4-BE49-F238E27FC236}">
                <a16:creationId xmlns:a16="http://schemas.microsoft.com/office/drawing/2014/main" id="{105DC387-3BA7-F966-9F41-52E20DE17D9A}"/>
              </a:ext>
            </a:extLst>
          </p:cNvPr>
          <p:cNvSpPr txBox="1"/>
          <p:nvPr/>
        </p:nvSpPr>
        <p:spPr>
          <a:xfrm>
            <a:off x="163287" y="762000"/>
            <a:ext cx="12028714" cy="2585323"/>
          </a:xfrm>
          <a:prstGeom prst="rect">
            <a:avLst/>
          </a:prstGeom>
          <a:noFill/>
        </p:spPr>
        <p:txBody>
          <a:bodyPr wrap="square">
            <a:spAutoFit/>
          </a:bodyPr>
          <a:lstStyle/>
          <a:p>
            <a:r>
              <a:rPr lang="ro-RO" dirty="0">
                <a:latin typeface="Arial" panose="020B0604020202020204" pitchFamily="34" charset="0"/>
                <a:cs typeface="Arial" panose="020B0604020202020204" pitchFamily="34" charset="0"/>
              </a:rPr>
              <a:t>Pentru ca la trecerea dintr-o vale în alta să apară rezistența diferențială negativă  trebuie de asigurat următoarele 3 condiții:</a:t>
            </a:r>
          </a:p>
          <a:p>
            <a:pPr marL="285750" indent="-285750">
              <a:buFont typeface="Arial" panose="020B0604020202020204" pitchFamily="34" charset="0"/>
              <a:buChar char="•"/>
            </a:pPr>
            <a:r>
              <a:rPr lang="ro-RO" dirty="0">
                <a:solidFill>
                  <a:srgbClr val="FF0000"/>
                </a:solidFill>
                <a:latin typeface="Arial" panose="020B0604020202020204" pitchFamily="34" charset="0"/>
                <a:cs typeface="Arial" panose="020B0604020202020204" pitchFamily="34" charset="0"/>
              </a:rPr>
              <a:t>Energia medie termică a electronilor să fie mai mică ca diferența de energii dintre valea minimă a BC și celelalte văi din BC, pentru ca în lipsa câmpului electric majoritatea electronilor să rămână în valea minimă a BC</a:t>
            </a:r>
          </a:p>
          <a:p>
            <a:pPr marL="285750" indent="-285750">
              <a:buFont typeface="Arial" panose="020B0604020202020204" pitchFamily="34" charset="0"/>
              <a:buChar char="•"/>
            </a:pPr>
            <a:r>
              <a:rPr lang="ro-RO" dirty="0">
                <a:solidFill>
                  <a:srgbClr val="FF0000"/>
                </a:solidFill>
                <a:latin typeface="Arial" panose="020B0604020202020204" pitchFamily="34" charset="0"/>
                <a:cs typeface="Arial" panose="020B0604020202020204" pitchFamily="34" charset="0"/>
              </a:rPr>
              <a:t>Masele efective și mobilitățile electronilor în valea minimă și de mai sus să fie diferite; electronii din valea minimă trebuie să aibă mobilitate înaltă, masa efectivă joasă și densitatea stărilor joasă comparativ cu electronii din văile de mai sus ale BC.</a:t>
            </a:r>
          </a:p>
          <a:p>
            <a:pPr marL="285750" indent="-285750">
              <a:buFont typeface="Arial" panose="020B0604020202020204" pitchFamily="34" charset="0"/>
              <a:buChar char="•"/>
            </a:pPr>
            <a:r>
              <a:rPr lang="ro-RO" dirty="0">
                <a:solidFill>
                  <a:srgbClr val="FF0000"/>
                </a:solidFill>
                <a:latin typeface="Arial" panose="020B0604020202020204" pitchFamily="34" charset="0"/>
                <a:cs typeface="Arial" panose="020B0604020202020204" pitchFamily="34" charset="0"/>
              </a:rPr>
              <a:t>Diferența de energii dintre văi să fie mai mici ca energia benzii interzise a SC pentru a preveni străpungerea prin avalanșă a SC la trecere electronilor în văile superioare al BC</a:t>
            </a:r>
            <a:endParaRPr lang="en-US"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EAC48A9-4AF0-7C28-50D8-96396DE56E57}"/>
              </a:ext>
            </a:extLst>
          </p:cNvPr>
          <p:cNvSpPr txBox="1"/>
          <p:nvPr/>
        </p:nvSpPr>
        <p:spPr>
          <a:xfrm>
            <a:off x="432707" y="3851127"/>
            <a:ext cx="7944317" cy="2585323"/>
          </a:xfrm>
          <a:prstGeom prst="rect">
            <a:avLst/>
          </a:prstGeom>
          <a:noFill/>
        </p:spPr>
        <p:txBody>
          <a:bodyPr wrap="square">
            <a:spAutoFit/>
          </a:bodyPr>
          <a:lstStyle/>
          <a:p>
            <a:r>
              <a:rPr lang="ro-RO" dirty="0">
                <a:latin typeface="Arial" panose="020B0604020202020204" pitchFamily="34" charset="0"/>
                <a:cs typeface="Arial" panose="020B0604020202020204" pitchFamily="34" charset="0"/>
              </a:rPr>
              <a:t>În valea de jos a BC: </a:t>
            </a:r>
            <a:r>
              <a:rPr lang="ro-RO" b="1" dirty="0">
                <a:solidFill>
                  <a:srgbClr val="FF0000"/>
                </a:solidFill>
                <a:latin typeface="Arial" panose="020B0604020202020204" pitchFamily="34" charset="0"/>
                <a:cs typeface="Arial" panose="020B0604020202020204" pitchFamily="34" charset="0"/>
              </a:rPr>
              <a:t>J = en</a:t>
            </a:r>
            <a:r>
              <a:rPr lang="ro-RO" sz="1100" b="1" dirty="0">
                <a:solidFill>
                  <a:srgbClr val="FF0000"/>
                </a:solidFill>
                <a:latin typeface="Arial" panose="020B0604020202020204" pitchFamily="34" charset="0"/>
                <a:cs typeface="Arial" panose="020B0604020202020204" pitchFamily="34" charset="0"/>
              </a:rPr>
              <a:t>1</a:t>
            </a:r>
            <a:r>
              <a:rPr lang="ro-RO" b="1" dirty="0">
                <a:solidFill>
                  <a:srgbClr val="FF0000"/>
                </a:solidFill>
                <a:latin typeface="Arial" panose="020B0604020202020204" pitchFamily="34" charset="0"/>
                <a:cs typeface="Arial" panose="020B0604020202020204" pitchFamily="34" charset="0"/>
              </a:rPr>
              <a:t>v</a:t>
            </a:r>
            <a:r>
              <a:rPr lang="ro-RO" sz="1400" b="1" dirty="0">
                <a:solidFill>
                  <a:srgbClr val="FF0000"/>
                </a:solidFill>
                <a:latin typeface="Arial" panose="020B0604020202020204" pitchFamily="34" charset="0"/>
                <a:cs typeface="Arial" panose="020B0604020202020204" pitchFamily="34" charset="0"/>
              </a:rPr>
              <a:t>d </a:t>
            </a:r>
            <a:r>
              <a:rPr lang="ro-RO" b="1" dirty="0">
                <a:solidFill>
                  <a:srgbClr val="FF0000"/>
                </a:solidFill>
                <a:latin typeface="Arial" panose="020B0604020202020204" pitchFamily="34" charset="0"/>
                <a:cs typeface="Arial" panose="020B0604020202020204" pitchFamily="34" charset="0"/>
              </a:rPr>
              <a:t>= en</a:t>
            </a:r>
            <a:r>
              <a:rPr lang="el-GR" b="1" dirty="0">
                <a:solidFill>
                  <a:srgbClr val="FF0000"/>
                </a:solidFill>
                <a:latin typeface="Arial" panose="020B0604020202020204" pitchFamily="34" charset="0"/>
                <a:cs typeface="Arial" panose="020B0604020202020204" pitchFamily="34" charset="0"/>
              </a:rPr>
              <a:t>μ</a:t>
            </a:r>
            <a:r>
              <a:rPr lang="ro-RO" sz="1100" b="1" dirty="0">
                <a:solidFill>
                  <a:srgbClr val="FF0000"/>
                </a:solidFill>
                <a:latin typeface="Arial" panose="020B0604020202020204" pitchFamily="34" charset="0"/>
                <a:cs typeface="Arial" panose="020B0604020202020204" pitchFamily="34" charset="0"/>
              </a:rPr>
              <a:t>1</a:t>
            </a:r>
            <a:r>
              <a:rPr lang="ro-RO" b="1" dirty="0">
                <a:solidFill>
                  <a:srgbClr val="FF0000"/>
                </a:solidFill>
                <a:latin typeface="Arial" panose="020B0604020202020204" pitchFamily="34" charset="0"/>
                <a:cs typeface="Arial" panose="020B0604020202020204" pitchFamily="34" charset="0"/>
              </a:rPr>
              <a:t>E (prima pantă pe caracteristică)</a:t>
            </a:r>
          </a:p>
          <a:p>
            <a:r>
              <a:rPr lang="ro-RO" b="1" dirty="0">
                <a:solidFill>
                  <a:srgbClr val="002060"/>
                </a:solidFill>
                <a:latin typeface="Arial" panose="020B0604020202020204" pitchFamily="34" charset="0"/>
                <a:cs typeface="Arial" panose="020B0604020202020204" pitchFamily="34" charset="0"/>
              </a:rPr>
              <a:t>Creștem câmpul electric -  crește viteza de </a:t>
            </a:r>
            <a:r>
              <a:rPr lang="ro-RO" b="1" dirty="0" err="1">
                <a:solidFill>
                  <a:srgbClr val="002060"/>
                </a:solidFill>
                <a:latin typeface="Arial" panose="020B0604020202020204" pitchFamily="34" charset="0"/>
                <a:cs typeface="Arial" panose="020B0604020202020204" pitchFamily="34" charset="0"/>
              </a:rPr>
              <a:t>drift</a:t>
            </a:r>
            <a:r>
              <a:rPr lang="ro-RO" b="1" dirty="0">
                <a:solidFill>
                  <a:srgbClr val="002060"/>
                </a:solidFill>
                <a:latin typeface="Arial" panose="020B0604020202020204" pitchFamily="34" charset="0"/>
                <a:cs typeface="Arial" panose="020B0604020202020204" pitchFamily="34" charset="0"/>
              </a:rPr>
              <a:t> </a:t>
            </a:r>
            <a:r>
              <a:rPr lang="ro-RO" b="1" dirty="0" err="1">
                <a:solidFill>
                  <a:srgbClr val="002060"/>
                </a:solidFill>
                <a:latin typeface="Arial" panose="020B0604020202020204" pitchFamily="34" charset="0"/>
                <a:cs typeface="Arial" panose="020B0604020202020204" pitchFamily="34" charset="0"/>
              </a:rPr>
              <a:t>v</a:t>
            </a:r>
            <a:r>
              <a:rPr lang="ro-RO" sz="1400" b="1" dirty="0" err="1">
                <a:solidFill>
                  <a:srgbClr val="002060"/>
                </a:solidFill>
                <a:latin typeface="Arial" panose="020B0604020202020204" pitchFamily="34" charset="0"/>
                <a:cs typeface="Arial" panose="020B0604020202020204" pitchFamily="34" charset="0"/>
              </a:rPr>
              <a:t>d</a:t>
            </a:r>
            <a:r>
              <a:rPr lang="ro-RO" b="1" dirty="0">
                <a:solidFill>
                  <a:srgbClr val="002060"/>
                </a:solidFill>
                <a:latin typeface="Arial" panose="020B0604020202020204" pitchFamily="34" charset="0"/>
                <a:cs typeface="Arial" panose="020B0604020202020204" pitchFamily="34" charset="0"/>
              </a:rPr>
              <a:t> – pe lungime de parcurs liber crește energia electronilor la </a:t>
            </a:r>
            <a:r>
              <a:rPr lang="ro-RO" b="1" dirty="0" err="1">
                <a:solidFill>
                  <a:srgbClr val="FF0000"/>
                </a:solidFill>
                <a:latin typeface="Arial" panose="020B0604020202020204" pitchFamily="34" charset="0"/>
                <a:cs typeface="Arial" panose="020B0604020202020204" pitchFamily="34" charset="0"/>
              </a:rPr>
              <a:t>eE</a:t>
            </a:r>
            <a:r>
              <a:rPr lang="el-GR" b="1" dirty="0">
                <a:solidFill>
                  <a:srgbClr val="FF0000"/>
                </a:solidFill>
                <a:latin typeface="Arial" panose="020B0604020202020204" pitchFamily="34" charset="0"/>
                <a:cs typeface="Arial" panose="020B0604020202020204" pitchFamily="34" charset="0"/>
              </a:rPr>
              <a:t>λ</a:t>
            </a:r>
            <a:r>
              <a:rPr lang="ro-RO" b="1" dirty="0">
                <a:solidFill>
                  <a:srgbClr val="002060"/>
                </a:solidFill>
                <a:latin typeface="Arial" panose="020B0604020202020204" pitchFamily="34" charset="0"/>
                <a:cs typeface="Arial" panose="020B0604020202020204" pitchFamily="34" charset="0"/>
              </a:rPr>
              <a:t>, cedată parțial fononilor (rețelei cristaline). La creșterea mai departe a </a:t>
            </a:r>
            <a:r>
              <a:rPr lang="ro-RO" b="1" dirty="0">
                <a:solidFill>
                  <a:srgbClr val="FF0000"/>
                </a:solidFill>
                <a:latin typeface="Arial" panose="020B0604020202020204" pitchFamily="34" charset="0"/>
                <a:cs typeface="Arial" panose="020B0604020202020204" pitchFamily="34" charset="0"/>
              </a:rPr>
              <a:t>E </a:t>
            </a:r>
            <a:r>
              <a:rPr lang="ro-RO" b="1" dirty="0">
                <a:solidFill>
                  <a:srgbClr val="002060"/>
                </a:solidFill>
                <a:latin typeface="Arial" panose="020B0604020202020204" pitchFamily="34" charset="0"/>
                <a:cs typeface="Arial" panose="020B0604020202020204" pitchFamily="34" charset="0"/>
              </a:rPr>
              <a:t>– electronii au suficientă energie să treacă în vale de mai sus a BC, deci crește concentrația electronilor în acea zonă, dar în care  crește masa efectivă și scade mobilitatea, ce cauzează micșorarea vitezei de </a:t>
            </a:r>
            <a:r>
              <a:rPr lang="ro-RO" b="1" dirty="0" err="1">
                <a:solidFill>
                  <a:srgbClr val="002060"/>
                </a:solidFill>
                <a:latin typeface="Arial" panose="020B0604020202020204" pitchFamily="34" charset="0"/>
                <a:cs typeface="Arial" panose="020B0604020202020204" pitchFamily="34" charset="0"/>
              </a:rPr>
              <a:t>drift</a:t>
            </a:r>
            <a:r>
              <a:rPr lang="ro-RO" b="1" dirty="0">
                <a:solidFill>
                  <a:srgbClr val="002060"/>
                </a:solidFill>
                <a:latin typeface="Arial" panose="020B0604020202020204" pitchFamily="34" charset="0"/>
                <a:cs typeface="Arial" panose="020B0604020202020204" pitchFamily="34" charset="0"/>
              </a:rPr>
              <a:t>.</a:t>
            </a:r>
          </a:p>
          <a:p>
            <a:r>
              <a:rPr lang="ro-RO" b="1" dirty="0">
                <a:solidFill>
                  <a:srgbClr val="002060"/>
                </a:solidFill>
                <a:latin typeface="Arial" panose="020B0604020202020204" pitchFamily="34" charset="0"/>
                <a:cs typeface="Arial" panose="020B0604020202020204" pitchFamily="34" charset="0"/>
              </a:rPr>
              <a:t>Astfel apare regiunea rezistenței diferențiale negative – </a:t>
            </a:r>
            <a:r>
              <a:rPr lang="ro-RO" b="1" dirty="0">
                <a:solidFill>
                  <a:srgbClr val="FF0000"/>
                </a:solidFill>
                <a:latin typeface="Arial" panose="020B0604020202020204" pitchFamily="34" charset="0"/>
                <a:cs typeface="Arial" panose="020B0604020202020204" pitchFamily="34" charset="0"/>
              </a:rPr>
              <a:t>a doua pantă pe caracteristică)</a:t>
            </a:r>
          </a:p>
        </p:txBody>
      </p:sp>
    </p:spTree>
    <p:custDataLst>
      <p:tags r:id="rId1"/>
    </p:custDataLst>
    <p:extLst>
      <p:ext uri="{BB962C8B-B14F-4D97-AF65-F5344CB8AC3E}">
        <p14:creationId xmlns:p14="http://schemas.microsoft.com/office/powerpoint/2010/main" val="7423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D77359-8773-8C23-9245-B16D16CAE885}"/>
              </a:ext>
            </a:extLst>
          </p:cNvPr>
          <p:cNvSpPr txBox="1"/>
          <p:nvPr/>
        </p:nvSpPr>
        <p:spPr>
          <a:xfrm>
            <a:off x="1547132" y="200818"/>
            <a:ext cx="10013495" cy="2031325"/>
          </a:xfrm>
          <a:prstGeom prst="rect">
            <a:avLst/>
          </a:prstGeom>
          <a:noFill/>
        </p:spPr>
        <p:txBody>
          <a:bodyPr wrap="square">
            <a:spAutoFit/>
          </a:bodyPr>
          <a:lstStyle/>
          <a:p>
            <a:pPr algn="just"/>
            <a:r>
              <a:rPr lang="en-US" b="1" dirty="0">
                <a:solidFill>
                  <a:srgbClr val="FF0000"/>
                </a:solidFill>
                <a:latin typeface="Arial" panose="020B0604020202020204" pitchFamily="34" charset="0"/>
                <a:cs typeface="Arial" panose="020B0604020202020204" pitchFamily="34" charset="0"/>
              </a:rPr>
              <a:t>Dar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procesul</a:t>
            </a:r>
            <a:r>
              <a:rPr lang="en-US" dirty="0">
                <a:latin typeface="Arial" panose="020B0604020202020204" pitchFamily="34" charset="0"/>
                <a:cs typeface="Arial" panose="020B0604020202020204" pitchFamily="34" charset="0"/>
              </a:rPr>
              <a:t> nu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asigura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trecerea</a:t>
            </a:r>
            <a:r>
              <a:rPr lang="ro-RO" dirty="0">
                <a:latin typeface="Arial" panose="020B0604020202020204" pitchFamily="34" charset="0"/>
                <a:cs typeface="Arial" panose="020B0604020202020204" pitchFamily="34" charset="0"/>
              </a:rPr>
              <a:t> rapidă 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tuturor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electronilor</a:t>
            </a:r>
            <a:r>
              <a:rPr lang="en-US" dirty="0">
                <a:latin typeface="Arial" panose="020B0604020202020204" pitchFamily="34" charset="0"/>
                <a:cs typeface="Arial" panose="020B0604020202020204" pitchFamily="34" charset="0"/>
              </a:rPr>
              <a:t> din prima vale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superioară</a:t>
            </a:r>
            <a:r>
              <a:rPr lang="en-US" dirty="0">
                <a:latin typeface="Arial" panose="020B0604020202020204" pitchFamily="34" charset="0"/>
                <a:cs typeface="Arial" panose="020B0604020202020204" pitchFamily="34" charset="0"/>
              </a:rPr>
              <a:t>: d</a:t>
            </a:r>
            <a:r>
              <a:rPr lang="ro-RO" dirty="0">
                <a:latin typeface="Arial" panose="020B0604020202020204" pitchFamily="34" charset="0"/>
                <a:cs typeface="Arial" panose="020B0604020202020204" pitchFamily="34" charset="0"/>
              </a:rPr>
              <a:t>eoarece</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în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cristal</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sau</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contactele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neomice</a:t>
            </a:r>
            <a:r>
              <a:rPr lang="en-US" b="1" dirty="0">
                <a:latin typeface="Arial" panose="020B0604020202020204" pitchFamily="34" charset="0"/>
                <a:cs typeface="Arial" panose="020B0604020202020204" pitchFamily="34" charset="0"/>
              </a:rPr>
              <a:t> tot </a:t>
            </a:r>
            <a:r>
              <a:rPr lang="en-US" b="1" dirty="0" err="1">
                <a:latin typeface="Arial" panose="020B0604020202020204" pitchFamily="34" charset="0"/>
                <a:cs typeface="Arial" panose="020B0604020202020204" pitchFamily="34" charset="0"/>
              </a:rPr>
              <a:t>timpul</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există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neuniformități</a:t>
            </a:r>
            <a:r>
              <a:rPr lang="en-US"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cauzează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apariția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câmpurilor</a:t>
            </a:r>
            <a:r>
              <a:rPr lang="en-US" dirty="0">
                <a:latin typeface="Arial" panose="020B0604020202020204" pitchFamily="34" charset="0"/>
                <a:cs typeface="Arial" panose="020B0604020202020204" pitchFamily="34" charset="0"/>
              </a:rPr>
              <a:t> locale </a:t>
            </a:r>
            <a:r>
              <a:rPr lang="en-US" dirty="0" err="1">
                <a:latin typeface="Arial" panose="020B0604020202020204" pitchFamily="34" charset="0"/>
                <a:cs typeface="Arial" panose="020B0604020202020204" pitchFamily="34" charset="0"/>
              </a:rPr>
              <a:t>electrice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mari</a:t>
            </a:r>
            <a:r>
              <a:rPr lang="en-US" dirty="0">
                <a:latin typeface="Arial" panose="020B0604020202020204" pitchFamily="34" charset="0"/>
                <a:cs typeface="Arial" panose="020B0604020202020204" pitchFamily="34" charset="0"/>
              </a:rPr>
              <a:t> ca cel </a:t>
            </a:r>
            <a:r>
              <a:rPr lang="en-US" dirty="0" err="1">
                <a:latin typeface="Arial" panose="020B0604020202020204" pitchFamily="34" charset="0"/>
                <a:cs typeface="Arial" panose="020B0604020202020204" pitchFamily="34" charset="0"/>
              </a:rPr>
              <a:t>mediu</a:t>
            </a:r>
            <a:r>
              <a:rPr lang="en-US" dirty="0">
                <a:latin typeface="Arial" panose="020B0604020202020204" pitchFamily="34" charset="0"/>
                <a:cs typeface="Arial" panose="020B0604020202020204" pitchFamily="34" charset="0"/>
              </a:rPr>
              <a:t> existent in </a:t>
            </a:r>
            <a:r>
              <a:rPr lang="en-US" dirty="0" err="1">
                <a:latin typeface="Arial" panose="020B0604020202020204" pitchFamily="34" charset="0"/>
                <a:cs typeface="Arial" panose="020B0604020202020204" pitchFamily="34" charset="0"/>
              </a:rPr>
              <a:t>cristal</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p>
          <a:p>
            <a:pPr algn="just"/>
            <a:r>
              <a:rPr lang="ro-RO" dirty="0">
                <a:latin typeface="Arial" panose="020B0604020202020204" pitchFamily="34" charset="0"/>
                <a:cs typeface="Arial" panose="020B0604020202020204" pitchFamily="34" charset="0"/>
              </a:rPr>
              <a:t>Transformarea în aceste microregiuni a electronilor ușori în electroni grei amplifică și mai tare neuniformitatea câmpului electric local. Astfel, </a:t>
            </a:r>
            <a:r>
              <a:rPr lang="ro-RO" b="1" dirty="0">
                <a:latin typeface="Arial" panose="020B0604020202020204" pitchFamily="34" charset="0"/>
                <a:cs typeface="Arial" panose="020B0604020202020204" pitchFamily="34" charset="0"/>
              </a:rPr>
              <a:t>nu se poate practic realiza transferul imediat al tuturor electronilor</a:t>
            </a:r>
            <a:r>
              <a:rPr lang="ro-RO" dirty="0">
                <a:latin typeface="Arial" panose="020B0604020202020204" pitchFamily="34" charset="0"/>
                <a:cs typeface="Arial" panose="020B0604020202020204" pitchFamily="34" charset="0"/>
              </a:rPr>
              <a:t> din valea centrală minimă din BC în o vale superioară, deci </a:t>
            </a:r>
            <a:r>
              <a:rPr lang="ro-RO" b="1" i="1" dirty="0">
                <a:latin typeface="Arial" panose="020B0604020202020204" pitchFamily="34" charset="0"/>
                <a:cs typeface="Arial" panose="020B0604020202020204" pitchFamily="34" charset="0"/>
              </a:rPr>
              <a:t>caracteristica I-V statică întrerupe regiunea cu rezistență diferențială negativă.</a:t>
            </a:r>
            <a:endParaRPr lang="en-US" b="1" i="1" dirty="0">
              <a:latin typeface="Arial" panose="020B0604020202020204" pitchFamily="34" charset="0"/>
              <a:cs typeface="Arial" panose="020B0604020202020204" pitchFamily="34" charset="0"/>
            </a:endParaRPr>
          </a:p>
        </p:txBody>
      </p:sp>
      <p:pic>
        <p:nvPicPr>
          <p:cNvPr id="5" name="Picture 44">
            <a:extLst>
              <a:ext uri="{FF2B5EF4-FFF2-40B4-BE49-F238E27FC236}">
                <a16:creationId xmlns:a16="http://schemas.microsoft.com/office/drawing/2014/main" id="{C25BD065-6C93-72D6-1519-09D9F70CB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502" y="3124200"/>
            <a:ext cx="44291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7EC6DFAE-3371-E46D-577F-1580928561CD}"/>
              </a:ext>
            </a:extLst>
          </p:cNvPr>
          <p:cNvCxnSpPr>
            <a:cxnSpLocks/>
          </p:cNvCxnSpPr>
          <p:nvPr/>
        </p:nvCxnSpPr>
        <p:spPr>
          <a:xfrm>
            <a:off x="8001000" y="2471058"/>
            <a:ext cx="1110343" cy="957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991472-9BB4-9555-D722-6BE575C3FF39}"/>
              </a:ext>
            </a:extLst>
          </p:cNvPr>
          <p:cNvSpPr txBox="1"/>
          <p:nvPr/>
        </p:nvSpPr>
        <p:spPr>
          <a:xfrm>
            <a:off x="321471" y="2950029"/>
            <a:ext cx="6676343" cy="147732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Domeniul Gunn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cauzat</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faptul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la 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constantă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regiune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câmp</a:t>
            </a:r>
            <a:r>
              <a:rPr lang="en-US" dirty="0">
                <a:latin typeface="Arial" panose="020B0604020202020204" pitchFamily="34" charset="0"/>
                <a:cs typeface="Arial" panose="020B0604020202020204" pitchFamily="34" charset="0"/>
              </a:rPr>
              <a:t> electric </a:t>
            </a:r>
            <a:r>
              <a:rPr lang="en-US" dirty="0" err="1">
                <a:latin typeface="Arial" panose="020B0604020202020204" pitchFamily="34" charset="0"/>
                <a:cs typeface="Arial" panose="020B0604020202020204" pitchFamily="34" charset="0"/>
              </a:rPr>
              <a:t>puternic</a:t>
            </a:r>
            <a:r>
              <a:rPr lang="en-US"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apare</a:t>
            </a:r>
            <a:r>
              <a:rPr lang="en-US" b="1" i="1" dirty="0">
                <a:latin typeface="Arial" panose="020B0604020202020204" pitchFamily="34" charset="0"/>
                <a:cs typeface="Arial" panose="020B0604020202020204" pitchFamily="34" charset="0"/>
              </a:rPr>
              <a:t> periodic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probă</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deplasează</a:t>
            </a:r>
            <a:r>
              <a:rPr lang="en-US" dirty="0">
                <a:latin typeface="Arial" panose="020B0604020202020204" pitchFamily="34" charset="0"/>
                <a:cs typeface="Arial" panose="020B0604020202020204" pitchFamily="34" charset="0"/>
              </a:rPr>
              <a:t> p</a:t>
            </a:r>
            <a:r>
              <a:rPr lang="ro-RO" dirty="0" err="1">
                <a:latin typeface="Arial" panose="020B0604020202020204" pitchFamily="34" charset="0"/>
                <a:cs typeface="Arial" panose="020B0604020202020204" pitchFamily="34" charset="0"/>
              </a:rPr>
              <a:t>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dispare</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Această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numește</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domeniu</a:t>
            </a:r>
            <a:r>
              <a:rPr lang="en-US" dirty="0">
                <a:solidFill>
                  <a:srgbClr val="FF0000"/>
                </a:solidFill>
                <a:latin typeface="Arial" panose="020B0604020202020204" pitchFamily="34" charset="0"/>
                <a:cs typeface="Arial" panose="020B0604020202020204" pitchFamily="34" charset="0"/>
              </a:rPr>
              <a:t> electric </a:t>
            </a:r>
            <a:r>
              <a:rPr lang="en-US" dirty="0" err="1">
                <a:solidFill>
                  <a:srgbClr val="FF0000"/>
                </a:solidFill>
                <a:latin typeface="Arial" panose="020B0604020202020204" pitchFamily="34" charset="0"/>
                <a:cs typeface="Arial" panose="020B0604020202020204" pitchFamily="34" charset="0"/>
              </a:rPr>
              <a:t>sau</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domeniu</a:t>
            </a:r>
            <a:r>
              <a:rPr lang="en-US" dirty="0">
                <a:solidFill>
                  <a:srgbClr val="FF0000"/>
                </a:solidFill>
                <a:latin typeface="Arial" panose="020B0604020202020204" pitchFamily="34" charset="0"/>
                <a:cs typeface="Arial" panose="020B0604020202020204" pitchFamily="34" charset="0"/>
              </a:rPr>
              <a:t> Gunn</a:t>
            </a:r>
            <a:r>
              <a:rPr lang="ro-RO" dirty="0">
                <a:latin typeface="Arial" panose="020B0604020202020204" pitchFamily="34" charset="0"/>
                <a:cs typeface="Arial" panose="020B0604020202020204" pitchFamily="34" charset="0"/>
              </a:rPr>
              <a:t> și formează oscilații de curent în probă</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6B1A2DD-9C03-6754-C3D6-993209B29F95}"/>
              </a:ext>
            </a:extLst>
          </p:cNvPr>
          <p:cNvPicPr>
            <a:picLocks noChangeAspect="1"/>
          </p:cNvPicPr>
          <p:nvPr/>
        </p:nvPicPr>
        <p:blipFill>
          <a:blip r:embed="rId3"/>
          <a:stretch>
            <a:fillRect/>
          </a:stretch>
        </p:blipFill>
        <p:spPr>
          <a:xfrm>
            <a:off x="1643903" y="4711529"/>
            <a:ext cx="3416596" cy="2058534"/>
          </a:xfrm>
          <a:prstGeom prst="rect">
            <a:avLst/>
          </a:prstGeom>
        </p:spPr>
      </p:pic>
    </p:spTree>
    <p:extLst>
      <p:ext uri="{BB962C8B-B14F-4D97-AF65-F5344CB8AC3E}">
        <p14:creationId xmlns:p14="http://schemas.microsoft.com/office/powerpoint/2010/main" val="66864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1E914B-6AA3-6F9A-AF60-2C53FF7278BB}"/>
              </a:ext>
            </a:extLst>
          </p:cNvPr>
          <p:cNvSpPr txBox="1"/>
          <p:nvPr/>
        </p:nvSpPr>
        <p:spPr>
          <a:xfrm>
            <a:off x="3747838" y="235207"/>
            <a:ext cx="8198941" cy="6463308"/>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Domeniul </a:t>
            </a:r>
            <a:r>
              <a:rPr lang="ro-RO" dirty="0" err="1">
                <a:latin typeface="Arial" panose="020B0604020202020204" pitchFamily="34" charset="0"/>
                <a:cs typeface="Arial" panose="020B0604020202020204" pitchFamily="34" charset="0"/>
              </a:rPr>
              <a:t>Gunn</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apare</a:t>
            </a:r>
            <a:r>
              <a:rPr lang="en-US" dirty="0">
                <a:latin typeface="Arial" panose="020B0604020202020204" pitchFamily="34" charset="0"/>
                <a:cs typeface="Arial" panose="020B0604020202020204" pitchFamily="34" charset="0"/>
              </a:rPr>
              <a:t> </a:t>
            </a:r>
            <a:r>
              <a:rPr lang="ro-RO" i="1" dirty="0">
                <a:solidFill>
                  <a:srgbClr val="FF0000"/>
                </a:solidFill>
                <a:latin typeface="Arial" panose="020B0604020202020204" pitchFamily="34" charset="0"/>
                <a:cs typeface="Arial" panose="020B0604020202020204" pitchFamily="34" charset="0"/>
              </a:rPr>
              <a:t>grație </a:t>
            </a:r>
            <a:r>
              <a:rPr lang="en-US" i="1" dirty="0" err="1">
                <a:solidFill>
                  <a:srgbClr val="FF0000"/>
                </a:solidFill>
                <a:latin typeface="Arial" panose="020B0604020202020204" pitchFamily="34" charset="0"/>
                <a:cs typeface="Arial" panose="020B0604020202020204" pitchFamily="34" charset="0"/>
              </a:rPr>
              <a:t>distribuție</a:t>
            </a:r>
            <a:r>
              <a:rPr lang="ro-RO" i="1" dirty="0">
                <a:solidFill>
                  <a:srgbClr val="FF0000"/>
                </a:solidFill>
                <a:latin typeface="Arial" panose="020B0604020202020204" pitchFamily="34" charset="0"/>
                <a:cs typeface="Arial" panose="020B0604020202020204" pitchFamily="34" charset="0"/>
              </a:rPr>
              <a:t>i</a:t>
            </a:r>
            <a:r>
              <a:rPr lang="en-US" i="1" dirty="0">
                <a:solidFill>
                  <a:srgbClr val="FF0000"/>
                </a:solidFill>
                <a:latin typeface="Arial" panose="020B0604020202020204" pitchFamily="34" charset="0"/>
                <a:cs typeface="Arial" panose="020B0604020202020204" pitchFamily="34" charset="0"/>
              </a:rPr>
              <a:t> </a:t>
            </a:r>
            <a:r>
              <a:rPr lang="ro-RO" i="1" dirty="0">
                <a:solidFill>
                  <a:srgbClr val="FF0000"/>
                </a:solidFill>
                <a:latin typeface="Arial" panose="020B0604020202020204" pitchFamily="34" charset="0"/>
                <a:cs typeface="Arial" panose="020B0604020202020204" pitchFamily="34" charset="0"/>
              </a:rPr>
              <a:t>ne</a:t>
            </a:r>
            <a:r>
              <a:rPr lang="en-US" i="1" dirty="0">
                <a:solidFill>
                  <a:srgbClr val="FF0000"/>
                </a:solidFill>
                <a:latin typeface="Arial" panose="020B0604020202020204" pitchFamily="34" charset="0"/>
                <a:cs typeface="Arial" panose="020B0604020202020204" pitchFamily="34" charset="0"/>
              </a:rPr>
              <a:t>uniform</a:t>
            </a:r>
            <a:r>
              <a:rPr lang="ro-RO" i="1" dirty="0">
                <a:solidFill>
                  <a:srgbClr val="FF0000"/>
                </a:solidFill>
                <a:latin typeface="Arial" panose="020B0604020202020204" pitchFamily="34" charset="0"/>
                <a:cs typeface="Arial" panose="020B0604020202020204" pitchFamily="34" charset="0"/>
              </a:rPr>
              <a:t>e</a:t>
            </a:r>
            <a:r>
              <a:rPr lang="en-US" i="1" dirty="0">
                <a:solidFill>
                  <a:srgbClr val="FF0000"/>
                </a:solidFill>
                <a:latin typeface="Arial" panose="020B0604020202020204" pitchFamily="34" charset="0"/>
                <a:cs typeface="Arial" panose="020B0604020202020204" pitchFamily="34" charset="0"/>
              </a:rPr>
              <a:t> a </a:t>
            </a:r>
            <a:r>
              <a:rPr lang="en-US" i="1" dirty="0" err="1">
                <a:solidFill>
                  <a:srgbClr val="FF0000"/>
                </a:solidFill>
                <a:latin typeface="Arial" panose="020B0604020202020204" pitchFamily="34" charset="0"/>
                <a:cs typeface="Arial" panose="020B0604020202020204" pitchFamily="34" charset="0"/>
              </a:rPr>
              <a:t>câmpului</a:t>
            </a:r>
            <a:r>
              <a:rPr lang="en-US" i="1" dirty="0">
                <a:solidFill>
                  <a:srgbClr val="FF0000"/>
                </a:solidFill>
                <a:latin typeface="Arial" panose="020B0604020202020204" pitchFamily="34" charset="0"/>
                <a:cs typeface="Arial" panose="020B0604020202020204" pitchFamily="34" charset="0"/>
              </a:rPr>
              <a:t> electric de-a </a:t>
            </a:r>
            <a:r>
              <a:rPr lang="en-US" i="1" dirty="0" err="1">
                <a:solidFill>
                  <a:srgbClr val="FF0000"/>
                </a:solidFill>
                <a:latin typeface="Arial" panose="020B0604020202020204" pitchFamily="34" charset="0"/>
                <a:cs typeface="Arial" panose="020B0604020202020204" pitchFamily="34" charset="0"/>
              </a:rPr>
              <a:t>lungul</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probei</a:t>
            </a:r>
            <a:r>
              <a:rPr lang="ro-RO" i="1" dirty="0">
                <a:solidFill>
                  <a:srgbClr val="FF0000"/>
                </a:solidFill>
                <a:latin typeface="Arial" panose="020B0604020202020204" pitchFamily="34" charset="0"/>
                <a:cs typeface="Arial" panose="020B0604020202020204" pitchFamily="34" charset="0"/>
              </a:rPr>
              <a:t> care</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este</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instabilă</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când</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rezistența</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diferențială</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în</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volum</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este</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negativă</a:t>
            </a:r>
            <a:r>
              <a:rPr lang="en-US" i="1" dirty="0">
                <a:solidFill>
                  <a:srgbClr val="FF0000"/>
                </a:solidFill>
                <a:latin typeface="Arial" panose="020B0604020202020204" pitchFamily="34" charset="0"/>
                <a:cs typeface="Arial" panose="020B0604020202020204" pitchFamily="34" charset="0"/>
              </a:rPr>
              <a:t>. </a:t>
            </a:r>
            <a:endParaRPr lang="ro-RO" i="1" dirty="0">
              <a:solidFill>
                <a:srgbClr val="FF0000"/>
              </a:solidFill>
              <a:latin typeface="Arial" panose="020B0604020202020204" pitchFamily="34" charset="0"/>
              <a:cs typeface="Arial" panose="020B0604020202020204" pitchFamily="34" charset="0"/>
            </a:endParaRPr>
          </a:p>
          <a:p>
            <a:pPr algn="just"/>
            <a:r>
              <a:rPr lang="ro-RO" dirty="0">
                <a:latin typeface="Arial" panose="020B0604020202020204" pitchFamily="34" charset="0"/>
                <a:cs typeface="Arial" panose="020B0604020202020204" pitchFamily="34" charset="0"/>
              </a:rPr>
              <a:t>Admitem, </a:t>
            </a:r>
            <a:r>
              <a:rPr lang="en-US" dirty="0" err="1">
                <a:latin typeface="Arial" panose="020B0604020202020204" pitchFamily="34" charset="0"/>
                <a:cs typeface="Arial" panose="020B0604020202020204" pitchFamily="34" charset="0"/>
              </a:rPr>
              <a:t>că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distribuție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neuniformă</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concentrației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electroni</a:t>
            </a:r>
            <a:r>
              <a:rPr lang="en-US" dirty="0">
                <a:latin typeface="Arial" panose="020B0604020202020204" pitchFamily="34" charset="0"/>
                <a:cs typeface="Arial" panose="020B0604020202020204" pitchFamily="34" charset="0"/>
              </a:rPr>
              <a:t> sub forma </a:t>
            </a:r>
            <a:r>
              <a:rPr lang="en-US" dirty="0" err="1">
                <a:latin typeface="Arial" panose="020B0604020202020204" pitchFamily="34" charset="0"/>
                <a:cs typeface="Arial" panose="020B0604020202020204" pitchFamily="34" charset="0"/>
              </a:rPr>
              <a:t>unui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strat</a:t>
            </a:r>
            <a:r>
              <a:rPr lang="en-US" dirty="0">
                <a:latin typeface="Arial" panose="020B0604020202020204" pitchFamily="34" charset="0"/>
                <a:cs typeface="Arial" panose="020B0604020202020204" pitchFamily="34" charset="0"/>
              </a:rPr>
              <a:t> dipolar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apărea</a:t>
            </a:r>
            <a:r>
              <a:rPr lang="en-US" dirty="0">
                <a:latin typeface="Arial" panose="020B0604020202020204" pitchFamily="34" charset="0"/>
                <a:cs typeface="Arial" panose="020B0604020202020204" pitchFamily="34" charset="0"/>
              </a:rPr>
              <a:t> accidental </a:t>
            </a:r>
            <a:r>
              <a:rPr lang="en-US" dirty="0" err="1">
                <a:latin typeface="Arial" panose="020B0604020202020204" pitchFamily="34" charset="0"/>
                <a:cs typeface="Arial" panose="020B0604020202020204" pitchFamily="34" charset="0"/>
              </a:rPr>
              <a:t>într</a:t>
            </a:r>
            <a:r>
              <a:rPr lang="en-US" dirty="0">
                <a:latin typeface="Arial" panose="020B0604020202020204" pitchFamily="34" charset="0"/>
                <a:cs typeface="Arial" panose="020B0604020202020204" pitchFamily="34" charset="0"/>
              </a:rPr>
              <a:t>-un </a:t>
            </a:r>
            <a:r>
              <a:rPr lang="ro-RO" dirty="0">
                <a:latin typeface="Arial" panose="020B0604020202020204" pitchFamily="34" charset="0"/>
                <a:cs typeface="Arial" panose="020B0604020202020204" pitchFamily="34" charset="0"/>
              </a:rPr>
              <a:t>SC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într</a:t>
            </a:r>
            <a:r>
              <a:rPr lang="en-US" dirty="0">
                <a:latin typeface="Arial" panose="020B0604020202020204" pitchFamily="34" charset="0"/>
                <a:cs typeface="Arial" panose="020B0604020202020204" pitchFamily="34" charset="0"/>
              </a:rPr>
              <a:t>-o </a:t>
            </a:r>
            <a:r>
              <a:rPr lang="en-US" dirty="0" err="1">
                <a:latin typeface="Arial" panose="020B0604020202020204" pitchFamily="34" charset="0"/>
                <a:cs typeface="Arial" panose="020B0604020202020204" pitchFamily="34" charset="0"/>
              </a:rPr>
              <a:t>regiune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concentrația</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crescut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timp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alta</a:t>
            </a:r>
            <a:r>
              <a:rPr lang="ro-RO" dirty="0">
                <a:latin typeface="Arial" panose="020B0604020202020204" pitchFamily="34" charset="0"/>
                <a:cs typeface="Arial" panose="020B0604020202020204" pitchFamily="34" charset="0"/>
              </a:rPr>
              <a:t> - </a:t>
            </a:r>
            <a:r>
              <a:rPr lang="en-US" i="1" dirty="0" err="1">
                <a:latin typeface="Arial" panose="020B0604020202020204" pitchFamily="34" charset="0"/>
                <a:cs typeface="Arial" panose="020B0604020202020204" pitchFamily="34" charset="0"/>
              </a:rPr>
              <a:t>în</a:t>
            </a:r>
            <a:r>
              <a:rPr lang="en-US" i="1" dirty="0">
                <a:latin typeface="Arial" panose="020B0604020202020204" pitchFamily="34" charset="0"/>
                <a:cs typeface="Arial" panose="020B0604020202020204" pitchFamily="34" charset="0"/>
              </a:rPr>
              <a:t> aval de </a:t>
            </a:r>
            <a:r>
              <a:rPr lang="en-US" i="1" dirty="0" err="1">
                <a:latin typeface="Arial" panose="020B0604020202020204" pitchFamily="34" charset="0"/>
                <a:cs typeface="Arial" panose="020B0604020202020204" pitchFamily="34" charset="0"/>
              </a:rPr>
              <a:t>fluxul</a:t>
            </a:r>
            <a:r>
              <a:rPr lang="en-US" i="1" dirty="0">
                <a:latin typeface="Arial" panose="020B0604020202020204" pitchFamily="34" charset="0"/>
                <a:cs typeface="Arial" panose="020B0604020202020204" pitchFamily="34" charset="0"/>
              </a:rPr>
              <a:t> de </a:t>
            </a:r>
            <a:r>
              <a:rPr lang="en-US" i="1" dirty="0" err="1">
                <a:latin typeface="Arial" panose="020B0604020202020204" pitchFamily="34" charset="0"/>
                <a:cs typeface="Arial" panose="020B0604020202020204" pitchFamily="34" charset="0"/>
              </a:rPr>
              <a:t>electroni</a:t>
            </a:r>
            <a:r>
              <a:rPr lang="en-US" i="1" dirty="0">
                <a:latin typeface="Arial" panose="020B0604020202020204" pitchFamily="34" charset="0"/>
                <a:cs typeface="Arial" panose="020B0604020202020204" pitchFamily="34" charset="0"/>
              </a:rPr>
              <a:t>,</a:t>
            </a:r>
            <a:r>
              <a:rPr lang="ro-RO"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 a </a:t>
            </a:r>
            <a:r>
              <a:rPr lang="en-US" i="1" dirty="0" err="1">
                <a:latin typeface="Arial" panose="020B0604020202020204" pitchFamily="34" charset="0"/>
                <a:cs typeface="Arial" panose="020B0604020202020204" pitchFamily="34" charset="0"/>
              </a:rPr>
              <a:t>scăzut</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(Fig.). </a:t>
            </a:r>
            <a:r>
              <a:rPr lang="en-US" dirty="0" err="1">
                <a:latin typeface="Arial" panose="020B0604020202020204" pitchFamily="34" charset="0"/>
                <a:cs typeface="Arial" panose="020B0604020202020204" pitchFamily="34" charset="0"/>
              </a:rPr>
              <a:t>Între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regiuni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încărcate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apare</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câmp</a:t>
            </a:r>
            <a:r>
              <a:rPr lang="en-US" dirty="0">
                <a:latin typeface="Arial" panose="020B0604020202020204" pitchFamily="34" charset="0"/>
                <a:cs typeface="Arial" panose="020B0604020202020204" pitchFamily="34" charset="0"/>
              </a:rPr>
              <a:t> electric </a:t>
            </a:r>
            <a:r>
              <a:rPr lang="en-US" dirty="0" err="1">
                <a:latin typeface="Arial" panose="020B0604020202020204" pitchFamily="34" charset="0"/>
                <a:cs typeface="Arial" panose="020B0604020202020204" pitchFamily="34" charset="0"/>
              </a:rPr>
              <a:t>suplimentar</a:t>
            </a:r>
            <a:r>
              <a:rPr lang="en-US" dirty="0">
                <a:latin typeface="Arial" panose="020B0604020202020204" pitchFamily="34" charset="0"/>
                <a:cs typeface="Arial" panose="020B0604020202020204" pitchFamily="34" charset="0"/>
              </a:rPr>
              <a:t> </a:t>
            </a:r>
            <a:r>
              <a:rPr lang="el-GR" b="1" dirty="0">
                <a:solidFill>
                  <a:srgbClr val="FF0000"/>
                </a:solidFill>
                <a:latin typeface="Arial" panose="020B0604020202020204" pitchFamily="34" charset="0"/>
                <a:cs typeface="Arial" panose="020B0604020202020204" pitchFamily="34" charset="0"/>
              </a:rPr>
              <a:t>Δ</a:t>
            </a:r>
            <a:r>
              <a:rPr lang="ro-RO" b="1" dirty="0">
                <a:solidFill>
                  <a:srgbClr val="FF0000"/>
                </a:solidFill>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care se </a:t>
            </a:r>
            <a:r>
              <a:rPr lang="en-US" dirty="0" err="1">
                <a:latin typeface="Arial" panose="020B0604020202020204" pitchFamily="34" charset="0"/>
                <a:cs typeface="Arial" panose="020B0604020202020204" pitchFamily="34" charset="0"/>
              </a:rPr>
              <a:t>adaugă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celui</a:t>
            </a:r>
            <a:r>
              <a:rPr lang="en-US" dirty="0">
                <a:latin typeface="Arial" panose="020B0604020202020204" pitchFamily="34" charset="0"/>
                <a:cs typeface="Arial" panose="020B0604020202020204" pitchFamily="34" charset="0"/>
              </a:rPr>
              <a:t> extern, </a:t>
            </a:r>
            <a:r>
              <a:rPr lang="en-US" dirty="0" err="1">
                <a:latin typeface="Arial" panose="020B0604020202020204" pitchFamily="34" charset="0"/>
                <a:cs typeface="Arial" panose="020B0604020202020204" pitchFamily="34" charset="0"/>
              </a:rPr>
              <a:t>astfel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încât</a:t>
            </a:r>
            <a:r>
              <a:rPr lang="en-US" dirty="0">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câmpul</a:t>
            </a:r>
            <a:r>
              <a:rPr lang="en-US" i="1" dirty="0">
                <a:solidFill>
                  <a:srgbClr val="FF0000"/>
                </a:solidFill>
                <a:latin typeface="Arial" panose="020B0604020202020204" pitchFamily="34" charset="0"/>
                <a:cs typeface="Arial" panose="020B0604020202020204" pitchFamily="34" charset="0"/>
              </a:rPr>
              <a:t> din </a:t>
            </a:r>
            <a:r>
              <a:rPr lang="en-US" i="1" dirty="0" err="1">
                <a:solidFill>
                  <a:srgbClr val="FF0000"/>
                </a:solidFill>
                <a:latin typeface="Arial" panose="020B0604020202020204" pitchFamily="34" charset="0"/>
                <a:cs typeface="Arial" panose="020B0604020202020204" pitchFamily="34" charset="0"/>
              </a:rPr>
              <a:t>interiorul</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stratului</a:t>
            </a:r>
            <a:r>
              <a:rPr lang="en-US" i="1" dirty="0">
                <a:solidFill>
                  <a:srgbClr val="FF0000"/>
                </a:solidFill>
                <a:latin typeface="Arial" panose="020B0604020202020204" pitchFamily="34" charset="0"/>
                <a:cs typeface="Arial" panose="020B0604020202020204" pitchFamily="34" charset="0"/>
              </a:rPr>
              <a:t> dipolar </a:t>
            </a:r>
            <a:r>
              <a:rPr lang="en-US" i="1" dirty="0" err="1">
                <a:solidFill>
                  <a:srgbClr val="FF0000"/>
                </a:solidFill>
                <a:latin typeface="Arial" panose="020B0604020202020204" pitchFamily="34" charset="0"/>
                <a:cs typeface="Arial" panose="020B0604020202020204" pitchFamily="34" charset="0"/>
              </a:rPr>
              <a:t>este</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mai</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puternic</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decât</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în</a:t>
            </a:r>
            <a:r>
              <a:rPr lang="en-US" i="1" dirty="0">
                <a:solidFill>
                  <a:srgbClr val="FF0000"/>
                </a:solidFill>
                <a:latin typeface="Arial" panose="020B0604020202020204" pitchFamily="34" charset="0"/>
                <a:cs typeface="Arial" panose="020B0604020202020204" pitchFamily="34" charset="0"/>
              </a:rPr>
              <a:t> ​​exterior</a:t>
            </a:r>
            <a:r>
              <a:rPr lang="en-US" dirty="0">
                <a:solidFill>
                  <a:srgbClr val="FF0000"/>
                </a:solidFill>
                <a:latin typeface="Arial" panose="020B0604020202020204" pitchFamily="34" charset="0"/>
                <a:cs typeface="Arial" panose="020B0604020202020204" pitchFamily="34" charset="0"/>
              </a:rPr>
              <a:t>. </a:t>
            </a:r>
            <a:endParaRPr lang="ro-RO" dirty="0">
              <a:solidFill>
                <a:srgbClr val="FF0000"/>
              </a:solidFill>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R</a:t>
            </a:r>
            <a:r>
              <a:rPr lang="ro-RO" sz="1400" b="1" dirty="0" err="1">
                <a:solidFill>
                  <a:srgbClr val="FF0000"/>
                </a:solidFill>
                <a:latin typeface="Arial" panose="020B0604020202020204" pitchFamily="34" charset="0"/>
                <a:cs typeface="Arial" panose="020B0604020202020204" pitchFamily="34" charset="0"/>
              </a:rPr>
              <a:t>dif</a:t>
            </a:r>
            <a:r>
              <a:rPr lang="ro-RO" b="1" dirty="0">
                <a:solidFill>
                  <a:srgbClr val="FF0000"/>
                </a:solidFill>
                <a:latin typeface="Arial" panose="020B0604020202020204" pitchFamily="34" charset="0"/>
                <a:cs typeface="Arial" panose="020B0604020202020204" pitchFamily="34" charset="0"/>
              </a:rPr>
              <a:t> &gt; 0</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deci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crește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creșterea</a:t>
            </a:r>
            <a:r>
              <a:rPr lang="ro-RO" dirty="0">
                <a:latin typeface="Arial" panose="020B0604020202020204" pitchFamily="34" charset="0"/>
                <a:cs typeface="Arial" panose="020B0604020202020204" pitchFamily="34" charset="0"/>
              </a:rPr>
              <a:t> </a:t>
            </a:r>
            <a:r>
              <a:rPr lang="ro-RO" b="1" dirty="0">
                <a:solidFill>
                  <a:srgbClr val="FF0000"/>
                </a:solidFill>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atunci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curentul</a:t>
            </a:r>
            <a:r>
              <a:rPr lang="en-US" dirty="0">
                <a:latin typeface="Arial" panose="020B0604020202020204" pitchFamily="34" charset="0"/>
                <a:cs typeface="Arial" panose="020B0604020202020204" pitchFamily="34" charset="0"/>
              </a:rPr>
              <a:t> din </a:t>
            </a:r>
            <a:r>
              <a:rPr lang="en-US" dirty="0" err="1">
                <a:latin typeface="Arial" panose="020B0604020202020204" pitchFamily="34" charset="0"/>
                <a:cs typeface="Arial" panose="020B0604020202020204" pitchFamily="34" charset="0"/>
              </a:rPr>
              <a:t>interiorul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stratului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asemenea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puternic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decât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exteriorul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acestuia</a:t>
            </a:r>
            <a:r>
              <a:rPr lang="en-US" dirty="0">
                <a:latin typeface="Arial" panose="020B0604020202020204" pitchFamily="34" charset="0"/>
                <a:cs typeface="Arial" panose="020B0604020202020204" pitchFamily="34" charset="0"/>
              </a:rPr>
              <a:t>. Prin </a:t>
            </a:r>
            <a:r>
              <a:rPr lang="en-US" dirty="0" err="1">
                <a:latin typeface="Arial" panose="020B0604020202020204" pitchFamily="34" charset="0"/>
                <a:cs typeface="Arial" panose="020B0604020202020204" pitchFamily="34" charset="0"/>
              </a:rPr>
              <a:t>urmare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dintr</a:t>
            </a:r>
            <a:r>
              <a:rPr lang="en-US" dirty="0">
                <a:latin typeface="Arial" panose="020B0604020202020204" pitchFamily="34" charset="0"/>
                <a:cs typeface="Arial" panose="020B0604020202020204" pitchFamily="34" charset="0"/>
              </a:rPr>
              <a:t>-o </a:t>
            </a:r>
            <a:r>
              <a:rPr lang="en-US" dirty="0" err="1">
                <a:latin typeface="Arial" panose="020B0604020202020204" pitchFamily="34" charset="0"/>
                <a:cs typeface="Arial" panose="020B0604020202020204" pitchFamily="34" charset="0"/>
              </a:rPr>
              <a:t>regiune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densitate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electroni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crescută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aceștia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cantități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decât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intră</a:t>
            </a:r>
            <a:r>
              <a:rPr lang="en-US" dirty="0">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drept</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urmare</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neomogenitatea</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formată</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aleatoriu</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este</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absorbită</a:t>
            </a:r>
            <a:r>
              <a:rPr lang="en-US" i="1" dirty="0">
                <a:solidFill>
                  <a:srgbClr val="FF0000"/>
                </a:solidFill>
                <a:latin typeface="Arial" panose="020B0604020202020204" pitchFamily="34" charset="0"/>
                <a:cs typeface="Arial" panose="020B0604020202020204" pitchFamily="34" charset="0"/>
              </a:rPr>
              <a:t>. </a:t>
            </a:r>
            <a:endParaRPr lang="ro-RO" i="1" dirty="0">
              <a:solidFill>
                <a:srgbClr val="FF0000"/>
              </a:solidFill>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Rdif</a:t>
            </a:r>
            <a:r>
              <a:rPr lang="ro-RO" b="1" dirty="0">
                <a:solidFill>
                  <a:srgbClr val="FF0000"/>
                </a:solidFill>
                <a:latin typeface="Arial" panose="020B0604020202020204" pitchFamily="34" charset="0"/>
                <a:cs typeface="Arial" panose="020B0604020202020204" pitchFamily="34" charset="0"/>
              </a:rPr>
              <a:t> &lt; 0 </a:t>
            </a:r>
            <a:r>
              <a:rPr lang="ro-RO"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scade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creșterea</a:t>
            </a:r>
            <a:r>
              <a:rPr lang="en-US" dirty="0">
                <a:latin typeface="Arial" panose="020B0604020202020204" pitchFamily="34" charset="0"/>
                <a:cs typeface="Arial" panose="020B0604020202020204" pitchFamily="34" charset="0"/>
              </a:rPr>
              <a:t> </a:t>
            </a:r>
            <a:r>
              <a:rPr lang="ro-RO" b="1" dirty="0">
                <a:solidFill>
                  <a:srgbClr val="FF0000"/>
                </a:solidFill>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atunci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densitatea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acolo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câmpul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puternic</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interiorul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stratului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Neomogenitatea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formată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inițial</a:t>
            </a:r>
            <a:r>
              <a:rPr lang="en-US" dirty="0">
                <a:latin typeface="Arial" panose="020B0604020202020204" pitchFamily="34" charset="0"/>
                <a:cs typeface="Arial" panose="020B0604020202020204" pitchFamily="34" charset="0"/>
              </a:rPr>
              <a:t> nu se </a:t>
            </a:r>
            <a:r>
              <a:rPr lang="en-US" dirty="0" err="1">
                <a:latin typeface="Arial" panose="020B0604020202020204" pitchFamily="34" charset="0"/>
                <a:cs typeface="Arial" panose="020B0604020202020204" pitchFamily="34" charset="0"/>
              </a:rPr>
              <a:t>disipează</a:t>
            </a:r>
            <a:r>
              <a:rPr lang="en-US" dirty="0">
                <a:latin typeface="Arial" panose="020B0604020202020204" pitchFamily="34" charset="0"/>
                <a:cs typeface="Arial" panose="020B0604020202020204" pitchFamily="34" charset="0"/>
              </a:rPr>
              <a:t>, ci, </a:t>
            </a:r>
            <a:r>
              <a:rPr lang="en-US" dirty="0" err="1">
                <a:latin typeface="Arial" panose="020B0604020202020204" pitchFamily="34" charset="0"/>
                <a:cs typeface="Arial" panose="020B0604020202020204" pitchFamily="34" charset="0"/>
              </a:rPr>
              <a:t>dimpotrivă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crește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Căderea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stratul</a:t>
            </a:r>
            <a:r>
              <a:rPr lang="en-US" dirty="0">
                <a:latin typeface="Arial" panose="020B0604020202020204" pitchFamily="34" charset="0"/>
                <a:cs typeface="Arial" panose="020B0604020202020204" pitchFamily="34" charset="0"/>
              </a:rPr>
              <a:t> dipolar </a:t>
            </a:r>
            <a:r>
              <a:rPr lang="en-US" dirty="0" err="1">
                <a:latin typeface="Arial" panose="020B0604020202020204" pitchFamily="34" charset="0"/>
                <a:cs typeface="Arial" panose="020B0604020202020204" pitchFamily="34" charset="0"/>
              </a:rPr>
              <a:t>crește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asemenea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exteriorul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acestuia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scade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deoarece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totală</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probă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cele</a:t>
            </a:r>
            <a:r>
              <a:rPr lang="en-US" dirty="0">
                <a:latin typeface="Arial" panose="020B0604020202020204" pitchFamily="34" charset="0"/>
                <a:cs typeface="Arial" panose="020B0604020202020204" pitchFamily="34" charset="0"/>
              </a:rPr>
              <a:t> din </a:t>
            </a:r>
            <a:r>
              <a:rPr lang="en-US" dirty="0" err="1">
                <a:latin typeface="Arial" panose="020B0604020202020204" pitchFamily="34" charset="0"/>
                <a:cs typeface="Arial" panose="020B0604020202020204" pitchFamily="34" charset="0"/>
              </a:rPr>
              <a:t>urmă</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formează</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câmp</a:t>
            </a:r>
            <a:r>
              <a:rPr lang="en-US" dirty="0">
                <a:latin typeface="Arial" panose="020B0604020202020204" pitchFamily="34" charset="0"/>
                <a:cs typeface="Arial" panose="020B0604020202020204" pitchFamily="34" charset="0"/>
              </a:rPr>
              <a:t> electric </a:t>
            </a:r>
            <a:r>
              <a:rPr lang="en-US" dirty="0" err="1">
                <a:latin typeface="Arial" panose="020B0604020202020204" pitchFamily="34" charset="0"/>
                <a:cs typeface="Arial" panose="020B0604020202020204" pitchFamily="34" charset="0"/>
              </a:rPr>
              <a:t>staționar</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domeniu</a:t>
            </a:r>
            <a:r>
              <a:rPr lang="en-US" dirty="0">
                <a:solidFill>
                  <a:srgbClr val="FF0000"/>
                </a:solidFill>
                <a:latin typeface="Arial" panose="020B0604020202020204" pitchFamily="34" charset="0"/>
                <a:cs typeface="Arial" panose="020B0604020202020204" pitchFamily="34" charset="0"/>
              </a:rPr>
              <a:t> (Gunn) </a:t>
            </a:r>
            <a:r>
              <a:rPr lang="en-US" dirty="0">
                <a:latin typeface="Arial" panose="020B0604020202020204" pitchFamily="34" charset="0"/>
                <a:cs typeface="Arial" panose="020B0604020202020204" pitchFamily="34" charset="0"/>
              </a:rPr>
              <a:t>care se </a:t>
            </a:r>
            <a:r>
              <a:rPr lang="en-US" dirty="0" err="1">
                <a:latin typeface="Arial" panose="020B0604020202020204" pitchFamily="34" charset="0"/>
                <a:cs typeface="Arial" panose="020B0604020202020204" pitchFamily="34" charset="0"/>
              </a:rPr>
              <a:t>mișcă</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viteză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constantă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Deoarece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domeniul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format din </a:t>
            </a:r>
            <a:r>
              <a:rPr lang="en-US" dirty="0" err="1">
                <a:latin typeface="Arial" panose="020B0604020202020204" pitchFamily="34" charset="0"/>
                <a:cs typeface="Arial" panose="020B0604020202020204" pitchFamily="34" charset="0"/>
              </a:rPr>
              <a:t>electroni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conducție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acesta</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mișcă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direcția</a:t>
            </a:r>
            <a:r>
              <a:rPr lang="en-US" dirty="0">
                <a:latin typeface="Arial" panose="020B0604020202020204" pitchFamily="34" charset="0"/>
                <a:cs typeface="Arial" panose="020B0604020202020204" pitchFamily="34" charset="0"/>
              </a:rPr>
              <a:t> de drift a </a:t>
            </a:r>
            <a:r>
              <a:rPr lang="en-US" dirty="0" err="1">
                <a:latin typeface="Arial" panose="020B0604020202020204" pitchFamily="34" charset="0"/>
                <a:cs typeface="Arial" panose="020B0604020202020204" pitchFamily="34" charset="0"/>
              </a:rPr>
              <a:t>acestora</a:t>
            </a:r>
            <a:r>
              <a:rPr lang="en-US" dirty="0">
                <a:latin typeface="Arial" panose="020B0604020202020204" pitchFamily="34" charset="0"/>
                <a:cs typeface="Arial" panose="020B0604020202020204" pitchFamily="34" charset="0"/>
              </a:rPr>
              <a:t> cu o </a:t>
            </a:r>
            <a:r>
              <a:rPr lang="en-US" dirty="0" err="1">
                <a:latin typeface="Arial" panose="020B0604020202020204" pitchFamily="34" charset="0"/>
                <a:cs typeface="Arial" panose="020B0604020202020204" pitchFamily="34" charset="0"/>
              </a:rPr>
              <a:t>viteză</a:t>
            </a:r>
            <a:r>
              <a:rPr lang="en-US" dirty="0">
                <a:latin typeface="Arial" panose="020B0604020202020204" pitchFamily="34" charset="0"/>
                <a:cs typeface="Arial" panose="020B0604020202020204" pitchFamily="34" charset="0"/>
              </a:rPr>
              <a:t> </a:t>
            </a:r>
            <a:r>
              <a:rPr lang="en-US" i="1" dirty="0">
                <a:solidFill>
                  <a:srgbClr val="FF0000"/>
                </a:solidFill>
                <a:highlight>
                  <a:srgbClr val="FFFF00"/>
                </a:highlight>
                <a:latin typeface="Arial" panose="020B0604020202020204" pitchFamily="34" charset="0"/>
                <a:cs typeface="Arial" panose="020B0604020202020204" pitchFamily="34" charset="0"/>
              </a:rPr>
              <a:t>v</a:t>
            </a:r>
            <a:r>
              <a:rPr lang="en-US" i="1" dirty="0">
                <a:solidFill>
                  <a:srgbClr val="FF0000"/>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apropiată</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viteza</a:t>
            </a:r>
            <a:r>
              <a:rPr lang="en-US" dirty="0">
                <a:latin typeface="Arial" panose="020B0604020202020204" pitchFamily="34" charset="0"/>
                <a:cs typeface="Arial" panose="020B0604020202020204" pitchFamily="34" charset="0"/>
              </a:rPr>
              <a:t> de drift a </a:t>
            </a:r>
            <a:r>
              <a:rPr lang="en-US" dirty="0" err="1">
                <a:latin typeface="Arial" panose="020B0604020202020204" pitchFamily="34" charset="0"/>
                <a:cs typeface="Arial" panose="020B0604020202020204" pitchFamily="34" charset="0"/>
              </a:rPr>
              <a:t>purtătorilor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sarcină</a:t>
            </a:r>
            <a:r>
              <a:rPr lang="en-US" dirty="0">
                <a:latin typeface="Arial" panose="020B0604020202020204" pitchFamily="34" charset="0"/>
                <a:cs typeface="Arial" panose="020B0604020202020204" pitchFamily="34" charset="0"/>
              </a:rPr>
              <a:t> din afara </a:t>
            </a:r>
            <a:r>
              <a:rPr lang="en-US" dirty="0" err="1">
                <a:latin typeface="Arial" panose="020B0604020202020204" pitchFamily="34" charset="0"/>
                <a:cs typeface="Arial" panose="020B0604020202020204" pitchFamily="34" charset="0"/>
              </a:rPr>
              <a:t>domeniului</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A11E5A1-7F90-7C6C-B739-70CB2F6BB067}"/>
              </a:ext>
            </a:extLst>
          </p:cNvPr>
          <p:cNvPicPr>
            <a:picLocks noChangeAspect="1"/>
          </p:cNvPicPr>
          <p:nvPr/>
        </p:nvPicPr>
        <p:blipFill>
          <a:blip r:embed="rId2"/>
          <a:stretch>
            <a:fillRect/>
          </a:stretch>
        </p:blipFill>
        <p:spPr>
          <a:xfrm>
            <a:off x="433723" y="5412586"/>
            <a:ext cx="3419820" cy="1047896"/>
          </a:xfrm>
          <a:prstGeom prst="rect">
            <a:avLst/>
          </a:prstGeom>
        </p:spPr>
      </p:pic>
      <p:cxnSp>
        <p:nvCxnSpPr>
          <p:cNvPr id="10" name="Straight Arrow Connector 9">
            <a:extLst>
              <a:ext uri="{FF2B5EF4-FFF2-40B4-BE49-F238E27FC236}">
                <a16:creationId xmlns:a16="http://schemas.microsoft.com/office/drawing/2014/main" id="{A5CDFFAA-FA17-8246-208D-5E1C9EB3963A}"/>
              </a:ext>
            </a:extLst>
          </p:cNvPr>
          <p:cNvCxnSpPr>
            <a:cxnSpLocks/>
          </p:cNvCxnSpPr>
          <p:nvPr/>
        </p:nvCxnSpPr>
        <p:spPr>
          <a:xfrm flipH="1" flipV="1">
            <a:off x="2371805" y="430306"/>
            <a:ext cx="7543160" cy="528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3138F95-860C-39EE-8678-8860ADF92D04}"/>
              </a:ext>
            </a:extLst>
          </p:cNvPr>
          <p:cNvPicPr>
            <a:picLocks noChangeAspect="1"/>
          </p:cNvPicPr>
          <p:nvPr/>
        </p:nvPicPr>
        <p:blipFill>
          <a:blip r:embed="rId3"/>
          <a:stretch>
            <a:fillRect/>
          </a:stretch>
        </p:blipFill>
        <p:spPr>
          <a:xfrm>
            <a:off x="759621" y="3250305"/>
            <a:ext cx="2693379" cy="1890862"/>
          </a:xfrm>
          <a:prstGeom prst="rect">
            <a:avLst/>
          </a:prstGeom>
        </p:spPr>
      </p:pic>
      <p:pic>
        <p:nvPicPr>
          <p:cNvPr id="3" name="Picture 2">
            <a:extLst>
              <a:ext uri="{FF2B5EF4-FFF2-40B4-BE49-F238E27FC236}">
                <a16:creationId xmlns:a16="http://schemas.microsoft.com/office/drawing/2014/main" id="{10978BA7-BE2C-CD1C-607E-B4DE3B4BC215}"/>
              </a:ext>
            </a:extLst>
          </p:cNvPr>
          <p:cNvPicPr>
            <a:picLocks noChangeAspect="1"/>
          </p:cNvPicPr>
          <p:nvPr/>
        </p:nvPicPr>
        <p:blipFill>
          <a:blip r:embed="rId4"/>
          <a:stretch>
            <a:fillRect/>
          </a:stretch>
        </p:blipFill>
        <p:spPr>
          <a:xfrm>
            <a:off x="759621" y="70224"/>
            <a:ext cx="2713891" cy="3180081"/>
          </a:xfrm>
          <a:prstGeom prst="rect">
            <a:avLst/>
          </a:prstGeom>
        </p:spPr>
      </p:pic>
    </p:spTree>
    <p:extLst>
      <p:ext uri="{BB962C8B-B14F-4D97-AF65-F5344CB8AC3E}">
        <p14:creationId xmlns:p14="http://schemas.microsoft.com/office/powerpoint/2010/main" val="5849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F3D6B9-68FF-6247-D910-CC36F3AC177B}"/>
              </a:ext>
            </a:extLst>
          </p:cNvPr>
          <p:cNvSpPr txBox="1"/>
          <p:nvPr/>
        </p:nvSpPr>
        <p:spPr>
          <a:xfrm>
            <a:off x="3461657" y="117693"/>
            <a:ext cx="8462865" cy="6463308"/>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La </a:t>
            </a:r>
            <a:r>
              <a:rPr lang="en-US" sz="1800" dirty="0" err="1">
                <a:latin typeface="Arial" panose="020B0604020202020204" pitchFamily="34" charset="0"/>
                <a:cs typeface="Arial" panose="020B0604020202020204" pitchFamily="34" charset="0"/>
              </a:rPr>
              <a:t>marginea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anterioară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domeniului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există</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strat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sărăcit</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electroni</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marginea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posterioară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există</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strat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îmbogățit</a:t>
            </a:r>
            <a:r>
              <a:rPr lang="en-US" sz="1800" dirty="0">
                <a:latin typeface="Arial" panose="020B0604020202020204" pitchFamily="34" charset="0"/>
                <a:cs typeface="Arial" panose="020B0604020202020204" pitchFamily="34" charset="0"/>
              </a:rPr>
              <a:t> (Fig). </a:t>
            </a:r>
            <a:r>
              <a:rPr lang="en-US" sz="1800" i="1" dirty="0" err="1">
                <a:solidFill>
                  <a:srgbClr val="FF0000"/>
                </a:solidFill>
                <a:latin typeface="Arial" panose="020B0604020202020204" pitchFamily="34" charset="0"/>
                <a:cs typeface="Arial" panose="020B0604020202020204" pitchFamily="34" charset="0"/>
              </a:rPr>
              <a:t>În</a:t>
            </a:r>
            <a:r>
              <a:rPr lang="en-US" sz="1800" i="1" dirty="0">
                <a:solidFill>
                  <a:srgbClr val="FF0000"/>
                </a:solidFill>
                <a:latin typeface="Arial" panose="020B0604020202020204" pitchFamily="34" charset="0"/>
                <a:cs typeface="Arial" panose="020B0604020202020204" pitchFamily="34" charset="0"/>
              </a:rPr>
              <a:t> afara </a:t>
            </a:r>
            <a:r>
              <a:rPr lang="en-US" sz="1800" i="1" dirty="0" err="1">
                <a:solidFill>
                  <a:srgbClr val="FF0000"/>
                </a:solidFill>
                <a:latin typeface="Arial" panose="020B0604020202020204" pitchFamily="34" charset="0"/>
                <a:cs typeface="Arial" panose="020B0604020202020204" pitchFamily="34" charset="0"/>
              </a:rPr>
              <a:t>domeniului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câmpul</a:t>
            </a:r>
            <a:r>
              <a:rPr lang="en-US" sz="1800" dirty="0">
                <a:latin typeface="Arial" panose="020B0604020202020204" pitchFamily="34" charset="0"/>
                <a:cs typeface="Arial" panose="020B0604020202020204" pitchFamily="34" charset="0"/>
              </a:rPr>
              <a:t> electric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mic </a:t>
            </a:r>
            <a:r>
              <a:rPr lang="en-US" sz="1800" dirty="0" err="1">
                <a:latin typeface="Arial" panose="020B0604020202020204" pitchFamily="34" charset="0"/>
                <a:cs typeface="Arial" panose="020B0604020202020204" pitchFamily="34" charset="0"/>
              </a:rPr>
              <a:t>decât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câmpul</a:t>
            </a:r>
            <a:r>
              <a:rPr lang="en-US" sz="1800" dirty="0">
                <a:latin typeface="Arial" panose="020B0604020202020204" pitchFamily="34" charset="0"/>
                <a:cs typeface="Arial" panose="020B0604020202020204" pitchFamily="34" charset="0"/>
              </a:rPr>
              <a:t> critic </a:t>
            </a:r>
            <a:r>
              <a:rPr lang="en-US" sz="1800" b="1" dirty="0" err="1">
                <a:solidFill>
                  <a:srgbClr val="FF0000"/>
                </a:solidFill>
                <a:latin typeface="Arial" panose="020B0604020202020204" pitchFamily="34" charset="0"/>
                <a:cs typeface="Arial" panose="020B0604020202020204" pitchFamily="34" charset="0"/>
              </a:rPr>
              <a:t>Ecr</a:t>
            </a:r>
            <a:r>
              <a:rPr lang="en-US" sz="1800" b="1"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din </a:t>
            </a:r>
            <a:r>
              <a:rPr lang="en-US" sz="1800" dirty="0" err="1">
                <a:latin typeface="Arial" panose="020B0604020202020204" pitchFamily="34" charset="0"/>
                <a:cs typeface="Arial" panose="020B0604020202020204" pitchFamily="34" charset="0"/>
              </a:rPr>
              <a:t>cauza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căruia</a:t>
            </a:r>
            <a:r>
              <a:rPr lang="en-US" sz="1800" dirty="0">
                <a:latin typeface="Arial" panose="020B0604020202020204" pitchFamily="34" charset="0"/>
                <a:cs typeface="Arial" panose="020B0604020202020204" pitchFamily="34" charset="0"/>
              </a:rPr>
              <a:t> nu se </a:t>
            </a:r>
            <a:r>
              <a:rPr lang="en-US" sz="1800" dirty="0" err="1">
                <a:latin typeface="Arial" panose="020B0604020202020204" pitchFamily="34" charset="0"/>
                <a:cs typeface="Arial" panose="020B0604020202020204" pitchFamily="34" charset="0"/>
              </a:rPr>
              <a:t>formează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noi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domenii</a:t>
            </a:r>
            <a:r>
              <a:rPr lang="en-US" sz="1800" dirty="0">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Starea</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stabilă</a:t>
            </a:r>
            <a:r>
              <a:rPr lang="en-US" sz="1800" i="1" dirty="0">
                <a:solidFill>
                  <a:srgbClr val="FF0000"/>
                </a:solidFill>
                <a:latin typeface="Arial" panose="020B0604020202020204" pitchFamily="34" charset="0"/>
                <a:cs typeface="Arial" panose="020B0604020202020204" pitchFamily="34" charset="0"/>
              </a:rPr>
              <a:t> a </a:t>
            </a:r>
            <a:r>
              <a:rPr lang="en-US" sz="1800" i="1" dirty="0" err="1">
                <a:solidFill>
                  <a:srgbClr val="FF0000"/>
                </a:solidFill>
                <a:latin typeface="Arial" panose="020B0604020202020204" pitchFamily="34" charset="0"/>
                <a:cs typeface="Arial" panose="020B0604020202020204" pitchFamily="34" charset="0"/>
              </a:rPr>
              <a:t>probei</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este</a:t>
            </a:r>
            <a:r>
              <a:rPr lang="en-US" sz="1800" i="1" dirty="0">
                <a:solidFill>
                  <a:srgbClr val="FF0000"/>
                </a:solidFill>
                <a:latin typeface="Arial" panose="020B0604020202020204" pitchFamily="34" charset="0"/>
                <a:cs typeface="Arial" panose="020B0604020202020204" pitchFamily="34" charset="0"/>
              </a:rPr>
              <a:t> o stare cu un </a:t>
            </a:r>
            <a:r>
              <a:rPr lang="en-US" sz="1800" i="1" dirty="0" err="1">
                <a:solidFill>
                  <a:srgbClr val="FF0000"/>
                </a:solidFill>
                <a:latin typeface="Arial" panose="020B0604020202020204" pitchFamily="34" charset="0"/>
                <a:cs typeface="Arial" panose="020B0604020202020204" pitchFamily="34" charset="0"/>
              </a:rPr>
              <a:t>singur</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domeniu</a:t>
            </a:r>
            <a:r>
              <a:rPr lang="en-US" sz="1800" i="1" dirty="0">
                <a:solidFill>
                  <a:srgbClr val="FF0000"/>
                </a:solidFill>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De </a:t>
            </a:r>
            <a:r>
              <a:rPr lang="en-US" sz="1800" dirty="0" err="1">
                <a:latin typeface="Arial" panose="020B0604020202020204" pitchFamily="34" charset="0"/>
                <a:cs typeface="Arial" panose="020B0604020202020204" pitchFamily="34" charset="0"/>
              </a:rPr>
              <a:t>obicei</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domeniu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apare</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lângă </a:t>
            </a:r>
            <a:r>
              <a:rPr lang="en-US" sz="1800" dirty="0" err="1">
                <a:latin typeface="Arial" panose="020B0604020202020204" pitchFamily="34" charset="0"/>
                <a:cs typeface="Arial" panose="020B0604020202020204" pitchFamily="34" charset="0"/>
              </a:rPr>
              <a:t>catod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dispare</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când ajunge </a:t>
            </a:r>
            <a:r>
              <a:rPr lang="en-US" sz="1800" dirty="0">
                <a:latin typeface="Arial" panose="020B0604020202020204" pitchFamily="34" charset="0"/>
                <a:cs typeface="Arial" panose="020B0604020202020204" pitchFamily="34" charset="0"/>
              </a:rPr>
              <a:t>la </a:t>
            </a:r>
            <a:r>
              <a:rPr lang="en-US" sz="1800" dirty="0" err="1">
                <a:latin typeface="Arial" panose="020B0604020202020204" pitchFamily="34" charset="0"/>
                <a:cs typeface="Arial" panose="020B0604020202020204" pitchFamily="34" charset="0"/>
              </a:rPr>
              <a:t>anod</a:t>
            </a:r>
            <a:r>
              <a:rPr lang="en-US" sz="1800" dirty="0">
                <a:latin typeface="Arial" panose="020B0604020202020204" pitchFamily="34" charset="0"/>
                <a:cs typeface="Arial" panose="020B0604020202020204" pitchFamily="34" charset="0"/>
              </a:rPr>
              <a:t>. Pe </a:t>
            </a:r>
            <a:r>
              <a:rPr lang="en-US" sz="1800" dirty="0" err="1">
                <a:latin typeface="Arial" panose="020B0604020202020204" pitchFamily="34" charset="0"/>
                <a:cs typeface="Arial" panose="020B0604020202020204" pitchFamily="34" charset="0"/>
              </a:rPr>
              <a:t>măsură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dispare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căderea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tensiune</a:t>
            </a:r>
            <a:r>
              <a:rPr lang="en-US" sz="1800" dirty="0">
                <a:latin typeface="Arial" panose="020B0604020202020204" pitchFamily="34" charset="0"/>
                <a:cs typeface="Arial" panose="020B0604020202020204" pitchFamily="34" charset="0"/>
              </a:rPr>
              <a:t> pe </a:t>
            </a:r>
            <a:r>
              <a:rPr lang="en-US" sz="1800" dirty="0" err="1">
                <a:latin typeface="Arial" panose="020B0604020202020204" pitchFamily="34" charset="0"/>
                <a:cs typeface="Arial" panose="020B0604020202020204" pitchFamily="34" charset="0"/>
              </a:rPr>
              <a:t>domeniu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scade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crește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corespunzător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restul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eșantionului</a:t>
            </a:r>
            <a:r>
              <a:rPr lang="en-US" sz="1800" dirty="0">
                <a:latin typeface="Arial" panose="020B0604020202020204" pitchFamily="34" charset="0"/>
                <a:cs typeface="Arial" panose="020B0604020202020204" pitchFamily="34" charset="0"/>
              </a:rPr>
              <a:t>. Pe </a:t>
            </a:r>
            <a:r>
              <a:rPr lang="en-US" sz="1800" dirty="0" err="1">
                <a:latin typeface="Arial" panose="020B0604020202020204" pitchFamily="34" charset="0"/>
                <a:cs typeface="Arial" panose="020B0604020202020204" pitchFamily="34" charset="0"/>
              </a:rPr>
              <a:t>măsură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câmpul</a:t>
            </a:r>
            <a:r>
              <a:rPr lang="en-US" sz="1800" dirty="0">
                <a:latin typeface="Arial" panose="020B0604020202020204" pitchFamily="34" charset="0"/>
                <a:cs typeface="Arial" panose="020B0604020202020204" pitchFamily="34" charset="0"/>
              </a:rPr>
              <a:t> din afara </a:t>
            </a:r>
            <a:r>
              <a:rPr lang="en-US" sz="1800" dirty="0" err="1">
                <a:latin typeface="Arial" panose="020B0604020202020204" pitchFamily="34" charset="0"/>
                <a:cs typeface="Arial" panose="020B0604020202020204" pitchFamily="34" charset="0"/>
              </a:rPr>
              <a:t>domeniului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crește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crește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curentul</a:t>
            </a:r>
            <a:r>
              <a:rPr lang="en-US" sz="1800" dirty="0">
                <a:latin typeface="Arial" panose="020B0604020202020204" pitchFamily="34" charset="0"/>
                <a:cs typeface="Arial" panose="020B0604020202020204" pitchFamily="34" charset="0"/>
              </a:rPr>
              <a:t> din </a:t>
            </a:r>
            <a:r>
              <a:rPr lang="en-US" sz="1800" dirty="0" err="1">
                <a:latin typeface="Arial" panose="020B0604020202020204" pitchFamily="34" charset="0"/>
                <a:cs typeface="Arial" panose="020B0604020202020204" pitchFamily="34" charset="0"/>
              </a:rPr>
              <a:t>eșantion</a:t>
            </a:r>
            <a:r>
              <a:rPr lang="en-US" sz="1800" dirty="0">
                <a:latin typeface="Arial" panose="020B0604020202020204" pitchFamily="34" charset="0"/>
                <a:cs typeface="Arial" panose="020B0604020202020204" pitchFamily="34" charset="0"/>
              </a:rPr>
              <a:t>. Pe </a:t>
            </a:r>
            <a:r>
              <a:rPr lang="en-US" sz="1800" dirty="0" err="1">
                <a:latin typeface="Arial" panose="020B0604020202020204" pitchFamily="34" charset="0"/>
                <a:cs typeface="Arial" panose="020B0604020202020204" pitchFamily="34" charset="0"/>
              </a:rPr>
              <a:t>măsură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acest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câmp</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apropie</a:t>
            </a:r>
            <a:r>
              <a:rPr lang="en-US" sz="1800" dirty="0">
                <a:latin typeface="Arial" panose="020B0604020202020204" pitchFamily="34" charset="0"/>
                <a:cs typeface="Arial" panose="020B0604020202020204" pitchFamily="34" charset="0"/>
              </a:rPr>
              <a:t> de </a:t>
            </a:r>
            <a:r>
              <a:rPr lang="en-US" sz="1800" b="1" dirty="0" err="1">
                <a:solidFill>
                  <a:srgbClr val="FF0000"/>
                </a:solidFill>
                <a:latin typeface="Arial" panose="020B0604020202020204" pitchFamily="34" charset="0"/>
                <a:cs typeface="Arial" panose="020B0604020202020204" pitchFamily="34" charset="0"/>
              </a:rPr>
              <a:t>E</a:t>
            </a:r>
            <a:r>
              <a:rPr lang="en-US" sz="1600" b="1" dirty="0" err="1">
                <a:solidFill>
                  <a:srgbClr val="FF0000"/>
                </a:solidFill>
                <a:latin typeface="Arial" panose="020B0604020202020204" pitchFamily="34" charset="0"/>
                <a:cs typeface="Arial" panose="020B0604020202020204" pitchFamily="34" charset="0"/>
              </a:rPr>
              <a:t>cr</a:t>
            </a:r>
            <a:r>
              <a:rPr lang="en-US" sz="1800" b="1" dirty="0">
                <a:solidFill>
                  <a:srgbClr val="FF0000"/>
                </a:solidFill>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densitatea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curent</a:t>
            </a:r>
            <a:r>
              <a:rPr lang="en-US" sz="1800" dirty="0">
                <a:latin typeface="Arial" panose="020B0604020202020204" pitchFamily="34" charset="0"/>
                <a:cs typeface="Arial" panose="020B0604020202020204" pitchFamily="34" charset="0"/>
              </a:rPr>
              <a:t> </a:t>
            </a:r>
            <a:r>
              <a:rPr lang="en-US" sz="1800" b="1" i="1" dirty="0">
                <a:solidFill>
                  <a:srgbClr val="FF0000"/>
                </a:solidFill>
                <a:latin typeface="Arial" panose="020B0604020202020204" pitchFamily="34" charset="0"/>
                <a:cs typeface="Arial" panose="020B0604020202020204" pitchFamily="34" charset="0"/>
              </a:rPr>
              <a:t>j </a:t>
            </a:r>
            <a:r>
              <a:rPr lang="en-US" sz="1800" dirty="0">
                <a:latin typeface="Arial" panose="020B0604020202020204" pitchFamily="34" charset="0"/>
                <a:cs typeface="Arial" panose="020B0604020202020204" pitchFamily="34" charset="0"/>
              </a:rPr>
              <a:t>se </a:t>
            </a:r>
            <a:r>
              <a:rPr lang="en-US" sz="1800" dirty="0" err="1">
                <a:latin typeface="Arial" panose="020B0604020202020204" pitchFamily="34" charset="0"/>
                <a:cs typeface="Arial" panose="020B0604020202020204" pitchFamily="34" charset="0"/>
              </a:rPr>
              <a:t>apropie</a:t>
            </a:r>
            <a:r>
              <a:rPr lang="en-US" sz="1800" dirty="0">
                <a:latin typeface="Arial" panose="020B0604020202020204" pitchFamily="34" charset="0"/>
                <a:cs typeface="Arial" panose="020B0604020202020204" pitchFamily="34" charset="0"/>
              </a:rPr>
              <a:t> de </a:t>
            </a:r>
            <a:r>
              <a:rPr lang="en-US" sz="1800" b="1" i="1" dirty="0" err="1">
                <a:solidFill>
                  <a:srgbClr val="FF0000"/>
                </a:solidFill>
                <a:latin typeface="Arial" panose="020B0604020202020204" pitchFamily="34" charset="0"/>
                <a:cs typeface="Arial" panose="020B0604020202020204" pitchFamily="34" charset="0"/>
              </a:rPr>
              <a:t>j</a:t>
            </a:r>
            <a:r>
              <a:rPr lang="en-US" sz="1400" b="1" i="1" dirty="0" err="1">
                <a:solidFill>
                  <a:srgbClr val="FF0000"/>
                </a:solidFill>
                <a:latin typeface="Arial" panose="020B0604020202020204" pitchFamily="34" charset="0"/>
                <a:cs typeface="Arial" panose="020B0604020202020204" pitchFamily="34" charset="0"/>
              </a:rPr>
              <a:t>cr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Când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câmpul</a:t>
            </a:r>
            <a:r>
              <a:rPr lang="en-US" sz="1800" dirty="0">
                <a:latin typeface="Arial" panose="020B0604020202020204" pitchFamily="34" charset="0"/>
                <a:cs typeface="Arial" panose="020B0604020202020204" pitchFamily="34" charset="0"/>
              </a:rPr>
              <a:t> din afara </a:t>
            </a:r>
            <a:r>
              <a:rPr lang="en-US" sz="1800" dirty="0" err="1">
                <a:latin typeface="Arial" panose="020B0604020202020204" pitchFamily="34" charset="0"/>
                <a:cs typeface="Arial" panose="020B0604020202020204" pitchFamily="34" charset="0"/>
              </a:rPr>
              <a:t>domeniului</a:t>
            </a:r>
            <a:r>
              <a:rPr lang="ru-RU"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&gt;</a:t>
            </a:r>
            <a:r>
              <a:rPr lang="ro-RO" sz="1800" dirty="0">
                <a:latin typeface="Arial" panose="020B0604020202020204" pitchFamily="34" charset="0"/>
                <a:cs typeface="Arial" panose="020B0604020202020204" pitchFamily="34" charset="0"/>
              </a:rPr>
              <a:t> </a:t>
            </a:r>
            <a:r>
              <a:rPr lang="en-US" sz="1800" b="1" dirty="0" err="1">
                <a:solidFill>
                  <a:srgbClr val="FF0000"/>
                </a:solidFill>
                <a:latin typeface="Arial" panose="020B0604020202020204" pitchFamily="34" charset="0"/>
                <a:cs typeface="Arial" panose="020B0604020202020204" pitchFamily="34" charset="0"/>
              </a:rPr>
              <a:t>E</a:t>
            </a:r>
            <a:r>
              <a:rPr lang="en-US" sz="1600" b="1" dirty="0" err="1">
                <a:solidFill>
                  <a:srgbClr val="FF0000"/>
                </a:solidFill>
                <a:latin typeface="Arial" panose="020B0604020202020204" pitchFamily="34" charset="0"/>
                <a:cs typeface="Arial" panose="020B0604020202020204" pitchFamily="34" charset="0"/>
              </a:rPr>
              <a:t>cr</a:t>
            </a:r>
            <a:r>
              <a:rPr lang="en-US" sz="1800" b="1" dirty="0">
                <a:solidFill>
                  <a:srgbClr val="FF0000"/>
                </a:solidFill>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nou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domeniu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începe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să</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formeze</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lângă </a:t>
            </a:r>
            <a:r>
              <a:rPr lang="en-US" sz="1800" dirty="0" err="1">
                <a:latin typeface="Arial" panose="020B0604020202020204" pitchFamily="34" charset="0"/>
                <a:cs typeface="Arial" panose="020B0604020202020204" pitchFamily="34" charset="0"/>
              </a:rPr>
              <a:t>catod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curentul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scade</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procesul</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repetă</a:t>
            </a:r>
            <a:r>
              <a:rPr lang="en-US" sz="1800" dirty="0">
                <a:latin typeface="Arial" panose="020B0604020202020204" pitchFamily="34" charset="0"/>
                <a:cs typeface="Arial" panose="020B0604020202020204" pitchFamily="34" charset="0"/>
              </a:rPr>
              <a:t>.</a:t>
            </a:r>
            <a:r>
              <a:rPr lang="ro-RO"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Timpul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caracteristic</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creștere</a:t>
            </a:r>
            <a:r>
              <a:rPr lang="en-US" sz="1800" dirty="0">
                <a:latin typeface="Arial" panose="020B0604020202020204" pitchFamily="34" charset="0"/>
                <a:cs typeface="Arial" panose="020B0604020202020204" pitchFamily="34" charset="0"/>
              </a:rPr>
              <a:t> al </a:t>
            </a:r>
            <a:r>
              <a:rPr lang="en-US" sz="1800" dirty="0" err="1">
                <a:latin typeface="Arial" panose="020B0604020202020204" pitchFamily="34" charset="0"/>
                <a:cs typeface="Arial" panose="020B0604020202020204" pitchFamily="34" charset="0"/>
              </a:rPr>
              <a:t>perturbațiilor</a:t>
            </a:r>
            <a:r>
              <a:rPr lang="en-US" sz="1800" dirty="0">
                <a:latin typeface="Arial" panose="020B0604020202020204" pitchFamily="34" charset="0"/>
                <a:cs typeface="Arial" panose="020B0604020202020204" pitchFamily="34" charset="0"/>
              </a:rPr>
              <a:t> care </a:t>
            </a:r>
            <a:r>
              <a:rPr lang="en-US" sz="1800" dirty="0" err="1">
                <a:latin typeface="Arial" panose="020B0604020202020204" pitchFamily="34" charset="0"/>
                <a:cs typeface="Arial" panose="020B0604020202020204" pitchFamily="34" charset="0"/>
              </a:rPr>
              <a:t>duc</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formarea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domeniilor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timp</a:t>
            </a:r>
            <a:r>
              <a:rPr lang="en-US" sz="1800" dirty="0">
                <a:latin typeface="Arial" panose="020B0604020202020204" pitchFamily="34" charset="0"/>
                <a:cs typeface="Arial" panose="020B0604020202020204" pitchFamily="34" charset="0"/>
              </a:rPr>
              <a:t> Maxwell </a:t>
            </a:r>
            <a:r>
              <a:rPr lang="el-GR" sz="1800" b="1" dirty="0">
                <a:solidFill>
                  <a:srgbClr val="FF0000"/>
                </a:solidFill>
                <a:latin typeface="Arial" panose="020B0604020202020204" pitchFamily="34" charset="0"/>
                <a:cs typeface="Arial" panose="020B0604020202020204" pitchFamily="34" charset="0"/>
              </a:rPr>
              <a:t>τ</a:t>
            </a:r>
            <a:r>
              <a:rPr lang="ro-RO" sz="1050" b="1" dirty="0">
                <a:solidFill>
                  <a:srgbClr val="FF0000"/>
                </a:solidFill>
                <a:latin typeface="Arial" panose="020B0604020202020204" pitchFamily="34" charset="0"/>
                <a:cs typeface="Arial" panose="020B0604020202020204" pitchFamily="34" charset="0"/>
              </a:rPr>
              <a:t>M</a:t>
            </a:r>
            <a:r>
              <a:rPr lang="ro-RO" sz="1800" b="1" dirty="0">
                <a:solidFill>
                  <a:srgbClr val="FF0000"/>
                </a:solidFill>
                <a:latin typeface="Arial" panose="020B0604020202020204" pitchFamily="34" charset="0"/>
                <a:cs typeface="Arial" panose="020B0604020202020204" pitchFamily="34" charset="0"/>
              </a:rPr>
              <a:t> =</a:t>
            </a:r>
            <a:r>
              <a:rPr lang="el-GR" sz="1800" b="1" dirty="0">
                <a:solidFill>
                  <a:srgbClr val="FF0000"/>
                </a:solidFill>
                <a:latin typeface="Arial" panose="020B0604020202020204" pitchFamily="34" charset="0"/>
                <a:cs typeface="Arial" panose="020B0604020202020204" pitchFamily="34" charset="0"/>
              </a:rPr>
              <a:t>ε</a:t>
            </a:r>
            <a:r>
              <a:rPr lang="ro-RO" sz="1800" b="1" dirty="0">
                <a:solidFill>
                  <a:srgbClr val="FF0000"/>
                </a:solidFill>
                <a:latin typeface="Arial" panose="020B0604020202020204" pitchFamily="34" charset="0"/>
                <a:cs typeface="Arial" panose="020B0604020202020204" pitchFamily="34" charset="0"/>
              </a:rPr>
              <a:t>/4</a:t>
            </a:r>
            <a:r>
              <a:rPr lang="el-GR" sz="1800" b="1" dirty="0">
                <a:solidFill>
                  <a:srgbClr val="FF0000"/>
                </a:solidFill>
                <a:latin typeface="Arial" panose="020B0604020202020204" pitchFamily="34" charset="0"/>
                <a:cs typeface="Arial" panose="020B0604020202020204" pitchFamily="34" charset="0"/>
              </a:rPr>
              <a:t>πσ</a:t>
            </a:r>
            <a:r>
              <a:rPr lang="ro-RO" sz="1400" b="1" dirty="0">
                <a:solidFill>
                  <a:srgbClr val="FF0000"/>
                </a:solidFill>
                <a:latin typeface="Arial" panose="020B0604020202020204" pitchFamily="34" charset="0"/>
                <a:cs typeface="Arial" panose="020B0604020202020204" pitchFamily="34" charset="0"/>
              </a:rPr>
              <a:t>d</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a:t>
            </a:r>
            <a:r>
              <a:rPr lang="el-GR" sz="1800" dirty="0">
                <a:solidFill>
                  <a:srgbClr val="FF0000"/>
                </a:solidFill>
                <a:latin typeface="Arial" panose="020B0604020202020204" pitchFamily="34" charset="0"/>
                <a:cs typeface="Arial" panose="020B0604020202020204" pitchFamily="34" charset="0"/>
              </a:rPr>
              <a:t>ε</a:t>
            </a:r>
            <a:r>
              <a:rPr lang="ro-RO"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permitivitatea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cristalului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conductivitatea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diferențială</a:t>
            </a:r>
            <a:r>
              <a:rPr lang="en-US" sz="1800" dirty="0">
                <a:latin typeface="Arial" panose="020B0604020202020204" pitchFamily="34" charset="0"/>
                <a:cs typeface="Arial" panose="020B0604020202020204" pitchFamily="34" charset="0"/>
              </a:rPr>
              <a:t> </a:t>
            </a:r>
            <a:r>
              <a:rPr lang="el-GR" sz="1800" b="1" dirty="0">
                <a:solidFill>
                  <a:srgbClr val="FF0000"/>
                </a:solidFill>
                <a:latin typeface="Arial" panose="020B0604020202020204" pitchFamily="34" charset="0"/>
                <a:cs typeface="Arial" panose="020B0604020202020204" pitchFamily="34" charset="0"/>
              </a:rPr>
              <a:t>σ</a:t>
            </a:r>
            <a:r>
              <a:rPr lang="ro-RO" sz="1800" b="1" dirty="0">
                <a:solidFill>
                  <a:srgbClr val="FF0000"/>
                </a:solidFill>
                <a:latin typeface="Arial" panose="020B0604020202020204" pitchFamily="34" charset="0"/>
                <a:cs typeface="Arial" panose="020B0604020202020204" pitchFamily="34" charset="0"/>
              </a:rPr>
              <a:t> = en</a:t>
            </a:r>
            <a:r>
              <a:rPr lang="el-GR" sz="1800" b="1" dirty="0">
                <a:solidFill>
                  <a:srgbClr val="FF0000"/>
                </a:solidFill>
                <a:latin typeface="Arial" panose="020B0604020202020204" pitchFamily="34" charset="0"/>
                <a:cs typeface="Arial" panose="020B0604020202020204" pitchFamily="34" charset="0"/>
              </a:rPr>
              <a:t>μ</a:t>
            </a:r>
            <a:r>
              <a:rPr lang="ro-RO" sz="1400" b="1" dirty="0">
                <a:solidFill>
                  <a:srgbClr val="FF0000"/>
                </a:solidFill>
                <a:latin typeface="Arial" panose="020B0604020202020204" pitchFamily="34" charset="0"/>
                <a:cs typeface="Arial" panose="020B0604020202020204" pitchFamily="34" charset="0"/>
              </a:rPr>
              <a:t>d</a:t>
            </a:r>
            <a:r>
              <a:rPr lang="en-US" sz="1800" b="1" dirty="0">
                <a:solidFill>
                  <a:srgbClr val="FF0000"/>
                </a:solidFill>
                <a:latin typeface="Arial" panose="020B0604020202020204" pitchFamily="34" charset="0"/>
                <a:cs typeface="Arial" panose="020B0604020202020204" pitchFamily="34" charset="0"/>
              </a:rPr>
              <a:t>, n</a:t>
            </a:r>
            <a:r>
              <a:rPr lang="en-US" sz="1800" b="1"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concentrația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purtătorilor</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sarcină</a:t>
            </a:r>
            <a:r>
              <a:rPr lang="en-US" sz="1800" dirty="0">
                <a:latin typeface="Arial" panose="020B0604020202020204" pitchFamily="34" charset="0"/>
                <a:cs typeface="Arial" panose="020B0604020202020204" pitchFamily="34" charset="0"/>
              </a:rPr>
              <a:t>,</a:t>
            </a:r>
            <a:r>
              <a:rPr lang="ro-RO" sz="1800" dirty="0">
                <a:latin typeface="Arial" panose="020B0604020202020204" pitchFamily="34" charset="0"/>
                <a:cs typeface="Arial" panose="020B0604020202020204" pitchFamily="34" charset="0"/>
              </a:rPr>
              <a:t>          </a:t>
            </a:r>
            <a:r>
              <a:rPr lang="el-GR" sz="1800" dirty="0">
                <a:solidFill>
                  <a:srgbClr val="FF0000"/>
                </a:solidFill>
                <a:latin typeface="Arial" panose="020B0604020202020204" pitchFamily="34" charset="0"/>
                <a:cs typeface="Arial" panose="020B0604020202020204" pitchFamily="34" charset="0"/>
              </a:rPr>
              <a:t>μ</a:t>
            </a:r>
            <a:r>
              <a:rPr lang="ro-RO" sz="1400" dirty="0">
                <a:solidFill>
                  <a:srgbClr val="FF0000"/>
                </a:solidFill>
                <a:latin typeface="Arial" panose="020B0604020202020204" pitchFamily="34" charset="0"/>
                <a:cs typeface="Arial" panose="020B0604020202020204" pitchFamily="34" charset="0"/>
              </a:rPr>
              <a:t>d</a:t>
            </a:r>
            <a:r>
              <a:rPr lang="ro-RO" sz="1800" dirty="0">
                <a:solidFill>
                  <a:srgbClr val="FF0000"/>
                </a:solidFill>
                <a:latin typeface="Arial" panose="020B0604020202020204" pitchFamily="34" charset="0"/>
                <a:cs typeface="Arial" panose="020B0604020202020204" pitchFamily="34" charset="0"/>
              </a:rPr>
              <a:t> &lt;0 - </a:t>
            </a:r>
            <a:r>
              <a:rPr lang="en-US" sz="1800" dirty="0" err="1">
                <a:latin typeface="Arial" panose="020B0604020202020204" pitchFamily="34" charset="0"/>
                <a:cs typeface="Arial" panose="020B0604020202020204" pitchFamily="34" charset="0"/>
              </a:rPr>
              <a:t>mobilitatea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diferențială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purtătorilor</a:t>
            </a:r>
            <a:r>
              <a:rPr lang="en-US" sz="1800" dirty="0">
                <a:latin typeface="Arial" panose="020B0604020202020204" pitchFamily="34" charset="0"/>
                <a:cs typeface="Arial" panose="020B0604020202020204" pitchFamily="34" charset="0"/>
              </a:rPr>
              <a:t>, </a:t>
            </a:r>
            <a:r>
              <a:rPr lang="en-US" sz="1800" dirty="0">
                <a:solidFill>
                  <a:srgbClr val="FF0000"/>
                </a:solidFill>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sarcina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electronilor</a:t>
            </a:r>
            <a:r>
              <a:rPr lang="en-US" sz="1800" dirty="0">
                <a:latin typeface="Arial" panose="020B0604020202020204" pitchFamily="34" charset="0"/>
                <a:cs typeface="Arial" panose="020B0604020202020204" pitchFamily="34" charset="0"/>
              </a:rPr>
              <a:t>. </a:t>
            </a:r>
            <a:endParaRPr lang="ro-RO" sz="1800" dirty="0">
              <a:latin typeface="Arial" panose="020B0604020202020204" pitchFamily="34" charset="0"/>
              <a:cs typeface="Arial" panose="020B0604020202020204" pitchFamily="34" charset="0"/>
            </a:endParaRPr>
          </a:p>
          <a:p>
            <a:r>
              <a:rPr lang="en-US" sz="1800" b="1" dirty="0" err="1">
                <a:latin typeface="Arial" panose="020B0604020202020204" pitchFamily="34" charset="0"/>
                <a:cs typeface="Arial" panose="020B0604020202020204" pitchFamily="34" charset="0"/>
              </a:rPr>
              <a:t>Într</a:t>
            </a:r>
            <a:r>
              <a:rPr lang="en-US" sz="1800" b="1" dirty="0">
                <a:latin typeface="Arial" panose="020B0604020202020204" pitchFamily="34" charset="0"/>
                <a:cs typeface="Arial" panose="020B0604020202020204" pitchFamily="34" charset="0"/>
              </a:rPr>
              <a:t>-</a:t>
            </a:r>
            <a:r>
              <a:rPr lang="ro-RO" sz="1800" b="1" dirty="0">
                <a:latin typeface="Arial" panose="020B0604020202020204" pitchFamily="34" charset="0"/>
                <a:cs typeface="Arial" panose="020B0604020202020204" pitchFamily="34" charset="0"/>
              </a:rPr>
              <a:t>o mostră </a:t>
            </a:r>
            <a:r>
              <a:rPr lang="en-US" sz="1800" b="1" dirty="0" err="1">
                <a:latin typeface="Arial" panose="020B0604020202020204" pitchFamily="34" charset="0"/>
                <a:cs typeface="Arial" panose="020B0604020202020204" pitchFamily="34" charset="0"/>
              </a:rPr>
              <a:t>scurt</a:t>
            </a:r>
            <a:r>
              <a:rPr lang="ro-RO" sz="1800" b="1" dirty="0">
                <a:latin typeface="Arial" panose="020B0604020202020204" pitchFamily="34" charset="0"/>
                <a:cs typeface="Arial" panose="020B0604020202020204" pitchFamily="34" charset="0"/>
              </a:rPr>
              <a:t>ă</a:t>
            </a:r>
            <a:r>
              <a:rPr lang="en-US" sz="1800" b="1" dirty="0">
                <a:latin typeface="Arial" panose="020B0604020202020204" pitchFamily="34" charset="0"/>
                <a:cs typeface="Arial" panose="020B0604020202020204" pitchFamily="34" charset="0"/>
              </a:rPr>
              <a:t>, un </a:t>
            </a:r>
            <a:r>
              <a:rPr lang="en-US" sz="1800" b="1" dirty="0" err="1">
                <a:latin typeface="Arial" panose="020B0604020202020204" pitchFamily="34" charset="0"/>
                <a:cs typeface="Arial" panose="020B0604020202020204" pitchFamily="34" charset="0"/>
              </a:rPr>
              <a:t>domeniu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staționar</a:t>
            </a:r>
            <a:r>
              <a:rPr lang="en-US" sz="1800" b="1" dirty="0">
                <a:latin typeface="Arial" panose="020B0604020202020204" pitchFamily="34" charset="0"/>
                <a:cs typeface="Arial" panose="020B0604020202020204" pitchFamily="34" charset="0"/>
              </a:rPr>
              <a:t> s-</a:t>
            </a:r>
            <a:r>
              <a:rPr lang="en-US" sz="1800" b="1" dirty="0" err="1">
                <a:latin typeface="Arial" panose="020B0604020202020204" pitchFamily="34" charset="0"/>
                <a:cs typeface="Arial" panose="020B0604020202020204" pitchFamily="34" charset="0"/>
              </a:rPr>
              <a:t>ar</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putea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să</a:t>
            </a:r>
            <a:r>
              <a:rPr lang="en-US" sz="1800" b="1" dirty="0">
                <a:latin typeface="Arial" panose="020B0604020202020204" pitchFamily="34" charset="0"/>
                <a:cs typeface="Arial" panose="020B0604020202020204" pitchFamily="34" charset="0"/>
              </a:rPr>
              <a:t> nu se </a:t>
            </a:r>
            <a:r>
              <a:rPr lang="en-US" sz="1800" b="1" dirty="0" err="1">
                <a:latin typeface="Arial" panose="020B0604020202020204" pitchFamily="34" charset="0"/>
                <a:cs typeface="Arial" panose="020B0604020202020204" pitchFamily="34" charset="0"/>
              </a:rPr>
              <a:t>formeze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deloc</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Se </a:t>
            </a:r>
            <a:r>
              <a:rPr lang="en-US" sz="1800" dirty="0" err="1">
                <a:latin typeface="Arial" panose="020B0604020202020204" pitchFamily="34" charset="0"/>
                <a:cs typeface="Arial" panose="020B0604020202020204" pitchFamily="34" charset="0"/>
              </a:rPr>
              <a:t>explică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două</a:t>
            </a:r>
            <a:r>
              <a:rPr lang="en-US" sz="1800" dirty="0">
                <a:latin typeface="Arial" panose="020B0604020202020204" pitchFamily="34" charset="0"/>
                <a:cs typeface="Arial" panose="020B0604020202020204" pitchFamily="34" charset="0"/>
              </a:rPr>
              <a:t> motive. </a:t>
            </a:r>
            <a:r>
              <a:rPr lang="ro-RO" sz="1800" b="1" dirty="0">
                <a:latin typeface="Arial" panose="020B0604020202020204" pitchFamily="34" charset="0"/>
                <a:cs typeface="Arial" panose="020B0604020202020204" pitchFamily="34" charset="0"/>
              </a:rPr>
              <a:t>(1)</a:t>
            </a:r>
            <a:r>
              <a:rPr lang="ro-RO"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creșterea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domeniului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împiedicată</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difuzia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electronilor</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domeniu</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formează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dacă</a:t>
            </a:r>
            <a:r>
              <a:rPr lang="en-US" sz="1800" dirty="0">
                <a:latin typeface="Arial" panose="020B0604020202020204" pitchFamily="34" charset="0"/>
                <a:cs typeface="Arial" panose="020B0604020202020204" pitchFamily="34" charset="0"/>
              </a:rPr>
              <a:t> </a:t>
            </a:r>
            <a:r>
              <a:rPr lang="ro-RO" sz="1800" b="1" dirty="0">
                <a:solidFill>
                  <a:srgbClr val="FF0000"/>
                </a:solidFill>
                <a:latin typeface="Arial" panose="020B0604020202020204" pitchFamily="34" charset="0"/>
                <a:cs typeface="Arial" panose="020B0604020202020204" pitchFamily="34" charset="0"/>
              </a:rPr>
              <a:t>l </a:t>
            </a:r>
            <a:r>
              <a:rPr lang="ro-RO" sz="1800" b="1" dirty="0">
                <a:solidFill>
                  <a:srgbClr val="FF0000"/>
                </a:solidFill>
                <a:latin typeface="Gungsuh" panose="02030600000101010101" pitchFamily="18" charset="-127"/>
                <a:ea typeface="Gungsuh" panose="02030600000101010101" pitchFamily="18" charset="-127"/>
                <a:cs typeface="Arial" panose="020B0604020202020204" pitchFamily="34" charset="0"/>
              </a:rPr>
              <a:t>&gt;D</a:t>
            </a:r>
            <a:r>
              <a:rPr lang="el-GR" sz="1800" b="1" dirty="0">
                <a:solidFill>
                  <a:srgbClr val="FF0000"/>
                </a:solidFill>
                <a:latin typeface="Gungsuh" panose="02030600000101010101" pitchFamily="18" charset="-127"/>
                <a:ea typeface="Gungsuh" panose="02030600000101010101" pitchFamily="18" charset="-127"/>
                <a:cs typeface="Arial" panose="020B0604020202020204" pitchFamily="34" charset="0"/>
              </a:rPr>
              <a:t>τ</a:t>
            </a:r>
            <a:r>
              <a:rPr lang="ro-RO" sz="1050" b="1" dirty="0">
                <a:solidFill>
                  <a:srgbClr val="FF0000"/>
                </a:solidFill>
                <a:latin typeface="Gungsuh" panose="02030600000101010101" pitchFamily="18" charset="-127"/>
                <a:ea typeface="Gungsuh" panose="02030600000101010101" pitchFamily="18" charset="-127"/>
                <a:cs typeface="Arial" panose="020B0604020202020204" pitchFamily="34" charset="0"/>
              </a:rPr>
              <a:t>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unde</a:t>
            </a:r>
            <a:r>
              <a:rPr lang="en-US" sz="1800" dirty="0">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D</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coeficientul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difuzie</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electronilor</a:t>
            </a:r>
            <a:r>
              <a:rPr lang="en-US" sz="1800" dirty="0">
                <a:latin typeface="Arial" panose="020B0604020202020204" pitchFamily="34" charset="0"/>
                <a:cs typeface="Arial" panose="020B0604020202020204" pitchFamily="34" charset="0"/>
              </a:rPr>
              <a:t>. </a:t>
            </a:r>
            <a:r>
              <a:rPr lang="ro-RO" sz="1800" b="1" dirty="0">
                <a:latin typeface="Arial" panose="020B0604020202020204" pitchFamily="34" charset="0"/>
                <a:cs typeface="Arial" panose="020B0604020202020204" pitchFamily="34" charset="0"/>
              </a:rPr>
              <a:t>(2) </a:t>
            </a:r>
            <a:r>
              <a:rPr lang="en-US" sz="1800" dirty="0">
                <a:latin typeface="Arial" panose="020B0604020202020204" pitchFamily="34" charset="0"/>
                <a:cs typeface="Arial" panose="020B0604020202020204" pitchFamily="34" charset="0"/>
              </a:rPr>
              <a:t>pe </a:t>
            </a:r>
            <a:r>
              <a:rPr lang="en-US" sz="1800" dirty="0" err="1">
                <a:latin typeface="Arial" panose="020B0604020202020204" pitchFamily="34" charset="0"/>
                <a:cs typeface="Arial" panose="020B0604020202020204" pitchFamily="34" charset="0"/>
              </a:rPr>
              <a:t>măsu</a:t>
            </a:r>
            <a:r>
              <a:rPr lang="ro-RO" sz="1800" dirty="0">
                <a:latin typeface="Arial" panose="020B0604020202020204" pitchFamily="34" charset="0"/>
                <a:cs typeface="Arial" panose="020B0604020202020204" pitchFamily="34" charset="0"/>
              </a:rPr>
              <a:t>ra creșterii </a:t>
            </a:r>
            <a:r>
              <a:rPr lang="en-US" sz="1800" dirty="0" err="1">
                <a:latin typeface="Arial" panose="020B0604020202020204" pitchFamily="34" charset="0"/>
                <a:cs typeface="Arial" panose="020B0604020202020204" pitchFamily="34" charset="0"/>
              </a:rPr>
              <a:t>domeniul</a:t>
            </a:r>
            <a:r>
              <a:rPr lang="ro-RO" sz="1800" dirty="0">
                <a:latin typeface="Arial" panose="020B0604020202020204" pitchFamily="34" charset="0"/>
                <a:cs typeface="Arial" panose="020B0604020202020204" pitchFamily="34" charset="0"/>
              </a:rPr>
              <a:t>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acesta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dus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direcția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fluxului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purtătorilor</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sarcină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majoritari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urmare</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domeniu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staționar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avea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timp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să</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formeze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dacă</a:t>
            </a:r>
            <a:r>
              <a:rPr lang="en-US" sz="1800" dirty="0">
                <a:latin typeface="Arial" panose="020B0604020202020204" pitchFamily="34" charset="0"/>
                <a:cs typeface="Arial" panose="020B0604020202020204" pitchFamily="34" charset="0"/>
              </a:rPr>
              <a:t> </a:t>
            </a:r>
            <a:r>
              <a:rPr lang="ro-RO" sz="1800" b="1" dirty="0">
                <a:solidFill>
                  <a:srgbClr val="FF0000"/>
                </a:solidFill>
                <a:latin typeface="Arial" panose="020B0604020202020204" pitchFamily="34" charset="0"/>
                <a:cs typeface="Arial" panose="020B0604020202020204" pitchFamily="34" charset="0"/>
              </a:rPr>
              <a:t>l &gt;V</a:t>
            </a:r>
            <a:r>
              <a:rPr lang="el-GR" sz="1400" b="1" dirty="0">
                <a:solidFill>
                  <a:srgbClr val="FF0000"/>
                </a:solidFill>
                <a:latin typeface="Arial" panose="020B0604020202020204" pitchFamily="34" charset="0"/>
                <a:cs typeface="Arial" panose="020B0604020202020204" pitchFamily="34" charset="0"/>
              </a:rPr>
              <a:t>τ</a:t>
            </a:r>
            <a:r>
              <a:rPr lang="ro-RO" sz="1400" b="1" dirty="0">
                <a:solidFill>
                  <a:srgbClr val="FF0000"/>
                </a:solidFill>
                <a:latin typeface="Arial" panose="020B0604020202020204" pitchFamily="34" charset="0"/>
                <a:cs typeface="Arial" panose="020B0604020202020204" pitchFamily="34" charset="0"/>
              </a:rPr>
              <a:t>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Această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condiție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obicei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stringentă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decât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anterioară</a:t>
            </a:r>
            <a:r>
              <a:rPr lang="en-US" sz="1800"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Astfel</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mișcarea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domeniilor</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staționare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poate</a:t>
            </a:r>
            <a:r>
              <a:rPr lang="en-US" sz="1800" b="1" dirty="0">
                <a:latin typeface="Arial" panose="020B0604020202020204" pitchFamily="34" charset="0"/>
                <a:cs typeface="Arial" panose="020B0604020202020204" pitchFamily="34" charset="0"/>
              </a:rPr>
              <a:t> fi </a:t>
            </a:r>
            <a:r>
              <a:rPr lang="en-US" sz="1800" b="1" dirty="0" err="1">
                <a:latin typeface="Arial" panose="020B0604020202020204" pitchFamily="34" charset="0"/>
                <a:cs typeface="Arial" panose="020B0604020202020204" pitchFamily="34" charset="0"/>
              </a:rPr>
              <a:t>observată</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în</a:t>
            </a:r>
            <a:r>
              <a:rPr lang="en-US" sz="1800" b="1" dirty="0">
                <a:latin typeface="Arial" panose="020B0604020202020204" pitchFamily="34" charset="0"/>
                <a:cs typeface="Arial" panose="020B0604020202020204" pitchFamily="34" charset="0"/>
              </a:rPr>
              <a:t> probe </a:t>
            </a:r>
            <a:r>
              <a:rPr lang="en-US" sz="1800" b="1" dirty="0" err="1">
                <a:latin typeface="Arial" panose="020B0604020202020204" pitchFamily="34" charset="0"/>
                <a:cs typeface="Arial" panose="020B0604020202020204" pitchFamily="34" charset="0"/>
              </a:rPr>
              <a:t>suficient</a:t>
            </a:r>
            <a:r>
              <a:rPr lang="en-US" sz="1800" b="1" dirty="0">
                <a:latin typeface="Arial" panose="020B0604020202020204" pitchFamily="34" charset="0"/>
                <a:cs typeface="Arial" panose="020B0604020202020204" pitchFamily="34" charset="0"/>
              </a:rPr>
              <a:t> de lungi, cu o </a:t>
            </a:r>
            <a:r>
              <a:rPr lang="en-US" sz="1800" b="1" dirty="0" err="1">
                <a:latin typeface="Arial" panose="020B0604020202020204" pitchFamily="34" charset="0"/>
                <a:cs typeface="Arial" panose="020B0604020202020204" pitchFamily="34" charset="0"/>
              </a:rPr>
              <a:t>concentrație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suficient</a:t>
            </a:r>
            <a:r>
              <a:rPr lang="en-US" sz="1800" b="1" dirty="0">
                <a:latin typeface="Arial" panose="020B0604020202020204" pitchFamily="34" charset="0"/>
                <a:cs typeface="Arial" panose="020B0604020202020204" pitchFamily="34" charset="0"/>
              </a:rPr>
              <a:t> de mare de </a:t>
            </a:r>
            <a:r>
              <a:rPr lang="en-US" sz="1800" b="1" dirty="0" err="1">
                <a:latin typeface="Arial" panose="020B0604020202020204" pitchFamily="34" charset="0"/>
                <a:cs typeface="Arial" panose="020B0604020202020204" pitchFamily="34" charset="0"/>
              </a:rPr>
              <a:t>purtători</a:t>
            </a:r>
            <a:r>
              <a:rPr lang="en-US" sz="1800" b="1" dirty="0">
                <a:latin typeface="Arial" panose="020B0604020202020204" pitchFamily="34" charset="0"/>
                <a:cs typeface="Arial" panose="020B0604020202020204" pitchFamily="34" charset="0"/>
              </a:rPr>
              <a:t> de </a:t>
            </a:r>
            <a:r>
              <a:rPr lang="en-US" sz="1800" b="1" dirty="0" err="1">
                <a:latin typeface="Arial" panose="020B0604020202020204" pitchFamily="34" charset="0"/>
                <a:cs typeface="Arial" panose="020B0604020202020204" pitchFamily="34" charset="0"/>
              </a:rPr>
              <a:t>sarcină</a:t>
            </a:r>
            <a:r>
              <a:rPr lang="en-US" sz="1800" b="1"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05DD5DFB-BCF7-1E13-DF96-1FD762D25FBD}"/>
              </a:ext>
            </a:extLst>
          </p:cNvPr>
          <p:cNvPicPr>
            <a:picLocks noChangeAspect="1"/>
          </p:cNvPicPr>
          <p:nvPr/>
        </p:nvPicPr>
        <p:blipFill>
          <a:blip r:embed="rId2"/>
          <a:stretch>
            <a:fillRect/>
          </a:stretch>
        </p:blipFill>
        <p:spPr>
          <a:xfrm>
            <a:off x="0" y="522538"/>
            <a:ext cx="3114255" cy="4124107"/>
          </a:xfrm>
          <a:prstGeom prst="rect">
            <a:avLst/>
          </a:prstGeom>
        </p:spPr>
      </p:pic>
    </p:spTree>
    <p:extLst>
      <p:ext uri="{BB962C8B-B14F-4D97-AF65-F5344CB8AC3E}">
        <p14:creationId xmlns:p14="http://schemas.microsoft.com/office/powerpoint/2010/main" val="23868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362200" y="76200"/>
            <a:ext cx="7772400" cy="685800"/>
          </a:xfrm>
          <a:prstGeom prst="rect">
            <a:avLst/>
          </a:prstGeom>
        </p:spPr>
        <p:txBody>
          <a:bodyPr/>
          <a:lstStyle/>
          <a:p>
            <a:pPr>
              <a:defRPr/>
            </a:pPr>
            <a:r>
              <a:rPr lang="en-US" sz="3600" b="1" kern="0" dirty="0">
                <a:solidFill>
                  <a:schemeClr val="accent2"/>
                </a:solidFill>
                <a:ea typeface="+mj-ea"/>
                <a:cs typeface="+mj-cs"/>
              </a:rPr>
              <a:t>			</a:t>
            </a:r>
            <a:r>
              <a:rPr lang="en-US" sz="4000" b="1" kern="0" dirty="0">
                <a:solidFill>
                  <a:schemeClr val="accent2"/>
                </a:solidFill>
                <a:ea typeface="+mj-ea"/>
                <a:cs typeface="+mj-cs"/>
              </a:rPr>
              <a:t>Gunn Diode</a:t>
            </a:r>
          </a:p>
        </p:txBody>
      </p:sp>
      <p:sp>
        <p:nvSpPr>
          <p:cNvPr id="9219" name="TextBox 10"/>
          <p:cNvSpPr txBox="1">
            <a:spLocks noChangeArrowheads="1"/>
          </p:cNvSpPr>
          <p:nvPr/>
        </p:nvSpPr>
        <p:spPr bwMode="auto">
          <a:xfrm>
            <a:off x="1828801" y="5562600"/>
            <a:ext cx="8462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Can operate around NDR point to get an oscillator</a:t>
            </a:r>
          </a:p>
        </p:txBody>
      </p:sp>
      <p:pic>
        <p:nvPicPr>
          <p:cNvPr id="9220" name="Picture 2" descr="http://www.microwaves101.com/encyclopedia/images/Gunndiode/GU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229" y="1562426"/>
            <a:ext cx="4075566" cy="326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www.intusoft.com/nlpics/52/nl52fig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214" y="838199"/>
            <a:ext cx="4075566" cy="480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94175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PPSNARRATION" val="34,-874771433,C:\Toshiba_portege\Courses\ECE663\Lectures\Fall09\lec06_transport.ppc"/>
</p:tagLst>
</file>

<file path=ppt/tags/tag3.xml><?xml version="1.0" encoding="utf-8"?>
<p:tagLst xmlns:a="http://schemas.openxmlformats.org/drawingml/2006/main" xmlns:r="http://schemas.openxmlformats.org/officeDocument/2006/relationships" xmlns:p="http://schemas.openxmlformats.org/presentationml/2006/main">
  <p:tag name="PPSNARRATION" val="31,-874771433,C:\Toshiba_portege\Courses\ECE663\Lectures\Fall09\lec06_transport.ppc"/>
</p:tagLst>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1439</TotalTime>
  <Words>5475</Words>
  <Application>Microsoft Office PowerPoint</Application>
  <PresentationFormat>Widescreen</PresentationFormat>
  <Paragraphs>376</Paragraphs>
  <Slides>45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Gungsuh</vt:lpstr>
      <vt:lpstr>Arial</vt:lpstr>
      <vt:lpstr>Calibri</vt:lpstr>
      <vt:lpstr>Century Gothic</vt:lpstr>
      <vt:lpstr>Georgia</vt:lpstr>
      <vt:lpstr>Gill Sans MT</vt:lpstr>
      <vt:lpstr>helvetica</vt:lpstr>
      <vt:lpstr>Inter Var</vt:lpstr>
      <vt:lpstr>Showcard Gothic</vt:lpstr>
      <vt:lpstr>Wingdings</vt:lpstr>
      <vt:lpstr>Wingdings 2</vt:lpstr>
      <vt:lpstr>Wingdings 3</vt:lpstr>
      <vt:lpstr>Wisp</vt:lpstr>
      <vt:lpstr>Tema  Dioda Gunn Diode cu tranzit de avalanșă:       IMPATT,, TRAPATT… </vt:lpstr>
      <vt:lpstr>      Introducere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PrincipII FORMARE DISPOZITIV</vt:lpstr>
      <vt:lpstr>GUNN  DIODA - AVANTAJE </vt:lpstr>
      <vt:lpstr>Applications of Gunn Diodes</vt:lpstr>
      <vt:lpstr>Limitations of Gunn Diodes to Consider </vt:lpstr>
      <vt:lpstr>PowerPoint Presentation</vt:lpstr>
      <vt:lpstr>Types of avalanche transit time devices:   </vt:lpstr>
      <vt:lpstr>Ce este efectul de timp de tranzit? </vt:lpstr>
      <vt:lpstr>PowerPoint Presentation</vt:lpstr>
      <vt:lpstr>Caracteristici cheie a IMPATT</vt:lpstr>
      <vt:lpstr>Clasificarea IMPATT</vt:lpstr>
      <vt:lpstr>DDR</vt:lpstr>
      <vt:lpstr>Fluxul purtătorilor în IMPATT</vt:lpstr>
      <vt:lpstr>Constructia diodei IMPATT </vt:lpstr>
      <vt:lpstr>PowerPoint Presentation</vt:lpstr>
      <vt:lpstr>PowerPoint Presentation</vt:lpstr>
      <vt:lpstr>Principiul de operare a IMPATT</vt:lpstr>
      <vt:lpstr>PowerPoint Presentation</vt:lpstr>
      <vt:lpstr>PowerPoint Presentation</vt:lpstr>
      <vt:lpstr>PowerPoint Presentation</vt:lpstr>
      <vt:lpstr>PowerPoint Presentation</vt:lpstr>
      <vt:lpstr>Dioda BARITT</vt:lpstr>
      <vt:lpstr>PowerPoint Presentation</vt:lpstr>
      <vt:lpstr>PowerPoint Presentation</vt:lpstr>
      <vt:lpstr>PowerPoint Presentation</vt:lpstr>
      <vt:lpstr>Dioda BARITT</vt:lpstr>
      <vt:lpstr>PowerPoint Presentation</vt:lpstr>
      <vt:lpstr>Dioda TRAPATT</vt:lpstr>
      <vt:lpstr>Captarea plasmei</vt:lpstr>
      <vt:lpstr>PowerPoint Presentation</vt:lpstr>
      <vt:lpstr>PowerPoint Presentation</vt:lpstr>
      <vt:lpstr>PowerPoint Presentation</vt:lpstr>
      <vt:lpstr>PowerPoint Presentation</vt:lpstr>
      <vt:lpstr>Dioda TUNNETT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8 DIODE:  TUNEL, INVERSĂ, PIN,  DIODE CU TRANZIT AVALANȘĂ:       GUNN, IMPATT,  TUNNETT,  TRAPATT, BARITT</dc:title>
  <dc:creator>Nusec</dc:creator>
  <cp:lastModifiedBy>Artur Buzdugan</cp:lastModifiedBy>
  <cp:revision>47</cp:revision>
  <dcterms:created xsi:type="dcterms:W3CDTF">2020-12-09T22:50:42Z</dcterms:created>
  <dcterms:modified xsi:type="dcterms:W3CDTF">2026-04-29T10:29:11Z</dcterms:modified>
</cp:coreProperties>
</file>